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3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45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6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7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8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theme/theme49.xml" ContentType="application/vnd.openxmlformats-officedocument.theme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50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51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2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53.xml" ContentType="application/vnd.openxmlformats-officedocument.theme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54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theme/theme55.xml" ContentType="application/vnd.openxmlformats-officedocument.theme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8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59.xml" ContentType="application/vnd.openxmlformats-officedocument.them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85" r:id="rId37"/>
    <p:sldMasterId id="2147488097" r:id="rId38"/>
    <p:sldMasterId id="2147488265" r:id="rId39"/>
    <p:sldMasterId id="2147488316" r:id="rId40"/>
    <p:sldMasterId id="2147488340" r:id="rId41"/>
    <p:sldMasterId id="2147488378" r:id="rId42"/>
    <p:sldMasterId id="2147488559" r:id="rId43"/>
    <p:sldMasterId id="2147488637" r:id="rId44"/>
    <p:sldMasterId id="2147488747" r:id="rId45"/>
    <p:sldMasterId id="2147488978" r:id="rId46"/>
    <p:sldMasterId id="2147488991" r:id="rId47"/>
    <p:sldMasterId id="2147489016" r:id="rId48"/>
    <p:sldMasterId id="2147489028" r:id="rId49"/>
    <p:sldMasterId id="2147489477" r:id="rId50"/>
    <p:sldMasterId id="2147489489" r:id="rId51"/>
    <p:sldMasterId id="2147489501" r:id="rId52"/>
    <p:sldMasterId id="2147489513" r:id="rId53"/>
    <p:sldMasterId id="2147489525" r:id="rId54"/>
    <p:sldMasterId id="2147489537" r:id="rId55"/>
    <p:sldMasterId id="2147489550" r:id="rId56"/>
    <p:sldMasterId id="2147489563" r:id="rId57"/>
    <p:sldMasterId id="2147489576" r:id="rId58"/>
    <p:sldMasterId id="2147489581" r:id="rId59"/>
    <p:sldMasterId id="2147489594" r:id="rId60"/>
  </p:sldMasterIdLst>
  <p:notesMasterIdLst>
    <p:notesMasterId r:id="rId159"/>
  </p:notesMasterIdLst>
  <p:handoutMasterIdLst>
    <p:handoutMasterId r:id="rId160"/>
  </p:handoutMasterIdLst>
  <p:sldIdLst>
    <p:sldId id="5883" r:id="rId61"/>
    <p:sldId id="5219" r:id="rId62"/>
    <p:sldId id="5220" r:id="rId63"/>
    <p:sldId id="5221" r:id="rId64"/>
    <p:sldId id="5222" r:id="rId65"/>
    <p:sldId id="5223" r:id="rId66"/>
    <p:sldId id="4457" r:id="rId67"/>
    <p:sldId id="4436" r:id="rId68"/>
    <p:sldId id="4696" r:id="rId69"/>
    <p:sldId id="5742" r:id="rId70"/>
    <p:sldId id="5835" r:id="rId71"/>
    <p:sldId id="5715" r:id="rId72"/>
    <p:sldId id="5224" r:id="rId73"/>
    <p:sldId id="5226" r:id="rId74"/>
    <p:sldId id="5228" r:id="rId75"/>
    <p:sldId id="5229" r:id="rId76"/>
    <p:sldId id="5230" r:id="rId77"/>
    <p:sldId id="5882" r:id="rId78"/>
    <p:sldId id="5374" r:id="rId79"/>
    <p:sldId id="5388" r:id="rId80"/>
    <p:sldId id="5233" r:id="rId81"/>
    <p:sldId id="5540" r:id="rId82"/>
    <p:sldId id="5267" r:id="rId83"/>
    <p:sldId id="5259" r:id="rId84"/>
    <p:sldId id="5260" r:id="rId85"/>
    <p:sldId id="5884" r:id="rId86"/>
    <p:sldId id="5266" r:id="rId87"/>
    <p:sldId id="5011" r:id="rId88"/>
    <p:sldId id="5594" r:id="rId89"/>
    <p:sldId id="5595" r:id="rId90"/>
    <p:sldId id="5269" r:id="rId91"/>
    <p:sldId id="5270" r:id="rId92"/>
    <p:sldId id="5273" r:id="rId93"/>
    <p:sldId id="5274" r:id="rId94"/>
    <p:sldId id="5413" r:id="rId95"/>
    <p:sldId id="5277" r:id="rId96"/>
    <p:sldId id="4167" r:id="rId97"/>
    <p:sldId id="5279" r:id="rId98"/>
    <p:sldId id="5593" r:id="rId99"/>
    <p:sldId id="5854" r:id="rId100"/>
    <p:sldId id="5755" r:id="rId101"/>
    <p:sldId id="5756" r:id="rId102"/>
    <p:sldId id="5280" r:id="rId103"/>
    <p:sldId id="5281" r:id="rId104"/>
    <p:sldId id="5286" r:id="rId105"/>
    <p:sldId id="5289" r:id="rId106"/>
    <p:sldId id="5290" r:id="rId107"/>
    <p:sldId id="5292" r:id="rId108"/>
    <p:sldId id="5294" r:id="rId109"/>
    <p:sldId id="5351" r:id="rId110"/>
    <p:sldId id="5470" r:id="rId111"/>
    <p:sldId id="5471" r:id="rId112"/>
    <p:sldId id="5852" r:id="rId113"/>
    <p:sldId id="5543" r:id="rId114"/>
    <p:sldId id="5155" r:id="rId115"/>
    <p:sldId id="3792" r:id="rId116"/>
    <p:sldId id="5337" r:id="rId117"/>
    <p:sldId id="5231" r:id="rId118"/>
    <p:sldId id="5341" r:id="rId119"/>
    <p:sldId id="5498" r:id="rId120"/>
    <p:sldId id="5500" r:id="rId121"/>
    <p:sldId id="5343" r:id="rId122"/>
    <p:sldId id="5348" r:id="rId123"/>
    <p:sldId id="5342" r:id="rId124"/>
    <p:sldId id="5372" r:id="rId125"/>
    <p:sldId id="5396" r:id="rId126"/>
    <p:sldId id="5613" r:id="rId127"/>
    <p:sldId id="5787" r:id="rId128"/>
    <p:sldId id="5845" r:id="rId129"/>
    <p:sldId id="5365" r:id="rId130"/>
    <p:sldId id="5778" r:id="rId131"/>
    <p:sldId id="5779" r:id="rId132"/>
    <p:sldId id="5368" r:id="rId133"/>
    <p:sldId id="5772" r:id="rId134"/>
    <p:sldId id="5773" r:id="rId135"/>
    <p:sldId id="5843" r:id="rId136"/>
    <p:sldId id="5962" r:id="rId137"/>
    <p:sldId id="5963" r:id="rId138"/>
    <p:sldId id="5775" r:id="rId139"/>
    <p:sldId id="5774" r:id="rId140"/>
    <p:sldId id="5776" r:id="rId141"/>
    <p:sldId id="5700" r:id="rId142"/>
    <p:sldId id="5855" r:id="rId143"/>
    <p:sldId id="5409" r:id="rId144"/>
    <p:sldId id="5964" r:id="rId145"/>
    <p:sldId id="5214" r:id="rId146"/>
    <p:sldId id="5726" r:id="rId147"/>
    <p:sldId id="5954" r:id="rId148"/>
    <p:sldId id="5955" r:id="rId149"/>
    <p:sldId id="5850" r:id="rId150"/>
    <p:sldId id="5371" r:id="rId151"/>
    <p:sldId id="5783" r:id="rId152"/>
    <p:sldId id="5046" r:id="rId153"/>
    <p:sldId id="5047" r:id="rId154"/>
    <p:sldId id="5048" r:id="rId155"/>
    <p:sldId id="5049" r:id="rId156"/>
    <p:sldId id="5050" r:id="rId157"/>
    <p:sldId id="5504" r:id="rId1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8C0000"/>
    <a:srgbClr val="1A5712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8" autoAdjust="0"/>
    <p:restoredTop sz="93100" autoAdjust="0"/>
  </p:normalViewPr>
  <p:slideViewPr>
    <p:cSldViewPr>
      <p:cViewPr varScale="1">
        <p:scale>
          <a:sx n="190" d="100"/>
          <a:sy n="190" d="100"/>
        </p:scale>
        <p:origin x="216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3.xml"/><Relationship Id="rId84" Type="http://schemas.openxmlformats.org/officeDocument/2006/relationships/slide" Target="slides/slide24.xml"/><Relationship Id="rId138" Type="http://schemas.openxmlformats.org/officeDocument/2006/relationships/slide" Target="slides/slide78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4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4.xml"/><Relationship Id="rId128" Type="http://schemas.openxmlformats.org/officeDocument/2006/relationships/slide" Target="slides/slide68.xml"/><Relationship Id="rId149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35.xml"/><Relationship Id="rId160" Type="http://schemas.openxmlformats.org/officeDocument/2006/relationships/handoutMaster" Target="handoutMasters/handoutMaster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4.xml"/><Relationship Id="rId118" Type="http://schemas.openxmlformats.org/officeDocument/2006/relationships/slide" Target="slides/slide58.xml"/><Relationship Id="rId139" Type="http://schemas.openxmlformats.org/officeDocument/2006/relationships/slide" Target="slides/slide79.xml"/><Relationship Id="rId85" Type="http://schemas.openxmlformats.org/officeDocument/2006/relationships/slide" Target="slides/slide25.xml"/><Relationship Id="rId150" Type="http://schemas.openxmlformats.org/officeDocument/2006/relationships/slide" Target="slides/slide9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3.xml"/><Relationship Id="rId108" Type="http://schemas.openxmlformats.org/officeDocument/2006/relationships/slide" Target="slides/slide48.xml"/><Relationship Id="rId124" Type="http://schemas.openxmlformats.org/officeDocument/2006/relationships/slide" Target="slides/slide64.xml"/><Relationship Id="rId129" Type="http://schemas.openxmlformats.org/officeDocument/2006/relationships/slide" Target="slides/slide69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0.xml"/><Relationship Id="rId75" Type="http://schemas.openxmlformats.org/officeDocument/2006/relationships/slide" Target="slides/slide15.xml"/><Relationship Id="rId91" Type="http://schemas.openxmlformats.org/officeDocument/2006/relationships/slide" Target="slides/slide31.xml"/><Relationship Id="rId96" Type="http://schemas.openxmlformats.org/officeDocument/2006/relationships/slide" Target="slides/slide36.xml"/><Relationship Id="rId140" Type="http://schemas.openxmlformats.org/officeDocument/2006/relationships/slide" Target="slides/slide80.xml"/><Relationship Id="rId145" Type="http://schemas.openxmlformats.org/officeDocument/2006/relationships/slide" Target="slides/slide85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4.xml"/><Relationship Id="rId119" Type="http://schemas.openxmlformats.org/officeDocument/2006/relationships/slide" Target="slides/slide5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5.xml"/><Relationship Id="rId81" Type="http://schemas.openxmlformats.org/officeDocument/2006/relationships/slide" Target="slides/slide21.xml"/><Relationship Id="rId86" Type="http://schemas.openxmlformats.org/officeDocument/2006/relationships/slide" Target="slides/slide26.xml"/><Relationship Id="rId130" Type="http://schemas.openxmlformats.org/officeDocument/2006/relationships/slide" Target="slides/slide70.xml"/><Relationship Id="rId135" Type="http://schemas.openxmlformats.org/officeDocument/2006/relationships/slide" Target="slides/slide75.xml"/><Relationship Id="rId151" Type="http://schemas.openxmlformats.org/officeDocument/2006/relationships/slide" Target="slides/slide91.xml"/><Relationship Id="rId156" Type="http://schemas.openxmlformats.org/officeDocument/2006/relationships/slide" Target="slides/slide9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6.xml"/><Relationship Id="rId97" Type="http://schemas.openxmlformats.org/officeDocument/2006/relationships/slide" Target="slides/slide37.xml"/><Relationship Id="rId104" Type="http://schemas.openxmlformats.org/officeDocument/2006/relationships/slide" Target="slides/slide44.xml"/><Relationship Id="rId120" Type="http://schemas.openxmlformats.org/officeDocument/2006/relationships/slide" Target="slides/slide60.xml"/><Relationship Id="rId125" Type="http://schemas.openxmlformats.org/officeDocument/2006/relationships/slide" Target="slides/slide65.xml"/><Relationship Id="rId141" Type="http://schemas.openxmlformats.org/officeDocument/2006/relationships/slide" Target="slides/slide81.xml"/><Relationship Id="rId146" Type="http://schemas.openxmlformats.org/officeDocument/2006/relationships/slide" Target="slides/slide8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1.xml"/><Relationship Id="rId92" Type="http://schemas.openxmlformats.org/officeDocument/2006/relationships/slide" Target="slides/slide32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6.xml"/><Relationship Id="rId87" Type="http://schemas.openxmlformats.org/officeDocument/2006/relationships/slide" Target="slides/slide27.xml"/><Relationship Id="rId110" Type="http://schemas.openxmlformats.org/officeDocument/2006/relationships/slide" Target="slides/slide50.xml"/><Relationship Id="rId115" Type="http://schemas.openxmlformats.org/officeDocument/2006/relationships/slide" Target="slides/slide55.xml"/><Relationship Id="rId131" Type="http://schemas.openxmlformats.org/officeDocument/2006/relationships/slide" Target="slides/slide71.xml"/><Relationship Id="rId136" Type="http://schemas.openxmlformats.org/officeDocument/2006/relationships/slide" Target="slides/slide76.xml"/><Relationship Id="rId157" Type="http://schemas.openxmlformats.org/officeDocument/2006/relationships/slide" Target="slides/slide97.xml"/><Relationship Id="rId61" Type="http://schemas.openxmlformats.org/officeDocument/2006/relationships/slide" Target="slides/slide1.xml"/><Relationship Id="rId82" Type="http://schemas.openxmlformats.org/officeDocument/2006/relationships/slide" Target="slides/slide22.xml"/><Relationship Id="rId152" Type="http://schemas.openxmlformats.org/officeDocument/2006/relationships/slide" Target="slides/slide9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7.xml"/><Relationship Id="rId100" Type="http://schemas.openxmlformats.org/officeDocument/2006/relationships/slide" Target="slides/slide40.xml"/><Relationship Id="rId105" Type="http://schemas.openxmlformats.org/officeDocument/2006/relationships/slide" Target="slides/slide45.xml"/><Relationship Id="rId126" Type="http://schemas.openxmlformats.org/officeDocument/2006/relationships/slide" Target="slides/slide66.xml"/><Relationship Id="rId147" Type="http://schemas.openxmlformats.org/officeDocument/2006/relationships/slide" Target="slides/slide8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2.xml"/><Relationship Id="rId93" Type="http://schemas.openxmlformats.org/officeDocument/2006/relationships/slide" Target="slides/slide33.xml"/><Relationship Id="rId98" Type="http://schemas.openxmlformats.org/officeDocument/2006/relationships/slide" Target="slides/slide38.xml"/><Relationship Id="rId121" Type="http://schemas.openxmlformats.org/officeDocument/2006/relationships/slide" Target="slides/slide61.xml"/><Relationship Id="rId142" Type="http://schemas.openxmlformats.org/officeDocument/2006/relationships/slide" Target="slides/slide82.xml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7.xml"/><Relationship Id="rId116" Type="http://schemas.openxmlformats.org/officeDocument/2006/relationships/slide" Target="slides/slide56.xml"/><Relationship Id="rId137" Type="http://schemas.openxmlformats.org/officeDocument/2006/relationships/slide" Target="slides/slide77.xml"/><Relationship Id="rId158" Type="http://schemas.openxmlformats.org/officeDocument/2006/relationships/slide" Target="slides/slide9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2.xml"/><Relationship Id="rId83" Type="http://schemas.openxmlformats.org/officeDocument/2006/relationships/slide" Target="slides/slide23.xml"/><Relationship Id="rId88" Type="http://schemas.openxmlformats.org/officeDocument/2006/relationships/slide" Target="slides/slide28.xml"/><Relationship Id="rId111" Type="http://schemas.openxmlformats.org/officeDocument/2006/relationships/slide" Target="slides/slide51.xml"/><Relationship Id="rId132" Type="http://schemas.openxmlformats.org/officeDocument/2006/relationships/slide" Target="slides/slide72.xml"/><Relationship Id="rId153" Type="http://schemas.openxmlformats.org/officeDocument/2006/relationships/slide" Target="slides/slide9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6.xml"/><Relationship Id="rId127" Type="http://schemas.openxmlformats.org/officeDocument/2006/relationships/slide" Target="slides/slide6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3.xml"/><Relationship Id="rId78" Type="http://schemas.openxmlformats.org/officeDocument/2006/relationships/slide" Target="slides/slide18.xml"/><Relationship Id="rId94" Type="http://schemas.openxmlformats.org/officeDocument/2006/relationships/slide" Target="slides/slide34.xml"/><Relationship Id="rId99" Type="http://schemas.openxmlformats.org/officeDocument/2006/relationships/slide" Target="slides/slide39.xml"/><Relationship Id="rId101" Type="http://schemas.openxmlformats.org/officeDocument/2006/relationships/slide" Target="slides/slide41.xml"/><Relationship Id="rId122" Type="http://schemas.openxmlformats.org/officeDocument/2006/relationships/slide" Target="slides/slide62.xml"/><Relationship Id="rId143" Type="http://schemas.openxmlformats.org/officeDocument/2006/relationships/slide" Target="slides/slide83.xml"/><Relationship Id="rId148" Type="http://schemas.openxmlformats.org/officeDocument/2006/relationships/slide" Target="slides/slide88.xml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8.xml"/><Relationship Id="rId89" Type="http://schemas.openxmlformats.org/officeDocument/2006/relationships/slide" Target="slides/slide29.xml"/><Relationship Id="rId112" Type="http://schemas.openxmlformats.org/officeDocument/2006/relationships/slide" Target="slides/slide52.xml"/><Relationship Id="rId133" Type="http://schemas.openxmlformats.org/officeDocument/2006/relationships/slide" Target="slides/slide73.xml"/><Relationship Id="rId154" Type="http://schemas.openxmlformats.org/officeDocument/2006/relationships/slide" Target="slides/slide94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9.xml"/><Relationship Id="rId102" Type="http://schemas.openxmlformats.org/officeDocument/2006/relationships/slide" Target="slides/slide42.xml"/><Relationship Id="rId123" Type="http://schemas.openxmlformats.org/officeDocument/2006/relationships/slide" Target="slides/slide63.xml"/><Relationship Id="rId144" Type="http://schemas.openxmlformats.org/officeDocument/2006/relationships/slide" Target="slides/slide84.xml"/><Relationship Id="rId90" Type="http://schemas.openxmlformats.org/officeDocument/2006/relationships/slide" Target="slides/slide30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9.xml"/><Relationship Id="rId113" Type="http://schemas.openxmlformats.org/officeDocument/2006/relationships/slide" Target="slides/slide53.xml"/><Relationship Id="rId134" Type="http://schemas.openxmlformats.org/officeDocument/2006/relationships/slide" Target="slides/slide74.xml"/><Relationship Id="rId80" Type="http://schemas.openxmlformats.org/officeDocument/2006/relationships/slide" Target="slides/slide20.xml"/><Relationship Id="rId155" Type="http://schemas.openxmlformats.org/officeDocument/2006/relationships/slide" Target="slides/slide9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visesha_microsoft_com/Documents/PPTs/Conferences/MICRO%202017/cgma-throughput-lo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Performance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not</c:v>
                </c:pt>
                <c:pt idx="1">
                  <c:v>and/or</c:v>
                </c:pt>
                <c:pt idx="2">
                  <c:v>nand/nor</c:v>
                </c:pt>
                <c:pt idx="3">
                  <c:v>xor/xnor</c:v>
                </c:pt>
                <c:pt idx="4">
                  <c:v>mean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51.625072590216071</c:v>
                </c:pt>
                <c:pt idx="1">
                  <c:v>38.3193185478057</c:v>
                </c:pt>
                <c:pt idx="2">
                  <c:v>30.696451818408459</c:v>
                </c:pt>
                <c:pt idx="3">
                  <c:v>21.856644108070331</c:v>
                </c:pt>
                <c:pt idx="4" formatCode="General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6-4FB8-B3DF-268ECDE22F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Energy Reduction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not</c:v>
                </c:pt>
                <c:pt idx="1">
                  <c:v>and/or</c:v>
                </c:pt>
                <c:pt idx="2">
                  <c:v>nand/nor</c:v>
                </c:pt>
                <c:pt idx="3">
                  <c:v>xor/xnor</c:v>
                </c:pt>
                <c:pt idx="4">
                  <c:v>mean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59.5</c:v>
                </c:pt>
                <c:pt idx="1">
                  <c:v>43.9</c:v>
                </c:pt>
                <c:pt idx="2">
                  <c:v>35.1</c:v>
                </c:pt>
                <c:pt idx="3">
                  <c:v>25.1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E6-4FB8-B3DF-268ECDE22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732682496"/>
        <c:axId val="1746189936"/>
      </c:barChart>
      <c:catAx>
        <c:axId val="173268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6189936"/>
        <c:crosses val="autoZero"/>
        <c:auto val="1"/>
        <c:lblAlgn val="ctr"/>
        <c:lblOffset val="100"/>
        <c:noMultiLvlLbl val="0"/>
      </c:catAx>
      <c:valAx>
        <c:axId val="1746189936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26824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FA-1E43-994B-B6D98FA7C8D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FA-1E43-994B-B6D98FA7C8D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FA-1E43-994B-B6D98FA7C8D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FA-1E43-994B-B6D98FA7C8D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FA-1E43-994B-B6D98FA7C8D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EFA-1E43-994B-B6D98FA7C8D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FA-1E43-994B-B6D98FA7C8D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/>
                      <a:t>+56%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EFA-1E43-994B-B6D98FA7C8D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/>
                      <a:t>+25%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EFA-1E43-994B-B6D98FA7C8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/>
                      <a:t>9.0x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EFA-1E43-994B-B6D98FA7C8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/>
                      <a:t>11.6x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EFA-1E43-994B-B6D98FA7C8D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ko-KR"/>
                      <a:t>13.8x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EFA-1E43-994B-B6D98FA7C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DDR3-OoO</c:v>
                </c:pt>
                <c:pt idx="1">
                  <c:v>HMC-OoO</c:v>
                </c:pt>
                <c:pt idx="2">
                  <c:v>HMC-MC</c:v>
                </c:pt>
                <c:pt idx="3">
                  <c:v>Tesseract</c:v>
                </c:pt>
                <c:pt idx="4">
                  <c:v>Tesseract-
LP</c:v>
                </c:pt>
                <c:pt idx="5">
                  <c:v>Tesseract-
LP-MTP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1.559151435</c:v>
                </c:pt>
                <c:pt idx="2">
                  <c:v>1.252544595</c:v>
                </c:pt>
                <c:pt idx="3">
                  <c:v>9.0241128310000001</c:v>
                </c:pt>
                <c:pt idx="4">
                  <c:v>11.6257351</c:v>
                </c:pt>
                <c:pt idx="5">
                  <c:v>13.781443319999999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FA-1E43-994B-B6D98FA7C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734719568"/>
        <c:axId val="1714371296"/>
      </c:barChart>
      <c:catAx>
        <c:axId val="17347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371296"/>
        <c:crosses val="autoZero"/>
        <c:auto val="1"/>
        <c:lblAlgn val="ctr"/>
        <c:lblOffset val="100"/>
        <c:noMultiLvlLbl val="0"/>
      </c:catAx>
      <c:valAx>
        <c:axId val="171437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4.6296296296296302E-3"/>
              <c:y val="0.3364341540965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71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Memory Layers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6.3750664600000007E-2</c:v>
                </c:pt>
                <c:pt idx="1">
                  <c:v>2.4336080491188499E-2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E2-A34E-A0AB-C0BCD6FD40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Logic Layers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0.93624933539999999</c:v>
                </c:pt>
                <c:pt idx="1">
                  <c:v>8.9919873647840196E-2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E2-A34E-A0AB-C0BCD6FD40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Cores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  <c:pt idx="1">
                  <c:v>2.0218882855307301E-2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E2-A34E-A0AB-C0BCD6FD4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5739568"/>
        <c:axId val="1235744384"/>
      </c:barChart>
      <c:catAx>
        <c:axId val="123573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744384"/>
        <c:crosses val="autoZero"/>
        <c:auto val="1"/>
        <c:lblAlgn val="ctr"/>
        <c:lblOffset val="100"/>
        <c:noMultiLvlLbl val="0"/>
      </c:catAx>
      <c:valAx>
        <c:axId val="123574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73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33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3A3D9-BADB-734B-A983-EA6AF1EA18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1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5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3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0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0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4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analysis starts with sequencing random short DNA fragments of copies of the original molecule.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reads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information about their order and which part of genome they are originated from.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step is to map these reads to a long reference genome.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3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5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1212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4279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967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3658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1/22/21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3707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8155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1/22/21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636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2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011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821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9318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77792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2689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07624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74484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40514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38624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5883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24725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80435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5861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0338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7500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78174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19827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43292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83223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6104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22039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88282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8333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22536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50597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97577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646462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31374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96277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7369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044927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239163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519649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913510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975398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424172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  <a:lvl6pPr marL="1143000" indent="0" algn="ctr">
              <a:buNone/>
              <a:defRPr/>
            </a:lvl6pPr>
            <a:lvl7pPr marL="1371600" indent="0" algn="ctr">
              <a:buNone/>
              <a:defRPr/>
            </a:lvl7pPr>
            <a:lvl8pPr marL="1600200" indent="0" algn="ctr">
              <a:buNone/>
              <a:defRPr/>
            </a:lvl8pPr>
            <a:lvl9pPr marL="1828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3390010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5258213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8"/>
          </a:xfrm>
        </p:spPr>
        <p:txBody>
          <a:bodyPr anchor="b"/>
          <a:lstStyle>
            <a:lvl1pPr marL="0" indent="0">
              <a:buNone/>
              <a:defRPr sz="1000"/>
            </a:lvl1pPr>
            <a:lvl2pPr marL="228600" indent="0">
              <a:buNone/>
              <a:defRPr sz="900"/>
            </a:lvl2pPr>
            <a:lvl3pPr marL="457200" indent="0">
              <a:buNone/>
              <a:defRPr sz="800"/>
            </a:lvl3pPr>
            <a:lvl4pPr marL="685800" indent="0">
              <a:buNone/>
              <a:defRPr sz="700"/>
            </a:lvl4pPr>
            <a:lvl5pPr marL="914400" indent="0">
              <a:buNone/>
              <a:defRPr sz="700"/>
            </a:lvl5pPr>
            <a:lvl6pPr marL="1143000" indent="0">
              <a:buNone/>
              <a:defRPr sz="700"/>
            </a:lvl6pPr>
            <a:lvl7pPr marL="1371600" indent="0">
              <a:buNone/>
              <a:defRPr sz="700"/>
            </a:lvl7pPr>
            <a:lvl8pPr marL="1600200" indent="0">
              <a:buNone/>
              <a:defRPr sz="700"/>
            </a:lvl8pPr>
            <a:lvl9pPr marL="18288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036090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93880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940309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774803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828424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532978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147741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8184236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96850"/>
            <a:ext cx="2019300" cy="60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6850"/>
            <a:ext cx="5981700" cy="60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308775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87871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729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6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9594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26328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065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05578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7537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1195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4764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>
                <a:solidFill>
                  <a:prstClr val="black"/>
                </a:solidFill>
              </a:rPr>
              <a:pPr/>
              <a:t>1/22/21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5449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20341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152595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015743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414788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058128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79509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29027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577915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444695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03695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088757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58470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A08EACC-8CBF-5A41-8FD1-0ADD9A6E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397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AFC4-B67F-BC48-882B-8F3B14641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0843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05ADE-6E00-1045-8F07-42D08E36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73422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0E1A-63D1-9042-BE64-E6D77CA2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82536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E9EA-6A87-A74E-8999-D522750AE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28993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19C08-DC79-A243-8132-5D81416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2594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06AB-FCA2-444B-B377-4DCE2DDA6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6364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F9B4-FA90-5240-B648-E2D01A3C9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6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DB1-BFE0-744A-994F-30B5CFD21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41763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16A19-9990-D640-B1D8-2C318F01C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28971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8FC-307F-634F-81A0-60FAC0836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68029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04884-23F1-204A-AF38-4A3015EE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91532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74337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5"/>
            <a:ext cx="8987623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5"/>
            <a:ext cx="8987623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783" indent="-228594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95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6516711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4871663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52991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3914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78395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53552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7776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51180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64878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57683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57127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27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0349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778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04252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78738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69737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27393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70031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90609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3691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90051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7616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2086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97370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0106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slideLayout" Target="../slideLayouts/slideLayout499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Relationship Id="rId14" Type="http://schemas.openxmlformats.org/officeDocument/2006/relationships/image" Target="../media/image1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9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4.xml"/><Relationship Id="rId1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8.xml"/><Relationship Id="rId11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41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Relationship Id="rId14" Type="http://schemas.openxmlformats.org/officeDocument/2006/relationships/image" Target="../media/image1.png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slideLayout" Target="../slideLayouts/slideLayout611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slideLayout" Target="../slideLayouts/slideLayout623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6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5" Type="http://schemas.openxmlformats.org/officeDocument/2006/relationships/theme" Target="../theme/theme58.xml"/><Relationship Id="rId4" Type="http://schemas.openxmlformats.org/officeDocument/2006/relationships/slideLayout" Target="../slideLayouts/slideLayout627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slideLayout" Target="../slideLayouts/slideLayout639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7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42.xml"/><Relationship Id="rId7" Type="http://schemas.openxmlformats.org/officeDocument/2006/relationships/slideLayout" Target="../slideLayouts/slideLayout646.xml"/><Relationship Id="rId12" Type="http://schemas.openxmlformats.org/officeDocument/2006/relationships/slideLayout" Target="../slideLayouts/slideLayout651.xml"/><Relationship Id="rId2" Type="http://schemas.openxmlformats.org/officeDocument/2006/relationships/slideLayout" Target="../slideLayouts/slideLayout641.xml"/><Relationship Id="rId1" Type="http://schemas.openxmlformats.org/officeDocument/2006/relationships/slideLayout" Target="../slideLayouts/slideLayout640.xml"/><Relationship Id="rId6" Type="http://schemas.openxmlformats.org/officeDocument/2006/relationships/slideLayout" Target="../slideLayouts/slideLayout645.xml"/><Relationship Id="rId11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44.xml"/><Relationship Id="rId10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43.xml"/><Relationship Id="rId9" Type="http://schemas.openxmlformats.org/officeDocument/2006/relationships/slideLayout" Target="../slideLayouts/slideLayout648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2021. 1. 22.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1/22/21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8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7" r:id="rId1"/>
    <p:sldLayoutId id="2147488318" r:id="rId2"/>
    <p:sldLayoutId id="2147488319" r:id="rId3"/>
    <p:sldLayoutId id="2147488320" r:id="rId4"/>
    <p:sldLayoutId id="2147488321" r:id="rId5"/>
    <p:sldLayoutId id="2147488322" r:id="rId6"/>
    <p:sldLayoutId id="2147488323" r:id="rId7"/>
    <p:sldLayoutId id="2147488324" r:id="rId8"/>
    <p:sldLayoutId id="2147488325" r:id="rId9"/>
    <p:sldLayoutId id="2147488326" r:id="rId10"/>
    <p:sldLayoutId id="214748832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1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78" r:id="rId1"/>
    <p:sldLayoutId id="2147489479" r:id="rId2"/>
    <p:sldLayoutId id="2147489480" r:id="rId3"/>
    <p:sldLayoutId id="2147489481" r:id="rId4"/>
    <p:sldLayoutId id="2147489482" r:id="rId5"/>
    <p:sldLayoutId id="2147489483" r:id="rId6"/>
    <p:sldLayoutId id="2147489484" r:id="rId7"/>
    <p:sldLayoutId id="2147489485" r:id="rId8"/>
    <p:sldLayoutId id="2147489486" r:id="rId9"/>
    <p:sldLayoutId id="2147489487" r:id="rId10"/>
    <p:sldLayoutId id="21474894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90" r:id="rId1"/>
    <p:sldLayoutId id="2147489491" r:id="rId2"/>
    <p:sldLayoutId id="2147489492" r:id="rId3"/>
    <p:sldLayoutId id="2147489493" r:id="rId4"/>
    <p:sldLayoutId id="2147489494" r:id="rId5"/>
    <p:sldLayoutId id="2147489495" r:id="rId6"/>
    <p:sldLayoutId id="2147489496" r:id="rId7"/>
    <p:sldLayoutId id="2147489497" r:id="rId8"/>
    <p:sldLayoutId id="2147489498" r:id="rId9"/>
    <p:sldLayoutId id="2147489499" r:id="rId10"/>
    <p:sldLayoutId id="214748950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02" r:id="rId1"/>
    <p:sldLayoutId id="2147489503" r:id="rId2"/>
    <p:sldLayoutId id="2147489504" r:id="rId3"/>
    <p:sldLayoutId id="2147489505" r:id="rId4"/>
    <p:sldLayoutId id="2147489506" r:id="rId5"/>
    <p:sldLayoutId id="2147489507" r:id="rId6"/>
    <p:sldLayoutId id="2147489508" r:id="rId7"/>
    <p:sldLayoutId id="2147489509" r:id="rId8"/>
    <p:sldLayoutId id="2147489510" r:id="rId9"/>
    <p:sldLayoutId id="2147489511" r:id="rId10"/>
    <p:sldLayoutId id="214748951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96850"/>
            <a:ext cx="8077200" cy="55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47750"/>
            <a:ext cx="8077200" cy="5175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text styles</a:t>
            </a:r>
          </a:p>
          <a:p>
            <a:pPr lvl="1"/>
            <a:r>
              <a:rPr lang="en-US">
                <a:sym typeface="Myriad Pro Bold Cond" charset="0"/>
              </a:rPr>
              <a:t>Second level</a:t>
            </a:r>
          </a:p>
          <a:p>
            <a:pPr lvl="2"/>
            <a:r>
              <a:rPr lang="en-US">
                <a:sym typeface="Myriad Pro Bold Cond" charset="0"/>
              </a:rPr>
              <a:t>Third level</a:t>
            </a:r>
          </a:p>
          <a:p>
            <a:pPr lvl="3"/>
            <a:r>
              <a:rPr lang="en-US">
                <a:sym typeface="Myriad Pro Bold Cond" charset="0"/>
              </a:rPr>
              <a:t>Fourth level</a:t>
            </a:r>
          </a:p>
          <a:p>
            <a:pPr lvl="4"/>
            <a:r>
              <a:rPr lang="en-US">
                <a:sym typeface="Myriad Pro Bold Con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66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14" r:id="rId1"/>
    <p:sldLayoutId id="2147489515" r:id="rId2"/>
    <p:sldLayoutId id="2147489516" r:id="rId3"/>
    <p:sldLayoutId id="2147489517" r:id="rId4"/>
    <p:sldLayoutId id="2147489518" r:id="rId5"/>
    <p:sldLayoutId id="2147489519" r:id="rId6"/>
    <p:sldLayoutId id="2147489520" r:id="rId7"/>
    <p:sldLayoutId id="2147489521" r:id="rId8"/>
    <p:sldLayoutId id="2147489522" r:id="rId9"/>
    <p:sldLayoutId id="2147489523" r:id="rId10"/>
    <p:sldLayoutId id="214748952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228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685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400050" indent="-400050" algn="l" rtl="0" fontAlgn="base">
        <a:spcBef>
          <a:spcPts val="700"/>
        </a:spcBef>
        <a:spcAft>
          <a:spcPct val="0"/>
        </a:spcAft>
        <a:buSzPct val="120000"/>
        <a:buFont typeface="Lucida Grande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6921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10287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13589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16954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19240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21526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23812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26098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75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5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6" r:id="rId1"/>
    <p:sldLayoutId id="2147489527" r:id="rId2"/>
    <p:sldLayoutId id="2147489528" r:id="rId3"/>
    <p:sldLayoutId id="2147489529" r:id="rId4"/>
    <p:sldLayoutId id="2147489530" r:id="rId5"/>
    <p:sldLayoutId id="2147489531" r:id="rId6"/>
    <p:sldLayoutId id="2147489532" r:id="rId7"/>
    <p:sldLayoutId id="2147489533" r:id="rId8"/>
    <p:sldLayoutId id="2147489534" r:id="rId9"/>
    <p:sldLayoutId id="2147489535" r:id="rId10"/>
    <p:sldLayoutId id="214748953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2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38" r:id="rId1"/>
    <p:sldLayoutId id="2147489539" r:id="rId2"/>
    <p:sldLayoutId id="2147489540" r:id="rId3"/>
    <p:sldLayoutId id="2147489541" r:id="rId4"/>
    <p:sldLayoutId id="2147489542" r:id="rId5"/>
    <p:sldLayoutId id="2147489543" r:id="rId6"/>
    <p:sldLayoutId id="2147489544" r:id="rId7"/>
    <p:sldLayoutId id="2147489545" r:id="rId8"/>
    <p:sldLayoutId id="2147489546" r:id="rId9"/>
    <p:sldLayoutId id="2147489547" r:id="rId10"/>
    <p:sldLayoutId id="2147489548" r:id="rId11"/>
    <p:sldLayoutId id="214748954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  <p:sldLayoutId id="214748956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17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0BC070B0-CA22-7745-8A7B-A53F4880160F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201734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1735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5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4" r:id="rId1"/>
    <p:sldLayoutId id="2147489565" r:id="rId2"/>
    <p:sldLayoutId id="2147489566" r:id="rId3"/>
    <p:sldLayoutId id="2147489567" r:id="rId4"/>
    <p:sldLayoutId id="2147489568" r:id="rId5"/>
    <p:sldLayoutId id="2147489569" r:id="rId6"/>
    <p:sldLayoutId id="2147489570" r:id="rId7"/>
    <p:sldLayoutId id="2147489571" r:id="rId8"/>
    <p:sldLayoutId id="2147489572" r:id="rId9"/>
    <p:sldLayoutId id="2147489573" r:id="rId10"/>
    <p:sldLayoutId id="2147489574" r:id="rId11"/>
    <p:sldLayoutId id="214748957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13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77" r:id="rId1"/>
    <p:sldLayoutId id="2147489578" r:id="rId2"/>
    <p:sldLayoutId id="2147489579" r:id="rId3"/>
    <p:sldLayoutId id="2147489580" r:id="rId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2" r:id="rId1"/>
    <p:sldLayoutId id="2147489583" r:id="rId2"/>
    <p:sldLayoutId id="2147489584" r:id="rId3"/>
    <p:sldLayoutId id="2147489585" r:id="rId4"/>
    <p:sldLayoutId id="2147489586" r:id="rId5"/>
    <p:sldLayoutId id="2147489587" r:id="rId6"/>
    <p:sldLayoutId id="2147489588" r:id="rId7"/>
    <p:sldLayoutId id="2147489589" r:id="rId8"/>
    <p:sldLayoutId id="2147489590" r:id="rId9"/>
    <p:sldLayoutId id="2147489591" r:id="rId10"/>
    <p:sldLayoutId id="2147489592" r:id="rId11"/>
    <p:sldLayoutId id="214748959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4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95" r:id="rId1"/>
    <p:sldLayoutId id="2147489596" r:id="rId2"/>
    <p:sldLayoutId id="2147489597" r:id="rId3"/>
    <p:sldLayoutId id="2147489598" r:id="rId4"/>
    <p:sldLayoutId id="2147489599" r:id="rId5"/>
    <p:sldLayoutId id="2147489600" r:id="rId6"/>
    <p:sldLayoutId id="2147489601" r:id="rId7"/>
    <p:sldLayoutId id="2147489602" r:id="rId8"/>
    <p:sldLayoutId id="2147489603" r:id="rId9"/>
    <p:sldLayoutId id="2147489604" r:id="rId10"/>
    <p:sldLayoutId id="2147489605" r:id="rId11"/>
    <p:sldLayoutId id="214748960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s://people.inf.ethz.ch/omutlu/pub/AcceleratingGenomeAnalysis_ieeemicro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PnSmfwu2-A" TargetMode="External"/><Relationship Id="rId5" Type="http://schemas.openxmlformats.org/officeDocument/2006/relationships/hyperlink" Target="https://people.inf.ethz.ch/omutlu/pub/onur-AcceleratingGenomeAnalysis-AACBB-Keynote-Feb-16-2019-FINAL.pdf" TargetMode="External"/><Relationship Id="rId4" Type="http://schemas.openxmlformats.org/officeDocument/2006/relationships/hyperlink" Target="https://people.inf.ethz.ch/omutlu/pub/onur-AcceleratingGenomeAnalysis-AACBB-Keynote-Feb-16-2019-FINAL.pptx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556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in-DRAM-bulk-AND-OR-ieee_cal15.pdf" TargetMode="External"/><Relationship Id="rId2" Type="http://schemas.openxmlformats.org/officeDocument/2006/relationships/hyperlink" Target="http://users.ece.cmu.edu/~omutlu/pub/rowclone_micro13.pdf" TargetMode="External"/><Relationship Id="rId1" Type="http://schemas.openxmlformats.org/officeDocument/2006/relationships/slideLayout" Target="../slideLayouts/slideLayout346.xml"/><Relationship Id="rId5" Type="http://schemas.openxmlformats.org/officeDocument/2006/relationships/hyperlink" Target="https://people.inf.ethz.ch/omutlu/pub/ambit-bulk-bitwise-dram_micro17.pdf" TargetMode="External"/><Relationship Id="rId4" Type="http://schemas.openxmlformats.org/officeDocument/2006/relationships/hyperlink" Target="https://users.ece.cmu.edu/~omutlu/pub/GSDRAM-gather-scatter-dram_micro15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rowclone_seshadri_micro13-poster.pptx" TargetMode="External"/><Relationship Id="rId3" Type="http://schemas.openxmlformats.org/officeDocument/2006/relationships/hyperlink" Target="http://www.microarch.org/micro46/" TargetMode="External"/><Relationship Id="rId7" Type="http://schemas.openxmlformats.org/officeDocument/2006/relationships/hyperlink" Target="http://users.ece.cmu.edu/~omutlu/pub/rowclone_seshadri_micro13_lightning-talk.pdf" TargetMode="External"/><Relationship Id="rId2" Type="http://schemas.openxmlformats.org/officeDocument/2006/relationships/hyperlink" Target="http://users.ece.cmu.edu/~omutlu/pub/rowclone_micro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users.ece.cmu.edu/~omutlu/pub/rowclone_seshadri_micro13_lightning-talk.pptx" TargetMode="External"/><Relationship Id="rId5" Type="http://schemas.openxmlformats.org/officeDocument/2006/relationships/hyperlink" Target="http://users.ece.cmu.edu/~omutlu/pub/rowclone_seshadri_micro13-talk.pdf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://users.ece.cmu.edu/~omutlu/pub/rowclone_seshadri_micro13-talk.pptx" TargetMode="External"/><Relationship Id="rId9" Type="http://schemas.openxmlformats.org/officeDocument/2006/relationships/hyperlink" Target="http://users.ece.cmu.edu/~omutlu/pub/rowclone_seshadri_micro13-poster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hpca22.site.ac.upc.edu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users.ece.cmu.edu/~omutlu/pub/lisa-dram_hpca16.pdf" TargetMode="External"/><Relationship Id="rId1" Type="http://schemas.openxmlformats.org/officeDocument/2006/relationships/slideLayout" Target="../slideLayouts/slideLayout589.xml"/><Relationship Id="rId6" Type="http://schemas.openxmlformats.org/officeDocument/2006/relationships/hyperlink" Target="https://github.com/CMU-SAFARI/RamulatorSharp" TargetMode="External"/><Relationship Id="rId5" Type="http://schemas.openxmlformats.org/officeDocument/2006/relationships/hyperlink" Target="https://users.ece.cmu.edu/~omutlu/pub/lisa-dram_kevinchang_hpca16-talk.pdf" TargetMode="External"/><Relationship Id="rId4" Type="http://schemas.openxmlformats.org/officeDocument/2006/relationships/hyperlink" Target="https://users.ece.cmu.edu/~omutlu/pub/lisa-dram_kevinchang_hpca16-talk.ppt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arch.org/micro53/" TargetMode="External"/><Relationship Id="rId2" Type="http://schemas.openxmlformats.org/officeDocument/2006/relationships/hyperlink" Target="https://people.inf.ethz.ch/omutlu/pub/FIGARO-fine-grained-in-DRAM-data-relocation-and-caching_micro20.pdf" TargetMode="External"/><Relationship Id="rId1" Type="http://schemas.openxmlformats.org/officeDocument/2006/relationships/slideLayout" Target="../slideLayouts/slideLayout58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people.inf.ethz.ch/omutlu/pub/network-on-memory-data-copy_ieee-cal20.pdf" TargetMode="External"/><Relationship Id="rId1" Type="http://schemas.openxmlformats.org/officeDocument/2006/relationships/slideLayout" Target="../slideLayouts/slideLayout589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in-DRAM-bulk-AND-OR-ieee_cal15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hyperlink" Target="https://people.inf.ethz.ch/omutlu/pub/ambit-bulk-bitwise-dram_micro17.pdf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3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llel.princeton.edu/papers/micro19-gao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seweb.ucsd.edu/~jzhao/files/Pinatubo-dac2016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tesseract-pim-architecture-for-graph-processing_isca15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hyperlink" Target="http://users.ece.cmu.edu/~omutlu/pub/tesseract-pim-architecture-for-graph-processing_isca15-lightning-talk.pdf" TargetMode="External"/><Relationship Id="rId4" Type="http://schemas.openxmlformats.org/officeDocument/2006/relationships/hyperlink" Target="http://users.ece.cmu.edu/~omutlu/pub/tesseract-pim-architecture-for-graph-processing_isca15-talk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hyperlink" Target="https://arxiv.org/pdf/1903.03988.pd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01.xml"/><Relationship Id="rId5" Type="http://schemas.openxmlformats.org/officeDocument/2006/relationships/hyperlink" Target="https://www.upmem.com/video-upmem-presenting-its-true-processing-in-memory-solution-hot-chips-2019/" TargetMode="External"/><Relationship Id="rId4" Type="http://schemas.openxmlformats.org/officeDocument/2006/relationships/image" Target="../media/image57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rlmc_isca08.pdf" TargetMode="External"/><Relationship Id="rId1" Type="http://schemas.openxmlformats.org/officeDocument/2006/relationships/slideLayout" Target="../slideLayouts/slideLayout613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1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asM-p7Ag_g" TargetMode="External"/><Relationship Id="rId3" Type="http://schemas.openxmlformats.org/officeDocument/2006/relationships/hyperlink" Target="http://iscaconf.org/isca2018/" TargetMode="External"/><Relationship Id="rId7" Type="http://schemas.openxmlformats.org/officeDocument/2006/relationships/hyperlink" Target="https://people.inf.ethz.ch/omutlu/pub/X-MEM_Expressive-Memory-for-Rich-Cross-Layer-Abstractions_isca18-lightning-talk.pdf" TargetMode="External"/><Relationship Id="rId2" Type="http://schemas.openxmlformats.org/officeDocument/2006/relationships/hyperlink" Target="https://people.inf.ethz.ch/omutlu/pub/X-MEM_Expressive-Memory-for-Rich-Cross-Layer-Abstractions_isca18.pdf" TargetMode="External"/><Relationship Id="rId1" Type="http://schemas.openxmlformats.org/officeDocument/2006/relationships/slideLayout" Target="../slideLayouts/slideLayout613.xml"/><Relationship Id="rId6" Type="http://schemas.openxmlformats.org/officeDocument/2006/relationships/hyperlink" Target="https://people.inf.ethz.ch/omutlu/pub/X-MEM_Expressive-Memory-for-Rich-Cross-Layer-Abstractions_isca18-lightning-talk.pptx" TargetMode="External"/><Relationship Id="rId5" Type="http://schemas.openxmlformats.org/officeDocument/2006/relationships/hyperlink" Target="https://people.inf.ethz.ch/omutlu/pub/X-MEM_Expressive-Memory-for-Rich-Cross-Layer-Abstractions_isca18-talk.pdf" TargetMode="External"/><Relationship Id="rId4" Type="http://schemas.openxmlformats.org/officeDocument/2006/relationships/hyperlink" Target="https://people.inf.ethz.ch/omutlu/pub/X-MEM_Expressive-Memory-for-Rich-Cross-Layer-Abstractions_isca18-talk.pptx" TargetMode="External"/><Relationship Id="rId9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_0qvO97_hM" TargetMode="External"/><Relationship Id="rId3" Type="http://schemas.openxmlformats.org/officeDocument/2006/relationships/hyperlink" Target="http://iscaconf.org/isca2018/" TargetMode="External"/><Relationship Id="rId7" Type="http://schemas.openxmlformats.org/officeDocument/2006/relationships/hyperlink" Target="https://people.inf.ethz.ch/omutlu/pub/LocalityDescriptor-Cross-Layer-GPU-Data-Locality-Abstraction_isca18-lightning-talk.pdf" TargetMode="External"/><Relationship Id="rId2" Type="http://schemas.openxmlformats.org/officeDocument/2006/relationships/hyperlink" Target="https://people.inf.ethz.ch/omutlu/pub/LocalityDescriptor-Cross-Layer-GPU-Data-Locality-Abstraction_isca18.pdf" TargetMode="External"/><Relationship Id="rId1" Type="http://schemas.openxmlformats.org/officeDocument/2006/relationships/slideLayout" Target="../slideLayouts/slideLayout613.xml"/><Relationship Id="rId6" Type="http://schemas.openxmlformats.org/officeDocument/2006/relationships/hyperlink" Target="https://people.inf.ethz.ch/omutlu/pub/LocalityDescriptor-Cross-Layer-GPU-Data-Locality-Abstraction_isca18-lightning-talk.pptx" TargetMode="External"/><Relationship Id="rId5" Type="http://schemas.openxmlformats.org/officeDocument/2006/relationships/hyperlink" Target="https://people.inf.ethz.ch/omutlu/pub/LocalityDescriptor-Cross-Layer-GPU-Data-Locality-Abstraction_isca18-talk.pdf" TargetMode="External"/><Relationship Id="rId4" Type="http://schemas.openxmlformats.org/officeDocument/2006/relationships/hyperlink" Target="https://people.inf.ethz.ch/omutlu/pub/LocalityDescriptor-Cross-Layer-GPU-Data-Locality-Abstraction_isca18-talk.pptx" TargetMode="External"/><Relationship Id="rId9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arch.org/micro52/" TargetMode="External"/><Relationship Id="rId7" Type="http://schemas.openxmlformats.org/officeDocument/2006/relationships/image" Target="../media/image63.png"/><Relationship Id="rId2" Type="http://schemas.openxmlformats.org/officeDocument/2006/relationships/hyperlink" Target="https://people.inf.ethz.ch/omutlu/pub/EDEN-efficient-DNN-inference-with-approximate-memory_micro1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S-bKY75gXQ" TargetMode="External"/><Relationship Id="rId5" Type="http://schemas.openxmlformats.org/officeDocument/2006/relationships/hyperlink" Target="https://people.inf.ethz.ch/omutlu/pub/EDEN-efficient-DNN-inference-with-approximate-memory_micro19-lightning-talk.pdf" TargetMode="External"/><Relationship Id="rId4" Type="http://schemas.openxmlformats.org/officeDocument/2006/relationships/hyperlink" Target="https://people.inf.ethz.ch/omutlu/pub/EDEN-efficient-DNN-inference-with-approximate-memory_micro19-lightning-talk.pptx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SMASH-sparse-matrix-software-hardware-acceleration_micro19-poster.pptx" TargetMode="External"/><Relationship Id="rId3" Type="http://schemas.openxmlformats.org/officeDocument/2006/relationships/hyperlink" Target="http://www.microarch.org/micro52/" TargetMode="External"/><Relationship Id="rId7" Type="http://schemas.openxmlformats.org/officeDocument/2006/relationships/hyperlink" Target="https://people.inf.ethz.ch/omutlu/pub/SMASH-sparse-matrix-software-hardware-acceleration_micro19-lightning-talk.pdf" TargetMode="External"/><Relationship Id="rId12" Type="http://schemas.openxmlformats.org/officeDocument/2006/relationships/image" Target="../media/image64.png"/><Relationship Id="rId2" Type="http://schemas.openxmlformats.org/officeDocument/2006/relationships/hyperlink" Target="https://people.inf.ethz.ch/omutlu/pub/SMASH-sparse-matrix-software-hardware-acceleration_micro1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MASH-sparse-matrix-software-hardware-acceleration_micro19-lightning-talk.pptx" TargetMode="External"/><Relationship Id="rId11" Type="http://schemas.openxmlformats.org/officeDocument/2006/relationships/hyperlink" Target="https://www.youtube.com/watch?v=LWYVQ3o_SdU" TargetMode="External"/><Relationship Id="rId5" Type="http://schemas.openxmlformats.org/officeDocument/2006/relationships/hyperlink" Target="https://people.inf.ethz.ch/omutlu/pub/SMASH-sparse-matrix-software-hardware-acceleration_micro19-talk.pdf" TargetMode="External"/><Relationship Id="rId10" Type="http://schemas.openxmlformats.org/officeDocument/2006/relationships/hyperlink" Target="https://www.youtube.com/watch?v=VN0PQ5zgLGg" TargetMode="External"/><Relationship Id="rId4" Type="http://schemas.openxmlformats.org/officeDocument/2006/relationships/hyperlink" Target="https://people.inf.ethz.ch/omutlu/pub/SMASH-sparse-matrix-software-hardware-acceleration_micro19-talk.pptx" TargetMode="External"/><Relationship Id="rId9" Type="http://schemas.openxmlformats.org/officeDocument/2006/relationships/hyperlink" Target="https://people.inf.ethz.ch/omutlu/pub/SMASH-sparse-matrix-software-hardware-acceleration_micro19-poster.pdf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VBI-virtual-block-interface_isca20-ARM-Research-Summit-poster.pptx" TargetMode="External"/><Relationship Id="rId13" Type="http://schemas.openxmlformats.org/officeDocument/2006/relationships/image" Target="../media/image65.png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VBI-virtual-block-interface_isca20-lightning-talk.pdf" TargetMode="External"/><Relationship Id="rId12" Type="http://schemas.openxmlformats.org/officeDocument/2006/relationships/hyperlink" Target="https://www.youtube.com/watch?v=PPR7YrBi7IQ" TargetMode="External"/><Relationship Id="rId2" Type="http://schemas.openxmlformats.org/officeDocument/2006/relationships/hyperlink" Target="https://people.inf.ethz.ch/omutlu/pub/VBI-virtual-block-interface_isca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VBI-virtual-block-interface_isca20-lightning-talk.pptx" TargetMode="External"/><Relationship Id="rId11" Type="http://schemas.openxmlformats.org/officeDocument/2006/relationships/hyperlink" Target="https://youtu.be/04l-Zlaue0k" TargetMode="External"/><Relationship Id="rId5" Type="http://schemas.openxmlformats.org/officeDocument/2006/relationships/hyperlink" Target="https://people.inf.ethz.ch/omutlu/pub/VBI-virtual-block-interface_isca20-talk.pdf" TargetMode="External"/><Relationship Id="rId10" Type="http://schemas.openxmlformats.org/officeDocument/2006/relationships/hyperlink" Target="https://www.youtube.com/watch?v=7c6LgVrCwPo" TargetMode="External"/><Relationship Id="rId4" Type="http://schemas.openxmlformats.org/officeDocument/2006/relationships/hyperlink" Target="https://people.inf.ethz.ch/omutlu/pub/VBI-virtual-block-interface_isca20-talk.pptx" TargetMode="External"/><Relationship Id="rId9" Type="http://schemas.openxmlformats.org/officeDocument/2006/relationships/hyperlink" Target="https://people.inf.ethz.ch/omutlu/pub/VBI-virtual-block-interface_isca20-ARM-Research-Summit-poster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236.xml"/><Relationship Id="rId5" Type="http://schemas.openxmlformats.org/officeDocument/2006/relationships/image" Target="../media/image54.png"/><Relationship Id="rId4" Type="http://schemas.openxmlformats.org/officeDocument/2006/relationships/hyperlink" Target="https://arxiv.org/pdf/1903.03988.pdf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2GIigqn1Qw&amp;list=PL5Q2soXY2Zi9xidyIgBxUz7xRPS-wisBN&amp;index=13" TargetMode="External"/><Relationship Id="rId2" Type="http://schemas.openxmlformats.org/officeDocument/2006/relationships/hyperlink" Target="https://www.youtube.com/watch?v=oGcZAGwfEUE&amp;list=PL5Q2soXY2Zi9xidyIgBxUz7xRPS-wisBN&amp;index=12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Sscy1Wrr22A&amp;list=PL5Q2soXY2Zi9xidyIgBxUz7xRPS-wisBN&amp;index=25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2GIigqn1Qw&amp;list=PL5Q2soXY2Zi9xidyIgBxUz7xRPS-wisBN&amp;index=13" TargetMode="External"/><Relationship Id="rId2" Type="http://schemas.openxmlformats.org/officeDocument/2006/relationships/hyperlink" Target="https://www.youtube.com/watch?v=oGcZAGwfEUE&amp;list=PL5Q2soXY2Zi9xidyIgBxUz7xRPS-wisBN&amp;index=12" TargetMode="External"/><Relationship Id="rId1" Type="http://schemas.openxmlformats.org/officeDocument/2006/relationships/slideLayout" Target="../slideLayouts/slideLayout260.xml"/><Relationship Id="rId5" Type="http://schemas.openxmlformats.org/officeDocument/2006/relationships/hyperlink" Target="https://www.youtube.com/onurmutlulectures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39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27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afari.ethz.ch/" TargetMode="External"/><Relationship Id="rId1" Type="http://schemas.openxmlformats.org/officeDocument/2006/relationships/slideLayout" Target="../slideLayouts/slideLayout236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5.xml"/><Relationship Id="rId6" Type="http://schemas.openxmlformats.org/officeDocument/2006/relationships/hyperlink" Target="https://safari.ethz.ch/safari-newsletter-january-2021/" TargetMode="External"/><Relationship Id="rId5" Type="http://schemas.openxmlformats.org/officeDocument/2006/relationships/image" Target="../media/image69.jpeg"/><Relationship Id="rId4" Type="http://schemas.openxmlformats.org/officeDocument/2006/relationships/hyperlink" Target="http://www.safari.ethz.ch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safari.ethz.ch/safari-newsletter-april-2020/" TargetMode="External"/><Relationship Id="rId1" Type="http://schemas.openxmlformats.org/officeDocument/2006/relationships/slideLayout" Target="../slideLayouts/slideLayout6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safari.ethz.ch/safari-newsletter-january-2021/" TargetMode="External"/><Relationship Id="rId1" Type="http://schemas.openxmlformats.org/officeDocument/2006/relationships/slideLayout" Target="../slideLayouts/slideLayout6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hyperlink" Target="https://people.inf.ethz.ch/omutlu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/citations?user=7XyGUGkAAAAJ&amp;hl=en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641.xml"/><Relationship Id="rId4" Type="http://schemas.openxmlformats.org/officeDocument/2006/relationships/hyperlink" Target="https://www.youtube.com/onurmutlulectures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58YT9hZM4g&amp;list=PL5Q2soXY2Zi8D_5MGV6EnXEJHnV2YFBJl&amp;index=25" TargetMode="External"/><Relationship Id="rId3" Type="http://schemas.openxmlformats.org/officeDocument/2006/relationships/hyperlink" Target="https://www.youtube.com/watch?v=kgiZlSOcGFM&amp;list=PL5Q2soXY2Zi8D_5MGV6EnXEJHnV2YFBJl&amp;index=1" TargetMode="External"/><Relationship Id="rId7" Type="http://schemas.openxmlformats.org/officeDocument/2006/relationships/hyperlink" Target="https://www.youtube.com/watch?v=n8Aj_A0WSg8&amp;list=PL5Q2soXY2Zi8D_5MGV6EnXEJHnV2YFBJl&amp;index=22" TargetMode="External"/><Relationship Id="rId2" Type="http://schemas.openxmlformats.org/officeDocument/2006/relationships/hyperlink" Target="https://www.youtube.com/onurmutlulectures" TargetMode="External"/><Relationship Id="rId1" Type="http://schemas.openxmlformats.org/officeDocument/2006/relationships/slideLayout" Target="../slideLayouts/slideLayout456.xml"/><Relationship Id="rId6" Type="http://schemas.openxmlformats.org/officeDocument/2006/relationships/hyperlink" Target="https://www.youtube.com/watch?v=F7xZLNMIY1E&amp;list=PL5Q2soXY2Zi8D_5MGV6EnXEJHnV2YFBJl&amp;index=3" TargetMode="External"/><Relationship Id="rId5" Type="http://schemas.openxmlformats.org/officeDocument/2006/relationships/hyperlink" Target="https://www.youtube.com/watch?v=hPnSmfwu2-A&amp;list=PL5Q2soXY2Zi8D_5MGV6EnXEJHnV2YFBJl&amp;index=9" TargetMode="External"/><Relationship Id="rId4" Type="http://schemas.openxmlformats.org/officeDocument/2006/relationships/hyperlink" Target="https://www.youtube.com/watch?v=njX_14584Jw&amp;list=PL5Q2soXY2Zi8D_5MGV6EnXEJHnV2YFBJl&amp;index=16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cQ3zZ3JpuA&amp;list=PL5Q2soXY2Zi8D_5MGV6EnXEJHnV2YFBJl&amp;index=15" TargetMode="External"/><Relationship Id="rId2" Type="http://schemas.openxmlformats.org/officeDocument/2006/relationships/hyperlink" Target="https://www.youtube.com/watch?v=8ffSEKZhmvo&amp;list=PL5Q2soXY2Zi_4oP9LdL3cc8G6NIjD2Ydz" TargetMode="External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I3MjU3MTM0OA" TargetMode="External"/><Relationship Id="rId3" Type="http://schemas.openxmlformats.org/officeDocument/2006/relationships/hyperlink" Target="https://www.sigarch.org/benefit/awards/acm-sigarch-maurice-wilkes-award/" TargetMode="External"/><Relationship Id="rId7" Type="http://schemas.openxmlformats.org/officeDocument/2006/relationships/hyperlink" Target="https://www.youtube.com/watch?v=8ffSEKZhmvo" TargetMode="External"/><Relationship Id="rId12" Type="http://schemas.openxmlformats.org/officeDocument/2006/relationships/hyperlink" Target="https://people.inf.ethz.ch/omutlu/pub/onur-DAC-EarlyCareerWorkshopPanel-ImpactfulResearch-July-19-2020-withbackup-FINAL.pdf" TargetMode="External"/><Relationship Id="rId2" Type="http://schemas.openxmlformats.org/officeDocument/2006/relationships/hyperlink" Target="https://people.inf.ethz.ch/omutlu/pub/onur-MauriceWilkesAward-June-25-2019-FINAL-public.pptx" TargetMode="External"/><Relationship Id="rId1" Type="http://schemas.openxmlformats.org/officeDocument/2006/relationships/slideLayout" Target="../slideLayouts/slideLayout478.xml"/><Relationship Id="rId6" Type="http://schemas.openxmlformats.org/officeDocument/2006/relationships/hyperlink" Target="https://v.youku.com/v_show/id_XNDI3MjU2ODIwNA" TargetMode="External"/><Relationship Id="rId11" Type="http://schemas.openxmlformats.org/officeDocument/2006/relationships/hyperlink" Target="https://sites.google.com/gapp.nthu.edu.tw/dac-ecw20/" TargetMode="External"/><Relationship Id="rId5" Type="http://schemas.openxmlformats.org/officeDocument/2006/relationships/hyperlink" Target="https://www.youtube.com/watch?v=tcQ3zZ3JpuA" TargetMode="External"/><Relationship Id="rId10" Type="http://schemas.openxmlformats.org/officeDocument/2006/relationships/hyperlink" Target="https://people.inf.ethz.ch/omutlu/pub/onur-DAC-EarlyCareerWorkshopPanel-ImpactfulResearch-July-19-2020-withbackup-FINAL.pptx" TargetMode="External"/><Relationship Id="rId4" Type="http://schemas.openxmlformats.org/officeDocument/2006/relationships/hyperlink" Target="https://people.inf.ethz.ch/omutlu/pub/onur-MauriceWilkesAward-June-25-2019-FINAL-public.pdf" TargetMode="External"/><Relationship Id="rId9" Type="http://schemas.openxmlformats.org/officeDocument/2006/relationships/hyperlink" Target="https://inf.ethz.ch/news-and-events/spotlights/2019/06/mutlu-ACM-SIGARCH-award.htm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2.00320.pdf" TargetMode="External"/><Relationship Id="rId2" Type="http://schemas.openxmlformats.org/officeDocument/2006/relationships/hyperlink" Target="https://people.inf.ethz.ch/omutlu/acaces2018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fri.org/superfri" TargetMode="External"/><Relationship Id="rId2" Type="http://schemas.openxmlformats.org/officeDocument/2006/relationships/hyperlink" Target="https://people.inf.ethz.ch/omutlu/pub/memory-systems-research_superfri14.pdf" TargetMode="Externa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7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rowhammer-and-other-memory-issues_date17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Rowhammer-Memory-Security_date17-invited-talk.pdf" TargetMode="External"/><Relationship Id="rId5" Type="http://schemas.openxmlformats.org/officeDocument/2006/relationships/hyperlink" Target="https://people.inf.ethz.ch/omutlu/pub/onur-Rowhammer-Memory-Security_date17-invited-talk.pptx" TargetMode="External"/><Relationship Id="rId4" Type="http://schemas.openxmlformats.org/officeDocument/2006/relationships/hyperlink" Target="http://www.date-conference.com/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://www.memcon.com/" TargetMode="External"/><Relationship Id="rId7" Type="http://schemas.openxmlformats.org/officeDocument/2006/relationships/hyperlink" Target="http://www.storagesearch.com/ram-new-thinking.html" TargetMode="External"/><Relationship Id="rId2" Type="http://schemas.openxmlformats.org/officeDocument/2006/relationships/hyperlink" Target="https://people.inf.ethz.ch/omutlu/pub/memory-scaling_memcon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memcon.com/video1.aspx?vfile=2708052590001&amp;federated_f9=61773537001&amp;videoPlayer=999&amp;playerID=61773537001&amp;w=520&amp;h=442&amp;oheight=550" TargetMode="External"/><Relationship Id="rId5" Type="http://schemas.openxmlformats.org/officeDocument/2006/relationships/hyperlink" Target="https://people.inf.ethz.ch/omutlu/pub/mutlu_memory-scaling_memcon13_talk.pdf" TargetMode="External"/><Relationship Id="rId4" Type="http://schemas.openxmlformats.org/officeDocument/2006/relationships/hyperlink" Target="https://people.inf.ethz.ch/omutlu/pub/mutlu_memory-scaling_memcon13_talk.pptx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09724.pdf" TargetMode="External"/><Relationship Id="rId2" Type="http://schemas.openxmlformats.org/officeDocument/2006/relationships/hyperlink" Target="https://ieeexplore.ieee.org/xpl/RecentIssue.jsp?punumber=43" TargetMode="Externa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 February 2021</a:t>
            </a:r>
          </a:p>
          <a:p>
            <a:r>
              <a:rPr lang="en-US" sz="2200" dirty="0"/>
              <a:t>DATE Special Session Invited Talk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16024" y="1052736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Intelligent Architectures</a:t>
            </a:r>
            <a:br>
              <a:rPr lang="en-US" dirty="0"/>
            </a:b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Intelligent Computing Systems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urgundy_CMU_JPG_Logo.jpg">
            <a:extLst>
              <a:ext uri="{FF2B5EF4-FFF2-40B4-BE49-F238E27FC236}">
                <a16:creationId xmlns:a16="http://schemas.microsoft.com/office/drawing/2014/main" id="{FDEF4BF8-4C42-2C48-ACA7-CAA3C1B63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2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FFF0AC-581D-AF4A-867C-DE5B8FA734E1}"/>
              </a:ext>
            </a:extLst>
          </p:cNvPr>
          <p:cNvSpPr/>
          <p:nvPr/>
        </p:nvSpPr>
        <p:spPr>
          <a:xfrm>
            <a:off x="0" y="5068079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15590525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700" dirty="0"/>
              <a:t>Mohammed Alser, </a:t>
            </a:r>
            <a:r>
              <a:rPr lang="en-US" sz="1700" dirty="0" err="1"/>
              <a:t>Zulal</a:t>
            </a:r>
            <a:r>
              <a:rPr lang="en-US" sz="1700" dirty="0"/>
              <a:t> </a:t>
            </a:r>
            <a:r>
              <a:rPr lang="en-US" sz="1700" dirty="0" err="1"/>
              <a:t>Bingol</a:t>
            </a:r>
            <a:r>
              <a:rPr lang="en-US" sz="1700" dirty="0"/>
              <a:t>, Damla Senol Cali, </a:t>
            </a:r>
            <a:r>
              <a:rPr lang="en-US" sz="1700" dirty="0" err="1"/>
              <a:t>Jeremie</a:t>
            </a:r>
            <a:r>
              <a:rPr lang="en-US" sz="1700" dirty="0"/>
              <a:t> Kim, Saugata Ghose, Can Alkan, and 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"Accelerating Genome Analysis: A Primer on an Ongoing Journey"</a:t>
            </a:r>
            <a:br>
              <a:rPr lang="en-US" sz="1700" dirty="0"/>
            </a:br>
            <a:r>
              <a:rPr lang="en-US" sz="1700" i="1" dirty="0">
                <a:hlinkClick r:id="rId3"/>
              </a:rPr>
              <a:t>IEEE Micro</a:t>
            </a:r>
            <a:r>
              <a:rPr lang="en-US" sz="1700" i="1" dirty="0"/>
              <a:t> (</a:t>
            </a:r>
            <a:r>
              <a:rPr lang="en-US" sz="1700" b="1" i="1" dirty="0"/>
              <a:t>IEEE MICRO</a:t>
            </a:r>
            <a:r>
              <a:rPr lang="en-US" sz="1700" i="1" dirty="0"/>
              <a:t>)</a:t>
            </a:r>
            <a:r>
              <a:rPr lang="en-US" sz="1700" dirty="0"/>
              <a:t>, Vol. 40, No. 5, pages 65-75, September/October 2020.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Talk Video (1 hour 2 minutes)</a:t>
            </a:r>
            <a:r>
              <a:rPr lang="en-US" sz="1700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D8F9-787B-E34E-89E5-814530164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298" y="2979738"/>
            <a:ext cx="6286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15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GenASM</a:t>
            </a:r>
            <a:r>
              <a:rPr lang="en-US" dirty="0"/>
              <a:t> Framework </a:t>
            </a:r>
            <a:r>
              <a:rPr lang="en-US" sz="3000" b="1" dirty="0"/>
              <a:t>[MICRO 2020]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hlinkClick r:id="rId2"/>
              </a:rPr>
              <a:t>"GenASM: A High-Performance, Low-Power Approximate String Matching Acceleration Framework for Genome Sequence Analysis"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722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Overwhelms Modern Machines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Storage/memory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Communication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Greatly impacts robustness, energy, performance, cost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8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hlinkClick r:id="rId2"/>
              </a:rPr>
              <a:t>"Google Workloads for Consumer Devices: Mitigating Data Movement Bottlenecks"</a:t>
            </a:r>
            <a:r>
              <a:rPr lang="en-US" sz="1500" dirty="0"/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62.7%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movement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DAED7D-7FD9-2A42-BDA3-4593BF0DF855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lvl="0">
              <a:defRPr/>
            </a:pPr>
            <a:r>
              <a:rPr lang="en-US" sz="3600" kern="0" dirty="0">
                <a:solidFill>
                  <a:srgbClr val="006633"/>
                </a:solidFill>
              </a:rPr>
              <a:t>Data Movement Overwhelms Modern Machines </a:t>
            </a:r>
          </a:p>
        </p:txBody>
      </p:sp>
    </p:spTree>
    <p:extLst>
      <p:ext uri="{BB962C8B-B14F-4D97-AF65-F5344CB8AC3E}">
        <p14:creationId xmlns:p14="http://schemas.microsoft.com/office/powerpoint/2010/main" val="19359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An Intelligent Architecture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Handles Data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7119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A2A0-7490-744D-B60D-81215B72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Data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9C49-7CA6-0A4F-B6A6-39271AEA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4876800"/>
          </a:xfrm>
        </p:spPr>
        <p:txBody>
          <a:bodyPr/>
          <a:lstStyle/>
          <a:p>
            <a:r>
              <a:rPr lang="en-US" dirty="0"/>
              <a:t>Ensure data does not overwhelm the components</a:t>
            </a:r>
          </a:p>
          <a:p>
            <a:pPr lvl="1"/>
            <a:r>
              <a:rPr lang="en-US" dirty="0"/>
              <a:t>via intelligent algorithms</a:t>
            </a:r>
          </a:p>
          <a:p>
            <a:pPr lvl="1"/>
            <a:r>
              <a:rPr lang="en-US" dirty="0"/>
              <a:t>via intelligent architectures</a:t>
            </a:r>
          </a:p>
          <a:p>
            <a:pPr lvl="1"/>
            <a:r>
              <a:rPr lang="en-US" dirty="0"/>
              <a:t>via whole system designs: algorithm-architecture-devices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Take advantage of vast amounts of data and metadata</a:t>
            </a:r>
          </a:p>
          <a:p>
            <a:pPr lvl="1"/>
            <a:r>
              <a:rPr lang="en-US" dirty="0"/>
              <a:t>to improve architectural &amp; system-level decisions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Understand and exploit properties of (different) data</a:t>
            </a:r>
          </a:p>
          <a:p>
            <a:pPr lvl="1"/>
            <a:r>
              <a:rPr lang="en-US" dirty="0"/>
              <a:t>to improve algorithms &amp; architectures in various metrics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FF48-EF17-B147-BE03-65013286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006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E84E-ADC1-5249-886C-9508528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Corollaries: Architectures Today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8612-8984-844F-B9E9-73680A050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/>
              <a:t>Architectures are </a:t>
            </a:r>
            <a:r>
              <a:rPr lang="en-US" dirty="0">
                <a:solidFill>
                  <a:srgbClr val="FF0000"/>
                </a:solidFill>
              </a:rPr>
              <a:t>terrible at dealing with data</a:t>
            </a:r>
          </a:p>
          <a:p>
            <a:pPr lvl="1"/>
            <a:r>
              <a:rPr lang="en-US" dirty="0"/>
              <a:t>Designed to mainly store and move data vs. to compute </a:t>
            </a:r>
          </a:p>
          <a:p>
            <a:pPr lvl="1"/>
            <a:r>
              <a:rPr lang="en-US" dirty="0"/>
              <a:t>They are </a:t>
            </a:r>
            <a:r>
              <a:rPr lang="en-US" dirty="0">
                <a:solidFill>
                  <a:srgbClr val="0432FF"/>
                </a:solidFill>
              </a:rPr>
              <a:t>processor-centric as opposed to </a:t>
            </a:r>
            <a:r>
              <a:rPr lang="en-US" b="1" dirty="0">
                <a:solidFill>
                  <a:srgbClr val="0432FF"/>
                </a:solidFill>
              </a:rPr>
              <a:t>data-centric</a:t>
            </a:r>
          </a:p>
          <a:p>
            <a:pPr lvl="1"/>
            <a:endParaRPr lang="en-US" dirty="0"/>
          </a:p>
          <a:p>
            <a:r>
              <a:rPr lang="en-US" dirty="0"/>
              <a:t>Architectures are </a:t>
            </a:r>
            <a:r>
              <a:rPr lang="en-US" dirty="0">
                <a:solidFill>
                  <a:srgbClr val="FF0000"/>
                </a:solidFill>
              </a:rPr>
              <a:t>terrible at taking advantage of vast amounts of data </a:t>
            </a:r>
            <a:r>
              <a:rPr lang="en-US" dirty="0"/>
              <a:t>(and metadata) available to them</a:t>
            </a:r>
          </a:p>
          <a:p>
            <a:pPr lvl="1"/>
            <a:r>
              <a:rPr lang="en-US" dirty="0"/>
              <a:t>Designed to make simple decisions, ignoring lots of data </a:t>
            </a:r>
          </a:p>
          <a:p>
            <a:pPr lvl="1"/>
            <a:r>
              <a:rPr lang="en-US" dirty="0"/>
              <a:t>They make </a:t>
            </a:r>
            <a:r>
              <a:rPr lang="en-US" dirty="0">
                <a:solidFill>
                  <a:srgbClr val="0432FF"/>
                </a:solidFill>
              </a:rPr>
              <a:t>human-driven decisions vs. </a:t>
            </a:r>
            <a:r>
              <a:rPr lang="en-US" b="1" dirty="0">
                <a:solidFill>
                  <a:srgbClr val="0432FF"/>
                </a:solidFill>
              </a:rPr>
              <a:t>data-driven</a:t>
            </a:r>
            <a:r>
              <a:rPr lang="en-US" dirty="0">
                <a:solidFill>
                  <a:srgbClr val="0432FF"/>
                </a:solidFill>
              </a:rPr>
              <a:t> decisions</a:t>
            </a:r>
          </a:p>
          <a:p>
            <a:pPr lvl="1"/>
            <a:endParaRPr lang="en-US" dirty="0"/>
          </a:p>
          <a:p>
            <a:r>
              <a:rPr lang="en-US" dirty="0"/>
              <a:t>Architectures are </a:t>
            </a:r>
            <a:r>
              <a:rPr lang="en-US" dirty="0">
                <a:solidFill>
                  <a:srgbClr val="FF0000"/>
                </a:solidFill>
              </a:rPr>
              <a:t>terrible at knowing and exploiting different properties of application data</a:t>
            </a:r>
          </a:p>
          <a:p>
            <a:pPr lvl="1"/>
            <a:r>
              <a:rPr lang="en-US" dirty="0"/>
              <a:t>Designed to treat all data as the same</a:t>
            </a:r>
          </a:p>
          <a:p>
            <a:pPr lvl="1"/>
            <a:r>
              <a:rPr lang="en-US" dirty="0"/>
              <a:t>They make </a:t>
            </a:r>
            <a:r>
              <a:rPr lang="en-US" dirty="0">
                <a:solidFill>
                  <a:srgbClr val="0000FF"/>
                </a:solidFill>
              </a:rPr>
              <a:t>component-aware decisions vs. </a:t>
            </a:r>
            <a:r>
              <a:rPr lang="en-US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36A3-DE7D-504A-A23C-315D49EE6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72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47182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Data-Centric (Memory-Centric)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567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446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36DD-E071-084E-A698-25D80E2E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Data-Centric Architectures: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5FF-65F1-9148-84F8-D897101D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Process data where it resides </a:t>
            </a:r>
            <a:r>
              <a:rPr lang="en-US" dirty="0">
                <a:solidFill>
                  <a:srgbClr val="0000FF"/>
                </a:solidFill>
              </a:rPr>
              <a:t>(where it makes sense)</a:t>
            </a:r>
          </a:p>
          <a:p>
            <a:pPr lvl="1"/>
            <a:r>
              <a:rPr lang="en-US" dirty="0"/>
              <a:t>Processing in and near memory structures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Low-latency and low-energy data access</a:t>
            </a:r>
          </a:p>
          <a:p>
            <a:pPr lvl="1"/>
            <a:r>
              <a:rPr lang="en-US" dirty="0"/>
              <a:t>Low latency memory</a:t>
            </a:r>
          </a:p>
          <a:p>
            <a:pPr lvl="1"/>
            <a:r>
              <a:rPr lang="en-US" dirty="0"/>
              <a:t>Low energy memory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Low-cost data storage and processing</a:t>
            </a:r>
          </a:p>
          <a:p>
            <a:pPr lvl="1"/>
            <a:r>
              <a:rPr lang="en-US" dirty="0"/>
              <a:t>High capacity memory at low cost: hybrid memory, compression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Intelligent data management</a:t>
            </a:r>
          </a:p>
          <a:p>
            <a:pPr lvl="1"/>
            <a:r>
              <a:rPr lang="en-US" dirty="0"/>
              <a:t>Intelligent controllers handling robustness, security, cost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47AA-F773-7243-876F-B38D973B4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F2DDA778-26A3-A449-9FF9-F9A4D785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24744"/>
            <a:ext cx="7920880" cy="480566"/>
          </a:xfrm>
          <a:prstGeom prst="roundRect">
            <a:avLst>
              <a:gd name="adj" fmla="val 16667"/>
            </a:avLst>
          </a:prstGeom>
          <a:noFill/>
          <a:ln w="79375">
            <a:solidFill>
              <a:srgbClr val="8C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00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r>
              <a:rPr lang="en-US" dirty="0"/>
              <a:t>Processing Data </a:t>
            </a:r>
            <a:br>
              <a:rPr lang="en-US" dirty="0"/>
            </a:br>
            <a:r>
              <a:rPr lang="en-US" dirty="0"/>
              <a:t>	        Where It Makes Sense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1326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processor chip and in-memory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and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and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33651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Minimally changing memory chips</a:t>
            </a:r>
          </a:p>
          <a:p>
            <a:pPr algn="l"/>
            <a:r>
              <a:rPr lang="en-US" sz="3600" dirty="0">
                <a:solidFill>
                  <a:srgbClr val="0432FF"/>
                </a:solidFill>
              </a:rPr>
              <a:t>2. Exploiting 3D-stacked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415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Minimally Changing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640"/>
            <a:ext cx="9144000" cy="5123656"/>
          </a:xfrm>
        </p:spPr>
        <p:txBody>
          <a:bodyPr/>
          <a:lstStyle/>
          <a:p>
            <a:r>
              <a:rPr lang="en-US" dirty="0"/>
              <a:t>DRAM has great capability to perform </a:t>
            </a:r>
            <a:r>
              <a:rPr lang="en-US" dirty="0">
                <a:solidFill>
                  <a:srgbClr val="0000FF"/>
                </a:solidFill>
              </a:rPr>
              <a:t>bulk data movement and computation </a:t>
            </a:r>
            <a:r>
              <a:rPr lang="en-US" dirty="0"/>
              <a:t>internally with small changes</a:t>
            </a:r>
          </a:p>
          <a:p>
            <a:pPr lvl="1"/>
            <a:r>
              <a:rPr lang="en-US" dirty="0"/>
              <a:t>Can </a:t>
            </a:r>
            <a:r>
              <a:rPr lang="en-US" dirty="0">
                <a:solidFill>
                  <a:srgbClr val="FF0000"/>
                </a:solidFill>
              </a:rPr>
              <a:t>exploit internal connectivity </a:t>
            </a:r>
            <a:r>
              <a:rPr lang="en-US" dirty="0"/>
              <a:t>to move data</a:t>
            </a:r>
          </a:p>
          <a:p>
            <a:pPr lvl="1"/>
            <a:r>
              <a:rPr lang="en-US" dirty="0"/>
              <a:t>Can </a:t>
            </a:r>
            <a:r>
              <a:rPr lang="en-US" dirty="0">
                <a:solidFill>
                  <a:srgbClr val="FF0000"/>
                </a:solidFill>
              </a:rPr>
              <a:t>exploit analog computation capability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Examples: </a:t>
            </a:r>
            <a:r>
              <a:rPr lang="en-US" dirty="0" err="1"/>
              <a:t>RowClone</a:t>
            </a:r>
            <a:r>
              <a:rPr lang="en-US" dirty="0"/>
              <a:t>, In-DRAM AND/OR, Gather/Scatter DRAM</a:t>
            </a:r>
          </a:p>
          <a:p>
            <a:pPr lvl="1"/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  <a:hlinkClick r:id="rId2"/>
              </a:rPr>
              <a:t>RowClone: Fast and Efficient In-DRAM Copy and Initialization of Bulk Data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 (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Seshadri et al., MICRO 2013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3"/>
              </a:rPr>
              <a:t>Fast Bulk Bitwise AND and OR in DRAM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0000FF"/>
                </a:solidFill>
              </a:rPr>
              <a:t>Seshadri et al., IEEE CAL 2015</a:t>
            </a:r>
            <a:r>
              <a:rPr lang="en-US" sz="1800" dirty="0"/>
              <a:t>)</a:t>
            </a:r>
          </a:p>
          <a:p>
            <a:pPr lvl="1"/>
            <a:r>
              <a:rPr lang="en-US" sz="1800" dirty="0">
                <a:hlinkClick r:id="rId4"/>
              </a:rPr>
              <a:t>Gather-Scatter DRAM: In-DRAM Address Translation to Improve the Spatial Locality of Non-unit Strided Accesses</a:t>
            </a:r>
            <a:r>
              <a:rPr lang="en-US" sz="1800" dirty="0"/>
              <a:t> 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(</a:t>
            </a:r>
            <a:r>
              <a:rPr lang="en-US" altLang="ja-JP" sz="1800" dirty="0" err="1">
                <a:solidFill>
                  <a:srgbClr val="0000FF"/>
                </a:solidFill>
                <a:latin typeface="Tahoma" charset="0"/>
                <a:ea typeface="ＭＳ Ｐゴシック"/>
              </a:rPr>
              <a:t>Seshadri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 et al., MICRO 2015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hlinkClick r:id="rId5"/>
              </a:rPr>
              <a:t>"Ambit: In-Memory Accelerator for Bulk Bitwise Operations Using Commodity DRAM Technology”</a:t>
            </a:r>
            <a:r>
              <a:rPr lang="en-US" sz="1800" dirty="0"/>
              <a:t> 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(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Seshadri et al., MICRO 2017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In-Memory Bulk Bitwise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r>
              <a:rPr lang="en-US" dirty="0"/>
              <a:t>We can support </a:t>
            </a:r>
            <a:r>
              <a:rPr lang="en-US" dirty="0">
                <a:solidFill>
                  <a:srgbClr val="0000FF"/>
                </a:solidFill>
              </a:rPr>
              <a:t>in-DRAM COPY, ZERO, AND, OR, NOT, MAJ</a:t>
            </a:r>
          </a:p>
          <a:p>
            <a:r>
              <a:rPr lang="en-US" dirty="0"/>
              <a:t>At low cost</a:t>
            </a:r>
          </a:p>
          <a:p>
            <a:r>
              <a:rPr lang="en-US" dirty="0">
                <a:solidFill>
                  <a:srgbClr val="0000FF"/>
                </a:solidFill>
              </a:rPr>
              <a:t>Using analog computation capability of DRAM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Idea: activating multiple rows performs computation</a:t>
            </a:r>
          </a:p>
          <a:p>
            <a:r>
              <a:rPr lang="en-US" dirty="0">
                <a:solidFill>
                  <a:srgbClr val="FF0000"/>
                </a:solidFill>
              </a:rPr>
              <a:t>30-60X performance and energy improvement</a:t>
            </a:r>
          </a:p>
          <a:p>
            <a:pPr lvl="1"/>
            <a:r>
              <a:rPr lang="en-US" sz="2000" dirty="0"/>
              <a:t>Seshadri+, “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Ambit: In-Memory Accelerator for Bulk Bitwise Operations Using Commodity DRAM Technology</a:t>
            </a:r>
            <a:r>
              <a:rPr lang="en-US" sz="2000" dirty="0"/>
              <a:t>,” MICRO 2017.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New memory technologies </a:t>
            </a:r>
            <a:r>
              <a:rPr lang="en-US" dirty="0"/>
              <a:t>enable even more opportunities</a:t>
            </a:r>
          </a:p>
          <a:p>
            <a:pPr lvl="1"/>
            <a:r>
              <a:rPr lang="en-US" dirty="0"/>
              <a:t>Memristors, resistive RAM, phase change </a:t>
            </a:r>
            <a:r>
              <a:rPr lang="en-US" dirty="0" err="1"/>
              <a:t>mem</a:t>
            </a:r>
            <a:r>
              <a:rPr lang="en-US" dirty="0"/>
              <a:t>, STT-MRAM, 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Can operate on data </a:t>
            </a:r>
            <a:r>
              <a:rPr lang="en-US" dirty="0">
                <a:solidFill>
                  <a:srgbClr val="FF0000"/>
                </a:solidFill>
              </a:rPr>
              <a:t>with minimal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6713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RowClone: In-DRAM Data Copy and </a:t>
            </a:r>
            <a:r>
              <a:rPr lang="en-US" dirty="0" err="1"/>
              <a:t>Init.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2279"/>
            <a:ext cx="8610600" cy="5153025"/>
          </a:xfrm>
        </p:spPr>
        <p:txBody>
          <a:bodyPr/>
          <a:lstStyle/>
          <a:p>
            <a:r>
              <a:rPr lang="en-US" sz="1800" dirty="0"/>
              <a:t>Vivek Seshadri, Yoongu Kim, Chris Fallin, Donghyuk Lee,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Gennady </a:t>
            </a:r>
            <a:r>
              <a:rPr lang="en-US" sz="1800" dirty="0" err="1"/>
              <a:t>Pekhimenko</a:t>
            </a:r>
            <a:r>
              <a:rPr lang="en-US" sz="1800" dirty="0"/>
              <a:t>, </a:t>
            </a:r>
            <a:r>
              <a:rPr lang="en-US" sz="1800" dirty="0" err="1"/>
              <a:t>Yixin</a:t>
            </a:r>
            <a:r>
              <a:rPr lang="en-US" sz="1800" dirty="0"/>
              <a:t> </a:t>
            </a:r>
            <a:r>
              <a:rPr lang="en-US" sz="1800" dirty="0" err="1"/>
              <a:t>Luo</a:t>
            </a:r>
            <a:r>
              <a:rPr lang="en-US" sz="1800" dirty="0"/>
              <a:t>, Onur Mutlu, Michael A. </a:t>
            </a:r>
            <a:r>
              <a:rPr lang="en-US" sz="1800" dirty="0" err="1"/>
              <a:t>Kozuch</a:t>
            </a:r>
            <a:r>
              <a:rPr lang="en-US" sz="1800" dirty="0"/>
              <a:t>, Phillip B. Gibbons, and Todd C. </a:t>
            </a:r>
            <a:r>
              <a:rPr lang="en-US" sz="1800" dirty="0" err="1"/>
              <a:t>Mowry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"RowClone: Fast and Energy-Efficient In-DRAM Bulk Data Copy and Initialization"</a:t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3"/>
              </a:rPr>
              <a:t>46th International Symposium on Microarchitecture</a:t>
            </a:r>
            <a:r>
              <a:rPr lang="en-US" sz="1800" i="1" dirty="0"/>
              <a:t> (</a:t>
            </a:r>
            <a:r>
              <a:rPr lang="en-US" sz="1800" b="1" i="1" dirty="0"/>
              <a:t>MICRO</a:t>
            </a:r>
            <a:r>
              <a:rPr lang="en-US" sz="1800" i="1" dirty="0"/>
              <a:t>)</a:t>
            </a:r>
            <a:r>
              <a:rPr lang="en-US" sz="1800" dirty="0"/>
              <a:t>, Davis, CA, December 2013. 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6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8"/>
              </a:rPr>
              <a:t>Poster (pptx)</a:t>
            </a:r>
            <a:r>
              <a:rPr lang="en-US" sz="1800" dirty="0"/>
              <a:t> 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562817"/>
            <a:ext cx="9144000" cy="33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LISA: Increasing Connectivity in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Kevin K. Chang, </a:t>
            </a:r>
            <a:r>
              <a:rPr lang="en-US" sz="2100" dirty="0" err="1"/>
              <a:t>Prashant</a:t>
            </a:r>
            <a:r>
              <a:rPr lang="en-US" sz="2100" dirty="0"/>
              <a:t> J. Nair, </a:t>
            </a:r>
            <a:r>
              <a:rPr lang="en-US" sz="2100" dirty="0" err="1"/>
              <a:t>Saugata</a:t>
            </a:r>
            <a:r>
              <a:rPr lang="en-US" sz="2100" dirty="0"/>
              <a:t> </a:t>
            </a:r>
            <a:r>
              <a:rPr lang="en-US" sz="2100" dirty="0" err="1"/>
              <a:t>Ghose</a:t>
            </a:r>
            <a:r>
              <a:rPr lang="en-US" sz="2100" dirty="0"/>
              <a:t>, </a:t>
            </a:r>
            <a:r>
              <a:rPr lang="en-US" sz="2100" dirty="0" err="1"/>
              <a:t>Donghyuk</a:t>
            </a:r>
            <a:r>
              <a:rPr lang="en-US" sz="2100" dirty="0"/>
              <a:t> Lee, </a:t>
            </a:r>
            <a:r>
              <a:rPr lang="en-US" sz="2100" dirty="0" err="1"/>
              <a:t>Moinuddin</a:t>
            </a:r>
            <a:r>
              <a:rPr lang="en-US" sz="2100" dirty="0"/>
              <a:t> K. </a:t>
            </a:r>
            <a:r>
              <a:rPr lang="en-US" sz="2100" dirty="0" err="1"/>
              <a:t>Qureshi</a:t>
            </a:r>
            <a:r>
              <a:rPr lang="en-US" sz="2100" dirty="0"/>
              <a:t>, and Onur Mutlu,</a:t>
            </a:r>
            <a:br>
              <a:rPr lang="en-US" sz="2100" dirty="0"/>
            </a:br>
            <a:r>
              <a:rPr lang="en-US" sz="2100" b="1" dirty="0">
                <a:hlinkClick r:id="rId2"/>
              </a:rPr>
              <a:t>"Low-Cost Inter-Linked Subarrays (LISA): Enabling Fast Inter-Subarray Data Movement in DRAM"</a:t>
            </a:r>
            <a:r>
              <a:rPr lang="en-US" sz="2100" dirty="0"/>
              <a:t> </a:t>
            </a:r>
            <a:br>
              <a:rPr lang="en-US" sz="2100" dirty="0"/>
            </a:br>
            <a:r>
              <a:rPr lang="en-US" sz="2100" i="1" dirty="0"/>
              <a:t>Proceedings of the </a:t>
            </a:r>
            <a:r>
              <a:rPr lang="en-US" sz="2100" i="1" dirty="0">
                <a:hlinkClick r:id="rId3"/>
              </a:rPr>
              <a:t>22nd International Symposium on High-Performance Computer Architecture</a:t>
            </a:r>
            <a:r>
              <a:rPr lang="en-US" sz="2100" i="1" dirty="0"/>
              <a:t> (</a:t>
            </a:r>
            <a:r>
              <a:rPr lang="en-US" sz="2100" b="1" i="1" dirty="0"/>
              <a:t>HPCA</a:t>
            </a:r>
            <a:r>
              <a:rPr lang="en-US" sz="2100" i="1" dirty="0"/>
              <a:t>)</a:t>
            </a:r>
            <a:r>
              <a:rPr lang="en-US" sz="2100" dirty="0"/>
              <a:t>, Barcelona, Spain, March 2016. 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4"/>
              </a:rPr>
              <a:t>Slides (pptx)</a:t>
            </a:r>
            <a:r>
              <a:rPr lang="en-US" sz="2100" dirty="0"/>
              <a:t> </a:t>
            </a:r>
            <a:r>
              <a:rPr lang="en-US" sz="2100" dirty="0">
                <a:hlinkClick r:id="rId5"/>
              </a:rPr>
              <a:t>(pdf)</a:t>
            </a:r>
            <a:r>
              <a:rPr lang="en-US" sz="2100" dirty="0"/>
              <a:t>] 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6"/>
              </a:rPr>
              <a:t>Source Code</a:t>
            </a:r>
            <a:r>
              <a:rPr lang="en-US" sz="21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37180"/>
            <a:ext cx="9144000" cy="9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26638"/>
            <a:ext cx="9144000" cy="7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FIGARO: Fine-Grained In-DRAM 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Yaohua</a:t>
            </a:r>
            <a:r>
              <a:rPr lang="en-US" sz="2000" dirty="0"/>
              <a:t> Wang, Lois </a:t>
            </a:r>
            <a:r>
              <a:rPr lang="en-US" sz="2000" dirty="0" err="1"/>
              <a:t>Orosa</a:t>
            </a:r>
            <a:r>
              <a:rPr lang="en-US" sz="2000" dirty="0"/>
              <a:t>, </a:t>
            </a:r>
            <a:r>
              <a:rPr lang="en-US" sz="2000" dirty="0" err="1"/>
              <a:t>Xiangjun</a:t>
            </a:r>
            <a:r>
              <a:rPr lang="en-US" sz="2000" dirty="0"/>
              <a:t> Peng, Yang Guo, Saugata Ghose, Minesh Patel, </a:t>
            </a:r>
            <a:r>
              <a:rPr lang="en-US" sz="2000" dirty="0" err="1"/>
              <a:t>Jeremie</a:t>
            </a:r>
            <a:r>
              <a:rPr lang="en-US" sz="2000" dirty="0"/>
              <a:t> S. Kim, Juan Gómez Luna, Mohammad </a:t>
            </a:r>
            <a:r>
              <a:rPr lang="en-US" sz="2000" dirty="0" err="1"/>
              <a:t>Sadrosadati</a:t>
            </a:r>
            <a:r>
              <a:rPr lang="en-US" sz="2000" dirty="0"/>
              <a:t>, Nika Mansouri </a:t>
            </a:r>
            <a:r>
              <a:rPr lang="en-US" sz="2000" dirty="0" err="1"/>
              <a:t>Ghiasi</a:t>
            </a:r>
            <a:r>
              <a:rPr lang="en-US" sz="2000" dirty="0"/>
              <a:t>, and 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"FIGARO: Improving System Performance via Fine-Grained In-DRAM Data Relocation and Caching"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53rd International Symposium on Microarchitecture</a:t>
            </a:r>
            <a:r>
              <a:rPr lang="en-US" sz="2000" i="1" dirty="0"/>
              <a:t> 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Virtual, October 2020.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B1EDA-D3F9-2244-A889-1011E90C9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2698"/>
            <a:ext cx="9144000" cy="222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006633"/>
                </a:solidFill>
              </a:rPr>
              <a:t>Data is Key for Future Workloads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1441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Network-On-Memory: Fast Inter-Bank 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Seyyed</a:t>
            </a:r>
            <a:r>
              <a:rPr lang="en-US" sz="2000" dirty="0"/>
              <a:t> Hossein </a:t>
            </a:r>
            <a:r>
              <a:rPr lang="en-US" sz="2000" dirty="0" err="1"/>
              <a:t>SeyyedAghaei</a:t>
            </a:r>
            <a:r>
              <a:rPr lang="en-US" sz="2000" dirty="0"/>
              <a:t> </a:t>
            </a:r>
            <a:r>
              <a:rPr lang="en-US" sz="2000" dirty="0" err="1"/>
              <a:t>Rezaei</a:t>
            </a:r>
            <a:r>
              <a:rPr lang="en-US" sz="2000" dirty="0"/>
              <a:t>, Mehdi </a:t>
            </a:r>
            <a:r>
              <a:rPr lang="en-US" sz="2000" dirty="0" err="1"/>
              <a:t>Modarressi</a:t>
            </a:r>
            <a:r>
              <a:rPr lang="en-US" sz="2000" dirty="0"/>
              <a:t>, </a:t>
            </a:r>
            <a:r>
              <a:rPr lang="en-US" sz="2000" dirty="0" err="1"/>
              <a:t>Rachata</a:t>
            </a:r>
            <a:r>
              <a:rPr lang="en-US" sz="2000" dirty="0"/>
              <a:t> Ausavarungnirun, Mohammad </a:t>
            </a:r>
            <a:r>
              <a:rPr lang="en-US" sz="2000" dirty="0" err="1"/>
              <a:t>Sadrosadati</a:t>
            </a:r>
            <a:r>
              <a:rPr lang="en-US" sz="2000" dirty="0"/>
              <a:t>, Onur Mutlu, and Masoud </a:t>
            </a:r>
            <a:r>
              <a:rPr lang="en-US" sz="2000" dirty="0" err="1"/>
              <a:t>Daneshtalab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"NoM: Network-on-Memory for Inter-Bank Data Transfer in Highly-Banked Memories"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IEEE Computer Architecture Letters</a:t>
            </a:r>
            <a:r>
              <a:rPr lang="en-US" sz="2000" i="1" dirty="0"/>
              <a:t> (</a:t>
            </a:r>
            <a:r>
              <a:rPr lang="en-US" sz="2000" b="1" i="1" dirty="0"/>
              <a:t>CAL</a:t>
            </a:r>
            <a:r>
              <a:rPr lang="en-US" sz="2000" i="1" dirty="0"/>
              <a:t>)</a:t>
            </a:r>
            <a:r>
              <a:rPr lang="en-US" sz="2000" dirty="0"/>
              <a:t>, to appear in 2020.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02404-C0AF-0A47-9A96-6BE1DE591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91000"/>
            <a:ext cx="9144000" cy="15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In-DRAM AND/OR: Triple Row Activation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6928"/>
            <a:ext cx="8610600" cy="4876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04248" y="6356176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4300" y="31905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371600" y="34761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87613" y="2134614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390386" y="2420264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752600" y="1133128"/>
            <a:ext cx="3064024" cy="4958665"/>
            <a:chOff x="1828800" y="-857925"/>
            <a:chExt cx="4182533" cy="6768806"/>
          </a:xfrm>
        </p:grpSpPr>
        <p:grpSp>
          <p:nvGrpSpPr>
            <p:cNvPr id="76" name="Group 75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88" name="Isosceles Triangle 87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4" name="Elbow Connector 83"/>
              <p:cNvCxnSpPr>
                <a:stCxn id="86" idx="3"/>
                <a:endCxn id="89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Elbow Connector 84"/>
              <p:cNvCxnSpPr>
                <a:stCxn id="87" idx="0"/>
                <a:endCxn id="88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7" name="Straight Connector 76"/>
            <p:cNvCxnSpPr>
              <a:endCxn id="88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Elbow Connector 78"/>
            <p:cNvCxnSpPr>
              <a:endCxn id="86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 flipV="1">
              <a:off x="4525433" y="-857925"/>
              <a:ext cx="0" cy="358832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 flipV="1">
              <a:off x="4525433" y="5398531"/>
              <a:ext cx="0" cy="51235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90" name="TextBox 89"/>
          <p:cNvSpPr txBox="1"/>
          <p:nvPr/>
        </p:nvSpPr>
        <p:spPr>
          <a:xfrm>
            <a:off x="3733800" y="57153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733800" y="98072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106239" y="4485928"/>
            <a:ext cx="64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762000" y="2134614"/>
            <a:ext cx="1546191" cy="834596"/>
            <a:chOff x="1425609" y="2590800"/>
            <a:chExt cx="1546191" cy="834596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Elbow Connector 97"/>
            <p:cNvCxnSpPr>
              <a:endCxn id="97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99" name="Straight Connector 98"/>
          <p:cNvCxnSpPr/>
          <p:nvPr/>
        </p:nvCxnSpPr>
        <p:spPr>
          <a:xfrm>
            <a:off x="2881451" y="2477514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00" name="Straight Arrow Connector 99"/>
          <p:cNvCxnSpPr>
            <a:stCxn id="101" idx="6"/>
            <a:endCxn id="102" idx="2"/>
          </p:cNvCxnSpPr>
          <p:nvPr/>
        </p:nvCxnSpPr>
        <p:spPr>
          <a:xfrm>
            <a:off x="2324300" y="2477514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01" name="Oval 100"/>
          <p:cNvSpPr/>
          <p:nvPr/>
        </p:nvSpPr>
        <p:spPr>
          <a:xfrm>
            <a:off x="2209800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857300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2324188" y="2164370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1387613" y="11331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390386" y="14187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62000" y="1133128"/>
            <a:ext cx="1546191" cy="834596"/>
            <a:chOff x="1425609" y="2590800"/>
            <a:chExt cx="1546191" cy="834596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10" name="Rectangle 109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1" name="Elbow Connector 110"/>
            <p:cNvCxnSpPr>
              <a:endCxn id="110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112" name="Straight Connector 111"/>
          <p:cNvCxnSpPr/>
          <p:nvPr/>
        </p:nvCxnSpPr>
        <p:spPr>
          <a:xfrm>
            <a:off x="2881451" y="14760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13" name="Straight Arrow Connector 112"/>
          <p:cNvCxnSpPr>
            <a:stCxn id="114" idx="6"/>
            <a:endCxn id="115" idx="2"/>
          </p:cNvCxnSpPr>
          <p:nvPr/>
        </p:nvCxnSpPr>
        <p:spPr>
          <a:xfrm>
            <a:off x="2324300" y="14760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14" name="Oval 113"/>
          <p:cNvSpPr/>
          <p:nvPr/>
        </p:nvSpPr>
        <p:spPr>
          <a:xfrm>
            <a:off x="2209800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857300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V="1">
            <a:off x="2324188" y="11628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228600" y="1295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28600" y="2438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762000" y="3190528"/>
            <a:ext cx="1546191" cy="834596"/>
            <a:chOff x="1425609" y="2590800"/>
            <a:chExt cx="1546191" cy="834596"/>
          </a:xfrm>
        </p:grpSpPr>
        <p:cxnSp>
          <p:nvCxnSpPr>
            <p:cNvPr id="120" name="Straight Connector 119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23" name="Rectangle 122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4" name="Elbow Connector 123"/>
            <p:cNvCxnSpPr>
              <a:endCxn id="123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125" name="Straight Connector 124"/>
          <p:cNvCxnSpPr/>
          <p:nvPr/>
        </p:nvCxnSpPr>
        <p:spPr>
          <a:xfrm>
            <a:off x="2881451" y="35334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6" name="Straight Arrow Connector 125"/>
          <p:cNvCxnSpPr>
            <a:stCxn id="127" idx="6"/>
            <a:endCxn id="128" idx="2"/>
          </p:cNvCxnSpPr>
          <p:nvPr/>
        </p:nvCxnSpPr>
        <p:spPr>
          <a:xfrm>
            <a:off x="2324300" y="35334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27" name="Oval 126"/>
          <p:cNvSpPr/>
          <p:nvPr/>
        </p:nvSpPr>
        <p:spPr>
          <a:xfrm>
            <a:off x="2209800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857300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2324188" y="32202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228600" y="3418422"/>
            <a:ext cx="322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5562600" y="174272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 + BC + AC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792103" y="980728"/>
            <a:ext cx="1313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l-G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5562600" y="364306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lIns="4572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C(A + B) + ~C(AB)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143000" y="44859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114800" y="5705128"/>
            <a:ext cx="381000" cy="53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004331" y="990908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781681" y="6453336"/>
            <a:ext cx="567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Seshadri+,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Fast Bulk Bitwise AND and OR in DRAM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”, IEEE CAL 2015.</a:t>
            </a:r>
          </a:p>
        </p:txBody>
      </p:sp>
    </p:spTree>
    <p:extLst>
      <p:ext uri="{BB962C8B-B14F-4D97-AF65-F5344CB8AC3E}">
        <p14:creationId xmlns:p14="http://schemas.microsoft.com/office/powerpoint/2010/main" val="18411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3" grpId="1" animBg="1"/>
      <p:bldP spid="90" grpId="0"/>
      <p:bldP spid="91" grpId="0"/>
      <p:bldP spid="92" grpId="0"/>
      <p:bldP spid="104" grpId="0" animBg="1"/>
      <p:bldP spid="104" grpId="1" animBg="1"/>
      <p:bldP spid="131" grpId="0" animBg="1"/>
      <p:bldP spid="132" grpId="0"/>
      <p:bldP spid="132" grpId="1"/>
      <p:bldP spid="133" grpId="0" animBg="1"/>
      <p:bldP spid="134" grpId="0"/>
      <p:bldP spid="135" grpId="0"/>
      <p:bldP spid="1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In-DRAM NOT: Dual Contact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35173"/>
            <a:ext cx="4104456" cy="4705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01" y="5949280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Seshadri+, “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Ambit: In-Memory Accelerator for Bulk Bitwise Operations using Commodity DRAM Technology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MICRO 2017.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7145" y="1862822"/>
            <a:ext cx="4556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Feed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negated value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 the sense amplifier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into a special row</a:t>
            </a:r>
          </a:p>
        </p:txBody>
      </p:sp>
    </p:spTree>
    <p:extLst>
      <p:ext uri="{BB962C8B-B14F-4D97-AF65-F5344CB8AC3E}">
        <p14:creationId xmlns:p14="http://schemas.microsoft.com/office/powerpoint/2010/main" val="23928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94EC-CC29-4C1B-BC30-B25CBF01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 vs. DDR3: Performance and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39D3B-A3F5-4658-A5BE-B00BFFC8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 Cond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B549DD-5A03-443B-A7E3-97EF7C548D5D}"/>
              </a:ext>
            </a:extLst>
          </p:cNvPr>
          <p:cNvGraphicFramePr>
            <a:graphicFrameLocks/>
          </p:cNvGraphicFramePr>
          <p:nvPr/>
        </p:nvGraphicFramePr>
        <p:xfrm>
          <a:off x="609600" y="11430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1F13FD58-5AF1-4A70-AAF4-BA2FD69585F4}"/>
              </a:ext>
            </a:extLst>
          </p:cNvPr>
          <p:cNvGrpSpPr/>
          <p:nvPr/>
        </p:nvGrpSpPr>
        <p:grpSpPr>
          <a:xfrm>
            <a:off x="5628222" y="2477869"/>
            <a:ext cx="1849940" cy="1451335"/>
            <a:chOff x="5628222" y="2477869"/>
            <a:chExt cx="1849940" cy="14513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3014AC-E750-4E89-95E0-6E377B3192BA}"/>
                </a:ext>
              </a:extLst>
            </p:cNvPr>
            <p:cNvSpPr txBox="1"/>
            <p:nvPr/>
          </p:nvSpPr>
          <p:spPr>
            <a:xfrm>
              <a:off x="5628222" y="2477869"/>
              <a:ext cx="766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yriad Pro Cond"/>
                  <a:ea typeface="+mn-ea"/>
                  <a:cs typeface="+mn-cs"/>
                </a:rPr>
                <a:t>32X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19E9FFE-5207-445D-921D-CAE4675041B8}"/>
                </a:ext>
              </a:extLst>
            </p:cNvPr>
            <p:cNvSpPr/>
            <p:nvPr/>
          </p:nvSpPr>
          <p:spPr>
            <a:xfrm>
              <a:off x="6102036" y="3041964"/>
              <a:ext cx="1376126" cy="887240"/>
            </a:xfrm>
            <a:custGeom>
              <a:avLst/>
              <a:gdLst>
                <a:gd name="connsiteX0" fmla="*/ 0 w 1376126"/>
                <a:gd name="connsiteY0" fmla="*/ 0 h 887240"/>
                <a:gd name="connsiteX1" fmla="*/ 1376126 w 1376126"/>
                <a:gd name="connsiteY1" fmla="*/ 887240 h 88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6126" h="887240">
                  <a:moveTo>
                    <a:pt x="0" y="0"/>
                  </a:moveTo>
                  <a:lnTo>
                    <a:pt x="1376126" y="887240"/>
                  </a:ln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BAEE8-0E06-4849-B21E-503146852B82}"/>
              </a:ext>
            </a:extLst>
          </p:cNvPr>
          <p:cNvGrpSpPr/>
          <p:nvPr/>
        </p:nvGrpSpPr>
        <p:grpSpPr>
          <a:xfrm>
            <a:off x="6811244" y="2477869"/>
            <a:ext cx="1083378" cy="1270266"/>
            <a:chOff x="6811244" y="2477869"/>
            <a:chExt cx="1083378" cy="12702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3341D2-3336-47D4-9CDA-B09DF0130A4F}"/>
                </a:ext>
              </a:extLst>
            </p:cNvPr>
            <p:cNvSpPr txBox="1"/>
            <p:nvPr/>
          </p:nvSpPr>
          <p:spPr>
            <a:xfrm>
              <a:off x="6811244" y="2477869"/>
              <a:ext cx="766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yriad Pro Cond"/>
                  <a:ea typeface="+mn-ea"/>
                  <a:cs typeface="+mn-cs"/>
                </a:rPr>
                <a:t>35X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AC4FD1-AA02-4523-83C6-B4526A5134E2}"/>
                </a:ext>
              </a:extLst>
            </p:cNvPr>
            <p:cNvSpPr/>
            <p:nvPr/>
          </p:nvSpPr>
          <p:spPr>
            <a:xfrm>
              <a:off x="7206558" y="3014804"/>
              <a:ext cx="688064" cy="733331"/>
            </a:xfrm>
            <a:custGeom>
              <a:avLst/>
              <a:gdLst>
                <a:gd name="connsiteX0" fmla="*/ 0 w 688064"/>
                <a:gd name="connsiteY0" fmla="*/ 0 h 733331"/>
                <a:gd name="connsiteX1" fmla="*/ 688064 w 688064"/>
                <a:gd name="connsiteY1" fmla="*/ 733331 h 73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8064" h="733331">
                  <a:moveTo>
                    <a:pt x="0" y="0"/>
                  </a:moveTo>
                  <a:lnTo>
                    <a:pt x="688064" y="733331"/>
                  </a:ln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0701" y="6517141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Seshadri+, “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Ambit: In-Memory Accelerator for Bulk Bitwise Operations using Commodity DRAM Technology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,” MICRO 2017.</a:t>
            </a:r>
          </a:p>
        </p:txBody>
      </p:sp>
    </p:spTree>
    <p:extLst>
      <p:ext uri="{BB962C8B-B14F-4D97-AF65-F5344CB8AC3E}">
        <p14:creationId xmlns:p14="http://schemas.microsoft.com/office/powerpoint/2010/main" val="1638183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Bitwise Operations in Workloads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052736"/>
            <a:ext cx="7802016" cy="5056203"/>
          </a:xfrm>
          <a:prstGeom prst="rect">
            <a:avLst/>
          </a:prstGeom>
        </p:spPr>
      </p:pic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C856F173-0838-471E-B126-A6DE9BCD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912" y="6377401"/>
            <a:ext cx="8839200" cy="796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[1] Li and Patel, </a:t>
            </a:r>
            <a:r>
              <a:rPr lang="en-US" sz="1200" dirty="0" err="1"/>
              <a:t>BitWeaving</a:t>
            </a:r>
            <a:r>
              <a:rPr lang="en-US" sz="1200" dirty="0"/>
              <a:t>, SIGMOD 2013</a:t>
            </a:r>
          </a:p>
          <a:p>
            <a:pPr marL="0" indent="0">
              <a:buNone/>
            </a:pPr>
            <a:r>
              <a:rPr lang="en-US" sz="1200" dirty="0"/>
              <a:t>[2] Goodwin+, </a:t>
            </a:r>
            <a:r>
              <a:rPr lang="en-US" sz="1200" dirty="0" err="1"/>
              <a:t>BitFunnel</a:t>
            </a:r>
            <a:r>
              <a:rPr lang="en-US" sz="1200" dirty="0"/>
              <a:t>, SIGIR 2017</a:t>
            </a:r>
          </a:p>
        </p:txBody>
      </p:sp>
    </p:spTree>
    <p:extLst>
      <p:ext uri="{BB962C8B-B14F-4D97-AF65-F5344CB8AC3E}">
        <p14:creationId xmlns:p14="http://schemas.microsoft.com/office/powerpoint/2010/main" val="35166307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Bitmap Index on Ambit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701" y="6085093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Seshadri+, “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Ambit: In-Memory Accelerator for Bulk Bitwise Operations using Commodity DRAM Technology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MICRO 2017.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9144000" cy="4425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533FE6-A700-5846-B9DA-50AB358EB971}"/>
              </a:ext>
            </a:extLst>
          </p:cNvPr>
          <p:cNvSpPr txBox="1"/>
          <p:nvPr/>
        </p:nvSpPr>
        <p:spPr>
          <a:xfrm>
            <a:off x="1835696" y="5517232"/>
            <a:ext cx="603402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&gt;5.4-6.6X Performance Improvement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6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BitWeaving on Ambit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701" y="6021288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Seshadri+, “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Ambit: In-Memory Accelerator for Bulk Bitwise Operations using Commodity DRAM Technology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MICRO 2017.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345316"/>
            <a:ext cx="8748346" cy="467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951561"/>
            <a:ext cx="6286500" cy="33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33D9BD-DCFF-3C4B-8919-9EB386B2868A}"/>
              </a:ext>
            </a:extLst>
          </p:cNvPr>
          <p:cNvSpPr txBox="1"/>
          <p:nvPr/>
        </p:nvSpPr>
        <p:spPr>
          <a:xfrm>
            <a:off x="3327958" y="3158578"/>
            <a:ext cx="564609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&gt;4-12X Performance Improvement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In-DRAM Bulk AND/OR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Vivek Seshadri, Kevin Hsieh, </a:t>
            </a:r>
            <a:r>
              <a:rPr lang="en-US" dirty="0" err="1"/>
              <a:t>Amirali</a:t>
            </a:r>
            <a:r>
              <a:rPr lang="en-US" dirty="0"/>
              <a:t> </a:t>
            </a:r>
            <a:r>
              <a:rPr lang="en-US" dirty="0" err="1"/>
              <a:t>Boroumand</a:t>
            </a:r>
            <a:r>
              <a:rPr lang="en-US" dirty="0"/>
              <a:t>, Donghyuk Lee, Michael A. </a:t>
            </a:r>
            <a:r>
              <a:rPr lang="en-US" dirty="0" err="1"/>
              <a:t>Kozuch</a:t>
            </a:r>
            <a:r>
              <a:rPr lang="en-US" dirty="0"/>
              <a:t>, Onur Mutlu, Phillip B. Gibbons, and Todd C. </a:t>
            </a:r>
            <a:r>
              <a:rPr lang="en-US" dirty="0" err="1"/>
              <a:t>Mowry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hlinkClick r:id="rId2"/>
              </a:rPr>
              <a:t>"Fast Bulk Bitwise AND and OR in DRAM"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April 2015.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6418"/>
            <a:ext cx="9144000" cy="17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Ambit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et al., “</a:t>
            </a:r>
            <a:r>
              <a:rPr lang="en-US" b="1" dirty="0">
                <a:hlinkClick r:id="rId2"/>
              </a:rPr>
              <a:t>Ambit: In-Memory Accelerator for Bulk Bitwise Operations Using Commodity DRAM Technology</a:t>
            </a:r>
            <a:r>
              <a:rPr lang="en-US" dirty="0"/>
              <a:t>,” MICRO 2017.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1055"/>
            <a:ext cx="9144000" cy="2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In-DRAM Bulk Bitwise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and Onur Mutlu,</a:t>
            </a:r>
            <a:br>
              <a:rPr lang="en-US" dirty="0"/>
            </a:br>
            <a:r>
              <a:rPr lang="en-US" b="1" dirty="0">
                <a:hlinkClick r:id="rId2"/>
              </a:rPr>
              <a:t>"In-DRAM Bulk Bitwise Execution Engine"</a:t>
            </a:r>
            <a:r>
              <a:rPr lang="en-US" dirty="0"/>
              <a:t> </a:t>
            </a:r>
            <a:br>
              <a:rPr lang="en-US" dirty="0"/>
            </a:br>
            <a:r>
              <a:rPr lang="en-US" i="1" dirty="0"/>
              <a:t>Invited Book Chapter in Advances in Computers</a:t>
            </a:r>
            <a:r>
              <a:rPr lang="en-US" dirty="0"/>
              <a:t>, to appear in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799136"/>
            <a:ext cx="8011958" cy="22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/>
              <a:t>Data Overwhelms Modern Machines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149864499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BFE0-AC75-EA4D-B294-B564E8EA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in ASPLOS 2021…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B9AD-DEF9-4C4F-9DC2-DABFA4D56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2CC07-ABC8-6047-856D-10E0B6E8E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C24D0-9C8A-A14F-A594-6E7FBE683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4" y="2492896"/>
            <a:ext cx="8931992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D462B-0855-954C-8520-20FC9D24D766}"/>
              </a:ext>
            </a:extLst>
          </p:cNvPr>
          <p:cNvSpPr txBox="1"/>
          <p:nvPr/>
        </p:nvSpPr>
        <p:spPr>
          <a:xfrm>
            <a:off x="2234661" y="5444815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https://</a:t>
            </a:r>
            <a:r>
              <a:rPr lang="en-US" b="1" dirty="0" err="1">
                <a:solidFill>
                  <a:srgbClr val="0000FF"/>
                </a:solidFill>
              </a:rPr>
              <a:t>arxiv.org</a:t>
            </a:r>
            <a:r>
              <a:rPr lang="en-US" b="1" dirty="0">
                <a:solidFill>
                  <a:srgbClr val="0000FF"/>
                </a:solidFill>
              </a:rPr>
              <a:t>/pdf/2012.11890.pdf</a:t>
            </a:r>
          </a:p>
        </p:txBody>
      </p:sp>
    </p:spTree>
    <p:extLst>
      <p:ext uri="{BB962C8B-B14F-4D97-AF65-F5344CB8AC3E}">
        <p14:creationId xmlns:p14="http://schemas.microsoft.com/office/powerpoint/2010/main" val="417819876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B4C0-16B6-7042-9260-A2C139D6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RowClone &amp; Bitwise Ops in Real DRAM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A4443-2E98-764F-908C-81448DD07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7E220-48EB-244E-A6C0-C07EE1D827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3F975-6B05-DB49-A430-E7125413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552700"/>
            <a:ext cx="8496300" cy="175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87F42-34EE-8942-A545-2BE0B4A6C8A7}"/>
              </a:ext>
            </a:extLst>
          </p:cNvPr>
          <p:cNvSpPr txBox="1"/>
          <p:nvPr/>
        </p:nvSpPr>
        <p:spPr>
          <a:xfrm>
            <a:off x="2036420" y="6400800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https://parallel.princeton.edu/papers/micro19-gao.pdf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EDAC-13D7-7C42-A02F-3B3F2CF4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Pinatubo: RowClone and Bitwise Ops in PCM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34E14-8BC1-B241-8615-904193121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3DC83-9774-E64A-AD3E-B41DC92FF4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61CCF-B625-514B-BA14-C39CE014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279650"/>
            <a:ext cx="8509000" cy="229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9872E1-1869-F847-B999-C5D5CD7A1EF8}"/>
              </a:ext>
            </a:extLst>
          </p:cNvPr>
          <p:cNvSpPr txBox="1"/>
          <p:nvPr/>
        </p:nvSpPr>
        <p:spPr>
          <a:xfrm>
            <a:off x="1583527" y="6437671"/>
            <a:ext cx="620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https://cseweb.ucsd.edu/~jzhao/files/Pinatubo-dac2016.pdf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/>
              <a:t>1. Minimally changing memory chips</a:t>
            </a:r>
          </a:p>
          <a:p>
            <a:pPr algn="l"/>
            <a:r>
              <a:rPr lang="en-US" sz="3600" dirty="0">
                <a:solidFill>
                  <a:srgbClr val="0000FF"/>
                </a:solidFill>
              </a:rPr>
              <a:t>2. Exploiting 3D-stacked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82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Opportunity: 3D-Stacked </a:t>
            </a:r>
            <a:r>
              <a:rPr lang="en-US" dirty="0" err="1"/>
              <a:t>Logic+Memory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86520"/>
            <a:ext cx="7772400" cy="1422400"/>
          </a:xfrm>
          <a:prstGeom prst="rect">
            <a:avLst/>
          </a:prstGeom>
        </p:spPr>
      </p:pic>
      <p:pic>
        <p:nvPicPr>
          <p:cNvPr id="5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0851" y="4509120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494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8843" y="4005064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B6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0854" y="5527630"/>
            <a:ext cx="316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Other “True 3D”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694277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System for Graph Processing</a:t>
            </a:r>
          </a:p>
        </p:txBody>
      </p:sp>
      <p:pic>
        <p:nvPicPr>
          <p:cNvPr id="258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620" y="1340768"/>
            <a:ext cx="3383774" cy="24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9" name="그룹 137"/>
          <p:cNvGrpSpPr/>
          <p:nvPr/>
        </p:nvGrpSpPr>
        <p:grpSpPr>
          <a:xfrm>
            <a:off x="2960548" y="2386982"/>
            <a:ext cx="2890319" cy="3322913"/>
            <a:chOff x="2540320" y="2698376"/>
            <a:chExt cx="2890319" cy="3322913"/>
          </a:xfrm>
        </p:grpSpPr>
        <p:cxnSp>
          <p:nvCxnSpPr>
            <p:cNvPr id="260" name="직선 연결선 64"/>
            <p:cNvCxnSpPr/>
            <p:nvPr/>
          </p:nvCxnSpPr>
          <p:spPr>
            <a:xfrm>
              <a:off x="2540320" y="3008078"/>
              <a:ext cx="101813" cy="99059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61" name="직선 연결선 67"/>
            <p:cNvCxnSpPr/>
            <p:nvPr/>
          </p:nvCxnSpPr>
          <p:spPr>
            <a:xfrm flipH="1">
              <a:off x="5107196" y="2698376"/>
              <a:ext cx="323443" cy="13002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grpSp>
          <p:nvGrpSpPr>
            <p:cNvPr id="262" name="그룹 85"/>
            <p:cNvGrpSpPr/>
            <p:nvPr/>
          </p:nvGrpSpPr>
          <p:grpSpPr>
            <a:xfrm>
              <a:off x="2542515" y="3916837"/>
              <a:ext cx="2664295" cy="2104452"/>
              <a:chOff x="3275856" y="3916837"/>
              <a:chExt cx="2664295" cy="2104452"/>
            </a:xfrm>
          </p:grpSpPr>
          <p:sp>
            <p:nvSpPr>
              <p:cNvPr id="263" name="직사각형 4"/>
              <p:cNvSpPr/>
              <p:nvPr/>
            </p:nvSpPr>
            <p:spPr>
              <a:xfrm>
                <a:off x="3375473" y="3998674"/>
                <a:ext cx="2465060" cy="202261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grpSp>
            <p:nvGrpSpPr>
              <p:cNvPr id="264" name="그룹 84"/>
              <p:cNvGrpSpPr/>
              <p:nvPr/>
            </p:nvGrpSpPr>
            <p:grpSpPr>
              <a:xfrm>
                <a:off x="3501888" y="3916837"/>
                <a:ext cx="2212233" cy="2010654"/>
                <a:chOff x="3501887" y="3916837"/>
                <a:chExt cx="2212233" cy="2010654"/>
              </a:xfrm>
            </p:grpSpPr>
            <p:grpSp>
              <p:nvGrpSpPr>
                <p:cNvPr id="267" name="그룹 49"/>
                <p:cNvGrpSpPr/>
                <p:nvPr/>
              </p:nvGrpSpPr>
              <p:grpSpPr>
                <a:xfrm flipV="1">
                  <a:off x="36278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10" name="직선 화살표 연결선 50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11" name="직선 화살표 연결선 51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8" name="그룹 52"/>
                <p:cNvGrpSpPr/>
                <p:nvPr/>
              </p:nvGrpSpPr>
              <p:grpSpPr>
                <a:xfrm flipV="1">
                  <a:off x="4070289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8" name="직선 화살표 연결선 5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9" name="직선 화살표 연결선 54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9" name="그룹 55"/>
                <p:cNvGrpSpPr/>
                <p:nvPr/>
              </p:nvGrpSpPr>
              <p:grpSpPr>
                <a:xfrm flipV="1">
                  <a:off x="4512736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6" name="직선 화살표 연결선 56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7" name="직선 화살표 연결선 57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0" name="그룹 58"/>
                <p:cNvGrpSpPr/>
                <p:nvPr/>
              </p:nvGrpSpPr>
              <p:grpSpPr>
                <a:xfrm flipV="1">
                  <a:off x="55240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4" name="직선 화살표 연결선 59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5" name="직선 화살표 연결선 60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1" name="그룹 39"/>
                <p:cNvGrpSpPr/>
                <p:nvPr/>
              </p:nvGrpSpPr>
              <p:grpSpPr>
                <a:xfrm>
                  <a:off x="36278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2" name="직선 화살표 연결선 3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3" name="직선 화살표 연결선 3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2" name="그룹 40"/>
                <p:cNvGrpSpPr/>
                <p:nvPr/>
              </p:nvGrpSpPr>
              <p:grpSpPr>
                <a:xfrm>
                  <a:off x="4070289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0" name="직선 화살표 연결선 41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1" name="직선 화살표 연결선 42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3" name="그룹 43"/>
                <p:cNvGrpSpPr/>
                <p:nvPr/>
              </p:nvGrpSpPr>
              <p:grpSpPr>
                <a:xfrm>
                  <a:off x="4512736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8" name="직선 화살표 연결선 44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9" name="직선 화살표 연결선 4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4" name="그룹 46"/>
                <p:cNvGrpSpPr/>
                <p:nvPr/>
              </p:nvGrpSpPr>
              <p:grpSpPr>
                <a:xfrm>
                  <a:off x="55240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6" name="직선 화살표 연결선 47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7" name="직선 화살표 연결선 48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sp>
              <p:nvSpPr>
                <p:cNvPr id="275" name="직사각형 6"/>
                <p:cNvSpPr/>
                <p:nvPr/>
              </p:nvSpPr>
              <p:spPr>
                <a:xfrm>
                  <a:off x="35018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6" name="직사각형 7"/>
                <p:cNvSpPr/>
                <p:nvPr/>
              </p:nvSpPr>
              <p:spPr>
                <a:xfrm>
                  <a:off x="3944334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7" name="직사각형 8"/>
                <p:cNvSpPr/>
                <p:nvPr/>
              </p:nvSpPr>
              <p:spPr>
                <a:xfrm>
                  <a:off x="4386781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8" name="직사각형 11"/>
                <p:cNvSpPr/>
                <p:nvPr/>
              </p:nvSpPr>
              <p:spPr>
                <a:xfrm>
                  <a:off x="3501887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9" name="직사각형 12"/>
                <p:cNvSpPr/>
                <p:nvPr/>
              </p:nvSpPr>
              <p:spPr>
                <a:xfrm>
                  <a:off x="3944334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0" name="직사각형 13"/>
                <p:cNvSpPr/>
                <p:nvPr/>
              </p:nvSpPr>
              <p:spPr>
                <a:xfrm>
                  <a:off x="4386781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1" name="직사각형 15"/>
                <p:cNvSpPr/>
                <p:nvPr/>
              </p:nvSpPr>
              <p:spPr>
                <a:xfrm>
                  <a:off x="35018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2" name="직사각형 16"/>
                <p:cNvSpPr/>
                <p:nvPr/>
              </p:nvSpPr>
              <p:spPr>
                <a:xfrm>
                  <a:off x="3944334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3" name="직사각형 17"/>
                <p:cNvSpPr/>
                <p:nvPr/>
              </p:nvSpPr>
              <p:spPr>
                <a:xfrm>
                  <a:off x="4386781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4" name="직사각형 19"/>
                <p:cNvSpPr/>
                <p:nvPr/>
              </p:nvSpPr>
              <p:spPr>
                <a:xfrm>
                  <a:off x="35018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5" name="직사각형 20"/>
                <p:cNvSpPr/>
                <p:nvPr/>
              </p:nvSpPr>
              <p:spPr>
                <a:xfrm>
                  <a:off x="3944334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6" name="직사각형 21"/>
                <p:cNvSpPr/>
                <p:nvPr/>
              </p:nvSpPr>
              <p:spPr>
                <a:xfrm>
                  <a:off x="4386781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7" name="직사각형 5"/>
                <p:cNvSpPr/>
                <p:nvPr/>
              </p:nvSpPr>
              <p:spPr>
                <a:xfrm>
                  <a:off x="3501887" y="4851965"/>
                  <a:ext cx="2212233" cy="316034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Crossbar Network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8" name="직사각형 9"/>
                <p:cNvSpPr/>
                <p:nvPr/>
              </p:nvSpPr>
              <p:spPr>
                <a:xfrm>
                  <a:off x="53980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9" name="직사각형 14"/>
                <p:cNvSpPr/>
                <p:nvPr/>
              </p:nvSpPr>
              <p:spPr>
                <a:xfrm>
                  <a:off x="5398087" y="44806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90" name="직사각형 18"/>
                <p:cNvSpPr/>
                <p:nvPr/>
              </p:nvSpPr>
              <p:spPr>
                <a:xfrm>
                  <a:off x="53980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91" name="직사각형 22"/>
                <p:cNvSpPr/>
                <p:nvPr/>
              </p:nvSpPr>
              <p:spPr>
                <a:xfrm>
                  <a:off x="53980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92" name="TextBox 291"/>
                <p:cNvSpPr txBox="1"/>
                <p:nvPr/>
              </p:nvSpPr>
              <p:spPr>
                <a:xfrm>
                  <a:off x="4860355" y="3916837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4860355" y="4297315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TextBox 293"/>
                <p:cNvSpPr txBox="1"/>
                <p:nvPr/>
              </p:nvSpPr>
              <p:spPr>
                <a:xfrm>
                  <a:off x="4860355" y="5096119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4860355" y="5465826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65" name="직선 화살표 연결선 78"/>
              <p:cNvCxnSpPr/>
              <p:nvPr/>
            </p:nvCxnSpPr>
            <p:spPr>
              <a:xfrm flipH="1">
                <a:off x="3275856" y="5013177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66" name="직선 화살표 연결선 83"/>
              <p:cNvCxnSpPr/>
              <p:nvPr/>
            </p:nvCxnSpPr>
            <p:spPr>
              <a:xfrm flipH="1">
                <a:off x="5714120" y="5015083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</p:grpSp>
      </p:grpSp>
      <p:grpSp>
        <p:nvGrpSpPr>
          <p:cNvPr id="312" name="그룹 138"/>
          <p:cNvGrpSpPr/>
          <p:nvPr/>
        </p:nvGrpSpPr>
        <p:grpSpPr>
          <a:xfrm>
            <a:off x="5397217" y="3068960"/>
            <a:ext cx="3568497" cy="2986186"/>
            <a:chOff x="5277803" y="2315022"/>
            <a:chExt cx="3568497" cy="2986186"/>
          </a:xfrm>
        </p:grpSpPr>
        <p:grpSp>
          <p:nvGrpSpPr>
            <p:cNvPr id="313" name="그룹 131"/>
            <p:cNvGrpSpPr/>
            <p:nvPr/>
          </p:nvGrpSpPr>
          <p:grpSpPr>
            <a:xfrm>
              <a:off x="5860114" y="2315022"/>
              <a:ext cx="2986186" cy="2986186"/>
              <a:chOff x="5700614" y="2176524"/>
              <a:chExt cx="2986186" cy="2986186"/>
            </a:xfrm>
          </p:grpSpPr>
          <p:sp>
            <p:nvSpPr>
              <p:cNvPr id="316" name="직사각형 86"/>
              <p:cNvSpPr/>
              <p:nvPr/>
            </p:nvSpPr>
            <p:spPr>
              <a:xfrm>
                <a:off x="5700614" y="2176524"/>
                <a:ext cx="2986186" cy="298618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5DA5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317" name="직사각형 87"/>
              <p:cNvSpPr/>
              <p:nvPr/>
            </p:nvSpPr>
            <p:spPr>
              <a:xfrm>
                <a:off x="8110736" y="2346491"/>
                <a:ext cx="432048" cy="2075090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vert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DRAM Controller</a:t>
                </a: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318" name="직사각형 88"/>
              <p:cNvSpPr/>
              <p:nvPr/>
            </p:nvSpPr>
            <p:spPr>
              <a:xfrm>
                <a:off x="8110736" y="4589673"/>
                <a:ext cx="432048" cy="404944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NI</a:t>
                </a: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319" name="직선 화살표 연결선 97"/>
              <p:cNvCxnSpPr>
                <a:stCxn id="318" idx="0"/>
                <a:endCxn id="317" idx="2"/>
              </p:cNvCxnSpPr>
              <p:nvPr/>
            </p:nvCxnSpPr>
            <p:spPr>
              <a:xfrm flipV="1">
                <a:off x="8326760" y="4421581"/>
                <a:ext cx="0" cy="1680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cxnSp>
          <p:nvCxnSpPr>
            <p:cNvPr id="314" name="직선 연결선 127"/>
            <p:cNvCxnSpPr/>
            <p:nvPr/>
          </p:nvCxnSpPr>
          <p:spPr>
            <a:xfrm flipV="1">
              <a:off x="5280614" y="2315022"/>
              <a:ext cx="583876" cy="1104125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15" name="직선 연결선 128"/>
            <p:cNvCxnSpPr/>
            <p:nvPr/>
          </p:nvCxnSpPr>
          <p:spPr>
            <a:xfrm>
              <a:off x="5277803" y="3668121"/>
              <a:ext cx="580861" cy="1633087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grpSp>
        <p:nvGrpSpPr>
          <p:cNvPr id="320" name="그룹 132"/>
          <p:cNvGrpSpPr/>
          <p:nvPr/>
        </p:nvGrpSpPr>
        <p:grpSpPr>
          <a:xfrm>
            <a:off x="6127920" y="3238927"/>
            <a:ext cx="2261730" cy="2648562"/>
            <a:chOff x="5849006" y="2346491"/>
            <a:chExt cx="2261730" cy="2648562"/>
          </a:xfrm>
        </p:grpSpPr>
        <p:sp>
          <p:nvSpPr>
            <p:cNvPr id="321" name="직사각형 89"/>
            <p:cNvSpPr/>
            <p:nvPr/>
          </p:nvSpPr>
          <p:spPr>
            <a:xfrm>
              <a:off x="5849006" y="2346491"/>
              <a:ext cx="2079267" cy="774399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In-Order Core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2" name="직사각형 90"/>
            <p:cNvSpPr/>
            <p:nvPr/>
          </p:nvSpPr>
          <p:spPr>
            <a:xfrm>
              <a:off x="5849006" y="4589673"/>
              <a:ext cx="2079267" cy="40538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Message Queue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3" name="직사각형 91"/>
            <p:cNvSpPr/>
            <p:nvPr/>
          </p:nvSpPr>
          <p:spPr>
            <a:xfrm>
              <a:off x="6882913" y="3280649"/>
              <a:ext cx="1045360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PF Buffer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4" name="직사각형 92"/>
            <p:cNvSpPr/>
            <p:nvPr/>
          </p:nvSpPr>
          <p:spPr>
            <a:xfrm>
              <a:off x="6882913" y="4047202"/>
              <a:ext cx="1045360" cy="374697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MTP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5" name="직사각형 93"/>
            <p:cNvSpPr/>
            <p:nvPr/>
          </p:nvSpPr>
          <p:spPr>
            <a:xfrm>
              <a:off x="6240328" y="3280650"/>
              <a:ext cx="460122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LP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326" name="직선 화살표 연결선 95"/>
            <p:cNvCxnSpPr/>
            <p:nvPr/>
          </p:nvCxnSpPr>
          <p:spPr>
            <a:xfrm>
              <a:off x="6028727" y="3120890"/>
              <a:ext cx="0" cy="146878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7" name="직선 화살표 연결선 98"/>
            <p:cNvCxnSpPr>
              <a:stCxn id="318" idx="1"/>
              <a:endCxn id="322" idx="3"/>
            </p:cNvCxnSpPr>
            <p:nvPr/>
          </p:nvCxnSpPr>
          <p:spPr>
            <a:xfrm flipH="1">
              <a:off x="7928273" y="4792145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8" name="직선 화살표 연결선 106"/>
            <p:cNvCxnSpPr/>
            <p:nvPr/>
          </p:nvCxnSpPr>
          <p:spPr>
            <a:xfrm flipV="1">
              <a:off x="7405593" y="4420547"/>
              <a:ext cx="0" cy="169126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29" name="직선 화살표 연결선 109"/>
            <p:cNvCxnSpPr>
              <a:stCxn id="324" idx="0"/>
              <a:endCxn id="323" idx="2"/>
            </p:cNvCxnSpPr>
            <p:nvPr/>
          </p:nvCxnSpPr>
          <p:spPr>
            <a:xfrm flipV="1">
              <a:off x="7405593" y="3890851"/>
              <a:ext cx="0" cy="15635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0" name="직선 화살표 연결선 113"/>
            <p:cNvCxnSpPr/>
            <p:nvPr/>
          </p:nvCxnSpPr>
          <p:spPr>
            <a:xfrm flipV="1">
              <a:off x="7405593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1" name="직선 화살표 연결선 115"/>
            <p:cNvCxnSpPr/>
            <p:nvPr/>
          </p:nvCxnSpPr>
          <p:spPr>
            <a:xfrm>
              <a:off x="6470389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2" name="직선 화살표 연결선 116"/>
            <p:cNvCxnSpPr>
              <a:stCxn id="325" idx="3"/>
              <a:endCxn id="323" idx="1"/>
            </p:cNvCxnSpPr>
            <p:nvPr/>
          </p:nvCxnSpPr>
          <p:spPr>
            <a:xfrm flipV="1">
              <a:off x="6700450" y="3585750"/>
              <a:ext cx="18246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3" name="직선 화살표 연결선 123"/>
            <p:cNvCxnSpPr/>
            <p:nvPr/>
          </p:nvCxnSpPr>
          <p:spPr>
            <a:xfrm flipH="1">
              <a:off x="7928273" y="3594266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34" name="직선 화살표 연결선 124"/>
            <p:cNvCxnSpPr/>
            <p:nvPr/>
          </p:nvCxnSpPr>
          <p:spPr>
            <a:xfrm flipH="1">
              <a:off x="7928273" y="2733472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335" name="그룹 583"/>
          <p:cNvGrpSpPr/>
          <p:nvPr/>
        </p:nvGrpSpPr>
        <p:grpSpPr>
          <a:xfrm>
            <a:off x="318817" y="3704795"/>
            <a:ext cx="2747113" cy="2348991"/>
            <a:chOff x="211357" y="3318585"/>
            <a:chExt cx="2747113" cy="2348991"/>
          </a:xfrm>
        </p:grpSpPr>
        <p:grpSp>
          <p:nvGrpSpPr>
            <p:cNvPr id="336" name="그룹 576"/>
            <p:cNvGrpSpPr/>
            <p:nvPr/>
          </p:nvGrpSpPr>
          <p:grpSpPr>
            <a:xfrm>
              <a:off x="211357" y="3468326"/>
              <a:ext cx="2199540" cy="2199250"/>
              <a:chOff x="288170" y="3573016"/>
              <a:chExt cx="2199540" cy="2199250"/>
            </a:xfrm>
          </p:grpSpPr>
          <p:grpSp>
            <p:nvGrpSpPr>
              <p:cNvPr id="339" name="그룹 337"/>
              <p:cNvGrpSpPr/>
              <p:nvPr/>
            </p:nvGrpSpPr>
            <p:grpSpPr>
              <a:xfrm>
                <a:off x="288170" y="3573016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62" name="그룹 315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84" name="직사각형 14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5" name="직사각형 14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6" name="직사각형 14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7" name="직사각형 15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8" name="직사각형 15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9" name="직사각형 15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63" name="그룹 316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8" name="직사각형 31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9" name="직사각형 31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0" name="직사각형 31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1" name="직사각형 32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2" name="직사각형 32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3" name="직사각형 32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64" name="그룹 323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2" name="직사각형 324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3" name="직사각형 325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4" name="직사각형 326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5" name="직사각형 327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6" name="직사각형 328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7" name="직사각형 329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65" name="그룹 33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66" name="직사각형 33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7" name="직사각형 33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8" name="직사각형 33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9" name="직사각형 33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0" name="직사각형 33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1" name="직사각형 33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0" name="그룹 338"/>
              <p:cNvGrpSpPr/>
              <p:nvPr/>
            </p:nvGrpSpPr>
            <p:grpSpPr>
              <a:xfrm>
                <a:off x="288170" y="4153087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34" name="그룹 339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6" name="직사각형 36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7" name="직사각형 36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8" name="직사각형 36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9" name="직사각형 36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0" name="직사각형 36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1" name="직사각형 36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35" name="그룹 340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0" name="직사각형 35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1" name="직사각형 356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2" name="직사각형 357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3" name="직사각형 358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4" name="직사각형 359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5" name="직사각형 360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36" name="그룹 341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44" name="직사각형 34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5" name="직사각형 35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6" name="직사각형 35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7" name="직사각형 35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8" name="직사각형 35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9" name="직사각형 35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37" name="그룹 342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38" name="직사각형 34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9" name="직사각형 34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0" name="직사각형 34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1" name="직사각형 34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2" name="직사각형 34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3" name="직사각형 34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1" name="그룹 396"/>
              <p:cNvGrpSpPr/>
              <p:nvPr/>
            </p:nvGrpSpPr>
            <p:grpSpPr>
              <a:xfrm>
                <a:off x="288170" y="4733912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06" name="그룹 397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8" name="직사각형 41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9" name="직사각형 42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0" name="직사각형 42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1" name="직사각형 42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2" name="직사각형 42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3" name="직사각형 42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07" name="그룹 398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2" name="직사각형 41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3" name="직사각형 41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4" name="직사각형 41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5" name="직사각형 41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6" name="직사각형 41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7" name="직사각형 41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08" name="그룹 399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6" name="직사각형 40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7" name="직사각형 40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8" name="직사각형 40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9" name="직사각형 41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0" name="직사각형 41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1" name="직사각형 41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09" name="그룹 40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0" name="직사각형 40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1" name="직사각형 40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2" name="직사각형 40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3" name="직사각형 40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4" name="직사각형 40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5" name="직사각형 40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2" name="그룹 425"/>
              <p:cNvGrpSpPr/>
              <p:nvPr/>
            </p:nvGrpSpPr>
            <p:grpSpPr>
              <a:xfrm>
                <a:off x="288170" y="5315933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378" name="그룹 426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00" name="직사각형 448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1" name="직사각형 449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2" name="직사각형 450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3" name="직사각형 451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4" name="직사각형 452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5" name="직사각형 453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379" name="그룹 427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94" name="직사각형 442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5" name="직사각형 443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6" name="직사각형 444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7" name="직사각형 445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8" name="직사각형 446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9" name="직사각형 447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380" name="그룹 428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8" name="직사각형 436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9" name="직사각형 43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0" name="직사각형 43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1" name="직사각형 439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2" name="직사각형 440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3" name="직사각형 441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381" name="그룹 429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2" name="직사각형 430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3" name="직사각형 431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4" name="직사각형 432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5" name="직사각형 433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6" name="직사각형 434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7" name="직사각형 435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343" name="직선 화살표 연결선 455"/>
              <p:cNvCxnSpPr>
                <a:stCxn id="484" idx="3"/>
                <a:endCxn id="478" idx="1"/>
              </p:cNvCxnSpPr>
              <p:nvPr/>
            </p:nvCxnSpPr>
            <p:spPr>
              <a:xfrm>
                <a:off x="74537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4" name="직선 화살표 연결선 456"/>
              <p:cNvCxnSpPr>
                <a:stCxn id="478" idx="3"/>
                <a:endCxn id="472" idx="1"/>
              </p:cNvCxnSpPr>
              <p:nvPr/>
            </p:nvCxnSpPr>
            <p:spPr>
              <a:xfrm>
                <a:off x="132615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5" name="직선 화살표 연결선 459"/>
              <p:cNvCxnSpPr>
                <a:stCxn id="472" idx="3"/>
                <a:endCxn id="466" idx="1"/>
              </p:cNvCxnSpPr>
              <p:nvPr/>
            </p:nvCxnSpPr>
            <p:spPr>
              <a:xfrm>
                <a:off x="190693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6" name="직선 화살표 연결선 462"/>
              <p:cNvCxnSpPr>
                <a:stCxn id="444" idx="3"/>
                <a:endCxn id="438" idx="1"/>
              </p:cNvCxnSpPr>
              <p:nvPr/>
            </p:nvCxnSpPr>
            <p:spPr>
              <a:xfrm>
                <a:off x="190693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7" name="직선 화살표 연결선 465"/>
              <p:cNvCxnSpPr>
                <a:stCxn id="416" idx="3"/>
                <a:endCxn id="410" idx="1"/>
              </p:cNvCxnSpPr>
              <p:nvPr/>
            </p:nvCxnSpPr>
            <p:spPr>
              <a:xfrm>
                <a:off x="190693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8" name="직선 화살표 연결선 468"/>
              <p:cNvCxnSpPr>
                <a:stCxn id="388" idx="3"/>
                <a:endCxn id="382" idx="1"/>
              </p:cNvCxnSpPr>
              <p:nvPr/>
            </p:nvCxnSpPr>
            <p:spPr>
              <a:xfrm>
                <a:off x="190693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9" name="직선 화살표 연결선 471"/>
              <p:cNvCxnSpPr>
                <a:stCxn id="394" idx="3"/>
                <a:endCxn id="388" idx="1"/>
              </p:cNvCxnSpPr>
              <p:nvPr/>
            </p:nvCxnSpPr>
            <p:spPr>
              <a:xfrm>
                <a:off x="132615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0" name="직선 화살표 연결선 474"/>
              <p:cNvCxnSpPr>
                <a:stCxn id="400" idx="3"/>
                <a:endCxn id="394" idx="1"/>
              </p:cNvCxnSpPr>
              <p:nvPr/>
            </p:nvCxnSpPr>
            <p:spPr>
              <a:xfrm>
                <a:off x="74537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1" name="직선 화살표 연결선 477"/>
              <p:cNvCxnSpPr>
                <a:stCxn id="428" idx="3"/>
                <a:endCxn id="422" idx="1"/>
              </p:cNvCxnSpPr>
              <p:nvPr/>
            </p:nvCxnSpPr>
            <p:spPr>
              <a:xfrm>
                <a:off x="74537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2" name="직선 화살표 연결선 480"/>
              <p:cNvCxnSpPr>
                <a:stCxn id="456" idx="3"/>
                <a:endCxn id="450" idx="1"/>
              </p:cNvCxnSpPr>
              <p:nvPr/>
            </p:nvCxnSpPr>
            <p:spPr>
              <a:xfrm>
                <a:off x="74537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3" name="직선 화살표 연결선 483"/>
              <p:cNvCxnSpPr>
                <a:stCxn id="484" idx="2"/>
                <a:endCxn id="456" idx="0"/>
              </p:cNvCxnSpPr>
              <p:nvPr/>
            </p:nvCxnSpPr>
            <p:spPr>
              <a:xfrm>
                <a:off x="51677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4" name="직선 화살표 연결선 486"/>
              <p:cNvCxnSpPr>
                <a:stCxn id="450" idx="0"/>
                <a:endCxn id="478" idx="2"/>
              </p:cNvCxnSpPr>
              <p:nvPr/>
            </p:nvCxnSpPr>
            <p:spPr>
              <a:xfrm flipV="1">
                <a:off x="109755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5" name="직선 화살표 연결선 489"/>
              <p:cNvCxnSpPr>
                <a:stCxn id="456" idx="2"/>
                <a:endCxn id="428" idx="0"/>
              </p:cNvCxnSpPr>
              <p:nvPr/>
            </p:nvCxnSpPr>
            <p:spPr>
              <a:xfrm>
                <a:off x="51677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6" name="직선 화살표 연결선 492"/>
              <p:cNvCxnSpPr>
                <a:stCxn id="428" idx="2"/>
                <a:endCxn id="400" idx="0"/>
              </p:cNvCxnSpPr>
              <p:nvPr/>
            </p:nvCxnSpPr>
            <p:spPr>
              <a:xfrm>
                <a:off x="51677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7" name="직선 화살표 연결선 495"/>
              <p:cNvCxnSpPr>
                <a:stCxn id="422" idx="2"/>
                <a:endCxn id="394" idx="0"/>
              </p:cNvCxnSpPr>
              <p:nvPr/>
            </p:nvCxnSpPr>
            <p:spPr>
              <a:xfrm>
                <a:off x="109755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8" name="직선 화살표 연결선 498"/>
              <p:cNvCxnSpPr>
                <a:stCxn id="438" idx="2"/>
                <a:endCxn id="410" idx="0"/>
              </p:cNvCxnSpPr>
              <p:nvPr/>
            </p:nvCxnSpPr>
            <p:spPr>
              <a:xfrm>
                <a:off x="225911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9" name="직선 화살표 연결선 501"/>
              <p:cNvCxnSpPr>
                <a:stCxn id="466" idx="2"/>
                <a:endCxn id="438" idx="0"/>
              </p:cNvCxnSpPr>
              <p:nvPr/>
            </p:nvCxnSpPr>
            <p:spPr>
              <a:xfrm>
                <a:off x="225911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0" name="직선 화살표 연결선 504"/>
              <p:cNvCxnSpPr>
                <a:stCxn id="472" idx="2"/>
                <a:endCxn id="444" idx="0"/>
              </p:cNvCxnSpPr>
              <p:nvPr/>
            </p:nvCxnSpPr>
            <p:spPr>
              <a:xfrm>
                <a:off x="167833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1" name="직선 화살표 연결선 507"/>
              <p:cNvCxnSpPr>
                <a:stCxn id="410" idx="2"/>
                <a:endCxn id="382" idx="0"/>
              </p:cNvCxnSpPr>
              <p:nvPr/>
            </p:nvCxnSpPr>
            <p:spPr>
              <a:xfrm>
                <a:off x="225911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2" name="직선 화살표 연결선 510"/>
              <p:cNvCxnSpPr>
                <a:stCxn id="416" idx="2"/>
                <a:endCxn id="388" idx="0"/>
              </p:cNvCxnSpPr>
              <p:nvPr/>
            </p:nvCxnSpPr>
            <p:spPr>
              <a:xfrm>
                <a:off x="167833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grpSp>
            <p:nvGrpSpPr>
              <p:cNvPr id="363" name="그룹 563"/>
              <p:cNvGrpSpPr/>
              <p:nvPr/>
            </p:nvGrpSpPr>
            <p:grpSpPr>
              <a:xfrm>
                <a:off x="752932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6" name="직선 화살표 연결선 54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7" name="직선 화살표 연결선 54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4" name="그룹 564"/>
              <p:cNvGrpSpPr/>
              <p:nvPr/>
            </p:nvGrpSpPr>
            <p:grpSpPr>
              <a:xfrm>
                <a:off x="1914269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4" name="직선 화살표 연결선 565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5" name="직선 화살표 연결선 56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5" name="그룹 567"/>
              <p:cNvGrpSpPr/>
              <p:nvPr/>
            </p:nvGrpSpPr>
            <p:grpSpPr>
              <a:xfrm>
                <a:off x="752932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2" name="직선 화살표 연결선 568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3" name="직선 화살표 연결선 569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6" name="그룹 570"/>
              <p:cNvGrpSpPr/>
              <p:nvPr/>
            </p:nvGrpSpPr>
            <p:grpSpPr>
              <a:xfrm>
                <a:off x="1914269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0" name="직선 화살표 연결선 571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1" name="직선 화살표 연결선 572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7" name="그룹 573"/>
              <p:cNvGrpSpPr/>
              <p:nvPr/>
            </p:nvGrpSpPr>
            <p:grpSpPr>
              <a:xfrm>
                <a:off x="1331478" y="461738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68" name="직선 화살표 연결선 57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69" name="직선 화살표 연결선 575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</p:grpSp>
        <p:cxnSp>
          <p:nvCxnSpPr>
            <p:cNvPr id="337" name="직선 연결선 578"/>
            <p:cNvCxnSpPr/>
            <p:nvPr/>
          </p:nvCxnSpPr>
          <p:spPr>
            <a:xfrm flipV="1">
              <a:off x="2409894" y="3318585"/>
              <a:ext cx="548576" cy="1305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338" name="직선 연결선 581"/>
            <p:cNvCxnSpPr/>
            <p:nvPr/>
          </p:nvCxnSpPr>
          <p:spPr>
            <a:xfrm>
              <a:off x="2409894" y="5085555"/>
              <a:ext cx="539611" cy="25008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</p:grpSp>
      <p:grpSp>
        <p:nvGrpSpPr>
          <p:cNvPr id="490" name="그룹 607"/>
          <p:cNvGrpSpPr/>
          <p:nvPr/>
        </p:nvGrpSpPr>
        <p:grpSpPr>
          <a:xfrm>
            <a:off x="-45765" y="1710657"/>
            <a:ext cx="2926699" cy="2047890"/>
            <a:chOff x="-54730" y="2022051"/>
            <a:chExt cx="2926699" cy="2047890"/>
          </a:xfrm>
        </p:grpSpPr>
        <p:sp>
          <p:nvSpPr>
            <p:cNvPr id="491" name="직사각형 591"/>
            <p:cNvSpPr/>
            <p:nvPr/>
          </p:nvSpPr>
          <p:spPr>
            <a:xfrm>
              <a:off x="308849" y="2022051"/>
              <a:ext cx="2199540" cy="527375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2" name="위쪽/아래쪽 화살표 592"/>
            <p:cNvSpPr/>
            <p:nvPr/>
          </p:nvSpPr>
          <p:spPr>
            <a:xfrm>
              <a:off x="1232529" y="3442412"/>
              <a:ext cx="352180" cy="627529"/>
            </a:xfrm>
            <a:prstGeom prst="upDownArrow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-54730" y="2546359"/>
              <a:ext cx="2926699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Memory-Mapped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Accelerator Interface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(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Noncacheable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, Physically Addressed)</a:t>
              </a:r>
              <a:endPara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494" name="그룹 696"/>
          <p:cNvGrpSpPr/>
          <p:nvPr/>
        </p:nvGrpSpPr>
        <p:grpSpPr>
          <a:xfrm>
            <a:off x="257925" y="3794393"/>
            <a:ext cx="2309790" cy="2319536"/>
            <a:chOff x="257925" y="3794393"/>
            <a:chExt cx="2309790" cy="2319536"/>
          </a:xfrm>
        </p:grpSpPr>
        <p:sp>
          <p:nvSpPr>
            <p:cNvPr id="495" name="직사각형 622"/>
            <p:cNvSpPr/>
            <p:nvPr/>
          </p:nvSpPr>
          <p:spPr>
            <a:xfrm>
              <a:off x="257925" y="3794393"/>
              <a:ext cx="2309790" cy="2319536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6" name="타원 623"/>
            <p:cNvSpPr/>
            <p:nvPr/>
          </p:nvSpPr>
          <p:spPr>
            <a:xfrm>
              <a:off x="1024088" y="4551843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7" name="타원 624"/>
            <p:cNvSpPr/>
            <p:nvPr/>
          </p:nvSpPr>
          <p:spPr>
            <a:xfrm>
              <a:off x="1708299" y="4468347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8" name="타원 625"/>
            <p:cNvSpPr/>
            <p:nvPr/>
          </p:nvSpPr>
          <p:spPr>
            <a:xfrm>
              <a:off x="1509490" y="4650960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9" name="타원 626"/>
            <p:cNvSpPr/>
            <p:nvPr/>
          </p:nvSpPr>
          <p:spPr>
            <a:xfrm>
              <a:off x="1609829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500" name="타원 627"/>
            <p:cNvSpPr/>
            <p:nvPr/>
          </p:nvSpPr>
          <p:spPr>
            <a:xfrm>
              <a:off x="1024088" y="5711858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501" name="직선 화살표 연결선 629"/>
            <p:cNvCxnSpPr>
              <a:stCxn id="496" idx="4"/>
              <a:endCxn id="500" idx="0"/>
            </p:cNvCxnSpPr>
            <p:nvPr/>
          </p:nvCxnSpPr>
          <p:spPr>
            <a:xfrm>
              <a:off x="1127182" y="4758031"/>
              <a:ext cx="0" cy="95382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2" name="직선 화살표 연결선 632"/>
            <p:cNvCxnSpPr/>
            <p:nvPr/>
          </p:nvCxnSpPr>
          <p:spPr>
            <a:xfrm flipV="1">
              <a:off x="1237451" y="4583746"/>
              <a:ext cx="465414" cy="525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3" name="직선 화살표 연결선 643"/>
            <p:cNvCxnSpPr/>
            <p:nvPr/>
          </p:nvCxnSpPr>
          <p:spPr>
            <a:xfrm>
              <a:off x="1204599" y="4731504"/>
              <a:ext cx="427085" cy="43107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4" name="구부러진 연결선 663"/>
            <p:cNvCxnSpPr>
              <a:stCxn id="497" idx="4"/>
              <a:endCxn id="498" idx="6"/>
            </p:cNvCxnSpPr>
            <p:nvPr/>
          </p:nvCxnSpPr>
          <p:spPr>
            <a:xfrm rot="5400000">
              <a:off x="1723777" y="4666437"/>
              <a:ext cx="79519" cy="95715"/>
            </a:xfrm>
            <a:prstGeom prst="curved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5" name="직선 화살표 연결선 664"/>
            <p:cNvCxnSpPr/>
            <p:nvPr/>
          </p:nvCxnSpPr>
          <p:spPr>
            <a:xfrm flipH="1">
              <a:off x="1170428" y="4845772"/>
              <a:ext cx="399848" cy="8760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6" name="타원 673"/>
            <p:cNvSpPr/>
            <p:nvPr/>
          </p:nvSpPr>
          <p:spPr>
            <a:xfrm>
              <a:off x="449241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507" name="직선 화살표 연결선 674"/>
            <p:cNvCxnSpPr>
              <a:stCxn id="499" idx="2"/>
              <a:endCxn id="506" idx="6"/>
            </p:cNvCxnSpPr>
            <p:nvPr/>
          </p:nvCxnSpPr>
          <p:spPr>
            <a:xfrm flipH="1">
              <a:off x="655429" y="5238406"/>
              <a:ext cx="95440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8" name="타원 678"/>
            <p:cNvSpPr/>
            <p:nvPr/>
          </p:nvSpPr>
          <p:spPr>
            <a:xfrm>
              <a:off x="2189246" y="3977345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509" name="직선 화살표 연결선 679"/>
            <p:cNvCxnSpPr/>
            <p:nvPr/>
          </p:nvCxnSpPr>
          <p:spPr>
            <a:xfrm flipV="1">
              <a:off x="1883554" y="4166817"/>
              <a:ext cx="329400" cy="33318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0" name="직선 화살표 연결선 689"/>
            <p:cNvCxnSpPr/>
            <p:nvPr/>
          </p:nvCxnSpPr>
          <p:spPr>
            <a:xfrm flipH="1">
              <a:off x="1763098" y="4177768"/>
              <a:ext cx="479537" cy="96821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" name="TextBox 2"/>
          <p:cNvSpPr txBox="1"/>
          <p:nvPr/>
        </p:nvSpPr>
        <p:spPr>
          <a:xfrm>
            <a:off x="775334" y="980728"/>
            <a:ext cx="746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Interconnected set of 3D-stacked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memory+logic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chips with simple cores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4" y="2204864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494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5796136" y="1700808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B6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Memory</a:t>
            </a:r>
          </a:p>
        </p:txBody>
      </p:sp>
      <p:sp>
        <p:nvSpPr>
          <p:cNvPr id="513" name="TextBox 512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Ahn+,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Scalable Processing-in-Memory Accelerator for Parallel Graph Processing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174347465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Evaluated Systems</a:t>
            </a:r>
          </a:p>
        </p:txBody>
      </p:sp>
      <p:grpSp>
        <p:nvGrpSpPr>
          <p:cNvPr id="245" name="그룹 9"/>
          <p:cNvGrpSpPr/>
          <p:nvPr/>
        </p:nvGrpSpPr>
        <p:grpSpPr>
          <a:xfrm>
            <a:off x="4753793" y="1140133"/>
            <a:ext cx="1662216" cy="4531606"/>
            <a:chOff x="4753793" y="1340768"/>
            <a:chExt cx="1662216" cy="4531606"/>
          </a:xfrm>
        </p:grpSpPr>
        <p:sp>
          <p:nvSpPr>
            <p:cNvPr id="246" name="TextBox 245"/>
            <p:cNvSpPr txBox="1"/>
            <p:nvPr/>
          </p:nvSpPr>
          <p:spPr>
            <a:xfrm>
              <a:off x="4922700" y="1340768"/>
              <a:ext cx="132440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HMC-MC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247" name="그룹 530"/>
            <p:cNvGrpSpPr/>
            <p:nvPr/>
          </p:nvGrpSpPr>
          <p:grpSpPr>
            <a:xfrm>
              <a:off x="4753793" y="2137755"/>
              <a:ext cx="1662216" cy="3734619"/>
              <a:chOff x="4986958" y="2155226"/>
              <a:chExt cx="1662216" cy="3734619"/>
            </a:xfrm>
          </p:grpSpPr>
          <p:grpSp>
            <p:nvGrpSpPr>
              <p:cNvPr id="248" name="그룹 234"/>
              <p:cNvGrpSpPr/>
              <p:nvPr/>
            </p:nvGrpSpPr>
            <p:grpSpPr>
              <a:xfrm rot="5400000">
                <a:off x="4986919" y="3188862"/>
                <a:ext cx="1660086" cy="1660007"/>
                <a:chOff x="2733859" y="2420936"/>
                <a:chExt cx="2016223" cy="2016129"/>
              </a:xfrm>
            </p:grpSpPr>
            <p:sp>
              <p:nvSpPr>
                <p:cNvPr id="283" name="직사각형 271"/>
                <p:cNvSpPr/>
                <p:nvPr/>
              </p:nvSpPr>
              <p:spPr>
                <a:xfrm rot="16200000">
                  <a:off x="2733907" y="2420889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128</a:t>
                  </a:r>
                  <a:b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</a:br>
                  <a:r>
                    <a:rPr kumimoji="0" lang="en-US" altLang="ko-KR" sz="1400" b="0" i="0" u="none" strike="noStrike" kern="0" cap="none" spc="-10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In-Order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2GHz</a:t>
                  </a:r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4" name="직사각형 272"/>
                <p:cNvSpPr/>
                <p:nvPr/>
              </p:nvSpPr>
              <p:spPr>
                <a:xfrm rot="16200000">
                  <a:off x="3886034" y="2420889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128</a:t>
                  </a:r>
                  <a:b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</a:br>
                  <a:r>
                    <a:rPr kumimoji="0" lang="en-US" altLang="ko-KR" sz="1400" b="0" i="0" u="none" strike="noStrike" kern="0" cap="none" spc="-10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In-Order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2GHz</a:t>
                  </a:r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5" name="직사각형 273"/>
                <p:cNvSpPr/>
                <p:nvPr/>
              </p:nvSpPr>
              <p:spPr>
                <a:xfrm rot="16200000">
                  <a:off x="3886034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128</a:t>
                  </a:r>
                  <a:b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</a:br>
                  <a:r>
                    <a:rPr kumimoji="0" lang="en-US" altLang="ko-KR" sz="1400" b="0" i="0" u="none" strike="noStrike" kern="0" cap="none" spc="-10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In-Order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2GHz</a:t>
                  </a:r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6" name="직사각형 274"/>
                <p:cNvSpPr/>
                <p:nvPr/>
              </p:nvSpPr>
              <p:spPr>
                <a:xfrm rot="16200000">
                  <a:off x="2733907" y="3573017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128</a:t>
                  </a:r>
                  <a:b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</a:br>
                  <a:r>
                    <a:rPr kumimoji="0" lang="en-US" altLang="ko-KR" sz="1400" b="0" i="0" u="none" strike="noStrike" kern="0" cap="none" spc="-10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In-Order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2GHz</a:t>
                  </a:r>
                  <a:endParaRPr kumimoji="0" lang="ko-KR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87" name="직선 화살표 연결선 275"/>
                <p:cNvCxnSpPr>
                  <a:stCxn id="283" idx="1"/>
                  <a:endCxn id="286" idx="3"/>
                </p:cNvCxnSpPr>
                <p:nvPr/>
              </p:nvCxnSpPr>
              <p:spPr>
                <a:xfrm rot="16200000" flipH="1">
                  <a:off x="3021844" y="3429001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88" name="직선 화살표 연결선 276"/>
                <p:cNvCxnSpPr>
                  <a:stCxn id="286" idx="2"/>
                  <a:endCxn id="285" idx="0"/>
                </p:cNvCxnSpPr>
                <p:nvPr/>
              </p:nvCxnSpPr>
              <p:spPr>
                <a:xfrm rot="16200000">
                  <a:off x="3741970" y="3861047"/>
                  <a:ext cx="1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89" name="직선 화살표 연결선 277"/>
                <p:cNvCxnSpPr>
                  <a:stCxn id="284" idx="1"/>
                  <a:endCxn id="285" idx="3"/>
                </p:cNvCxnSpPr>
                <p:nvPr/>
              </p:nvCxnSpPr>
              <p:spPr>
                <a:xfrm rot="16200000" flipH="1">
                  <a:off x="4173972" y="3429000"/>
                  <a:ext cx="288127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90" name="직선 화살표 연결선 278"/>
                <p:cNvCxnSpPr>
                  <a:stCxn id="283" idx="2"/>
                  <a:endCxn id="284" idx="0"/>
                </p:cNvCxnSpPr>
                <p:nvPr/>
              </p:nvCxnSpPr>
              <p:spPr>
                <a:xfrm rot="16200000">
                  <a:off x="3741971" y="2708920"/>
                  <a:ext cx="0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91" name="직선 화살표 연결선 279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92" name="직선 화살표 연결선 280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249" name="그룹 494"/>
              <p:cNvGrpSpPr/>
              <p:nvPr/>
            </p:nvGrpSpPr>
            <p:grpSpPr>
              <a:xfrm>
                <a:off x="4986958" y="4853737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267" name="직사각형 495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68" name="직사각형 496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69" name="직선 화살표 연결선 497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70" name="직선 화살표 연결선 498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1" name="직사각형 499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2" name="직사각형 500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73" name="직선 화살표 연결선 501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74" name="직선 화살표 연결선 502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5" name="직사각형 503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6" name="직사각형 504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77" name="직선 화살표 연결선 505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78" name="직선 화살표 연결선 506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9" name="직사각형 507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0" name="직사각형 508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81" name="직선 화살표 연결선 509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82" name="직선 화살표 연결선 510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250" name="그룹 511"/>
              <p:cNvGrpSpPr/>
              <p:nvPr/>
            </p:nvGrpSpPr>
            <p:grpSpPr>
              <a:xfrm flipV="1">
                <a:off x="4986958" y="2155226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251" name="직사각형 512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52" name="직사각형 513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53" name="직선 화살표 연결선 514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54" name="직선 화살표 연결선 515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55" name="직사각형 516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56" name="직사각형 517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57" name="직선 화살표 연결선 518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58" name="직선 화살표 연결선 519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59" name="직사각형 520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60" name="직사각형 521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61" name="직선 화살표 연결선 522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2" name="직선 화살표 연결선 523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63" name="직사각형 524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64" name="직사각형 525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265" name="직선 화살표 연결선 526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6" name="직선 화살표 연결선 527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</p:grpSp>
      </p:grpSp>
      <p:cxnSp>
        <p:nvCxnSpPr>
          <p:cNvPr id="293" name="직선 연결선 632"/>
          <p:cNvCxnSpPr/>
          <p:nvPr/>
        </p:nvCxnSpPr>
        <p:spPr>
          <a:xfrm>
            <a:off x="2374317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294" name="직선 연결선 634"/>
          <p:cNvCxnSpPr/>
          <p:nvPr/>
        </p:nvCxnSpPr>
        <p:spPr>
          <a:xfrm>
            <a:off x="4543383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295" name="직선 연결선 635"/>
          <p:cNvCxnSpPr/>
          <p:nvPr/>
        </p:nvCxnSpPr>
        <p:spPr>
          <a:xfrm>
            <a:off x="6690490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296" name="TextBox 295"/>
          <p:cNvSpPr txBox="1"/>
          <p:nvPr/>
        </p:nvSpPr>
        <p:spPr>
          <a:xfrm>
            <a:off x="644713" y="5924599"/>
            <a:ext cx="12650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102.4GB/s</a:t>
            </a: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2893896" y="5924599"/>
            <a:ext cx="107106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640GB/s</a:t>
            </a: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5048265" y="5924599"/>
            <a:ext cx="107106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640GB/s</a:t>
            </a: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7321993" y="5924599"/>
            <a:ext cx="96099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8TB/s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300" name="그룹 8"/>
          <p:cNvGrpSpPr/>
          <p:nvPr/>
        </p:nvGrpSpPr>
        <p:grpSpPr>
          <a:xfrm>
            <a:off x="2599423" y="1140133"/>
            <a:ext cx="1662216" cy="4531606"/>
            <a:chOff x="2599423" y="1340768"/>
            <a:chExt cx="1662216" cy="4531606"/>
          </a:xfrm>
        </p:grpSpPr>
        <p:sp>
          <p:nvSpPr>
            <p:cNvPr id="301" name="TextBox 300"/>
            <p:cNvSpPr txBox="1"/>
            <p:nvPr/>
          </p:nvSpPr>
          <p:spPr>
            <a:xfrm>
              <a:off x="2696997" y="1340768"/>
              <a:ext cx="146706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HMC-</a:t>
              </a:r>
              <a:r>
                <a:rPr kumimoji="0" lang="en-US" altLang="ko-KR" sz="2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OoO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302" name="그룹 528"/>
            <p:cNvGrpSpPr/>
            <p:nvPr/>
          </p:nvGrpSpPr>
          <p:grpSpPr>
            <a:xfrm>
              <a:off x="2599423" y="2137755"/>
              <a:ext cx="1662216" cy="3734619"/>
              <a:chOff x="2829427" y="2155226"/>
              <a:chExt cx="1662216" cy="3734619"/>
            </a:xfrm>
          </p:grpSpPr>
          <p:grpSp>
            <p:nvGrpSpPr>
              <p:cNvPr id="304" name="그룹 110"/>
              <p:cNvGrpSpPr/>
              <p:nvPr/>
            </p:nvGrpSpPr>
            <p:grpSpPr>
              <a:xfrm rot="16200000">
                <a:off x="2829389" y="3197906"/>
                <a:ext cx="1660086" cy="1660008"/>
                <a:chOff x="2733860" y="2420935"/>
                <a:chExt cx="2016223" cy="2016130"/>
              </a:xfrm>
            </p:grpSpPr>
            <p:sp>
              <p:nvSpPr>
                <p:cNvPr id="339" name="직사각형 179"/>
                <p:cNvSpPr/>
                <p:nvPr/>
              </p:nvSpPr>
              <p:spPr>
                <a:xfrm rot="5400000">
                  <a:off x="2733907" y="2420888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40" name="직사각형 180"/>
                <p:cNvSpPr/>
                <p:nvPr/>
              </p:nvSpPr>
              <p:spPr>
                <a:xfrm rot="5400000">
                  <a:off x="3886035" y="2420888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41" name="직사각형 181"/>
                <p:cNvSpPr/>
                <p:nvPr/>
              </p:nvSpPr>
              <p:spPr>
                <a:xfrm rot="5400000">
                  <a:off x="3886035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42" name="직사각형 182"/>
                <p:cNvSpPr/>
                <p:nvPr/>
              </p:nvSpPr>
              <p:spPr>
                <a:xfrm rot="5400000">
                  <a:off x="2733907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43" name="직선 화살표 연결선 183"/>
                <p:cNvCxnSpPr>
                  <a:stCxn id="339" idx="3"/>
                  <a:endCxn id="342" idx="1"/>
                </p:cNvCxnSpPr>
                <p:nvPr/>
              </p:nvCxnSpPr>
              <p:spPr>
                <a:xfrm rot="5400000">
                  <a:off x="3021843" y="3429000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4" name="직선 화살표 연결선 184"/>
                <p:cNvCxnSpPr>
                  <a:stCxn id="342" idx="0"/>
                  <a:endCxn id="341" idx="2"/>
                </p:cNvCxnSpPr>
                <p:nvPr/>
              </p:nvCxnSpPr>
              <p:spPr>
                <a:xfrm rot="5400000" flipV="1">
                  <a:off x="3741971" y="3861049"/>
                  <a:ext cx="0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5" name="직선 화살표 연결선 185"/>
                <p:cNvCxnSpPr>
                  <a:stCxn id="340" idx="3"/>
                  <a:endCxn id="341" idx="1"/>
                </p:cNvCxnSpPr>
                <p:nvPr/>
              </p:nvCxnSpPr>
              <p:spPr>
                <a:xfrm rot="5400000">
                  <a:off x="4173970" y="3428999"/>
                  <a:ext cx="2881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6" name="직선 화살표 연결선 186"/>
                <p:cNvCxnSpPr>
                  <a:stCxn id="339" idx="0"/>
                  <a:endCxn id="340" idx="2"/>
                </p:cNvCxnSpPr>
                <p:nvPr/>
              </p:nvCxnSpPr>
              <p:spPr>
                <a:xfrm rot="5400000" flipH="1" flipV="1">
                  <a:off x="3741970" y="2708920"/>
                  <a:ext cx="1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7" name="직선 화살표 연결선 187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8" name="직선 화살표 연결선 188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305" name="그룹 380"/>
              <p:cNvGrpSpPr/>
              <p:nvPr/>
            </p:nvGrpSpPr>
            <p:grpSpPr>
              <a:xfrm>
                <a:off x="2829427" y="4853737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323" name="직사각형 163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24" name="직사각형 190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25" name="직선 화살표 연결선 192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26" name="직선 화살표 연결선 194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27" name="직사각형 200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28" name="직사각형 201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29" name="직선 화살표 연결선 202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30" name="직선 화살표 연결선 203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31" name="직사각형 206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32" name="직사각형 207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33" name="직선 화살표 연결선 208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34" name="직선 화살표 연결선 209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35" name="직사각형 210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36" name="직사각형 211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37" name="직선 화살표 연결선 212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38" name="직선 화살표 연결선 213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306" name="그룹 397"/>
              <p:cNvGrpSpPr/>
              <p:nvPr/>
            </p:nvGrpSpPr>
            <p:grpSpPr>
              <a:xfrm flipV="1">
                <a:off x="2829427" y="2155226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307" name="직사각형 398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08" name="직사각형 399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09" name="직선 화살표 연결선 400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10" name="직선 화살표 연결선 401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11" name="직사각형 402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12" name="직사각형 403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13" name="직선 화살표 연결선 404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14" name="직선 화살표 연결선 405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15" name="직사각형 406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16" name="직사각형 407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17" name="직선 화살표 연결선 408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18" name="직선 화살표 연결선 409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19" name="직사각형 410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20" name="직사각형 411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21" name="직선 화살표 연결선 412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22" name="직선 화살표 연결선 413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</p:grpSp>
      </p:grpSp>
      <p:grpSp>
        <p:nvGrpSpPr>
          <p:cNvPr id="349" name="그룹 7"/>
          <p:cNvGrpSpPr/>
          <p:nvPr/>
        </p:nvGrpSpPr>
        <p:grpSpPr>
          <a:xfrm>
            <a:off x="447184" y="1140133"/>
            <a:ext cx="1660085" cy="4536504"/>
            <a:chOff x="447184" y="1340768"/>
            <a:chExt cx="1660085" cy="4536504"/>
          </a:xfrm>
        </p:grpSpPr>
        <p:grpSp>
          <p:nvGrpSpPr>
            <p:cNvPr id="350" name="그룹 311"/>
            <p:cNvGrpSpPr/>
            <p:nvPr/>
          </p:nvGrpSpPr>
          <p:grpSpPr>
            <a:xfrm>
              <a:off x="447184" y="2132856"/>
              <a:ext cx="1660085" cy="3744416"/>
              <a:chOff x="703456" y="2214993"/>
              <a:chExt cx="1660085" cy="3744416"/>
            </a:xfrm>
          </p:grpSpPr>
          <p:grpSp>
            <p:nvGrpSpPr>
              <p:cNvPr id="353" name="그룹 29"/>
              <p:cNvGrpSpPr/>
              <p:nvPr/>
            </p:nvGrpSpPr>
            <p:grpSpPr>
              <a:xfrm rot="16200000">
                <a:off x="703456" y="3257196"/>
                <a:ext cx="1660086" cy="1660009"/>
                <a:chOff x="2733860" y="2420935"/>
                <a:chExt cx="2016223" cy="2016130"/>
              </a:xfrm>
            </p:grpSpPr>
            <p:sp>
              <p:nvSpPr>
                <p:cNvPr id="422" name="직사각형 3"/>
                <p:cNvSpPr/>
                <p:nvPr/>
              </p:nvSpPr>
              <p:spPr>
                <a:xfrm rot="5400000">
                  <a:off x="2733907" y="2420888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3" name="직사각형 11"/>
                <p:cNvSpPr/>
                <p:nvPr/>
              </p:nvSpPr>
              <p:spPr>
                <a:xfrm rot="5400000">
                  <a:off x="3886035" y="2420887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4" name="직사각형 12"/>
                <p:cNvSpPr/>
                <p:nvPr/>
              </p:nvSpPr>
              <p:spPr>
                <a:xfrm rot="5400000">
                  <a:off x="3886035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5" name="직사각형 13"/>
                <p:cNvSpPr/>
                <p:nvPr/>
              </p:nvSpPr>
              <p:spPr>
                <a:xfrm rot="5400000">
                  <a:off x="2733907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8 </a:t>
                  </a:r>
                  <a:r>
                    <a:rPr kumimoji="0" lang="en-US" altLang="ko-KR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OoO</a:t>
                  </a:r>
                  <a:endPara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4GHz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426" name="직선 화살표 연결선 19"/>
                <p:cNvCxnSpPr>
                  <a:stCxn id="422" idx="3"/>
                  <a:endCxn id="425" idx="1"/>
                </p:cNvCxnSpPr>
                <p:nvPr/>
              </p:nvCxnSpPr>
              <p:spPr>
                <a:xfrm rot="5400000">
                  <a:off x="3021843" y="3429000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27" name="직선 화살표 연결선 21"/>
                <p:cNvCxnSpPr>
                  <a:stCxn id="425" idx="0"/>
                  <a:endCxn id="424" idx="2"/>
                </p:cNvCxnSpPr>
                <p:nvPr/>
              </p:nvCxnSpPr>
              <p:spPr>
                <a:xfrm rot="5400000" flipV="1">
                  <a:off x="3741971" y="3861048"/>
                  <a:ext cx="0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28" name="직선 화살표 연결선 23"/>
                <p:cNvCxnSpPr>
                  <a:stCxn id="423" idx="3"/>
                  <a:endCxn id="424" idx="1"/>
                </p:cNvCxnSpPr>
                <p:nvPr/>
              </p:nvCxnSpPr>
              <p:spPr>
                <a:xfrm rot="5400000">
                  <a:off x="4173970" y="3428999"/>
                  <a:ext cx="2881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29" name="직선 화살표 연결선 25"/>
                <p:cNvCxnSpPr>
                  <a:stCxn id="422" idx="0"/>
                  <a:endCxn id="423" idx="2"/>
                </p:cNvCxnSpPr>
                <p:nvPr/>
              </p:nvCxnSpPr>
              <p:spPr>
                <a:xfrm rot="5400000" flipH="1" flipV="1">
                  <a:off x="3741970" y="2708920"/>
                  <a:ext cx="1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30" name="직선 화살표 연결선 27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31" name="직선 화살표 연결선 28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354" name="그룹 56"/>
              <p:cNvGrpSpPr/>
              <p:nvPr/>
            </p:nvGrpSpPr>
            <p:grpSpPr>
              <a:xfrm rot="16200000">
                <a:off x="538087" y="5082574"/>
                <a:ext cx="1042204" cy="711465"/>
                <a:chOff x="2154084" y="2420888"/>
                <a:chExt cx="1265788" cy="864096"/>
              </a:xfrm>
            </p:grpSpPr>
            <p:sp>
              <p:nvSpPr>
                <p:cNvPr id="406" name="직사각형 31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7" name="직사각형 32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408" name="직선 화살표 연결선 34"/>
                <p:cNvCxnSpPr>
                  <a:stCxn id="406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09" name="직선 화살표 연결선 35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410" name="직사각형 38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1" name="직사각형 39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2" name="직사각형 40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3" name="직사각형 41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4" name="직사각형 42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5" name="직사각형 43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416" name="직선 연결선 45"/>
                <p:cNvCxnSpPr>
                  <a:stCxn id="414" idx="3"/>
                  <a:endCxn id="412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17" name="직선 연결선 47"/>
                <p:cNvCxnSpPr>
                  <a:stCxn id="412" idx="3"/>
                  <a:endCxn id="410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18" name="직선 연결선 49"/>
                <p:cNvCxnSpPr>
                  <a:stCxn id="410" idx="3"/>
                  <a:endCxn id="406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19" name="직선 연결선 51"/>
                <p:cNvCxnSpPr>
                  <a:stCxn id="415" idx="3"/>
                  <a:endCxn id="413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20" name="직선 연결선 53"/>
                <p:cNvCxnSpPr>
                  <a:stCxn id="413" idx="3"/>
                  <a:endCxn id="411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21" name="직선 연결선 55"/>
                <p:cNvCxnSpPr>
                  <a:stCxn id="411" idx="3"/>
                  <a:endCxn id="407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355" name="그룹 57"/>
              <p:cNvGrpSpPr/>
              <p:nvPr/>
            </p:nvGrpSpPr>
            <p:grpSpPr>
              <a:xfrm rot="16200000">
                <a:off x="1486707" y="5082574"/>
                <a:ext cx="1042204" cy="711465"/>
                <a:chOff x="2154084" y="2420888"/>
                <a:chExt cx="1265788" cy="864096"/>
              </a:xfrm>
            </p:grpSpPr>
            <p:sp>
              <p:nvSpPr>
                <p:cNvPr id="390" name="직사각형 58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1" name="직사각형 59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92" name="직선 화살표 연결선 60"/>
                <p:cNvCxnSpPr>
                  <a:stCxn id="390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93" name="직선 화살표 연결선 61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94" name="직사각형 62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5" name="직사각형 63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6" name="직사각형 64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7" name="직사각형 65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8" name="직사각형 66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9" name="직사각형 67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400" name="직선 연결선 68"/>
                <p:cNvCxnSpPr>
                  <a:stCxn id="398" idx="3"/>
                  <a:endCxn id="396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1" name="직선 연결선 69"/>
                <p:cNvCxnSpPr>
                  <a:stCxn id="396" idx="3"/>
                  <a:endCxn id="394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2" name="직선 연결선 70"/>
                <p:cNvCxnSpPr>
                  <a:stCxn id="394" idx="3"/>
                  <a:endCxn id="390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3" name="직선 연결선 71"/>
                <p:cNvCxnSpPr>
                  <a:stCxn id="399" idx="3"/>
                  <a:endCxn id="397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4" name="직선 연결선 72"/>
                <p:cNvCxnSpPr>
                  <a:stCxn id="397" idx="3"/>
                  <a:endCxn id="395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5" name="직선 연결선 73"/>
                <p:cNvCxnSpPr>
                  <a:stCxn id="395" idx="3"/>
                  <a:endCxn id="391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356" name="그룹 74"/>
              <p:cNvGrpSpPr/>
              <p:nvPr/>
            </p:nvGrpSpPr>
            <p:grpSpPr>
              <a:xfrm rot="16200000" flipH="1">
                <a:off x="1486707" y="2380362"/>
                <a:ext cx="1042204" cy="711465"/>
                <a:chOff x="2154084" y="2420888"/>
                <a:chExt cx="1265788" cy="864096"/>
              </a:xfrm>
            </p:grpSpPr>
            <p:sp>
              <p:nvSpPr>
                <p:cNvPr id="374" name="직사각형 75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75" name="직사각형 76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76" name="직선 화살표 연결선 77"/>
                <p:cNvCxnSpPr>
                  <a:stCxn id="374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77" name="직선 화살표 연결선 78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78" name="직사각형 79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79" name="직사각형 80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80" name="직사각형 81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81" name="직사각형 82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82" name="직사각형 83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83" name="직사각형 84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84" name="직선 연결선 85"/>
                <p:cNvCxnSpPr>
                  <a:stCxn id="382" idx="3"/>
                  <a:endCxn id="380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5" name="직선 연결선 86"/>
                <p:cNvCxnSpPr>
                  <a:stCxn id="380" idx="3"/>
                  <a:endCxn id="378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6" name="직선 연결선 87"/>
                <p:cNvCxnSpPr>
                  <a:stCxn id="378" idx="3"/>
                  <a:endCxn id="374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7" name="직선 연결선 88"/>
                <p:cNvCxnSpPr>
                  <a:stCxn id="383" idx="3"/>
                  <a:endCxn id="381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8" name="직선 연결선 89"/>
                <p:cNvCxnSpPr>
                  <a:stCxn id="381" idx="3"/>
                  <a:endCxn id="379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9" name="직선 연결선 90"/>
                <p:cNvCxnSpPr>
                  <a:stCxn id="379" idx="3"/>
                  <a:endCxn id="375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357" name="그룹 91"/>
              <p:cNvGrpSpPr/>
              <p:nvPr/>
            </p:nvGrpSpPr>
            <p:grpSpPr>
              <a:xfrm rot="16200000" flipH="1">
                <a:off x="538087" y="2380362"/>
                <a:ext cx="1042204" cy="711465"/>
                <a:chOff x="2154084" y="2420888"/>
                <a:chExt cx="1265788" cy="864096"/>
              </a:xfrm>
            </p:grpSpPr>
            <p:sp>
              <p:nvSpPr>
                <p:cNvPr id="358" name="직사각형 92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59" name="직사각형 93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60" name="직선 화살표 연결선 94"/>
                <p:cNvCxnSpPr>
                  <a:stCxn id="358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61" name="직선 화살표 연결선 95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62" name="직사각형 96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63" name="직사각형 97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64" name="직사각형 98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65" name="직사각형 99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66" name="직사각형 100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67" name="직사각형 101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cxnSp>
              <p:nvCxnSpPr>
                <p:cNvPr id="368" name="직선 연결선 102"/>
                <p:cNvCxnSpPr>
                  <a:stCxn id="366" idx="3"/>
                  <a:endCxn id="364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69" name="직선 연결선 103"/>
                <p:cNvCxnSpPr>
                  <a:stCxn id="364" idx="3"/>
                  <a:endCxn id="362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0" name="직선 연결선 104"/>
                <p:cNvCxnSpPr>
                  <a:stCxn id="362" idx="3"/>
                  <a:endCxn id="358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1" name="직선 연결선 105"/>
                <p:cNvCxnSpPr>
                  <a:stCxn id="367" idx="3"/>
                  <a:endCxn id="365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2" name="직선 연결선 106"/>
                <p:cNvCxnSpPr>
                  <a:stCxn id="365" idx="3"/>
                  <a:endCxn id="363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3" name="직선 연결선 107"/>
                <p:cNvCxnSpPr>
                  <a:stCxn id="363" idx="3"/>
                  <a:endCxn id="359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351" name="TextBox 350"/>
            <p:cNvSpPr txBox="1"/>
            <p:nvPr/>
          </p:nvSpPr>
          <p:spPr>
            <a:xfrm>
              <a:off x="502815" y="1340768"/>
              <a:ext cx="154882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DDR3-OoO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432" name="그룹 10"/>
          <p:cNvGrpSpPr/>
          <p:nvPr/>
        </p:nvGrpSpPr>
        <p:grpSpPr>
          <a:xfrm>
            <a:off x="6908164" y="1140133"/>
            <a:ext cx="1929433" cy="3923809"/>
            <a:chOff x="6908164" y="1340768"/>
            <a:chExt cx="1929433" cy="3923809"/>
          </a:xfrm>
        </p:grpSpPr>
        <p:sp>
          <p:nvSpPr>
            <p:cNvPr id="433" name="TextBox 432"/>
            <p:cNvSpPr txBox="1"/>
            <p:nvPr/>
          </p:nvSpPr>
          <p:spPr>
            <a:xfrm>
              <a:off x="6970848" y="1340768"/>
              <a:ext cx="166328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Tesseract</a:t>
              </a:r>
              <a:endPara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434" name="그룹 629"/>
            <p:cNvGrpSpPr/>
            <p:nvPr/>
          </p:nvGrpSpPr>
          <p:grpSpPr>
            <a:xfrm>
              <a:off x="6908164" y="3500504"/>
              <a:ext cx="1788652" cy="1764073"/>
              <a:chOff x="7081194" y="3140968"/>
              <a:chExt cx="1788652" cy="1764073"/>
            </a:xfrm>
          </p:grpSpPr>
          <p:sp>
            <p:nvSpPr>
              <p:cNvPr id="439" name="직사각형 531"/>
              <p:cNvSpPr/>
              <p:nvPr/>
            </p:nvSpPr>
            <p:spPr>
              <a:xfrm rot="16200000">
                <a:off x="7081798" y="459843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0" name="직사각형 532"/>
              <p:cNvSpPr/>
              <p:nvPr/>
            </p:nvSpPr>
            <p:spPr>
              <a:xfrm rot="16200000">
                <a:off x="7573900" y="459843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1" name="직사각형 539"/>
              <p:cNvSpPr/>
              <p:nvPr/>
            </p:nvSpPr>
            <p:spPr>
              <a:xfrm rot="16200000">
                <a:off x="7081799" y="411175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2" name="직사각형 540"/>
              <p:cNvSpPr/>
              <p:nvPr/>
            </p:nvSpPr>
            <p:spPr>
              <a:xfrm rot="16200000">
                <a:off x="7573901" y="411175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3" name="직사각형 541"/>
              <p:cNvSpPr/>
              <p:nvPr/>
            </p:nvSpPr>
            <p:spPr>
              <a:xfrm rot="16200000">
                <a:off x="8071139" y="459843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4" name="직사각형 542"/>
              <p:cNvSpPr/>
              <p:nvPr/>
            </p:nvSpPr>
            <p:spPr>
              <a:xfrm rot="16200000">
                <a:off x="8563241" y="4598437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5" name="직사각형 543"/>
              <p:cNvSpPr/>
              <p:nvPr/>
            </p:nvSpPr>
            <p:spPr>
              <a:xfrm rot="16200000">
                <a:off x="8071140" y="411175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6" name="직사각형 544"/>
              <p:cNvSpPr/>
              <p:nvPr/>
            </p:nvSpPr>
            <p:spPr>
              <a:xfrm rot="16200000">
                <a:off x="8563242" y="4111757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7" name="직사각형 547"/>
              <p:cNvSpPr/>
              <p:nvPr/>
            </p:nvSpPr>
            <p:spPr>
              <a:xfrm rot="16200000">
                <a:off x="7081799" y="3627044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8" name="직사각형 548"/>
              <p:cNvSpPr/>
              <p:nvPr/>
            </p:nvSpPr>
            <p:spPr>
              <a:xfrm rot="16200000">
                <a:off x="7573901" y="362704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49" name="직사각형 549"/>
              <p:cNvSpPr/>
              <p:nvPr/>
            </p:nvSpPr>
            <p:spPr>
              <a:xfrm rot="16200000">
                <a:off x="7081800" y="3140364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50" name="직사각형 550"/>
              <p:cNvSpPr/>
              <p:nvPr/>
            </p:nvSpPr>
            <p:spPr>
              <a:xfrm rot="16200000">
                <a:off x="7573902" y="314036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51" name="직사각형 551"/>
              <p:cNvSpPr/>
              <p:nvPr/>
            </p:nvSpPr>
            <p:spPr>
              <a:xfrm rot="16200000">
                <a:off x="8071140" y="362704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52" name="직사각형 552"/>
              <p:cNvSpPr/>
              <p:nvPr/>
            </p:nvSpPr>
            <p:spPr>
              <a:xfrm rot="16200000">
                <a:off x="8563242" y="362704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53" name="직사각형 553"/>
              <p:cNvSpPr/>
              <p:nvPr/>
            </p:nvSpPr>
            <p:spPr>
              <a:xfrm rot="16200000">
                <a:off x="8071141" y="314036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54" name="직사각형 554"/>
              <p:cNvSpPr/>
              <p:nvPr/>
            </p:nvSpPr>
            <p:spPr>
              <a:xfrm rot="16200000">
                <a:off x="8563243" y="314036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455" name="직선 화살표 연결선 558"/>
              <p:cNvCxnSpPr>
                <a:stCxn id="449" idx="1"/>
                <a:endCxn id="447" idx="3"/>
              </p:cNvCxnSpPr>
              <p:nvPr/>
            </p:nvCxnSpPr>
            <p:spPr>
              <a:xfrm flipH="1">
                <a:off x="7234800" y="3446968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6" name="직선 화살표 연결선 559"/>
              <p:cNvCxnSpPr>
                <a:stCxn id="447" idx="1"/>
                <a:endCxn id="441" idx="3"/>
              </p:cNvCxnSpPr>
              <p:nvPr/>
            </p:nvCxnSpPr>
            <p:spPr>
              <a:xfrm>
                <a:off x="7234800" y="3933648"/>
                <a:ext cx="0" cy="17871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7" name="직선 화살표 연결선 562"/>
              <p:cNvCxnSpPr>
                <a:stCxn id="441" idx="1"/>
                <a:endCxn id="439" idx="3"/>
              </p:cNvCxnSpPr>
              <p:nvPr/>
            </p:nvCxnSpPr>
            <p:spPr>
              <a:xfrm flipH="1">
                <a:off x="7234799" y="441835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8" name="직선 화살표 연결선 565"/>
              <p:cNvCxnSpPr>
                <a:stCxn id="449" idx="2"/>
                <a:endCxn id="450" idx="0"/>
              </p:cNvCxnSpPr>
              <p:nvPr/>
            </p:nvCxnSpPr>
            <p:spPr>
              <a:xfrm>
                <a:off x="7388404" y="3293968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9" name="직선 화살표 연결선 568"/>
              <p:cNvCxnSpPr>
                <a:stCxn id="450" idx="2"/>
                <a:endCxn id="453" idx="0"/>
              </p:cNvCxnSpPr>
              <p:nvPr/>
            </p:nvCxnSpPr>
            <p:spPr>
              <a:xfrm>
                <a:off x="7880506" y="3293969"/>
                <a:ext cx="190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0" name="직선 화살표 연결선 571"/>
              <p:cNvCxnSpPr>
                <a:stCxn id="450" idx="1"/>
                <a:endCxn id="448" idx="3"/>
              </p:cNvCxnSpPr>
              <p:nvPr/>
            </p:nvCxnSpPr>
            <p:spPr>
              <a:xfrm flipH="1">
                <a:off x="7726902" y="344696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1" name="직선 화살표 연결선 574"/>
              <p:cNvCxnSpPr>
                <a:stCxn id="447" idx="2"/>
                <a:endCxn id="448" idx="0"/>
              </p:cNvCxnSpPr>
              <p:nvPr/>
            </p:nvCxnSpPr>
            <p:spPr>
              <a:xfrm>
                <a:off x="7388403" y="3780648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2" name="직선 화살표 연결선 577"/>
              <p:cNvCxnSpPr>
                <a:stCxn id="442" idx="0"/>
                <a:endCxn id="441" idx="2"/>
              </p:cNvCxnSpPr>
              <p:nvPr/>
            </p:nvCxnSpPr>
            <p:spPr>
              <a:xfrm flipH="1" flipV="1">
                <a:off x="7388403" y="426535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3" name="직선 화살표 연결선 580"/>
              <p:cNvCxnSpPr>
                <a:stCxn id="439" idx="2"/>
                <a:endCxn id="440" idx="0"/>
              </p:cNvCxnSpPr>
              <p:nvPr/>
            </p:nvCxnSpPr>
            <p:spPr>
              <a:xfrm>
                <a:off x="7388402" y="475203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4" name="직선 화살표 연결선 583"/>
              <p:cNvCxnSpPr>
                <a:stCxn id="442" idx="1"/>
                <a:endCxn id="440" idx="3"/>
              </p:cNvCxnSpPr>
              <p:nvPr/>
            </p:nvCxnSpPr>
            <p:spPr>
              <a:xfrm flipH="1">
                <a:off x="7726901" y="441836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5" name="직선 화살표 연결선 586"/>
              <p:cNvCxnSpPr>
                <a:stCxn id="443" idx="0"/>
                <a:endCxn id="440" idx="2"/>
              </p:cNvCxnSpPr>
              <p:nvPr/>
            </p:nvCxnSpPr>
            <p:spPr>
              <a:xfrm flipH="1">
                <a:off x="7880504" y="4752040"/>
                <a:ext cx="190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6" name="직선 화살표 연결선 589"/>
              <p:cNvCxnSpPr>
                <a:stCxn id="443" idx="2"/>
                <a:endCxn id="444" idx="0"/>
              </p:cNvCxnSpPr>
              <p:nvPr/>
            </p:nvCxnSpPr>
            <p:spPr>
              <a:xfrm>
                <a:off x="8377743" y="4752040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7" name="직선 화살표 연결선 592"/>
              <p:cNvCxnSpPr>
                <a:stCxn id="443" idx="3"/>
                <a:endCxn id="445" idx="1"/>
              </p:cNvCxnSpPr>
              <p:nvPr/>
            </p:nvCxnSpPr>
            <p:spPr>
              <a:xfrm flipV="1">
                <a:off x="8224140" y="441836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8" name="직선 화살표 연결선 595"/>
              <p:cNvCxnSpPr>
                <a:stCxn id="444" idx="3"/>
                <a:endCxn id="446" idx="1"/>
              </p:cNvCxnSpPr>
              <p:nvPr/>
            </p:nvCxnSpPr>
            <p:spPr>
              <a:xfrm flipV="1">
                <a:off x="8716242" y="4418361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9" name="직선 화살표 연결선 598"/>
              <p:cNvCxnSpPr>
                <a:stCxn id="445" idx="2"/>
                <a:endCxn id="446" idx="0"/>
              </p:cNvCxnSpPr>
              <p:nvPr/>
            </p:nvCxnSpPr>
            <p:spPr>
              <a:xfrm>
                <a:off x="8377744" y="4265360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0" name="직선 화살표 연결선 601"/>
              <p:cNvCxnSpPr>
                <a:stCxn id="446" idx="3"/>
                <a:endCxn id="452" idx="1"/>
              </p:cNvCxnSpPr>
              <p:nvPr/>
            </p:nvCxnSpPr>
            <p:spPr>
              <a:xfrm flipV="1">
                <a:off x="8716243" y="3933650"/>
                <a:ext cx="0" cy="17871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1" name="직선 화살표 연결선 604"/>
              <p:cNvCxnSpPr>
                <a:stCxn id="452" idx="3"/>
                <a:endCxn id="454" idx="1"/>
              </p:cNvCxnSpPr>
              <p:nvPr/>
            </p:nvCxnSpPr>
            <p:spPr>
              <a:xfrm flipV="1">
                <a:off x="8716243" y="344697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2" name="직선 화살표 연결선 607"/>
              <p:cNvCxnSpPr>
                <a:stCxn id="452" idx="0"/>
                <a:endCxn id="451" idx="2"/>
              </p:cNvCxnSpPr>
              <p:nvPr/>
            </p:nvCxnSpPr>
            <p:spPr>
              <a:xfrm flipH="1" flipV="1">
                <a:off x="8377744" y="378064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3" name="직선 화살표 연결선 610"/>
              <p:cNvCxnSpPr>
                <a:stCxn id="454" idx="0"/>
                <a:endCxn id="453" idx="2"/>
              </p:cNvCxnSpPr>
              <p:nvPr/>
            </p:nvCxnSpPr>
            <p:spPr>
              <a:xfrm flipH="1" flipV="1">
                <a:off x="8377745" y="329396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4" name="직선 화살표 연결선 613"/>
              <p:cNvCxnSpPr>
                <a:stCxn id="453" idx="1"/>
                <a:endCxn id="451" idx="3"/>
              </p:cNvCxnSpPr>
              <p:nvPr/>
            </p:nvCxnSpPr>
            <p:spPr>
              <a:xfrm flipH="1">
                <a:off x="8224141" y="344696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5" name="직선 화살표 연결선 616"/>
              <p:cNvCxnSpPr/>
              <p:nvPr/>
            </p:nvCxnSpPr>
            <p:spPr>
              <a:xfrm flipH="1">
                <a:off x="7885690" y="3936816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6" name="직선 화살표 연결선 620"/>
              <p:cNvCxnSpPr/>
              <p:nvPr/>
            </p:nvCxnSpPr>
            <p:spPr>
              <a:xfrm>
                <a:off x="7885690" y="3936816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7" name="직선 화살표 연결선 621"/>
              <p:cNvCxnSpPr/>
              <p:nvPr/>
            </p:nvCxnSpPr>
            <p:spPr>
              <a:xfrm flipH="1">
                <a:off x="7387565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8" name="직선 화살표 연결선 622"/>
              <p:cNvCxnSpPr/>
              <p:nvPr/>
            </p:nvCxnSpPr>
            <p:spPr>
              <a:xfrm>
                <a:off x="7387565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9" name="직선 화살표 연결선 623"/>
              <p:cNvCxnSpPr/>
              <p:nvPr/>
            </p:nvCxnSpPr>
            <p:spPr>
              <a:xfrm flipH="1">
                <a:off x="8382881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0" name="직선 화살표 연결선 624"/>
              <p:cNvCxnSpPr/>
              <p:nvPr/>
            </p:nvCxnSpPr>
            <p:spPr>
              <a:xfrm>
                <a:off x="8382881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1" name="직선 화살표 연결선 625"/>
              <p:cNvCxnSpPr/>
              <p:nvPr/>
            </p:nvCxnSpPr>
            <p:spPr>
              <a:xfrm flipH="1">
                <a:off x="8382881" y="441835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2" name="직선 화살표 연결선 626"/>
              <p:cNvCxnSpPr/>
              <p:nvPr/>
            </p:nvCxnSpPr>
            <p:spPr>
              <a:xfrm>
                <a:off x="8382881" y="441835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3" name="직선 화살표 연결선 627"/>
              <p:cNvCxnSpPr/>
              <p:nvPr/>
            </p:nvCxnSpPr>
            <p:spPr>
              <a:xfrm flipH="1">
                <a:off x="7390970" y="442262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4" name="직선 화살표 연결선 628"/>
              <p:cNvCxnSpPr/>
              <p:nvPr/>
            </p:nvCxnSpPr>
            <p:spPr>
              <a:xfrm>
                <a:off x="7390970" y="442262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sp>
          <p:nvSpPr>
            <p:cNvPr id="435" name="직사각형 647"/>
            <p:cNvSpPr/>
            <p:nvPr/>
          </p:nvSpPr>
          <p:spPr>
            <a:xfrm>
              <a:off x="7861251" y="2276872"/>
              <a:ext cx="976346" cy="976344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32 Tesseract Cores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436" name="직선 연결선 649"/>
            <p:cNvCxnSpPr/>
            <p:nvPr/>
          </p:nvCxnSpPr>
          <p:spPr>
            <a:xfrm flipH="1" flipV="1">
              <a:off x="7861251" y="3253216"/>
              <a:ext cx="36254" cy="247287"/>
            </a:xfrm>
            <a:prstGeom prst="line">
              <a:avLst/>
            </a:prstGeom>
            <a:noFill/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437" name="직선 연결선 650"/>
            <p:cNvCxnSpPr/>
            <p:nvPr/>
          </p:nvCxnSpPr>
          <p:spPr>
            <a:xfrm flipV="1">
              <a:off x="8204713" y="3253216"/>
              <a:ext cx="632884" cy="249258"/>
            </a:xfrm>
            <a:prstGeom prst="line">
              <a:avLst/>
            </a:prstGeom>
            <a:noFill/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sp>
        <p:nvSpPr>
          <p:cNvPr id="244" name="TextBox 243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Ahn+,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Scalable Processing-in-Memory Accelerator for Parallel Graph Processing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3787337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Graph Processing Performance</a:t>
            </a: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12305" y="1052736"/>
            <a:ext cx="5320236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&gt;13X Performance Improvement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Ahn+,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Scalable Processing-in-Memory Accelerator for Parallel Graph Processing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 ISCA 2015.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1628800"/>
            <a:ext cx="385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 five graph processing algorithms</a:t>
            </a:r>
          </a:p>
        </p:txBody>
      </p:sp>
    </p:spTree>
    <p:extLst>
      <p:ext uri="{BB962C8B-B14F-4D97-AF65-F5344CB8AC3E}">
        <p14:creationId xmlns:p14="http://schemas.microsoft.com/office/powerpoint/2010/main" val="27820511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dirty="0"/>
              <a:t>Tesseract Graph Processing System Energy</a:t>
            </a:r>
          </a:p>
        </p:txBody>
      </p:sp>
      <p:graphicFrame>
        <p:nvGraphicFramePr>
          <p:cNvPr id="7" name="내용 개체 틀 11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50292" y="4848835"/>
            <a:ext cx="3754153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&gt; 8X Energy Reduction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Ahn+,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Scalable Processing-in-Memory Accelerator for Parallel Graph Processing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22813407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Tesseract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Sungpack</a:t>
            </a:r>
            <a:r>
              <a:rPr lang="en-US" dirty="0"/>
              <a:t> Hong,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hlinkClick r:id="rId2"/>
              </a:rPr>
              <a:t>"A Scalable Processing-in-Memory Accelerator for Parallel Graph Processing"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25144"/>
            <a:ext cx="9144000" cy="14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2C30508-BBE9-0049-8B62-499400F76D8D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lvl="0">
              <a:defRPr/>
            </a:pPr>
            <a:r>
              <a:rPr lang="en-US" sz="3800" kern="0" dirty="0">
                <a:solidFill>
                  <a:srgbClr val="006633"/>
                </a:solidFill>
                <a:latin typeface="Garamond"/>
              </a:rPr>
              <a:t>Data is Key for Future Workloads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8679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</a:t>
            </a: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8059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21025"/>
            <a:ext cx="8610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Functionality of and applications &amp; software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Ease of programming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System support: coherence &amp; virtual memory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Runtime and compilation systems for adaptive scheduling, data mapping, access/sharing control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5. Infrastructures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05264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27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343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9665" y="6392637"/>
            <a:ext cx="671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https://www.anandtech.com/show/14750/hot-chips-31-analysis-inmemory-processing-by-upmem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F79F1-207B-C34F-AF17-579F237B3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724400"/>
            <a:ext cx="8754585" cy="17096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-17231" y="6594579"/>
            <a:ext cx="917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/>
              </a:rPr>
              <a:t>https://www.upmem.com/video-upmem-presenting-its-true-processing-in-memory-solution-hot-chips-2019/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30166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84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r>
              <a:rPr lang="en-US" dirty="0"/>
              <a:t>Exploiting Data to Design 		   	      Intelligent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08179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 Design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dirty="0"/>
              <a:t>Human-driven</a:t>
            </a:r>
          </a:p>
          <a:p>
            <a:pPr lvl="1"/>
            <a:r>
              <a:rPr lang="en-US" dirty="0"/>
              <a:t>Humans design the policies (how to do things)</a:t>
            </a:r>
          </a:p>
          <a:p>
            <a:endParaRPr lang="en-US" dirty="0"/>
          </a:p>
          <a:p>
            <a:r>
              <a:rPr lang="en-US" dirty="0"/>
              <a:t>Many (too) simple, short-sighted policies all over the system</a:t>
            </a:r>
          </a:p>
          <a:p>
            <a:endParaRPr lang="en-US" dirty="0"/>
          </a:p>
          <a:p>
            <a:r>
              <a:rPr lang="en-US" dirty="0"/>
              <a:t>No automatic data-driven policy learning</a:t>
            </a:r>
          </a:p>
          <a:p>
            <a:endParaRPr lang="en-US" dirty="0"/>
          </a:p>
          <a:p>
            <a:r>
              <a:rPr lang="en-US" dirty="0"/>
              <a:t>(Almost) no learning: cannot take lessons from past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9E080-B8BF-1C49-985A-4F830501FC50}"/>
              </a:ext>
            </a:extLst>
          </p:cNvPr>
          <p:cNvSpPr txBox="1"/>
          <p:nvPr/>
        </p:nvSpPr>
        <p:spPr>
          <a:xfrm>
            <a:off x="300108" y="5118283"/>
            <a:ext cx="8465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 we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fundamentally intelligent architectures?</a:t>
            </a:r>
          </a:p>
        </p:txBody>
      </p:sp>
    </p:spTree>
    <p:extLst>
      <p:ext uri="{BB962C8B-B14F-4D97-AF65-F5344CB8AC3E}">
        <p14:creationId xmlns:p14="http://schemas.microsoft.com/office/powerpoint/2010/main" val="3463844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Intelligent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915400" cy="4876800"/>
          </a:xfrm>
        </p:spPr>
        <p:txBody>
          <a:bodyPr/>
          <a:lstStyle/>
          <a:p>
            <a:r>
              <a:rPr lang="en-US" dirty="0"/>
              <a:t>Data-driven</a:t>
            </a:r>
          </a:p>
          <a:p>
            <a:pPr lvl="1"/>
            <a:r>
              <a:rPr lang="en-US" dirty="0"/>
              <a:t>Machine learns the “best” policies (how to do things)</a:t>
            </a:r>
          </a:p>
          <a:p>
            <a:endParaRPr lang="en-US" dirty="0"/>
          </a:p>
          <a:p>
            <a:r>
              <a:rPr lang="en-US" dirty="0"/>
              <a:t>Sophisticated, workload-driven, changing, far-sighted policies</a:t>
            </a:r>
          </a:p>
          <a:p>
            <a:endParaRPr lang="en-US" dirty="0"/>
          </a:p>
          <a:p>
            <a:r>
              <a:rPr lang="en-US" dirty="0"/>
              <a:t>Automatic data-driven policy learning</a:t>
            </a:r>
          </a:p>
          <a:p>
            <a:endParaRPr lang="en-US" dirty="0"/>
          </a:p>
          <a:p>
            <a:r>
              <a:rPr lang="en-US" dirty="0"/>
              <a:t>All controllers are intelligent data-driven agents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9E080-B8BF-1C49-985A-4F830501FC50}"/>
              </a:ext>
            </a:extLst>
          </p:cNvPr>
          <p:cNvSpPr txBox="1"/>
          <p:nvPr/>
        </p:nvSpPr>
        <p:spPr>
          <a:xfrm>
            <a:off x="2630076" y="5436513"/>
            <a:ext cx="38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How do we start?</a:t>
            </a:r>
          </a:p>
        </p:txBody>
      </p:sp>
    </p:spTree>
    <p:extLst>
      <p:ext uri="{BB962C8B-B14F-4D97-AF65-F5344CB8AC3E}">
        <p14:creationId xmlns:p14="http://schemas.microsoft.com/office/powerpoint/2010/main" val="14642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510B7D2-8949-194C-A951-66E3876F4C9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lvl="0">
              <a:defRPr/>
            </a:pPr>
            <a:r>
              <a:rPr lang="en-US" sz="3800" kern="0" dirty="0">
                <a:solidFill>
                  <a:srgbClr val="006633"/>
                </a:solidFill>
                <a:latin typeface="Garamond"/>
              </a:rPr>
              <a:t>Data Overwhelms Modern Machines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B0F726-3DD6-564A-9BCA-59E1A719EC12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850848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More on Self-Optimizing DRAM Controllers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1800" dirty="0" err="1">
                <a:latin typeface="Tahoma" charset="0"/>
              </a:rPr>
              <a:t>Engin</a:t>
            </a:r>
            <a:r>
              <a:rPr lang="en-US" sz="1800" dirty="0">
                <a:latin typeface="Tahoma" charset="0"/>
              </a:rPr>
              <a:t> </a:t>
            </a:r>
            <a:r>
              <a:rPr lang="en-US" sz="1800" dirty="0" err="1">
                <a:latin typeface="Tahoma" charset="0"/>
              </a:rPr>
              <a:t>Ipek</a:t>
            </a:r>
            <a:r>
              <a:rPr lang="en-US" sz="1800" dirty="0">
                <a:latin typeface="Tahoma" charset="0"/>
              </a:rPr>
              <a:t>, Onur Mutlu, José F. </a:t>
            </a:r>
            <a:r>
              <a:rPr lang="en-US" sz="1800" dirty="0" err="1">
                <a:latin typeface="Tahoma" charset="0"/>
              </a:rPr>
              <a:t>Martínez</a:t>
            </a:r>
            <a:r>
              <a:rPr lang="en-US" sz="1800" dirty="0">
                <a:latin typeface="Tahoma" charset="0"/>
              </a:rPr>
              <a:t>, and Rich </a:t>
            </a:r>
            <a:r>
              <a:rPr lang="en-US" sz="1800" dirty="0" err="1">
                <a:latin typeface="Tahoma" charset="0"/>
              </a:rPr>
              <a:t>Caruana</a:t>
            </a:r>
            <a:r>
              <a:rPr lang="en-US" sz="1800" dirty="0">
                <a:latin typeface="Tahoma" charset="0"/>
              </a:rPr>
              <a:t>, </a:t>
            </a:r>
            <a:br>
              <a:rPr lang="en-US" sz="1800" dirty="0">
                <a:latin typeface="Tahoma" charset="0"/>
              </a:rPr>
            </a:br>
            <a:r>
              <a:rPr lang="en-US" sz="1800" b="1" dirty="0">
                <a:latin typeface="Tahoma" charset="0"/>
                <a:hlinkClick r:id="rId2"/>
              </a:rPr>
              <a:t>"Self Optimizing Memory Controllers: A Reinforcement Learning Approach"</a:t>
            </a:r>
            <a:br>
              <a:rPr lang="en-US" sz="1800" dirty="0">
                <a:latin typeface="Tahoma" charset="0"/>
              </a:rPr>
            </a:br>
            <a:r>
              <a:rPr lang="en-US" sz="1800" i="1" dirty="0">
                <a:latin typeface="Tahoma" charset="0"/>
              </a:rPr>
              <a:t>Proceedings of the </a:t>
            </a:r>
            <a:r>
              <a:rPr lang="en-US" sz="1800" i="1" dirty="0">
                <a:latin typeface="Tahoma" charset="0"/>
                <a:hlinkClick r:id="rId3"/>
              </a:rPr>
              <a:t>35th International Symposium on Computer Architecture</a:t>
            </a:r>
            <a:r>
              <a:rPr lang="en-US" sz="1800" i="1" dirty="0">
                <a:latin typeface="Tahoma" charset="0"/>
              </a:rPr>
              <a:t> (</a:t>
            </a:r>
            <a:r>
              <a:rPr lang="en-US" sz="1800" b="1" i="1" dirty="0">
                <a:latin typeface="Tahoma" charset="0"/>
              </a:rPr>
              <a:t>ISCA</a:t>
            </a:r>
            <a:r>
              <a:rPr lang="en-US" sz="1800" i="1" dirty="0">
                <a:latin typeface="Tahoma" charset="0"/>
              </a:rPr>
              <a:t>)</a:t>
            </a:r>
            <a:r>
              <a:rPr lang="en-US" sz="1800" dirty="0">
                <a:latin typeface="Tahoma" charset="0"/>
              </a:rPr>
              <a:t>, pages 39-50, Beijing, China, June 2008.</a:t>
            </a:r>
          </a:p>
          <a:p>
            <a:endParaRPr lang="en-US" sz="1800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71507"/>
            <a:ext cx="9144000" cy="1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4355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Challenge and Opportunity for Future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Self-Optimizing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(Data-Driven)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3438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CE99-5A9A-3B4D-B9AE-CED19295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Data-Aware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99E97-8C3D-FC48-9E08-0D96B2348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data-aware architecture </a:t>
            </a:r>
            <a:r>
              <a:rPr lang="en-US" dirty="0">
                <a:solidFill>
                  <a:srgbClr val="0000FF"/>
                </a:solidFill>
              </a:rPr>
              <a:t>understands what it can do with and to each piece of data</a:t>
            </a:r>
          </a:p>
          <a:p>
            <a:endParaRPr lang="en-US" dirty="0"/>
          </a:p>
          <a:p>
            <a:r>
              <a:rPr lang="en-US" dirty="0"/>
              <a:t>It makes use of different properties of data to improve performance, efficiency and other metrics</a:t>
            </a:r>
          </a:p>
          <a:p>
            <a:pPr lvl="1"/>
            <a:r>
              <a:rPr lang="en-US" dirty="0"/>
              <a:t>Compressibility</a:t>
            </a:r>
          </a:p>
          <a:p>
            <a:pPr lvl="1"/>
            <a:r>
              <a:rPr lang="en-US" dirty="0"/>
              <a:t>Approximability</a:t>
            </a:r>
          </a:p>
          <a:p>
            <a:pPr lvl="1"/>
            <a:r>
              <a:rPr lang="en-US" dirty="0"/>
              <a:t>Locality</a:t>
            </a:r>
          </a:p>
          <a:p>
            <a:pPr lvl="1"/>
            <a:r>
              <a:rPr lang="en-US" dirty="0"/>
              <a:t>Sparsity</a:t>
            </a:r>
          </a:p>
          <a:p>
            <a:pPr lvl="1"/>
            <a:r>
              <a:rPr lang="en-US" dirty="0"/>
              <a:t>Criticality for Computation X</a:t>
            </a:r>
          </a:p>
          <a:p>
            <a:pPr lvl="1"/>
            <a:r>
              <a:rPr lang="en-US" dirty="0"/>
              <a:t>Access Semantics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C744D-F38D-264E-AC4F-A7A830C2B6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00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84E8-46D7-1745-BA18-D06529D2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Problem: Limited Expressiveness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3CB78-6E64-104A-B227-ECFB26941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A73B4-6E72-424A-8FAB-A5668B164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1BD76-0C0A-1B44-A8C0-61EA9A13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114896"/>
            <a:ext cx="9042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411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4CB68-5CE5-1D4D-AAE5-65AE904D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Solution: More Expressive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B3EEF-AAAD-9847-820E-EB0F1C17A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08765-1E1B-D049-A72B-B6772BD3CE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FB78E-168C-4E4F-B6BE-16574607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196752"/>
            <a:ext cx="9093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8462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2FD8-C628-064E-B654-422ABB28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Expressive (Memory)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B564-03E4-1349-929A-2E1148D4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682038" cy="5193723"/>
          </a:xfrm>
        </p:spPr>
        <p:txBody>
          <a:bodyPr/>
          <a:lstStyle/>
          <a:p>
            <a:r>
              <a:rPr lang="en-US" sz="1700" dirty="0"/>
              <a:t>Nandita Vijaykumar, </a:t>
            </a:r>
            <a:r>
              <a:rPr lang="en-US" sz="1700" dirty="0" err="1"/>
              <a:t>Abhilasha</a:t>
            </a:r>
            <a:r>
              <a:rPr lang="en-US" sz="1700" dirty="0"/>
              <a:t> Jain, </a:t>
            </a:r>
            <a:r>
              <a:rPr lang="en-US" sz="1700" dirty="0" err="1"/>
              <a:t>Diptesh</a:t>
            </a:r>
            <a:r>
              <a:rPr lang="en-US" sz="1700" dirty="0"/>
              <a:t> Majumdar, Kevin Hsieh, Gennady Pekhimenko, </a:t>
            </a:r>
            <a:r>
              <a:rPr lang="en-US" sz="1700" dirty="0" err="1"/>
              <a:t>Eiman</a:t>
            </a:r>
            <a:r>
              <a:rPr lang="en-US" sz="1700" dirty="0"/>
              <a:t> Ebrahimi, Nastaran Hajinazar, Phillip B. Gibbons and 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"A Case for Richer Cross-layer Abstractions: Bridging the Semantic Gap with Expressive Memory"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45th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Los Angeles, CA, USA, June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 [</a:t>
            </a:r>
            <a:r>
              <a:rPr lang="en-US" sz="1700" dirty="0">
                <a:hlinkClick r:id="rId6"/>
              </a:rPr>
              <a:t>Lightning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Lightning Talk Video</a:t>
            </a:r>
            <a:r>
              <a:rPr lang="en-US" sz="1700" dirty="0"/>
              <a:t>] 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956AB-73AF-DA47-9B86-0C2E0F90E7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5A992-0FE5-B446-A1A6-725FE0D3A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42" y="4005064"/>
            <a:ext cx="9019662" cy="21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760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2FD8-C628-064E-B654-422ABB28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Expressive (Memory) Interfaces for 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B564-03E4-1349-929A-2E1148D4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682038" cy="5193723"/>
          </a:xfrm>
        </p:spPr>
        <p:txBody>
          <a:bodyPr/>
          <a:lstStyle/>
          <a:p>
            <a:r>
              <a:rPr lang="en-US" sz="1700" dirty="0"/>
              <a:t>Nandita Vijaykumar, </a:t>
            </a:r>
            <a:r>
              <a:rPr lang="en-US" sz="1700" dirty="0" err="1"/>
              <a:t>Eiman</a:t>
            </a:r>
            <a:r>
              <a:rPr lang="en-US" sz="1700" dirty="0"/>
              <a:t> Ebrahimi, Kevin Hsieh, Phillip B. Gibbons and 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"The Locality Descriptor: A Holistic Cross-Layer Abstraction to Express Data Locality in GPUs"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45th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Los Angeles, CA, USA, June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 [</a:t>
            </a:r>
            <a:r>
              <a:rPr lang="en-US" sz="1700" dirty="0">
                <a:hlinkClick r:id="rId6"/>
              </a:rPr>
              <a:t>Lightning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Lightning Talk Video</a:t>
            </a:r>
            <a:r>
              <a:rPr lang="en-US" sz="1700" dirty="0"/>
              <a:t>] 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956AB-73AF-DA47-9B86-0C2E0F90E7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19532-BD2E-4D40-9F98-09CE73A3DF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9144"/>
            <a:ext cx="9144000" cy="19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9204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EDEN: Data-Aware Efficient DNN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051648"/>
          </a:xfrm>
        </p:spPr>
        <p:txBody>
          <a:bodyPr/>
          <a:lstStyle/>
          <a:p>
            <a:r>
              <a:rPr lang="en-US" sz="2000" dirty="0"/>
              <a:t>Skanda </a:t>
            </a:r>
            <a:r>
              <a:rPr lang="en-US" sz="2000" dirty="0" err="1"/>
              <a:t>Koppula</a:t>
            </a:r>
            <a:r>
              <a:rPr lang="en-US" sz="2000" dirty="0"/>
              <a:t>, Lois </a:t>
            </a:r>
            <a:r>
              <a:rPr lang="en-US" sz="2000" dirty="0" err="1"/>
              <a:t>Orosa</a:t>
            </a:r>
            <a:r>
              <a:rPr lang="en-US" sz="2000" dirty="0"/>
              <a:t>, A. </a:t>
            </a:r>
            <a:r>
              <a:rPr lang="en-US" sz="2000" dirty="0" err="1"/>
              <a:t>Giray</a:t>
            </a:r>
            <a:r>
              <a:rPr lang="en-US" sz="2000" dirty="0"/>
              <a:t> </a:t>
            </a:r>
            <a:r>
              <a:rPr lang="en-US" sz="2000" dirty="0" err="1"/>
              <a:t>Yaglikci</a:t>
            </a:r>
            <a:r>
              <a:rPr lang="en-US" sz="2000" dirty="0"/>
              <a:t>, </a:t>
            </a:r>
            <a:r>
              <a:rPr lang="en-US" sz="2000" dirty="0" err="1"/>
              <a:t>Roknoddin</a:t>
            </a:r>
            <a:r>
              <a:rPr lang="en-US" sz="2000" dirty="0"/>
              <a:t> Azizi, Taha </a:t>
            </a:r>
            <a:r>
              <a:rPr lang="en-US" sz="2000" dirty="0" err="1"/>
              <a:t>Shahroodi</a:t>
            </a:r>
            <a:r>
              <a:rPr lang="en-US" sz="2000" dirty="0"/>
              <a:t>, Konstantinos </a:t>
            </a:r>
            <a:r>
              <a:rPr lang="en-US" sz="2000" dirty="0" err="1"/>
              <a:t>Kanellopoulos</a:t>
            </a:r>
            <a:r>
              <a:rPr lang="en-US" sz="2000" dirty="0"/>
              <a:t>, and 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"EDEN: Enabling Energy-Efficient, High-Performance Deep Neural Network Inference Using Approximate DRAM"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52nd International Symposium on Microarchitecture</a:t>
            </a:r>
            <a:r>
              <a:rPr lang="en-US" sz="2000" i="1" dirty="0"/>
              <a:t> 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Columbus, OH, USA, October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Lightning Talk 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Talk Video</a:t>
            </a:r>
            <a:r>
              <a:rPr lang="en-US" sz="2000" dirty="0"/>
              <a:t> (90 seconds)]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42FC0-77B3-B442-82F2-B805EFEC42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3576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AB44-5A91-FE45-AC17-96506CC6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SMASH: SW/HW Indexing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9CF32-39A0-6D45-B253-C5079FCA8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7974"/>
            <a:ext cx="8610600" cy="5195664"/>
          </a:xfrm>
        </p:spPr>
        <p:txBody>
          <a:bodyPr/>
          <a:lstStyle/>
          <a:p>
            <a:r>
              <a:rPr lang="en-US" sz="1800" dirty="0"/>
              <a:t>Konstantinos </a:t>
            </a:r>
            <a:r>
              <a:rPr lang="en-US" sz="1800" dirty="0" err="1"/>
              <a:t>Kanellopoulos</a:t>
            </a:r>
            <a:r>
              <a:rPr lang="en-US" sz="1800" dirty="0"/>
              <a:t>, Nandita Vijaykumar, Christina </a:t>
            </a:r>
            <a:r>
              <a:rPr lang="en-US" sz="1800" dirty="0" err="1"/>
              <a:t>Giannoula</a:t>
            </a:r>
            <a:r>
              <a:rPr lang="en-US" sz="1800" dirty="0"/>
              <a:t>, </a:t>
            </a:r>
            <a:r>
              <a:rPr lang="en-US" sz="1800" dirty="0" err="1"/>
              <a:t>Roknoddin</a:t>
            </a:r>
            <a:r>
              <a:rPr lang="en-US" sz="1800" dirty="0"/>
              <a:t> Azizi, Skanda </a:t>
            </a:r>
            <a:r>
              <a:rPr lang="en-US" sz="1800" dirty="0" err="1"/>
              <a:t>Koppula</a:t>
            </a:r>
            <a:r>
              <a:rPr lang="en-US" sz="1800" dirty="0"/>
              <a:t>, Nika Mansouri </a:t>
            </a:r>
            <a:r>
              <a:rPr lang="en-US" sz="1800" dirty="0" err="1"/>
              <a:t>Ghiasi</a:t>
            </a:r>
            <a:r>
              <a:rPr lang="en-US" sz="1800" dirty="0"/>
              <a:t>, Taha </a:t>
            </a:r>
            <a:r>
              <a:rPr lang="en-US" sz="1800" dirty="0" err="1"/>
              <a:t>Shahroodi</a:t>
            </a:r>
            <a:r>
              <a:rPr lang="en-US" sz="1800" dirty="0"/>
              <a:t>, Juan Gomez-Luna, and Onur Mutlu,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"SMASH: Co-designing Software Compression and Hardware-Accelerated Indexing for Efficient Sparse Matrix Operations"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52nd International Symposium on Microarchitecture</a:t>
            </a:r>
            <a:r>
              <a:rPr lang="en-US" sz="1800" i="1" dirty="0"/>
              <a:t> (</a:t>
            </a:r>
            <a:r>
              <a:rPr lang="en-US" sz="1800" b="1" i="1" dirty="0"/>
              <a:t>MICRO</a:t>
            </a:r>
            <a:r>
              <a:rPr lang="en-US" sz="1800" i="1" dirty="0"/>
              <a:t>)</a:t>
            </a:r>
            <a:r>
              <a:rPr lang="en-US" sz="1800" dirty="0"/>
              <a:t>, Columbus, OH, USA, October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Poster (pptx)</a:t>
            </a:r>
            <a:r>
              <a:rPr lang="en-US" sz="1800" dirty="0"/>
              <a:t> 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10"/>
              </a:rPr>
              <a:t>Lightning Talk Video</a:t>
            </a:r>
            <a:r>
              <a:rPr lang="en-US" sz="1800" dirty="0"/>
              <a:t> (90 seconds)]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11"/>
              </a:rPr>
              <a:t>Full Talk Lecture</a:t>
            </a:r>
            <a:r>
              <a:rPr lang="en-US" sz="1800" dirty="0"/>
              <a:t> (30 minutes)]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07FFA-CEF7-8B47-9DEF-0435223361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1AD02-6233-8D47-A15C-B34366589E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300" y="4694238"/>
            <a:ext cx="80772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88071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Data-Aware Virtual Memory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r>
              <a:rPr lang="en-US" sz="1500" dirty="0"/>
              <a:t>Nastaran Hajinazar, </a:t>
            </a:r>
            <a:r>
              <a:rPr lang="en-US" sz="1500" dirty="0" err="1"/>
              <a:t>Pratyush</a:t>
            </a:r>
            <a:r>
              <a:rPr lang="en-US" sz="1500" dirty="0"/>
              <a:t> Patel, Minesh Patel, Konstantinos </a:t>
            </a:r>
            <a:r>
              <a:rPr lang="en-US" sz="1500" dirty="0" err="1"/>
              <a:t>Kanellopoulos</a:t>
            </a:r>
            <a:r>
              <a:rPr lang="en-US" sz="1500" dirty="0"/>
              <a:t>, Saugata Ghose, </a:t>
            </a:r>
            <a:r>
              <a:rPr lang="en-US" sz="1500" dirty="0" err="1"/>
              <a:t>Rachata</a:t>
            </a:r>
            <a:r>
              <a:rPr lang="en-US" sz="1500" dirty="0"/>
              <a:t> Ausavarungnirun, Geraldo Francisco de Oliveira Jr., Jonathan </a:t>
            </a:r>
            <a:r>
              <a:rPr lang="en-US" sz="1500" dirty="0" err="1"/>
              <a:t>Appavoo</a:t>
            </a:r>
            <a:r>
              <a:rPr lang="en-US" sz="1500" dirty="0"/>
              <a:t>, </a:t>
            </a:r>
            <a:r>
              <a:rPr lang="en-US" sz="1500" dirty="0" err="1"/>
              <a:t>Vivek</a:t>
            </a:r>
            <a:r>
              <a:rPr lang="en-US" sz="1500" dirty="0"/>
              <a:t> Seshadri, and Onur Mutlu,</a:t>
            </a:r>
            <a:br>
              <a:rPr lang="en-US" sz="1500" dirty="0"/>
            </a:br>
            <a:r>
              <a:rPr lang="en-US" sz="1500" b="1" dirty="0">
                <a:hlinkClick r:id="rId2"/>
              </a:rPr>
              <a:t>"The Virtual Block Interface: A Flexible Alternative to the Conventional Virtual Memory Framework"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47th International Symposium on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ISCA</a:t>
            </a:r>
            <a:r>
              <a:rPr lang="en-US" sz="1500" i="1" dirty="0"/>
              <a:t>)</a:t>
            </a:r>
            <a:r>
              <a:rPr lang="en-US" sz="1500" dirty="0"/>
              <a:t>, Virtual, June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ARM Research Summit Poster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(26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Lightning Talk Video</a:t>
            </a:r>
            <a:r>
              <a:rPr lang="en-US" sz="1500" dirty="0"/>
              <a:t> (3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Lecture Video</a:t>
            </a:r>
            <a:r>
              <a:rPr lang="en-US" sz="1500" dirty="0"/>
              <a:t> (43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B63ED-C98F-6C4C-93A8-8B36C7C456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3" y="4038898"/>
            <a:ext cx="9081132" cy="21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0352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006633"/>
                </a:solidFill>
              </a:rPr>
              <a:t>Data is Key for Future Workloads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354068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 of high-throughput sequencing (HTS)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Number of Genomes Sequenced</a:t>
            </a:r>
          </a:p>
        </p:txBody>
      </p:sp>
    </p:spTree>
    <p:extLst>
      <p:ext uri="{BB962C8B-B14F-4D97-AF65-F5344CB8AC3E}">
        <p14:creationId xmlns:p14="http://schemas.microsoft.com/office/powerpoint/2010/main" val="78683253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Challenge and Opportunity for Future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Data-Aware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(Expressive)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09616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1392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 descr="brain-MjYzMzAyM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16632"/>
            <a:ext cx="8328925" cy="6246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 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spectrum.ieee.org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/image/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MjYzMzAyMg.jpeg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68342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969CC-89D8-8641-BF5A-5FB288BAD095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72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800" u="sng" dirty="0"/>
              <a:t>Onur Mutlu</a:t>
            </a:r>
            <a:r>
              <a:rPr lang="en-US" sz="1800" dirty="0"/>
              <a:t>, Saugata Ghose, Juan Gomez-Luna, and </a:t>
            </a:r>
            <a:r>
              <a:rPr lang="en-US" sz="1800" dirty="0" err="1"/>
              <a:t>Rachata</a:t>
            </a:r>
            <a:r>
              <a:rPr lang="en-US" sz="1800" dirty="0"/>
              <a:t> Ausavarungnirun,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Invited Book Chapter in </a:t>
            </a:r>
            <a:r>
              <a:rPr lang="en-US" sz="1800" b="1" i="1" dirty="0">
                <a:hlinkClick r:id="rId3"/>
              </a:rPr>
              <a:t>Emerging Computing: From Devices to Systems - Looking Beyond Moore and Von Neumann</a:t>
            </a:r>
            <a:r>
              <a:rPr lang="en-US" sz="1800" dirty="0"/>
              <a:t>, Springer, to be published in 2021.</a:t>
            </a:r>
          </a:p>
          <a:p>
            <a:pPr marL="0" indent="0">
              <a:buNone/>
            </a:pPr>
            <a:br>
              <a:rPr lang="en-US" sz="1800" dirty="0"/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Longer Version of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Onur 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hlinkClick r:id="rId2"/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89720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PIM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6</a:t>
            </a:r>
          </a:p>
          <a:p>
            <a:pPr lvl="1"/>
            <a:r>
              <a:rPr lang="en-US" sz="2000" b="1" dirty="0"/>
              <a:t>Computation in Memory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https://www.youtube.com/watch?v=oGcZAGwfEUE&amp;list=PL5Q2soXY2Zi9xidyIgBxUz7xRPS-wisBN&amp;index=12</a:t>
            </a:r>
            <a:endParaRPr lang="en-US" sz="1700" dirty="0">
              <a:solidFill>
                <a:srgbClr val="0000FF"/>
              </a:solidFill>
            </a:endParaRPr>
          </a:p>
          <a:p>
            <a:pPr lvl="1"/>
            <a:endParaRPr lang="en-US" sz="6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7</a:t>
            </a:r>
          </a:p>
          <a:p>
            <a:pPr lvl="1"/>
            <a:r>
              <a:rPr lang="en-US" sz="2000" b="1" dirty="0"/>
              <a:t>Near-Data Processing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https://www.youtube.com/watch?v=j2GIigqn1Qw&amp;list=PL5Q2soXY2Zi9xidyIgBxUz7xRPS-wisBN&amp;index=13</a:t>
            </a:r>
            <a:endParaRPr lang="en-US" sz="1700" dirty="0">
              <a:solidFill>
                <a:srgbClr val="0000FF"/>
              </a:solidFill>
            </a:endParaRP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11a</a:t>
            </a:r>
          </a:p>
          <a:p>
            <a:pPr lvl="1"/>
            <a:r>
              <a:rPr lang="en-US" sz="2000" b="1" dirty="0"/>
              <a:t>Memory Controllers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https://www.youtube.com/watch?v=TeG773OgiMQ&amp;list=PL5Q2soXY2Zi9xidyIgBxUz7xRPS-wisBN&amp;index=20 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12d</a:t>
            </a:r>
          </a:p>
          <a:p>
            <a:pPr lvl="1"/>
            <a:r>
              <a:rPr lang="en-US" sz="2000" b="1" dirty="0"/>
              <a:t>Real Processing-in-DRAM with UPMEM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https://www.youtube.com/watch?v=Sscy1Wrr22A&amp;list=PL5Q2soXY2Zi9xidyIgBxUz7xRPS-wisBN&amp;index=25</a:t>
            </a:r>
            <a:endParaRPr lang="en-US" sz="17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16584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PIM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36638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15</a:t>
            </a:r>
          </a:p>
          <a:p>
            <a:pPr lvl="1"/>
            <a:r>
              <a:rPr lang="en-US" sz="2000" b="1" dirty="0"/>
              <a:t>Emerging Memory Technologies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https://www.youtube.com/watch?v=AlE1rD9G_YU&amp;list=PL5Q2soXY2Zi9xidyIgBxUz7xRPS-wisBN&amp;index=28</a:t>
            </a:r>
          </a:p>
          <a:p>
            <a:pPr lvl="1"/>
            <a:endParaRPr lang="en-US" sz="1700" dirty="0">
              <a:solidFill>
                <a:srgbClr val="0000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16a</a:t>
            </a:r>
          </a:p>
          <a:p>
            <a:pPr lvl="1"/>
            <a:r>
              <a:rPr lang="en-US" sz="2000" b="1" dirty="0"/>
              <a:t>Opportunities &amp; Challenges of Emerging Memory Technologies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</a:p>
          <a:p>
            <a:pPr lvl="1"/>
            <a:endParaRPr lang="en-US" sz="1700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Guest Lecture</a:t>
            </a:r>
          </a:p>
          <a:p>
            <a:pPr lvl="1"/>
            <a:r>
              <a:rPr lang="en-US" sz="2000" b="1" dirty="0"/>
              <a:t>In-Memory Computing: Memory Devices &amp; Applications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https://www.youtube.com/watch?v=wNmqQHiEZNk&amp;list=PL5Q2soXY2Zi9xidyIgBxUz7xRPS-wisBN&amp;index=41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51838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Alibaba, AMD, </a:t>
            </a:r>
            <a:r>
              <a:rPr lang="en-US" dirty="0">
                <a:solidFill>
                  <a:srgbClr val="0432FF"/>
                </a:solidFill>
              </a:rPr>
              <a:t>ASML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Google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Facebook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Hi-Silicon</a:t>
            </a:r>
            <a:r>
              <a:rPr lang="en-US" dirty="0"/>
              <a:t>, HP Labs, </a:t>
            </a:r>
            <a:r>
              <a:rPr lang="en-US" dirty="0">
                <a:solidFill>
                  <a:srgbClr val="0432FF"/>
                </a:solidFill>
              </a:rPr>
              <a:t>Huawei</a:t>
            </a:r>
            <a:r>
              <a:rPr lang="en-US" dirty="0"/>
              <a:t>, IBM, </a:t>
            </a:r>
            <a:r>
              <a:rPr lang="en-US" dirty="0">
                <a:solidFill>
                  <a:srgbClr val="0432FF"/>
                </a:solidFill>
              </a:rPr>
              <a:t>Intel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Microsoft</a:t>
            </a:r>
            <a:r>
              <a:rPr lang="en-US" dirty="0"/>
              <a:t>, Nvidia, Oracle, Qualcomm, Rambus, Samsung, Seagate, </a:t>
            </a:r>
            <a:r>
              <a:rPr lang="en-US" dirty="0">
                <a:solidFill>
                  <a:srgbClr val="0432FF"/>
                </a:solidFill>
              </a:rPr>
              <a:t>VMware</a:t>
            </a:r>
          </a:p>
          <a:p>
            <a:r>
              <a:rPr lang="en-US" dirty="0"/>
              <a:t>NSF</a:t>
            </a:r>
          </a:p>
          <a:p>
            <a:r>
              <a:rPr lang="en-US" dirty="0"/>
              <a:t>NIH</a:t>
            </a:r>
          </a:p>
          <a:p>
            <a:r>
              <a:rPr lang="en-US" dirty="0"/>
              <a:t>GSRC</a:t>
            </a:r>
          </a:p>
          <a:p>
            <a:r>
              <a:rPr lang="en-US" dirty="0">
                <a:solidFill>
                  <a:srgbClr val="0432FF"/>
                </a:solidFill>
              </a:rPr>
              <a:t>SRC</a:t>
            </a:r>
          </a:p>
          <a:p>
            <a:r>
              <a:rPr lang="en-US" dirty="0" err="1"/>
              <a:t>CyLab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8768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" name="Visio" r:id="rId6" imgW="2695276" imgH="2509932" progId="Visio.Drawing.11">
                  <p:embed/>
                </p:oleObj>
              </mc:Choice>
              <mc:Fallback>
                <p:oleObj name="Visio" r:id="rId6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" name="Visio" r:id="rId8" imgW="3859122" imgH="1695796" progId="Visio.Drawing.11">
                  <p:embed/>
                </p:oleObj>
              </mc:Choice>
              <mc:Fallback>
                <p:oleObj name="Visio" r:id="rId8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CFF81F-F748-1245-84EF-EB79E2E2F17A}"/>
              </a:ext>
            </a:extLst>
          </p:cNvPr>
          <p:cNvSpPr/>
          <p:nvPr/>
        </p:nvSpPr>
        <p:spPr>
          <a:xfrm>
            <a:off x="0" y="4077072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301587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760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My current and past students and postdocs</a:t>
            </a:r>
          </a:p>
          <a:p>
            <a:pPr lvl="1"/>
            <a:r>
              <a:rPr lang="en-US" sz="2100" dirty="0" err="1"/>
              <a:t>Rachata</a:t>
            </a:r>
            <a:r>
              <a:rPr lang="en-US" sz="2100" dirty="0"/>
              <a:t> </a:t>
            </a:r>
            <a:r>
              <a:rPr lang="en-US" sz="2100" dirty="0" err="1"/>
              <a:t>Ausavarungnirun</a:t>
            </a:r>
            <a:r>
              <a:rPr lang="en-US" sz="2100" dirty="0"/>
              <a:t>, Abhishek </a:t>
            </a:r>
            <a:r>
              <a:rPr lang="en-US" sz="2100" dirty="0" err="1"/>
              <a:t>Bhowmick</a:t>
            </a:r>
            <a:r>
              <a:rPr lang="en-US" sz="2100" dirty="0"/>
              <a:t>, </a:t>
            </a:r>
            <a:r>
              <a:rPr lang="en-US" sz="2100" dirty="0" err="1"/>
              <a:t>Amirali</a:t>
            </a:r>
            <a:r>
              <a:rPr lang="en-US" sz="2100" dirty="0"/>
              <a:t> </a:t>
            </a:r>
            <a:r>
              <a:rPr lang="en-US" sz="2100" dirty="0" err="1"/>
              <a:t>Boroumand</a:t>
            </a:r>
            <a:r>
              <a:rPr lang="en-US" sz="2100" dirty="0"/>
              <a:t>, </a:t>
            </a:r>
            <a:r>
              <a:rPr lang="en-US" sz="2100" dirty="0" err="1"/>
              <a:t>Rui</a:t>
            </a:r>
            <a:r>
              <a:rPr lang="en-US" sz="2100" dirty="0"/>
              <a:t> </a:t>
            </a:r>
            <a:r>
              <a:rPr lang="en-US" sz="2100" dirty="0" err="1"/>
              <a:t>Cai</a:t>
            </a:r>
            <a:r>
              <a:rPr lang="en-US" sz="2100" dirty="0"/>
              <a:t>, Yu </a:t>
            </a:r>
            <a:r>
              <a:rPr lang="en-US" sz="2100" dirty="0" err="1"/>
              <a:t>Cai</a:t>
            </a:r>
            <a:r>
              <a:rPr lang="en-US" sz="2100" dirty="0"/>
              <a:t>, Kevin Chang, </a:t>
            </a:r>
            <a:r>
              <a:rPr lang="en-US" sz="2100" dirty="0" err="1"/>
              <a:t>Saugata</a:t>
            </a:r>
            <a:r>
              <a:rPr lang="en-US" sz="2100" dirty="0"/>
              <a:t> </a:t>
            </a:r>
            <a:r>
              <a:rPr lang="en-US" sz="2100" dirty="0" err="1"/>
              <a:t>Ghose</a:t>
            </a:r>
            <a:r>
              <a:rPr lang="en-US" sz="2100" dirty="0"/>
              <a:t>, Kevin Hsieh, Tyler </a:t>
            </a:r>
            <a:r>
              <a:rPr lang="en-US" sz="2100" dirty="0" err="1"/>
              <a:t>Huberty</a:t>
            </a:r>
            <a:r>
              <a:rPr lang="en-US" sz="2100" dirty="0"/>
              <a:t>, Ben </a:t>
            </a:r>
            <a:r>
              <a:rPr lang="en-US" sz="2100" dirty="0" err="1"/>
              <a:t>Jaiyen</a:t>
            </a:r>
            <a:r>
              <a:rPr lang="en-US" sz="2100" dirty="0"/>
              <a:t>, Samira Khan, </a:t>
            </a:r>
            <a:r>
              <a:rPr lang="en-US" sz="2100" dirty="0" err="1"/>
              <a:t>Jeremie</a:t>
            </a:r>
            <a:r>
              <a:rPr lang="en-US" sz="2100" dirty="0"/>
              <a:t> Kim, Yoongu Kim, Yang Li, Jamie Liu, Lavanya Subramanian, Donghyuk Lee, </a:t>
            </a:r>
            <a:r>
              <a:rPr lang="en-US" sz="2100" dirty="0" err="1"/>
              <a:t>Yixin</a:t>
            </a:r>
            <a:r>
              <a:rPr lang="en-US" sz="2100" dirty="0"/>
              <a:t> </a:t>
            </a:r>
            <a:r>
              <a:rPr lang="en-US" sz="2100" dirty="0" err="1"/>
              <a:t>Luo</a:t>
            </a:r>
            <a:r>
              <a:rPr lang="en-US" sz="2100" dirty="0"/>
              <a:t>, Justin Meza, Gennady </a:t>
            </a:r>
            <a:r>
              <a:rPr lang="en-US" sz="2100" dirty="0" err="1"/>
              <a:t>Pekhimenko</a:t>
            </a:r>
            <a:r>
              <a:rPr lang="en-US" sz="2100" dirty="0"/>
              <a:t>, Vivek Seshadri, Lavanya Subramanian, </a:t>
            </a:r>
            <a:r>
              <a:rPr lang="en-US" sz="2100" dirty="0" err="1"/>
              <a:t>Nandita</a:t>
            </a:r>
            <a:r>
              <a:rPr lang="en-US" sz="2100" dirty="0"/>
              <a:t> </a:t>
            </a:r>
            <a:r>
              <a:rPr lang="en-US" sz="2100" dirty="0" err="1"/>
              <a:t>Vijaykumar</a:t>
            </a:r>
            <a:r>
              <a:rPr lang="en-US" sz="2100" dirty="0"/>
              <a:t>, </a:t>
            </a:r>
            <a:r>
              <a:rPr lang="en-US" sz="2100" dirty="0" err="1"/>
              <a:t>HanBin</a:t>
            </a:r>
            <a:r>
              <a:rPr lang="en-US" sz="2100" dirty="0"/>
              <a:t> Yoon, </a:t>
            </a:r>
            <a:r>
              <a:rPr lang="en-US" sz="2100" dirty="0" err="1"/>
              <a:t>Jishen</a:t>
            </a:r>
            <a:r>
              <a:rPr lang="en-US" sz="2100" dirty="0"/>
              <a:t> Zhao, …</a:t>
            </a:r>
          </a:p>
          <a:p>
            <a:endParaRPr lang="en-US" sz="400" dirty="0"/>
          </a:p>
          <a:p>
            <a:endParaRPr lang="en-US" sz="400" dirty="0"/>
          </a:p>
          <a:p>
            <a:endParaRPr lang="en-US" sz="400" dirty="0"/>
          </a:p>
          <a:p>
            <a:r>
              <a:rPr lang="en-US" dirty="0">
                <a:solidFill>
                  <a:srgbClr val="0000FF"/>
                </a:solidFill>
              </a:rPr>
              <a:t>My collaborators</a:t>
            </a:r>
          </a:p>
          <a:p>
            <a:pPr lvl="1"/>
            <a:r>
              <a:rPr lang="en-US" sz="2100" dirty="0"/>
              <a:t>Can Alkan, Chita Das, Phil Gibbons, </a:t>
            </a:r>
            <a:r>
              <a:rPr lang="en-US" sz="2100" dirty="0" err="1"/>
              <a:t>Sriram</a:t>
            </a:r>
            <a:r>
              <a:rPr lang="en-US" sz="2100" dirty="0"/>
              <a:t> </a:t>
            </a:r>
            <a:r>
              <a:rPr lang="en-US" sz="2100" dirty="0" err="1"/>
              <a:t>Govindan</a:t>
            </a:r>
            <a:r>
              <a:rPr lang="en-US" sz="2100" dirty="0"/>
              <a:t>, Norm </a:t>
            </a:r>
            <a:r>
              <a:rPr lang="en-US" sz="2100" dirty="0" err="1"/>
              <a:t>Jouppi</a:t>
            </a:r>
            <a:r>
              <a:rPr lang="en-US" sz="2100" dirty="0"/>
              <a:t>, </a:t>
            </a:r>
            <a:r>
              <a:rPr lang="en-US" sz="2100" dirty="0" err="1"/>
              <a:t>Mahmut</a:t>
            </a:r>
            <a:r>
              <a:rPr lang="en-US" sz="2100" dirty="0"/>
              <a:t> </a:t>
            </a:r>
            <a:r>
              <a:rPr lang="en-US" sz="2100" dirty="0" err="1"/>
              <a:t>Kandemir</a:t>
            </a:r>
            <a:r>
              <a:rPr lang="en-US" sz="2100" dirty="0"/>
              <a:t>, Mike </a:t>
            </a:r>
            <a:r>
              <a:rPr lang="en-US" sz="2100" dirty="0" err="1"/>
              <a:t>Kozuch</a:t>
            </a:r>
            <a:r>
              <a:rPr lang="en-US" sz="2100" dirty="0"/>
              <a:t>, </a:t>
            </a:r>
            <a:r>
              <a:rPr lang="en-US" sz="2100" dirty="0" err="1"/>
              <a:t>Konrad</a:t>
            </a:r>
            <a:r>
              <a:rPr lang="en-US" sz="2100" dirty="0"/>
              <a:t> Lai, Ken Mai, Todd Mowry, Yale </a:t>
            </a:r>
            <a:r>
              <a:rPr lang="en-US" sz="2100" dirty="0" err="1"/>
              <a:t>Patt</a:t>
            </a:r>
            <a:r>
              <a:rPr lang="en-US" sz="2100" dirty="0"/>
              <a:t>, </a:t>
            </a:r>
            <a:r>
              <a:rPr lang="en-US" sz="2100" dirty="0" err="1"/>
              <a:t>Moinuddin</a:t>
            </a:r>
            <a:r>
              <a:rPr lang="en-US" sz="2100" dirty="0"/>
              <a:t> </a:t>
            </a:r>
            <a:r>
              <a:rPr lang="en-US" sz="2100" dirty="0" err="1"/>
              <a:t>Qureshi</a:t>
            </a:r>
            <a:r>
              <a:rPr lang="en-US" sz="2100" dirty="0"/>
              <a:t>, Partha Ranganathan, </a:t>
            </a:r>
            <a:r>
              <a:rPr lang="en-US" sz="2100" dirty="0" err="1"/>
              <a:t>Bikash</a:t>
            </a:r>
            <a:r>
              <a:rPr lang="en-US" sz="2100" dirty="0"/>
              <a:t> Sharma, </a:t>
            </a:r>
            <a:r>
              <a:rPr lang="en-US" sz="2100" dirty="0" err="1"/>
              <a:t>Kushagra</a:t>
            </a:r>
            <a:r>
              <a:rPr lang="en-US" sz="2100" dirty="0"/>
              <a:t> </a:t>
            </a:r>
            <a:r>
              <a:rPr lang="en-US" sz="2100" dirty="0" err="1"/>
              <a:t>Vaid</a:t>
            </a:r>
            <a:r>
              <a:rPr lang="en-US" sz="2100" dirty="0"/>
              <a:t>, Chris Wilkerson,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96041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8719"/>
          </a:xfrm>
        </p:spPr>
        <p:txBody>
          <a:bodyPr anchor="ctr"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Acknowledgments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0308FE-2DB7-BE46-A9A0-BA74A2CC6B83}"/>
              </a:ext>
            </a:extLst>
          </p:cNvPr>
          <p:cNvSpPr txBox="1"/>
          <p:nvPr/>
        </p:nvSpPr>
        <p:spPr>
          <a:xfrm>
            <a:off x="650894" y="4568785"/>
            <a:ext cx="806823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ＭＳ Ｐゴシック" panose="020B0600070205080204" pitchFamily="34" charset="-128"/>
                <a:cs typeface="Apple Chancery" panose="03020702040506060504" pitchFamily="66" charset="-79"/>
              </a:rPr>
              <a:t>Think BIG, Aim HIGH!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/>
                <a:ea typeface="ＭＳ Ｐゴシック" panose="020B0600070205080204" pitchFamily="34" charset="-128"/>
                <a:cs typeface="Apple Chancery" panose="03020702040506060504" pitchFamily="66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22225">
                <a:solidFill>
                  <a:srgbClr val="35742A">
                    <a:lumMod val="50000"/>
                  </a:srgbClr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B6B2-EBBD-DB4E-AC7D-91CAD4D09E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84784"/>
            <a:ext cx="7200000" cy="28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1219170" rtl="0" eaLnBrk="1" latinLnBrk="0" hangingPunct="1">
              <a:defRPr sz="2133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35684-0FF0-F248-9E0B-F2E232609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5739"/>
                    </a14:imgEffect>
                    <a14:imgEffect>
                      <a14:saturation sat="153000"/>
                    </a14:imgEffect>
                    <a14:imgEffect>
                      <a14:brightnessContrast bright="45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4707"/>
            <a:ext cx="9144000" cy="39816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32295A3-5F7B-5F43-9181-1BEE72DB19A3}"/>
              </a:ext>
            </a:extLst>
          </p:cNvPr>
          <p:cNvSpPr txBox="1"/>
          <p:nvPr/>
        </p:nvSpPr>
        <p:spPr>
          <a:xfrm>
            <a:off x="827584" y="1988234"/>
            <a:ext cx="8173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38+ Researchers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919E19-D41C-ED45-9955-893D0E136C12}"/>
              </a:ext>
            </a:extLst>
          </p:cNvPr>
          <p:cNvSpPr txBox="1"/>
          <p:nvPr/>
        </p:nvSpPr>
        <p:spPr>
          <a:xfrm>
            <a:off x="567029" y="5622340"/>
            <a:ext cx="827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ＭＳ Ｐゴシック" panose="020B0600070205080204" pitchFamily="34" charset="-128"/>
                <a:cs typeface="Apple Chancery" panose="03020702040506060504" pitchFamily="66" charset="-79"/>
                <a:sym typeface="Arial"/>
              </a:rPr>
              <a:t>Think BIG, Aim HIGH!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DC32EF-6916-C042-B579-9A528D144145}"/>
              </a:ext>
            </a:extLst>
          </p:cNvPr>
          <p:cNvSpPr/>
          <p:nvPr/>
        </p:nvSpPr>
        <p:spPr>
          <a:xfrm>
            <a:off x="3192109" y="6375455"/>
            <a:ext cx="2759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/>
                <a:ea typeface="ＭＳ Ｐゴシック" panose="020B0600070205080204" pitchFamily="34" charset="-128"/>
                <a:cs typeface="Apple Chancery" panose="03020702040506060504" pitchFamily="66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2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4DD5283-F5C7-B94B-B7ED-8F1609BDF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941" y="5229201"/>
            <a:ext cx="1329363" cy="4716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C808981-2A78-D64E-A0DF-A6572C6FB0AB}"/>
              </a:ext>
            </a:extLst>
          </p:cNvPr>
          <p:cNvSpPr txBox="1">
            <a:spLocks/>
          </p:cNvSpPr>
          <p:nvPr/>
        </p:nvSpPr>
        <p:spPr bwMode="auto">
          <a:xfrm>
            <a:off x="228600" y="0"/>
            <a:ext cx="8610600" cy="9087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Onur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Mutlu’s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 SAFARI Research Group</a:t>
            </a: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C5DB1A9-C9CF-E447-9055-3E8366E5C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1" y="82492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Computer architecture, HW/SW, systems, bioinformatics, security,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BE4A6-A2E2-5245-9CEB-9E430FB09439}"/>
              </a:ext>
            </a:extLst>
          </p:cNvPr>
          <p:cNvSpPr txBox="1"/>
          <p:nvPr/>
        </p:nvSpPr>
        <p:spPr>
          <a:xfrm>
            <a:off x="2108985" y="1271883"/>
            <a:ext cx="5260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https://safari.ethz.ch/safari-newsletter-january-2021/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24D9-BF4B-C84C-BCD5-7809879B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SAFARI Newsletter April 2020 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56061-CFC4-E042-9823-D90AFA8B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https://safari.ethz.ch/safari-newsletter-april-2020/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651E-CB74-5546-88F0-4BFB0FAD2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F9A9C-2AB5-4D4F-A9B2-313B28032E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694688"/>
            <a:ext cx="6047774" cy="50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9244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24D9-BF4B-C84C-BCD5-7809879B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SAFARI Newsletter January 2021 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56061-CFC4-E042-9823-D90AFA8B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https://safari.ethz.ch/safari-newsletter-january-2021/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651E-CB74-5546-88F0-4BFB0FAD2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A22B3-8AF7-AF4E-A7B5-355DA914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587726"/>
            <a:ext cx="5172394" cy="52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949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 February 2021</a:t>
            </a:r>
          </a:p>
          <a:p>
            <a:r>
              <a:rPr lang="en-US" sz="2200" dirty="0"/>
              <a:t>DATE Special Session Invited Talk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16024" y="1052736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Intelligent Architectures</a:t>
            </a:r>
            <a:br>
              <a:rPr lang="en-US" dirty="0"/>
            </a:b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Intelligent Computing Systems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urgundy_CMU_JPG_Logo.jpg">
            <a:extLst>
              <a:ext uri="{FF2B5EF4-FFF2-40B4-BE49-F238E27FC236}">
                <a16:creationId xmlns:a16="http://schemas.microsoft.com/office/drawing/2014/main" id="{FDEF4BF8-4C42-2C48-ACA7-CAA3C1B63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33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670571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b="1" dirty="0">
                <a:latin typeface="Garamond" charset="0"/>
              </a:rPr>
              <a:t>Backup Slides for Further Info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942549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Referenced Papers and Talks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2"/>
              </a:rPr>
              <a:t>https://people.inf.ethz.ch/omutlu/projects.htm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http://scholar.google.com/citations?user=7XyGUGkAAAAJ&amp;hl=en</a:t>
            </a: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4"/>
              </a:rPr>
              <a:t>https://www.youtube.com/onurmutlulectures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47024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83A0-CBB7-2C49-A54F-7D0B3851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Research &amp; Teaching: Some Overview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894C-D45D-7449-8FC5-648E1A97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456535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endParaRPr lang="en-US" sz="1600" b="1" dirty="0">
              <a:solidFill>
                <a:srgbClr val="0432FF"/>
              </a:solidFill>
            </a:endParaRP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endParaRPr lang="en-US" sz="200" dirty="0"/>
          </a:p>
          <a:p>
            <a:r>
              <a:rPr lang="en-US" dirty="0"/>
              <a:t>Future Computing Architectures</a:t>
            </a:r>
          </a:p>
          <a:p>
            <a:pPr lvl="1"/>
            <a:r>
              <a:rPr lang="en-US" sz="1300" dirty="0">
                <a:hlinkClick r:id="rId3"/>
              </a:rPr>
              <a:t>https://www.youtube.com/watch?v=kgiZlSOcGFM&amp;list=PL5Q2soXY2Zi8D_5MGV6EnXEJHnV2YFBJl&amp;index=1</a:t>
            </a:r>
            <a:endParaRPr lang="en-US" sz="1300" dirty="0"/>
          </a:p>
          <a:p>
            <a:pPr lvl="1"/>
            <a:endParaRPr lang="en-US" sz="800" dirty="0"/>
          </a:p>
          <a:p>
            <a:r>
              <a:rPr lang="en-US" dirty="0"/>
              <a:t>Enabling In-Memory Computation</a:t>
            </a:r>
          </a:p>
          <a:p>
            <a:pPr lvl="1"/>
            <a:r>
              <a:rPr lang="en-US" sz="1300" dirty="0">
                <a:hlinkClick r:id="rId4"/>
              </a:rPr>
              <a:t>https://www.youtube.com/watch?v=njX_14584Jw&amp;list=PL5Q2soXY2Zi8D_5MGV6EnXEJHnV2YFBJl&amp;index=16</a:t>
            </a:r>
            <a:r>
              <a:rPr lang="en-US" sz="1300" dirty="0"/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Accelerating Genome Analysis</a:t>
            </a:r>
          </a:p>
          <a:p>
            <a:pPr lvl="1"/>
            <a:r>
              <a:rPr lang="en-US" sz="1300" dirty="0">
                <a:hlinkClick r:id="rId5"/>
              </a:rPr>
              <a:t>https://www.youtube.com/watch?v=hPnSmfwu2-A&amp;list=PL5Q2soXY2Zi8D_5MGV6EnXEJHnV2YFBJl&amp;index=9</a:t>
            </a:r>
            <a:endParaRPr lang="en-US" sz="1300" dirty="0"/>
          </a:p>
          <a:p>
            <a:endParaRPr lang="en-US" sz="800" dirty="0"/>
          </a:p>
          <a:p>
            <a:r>
              <a:rPr lang="en-US" dirty="0"/>
              <a:t>Rethinking Memory System Design</a:t>
            </a:r>
          </a:p>
          <a:p>
            <a:pPr lvl="1"/>
            <a:r>
              <a:rPr lang="en-US" sz="1300" dirty="0">
                <a:hlinkClick r:id="rId6"/>
              </a:rPr>
              <a:t>https://www.youtube.com/watch?v=F7xZLNMIY1E&amp;list=PL5Q2soXY2Zi8D_5MGV6EnXEJHnV2YFBJl&amp;index=3</a:t>
            </a:r>
            <a:endParaRPr lang="en-US" sz="1300" dirty="0"/>
          </a:p>
          <a:p>
            <a:pPr lvl="1"/>
            <a:endParaRPr lang="en-US" sz="800" dirty="0"/>
          </a:p>
          <a:p>
            <a:r>
              <a:rPr lang="en-US" dirty="0"/>
              <a:t>Intelligent Architectures for Intelligent Machines</a:t>
            </a:r>
          </a:p>
          <a:p>
            <a:pPr lvl="1"/>
            <a:r>
              <a:rPr lang="en-US" sz="1300" dirty="0">
                <a:hlinkClick r:id="rId7"/>
              </a:rPr>
              <a:t>https://www.youtube.com/watch?v=n8Aj_A0WSg8&amp;list=PL5Q2soXY2Zi8D_5MGV6EnXEJHnV2YFBJl&amp;index=22</a:t>
            </a:r>
            <a:endParaRPr lang="en-US" sz="1300" dirty="0"/>
          </a:p>
          <a:p>
            <a:pPr lvl="1"/>
            <a:endParaRPr lang="en-US" sz="800" dirty="0"/>
          </a:p>
          <a:p>
            <a:r>
              <a:rPr lang="en-US" dirty="0"/>
              <a:t>Revisiting RowHammer</a:t>
            </a:r>
          </a:p>
          <a:p>
            <a:pPr lvl="1"/>
            <a:r>
              <a:rPr lang="en-US" sz="1300" dirty="0">
                <a:hlinkClick r:id="rId8"/>
              </a:rPr>
              <a:t>https://www.youtube.com/watch?v=B58YT9hZM4g&amp;list=PL5Q2soXY2Zi8D_5MGV6EnXEJHnV2YFBJl&amp;index=25</a:t>
            </a:r>
            <a:r>
              <a:rPr lang="en-US" sz="13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7FB-9ABB-7441-88CE-6327AE314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7216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0E75-44AE-3749-84A1-9991C665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Interview on Research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6586-EEE6-A04A-A548-5966B309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Computing Research and Education (@ ISCA 2019)</a:t>
            </a:r>
          </a:p>
          <a:p>
            <a:pPr lvl="1"/>
            <a:r>
              <a:rPr lang="en-US" dirty="0">
                <a:hlinkClick r:id="rId2"/>
              </a:rPr>
              <a:t>https://www.youtube.com/watch?v=8ffSEKZhmvo&amp;list=PL5Q2soXY2Zi_4oP9LdL3cc8G6NIjD2Ydz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Maurice Wilkes Award Speech (10 minutes)</a:t>
            </a:r>
          </a:p>
          <a:p>
            <a:pPr lvl="1"/>
            <a:r>
              <a:rPr lang="en-US" dirty="0">
                <a:hlinkClick r:id="rId3"/>
              </a:rPr>
              <a:t>https://www.youtube.com/watch?v=tcQ3zZ3JpuA&amp;list=PL5Q2soXY2Zi8D_5MGV6EnXEJHnV2YFBJl&amp;index=15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CA24-C7A2-D849-8A4D-9CCFFD7B5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7095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lang="en-US" dirty="0">
                <a:hlinkClick r:id="rId2"/>
              </a:rPr>
              <a:t>Open arxiv.org version</a:t>
            </a:r>
            <a:r>
              <a:rPr lang="en-US" dirty="0"/>
              <a:t>]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910644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5B70-88E5-4A45-8F0F-98E88027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Thoughts and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66C4-277F-5645-8E15-23E56F3B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1800" dirty="0"/>
              <a:t>Onur Mutlu,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"Some Reflections (on DRAM)"</a:t>
            </a:r>
            <a:br>
              <a:rPr lang="en-US" sz="1800" dirty="0"/>
            </a:br>
            <a:r>
              <a:rPr lang="en-US" sz="1800" i="1" dirty="0"/>
              <a:t>Award Speech for </a:t>
            </a:r>
            <a:r>
              <a:rPr lang="en-US" sz="1800" i="1" dirty="0">
                <a:hlinkClick r:id="rId3"/>
              </a:rPr>
              <a:t>ACM SIGARCH Maurice Wilkes Award</a:t>
            </a:r>
            <a:r>
              <a:rPr lang="en-US" sz="1800" i="1" dirty="0"/>
              <a:t>, at the </a:t>
            </a:r>
            <a:r>
              <a:rPr lang="en-US" sz="1800" b="1" i="1" dirty="0"/>
              <a:t>ISCA</a:t>
            </a:r>
            <a:r>
              <a:rPr lang="en-US" sz="1800" i="1" dirty="0"/>
              <a:t> Awards Ceremony</a:t>
            </a:r>
            <a:r>
              <a:rPr lang="en-US" sz="1800" dirty="0"/>
              <a:t>, Phoenix, AZ, USA, 25 June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2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4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Video of Award Acceptance Speech (Youtube; 10 minutes)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(Youku; 13 minutes)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Video of Interview after Award Acceptance (Youtube; 1 hour 6 minutes)</a:t>
            </a:r>
            <a:r>
              <a:rPr lang="en-US" sz="1800" dirty="0"/>
              <a:t> </a:t>
            </a:r>
            <a:r>
              <a:rPr lang="en-US" sz="1800" dirty="0">
                <a:hlinkClick r:id="rId8"/>
              </a:rPr>
              <a:t>(Youku; 1 hour 6 minutes)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News Article on "ACM SIGARCH Maurice Wilkes Award goes to Prof. Onur Mutlu"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1900" dirty="0"/>
          </a:p>
          <a:p>
            <a:r>
              <a:rPr lang="en-US" sz="1900" dirty="0"/>
              <a:t>Onur Mutlu,</a:t>
            </a:r>
            <a:br>
              <a:rPr lang="en-US" sz="1900" dirty="0"/>
            </a:br>
            <a:r>
              <a:rPr lang="en-US" sz="1900" b="1" dirty="0">
                <a:hlinkClick r:id="rId10"/>
              </a:rPr>
              <a:t>"How to Build an Impactful Research Group"</a:t>
            </a:r>
            <a:br>
              <a:rPr lang="en-US" sz="1900" dirty="0"/>
            </a:br>
            <a:r>
              <a:rPr lang="en-US" sz="1900" i="1" dirty="0">
                <a:hlinkClick r:id="rId11"/>
              </a:rPr>
              <a:t>57th Design Automation Conference Early Career Workshop (</a:t>
            </a:r>
            <a:r>
              <a:rPr lang="en-US" sz="1900" b="1" i="1" dirty="0">
                <a:hlinkClick r:id="rId11"/>
              </a:rPr>
              <a:t>DAC</a:t>
            </a:r>
            <a:r>
              <a:rPr lang="en-US" sz="1900" i="1" dirty="0">
                <a:hlinkClick r:id="rId11"/>
              </a:rPr>
              <a:t>)</a:t>
            </a:r>
            <a:r>
              <a:rPr lang="en-US" sz="1900" dirty="0"/>
              <a:t>, Virtual, 19 July 2020.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10"/>
              </a:rPr>
              <a:t>Slides (pptx)</a:t>
            </a:r>
            <a:r>
              <a:rPr lang="en-US" sz="1900" dirty="0"/>
              <a:t> </a:t>
            </a:r>
            <a:r>
              <a:rPr lang="en-US" sz="1900" dirty="0">
                <a:hlinkClick r:id="rId12"/>
              </a:rPr>
              <a:t>(pdf)</a:t>
            </a:r>
            <a:r>
              <a:rPr lang="en-US" sz="1900" dirty="0"/>
              <a:t>]</a:t>
            </a:r>
            <a:br>
              <a:rPr lang="en-US" sz="2000" dirty="0"/>
            </a:br>
            <a:endParaRPr lang="en-US" sz="19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44216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1700" dirty="0"/>
              <a:t>Saugata Ghose, Kevin Hsieh, Amirali Boroumand, </a:t>
            </a:r>
            <a:r>
              <a:rPr lang="en-US" sz="1700" dirty="0" err="1"/>
              <a:t>Rachata</a:t>
            </a:r>
            <a:r>
              <a:rPr lang="en-US" sz="1700" dirty="0"/>
              <a:t> </a:t>
            </a:r>
            <a:r>
              <a:rPr lang="en-US" sz="1700" dirty="0" err="1"/>
              <a:t>Ausavarungnirun</a:t>
            </a:r>
            <a:r>
              <a:rPr lang="en-US" sz="1700" dirty="0"/>
              <a:t>, 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"Enabling the Adoption of Processing-in-Memory: Challenges, Mechanisms, Future Research Directions"</a:t>
            </a: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i="1" dirty="0"/>
              <a:t>Invited Book Chapter</a:t>
            </a:r>
            <a:r>
              <a:rPr lang="en-US" sz="1700" dirty="0"/>
              <a:t>, to appear in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3"/>
              </a:rPr>
              <a:t>Preliminary arxiv.org version</a:t>
            </a:r>
            <a:r>
              <a:rPr lang="en-US" sz="1700" dirty="0"/>
              <a:t>]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D2022-F9DE-D14F-A45A-D41DA60E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60" y="980728"/>
            <a:ext cx="8589976" cy="336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0A5EF-3A3C-1949-B5F9-3039EB9E1909}"/>
              </a:ext>
            </a:extLst>
          </p:cNvPr>
          <p:cNvSpPr txBox="1"/>
          <p:nvPr/>
        </p:nvSpPr>
        <p:spPr>
          <a:xfrm>
            <a:off x="2483768" y="6381328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https://arxiv.org/pdf/1802.00320.pdf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 and Lavanya Subramanian,</a:t>
            </a:r>
            <a:br>
              <a:rPr lang="en-US" dirty="0"/>
            </a:br>
            <a:r>
              <a:rPr lang="en-US" b="1" dirty="0">
                <a:hlinkClick r:id="rId2"/>
              </a:rPr>
              <a:t>"Research Problems and Opportunities in Memory Systems"</a:t>
            </a:r>
            <a:br>
              <a:rPr lang="en-US" dirty="0"/>
            </a:br>
            <a:r>
              <a:rPr lang="en-US" i="1" dirty="0"/>
              <a:t>Invited Article in </a:t>
            </a:r>
            <a:r>
              <a:rPr lang="en-US" i="1" dirty="0">
                <a:hlinkClick r:id="rId3"/>
              </a:rPr>
              <a:t>Supercomputing Frontiers and Innovations</a:t>
            </a:r>
            <a:r>
              <a:rPr lang="en-US" i="1" dirty="0"/>
              <a:t> (</a:t>
            </a:r>
            <a:r>
              <a:rPr lang="en-US" b="1" i="1" dirty="0"/>
              <a:t>SUPERFRI</a:t>
            </a:r>
            <a:r>
              <a:rPr lang="en-US" i="1" dirty="0"/>
              <a:t>)</a:t>
            </a:r>
            <a:r>
              <a:rPr lang="en-US" dirty="0"/>
              <a:t>, 2014/2015.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4467324"/>
            <a:ext cx="8890000" cy="97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96285-7F1A-C948-A4B7-54FCB0114C45}"/>
              </a:ext>
            </a:extLst>
          </p:cNvPr>
          <p:cNvSpPr txBox="1"/>
          <p:nvPr/>
        </p:nvSpPr>
        <p:spPr>
          <a:xfrm>
            <a:off x="184520" y="6453336"/>
            <a:ext cx="877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https://people.inf.ethz.ch/omutlu/pub/memory-systems-research_superfri14.pdf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83750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4" y="3789040"/>
            <a:ext cx="9144000" cy="2046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520834"/>
            <a:ext cx="986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https://people.inf.ethz.ch/omutlu/pub/rowhammer-and-other-memory-issues_date17.pdf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"The RowHammer Problem and Other Issues We May Face as Memory Becomes Denser"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Invited Paper in Proceedings of the </a:t>
            </a:r>
            <a:r>
              <a:rPr lang="en-US" sz="2000" i="1" dirty="0">
                <a:hlinkClick r:id="rId4"/>
              </a:rPr>
              <a:t>Design, Automation, and Test in Europe Conference</a:t>
            </a:r>
            <a:r>
              <a:rPr lang="en-US" sz="2000" i="1" dirty="0"/>
              <a:t> 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Lausanne, Switzerland, March 2017.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184953628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VI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hlinkClick r:id="rId2"/>
              </a:rPr>
              <a:t>"Memory Scaling: A Systems Architecture Perspective"</a:t>
            </a:r>
            <a:br>
              <a:rPr lang="en-US" dirty="0"/>
            </a:br>
            <a:r>
              <a:rPr lang="en-US" i="1" dirty="0"/>
              <a:t>Technical talk at </a:t>
            </a:r>
            <a:r>
              <a:rPr lang="en-US" i="1" dirty="0">
                <a:hlinkClick r:id="rId3"/>
              </a:rPr>
              <a:t>MemCon 2013</a:t>
            </a:r>
            <a:r>
              <a:rPr lang="en-US" i="1" dirty="0"/>
              <a:t> (</a:t>
            </a:r>
            <a:r>
              <a:rPr lang="en-US" b="1" i="1" dirty="0"/>
              <a:t>MEMCON</a:t>
            </a:r>
            <a:r>
              <a:rPr lang="en-US" i="1" dirty="0"/>
              <a:t>)</a:t>
            </a:r>
            <a:r>
              <a:rPr lang="en-US" dirty="0"/>
              <a:t>, Santa Clara, CA, August 2013. [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Video</a:t>
            </a:r>
            <a:r>
              <a:rPr lang="en-US" dirty="0"/>
              <a:t>] [</a:t>
            </a:r>
            <a:r>
              <a:rPr lang="en-US" dirty="0">
                <a:hlinkClick r:id="rId7"/>
              </a:rPr>
              <a:t>Coverage on StorageSearch</a:t>
            </a:r>
            <a:r>
              <a:rPr lang="en-US" dirty="0"/>
              <a:t>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5011112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Reference Overview Paper VII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62" y="1268760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154593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3376712699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VIII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 and </a:t>
            </a:r>
            <a:r>
              <a:rPr lang="en-US" dirty="0" err="1"/>
              <a:t>Jeremie</a:t>
            </a:r>
            <a:r>
              <a:rPr lang="en-US" dirty="0"/>
              <a:t> Kim,</a:t>
            </a:r>
            <a:br>
              <a:rPr lang="en-US" dirty="0"/>
            </a:br>
            <a:r>
              <a:rPr lang="en-US" b="1" dirty="0"/>
              <a:t>"RowHammer: A Retrospective"</a:t>
            </a:r>
            <a:br>
              <a:rPr lang="en-US" dirty="0"/>
            </a:br>
            <a:r>
              <a:rPr lang="en-US" i="1" dirty="0">
                <a:hlinkClick r:id="rId2"/>
              </a:rPr>
              <a:t>IEEE Transactions on Computer-Aided Design of Integrated Circuits and Systems</a:t>
            </a:r>
            <a:r>
              <a:rPr lang="en-US" i="1" dirty="0"/>
              <a:t> (</a:t>
            </a:r>
            <a:r>
              <a:rPr lang="en-US" b="1" i="1" dirty="0"/>
              <a:t>TCAD</a:t>
            </a:r>
            <a:r>
              <a:rPr lang="en-US" i="1" dirty="0"/>
              <a:t>) Special Issue on Top Picks in Hardware and Embedded Security</a:t>
            </a:r>
            <a:r>
              <a:rPr lang="en-US" dirty="0"/>
              <a:t>, 2019.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3"/>
              </a:rPr>
              <a:t>Preliminary arXiv version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4052664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9043"/>
      </p:ext>
    </p:extLst>
  </p:cSld>
  <p:clrMapOvr>
    <a:masterClrMapping/>
  </p:clrMapOvr>
  <p:transition/>
</p:sld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7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9900"/>
      </a:accent5>
      <a:accent6>
        <a:srgbClr val="777777"/>
      </a:accent6>
      <a:hlink>
        <a:srgbClr val="0000FF"/>
      </a:hlink>
      <a:folHlink>
        <a:srgbClr val="800080"/>
      </a:folHlink>
    </a:clrScheme>
    <a:fontScheme name="Sesha">
      <a:majorFont>
        <a:latin typeface="Myriad Pro Cond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2"/>
          </a:solidFill>
          <a:headEnd type="none" w="med" len="med"/>
          <a:tailEnd type="arrow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55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222045</TotalTime>
  <Words>5572</Words>
  <Application>Microsoft Macintosh PowerPoint</Application>
  <PresentationFormat>On-screen Show (4:3)</PresentationFormat>
  <Paragraphs>883</Paragraphs>
  <Slides>98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76" baseType="lpstr">
      <vt:lpstr>Adobe Garamond Pro</vt:lpstr>
      <vt:lpstr>Arial</vt:lpstr>
      <vt:lpstr>Arial Narrow</vt:lpstr>
      <vt:lpstr>Calibri</vt:lpstr>
      <vt:lpstr>Cambria Math</vt:lpstr>
      <vt:lpstr>Chalkduster</vt:lpstr>
      <vt:lpstr>europa</vt:lpstr>
      <vt:lpstr>Futura Medium</vt:lpstr>
      <vt:lpstr>Garamond</vt:lpstr>
      <vt:lpstr>Gill Sans</vt:lpstr>
      <vt:lpstr>Gill Sans MT</vt:lpstr>
      <vt:lpstr>Lucida Grande</vt:lpstr>
      <vt:lpstr>Myriad Pro Bold Cond</vt:lpstr>
      <vt:lpstr>Myriad Pro Cond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18_Edge</vt:lpstr>
      <vt:lpstr>4_sesha-theme</vt:lpstr>
      <vt:lpstr>19_Edge</vt:lpstr>
      <vt:lpstr>11_Edge</vt:lpstr>
      <vt:lpstr>14_Edge</vt:lpstr>
      <vt:lpstr>40_Edge</vt:lpstr>
      <vt:lpstr>15_Edge</vt:lpstr>
      <vt:lpstr>99_Edge</vt:lpstr>
      <vt:lpstr>137_Edge</vt:lpstr>
      <vt:lpstr>24_Edge</vt:lpstr>
      <vt:lpstr>155_Edge</vt:lpstr>
      <vt:lpstr>31_Edge</vt:lpstr>
      <vt:lpstr>20_Edge</vt:lpstr>
      <vt:lpstr>30_Edge</vt:lpstr>
      <vt:lpstr>Title &amp; Bullets</vt:lpstr>
      <vt:lpstr>7_sesha-theme</vt:lpstr>
      <vt:lpstr>26_Edge</vt:lpstr>
      <vt:lpstr>2_Edge</vt:lpstr>
      <vt:lpstr>60_Edge</vt:lpstr>
      <vt:lpstr>6_Office Theme</vt:lpstr>
      <vt:lpstr>62_Edge</vt:lpstr>
      <vt:lpstr>12_Edge</vt:lpstr>
      <vt:lpstr>Visio</vt:lpstr>
      <vt:lpstr>Intelligent Architectures for  Intelligent Computing Systems</vt:lpstr>
      <vt:lpstr>The Problem</vt:lpstr>
      <vt:lpstr>Data is Key for Future Workloads</vt:lpstr>
      <vt:lpstr>Data Overwhelms Modern Machines </vt:lpstr>
      <vt:lpstr>PowerPoint Presentation</vt:lpstr>
      <vt:lpstr>PowerPoint Presentation</vt:lpstr>
      <vt:lpstr>Data is Key for Future Workloads</vt:lpstr>
      <vt:lpstr>PowerPoint Presentation</vt:lpstr>
      <vt:lpstr>New Genome Sequencing Technologies</vt:lpstr>
      <vt:lpstr>New Genome Sequencing Technologies</vt:lpstr>
      <vt:lpstr>Accelerating Genome Analysis</vt:lpstr>
      <vt:lpstr>GenASM Framework [MICRO 2020]</vt:lpstr>
      <vt:lpstr>Data Overwhelms Modern Machines …</vt:lpstr>
      <vt:lpstr>PowerPoint Presentation</vt:lpstr>
      <vt:lpstr>Axiom</vt:lpstr>
      <vt:lpstr>How to Handle Data Well</vt:lpstr>
      <vt:lpstr>Corollaries: Architectures Today …</vt:lpstr>
      <vt:lpstr>Architectures for Intelligent Machines</vt:lpstr>
      <vt:lpstr>Data-Centric (Memory-Centric) Architectures</vt:lpstr>
      <vt:lpstr>Data-Centric Architectures: Properties</vt:lpstr>
      <vt:lpstr>Processing Data           Where It Makes Sense</vt:lpstr>
      <vt:lpstr>Goal: Processing Inside Memory</vt:lpstr>
      <vt:lpstr>Memory as an Accelerator</vt:lpstr>
      <vt:lpstr>Processing in Memory:   Two Approaches</vt:lpstr>
      <vt:lpstr>Approach 1: Minimally Changing Memory</vt:lpstr>
      <vt:lpstr>In-Memory Bulk Bitwise Operations</vt:lpstr>
      <vt:lpstr>RowClone: In-DRAM Data Copy and Init.</vt:lpstr>
      <vt:lpstr>LISA: Increasing Connectivity in DRAM</vt:lpstr>
      <vt:lpstr>FIGARO: Fine-Grained In-DRAM Copy</vt:lpstr>
      <vt:lpstr>Network-On-Memory: Fast Inter-Bank Copy</vt:lpstr>
      <vt:lpstr>In-DRAM AND/OR: Triple Row Activation</vt:lpstr>
      <vt:lpstr>In-DRAM NOT: Dual Contact Cell</vt:lpstr>
      <vt:lpstr>Ambit vs. DDR3: Performance and Energy</vt:lpstr>
      <vt:lpstr>Bulk Bitwise Operations in Workloads</vt:lpstr>
      <vt:lpstr>Performance: Bitmap Index on Ambit</vt:lpstr>
      <vt:lpstr>Performance: BitWeaving on Ambit</vt:lpstr>
      <vt:lpstr>More on In-DRAM Bulk AND/OR</vt:lpstr>
      <vt:lpstr>More on Ambit</vt:lpstr>
      <vt:lpstr>In-DRAM Bulk Bitwise Execution</vt:lpstr>
      <vt:lpstr>Coming Up in ASPLOS 2021…</vt:lpstr>
      <vt:lpstr>RowClone &amp; Bitwise Ops in Real DRAM Chips</vt:lpstr>
      <vt:lpstr>Pinatubo: RowClone and Bitwise Ops in PCM</vt:lpstr>
      <vt:lpstr>Processing in Memory:   Two Approaches</vt:lpstr>
      <vt:lpstr>Opportunity: 3D-Stacked Logic+Memory</vt:lpstr>
      <vt:lpstr>Tesseract System for Graph Processing</vt:lpstr>
      <vt:lpstr>Evaluated Systems</vt:lpstr>
      <vt:lpstr>Tesseract Graph Processing Performance</vt:lpstr>
      <vt:lpstr>Tesseract Graph Processing System Energy</vt:lpstr>
      <vt:lpstr>More on Tesseract</vt:lpstr>
      <vt:lpstr>Eliminating the Adoption Barriers</vt:lpstr>
      <vt:lpstr>Barriers to Adoption of PIM</vt:lpstr>
      <vt:lpstr>We Need to Revisit the Entire Stack</vt:lpstr>
      <vt:lpstr>PIM Review and Open Problems</vt:lpstr>
      <vt:lpstr>PIM Review and Open Problems (II)</vt:lpstr>
      <vt:lpstr>UPMEM Processing-in-DRAM Engine (2019)</vt:lpstr>
      <vt:lpstr>Challenge and Opportunity for Future</vt:lpstr>
      <vt:lpstr>Exploiting Data to Design             Intelligent Architectures</vt:lpstr>
      <vt:lpstr>System Architecture Design Today</vt:lpstr>
      <vt:lpstr>An Intelligent Architecture</vt:lpstr>
      <vt:lpstr>More on Self-Optimizing DRAM Controllers</vt:lpstr>
      <vt:lpstr>Challenge and Opportunity for Future</vt:lpstr>
      <vt:lpstr>Data-Aware Architectures</vt:lpstr>
      <vt:lpstr>One Problem: Limited Expressiveness</vt:lpstr>
      <vt:lpstr>A Solution: More Expressive Interfaces</vt:lpstr>
      <vt:lpstr>Expressive (Memory) Interfaces</vt:lpstr>
      <vt:lpstr>Expressive (Memory) Interfaces for GPUs</vt:lpstr>
      <vt:lpstr>EDEN: Data-Aware Efficient DNN Inference</vt:lpstr>
      <vt:lpstr>SMASH: SW/HW Indexing Acceleration</vt:lpstr>
      <vt:lpstr>Data-Aware Virtual Memory Framework</vt:lpstr>
      <vt:lpstr>Challenge and Opportunity for Future</vt:lpstr>
      <vt:lpstr>Architectures for Intelligent Machines</vt:lpstr>
      <vt:lpstr>PowerPoint Presentation</vt:lpstr>
      <vt:lpstr>We Need to Revisit the Entire Stack</vt:lpstr>
      <vt:lpstr>PIM Review and Open Problems</vt:lpstr>
      <vt:lpstr>PIM Review and Open Problems (II)</vt:lpstr>
      <vt:lpstr>A Longer Version of This Talk</vt:lpstr>
      <vt:lpstr>Detailed Lectures on PIM (I)</vt:lpstr>
      <vt:lpstr>Detailed Lectures on PIM (II)</vt:lpstr>
      <vt:lpstr>Funding Acknowledgments</vt:lpstr>
      <vt:lpstr>Acknowledgments</vt:lpstr>
      <vt:lpstr>Acknowledgments</vt:lpstr>
      <vt:lpstr>PowerPoint Presentation</vt:lpstr>
      <vt:lpstr>SAFARI Newsletter April 2020 Edition</vt:lpstr>
      <vt:lpstr>SAFARI Newsletter January 2021 Edition</vt:lpstr>
      <vt:lpstr>Intelligent Architectures for  Intelligent Computing Systems</vt:lpstr>
      <vt:lpstr>Backup Slides for Further Info</vt:lpstr>
      <vt:lpstr>Referenced Papers and Talks</vt:lpstr>
      <vt:lpstr>Research &amp; Teaching: Some Overview Talks</vt:lpstr>
      <vt:lpstr>An Interview on Research and Education</vt:lpstr>
      <vt:lpstr>More Thoughts and Suggestions</vt:lpstr>
      <vt:lpstr>Reference Overview Paper I</vt:lpstr>
      <vt:lpstr>Reference Overview Paper II</vt:lpstr>
      <vt:lpstr>Reference Overview Paper III</vt:lpstr>
      <vt:lpstr>Reference Overview Paper IV</vt:lpstr>
      <vt:lpstr>Reference Overview Paper V</vt:lpstr>
      <vt:lpstr>Reference Overview Paper VI</vt:lpstr>
      <vt:lpstr>Reference Overview Paper VII</vt:lpstr>
      <vt:lpstr>Reference Overview Paper VIII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2953</cp:revision>
  <cp:lastPrinted>2017-12-05T03:30:35Z</cp:lastPrinted>
  <dcterms:created xsi:type="dcterms:W3CDTF">2010-10-08T20:41:54Z</dcterms:created>
  <dcterms:modified xsi:type="dcterms:W3CDTF">2021-01-22T19:36:40Z</dcterms:modified>
</cp:coreProperties>
</file>