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20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1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3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7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28.xml" ContentType="application/vnd.openxmlformats-officedocument.theme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9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30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31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32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33.xml" ContentType="application/vnd.openxmlformats-officedocument.theme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4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35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36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7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8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39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40.xml" ContentType="application/vnd.openxmlformats-officedocument.theme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41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heme/theme42.xml" ContentType="application/vnd.openxmlformats-officedocument.theme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theme/theme43.xml" ContentType="application/vnd.openxmlformats-officedocument.theme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44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5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6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47.xml" ContentType="application/vnd.openxmlformats-officedocument.theme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48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9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heme/theme50.xml" ContentType="application/vnd.openxmlformats-officedocument.theme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theme/theme51.xml" ContentType="application/vnd.openxmlformats-officedocument.theme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heme/theme52.xml" ContentType="application/vnd.openxmlformats-officedocument.theme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53.xml" ContentType="application/vnd.openxmlformats-officedocument.theme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theme/theme54.xml" ContentType="application/vnd.openxmlformats-officedocument.theme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theme/theme55.xml" ContentType="application/vnd.openxmlformats-officedocument.theme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theme/theme56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theme/theme57.xml" ContentType="application/vnd.openxmlformats-officedocument.theme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theme/theme58.xml" ContentType="application/vnd.openxmlformats-officedocument.theme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theme/theme59.xml" ContentType="application/vnd.openxmlformats-officedocument.theme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theme/theme60.xml" ContentType="application/vnd.openxmlformats-officedocument.theme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theme/theme61.xml" ContentType="application/vnd.openxmlformats-officedocument.theme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theme/theme62.xml" ContentType="application/vnd.openxmlformats-officedocument.theme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3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theme/theme64.xml" ContentType="application/vnd.openxmlformats-officedocument.theme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theme/theme65.xml" ContentType="application/vnd.openxmlformats-officedocument.theme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theme/theme66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theme/theme67.xml" ContentType="application/vnd.openxmlformats-officedocument.theme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theme/themeOverride8.xml" ContentType="application/vnd.openxmlformats-officedocument.themeOverride+xml"/>
  <Override PartName="/ppt/drawings/drawing2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theme/themeOverride9.xml" ContentType="application/vnd.openxmlformats-officedocument.themeOverride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theme/themeOverride11.xml" ContentType="application/vnd.openxmlformats-officedocument.themeOverride+xml"/>
  <Override PartName="/ppt/charts/chart17.xml" ContentType="application/vnd.openxmlformats-officedocument.drawingml.chart+xml"/>
  <Override PartName="/ppt/theme/themeOverride12.xml" ContentType="application/vnd.openxmlformats-officedocument.themeOverride+xml"/>
  <Override PartName="/ppt/charts/chart18.xml" ContentType="application/vnd.openxmlformats-officedocument.drawingml.chart+xml"/>
  <Override PartName="/ppt/theme/themeOverride13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1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37.xml" ContentType="application/vnd.openxmlformats-officedocument.presentationml.notesSlide+xml"/>
  <Override PartName="/ppt/charts/chart24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74" r:id="rId9"/>
    <p:sldMasterId id="2147484087" r:id="rId10"/>
    <p:sldMasterId id="2147484099" r:id="rId11"/>
    <p:sldMasterId id="2147484281" r:id="rId12"/>
    <p:sldMasterId id="2147484522" r:id="rId13"/>
    <p:sldMasterId id="2147484534" r:id="rId14"/>
    <p:sldMasterId id="2147484571" r:id="rId15"/>
    <p:sldMasterId id="2147484777" r:id="rId16"/>
    <p:sldMasterId id="2147484837" r:id="rId17"/>
    <p:sldMasterId id="2147484849" r:id="rId18"/>
    <p:sldMasterId id="2147484861" r:id="rId19"/>
    <p:sldMasterId id="2147484873" r:id="rId20"/>
    <p:sldMasterId id="2147484969" r:id="rId21"/>
    <p:sldMasterId id="2147485410" r:id="rId22"/>
    <p:sldMasterId id="2147485520" r:id="rId23"/>
    <p:sldMasterId id="2147485532" r:id="rId24"/>
    <p:sldMasterId id="2147485652" r:id="rId25"/>
    <p:sldMasterId id="2147485665" r:id="rId26"/>
    <p:sldMasterId id="2147485714" r:id="rId27"/>
    <p:sldMasterId id="2147486472" r:id="rId28"/>
    <p:sldMasterId id="2147486594" r:id="rId29"/>
    <p:sldMasterId id="2147486654" r:id="rId30"/>
    <p:sldMasterId id="2147486847" r:id="rId31"/>
    <p:sldMasterId id="2147486871" r:id="rId32"/>
    <p:sldMasterId id="2147486966" r:id="rId33"/>
    <p:sldMasterId id="2147487084" r:id="rId34"/>
    <p:sldMasterId id="2147487120" r:id="rId35"/>
    <p:sldMasterId id="2147487144" r:id="rId36"/>
    <p:sldMasterId id="2147487194" r:id="rId37"/>
    <p:sldMasterId id="2147487206" r:id="rId38"/>
    <p:sldMasterId id="2147487258" r:id="rId39"/>
    <p:sldMasterId id="2147487278" r:id="rId40"/>
    <p:sldMasterId id="2147487375" r:id="rId41"/>
    <p:sldMasterId id="2147487423" r:id="rId42"/>
    <p:sldMasterId id="2147487459" r:id="rId43"/>
    <p:sldMasterId id="2147487471" r:id="rId44"/>
    <p:sldMasterId id="2147487483" r:id="rId45"/>
    <p:sldMasterId id="2147487495" r:id="rId46"/>
    <p:sldMasterId id="2147487502" r:id="rId47"/>
    <p:sldMasterId id="2147487509" r:id="rId48"/>
    <p:sldMasterId id="2147487516" r:id="rId49"/>
    <p:sldMasterId id="2147487524" r:id="rId50"/>
    <p:sldMasterId id="2147487536" r:id="rId51"/>
    <p:sldMasterId id="2147487548" r:id="rId52"/>
    <p:sldMasterId id="2147487574" r:id="rId53"/>
    <p:sldMasterId id="2147487598" r:id="rId54"/>
    <p:sldMasterId id="2147487610" r:id="rId55"/>
    <p:sldMasterId id="2147487623" r:id="rId56"/>
    <p:sldMasterId id="2147487635" r:id="rId57"/>
    <p:sldMasterId id="2147487647" r:id="rId58"/>
    <p:sldMasterId id="2147487707" r:id="rId59"/>
    <p:sldMasterId id="2147487731" r:id="rId60"/>
    <p:sldMasterId id="2147487743" r:id="rId61"/>
    <p:sldMasterId id="2147487948" r:id="rId62"/>
    <p:sldMasterId id="2147488008" r:id="rId63"/>
    <p:sldMasterId id="2147488021" r:id="rId64"/>
    <p:sldMasterId id="2147488034" r:id="rId65"/>
    <p:sldMasterId id="2147488047" r:id="rId66"/>
    <p:sldMasterId id="2147488059" r:id="rId67"/>
    <p:sldMasterId id="2147488072" r:id="rId68"/>
  </p:sldMasterIdLst>
  <p:notesMasterIdLst>
    <p:notesMasterId r:id="rId294"/>
  </p:notesMasterIdLst>
  <p:handoutMasterIdLst>
    <p:handoutMasterId r:id="rId295"/>
  </p:handoutMasterIdLst>
  <p:sldIdLst>
    <p:sldId id="3122" r:id="rId69"/>
    <p:sldId id="4678" r:id="rId70"/>
    <p:sldId id="4687" r:id="rId71"/>
    <p:sldId id="4140" r:id="rId72"/>
    <p:sldId id="4643" r:id="rId73"/>
    <p:sldId id="4142" r:id="rId74"/>
    <p:sldId id="3295" r:id="rId75"/>
    <p:sldId id="3296" r:id="rId76"/>
    <p:sldId id="3297" r:id="rId77"/>
    <p:sldId id="2886" r:id="rId78"/>
    <p:sldId id="2887" r:id="rId79"/>
    <p:sldId id="2889" r:id="rId80"/>
    <p:sldId id="2890" r:id="rId81"/>
    <p:sldId id="2891" r:id="rId82"/>
    <p:sldId id="3845" r:id="rId83"/>
    <p:sldId id="3846" r:id="rId84"/>
    <p:sldId id="3847" r:id="rId85"/>
    <p:sldId id="3264" r:id="rId86"/>
    <p:sldId id="2893" r:id="rId87"/>
    <p:sldId id="3660" r:id="rId88"/>
    <p:sldId id="3707" r:id="rId89"/>
    <p:sldId id="3853" r:id="rId90"/>
    <p:sldId id="3856" r:id="rId91"/>
    <p:sldId id="4143" r:id="rId92"/>
    <p:sldId id="4144" r:id="rId93"/>
    <p:sldId id="3917" r:id="rId94"/>
    <p:sldId id="4147" r:id="rId95"/>
    <p:sldId id="3581" r:id="rId96"/>
    <p:sldId id="3582" r:id="rId97"/>
    <p:sldId id="3609" r:id="rId98"/>
    <p:sldId id="4145" r:id="rId99"/>
    <p:sldId id="3583" r:id="rId100"/>
    <p:sldId id="3614" r:id="rId101"/>
    <p:sldId id="3615" r:id="rId102"/>
    <p:sldId id="4146" r:id="rId103"/>
    <p:sldId id="3584" r:id="rId104"/>
    <p:sldId id="3585" r:id="rId105"/>
    <p:sldId id="3586" r:id="rId106"/>
    <p:sldId id="3848" r:id="rId107"/>
    <p:sldId id="3710" r:id="rId108"/>
    <p:sldId id="3711" r:id="rId109"/>
    <p:sldId id="3712" r:id="rId110"/>
    <p:sldId id="3719" r:id="rId111"/>
    <p:sldId id="3720" r:id="rId112"/>
    <p:sldId id="3721" r:id="rId113"/>
    <p:sldId id="3722" r:id="rId114"/>
    <p:sldId id="3723" r:id="rId115"/>
    <p:sldId id="3602" r:id="rId116"/>
    <p:sldId id="3857" r:id="rId117"/>
    <p:sldId id="3604" r:id="rId118"/>
    <p:sldId id="3726" r:id="rId119"/>
    <p:sldId id="3728" r:id="rId120"/>
    <p:sldId id="3855" r:id="rId121"/>
    <p:sldId id="3918" r:id="rId122"/>
    <p:sldId id="3923" r:id="rId123"/>
    <p:sldId id="3922" r:id="rId124"/>
    <p:sldId id="3861" r:id="rId125"/>
    <p:sldId id="3862" r:id="rId126"/>
    <p:sldId id="4158" r:id="rId127"/>
    <p:sldId id="4159" r:id="rId128"/>
    <p:sldId id="3859" r:id="rId129"/>
    <p:sldId id="3860" r:id="rId130"/>
    <p:sldId id="4081" r:id="rId131"/>
    <p:sldId id="3730" r:id="rId132"/>
    <p:sldId id="4155" r:id="rId133"/>
    <p:sldId id="3731" r:id="rId134"/>
    <p:sldId id="3732" r:id="rId135"/>
    <p:sldId id="4156" r:id="rId136"/>
    <p:sldId id="4157" r:id="rId137"/>
    <p:sldId id="3735" r:id="rId138"/>
    <p:sldId id="3736" r:id="rId139"/>
    <p:sldId id="3737" r:id="rId140"/>
    <p:sldId id="3738" r:id="rId141"/>
    <p:sldId id="3741" r:id="rId142"/>
    <p:sldId id="4689" r:id="rId143"/>
    <p:sldId id="3742" r:id="rId144"/>
    <p:sldId id="3743" r:id="rId145"/>
    <p:sldId id="3869" r:id="rId146"/>
    <p:sldId id="3919" r:id="rId147"/>
    <p:sldId id="4160" r:id="rId148"/>
    <p:sldId id="3872" r:id="rId149"/>
    <p:sldId id="3744" r:id="rId150"/>
    <p:sldId id="3745" r:id="rId151"/>
    <p:sldId id="3746" r:id="rId152"/>
    <p:sldId id="3747" r:id="rId153"/>
    <p:sldId id="3748" r:id="rId154"/>
    <p:sldId id="3749" r:id="rId155"/>
    <p:sldId id="3873" r:id="rId156"/>
    <p:sldId id="3874" r:id="rId157"/>
    <p:sldId id="3751" r:id="rId158"/>
    <p:sldId id="3754" r:id="rId159"/>
    <p:sldId id="3756" r:id="rId160"/>
    <p:sldId id="3757" r:id="rId161"/>
    <p:sldId id="4165" r:id="rId162"/>
    <p:sldId id="4133" r:id="rId163"/>
    <p:sldId id="3875" r:id="rId164"/>
    <p:sldId id="3758" r:id="rId165"/>
    <p:sldId id="3759" r:id="rId166"/>
    <p:sldId id="4167" r:id="rId167"/>
    <p:sldId id="3790" r:id="rId168"/>
    <p:sldId id="3792" r:id="rId169"/>
    <p:sldId id="3761" r:id="rId170"/>
    <p:sldId id="3920" r:id="rId171"/>
    <p:sldId id="3762" r:id="rId172"/>
    <p:sldId id="3763" r:id="rId173"/>
    <p:sldId id="4168" r:id="rId174"/>
    <p:sldId id="3764" r:id="rId175"/>
    <p:sldId id="3765" r:id="rId176"/>
    <p:sldId id="3766" r:id="rId177"/>
    <p:sldId id="3767" r:id="rId178"/>
    <p:sldId id="3768" r:id="rId179"/>
    <p:sldId id="3769" r:id="rId180"/>
    <p:sldId id="3770" r:id="rId181"/>
    <p:sldId id="3771" r:id="rId182"/>
    <p:sldId id="3772" r:id="rId183"/>
    <p:sldId id="3773" r:id="rId184"/>
    <p:sldId id="4688" r:id="rId185"/>
    <p:sldId id="3887" r:id="rId186"/>
    <p:sldId id="3886" r:id="rId187"/>
    <p:sldId id="3888" r:id="rId188"/>
    <p:sldId id="3883" r:id="rId189"/>
    <p:sldId id="4683" r:id="rId190"/>
    <p:sldId id="4186" r:id="rId191"/>
    <p:sldId id="4173" r:id="rId192"/>
    <p:sldId id="4174" r:id="rId193"/>
    <p:sldId id="3905" r:id="rId194"/>
    <p:sldId id="4187" r:id="rId195"/>
    <p:sldId id="4188" r:id="rId196"/>
    <p:sldId id="4215" r:id="rId197"/>
    <p:sldId id="3781" r:id="rId198"/>
    <p:sldId id="3782" r:id="rId199"/>
    <p:sldId id="3908" r:id="rId200"/>
    <p:sldId id="3909" r:id="rId201"/>
    <p:sldId id="3926" r:id="rId202"/>
    <p:sldId id="3786" r:id="rId203"/>
    <p:sldId id="3910" r:id="rId204"/>
    <p:sldId id="3796" r:id="rId205"/>
    <p:sldId id="3795" r:id="rId206"/>
    <p:sldId id="3906" r:id="rId207"/>
    <p:sldId id="3934" r:id="rId208"/>
    <p:sldId id="4083" r:id="rId209"/>
    <p:sldId id="3927" r:id="rId210"/>
    <p:sldId id="3928" r:id="rId211"/>
    <p:sldId id="4134" r:id="rId212"/>
    <p:sldId id="3931" r:id="rId213"/>
    <p:sldId id="3932" r:id="rId214"/>
    <p:sldId id="3933" r:id="rId215"/>
    <p:sldId id="3935" r:id="rId216"/>
    <p:sldId id="3911" r:id="rId217"/>
    <p:sldId id="4209" r:id="rId218"/>
    <p:sldId id="3915" r:id="rId219"/>
    <p:sldId id="3916" r:id="rId220"/>
    <p:sldId id="4086" r:id="rId221"/>
    <p:sldId id="3802" r:id="rId222"/>
    <p:sldId id="3803" r:id="rId223"/>
    <p:sldId id="3804" r:id="rId224"/>
    <p:sldId id="4206" r:id="rId225"/>
    <p:sldId id="4210" r:id="rId226"/>
    <p:sldId id="3805" r:id="rId227"/>
    <p:sldId id="3806" r:id="rId228"/>
    <p:sldId id="4212" r:id="rId229"/>
    <p:sldId id="3807" r:id="rId230"/>
    <p:sldId id="4213" r:id="rId231"/>
    <p:sldId id="4214" r:id="rId232"/>
    <p:sldId id="3800" r:id="rId233"/>
    <p:sldId id="3695" r:id="rId234"/>
    <p:sldId id="3696" r:id="rId235"/>
    <p:sldId id="4681" r:id="rId236"/>
    <p:sldId id="4424" r:id="rId237"/>
    <p:sldId id="4425" r:id="rId238"/>
    <p:sldId id="4426" r:id="rId239"/>
    <p:sldId id="4682" r:id="rId240"/>
    <p:sldId id="3878" r:id="rId241"/>
    <p:sldId id="3879" r:id="rId242"/>
    <p:sldId id="3880" r:id="rId243"/>
    <p:sldId id="3881" r:id="rId244"/>
    <p:sldId id="3882" r:id="rId245"/>
    <p:sldId id="3841" r:id="rId246"/>
    <p:sldId id="3812" r:id="rId247"/>
    <p:sldId id="3813" r:id="rId248"/>
    <p:sldId id="3814" r:id="rId249"/>
    <p:sldId id="3815" r:id="rId250"/>
    <p:sldId id="3816" r:id="rId251"/>
    <p:sldId id="3817" r:id="rId252"/>
    <p:sldId id="3818" r:id="rId253"/>
    <p:sldId id="3819" r:id="rId254"/>
    <p:sldId id="3820" r:id="rId255"/>
    <p:sldId id="3821" r:id="rId256"/>
    <p:sldId id="3822" r:id="rId257"/>
    <p:sldId id="3823" r:id="rId258"/>
    <p:sldId id="3824" r:id="rId259"/>
    <p:sldId id="3825" r:id="rId260"/>
    <p:sldId id="3826" r:id="rId261"/>
    <p:sldId id="3827" r:id="rId262"/>
    <p:sldId id="3828" r:id="rId263"/>
    <p:sldId id="3829" r:id="rId264"/>
    <p:sldId id="3830" r:id="rId265"/>
    <p:sldId id="3831" r:id="rId266"/>
    <p:sldId id="3832" r:id="rId267"/>
    <p:sldId id="3833" r:id="rId268"/>
    <p:sldId id="3834" r:id="rId269"/>
    <p:sldId id="3835" r:id="rId270"/>
    <p:sldId id="3836" r:id="rId271"/>
    <p:sldId id="3837" r:id="rId272"/>
    <p:sldId id="3838" r:id="rId273"/>
    <p:sldId id="3839" r:id="rId274"/>
    <p:sldId id="4232" r:id="rId275"/>
    <p:sldId id="4233" r:id="rId276"/>
    <p:sldId id="4234" r:id="rId277"/>
    <p:sldId id="4235" r:id="rId278"/>
    <p:sldId id="4236" r:id="rId279"/>
    <p:sldId id="4237" r:id="rId280"/>
    <p:sldId id="4238" r:id="rId281"/>
    <p:sldId id="4239" r:id="rId282"/>
    <p:sldId id="4240" r:id="rId283"/>
    <p:sldId id="4241" r:id="rId284"/>
    <p:sldId id="4242" r:id="rId285"/>
    <p:sldId id="3842" r:id="rId286"/>
    <p:sldId id="4227" r:id="rId287"/>
    <p:sldId id="4228" r:id="rId288"/>
    <p:sldId id="4229" r:id="rId289"/>
    <p:sldId id="4230" r:id="rId290"/>
    <p:sldId id="4231" r:id="rId291"/>
    <p:sldId id="4405" r:id="rId292"/>
    <p:sldId id="4680" r:id="rId29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32FF"/>
    <a:srgbClr val="FF00C4"/>
    <a:srgbClr val="1A5712"/>
    <a:srgbClr val="948A54"/>
    <a:srgbClr val="2A55D6"/>
    <a:srgbClr val="8C0000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3" autoAdjust="0"/>
    <p:restoredTop sz="99433" autoAdjust="0"/>
  </p:normalViewPr>
  <p:slideViewPr>
    <p:cSldViewPr>
      <p:cViewPr varScale="1">
        <p:scale>
          <a:sx n="108" d="100"/>
          <a:sy n="108" d="100"/>
        </p:scale>
        <p:origin x="10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9.xml"/><Relationship Id="rId299" Type="http://schemas.openxmlformats.org/officeDocument/2006/relationships/tableStyles" Target="tableStyles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" Target="slides/slide91.xml"/><Relationship Id="rId170" Type="http://schemas.openxmlformats.org/officeDocument/2006/relationships/slide" Target="slides/slide102.xml"/><Relationship Id="rId226" Type="http://schemas.openxmlformats.org/officeDocument/2006/relationships/slide" Target="slides/slide158.xml"/><Relationship Id="rId268" Type="http://schemas.openxmlformats.org/officeDocument/2006/relationships/slide" Target="slides/slide200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6.xml"/><Relationship Id="rId128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13.xml"/><Relationship Id="rId237" Type="http://schemas.openxmlformats.org/officeDocument/2006/relationships/slide" Target="slides/slide169.xml"/><Relationship Id="rId279" Type="http://schemas.openxmlformats.org/officeDocument/2006/relationships/slide" Target="slides/slide211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71.xml"/><Relationship Id="rId290" Type="http://schemas.openxmlformats.org/officeDocument/2006/relationships/slide" Target="slides/slide222.xml"/><Relationship Id="rId85" Type="http://schemas.openxmlformats.org/officeDocument/2006/relationships/slide" Target="slides/slide17.xml"/><Relationship Id="rId150" Type="http://schemas.openxmlformats.org/officeDocument/2006/relationships/slide" Target="slides/slide82.xml"/><Relationship Id="rId192" Type="http://schemas.openxmlformats.org/officeDocument/2006/relationships/slide" Target="slides/slide124.xml"/><Relationship Id="rId206" Type="http://schemas.openxmlformats.org/officeDocument/2006/relationships/slide" Target="slides/slide138.xml"/><Relationship Id="rId248" Type="http://schemas.openxmlformats.org/officeDocument/2006/relationships/slide" Target="slides/slide180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40.xml"/><Relationship Id="rId54" Type="http://schemas.openxmlformats.org/officeDocument/2006/relationships/slideMaster" Target="slideMasters/slideMaster54.xml"/><Relationship Id="rId75" Type="http://schemas.openxmlformats.org/officeDocument/2006/relationships/slide" Target="slides/slide7.xml"/><Relationship Id="rId96" Type="http://schemas.openxmlformats.org/officeDocument/2006/relationships/slide" Target="slides/slide28.xml"/><Relationship Id="rId140" Type="http://schemas.openxmlformats.org/officeDocument/2006/relationships/slide" Target="slides/slide72.xml"/><Relationship Id="rId161" Type="http://schemas.openxmlformats.org/officeDocument/2006/relationships/slide" Target="slides/slide93.xml"/><Relationship Id="rId182" Type="http://schemas.openxmlformats.org/officeDocument/2006/relationships/slide" Target="slides/slide114.xml"/><Relationship Id="rId217" Type="http://schemas.openxmlformats.org/officeDocument/2006/relationships/slide" Target="slides/slide14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70.xml"/><Relationship Id="rId259" Type="http://schemas.openxmlformats.org/officeDocument/2006/relationships/slide" Target="slides/slide191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51.xml"/><Relationship Id="rId270" Type="http://schemas.openxmlformats.org/officeDocument/2006/relationships/slide" Target="slides/slide202.xml"/><Relationship Id="rId291" Type="http://schemas.openxmlformats.org/officeDocument/2006/relationships/slide" Target="slides/slide223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" Target="slides/slide18.xml"/><Relationship Id="rId130" Type="http://schemas.openxmlformats.org/officeDocument/2006/relationships/slide" Target="slides/slide62.xml"/><Relationship Id="rId151" Type="http://schemas.openxmlformats.org/officeDocument/2006/relationships/slide" Target="slides/slide83.xml"/><Relationship Id="rId172" Type="http://schemas.openxmlformats.org/officeDocument/2006/relationships/slide" Target="slides/slide104.xml"/><Relationship Id="rId193" Type="http://schemas.openxmlformats.org/officeDocument/2006/relationships/slide" Target="slides/slide125.xml"/><Relationship Id="rId207" Type="http://schemas.openxmlformats.org/officeDocument/2006/relationships/slide" Target="slides/slide139.xml"/><Relationship Id="rId228" Type="http://schemas.openxmlformats.org/officeDocument/2006/relationships/slide" Target="slides/slide160.xml"/><Relationship Id="rId249" Type="http://schemas.openxmlformats.org/officeDocument/2006/relationships/slide" Target="slides/slide18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41.xml"/><Relationship Id="rId260" Type="http://schemas.openxmlformats.org/officeDocument/2006/relationships/slide" Target="slides/slide192.xml"/><Relationship Id="rId281" Type="http://schemas.openxmlformats.org/officeDocument/2006/relationships/slide" Target="slides/slide213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8.xml"/><Relationship Id="rId97" Type="http://schemas.openxmlformats.org/officeDocument/2006/relationships/slide" Target="slides/slide29.xml"/><Relationship Id="rId120" Type="http://schemas.openxmlformats.org/officeDocument/2006/relationships/slide" Target="slides/slide52.xml"/><Relationship Id="rId141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94.xml"/><Relationship Id="rId183" Type="http://schemas.openxmlformats.org/officeDocument/2006/relationships/slide" Target="slides/slide115.xml"/><Relationship Id="rId218" Type="http://schemas.openxmlformats.org/officeDocument/2006/relationships/slide" Target="slides/slide150.xml"/><Relationship Id="rId239" Type="http://schemas.openxmlformats.org/officeDocument/2006/relationships/slide" Target="slides/slide171.xml"/><Relationship Id="rId250" Type="http://schemas.openxmlformats.org/officeDocument/2006/relationships/slide" Target="slides/slide182.xml"/><Relationship Id="rId271" Type="http://schemas.openxmlformats.org/officeDocument/2006/relationships/slide" Target="slides/slide203.xml"/><Relationship Id="rId292" Type="http://schemas.openxmlformats.org/officeDocument/2006/relationships/slide" Target="slides/slide224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9.xml"/><Relationship Id="rId110" Type="http://schemas.openxmlformats.org/officeDocument/2006/relationships/slide" Target="slides/slide42.xml"/><Relationship Id="rId131" Type="http://schemas.openxmlformats.org/officeDocument/2006/relationships/slide" Target="slides/slide63.xml"/><Relationship Id="rId152" Type="http://schemas.openxmlformats.org/officeDocument/2006/relationships/slide" Target="slides/slide84.xml"/><Relationship Id="rId173" Type="http://schemas.openxmlformats.org/officeDocument/2006/relationships/slide" Target="slides/slide105.xml"/><Relationship Id="rId194" Type="http://schemas.openxmlformats.org/officeDocument/2006/relationships/slide" Target="slides/slide126.xml"/><Relationship Id="rId208" Type="http://schemas.openxmlformats.org/officeDocument/2006/relationships/slide" Target="slides/slide140.xml"/><Relationship Id="rId229" Type="http://schemas.openxmlformats.org/officeDocument/2006/relationships/slide" Target="slides/slide161.xml"/><Relationship Id="rId240" Type="http://schemas.openxmlformats.org/officeDocument/2006/relationships/slide" Target="slides/slide172.xml"/><Relationship Id="rId261" Type="http://schemas.openxmlformats.org/officeDocument/2006/relationships/slide" Target="slides/slide193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9.xml"/><Relationship Id="rId100" Type="http://schemas.openxmlformats.org/officeDocument/2006/relationships/slide" Target="slides/slide32.xml"/><Relationship Id="rId282" Type="http://schemas.openxmlformats.org/officeDocument/2006/relationships/slide" Target="slides/slide214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30.xml"/><Relationship Id="rId121" Type="http://schemas.openxmlformats.org/officeDocument/2006/relationships/slide" Target="slides/slide53.xml"/><Relationship Id="rId142" Type="http://schemas.openxmlformats.org/officeDocument/2006/relationships/slide" Target="slides/slide74.xml"/><Relationship Id="rId163" Type="http://schemas.openxmlformats.org/officeDocument/2006/relationships/slide" Target="slides/slide95.xml"/><Relationship Id="rId184" Type="http://schemas.openxmlformats.org/officeDocument/2006/relationships/slide" Target="slides/slide116.xml"/><Relationship Id="rId219" Type="http://schemas.openxmlformats.org/officeDocument/2006/relationships/slide" Target="slides/slide151.xml"/><Relationship Id="rId230" Type="http://schemas.openxmlformats.org/officeDocument/2006/relationships/slide" Target="slides/slide162.xml"/><Relationship Id="rId251" Type="http://schemas.openxmlformats.org/officeDocument/2006/relationships/slide" Target="slides/slide18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272" Type="http://schemas.openxmlformats.org/officeDocument/2006/relationships/slide" Target="slides/slide204.xml"/><Relationship Id="rId293" Type="http://schemas.openxmlformats.org/officeDocument/2006/relationships/slide" Target="slides/slide225.xml"/><Relationship Id="rId88" Type="http://schemas.openxmlformats.org/officeDocument/2006/relationships/slide" Target="slides/slide20.xml"/><Relationship Id="rId111" Type="http://schemas.openxmlformats.org/officeDocument/2006/relationships/slide" Target="slides/slide43.xml"/><Relationship Id="rId132" Type="http://schemas.openxmlformats.org/officeDocument/2006/relationships/slide" Target="slides/slide64.xml"/><Relationship Id="rId153" Type="http://schemas.openxmlformats.org/officeDocument/2006/relationships/slide" Target="slides/slide85.xml"/><Relationship Id="rId174" Type="http://schemas.openxmlformats.org/officeDocument/2006/relationships/slide" Target="slides/slide106.xml"/><Relationship Id="rId195" Type="http://schemas.openxmlformats.org/officeDocument/2006/relationships/slide" Target="slides/slide127.xml"/><Relationship Id="rId209" Type="http://schemas.openxmlformats.org/officeDocument/2006/relationships/slide" Target="slides/slide141.xml"/><Relationship Id="rId220" Type="http://schemas.openxmlformats.org/officeDocument/2006/relationships/slide" Target="slides/slide152.xml"/><Relationship Id="rId241" Type="http://schemas.openxmlformats.org/officeDocument/2006/relationships/slide" Target="slides/slide17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194.xml"/><Relationship Id="rId283" Type="http://schemas.openxmlformats.org/officeDocument/2006/relationships/slide" Target="slides/slide215.xml"/><Relationship Id="rId78" Type="http://schemas.openxmlformats.org/officeDocument/2006/relationships/slide" Target="slides/slide10.xml"/><Relationship Id="rId99" Type="http://schemas.openxmlformats.org/officeDocument/2006/relationships/slide" Target="slides/slide31.xml"/><Relationship Id="rId101" Type="http://schemas.openxmlformats.org/officeDocument/2006/relationships/slide" Target="slides/slide33.xml"/><Relationship Id="rId122" Type="http://schemas.openxmlformats.org/officeDocument/2006/relationships/slide" Target="slides/slide54.xml"/><Relationship Id="rId143" Type="http://schemas.openxmlformats.org/officeDocument/2006/relationships/slide" Target="slides/slide75.xml"/><Relationship Id="rId164" Type="http://schemas.openxmlformats.org/officeDocument/2006/relationships/slide" Target="slides/slide96.xml"/><Relationship Id="rId185" Type="http://schemas.openxmlformats.org/officeDocument/2006/relationships/slide" Target="slides/slide117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42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63.xml"/><Relationship Id="rId252" Type="http://schemas.openxmlformats.org/officeDocument/2006/relationships/slide" Target="slides/slide184.xml"/><Relationship Id="rId273" Type="http://schemas.openxmlformats.org/officeDocument/2006/relationships/slide" Target="slides/slide205.xml"/><Relationship Id="rId294" Type="http://schemas.openxmlformats.org/officeDocument/2006/relationships/notesMaster" Target="notesMasters/notesMaster1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21.xml"/><Relationship Id="rId112" Type="http://schemas.openxmlformats.org/officeDocument/2006/relationships/slide" Target="slides/slide44.xml"/><Relationship Id="rId133" Type="http://schemas.openxmlformats.org/officeDocument/2006/relationships/slide" Target="slides/slide65.xml"/><Relationship Id="rId154" Type="http://schemas.openxmlformats.org/officeDocument/2006/relationships/slide" Target="slides/slide86.xml"/><Relationship Id="rId175" Type="http://schemas.openxmlformats.org/officeDocument/2006/relationships/slide" Target="slides/slide107.xml"/><Relationship Id="rId196" Type="http://schemas.openxmlformats.org/officeDocument/2006/relationships/slide" Target="slides/slide128.xml"/><Relationship Id="rId200" Type="http://schemas.openxmlformats.org/officeDocument/2006/relationships/slide" Target="slides/slide132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53.xml"/><Relationship Id="rId242" Type="http://schemas.openxmlformats.org/officeDocument/2006/relationships/slide" Target="slides/slide174.xml"/><Relationship Id="rId263" Type="http://schemas.openxmlformats.org/officeDocument/2006/relationships/slide" Target="slides/slide195.xml"/><Relationship Id="rId284" Type="http://schemas.openxmlformats.org/officeDocument/2006/relationships/slide" Target="slides/slide2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1.xml"/><Relationship Id="rId102" Type="http://schemas.openxmlformats.org/officeDocument/2006/relationships/slide" Target="slides/slide34.xml"/><Relationship Id="rId123" Type="http://schemas.openxmlformats.org/officeDocument/2006/relationships/slide" Target="slides/slide55.xml"/><Relationship Id="rId144" Type="http://schemas.openxmlformats.org/officeDocument/2006/relationships/slide" Target="slides/slide76.xml"/><Relationship Id="rId90" Type="http://schemas.openxmlformats.org/officeDocument/2006/relationships/slide" Target="slides/slide22.xml"/><Relationship Id="rId165" Type="http://schemas.openxmlformats.org/officeDocument/2006/relationships/slide" Target="slides/slide97.xml"/><Relationship Id="rId186" Type="http://schemas.openxmlformats.org/officeDocument/2006/relationships/slide" Target="slides/slide118.xml"/><Relationship Id="rId211" Type="http://schemas.openxmlformats.org/officeDocument/2006/relationships/slide" Target="slides/slide143.xml"/><Relationship Id="rId232" Type="http://schemas.openxmlformats.org/officeDocument/2006/relationships/slide" Target="slides/slide164.xml"/><Relationship Id="rId253" Type="http://schemas.openxmlformats.org/officeDocument/2006/relationships/slide" Target="slides/slide185.xml"/><Relationship Id="rId274" Type="http://schemas.openxmlformats.org/officeDocument/2006/relationships/slide" Target="slides/slide206.xml"/><Relationship Id="rId295" Type="http://schemas.openxmlformats.org/officeDocument/2006/relationships/handoutMaster" Target="handoutMasters/handoutMaster1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1.xml"/><Relationship Id="rId113" Type="http://schemas.openxmlformats.org/officeDocument/2006/relationships/slide" Target="slides/slide45.xml"/><Relationship Id="rId134" Type="http://schemas.openxmlformats.org/officeDocument/2006/relationships/slide" Target="slides/slide66.xml"/><Relationship Id="rId80" Type="http://schemas.openxmlformats.org/officeDocument/2006/relationships/slide" Target="slides/slide12.xml"/><Relationship Id="rId155" Type="http://schemas.openxmlformats.org/officeDocument/2006/relationships/slide" Target="slides/slide87.xml"/><Relationship Id="rId176" Type="http://schemas.openxmlformats.org/officeDocument/2006/relationships/slide" Target="slides/slide108.xml"/><Relationship Id="rId197" Type="http://schemas.openxmlformats.org/officeDocument/2006/relationships/slide" Target="slides/slide129.xml"/><Relationship Id="rId201" Type="http://schemas.openxmlformats.org/officeDocument/2006/relationships/slide" Target="slides/slide133.xml"/><Relationship Id="rId222" Type="http://schemas.openxmlformats.org/officeDocument/2006/relationships/slide" Target="slides/slide154.xml"/><Relationship Id="rId243" Type="http://schemas.openxmlformats.org/officeDocument/2006/relationships/slide" Target="slides/slide175.xml"/><Relationship Id="rId264" Type="http://schemas.openxmlformats.org/officeDocument/2006/relationships/slide" Target="slides/slide196.xml"/><Relationship Id="rId285" Type="http://schemas.openxmlformats.org/officeDocument/2006/relationships/slide" Target="slides/slide217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5.xml"/><Relationship Id="rId124" Type="http://schemas.openxmlformats.org/officeDocument/2006/relationships/slide" Target="slides/slide56.xml"/><Relationship Id="rId70" Type="http://schemas.openxmlformats.org/officeDocument/2006/relationships/slide" Target="slides/slide2.xml"/><Relationship Id="rId91" Type="http://schemas.openxmlformats.org/officeDocument/2006/relationships/slide" Target="slides/slide23.xml"/><Relationship Id="rId145" Type="http://schemas.openxmlformats.org/officeDocument/2006/relationships/slide" Target="slides/slide77.xml"/><Relationship Id="rId166" Type="http://schemas.openxmlformats.org/officeDocument/2006/relationships/slide" Target="slides/slide98.xml"/><Relationship Id="rId187" Type="http://schemas.openxmlformats.org/officeDocument/2006/relationships/slide" Target="slides/slide11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44.xml"/><Relationship Id="rId233" Type="http://schemas.openxmlformats.org/officeDocument/2006/relationships/slide" Target="slides/slide165.xml"/><Relationship Id="rId254" Type="http://schemas.openxmlformats.org/officeDocument/2006/relationships/slide" Target="slides/slide186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6.xml"/><Relationship Id="rId275" Type="http://schemas.openxmlformats.org/officeDocument/2006/relationships/slide" Target="slides/slide207.xml"/><Relationship Id="rId296" Type="http://schemas.openxmlformats.org/officeDocument/2006/relationships/presProps" Target="presProps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13.xml"/><Relationship Id="rId135" Type="http://schemas.openxmlformats.org/officeDocument/2006/relationships/slide" Target="slides/slide67.xml"/><Relationship Id="rId156" Type="http://schemas.openxmlformats.org/officeDocument/2006/relationships/slide" Target="slides/slide88.xml"/><Relationship Id="rId177" Type="http://schemas.openxmlformats.org/officeDocument/2006/relationships/slide" Target="slides/slide109.xml"/><Relationship Id="rId198" Type="http://schemas.openxmlformats.org/officeDocument/2006/relationships/slide" Target="slides/slide130.xml"/><Relationship Id="rId202" Type="http://schemas.openxmlformats.org/officeDocument/2006/relationships/slide" Target="slides/slide134.xml"/><Relationship Id="rId223" Type="http://schemas.openxmlformats.org/officeDocument/2006/relationships/slide" Target="slides/slide155.xml"/><Relationship Id="rId244" Type="http://schemas.openxmlformats.org/officeDocument/2006/relationships/slide" Target="slides/slide176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197.xml"/><Relationship Id="rId286" Type="http://schemas.openxmlformats.org/officeDocument/2006/relationships/slide" Target="slides/slide218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36.xml"/><Relationship Id="rId125" Type="http://schemas.openxmlformats.org/officeDocument/2006/relationships/slide" Target="slides/slide57.xml"/><Relationship Id="rId146" Type="http://schemas.openxmlformats.org/officeDocument/2006/relationships/slide" Target="slides/slide78.xml"/><Relationship Id="rId167" Type="http://schemas.openxmlformats.org/officeDocument/2006/relationships/slide" Target="slides/slide99.xml"/><Relationship Id="rId188" Type="http://schemas.openxmlformats.org/officeDocument/2006/relationships/slide" Target="slides/slide120.xml"/><Relationship Id="rId71" Type="http://schemas.openxmlformats.org/officeDocument/2006/relationships/slide" Target="slides/slide3.xml"/><Relationship Id="rId92" Type="http://schemas.openxmlformats.org/officeDocument/2006/relationships/slide" Target="slides/slide24.xml"/><Relationship Id="rId213" Type="http://schemas.openxmlformats.org/officeDocument/2006/relationships/slide" Target="slides/slide145.xml"/><Relationship Id="rId234" Type="http://schemas.openxmlformats.org/officeDocument/2006/relationships/slide" Target="slides/slide16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187.xml"/><Relationship Id="rId276" Type="http://schemas.openxmlformats.org/officeDocument/2006/relationships/slide" Target="slides/slide208.xml"/><Relationship Id="rId297" Type="http://schemas.openxmlformats.org/officeDocument/2006/relationships/viewProps" Target="viewProps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47.xml"/><Relationship Id="rId136" Type="http://schemas.openxmlformats.org/officeDocument/2006/relationships/slide" Target="slides/slide68.xml"/><Relationship Id="rId157" Type="http://schemas.openxmlformats.org/officeDocument/2006/relationships/slide" Target="slides/slide89.xml"/><Relationship Id="rId178" Type="http://schemas.openxmlformats.org/officeDocument/2006/relationships/slide" Target="slides/slide110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4.xml"/><Relationship Id="rId199" Type="http://schemas.openxmlformats.org/officeDocument/2006/relationships/slide" Target="slides/slide131.xml"/><Relationship Id="rId203" Type="http://schemas.openxmlformats.org/officeDocument/2006/relationships/slide" Target="slides/slide135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56.xml"/><Relationship Id="rId245" Type="http://schemas.openxmlformats.org/officeDocument/2006/relationships/slide" Target="slides/slide177.xml"/><Relationship Id="rId266" Type="http://schemas.openxmlformats.org/officeDocument/2006/relationships/slide" Target="slides/slide198.xml"/><Relationship Id="rId287" Type="http://schemas.openxmlformats.org/officeDocument/2006/relationships/slide" Target="slides/slide219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37.xml"/><Relationship Id="rId126" Type="http://schemas.openxmlformats.org/officeDocument/2006/relationships/slide" Target="slides/slide58.xml"/><Relationship Id="rId147" Type="http://schemas.openxmlformats.org/officeDocument/2006/relationships/slide" Target="slides/slide79.xml"/><Relationship Id="rId168" Type="http://schemas.openxmlformats.org/officeDocument/2006/relationships/slide" Target="slides/slide100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4.xml"/><Relationship Id="rId93" Type="http://schemas.openxmlformats.org/officeDocument/2006/relationships/slide" Target="slides/slide25.xml"/><Relationship Id="rId189" Type="http://schemas.openxmlformats.org/officeDocument/2006/relationships/slide" Target="slides/slide12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46.xml"/><Relationship Id="rId235" Type="http://schemas.openxmlformats.org/officeDocument/2006/relationships/slide" Target="slides/slide167.xml"/><Relationship Id="rId256" Type="http://schemas.openxmlformats.org/officeDocument/2006/relationships/slide" Target="slides/slide188.xml"/><Relationship Id="rId277" Type="http://schemas.openxmlformats.org/officeDocument/2006/relationships/slide" Target="slides/slide209.xml"/><Relationship Id="rId298" Type="http://schemas.openxmlformats.org/officeDocument/2006/relationships/theme" Target="theme/theme1.xml"/><Relationship Id="rId116" Type="http://schemas.openxmlformats.org/officeDocument/2006/relationships/slide" Target="slides/slide48.xml"/><Relationship Id="rId137" Type="http://schemas.openxmlformats.org/officeDocument/2006/relationships/slide" Target="slides/slide69.xml"/><Relationship Id="rId158" Type="http://schemas.openxmlformats.org/officeDocument/2006/relationships/slide" Target="slides/slide9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5.xml"/><Relationship Id="rId179" Type="http://schemas.openxmlformats.org/officeDocument/2006/relationships/slide" Target="slides/slide111.xml"/><Relationship Id="rId190" Type="http://schemas.openxmlformats.org/officeDocument/2006/relationships/slide" Target="slides/slide122.xml"/><Relationship Id="rId204" Type="http://schemas.openxmlformats.org/officeDocument/2006/relationships/slide" Target="slides/slide136.xml"/><Relationship Id="rId225" Type="http://schemas.openxmlformats.org/officeDocument/2006/relationships/slide" Target="slides/slide157.xml"/><Relationship Id="rId246" Type="http://schemas.openxmlformats.org/officeDocument/2006/relationships/slide" Target="slides/slide178.xml"/><Relationship Id="rId267" Type="http://schemas.openxmlformats.org/officeDocument/2006/relationships/slide" Target="slides/slide199.xml"/><Relationship Id="rId288" Type="http://schemas.openxmlformats.org/officeDocument/2006/relationships/slide" Target="slides/slide220.xml"/><Relationship Id="rId106" Type="http://schemas.openxmlformats.org/officeDocument/2006/relationships/slide" Target="slides/slide38.xml"/><Relationship Id="rId127" Type="http://schemas.openxmlformats.org/officeDocument/2006/relationships/slide" Target="slides/slide5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5.xml"/><Relationship Id="rId94" Type="http://schemas.openxmlformats.org/officeDocument/2006/relationships/slide" Target="slides/slide26.xml"/><Relationship Id="rId148" Type="http://schemas.openxmlformats.org/officeDocument/2006/relationships/slide" Target="slides/slide80.xml"/><Relationship Id="rId169" Type="http://schemas.openxmlformats.org/officeDocument/2006/relationships/slide" Target="slides/slide101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12.xml"/><Relationship Id="rId215" Type="http://schemas.openxmlformats.org/officeDocument/2006/relationships/slide" Target="slides/slide147.xml"/><Relationship Id="rId236" Type="http://schemas.openxmlformats.org/officeDocument/2006/relationships/slide" Target="slides/slide168.xml"/><Relationship Id="rId257" Type="http://schemas.openxmlformats.org/officeDocument/2006/relationships/slide" Target="slides/slide189.xml"/><Relationship Id="rId278" Type="http://schemas.openxmlformats.org/officeDocument/2006/relationships/slide" Target="slides/slide210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16.xml"/><Relationship Id="rId138" Type="http://schemas.openxmlformats.org/officeDocument/2006/relationships/slide" Target="slides/slide70.xml"/><Relationship Id="rId191" Type="http://schemas.openxmlformats.org/officeDocument/2006/relationships/slide" Target="slides/slide123.xml"/><Relationship Id="rId205" Type="http://schemas.openxmlformats.org/officeDocument/2006/relationships/slide" Target="slides/slide137.xml"/><Relationship Id="rId247" Type="http://schemas.openxmlformats.org/officeDocument/2006/relationships/slide" Target="slides/slide179.xml"/><Relationship Id="rId107" Type="http://schemas.openxmlformats.org/officeDocument/2006/relationships/slide" Target="slides/slide39.xml"/><Relationship Id="rId289" Type="http://schemas.openxmlformats.org/officeDocument/2006/relationships/slide" Target="slides/slide221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81.xml"/><Relationship Id="rId95" Type="http://schemas.openxmlformats.org/officeDocument/2006/relationships/slide" Target="slides/slide27.xml"/><Relationship Id="rId160" Type="http://schemas.openxmlformats.org/officeDocument/2006/relationships/slide" Target="slides/slide92.xml"/><Relationship Id="rId216" Type="http://schemas.openxmlformats.org/officeDocument/2006/relationships/slide" Target="slides/slide148.xml"/><Relationship Id="rId258" Type="http://schemas.openxmlformats.org/officeDocument/2006/relationships/slide" Target="slides/slide190.xml"/><Relationship Id="rId22" Type="http://schemas.openxmlformats.org/officeDocument/2006/relationships/slideMaster" Target="slideMasters/slideMaster22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50.xml"/><Relationship Id="rId171" Type="http://schemas.openxmlformats.org/officeDocument/2006/relationships/slide" Target="slides/slide103.xml"/><Relationship Id="rId227" Type="http://schemas.openxmlformats.org/officeDocument/2006/relationships/slide" Target="slides/slide159.xml"/><Relationship Id="rId269" Type="http://schemas.openxmlformats.org/officeDocument/2006/relationships/slide" Target="slides/slide201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61.xml"/><Relationship Id="rId280" Type="http://schemas.openxmlformats.org/officeDocument/2006/relationships/slide" Target="slides/slide2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cha\projects\writeups\thesis\slides\latency_trend_talk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cha\projects\writeups\thesis\slides\latency_trend_talk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Aaron\Dropbox\Documents\0_thesisdefense\0_slide\excel\latency_performanc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vboxsrv\shared\samsung%20page%20copy\PageCopy_Power_v2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Aaron\Dropbox\Documents\0_thesisdefense\0_slide\excel\latency_performance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/vboxsrv\Downloads\hpca_slide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/vboxsrv\Dropbox\Research\22_DRAM_TLDRAM\CameraReady\useful\tldram_trend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/vboxsrv\Dropbox\Research\22_DRAM_TLDRAM\CameraReady\useful\tldram_trend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/vboxsrv\Downloads\hpca_slides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Documents%20and%20Settings\Donghyuk\My%20Documents\qual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Documents%20and%20Settings\Donghyuk\My%20Documents\qua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icrosoft-my.sharepoint.com/personal/visesha_microsoft_com/Documents/PPTs/Conferences/MICRO%202017/cgma-throughput-lo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00506622718701"/>
          <c:y val="0.16071480580290401"/>
          <c:w val="0.82732323043042"/>
          <c:h val="0.66641303891524295"/>
        </c:manualLayout>
      </c:layout>
      <c:lineChart>
        <c:grouping val="standard"/>
        <c:varyColors val="0"/>
        <c:ser>
          <c:idx val="4"/>
          <c:order val="2"/>
          <c:tx>
            <c:strRef>
              <c:f>Trend!$N$56</c:f>
              <c:strCache>
                <c:ptCount val="1"/>
                <c:pt idx="0">
                  <c:v>Capacity</c:v>
                </c:pt>
              </c:strCache>
            </c:strRef>
          </c:tx>
          <c:spPr>
            <a:ln w="381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Trend!$O$56:$X$56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64</c:v>
                </c:pt>
                <c:pt idx="8">
                  <c:v>128</c:v>
                </c:pt>
                <c:pt idx="9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3E-0A4A-8338-B86E31B2A912}"/>
            </c:ext>
          </c:extLst>
        </c:ser>
        <c:ser>
          <c:idx val="3"/>
          <c:order val="3"/>
          <c:tx>
            <c:strRef>
              <c:f>Trend!$N$55</c:f>
              <c:strCache>
                <c:ptCount val="1"/>
                <c:pt idx="0">
                  <c:v>Bandwidth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Trend!$O$55:$X$55</c:f>
              <c:numCache>
                <c:formatCode>General</c:formatCode>
                <c:ptCount val="10"/>
                <c:pt idx="0">
                  <c:v>1</c:v>
                </c:pt>
                <c:pt idx="1">
                  <c:v>3.007518796992481</c:v>
                </c:pt>
                <c:pt idx="2">
                  <c:v>6.0150375939849621</c:v>
                </c:pt>
                <c:pt idx="3">
                  <c:v>8.0150375939849603</c:v>
                </c:pt>
                <c:pt idx="4">
                  <c:v>10.02255639097744</c:v>
                </c:pt>
                <c:pt idx="5">
                  <c:v>12.030075187969921</c:v>
                </c:pt>
                <c:pt idx="6">
                  <c:v>14.030075187969921</c:v>
                </c:pt>
                <c:pt idx="7">
                  <c:v>16.03759398496241</c:v>
                </c:pt>
                <c:pt idx="8">
                  <c:v>18.045112781954881</c:v>
                </c:pt>
                <c:pt idx="9">
                  <c:v>19.548872180451131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3E-0A4A-8338-B86E31B2A912}"/>
            </c:ext>
          </c:extLst>
        </c:ser>
        <c:ser>
          <c:idx val="2"/>
          <c:order val="4"/>
          <c:tx>
            <c:strRef>
              <c:f>Trend!$N$57</c:f>
              <c:strCache>
                <c:ptCount val="1"/>
                <c:pt idx="0">
                  <c:v>Latency</c:v>
                </c:pt>
              </c:strCache>
            </c:strRef>
          </c:tx>
          <c:spPr>
            <a:ln w="38100" cap="rnd">
              <a:solidFill>
                <a:srgbClr val="FF413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4136"/>
              </a:solidFill>
              <a:ln w="9525">
                <a:solidFill>
                  <a:srgbClr val="FF4136"/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Trend!$O$58:$X$58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1.043478260869565</c:v>
                </c:pt>
                <c:pt idx="3">
                  <c:v>1.142857142857143</c:v>
                </c:pt>
                <c:pt idx="4">
                  <c:v>1.2121212121212119</c:v>
                </c:pt>
                <c:pt idx="5">
                  <c:v>1.263157894736842</c:v>
                </c:pt>
                <c:pt idx="6">
                  <c:v>1.2520868113522541</c:v>
                </c:pt>
                <c:pt idx="7">
                  <c:v>1.274968125796855</c:v>
                </c:pt>
                <c:pt idx="8">
                  <c:v>1.2998266897746971</c:v>
                </c:pt>
                <c:pt idx="9">
                  <c:v>1.31868131868132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3E-0A4A-8338-B86E31B2A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7159040"/>
        <c:axId val="171716321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Trend!$N$52</c15:sqref>
                        </c15:formulaRef>
                      </c:ext>
                    </c:extLst>
                    <c:strCache>
                      <c:ptCount val="1"/>
                      <c:pt idx="0">
                        <c:v>Activation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14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Trend!$O$51:$X$51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1999</c:v>
                      </c:pt>
                      <c:pt idx="1">
                        <c:v>2003</c:v>
                      </c:pt>
                      <c:pt idx="2">
                        <c:v>2006</c:v>
                      </c:pt>
                      <c:pt idx="3">
                        <c:v>2008</c:v>
                      </c:pt>
                      <c:pt idx="4">
                        <c:v>2011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Trend!$O$52:$V$52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0.9</c:v>
                      </c:pt>
                      <c:pt idx="5">
                        <c:v>0.83333333333333304</c:v>
                      </c:pt>
                      <c:pt idx="6">
                        <c:v>0.92800000000000005</c:v>
                      </c:pt>
                      <c:pt idx="7">
                        <c:v>0.93733333333333302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DC3E-0A4A-8338-B86E31B2A91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Trend!$N$53</c15:sqref>
                        </c15:formulaRef>
                      </c:ext>
                    </c:extLst>
                    <c:strCache>
                      <c:ptCount val="1"/>
                      <c:pt idx="0">
                        <c:v>Precharge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x"/>
                  <c:size val="14"/>
                  <c:spPr>
                    <a:noFill/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Trend!$O$51:$X$51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1999</c:v>
                      </c:pt>
                      <c:pt idx="1">
                        <c:v>2003</c:v>
                      </c:pt>
                      <c:pt idx="2">
                        <c:v>2006</c:v>
                      </c:pt>
                      <c:pt idx="3">
                        <c:v>2008</c:v>
                      </c:pt>
                      <c:pt idx="4">
                        <c:v>2011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Trend!$O$53:$V$53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0.9</c:v>
                      </c:pt>
                      <c:pt idx="5">
                        <c:v>0.83333333333333304</c:v>
                      </c:pt>
                      <c:pt idx="6">
                        <c:v>0.92800000000000005</c:v>
                      </c:pt>
                      <c:pt idx="7">
                        <c:v>0.93733333333333302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DC3E-0A4A-8338-B86E31B2A912}"/>
                  </c:ext>
                </c:extLst>
              </c15:ser>
            </c15:filteredLineSeries>
          </c:ext>
        </c:extLst>
      </c:lineChart>
      <c:catAx>
        <c:axId val="171715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1717163216"/>
        <c:crosses val="autoZero"/>
        <c:auto val="1"/>
        <c:lblAlgn val="ctr"/>
        <c:lblOffset val="100"/>
        <c:noMultiLvlLbl val="0"/>
      </c:catAx>
      <c:valAx>
        <c:axId val="1717163216"/>
        <c:scaling>
          <c:logBase val="10"/>
          <c:orientation val="minMax"/>
          <c:max val="150"/>
          <c:min val="1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r>
                  <a:rPr lang="en-US"/>
                  <a:t>DRAM Improvement (log)</a:t>
                </a:r>
              </a:p>
            </c:rich>
          </c:tx>
          <c:layout>
            <c:manualLayout>
              <c:xMode val="edge"/>
              <c:yMode val="edge"/>
              <c:x val="3.91802270431953E-3"/>
              <c:y val="0.1036548669196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171715904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817285683346"/>
          <c:y val="1.4274251973468001E-3"/>
          <c:w val="0.66589575864953399"/>
          <c:h val="9.9282337620760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Gill Sans MT" panose="020B0502020104020203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00506622718701"/>
          <c:y val="0.16071480580290401"/>
          <c:w val="0.82732323043042"/>
          <c:h val="0.66641303891524295"/>
        </c:manualLayout>
      </c:layout>
      <c:lineChart>
        <c:grouping val="standard"/>
        <c:varyColors val="0"/>
        <c:ser>
          <c:idx val="4"/>
          <c:order val="2"/>
          <c:tx>
            <c:strRef>
              <c:f>Trend!$N$56</c:f>
              <c:strCache>
                <c:ptCount val="1"/>
                <c:pt idx="0">
                  <c:v>Capacity</c:v>
                </c:pt>
              </c:strCache>
            </c:strRef>
          </c:tx>
          <c:spPr>
            <a:ln w="3810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Trend!$O$56:$X$56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64</c:v>
                </c:pt>
                <c:pt idx="8">
                  <c:v>128</c:v>
                </c:pt>
                <c:pt idx="9">
                  <c:v>128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9E-4542-B2B2-92E440475CFC}"/>
            </c:ext>
          </c:extLst>
        </c:ser>
        <c:ser>
          <c:idx val="3"/>
          <c:order val="3"/>
          <c:tx>
            <c:strRef>
              <c:f>Trend!$N$55</c:f>
              <c:strCache>
                <c:ptCount val="1"/>
                <c:pt idx="0">
                  <c:v>Bandwidth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Trend!$O$55:$X$55</c:f>
              <c:numCache>
                <c:formatCode>General</c:formatCode>
                <c:ptCount val="10"/>
                <c:pt idx="0">
                  <c:v>1</c:v>
                </c:pt>
                <c:pt idx="1">
                  <c:v>3.007518796992481</c:v>
                </c:pt>
                <c:pt idx="2">
                  <c:v>6.0150375939849621</c:v>
                </c:pt>
                <c:pt idx="3">
                  <c:v>8.0150375939849603</c:v>
                </c:pt>
                <c:pt idx="4">
                  <c:v>10.02255639097744</c:v>
                </c:pt>
                <c:pt idx="5">
                  <c:v>12.030075187969921</c:v>
                </c:pt>
                <c:pt idx="6">
                  <c:v>14.030075187969921</c:v>
                </c:pt>
                <c:pt idx="7">
                  <c:v>16.03759398496241</c:v>
                </c:pt>
                <c:pt idx="8">
                  <c:v>18.045112781954881</c:v>
                </c:pt>
                <c:pt idx="9">
                  <c:v>19.548872180451131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9E-4542-B2B2-92E440475CFC}"/>
            </c:ext>
          </c:extLst>
        </c:ser>
        <c:ser>
          <c:idx val="2"/>
          <c:order val="4"/>
          <c:tx>
            <c:strRef>
              <c:f>Trend!$N$57</c:f>
              <c:strCache>
                <c:ptCount val="1"/>
                <c:pt idx="0">
                  <c:v>Latency</c:v>
                </c:pt>
              </c:strCache>
            </c:strRef>
          </c:tx>
          <c:spPr>
            <a:ln w="38100" cap="rnd">
              <a:solidFill>
                <a:srgbClr val="FF413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rgbClr val="FF4136"/>
              </a:solidFill>
              <a:ln w="9525">
                <a:solidFill>
                  <a:srgbClr val="FF4136"/>
                </a:solidFill>
              </a:ln>
              <a:effectLst/>
            </c:spPr>
          </c:marker>
          <c:cat>
            <c:numRef>
              <c:f>Trend!$O$51:$X$51</c:f>
              <c:numCache>
                <c:formatCode>General</c:formatCode>
                <c:ptCount val="10"/>
                <c:pt idx="0">
                  <c:v>1999</c:v>
                </c:pt>
                <c:pt idx="1">
                  <c:v>2003</c:v>
                </c:pt>
                <c:pt idx="2">
                  <c:v>2006</c:v>
                </c:pt>
                <c:pt idx="3">
                  <c:v>2008</c:v>
                </c:pt>
                <c:pt idx="4">
                  <c:v>2011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Trend!$O$58:$X$58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1.043478260869565</c:v>
                </c:pt>
                <c:pt idx="3">
                  <c:v>1.142857142857143</c:v>
                </c:pt>
                <c:pt idx="4">
                  <c:v>1.2121212121212119</c:v>
                </c:pt>
                <c:pt idx="5">
                  <c:v>1.263157894736842</c:v>
                </c:pt>
                <c:pt idx="6">
                  <c:v>1.2520868113522541</c:v>
                </c:pt>
                <c:pt idx="7">
                  <c:v>1.274968125796855</c:v>
                </c:pt>
                <c:pt idx="8">
                  <c:v>1.2998266897746971</c:v>
                </c:pt>
                <c:pt idx="9">
                  <c:v>1.31868131868132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49E-4542-B2B2-92E440475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7409600"/>
        <c:axId val="173370592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Trend!$N$52</c15:sqref>
                        </c15:formulaRef>
                      </c:ext>
                    </c:extLst>
                    <c:strCache>
                      <c:ptCount val="1"/>
                      <c:pt idx="0">
                        <c:v>Activation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14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Trend!$O$51:$X$51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1999</c:v>
                      </c:pt>
                      <c:pt idx="1">
                        <c:v>2003</c:v>
                      </c:pt>
                      <c:pt idx="2">
                        <c:v>2006</c:v>
                      </c:pt>
                      <c:pt idx="3">
                        <c:v>2008</c:v>
                      </c:pt>
                      <c:pt idx="4">
                        <c:v>2011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Trend!$O$52:$V$52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0.9</c:v>
                      </c:pt>
                      <c:pt idx="5">
                        <c:v>0.83333333333333304</c:v>
                      </c:pt>
                      <c:pt idx="6">
                        <c:v>0.92800000000000005</c:v>
                      </c:pt>
                      <c:pt idx="7">
                        <c:v>0.93733333333333302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849E-4542-B2B2-92E440475CF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Trend!$N$53</c15:sqref>
                        </c15:formulaRef>
                      </c:ext>
                    </c:extLst>
                    <c:strCache>
                      <c:ptCount val="1"/>
                      <c:pt idx="0">
                        <c:v>Precharge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x"/>
                  <c:size val="14"/>
                  <c:spPr>
                    <a:noFill/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Trend!$O$51:$X$51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1999</c:v>
                      </c:pt>
                      <c:pt idx="1">
                        <c:v>2003</c:v>
                      </c:pt>
                      <c:pt idx="2">
                        <c:v>2006</c:v>
                      </c:pt>
                      <c:pt idx="3">
                        <c:v>2008</c:v>
                      </c:pt>
                      <c:pt idx="4">
                        <c:v>2011</c:v>
                      </c:pt>
                      <c:pt idx="5">
                        <c:v>2013</c:v>
                      </c:pt>
                      <c:pt idx="6">
                        <c:v>2014</c:v>
                      </c:pt>
                      <c:pt idx="7">
                        <c:v>2015</c:v>
                      </c:pt>
                      <c:pt idx="8">
                        <c:v>2016</c:v>
                      </c:pt>
                      <c:pt idx="9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Trend!$O$53:$V$53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0.9</c:v>
                      </c:pt>
                      <c:pt idx="5">
                        <c:v>0.83333333333333304</c:v>
                      </c:pt>
                      <c:pt idx="6">
                        <c:v>0.92800000000000005</c:v>
                      </c:pt>
                      <c:pt idx="7">
                        <c:v>0.93733333333333302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849E-4542-B2B2-92E440475CFC}"/>
                  </c:ext>
                </c:extLst>
              </c15:ser>
            </c15:filteredLineSeries>
          </c:ext>
        </c:extLst>
      </c:lineChart>
      <c:catAx>
        <c:axId val="123740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1733705920"/>
        <c:crosses val="autoZero"/>
        <c:auto val="1"/>
        <c:lblAlgn val="ctr"/>
        <c:lblOffset val="100"/>
        <c:noMultiLvlLbl val="0"/>
      </c:catAx>
      <c:valAx>
        <c:axId val="1733705920"/>
        <c:scaling>
          <c:logBase val="10"/>
          <c:orientation val="minMax"/>
          <c:max val="150"/>
          <c:min val="1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r>
                  <a:rPr lang="en-US"/>
                  <a:t>DRAM Improvement (log)</a:t>
                </a:r>
              </a:p>
            </c:rich>
          </c:tx>
          <c:layout>
            <c:manualLayout>
              <c:xMode val="edge"/>
              <c:yMode val="edge"/>
              <c:x val="3.91802270431953E-3"/>
              <c:y val="0.1036548669196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123740960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817285683346"/>
          <c:y val="1.4274251973468001E-3"/>
          <c:w val="0.66589575864953399"/>
          <c:h val="9.9282337620760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Gill Sans MT" panose="020B0502020104020203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06448458648597E-2"/>
          <c:y val="0.11259675138445401"/>
          <c:w val="0.91081969533220097"/>
          <c:h val="0.4290284896054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Sheet6!$Q$3</c:f>
              <c:strCache>
                <c:ptCount val="1"/>
                <c:pt idx="0">
                  <c:v>Single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4F-CA45-9DE4-5D071AEDDBAB}"/>
              </c:ext>
            </c:extLst>
          </c:dPt>
          <c:dPt>
            <c:idx val="1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4F-CA45-9DE4-5D071AEDDBAB}"/>
              </c:ext>
            </c:extLst>
          </c:dPt>
          <c:dPt>
            <c:idx val="1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4F-CA45-9DE4-5D071AEDDBAB}"/>
              </c:ext>
            </c:extLst>
          </c:dPt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Sheet6!$Q$4:$Q$16</c:f>
              <c:numCache>
                <c:formatCode>General</c:formatCode>
                <c:ptCount val="13"/>
                <c:pt idx="0">
                  <c:v>6.6390040999999997E-2</c:v>
                </c:pt>
                <c:pt idx="1">
                  <c:v>0.10482180300000001</c:v>
                </c:pt>
                <c:pt idx="2">
                  <c:v>9.4575800000000002E-2</c:v>
                </c:pt>
                <c:pt idx="3">
                  <c:v>0.131578947</c:v>
                </c:pt>
                <c:pt idx="4">
                  <c:v>0.13834586500000001</c:v>
                </c:pt>
                <c:pt idx="5">
                  <c:v>0.14399999999999999</c:v>
                </c:pt>
                <c:pt idx="6">
                  <c:v>0.124633431</c:v>
                </c:pt>
                <c:pt idx="7">
                  <c:v>1.8974285E-2</c:v>
                </c:pt>
                <c:pt idx="8">
                  <c:v>0.18400359899999999</c:v>
                </c:pt>
                <c:pt idx="10">
                  <c:v>1.386388E-2</c:v>
                </c:pt>
                <c:pt idx="11">
                  <c:v>6.6838352000000004E-2</c:v>
                </c:pt>
                <c:pt idx="12">
                  <c:v>5.008843795423E-2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54F-CA45-9DE4-5D071AEDDBAB}"/>
            </c:ext>
          </c:extLst>
        </c:ser>
        <c:ser>
          <c:idx val="1"/>
          <c:order val="1"/>
          <c:tx>
            <c:strRef>
              <c:f>Sheet6!$R$3</c:f>
              <c:strCache>
                <c:ptCount val="1"/>
                <c:pt idx="0">
                  <c:v>Multi Core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Sheet6!$R$4:$R$16</c:f>
              <c:numCache>
                <c:formatCode>General</c:formatCode>
                <c:ptCount val="13"/>
                <c:pt idx="0">
                  <c:v>0.15437788</c:v>
                </c:pt>
                <c:pt idx="1">
                  <c:v>0.123046875</c:v>
                </c:pt>
                <c:pt idx="2">
                  <c:v>0.145584726</c:v>
                </c:pt>
                <c:pt idx="3">
                  <c:v>0.13499043999999999</c:v>
                </c:pt>
                <c:pt idx="4">
                  <c:v>0.15580633399999999</c:v>
                </c:pt>
                <c:pt idx="5">
                  <c:v>0.15722924699999999</c:v>
                </c:pt>
                <c:pt idx="6">
                  <c:v>0.20029400999999999</c:v>
                </c:pt>
                <c:pt idx="7">
                  <c:v>0.14045163299999999</c:v>
                </c:pt>
                <c:pt idx="8">
                  <c:v>0.185781059</c:v>
                </c:pt>
                <c:pt idx="10">
                  <c:v>2.9225210000000001E-2</c:v>
                </c:pt>
                <c:pt idx="11">
                  <c:v>0.14039183699999999</c:v>
                </c:pt>
                <c:pt idx="12">
                  <c:v>0.10517875914618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54F-CA45-9DE4-5D071AEDD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35533312"/>
        <c:axId val="1235460736"/>
      </c:barChart>
      <c:catAx>
        <c:axId val="123553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5460736"/>
        <c:crosses val="autoZero"/>
        <c:auto val="1"/>
        <c:lblAlgn val="ctr"/>
        <c:lblOffset val="100"/>
        <c:noMultiLvlLbl val="0"/>
      </c:catAx>
      <c:valAx>
        <c:axId val="123546073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553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382185334941196E-2"/>
          <c:y val="8.6303606921675796E-2"/>
          <c:w val="0.45108131753801001"/>
          <c:h val="0.1461933225987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06448458648597E-2"/>
          <c:y val="0.11259675138445401"/>
          <c:w val="0.91081969533220097"/>
          <c:h val="0.4290284896054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Sheet6!$Q$3</c:f>
              <c:strCache>
                <c:ptCount val="1"/>
                <c:pt idx="0">
                  <c:v>Single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8C-3D44-8453-769D8AD6014A}"/>
              </c:ext>
            </c:extLst>
          </c:dPt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Sheet6!$Q$4:$Q$16</c:f>
              <c:numCache>
                <c:formatCode>General</c:formatCode>
                <c:ptCount val="13"/>
                <c:pt idx="0">
                  <c:v>6.6390040999999997E-2</c:v>
                </c:pt>
                <c:pt idx="1">
                  <c:v>0.10482180300000001</c:v>
                </c:pt>
                <c:pt idx="2">
                  <c:v>9.4575800000000002E-2</c:v>
                </c:pt>
                <c:pt idx="3">
                  <c:v>0.131578947</c:v>
                </c:pt>
                <c:pt idx="4">
                  <c:v>0.13834586500000001</c:v>
                </c:pt>
                <c:pt idx="5">
                  <c:v>0.14399999999999999</c:v>
                </c:pt>
                <c:pt idx="6">
                  <c:v>0.124633431</c:v>
                </c:pt>
                <c:pt idx="7">
                  <c:v>1.8974285E-2</c:v>
                </c:pt>
                <c:pt idx="8">
                  <c:v>0.18400359899999999</c:v>
                </c:pt>
                <c:pt idx="10">
                  <c:v>1.386388E-2</c:v>
                </c:pt>
                <c:pt idx="11">
                  <c:v>6.6838352000000004E-2</c:v>
                </c:pt>
                <c:pt idx="12">
                  <c:v>5.008843795423E-2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8C-3D44-8453-769D8AD6014A}"/>
            </c:ext>
          </c:extLst>
        </c:ser>
        <c:ser>
          <c:idx val="1"/>
          <c:order val="1"/>
          <c:tx>
            <c:strRef>
              <c:f>Sheet6!$R$3</c:f>
              <c:strCache>
                <c:ptCount val="1"/>
                <c:pt idx="0">
                  <c:v>Multi Core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Sheet6!$R$4:$R$16</c:f>
              <c:numCache>
                <c:formatCode>General</c:formatCode>
                <c:ptCount val="13"/>
                <c:pt idx="0">
                  <c:v>0.15437788</c:v>
                </c:pt>
                <c:pt idx="1">
                  <c:v>0.123046875</c:v>
                </c:pt>
                <c:pt idx="2">
                  <c:v>0.145584726</c:v>
                </c:pt>
                <c:pt idx="3">
                  <c:v>0.13499043999999999</c:v>
                </c:pt>
                <c:pt idx="4">
                  <c:v>0.15580633399999999</c:v>
                </c:pt>
                <c:pt idx="5">
                  <c:v>0.15722924699999999</c:v>
                </c:pt>
                <c:pt idx="6">
                  <c:v>0.20029400999999999</c:v>
                </c:pt>
                <c:pt idx="7">
                  <c:v>0.14045163299999999</c:v>
                </c:pt>
                <c:pt idx="8">
                  <c:v>0.185781059</c:v>
                </c:pt>
                <c:pt idx="10">
                  <c:v>2.9225210000000001E-2</c:v>
                </c:pt>
                <c:pt idx="11">
                  <c:v>0.14039183699999999</c:v>
                </c:pt>
                <c:pt idx="12">
                  <c:v>0.10517875914618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8C-3D44-8453-769D8AD60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37698912"/>
        <c:axId val="1237703664"/>
      </c:barChart>
      <c:catAx>
        <c:axId val="123769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703664"/>
        <c:crosses val="autoZero"/>
        <c:auto val="1"/>
        <c:lblAlgn val="ctr"/>
        <c:lblOffset val="100"/>
        <c:noMultiLvlLbl val="0"/>
      </c:catAx>
      <c:valAx>
        <c:axId val="123770366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69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382185334941196E-2"/>
          <c:y val="8.6303606921675796E-2"/>
          <c:w val="0.45108131753801001"/>
          <c:h val="0.1461933225987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06448458648597E-2"/>
          <c:y val="0.11259675138445401"/>
          <c:w val="0.91081969533220097"/>
          <c:h val="0.4290284896054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Sheet6!$Q$3</c:f>
              <c:strCache>
                <c:ptCount val="1"/>
                <c:pt idx="0">
                  <c:v>Single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Sheet6!$Q$4:$Q$16</c:f>
              <c:numCache>
                <c:formatCode>General</c:formatCode>
                <c:ptCount val="13"/>
                <c:pt idx="0">
                  <c:v>6.6390040999999997E-2</c:v>
                </c:pt>
                <c:pt idx="1">
                  <c:v>0.10482180300000001</c:v>
                </c:pt>
                <c:pt idx="2">
                  <c:v>9.4575800000000002E-2</c:v>
                </c:pt>
                <c:pt idx="3">
                  <c:v>0.131578947</c:v>
                </c:pt>
                <c:pt idx="4">
                  <c:v>0.13834586500000001</c:v>
                </c:pt>
                <c:pt idx="5">
                  <c:v>0.14399999999999999</c:v>
                </c:pt>
                <c:pt idx="6">
                  <c:v>0.124633431</c:v>
                </c:pt>
                <c:pt idx="7">
                  <c:v>1.8974285E-2</c:v>
                </c:pt>
                <c:pt idx="8">
                  <c:v>0.18400359899999999</c:v>
                </c:pt>
                <c:pt idx="10">
                  <c:v>1.386388E-2</c:v>
                </c:pt>
                <c:pt idx="11">
                  <c:v>6.6838352000000004E-2</c:v>
                </c:pt>
                <c:pt idx="12">
                  <c:v>5.008843795423E-2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A6-6449-B521-B2BB66B5A05F}"/>
            </c:ext>
          </c:extLst>
        </c:ser>
        <c:ser>
          <c:idx val="1"/>
          <c:order val="1"/>
          <c:tx>
            <c:strRef>
              <c:f>Sheet6!$R$3</c:f>
              <c:strCache>
                <c:ptCount val="1"/>
                <c:pt idx="0">
                  <c:v>Multi Core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Sheet6!$R$4:$R$16</c:f>
              <c:numCache>
                <c:formatCode>General</c:formatCode>
                <c:ptCount val="13"/>
                <c:pt idx="0">
                  <c:v>0.15437788</c:v>
                </c:pt>
                <c:pt idx="1">
                  <c:v>0.123046875</c:v>
                </c:pt>
                <c:pt idx="2">
                  <c:v>0.145584726</c:v>
                </c:pt>
                <c:pt idx="3">
                  <c:v>0.13499043999999999</c:v>
                </c:pt>
                <c:pt idx="4">
                  <c:v>0.15580633399999999</c:v>
                </c:pt>
                <c:pt idx="5">
                  <c:v>0.15722924699999999</c:v>
                </c:pt>
                <c:pt idx="6">
                  <c:v>0.20029400999999999</c:v>
                </c:pt>
                <c:pt idx="7">
                  <c:v>0.14045163299999999</c:v>
                </c:pt>
                <c:pt idx="8">
                  <c:v>0.185781059</c:v>
                </c:pt>
                <c:pt idx="10">
                  <c:v>2.9225210000000001E-2</c:v>
                </c:pt>
                <c:pt idx="11">
                  <c:v>0.14039183699999999</c:v>
                </c:pt>
                <c:pt idx="12">
                  <c:v>0.10517875914618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A6-6449-B521-B2BB66B5A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37739248"/>
        <c:axId val="1237743872"/>
      </c:barChart>
      <c:catAx>
        <c:axId val="123773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743872"/>
        <c:crosses val="autoZero"/>
        <c:auto val="1"/>
        <c:lblAlgn val="ctr"/>
        <c:lblOffset val="100"/>
        <c:noMultiLvlLbl val="0"/>
      </c:catAx>
      <c:valAx>
        <c:axId val="12377438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73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382185334941196E-2"/>
          <c:y val="8.6303606921675796E-2"/>
          <c:w val="0.45108131753801001"/>
          <c:h val="0.1461933225987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06448458648597E-2"/>
          <c:y val="0.11259675138445401"/>
          <c:w val="0.91081969533220097"/>
          <c:h val="0.4290284896054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Sheet6!$Q$3</c:f>
              <c:strCache>
                <c:ptCount val="1"/>
                <c:pt idx="0">
                  <c:v>Single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Sheet6!$Q$4:$Q$16</c:f>
              <c:numCache>
                <c:formatCode>General</c:formatCode>
                <c:ptCount val="13"/>
                <c:pt idx="0">
                  <c:v>6.6390040999999997E-2</c:v>
                </c:pt>
                <c:pt idx="1">
                  <c:v>0.10482180300000001</c:v>
                </c:pt>
                <c:pt idx="2">
                  <c:v>9.4575800000000002E-2</c:v>
                </c:pt>
                <c:pt idx="3">
                  <c:v>0.131578947</c:v>
                </c:pt>
                <c:pt idx="4">
                  <c:v>0.13834586500000001</c:v>
                </c:pt>
                <c:pt idx="5">
                  <c:v>0.14399999999999999</c:v>
                </c:pt>
                <c:pt idx="6">
                  <c:v>0.124633431</c:v>
                </c:pt>
                <c:pt idx="7">
                  <c:v>1.8974285E-2</c:v>
                </c:pt>
                <c:pt idx="8">
                  <c:v>0.18400359899999999</c:v>
                </c:pt>
                <c:pt idx="10">
                  <c:v>1.386388E-2</c:v>
                </c:pt>
                <c:pt idx="11">
                  <c:v>6.6838352000000004E-2</c:v>
                </c:pt>
                <c:pt idx="12">
                  <c:v>5.008843795423E-2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5-9E42-AE48-EF8ED4E14B64}"/>
            </c:ext>
          </c:extLst>
        </c:ser>
        <c:ser>
          <c:idx val="1"/>
          <c:order val="1"/>
          <c:tx>
            <c:strRef>
              <c:f>Sheet6!$R$3</c:f>
              <c:strCache>
                <c:ptCount val="1"/>
                <c:pt idx="0">
                  <c:v>Multi Core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Sheet6!$R$4:$R$16</c:f>
              <c:numCache>
                <c:formatCode>General</c:formatCode>
                <c:ptCount val="13"/>
                <c:pt idx="0">
                  <c:v>0.15437788</c:v>
                </c:pt>
                <c:pt idx="1">
                  <c:v>0.123046875</c:v>
                </c:pt>
                <c:pt idx="2">
                  <c:v>0.145584726</c:v>
                </c:pt>
                <c:pt idx="3">
                  <c:v>0.13499043999999999</c:v>
                </c:pt>
                <c:pt idx="4">
                  <c:v>0.15580633399999999</c:v>
                </c:pt>
                <c:pt idx="5">
                  <c:v>0.15722924699999999</c:v>
                </c:pt>
                <c:pt idx="6">
                  <c:v>0.20029400999999999</c:v>
                </c:pt>
                <c:pt idx="7">
                  <c:v>0.14045163299999999</c:v>
                </c:pt>
                <c:pt idx="8">
                  <c:v>0.185781059</c:v>
                </c:pt>
                <c:pt idx="10">
                  <c:v>2.9225210000000001E-2</c:v>
                </c:pt>
                <c:pt idx="11">
                  <c:v>0.14039183699999999</c:v>
                </c:pt>
                <c:pt idx="12">
                  <c:v>0.10517875914618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D5-9E42-AE48-EF8ED4E14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37811216"/>
        <c:axId val="1237847088"/>
      </c:barChart>
      <c:catAx>
        <c:axId val="123781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847088"/>
        <c:crosses val="autoZero"/>
        <c:auto val="1"/>
        <c:lblAlgn val="ctr"/>
        <c:lblOffset val="100"/>
        <c:noMultiLvlLbl val="0"/>
      </c:catAx>
      <c:valAx>
        <c:axId val="123784708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81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382185334941196E-2"/>
          <c:y val="8.6303606921675796E-2"/>
          <c:w val="0.45108131753801001"/>
          <c:h val="0.1461933225987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06448458648597E-2"/>
          <c:y val="0.11259675138445401"/>
          <c:w val="0.91081969533220097"/>
          <c:h val="0.4290284896054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Sheet6!$Q$3</c:f>
              <c:strCache>
                <c:ptCount val="1"/>
                <c:pt idx="0">
                  <c:v>Single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Sheet6!$Q$4:$Q$16</c:f>
              <c:numCache>
                <c:formatCode>General</c:formatCode>
                <c:ptCount val="13"/>
                <c:pt idx="0">
                  <c:v>6.6390040999999997E-2</c:v>
                </c:pt>
                <c:pt idx="1">
                  <c:v>0.10482180300000001</c:v>
                </c:pt>
                <c:pt idx="2">
                  <c:v>9.4575800000000002E-2</c:v>
                </c:pt>
                <c:pt idx="3">
                  <c:v>0.131578947</c:v>
                </c:pt>
                <c:pt idx="4">
                  <c:v>0.13834586500000001</c:v>
                </c:pt>
                <c:pt idx="5">
                  <c:v>0.14399999999999999</c:v>
                </c:pt>
                <c:pt idx="6">
                  <c:v>0.124633431</c:v>
                </c:pt>
                <c:pt idx="7">
                  <c:v>1.8974285E-2</c:v>
                </c:pt>
                <c:pt idx="8">
                  <c:v>0.18400359899999999</c:v>
                </c:pt>
                <c:pt idx="10">
                  <c:v>1.386388E-2</c:v>
                </c:pt>
                <c:pt idx="11">
                  <c:v>6.6838352000000004E-2</c:v>
                </c:pt>
                <c:pt idx="12">
                  <c:v>5.008843795423E-2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7E-564B-B856-3CCEDD8742E2}"/>
            </c:ext>
          </c:extLst>
        </c:ser>
        <c:ser>
          <c:idx val="1"/>
          <c:order val="1"/>
          <c:tx>
            <c:strRef>
              <c:f>Sheet6!$R$3</c:f>
              <c:strCache>
                <c:ptCount val="1"/>
                <c:pt idx="0">
                  <c:v>Multi Core</c:v>
                </c:pt>
              </c:strCache>
            </c:strRef>
          </c:tx>
          <c:spPr>
            <a:solidFill>
              <a:srgbClr val="A5002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87E-564B-B856-3CCEDD8742E2}"/>
              </c:ext>
            </c:extLst>
          </c:dPt>
          <c:dPt>
            <c:idx val="1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87E-564B-B856-3CCEDD8742E2}"/>
              </c:ext>
            </c:extLst>
          </c:dPt>
          <c:dPt>
            <c:idx val="1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87E-564B-B856-3CCEDD8742E2}"/>
              </c:ext>
            </c:extLst>
          </c:dPt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Sheet6!$R$4:$R$16</c:f>
              <c:numCache>
                <c:formatCode>General</c:formatCode>
                <c:ptCount val="13"/>
                <c:pt idx="0">
                  <c:v>0.15437788</c:v>
                </c:pt>
                <c:pt idx="1">
                  <c:v>0.123046875</c:v>
                </c:pt>
                <c:pt idx="2">
                  <c:v>0.145584726</c:v>
                </c:pt>
                <c:pt idx="3">
                  <c:v>0.13499043999999999</c:v>
                </c:pt>
                <c:pt idx="4">
                  <c:v>0.15580633399999999</c:v>
                </c:pt>
                <c:pt idx="5">
                  <c:v>0.15722924699999999</c:v>
                </c:pt>
                <c:pt idx="6">
                  <c:v>0.20029400999999999</c:v>
                </c:pt>
                <c:pt idx="7">
                  <c:v>0.14045163299999999</c:v>
                </c:pt>
                <c:pt idx="8">
                  <c:v>0.185781059</c:v>
                </c:pt>
                <c:pt idx="10">
                  <c:v>2.9225210000000001E-2</c:v>
                </c:pt>
                <c:pt idx="11">
                  <c:v>0.14039183699999999</c:v>
                </c:pt>
                <c:pt idx="12">
                  <c:v>0.10517875914618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87E-564B-B856-3CCEDD874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38460272"/>
        <c:axId val="1238443840"/>
      </c:barChart>
      <c:catAx>
        <c:axId val="123846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8443840"/>
        <c:crosses val="autoZero"/>
        <c:auto val="1"/>
        <c:lblAlgn val="ctr"/>
        <c:lblOffset val="100"/>
        <c:noMultiLvlLbl val="0"/>
      </c:catAx>
      <c:valAx>
        <c:axId val="123844384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846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382185334941196E-2"/>
          <c:y val="8.6303606921675796E-2"/>
          <c:w val="0.45108131753801001"/>
          <c:h val="0.1461933225987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06448458648597E-2"/>
          <c:y val="0.11259675138445401"/>
          <c:w val="0.91081969533220097"/>
          <c:h val="0.4290284896054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Sheet6!$Q$3</c:f>
              <c:strCache>
                <c:ptCount val="1"/>
                <c:pt idx="0">
                  <c:v>Single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Sheet6!$Q$4:$Q$16</c:f>
              <c:numCache>
                <c:formatCode>General</c:formatCode>
                <c:ptCount val="13"/>
                <c:pt idx="0">
                  <c:v>6.6390040999999997E-2</c:v>
                </c:pt>
                <c:pt idx="1">
                  <c:v>0.10482180300000001</c:v>
                </c:pt>
                <c:pt idx="2">
                  <c:v>9.4575800000000002E-2</c:v>
                </c:pt>
                <c:pt idx="3">
                  <c:v>0.131578947</c:v>
                </c:pt>
                <c:pt idx="4">
                  <c:v>0.13834586500000001</c:v>
                </c:pt>
                <c:pt idx="5">
                  <c:v>0.14399999999999999</c:v>
                </c:pt>
                <c:pt idx="6">
                  <c:v>0.124633431</c:v>
                </c:pt>
                <c:pt idx="7">
                  <c:v>1.8974285E-2</c:v>
                </c:pt>
                <c:pt idx="8">
                  <c:v>0.18400359899999999</c:v>
                </c:pt>
                <c:pt idx="10">
                  <c:v>1.386388E-2</c:v>
                </c:pt>
                <c:pt idx="11">
                  <c:v>6.6838352000000004E-2</c:v>
                </c:pt>
                <c:pt idx="12">
                  <c:v>5.008843795423E-2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4-4A4F-A84D-B45376205A2E}"/>
            </c:ext>
          </c:extLst>
        </c:ser>
        <c:ser>
          <c:idx val="1"/>
          <c:order val="1"/>
          <c:tx>
            <c:strRef>
              <c:f>Sheet6!$R$3</c:f>
              <c:strCache>
                <c:ptCount val="1"/>
                <c:pt idx="0">
                  <c:v>Multi Core</c:v>
                </c:pt>
              </c:strCache>
            </c:strRef>
          </c:tx>
          <c:spPr>
            <a:solidFill>
              <a:srgbClr val="A50021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944-4A4F-A84D-B45376205A2E}"/>
              </c:ext>
            </c:extLst>
          </c:dPt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Sheet6!$R$4:$R$16</c:f>
              <c:numCache>
                <c:formatCode>General</c:formatCode>
                <c:ptCount val="13"/>
                <c:pt idx="0">
                  <c:v>0.15437788</c:v>
                </c:pt>
                <c:pt idx="1">
                  <c:v>0.123046875</c:v>
                </c:pt>
                <c:pt idx="2">
                  <c:v>0.145584726</c:v>
                </c:pt>
                <c:pt idx="3">
                  <c:v>0.13499043999999999</c:v>
                </c:pt>
                <c:pt idx="4">
                  <c:v>0.15580633399999999</c:v>
                </c:pt>
                <c:pt idx="5">
                  <c:v>0.15722924699999999</c:v>
                </c:pt>
                <c:pt idx="6">
                  <c:v>0.20029400999999999</c:v>
                </c:pt>
                <c:pt idx="7">
                  <c:v>0.14045163299999999</c:v>
                </c:pt>
                <c:pt idx="8">
                  <c:v>0.185781059</c:v>
                </c:pt>
                <c:pt idx="10">
                  <c:v>2.9225210000000001E-2</c:v>
                </c:pt>
                <c:pt idx="11">
                  <c:v>0.14039183699999999</c:v>
                </c:pt>
                <c:pt idx="12">
                  <c:v>0.10517875914618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44-4A4F-A84D-B45376205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37948576"/>
        <c:axId val="1237953328"/>
      </c:barChart>
      <c:catAx>
        <c:axId val="123794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953328"/>
        <c:crosses val="autoZero"/>
        <c:auto val="1"/>
        <c:lblAlgn val="ctr"/>
        <c:lblOffset val="100"/>
        <c:noMultiLvlLbl val="0"/>
      </c:catAx>
      <c:valAx>
        <c:axId val="123795332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3794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382185334941196E-2"/>
          <c:y val="8.6303606921675796E-2"/>
          <c:w val="0.45108131753801001"/>
          <c:h val="0.1461933225987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06448458648597E-2"/>
          <c:y val="0.11259675138445401"/>
          <c:w val="0.91081969533220097"/>
          <c:h val="0.42902848960544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Sheet6!$Q$3</c:f>
              <c:strCache>
                <c:ptCount val="1"/>
                <c:pt idx="0">
                  <c:v>Single Core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Sheet6!$Q$4:$Q$16</c:f>
              <c:numCache>
                <c:formatCode>General</c:formatCode>
                <c:ptCount val="13"/>
                <c:pt idx="0">
                  <c:v>6.6390040999999997E-2</c:v>
                </c:pt>
                <c:pt idx="1">
                  <c:v>0.10482180300000001</c:v>
                </c:pt>
                <c:pt idx="2">
                  <c:v>9.4575800000000002E-2</c:v>
                </c:pt>
                <c:pt idx="3">
                  <c:v>0.131578947</c:v>
                </c:pt>
                <c:pt idx="4">
                  <c:v>0.13834586500000001</c:v>
                </c:pt>
                <c:pt idx="5">
                  <c:v>0.14399999999999999</c:v>
                </c:pt>
                <c:pt idx="6">
                  <c:v>0.124633431</c:v>
                </c:pt>
                <c:pt idx="7">
                  <c:v>1.8974285E-2</c:v>
                </c:pt>
                <c:pt idx="8">
                  <c:v>0.18400359899999999</c:v>
                </c:pt>
                <c:pt idx="10">
                  <c:v>1.386388E-2</c:v>
                </c:pt>
                <c:pt idx="11">
                  <c:v>6.6838352000000004E-2</c:v>
                </c:pt>
                <c:pt idx="12">
                  <c:v>5.008843795423E-2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47-CE48-941A-99C975FF7C78}"/>
            </c:ext>
          </c:extLst>
        </c:ser>
        <c:ser>
          <c:idx val="1"/>
          <c:order val="1"/>
          <c:tx>
            <c:strRef>
              <c:f>Sheet6!$R$3</c:f>
              <c:strCache>
                <c:ptCount val="1"/>
                <c:pt idx="0">
                  <c:v>Multi Core</c:v>
                </c:pt>
              </c:strCache>
            </c:strRef>
          </c:tx>
          <c:spPr>
            <a:solidFill>
              <a:srgbClr val="A50021"/>
            </a:solidFill>
            <a:ln>
              <a:noFill/>
            </a:ln>
            <a:effectLst/>
          </c:spPr>
          <c:invertIfNegative val="0"/>
          <c:cat>
            <c:strRef>
              <c:f>Sheet6!$P$4:$P$16</c:f>
              <c:strCache>
                <c:ptCount val="13"/>
                <c:pt idx="0">
                  <c:v>soplex</c:v>
                </c:pt>
                <c:pt idx="1">
                  <c:v>mcf</c:v>
                </c:pt>
                <c:pt idx="2">
                  <c:v>milc</c:v>
                </c:pt>
                <c:pt idx="3">
                  <c:v>libq</c:v>
                </c:pt>
                <c:pt idx="4">
                  <c:v>lbm</c:v>
                </c:pt>
                <c:pt idx="5">
                  <c:v>gems</c:v>
                </c:pt>
                <c:pt idx="6">
                  <c:v>copy</c:v>
                </c:pt>
                <c:pt idx="7">
                  <c:v>s.cluster</c:v>
                </c:pt>
                <c:pt idx="8">
                  <c:v>gups</c:v>
                </c:pt>
                <c:pt idx="10">
                  <c:v>non-intensive</c:v>
                </c:pt>
                <c:pt idx="11">
                  <c:v>intensive</c:v>
                </c:pt>
                <c:pt idx="12">
                  <c:v>all-workloads</c:v>
                </c:pt>
              </c:strCache>
            </c:strRef>
          </c:cat>
          <c:val>
            <c:numRef>
              <c:f>Sheet6!$R$4:$R$16</c:f>
              <c:numCache>
                <c:formatCode>General</c:formatCode>
                <c:ptCount val="13"/>
                <c:pt idx="0">
                  <c:v>0.15437788</c:v>
                </c:pt>
                <c:pt idx="1">
                  <c:v>0.123046875</c:v>
                </c:pt>
                <c:pt idx="2">
                  <c:v>0.145584726</c:v>
                </c:pt>
                <c:pt idx="3">
                  <c:v>0.13499043999999999</c:v>
                </c:pt>
                <c:pt idx="4">
                  <c:v>0.15580633399999999</c:v>
                </c:pt>
                <c:pt idx="5">
                  <c:v>0.15722924699999999</c:v>
                </c:pt>
                <c:pt idx="6">
                  <c:v>0.20029400999999999</c:v>
                </c:pt>
                <c:pt idx="7">
                  <c:v>0.14045163299999999</c:v>
                </c:pt>
                <c:pt idx="8">
                  <c:v>0.185781059</c:v>
                </c:pt>
                <c:pt idx="10">
                  <c:v>2.9225210000000001E-2</c:v>
                </c:pt>
                <c:pt idx="11">
                  <c:v>0.14039183699999999</c:v>
                </c:pt>
                <c:pt idx="12">
                  <c:v>0.10517875914618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47-CE48-941A-99C975FF7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14550624"/>
        <c:axId val="1214553200"/>
      </c:barChart>
      <c:catAx>
        <c:axId val="121455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14553200"/>
        <c:crosses val="autoZero"/>
        <c:auto val="1"/>
        <c:lblAlgn val="ctr"/>
        <c:lblOffset val="100"/>
        <c:noMultiLvlLbl val="0"/>
      </c:catAx>
      <c:valAx>
        <c:axId val="12145532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pPr>
            <a:endParaRPr lang="en-US"/>
          </a:p>
        </c:txPr>
        <c:crossAx val="121455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7382185334941196E-2"/>
          <c:y val="8.6303606921675796E-2"/>
          <c:w val="0.45108131753801001"/>
          <c:h val="0.14619332259873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Sheet1!$C$5</c:f>
              <c:strCache>
                <c:ptCount val="1"/>
                <c:pt idx="0">
                  <c:v>Baseline (DDR3)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Sheet1!$B$6</c:f>
              <c:numCache>
                <c:formatCode>General</c:formatCode>
                <c:ptCount val="1"/>
              </c:numCache>
            </c:numRef>
          </c:cat>
          <c:val>
            <c:numRef>
              <c:f>Sheet1!$C$6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AF-448F-87E8-9264E8778FB1}"/>
            </c:ext>
          </c:extLst>
        </c:ser>
        <c:ser>
          <c:idx val="1"/>
          <c:order val="1"/>
          <c:tx>
            <c:strRef>
              <c:f>Sheet1!$D$5</c:f>
              <c:strCache>
                <c:ptCount val="1"/>
                <c:pt idx="0">
                  <c:v>FLY-DRAM (D1)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Sheet1!$B$6</c:f>
              <c:numCache>
                <c:formatCode>General</c:formatCode>
                <c:ptCount val="1"/>
              </c:numCache>
            </c:numRef>
          </c:cat>
          <c:val>
            <c:numRef>
              <c:f>Sheet1!$D$6</c:f>
              <c:numCache>
                <c:formatCode>General</c:formatCode>
                <c:ptCount val="1"/>
                <c:pt idx="0">
                  <c:v>1.133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AF-448F-87E8-9264E8778FB1}"/>
            </c:ext>
          </c:extLst>
        </c:ser>
        <c:ser>
          <c:idx val="2"/>
          <c:order val="2"/>
          <c:tx>
            <c:strRef>
              <c:f>Sheet1!$E$5</c:f>
              <c:strCache>
                <c:ptCount val="1"/>
                <c:pt idx="0">
                  <c:v>FLY-DRAM (D2)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Sheet1!$B$6</c:f>
              <c:numCache>
                <c:formatCode>General</c:formatCode>
                <c:ptCount val="1"/>
              </c:numCache>
            </c:numRef>
          </c:cat>
          <c:val>
            <c:numRef>
              <c:f>Sheet1!$E$6</c:f>
              <c:numCache>
                <c:formatCode>General</c:formatCode>
                <c:ptCount val="1"/>
                <c:pt idx="0">
                  <c:v>1.1759999999999999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AF-448F-87E8-9264E8778FB1}"/>
            </c:ext>
          </c:extLst>
        </c:ser>
        <c:ser>
          <c:idx val="3"/>
          <c:order val="3"/>
          <c:tx>
            <c:strRef>
              <c:f>Sheet1!$F$5</c:f>
              <c:strCache>
                <c:ptCount val="1"/>
                <c:pt idx="0">
                  <c:v>FLY-DRAM (D3)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Sheet1!$B$6</c:f>
              <c:numCache>
                <c:formatCode>General</c:formatCode>
                <c:ptCount val="1"/>
              </c:numCache>
            </c:numRef>
          </c:cat>
          <c:val>
            <c:numRef>
              <c:f>Sheet1!$F$6</c:f>
              <c:numCache>
                <c:formatCode>General</c:formatCode>
                <c:ptCount val="1"/>
                <c:pt idx="0">
                  <c:v>1.1950000000000001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AF-448F-87E8-9264E8778FB1}"/>
            </c:ext>
          </c:extLst>
        </c:ser>
        <c:ser>
          <c:idx val="4"/>
          <c:order val="4"/>
          <c:tx>
            <c:strRef>
              <c:f>Sheet1!$G$5</c:f>
              <c:strCache>
                <c:ptCount val="1"/>
                <c:pt idx="0">
                  <c:v>Upper Bound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Sheet1!$B$6</c:f>
              <c:numCache>
                <c:formatCode>General</c:formatCode>
                <c:ptCount val="1"/>
              </c:numCache>
            </c:numRef>
          </c:cat>
          <c:val>
            <c:numRef>
              <c:f>Sheet1!$G$6</c:f>
              <c:numCache>
                <c:formatCode>General</c:formatCode>
                <c:ptCount val="1"/>
                <c:pt idx="0">
                  <c:v>1.1970000000000001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AF-448F-87E8-9264E8778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8126192"/>
        <c:axId val="1238134528"/>
      </c:barChart>
      <c:catAx>
        <c:axId val="12381261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40 Workloads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134528"/>
        <c:crosses val="autoZero"/>
        <c:auto val="1"/>
        <c:lblAlgn val="ctr"/>
        <c:lblOffset val="100"/>
        <c:noMultiLvlLbl val="0"/>
      </c:catAx>
      <c:valAx>
        <c:axId val="1238134528"/>
        <c:scaling>
          <c:orientation val="minMax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Normalized Performance</a:t>
                </a:r>
                <a:endParaRPr lang="en-US" b="1" dirty="0"/>
              </a:p>
            </c:rich>
          </c:tx>
          <c:layout>
            <c:manualLayout>
              <c:xMode val="edge"/>
              <c:yMode val="edge"/>
              <c:x val="3.4364261168384901E-3"/>
              <c:y val="0.128993963583911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12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85855934674799"/>
          <c:y val="5.3321164399904503E-2"/>
          <c:w val="0.71888133940509602"/>
          <c:h val="0.602589596754951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latency!$A$72</c:f>
              <c:strCache>
                <c:ptCount val="1"/>
                <c:pt idx="0">
                  <c:v>Latency Reduction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E3-4BE0-BECF-1F8FE81336F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E3-4BE0-BECF-1F8FE81336F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E3-4BE0-BECF-1F8FE81336F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E3-4BE0-BECF-1F8FE81336F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4E3-4BE0-BECF-1F8FE81336F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4E3-4BE0-BECF-1F8FE81336F8}"/>
              </c:ext>
            </c:extLst>
          </c:dPt>
          <c:dLbls>
            <c:dLbl>
              <c:idx val="2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44E3-4BE0-BECF-1F8FE81336F8}"/>
                </c:ext>
              </c:extLst>
            </c:dLbl>
            <c:dLbl>
              <c:idx val="3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44E3-4BE0-BECF-1F8FE81336F8}"/>
                </c:ext>
              </c:extLst>
            </c:dLbl>
            <c:dLbl>
              <c:idx val="4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44E3-4BE0-BECF-1F8FE81336F8}"/>
                </c:ext>
              </c:extLst>
            </c:dLbl>
            <c:dLbl>
              <c:idx val="5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44E3-4BE0-BECF-1F8FE81336F8}"/>
                </c:ext>
              </c:extLst>
            </c:dLbl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600" b="0" i="0" u="none" strike="noStrike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latency!$B$70:$G$71</c:f>
              <c:multiLvlStrCache>
                <c:ptCount val="6"/>
                <c:lvl>
                  <c:pt idx="0">
                    <c:v>55°C</c:v>
                  </c:pt>
                  <c:pt idx="1">
                    <c:v>85°C</c:v>
                  </c:pt>
                  <c:pt idx="2">
                    <c:v>55°C</c:v>
                  </c:pt>
                  <c:pt idx="3">
                    <c:v>85°C</c:v>
                  </c:pt>
                  <c:pt idx="4">
                    <c:v>55°C</c:v>
                  </c:pt>
                  <c:pt idx="5">
                    <c:v>85°C</c:v>
                  </c:pt>
                </c:lvl>
                <c:lvl>
                  <c:pt idx="0">
                    <c:v>AL-DRAM</c:v>
                  </c:pt>
                  <c:pt idx="2">
                    <c:v>AVA Profiling</c:v>
                  </c:pt>
                  <c:pt idx="4">
                    <c:v>AVA Profiling + Shuffling</c:v>
                  </c:pt>
                </c:lvl>
              </c:multiLvlStrCache>
            </c:multiLvlStrRef>
          </c:cat>
          <c:val>
            <c:numRef>
              <c:f>latency!$B$72:$G$72</c:f>
              <c:numCache>
                <c:formatCode>0%</c:formatCode>
                <c:ptCount val="6"/>
                <c:pt idx="0">
                  <c:v>0.31202419354838701</c:v>
                </c:pt>
                <c:pt idx="1">
                  <c:v>0.25526612903225798</c:v>
                </c:pt>
                <c:pt idx="2">
                  <c:v>0.35117741935483898</c:v>
                </c:pt>
                <c:pt idx="3">
                  <c:v>0.34639516129032299</c:v>
                </c:pt>
                <c:pt idx="4">
                  <c:v>0.36568743890518102</c:v>
                </c:pt>
                <c:pt idx="5">
                  <c:v>0.35800317693059602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4E3-4BE0-BECF-1F8FE8133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40748560"/>
        <c:axId val="1240752848"/>
      </c:barChart>
      <c:catAx>
        <c:axId val="124074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-5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40752848"/>
        <c:crosses val="autoZero"/>
        <c:auto val="1"/>
        <c:lblAlgn val="ctr"/>
        <c:lblOffset val="0"/>
        <c:noMultiLvlLbl val="0"/>
      </c:catAx>
      <c:valAx>
        <c:axId val="1240752848"/>
        <c:scaling>
          <c:orientation val="minMax"/>
          <c:max val="0.5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4074856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9608280097063"/>
          <c:y val="4.2294921468149803E-2"/>
          <c:w val="0.81248526717179204"/>
          <c:h val="0.7922047244094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Summary!$M$15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Summary!$M$16:$M$17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26-9D49-811B-D9535C7E3A55}"/>
            </c:ext>
          </c:extLst>
        </c:ser>
        <c:ser>
          <c:idx val="1"/>
          <c:order val="1"/>
          <c:tx>
            <c:strRef>
              <c:f>Summary!$N$15</c:f>
              <c:strCache>
                <c:ptCount val="1"/>
                <c:pt idx="0">
                  <c:v>Intra-Subarray</c:v>
                </c:pt>
              </c:strCache>
            </c:strRef>
          </c:tx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Summary!$N$16:$N$17</c:f>
              <c:numCache>
                <c:formatCode>General</c:formatCode>
                <c:ptCount val="2"/>
                <c:pt idx="0">
                  <c:v>8.8582677165354298E-2</c:v>
                </c:pt>
                <c:pt idx="1">
                  <c:v>1.3448690025594699E-2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26-9D49-811B-D9535C7E3A55}"/>
            </c:ext>
          </c:extLst>
        </c:ser>
        <c:ser>
          <c:idx val="2"/>
          <c:order val="2"/>
          <c:tx>
            <c:strRef>
              <c:f>Summary!$O$15</c:f>
              <c:strCache>
                <c:ptCount val="1"/>
                <c:pt idx="0">
                  <c:v>Inter-Bank</c:v>
                </c:pt>
              </c:strCache>
            </c:strRef>
          </c:tx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Summary!$O$16:$O$17</c:f>
              <c:numCache>
                <c:formatCode>General</c:formatCode>
                <c:ptCount val="2"/>
                <c:pt idx="0">
                  <c:v>0.51673228346456701</c:v>
                </c:pt>
                <c:pt idx="1">
                  <c:v>0.31183065183633102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26-9D49-811B-D9535C7E3A55}"/>
            </c:ext>
          </c:extLst>
        </c:ser>
        <c:ser>
          <c:idx val="3"/>
          <c:order val="3"/>
          <c:tx>
            <c:strRef>
              <c:f>Summary!$P$15</c:f>
              <c:strCache>
                <c:ptCount val="1"/>
                <c:pt idx="0">
                  <c:v>Inter-Subarray</c:v>
                </c:pt>
              </c:strCache>
            </c:strRef>
          </c:tx>
          <c:invertIfNegative val="0"/>
          <c:cat>
            <c:strRef>
              <c:f>Summary!$L$16:$L$17</c:f>
              <c:strCache>
                <c:ptCount val="2"/>
                <c:pt idx="0">
                  <c:v>Latency</c:v>
                </c:pt>
                <c:pt idx="1">
                  <c:v>Energy</c:v>
                </c:pt>
              </c:strCache>
            </c:strRef>
          </c:cat>
          <c:val>
            <c:numRef>
              <c:f>Summary!$P$16:$P$17</c:f>
              <c:numCache>
                <c:formatCode>General</c:formatCode>
                <c:ptCount val="2"/>
                <c:pt idx="0">
                  <c:v>1.0147637795275599</c:v>
                </c:pt>
                <c:pt idx="1">
                  <c:v>0.67849912393909895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26-9D49-811B-D9535C7E3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5777488"/>
        <c:axId val="1745818560"/>
      </c:barChart>
      <c:catAx>
        <c:axId val="1745777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745818560"/>
        <c:crosses val="autoZero"/>
        <c:auto val="1"/>
        <c:lblAlgn val="ctr"/>
        <c:lblOffset val="100"/>
        <c:noMultiLvlLbl val="0"/>
      </c:catAx>
      <c:valAx>
        <c:axId val="1745818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2400" dirty="0"/>
                  <a:t>Normalized</a:t>
                </a:r>
                <a:r>
                  <a:rPr lang="en-US" sz="2400" baseline="0" dirty="0"/>
                  <a:t> Savings</a:t>
                </a:r>
                <a:endParaRPr lang="en-US" sz="24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45777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331835289456703"/>
          <c:y val="2.2068074823980298E-3"/>
          <c:w val="0.667939508740653"/>
          <c:h val="0.141089030537848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77213959366201"/>
          <c:y val="5.5812932474349798E-2"/>
          <c:w val="0.73970934188782"/>
          <c:h val="0.59749797184442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latency!$J$72</c:f>
              <c:strCache>
                <c:ptCount val="1"/>
                <c:pt idx="0">
                  <c:v>Latency Reduction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91-42D7-8772-2EF4515851B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91-42D7-8772-2EF4515851B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91-42D7-8772-2EF4515851B1}"/>
              </c:ext>
            </c:extLst>
          </c:dPt>
          <c:dLbls>
            <c:dLbl>
              <c:idx val="2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6B7A-5149-8D04-F48E8D3E8868}"/>
                </c:ext>
              </c:extLst>
            </c:dLbl>
            <c:dLbl>
              <c:idx val="3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991-42D7-8772-2EF4515851B1}"/>
                </c:ext>
              </c:extLst>
            </c:dLbl>
            <c:dLbl>
              <c:idx val="4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6B7A-5149-8D04-F48E8D3E8868}"/>
                </c:ext>
              </c:extLst>
            </c:dLbl>
            <c:dLbl>
              <c:idx val="5"/>
              <c:numFmt formatCode="0.0%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>
                  <a:spAutoFit/>
                </a:bodyPr>
                <a:lstStyle/>
                <a:p>
                  <a:pPr>
                    <a:defRPr sz="1700" b="1" i="0" u="none" strike="noStrike" kern="1200" spc="-50" baseline="0">
                      <a:solidFill>
                        <a:schemeClr val="accent6">
                          <a:lumMod val="75000"/>
                        </a:schemeClr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5991-42D7-8772-2EF4515851B1}"/>
                </c:ext>
              </c:extLst>
            </c:dLbl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1600" b="0" i="0" u="none" strike="noStrike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latency!$K$70:$P$71</c:f>
              <c:multiLvlStrCache>
                <c:ptCount val="6"/>
                <c:lvl>
                  <c:pt idx="0">
                    <c:v>55°C</c:v>
                  </c:pt>
                  <c:pt idx="1">
                    <c:v>85°C</c:v>
                  </c:pt>
                  <c:pt idx="2">
                    <c:v>55°C</c:v>
                  </c:pt>
                  <c:pt idx="3">
                    <c:v>85°C</c:v>
                  </c:pt>
                  <c:pt idx="4">
                    <c:v>55°C</c:v>
                  </c:pt>
                  <c:pt idx="5">
                    <c:v>85°C</c:v>
                  </c:pt>
                </c:lvl>
                <c:lvl>
                  <c:pt idx="0">
                    <c:v>AL-DRAM</c:v>
                  </c:pt>
                  <c:pt idx="2">
                    <c:v>AVA Profiling</c:v>
                  </c:pt>
                  <c:pt idx="4">
                    <c:v>AVA Profiling + Shuffling</c:v>
                  </c:pt>
                </c:lvl>
              </c:multiLvlStrCache>
            </c:multiLvlStrRef>
          </c:cat>
          <c:val>
            <c:numRef>
              <c:f>latency!$K$72:$P$72</c:f>
              <c:numCache>
                <c:formatCode>General</c:formatCode>
                <c:ptCount val="6"/>
                <c:pt idx="0">
                  <c:v>0.36560714285714302</c:v>
                </c:pt>
                <c:pt idx="1">
                  <c:v>0.27539285714285699</c:v>
                </c:pt>
                <c:pt idx="2">
                  <c:v>0.39400000000000002</c:v>
                </c:pt>
                <c:pt idx="3">
                  <c:v>0.38717857142857098</c:v>
                </c:pt>
                <c:pt idx="4">
                  <c:v>0.41293939393939399</c:v>
                </c:pt>
                <c:pt idx="5">
                  <c:v>0.402735930735931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91-42D7-8772-2EF451585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240839040"/>
        <c:axId val="1240843328"/>
      </c:barChart>
      <c:catAx>
        <c:axId val="124083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-5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40843328"/>
        <c:crosses val="autoZero"/>
        <c:auto val="1"/>
        <c:lblAlgn val="ctr"/>
        <c:lblOffset val="0"/>
        <c:noMultiLvlLbl val="0"/>
      </c:catAx>
      <c:valAx>
        <c:axId val="1240843328"/>
        <c:scaling>
          <c:orientation val="minMax"/>
          <c:max val="0.5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24083904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63500">
              <a:solidFill>
                <a:schemeClr val="tx1"/>
              </a:solidFill>
            </a:ln>
          </c:spPr>
          <c:marker>
            <c:symbol val="diamond"/>
            <c:size val="2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Pt>
            <c:idx val="2"/>
            <c:marker>
              <c:spPr>
                <a:solidFill>
                  <a:schemeClr val="tx1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A2E-064E-BF0A-880B8B19E64C}"/>
              </c:ext>
            </c:extLst>
          </c:dPt>
          <c:dPt>
            <c:idx val="4"/>
            <c:marker>
              <c:spPr>
                <a:solidFill>
                  <a:schemeClr val="tx1"/>
                </a:solidFill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6A2E-064E-BF0A-880B8B19E64C}"/>
              </c:ext>
            </c:extLst>
          </c:dPt>
          <c:xVal>
            <c:numRef>
              <c:f>'Trade-off'!$C$50:$C$54</c:f>
              <c:numCache>
                <c:formatCode>0.00</c:formatCode>
                <c:ptCount val="5"/>
                <c:pt idx="0">
                  <c:v>23.10725021132788</c:v>
                </c:pt>
                <c:pt idx="1">
                  <c:v>24.617764350044659</c:v>
                </c:pt>
                <c:pt idx="2">
                  <c:v>27.831175560551241</c:v>
                </c:pt>
                <c:pt idx="3">
                  <c:v>35.461599363785872</c:v>
                </c:pt>
                <c:pt idx="4" formatCode="General">
                  <c:v>52.5</c:v>
                </c:pt>
              </c:numCache>
            </c:numRef>
          </c:xVal>
          <c:yVal>
            <c:numRef>
              <c:f>'Trade-off'!$D$50:$D$54</c:f>
              <c:numCache>
                <c:formatCode>General</c:formatCode>
                <c:ptCount val="5"/>
                <c:pt idx="0">
                  <c:v>3.7551020408163258</c:v>
                </c:pt>
                <c:pt idx="1">
                  <c:v>2.285714285714286</c:v>
                </c:pt>
                <c:pt idx="2">
                  <c:v>1.551020408163265</c:v>
                </c:pt>
                <c:pt idx="3">
                  <c:v>1.1836734693877551</c:v>
                </c:pt>
                <c:pt idx="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A2E-064E-BF0A-880B8B19E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70632768"/>
        <c:axId val="-1785966416"/>
      </c:scatterChart>
      <c:valAx>
        <c:axId val="-1370632768"/>
        <c:scaling>
          <c:orientation val="minMax"/>
          <c:max val="70"/>
        </c:scaling>
        <c:delete val="0"/>
        <c:axPos val="b"/>
        <c:title>
          <c:tx>
            <c:rich>
              <a:bodyPr anchor="t" anchorCtr="0"/>
              <a:lstStyle/>
              <a:p>
                <a:pPr algn="r">
                  <a:defRPr sz="2800"/>
                </a:pPr>
                <a:r>
                  <a:rPr lang="en-US" sz="2800"/>
                  <a:t>Latency (ns)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1785966416"/>
        <c:crosses val="autoZero"/>
        <c:crossBetween val="midCat"/>
        <c:majorUnit val="10"/>
      </c:valAx>
      <c:valAx>
        <c:axId val="-1785966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 dirty="0"/>
                  <a:t>Normalized</a:t>
                </a:r>
                <a:r>
                  <a:rPr lang="en-US" sz="2800" baseline="0" dirty="0"/>
                  <a:t> DRAM Area</a:t>
                </a:r>
                <a:endParaRPr lang="en-US" sz="2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1370632768"/>
        <c:crosses val="autoZero"/>
        <c:crossBetween val="midCat"/>
        <c:majorUnit val="1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27952755905498"/>
          <c:y val="8.9722421061003699E-2"/>
          <c:w val="0.64258779075029404"/>
          <c:h val="0.71270381430327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Sheet2!$G$18</c:f>
              <c:strCache>
                <c:ptCount val="1"/>
                <c:pt idx="0">
                  <c:v>Normalized Power Consumption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Sheet2!$H$17:$J$17</c:f>
              <c:strCache>
                <c:ptCount val="3"/>
                <c:pt idx="0">
                  <c:v>commodity DRAM</c:v>
                </c:pt>
                <c:pt idx="1">
                  <c:v>near segment</c:v>
                </c:pt>
                <c:pt idx="2">
                  <c:v>far  segment</c:v>
                </c:pt>
              </c:strCache>
            </c:strRef>
          </c:cat>
          <c:val>
            <c:numRef>
              <c:f>Sheet2!$H$18:$J$18</c:f>
              <c:numCache>
                <c:formatCode>General</c:formatCode>
                <c:ptCount val="3"/>
                <c:pt idx="0">
                  <c:v>1</c:v>
                </c:pt>
                <c:pt idx="1">
                  <c:v>0.49</c:v>
                </c:pt>
                <c:pt idx="2">
                  <c:v>1.49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43-CB45-885C-CB350DE98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503752656"/>
        <c:axId val="-1503745792"/>
      </c:barChart>
      <c:catAx>
        <c:axId val="-15037526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503745792"/>
        <c:crosses val="autoZero"/>
        <c:auto val="1"/>
        <c:lblAlgn val="ctr"/>
        <c:lblOffset val="100"/>
        <c:noMultiLvlLbl val="0"/>
      </c:catAx>
      <c:valAx>
        <c:axId val="-1503745792"/>
        <c:scaling>
          <c:orientation val="minMax"/>
          <c:max val="1.5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1503752656"/>
        <c:crosses val="autoZero"/>
        <c:crossBetween val="between"/>
        <c:majorUnit val="0.5"/>
        <c:minorUnit val="0.04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2026638474133"/>
          <c:y val="3.6564430193441501E-2"/>
          <c:w val="0.62821987268810797"/>
          <c:h val="0.756087645113448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Sheet2!$B$18</c:f>
              <c:strCache>
                <c:ptCount val="1"/>
                <c:pt idx="0">
                  <c:v>Latency</c:v>
                </c:pt>
              </c:strCache>
            </c:strRef>
          </c:tx>
          <c:invertIfNegative val="0"/>
          <c:cat>
            <c:strRef>
              <c:f>Sheet2!$C$17:$E$17</c:f>
              <c:strCache>
                <c:ptCount val="3"/>
                <c:pt idx="0">
                  <c:v>commodity DRAM</c:v>
                </c:pt>
                <c:pt idx="1">
                  <c:v>near segment</c:v>
                </c:pt>
                <c:pt idx="2">
                  <c:v>far  segment</c:v>
                </c:pt>
              </c:strCache>
            </c:strRef>
          </c:cat>
          <c:val>
            <c:numRef>
              <c:f>Sheet2!$C$18:$E$18</c:f>
              <c:numCache>
                <c:formatCode>General</c:formatCode>
                <c:ptCount val="3"/>
                <c:pt idx="0">
                  <c:v>1</c:v>
                </c:pt>
                <c:pt idx="1">
                  <c:v>0.56000000000000005</c:v>
                </c:pt>
                <c:pt idx="2">
                  <c:v>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4E-A14E-8F01-8089E350C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503759360"/>
        <c:axId val="-1786377616"/>
      </c:barChart>
      <c:catAx>
        <c:axId val="-15037593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786377616"/>
        <c:crosses val="autoZero"/>
        <c:auto val="1"/>
        <c:lblAlgn val="ctr"/>
        <c:lblOffset val="100"/>
        <c:noMultiLvlLbl val="0"/>
      </c:catAx>
      <c:valAx>
        <c:axId val="-1786377616"/>
        <c:scaling>
          <c:orientation val="minMax"/>
          <c:max val="1.6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503759360"/>
        <c:crosses val="autoZero"/>
        <c:crossBetween val="between"/>
        <c:majorUnit val="0.5"/>
        <c:minorUnit val="0.04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63500">
              <a:solidFill>
                <a:schemeClr val="tx1"/>
              </a:solidFill>
            </a:ln>
          </c:spPr>
          <c:marker>
            <c:symbol val="diamond"/>
            <c:size val="2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534F-2848-94AC-F5120DA6CA1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1-534F-2848-94AC-F5120DA6CA17}"/>
              </c:ext>
            </c:extLst>
          </c:dPt>
          <c:xVal>
            <c:numRef>
              <c:f>'Trade-off'!$C$50:$C$54</c:f>
              <c:numCache>
                <c:formatCode>0.00</c:formatCode>
                <c:ptCount val="5"/>
                <c:pt idx="0">
                  <c:v>23.10725021132788</c:v>
                </c:pt>
                <c:pt idx="1">
                  <c:v>24.617764350044659</c:v>
                </c:pt>
                <c:pt idx="2">
                  <c:v>27.831175560551241</c:v>
                </c:pt>
                <c:pt idx="3">
                  <c:v>35.461599363785872</c:v>
                </c:pt>
                <c:pt idx="4" formatCode="General">
                  <c:v>52.5</c:v>
                </c:pt>
              </c:numCache>
            </c:numRef>
          </c:xVal>
          <c:yVal>
            <c:numRef>
              <c:f>'Trade-off'!$D$50:$D$54</c:f>
              <c:numCache>
                <c:formatCode>General</c:formatCode>
                <c:ptCount val="5"/>
                <c:pt idx="0">
                  <c:v>3.7551020408163258</c:v>
                </c:pt>
                <c:pt idx="1">
                  <c:v>2.285714285714286</c:v>
                </c:pt>
                <c:pt idx="2">
                  <c:v>1.551020408163265</c:v>
                </c:pt>
                <c:pt idx="3">
                  <c:v>1.1836734693877551</c:v>
                </c:pt>
                <c:pt idx="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34F-2848-94AC-F5120DA6C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370889504"/>
        <c:axId val="-1746795440"/>
      </c:scatterChart>
      <c:valAx>
        <c:axId val="-1370889504"/>
        <c:scaling>
          <c:orientation val="minMax"/>
          <c:max val="70"/>
        </c:scaling>
        <c:delete val="0"/>
        <c:axPos val="b"/>
        <c:title>
          <c:tx>
            <c:rich>
              <a:bodyPr anchor="t" anchorCtr="0"/>
              <a:lstStyle/>
              <a:p>
                <a:pPr algn="r">
                  <a:defRPr sz="2800"/>
                </a:pPr>
                <a:r>
                  <a:rPr lang="en-US" sz="2800"/>
                  <a:t>Latency (ns)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1746795440"/>
        <c:crosses val="autoZero"/>
        <c:crossBetween val="midCat"/>
        <c:majorUnit val="10"/>
      </c:valAx>
      <c:valAx>
        <c:axId val="-17467954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 dirty="0"/>
                  <a:t>Normalized</a:t>
                </a:r>
                <a:r>
                  <a:rPr lang="en-US" sz="2800" baseline="0" dirty="0"/>
                  <a:t> DRAM Area</a:t>
                </a:r>
                <a:endParaRPr lang="en-US" sz="2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1370889504"/>
        <c:crosses val="autoZero"/>
        <c:crossBetween val="midCat"/>
        <c:majorUnit val="1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Improvement</c:v>
                </c:pt>
              </c:strCache>
            </c:strRef>
          </c:tx>
          <c:invertIfNegative val="0"/>
          <c:cat>
            <c:strRef>
              <c:f>Sheet3!$B$3:$B$5</c:f>
              <c:strCache>
                <c:ptCount val="3"/>
                <c:pt idx="0">
                  <c:v>1 (1-ch)</c:v>
                </c:pt>
                <c:pt idx="1">
                  <c:v>2 (2-ch)</c:v>
                </c:pt>
                <c:pt idx="2">
                  <c:v>4 (4-ch)</c:v>
                </c:pt>
              </c:strCache>
            </c:strRef>
          </c:cat>
          <c:val>
            <c:numRef>
              <c:f>Sheet3!$C$3:$C$5</c:f>
              <c:numCache>
                <c:formatCode>General</c:formatCode>
                <c:ptCount val="3"/>
                <c:pt idx="0">
                  <c:v>1.1240000000000001</c:v>
                </c:pt>
                <c:pt idx="1">
                  <c:v>1.115</c:v>
                </c:pt>
                <c:pt idx="2">
                  <c:v>1.107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51-2242-ADF1-403C739B5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71175664"/>
        <c:axId val="-1871171728"/>
      </c:barChart>
      <c:catAx>
        <c:axId val="-187117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871171728"/>
        <c:crosses val="autoZero"/>
        <c:auto val="1"/>
        <c:lblAlgn val="ctr"/>
        <c:lblOffset val="0"/>
        <c:noMultiLvlLbl val="0"/>
      </c:catAx>
      <c:valAx>
        <c:axId val="-1871171728"/>
        <c:scaling>
          <c:orientation val="minMax"/>
          <c:max val="1.2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87117566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Power Reduction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Sheet3!$B$8:$B$10</c:f>
              <c:strCache>
                <c:ptCount val="3"/>
                <c:pt idx="0">
                  <c:v>1 (1-ch)</c:v>
                </c:pt>
                <c:pt idx="1">
                  <c:v>2 (2-ch)</c:v>
                </c:pt>
                <c:pt idx="2">
                  <c:v>4 (4-ch)</c:v>
                </c:pt>
              </c:strCache>
            </c:strRef>
          </c:cat>
          <c:val>
            <c:numRef>
              <c:f>Sheet3!$C$8:$C$10</c:f>
              <c:numCache>
                <c:formatCode>General</c:formatCode>
                <c:ptCount val="3"/>
                <c:pt idx="0">
                  <c:v>0.76900000000000002</c:v>
                </c:pt>
                <c:pt idx="1">
                  <c:v>0.755</c:v>
                </c:pt>
                <c:pt idx="2">
                  <c:v>0.73699999999999999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F2-4F4E-A326-EB38268489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71136384"/>
        <c:axId val="-1871132368"/>
      </c:barChart>
      <c:catAx>
        <c:axId val="-1871136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871132368"/>
        <c:crosses val="autoZero"/>
        <c:auto val="1"/>
        <c:lblAlgn val="ctr"/>
        <c:lblOffset val="0"/>
        <c:noMultiLvlLbl val="0"/>
      </c:catAx>
      <c:valAx>
        <c:axId val="-1871132368"/>
        <c:scaling>
          <c:orientation val="minMax"/>
          <c:max val="1.2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18711363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Performance Improvement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not</c:v>
                </c:pt>
                <c:pt idx="1">
                  <c:v>and/or</c:v>
                </c:pt>
                <c:pt idx="2">
                  <c:v>nand/nor</c:v>
                </c:pt>
                <c:pt idx="3">
                  <c:v>xor/xnor</c:v>
                </c:pt>
                <c:pt idx="4">
                  <c:v>mean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51.625072590216071</c:v>
                </c:pt>
                <c:pt idx="1">
                  <c:v>38.3193185478057</c:v>
                </c:pt>
                <c:pt idx="2">
                  <c:v>30.696451818408459</c:v>
                </c:pt>
                <c:pt idx="3">
                  <c:v>21.856644108070331</c:v>
                </c:pt>
                <c:pt idx="4" formatCode="General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6-4FB8-B3DF-268ECDE22F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Energy Reduction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not</c:v>
                </c:pt>
                <c:pt idx="1">
                  <c:v>and/or</c:v>
                </c:pt>
                <c:pt idx="2">
                  <c:v>nand/nor</c:v>
                </c:pt>
                <c:pt idx="3">
                  <c:v>xor/xnor</c:v>
                </c:pt>
                <c:pt idx="4">
                  <c:v>mean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59.5</c:v>
                </c:pt>
                <c:pt idx="1">
                  <c:v>43.9</c:v>
                </c:pt>
                <c:pt idx="2">
                  <c:v>35.1</c:v>
                </c:pt>
                <c:pt idx="3">
                  <c:v>25.1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E6-4FB8-B3DF-268ECDE22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732682496"/>
        <c:axId val="1746189936"/>
      </c:barChart>
      <c:catAx>
        <c:axId val="173268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6189936"/>
        <c:crosses val="autoZero"/>
        <c:auto val="1"/>
        <c:lblAlgn val="ctr"/>
        <c:lblOffset val="100"/>
        <c:noMultiLvlLbl val="0"/>
      </c:catAx>
      <c:valAx>
        <c:axId val="1746189936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26824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481578691552"/>
          <c:y val="7.03358448482896E-2"/>
          <c:w val="0.81172292699523696"/>
          <c:h val="0.545842909900134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열3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dirty="0"/>
                      <a:t>+42%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27-C347-8B5B-AE6A954B93C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27-C347-8B5B-AE6A954B93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128 Cores</c:v>
                </c:pt>
                <c:pt idx="1">
                  <c:v>32 Cores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1.420607344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7-C347-8B5B-AE6A954B9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745349648"/>
        <c:axId val="1718590384"/>
      </c:barChart>
      <c:catAx>
        <c:axId val="174534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8590384"/>
        <c:crosses val="autoZero"/>
        <c:auto val="1"/>
        <c:lblAlgn val="ctr"/>
        <c:lblOffset val="100"/>
        <c:noMultiLvlLbl val="0"/>
      </c:catAx>
      <c:valAx>
        <c:axId val="1718590384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0.509829153300282"/>
              <c:y val="0.824703640396036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534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FA-1E43-994B-B6D98FA7C8D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FA-1E43-994B-B6D98FA7C8D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FA-1E43-994B-B6D98FA7C8D3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FA-1E43-994B-B6D98FA7C8D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FA-1E43-994B-B6D98FA7C8D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EFA-1E43-994B-B6D98FA7C8D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FA-1E43-994B-B6D98FA7C8D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/>
                      <a:t>+56%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FA-1E43-994B-B6D98FA7C8D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/>
                      <a:t>+25%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FA-1E43-994B-B6D98FA7C8D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/>
                      <a:t>9.0x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FA-1E43-994B-B6D98FA7C8D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/>
                      <a:t>11.6x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FA-1E43-994B-B6D98FA7C8D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ko-KR"/>
                      <a:t>13.8x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EFA-1E43-994B-B6D98FA7C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DDR3-OoO</c:v>
                </c:pt>
                <c:pt idx="1">
                  <c:v>HMC-OoO</c:v>
                </c:pt>
                <c:pt idx="2">
                  <c:v>HMC-MC</c:v>
                </c:pt>
                <c:pt idx="3">
                  <c:v>Tesseract</c:v>
                </c:pt>
                <c:pt idx="4">
                  <c:v>Tesseract-
LP</c:v>
                </c:pt>
                <c:pt idx="5">
                  <c:v>Tesseract-
LP-MTP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1.559151435</c:v>
                </c:pt>
                <c:pt idx="2">
                  <c:v>1.252544595</c:v>
                </c:pt>
                <c:pt idx="3">
                  <c:v>9.0241128310000001</c:v>
                </c:pt>
                <c:pt idx="4">
                  <c:v>11.6257351</c:v>
                </c:pt>
                <c:pt idx="5">
                  <c:v>13.781443319999999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FA-1E43-994B-B6D98FA7C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734719568"/>
        <c:axId val="1714371296"/>
      </c:barChart>
      <c:catAx>
        <c:axId val="17347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371296"/>
        <c:crosses val="autoZero"/>
        <c:auto val="1"/>
        <c:lblAlgn val="ctr"/>
        <c:lblOffset val="100"/>
        <c:noMultiLvlLbl val="0"/>
      </c:catAx>
      <c:valAx>
        <c:axId val="171437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4.6296296296296302E-3"/>
              <c:y val="0.3364341540965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471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5C-3D45-A46B-2EEE9BCABE6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5C-3D45-A46B-2EEE9BCABE6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5C-3D45-A46B-2EEE9BCABE6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5C-3D45-A46B-2EEE9BCABE6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15C-3D45-A46B-2EEE9BCABE6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15C-3D45-A46B-2EEE9BCABE6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5C-3D45-A46B-2EEE9BCABE6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/>
                      <a:t>+56%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5C-3D45-A46B-2EEE9BCABE6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/>
                      <a:t>+25%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5C-3D45-A46B-2EEE9BCABE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/>
                      <a:t>9.0x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5C-3D45-A46B-2EEE9BCABE6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/>
                      <a:t>11.6x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15C-3D45-A46B-2EEE9BCABE6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altLang="ko-KR"/>
                      <a:t>13.8x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15C-3D45-A46B-2EEE9BCAB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DDR3-OoO</c:v>
                </c:pt>
                <c:pt idx="1">
                  <c:v>HMC-OoO</c:v>
                </c:pt>
                <c:pt idx="2">
                  <c:v>HMC-MC</c:v>
                </c:pt>
                <c:pt idx="3">
                  <c:v>Tesseract</c:v>
                </c:pt>
                <c:pt idx="4">
                  <c:v>Tesseract-
LP</c:v>
                </c:pt>
                <c:pt idx="5">
                  <c:v>Tesseract-
LP-MTP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1.559151435</c:v>
                </c:pt>
                <c:pt idx="2">
                  <c:v>1.252544595</c:v>
                </c:pt>
                <c:pt idx="3">
                  <c:v>9.0241128310000001</c:v>
                </c:pt>
                <c:pt idx="4">
                  <c:v>11.6257351</c:v>
                </c:pt>
                <c:pt idx="5">
                  <c:v>13.781443319999999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15C-3D45-A46B-2EEE9BCAB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35585376"/>
        <c:axId val="1235589440"/>
      </c:barChart>
      <c:catAx>
        <c:axId val="123558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589440"/>
        <c:crosses val="autoZero"/>
        <c:auto val="1"/>
        <c:lblAlgn val="ctr"/>
        <c:lblOffset val="100"/>
        <c:noMultiLvlLbl val="0"/>
      </c:catAx>
      <c:valAx>
        <c:axId val="123558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/>
                  <a:t>Speedup</a:t>
                </a:r>
                <a:endParaRPr lang="ko-KR" altLang="en-US" dirty="0"/>
              </a:p>
            </c:rich>
          </c:tx>
          <c:layout>
            <c:manualLayout>
              <c:xMode val="edge"/>
              <c:yMode val="edge"/>
              <c:x val="4.6296296296296302E-3"/>
              <c:y val="0.3364341540965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58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b="1" dirty="0"/>
              <a:t>Memory </a:t>
            </a:r>
            <a:r>
              <a:rPr lang="en-US" altLang="ko-KR" b="1"/>
              <a:t>Bandwidth Consumption</a:t>
            </a:r>
            <a:endParaRPr lang="en-US" altLang="ko-KR" b="1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E7-F342-9C6A-BC9A260D59A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E7-F342-9C6A-BC9A260D59A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E7-F342-9C6A-BC9A260D59A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E7-F342-9C6A-BC9A260D59A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E7-F342-9C6A-BC9A260D59A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E7-F342-9C6A-BC9A260D59A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sz="1800" dirty="0"/>
                      <a:t>80GB/s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E7-F342-9C6A-BC9A260D59A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 sz="1800" dirty="0"/>
                      <a:t>190GB/s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E7-F342-9C6A-BC9A260D59A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 sz="1800" dirty="0"/>
                      <a:t>243GB/s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E7-F342-9C6A-BC9A260D59A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 b="1" dirty="0"/>
                      <a:t>1.3TB/s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E7-F342-9C6A-BC9A260D59A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 b="1" dirty="0"/>
                      <a:t>2.2TB/s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E7-F342-9C6A-BC9A260D59A6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ko-KR" b="1" dirty="0"/>
                      <a:t>2.9TB/s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E7-F342-9C6A-BC9A260D59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DDR3-OoO</c:v>
                </c:pt>
                <c:pt idx="1">
                  <c:v>HMC-OoO</c:v>
                </c:pt>
                <c:pt idx="2">
                  <c:v>HMC-MC</c:v>
                </c:pt>
                <c:pt idx="3">
                  <c:v>Tesseract</c:v>
                </c:pt>
                <c:pt idx="4">
                  <c:v>Tesseract-
LP</c:v>
                </c:pt>
                <c:pt idx="5">
                  <c:v>Tesseract-
LP-MTP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7.9545171498E-2</c:v>
                </c:pt>
                <c:pt idx="1">
                  <c:v>0.19040264943999999</c:v>
                </c:pt>
                <c:pt idx="2">
                  <c:v>0.24288608168</c:v>
                </c:pt>
                <c:pt idx="3">
                  <c:v>1.2943036050600001</c:v>
                </c:pt>
                <c:pt idx="4">
                  <c:v>2.2439987488000002</c:v>
                </c:pt>
                <c:pt idx="5">
                  <c:v>2.9196510961999991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E7-F342-9C6A-BC9A260D5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16099712"/>
        <c:axId val="1216103472"/>
      </c:barChart>
      <c:catAx>
        <c:axId val="121609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103472"/>
        <c:crosses val="autoZero"/>
        <c:auto val="1"/>
        <c:lblAlgn val="ctr"/>
        <c:lblOffset val="100"/>
        <c:noMultiLvlLbl val="0"/>
      </c:catAx>
      <c:valAx>
        <c:axId val="121610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1800" dirty="0"/>
                  <a:t>Memory Bandwidth</a:t>
                </a:r>
                <a:r>
                  <a:rPr lang="en-US" altLang="ko-KR" sz="1800" baseline="0" dirty="0"/>
                  <a:t> (TB/s)</a:t>
                </a:r>
              </a:p>
            </c:rich>
          </c:tx>
          <c:layout>
            <c:manualLayout>
              <c:xMode val="edge"/>
              <c:yMode val="edge"/>
              <c:x val="0"/>
              <c:y val="0.149172979133277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609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Memory Layers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6.3750664600000007E-2</c:v>
                </c:pt>
                <c:pt idx="1">
                  <c:v>2.4336080491188499E-2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E2-A34E-A0AB-C0BCD6FD40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Logic Layers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0.93624933539999999</c:v>
                </c:pt>
                <c:pt idx="1">
                  <c:v>8.9919873647840196E-2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E2-A34E-A0AB-C0BCD6FD40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Cores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HMC-OoO</c:v>
                </c:pt>
                <c:pt idx="1">
                  <c:v>Tesseract with Prefetching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  <c:pt idx="1">
                  <c:v>2.0218882855307301E-2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E2-A34E-A0AB-C0BCD6FD4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35739568"/>
        <c:axId val="1235744384"/>
      </c:barChart>
      <c:catAx>
        <c:axId val="123573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744384"/>
        <c:crosses val="autoZero"/>
        <c:auto val="1"/>
        <c:lblAlgn val="ctr"/>
        <c:lblOffset val="100"/>
        <c:noMultiLvlLbl val="0"/>
      </c:catAx>
      <c:valAx>
        <c:axId val="123574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573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3A-F046-B9D3-826D639B9BE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3A-F046-B9D3-826D639B9BE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3A-F046-B9D3-826D639B9BE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3A-F046-B9D3-826D639B9BE9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altLang="ko-KR" dirty="0"/>
                      <a:t>2.3x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3A-F046-B9D3-826D639B9BE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 dirty="0"/>
                      <a:t>3.0x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3A-F046-B9D3-826D639B9BE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 dirty="0"/>
                      <a:t>6.5x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3A-F046-B9D3-826D639B9B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HMC-MC</c:v>
                </c:pt>
                <c:pt idx="1">
                  <c:v>HMC-MC +
PIM BW</c:v>
                </c:pt>
                <c:pt idx="2">
                  <c:v>Tesseract + Conventional BW</c:v>
                </c:pt>
                <c:pt idx="3">
                  <c:v>Tesseract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2.3042730158714102</c:v>
                </c:pt>
                <c:pt idx="2">
                  <c:v>3.0223863878163568</c:v>
                </c:pt>
                <c:pt idx="3">
                  <c:v>6.4998907173731304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03A-F046-B9D3-826D639B9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15621296"/>
        <c:axId val="1215625408"/>
      </c:barChart>
      <c:catAx>
        <c:axId val="121562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5625408"/>
        <c:crosses val="autoZero"/>
        <c:auto val="1"/>
        <c:lblAlgn val="ctr"/>
        <c:lblOffset val="100"/>
        <c:noMultiLvlLbl val="0"/>
      </c:catAx>
      <c:valAx>
        <c:axId val="121562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dirty="0"/>
                  <a:t>Speedup</a:t>
                </a:r>
              </a:p>
            </c:rich>
          </c:tx>
          <c:layout>
            <c:manualLayout>
              <c:xMode val="edge"/>
              <c:yMode val="edge"/>
              <c:x val="1.54320987654321E-3"/>
              <c:y val="0.3364341540965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562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0.36036</cdr:x>
      <cdr:y>0.11994</cdr:y>
    </cdr:from>
    <cdr:to>
      <cdr:x>0.54054</cdr:x>
      <cdr:y>0.18125</cdr:y>
    </cdr:to>
    <cdr:sp macro="" textlink="">
      <cdr:nvSpPr>
        <cdr:cNvPr id="4" name="TextBox 54"/>
        <cdr:cNvSpPr txBox="1"/>
      </cdr:nvSpPr>
      <cdr:spPr>
        <a:xfrm xmlns:a="http://schemas.openxmlformats.org/drawingml/2006/main">
          <a:off x="3048000" y="511804"/>
          <a:ext cx="1524000" cy="2616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b="1" i="1" dirty="0">
            <a:ln>
              <a:noFill/>
            </a:ln>
            <a:solidFill>
              <a:srgbClr val="0000FF"/>
            </a:solidFill>
            <a:latin typeface="+mj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0.36036</cdr:x>
      <cdr:y>0.125</cdr:y>
    </cdr:from>
    <cdr:to>
      <cdr:x>0.54054</cdr:x>
      <cdr:y>0.18631</cdr:y>
    </cdr:to>
    <cdr:sp macro="" textlink="">
      <cdr:nvSpPr>
        <cdr:cNvPr id="3" name="TextBox 54"/>
        <cdr:cNvSpPr txBox="1"/>
      </cdr:nvSpPr>
      <cdr:spPr>
        <a:xfrm xmlns:a="http://schemas.openxmlformats.org/drawingml/2006/main">
          <a:off x="3048000" y="533399"/>
          <a:ext cx="1524000" cy="2616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b="1" i="1" dirty="0">
            <a:ln>
              <a:noFill/>
            </a:ln>
            <a:solidFill>
              <a:srgbClr val="0000FF"/>
            </a:solidFill>
            <a:latin typeface="+mj-l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0.36036</cdr:x>
      <cdr:y>0.125</cdr:y>
    </cdr:from>
    <cdr:to>
      <cdr:x>0.54054</cdr:x>
      <cdr:y>0.18631</cdr:y>
    </cdr:to>
    <cdr:sp macro="" textlink="">
      <cdr:nvSpPr>
        <cdr:cNvPr id="3" name="TextBox 54"/>
        <cdr:cNvSpPr txBox="1"/>
      </cdr:nvSpPr>
      <cdr:spPr>
        <a:xfrm xmlns:a="http://schemas.openxmlformats.org/drawingml/2006/main">
          <a:off x="3048000" y="533399"/>
          <a:ext cx="1524000" cy="26161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Ins="0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b="1" i="1" dirty="0">
            <a:ln>
              <a:noFill/>
            </a:ln>
            <a:solidFill>
              <a:srgbClr val="0000FF"/>
            </a:solidFill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3/22/18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figure, the x-axis is</a:t>
            </a:r>
            <a:r>
              <a:rPr lang="en-US" baseline="0" dirty="0"/>
              <a:t> the module manufacture date. And the y-axis is the number of errors in a module, normalized to one billion cells. In 2008 and 2009, there are no errors. But, in 2010, we first start to see errors in C modules. After 2010, the errors start to proliferate. For A and B modules, we first start to see errors in 2011. In particular, all modules from 2012 and 2013 are vulnerable.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9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8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r>
              <a:rPr lang="en-US" sz="3100">
                <a:latin typeface="Lucida Grande" charset="0"/>
                <a:cs typeface="Lucida Grande" charset="0"/>
                <a:sym typeface="Lucida Grande" charset="0"/>
              </a:rPr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1380925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baseline="0" dirty="0"/>
              <a:t>, my name is </a:t>
            </a:r>
            <a:r>
              <a:rPr lang="en-US" baseline="0" dirty="0" err="1"/>
              <a:t>Jeremie</a:t>
            </a:r>
            <a:r>
              <a:rPr lang="en-US" baseline="0" dirty="0"/>
              <a:t> Kim and I will be presenting Genome Read In-Memory Filter which will also be referred to as GRIM-Filter for short.</a:t>
            </a:r>
          </a:p>
          <a:p>
            <a:r>
              <a:rPr lang="en-US" b="1" i="1" u="sng" baseline="0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6909-2889-F945-800E-20D12DE739B0}" type="slidenum">
              <a:rPr lang="en-US" smtClean="0">
                <a:solidFill>
                  <a:prstClr val="black"/>
                </a:solidFill>
              </a:rPr>
              <a:pPr/>
              <a:t>142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277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u="sng" dirty="0"/>
              <a:t>[CLICK]</a:t>
            </a:r>
          </a:p>
          <a:p>
            <a:r>
              <a:rPr lang="en-US" b="0" i="0" u="none" dirty="0"/>
              <a:t>Each DRAM layer is organized as an array of Banks</a:t>
            </a:r>
          </a:p>
          <a:p>
            <a:r>
              <a:rPr lang="en-US" b="0" i="0" u="none" dirty="0"/>
              <a:t>[CLICK]</a:t>
            </a:r>
          </a:p>
          <a:p>
            <a:r>
              <a:rPr lang="en-US" b="0" i="0" u="none" dirty="0"/>
              <a:t>and</a:t>
            </a:r>
            <a:r>
              <a:rPr lang="en-US" b="0" i="0" u="none" baseline="0" dirty="0"/>
              <a:t> a bank is an array of cells with a row buffer. The row buffer holds one row at a time and uses this structure to transfer data with high bandwidth into the logic layer via TSVs</a:t>
            </a:r>
          </a:p>
          <a:p>
            <a:r>
              <a:rPr lang="en-US" b="0" i="0" u="none" baseline="0" dirty="0"/>
              <a:t>[CLICK]</a:t>
            </a:r>
            <a:endParaRPr lang="en-US" b="0" i="0" u="none" dirty="0"/>
          </a:p>
          <a:p>
            <a:r>
              <a:rPr lang="en-US" b="0" i="0" u="none" dirty="0"/>
              <a:t>We</a:t>
            </a:r>
            <a:r>
              <a:rPr lang="en-US" b="0" i="0" u="none" baseline="0" dirty="0"/>
              <a:t> now show the distribution of bit vectors across the DRAM arrays to enable parallel processing of many bins. </a:t>
            </a:r>
          </a:p>
          <a:p>
            <a:r>
              <a:rPr lang="en-US" b="0" i="0" u="none" baseline="0" dirty="0"/>
              <a:t>[CLICK]</a:t>
            </a:r>
          </a:p>
          <a:p>
            <a:r>
              <a:rPr lang="en-US" b="0" i="0" u="none" baseline="0" dirty="0"/>
              <a:t>Each row represents a token's occurrence across many sequential bins. and the row of the appropriate token gets queried to find a vector showing the occurrence of the token across many bins.</a:t>
            </a:r>
          </a:p>
          <a:p>
            <a:r>
              <a:rPr lang="en-US" b="0" i="0" u="none" baseline="0" dirty="0"/>
              <a:t>These are the vectors are brought down into the logic layer to be operated on.</a:t>
            </a:r>
          </a:p>
          <a:p>
            <a:r>
              <a:rPr lang="en-US" b="1" i="1" u="sng" baseline="0" dirty="0"/>
              <a:t>[CLICK]</a:t>
            </a:r>
          </a:p>
          <a:p>
            <a:endParaRPr lang="en-US" b="1" i="1" u="sng" baseline="0" dirty="0"/>
          </a:p>
          <a:p>
            <a:r>
              <a:rPr lang="en-US" b="1" i="1" u="sng" baseline="0" dirty="0"/>
              <a:t>[END-CLICK]</a:t>
            </a:r>
            <a:endParaRPr lang="en-US" b="0" i="0" u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6909-2889-F945-800E-20D12DE739B0}" type="slidenum">
              <a:rPr lang="en-US" smtClean="0">
                <a:solidFill>
                  <a:prstClr val="black"/>
                </a:solidFill>
              </a:rPr>
              <a:pPr/>
              <a:t>144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43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ran</a:t>
            </a:r>
            <a:r>
              <a:rPr lang="en-US" baseline="0" dirty="0"/>
              <a:t> 10 separate experiments with real read </a:t>
            </a:r>
            <a:r>
              <a:rPr lang="en-US" baseline="0"/>
              <a:t>data sets, consisting of approximately 4 million reads each, </a:t>
            </a:r>
            <a:r>
              <a:rPr lang="en-US" baseline="0" dirty="0"/>
              <a:t>and got the following results. Compared to the previous best filter, our filter enjoys a 2x average end-to-end read mapper performance gain across the data sets, and a 6x average lower false positive rate. Again, these are the locations that were not discarded by the filter, but were then later discarded after alignment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6909-2889-F945-800E-20D12DE739B0}" type="slidenum">
              <a:rPr lang="en-US" smtClean="0">
                <a:solidFill>
                  <a:prstClr val="black"/>
                </a:solidFill>
              </a:rPr>
              <a:pPr/>
              <a:t>145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15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ran</a:t>
            </a:r>
            <a:r>
              <a:rPr lang="en-US" baseline="0" dirty="0"/>
              <a:t> 10 separate experiments with real read </a:t>
            </a:r>
            <a:r>
              <a:rPr lang="en-US" baseline="0"/>
              <a:t>data sets, consisting of approximately 4 million reads each, </a:t>
            </a:r>
            <a:r>
              <a:rPr lang="en-US" baseline="0" dirty="0"/>
              <a:t>and got the following results. Compared to the previous best filter, our filter enjoys a 2x average end-to-end read mapper performance gain across the data sets, and a 6x average lower false positive rate. Again, these are the locations that were not discarded by the filter, but were then later discarded after alignment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6909-2889-F945-800E-20D12DE739B0}" type="slidenum">
              <a:rPr lang="en-US" smtClean="0">
                <a:solidFill>
                  <a:prstClr val="black"/>
                </a:solidFill>
              </a:rPr>
              <a:pPr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64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u="sng" dirty="0"/>
              <a:t>[CLICK]</a:t>
            </a:r>
          </a:p>
          <a:p>
            <a:r>
              <a:rPr lang="en-US" dirty="0"/>
              <a:t>We propose an</a:t>
            </a:r>
            <a:r>
              <a:rPr lang="en-US" baseline="0" dirty="0"/>
              <a:t> in-memory filter to accelerate read mapping</a:t>
            </a:r>
          </a:p>
          <a:p>
            <a:r>
              <a:rPr lang="en-US" b="1" i="1" u="sng" baseline="0" dirty="0"/>
              <a:t>[CLICK]</a:t>
            </a:r>
          </a:p>
          <a:p>
            <a:r>
              <a:rPr lang="en-US" b="0" i="0" u="none" baseline="0" dirty="0"/>
              <a:t>Compared to the previous best filter we show up to 3.7x end-to-end speedup on the same mapper and</a:t>
            </a:r>
          </a:p>
          <a:p>
            <a:r>
              <a:rPr lang="en-US" b="0" i="0" u="none" baseline="0" dirty="0"/>
              <a:t>We also observe on average 6x fewer false positives</a:t>
            </a:r>
          </a:p>
          <a:p>
            <a:r>
              <a:rPr lang="en-US" b="1" i="1" u="sng" baseline="0" dirty="0"/>
              <a:t>[CLICK]</a:t>
            </a:r>
          </a:p>
          <a:p>
            <a:r>
              <a:rPr lang="en-US" b="0" i="0" u="none" baseline="0" dirty="0"/>
              <a:t>GRIM-Filter is a universal filter that can be applied to any read mapper and we hope these results encourage people to use processing in memory to improve other data intensive algorithms</a:t>
            </a:r>
          </a:p>
          <a:p>
            <a:r>
              <a:rPr lang="en-US" b="1" i="1" u="sng" baseline="0" dirty="0"/>
              <a:t>[END-CLICK]</a:t>
            </a:r>
            <a:endParaRPr lang="en-US" b="1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886909-2889-F945-800E-20D12DE739B0}" type="slidenum">
              <a:rPr lang="en-US" smtClean="0">
                <a:solidFill>
                  <a:prstClr val="black"/>
                </a:solidFill>
              </a:rPr>
              <a:pPr/>
              <a:t>147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12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Perhaps we have taken processor-centric system design a bit too far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165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5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76275"/>
            <a:ext cx="4713288" cy="35337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994" y="4434208"/>
            <a:ext cx="5166647" cy="413509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Professor Mutlu</a:t>
            </a:r>
            <a:r>
              <a:rPr lang="ja-JP" altLang="en-US" dirty="0"/>
              <a:t>’</a:t>
            </a:r>
            <a:r>
              <a:rPr lang="en-US" dirty="0"/>
              <a:t>s research focus is all aspects of computer</a:t>
            </a:r>
            <a:r>
              <a:rPr lang="en-US" baseline="0" dirty="0"/>
              <a:t> </a:t>
            </a:r>
            <a:r>
              <a:rPr lang="en-US" dirty="0"/>
              <a:t>architecture, HW/SW interaction</a:t>
            </a:r>
            <a:r>
              <a:rPr lang="en-US" baseline="0" dirty="0"/>
              <a:t> and bioinformatics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He is looking for students to perform research</a:t>
            </a:r>
            <a:r>
              <a:rPr lang="en-US" baseline="0" dirty="0"/>
              <a:t> in these areas.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and his group, SAFARI,</a:t>
            </a:r>
            <a:r>
              <a:rPr lang="en-US" baseline="0" dirty="0"/>
              <a:t> solve fundamental problems spanning:</a:t>
            </a:r>
          </a:p>
          <a:p>
            <a:endParaRPr lang="en-US" dirty="0"/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Memory, memory, memory, storage, interconnects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Parallel architectures, heterogeneous architectures, GP-GPUs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Energy efficiency, fault tolerance, hardware security 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i="1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 Genome sequence analysis and assembly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pPr defTabSz="931774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Arial Narrow" charset="0"/>
                <a:ea typeface="ＭＳ Ｐゴシック" charset="0"/>
                <a:cs typeface="Arial" charset="0"/>
              </a:rPr>
              <a:t>His group does broad research spanning systems to logic with architecture at center</a:t>
            </a:r>
          </a:p>
          <a:p>
            <a:pPr defTabSz="93177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b="1" i="1" dirty="0">
              <a:solidFill>
                <a:srgbClr val="3333CC"/>
              </a:solidFill>
              <a:latin typeface="Arial Narrow" charset="0"/>
              <a:ea typeface="ＭＳ Ｐゴシック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59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911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>
                <a:solidFill>
                  <a:prstClr val="black"/>
                </a:solidFill>
              </a:rPr>
              <a:pPr/>
              <a:t>179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19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>
                <a:solidFill>
                  <a:prstClr val="black"/>
                </a:solidFill>
              </a:rPr>
              <a:pPr/>
              <a:t>181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813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>
                <a:solidFill>
                  <a:prstClr val="black"/>
                </a:solidFill>
              </a:rPr>
              <a:pPr/>
              <a:t>182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101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</a:rPr>
              <a:pPr/>
              <a:t>193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19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As we described,</a:t>
            </a:r>
            <a:r>
              <a:rPr lang="en-US" baseline="0" dirty="0"/>
              <a:t> cells in a mat have different distances from peripheral logic.</a:t>
            </a:r>
          </a:p>
          <a:p>
            <a:pPr marL="0" indent="0">
              <a:buNone/>
            </a:pPr>
            <a:r>
              <a:rPr lang="en-US" baseline="0" dirty="0"/>
              <a:t>Cells in different rows have different distance from the sense amplifiers.</a:t>
            </a:r>
          </a:p>
          <a:p>
            <a:pPr marL="0" indent="0">
              <a:buNone/>
            </a:pPr>
            <a:r>
              <a:rPr lang="en-US" baseline="0" dirty="0"/>
              <a:t>Cells in different columns have different distance from the </a:t>
            </a:r>
            <a:r>
              <a:rPr lang="en-US" baseline="0" dirty="0" err="1"/>
              <a:t>wordline</a:t>
            </a:r>
            <a:r>
              <a:rPr lang="en-US" baseline="0" dirty="0"/>
              <a:t> drivers.</a:t>
            </a:r>
          </a:p>
          <a:p>
            <a:pPr marL="0" indent="0">
              <a:buNone/>
            </a:pPr>
            <a:r>
              <a:rPr lang="en-US" baseline="0" dirty="0"/>
              <a:t>Therefore, some regions are inherently faster than other regions,</a:t>
            </a:r>
          </a:p>
          <a:p>
            <a:pPr marL="0" indent="0">
              <a:buNone/>
            </a:pPr>
            <a:r>
              <a:rPr lang="en-US" baseline="0" dirty="0"/>
              <a:t>and some regions are inherently slower than other regions.</a:t>
            </a:r>
          </a:p>
          <a:p>
            <a:pPr marL="0" indent="0">
              <a:buNone/>
            </a:pPr>
            <a:r>
              <a:rPr lang="en-US" baseline="0" dirty="0"/>
              <a:t>We call this architectural variation.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198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3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</a:t>
            </a:r>
            <a:r>
              <a:rPr lang="en-US" dirty="0" err="1"/>
              <a:t>propoe</a:t>
            </a:r>
            <a:r>
              <a:rPr lang="en-US" dirty="0"/>
              <a:t> AVA</a:t>
            </a:r>
            <a:r>
              <a:rPr lang="en-US" baseline="0" dirty="0"/>
              <a:t> Online profiling.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The key idea is profiling only slow regions to determine latency, leading to low cost online DRAM test.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199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998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However,</a:t>
            </a:r>
            <a:r>
              <a:rPr lang="en-US" baseline="0" dirty="0"/>
              <a:t> due to the process variation, some cells are more vulnerable than other cells, as the figure show. </a:t>
            </a:r>
          </a:p>
          <a:p>
            <a:pPr marL="0" indent="0">
              <a:buNone/>
            </a:pPr>
            <a:r>
              <a:rPr lang="en-US" baseline="0" dirty="0"/>
              <a:t>These cells are randomly distributed while cells in the slow regions cause localized error.</a:t>
            </a:r>
          </a:p>
          <a:p>
            <a:pPr marL="0" indent="0">
              <a:buNone/>
            </a:pPr>
            <a:r>
              <a:rPr lang="en-US" baseline="0" dirty="0"/>
              <a:t>To address both type of cells, </a:t>
            </a:r>
          </a:p>
          <a:p>
            <a:pPr marL="0" indent="0">
              <a:buNone/>
            </a:pPr>
            <a:r>
              <a:rPr lang="en-US" baseline="0" dirty="0"/>
              <a:t>We integrate conventional ECC to correct the process variation induced errors.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Therefore, combining ECC and online profiling leads to reliably reducing DRAM latency.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200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5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</a:t>
            </a:r>
            <a:r>
              <a:rPr lang="en-US" baseline="0" dirty="0"/>
              <a:t> figure compares latency reduction by using AL-DRAM, AVA Profiling, and both AVA Profiling and Shuffling.</a:t>
            </a:r>
          </a:p>
          <a:p>
            <a:pPr marL="0" indent="0">
              <a:buNone/>
            </a:pPr>
            <a:r>
              <a:rPr lang="en-US" baseline="0" dirty="0"/>
              <a:t>As we can, using AVA profiling and shuffling enables more latency reduction compared to AL-DRAM.</a:t>
            </a:r>
          </a:p>
          <a:p>
            <a:pPr marL="0" indent="0">
              <a:buNone/>
            </a:pPr>
            <a:r>
              <a:rPr lang="en-US" baseline="0" dirty="0"/>
              <a:t>This is mainly because ECC corrects the  worst cells in a DRAM module, reducing more latency.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Therefore, we conclude that AVA-DRAM reduces latency significantly.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</a:rPr>
              <a:pPr/>
              <a:t>201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9FE4A-0C21-4AC7-A29F-491DBFD0D03B}" type="slidenum">
              <a:rPr lang="en-US" smtClean="0">
                <a:solidFill>
                  <a:prstClr val="black"/>
                </a:solidFill>
              </a:rPr>
              <a:pPr/>
              <a:t>204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3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39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understand what causes the long latency, let me take a look at the DRAM organization.</a:t>
            </a:r>
          </a:p>
          <a:p>
            <a:r>
              <a:rPr lang="en-US" baseline="0" dirty="0">
                <a:solidFill>
                  <a:srgbClr val="FFFFFF"/>
                </a:solidFill>
              </a:rPr>
              <a:t>DRAM consists of two components, the cell array and the I/O circuitry. The cell array consists of multiple </a:t>
            </a:r>
            <a:r>
              <a:rPr lang="en-US" baseline="0" dirty="0" err="1">
                <a:solidFill>
                  <a:srgbClr val="FFFFFF"/>
                </a:solidFill>
              </a:rPr>
              <a:t>subarrays</a:t>
            </a:r>
            <a:r>
              <a:rPr lang="en-US" baseline="0" dirty="0">
                <a:solidFill>
                  <a:srgbClr val="FFFFFF"/>
                </a:solidFill>
              </a:rPr>
              <a:t>. </a:t>
            </a:r>
          </a:p>
          <a:p>
            <a:r>
              <a:rPr lang="en-US" baseline="0" dirty="0"/>
              <a:t>To read from a DRAM chip, the data is first accessed from the </a:t>
            </a:r>
            <a:r>
              <a:rPr lang="en-US" baseline="0" dirty="0" err="1"/>
              <a:t>subarray</a:t>
            </a:r>
            <a:r>
              <a:rPr lang="en-US" baseline="0" dirty="0"/>
              <a:t> and then the data is transferred over the channel by the I/O circuitry. </a:t>
            </a:r>
          </a:p>
          <a:p>
            <a:r>
              <a:rPr lang="en-US" baseline="0" dirty="0">
                <a:solidFill>
                  <a:srgbClr val="FFFFFF"/>
                </a:solidFill>
              </a:rPr>
              <a:t>So, the DRAM latency is the sum of the </a:t>
            </a:r>
            <a:r>
              <a:rPr lang="en-US" baseline="0" dirty="0" err="1">
                <a:solidFill>
                  <a:srgbClr val="FFFFFF"/>
                </a:solidFill>
              </a:rPr>
              <a:t>subarray</a:t>
            </a:r>
            <a:r>
              <a:rPr lang="en-US" baseline="0" dirty="0">
                <a:solidFill>
                  <a:srgbClr val="FFFFFF"/>
                </a:solidFill>
              </a:rPr>
              <a:t> latency and the I/O latency. </a:t>
            </a:r>
          </a:p>
          <a:p>
            <a:r>
              <a:rPr lang="en-US" baseline="0" dirty="0"/>
              <a:t>We observed that the </a:t>
            </a:r>
            <a:r>
              <a:rPr lang="en-US" baseline="0" dirty="0" err="1"/>
              <a:t>subarray</a:t>
            </a:r>
            <a:r>
              <a:rPr lang="en-US" baseline="0" dirty="0"/>
              <a:t> latency is much higher than the I/O latency.</a:t>
            </a:r>
          </a:p>
          <a:p>
            <a:r>
              <a:rPr lang="en-US" baseline="0" dirty="0">
                <a:solidFill>
                  <a:srgbClr val="FFFFFF"/>
                </a:solidFill>
              </a:rPr>
              <a:t>As a result, </a:t>
            </a:r>
            <a:r>
              <a:rPr lang="en-US" baseline="0" dirty="0" err="1">
                <a:solidFill>
                  <a:srgbClr val="FFFFFF"/>
                </a:solidFill>
              </a:rPr>
              <a:t>subarray</a:t>
            </a:r>
            <a:r>
              <a:rPr lang="en-US" baseline="0" dirty="0">
                <a:solidFill>
                  <a:srgbClr val="FFFFFF"/>
                </a:solidFill>
              </a:rPr>
              <a:t> is the dominant source of the DRAM latency as we explained in the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04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cell’s capacitor is small and can store only a small amount of charge. </a:t>
            </a:r>
          </a:p>
          <a:p>
            <a:r>
              <a:rPr lang="en-US" baseline="0" dirty="0"/>
              <a:t>That is why a </a:t>
            </a:r>
            <a:r>
              <a:rPr lang="en-US" baseline="0" dirty="0" err="1"/>
              <a:t>subarray</a:t>
            </a:r>
            <a:r>
              <a:rPr lang="en-US" baseline="0" dirty="0"/>
              <a:t> also has sense-amplifiers, which are specialized circuits that can detect the small amount of charge. </a:t>
            </a:r>
          </a:p>
          <a:p>
            <a:endParaRPr lang="en-US" baseline="0" dirty="0"/>
          </a:p>
          <a:p>
            <a:r>
              <a:rPr lang="en-US" baseline="0" dirty="0"/>
              <a:t>Unfortunately, a sense-amplifier size is about *100* times the cell size. </a:t>
            </a:r>
          </a:p>
          <a:p>
            <a:r>
              <a:rPr lang="en-US" baseline="0" dirty="0"/>
              <a:t>So, to amortize the area of the sense-amplifiers, </a:t>
            </a:r>
          </a:p>
          <a:p>
            <a:r>
              <a:rPr lang="en-US" baseline="0" dirty="0"/>
              <a:t>hundreds of cells share the same sense-amplifier through a long </a:t>
            </a:r>
            <a:r>
              <a:rPr lang="en-US" baseline="0" dirty="0" err="1"/>
              <a:t>bitline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r>
              <a:rPr lang="en-US" baseline="0" dirty="0"/>
              <a:t>However, a long </a:t>
            </a:r>
            <a:r>
              <a:rPr lang="en-US" baseline="0" dirty="0" err="1"/>
              <a:t>bitline</a:t>
            </a:r>
            <a:r>
              <a:rPr lang="en-US" baseline="0" dirty="0"/>
              <a:t> has a large capacitance that increases latency and power consumption. </a:t>
            </a:r>
          </a:p>
          <a:p>
            <a:r>
              <a:rPr lang="en-US" baseline="0" dirty="0"/>
              <a:t>Therefore, the long </a:t>
            </a:r>
            <a:r>
              <a:rPr lang="en-US" baseline="0" dirty="0" err="1"/>
              <a:t>bitline</a:t>
            </a:r>
            <a:r>
              <a:rPr lang="en-US" baseline="0" dirty="0"/>
              <a:t> is one of the dominant sources of high latency and high power consumption.</a:t>
            </a:r>
          </a:p>
          <a:p>
            <a:endParaRPr lang="en-US" baseline="0" dirty="0"/>
          </a:p>
          <a:p>
            <a:r>
              <a:rPr lang="en-US" baseline="0" dirty="0"/>
              <a:t>To understand why the </a:t>
            </a:r>
            <a:r>
              <a:rPr lang="en-US" baseline="0" dirty="0" err="1"/>
              <a:t>subarray</a:t>
            </a:r>
            <a:r>
              <a:rPr lang="en-US" baseline="0" dirty="0"/>
              <a:t> is so slow, </a:t>
            </a:r>
          </a:p>
          <a:p>
            <a:r>
              <a:rPr lang="en-US" baseline="0" dirty="0"/>
              <a:t>let me take a look at the </a:t>
            </a:r>
            <a:r>
              <a:rPr lang="en-US" baseline="0" dirty="0" err="1"/>
              <a:t>subarray</a:t>
            </a:r>
            <a:r>
              <a:rPr lang="en-US" baseline="0" dirty="0"/>
              <a:t> organization.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61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 naïve way to reduce the DRAM latency is to have short </a:t>
            </a:r>
            <a:r>
              <a:rPr lang="en-US" baseline="0" dirty="0" err="1"/>
              <a:t>bitlines</a:t>
            </a:r>
            <a:r>
              <a:rPr lang="en-US" baseline="0" dirty="0"/>
              <a:t> that have lower latency.</a:t>
            </a:r>
          </a:p>
          <a:p>
            <a:r>
              <a:rPr lang="en-US" baseline="0" dirty="0"/>
              <a:t>Unfortunately, short </a:t>
            </a:r>
            <a:r>
              <a:rPr lang="en-US" baseline="0" dirty="0" err="1"/>
              <a:t>bitlines</a:t>
            </a:r>
            <a:r>
              <a:rPr lang="en-US" baseline="0" dirty="0"/>
              <a:t> significantly increase the DRAM area.</a:t>
            </a:r>
          </a:p>
          <a:p>
            <a:r>
              <a:rPr lang="en-US" baseline="0" dirty="0"/>
              <a:t>Therefore, the </a:t>
            </a:r>
            <a:r>
              <a:rPr lang="en-US" baseline="0" dirty="0" err="1"/>
              <a:t>bitline</a:t>
            </a:r>
            <a:r>
              <a:rPr lang="en-US" baseline="0" dirty="0"/>
              <a:t> length exposes an important trade-off between area and latency.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115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figure shows the trade-off between DRAM area and latency as we change the </a:t>
            </a:r>
            <a:r>
              <a:rPr lang="en-US" baseline="0" dirty="0" err="1"/>
              <a:t>bitline</a:t>
            </a:r>
            <a:r>
              <a:rPr lang="en-US" baseline="0" dirty="0"/>
              <a:t> length.</a:t>
            </a:r>
          </a:p>
          <a:p>
            <a:r>
              <a:rPr lang="en-US" baseline="0" dirty="0"/>
              <a:t>Y-axis is the normalized DRAM area compared to a DRAM using 512 cells/</a:t>
            </a:r>
            <a:r>
              <a:rPr lang="en-US" baseline="0" dirty="0" err="1"/>
              <a:t>bitline</a:t>
            </a:r>
            <a:r>
              <a:rPr lang="en-US" baseline="0" dirty="0"/>
              <a:t>. A lower value is cheaper.</a:t>
            </a:r>
          </a:p>
          <a:p>
            <a:r>
              <a:rPr lang="en-US" baseline="0" dirty="0"/>
              <a:t>X-axis shows the latency in terms of </a:t>
            </a:r>
            <a:r>
              <a:rPr lang="en-US" baseline="0" dirty="0" err="1"/>
              <a:t>tRC</a:t>
            </a:r>
            <a:r>
              <a:rPr lang="en-US" baseline="0" dirty="0"/>
              <a:t>, an important DRAM timing constraint. A lower value is faster.</a:t>
            </a:r>
          </a:p>
          <a:p>
            <a:endParaRPr lang="en-US" baseline="0" dirty="0"/>
          </a:p>
          <a:p>
            <a:r>
              <a:rPr lang="en-US" baseline="0" dirty="0"/>
              <a:t>Commodity DRAM chips use long </a:t>
            </a:r>
            <a:r>
              <a:rPr lang="en-US" baseline="0" dirty="0" err="1"/>
              <a:t>bitlines</a:t>
            </a:r>
            <a:r>
              <a:rPr lang="en-US" baseline="0" dirty="0"/>
              <a:t> to minimize area cost. On the other hand, shorter </a:t>
            </a:r>
            <a:r>
              <a:rPr lang="en-US" baseline="0" dirty="0" err="1"/>
              <a:t>bitlines</a:t>
            </a:r>
            <a:r>
              <a:rPr lang="en-US" baseline="0" dirty="0"/>
              <a:t> achieve lower latency at higher cost. </a:t>
            </a:r>
          </a:p>
          <a:p>
            <a:pPr defTabSz="931774">
              <a:defRPr/>
            </a:pPr>
            <a:r>
              <a:rPr lang="en-US" baseline="0" dirty="0"/>
              <a:t>Our goal is to achieve the best of both worlds: low latency and low area cost.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62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sum up, both long and short </a:t>
            </a:r>
            <a:r>
              <a:rPr lang="en-US" baseline="0" dirty="0" err="1"/>
              <a:t>bitline</a:t>
            </a:r>
            <a:r>
              <a:rPr lang="en-US" baseline="0" dirty="0"/>
              <a:t> do not achieve small area and low latency. </a:t>
            </a:r>
          </a:p>
          <a:p>
            <a:r>
              <a:rPr lang="en-US" baseline="0" dirty="0"/>
              <a:t>Long </a:t>
            </a:r>
            <a:r>
              <a:rPr lang="en-US" baseline="0" dirty="0" err="1"/>
              <a:t>bitline</a:t>
            </a:r>
            <a:r>
              <a:rPr lang="en-US" baseline="0" dirty="0"/>
              <a:t> has small area but has high latency while short </a:t>
            </a:r>
            <a:r>
              <a:rPr lang="en-US" baseline="0" dirty="0" err="1"/>
              <a:t>bitline</a:t>
            </a:r>
            <a:r>
              <a:rPr lang="en-US" baseline="0" dirty="0"/>
              <a:t> has low latency but has large area.</a:t>
            </a:r>
          </a:p>
          <a:p>
            <a:endParaRPr lang="en-US" baseline="0" dirty="0"/>
          </a:p>
          <a:p>
            <a:r>
              <a:rPr lang="en-US" baseline="0" dirty="0"/>
              <a:t>To achieve the best of both worlds, we first start from long </a:t>
            </a:r>
            <a:r>
              <a:rPr lang="en-US" baseline="0" dirty="0" err="1"/>
              <a:t>bitline</a:t>
            </a:r>
            <a:r>
              <a:rPr lang="en-US" baseline="0" dirty="0"/>
              <a:t>, which has small area. </a:t>
            </a:r>
          </a:p>
          <a:p>
            <a:r>
              <a:rPr lang="en-US" baseline="0" dirty="0"/>
              <a:t>After that, to achieve the low latency of short </a:t>
            </a:r>
            <a:r>
              <a:rPr lang="en-US" baseline="0" dirty="0" err="1"/>
              <a:t>bitline</a:t>
            </a:r>
            <a:r>
              <a:rPr lang="en-US" baseline="0" dirty="0"/>
              <a:t>, we divide the long </a:t>
            </a:r>
            <a:r>
              <a:rPr lang="en-US" baseline="0" dirty="0" err="1"/>
              <a:t>bitline</a:t>
            </a:r>
            <a:r>
              <a:rPr lang="en-US" baseline="0" dirty="0"/>
              <a:t> into two smaller segments. </a:t>
            </a:r>
          </a:p>
          <a:p>
            <a:r>
              <a:rPr lang="en-US" baseline="0" dirty="0"/>
              <a:t>The </a:t>
            </a:r>
            <a:r>
              <a:rPr lang="en-US" baseline="0" dirty="0" err="1"/>
              <a:t>bitline</a:t>
            </a:r>
            <a:r>
              <a:rPr lang="en-US" baseline="0" dirty="0"/>
              <a:t> length of the segment nearby the sense-amplifier is same as the length of short </a:t>
            </a:r>
            <a:r>
              <a:rPr lang="en-US" baseline="0" dirty="0" err="1"/>
              <a:t>bitline</a:t>
            </a:r>
            <a:r>
              <a:rPr lang="en-US" baseline="0" dirty="0"/>
              <a:t>. </a:t>
            </a:r>
          </a:p>
          <a:p>
            <a:r>
              <a:rPr lang="en-US" baseline="0" dirty="0"/>
              <a:t>Therefore, the latency of the segment is as low as the latency of the short </a:t>
            </a:r>
            <a:r>
              <a:rPr lang="en-US" baseline="0" dirty="0" err="1"/>
              <a:t>bitline</a:t>
            </a:r>
            <a:r>
              <a:rPr lang="en-US" baseline="0" dirty="0"/>
              <a:t>. </a:t>
            </a:r>
          </a:p>
          <a:p>
            <a:r>
              <a:rPr lang="en-US" baseline="0" dirty="0"/>
              <a:t>To isolate this fast segment from the other segment, we add isolation transistors that selectively connect the two segments.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805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way, our proposed approach achieves small area and low latency.</a:t>
            </a:r>
          </a:p>
          <a:p>
            <a:r>
              <a:rPr lang="en-US" baseline="0" dirty="0"/>
              <a:t>We call this new DRAM architecture as Tiered-Latency DRAM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634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This figure compares the latency.</a:t>
            </a:r>
          </a:p>
          <a:p>
            <a:r>
              <a:rPr lang="en-US" baseline="0" dirty="0"/>
              <a:t>Y-axis is normalized latency. </a:t>
            </a:r>
          </a:p>
          <a:p>
            <a:r>
              <a:rPr lang="en-US" baseline="0" dirty="0"/>
              <a:t>Compared to commodity DRAM, TL-DRAM’s near segment has 56% lower latency, while the far segment has 23% higher latency.</a:t>
            </a:r>
          </a:p>
          <a:p>
            <a:r>
              <a:rPr lang="en-US" baseline="0" dirty="0"/>
              <a:t> </a:t>
            </a:r>
          </a:p>
          <a:p>
            <a:r>
              <a:rPr lang="en-US" baseline="0" dirty="0"/>
              <a:t>The right figure compares the power.</a:t>
            </a:r>
          </a:p>
          <a:p>
            <a:r>
              <a:rPr lang="en-US" baseline="0" dirty="0"/>
              <a:t>Y-axis is normalized power.</a:t>
            </a:r>
          </a:p>
          <a:p>
            <a:r>
              <a:rPr lang="en-US" baseline="0" dirty="0"/>
              <a:t>Compared to commodity DRAM, TL-DRAM’s near segment has 51% lower power consumption and the far segment has 49% higher power consumption. </a:t>
            </a:r>
          </a:p>
          <a:p>
            <a:endParaRPr lang="en-US" baseline="0" dirty="0"/>
          </a:p>
          <a:p>
            <a:r>
              <a:rPr lang="en-US" baseline="0" dirty="0"/>
              <a:t>Lastly, mainly due to the isolation transistor, Tiered-latency DRAM increases the die-size by about 3%.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3225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Again, the figure shows the trade-off between area and latency in existing DRAM. </a:t>
            </a:r>
          </a:p>
          <a:p>
            <a:endParaRPr lang="en-US" baseline="0" dirty="0"/>
          </a:p>
          <a:p>
            <a:r>
              <a:rPr lang="en-US" baseline="0" dirty="0"/>
              <a:t>Unlike existing DRAM, TL-DRAM achieves low latency using the near segment while increasing the area by only 3%. </a:t>
            </a:r>
          </a:p>
          <a:p>
            <a:endParaRPr lang="en-US" baseline="0" dirty="0"/>
          </a:p>
          <a:p>
            <a:r>
              <a:rPr lang="en-US" baseline="0" dirty="0"/>
              <a:t>Although the far segment has higher latency than commodity DRAM, we show that efficient use of the near segment enables TL-DRAM to achieve high system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72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multiple ways to leverage the TL-DRAM</a:t>
            </a:r>
            <a:r>
              <a:rPr lang="en-US" baseline="0" dirty="0"/>
              <a:t> substrate by hardware or software.</a:t>
            </a:r>
          </a:p>
          <a:p>
            <a:endParaRPr lang="en-US" baseline="0" dirty="0"/>
          </a:p>
          <a:p>
            <a:r>
              <a:rPr lang="en-US" baseline="0" dirty="0"/>
              <a:t>In this slide, I describe many such ways.</a:t>
            </a:r>
          </a:p>
          <a:p>
            <a:r>
              <a:rPr lang="en-US" baseline="0" dirty="0"/>
              <a:t>First, the near segment can be used as a hardware-managed inclusive cache to the far segment.</a:t>
            </a:r>
          </a:p>
          <a:p>
            <a:r>
              <a:rPr lang="en-US" baseline="0" dirty="0"/>
              <a:t>Second, the near segment can be used as a hardware-managed exclusive cache to the far segment.</a:t>
            </a:r>
          </a:p>
          <a:p>
            <a:r>
              <a:rPr lang="en-US" baseline="0" dirty="0"/>
              <a:t>Third, the operating system can intelligently allocate frequently-accessed pages to the near segment.</a:t>
            </a:r>
          </a:p>
          <a:p>
            <a:r>
              <a:rPr lang="en-US" baseline="0" dirty="0"/>
              <a:t>Forth mechanism is to simple replace DRAM with TL-DRAM without any near segment handling</a:t>
            </a:r>
          </a:p>
          <a:p>
            <a:endParaRPr lang="en-US" baseline="0" dirty="0"/>
          </a:p>
          <a:p>
            <a:r>
              <a:rPr lang="en-US" baseline="0" dirty="0"/>
              <a:t>While our paper provides detailed explanations and evaluations of first three mechanism, </a:t>
            </a:r>
          </a:p>
          <a:p>
            <a:r>
              <a:rPr lang="en-US" baseline="0" dirty="0"/>
              <a:t>in this talk, we will focus on the first approach, which is to use the near segment as a hardware managed cache for the far segment.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926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</a:t>
            </a:r>
            <a:r>
              <a:rPr lang="en-US" baseline="0" dirty="0"/>
              <a:t> shows the IPC improvement of our three caching mechanisms over commodity DRAM. </a:t>
            </a:r>
          </a:p>
          <a:p>
            <a:r>
              <a:rPr lang="en-US" baseline="0" dirty="0"/>
              <a:t>All of them improve performance and benefit-based caching shows maximum performance improvement by 12.7%.</a:t>
            </a:r>
          </a:p>
          <a:p>
            <a:endParaRPr lang="en-US" baseline="0" dirty="0"/>
          </a:p>
          <a:p>
            <a:r>
              <a:rPr lang="en-US" baseline="0" dirty="0"/>
              <a:t>The right figure shows the normalized power reduction of our three caching mechanisms over commodity DRAM.</a:t>
            </a:r>
          </a:p>
          <a:p>
            <a:r>
              <a:rPr lang="en-US" baseline="0" dirty="0"/>
              <a:t> All of them reduce power consumption and benefit-based caching shows maximum power reduction by 23%.</a:t>
            </a:r>
            <a:endParaRPr lang="en-US" dirty="0"/>
          </a:p>
          <a:p>
            <a:endParaRPr lang="en-US" dirty="0"/>
          </a:p>
          <a:p>
            <a:pPr defTabSz="931717">
              <a:defRPr/>
            </a:pPr>
            <a:r>
              <a:rPr lang="en-US" baseline="0" dirty="0"/>
              <a:t>Therefore, using near segment as a cache improves performance and reduces power consumption at the cost of 3% area overhead.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03180-34AC-4716-85F0-B91B63342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50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3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30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FE2350-F2DF-964B-A38F-A60565610F0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2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37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figure, the x-axis is</a:t>
            </a:r>
            <a:r>
              <a:rPr lang="en-US" baseline="0" dirty="0"/>
              <a:t> the module manufacture date. And the y-axis is the number of errors in a module, normalized to one billion cells. In 2008 and 2009, there are no errors. But, in 2010, we first start to see errors in C modules. After 2010, the errors start to proliferate. For A and B modules, we first start to see errors in 2011. In particular, all modules from 2012 and 2013 are vulnerable.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67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figure, the x-axis is</a:t>
            </a:r>
            <a:r>
              <a:rPr lang="en-US" baseline="0" dirty="0"/>
              <a:t> the module manufacture date. And the y-axis is the number of errors in a module, normalized to one billion cells. In 2008 and 2009, there are no errors. But, in 2010, we first start to see errors in C modules. After 2010, the errors start to proliferate. For A and B modules, we first start to see errors in 2011. In particular, all modules from 2012 and 2013 are vulnerable.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9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5371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71660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4152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44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5730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8312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4935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6281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5191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4351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4585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1387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36890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56414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07123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07294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7535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90346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189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42448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44831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66302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0169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82950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37204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33694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81294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82229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3000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21375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2616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60320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61716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62687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70996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3725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95305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1679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07689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21779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65755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53916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38455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61810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23238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8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8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9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1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77200" y="6340475"/>
            <a:ext cx="685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898989"/>
                </a:solidFill>
                <a:latin typeface="Cambria Math" charset="0"/>
                <a:ea typeface="ＭＳ Ｐゴシック" charset="0"/>
                <a:cs typeface="Cambria Math" charset="0"/>
              </a:defRPr>
            </a:lvl1pPr>
          </a:lstStyle>
          <a:p>
            <a:fld id="{2F9AB1DC-1F54-3E4A-95A3-3C4F38B38287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5ABD69-D797-204B-8AF8-3D380E69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167CB6-3B08-5F41-8B2C-916DD676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D681A-F5B4-9644-896C-61B2B0FDE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EE30A7-2F09-2442-8BD0-04F2DD3C2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6C5735-7F4B-8947-B422-F91141E3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E84826-6BA8-884D-A601-2AAB8825D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31BACC-C330-6040-8E9C-315FB8A2D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13EE9E-551C-B04A-8AEF-33C040418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00974D-7775-EC48-B655-6C7A7623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C6DF-45F1-4B5C-AB56-7A1B175EDA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9376-125E-4038-9239-01F6FB99A3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69440-780F-4CA0-ADC0-2E0F480BE3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E5A5-56F5-45DD-9EBC-3EBCBD7D9D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0BC3-6E3B-45EA-BC57-19A66917F1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4508D-41CE-4C5D-8C95-4F2685A18A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B1997-8A50-49F7-8E56-952DC0A8FF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A5356-38C7-490A-B21B-42AA2783D3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FDA4-1E33-4FA0-87FA-844395F471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498C-2F13-458E-B42A-99F5303B91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4EC7-3420-4389-8C46-A991F3944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  <a:lvl6pPr marL="1143000" indent="0" algn="ctr">
              <a:buNone/>
              <a:defRPr/>
            </a:lvl6pPr>
            <a:lvl7pPr marL="1371600" indent="0" algn="ctr">
              <a:buNone/>
              <a:defRPr/>
            </a:lvl7pPr>
            <a:lvl8pPr marL="1600200" indent="0" algn="ctr">
              <a:buNone/>
              <a:defRPr/>
            </a:lvl8pPr>
            <a:lvl9pPr marL="1828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8"/>
          </a:xfrm>
        </p:spPr>
        <p:txBody>
          <a:bodyPr anchor="b"/>
          <a:lstStyle>
            <a:lvl1pPr marL="0" indent="0">
              <a:buNone/>
              <a:defRPr sz="1000"/>
            </a:lvl1pPr>
            <a:lvl2pPr marL="228600" indent="0">
              <a:buNone/>
              <a:defRPr sz="900"/>
            </a:lvl2pPr>
            <a:lvl3pPr marL="457200" indent="0">
              <a:buNone/>
              <a:defRPr sz="800"/>
            </a:lvl3pPr>
            <a:lvl4pPr marL="685800" indent="0">
              <a:buNone/>
              <a:defRPr sz="700"/>
            </a:lvl4pPr>
            <a:lvl5pPr marL="914400" indent="0">
              <a:buNone/>
              <a:defRPr sz="700"/>
            </a:lvl5pPr>
            <a:lvl6pPr marL="1143000" indent="0">
              <a:buNone/>
              <a:defRPr sz="700"/>
            </a:lvl6pPr>
            <a:lvl7pPr marL="1371600" indent="0">
              <a:buNone/>
              <a:defRPr sz="700"/>
            </a:lvl7pPr>
            <a:lvl8pPr marL="1600200" indent="0">
              <a:buNone/>
              <a:defRPr sz="700"/>
            </a:lvl8pPr>
            <a:lvl9pPr marL="18288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96850"/>
            <a:ext cx="2019300" cy="60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6850"/>
            <a:ext cx="5981700" cy="60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491"/>
            <a:ext cx="7886700" cy="496647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229600" y="635571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" y="6408997"/>
            <a:ext cx="1008112" cy="2916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229600" y="635571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" y="6408997"/>
            <a:ext cx="1008112" cy="2916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229600" y="635571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" y="6408997"/>
            <a:ext cx="1008112" cy="2916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" y="6469957"/>
            <a:ext cx="1008112" cy="2916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82000" y="641667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2400" y="6469957"/>
            <a:ext cx="1008112" cy="29168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111EC4E2-6E65-4B38-A9F0-2491CD0222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>
            <a:lvl1pPr algn="l">
              <a:defRPr sz="3800" b="1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5334000"/>
          </a:xfrm>
        </p:spPr>
        <p:txBody>
          <a:bodyPr/>
          <a:lstStyle>
            <a:lvl1pPr>
              <a:defRPr sz="2800">
                <a:latin typeface="Gill Sans MT" panose="020B0502020104020203" pitchFamily="34" charset="0"/>
              </a:defRPr>
            </a:lvl1pPr>
            <a:lvl2pPr>
              <a:defRPr sz="24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1066800"/>
            <a:ext cx="853440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safar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91" y="6538912"/>
            <a:ext cx="981199" cy="28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/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C2EE5E-49E3-41BC-B690-56250386BB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3F18D-3D7C-411A-A3D5-BE9D715C21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9761C9-07B9-4029-8A9C-6B9D4FE4DE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2F76E-CE6C-410C-8FDC-D0091C24DE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5B8DD-F4B6-4735-BE3E-A30AC9916A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4FB2D7-3DDB-4FFD-8B82-F323B81C51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11807-3D87-4FB5-A3F7-954D5D4F8E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A4A0BD-C698-4141-B404-5A877B3AA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8FC6B9-10FF-4561-B52B-0EFAB655D0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85800" indent="0" algn="ctr">
              <a:buNone/>
              <a:defRPr/>
            </a:lvl4pPr>
            <a:lvl5pPr marL="914400" indent="0" algn="ctr">
              <a:buNone/>
              <a:defRPr/>
            </a:lvl5pPr>
            <a:lvl6pPr marL="1143000" indent="0" algn="ctr">
              <a:buNone/>
              <a:defRPr/>
            </a:lvl6pPr>
            <a:lvl7pPr marL="1371600" indent="0" algn="ctr">
              <a:buNone/>
              <a:defRPr/>
            </a:lvl7pPr>
            <a:lvl8pPr marL="1600200" indent="0" algn="ctr">
              <a:buNone/>
              <a:defRPr/>
            </a:lvl8pPr>
            <a:lvl9pPr marL="18288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2"/>
            <a:ext cx="7772400" cy="1500188"/>
          </a:xfrm>
        </p:spPr>
        <p:txBody>
          <a:bodyPr anchor="b"/>
          <a:lstStyle>
            <a:lvl1pPr marL="0" indent="0">
              <a:buNone/>
              <a:defRPr sz="1000"/>
            </a:lvl1pPr>
            <a:lvl2pPr marL="228600" indent="0">
              <a:buNone/>
              <a:defRPr sz="900"/>
            </a:lvl2pPr>
            <a:lvl3pPr marL="457200" indent="0">
              <a:buNone/>
              <a:defRPr sz="800"/>
            </a:lvl3pPr>
            <a:lvl4pPr marL="685800" indent="0">
              <a:buNone/>
              <a:defRPr sz="700"/>
            </a:lvl4pPr>
            <a:lvl5pPr marL="914400" indent="0">
              <a:buNone/>
              <a:defRPr sz="700"/>
            </a:lvl5pPr>
            <a:lvl6pPr marL="1143000" indent="0">
              <a:buNone/>
              <a:defRPr sz="700"/>
            </a:lvl6pPr>
            <a:lvl7pPr marL="1371600" indent="0">
              <a:buNone/>
              <a:defRPr sz="700"/>
            </a:lvl7pPr>
            <a:lvl8pPr marL="1600200" indent="0">
              <a:buNone/>
              <a:defRPr sz="700"/>
            </a:lvl8pPr>
            <a:lvl9pPr marL="18288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047750"/>
            <a:ext cx="4000500" cy="517525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2"/>
            <a:ext cx="4041775" cy="63976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96850"/>
            <a:ext cx="2019300" cy="6026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9100" y="196850"/>
            <a:ext cx="5981700" cy="6026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/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>
                <a:solidFill>
                  <a:prstClr val="black"/>
                </a:solidFill>
              </a:rPr>
              <a:pPr/>
              <a:t>3/22/18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DEBDFEA4-C20F-104A-BC27-408CBECDF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0B31-7E1A-5D4D-983E-2275653A8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EF943-F4A0-4D46-B4C9-58E9F66D0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75E6A-3752-FC41-B8A3-75D7F6453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7E345-B863-7F48-B37E-C4D1A0E76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548-FD3A-9B40-80D2-DE711E168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CDF4F-585B-6D4F-A4CB-C67AB7D5B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4979-FCD7-694E-8B26-68BFE56F7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051ED-7F0F-1747-91E3-F6CFAF063E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535E-D52C-7148-ABB0-7547E77158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D0A7A-F6FB-1F48-9A4B-A6A40DC9A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AFC27-E9C2-A540-A3C4-249358E560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DA44F71-97AF-5B4D-A1C7-1F41097B8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FBA80-169A-CF4F-81AB-23BBF8E699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F1A5F-2C12-594C-8B85-1E26B88C5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E6B75-5FA6-4D4F-BFDC-B3EFD3E280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52B75-237A-8645-9157-1DED321E4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AADC8-4A39-E242-9ADC-85AE107A18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E5F4E-AC6C-794D-A8E8-B782E09C7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CD48-6BC3-D848-B6B6-CF9D818EAA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40916-BA07-D94F-A2DA-469BA0964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4E252-6424-9843-A1FE-1A4EAB4CB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5C1E7-D7B8-AB46-B7AD-AD1AE3467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A91C8-C170-3E49-AD64-7F76E3C388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8AD672FA-6339-CE41-9F07-09C3D4EAF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8A9478E9-6D3F-3141-A5A1-C884727CF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7CA3EB0D-EA22-834D-9D29-4A06620530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2025DFA-C983-F343-95CF-857FE2DECA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85F640-0DE9-0C43-B145-E80A4A815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863ED2B-36DB-A641-AB6F-119434352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DD8A012-9FFD-AF43-993B-1B5111DE8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816924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87A28DB-EB70-C549-9CBF-EC5A384A4B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7420B76-A099-C64B-9B67-800067521F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0E66B-D170-A84B-AD98-A0D06085E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280664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68F6DD82-5894-9443-AFB2-2DB6F31FE4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90B67BC-4A11-FE42-9669-EFCCA2F1F0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D8E6A-C3E3-D64A-BDB1-C1623B5F9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313103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D1C58E8-B0C3-C044-8C95-923E6424918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CFD7574-337C-D849-80E5-5F4A5D4D1A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5822-869C-614B-8FBD-5D7C2F57C2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143306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4AFD789-89FA-8642-8359-527022AA9E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8B38C27A-4594-7142-8DD1-0B5D92B486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FE3E7-3301-EC4F-BAF4-DA08D63D4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72437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4179D247-6FE5-2446-843D-38D2BFBB79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D05C15A-9ECB-1649-A20E-D8040C8C8D0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A160B-8660-A04F-9AB1-52C56219B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21381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1B6342D5-357A-B242-98F7-B5A4AF2763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44C803E1-C885-104B-9026-B620951D1F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C3CB-FFC5-2943-86BB-92490FEA3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289756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C452122-67F4-254F-90B7-EEFE7EA78B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F7320F4-1D75-6A47-971C-DF47D1A08D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F1EE-C46E-A64A-BA91-3AC0D2DB9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437456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CFFCFE6C-36AF-E640-A2BC-E189297B94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C43B765-AAD5-6F42-8D0C-1BD8EF5BD4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00F3A-745D-F649-9D38-49583842D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207512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E8655C5-7BD0-3442-886E-234821E407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604EF9B-850A-994A-A1C0-9E6E45BEAC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7DCD7-BC73-E847-B0C3-6A1166D4C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866187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DDC2D6A6-7EB8-A34F-8DCF-4DEE370284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1D3AC6C-E0BA-8B4B-9078-28F01E1F53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DF811-9866-7545-B37C-ECEFF032CC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578628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9FFBC4E-B5F7-684F-9032-173071980B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59679A0-D655-8B48-9C34-E461C1BCD4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74377-449D-1442-BFA7-E8E1157DE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602057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A5C63-8B36-4754-851D-12FD2888AB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05054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16F91-ED3E-4251-B1F7-EC5ADB8470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0997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1BD6-2D5E-4D6A-B17F-9E7F4515CC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48648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1E9B8-FBD4-438C-AF5F-667305AF58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7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F148-F549-4073-AB5C-5834CD8799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191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99E7-9DD3-4299-90F8-9846FCA662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11502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959CB-3542-414D-8B44-2F5E0236A0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46637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C53C-14FF-4D5E-A68F-15DFC7D682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54111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BC9E-D78A-433F-89BF-14D5DA7B7C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9240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8FE3-9AE0-49A2-976F-324A07A440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03043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1AD1F-69F0-4F09-9216-7848FA8694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/>
          <a:p>
            <a:fld id="{8B363EBC-A636-4E4F-B313-DA526F248DF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169240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40640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76719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842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0522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33484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86633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91749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07840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5633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45443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51081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7026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3337BF1A-2471-8F44-AA10-9A6AA4B4E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07661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693BED2-1B18-8744-B8F0-03CBD3594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149434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F36C014-2CFC-0248-B17F-D9D3ED4B0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75498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7884B9F-AA6F-5146-9D4E-F8B9364A5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448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632DC94-572A-394E-9D76-1A9221DAD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45701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1F917F0-9109-1345-BF35-EE606B428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119605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3D5049F-F691-FD4A-87B4-FC136EBC2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736856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4FF2DC8-52E2-BA40-9B61-ADB6606CB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50089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6DCD5A-1682-9A4A-A8BE-C69B256BA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828218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82F0991-4873-3C42-B683-77E9BCEE3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693441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B8C91F0-DD8C-7E4D-9F03-2FF316F79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49056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2F0A46D-7C23-D442-BDA7-74E36D162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14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0261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6316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45242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1207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8931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9328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222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2338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5952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44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9342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37529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image" Target="../media/image1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image" Target="../media/image1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theme" Target="../theme/theme28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308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7.xml"/><Relationship Id="rId11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63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62.xml"/><Relationship Id="rId11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theme" Target="../theme/theme36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395.xml"/><Relationship Id="rId10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40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3.xml"/><Relationship Id="rId1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12.xml"/><Relationship Id="rId5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11.xml"/><Relationship Id="rId4" Type="http://schemas.openxmlformats.org/officeDocument/2006/relationships/slideLayout" Target="../slideLayouts/slideLayout405.xml"/><Relationship Id="rId9" Type="http://schemas.openxmlformats.org/officeDocument/2006/relationships/slideLayout" Target="../slideLayouts/slideLayout41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5.xml"/><Relationship Id="rId7" Type="http://schemas.openxmlformats.org/officeDocument/2006/relationships/slideLayout" Target="../slideLayouts/slideLayout419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4.xml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22.xml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30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5.xml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5" Type="http://schemas.openxmlformats.org/officeDocument/2006/relationships/slideLayout" Target="../slideLayouts/slideLayout428.xml"/><Relationship Id="rId10" Type="http://schemas.openxmlformats.org/officeDocument/2006/relationships/slideLayout" Target="../slideLayouts/slideLayout433.xml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41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435.xml"/><Relationship Id="rId6" Type="http://schemas.openxmlformats.org/officeDocument/2006/relationships/slideLayout" Target="../slideLayouts/slideLayout440.xml"/><Relationship Id="rId11" Type="http://schemas.openxmlformats.org/officeDocument/2006/relationships/slideLayout" Target="../slideLayouts/slideLayout445.xml"/><Relationship Id="rId5" Type="http://schemas.openxmlformats.org/officeDocument/2006/relationships/slideLayout" Target="../slideLayouts/slideLayout439.xml"/><Relationship Id="rId10" Type="http://schemas.openxmlformats.org/officeDocument/2006/relationships/slideLayout" Target="../slideLayouts/slideLayout444.xml"/><Relationship Id="rId4" Type="http://schemas.openxmlformats.org/officeDocument/2006/relationships/slideLayout" Target="../slideLayouts/slideLayout438.xml"/><Relationship Id="rId9" Type="http://schemas.openxmlformats.org/officeDocument/2006/relationships/slideLayout" Target="../slideLayouts/slideLayout443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48.xml"/><Relationship Id="rId7" Type="http://schemas.openxmlformats.org/officeDocument/2006/relationships/slideLayout" Target="../slideLayouts/slideLayout452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7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1" Type="http://schemas.openxmlformats.org/officeDocument/2006/relationships/slideLayout" Target="../slideLayouts/slideLayout456.xml"/><Relationship Id="rId5" Type="http://schemas.openxmlformats.org/officeDocument/2006/relationships/slideLayout" Target="../slideLayouts/slideLayout450.xml"/><Relationship Id="rId10" Type="http://schemas.openxmlformats.org/officeDocument/2006/relationships/slideLayout" Target="../slideLayouts/slideLayout45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59.xml"/><Relationship Id="rId7" Type="http://schemas.openxmlformats.org/officeDocument/2006/relationships/slideLayout" Target="../slideLayouts/slideLayout463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57.xml"/><Relationship Id="rId6" Type="http://schemas.openxmlformats.org/officeDocument/2006/relationships/slideLayout" Target="../slideLayouts/slideLayout462.xml"/><Relationship Id="rId11" Type="http://schemas.openxmlformats.org/officeDocument/2006/relationships/slideLayout" Target="../slideLayouts/slideLayout467.xml"/><Relationship Id="rId5" Type="http://schemas.openxmlformats.org/officeDocument/2006/relationships/slideLayout" Target="../slideLayouts/slideLayout461.xml"/><Relationship Id="rId10" Type="http://schemas.openxmlformats.org/officeDocument/2006/relationships/slideLayout" Target="../slideLayouts/slideLayout466.xml"/><Relationship Id="rId4" Type="http://schemas.openxmlformats.org/officeDocument/2006/relationships/slideLayout" Target="../slideLayouts/slideLayout460.xml"/><Relationship Id="rId9" Type="http://schemas.openxmlformats.org/officeDocument/2006/relationships/slideLayout" Target="../slideLayouts/slideLayout465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0.xml"/><Relationship Id="rId7" Type="http://schemas.openxmlformats.org/officeDocument/2006/relationships/slideLayout" Target="../slideLayouts/slideLayout474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9.xml"/><Relationship Id="rId1" Type="http://schemas.openxmlformats.org/officeDocument/2006/relationships/slideLayout" Target="../slideLayouts/slideLayout468.xml"/><Relationship Id="rId6" Type="http://schemas.openxmlformats.org/officeDocument/2006/relationships/slideLayout" Target="../slideLayouts/slideLayout473.xml"/><Relationship Id="rId11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2.xml"/><Relationship Id="rId10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1.xml"/><Relationship Id="rId9" Type="http://schemas.openxmlformats.org/officeDocument/2006/relationships/slideLayout" Target="../slideLayouts/slideLayout476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1.xml"/><Relationship Id="rId7" Type="http://schemas.openxmlformats.org/officeDocument/2006/relationships/slideLayout" Target="../slideLayouts/slideLayout485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2.xml"/><Relationship Id="rId7" Type="http://schemas.openxmlformats.org/officeDocument/2006/relationships/theme" Target="../theme/theme46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93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8.xml"/><Relationship Id="rId7" Type="http://schemas.openxmlformats.org/officeDocument/2006/relationships/theme" Target="../theme/theme47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5" Type="http://schemas.openxmlformats.org/officeDocument/2006/relationships/slideLayout" Target="../slideLayouts/slideLayout500.xml"/><Relationship Id="rId4" Type="http://schemas.openxmlformats.org/officeDocument/2006/relationships/slideLayout" Target="../slideLayouts/slideLayout499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4.xml"/><Relationship Id="rId7" Type="http://schemas.openxmlformats.org/officeDocument/2006/relationships/theme" Target="../theme/theme48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5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theme" Target="../theme/theme49.xml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509.xml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5" Type="http://schemas.openxmlformats.org/officeDocument/2006/relationships/slideLayout" Target="../slideLayouts/slideLayout512.xml"/><Relationship Id="rId4" Type="http://schemas.openxmlformats.org/officeDocument/2006/relationships/slideLayout" Target="../slideLayouts/slideLayout5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3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532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27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5" Type="http://schemas.openxmlformats.org/officeDocument/2006/relationships/slideLayout" Target="../slideLayouts/slideLayout530.xml"/><Relationship Id="rId10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39.xml"/><Relationship Id="rId7" Type="http://schemas.openxmlformats.org/officeDocument/2006/relationships/slideLayout" Target="../slideLayouts/slideLayout543.xml"/><Relationship Id="rId12" Type="http://schemas.openxmlformats.org/officeDocument/2006/relationships/slideLayout" Target="../slideLayouts/slideLayout548.xml"/><Relationship Id="rId2" Type="http://schemas.openxmlformats.org/officeDocument/2006/relationships/slideLayout" Target="../slideLayouts/slideLayout538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0" Type="http://schemas.openxmlformats.org/officeDocument/2006/relationships/slideLayout" Target="../slideLayouts/slideLayout546.xml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1.xml"/><Relationship Id="rId7" Type="http://schemas.openxmlformats.org/officeDocument/2006/relationships/slideLayout" Target="../slideLayouts/slideLayout555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549.xml"/><Relationship Id="rId6" Type="http://schemas.openxmlformats.org/officeDocument/2006/relationships/slideLayout" Target="../slideLayouts/slideLayout554.xml"/><Relationship Id="rId11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53.xml"/><Relationship Id="rId10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2.xml"/><Relationship Id="rId9" Type="http://schemas.openxmlformats.org/officeDocument/2006/relationships/slideLayout" Target="../slideLayouts/slideLayout557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8.xml"/><Relationship Id="rId13" Type="http://schemas.openxmlformats.org/officeDocument/2006/relationships/theme" Target="../theme/theme55.xml"/><Relationship Id="rId3" Type="http://schemas.openxmlformats.org/officeDocument/2006/relationships/slideLayout" Target="../slideLayouts/slideLayout573.xml"/><Relationship Id="rId7" Type="http://schemas.openxmlformats.org/officeDocument/2006/relationships/slideLayout" Target="../slideLayouts/slideLayout577.xml"/><Relationship Id="rId12" Type="http://schemas.openxmlformats.org/officeDocument/2006/relationships/slideLayout" Target="../slideLayouts/slideLayout582.xml"/><Relationship Id="rId2" Type="http://schemas.openxmlformats.org/officeDocument/2006/relationships/slideLayout" Target="../slideLayouts/slideLayout572.xml"/><Relationship Id="rId1" Type="http://schemas.openxmlformats.org/officeDocument/2006/relationships/slideLayout" Target="../slideLayouts/slideLayout571.xml"/><Relationship Id="rId6" Type="http://schemas.openxmlformats.org/officeDocument/2006/relationships/slideLayout" Target="../slideLayouts/slideLayout576.xml"/><Relationship Id="rId11" Type="http://schemas.openxmlformats.org/officeDocument/2006/relationships/slideLayout" Target="../slideLayouts/slideLayout581.xml"/><Relationship Id="rId5" Type="http://schemas.openxmlformats.org/officeDocument/2006/relationships/slideLayout" Target="../slideLayouts/slideLayout575.xml"/><Relationship Id="rId10" Type="http://schemas.openxmlformats.org/officeDocument/2006/relationships/slideLayout" Target="../slideLayouts/slideLayout580.xml"/><Relationship Id="rId4" Type="http://schemas.openxmlformats.org/officeDocument/2006/relationships/slideLayout" Target="../slideLayouts/slideLayout574.xml"/><Relationship Id="rId9" Type="http://schemas.openxmlformats.org/officeDocument/2006/relationships/slideLayout" Target="../slideLayouts/slideLayout57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89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583.xml"/><Relationship Id="rId6" Type="http://schemas.openxmlformats.org/officeDocument/2006/relationships/slideLayout" Target="../slideLayouts/slideLayout588.xml"/><Relationship Id="rId11" Type="http://schemas.openxmlformats.org/officeDocument/2006/relationships/slideLayout" Target="../slideLayouts/slideLayout593.xml"/><Relationship Id="rId5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92.xml"/><Relationship Id="rId4" Type="http://schemas.openxmlformats.org/officeDocument/2006/relationships/slideLayout" Target="../slideLayouts/slideLayout586.xml"/><Relationship Id="rId9" Type="http://schemas.openxmlformats.org/officeDocument/2006/relationships/slideLayout" Target="../slideLayouts/slideLayout591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600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594.xml"/><Relationship Id="rId6" Type="http://schemas.openxmlformats.org/officeDocument/2006/relationships/slideLayout" Target="../slideLayouts/slideLayout599.xml"/><Relationship Id="rId11" Type="http://schemas.openxmlformats.org/officeDocument/2006/relationships/slideLayout" Target="../slideLayouts/slideLayout604.xml"/><Relationship Id="rId5" Type="http://schemas.openxmlformats.org/officeDocument/2006/relationships/slideLayout" Target="../slideLayouts/slideLayout598.xml"/><Relationship Id="rId10" Type="http://schemas.openxmlformats.org/officeDocument/2006/relationships/slideLayout" Target="../slideLayouts/slideLayout603.xml"/><Relationship Id="rId4" Type="http://schemas.openxmlformats.org/officeDocument/2006/relationships/slideLayout" Target="../slideLayouts/slideLayout597.xml"/><Relationship Id="rId9" Type="http://schemas.openxmlformats.org/officeDocument/2006/relationships/slideLayout" Target="../slideLayouts/slideLayout602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7.xml"/><Relationship Id="rId7" Type="http://schemas.openxmlformats.org/officeDocument/2006/relationships/slideLayout" Target="../slideLayouts/slideLayout61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06.xml"/><Relationship Id="rId1" Type="http://schemas.openxmlformats.org/officeDocument/2006/relationships/slideLayout" Target="../slideLayouts/slideLayout605.xml"/><Relationship Id="rId6" Type="http://schemas.openxmlformats.org/officeDocument/2006/relationships/slideLayout" Target="../slideLayouts/slideLayout610.xml"/><Relationship Id="rId11" Type="http://schemas.openxmlformats.org/officeDocument/2006/relationships/slideLayout" Target="../slideLayouts/slideLayout615.xml"/><Relationship Id="rId5" Type="http://schemas.openxmlformats.org/officeDocument/2006/relationships/slideLayout" Target="../slideLayouts/slideLayout609.xml"/><Relationship Id="rId10" Type="http://schemas.openxmlformats.org/officeDocument/2006/relationships/slideLayout" Target="../slideLayouts/slideLayout614.xml"/><Relationship Id="rId4" Type="http://schemas.openxmlformats.org/officeDocument/2006/relationships/slideLayout" Target="../slideLayouts/slideLayout608.xml"/><Relationship Id="rId9" Type="http://schemas.openxmlformats.org/officeDocument/2006/relationships/slideLayout" Target="../slideLayouts/slideLayout61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8.xml"/><Relationship Id="rId7" Type="http://schemas.openxmlformats.org/officeDocument/2006/relationships/slideLayout" Target="../slideLayouts/slideLayout62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17.xml"/><Relationship Id="rId1" Type="http://schemas.openxmlformats.org/officeDocument/2006/relationships/slideLayout" Target="../slideLayouts/slideLayout616.xml"/><Relationship Id="rId6" Type="http://schemas.openxmlformats.org/officeDocument/2006/relationships/slideLayout" Target="../slideLayouts/slideLayout621.xml"/><Relationship Id="rId11" Type="http://schemas.openxmlformats.org/officeDocument/2006/relationships/slideLayout" Target="../slideLayouts/slideLayout626.xml"/><Relationship Id="rId5" Type="http://schemas.openxmlformats.org/officeDocument/2006/relationships/slideLayout" Target="../slideLayouts/slideLayout620.xml"/><Relationship Id="rId10" Type="http://schemas.openxmlformats.org/officeDocument/2006/relationships/slideLayout" Target="../slideLayouts/slideLayout625.xml"/><Relationship Id="rId4" Type="http://schemas.openxmlformats.org/officeDocument/2006/relationships/slideLayout" Target="../slideLayouts/slideLayout619.xml"/><Relationship Id="rId9" Type="http://schemas.openxmlformats.org/officeDocument/2006/relationships/slideLayout" Target="../slideLayouts/slideLayout6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9.xml"/><Relationship Id="rId7" Type="http://schemas.openxmlformats.org/officeDocument/2006/relationships/slideLayout" Target="../slideLayouts/slideLayout633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28.xml"/><Relationship Id="rId1" Type="http://schemas.openxmlformats.org/officeDocument/2006/relationships/slideLayout" Target="../slideLayouts/slideLayout627.xml"/><Relationship Id="rId6" Type="http://schemas.openxmlformats.org/officeDocument/2006/relationships/slideLayout" Target="../slideLayouts/slideLayout632.xml"/><Relationship Id="rId11" Type="http://schemas.openxmlformats.org/officeDocument/2006/relationships/slideLayout" Target="../slideLayouts/slideLayout637.xml"/><Relationship Id="rId5" Type="http://schemas.openxmlformats.org/officeDocument/2006/relationships/slideLayout" Target="../slideLayouts/slideLayout631.xml"/><Relationship Id="rId10" Type="http://schemas.openxmlformats.org/officeDocument/2006/relationships/slideLayout" Target="../slideLayouts/slideLayout636.xml"/><Relationship Id="rId4" Type="http://schemas.openxmlformats.org/officeDocument/2006/relationships/slideLayout" Target="../slideLayouts/slideLayout630.xml"/><Relationship Id="rId9" Type="http://schemas.openxmlformats.org/officeDocument/2006/relationships/slideLayout" Target="../slideLayouts/slideLayout63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0.xml"/><Relationship Id="rId7" Type="http://schemas.openxmlformats.org/officeDocument/2006/relationships/slideLayout" Target="../slideLayouts/slideLayout644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39.xml"/><Relationship Id="rId1" Type="http://schemas.openxmlformats.org/officeDocument/2006/relationships/slideLayout" Target="../slideLayouts/slideLayout638.xml"/><Relationship Id="rId6" Type="http://schemas.openxmlformats.org/officeDocument/2006/relationships/slideLayout" Target="../slideLayouts/slideLayout643.xml"/><Relationship Id="rId11" Type="http://schemas.openxmlformats.org/officeDocument/2006/relationships/slideLayout" Target="../slideLayouts/slideLayout648.xml"/><Relationship Id="rId5" Type="http://schemas.openxmlformats.org/officeDocument/2006/relationships/slideLayout" Target="../slideLayouts/slideLayout642.xml"/><Relationship Id="rId10" Type="http://schemas.openxmlformats.org/officeDocument/2006/relationships/slideLayout" Target="../slideLayouts/slideLayout647.xml"/><Relationship Id="rId4" Type="http://schemas.openxmlformats.org/officeDocument/2006/relationships/slideLayout" Target="../slideLayouts/slideLayout641.xml"/><Relationship Id="rId9" Type="http://schemas.openxmlformats.org/officeDocument/2006/relationships/slideLayout" Target="../slideLayouts/slideLayout646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6.xml"/><Relationship Id="rId3" Type="http://schemas.openxmlformats.org/officeDocument/2006/relationships/slideLayout" Target="../slideLayouts/slideLayout651.xml"/><Relationship Id="rId7" Type="http://schemas.openxmlformats.org/officeDocument/2006/relationships/slideLayout" Target="../slideLayouts/slideLayout655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50.xml"/><Relationship Id="rId1" Type="http://schemas.openxmlformats.org/officeDocument/2006/relationships/slideLayout" Target="../slideLayouts/slideLayout649.xml"/><Relationship Id="rId6" Type="http://schemas.openxmlformats.org/officeDocument/2006/relationships/slideLayout" Target="../slideLayouts/slideLayout654.xml"/><Relationship Id="rId11" Type="http://schemas.openxmlformats.org/officeDocument/2006/relationships/slideLayout" Target="../slideLayouts/slideLayout659.xml"/><Relationship Id="rId5" Type="http://schemas.openxmlformats.org/officeDocument/2006/relationships/slideLayout" Target="../slideLayouts/slideLayout653.xml"/><Relationship Id="rId10" Type="http://schemas.openxmlformats.org/officeDocument/2006/relationships/slideLayout" Target="../slideLayouts/slideLayout658.xml"/><Relationship Id="rId4" Type="http://schemas.openxmlformats.org/officeDocument/2006/relationships/slideLayout" Target="../slideLayouts/slideLayout652.xml"/><Relationship Id="rId9" Type="http://schemas.openxmlformats.org/officeDocument/2006/relationships/slideLayout" Target="../slideLayouts/slideLayout657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7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62.xml"/><Relationship Id="rId7" Type="http://schemas.openxmlformats.org/officeDocument/2006/relationships/slideLayout" Target="../slideLayouts/slideLayout666.xml"/><Relationship Id="rId12" Type="http://schemas.openxmlformats.org/officeDocument/2006/relationships/slideLayout" Target="../slideLayouts/slideLayout671.xml"/><Relationship Id="rId2" Type="http://schemas.openxmlformats.org/officeDocument/2006/relationships/slideLayout" Target="../slideLayouts/slideLayout661.xml"/><Relationship Id="rId1" Type="http://schemas.openxmlformats.org/officeDocument/2006/relationships/slideLayout" Target="../slideLayouts/slideLayout660.xml"/><Relationship Id="rId6" Type="http://schemas.openxmlformats.org/officeDocument/2006/relationships/slideLayout" Target="../slideLayouts/slideLayout665.xml"/><Relationship Id="rId11" Type="http://schemas.openxmlformats.org/officeDocument/2006/relationships/slideLayout" Target="../slideLayouts/slideLayout670.xml"/><Relationship Id="rId5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69.xml"/><Relationship Id="rId4" Type="http://schemas.openxmlformats.org/officeDocument/2006/relationships/slideLayout" Target="../slideLayouts/slideLayout663.xml"/><Relationship Id="rId9" Type="http://schemas.openxmlformats.org/officeDocument/2006/relationships/slideLayout" Target="../slideLayouts/slideLayout668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slideLayout" Target="../slideLayouts/slideLayout683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1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686.xml"/><Relationship Id="rId7" Type="http://schemas.openxmlformats.org/officeDocument/2006/relationships/slideLayout" Target="../slideLayouts/slideLayout690.xml"/><Relationship Id="rId12" Type="http://schemas.openxmlformats.org/officeDocument/2006/relationships/slideLayout" Target="../slideLayouts/slideLayout695.xml"/><Relationship Id="rId2" Type="http://schemas.openxmlformats.org/officeDocument/2006/relationships/slideLayout" Target="../slideLayouts/slideLayout685.xml"/><Relationship Id="rId1" Type="http://schemas.openxmlformats.org/officeDocument/2006/relationships/slideLayout" Target="../slideLayouts/slideLayout684.xml"/><Relationship Id="rId6" Type="http://schemas.openxmlformats.org/officeDocument/2006/relationships/slideLayout" Target="../slideLayouts/slideLayout689.xml"/><Relationship Id="rId11" Type="http://schemas.openxmlformats.org/officeDocument/2006/relationships/slideLayout" Target="../slideLayouts/slideLayout694.xml"/><Relationship Id="rId5" Type="http://schemas.openxmlformats.org/officeDocument/2006/relationships/slideLayout" Target="../slideLayouts/slideLayout688.xml"/><Relationship Id="rId10" Type="http://schemas.openxmlformats.org/officeDocument/2006/relationships/slideLayout" Target="../slideLayouts/slideLayout693.xml"/><Relationship Id="rId4" Type="http://schemas.openxmlformats.org/officeDocument/2006/relationships/slideLayout" Target="../slideLayouts/slideLayout687.xml"/><Relationship Id="rId9" Type="http://schemas.openxmlformats.org/officeDocument/2006/relationships/slideLayout" Target="../slideLayouts/slideLayout692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3.xml"/><Relationship Id="rId3" Type="http://schemas.openxmlformats.org/officeDocument/2006/relationships/slideLayout" Target="../slideLayouts/slideLayout698.xml"/><Relationship Id="rId7" Type="http://schemas.openxmlformats.org/officeDocument/2006/relationships/slideLayout" Target="../slideLayouts/slideLayout70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697.xml"/><Relationship Id="rId1" Type="http://schemas.openxmlformats.org/officeDocument/2006/relationships/slideLayout" Target="../slideLayouts/slideLayout696.xml"/><Relationship Id="rId6" Type="http://schemas.openxmlformats.org/officeDocument/2006/relationships/slideLayout" Target="../slideLayouts/slideLayout701.xml"/><Relationship Id="rId11" Type="http://schemas.openxmlformats.org/officeDocument/2006/relationships/slideLayout" Target="../slideLayouts/slideLayout706.xml"/><Relationship Id="rId5" Type="http://schemas.openxmlformats.org/officeDocument/2006/relationships/slideLayout" Target="../slideLayouts/slideLayout700.xml"/><Relationship Id="rId10" Type="http://schemas.openxmlformats.org/officeDocument/2006/relationships/slideLayout" Target="../slideLayouts/slideLayout705.xml"/><Relationship Id="rId4" Type="http://schemas.openxmlformats.org/officeDocument/2006/relationships/slideLayout" Target="../slideLayouts/slideLayout699.xml"/><Relationship Id="rId9" Type="http://schemas.openxmlformats.org/officeDocument/2006/relationships/slideLayout" Target="../slideLayouts/slideLayout704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4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713.xml"/><Relationship Id="rId12" Type="http://schemas.openxmlformats.org/officeDocument/2006/relationships/slideLayout" Target="../slideLayouts/slideLayout718.xml"/><Relationship Id="rId2" Type="http://schemas.openxmlformats.org/officeDocument/2006/relationships/slideLayout" Target="../slideLayouts/slideLayout708.xml"/><Relationship Id="rId1" Type="http://schemas.openxmlformats.org/officeDocument/2006/relationships/slideLayout" Target="../slideLayouts/slideLayout707.xml"/><Relationship Id="rId6" Type="http://schemas.openxmlformats.org/officeDocument/2006/relationships/slideLayout" Target="../slideLayouts/slideLayout712.xml"/><Relationship Id="rId11" Type="http://schemas.openxmlformats.org/officeDocument/2006/relationships/slideLayout" Target="../slideLayouts/slideLayout717.xml"/><Relationship Id="rId5" Type="http://schemas.openxmlformats.org/officeDocument/2006/relationships/slideLayout" Target="../slideLayouts/slideLayout711.xml"/><Relationship Id="rId10" Type="http://schemas.openxmlformats.org/officeDocument/2006/relationships/slideLayout" Target="../slideLayouts/slideLayout716.xml"/><Relationship Id="rId4" Type="http://schemas.openxmlformats.org/officeDocument/2006/relationships/slideLayout" Target="../slideLayouts/slideLayout710.xml"/><Relationship Id="rId9" Type="http://schemas.openxmlformats.org/officeDocument/2006/relationships/slideLayout" Target="../slideLayouts/slideLayout715.xml"/><Relationship Id="rId14" Type="http://schemas.openxmlformats.org/officeDocument/2006/relationships/image" Target="../media/image1.png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6.xml"/><Relationship Id="rId13" Type="http://schemas.openxmlformats.org/officeDocument/2006/relationships/theme" Target="../theme/theme68.xml"/><Relationship Id="rId3" Type="http://schemas.openxmlformats.org/officeDocument/2006/relationships/slideLayout" Target="../slideLayouts/slideLayout721.xml"/><Relationship Id="rId7" Type="http://schemas.openxmlformats.org/officeDocument/2006/relationships/slideLayout" Target="../slideLayouts/slideLayout725.xml"/><Relationship Id="rId12" Type="http://schemas.openxmlformats.org/officeDocument/2006/relationships/slideLayout" Target="../slideLayouts/slideLayout730.xml"/><Relationship Id="rId2" Type="http://schemas.openxmlformats.org/officeDocument/2006/relationships/slideLayout" Target="../slideLayouts/slideLayout720.xml"/><Relationship Id="rId1" Type="http://schemas.openxmlformats.org/officeDocument/2006/relationships/slideLayout" Target="../slideLayouts/slideLayout719.xml"/><Relationship Id="rId6" Type="http://schemas.openxmlformats.org/officeDocument/2006/relationships/slideLayout" Target="../slideLayouts/slideLayout724.xml"/><Relationship Id="rId11" Type="http://schemas.openxmlformats.org/officeDocument/2006/relationships/slideLayout" Target="../slideLayouts/slideLayout729.xml"/><Relationship Id="rId5" Type="http://schemas.openxmlformats.org/officeDocument/2006/relationships/slideLayout" Target="../slideLayouts/slideLayout723.xml"/><Relationship Id="rId10" Type="http://schemas.openxmlformats.org/officeDocument/2006/relationships/slideLayout" Target="../slideLayouts/slideLayout728.xml"/><Relationship Id="rId4" Type="http://schemas.openxmlformats.org/officeDocument/2006/relationships/slideLayout" Target="../slideLayouts/slideLayout722.xml"/><Relationship Id="rId9" Type="http://schemas.openxmlformats.org/officeDocument/2006/relationships/slideLayout" Target="../slideLayouts/slideLayout7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7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  <p:sldLayoutId id="214748454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2018. 3. 22.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3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48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  <p:sldLayoutId id="2147486855" r:id="rId8"/>
    <p:sldLayoutId id="2147486856" r:id="rId9"/>
    <p:sldLayoutId id="2147486857" r:id="rId10"/>
    <p:sldLayoutId id="214748685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1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67" r:id="rId1"/>
    <p:sldLayoutId id="2147486968" r:id="rId2"/>
    <p:sldLayoutId id="2147486969" r:id="rId3"/>
    <p:sldLayoutId id="2147486970" r:id="rId4"/>
    <p:sldLayoutId id="2147486971" r:id="rId5"/>
    <p:sldLayoutId id="2147486972" r:id="rId6"/>
    <p:sldLayoutId id="2147486973" r:id="rId7"/>
    <p:sldLayoutId id="2147486974" r:id="rId8"/>
    <p:sldLayoutId id="2147486975" r:id="rId9"/>
    <p:sldLayoutId id="2147486976" r:id="rId10"/>
    <p:sldLayoutId id="214748697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85" r:id="rId1"/>
    <p:sldLayoutId id="2147487086" r:id="rId2"/>
    <p:sldLayoutId id="2147487087" r:id="rId3"/>
    <p:sldLayoutId id="2147487088" r:id="rId4"/>
    <p:sldLayoutId id="2147487089" r:id="rId5"/>
    <p:sldLayoutId id="2147487090" r:id="rId6"/>
    <p:sldLayoutId id="2147487091" r:id="rId7"/>
    <p:sldLayoutId id="2147487092" r:id="rId8"/>
    <p:sldLayoutId id="2147487093" r:id="rId9"/>
    <p:sldLayoutId id="2147487094" r:id="rId10"/>
    <p:sldLayoutId id="21474870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3/22/18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79" r:id="rId1"/>
    <p:sldLayoutId id="2147487280" r:id="rId2"/>
    <p:sldLayoutId id="2147487281" r:id="rId3"/>
    <p:sldLayoutId id="2147487282" r:id="rId4"/>
    <p:sldLayoutId id="2147487283" r:id="rId5"/>
    <p:sldLayoutId id="2147487284" r:id="rId6"/>
    <p:sldLayoutId id="2147487285" r:id="rId7"/>
    <p:sldLayoutId id="2147487286" r:id="rId8"/>
    <p:sldLayoutId id="2147487287" r:id="rId9"/>
    <p:sldLayoutId id="2147487288" r:id="rId10"/>
    <p:sldLayoutId id="21474872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19200"/>
            <a:ext cx="8686800" cy="5502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4427566-1EA6-5D4B-A5C7-FD3E6A54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4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76" r:id="rId1"/>
    <p:sldLayoutId id="2147487377" r:id="rId2"/>
    <p:sldLayoutId id="2147487378" r:id="rId3"/>
    <p:sldLayoutId id="2147487379" r:id="rId4"/>
    <p:sldLayoutId id="2147487380" r:id="rId5"/>
    <p:sldLayoutId id="2147487381" r:id="rId6"/>
    <p:sldLayoutId id="2147487382" r:id="rId7"/>
    <p:sldLayoutId id="2147487383" r:id="rId8"/>
    <p:sldLayoutId id="2147487384" r:id="rId9"/>
    <p:sldLayoutId id="2147487385" r:id="rId10"/>
    <p:sldLayoutId id="21474873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7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24" r:id="rId1"/>
    <p:sldLayoutId id="2147487425" r:id="rId2"/>
    <p:sldLayoutId id="2147487426" r:id="rId3"/>
    <p:sldLayoutId id="2147487427" r:id="rId4"/>
    <p:sldLayoutId id="2147487428" r:id="rId5"/>
    <p:sldLayoutId id="2147487429" r:id="rId6"/>
    <p:sldLayoutId id="2147487430" r:id="rId7"/>
    <p:sldLayoutId id="2147487431" r:id="rId8"/>
    <p:sldLayoutId id="2147487432" r:id="rId9"/>
    <p:sldLayoutId id="2147487433" r:id="rId10"/>
    <p:sldLayoutId id="214748743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1E2B0-9580-443F-A6BA-B15F093126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0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60" r:id="rId1"/>
    <p:sldLayoutId id="2147487461" r:id="rId2"/>
    <p:sldLayoutId id="2147487462" r:id="rId3"/>
    <p:sldLayoutId id="2147487463" r:id="rId4"/>
    <p:sldLayoutId id="2147487464" r:id="rId5"/>
    <p:sldLayoutId id="2147487465" r:id="rId6"/>
    <p:sldLayoutId id="2147487466" r:id="rId7"/>
    <p:sldLayoutId id="2147487467" r:id="rId8"/>
    <p:sldLayoutId id="2147487468" r:id="rId9"/>
    <p:sldLayoutId id="2147487469" r:id="rId10"/>
    <p:sldLayoutId id="214748747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96850"/>
            <a:ext cx="8077200" cy="55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47750"/>
            <a:ext cx="8077200" cy="5175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text styles</a:t>
            </a:r>
          </a:p>
          <a:p>
            <a:pPr lvl="1"/>
            <a:r>
              <a:rPr lang="en-US">
                <a:sym typeface="Myriad Pro Bold Cond" charset="0"/>
              </a:rPr>
              <a:t>Second level</a:t>
            </a:r>
          </a:p>
          <a:p>
            <a:pPr lvl="2"/>
            <a:r>
              <a:rPr lang="en-US">
                <a:sym typeface="Myriad Pro Bold Cond" charset="0"/>
              </a:rPr>
              <a:t>Third level</a:t>
            </a:r>
          </a:p>
          <a:p>
            <a:pPr lvl="3"/>
            <a:r>
              <a:rPr lang="en-US">
                <a:sym typeface="Myriad Pro Bold Cond" charset="0"/>
              </a:rPr>
              <a:t>Fourth level</a:t>
            </a:r>
          </a:p>
          <a:p>
            <a:pPr lvl="4"/>
            <a:r>
              <a:rPr lang="en-US">
                <a:sym typeface="Myriad Pro Bold Con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6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72" r:id="rId1"/>
    <p:sldLayoutId id="2147487473" r:id="rId2"/>
    <p:sldLayoutId id="2147487474" r:id="rId3"/>
    <p:sldLayoutId id="2147487475" r:id="rId4"/>
    <p:sldLayoutId id="2147487476" r:id="rId5"/>
    <p:sldLayoutId id="2147487477" r:id="rId6"/>
    <p:sldLayoutId id="2147487478" r:id="rId7"/>
    <p:sldLayoutId id="2147487479" r:id="rId8"/>
    <p:sldLayoutId id="2147487480" r:id="rId9"/>
    <p:sldLayoutId id="2147487481" r:id="rId10"/>
    <p:sldLayoutId id="214748748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228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685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400050" indent="-400050" algn="l" rtl="0" fontAlgn="base">
        <a:spcBef>
          <a:spcPts val="700"/>
        </a:spcBef>
        <a:spcAft>
          <a:spcPct val="0"/>
        </a:spcAft>
        <a:buSzPct val="120000"/>
        <a:buFont typeface="Lucida Grande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6921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10287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13589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16954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19240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21526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23812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26098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2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84" r:id="rId1"/>
    <p:sldLayoutId id="2147487485" r:id="rId2"/>
    <p:sldLayoutId id="2147487486" r:id="rId3"/>
    <p:sldLayoutId id="2147487487" r:id="rId4"/>
    <p:sldLayoutId id="2147487488" r:id="rId5"/>
    <p:sldLayoutId id="2147487489" r:id="rId6"/>
    <p:sldLayoutId id="2147487490" r:id="rId7"/>
    <p:sldLayoutId id="2147487491" r:id="rId8"/>
    <p:sldLayoutId id="2147487492" r:id="rId9"/>
    <p:sldLayoutId id="2147487493" r:id="rId10"/>
    <p:sldLayoutId id="2147487494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5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96" r:id="rId1"/>
    <p:sldLayoutId id="2147487497" r:id="rId2"/>
    <p:sldLayoutId id="2147487498" r:id="rId3"/>
    <p:sldLayoutId id="2147487499" r:id="rId4"/>
    <p:sldLayoutId id="2147487500" r:id="rId5"/>
    <p:sldLayoutId id="214748750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7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03" r:id="rId1"/>
    <p:sldLayoutId id="2147487504" r:id="rId2"/>
    <p:sldLayoutId id="2147487505" r:id="rId3"/>
    <p:sldLayoutId id="2147487506" r:id="rId4"/>
    <p:sldLayoutId id="2147487507" r:id="rId5"/>
    <p:sldLayoutId id="214748750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0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10" r:id="rId1"/>
    <p:sldLayoutId id="2147487511" r:id="rId2"/>
    <p:sldLayoutId id="2147487512" r:id="rId3"/>
    <p:sldLayoutId id="2147487513" r:id="rId4"/>
    <p:sldLayoutId id="2147487514" r:id="rId5"/>
    <p:sldLayoutId id="214748751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17" r:id="rId1"/>
    <p:sldLayoutId id="2147487518" r:id="rId2"/>
    <p:sldLayoutId id="2147487519" r:id="rId3"/>
    <p:sldLayoutId id="2147487520" r:id="rId4"/>
    <p:sldLayoutId id="2147487521" r:id="rId5"/>
    <p:sldLayoutId id="2147487522" r:id="rId6"/>
    <p:sldLayoutId id="214748752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96C65B-3C59-4ED5-9C7F-730621DD07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25" r:id="rId1"/>
    <p:sldLayoutId id="2147487526" r:id="rId2"/>
    <p:sldLayoutId id="2147487527" r:id="rId3"/>
    <p:sldLayoutId id="2147487528" r:id="rId4"/>
    <p:sldLayoutId id="2147487529" r:id="rId5"/>
    <p:sldLayoutId id="2147487530" r:id="rId6"/>
    <p:sldLayoutId id="2147487531" r:id="rId7"/>
    <p:sldLayoutId id="2147487532" r:id="rId8"/>
    <p:sldLayoutId id="2147487533" r:id="rId9"/>
    <p:sldLayoutId id="2147487534" r:id="rId10"/>
    <p:sldLayoutId id="214748753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6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37" r:id="rId1"/>
    <p:sldLayoutId id="2147487538" r:id="rId2"/>
    <p:sldLayoutId id="2147487539" r:id="rId3"/>
    <p:sldLayoutId id="2147487540" r:id="rId4"/>
    <p:sldLayoutId id="2147487541" r:id="rId5"/>
    <p:sldLayoutId id="2147487542" r:id="rId6"/>
    <p:sldLayoutId id="2147487543" r:id="rId7"/>
    <p:sldLayoutId id="2147487544" r:id="rId8"/>
    <p:sldLayoutId id="2147487545" r:id="rId9"/>
    <p:sldLayoutId id="2147487546" r:id="rId10"/>
    <p:sldLayoutId id="21474875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4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49" r:id="rId1"/>
    <p:sldLayoutId id="2147487550" r:id="rId2"/>
    <p:sldLayoutId id="2147487551" r:id="rId3"/>
    <p:sldLayoutId id="2147487552" r:id="rId4"/>
    <p:sldLayoutId id="2147487553" r:id="rId5"/>
    <p:sldLayoutId id="2147487554" r:id="rId6"/>
    <p:sldLayoutId id="2147487555" r:id="rId7"/>
    <p:sldLayoutId id="2147487556" r:id="rId8"/>
    <p:sldLayoutId id="2147487557" r:id="rId9"/>
    <p:sldLayoutId id="2147487558" r:id="rId10"/>
    <p:sldLayoutId id="2147487559" r:id="rId11"/>
    <p:sldLayoutId id="214748756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96850"/>
            <a:ext cx="8077200" cy="55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047750"/>
            <a:ext cx="8077200" cy="5175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5400" tIns="25400" rIns="25400" bIns="25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Bold Cond" charset="0"/>
              </a:rPr>
              <a:t>Click to edit Master text styles</a:t>
            </a:r>
          </a:p>
          <a:p>
            <a:pPr lvl="1"/>
            <a:r>
              <a:rPr lang="en-US">
                <a:sym typeface="Myriad Pro Bold Cond" charset="0"/>
              </a:rPr>
              <a:t>Second level</a:t>
            </a:r>
          </a:p>
          <a:p>
            <a:pPr lvl="2"/>
            <a:r>
              <a:rPr lang="en-US">
                <a:sym typeface="Myriad Pro Bold Cond" charset="0"/>
              </a:rPr>
              <a:t>Third level</a:t>
            </a:r>
          </a:p>
          <a:p>
            <a:pPr lvl="3"/>
            <a:r>
              <a:rPr lang="en-US">
                <a:sym typeface="Myriad Pro Bold Cond" charset="0"/>
              </a:rPr>
              <a:t>Fourth level</a:t>
            </a:r>
          </a:p>
          <a:p>
            <a:pPr lvl="4"/>
            <a:r>
              <a:rPr lang="en-US">
                <a:sym typeface="Myriad Pro Bold Con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86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99" r:id="rId1"/>
    <p:sldLayoutId id="2147487600" r:id="rId2"/>
    <p:sldLayoutId id="2147487601" r:id="rId3"/>
    <p:sldLayoutId id="2147487602" r:id="rId4"/>
    <p:sldLayoutId id="2147487603" r:id="rId5"/>
    <p:sldLayoutId id="2147487604" r:id="rId6"/>
    <p:sldLayoutId id="2147487605" r:id="rId7"/>
    <p:sldLayoutId id="2147487606" r:id="rId8"/>
    <p:sldLayoutId id="2147487607" r:id="rId9"/>
    <p:sldLayoutId id="2147487608" r:id="rId10"/>
    <p:sldLayoutId id="21474876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Myriad Pro Bold Cond" charset="0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5pPr>
      <a:lvl6pPr marL="228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6pPr>
      <a:lvl7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7pPr>
      <a:lvl8pPr marL="685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8pPr>
      <a:lvl9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Myriad Pro Bold Cond" charset="0"/>
          <a:ea typeface="ヒラギノ角ゴ ProN W6" charset="0"/>
          <a:cs typeface="ヒラギノ角ゴ ProN W6" charset="0"/>
          <a:sym typeface="Myriad Pro Bold Cond" charset="0"/>
        </a:defRPr>
      </a:lvl9pPr>
    </p:titleStyle>
    <p:bodyStyle>
      <a:lvl1pPr marL="400050" indent="-400050" algn="l" rtl="0" fontAlgn="base">
        <a:spcBef>
          <a:spcPts val="700"/>
        </a:spcBef>
        <a:spcAft>
          <a:spcPct val="0"/>
        </a:spcAft>
        <a:buSzPct val="120000"/>
        <a:buFont typeface="Lucida Grande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1pPr>
      <a:lvl2pPr marL="6921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2pPr>
      <a:lvl3pPr marL="10287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3pPr>
      <a:lvl4pPr marL="135890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4pPr>
      <a:lvl5pPr marL="16954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5pPr>
      <a:lvl6pPr marL="19240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6pPr>
      <a:lvl7pPr marL="21526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7pPr>
      <a:lvl8pPr marL="23812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8pPr>
      <a:lvl9pPr marL="2609850" indent="-317500" algn="l" rtl="0" fontAlgn="base">
        <a:spcBef>
          <a:spcPts val="700"/>
        </a:spcBef>
        <a:spcAft>
          <a:spcPct val="0"/>
        </a:spcAft>
        <a:buClr>
          <a:srgbClr val="000000"/>
        </a:buClr>
        <a:buSzPct val="129000"/>
        <a:buFont typeface="Myriad Pro Bold Cond" charset="0"/>
        <a:buChar char="-"/>
        <a:defRPr sz="2800">
          <a:solidFill>
            <a:schemeClr val="tx1"/>
          </a:solidFill>
          <a:latin typeface="+mn-lt"/>
          <a:ea typeface="+mn-ea"/>
          <a:cs typeface="+mn-cs"/>
          <a:sym typeface="Myriad Pro Bold Cond" charset="0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11" r:id="rId1"/>
    <p:sldLayoutId id="2147487612" r:id="rId2"/>
    <p:sldLayoutId id="2147487613" r:id="rId3"/>
    <p:sldLayoutId id="2147487614" r:id="rId4"/>
    <p:sldLayoutId id="2147487615" r:id="rId5"/>
    <p:sldLayoutId id="2147487616" r:id="rId6"/>
    <p:sldLayoutId id="2147487617" r:id="rId7"/>
    <p:sldLayoutId id="2147487618" r:id="rId8"/>
    <p:sldLayoutId id="2147487619" r:id="rId9"/>
    <p:sldLayoutId id="2147487620" r:id="rId10"/>
    <p:sldLayoutId id="2147487621" r:id="rId11"/>
    <p:sldLayoutId id="214748762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36" r:id="rId1"/>
    <p:sldLayoutId id="2147487637" r:id="rId2"/>
    <p:sldLayoutId id="2147487638" r:id="rId3"/>
    <p:sldLayoutId id="2147487639" r:id="rId4"/>
    <p:sldLayoutId id="2147487640" r:id="rId5"/>
    <p:sldLayoutId id="2147487641" r:id="rId6"/>
    <p:sldLayoutId id="2147487642" r:id="rId7"/>
    <p:sldLayoutId id="2147487643" r:id="rId8"/>
    <p:sldLayoutId id="2147487644" r:id="rId9"/>
    <p:sldLayoutId id="2147487645" r:id="rId10"/>
    <p:sldLayoutId id="214748764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48" r:id="rId1"/>
    <p:sldLayoutId id="2147487649" r:id="rId2"/>
    <p:sldLayoutId id="2147487650" r:id="rId3"/>
    <p:sldLayoutId id="2147487651" r:id="rId4"/>
    <p:sldLayoutId id="2147487652" r:id="rId5"/>
    <p:sldLayoutId id="2147487653" r:id="rId6"/>
    <p:sldLayoutId id="2147487654" r:id="rId7"/>
    <p:sldLayoutId id="2147487655" r:id="rId8"/>
    <p:sldLayoutId id="2147487656" r:id="rId9"/>
    <p:sldLayoutId id="2147487657" r:id="rId10"/>
    <p:sldLayoutId id="214748765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8" r:id="rId1"/>
    <p:sldLayoutId id="2147487709" r:id="rId2"/>
    <p:sldLayoutId id="2147487710" r:id="rId3"/>
    <p:sldLayoutId id="2147487711" r:id="rId4"/>
    <p:sldLayoutId id="2147487712" r:id="rId5"/>
    <p:sldLayoutId id="2147487713" r:id="rId6"/>
    <p:sldLayoutId id="2147487714" r:id="rId7"/>
    <p:sldLayoutId id="2147487715" r:id="rId8"/>
    <p:sldLayoutId id="2147487716" r:id="rId9"/>
    <p:sldLayoutId id="2147487717" r:id="rId10"/>
    <p:sldLayoutId id="214748771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32" r:id="rId1"/>
    <p:sldLayoutId id="2147487733" r:id="rId2"/>
    <p:sldLayoutId id="2147487734" r:id="rId3"/>
    <p:sldLayoutId id="2147487735" r:id="rId4"/>
    <p:sldLayoutId id="2147487736" r:id="rId5"/>
    <p:sldLayoutId id="2147487737" r:id="rId6"/>
    <p:sldLayoutId id="2147487738" r:id="rId7"/>
    <p:sldLayoutId id="2147487739" r:id="rId8"/>
    <p:sldLayoutId id="2147487740" r:id="rId9"/>
    <p:sldLayoutId id="2147487741" r:id="rId10"/>
    <p:sldLayoutId id="214748774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75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0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49" r:id="rId1"/>
    <p:sldLayoutId id="2147487950" r:id="rId2"/>
    <p:sldLayoutId id="2147487951" r:id="rId3"/>
    <p:sldLayoutId id="2147487952" r:id="rId4"/>
    <p:sldLayoutId id="2147487953" r:id="rId5"/>
    <p:sldLayoutId id="2147487954" r:id="rId6"/>
    <p:sldLayoutId id="2147487955" r:id="rId7"/>
    <p:sldLayoutId id="2147487956" r:id="rId8"/>
    <p:sldLayoutId id="2147487957" r:id="rId9"/>
    <p:sldLayoutId id="2147487958" r:id="rId10"/>
    <p:sldLayoutId id="21474879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BFFD3A-6A6D-EB47-A2AE-382792C4B855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44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09" r:id="rId1"/>
    <p:sldLayoutId id="2147488010" r:id="rId2"/>
    <p:sldLayoutId id="2147488011" r:id="rId3"/>
    <p:sldLayoutId id="2147488012" r:id="rId4"/>
    <p:sldLayoutId id="2147488013" r:id="rId5"/>
    <p:sldLayoutId id="2147488014" r:id="rId6"/>
    <p:sldLayoutId id="2147488015" r:id="rId7"/>
    <p:sldLayoutId id="2147488016" r:id="rId8"/>
    <p:sldLayoutId id="2147488017" r:id="rId9"/>
    <p:sldLayoutId id="2147488018" r:id="rId10"/>
    <p:sldLayoutId id="2147488019" r:id="rId11"/>
    <p:sldLayoutId id="214748802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0FFC67-5E07-4C42-B234-6516D715DF1C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460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22" r:id="rId1"/>
    <p:sldLayoutId id="2147488023" r:id="rId2"/>
    <p:sldLayoutId id="2147488024" r:id="rId3"/>
    <p:sldLayoutId id="2147488025" r:id="rId4"/>
    <p:sldLayoutId id="2147488026" r:id="rId5"/>
    <p:sldLayoutId id="2147488027" r:id="rId6"/>
    <p:sldLayoutId id="2147488028" r:id="rId7"/>
    <p:sldLayoutId id="2147488029" r:id="rId8"/>
    <p:sldLayoutId id="2147488030" r:id="rId9"/>
    <p:sldLayoutId id="2147488031" r:id="rId10"/>
    <p:sldLayoutId id="2147488032" r:id="rId11"/>
    <p:sldLayoutId id="214748803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293312E8-D4E9-DF40-A8C4-DF1173C80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99E0C9D0-C579-0047-B2F6-E08FA639B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23A0F77C-4198-5F4B-A635-231322DC25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02C852AA-A1E8-8D4B-B4FB-6FB8486E1E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E586AA2A-F159-A34D-9A1A-4E62B010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5542" name="Line 1032">
            <a:extLst>
              <a:ext uri="{FF2B5EF4-FFF2-40B4-BE49-F238E27FC236}">
                <a16:creationId xmlns:a16="http://schemas.microsoft.com/office/drawing/2014/main" id="{4BA4688A-F7FE-4548-AE49-2C5A7052C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3" name="Line 1033">
            <a:extLst>
              <a:ext uri="{FF2B5EF4-FFF2-40B4-BE49-F238E27FC236}">
                <a16:creationId xmlns:a16="http://schemas.microsoft.com/office/drawing/2014/main" id="{C27013B1-3B44-034A-99B2-F0E4C84B801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35" r:id="rId1"/>
    <p:sldLayoutId id="2147488036" r:id="rId2"/>
    <p:sldLayoutId id="2147488037" r:id="rId3"/>
    <p:sldLayoutId id="2147488038" r:id="rId4"/>
    <p:sldLayoutId id="2147488039" r:id="rId5"/>
    <p:sldLayoutId id="2147488040" r:id="rId6"/>
    <p:sldLayoutId id="2147488041" r:id="rId7"/>
    <p:sldLayoutId id="2147488042" r:id="rId8"/>
    <p:sldLayoutId id="2147488043" r:id="rId9"/>
    <p:sldLayoutId id="2147488044" r:id="rId10"/>
    <p:sldLayoutId id="2147488045" r:id="rId11"/>
    <p:sldLayoutId id="214748804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90600"/>
            <a:ext cx="8534400" cy="5365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00800"/>
            <a:ext cx="2133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5629-F741-454D-8A3F-49FD9C45B2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077200" y="6248400"/>
            <a:ext cx="1066800" cy="609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B363EBC-A636-4E4F-B313-DA526F248DF6}" type="slidenum">
              <a:rPr lang="en-US" sz="2000" smtClean="0">
                <a:solidFill>
                  <a:prstClr val="black"/>
                </a:solidFill>
              </a:rPr>
              <a:pPr algn="ctr"/>
              <a:t>‹#›</a:t>
            </a:fld>
            <a:endParaRPr lang="en-US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8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8" r:id="rId1"/>
    <p:sldLayoutId id="2147488049" r:id="rId2"/>
    <p:sldLayoutId id="2147488050" r:id="rId3"/>
    <p:sldLayoutId id="2147488051" r:id="rId4"/>
    <p:sldLayoutId id="2147488052" r:id="rId5"/>
    <p:sldLayoutId id="2147488053" r:id="rId6"/>
    <p:sldLayoutId id="2147488054" r:id="rId7"/>
    <p:sldLayoutId id="2147488055" r:id="rId8"/>
    <p:sldLayoutId id="2147488056" r:id="rId9"/>
    <p:sldLayoutId id="2147488057" r:id="rId10"/>
    <p:sldLayoutId id="214748805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9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60" r:id="rId1"/>
    <p:sldLayoutId id="2147488061" r:id="rId2"/>
    <p:sldLayoutId id="2147488062" r:id="rId3"/>
    <p:sldLayoutId id="2147488063" r:id="rId4"/>
    <p:sldLayoutId id="2147488064" r:id="rId5"/>
    <p:sldLayoutId id="2147488065" r:id="rId6"/>
    <p:sldLayoutId id="2147488066" r:id="rId7"/>
    <p:sldLayoutId id="2147488067" r:id="rId8"/>
    <p:sldLayoutId id="2147488068" r:id="rId9"/>
    <p:sldLayoutId id="2147488069" r:id="rId10"/>
    <p:sldLayoutId id="2147488070" r:id="rId11"/>
    <p:sldLayoutId id="214748807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D29E3-D8D3-9442-B127-7FC5C7AABDC8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8090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090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64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3" r:id="rId1"/>
    <p:sldLayoutId id="2147488074" r:id="rId2"/>
    <p:sldLayoutId id="2147488075" r:id="rId3"/>
    <p:sldLayoutId id="2147488076" r:id="rId4"/>
    <p:sldLayoutId id="2147488077" r:id="rId5"/>
    <p:sldLayoutId id="2147488078" r:id="rId6"/>
    <p:sldLayoutId id="2147488079" r:id="rId7"/>
    <p:sldLayoutId id="2147488080" r:id="rId8"/>
    <p:sldLayoutId id="2147488081" r:id="rId9"/>
    <p:sldLayoutId id="2147488082" r:id="rId10"/>
    <p:sldLayoutId id="2147488083" r:id="rId11"/>
    <p:sldLayoutId id="21474880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253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7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1.png"/><Relationship Id="rId4" Type="http://schemas.openxmlformats.org/officeDocument/2006/relationships/hyperlink" Target="https://people.inf.ethz.ch/omutl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hyperlink" Target="https://people.inf.ethz.ch/omutlu/pub/ambit-bulk-bitwise-dram_micro17.pdf" TargetMode="External"/><Relationship Id="rId1" Type="http://schemas.openxmlformats.org/officeDocument/2006/relationships/slideLayout" Target="../slideLayouts/slideLayout35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60.xml"/><Relationship Id="rId6" Type="http://schemas.openxmlformats.org/officeDocument/2006/relationships/chart" Target="../charts/chart4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4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4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4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4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tesseract-pim-architecture-for-graph-processing_isca15.pdf" TargetMode="External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86.png"/><Relationship Id="rId5" Type="http://schemas.openxmlformats.org/officeDocument/2006/relationships/hyperlink" Target="http://users.ece.cmu.edu/~omutlu/pub/tesseract-pim-architecture-for-graph-processing_isca15-lightning-talk.pdf" TargetMode="External"/><Relationship Id="rId4" Type="http://schemas.openxmlformats.org/officeDocument/2006/relationships/hyperlink" Target="http://users.ece.cmu.edu/~omutlu/pub/tesseract-pim-architecture-for-graph-processing_isca15-talk.pdf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347.xml"/><Relationship Id="rId4" Type="http://schemas.openxmlformats.org/officeDocument/2006/relationships/image" Target="../media/image66.tiff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80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347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347.xml"/><Relationship Id="rId4" Type="http://schemas.openxmlformats.org/officeDocument/2006/relationships/image" Target="../media/image89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414.xml"/><Relationship Id="rId6" Type="http://schemas.openxmlformats.org/officeDocument/2006/relationships/image" Target="../media/image90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347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8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0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347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347.xml"/><Relationship Id="rId4" Type="http://schemas.openxmlformats.org/officeDocument/2006/relationships/image" Target="../media/image89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347.xml"/><Relationship Id="rId4" Type="http://schemas.openxmlformats.org/officeDocument/2006/relationships/image" Target="../media/image9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347.xml"/><Relationship Id="rId4" Type="http://schemas.openxmlformats.org/officeDocument/2006/relationships/image" Target="../media/image9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spaa.acm.org/" TargetMode="External"/><Relationship Id="rId2" Type="http://schemas.openxmlformats.org/officeDocument/2006/relationships/hyperlink" Target="https://people.inf.ethz.ch/omutlu/pub/concurrent-data-structures-for-PIM_spaa17.pdf" TargetMode="External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94.tiff"/><Relationship Id="rId5" Type="http://schemas.openxmlformats.org/officeDocument/2006/relationships/hyperlink" Target="https://people.inf.ethz.ch/omutlu/pub/concurrent-data-structures-for-PIM_spaa17-talk.pdf" TargetMode="External"/><Relationship Id="rId4" Type="http://schemas.openxmlformats.org/officeDocument/2006/relationships/hyperlink" Target="https://people.inf.ethz.ch/omutlu/pub/concurrent-data-structures-for-PIM_spaa17-talk.pptx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github.com/CMU-SAFARI/ramulator" TargetMode="External"/><Relationship Id="rId1" Type="http://schemas.openxmlformats.org/officeDocument/2006/relationships/slideLayout" Target="../slideLayouts/slideLayout34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eople.inf.ethz.ch/omutlu/pub/softMC_hpca17.pdf" TargetMode="External"/><Relationship Id="rId1" Type="http://schemas.openxmlformats.org/officeDocument/2006/relationships/slideLayout" Target="../slideLayouts/slideLayout34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7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8.xml"/><Relationship Id="rId6" Type="http://schemas.openxmlformats.org/officeDocument/2006/relationships/image" Target="../media/image98.tiff"/><Relationship Id="rId5" Type="http://schemas.openxmlformats.org/officeDocument/2006/relationships/image" Target="../media/image97.tiff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3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9.xml"/><Relationship Id="rId4" Type="http://schemas.openxmlformats.org/officeDocument/2006/relationships/image" Target="../media/image101.tiff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9.xml"/><Relationship Id="rId4" Type="http://schemas.openxmlformats.org/officeDocument/2006/relationships/image" Target="../media/image10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9.xml"/><Relationship Id="rId4" Type="http://schemas.openxmlformats.org/officeDocument/2006/relationships/image" Target="../media/image10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psb.stanford.edu/" TargetMode="External"/><Relationship Id="rId2" Type="http://schemas.openxmlformats.org/officeDocument/2006/relationships/hyperlink" Target="https://people.inf.ethz.ch/omutlu/pub/GRIM-genome-read-in-memory-filter_psb17-abstract.pdf" TargetMode="External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17.tiff"/><Relationship Id="rId5" Type="http://schemas.openxmlformats.org/officeDocument/2006/relationships/hyperlink" Target="https://people.inf.ethz.ch/omutlu/pub/GRIM-genome-read-in-memory-filter_psb17-poster.pptx" TargetMode="External"/><Relationship Id="rId4" Type="http://schemas.openxmlformats.org/officeDocument/2006/relationships/hyperlink" Target="https://people.inf.ethz.ch/omutlu/pub/GRIM-genome-read-in-memory-filter_psb17-poster.pdf" TargetMode="Externa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2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8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6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6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106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6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6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6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7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60.xml"/><Relationship Id="rId4" Type="http://schemas.openxmlformats.org/officeDocument/2006/relationships/hyperlink" Target="https://commons.wikimedia.org/w/index.php?curid=31493356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7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7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5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arxiv.org/pdf/1706.08642" TargetMode="External"/><Relationship Id="rId1" Type="http://schemas.openxmlformats.org/officeDocument/2006/relationships/slideLayout" Target="../slideLayouts/slideLayout32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1.png"/><Relationship Id="rId4" Type="http://schemas.openxmlformats.org/officeDocument/2006/relationships/hyperlink" Target="https://people.inf.ethz.ch/omutlu" TargetMode="Externa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e.cmu.edu/~safari/tools.html" TargetMode="External"/><Relationship Id="rId3" Type="http://schemas.openxmlformats.org/officeDocument/2006/relationships/hyperlink" Target="https://github.com/CMU-SAFARI/ramulator" TargetMode="External"/><Relationship Id="rId7" Type="http://schemas.openxmlformats.org/officeDocument/2006/relationships/hyperlink" Target="https://github.com/CMU-SAFARI/" TargetMode="External"/><Relationship Id="rId2" Type="http://schemas.openxmlformats.org/officeDocument/2006/relationships/hyperlink" Target="https://github.com/CMU-SAFARI/rowhammer" TargetMode="External"/><Relationship Id="rId1" Type="http://schemas.openxmlformats.org/officeDocument/2006/relationships/slideLayout" Target="../slideLayouts/slideLayout708.xml"/><Relationship Id="rId6" Type="http://schemas.openxmlformats.org/officeDocument/2006/relationships/hyperlink" Target="http://www.ece.cmu.edu/~safari/tools/memerr/index.html" TargetMode="External"/><Relationship Id="rId5" Type="http://schemas.openxmlformats.org/officeDocument/2006/relationships/hyperlink" Target="https://github.com/CMU-SAFARI/NOCulator" TargetMode="External"/><Relationship Id="rId4" Type="http://schemas.openxmlformats.org/officeDocument/2006/relationships/hyperlink" Target="https://github.com/CMU-SAFARI/memsim" TargetMode="Externa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41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41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41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41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14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understanding-latency-variation-in-DRAM-chips_sigmetrics16.pdf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4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eople.inf.ethz.ch/omutlu/pub/softMC_hpca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github.com/CMU-SAFARI/SoftMC" TargetMode="Externa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0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03.xml"/><Relationship Id="rId4" Type="http://schemas.openxmlformats.org/officeDocument/2006/relationships/chart" Target="../charts/chart1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3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darksilicon.org/hpca/" TargetMode="External"/><Relationship Id="rId7" Type="http://schemas.openxmlformats.org/officeDocument/2006/relationships/image" Target="../media/image127.png"/><Relationship Id="rId2" Type="http://schemas.openxmlformats.org/officeDocument/2006/relationships/hyperlink" Target="http://users.ece.cmu.edu/~omutlu/pub/adaptive-latency-dram_hpca1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e.cmu.edu/~safari/tools/aldram-hpca2015-fulldata.html" TargetMode="External"/><Relationship Id="rId5" Type="http://schemas.openxmlformats.org/officeDocument/2006/relationships/hyperlink" Target="http://users.ece.cmu.edu/~omutlu/pub/adaptive-latency-dram_donghyuk_hpca15-talk.pdf" TargetMode="External"/><Relationship Id="rId4" Type="http://schemas.openxmlformats.org/officeDocument/2006/relationships/hyperlink" Target="http://users.ece.cmu.edu/~omutlu/pub/adaptive-latency-dram_donghyuk_hpca15-talk.pptx" TargetMode="Externa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understanding-latency-variation-in-DRAM-chips_sigmetrics16.pdf" TargetMode="Externa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hyperlink" Target="http://www.sigmetrics.org/sigmetrics2016/" TargetMode="External"/><Relationship Id="rId7" Type="http://schemas.openxmlformats.org/officeDocument/2006/relationships/image" Target="../media/image128.png"/><Relationship Id="rId2" Type="http://schemas.openxmlformats.org/officeDocument/2006/relationships/hyperlink" Target="https://users.ece.cmu.edu/~omutlu/pub/understanding-latency-variation-in-DRAM-chips_sigmetrics1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DRAM-Latency-Variation-Study" TargetMode="External"/><Relationship Id="rId5" Type="http://schemas.openxmlformats.org/officeDocument/2006/relationships/hyperlink" Target="https://users.ece.cmu.edu/~omutlu/pub/understanding-latency-variation-in-DRAM-chips_kevinchang_sigmetrics16-talk.pdf" TargetMode="External"/><Relationship Id="rId4" Type="http://schemas.openxmlformats.org/officeDocument/2006/relationships/hyperlink" Target="https://users.ece.cmu.edu/~omutlu/pub/understanding-latency-variation-in-DRAM-chips_kevinchang_sigmetrics16-talk.pptx" TargetMode="Externa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9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9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9.xml"/><Relationship Id="rId4" Type="http://schemas.openxmlformats.org/officeDocument/2006/relationships/chart" Target="../charts/chart20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gmetrics.org/sigmetrics2017/" TargetMode="External"/><Relationship Id="rId2" Type="http://schemas.openxmlformats.org/officeDocument/2006/relationships/hyperlink" Target="https://people.inf.ethz.ch/omutlu/pub/DIVA-low-latency-DRAM_sigmetrics17-paper.pdf" TargetMode="External"/><Relationship Id="rId1" Type="http://schemas.openxmlformats.org/officeDocument/2006/relationships/slideLayout" Target="../slideLayouts/slideLayout425.xml"/><Relationship Id="rId4" Type="http://schemas.openxmlformats.org/officeDocument/2006/relationships/image" Target="../media/image130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gmetrics.org/sigmetrics2017/" TargetMode="External"/><Relationship Id="rId2" Type="http://schemas.openxmlformats.org/officeDocument/2006/relationships/hyperlink" Target="https://people.inf.ethz.ch/omutlu/pub/Voltron-reduced-voltage-DRAM-sigmetrics17-paper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9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9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9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9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9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9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97.xml"/><Relationship Id="rId4" Type="http://schemas.openxmlformats.org/officeDocument/2006/relationships/chart" Target="../charts/chart2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9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9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97.xml"/><Relationship Id="rId4" Type="http://schemas.openxmlformats.org/officeDocument/2006/relationships/chart" Target="../charts/chart2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ramulator_dram_simulator-ieee-cal15.pdf" TargetMode="External"/><Relationship Id="rId1" Type="http://schemas.openxmlformats.org/officeDocument/2006/relationships/slideLayout" Target="../slideLayouts/slideLayout81.xml"/><Relationship Id="rId4" Type="http://schemas.openxmlformats.org/officeDocument/2006/relationships/hyperlink" Target="https://github.com/CMU-SAFARI/ramulator" TargetMode="Externa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mailto:omutlu@gmail.com" TargetMode="External"/><Relationship Id="rId2" Type="http://schemas.openxmlformats.org/officeDocument/2006/relationships/hyperlink" Target="https://people.inf.ethz.ch/omutlu/" TargetMode="External"/><Relationship Id="rId1" Type="http://schemas.openxmlformats.org/officeDocument/2006/relationships/slideLayout" Target="../slideLayouts/slideLayout685.xml"/><Relationship Id="rId5" Type="http://schemas.openxmlformats.org/officeDocument/2006/relationships/image" Target="../media/image136.png"/><Relationship Id="rId4" Type="http://schemas.openxmlformats.org/officeDocument/2006/relationships/hyperlink" Target="https://people.inf.ethz.ch/omutlu/projects.htm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2015.dsn.org/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://users.ece.cmu.edu/~omutlu/pub/memory-errors-at-facebook_dsn15.pdf" TargetMode="External"/><Relationship Id="rId1" Type="http://schemas.openxmlformats.org/officeDocument/2006/relationships/slideLayout" Target="../slideLayouts/slideLayout284.xml"/><Relationship Id="rId6" Type="http://schemas.openxmlformats.org/officeDocument/2006/relationships/hyperlink" Target="https://www.ece.cmu.edu/~safari/tools/memerr/index.html" TargetMode="External"/><Relationship Id="rId5" Type="http://schemas.openxmlformats.org/officeDocument/2006/relationships/hyperlink" Target="http://users.ece.cmu.edu/~omutlu/pub/memory-errors-at-facebook_dsn15-talk.pdf" TargetMode="External"/><Relationship Id="rId4" Type="http://schemas.openxmlformats.org/officeDocument/2006/relationships/hyperlink" Target="http://users.ece.cmu.edu/~omutlu/pub/memory-errors-at-facebook_dsn15-talk.pptx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avatar-dram-refresh_dsn15.pdf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://users.ece.cmu.edu/~omutlu/pub/adaptive-latency-dram_hpca15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4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users.ece.cmu.edu/~omutlu/pub/error-mitigation-for-intermittent-dram-failures_sigmetrics14.pdf" TargetMode="External"/><Relationship Id="rId4" Type="http://schemas.openxmlformats.org/officeDocument/2006/relationships/hyperlink" Target="http://users.ece.cmu.edu/~omutlu/pub/dram-retention-time-characterization_isca13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people.inf.ethz.ch/omutlu/pub/softMC_hpca1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github.com/CMU-SAFARI/SoftMC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dram-row-hammer_isca14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7.xml"/><Relationship Id="rId5" Type="http://schemas.openxmlformats.org/officeDocument/2006/relationships/hyperlink" Target="http://users.ece.cmu.edu/~omutlu/pub/dram-row-hammer_isca14.pdf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pbc2018.bio.keio.ac.jp/" TargetMode="External"/><Relationship Id="rId2" Type="http://schemas.openxmlformats.org/officeDocument/2006/relationships/hyperlink" Target="http://www.biomedcentral.com/bmcgenomic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hyperlink" Target="https://arxiv.org/pdf/1711.01177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4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googleprojectzero.blogspot.com/2015/03/exploiting-dram-rowhammer-bug-to-gain.html" TargetMode="Externa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lab.dsst.io/32c3-slides/7197.html" TargetMode="External"/><Relationship Id="rId1" Type="http://schemas.openxmlformats.org/officeDocument/2006/relationships/slideLayout" Target="../slideLayouts/slideLayout26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4.xml"/><Relationship Id="rId6" Type="http://schemas.openxmlformats.org/officeDocument/2006/relationships/hyperlink" Target="https://people.inf.ethz.ch/omutlu/pub/dram-row-hammer_kim_talk_isca14.pdf" TargetMode="External"/><Relationship Id="rId5" Type="http://schemas.openxmlformats.org/officeDocument/2006/relationships/hyperlink" Target="https://people.inf.ethz.ch/omutlu/pub/dram-row-hammer_kim_talk_isca14.pptx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rowhammer-and-other-memory-issues_date17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4.xml"/><Relationship Id="rId6" Type="http://schemas.openxmlformats.org/officeDocument/2006/relationships/hyperlink" Target="https://people.inf.ethz.ch/omutlu/pub/onur-Rowhammer-Memory-Security_date17-invited-talk.pdf" TargetMode="External"/><Relationship Id="rId5" Type="http://schemas.openxmlformats.org/officeDocument/2006/relationships/hyperlink" Target="https://people.inf.ethz.ch/omutlu/pub/onur-Rowhammer-Memory-Security_date17-invited-talk.pptx" TargetMode="External"/><Relationship Id="rId4" Type="http://schemas.openxmlformats.org/officeDocument/2006/relationships/hyperlink" Target="http://www.date-conference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rxiv.org/pdf/1711.08774.pd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8642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0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rizona.edu/hpca9/" TargetMode="External"/><Relationship Id="rId2" Type="http://schemas.openxmlformats.org/officeDocument/2006/relationships/hyperlink" Target="https://people.inf.ethz.ch/omutlu/pub/mutlu_hpca03.pdf" TargetMode="External"/><Relationship Id="rId1" Type="http://schemas.openxmlformats.org/officeDocument/2006/relationships/slideLayout" Target="../slideLayouts/slideLayout720.xml"/><Relationship Id="rId5" Type="http://schemas.openxmlformats.org/officeDocument/2006/relationships/image" Target="../media/image59.tiff"/><Relationship Id="rId4" Type="http://schemas.openxmlformats.org/officeDocument/2006/relationships/hyperlink" Target="https://people.inf.ethz.ch/omutlu/pub/mutlu_hpca03_talk.pdf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5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5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0.xml"/><Relationship Id="rId6" Type="http://schemas.openxmlformats.org/officeDocument/2006/relationships/image" Target="../media/image65.tiff"/><Relationship Id="rId5" Type="http://schemas.openxmlformats.org/officeDocument/2006/relationships/image" Target="../media/image11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347.xml"/><Relationship Id="rId4" Type="http://schemas.openxmlformats.org/officeDocument/2006/relationships/image" Target="../media/image66.tif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0.xml"/><Relationship Id="rId4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in-DRAM-bulk-AND-OR-ieee_cal15.pdf" TargetMode="External"/><Relationship Id="rId2" Type="http://schemas.openxmlformats.org/officeDocument/2006/relationships/hyperlink" Target="http://users.ece.cmu.edu/~omutlu/pub/rowclone_micro13.pdf" TargetMode="External"/><Relationship Id="rId1" Type="http://schemas.openxmlformats.org/officeDocument/2006/relationships/slideLayout" Target="../slideLayouts/slideLayout550.xml"/><Relationship Id="rId5" Type="http://schemas.openxmlformats.org/officeDocument/2006/relationships/hyperlink" Target="https://people.inf.ethz.ch/omutlu/pub/ambit-bulk-bitwise-dram_micro17.pdf" TargetMode="External"/><Relationship Id="rId4" Type="http://schemas.openxmlformats.org/officeDocument/2006/relationships/hyperlink" Target="https://users.ece.cmu.edu/~omutlu/pub/GSDRAM-gather-scatter-dram_micro15.pdf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4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58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rowclone_seshadri_micro13-poster.pptx" TargetMode="External"/><Relationship Id="rId3" Type="http://schemas.openxmlformats.org/officeDocument/2006/relationships/hyperlink" Target="http://www.microarch.org/micro46/" TargetMode="External"/><Relationship Id="rId7" Type="http://schemas.openxmlformats.org/officeDocument/2006/relationships/hyperlink" Target="http://users.ece.cmu.edu/~omutlu/pub/rowclone_seshadri_micro13_lightning-talk.pdf" TargetMode="External"/><Relationship Id="rId2" Type="http://schemas.openxmlformats.org/officeDocument/2006/relationships/hyperlink" Target="http://users.ece.cmu.edu/~omutlu/pub/rowclone_micro13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://users.ece.cmu.edu/~omutlu/pub/rowclone_seshadri_micro13_lightning-talk.pptx" TargetMode="External"/><Relationship Id="rId5" Type="http://schemas.openxmlformats.org/officeDocument/2006/relationships/hyperlink" Target="http://users.ece.cmu.edu/~omutlu/pub/rowclone_seshadri_micro13-talk.pdf" TargetMode="External"/><Relationship Id="rId10" Type="http://schemas.openxmlformats.org/officeDocument/2006/relationships/image" Target="../media/image71.png"/><Relationship Id="rId4" Type="http://schemas.openxmlformats.org/officeDocument/2006/relationships/hyperlink" Target="http://users.ece.cmu.edu/~omutlu/pub/rowclone_seshadri_micro13-talk.pptx" TargetMode="External"/><Relationship Id="rId9" Type="http://schemas.openxmlformats.org/officeDocument/2006/relationships/hyperlink" Target="http://users.ece.cmu.edu/~omutlu/pub/rowclone_seshadri_micro13-poster.pdf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5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35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5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30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5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35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in-DRAM-bulk-AND-OR-ieee_cal15.pdf" TargetMode="External"/><Relationship Id="rId1" Type="http://schemas.openxmlformats.org/officeDocument/2006/relationships/slideLayout" Target="../slideLayouts/slideLayout358.xml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23 March 2018</a:t>
            </a:r>
          </a:p>
          <a:p>
            <a:r>
              <a:rPr lang="en-US" sz="2200" dirty="0"/>
              <a:t>DATE Emerging Memory Workshop Keynote Talk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  <p:pic>
        <p:nvPicPr>
          <p:cNvPr id="11" name="Picture 18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" y="5229200"/>
            <a:ext cx="1387508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16024" y="1196752"/>
            <a:ext cx="8820472" cy="2201416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Processing Data Where It Makes Sense </a:t>
            </a:r>
            <a:br>
              <a:rPr lang="en-US" sz="4200" dirty="0"/>
            </a:br>
            <a:r>
              <a:rPr lang="en-US" sz="4200" dirty="0"/>
              <a:t>in Modern Computing Systems:</a:t>
            </a:r>
            <a:br>
              <a:rPr lang="en-US" sz="4200" dirty="0"/>
            </a:br>
            <a:r>
              <a:rPr lang="en-US" sz="4200" dirty="0">
                <a:solidFill>
                  <a:srgbClr val="FF0000"/>
                </a:solidFill>
              </a:rPr>
              <a:t>Enabling In-Memory Computation</a:t>
            </a: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17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Memory System: A </a:t>
            </a:r>
            <a:r>
              <a:rPr lang="en-US" sz="3800" b="1" i="1" dirty="0"/>
              <a:t>Shared Resource </a:t>
            </a:r>
            <a:r>
              <a:rPr lang="en-US" sz="3800" dirty="0"/>
              <a:t>View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74598C-5A2F-5E46-8E0D-A0FDA29590C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964377" y="1019268"/>
            <a:ext cx="2286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" name="Picture 6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4" y="977993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195612" y="2336922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1"/>
          <p:cNvSpPr>
            <a:spLocks noChangeShapeType="1"/>
          </p:cNvSpPr>
          <p:nvPr/>
        </p:nvSpPr>
        <p:spPr bwMode="auto">
          <a:xfrm>
            <a:off x="6584424" y="3381497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0" name="Text Box 24" descr="90%"/>
          <p:cNvSpPr txBox="1">
            <a:spLocks noChangeArrowheads="1"/>
          </p:cNvSpPr>
          <p:nvPr/>
        </p:nvSpPr>
        <p:spPr bwMode="auto">
          <a:xfrm>
            <a:off x="7628440" y="4100634"/>
            <a:ext cx="937743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Storage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Most of the system is dedicated to storing and moving data </a:t>
            </a:r>
          </a:p>
        </p:txBody>
      </p:sp>
    </p:spTree>
    <p:extLst>
      <p:ext uri="{BB962C8B-B14F-4D97-AF65-F5344CB8AC3E}">
        <p14:creationId xmlns:p14="http://schemas.microsoft.com/office/powerpoint/2010/main" val="4237019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More on Ambit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610600" cy="4876800"/>
          </a:xfrm>
        </p:spPr>
        <p:txBody>
          <a:bodyPr/>
          <a:lstStyle/>
          <a:p>
            <a:r>
              <a:rPr lang="en-US" dirty="0" err="1"/>
              <a:t>Vivek</a:t>
            </a:r>
            <a:r>
              <a:rPr lang="en-US" dirty="0"/>
              <a:t> Seshadri et al., “</a:t>
            </a:r>
            <a:r>
              <a:rPr lang="en-US" b="1" dirty="0">
                <a:hlinkClick r:id="rId2"/>
              </a:rPr>
              <a:t>Ambit: In-Memory Accelerator for Bulk Bitwise Operations Using Commodity DRAM Technology</a:t>
            </a:r>
            <a:r>
              <a:rPr lang="en-US" dirty="0"/>
              <a:t>,” MICRO 2017.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1055"/>
            <a:ext cx="9144000" cy="20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727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Challenge: Intelligent Memory Device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7565"/>
            <a:ext cx="8610600" cy="5193723"/>
          </a:xfrm>
        </p:spPr>
        <p:txBody>
          <a:bodyPr/>
          <a:lstStyle/>
          <a:p>
            <a:pPr marL="0" indent="0" algn="ctr">
              <a:buNone/>
            </a:pPr>
            <a:endParaRPr lang="en-US" sz="6400" dirty="0"/>
          </a:p>
          <a:p>
            <a:pPr marL="0" indent="0" algn="ctr">
              <a:buNone/>
            </a:pPr>
            <a:r>
              <a:rPr lang="en-US" sz="6400" dirty="0"/>
              <a:t>Does </a:t>
            </a:r>
            <a:r>
              <a:rPr lang="en-US" sz="6400" dirty="0">
                <a:solidFill>
                  <a:srgbClr val="FF0000"/>
                </a:solidFill>
              </a:rPr>
              <a:t>memory</a:t>
            </a:r>
          </a:p>
          <a:p>
            <a:pPr marL="0" indent="0" algn="ctr">
              <a:buNone/>
            </a:pPr>
            <a:r>
              <a:rPr lang="en-US" sz="6400" dirty="0"/>
              <a:t>have to be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dumb?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967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 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419BFC-0704-824A-8642-CF6757650AC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66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Opportunity: 3D-Stacked </a:t>
            </a:r>
            <a:r>
              <a:rPr lang="en-US" dirty="0" err="1"/>
              <a:t>Logic+Memory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51236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86520"/>
            <a:ext cx="7772400" cy="1422400"/>
          </a:xfrm>
          <a:prstGeom prst="rect">
            <a:avLst/>
          </a:prstGeom>
        </p:spPr>
      </p:pic>
      <p:pic>
        <p:nvPicPr>
          <p:cNvPr id="5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0851" y="4509120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5494"/>
                </a:solidFill>
              </a:rPr>
              <a:t>Logic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8843" y="4005064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5B62F"/>
                </a:solidFill>
              </a:rPr>
              <a:t>Memory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0854" y="5527630"/>
            <a:ext cx="3161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Other “True 3D” technologies</a:t>
            </a:r>
          </a:p>
          <a:p>
            <a:r>
              <a:rPr lang="en-US" dirty="0">
                <a:solidFill>
                  <a:srgbClr val="FF0000"/>
                </a:solidFill>
              </a:rPr>
              <a:t>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1337289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Landscape (circa 2015)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052736"/>
            <a:ext cx="8460432" cy="47038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2008" y="6011996"/>
            <a:ext cx="9468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000000"/>
                </a:solidFill>
              </a:rPr>
              <a:t>Kim+, “</a:t>
            </a:r>
            <a:r>
              <a:rPr lang="en-US" dirty="0">
                <a:solidFill>
                  <a:srgbClr val="0000FF"/>
                </a:solidFill>
              </a:rPr>
              <a:t>Ramulator: A Flexible and Extensible DRAM Simulator</a:t>
            </a:r>
            <a:r>
              <a:rPr lang="en-US" dirty="0">
                <a:solidFill>
                  <a:srgbClr val="000000"/>
                </a:solidFill>
              </a:rPr>
              <a:t>”, IEEE CAL 2015.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3284984"/>
            <a:ext cx="7992888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8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Key Questions in 3D-Stacked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5051648"/>
          </a:xfrm>
        </p:spPr>
        <p:txBody>
          <a:bodyPr/>
          <a:lstStyle/>
          <a:p>
            <a:r>
              <a:rPr lang="en-US" dirty="0"/>
              <a:t>How can we accelerate important applications if we use         </a:t>
            </a:r>
            <a:r>
              <a:rPr lang="en-US" dirty="0">
                <a:solidFill>
                  <a:srgbClr val="0000FF"/>
                </a:solidFill>
              </a:rPr>
              <a:t>3D-stacked memory as a coarse-grained accelerator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is the architecture and programming model?</a:t>
            </a:r>
          </a:p>
          <a:p>
            <a:pPr lvl="1"/>
            <a:r>
              <a:rPr lang="en-US" dirty="0"/>
              <a:t>what are the mechanisms for acceleration?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is the </a:t>
            </a:r>
            <a:r>
              <a:rPr lang="en-US" dirty="0">
                <a:solidFill>
                  <a:srgbClr val="0000FF"/>
                </a:solidFill>
              </a:rPr>
              <a:t>minimal processing-in-memory support </a:t>
            </a:r>
            <a:r>
              <a:rPr lang="en-US" dirty="0"/>
              <a:t>we can provide?</a:t>
            </a:r>
          </a:p>
          <a:p>
            <a:pPr lvl="1"/>
            <a:r>
              <a:rPr lang="en-US" dirty="0"/>
              <a:t>without changing the system significantly</a:t>
            </a:r>
          </a:p>
          <a:p>
            <a:pPr lvl="1"/>
            <a:r>
              <a:rPr lang="en-US" dirty="0"/>
              <a:t>while achieving significant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1196752"/>
            <a:ext cx="8280920" cy="79208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51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4200" dirty="0"/>
              <a:t>Graph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5" name="내용 개체 틀 2"/>
          <p:cNvSpPr txBox="1">
            <a:spLocks/>
          </p:cNvSpPr>
          <p:nvPr/>
        </p:nvSpPr>
        <p:spPr bwMode="auto">
          <a:xfrm>
            <a:off x="228600" y="1124744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C9900"/>
              </a:buClr>
            </a:pPr>
            <a:r>
              <a:rPr lang="en-US" altLang="ko-KR" dirty="0">
                <a:solidFill>
                  <a:srgbClr val="000000"/>
                </a:solidFill>
              </a:rPr>
              <a:t>Large graphs are everywhere (circa 2015)</a:t>
            </a:r>
          </a:p>
          <a:p>
            <a:pPr>
              <a:buClr>
                <a:srgbClr val="CC9900"/>
              </a:buClr>
            </a:pPr>
            <a:endParaRPr lang="en-US" altLang="ko-KR" sz="18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sz="18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sz="18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endParaRPr lang="en-US" altLang="ko-KR" dirty="0">
              <a:solidFill>
                <a:srgbClr val="000000"/>
              </a:solidFill>
            </a:endParaRPr>
          </a:p>
          <a:p>
            <a:pPr marL="0" indent="0">
              <a:buClr>
                <a:srgbClr val="CC9900"/>
              </a:buClr>
              <a:buFont typeface="Wingdings" charset="0"/>
              <a:buNone/>
            </a:pPr>
            <a:endParaRPr lang="en-US" altLang="ko-KR" sz="2000" dirty="0">
              <a:solidFill>
                <a:srgbClr val="000000"/>
              </a:solidFill>
            </a:endParaRPr>
          </a:p>
          <a:p>
            <a:pPr>
              <a:buClr>
                <a:srgbClr val="CC9900"/>
              </a:buClr>
            </a:pPr>
            <a:r>
              <a:rPr lang="en-US" altLang="ko-KR" dirty="0">
                <a:solidFill>
                  <a:srgbClr val="000000"/>
                </a:solidFill>
              </a:rPr>
              <a:t>Scalable large-scale graph processing is challenging</a:t>
            </a:r>
            <a:endParaRPr lang="ko-KR" altLang="en-US" dirty="0">
              <a:solidFill>
                <a:srgbClr val="000000"/>
              </a:solidFill>
            </a:endParaRPr>
          </a:p>
        </p:txBody>
      </p:sp>
      <p:grpSp>
        <p:nvGrpSpPr>
          <p:cNvPr id="6" name="그룹 7"/>
          <p:cNvGrpSpPr/>
          <p:nvPr/>
        </p:nvGrpSpPr>
        <p:grpSpPr>
          <a:xfrm>
            <a:off x="832673" y="1777556"/>
            <a:ext cx="7716092" cy="1519994"/>
            <a:chOff x="832673" y="2141219"/>
            <a:chExt cx="7716092" cy="1519994"/>
          </a:xfrm>
        </p:grpSpPr>
        <p:sp>
          <p:nvSpPr>
            <p:cNvPr id="7" name="TextBox 3"/>
            <p:cNvSpPr txBox="1"/>
            <p:nvPr/>
          </p:nvSpPr>
          <p:spPr>
            <a:xfrm>
              <a:off x="832673" y="3014882"/>
              <a:ext cx="17647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36 Million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Wikipedia Pages</a:t>
              </a: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2842663" y="3014882"/>
              <a:ext cx="17021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1.4 Billion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Facebook Users</a:t>
              </a: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5023819" y="3014882"/>
              <a:ext cx="14203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300 Million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Twitter Users</a:t>
              </a:r>
            </a:p>
          </p:txBody>
        </p:sp>
        <p:pic>
          <p:nvPicPr>
            <p:cNvPr id="10" name="Picture 2" descr="http://www.bioteams.com/images/wikipedia_as_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1470" y="2141219"/>
              <a:ext cx="881698" cy="881700"/>
            </a:xfrm>
            <a:prstGeom prst="rect">
              <a:avLst/>
            </a:prstGeom>
            <a:noFill/>
          </p:spPr>
        </p:pic>
        <p:pic>
          <p:nvPicPr>
            <p:cNvPr id="11" name="Picture 8" descr="http://jchutchins.net/site/wp-content/uploads/2009/06/facebook-log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3087" y="2262268"/>
              <a:ext cx="1699935" cy="639600"/>
            </a:xfrm>
            <a:prstGeom prst="rect">
              <a:avLst/>
            </a:prstGeom>
            <a:noFill/>
          </p:spPr>
        </p:pic>
        <p:pic>
          <p:nvPicPr>
            <p:cNvPr id="12" name="Picture 10" descr="http://asset3.itsnicethat.com/system/files/062012/4fd07cea5c3e3c0d810000db/img_col_main/Twitternew.jpg?135457642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4" t="20452" r="24614" b="18303"/>
            <a:stretch/>
          </p:blipFill>
          <p:spPr bwMode="auto">
            <a:xfrm>
              <a:off x="5311851" y="2226563"/>
              <a:ext cx="844326" cy="7110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ttps://pbs.twimg.com/profile_images/1550954462/instagramIcon_400x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174" y="2193963"/>
              <a:ext cx="776210" cy="7762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5"/>
            <p:cNvSpPr txBox="1"/>
            <p:nvPr/>
          </p:nvSpPr>
          <p:spPr>
            <a:xfrm>
              <a:off x="6731793" y="3014882"/>
              <a:ext cx="18169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0000"/>
                  </a:solidFill>
                </a:rPr>
                <a:t>30 Billion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Instagram Photos</a:t>
              </a:r>
            </a:p>
          </p:txBody>
        </p:sp>
      </p:grpSp>
      <p:graphicFrame>
        <p:nvGraphicFramePr>
          <p:cNvPr id="15" name="내용 개체 틀 5"/>
          <p:cNvGraphicFramePr>
            <a:graphicFrameLocks/>
          </p:cNvGraphicFramePr>
          <p:nvPr>
            <p:extLst/>
          </p:nvPr>
        </p:nvGraphicFramePr>
        <p:xfrm>
          <a:off x="832672" y="4149080"/>
          <a:ext cx="7854127" cy="223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6" name="직선 화살표 연결선 6"/>
          <p:cNvCxnSpPr/>
          <p:nvPr/>
        </p:nvCxnSpPr>
        <p:spPr>
          <a:xfrm flipH="1">
            <a:off x="5148066" y="5219239"/>
            <a:ext cx="334151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980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Bottlenecks in Graph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3" name="직사각형 7"/>
          <p:cNvSpPr/>
          <p:nvPr/>
        </p:nvSpPr>
        <p:spPr>
          <a:xfrm>
            <a:off x="1032425" y="2060589"/>
            <a:ext cx="4129087" cy="392400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Text" lastClr="000000"/>
              </a:solidFill>
              <a:latin typeface="Calibri"/>
              <a:ea typeface="나눔고딕"/>
            </a:endParaRPr>
          </a:p>
        </p:txBody>
      </p:sp>
      <p:sp>
        <p:nvSpPr>
          <p:cNvPr id="44" name="내용 개체 틀 4"/>
          <p:cNvSpPr txBox="1">
            <a:spLocks/>
          </p:cNvSpPr>
          <p:nvPr/>
        </p:nvSpPr>
        <p:spPr>
          <a:xfrm>
            <a:off x="522348" y="1189524"/>
            <a:ext cx="7578044" cy="212365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b="1" dirty="0">
                <a:solidFill>
                  <a:sysClr val="windowText" lastClr="000000"/>
                </a:solidFill>
                <a:latin typeface="Calibri"/>
                <a:ea typeface="나눔고딕"/>
              </a:rPr>
              <a:t>for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(v: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graph.vertices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) {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b="1" dirty="0">
                <a:solidFill>
                  <a:sysClr val="windowText" lastClr="000000"/>
                </a:solidFill>
                <a:latin typeface="Calibri"/>
                <a:ea typeface="나눔고딕"/>
              </a:rPr>
              <a:t>    for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(w: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v.successors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) {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      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w.next_rank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+= weight * </a:t>
            </a:r>
            <a:r>
              <a:rPr lang="en-US" altLang="ko-KR" sz="2400" dirty="0" err="1">
                <a:solidFill>
                  <a:sysClr val="windowText" lastClr="000000"/>
                </a:solidFill>
                <a:latin typeface="Calibri"/>
                <a:ea typeface="나눔고딕"/>
              </a:rPr>
              <a:t>v.rank</a:t>
            </a: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    }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ko-KR" sz="2400" dirty="0">
                <a:solidFill>
                  <a:sysClr val="windowText" lastClr="000000"/>
                </a:solidFill>
                <a:latin typeface="Calibri"/>
                <a:ea typeface="나눔고딕"/>
              </a:rPr>
              <a:t>}</a:t>
            </a:r>
          </a:p>
        </p:txBody>
      </p:sp>
      <p:grpSp>
        <p:nvGrpSpPr>
          <p:cNvPr id="45" name="그룹 78"/>
          <p:cNvGrpSpPr/>
          <p:nvPr/>
        </p:nvGrpSpPr>
        <p:grpSpPr>
          <a:xfrm>
            <a:off x="2127580" y="4487241"/>
            <a:ext cx="4196064" cy="1063334"/>
            <a:chOff x="1333905" y="4732035"/>
            <a:chExt cx="4196064" cy="1063334"/>
          </a:xfrm>
        </p:grpSpPr>
        <p:cxnSp>
          <p:nvCxnSpPr>
            <p:cNvPr id="46" name="구부러진 연결선 31"/>
            <p:cNvCxnSpPr>
              <a:stCxn id="63" idx="2"/>
              <a:endCxn id="53" idx="3"/>
            </p:cNvCxnSpPr>
            <p:nvPr/>
          </p:nvCxnSpPr>
          <p:spPr>
            <a:xfrm rot="5400000">
              <a:off x="2329181" y="3736759"/>
              <a:ext cx="948627" cy="2939179"/>
            </a:xfrm>
            <a:prstGeom prst="curvedConnector2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47" name="TextBox 46"/>
            <p:cNvSpPr txBox="1"/>
            <p:nvPr/>
          </p:nvSpPr>
          <p:spPr>
            <a:xfrm>
              <a:off x="3463890" y="5333704"/>
              <a:ext cx="20660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weight * </a:t>
              </a:r>
              <a:r>
                <a:rPr lang="en-US" altLang="ko-KR" sz="2400" kern="0" dirty="0" err="1">
                  <a:solidFill>
                    <a:sysClr val="windowText" lastClr="000000"/>
                  </a:solidFill>
                </a:rPr>
                <a:t>v.rank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그룹 75"/>
          <p:cNvGrpSpPr/>
          <p:nvPr/>
        </p:nvGrpSpPr>
        <p:grpSpPr>
          <a:xfrm>
            <a:off x="1695531" y="3544246"/>
            <a:ext cx="432048" cy="2546995"/>
            <a:chOff x="901856" y="3789040"/>
            <a:chExt cx="432048" cy="2546995"/>
          </a:xfrm>
        </p:grpSpPr>
        <p:sp>
          <p:nvSpPr>
            <p:cNvPr id="49" name="직사각형 38"/>
            <p:cNvSpPr/>
            <p:nvPr/>
          </p:nvSpPr>
          <p:spPr>
            <a:xfrm>
              <a:off x="901856" y="4972285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0" name="직사각형 39"/>
            <p:cNvSpPr/>
            <p:nvPr/>
          </p:nvSpPr>
          <p:spPr>
            <a:xfrm>
              <a:off x="901856" y="3974477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1" name="직사각형 40"/>
            <p:cNvSpPr/>
            <p:nvPr/>
          </p:nvSpPr>
          <p:spPr>
            <a:xfrm>
              <a:off x="901856" y="5994767"/>
              <a:ext cx="432048" cy="172011"/>
            </a:xfrm>
            <a:prstGeom prst="rect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2" name="직사각형 22"/>
            <p:cNvSpPr/>
            <p:nvPr/>
          </p:nvSpPr>
          <p:spPr>
            <a:xfrm>
              <a:off x="901856" y="4331925"/>
              <a:ext cx="432048" cy="40011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v</a:t>
              </a:r>
              <a:endParaRPr lang="ko-KR" altLang="en-US" sz="24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3" name="직사각형 25"/>
            <p:cNvSpPr/>
            <p:nvPr/>
          </p:nvSpPr>
          <p:spPr>
            <a:xfrm>
              <a:off x="901856" y="5480607"/>
              <a:ext cx="432048" cy="400110"/>
            </a:xfrm>
            <a:prstGeom prst="rect">
              <a:avLst/>
            </a:prstGeom>
            <a:gradFill rotWithShape="1">
              <a:gsLst>
                <a:gs pos="0">
                  <a:srgbClr val="F17CB0">
                    <a:tint val="50000"/>
                    <a:satMod val="300000"/>
                  </a:srgbClr>
                </a:gs>
                <a:gs pos="35000">
                  <a:srgbClr val="F17CB0">
                    <a:tint val="37000"/>
                    <a:satMod val="300000"/>
                  </a:srgbClr>
                </a:gs>
                <a:gs pos="100000">
                  <a:srgbClr val="F17CB0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17CB0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w</a:t>
              </a:r>
              <a:endParaRPr lang="ko-KR" altLang="en-US" sz="24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4" name="직사각형 21"/>
            <p:cNvSpPr/>
            <p:nvPr/>
          </p:nvSpPr>
          <p:spPr>
            <a:xfrm>
              <a:off x="901856" y="3789040"/>
              <a:ext cx="432048" cy="2546995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</p:grpSp>
      <p:cxnSp>
        <p:nvCxnSpPr>
          <p:cNvPr id="55" name="구부러진 연결선 41"/>
          <p:cNvCxnSpPr>
            <a:stCxn id="60" idx="3"/>
            <a:endCxn id="49" idx="3"/>
          </p:cNvCxnSpPr>
          <p:nvPr/>
        </p:nvCxnSpPr>
        <p:spPr>
          <a:xfrm rot="5400000">
            <a:off x="2967892" y="3646928"/>
            <a:ext cx="326256" cy="2006882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cxnSp>
        <p:nvCxnSpPr>
          <p:cNvPr id="56" name="구부러진 연결선 51"/>
          <p:cNvCxnSpPr>
            <a:stCxn id="61" idx="3"/>
            <a:endCxn id="51" idx="3"/>
          </p:cNvCxnSpPr>
          <p:nvPr/>
        </p:nvCxnSpPr>
        <p:spPr>
          <a:xfrm rot="5400000">
            <a:off x="2609767" y="4005054"/>
            <a:ext cx="1348738" cy="2313113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grpSp>
        <p:nvGrpSpPr>
          <p:cNvPr id="57" name="그룹 87"/>
          <p:cNvGrpSpPr/>
          <p:nvPr/>
        </p:nvGrpSpPr>
        <p:grpSpPr>
          <a:xfrm>
            <a:off x="2127579" y="4087131"/>
            <a:ext cx="3987336" cy="400110"/>
            <a:chOff x="2627783" y="4259917"/>
            <a:chExt cx="3987336" cy="400110"/>
          </a:xfrm>
        </p:grpSpPr>
        <p:cxnSp>
          <p:nvCxnSpPr>
            <p:cNvPr id="58" name="직선 화살표 연결선 29"/>
            <p:cNvCxnSpPr>
              <a:endCxn id="64" idx="1"/>
            </p:cNvCxnSpPr>
            <p:nvPr/>
          </p:nvCxnSpPr>
          <p:spPr>
            <a:xfrm>
              <a:off x="2627783" y="4459972"/>
              <a:ext cx="1683080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grpSp>
          <p:nvGrpSpPr>
            <p:cNvPr id="59" name="그룹 76"/>
            <p:cNvGrpSpPr/>
            <p:nvPr/>
          </p:nvGrpSpPr>
          <p:grpSpPr>
            <a:xfrm>
              <a:off x="4310863" y="4259917"/>
              <a:ext cx="2304256" cy="400110"/>
              <a:chOff x="1693944" y="4331925"/>
              <a:chExt cx="2304256" cy="400110"/>
            </a:xfrm>
          </p:grpSpPr>
          <p:sp>
            <p:nvSpPr>
              <p:cNvPr id="60" name="직사각형 43"/>
              <p:cNvSpPr/>
              <p:nvPr/>
            </p:nvSpPr>
            <p:spPr>
              <a:xfrm rot="5400000">
                <a:off x="1817692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61" name="직사각형 50"/>
              <p:cNvSpPr/>
              <p:nvPr/>
            </p:nvSpPr>
            <p:spPr>
              <a:xfrm rot="5400000">
                <a:off x="2123923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62" name="직사각형 56"/>
              <p:cNvSpPr/>
              <p:nvPr/>
            </p:nvSpPr>
            <p:spPr>
              <a:xfrm rot="5400000">
                <a:off x="3454087" y="4445975"/>
                <a:ext cx="400109" cy="172011"/>
              </a:xfrm>
              <a:prstGeom prst="rect">
                <a:avLst/>
              </a:prstGeom>
              <a:gradFill rotWithShape="1">
                <a:gsLst>
                  <a:gs pos="0">
                    <a:sysClr val="windowText" lastClr="000000">
                      <a:tint val="50000"/>
                      <a:satMod val="300000"/>
                    </a:sysClr>
                  </a:gs>
                  <a:gs pos="35000">
                    <a:sysClr val="windowText" lastClr="000000">
                      <a:tint val="37000"/>
                      <a:satMod val="300000"/>
                    </a:sysClr>
                  </a:gs>
                  <a:gs pos="100000">
                    <a:sysClr val="windowText" lastClr="000000">
                      <a:tint val="15000"/>
                      <a:satMod val="350000"/>
                    </a:sysClr>
                  </a:gs>
                </a:gsLst>
                <a:lin ang="16200000" scaled="1"/>
              </a:gradFill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63" name="직사각형 27"/>
              <p:cNvSpPr/>
              <p:nvPr/>
            </p:nvSpPr>
            <p:spPr>
              <a:xfrm>
                <a:off x="2590003" y="4331925"/>
                <a:ext cx="720080" cy="400110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2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&amp;w</a:t>
                </a:r>
                <a:endParaRPr lang="ko-KR" altLang="en-US" sz="24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64" name="직사각형 26"/>
              <p:cNvSpPr/>
              <p:nvPr/>
            </p:nvSpPr>
            <p:spPr>
              <a:xfrm>
                <a:off x="1693944" y="4331925"/>
                <a:ext cx="2304256" cy="400110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</p:grpSp>
      </p:grpSp>
      <p:cxnSp>
        <p:nvCxnSpPr>
          <p:cNvPr id="65" name="구부러진 연결선 57"/>
          <p:cNvCxnSpPr>
            <a:stCxn id="62" idx="1"/>
            <a:endCxn id="50" idx="3"/>
          </p:cNvCxnSpPr>
          <p:nvPr/>
        </p:nvCxnSpPr>
        <p:spPr>
          <a:xfrm rot="16200000" flipV="1">
            <a:off x="3813497" y="2129772"/>
            <a:ext cx="271443" cy="3643277"/>
          </a:xfrm>
          <a:prstGeom prst="curvedConnector2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lgDash"/>
            <a:tailEnd type="triangle"/>
          </a:ln>
          <a:effectLst/>
        </p:spPr>
      </p:cxnSp>
      <p:grpSp>
        <p:nvGrpSpPr>
          <p:cNvPr id="66" name="그룹 93"/>
          <p:cNvGrpSpPr/>
          <p:nvPr/>
        </p:nvGrpSpPr>
        <p:grpSpPr>
          <a:xfrm>
            <a:off x="2775652" y="3101467"/>
            <a:ext cx="6382071" cy="2820517"/>
            <a:chOff x="3275856" y="3175530"/>
            <a:chExt cx="6382071" cy="2820517"/>
          </a:xfrm>
        </p:grpSpPr>
        <p:sp>
          <p:nvSpPr>
            <p:cNvPr id="67" name="타원 88"/>
            <p:cNvSpPr/>
            <p:nvPr/>
          </p:nvSpPr>
          <p:spPr>
            <a:xfrm>
              <a:off x="3275856" y="3618309"/>
              <a:ext cx="508484" cy="237773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615287" y="3175530"/>
              <a:ext cx="6042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ko-KR" sz="2400" b="1" kern="0" dirty="0">
                  <a:solidFill>
                    <a:srgbClr val="0000FF"/>
                  </a:solidFill>
                </a:rPr>
                <a:t>1. Frequent random memory accesses</a:t>
              </a:r>
              <a:endParaRPr lang="ko-KR" altLang="en-US" sz="2400" b="1" kern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9" name="그룹 94"/>
          <p:cNvGrpSpPr/>
          <p:nvPr/>
        </p:nvGrpSpPr>
        <p:grpSpPr>
          <a:xfrm>
            <a:off x="4067944" y="5046549"/>
            <a:ext cx="5091508" cy="1220380"/>
            <a:chOff x="4568148" y="5107165"/>
            <a:chExt cx="5091508" cy="1220380"/>
          </a:xfrm>
        </p:grpSpPr>
        <p:sp>
          <p:nvSpPr>
            <p:cNvPr id="70" name="타원 91"/>
            <p:cNvSpPr/>
            <p:nvPr/>
          </p:nvSpPr>
          <p:spPr>
            <a:xfrm>
              <a:off x="4601391" y="5107165"/>
              <a:ext cx="2378834" cy="57328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568148" y="5865880"/>
              <a:ext cx="50915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ko-KR" sz="2400" b="1" kern="0" dirty="0">
                  <a:solidFill>
                    <a:srgbClr val="0000FF"/>
                  </a:solidFill>
                </a:rPr>
                <a:t>2. Little amount of computation</a:t>
              </a:r>
              <a:endParaRPr lang="ko-KR" altLang="en-US" sz="2400" b="1" kern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2" name="그룹 12"/>
          <p:cNvGrpSpPr/>
          <p:nvPr/>
        </p:nvGrpSpPr>
        <p:grpSpPr>
          <a:xfrm>
            <a:off x="102248" y="4537387"/>
            <a:ext cx="1593283" cy="1314561"/>
            <a:chOff x="314421" y="4694850"/>
            <a:chExt cx="1593283" cy="1314561"/>
          </a:xfrm>
        </p:grpSpPr>
        <p:grpSp>
          <p:nvGrpSpPr>
            <p:cNvPr id="73" name="그룹 5"/>
            <p:cNvGrpSpPr/>
            <p:nvPr/>
          </p:nvGrpSpPr>
          <p:grpSpPr>
            <a:xfrm>
              <a:off x="314421" y="4694850"/>
              <a:ext cx="1224137" cy="1314561"/>
              <a:chOff x="395536" y="3645024"/>
              <a:chExt cx="1326123" cy="1314561"/>
            </a:xfrm>
          </p:grpSpPr>
          <p:sp>
            <p:nvSpPr>
              <p:cNvPr id="77" name="직사각형 2"/>
              <p:cNvSpPr/>
              <p:nvPr/>
            </p:nvSpPr>
            <p:spPr>
              <a:xfrm>
                <a:off x="395536" y="3645024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 dirty="0" err="1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w.rank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78" name="직사각형 33"/>
              <p:cNvSpPr/>
              <p:nvPr/>
            </p:nvSpPr>
            <p:spPr>
              <a:xfrm>
                <a:off x="395536" y="3973151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w.next_rank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79" name="직사각형 34"/>
              <p:cNvSpPr/>
              <p:nvPr/>
            </p:nvSpPr>
            <p:spPr>
              <a:xfrm>
                <a:off x="395536" y="4299407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 dirty="0" err="1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w.edges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80" name="직사각형 35"/>
              <p:cNvSpPr/>
              <p:nvPr/>
            </p:nvSpPr>
            <p:spPr>
              <a:xfrm>
                <a:off x="395536" y="4631457"/>
                <a:ext cx="1326123" cy="328128"/>
              </a:xfrm>
              <a:prstGeom prst="rect">
                <a:avLst/>
              </a:prstGeom>
              <a:gradFill rotWithShape="1">
                <a:gsLst>
                  <a:gs pos="0">
                    <a:srgbClr val="F17CB0">
                      <a:tint val="50000"/>
                      <a:satMod val="300000"/>
                    </a:srgbClr>
                  </a:gs>
                  <a:gs pos="35000">
                    <a:srgbClr val="F17CB0">
                      <a:tint val="37000"/>
                      <a:satMod val="300000"/>
                    </a:srgbClr>
                  </a:gs>
                  <a:gs pos="100000">
                    <a:srgbClr val="F17CB0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17CB0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ko-KR" sz="1600" kern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…</a:t>
                </a:r>
                <a:endPara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</p:grpSp>
        <p:grpSp>
          <p:nvGrpSpPr>
            <p:cNvPr id="74" name="그룹 11"/>
            <p:cNvGrpSpPr/>
            <p:nvPr/>
          </p:nvGrpSpPr>
          <p:grpSpPr>
            <a:xfrm>
              <a:off x="1538558" y="4694850"/>
              <a:ext cx="369146" cy="1314561"/>
              <a:chOff x="1538558" y="4694850"/>
              <a:chExt cx="369146" cy="1314561"/>
            </a:xfrm>
          </p:grpSpPr>
          <p:cxnSp>
            <p:nvCxnSpPr>
              <p:cNvPr id="75" name="직선 연결선 8"/>
              <p:cNvCxnSpPr/>
              <p:nvPr/>
            </p:nvCxnSpPr>
            <p:spPr>
              <a:xfrm flipH="1" flipV="1">
                <a:off x="1538558" y="4694850"/>
                <a:ext cx="369146" cy="698426"/>
              </a:xfrm>
              <a:prstGeom prst="line">
                <a:avLst/>
              </a:prstGeom>
              <a:noFill/>
              <a:ln w="9525" cap="flat" cmpd="sng" algn="ctr">
                <a:solidFill>
                  <a:srgbClr val="60BD68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  <p:cxnSp>
            <p:nvCxnSpPr>
              <p:cNvPr id="76" name="직선 연결선 10"/>
              <p:cNvCxnSpPr/>
              <p:nvPr/>
            </p:nvCxnSpPr>
            <p:spPr>
              <a:xfrm flipV="1">
                <a:off x="1538558" y="5793386"/>
                <a:ext cx="369146" cy="216025"/>
              </a:xfrm>
              <a:prstGeom prst="line">
                <a:avLst/>
              </a:prstGeom>
              <a:noFill/>
              <a:ln w="9525" cap="flat" cmpd="sng" algn="ctr">
                <a:solidFill>
                  <a:srgbClr val="60BD68">
                    <a:shade val="95000"/>
                    <a:satMod val="105000"/>
                  </a:srgbClr>
                </a:solidFill>
                <a:prstDash val="dash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69326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System for Graph Processing</a:t>
            </a:r>
          </a:p>
        </p:txBody>
      </p:sp>
      <p:pic>
        <p:nvPicPr>
          <p:cNvPr id="258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0" y="1340768"/>
            <a:ext cx="3383774" cy="2429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9" name="그룹 137"/>
          <p:cNvGrpSpPr/>
          <p:nvPr/>
        </p:nvGrpSpPr>
        <p:grpSpPr>
          <a:xfrm>
            <a:off x="2960548" y="2386982"/>
            <a:ext cx="2890319" cy="3322913"/>
            <a:chOff x="2540320" y="2698376"/>
            <a:chExt cx="2890319" cy="3322913"/>
          </a:xfrm>
        </p:grpSpPr>
        <p:cxnSp>
          <p:nvCxnSpPr>
            <p:cNvPr id="260" name="직선 연결선 64"/>
            <p:cNvCxnSpPr/>
            <p:nvPr/>
          </p:nvCxnSpPr>
          <p:spPr>
            <a:xfrm>
              <a:off x="2540320" y="3008078"/>
              <a:ext cx="101813" cy="99059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61" name="직선 연결선 67"/>
            <p:cNvCxnSpPr/>
            <p:nvPr/>
          </p:nvCxnSpPr>
          <p:spPr>
            <a:xfrm flipH="1">
              <a:off x="5107196" y="2698376"/>
              <a:ext cx="323443" cy="13002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grpSp>
          <p:nvGrpSpPr>
            <p:cNvPr id="262" name="그룹 85"/>
            <p:cNvGrpSpPr/>
            <p:nvPr/>
          </p:nvGrpSpPr>
          <p:grpSpPr>
            <a:xfrm>
              <a:off x="2542515" y="3916837"/>
              <a:ext cx="2664295" cy="2104452"/>
              <a:chOff x="3275856" y="3916837"/>
              <a:chExt cx="2664295" cy="2104452"/>
            </a:xfrm>
          </p:grpSpPr>
          <p:sp>
            <p:nvSpPr>
              <p:cNvPr id="263" name="직사각형 4"/>
              <p:cNvSpPr/>
              <p:nvPr/>
            </p:nvSpPr>
            <p:spPr>
              <a:xfrm>
                <a:off x="3375473" y="3998674"/>
                <a:ext cx="2465060" cy="202261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grpSp>
            <p:nvGrpSpPr>
              <p:cNvPr id="264" name="그룹 84"/>
              <p:cNvGrpSpPr/>
              <p:nvPr/>
            </p:nvGrpSpPr>
            <p:grpSpPr>
              <a:xfrm>
                <a:off x="3501888" y="3916837"/>
                <a:ext cx="2212233" cy="2010654"/>
                <a:chOff x="3501887" y="3916837"/>
                <a:chExt cx="2212233" cy="2010654"/>
              </a:xfrm>
            </p:grpSpPr>
            <p:grpSp>
              <p:nvGrpSpPr>
                <p:cNvPr id="267" name="그룹 49"/>
                <p:cNvGrpSpPr/>
                <p:nvPr/>
              </p:nvGrpSpPr>
              <p:grpSpPr>
                <a:xfrm flipV="1">
                  <a:off x="36278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10" name="직선 화살표 연결선 50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11" name="직선 화살표 연결선 51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8" name="그룹 52"/>
                <p:cNvGrpSpPr/>
                <p:nvPr/>
              </p:nvGrpSpPr>
              <p:grpSpPr>
                <a:xfrm flipV="1">
                  <a:off x="4070289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8" name="직선 화살표 연결선 5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9" name="직선 화살표 연결선 54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9" name="그룹 55"/>
                <p:cNvGrpSpPr/>
                <p:nvPr/>
              </p:nvGrpSpPr>
              <p:grpSpPr>
                <a:xfrm flipV="1">
                  <a:off x="4512736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6" name="직선 화살표 연결선 56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7" name="직선 화살표 연결선 57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0" name="그룹 58"/>
                <p:cNvGrpSpPr/>
                <p:nvPr/>
              </p:nvGrpSpPr>
              <p:grpSpPr>
                <a:xfrm flipV="1">
                  <a:off x="55240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4" name="직선 화살표 연결선 59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5" name="직선 화살표 연결선 60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1" name="그룹 39"/>
                <p:cNvGrpSpPr/>
                <p:nvPr/>
              </p:nvGrpSpPr>
              <p:grpSpPr>
                <a:xfrm>
                  <a:off x="36278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2" name="직선 화살표 연결선 3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3" name="직선 화살표 연결선 3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2" name="그룹 40"/>
                <p:cNvGrpSpPr/>
                <p:nvPr/>
              </p:nvGrpSpPr>
              <p:grpSpPr>
                <a:xfrm>
                  <a:off x="4070289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0" name="직선 화살표 연결선 41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1" name="직선 화살표 연결선 42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3" name="그룹 43"/>
                <p:cNvGrpSpPr/>
                <p:nvPr/>
              </p:nvGrpSpPr>
              <p:grpSpPr>
                <a:xfrm>
                  <a:off x="4512736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8" name="직선 화살표 연결선 44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9" name="직선 화살표 연결선 4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4" name="그룹 46"/>
                <p:cNvGrpSpPr/>
                <p:nvPr/>
              </p:nvGrpSpPr>
              <p:grpSpPr>
                <a:xfrm>
                  <a:off x="55240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6" name="직선 화살표 연결선 47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7" name="직선 화살표 연결선 48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sp>
              <p:nvSpPr>
                <p:cNvPr id="275" name="직사각형 6"/>
                <p:cNvSpPr/>
                <p:nvPr/>
              </p:nvSpPr>
              <p:spPr>
                <a:xfrm>
                  <a:off x="35018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6" name="직사각형 7"/>
                <p:cNvSpPr/>
                <p:nvPr/>
              </p:nvSpPr>
              <p:spPr>
                <a:xfrm>
                  <a:off x="3944334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7" name="직사각형 8"/>
                <p:cNvSpPr/>
                <p:nvPr/>
              </p:nvSpPr>
              <p:spPr>
                <a:xfrm>
                  <a:off x="4386781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8" name="직사각형 11"/>
                <p:cNvSpPr/>
                <p:nvPr/>
              </p:nvSpPr>
              <p:spPr>
                <a:xfrm>
                  <a:off x="3501887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9" name="직사각형 12"/>
                <p:cNvSpPr/>
                <p:nvPr/>
              </p:nvSpPr>
              <p:spPr>
                <a:xfrm>
                  <a:off x="3944334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0" name="직사각형 13"/>
                <p:cNvSpPr/>
                <p:nvPr/>
              </p:nvSpPr>
              <p:spPr>
                <a:xfrm>
                  <a:off x="4386781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1" name="직사각형 15"/>
                <p:cNvSpPr/>
                <p:nvPr/>
              </p:nvSpPr>
              <p:spPr>
                <a:xfrm>
                  <a:off x="35018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2" name="직사각형 16"/>
                <p:cNvSpPr/>
                <p:nvPr/>
              </p:nvSpPr>
              <p:spPr>
                <a:xfrm>
                  <a:off x="3944334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3" name="직사각형 17"/>
                <p:cNvSpPr/>
                <p:nvPr/>
              </p:nvSpPr>
              <p:spPr>
                <a:xfrm>
                  <a:off x="4386781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4" name="직사각형 19"/>
                <p:cNvSpPr/>
                <p:nvPr/>
              </p:nvSpPr>
              <p:spPr>
                <a:xfrm>
                  <a:off x="35018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5" name="직사각형 20"/>
                <p:cNvSpPr/>
                <p:nvPr/>
              </p:nvSpPr>
              <p:spPr>
                <a:xfrm>
                  <a:off x="3944334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6" name="직사각형 21"/>
                <p:cNvSpPr/>
                <p:nvPr/>
              </p:nvSpPr>
              <p:spPr>
                <a:xfrm>
                  <a:off x="4386781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7" name="직사각형 5"/>
                <p:cNvSpPr/>
                <p:nvPr/>
              </p:nvSpPr>
              <p:spPr>
                <a:xfrm>
                  <a:off x="3501887" y="4851965"/>
                  <a:ext cx="2212233" cy="316034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Crossbar Network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8" name="직사각형 9"/>
                <p:cNvSpPr/>
                <p:nvPr/>
              </p:nvSpPr>
              <p:spPr>
                <a:xfrm>
                  <a:off x="53980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9" name="직사각형 14"/>
                <p:cNvSpPr/>
                <p:nvPr/>
              </p:nvSpPr>
              <p:spPr>
                <a:xfrm>
                  <a:off x="5398087" y="44806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0" name="직사각형 18"/>
                <p:cNvSpPr/>
                <p:nvPr/>
              </p:nvSpPr>
              <p:spPr>
                <a:xfrm>
                  <a:off x="53980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1" name="직사각형 22"/>
                <p:cNvSpPr/>
                <p:nvPr/>
              </p:nvSpPr>
              <p:spPr>
                <a:xfrm>
                  <a:off x="53980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2" name="TextBox 291"/>
                <p:cNvSpPr txBox="1"/>
                <p:nvPr/>
              </p:nvSpPr>
              <p:spPr>
                <a:xfrm>
                  <a:off x="4860355" y="3916837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4860355" y="4297315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4" name="TextBox 293"/>
                <p:cNvSpPr txBox="1"/>
                <p:nvPr/>
              </p:nvSpPr>
              <p:spPr>
                <a:xfrm>
                  <a:off x="4860355" y="5096119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4860355" y="5465826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265" name="직선 화살표 연결선 78"/>
              <p:cNvCxnSpPr/>
              <p:nvPr/>
            </p:nvCxnSpPr>
            <p:spPr>
              <a:xfrm flipH="1">
                <a:off x="3275856" y="5013177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66" name="직선 화살표 연결선 83"/>
              <p:cNvCxnSpPr/>
              <p:nvPr/>
            </p:nvCxnSpPr>
            <p:spPr>
              <a:xfrm flipH="1">
                <a:off x="5714120" y="5015083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</p:grpSp>
      </p:grpSp>
      <p:grpSp>
        <p:nvGrpSpPr>
          <p:cNvPr id="312" name="그룹 138"/>
          <p:cNvGrpSpPr/>
          <p:nvPr/>
        </p:nvGrpSpPr>
        <p:grpSpPr>
          <a:xfrm>
            <a:off x="5397217" y="3068960"/>
            <a:ext cx="3568497" cy="2986186"/>
            <a:chOff x="5277803" y="2315022"/>
            <a:chExt cx="3568497" cy="2986186"/>
          </a:xfrm>
        </p:grpSpPr>
        <p:grpSp>
          <p:nvGrpSpPr>
            <p:cNvPr id="313" name="그룹 131"/>
            <p:cNvGrpSpPr/>
            <p:nvPr/>
          </p:nvGrpSpPr>
          <p:grpSpPr>
            <a:xfrm>
              <a:off x="5860114" y="2315022"/>
              <a:ext cx="2986186" cy="2986186"/>
              <a:chOff x="5700614" y="2176524"/>
              <a:chExt cx="2986186" cy="2986186"/>
            </a:xfrm>
          </p:grpSpPr>
          <p:sp>
            <p:nvSpPr>
              <p:cNvPr id="316" name="직사각형 86"/>
              <p:cNvSpPr/>
              <p:nvPr/>
            </p:nvSpPr>
            <p:spPr>
              <a:xfrm>
                <a:off x="5700614" y="2176524"/>
                <a:ext cx="2986186" cy="298618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5DA5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317" name="직사각형 87"/>
              <p:cNvSpPr/>
              <p:nvPr/>
            </p:nvSpPr>
            <p:spPr>
              <a:xfrm>
                <a:off x="8110736" y="2346491"/>
                <a:ext cx="432048" cy="2075090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vert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DRAM Controller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318" name="직사각형 88"/>
              <p:cNvSpPr/>
              <p:nvPr/>
            </p:nvSpPr>
            <p:spPr>
              <a:xfrm>
                <a:off x="8110736" y="4589673"/>
                <a:ext cx="432048" cy="404944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horz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NI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cxnSp>
            <p:nvCxnSpPr>
              <p:cNvPr id="319" name="직선 화살표 연결선 97"/>
              <p:cNvCxnSpPr>
                <a:stCxn id="318" idx="0"/>
                <a:endCxn id="317" idx="2"/>
              </p:cNvCxnSpPr>
              <p:nvPr/>
            </p:nvCxnSpPr>
            <p:spPr>
              <a:xfrm flipV="1">
                <a:off x="8326760" y="4421581"/>
                <a:ext cx="0" cy="1680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cxnSp>
          <p:nvCxnSpPr>
            <p:cNvPr id="314" name="직선 연결선 127"/>
            <p:cNvCxnSpPr/>
            <p:nvPr/>
          </p:nvCxnSpPr>
          <p:spPr>
            <a:xfrm flipV="1">
              <a:off x="5280614" y="2315022"/>
              <a:ext cx="583876" cy="1104125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15" name="직선 연결선 128"/>
            <p:cNvCxnSpPr/>
            <p:nvPr/>
          </p:nvCxnSpPr>
          <p:spPr>
            <a:xfrm>
              <a:off x="5277803" y="3668121"/>
              <a:ext cx="580861" cy="1633087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grpSp>
        <p:nvGrpSpPr>
          <p:cNvPr id="320" name="그룹 132"/>
          <p:cNvGrpSpPr/>
          <p:nvPr/>
        </p:nvGrpSpPr>
        <p:grpSpPr>
          <a:xfrm>
            <a:off x="6127920" y="3238927"/>
            <a:ext cx="2261730" cy="2648562"/>
            <a:chOff x="5849006" y="2346491"/>
            <a:chExt cx="2261730" cy="2648562"/>
          </a:xfrm>
        </p:grpSpPr>
        <p:sp>
          <p:nvSpPr>
            <p:cNvPr id="321" name="직사각형 89"/>
            <p:cNvSpPr/>
            <p:nvPr/>
          </p:nvSpPr>
          <p:spPr>
            <a:xfrm>
              <a:off x="5849006" y="2346491"/>
              <a:ext cx="2079267" cy="774399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In-Order Core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2" name="직사각형 90"/>
            <p:cNvSpPr/>
            <p:nvPr/>
          </p:nvSpPr>
          <p:spPr>
            <a:xfrm>
              <a:off x="5849006" y="4589673"/>
              <a:ext cx="2079267" cy="40538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Message Queue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3" name="직사각형 91"/>
            <p:cNvSpPr/>
            <p:nvPr/>
          </p:nvSpPr>
          <p:spPr>
            <a:xfrm>
              <a:off x="6882913" y="3280649"/>
              <a:ext cx="1045360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PF Buffer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4" name="직사각형 92"/>
            <p:cNvSpPr/>
            <p:nvPr/>
          </p:nvSpPr>
          <p:spPr>
            <a:xfrm>
              <a:off x="6882913" y="4047202"/>
              <a:ext cx="1045360" cy="374697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MTP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5" name="직사각형 93"/>
            <p:cNvSpPr/>
            <p:nvPr/>
          </p:nvSpPr>
          <p:spPr>
            <a:xfrm>
              <a:off x="6240328" y="3280650"/>
              <a:ext cx="460122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LP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326" name="직선 화살표 연결선 95"/>
            <p:cNvCxnSpPr/>
            <p:nvPr/>
          </p:nvCxnSpPr>
          <p:spPr>
            <a:xfrm>
              <a:off x="6028727" y="3120890"/>
              <a:ext cx="0" cy="146878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7" name="직선 화살표 연결선 98"/>
            <p:cNvCxnSpPr>
              <a:stCxn id="318" idx="1"/>
              <a:endCxn id="322" idx="3"/>
            </p:cNvCxnSpPr>
            <p:nvPr/>
          </p:nvCxnSpPr>
          <p:spPr>
            <a:xfrm flipH="1">
              <a:off x="7928273" y="4792145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8" name="직선 화살표 연결선 106"/>
            <p:cNvCxnSpPr/>
            <p:nvPr/>
          </p:nvCxnSpPr>
          <p:spPr>
            <a:xfrm flipV="1">
              <a:off x="7405593" y="4420547"/>
              <a:ext cx="0" cy="169126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29" name="직선 화살표 연결선 109"/>
            <p:cNvCxnSpPr>
              <a:stCxn id="324" idx="0"/>
              <a:endCxn id="323" idx="2"/>
            </p:cNvCxnSpPr>
            <p:nvPr/>
          </p:nvCxnSpPr>
          <p:spPr>
            <a:xfrm flipV="1">
              <a:off x="7405593" y="3890851"/>
              <a:ext cx="0" cy="15635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0" name="직선 화살표 연결선 113"/>
            <p:cNvCxnSpPr/>
            <p:nvPr/>
          </p:nvCxnSpPr>
          <p:spPr>
            <a:xfrm flipV="1">
              <a:off x="7405593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1" name="직선 화살표 연결선 115"/>
            <p:cNvCxnSpPr/>
            <p:nvPr/>
          </p:nvCxnSpPr>
          <p:spPr>
            <a:xfrm>
              <a:off x="6470389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2" name="직선 화살표 연결선 116"/>
            <p:cNvCxnSpPr>
              <a:stCxn id="325" idx="3"/>
              <a:endCxn id="323" idx="1"/>
            </p:cNvCxnSpPr>
            <p:nvPr/>
          </p:nvCxnSpPr>
          <p:spPr>
            <a:xfrm flipV="1">
              <a:off x="6700450" y="3585750"/>
              <a:ext cx="18246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3" name="직선 화살표 연결선 123"/>
            <p:cNvCxnSpPr/>
            <p:nvPr/>
          </p:nvCxnSpPr>
          <p:spPr>
            <a:xfrm flipH="1">
              <a:off x="7928273" y="3594266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34" name="직선 화살표 연결선 124"/>
            <p:cNvCxnSpPr/>
            <p:nvPr/>
          </p:nvCxnSpPr>
          <p:spPr>
            <a:xfrm flipH="1">
              <a:off x="7928273" y="2733472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335" name="그룹 583"/>
          <p:cNvGrpSpPr/>
          <p:nvPr/>
        </p:nvGrpSpPr>
        <p:grpSpPr>
          <a:xfrm>
            <a:off x="318817" y="3704795"/>
            <a:ext cx="2747113" cy="2348991"/>
            <a:chOff x="211357" y="3318585"/>
            <a:chExt cx="2747113" cy="2348991"/>
          </a:xfrm>
        </p:grpSpPr>
        <p:grpSp>
          <p:nvGrpSpPr>
            <p:cNvPr id="336" name="그룹 576"/>
            <p:cNvGrpSpPr/>
            <p:nvPr/>
          </p:nvGrpSpPr>
          <p:grpSpPr>
            <a:xfrm>
              <a:off x="211357" y="3468326"/>
              <a:ext cx="2199540" cy="2199250"/>
              <a:chOff x="288170" y="3573016"/>
              <a:chExt cx="2199540" cy="2199250"/>
            </a:xfrm>
          </p:grpSpPr>
          <p:grpSp>
            <p:nvGrpSpPr>
              <p:cNvPr id="339" name="그룹 337"/>
              <p:cNvGrpSpPr/>
              <p:nvPr/>
            </p:nvGrpSpPr>
            <p:grpSpPr>
              <a:xfrm>
                <a:off x="288170" y="3573016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62" name="그룹 315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84" name="직사각형 14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5" name="직사각형 14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6" name="직사각형 14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7" name="직사각형 15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8" name="직사각형 15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9" name="직사각형 15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3" name="그룹 316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8" name="직사각형 31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9" name="직사각형 31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0" name="직사각형 31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1" name="직사각형 32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2" name="직사각형 32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3" name="직사각형 32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4" name="그룹 323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2" name="직사각형 324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3" name="직사각형 325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4" name="직사각형 326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5" name="직사각형 327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6" name="직사각형 328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7" name="직사각형 329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5" name="그룹 33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66" name="직사각형 33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7" name="직사각형 33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8" name="직사각형 33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9" name="직사각형 33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0" name="직사각형 33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1" name="직사각형 33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0" name="그룹 338"/>
              <p:cNvGrpSpPr/>
              <p:nvPr/>
            </p:nvGrpSpPr>
            <p:grpSpPr>
              <a:xfrm>
                <a:off x="288170" y="4153087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34" name="그룹 339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6" name="직사각형 36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7" name="직사각형 36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8" name="직사각형 36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9" name="직사각형 36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0" name="직사각형 36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1" name="직사각형 36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5" name="그룹 340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0" name="직사각형 35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1" name="직사각형 356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2" name="직사각형 357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3" name="직사각형 358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4" name="직사각형 359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5" name="직사각형 360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6" name="그룹 341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44" name="직사각형 34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5" name="직사각형 35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6" name="직사각형 35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7" name="직사각형 35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8" name="직사각형 35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9" name="직사각형 35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7" name="그룹 342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38" name="직사각형 34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9" name="직사각형 34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0" name="직사각형 34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1" name="직사각형 34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2" name="직사각형 34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3" name="직사각형 34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1" name="그룹 396"/>
              <p:cNvGrpSpPr/>
              <p:nvPr/>
            </p:nvGrpSpPr>
            <p:grpSpPr>
              <a:xfrm>
                <a:off x="288170" y="4733912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06" name="그룹 397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8" name="직사각형 41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9" name="직사각형 42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0" name="직사각형 42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1" name="직사각형 42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2" name="직사각형 42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3" name="직사각형 42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7" name="그룹 398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2" name="직사각형 41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3" name="직사각형 41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4" name="직사각형 41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5" name="직사각형 41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6" name="직사각형 41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7" name="직사각형 41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8" name="그룹 399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6" name="직사각형 40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7" name="직사각형 40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8" name="직사각형 40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9" name="직사각형 41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0" name="직사각형 41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1" name="직사각형 41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9" name="그룹 40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0" name="직사각형 40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1" name="직사각형 40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2" name="직사각형 40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3" name="직사각형 40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4" name="직사각형 40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5" name="직사각형 40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2" name="그룹 425"/>
              <p:cNvGrpSpPr/>
              <p:nvPr/>
            </p:nvGrpSpPr>
            <p:grpSpPr>
              <a:xfrm>
                <a:off x="288170" y="5315933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378" name="그룹 426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00" name="직사각형 448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1" name="직사각형 449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2" name="직사각형 450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3" name="직사각형 451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4" name="직사각형 452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5" name="직사각형 453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79" name="그룹 427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94" name="직사각형 442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5" name="직사각형 443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6" name="직사각형 444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7" name="직사각형 445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8" name="직사각형 446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9" name="직사각형 447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80" name="그룹 428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8" name="직사각형 436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9" name="직사각형 43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0" name="직사각형 43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1" name="직사각형 439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2" name="직사각형 440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3" name="직사각형 441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81" name="그룹 429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2" name="직사각형 430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3" name="직사각형 431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4" name="직사각형 432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5" name="직사각형 433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6" name="직사각형 434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7" name="직사각형 435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cxnSp>
            <p:nvCxnSpPr>
              <p:cNvPr id="343" name="직선 화살표 연결선 455"/>
              <p:cNvCxnSpPr>
                <a:stCxn id="484" idx="3"/>
                <a:endCxn id="478" idx="1"/>
              </p:cNvCxnSpPr>
              <p:nvPr/>
            </p:nvCxnSpPr>
            <p:spPr>
              <a:xfrm>
                <a:off x="74537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4" name="직선 화살표 연결선 456"/>
              <p:cNvCxnSpPr>
                <a:stCxn id="478" idx="3"/>
                <a:endCxn id="472" idx="1"/>
              </p:cNvCxnSpPr>
              <p:nvPr/>
            </p:nvCxnSpPr>
            <p:spPr>
              <a:xfrm>
                <a:off x="132615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5" name="직선 화살표 연결선 459"/>
              <p:cNvCxnSpPr>
                <a:stCxn id="472" idx="3"/>
                <a:endCxn id="466" idx="1"/>
              </p:cNvCxnSpPr>
              <p:nvPr/>
            </p:nvCxnSpPr>
            <p:spPr>
              <a:xfrm>
                <a:off x="190693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6" name="직선 화살표 연결선 462"/>
              <p:cNvCxnSpPr>
                <a:stCxn id="444" idx="3"/>
                <a:endCxn id="438" idx="1"/>
              </p:cNvCxnSpPr>
              <p:nvPr/>
            </p:nvCxnSpPr>
            <p:spPr>
              <a:xfrm>
                <a:off x="190693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7" name="직선 화살표 연결선 465"/>
              <p:cNvCxnSpPr>
                <a:stCxn id="416" idx="3"/>
                <a:endCxn id="410" idx="1"/>
              </p:cNvCxnSpPr>
              <p:nvPr/>
            </p:nvCxnSpPr>
            <p:spPr>
              <a:xfrm>
                <a:off x="190693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8" name="직선 화살표 연결선 468"/>
              <p:cNvCxnSpPr>
                <a:stCxn id="388" idx="3"/>
                <a:endCxn id="382" idx="1"/>
              </p:cNvCxnSpPr>
              <p:nvPr/>
            </p:nvCxnSpPr>
            <p:spPr>
              <a:xfrm>
                <a:off x="190693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9" name="직선 화살표 연결선 471"/>
              <p:cNvCxnSpPr>
                <a:stCxn id="394" idx="3"/>
                <a:endCxn id="388" idx="1"/>
              </p:cNvCxnSpPr>
              <p:nvPr/>
            </p:nvCxnSpPr>
            <p:spPr>
              <a:xfrm>
                <a:off x="132615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0" name="직선 화살표 연결선 474"/>
              <p:cNvCxnSpPr>
                <a:stCxn id="400" idx="3"/>
                <a:endCxn id="394" idx="1"/>
              </p:cNvCxnSpPr>
              <p:nvPr/>
            </p:nvCxnSpPr>
            <p:spPr>
              <a:xfrm>
                <a:off x="74537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1" name="직선 화살표 연결선 477"/>
              <p:cNvCxnSpPr>
                <a:stCxn id="428" idx="3"/>
                <a:endCxn id="422" idx="1"/>
              </p:cNvCxnSpPr>
              <p:nvPr/>
            </p:nvCxnSpPr>
            <p:spPr>
              <a:xfrm>
                <a:off x="74537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2" name="직선 화살표 연결선 480"/>
              <p:cNvCxnSpPr>
                <a:stCxn id="456" idx="3"/>
                <a:endCxn id="450" idx="1"/>
              </p:cNvCxnSpPr>
              <p:nvPr/>
            </p:nvCxnSpPr>
            <p:spPr>
              <a:xfrm>
                <a:off x="74537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3" name="직선 화살표 연결선 483"/>
              <p:cNvCxnSpPr>
                <a:stCxn id="484" idx="2"/>
                <a:endCxn id="456" idx="0"/>
              </p:cNvCxnSpPr>
              <p:nvPr/>
            </p:nvCxnSpPr>
            <p:spPr>
              <a:xfrm>
                <a:off x="51677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4" name="직선 화살표 연결선 486"/>
              <p:cNvCxnSpPr>
                <a:stCxn id="450" idx="0"/>
                <a:endCxn id="478" idx="2"/>
              </p:cNvCxnSpPr>
              <p:nvPr/>
            </p:nvCxnSpPr>
            <p:spPr>
              <a:xfrm flipV="1">
                <a:off x="109755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5" name="직선 화살표 연결선 489"/>
              <p:cNvCxnSpPr>
                <a:stCxn id="456" idx="2"/>
                <a:endCxn id="428" idx="0"/>
              </p:cNvCxnSpPr>
              <p:nvPr/>
            </p:nvCxnSpPr>
            <p:spPr>
              <a:xfrm>
                <a:off x="51677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6" name="직선 화살표 연결선 492"/>
              <p:cNvCxnSpPr>
                <a:stCxn id="428" idx="2"/>
                <a:endCxn id="400" idx="0"/>
              </p:cNvCxnSpPr>
              <p:nvPr/>
            </p:nvCxnSpPr>
            <p:spPr>
              <a:xfrm>
                <a:off x="51677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7" name="직선 화살표 연결선 495"/>
              <p:cNvCxnSpPr>
                <a:stCxn id="422" idx="2"/>
                <a:endCxn id="394" idx="0"/>
              </p:cNvCxnSpPr>
              <p:nvPr/>
            </p:nvCxnSpPr>
            <p:spPr>
              <a:xfrm>
                <a:off x="109755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8" name="직선 화살표 연결선 498"/>
              <p:cNvCxnSpPr>
                <a:stCxn id="438" idx="2"/>
                <a:endCxn id="410" idx="0"/>
              </p:cNvCxnSpPr>
              <p:nvPr/>
            </p:nvCxnSpPr>
            <p:spPr>
              <a:xfrm>
                <a:off x="225911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9" name="직선 화살표 연결선 501"/>
              <p:cNvCxnSpPr>
                <a:stCxn id="466" idx="2"/>
                <a:endCxn id="438" idx="0"/>
              </p:cNvCxnSpPr>
              <p:nvPr/>
            </p:nvCxnSpPr>
            <p:spPr>
              <a:xfrm>
                <a:off x="225911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0" name="직선 화살표 연결선 504"/>
              <p:cNvCxnSpPr>
                <a:stCxn id="472" idx="2"/>
                <a:endCxn id="444" idx="0"/>
              </p:cNvCxnSpPr>
              <p:nvPr/>
            </p:nvCxnSpPr>
            <p:spPr>
              <a:xfrm>
                <a:off x="167833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1" name="직선 화살표 연결선 507"/>
              <p:cNvCxnSpPr>
                <a:stCxn id="410" idx="2"/>
                <a:endCxn id="382" idx="0"/>
              </p:cNvCxnSpPr>
              <p:nvPr/>
            </p:nvCxnSpPr>
            <p:spPr>
              <a:xfrm>
                <a:off x="225911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2" name="직선 화살표 연결선 510"/>
              <p:cNvCxnSpPr>
                <a:stCxn id="416" idx="2"/>
                <a:endCxn id="388" idx="0"/>
              </p:cNvCxnSpPr>
              <p:nvPr/>
            </p:nvCxnSpPr>
            <p:spPr>
              <a:xfrm>
                <a:off x="167833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grpSp>
            <p:nvGrpSpPr>
              <p:cNvPr id="363" name="그룹 563"/>
              <p:cNvGrpSpPr/>
              <p:nvPr/>
            </p:nvGrpSpPr>
            <p:grpSpPr>
              <a:xfrm>
                <a:off x="752932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6" name="직선 화살표 연결선 54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7" name="직선 화살표 연결선 54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4" name="그룹 564"/>
              <p:cNvGrpSpPr/>
              <p:nvPr/>
            </p:nvGrpSpPr>
            <p:grpSpPr>
              <a:xfrm>
                <a:off x="1914269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4" name="직선 화살표 연결선 565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5" name="직선 화살표 연결선 56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5" name="그룹 567"/>
              <p:cNvGrpSpPr/>
              <p:nvPr/>
            </p:nvGrpSpPr>
            <p:grpSpPr>
              <a:xfrm>
                <a:off x="752932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2" name="직선 화살표 연결선 568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3" name="직선 화살표 연결선 569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6" name="그룹 570"/>
              <p:cNvGrpSpPr/>
              <p:nvPr/>
            </p:nvGrpSpPr>
            <p:grpSpPr>
              <a:xfrm>
                <a:off x="1914269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0" name="직선 화살표 연결선 571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1" name="직선 화살표 연결선 572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7" name="그룹 573"/>
              <p:cNvGrpSpPr/>
              <p:nvPr/>
            </p:nvGrpSpPr>
            <p:grpSpPr>
              <a:xfrm>
                <a:off x="1331478" y="461738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68" name="직선 화살표 연결선 57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69" name="직선 화살표 연결선 575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</p:grpSp>
        <p:cxnSp>
          <p:nvCxnSpPr>
            <p:cNvPr id="337" name="직선 연결선 578"/>
            <p:cNvCxnSpPr/>
            <p:nvPr/>
          </p:nvCxnSpPr>
          <p:spPr>
            <a:xfrm flipV="1">
              <a:off x="2409894" y="3318585"/>
              <a:ext cx="548576" cy="1305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338" name="직선 연결선 581"/>
            <p:cNvCxnSpPr/>
            <p:nvPr/>
          </p:nvCxnSpPr>
          <p:spPr>
            <a:xfrm>
              <a:off x="2409894" y="5085555"/>
              <a:ext cx="539611" cy="25008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</p:grpSp>
      <p:grpSp>
        <p:nvGrpSpPr>
          <p:cNvPr id="490" name="그룹 607"/>
          <p:cNvGrpSpPr/>
          <p:nvPr/>
        </p:nvGrpSpPr>
        <p:grpSpPr>
          <a:xfrm>
            <a:off x="-45765" y="1710657"/>
            <a:ext cx="2926699" cy="2047890"/>
            <a:chOff x="-54730" y="2022051"/>
            <a:chExt cx="2926699" cy="2047890"/>
          </a:xfrm>
        </p:grpSpPr>
        <p:sp>
          <p:nvSpPr>
            <p:cNvPr id="491" name="직사각형 591"/>
            <p:cNvSpPr/>
            <p:nvPr/>
          </p:nvSpPr>
          <p:spPr>
            <a:xfrm>
              <a:off x="308849" y="2022051"/>
              <a:ext cx="2199540" cy="527375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Host Processor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2" name="위쪽/아래쪽 화살표 592"/>
            <p:cNvSpPr/>
            <p:nvPr/>
          </p:nvSpPr>
          <p:spPr>
            <a:xfrm>
              <a:off x="1232529" y="3442412"/>
              <a:ext cx="352180" cy="627529"/>
            </a:xfrm>
            <a:prstGeom prst="upDownArrow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-54730" y="2546359"/>
              <a:ext cx="2926699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Memory-Mapped</a:t>
              </a:r>
            </a:p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Accelerator Interface</a:t>
              </a:r>
            </a:p>
            <a:p>
              <a:pPr algn="ctr">
                <a:defRPr/>
              </a:pP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(</a:t>
              </a:r>
              <a:r>
                <a:rPr lang="en-US" altLang="ko-KR" sz="1400" kern="0" dirty="0" err="1">
                  <a:solidFill>
                    <a:sysClr val="windowText" lastClr="000000"/>
                  </a:solidFill>
                </a:rPr>
                <a:t>Noncacheable</a:t>
              </a: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, Physically Addressed)</a:t>
              </a:r>
              <a:endParaRPr lang="ko-KR" altLang="en-US" sz="1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94" name="그룹 696"/>
          <p:cNvGrpSpPr/>
          <p:nvPr/>
        </p:nvGrpSpPr>
        <p:grpSpPr>
          <a:xfrm>
            <a:off x="257925" y="3794393"/>
            <a:ext cx="2309790" cy="2319536"/>
            <a:chOff x="257925" y="3794393"/>
            <a:chExt cx="2309790" cy="2319536"/>
          </a:xfrm>
        </p:grpSpPr>
        <p:sp>
          <p:nvSpPr>
            <p:cNvPr id="495" name="직사각형 622"/>
            <p:cNvSpPr/>
            <p:nvPr/>
          </p:nvSpPr>
          <p:spPr>
            <a:xfrm>
              <a:off x="257925" y="3794393"/>
              <a:ext cx="2309790" cy="2319536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" lastClr="FFFFFF"/>
                </a:solidFill>
                <a:latin typeface="Calibri"/>
                <a:ea typeface="나눔고딕"/>
              </a:endParaRPr>
            </a:p>
          </p:txBody>
        </p:sp>
        <p:sp>
          <p:nvSpPr>
            <p:cNvPr id="496" name="타원 623"/>
            <p:cNvSpPr/>
            <p:nvPr/>
          </p:nvSpPr>
          <p:spPr>
            <a:xfrm>
              <a:off x="1024088" y="4551843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7" name="타원 624"/>
            <p:cNvSpPr/>
            <p:nvPr/>
          </p:nvSpPr>
          <p:spPr>
            <a:xfrm>
              <a:off x="1708299" y="4468347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8" name="타원 625"/>
            <p:cNvSpPr/>
            <p:nvPr/>
          </p:nvSpPr>
          <p:spPr>
            <a:xfrm>
              <a:off x="1509490" y="4650960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9" name="타원 626"/>
            <p:cNvSpPr/>
            <p:nvPr/>
          </p:nvSpPr>
          <p:spPr>
            <a:xfrm>
              <a:off x="1609829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00" name="타원 627"/>
            <p:cNvSpPr/>
            <p:nvPr/>
          </p:nvSpPr>
          <p:spPr>
            <a:xfrm>
              <a:off x="1024088" y="5711858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1" name="직선 화살표 연결선 629"/>
            <p:cNvCxnSpPr>
              <a:stCxn id="496" idx="4"/>
              <a:endCxn id="500" idx="0"/>
            </p:cNvCxnSpPr>
            <p:nvPr/>
          </p:nvCxnSpPr>
          <p:spPr>
            <a:xfrm>
              <a:off x="1127182" y="4758031"/>
              <a:ext cx="0" cy="95382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2" name="직선 화살표 연결선 632"/>
            <p:cNvCxnSpPr/>
            <p:nvPr/>
          </p:nvCxnSpPr>
          <p:spPr>
            <a:xfrm flipV="1">
              <a:off x="1237451" y="4583746"/>
              <a:ext cx="465414" cy="525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3" name="직선 화살표 연결선 643"/>
            <p:cNvCxnSpPr/>
            <p:nvPr/>
          </p:nvCxnSpPr>
          <p:spPr>
            <a:xfrm>
              <a:off x="1204599" y="4731504"/>
              <a:ext cx="427085" cy="43107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4" name="구부러진 연결선 663"/>
            <p:cNvCxnSpPr>
              <a:stCxn id="497" idx="4"/>
              <a:endCxn id="498" idx="6"/>
            </p:cNvCxnSpPr>
            <p:nvPr/>
          </p:nvCxnSpPr>
          <p:spPr>
            <a:xfrm rot="5400000">
              <a:off x="1723777" y="4666437"/>
              <a:ext cx="79519" cy="95715"/>
            </a:xfrm>
            <a:prstGeom prst="curved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5" name="직선 화살표 연결선 664"/>
            <p:cNvCxnSpPr/>
            <p:nvPr/>
          </p:nvCxnSpPr>
          <p:spPr>
            <a:xfrm flipH="1">
              <a:off x="1170428" y="4845772"/>
              <a:ext cx="399848" cy="8760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6" name="타원 673"/>
            <p:cNvSpPr/>
            <p:nvPr/>
          </p:nvSpPr>
          <p:spPr>
            <a:xfrm>
              <a:off x="449241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7" name="직선 화살표 연결선 674"/>
            <p:cNvCxnSpPr>
              <a:stCxn id="499" idx="2"/>
              <a:endCxn id="506" idx="6"/>
            </p:cNvCxnSpPr>
            <p:nvPr/>
          </p:nvCxnSpPr>
          <p:spPr>
            <a:xfrm flipH="1">
              <a:off x="655429" y="5238406"/>
              <a:ext cx="95440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8" name="타원 678"/>
            <p:cNvSpPr/>
            <p:nvPr/>
          </p:nvSpPr>
          <p:spPr>
            <a:xfrm>
              <a:off x="2189246" y="3977345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9" name="직선 화살표 연결선 679"/>
            <p:cNvCxnSpPr/>
            <p:nvPr/>
          </p:nvCxnSpPr>
          <p:spPr>
            <a:xfrm flipV="1">
              <a:off x="1883554" y="4166817"/>
              <a:ext cx="329400" cy="33318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0" name="직선 화살표 연결선 689"/>
            <p:cNvCxnSpPr/>
            <p:nvPr/>
          </p:nvCxnSpPr>
          <p:spPr>
            <a:xfrm flipH="1">
              <a:off x="1763098" y="4177768"/>
              <a:ext cx="479537" cy="96821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" name="TextBox 2"/>
          <p:cNvSpPr txBox="1"/>
          <p:nvPr/>
        </p:nvSpPr>
        <p:spPr>
          <a:xfrm>
            <a:off x="775334" y="980728"/>
            <a:ext cx="746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Interconnected set of 3D-stacked </a:t>
            </a:r>
            <a:r>
              <a:rPr lang="en-US" dirty="0" err="1">
                <a:solidFill>
                  <a:srgbClr val="0000FF"/>
                </a:solidFill>
              </a:rPr>
              <a:t>memory+logic</a:t>
            </a:r>
            <a:r>
              <a:rPr lang="en-US" dirty="0">
                <a:solidFill>
                  <a:srgbClr val="0000FF"/>
                </a:solidFill>
              </a:rPr>
              <a:t> chips with simple cores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144" y="2204864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5494"/>
                </a:solidFill>
              </a:rPr>
              <a:t>Logic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5796136" y="1700808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5B62F"/>
                </a:solidFill>
              </a:rPr>
              <a:t>Memory</a:t>
            </a:r>
          </a:p>
        </p:txBody>
      </p:sp>
      <p:sp>
        <p:nvSpPr>
          <p:cNvPr id="513" name="TextBox 512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182452533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State of the Main Memory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Recent technology, architecture, and application trends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lead to new requirements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exacerbate old requirements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DRAM and memory controllers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as we know them today, are (will be)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unlikely to satisfy all requirements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Some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emerging non-volatile memory technologies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(e.g., PCM)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enable new opportunities</a:t>
            </a:r>
            <a:r>
              <a:rPr lang="en-US" dirty="0">
                <a:latin typeface="Tahoma" charset="0"/>
                <a:ea typeface="ＭＳ Ｐゴシック" charset="0"/>
              </a:rPr>
              <a:t>: </a:t>
            </a:r>
            <a:r>
              <a:rPr lang="en-US" dirty="0" err="1">
                <a:latin typeface="Tahoma" charset="0"/>
                <a:ea typeface="ＭＳ Ｐゴシック" charset="0"/>
              </a:rPr>
              <a:t>memory+storage</a:t>
            </a:r>
            <a:r>
              <a:rPr lang="en-US" dirty="0">
                <a:latin typeface="Tahoma" charset="0"/>
                <a:ea typeface="ＭＳ Ｐゴシック" charset="0"/>
              </a:rPr>
              <a:t> merging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We need to rethink the main memory system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to fix DRAM issues and enable emerging technologies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to satisfy all requirements</a:t>
            </a:r>
          </a:p>
          <a:p>
            <a:pPr lvl="1"/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878BD7-8E09-7949-990F-1FFCA512AD3A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55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Box 510"/>
          <p:cNvSpPr txBox="1"/>
          <p:nvPr/>
        </p:nvSpPr>
        <p:spPr>
          <a:xfrm>
            <a:off x="5868144" y="2204864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5494"/>
                </a:solidFill>
              </a:rPr>
              <a:t>Logic</a:t>
            </a:r>
          </a:p>
        </p:txBody>
      </p:sp>
      <p:sp>
        <p:nvSpPr>
          <p:cNvPr id="512" name="TextBox 511"/>
          <p:cNvSpPr txBox="1"/>
          <p:nvPr/>
        </p:nvSpPr>
        <p:spPr>
          <a:xfrm>
            <a:off x="5796136" y="1700808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5B62F"/>
                </a:solidFill>
              </a:rPr>
              <a:t>Memory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System for Graph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8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0" y="1340768"/>
            <a:ext cx="3383774" cy="2429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9" name="그룹 137"/>
          <p:cNvGrpSpPr/>
          <p:nvPr/>
        </p:nvGrpSpPr>
        <p:grpSpPr>
          <a:xfrm>
            <a:off x="2960548" y="2386982"/>
            <a:ext cx="2890319" cy="3322913"/>
            <a:chOff x="2540320" y="2698376"/>
            <a:chExt cx="2890319" cy="3322913"/>
          </a:xfrm>
        </p:grpSpPr>
        <p:cxnSp>
          <p:nvCxnSpPr>
            <p:cNvPr id="260" name="직선 연결선 64"/>
            <p:cNvCxnSpPr/>
            <p:nvPr/>
          </p:nvCxnSpPr>
          <p:spPr>
            <a:xfrm>
              <a:off x="2540320" y="3008078"/>
              <a:ext cx="101813" cy="99059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61" name="직선 연결선 67"/>
            <p:cNvCxnSpPr/>
            <p:nvPr/>
          </p:nvCxnSpPr>
          <p:spPr>
            <a:xfrm flipH="1">
              <a:off x="5107196" y="2698376"/>
              <a:ext cx="323443" cy="13002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grpSp>
          <p:nvGrpSpPr>
            <p:cNvPr id="262" name="그룹 85"/>
            <p:cNvGrpSpPr/>
            <p:nvPr/>
          </p:nvGrpSpPr>
          <p:grpSpPr>
            <a:xfrm>
              <a:off x="2542515" y="3916837"/>
              <a:ext cx="2664295" cy="2104452"/>
              <a:chOff x="3275856" y="3916837"/>
              <a:chExt cx="2664295" cy="2104452"/>
            </a:xfrm>
          </p:grpSpPr>
          <p:sp>
            <p:nvSpPr>
              <p:cNvPr id="263" name="직사각형 4"/>
              <p:cNvSpPr/>
              <p:nvPr/>
            </p:nvSpPr>
            <p:spPr>
              <a:xfrm>
                <a:off x="3375473" y="3998674"/>
                <a:ext cx="2465060" cy="202261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grpSp>
            <p:nvGrpSpPr>
              <p:cNvPr id="264" name="그룹 84"/>
              <p:cNvGrpSpPr/>
              <p:nvPr/>
            </p:nvGrpSpPr>
            <p:grpSpPr>
              <a:xfrm>
                <a:off x="3501888" y="3916837"/>
                <a:ext cx="2212233" cy="2010654"/>
                <a:chOff x="3501887" y="3916837"/>
                <a:chExt cx="2212233" cy="2010654"/>
              </a:xfrm>
            </p:grpSpPr>
            <p:grpSp>
              <p:nvGrpSpPr>
                <p:cNvPr id="267" name="그룹 49"/>
                <p:cNvGrpSpPr/>
                <p:nvPr/>
              </p:nvGrpSpPr>
              <p:grpSpPr>
                <a:xfrm flipV="1">
                  <a:off x="36278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10" name="직선 화살표 연결선 50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11" name="직선 화살표 연결선 51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8" name="그룹 52"/>
                <p:cNvGrpSpPr/>
                <p:nvPr/>
              </p:nvGrpSpPr>
              <p:grpSpPr>
                <a:xfrm flipV="1">
                  <a:off x="4070289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8" name="직선 화살표 연결선 5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9" name="직선 화살표 연결선 54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9" name="그룹 55"/>
                <p:cNvGrpSpPr/>
                <p:nvPr/>
              </p:nvGrpSpPr>
              <p:grpSpPr>
                <a:xfrm flipV="1">
                  <a:off x="4512736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6" name="직선 화살표 연결선 56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7" name="직선 화살표 연결선 57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0" name="그룹 58"/>
                <p:cNvGrpSpPr/>
                <p:nvPr/>
              </p:nvGrpSpPr>
              <p:grpSpPr>
                <a:xfrm flipV="1">
                  <a:off x="55240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4" name="직선 화살표 연결선 59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5" name="직선 화살표 연결선 60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1" name="그룹 39"/>
                <p:cNvGrpSpPr/>
                <p:nvPr/>
              </p:nvGrpSpPr>
              <p:grpSpPr>
                <a:xfrm>
                  <a:off x="36278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2" name="직선 화살표 연결선 3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3" name="직선 화살표 연결선 3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2" name="그룹 40"/>
                <p:cNvGrpSpPr/>
                <p:nvPr/>
              </p:nvGrpSpPr>
              <p:grpSpPr>
                <a:xfrm>
                  <a:off x="4070289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0" name="직선 화살표 연결선 41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1" name="직선 화살표 연결선 42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3" name="그룹 43"/>
                <p:cNvGrpSpPr/>
                <p:nvPr/>
              </p:nvGrpSpPr>
              <p:grpSpPr>
                <a:xfrm>
                  <a:off x="4512736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8" name="직선 화살표 연결선 44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9" name="직선 화살표 연결선 4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4" name="그룹 46"/>
                <p:cNvGrpSpPr/>
                <p:nvPr/>
              </p:nvGrpSpPr>
              <p:grpSpPr>
                <a:xfrm>
                  <a:off x="55240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6" name="직선 화살표 연결선 47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7" name="직선 화살표 연결선 48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sp>
              <p:nvSpPr>
                <p:cNvPr id="275" name="직사각형 6"/>
                <p:cNvSpPr/>
                <p:nvPr/>
              </p:nvSpPr>
              <p:spPr>
                <a:xfrm>
                  <a:off x="35018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6" name="직사각형 7"/>
                <p:cNvSpPr/>
                <p:nvPr/>
              </p:nvSpPr>
              <p:spPr>
                <a:xfrm>
                  <a:off x="3944334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7" name="직사각형 8"/>
                <p:cNvSpPr/>
                <p:nvPr/>
              </p:nvSpPr>
              <p:spPr>
                <a:xfrm>
                  <a:off x="4386781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8" name="직사각형 11"/>
                <p:cNvSpPr/>
                <p:nvPr/>
              </p:nvSpPr>
              <p:spPr>
                <a:xfrm>
                  <a:off x="3501887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9" name="직사각형 12"/>
                <p:cNvSpPr/>
                <p:nvPr/>
              </p:nvSpPr>
              <p:spPr>
                <a:xfrm>
                  <a:off x="3944334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0" name="직사각형 13"/>
                <p:cNvSpPr/>
                <p:nvPr/>
              </p:nvSpPr>
              <p:spPr>
                <a:xfrm>
                  <a:off x="4386781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1" name="직사각형 15"/>
                <p:cNvSpPr/>
                <p:nvPr/>
              </p:nvSpPr>
              <p:spPr>
                <a:xfrm>
                  <a:off x="35018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2" name="직사각형 16"/>
                <p:cNvSpPr/>
                <p:nvPr/>
              </p:nvSpPr>
              <p:spPr>
                <a:xfrm>
                  <a:off x="3944334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3" name="직사각형 17"/>
                <p:cNvSpPr/>
                <p:nvPr/>
              </p:nvSpPr>
              <p:spPr>
                <a:xfrm>
                  <a:off x="4386781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4" name="직사각형 19"/>
                <p:cNvSpPr/>
                <p:nvPr/>
              </p:nvSpPr>
              <p:spPr>
                <a:xfrm>
                  <a:off x="35018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5" name="직사각형 20"/>
                <p:cNvSpPr/>
                <p:nvPr/>
              </p:nvSpPr>
              <p:spPr>
                <a:xfrm>
                  <a:off x="3944334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6" name="직사각형 21"/>
                <p:cNvSpPr/>
                <p:nvPr/>
              </p:nvSpPr>
              <p:spPr>
                <a:xfrm>
                  <a:off x="4386781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7" name="직사각형 5"/>
                <p:cNvSpPr/>
                <p:nvPr/>
              </p:nvSpPr>
              <p:spPr>
                <a:xfrm>
                  <a:off x="3501887" y="4851965"/>
                  <a:ext cx="2212233" cy="316034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Crossbar Network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8" name="직사각형 9"/>
                <p:cNvSpPr/>
                <p:nvPr/>
              </p:nvSpPr>
              <p:spPr>
                <a:xfrm>
                  <a:off x="53980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9" name="직사각형 14"/>
                <p:cNvSpPr/>
                <p:nvPr/>
              </p:nvSpPr>
              <p:spPr>
                <a:xfrm>
                  <a:off x="5398087" y="44806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0" name="직사각형 18"/>
                <p:cNvSpPr/>
                <p:nvPr/>
              </p:nvSpPr>
              <p:spPr>
                <a:xfrm>
                  <a:off x="53980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1" name="직사각형 22"/>
                <p:cNvSpPr/>
                <p:nvPr/>
              </p:nvSpPr>
              <p:spPr>
                <a:xfrm>
                  <a:off x="53980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2" name="TextBox 291"/>
                <p:cNvSpPr txBox="1"/>
                <p:nvPr/>
              </p:nvSpPr>
              <p:spPr>
                <a:xfrm>
                  <a:off x="4860355" y="3916837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4860355" y="4297315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4" name="TextBox 293"/>
                <p:cNvSpPr txBox="1"/>
                <p:nvPr/>
              </p:nvSpPr>
              <p:spPr>
                <a:xfrm>
                  <a:off x="4860355" y="5096119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4860355" y="5465826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265" name="직선 화살표 연결선 78"/>
              <p:cNvCxnSpPr/>
              <p:nvPr/>
            </p:nvCxnSpPr>
            <p:spPr>
              <a:xfrm flipH="1">
                <a:off x="3275856" y="5013177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66" name="직선 화살표 연결선 83"/>
              <p:cNvCxnSpPr/>
              <p:nvPr/>
            </p:nvCxnSpPr>
            <p:spPr>
              <a:xfrm flipH="1">
                <a:off x="5714120" y="5015083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</p:grpSp>
      </p:grpSp>
      <p:grpSp>
        <p:nvGrpSpPr>
          <p:cNvPr id="312" name="그룹 138"/>
          <p:cNvGrpSpPr/>
          <p:nvPr/>
        </p:nvGrpSpPr>
        <p:grpSpPr>
          <a:xfrm>
            <a:off x="5397217" y="3068960"/>
            <a:ext cx="3568497" cy="2986186"/>
            <a:chOff x="5277803" y="2315022"/>
            <a:chExt cx="3568497" cy="2986186"/>
          </a:xfrm>
        </p:grpSpPr>
        <p:grpSp>
          <p:nvGrpSpPr>
            <p:cNvPr id="313" name="그룹 131"/>
            <p:cNvGrpSpPr/>
            <p:nvPr/>
          </p:nvGrpSpPr>
          <p:grpSpPr>
            <a:xfrm>
              <a:off x="5860114" y="2315022"/>
              <a:ext cx="2986186" cy="2986186"/>
              <a:chOff x="5700614" y="2176524"/>
              <a:chExt cx="2986186" cy="2986186"/>
            </a:xfrm>
          </p:grpSpPr>
          <p:sp>
            <p:nvSpPr>
              <p:cNvPr id="316" name="직사각형 86"/>
              <p:cNvSpPr/>
              <p:nvPr/>
            </p:nvSpPr>
            <p:spPr>
              <a:xfrm>
                <a:off x="5700614" y="2176524"/>
                <a:ext cx="2986186" cy="298618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5DA5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317" name="직사각형 87"/>
              <p:cNvSpPr/>
              <p:nvPr/>
            </p:nvSpPr>
            <p:spPr>
              <a:xfrm>
                <a:off x="8110736" y="2346491"/>
                <a:ext cx="432048" cy="2075090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vert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DRAM Controller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318" name="직사각형 88"/>
              <p:cNvSpPr/>
              <p:nvPr/>
            </p:nvSpPr>
            <p:spPr>
              <a:xfrm>
                <a:off x="8110736" y="4589673"/>
                <a:ext cx="432048" cy="404944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horz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NI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cxnSp>
            <p:nvCxnSpPr>
              <p:cNvPr id="319" name="직선 화살표 연결선 97"/>
              <p:cNvCxnSpPr>
                <a:stCxn id="318" idx="0"/>
                <a:endCxn id="317" idx="2"/>
              </p:cNvCxnSpPr>
              <p:nvPr/>
            </p:nvCxnSpPr>
            <p:spPr>
              <a:xfrm flipV="1">
                <a:off x="8326760" y="4421581"/>
                <a:ext cx="0" cy="1680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cxnSp>
          <p:nvCxnSpPr>
            <p:cNvPr id="314" name="직선 연결선 127"/>
            <p:cNvCxnSpPr/>
            <p:nvPr/>
          </p:nvCxnSpPr>
          <p:spPr>
            <a:xfrm flipV="1">
              <a:off x="5280614" y="2315022"/>
              <a:ext cx="583876" cy="1104125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15" name="직선 연결선 128"/>
            <p:cNvCxnSpPr/>
            <p:nvPr/>
          </p:nvCxnSpPr>
          <p:spPr>
            <a:xfrm>
              <a:off x="5277803" y="3668121"/>
              <a:ext cx="580861" cy="1633087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grpSp>
        <p:nvGrpSpPr>
          <p:cNvPr id="320" name="그룹 132"/>
          <p:cNvGrpSpPr/>
          <p:nvPr/>
        </p:nvGrpSpPr>
        <p:grpSpPr>
          <a:xfrm>
            <a:off x="6127920" y="3238927"/>
            <a:ext cx="2261730" cy="2648562"/>
            <a:chOff x="5849006" y="2346491"/>
            <a:chExt cx="2261730" cy="2648562"/>
          </a:xfrm>
        </p:grpSpPr>
        <p:sp>
          <p:nvSpPr>
            <p:cNvPr id="321" name="직사각형 89"/>
            <p:cNvSpPr/>
            <p:nvPr/>
          </p:nvSpPr>
          <p:spPr>
            <a:xfrm>
              <a:off x="5849006" y="2346491"/>
              <a:ext cx="2079267" cy="774399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In-Order Core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2" name="직사각형 90"/>
            <p:cNvSpPr/>
            <p:nvPr/>
          </p:nvSpPr>
          <p:spPr>
            <a:xfrm>
              <a:off x="5849006" y="4589673"/>
              <a:ext cx="2079267" cy="40538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Message Queue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3" name="직사각형 91"/>
            <p:cNvSpPr/>
            <p:nvPr/>
          </p:nvSpPr>
          <p:spPr>
            <a:xfrm>
              <a:off x="6882913" y="3280649"/>
              <a:ext cx="1045360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PF Buffer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4" name="직사각형 92"/>
            <p:cNvSpPr/>
            <p:nvPr/>
          </p:nvSpPr>
          <p:spPr>
            <a:xfrm>
              <a:off x="6882913" y="4047202"/>
              <a:ext cx="1045360" cy="374697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MTP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5" name="직사각형 93"/>
            <p:cNvSpPr/>
            <p:nvPr/>
          </p:nvSpPr>
          <p:spPr>
            <a:xfrm>
              <a:off x="6240328" y="3280650"/>
              <a:ext cx="460122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LP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326" name="직선 화살표 연결선 95"/>
            <p:cNvCxnSpPr/>
            <p:nvPr/>
          </p:nvCxnSpPr>
          <p:spPr>
            <a:xfrm>
              <a:off x="6028727" y="3120890"/>
              <a:ext cx="0" cy="146878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7" name="직선 화살표 연결선 98"/>
            <p:cNvCxnSpPr>
              <a:stCxn id="318" idx="1"/>
              <a:endCxn id="322" idx="3"/>
            </p:cNvCxnSpPr>
            <p:nvPr/>
          </p:nvCxnSpPr>
          <p:spPr>
            <a:xfrm flipH="1">
              <a:off x="7928273" y="4792145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8" name="직선 화살표 연결선 106"/>
            <p:cNvCxnSpPr/>
            <p:nvPr/>
          </p:nvCxnSpPr>
          <p:spPr>
            <a:xfrm flipV="1">
              <a:off x="7405593" y="4420547"/>
              <a:ext cx="0" cy="169126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29" name="직선 화살표 연결선 109"/>
            <p:cNvCxnSpPr>
              <a:stCxn id="324" idx="0"/>
              <a:endCxn id="323" idx="2"/>
            </p:cNvCxnSpPr>
            <p:nvPr/>
          </p:nvCxnSpPr>
          <p:spPr>
            <a:xfrm flipV="1">
              <a:off x="7405593" y="3890851"/>
              <a:ext cx="0" cy="15635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0" name="직선 화살표 연결선 113"/>
            <p:cNvCxnSpPr/>
            <p:nvPr/>
          </p:nvCxnSpPr>
          <p:spPr>
            <a:xfrm flipV="1">
              <a:off x="7405593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1" name="직선 화살표 연결선 115"/>
            <p:cNvCxnSpPr/>
            <p:nvPr/>
          </p:nvCxnSpPr>
          <p:spPr>
            <a:xfrm>
              <a:off x="6470389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2" name="직선 화살표 연결선 116"/>
            <p:cNvCxnSpPr>
              <a:stCxn id="325" idx="3"/>
              <a:endCxn id="323" idx="1"/>
            </p:cNvCxnSpPr>
            <p:nvPr/>
          </p:nvCxnSpPr>
          <p:spPr>
            <a:xfrm flipV="1">
              <a:off x="6700450" y="3585750"/>
              <a:ext cx="18246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3" name="직선 화살표 연결선 123"/>
            <p:cNvCxnSpPr/>
            <p:nvPr/>
          </p:nvCxnSpPr>
          <p:spPr>
            <a:xfrm flipH="1">
              <a:off x="7928273" y="3594266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34" name="직선 화살표 연결선 124"/>
            <p:cNvCxnSpPr/>
            <p:nvPr/>
          </p:nvCxnSpPr>
          <p:spPr>
            <a:xfrm flipH="1">
              <a:off x="7928273" y="2733472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335" name="그룹 583"/>
          <p:cNvGrpSpPr/>
          <p:nvPr/>
        </p:nvGrpSpPr>
        <p:grpSpPr>
          <a:xfrm>
            <a:off x="318817" y="3704795"/>
            <a:ext cx="2747113" cy="2348991"/>
            <a:chOff x="211357" y="3318585"/>
            <a:chExt cx="2747113" cy="2348991"/>
          </a:xfrm>
        </p:grpSpPr>
        <p:grpSp>
          <p:nvGrpSpPr>
            <p:cNvPr id="336" name="그룹 576"/>
            <p:cNvGrpSpPr/>
            <p:nvPr/>
          </p:nvGrpSpPr>
          <p:grpSpPr>
            <a:xfrm>
              <a:off x="211357" y="3468326"/>
              <a:ext cx="2199540" cy="2199250"/>
              <a:chOff x="288170" y="3573016"/>
              <a:chExt cx="2199540" cy="2199250"/>
            </a:xfrm>
          </p:grpSpPr>
          <p:grpSp>
            <p:nvGrpSpPr>
              <p:cNvPr id="339" name="그룹 337"/>
              <p:cNvGrpSpPr/>
              <p:nvPr/>
            </p:nvGrpSpPr>
            <p:grpSpPr>
              <a:xfrm>
                <a:off x="288170" y="3573016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62" name="그룹 315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84" name="직사각형 14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5" name="직사각형 14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6" name="직사각형 14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7" name="직사각형 15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8" name="직사각형 15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9" name="직사각형 15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3" name="그룹 316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8" name="직사각형 31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9" name="직사각형 31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0" name="직사각형 31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1" name="직사각형 32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2" name="직사각형 32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3" name="직사각형 32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4" name="그룹 323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2" name="직사각형 324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3" name="직사각형 325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4" name="직사각형 326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5" name="직사각형 327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6" name="직사각형 328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7" name="직사각형 329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5" name="그룹 33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66" name="직사각형 33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7" name="직사각형 33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8" name="직사각형 33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9" name="직사각형 33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0" name="직사각형 33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1" name="직사각형 33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0" name="그룹 338"/>
              <p:cNvGrpSpPr/>
              <p:nvPr/>
            </p:nvGrpSpPr>
            <p:grpSpPr>
              <a:xfrm>
                <a:off x="288170" y="4153087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34" name="그룹 339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6" name="직사각형 36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7" name="직사각형 36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8" name="직사각형 36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9" name="직사각형 36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0" name="직사각형 36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1" name="직사각형 36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5" name="그룹 340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0" name="직사각형 35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1" name="직사각형 356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2" name="직사각형 357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3" name="직사각형 358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4" name="직사각형 359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5" name="직사각형 360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6" name="그룹 341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44" name="직사각형 34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5" name="직사각형 35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6" name="직사각형 35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7" name="직사각형 35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8" name="직사각형 35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9" name="직사각형 35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7" name="그룹 342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38" name="직사각형 34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9" name="직사각형 34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0" name="직사각형 34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1" name="직사각형 34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2" name="직사각형 34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3" name="직사각형 34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1" name="그룹 396"/>
              <p:cNvGrpSpPr/>
              <p:nvPr/>
            </p:nvGrpSpPr>
            <p:grpSpPr>
              <a:xfrm>
                <a:off x="288170" y="4733912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06" name="그룹 397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8" name="직사각형 41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9" name="직사각형 42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0" name="직사각형 42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1" name="직사각형 42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2" name="직사각형 42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3" name="직사각형 42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7" name="그룹 398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2" name="직사각형 41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3" name="직사각형 41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4" name="직사각형 41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5" name="직사각형 41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6" name="직사각형 41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7" name="직사각형 41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8" name="그룹 399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6" name="직사각형 40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7" name="직사각형 40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8" name="직사각형 40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9" name="직사각형 41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0" name="직사각형 41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1" name="직사각형 41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9" name="그룹 40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0" name="직사각형 40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1" name="직사각형 40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2" name="직사각형 40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3" name="직사각형 40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4" name="직사각형 40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5" name="직사각형 40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2" name="그룹 425"/>
              <p:cNvGrpSpPr/>
              <p:nvPr/>
            </p:nvGrpSpPr>
            <p:grpSpPr>
              <a:xfrm>
                <a:off x="288170" y="5315933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378" name="그룹 426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00" name="직사각형 448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1" name="직사각형 449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2" name="직사각형 450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3" name="직사각형 451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4" name="직사각형 452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5" name="직사각형 453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79" name="그룹 427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94" name="직사각형 442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5" name="직사각형 443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6" name="직사각형 444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7" name="직사각형 445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8" name="직사각형 446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9" name="직사각형 447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80" name="그룹 428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8" name="직사각형 436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9" name="직사각형 43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0" name="직사각형 43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1" name="직사각형 439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2" name="직사각형 440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3" name="직사각형 441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81" name="그룹 429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2" name="직사각형 430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3" name="직사각형 431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4" name="직사각형 432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5" name="직사각형 433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6" name="직사각형 434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7" name="직사각형 435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cxnSp>
            <p:nvCxnSpPr>
              <p:cNvPr id="343" name="직선 화살표 연결선 455"/>
              <p:cNvCxnSpPr>
                <a:stCxn id="484" idx="3"/>
                <a:endCxn id="478" idx="1"/>
              </p:cNvCxnSpPr>
              <p:nvPr/>
            </p:nvCxnSpPr>
            <p:spPr>
              <a:xfrm>
                <a:off x="74537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4" name="직선 화살표 연결선 456"/>
              <p:cNvCxnSpPr>
                <a:stCxn id="478" idx="3"/>
                <a:endCxn id="472" idx="1"/>
              </p:cNvCxnSpPr>
              <p:nvPr/>
            </p:nvCxnSpPr>
            <p:spPr>
              <a:xfrm>
                <a:off x="132615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5" name="직선 화살표 연결선 459"/>
              <p:cNvCxnSpPr>
                <a:stCxn id="472" idx="3"/>
                <a:endCxn id="466" idx="1"/>
              </p:cNvCxnSpPr>
              <p:nvPr/>
            </p:nvCxnSpPr>
            <p:spPr>
              <a:xfrm>
                <a:off x="190693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6" name="직선 화살표 연결선 462"/>
              <p:cNvCxnSpPr>
                <a:stCxn id="444" idx="3"/>
                <a:endCxn id="438" idx="1"/>
              </p:cNvCxnSpPr>
              <p:nvPr/>
            </p:nvCxnSpPr>
            <p:spPr>
              <a:xfrm>
                <a:off x="190693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7" name="직선 화살표 연결선 465"/>
              <p:cNvCxnSpPr>
                <a:stCxn id="416" idx="3"/>
                <a:endCxn id="410" idx="1"/>
              </p:cNvCxnSpPr>
              <p:nvPr/>
            </p:nvCxnSpPr>
            <p:spPr>
              <a:xfrm>
                <a:off x="190693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8" name="직선 화살표 연결선 468"/>
              <p:cNvCxnSpPr>
                <a:stCxn id="388" idx="3"/>
                <a:endCxn id="382" idx="1"/>
              </p:cNvCxnSpPr>
              <p:nvPr/>
            </p:nvCxnSpPr>
            <p:spPr>
              <a:xfrm>
                <a:off x="190693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9" name="직선 화살표 연결선 471"/>
              <p:cNvCxnSpPr>
                <a:stCxn id="394" idx="3"/>
                <a:endCxn id="388" idx="1"/>
              </p:cNvCxnSpPr>
              <p:nvPr/>
            </p:nvCxnSpPr>
            <p:spPr>
              <a:xfrm>
                <a:off x="132615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0" name="직선 화살표 연결선 474"/>
              <p:cNvCxnSpPr>
                <a:stCxn id="400" idx="3"/>
                <a:endCxn id="394" idx="1"/>
              </p:cNvCxnSpPr>
              <p:nvPr/>
            </p:nvCxnSpPr>
            <p:spPr>
              <a:xfrm>
                <a:off x="74537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1" name="직선 화살표 연결선 477"/>
              <p:cNvCxnSpPr>
                <a:stCxn id="428" idx="3"/>
                <a:endCxn id="422" idx="1"/>
              </p:cNvCxnSpPr>
              <p:nvPr/>
            </p:nvCxnSpPr>
            <p:spPr>
              <a:xfrm>
                <a:off x="74537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2" name="직선 화살표 연결선 480"/>
              <p:cNvCxnSpPr>
                <a:stCxn id="456" idx="3"/>
                <a:endCxn id="450" idx="1"/>
              </p:cNvCxnSpPr>
              <p:nvPr/>
            </p:nvCxnSpPr>
            <p:spPr>
              <a:xfrm>
                <a:off x="74537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3" name="직선 화살표 연결선 483"/>
              <p:cNvCxnSpPr>
                <a:stCxn id="484" idx="2"/>
                <a:endCxn id="456" idx="0"/>
              </p:cNvCxnSpPr>
              <p:nvPr/>
            </p:nvCxnSpPr>
            <p:spPr>
              <a:xfrm>
                <a:off x="51677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4" name="직선 화살표 연결선 486"/>
              <p:cNvCxnSpPr>
                <a:stCxn id="450" idx="0"/>
                <a:endCxn id="478" idx="2"/>
              </p:cNvCxnSpPr>
              <p:nvPr/>
            </p:nvCxnSpPr>
            <p:spPr>
              <a:xfrm flipV="1">
                <a:off x="109755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5" name="직선 화살표 연결선 489"/>
              <p:cNvCxnSpPr>
                <a:stCxn id="456" idx="2"/>
                <a:endCxn id="428" idx="0"/>
              </p:cNvCxnSpPr>
              <p:nvPr/>
            </p:nvCxnSpPr>
            <p:spPr>
              <a:xfrm>
                <a:off x="51677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6" name="직선 화살표 연결선 492"/>
              <p:cNvCxnSpPr>
                <a:stCxn id="428" idx="2"/>
                <a:endCxn id="400" idx="0"/>
              </p:cNvCxnSpPr>
              <p:nvPr/>
            </p:nvCxnSpPr>
            <p:spPr>
              <a:xfrm>
                <a:off x="51677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7" name="직선 화살표 연결선 495"/>
              <p:cNvCxnSpPr>
                <a:stCxn id="422" idx="2"/>
                <a:endCxn id="394" idx="0"/>
              </p:cNvCxnSpPr>
              <p:nvPr/>
            </p:nvCxnSpPr>
            <p:spPr>
              <a:xfrm>
                <a:off x="109755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8" name="직선 화살표 연결선 498"/>
              <p:cNvCxnSpPr>
                <a:stCxn id="438" idx="2"/>
                <a:endCxn id="410" idx="0"/>
              </p:cNvCxnSpPr>
              <p:nvPr/>
            </p:nvCxnSpPr>
            <p:spPr>
              <a:xfrm>
                <a:off x="225911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9" name="직선 화살표 연결선 501"/>
              <p:cNvCxnSpPr>
                <a:stCxn id="466" idx="2"/>
                <a:endCxn id="438" idx="0"/>
              </p:cNvCxnSpPr>
              <p:nvPr/>
            </p:nvCxnSpPr>
            <p:spPr>
              <a:xfrm>
                <a:off x="225911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0" name="직선 화살표 연결선 504"/>
              <p:cNvCxnSpPr>
                <a:stCxn id="472" idx="2"/>
                <a:endCxn id="444" idx="0"/>
              </p:cNvCxnSpPr>
              <p:nvPr/>
            </p:nvCxnSpPr>
            <p:spPr>
              <a:xfrm>
                <a:off x="167833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1" name="직선 화살표 연결선 507"/>
              <p:cNvCxnSpPr>
                <a:stCxn id="410" idx="2"/>
                <a:endCxn id="382" idx="0"/>
              </p:cNvCxnSpPr>
              <p:nvPr/>
            </p:nvCxnSpPr>
            <p:spPr>
              <a:xfrm>
                <a:off x="225911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2" name="직선 화살표 연결선 510"/>
              <p:cNvCxnSpPr>
                <a:stCxn id="416" idx="2"/>
                <a:endCxn id="388" idx="0"/>
              </p:cNvCxnSpPr>
              <p:nvPr/>
            </p:nvCxnSpPr>
            <p:spPr>
              <a:xfrm>
                <a:off x="167833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grpSp>
            <p:nvGrpSpPr>
              <p:cNvPr id="363" name="그룹 563"/>
              <p:cNvGrpSpPr/>
              <p:nvPr/>
            </p:nvGrpSpPr>
            <p:grpSpPr>
              <a:xfrm>
                <a:off x="752932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6" name="직선 화살표 연결선 54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7" name="직선 화살표 연결선 54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4" name="그룹 564"/>
              <p:cNvGrpSpPr/>
              <p:nvPr/>
            </p:nvGrpSpPr>
            <p:grpSpPr>
              <a:xfrm>
                <a:off x="1914269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4" name="직선 화살표 연결선 565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5" name="직선 화살표 연결선 56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5" name="그룹 567"/>
              <p:cNvGrpSpPr/>
              <p:nvPr/>
            </p:nvGrpSpPr>
            <p:grpSpPr>
              <a:xfrm>
                <a:off x="752932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2" name="직선 화살표 연결선 568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3" name="직선 화살표 연결선 569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6" name="그룹 570"/>
              <p:cNvGrpSpPr/>
              <p:nvPr/>
            </p:nvGrpSpPr>
            <p:grpSpPr>
              <a:xfrm>
                <a:off x="1914269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0" name="직선 화살표 연결선 571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1" name="직선 화살표 연결선 572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7" name="그룹 573"/>
              <p:cNvGrpSpPr/>
              <p:nvPr/>
            </p:nvGrpSpPr>
            <p:grpSpPr>
              <a:xfrm>
                <a:off x="1331478" y="461738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68" name="직선 화살표 연결선 57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69" name="직선 화살표 연결선 575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</p:grpSp>
        <p:cxnSp>
          <p:nvCxnSpPr>
            <p:cNvPr id="337" name="직선 연결선 578"/>
            <p:cNvCxnSpPr/>
            <p:nvPr/>
          </p:nvCxnSpPr>
          <p:spPr>
            <a:xfrm flipV="1">
              <a:off x="2409894" y="3318585"/>
              <a:ext cx="548576" cy="1305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338" name="직선 연결선 581"/>
            <p:cNvCxnSpPr/>
            <p:nvPr/>
          </p:nvCxnSpPr>
          <p:spPr>
            <a:xfrm>
              <a:off x="2409894" y="5085555"/>
              <a:ext cx="539611" cy="25008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</p:grpSp>
      <p:grpSp>
        <p:nvGrpSpPr>
          <p:cNvPr id="490" name="그룹 607"/>
          <p:cNvGrpSpPr/>
          <p:nvPr/>
        </p:nvGrpSpPr>
        <p:grpSpPr>
          <a:xfrm>
            <a:off x="-45765" y="1710657"/>
            <a:ext cx="2926699" cy="2047890"/>
            <a:chOff x="-54730" y="2022051"/>
            <a:chExt cx="2926699" cy="2047890"/>
          </a:xfrm>
        </p:grpSpPr>
        <p:sp>
          <p:nvSpPr>
            <p:cNvPr id="491" name="직사각형 591"/>
            <p:cNvSpPr/>
            <p:nvPr/>
          </p:nvSpPr>
          <p:spPr>
            <a:xfrm>
              <a:off x="308849" y="2022051"/>
              <a:ext cx="2199540" cy="527375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Host Processor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2" name="위쪽/아래쪽 화살표 592"/>
            <p:cNvSpPr/>
            <p:nvPr/>
          </p:nvSpPr>
          <p:spPr>
            <a:xfrm>
              <a:off x="1232529" y="3442412"/>
              <a:ext cx="352180" cy="627529"/>
            </a:xfrm>
            <a:prstGeom prst="upDownArrow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-54730" y="2546359"/>
              <a:ext cx="2926699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Memory-Mapped</a:t>
              </a:r>
            </a:p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Accelerator Interface</a:t>
              </a:r>
            </a:p>
            <a:p>
              <a:pPr algn="ctr">
                <a:defRPr/>
              </a:pP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(</a:t>
              </a:r>
              <a:r>
                <a:rPr lang="en-US" altLang="ko-KR" sz="1400" kern="0" dirty="0" err="1">
                  <a:solidFill>
                    <a:sysClr val="windowText" lastClr="000000"/>
                  </a:solidFill>
                </a:rPr>
                <a:t>Noncacheable</a:t>
              </a: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, Physically Addressed)</a:t>
              </a:r>
              <a:endParaRPr lang="ko-KR" altLang="en-US" sz="1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94" name="그룹 696"/>
          <p:cNvGrpSpPr/>
          <p:nvPr/>
        </p:nvGrpSpPr>
        <p:grpSpPr>
          <a:xfrm>
            <a:off x="257925" y="3794393"/>
            <a:ext cx="2309790" cy="2319536"/>
            <a:chOff x="257925" y="3794393"/>
            <a:chExt cx="2309790" cy="2319536"/>
          </a:xfrm>
        </p:grpSpPr>
        <p:sp>
          <p:nvSpPr>
            <p:cNvPr id="495" name="직사각형 622"/>
            <p:cNvSpPr/>
            <p:nvPr/>
          </p:nvSpPr>
          <p:spPr>
            <a:xfrm>
              <a:off x="257925" y="3794393"/>
              <a:ext cx="2309790" cy="2319536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" lastClr="FFFFFF"/>
                </a:solidFill>
                <a:latin typeface="Calibri"/>
                <a:ea typeface="나눔고딕"/>
              </a:endParaRPr>
            </a:p>
          </p:txBody>
        </p:sp>
        <p:sp>
          <p:nvSpPr>
            <p:cNvPr id="496" name="타원 623"/>
            <p:cNvSpPr/>
            <p:nvPr/>
          </p:nvSpPr>
          <p:spPr>
            <a:xfrm>
              <a:off x="1024088" y="4551843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7" name="타원 624"/>
            <p:cNvSpPr/>
            <p:nvPr/>
          </p:nvSpPr>
          <p:spPr>
            <a:xfrm>
              <a:off x="1708299" y="4468347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8" name="타원 625"/>
            <p:cNvSpPr/>
            <p:nvPr/>
          </p:nvSpPr>
          <p:spPr>
            <a:xfrm>
              <a:off x="1509490" y="4650960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9" name="타원 626"/>
            <p:cNvSpPr/>
            <p:nvPr/>
          </p:nvSpPr>
          <p:spPr>
            <a:xfrm>
              <a:off x="1609829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00" name="타원 627"/>
            <p:cNvSpPr/>
            <p:nvPr/>
          </p:nvSpPr>
          <p:spPr>
            <a:xfrm>
              <a:off x="1024088" y="5711858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1" name="직선 화살표 연결선 629"/>
            <p:cNvCxnSpPr>
              <a:stCxn id="496" idx="4"/>
              <a:endCxn id="500" idx="0"/>
            </p:cNvCxnSpPr>
            <p:nvPr/>
          </p:nvCxnSpPr>
          <p:spPr>
            <a:xfrm>
              <a:off x="1127182" y="4758031"/>
              <a:ext cx="0" cy="95382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2" name="직선 화살표 연결선 632"/>
            <p:cNvCxnSpPr/>
            <p:nvPr/>
          </p:nvCxnSpPr>
          <p:spPr>
            <a:xfrm flipV="1">
              <a:off x="1237451" y="4583746"/>
              <a:ext cx="465414" cy="525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3" name="직선 화살표 연결선 643"/>
            <p:cNvCxnSpPr/>
            <p:nvPr/>
          </p:nvCxnSpPr>
          <p:spPr>
            <a:xfrm>
              <a:off x="1204599" y="4731504"/>
              <a:ext cx="427085" cy="43107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4" name="구부러진 연결선 663"/>
            <p:cNvCxnSpPr>
              <a:stCxn id="497" idx="4"/>
              <a:endCxn id="498" idx="6"/>
            </p:cNvCxnSpPr>
            <p:nvPr/>
          </p:nvCxnSpPr>
          <p:spPr>
            <a:xfrm rot="5400000">
              <a:off x="1723777" y="4666437"/>
              <a:ext cx="79519" cy="95715"/>
            </a:xfrm>
            <a:prstGeom prst="curved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5" name="직선 화살표 연결선 664"/>
            <p:cNvCxnSpPr/>
            <p:nvPr/>
          </p:nvCxnSpPr>
          <p:spPr>
            <a:xfrm flipH="1">
              <a:off x="1170428" y="4845772"/>
              <a:ext cx="399848" cy="8760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6" name="타원 673"/>
            <p:cNvSpPr/>
            <p:nvPr/>
          </p:nvSpPr>
          <p:spPr>
            <a:xfrm>
              <a:off x="449241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7" name="직선 화살표 연결선 674"/>
            <p:cNvCxnSpPr>
              <a:stCxn id="499" idx="2"/>
              <a:endCxn id="506" idx="6"/>
            </p:cNvCxnSpPr>
            <p:nvPr/>
          </p:nvCxnSpPr>
          <p:spPr>
            <a:xfrm flipH="1">
              <a:off x="655429" y="5238406"/>
              <a:ext cx="95440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8" name="타원 678"/>
            <p:cNvSpPr/>
            <p:nvPr/>
          </p:nvSpPr>
          <p:spPr>
            <a:xfrm>
              <a:off x="2189246" y="3977345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9" name="직선 화살표 연결선 679"/>
            <p:cNvCxnSpPr/>
            <p:nvPr/>
          </p:nvCxnSpPr>
          <p:spPr>
            <a:xfrm flipV="1">
              <a:off x="1883554" y="4166817"/>
              <a:ext cx="329400" cy="33318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0" name="직선 화살표 연결선 689"/>
            <p:cNvCxnSpPr/>
            <p:nvPr/>
          </p:nvCxnSpPr>
          <p:spPr>
            <a:xfrm flipH="1">
              <a:off x="1763098" y="4177768"/>
              <a:ext cx="479537" cy="96821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15" name="직사각형 256"/>
          <p:cNvSpPr/>
          <p:nvPr/>
        </p:nvSpPr>
        <p:spPr>
          <a:xfrm>
            <a:off x="0" y="5983200"/>
            <a:ext cx="9144000" cy="8748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6" name="직사각형 257"/>
          <p:cNvSpPr/>
          <p:nvPr/>
        </p:nvSpPr>
        <p:spPr>
          <a:xfrm>
            <a:off x="0" y="5398571"/>
            <a:ext cx="6022172" cy="58314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7" name="직사각형 259"/>
          <p:cNvSpPr/>
          <p:nvPr/>
        </p:nvSpPr>
        <p:spPr>
          <a:xfrm>
            <a:off x="8312935" y="5400000"/>
            <a:ext cx="831065" cy="582896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8" name="직사각형 2"/>
          <p:cNvSpPr/>
          <p:nvPr/>
        </p:nvSpPr>
        <p:spPr>
          <a:xfrm>
            <a:off x="0" y="-1"/>
            <a:ext cx="9144000" cy="5400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9" name="모서리가 둥근 직사각형 10"/>
          <p:cNvSpPr/>
          <p:nvPr/>
        </p:nvSpPr>
        <p:spPr>
          <a:xfrm>
            <a:off x="5461339" y="4067108"/>
            <a:ext cx="3403838" cy="1095472"/>
          </a:xfrm>
          <a:prstGeom prst="round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  <a:t>Communications via</a:t>
            </a:r>
            <a:b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</a:br>
            <a: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  <a:t>Remote Function Calls</a:t>
            </a:r>
            <a:endParaRPr lang="ko-KR" altLang="en-US" sz="2400" kern="0" dirty="0">
              <a:solidFill>
                <a:sysClr val="windowText" lastClr="000000"/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878377060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Box 510"/>
          <p:cNvSpPr txBox="1"/>
          <p:nvPr/>
        </p:nvSpPr>
        <p:spPr>
          <a:xfrm>
            <a:off x="5868144" y="2204864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5494"/>
                </a:solidFill>
              </a:rPr>
              <a:t>Logic</a:t>
            </a:r>
          </a:p>
        </p:txBody>
      </p:sp>
      <p:sp>
        <p:nvSpPr>
          <p:cNvPr id="512" name="TextBox 511"/>
          <p:cNvSpPr txBox="1"/>
          <p:nvPr/>
        </p:nvSpPr>
        <p:spPr>
          <a:xfrm>
            <a:off x="5796136" y="1700808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5B62F"/>
                </a:solidFill>
              </a:rPr>
              <a:t>Memory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System for Graph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58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0" y="1340768"/>
            <a:ext cx="3383774" cy="2429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9" name="그룹 137"/>
          <p:cNvGrpSpPr/>
          <p:nvPr/>
        </p:nvGrpSpPr>
        <p:grpSpPr>
          <a:xfrm>
            <a:off x="2960548" y="2386982"/>
            <a:ext cx="2890319" cy="3322913"/>
            <a:chOff x="2540320" y="2698376"/>
            <a:chExt cx="2890319" cy="3322913"/>
          </a:xfrm>
        </p:grpSpPr>
        <p:cxnSp>
          <p:nvCxnSpPr>
            <p:cNvPr id="260" name="직선 연결선 64"/>
            <p:cNvCxnSpPr/>
            <p:nvPr/>
          </p:nvCxnSpPr>
          <p:spPr>
            <a:xfrm>
              <a:off x="2540320" y="3008078"/>
              <a:ext cx="101813" cy="990596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61" name="직선 연결선 67"/>
            <p:cNvCxnSpPr/>
            <p:nvPr/>
          </p:nvCxnSpPr>
          <p:spPr>
            <a:xfrm flipH="1">
              <a:off x="5107196" y="2698376"/>
              <a:ext cx="323443" cy="130029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grpSp>
          <p:nvGrpSpPr>
            <p:cNvPr id="262" name="그룹 85"/>
            <p:cNvGrpSpPr/>
            <p:nvPr/>
          </p:nvGrpSpPr>
          <p:grpSpPr>
            <a:xfrm>
              <a:off x="2542515" y="3916837"/>
              <a:ext cx="2664295" cy="2104452"/>
              <a:chOff x="3275856" y="3916837"/>
              <a:chExt cx="2664295" cy="2104452"/>
            </a:xfrm>
          </p:grpSpPr>
          <p:sp>
            <p:nvSpPr>
              <p:cNvPr id="263" name="직사각형 4"/>
              <p:cNvSpPr/>
              <p:nvPr/>
            </p:nvSpPr>
            <p:spPr>
              <a:xfrm>
                <a:off x="3375473" y="3998674"/>
                <a:ext cx="2465060" cy="202261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grpSp>
            <p:nvGrpSpPr>
              <p:cNvPr id="264" name="그룹 84"/>
              <p:cNvGrpSpPr/>
              <p:nvPr/>
            </p:nvGrpSpPr>
            <p:grpSpPr>
              <a:xfrm>
                <a:off x="3501888" y="3916837"/>
                <a:ext cx="2212233" cy="2010654"/>
                <a:chOff x="3501887" y="3916837"/>
                <a:chExt cx="2212233" cy="2010654"/>
              </a:xfrm>
            </p:grpSpPr>
            <p:grpSp>
              <p:nvGrpSpPr>
                <p:cNvPr id="267" name="그룹 49"/>
                <p:cNvGrpSpPr/>
                <p:nvPr/>
              </p:nvGrpSpPr>
              <p:grpSpPr>
                <a:xfrm flipV="1">
                  <a:off x="36278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10" name="직선 화살표 연결선 50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11" name="직선 화살표 연결선 51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8" name="그룹 52"/>
                <p:cNvGrpSpPr/>
                <p:nvPr/>
              </p:nvGrpSpPr>
              <p:grpSpPr>
                <a:xfrm flipV="1">
                  <a:off x="4070289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8" name="직선 화살표 연결선 5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9" name="직선 화살표 연결선 54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69" name="그룹 55"/>
                <p:cNvGrpSpPr/>
                <p:nvPr/>
              </p:nvGrpSpPr>
              <p:grpSpPr>
                <a:xfrm flipV="1">
                  <a:off x="4512736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6" name="직선 화살표 연결선 56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7" name="직선 화살표 연결선 57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0" name="그룹 58"/>
                <p:cNvGrpSpPr/>
                <p:nvPr/>
              </p:nvGrpSpPr>
              <p:grpSpPr>
                <a:xfrm flipV="1">
                  <a:off x="5524042" y="5167522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4" name="직선 화살표 연결선 59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5" name="직선 화살표 연결선 60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1" name="그룹 39"/>
                <p:cNvGrpSpPr/>
                <p:nvPr/>
              </p:nvGrpSpPr>
              <p:grpSpPr>
                <a:xfrm>
                  <a:off x="36278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2" name="직선 화살표 연결선 33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3" name="직선 화살표 연결선 3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2" name="그룹 40"/>
                <p:cNvGrpSpPr/>
                <p:nvPr/>
              </p:nvGrpSpPr>
              <p:grpSpPr>
                <a:xfrm>
                  <a:off x="4070289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300" name="직선 화살표 연결선 41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301" name="직선 화살표 연결선 42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3" name="그룹 43"/>
                <p:cNvGrpSpPr/>
                <p:nvPr/>
              </p:nvGrpSpPr>
              <p:grpSpPr>
                <a:xfrm>
                  <a:off x="4512736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8" name="직선 화살표 연결선 44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9" name="직선 화살표 연결선 45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grpSp>
              <p:nvGrpSpPr>
                <p:cNvPr id="274" name="그룹 46"/>
                <p:cNvGrpSpPr/>
                <p:nvPr/>
              </p:nvGrpSpPr>
              <p:grpSpPr>
                <a:xfrm>
                  <a:off x="5524042" y="4362113"/>
                  <a:ext cx="64123" cy="489852"/>
                  <a:chOff x="3491880" y="4419110"/>
                  <a:chExt cx="73052" cy="558062"/>
                </a:xfrm>
              </p:grpSpPr>
              <p:cxnSp>
                <p:nvCxnSpPr>
                  <p:cNvPr id="296" name="직선 화살표 연결선 47"/>
                  <p:cNvCxnSpPr/>
                  <p:nvPr/>
                </p:nvCxnSpPr>
                <p:spPr>
                  <a:xfrm flipH="1">
                    <a:off x="3562846" y="4419110"/>
                    <a:ext cx="2086" cy="55806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none"/>
                    <a:tailEnd type="triangle" w="sm" len="sm"/>
                  </a:ln>
                  <a:effectLst/>
                </p:spPr>
              </p:cxnSp>
              <p:cxnSp>
                <p:nvCxnSpPr>
                  <p:cNvPr id="297" name="직선 화살표 연결선 48"/>
                  <p:cNvCxnSpPr/>
                  <p:nvPr/>
                </p:nvCxnSpPr>
                <p:spPr>
                  <a:xfrm>
                    <a:off x="3491880" y="4851158"/>
                    <a:ext cx="0" cy="126014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  <a:headEnd type="triangle" w="sm" len="sm"/>
                    <a:tailEnd type="triangle" w="sm" len="sm"/>
                  </a:ln>
                  <a:effectLst/>
                </p:spPr>
              </p:cxnSp>
            </p:grpSp>
            <p:sp>
              <p:nvSpPr>
                <p:cNvPr id="275" name="직사각형 6"/>
                <p:cNvSpPr/>
                <p:nvPr/>
              </p:nvSpPr>
              <p:spPr>
                <a:xfrm>
                  <a:off x="35018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6" name="직사각형 7"/>
                <p:cNvSpPr/>
                <p:nvPr/>
              </p:nvSpPr>
              <p:spPr>
                <a:xfrm>
                  <a:off x="3944334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7" name="직사각형 8"/>
                <p:cNvSpPr/>
                <p:nvPr/>
              </p:nvSpPr>
              <p:spPr>
                <a:xfrm>
                  <a:off x="4386781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8" name="직사각형 11"/>
                <p:cNvSpPr/>
                <p:nvPr/>
              </p:nvSpPr>
              <p:spPr>
                <a:xfrm>
                  <a:off x="3501887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9" name="직사각형 12"/>
                <p:cNvSpPr/>
                <p:nvPr/>
              </p:nvSpPr>
              <p:spPr>
                <a:xfrm>
                  <a:off x="3944334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0" name="직사각형 13"/>
                <p:cNvSpPr/>
                <p:nvPr/>
              </p:nvSpPr>
              <p:spPr>
                <a:xfrm>
                  <a:off x="4386781" y="44885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1" name="직사각형 15"/>
                <p:cNvSpPr/>
                <p:nvPr/>
              </p:nvSpPr>
              <p:spPr>
                <a:xfrm>
                  <a:off x="35018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2" name="직사각형 16"/>
                <p:cNvSpPr/>
                <p:nvPr/>
              </p:nvSpPr>
              <p:spPr>
                <a:xfrm>
                  <a:off x="3944334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3" name="직사각형 17"/>
                <p:cNvSpPr/>
                <p:nvPr/>
              </p:nvSpPr>
              <p:spPr>
                <a:xfrm>
                  <a:off x="4386781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4" name="직사각형 19"/>
                <p:cNvSpPr/>
                <p:nvPr/>
              </p:nvSpPr>
              <p:spPr>
                <a:xfrm>
                  <a:off x="35018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5" name="직사각형 20"/>
                <p:cNvSpPr/>
                <p:nvPr/>
              </p:nvSpPr>
              <p:spPr>
                <a:xfrm>
                  <a:off x="3944334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6" name="직사각형 21"/>
                <p:cNvSpPr/>
                <p:nvPr/>
              </p:nvSpPr>
              <p:spPr>
                <a:xfrm>
                  <a:off x="4386781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7" name="직사각형 5"/>
                <p:cNvSpPr/>
                <p:nvPr/>
              </p:nvSpPr>
              <p:spPr>
                <a:xfrm>
                  <a:off x="3501887" y="4851965"/>
                  <a:ext cx="2212233" cy="316034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Crossbar Network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8" name="직사각형 9"/>
                <p:cNvSpPr/>
                <p:nvPr/>
              </p:nvSpPr>
              <p:spPr>
                <a:xfrm>
                  <a:off x="5398087" y="410928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9" name="직사각형 14"/>
                <p:cNvSpPr/>
                <p:nvPr/>
              </p:nvSpPr>
              <p:spPr>
                <a:xfrm>
                  <a:off x="5398087" y="4480626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0" name="직사각형 18"/>
                <p:cNvSpPr/>
                <p:nvPr/>
              </p:nvSpPr>
              <p:spPr>
                <a:xfrm>
                  <a:off x="5398087" y="5286511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1" name="직사각형 22"/>
                <p:cNvSpPr/>
                <p:nvPr/>
              </p:nvSpPr>
              <p:spPr>
                <a:xfrm>
                  <a:off x="5398087" y="5657850"/>
                  <a:ext cx="316033" cy="252827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92" name="TextBox 291"/>
                <p:cNvSpPr txBox="1"/>
                <p:nvPr/>
              </p:nvSpPr>
              <p:spPr>
                <a:xfrm>
                  <a:off x="4860355" y="3916837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4860355" y="4297315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4" name="TextBox 293"/>
                <p:cNvSpPr txBox="1"/>
                <p:nvPr/>
              </p:nvSpPr>
              <p:spPr>
                <a:xfrm>
                  <a:off x="4860355" y="5096119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4860355" y="5465826"/>
                  <a:ext cx="397866" cy="461665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2400" kern="0" dirty="0">
                      <a:solidFill>
                        <a:sysClr val="windowText" lastClr="000000"/>
                      </a:solidFill>
                    </a:rPr>
                    <a:t>…</a:t>
                  </a:r>
                  <a:endParaRPr lang="ko-KR" altLang="en-US" sz="2400" kern="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265" name="직선 화살표 연결선 78"/>
              <p:cNvCxnSpPr/>
              <p:nvPr/>
            </p:nvCxnSpPr>
            <p:spPr>
              <a:xfrm flipH="1">
                <a:off x="3275856" y="5013177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66" name="직선 화살표 연결선 83"/>
              <p:cNvCxnSpPr/>
              <p:nvPr/>
            </p:nvCxnSpPr>
            <p:spPr>
              <a:xfrm flipH="1">
                <a:off x="5714120" y="5015083"/>
                <a:ext cx="226031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</p:grpSp>
      </p:grpSp>
      <p:grpSp>
        <p:nvGrpSpPr>
          <p:cNvPr id="312" name="그룹 138"/>
          <p:cNvGrpSpPr/>
          <p:nvPr/>
        </p:nvGrpSpPr>
        <p:grpSpPr>
          <a:xfrm>
            <a:off x="5397217" y="3068960"/>
            <a:ext cx="3568497" cy="2986186"/>
            <a:chOff x="5277803" y="2315022"/>
            <a:chExt cx="3568497" cy="2986186"/>
          </a:xfrm>
        </p:grpSpPr>
        <p:grpSp>
          <p:nvGrpSpPr>
            <p:cNvPr id="313" name="그룹 131"/>
            <p:cNvGrpSpPr/>
            <p:nvPr/>
          </p:nvGrpSpPr>
          <p:grpSpPr>
            <a:xfrm>
              <a:off x="5860114" y="2315022"/>
              <a:ext cx="2986186" cy="2986186"/>
              <a:chOff x="5700614" y="2176524"/>
              <a:chExt cx="2986186" cy="2986186"/>
            </a:xfrm>
          </p:grpSpPr>
          <p:sp>
            <p:nvSpPr>
              <p:cNvPr id="316" name="직사각형 86"/>
              <p:cNvSpPr/>
              <p:nvPr/>
            </p:nvSpPr>
            <p:spPr>
              <a:xfrm>
                <a:off x="5700614" y="2176524"/>
                <a:ext cx="2986186" cy="298618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5DA5D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317" name="직사각형 87"/>
              <p:cNvSpPr/>
              <p:nvPr/>
            </p:nvSpPr>
            <p:spPr>
              <a:xfrm>
                <a:off x="8110736" y="2346491"/>
                <a:ext cx="432048" cy="2075090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vert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DRAM Controller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318" name="직사각형 88"/>
              <p:cNvSpPr/>
              <p:nvPr/>
            </p:nvSpPr>
            <p:spPr>
              <a:xfrm>
                <a:off x="8110736" y="4589673"/>
                <a:ext cx="432048" cy="404944"/>
              </a:xfrm>
              <a:prstGeom prst="rect">
                <a:avLst/>
              </a:prstGeom>
              <a:gradFill rotWithShape="1">
                <a:gsLst>
                  <a:gs pos="0">
                    <a:srgbClr val="5DA5DA">
                      <a:tint val="50000"/>
                      <a:satMod val="300000"/>
                    </a:srgbClr>
                  </a:gs>
                  <a:gs pos="35000">
                    <a:srgbClr val="5DA5DA">
                      <a:tint val="37000"/>
                      <a:satMod val="300000"/>
                    </a:srgbClr>
                  </a:gs>
                  <a:gs pos="100000">
                    <a:srgbClr val="5DA5D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vert="horz" rtlCol="0" anchor="ctr"/>
              <a:lstStyle/>
              <a:p>
                <a:pPr algn="ctr">
                  <a:defRPr/>
                </a:pPr>
                <a:r>
                  <a:rPr lang="en-US" altLang="ko-KR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rPr>
                  <a:t>NI</a:t>
                </a: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cxnSp>
            <p:nvCxnSpPr>
              <p:cNvPr id="319" name="직선 화살표 연결선 97"/>
              <p:cNvCxnSpPr>
                <a:stCxn id="318" idx="0"/>
                <a:endCxn id="317" idx="2"/>
              </p:cNvCxnSpPr>
              <p:nvPr/>
            </p:nvCxnSpPr>
            <p:spPr>
              <a:xfrm flipV="1">
                <a:off x="8326760" y="4421581"/>
                <a:ext cx="0" cy="16809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5DA5D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cxnSp>
          <p:nvCxnSpPr>
            <p:cNvPr id="314" name="직선 연결선 127"/>
            <p:cNvCxnSpPr/>
            <p:nvPr/>
          </p:nvCxnSpPr>
          <p:spPr>
            <a:xfrm flipV="1">
              <a:off x="5280614" y="2315022"/>
              <a:ext cx="583876" cy="1104125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15" name="직선 연결선 128"/>
            <p:cNvCxnSpPr/>
            <p:nvPr/>
          </p:nvCxnSpPr>
          <p:spPr>
            <a:xfrm>
              <a:off x="5277803" y="3668121"/>
              <a:ext cx="580861" cy="1633087"/>
            </a:xfrm>
            <a:prstGeom prst="line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grpSp>
        <p:nvGrpSpPr>
          <p:cNvPr id="320" name="그룹 132"/>
          <p:cNvGrpSpPr/>
          <p:nvPr/>
        </p:nvGrpSpPr>
        <p:grpSpPr>
          <a:xfrm>
            <a:off x="6127920" y="3238927"/>
            <a:ext cx="2261730" cy="2648562"/>
            <a:chOff x="5849006" y="2346491"/>
            <a:chExt cx="2261730" cy="2648562"/>
          </a:xfrm>
        </p:grpSpPr>
        <p:sp>
          <p:nvSpPr>
            <p:cNvPr id="321" name="직사각형 89"/>
            <p:cNvSpPr/>
            <p:nvPr/>
          </p:nvSpPr>
          <p:spPr>
            <a:xfrm>
              <a:off x="5849006" y="2346491"/>
              <a:ext cx="2079267" cy="774399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In-Order Core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2" name="직사각형 90"/>
            <p:cNvSpPr/>
            <p:nvPr/>
          </p:nvSpPr>
          <p:spPr>
            <a:xfrm>
              <a:off x="5849006" y="4589673"/>
              <a:ext cx="2079267" cy="405380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Message Queue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3" name="직사각형 91"/>
            <p:cNvSpPr/>
            <p:nvPr/>
          </p:nvSpPr>
          <p:spPr>
            <a:xfrm>
              <a:off x="6882913" y="3280649"/>
              <a:ext cx="1045360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PF Buffer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4" name="직사각형 92"/>
            <p:cNvSpPr/>
            <p:nvPr/>
          </p:nvSpPr>
          <p:spPr>
            <a:xfrm>
              <a:off x="6882913" y="4047202"/>
              <a:ext cx="1045360" cy="374697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MTP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325" name="직사각형 93"/>
            <p:cNvSpPr/>
            <p:nvPr/>
          </p:nvSpPr>
          <p:spPr>
            <a:xfrm>
              <a:off x="6240328" y="3280650"/>
              <a:ext cx="460122" cy="610202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LP</a:t>
              </a:r>
              <a:endParaRPr lang="ko-KR" altLang="en-US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326" name="직선 화살표 연결선 95"/>
            <p:cNvCxnSpPr/>
            <p:nvPr/>
          </p:nvCxnSpPr>
          <p:spPr>
            <a:xfrm>
              <a:off x="6028727" y="3120890"/>
              <a:ext cx="0" cy="146878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7" name="직선 화살표 연결선 98"/>
            <p:cNvCxnSpPr>
              <a:stCxn id="318" idx="1"/>
              <a:endCxn id="322" idx="3"/>
            </p:cNvCxnSpPr>
            <p:nvPr/>
          </p:nvCxnSpPr>
          <p:spPr>
            <a:xfrm flipH="1">
              <a:off x="7928273" y="4792145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28" name="직선 화살표 연결선 106"/>
            <p:cNvCxnSpPr/>
            <p:nvPr/>
          </p:nvCxnSpPr>
          <p:spPr>
            <a:xfrm flipV="1">
              <a:off x="7405593" y="4420547"/>
              <a:ext cx="0" cy="169126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29" name="직선 화살표 연결선 109"/>
            <p:cNvCxnSpPr>
              <a:stCxn id="324" idx="0"/>
              <a:endCxn id="323" idx="2"/>
            </p:cNvCxnSpPr>
            <p:nvPr/>
          </p:nvCxnSpPr>
          <p:spPr>
            <a:xfrm flipV="1">
              <a:off x="7405593" y="3890851"/>
              <a:ext cx="0" cy="15635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0" name="직선 화살표 연결선 113"/>
            <p:cNvCxnSpPr/>
            <p:nvPr/>
          </p:nvCxnSpPr>
          <p:spPr>
            <a:xfrm flipV="1">
              <a:off x="7405593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1" name="직선 화살표 연결선 115"/>
            <p:cNvCxnSpPr/>
            <p:nvPr/>
          </p:nvCxnSpPr>
          <p:spPr>
            <a:xfrm>
              <a:off x="6470389" y="3120890"/>
              <a:ext cx="0" cy="15976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2" name="직선 화살표 연결선 116"/>
            <p:cNvCxnSpPr>
              <a:stCxn id="325" idx="3"/>
              <a:endCxn id="323" idx="1"/>
            </p:cNvCxnSpPr>
            <p:nvPr/>
          </p:nvCxnSpPr>
          <p:spPr>
            <a:xfrm flipV="1">
              <a:off x="6700450" y="3585750"/>
              <a:ext cx="18246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333" name="직선 화살표 연결선 123"/>
            <p:cNvCxnSpPr/>
            <p:nvPr/>
          </p:nvCxnSpPr>
          <p:spPr>
            <a:xfrm flipH="1">
              <a:off x="7928273" y="3594266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334" name="직선 화살표 연결선 124"/>
            <p:cNvCxnSpPr/>
            <p:nvPr/>
          </p:nvCxnSpPr>
          <p:spPr>
            <a:xfrm flipH="1">
              <a:off x="7928273" y="2733472"/>
              <a:ext cx="182463" cy="218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grpSp>
        <p:nvGrpSpPr>
          <p:cNvPr id="335" name="그룹 583"/>
          <p:cNvGrpSpPr/>
          <p:nvPr/>
        </p:nvGrpSpPr>
        <p:grpSpPr>
          <a:xfrm>
            <a:off x="318817" y="3704795"/>
            <a:ext cx="2747113" cy="2348991"/>
            <a:chOff x="211357" y="3318585"/>
            <a:chExt cx="2747113" cy="2348991"/>
          </a:xfrm>
        </p:grpSpPr>
        <p:grpSp>
          <p:nvGrpSpPr>
            <p:cNvPr id="336" name="그룹 576"/>
            <p:cNvGrpSpPr/>
            <p:nvPr/>
          </p:nvGrpSpPr>
          <p:grpSpPr>
            <a:xfrm>
              <a:off x="211357" y="3468326"/>
              <a:ext cx="2199540" cy="2199250"/>
              <a:chOff x="288170" y="3573016"/>
              <a:chExt cx="2199540" cy="2199250"/>
            </a:xfrm>
          </p:grpSpPr>
          <p:grpSp>
            <p:nvGrpSpPr>
              <p:cNvPr id="339" name="그룹 337"/>
              <p:cNvGrpSpPr/>
              <p:nvPr/>
            </p:nvGrpSpPr>
            <p:grpSpPr>
              <a:xfrm>
                <a:off x="288170" y="3573016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62" name="그룹 315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84" name="직사각형 14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5" name="직사각형 14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6" name="직사각형 14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7" name="직사각형 15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8" name="직사각형 15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9" name="직사각형 15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3" name="그룹 316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8" name="직사각형 31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9" name="직사각형 31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0" name="직사각형 31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1" name="직사각형 32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2" name="직사각형 32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83" name="직사각형 32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4" name="그룹 323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72" name="직사각형 324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3" name="직사각형 325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4" name="직사각형 326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5" name="직사각형 327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6" name="직사각형 328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7" name="직사각형 329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65" name="그룹 33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66" name="직사각형 33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7" name="직사각형 33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8" name="직사각형 33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9" name="직사각형 33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0" name="직사각형 33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71" name="직사각형 33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0" name="그룹 338"/>
              <p:cNvGrpSpPr/>
              <p:nvPr/>
            </p:nvGrpSpPr>
            <p:grpSpPr>
              <a:xfrm>
                <a:off x="288170" y="4153087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34" name="그룹 339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6" name="직사각형 36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7" name="직사각형 36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8" name="직사각형 36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9" name="직사각형 36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0" name="직사각형 36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61" name="직사각형 36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5" name="그룹 340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50" name="직사각형 355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1" name="직사각형 356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2" name="직사각형 357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3" name="직사각형 358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4" name="직사각형 359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55" name="직사각형 360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6" name="그룹 341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44" name="직사각형 34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5" name="직사각형 35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6" name="직사각형 35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7" name="직사각형 35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8" name="직사각형 35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9" name="직사각형 35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37" name="그룹 342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38" name="직사각형 34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9" name="직사각형 34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0" name="직사각형 34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1" name="직사각형 34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2" name="직사각형 34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43" name="직사각형 34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1" name="그룹 396"/>
              <p:cNvGrpSpPr/>
              <p:nvPr/>
            </p:nvGrpSpPr>
            <p:grpSpPr>
              <a:xfrm>
                <a:off x="288170" y="4733912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406" name="그룹 397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8" name="직사각형 419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9" name="직사각형 420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0" name="직사각형 421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1" name="직사각형 422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2" name="직사각형 423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33" name="직사각형 424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7" name="그룹 398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22" name="직사각형 413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3" name="직사각형 414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4" name="직사각형 415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5" name="직사각형 416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6" name="직사각형 417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7" name="직사각형 418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8" name="그룹 399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6" name="직사각형 407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7" name="직사각형 408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8" name="직사각형 409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9" name="직사각형 410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0" name="직사각형 411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21" name="직사각형 412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409" name="그룹 400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10" name="직사각형 401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1" name="직사각형 402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2" name="직사각형 403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3" name="직사각형 404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4" name="직사각형 405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15" name="직사각형 406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grpSp>
            <p:nvGrpSpPr>
              <p:cNvPr id="342" name="그룹 425"/>
              <p:cNvGrpSpPr/>
              <p:nvPr/>
            </p:nvGrpSpPr>
            <p:grpSpPr>
              <a:xfrm>
                <a:off x="288170" y="5315933"/>
                <a:ext cx="2199540" cy="456333"/>
                <a:chOff x="288170" y="3573016"/>
                <a:chExt cx="2199540" cy="456333"/>
              </a:xfrm>
            </p:grpSpPr>
            <p:grpSp>
              <p:nvGrpSpPr>
                <p:cNvPr id="378" name="그룹 426"/>
                <p:cNvGrpSpPr/>
                <p:nvPr/>
              </p:nvGrpSpPr>
              <p:grpSpPr>
                <a:xfrm>
                  <a:off x="28817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400" name="직사각형 448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1" name="직사각형 449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2" name="직사각형 450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3" name="직사각형 451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4" name="직사각형 452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405" name="직사각형 453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79" name="그룹 427"/>
                <p:cNvGrpSpPr/>
                <p:nvPr/>
              </p:nvGrpSpPr>
              <p:grpSpPr>
                <a:xfrm>
                  <a:off x="86895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94" name="직사각형 442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5" name="직사각형 443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6" name="직사각형 444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7" name="직사각형 445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8" name="직사각형 446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9" name="직사각형 447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80" name="그룹 428"/>
                <p:cNvGrpSpPr/>
                <p:nvPr/>
              </p:nvGrpSpPr>
              <p:grpSpPr>
                <a:xfrm>
                  <a:off x="144973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8" name="직사각형 436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9" name="직사각형 437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0" name="직사각형 438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1" name="직사각형 439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2" name="직사각형 440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93" name="직사각형 441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  <p:grpSp>
              <p:nvGrpSpPr>
                <p:cNvPr id="381" name="그룹 429"/>
                <p:cNvGrpSpPr/>
                <p:nvPr/>
              </p:nvGrpSpPr>
              <p:grpSpPr>
                <a:xfrm>
                  <a:off x="2030510" y="3573016"/>
                  <a:ext cx="457200" cy="456333"/>
                  <a:chOff x="288170" y="3573016"/>
                  <a:chExt cx="457200" cy="456333"/>
                </a:xfrm>
              </p:grpSpPr>
              <p:sp>
                <p:nvSpPr>
                  <p:cNvPr id="382" name="직사각형 430"/>
                  <p:cNvSpPr/>
                  <p:nvPr/>
                </p:nvSpPr>
                <p:spPr>
                  <a:xfrm>
                    <a:off x="288170" y="3573016"/>
                    <a:ext cx="457200" cy="45633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3" name="직사각형 431"/>
                  <p:cNvSpPr/>
                  <p:nvPr/>
                </p:nvSpPr>
                <p:spPr>
                  <a:xfrm>
                    <a:off x="362192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4" name="직사각형 432"/>
                  <p:cNvSpPr/>
                  <p:nvPr/>
                </p:nvSpPr>
                <p:spPr>
                  <a:xfrm>
                    <a:off x="362191" y="3756158"/>
                    <a:ext cx="309159" cy="9004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60BD68">
                          <a:tint val="50000"/>
                          <a:satMod val="300000"/>
                        </a:srgbClr>
                      </a:gs>
                      <a:gs pos="35000">
                        <a:srgbClr val="60BD68">
                          <a:tint val="37000"/>
                          <a:satMod val="300000"/>
                        </a:srgbClr>
                      </a:gs>
                      <a:gs pos="100000">
                        <a:srgbClr val="60BD68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60BD68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5" name="직사각형 433"/>
                  <p:cNvSpPr/>
                  <p:nvPr/>
                </p:nvSpPr>
                <p:spPr>
                  <a:xfrm>
                    <a:off x="552528" y="3893043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6" name="직사각형 434"/>
                  <p:cNvSpPr/>
                  <p:nvPr/>
                </p:nvSpPr>
                <p:spPr>
                  <a:xfrm>
                    <a:off x="362192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  <p:sp>
                <p:nvSpPr>
                  <p:cNvPr id="387" name="직사각형 435"/>
                  <p:cNvSpPr/>
                  <p:nvPr/>
                </p:nvSpPr>
                <p:spPr>
                  <a:xfrm>
                    <a:off x="552528" y="3635824"/>
                    <a:ext cx="118822" cy="73497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5DA5DA">
                          <a:tint val="50000"/>
                          <a:satMod val="300000"/>
                        </a:srgbClr>
                      </a:gs>
                      <a:gs pos="35000">
                        <a:srgbClr val="5DA5DA">
                          <a:tint val="37000"/>
                          <a:satMod val="300000"/>
                        </a:srgbClr>
                      </a:gs>
                      <a:gs pos="100000">
                        <a:srgbClr val="5DA5DA">
                          <a:tint val="15000"/>
                          <a:satMod val="350000"/>
                        </a:srgb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rgbClr val="5DA5DA">
                        <a:shade val="95000"/>
                        <a:satMod val="10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kern="0">
                      <a:solidFill>
                        <a:sysClr val="windowText" lastClr="000000"/>
                      </a:solidFill>
                      <a:latin typeface="Calibri"/>
                      <a:ea typeface="나눔고딕"/>
                    </a:endParaRPr>
                  </a:p>
                </p:txBody>
              </p:sp>
            </p:grpSp>
          </p:grpSp>
          <p:cxnSp>
            <p:nvCxnSpPr>
              <p:cNvPr id="343" name="직선 화살표 연결선 455"/>
              <p:cNvCxnSpPr>
                <a:stCxn id="484" idx="3"/>
                <a:endCxn id="478" idx="1"/>
              </p:cNvCxnSpPr>
              <p:nvPr/>
            </p:nvCxnSpPr>
            <p:spPr>
              <a:xfrm>
                <a:off x="74537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4" name="직선 화살표 연결선 456"/>
              <p:cNvCxnSpPr>
                <a:stCxn id="478" idx="3"/>
                <a:endCxn id="472" idx="1"/>
              </p:cNvCxnSpPr>
              <p:nvPr/>
            </p:nvCxnSpPr>
            <p:spPr>
              <a:xfrm>
                <a:off x="132615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5" name="직선 화살표 연결선 459"/>
              <p:cNvCxnSpPr>
                <a:stCxn id="472" idx="3"/>
                <a:endCxn id="466" idx="1"/>
              </p:cNvCxnSpPr>
              <p:nvPr/>
            </p:nvCxnSpPr>
            <p:spPr>
              <a:xfrm>
                <a:off x="1906930" y="3801183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6" name="직선 화살표 연결선 462"/>
              <p:cNvCxnSpPr>
                <a:stCxn id="444" idx="3"/>
                <a:endCxn id="438" idx="1"/>
              </p:cNvCxnSpPr>
              <p:nvPr/>
            </p:nvCxnSpPr>
            <p:spPr>
              <a:xfrm>
                <a:off x="190693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7" name="직선 화살표 연결선 465"/>
              <p:cNvCxnSpPr>
                <a:stCxn id="416" idx="3"/>
                <a:endCxn id="410" idx="1"/>
              </p:cNvCxnSpPr>
              <p:nvPr/>
            </p:nvCxnSpPr>
            <p:spPr>
              <a:xfrm>
                <a:off x="190693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8" name="직선 화살표 연결선 468"/>
              <p:cNvCxnSpPr>
                <a:stCxn id="388" idx="3"/>
                <a:endCxn id="382" idx="1"/>
              </p:cNvCxnSpPr>
              <p:nvPr/>
            </p:nvCxnSpPr>
            <p:spPr>
              <a:xfrm>
                <a:off x="190693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49" name="직선 화살표 연결선 471"/>
              <p:cNvCxnSpPr>
                <a:stCxn id="394" idx="3"/>
                <a:endCxn id="388" idx="1"/>
              </p:cNvCxnSpPr>
              <p:nvPr/>
            </p:nvCxnSpPr>
            <p:spPr>
              <a:xfrm>
                <a:off x="132615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0" name="직선 화살표 연결선 474"/>
              <p:cNvCxnSpPr>
                <a:stCxn id="400" idx="3"/>
                <a:endCxn id="394" idx="1"/>
              </p:cNvCxnSpPr>
              <p:nvPr/>
            </p:nvCxnSpPr>
            <p:spPr>
              <a:xfrm>
                <a:off x="745370" y="5544100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1" name="직선 화살표 연결선 477"/>
              <p:cNvCxnSpPr>
                <a:stCxn id="428" idx="3"/>
                <a:endCxn id="422" idx="1"/>
              </p:cNvCxnSpPr>
              <p:nvPr/>
            </p:nvCxnSpPr>
            <p:spPr>
              <a:xfrm>
                <a:off x="745370" y="4962079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2" name="직선 화살표 연결선 480"/>
              <p:cNvCxnSpPr>
                <a:stCxn id="456" idx="3"/>
                <a:endCxn id="450" idx="1"/>
              </p:cNvCxnSpPr>
              <p:nvPr/>
            </p:nvCxnSpPr>
            <p:spPr>
              <a:xfrm>
                <a:off x="745370" y="4381254"/>
                <a:ext cx="123580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3" name="직선 화살표 연결선 483"/>
              <p:cNvCxnSpPr>
                <a:stCxn id="484" idx="2"/>
                <a:endCxn id="456" idx="0"/>
              </p:cNvCxnSpPr>
              <p:nvPr/>
            </p:nvCxnSpPr>
            <p:spPr>
              <a:xfrm>
                <a:off x="51677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4" name="직선 화살표 연결선 486"/>
              <p:cNvCxnSpPr>
                <a:stCxn id="450" idx="0"/>
                <a:endCxn id="478" idx="2"/>
              </p:cNvCxnSpPr>
              <p:nvPr/>
            </p:nvCxnSpPr>
            <p:spPr>
              <a:xfrm flipV="1">
                <a:off x="109755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5" name="직선 화살표 연결선 489"/>
              <p:cNvCxnSpPr>
                <a:stCxn id="456" idx="2"/>
                <a:endCxn id="428" idx="0"/>
              </p:cNvCxnSpPr>
              <p:nvPr/>
            </p:nvCxnSpPr>
            <p:spPr>
              <a:xfrm>
                <a:off x="51677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6" name="직선 화살표 연결선 492"/>
              <p:cNvCxnSpPr>
                <a:stCxn id="428" idx="2"/>
                <a:endCxn id="400" idx="0"/>
              </p:cNvCxnSpPr>
              <p:nvPr/>
            </p:nvCxnSpPr>
            <p:spPr>
              <a:xfrm>
                <a:off x="51677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7" name="직선 화살표 연결선 495"/>
              <p:cNvCxnSpPr>
                <a:stCxn id="422" idx="2"/>
                <a:endCxn id="394" idx="0"/>
              </p:cNvCxnSpPr>
              <p:nvPr/>
            </p:nvCxnSpPr>
            <p:spPr>
              <a:xfrm>
                <a:off x="109755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8" name="직선 화살표 연결선 498"/>
              <p:cNvCxnSpPr>
                <a:stCxn id="438" idx="2"/>
                <a:endCxn id="410" idx="0"/>
              </p:cNvCxnSpPr>
              <p:nvPr/>
            </p:nvCxnSpPr>
            <p:spPr>
              <a:xfrm>
                <a:off x="2259110" y="4609420"/>
                <a:ext cx="0" cy="124492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59" name="직선 화살표 연결선 501"/>
              <p:cNvCxnSpPr>
                <a:stCxn id="466" idx="2"/>
                <a:endCxn id="438" idx="0"/>
              </p:cNvCxnSpPr>
              <p:nvPr/>
            </p:nvCxnSpPr>
            <p:spPr>
              <a:xfrm>
                <a:off x="225911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0" name="직선 화살표 연결선 504"/>
              <p:cNvCxnSpPr>
                <a:stCxn id="472" idx="2"/>
                <a:endCxn id="444" idx="0"/>
              </p:cNvCxnSpPr>
              <p:nvPr/>
            </p:nvCxnSpPr>
            <p:spPr>
              <a:xfrm>
                <a:off x="1678330" y="4029349"/>
                <a:ext cx="0" cy="12373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1" name="직선 화살표 연결선 507"/>
              <p:cNvCxnSpPr>
                <a:stCxn id="410" idx="2"/>
                <a:endCxn id="382" idx="0"/>
              </p:cNvCxnSpPr>
              <p:nvPr/>
            </p:nvCxnSpPr>
            <p:spPr>
              <a:xfrm>
                <a:off x="225911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362" name="직선 화살표 연결선 510"/>
              <p:cNvCxnSpPr>
                <a:stCxn id="416" idx="2"/>
                <a:endCxn id="388" idx="0"/>
              </p:cNvCxnSpPr>
              <p:nvPr/>
            </p:nvCxnSpPr>
            <p:spPr>
              <a:xfrm>
                <a:off x="1678330" y="5190245"/>
                <a:ext cx="0" cy="125688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headEnd type="triangle" w="sm" len="sm"/>
                <a:tailEnd type="triangle" w="sm" len="sm"/>
              </a:ln>
              <a:effectLst/>
            </p:spPr>
          </p:cxnSp>
          <p:grpSp>
            <p:nvGrpSpPr>
              <p:cNvPr id="363" name="그룹 563"/>
              <p:cNvGrpSpPr/>
              <p:nvPr/>
            </p:nvGrpSpPr>
            <p:grpSpPr>
              <a:xfrm>
                <a:off x="752932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6" name="직선 화살표 연결선 54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7" name="직선 화살표 연결선 54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4" name="그룹 564"/>
              <p:cNvGrpSpPr/>
              <p:nvPr/>
            </p:nvGrpSpPr>
            <p:grpSpPr>
              <a:xfrm>
                <a:off x="1914269" y="403873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4" name="직선 화살표 연결선 565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5" name="직선 화살표 연결선 566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5" name="그룹 567"/>
              <p:cNvGrpSpPr/>
              <p:nvPr/>
            </p:nvGrpSpPr>
            <p:grpSpPr>
              <a:xfrm>
                <a:off x="752932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2" name="직선 화살표 연결선 568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3" name="직선 화살표 연결선 569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6" name="그룹 570"/>
              <p:cNvGrpSpPr/>
              <p:nvPr/>
            </p:nvGrpSpPr>
            <p:grpSpPr>
              <a:xfrm>
                <a:off x="1914269" y="5200852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70" name="직선 화살표 연결선 571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71" name="직선 화살표 연결선 572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  <p:grpSp>
            <p:nvGrpSpPr>
              <p:cNvPr id="367" name="그룹 573"/>
              <p:cNvGrpSpPr/>
              <p:nvPr/>
            </p:nvGrpSpPr>
            <p:grpSpPr>
              <a:xfrm>
                <a:off x="1331478" y="4617389"/>
                <a:ext cx="110913" cy="110913"/>
                <a:chOff x="750551" y="4036358"/>
                <a:chExt cx="110913" cy="110913"/>
              </a:xfrm>
            </p:grpSpPr>
            <p:cxnSp>
              <p:nvCxnSpPr>
                <p:cNvPr id="368" name="직선 화살표 연결선 574"/>
                <p:cNvCxnSpPr/>
                <p:nvPr/>
              </p:nvCxnSpPr>
              <p:spPr>
                <a:xfrm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369" name="직선 화살표 연결선 575"/>
                <p:cNvCxnSpPr/>
                <p:nvPr/>
              </p:nvCxnSpPr>
              <p:spPr>
                <a:xfrm rot="16200000" flipH="1">
                  <a:off x="750551" y="4036358"/>
                  <a:ext cx="110913" cy="11091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</p:grpSp>
        </p:grpSp>
        <p:cxnSp>
          <p:nvCxnSpPr>
            <p:cNvPr id="337" name="직선 연결선 578"/>
            <p:cNvCxnSpPr/>
            <p:nvPr/>
          </p:nvCxnSpPr>
          <p:spPr>
            <a:xfrm flipV="1">
              <a:off x="2409894" y="3318585"/>
              <a:ext cx="548576" cy="1305027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338" name="직선 연결선 581"/>
            <p:cNvCxnSpPr/>
            <p:nvPr/>
          </p:nvCxnSpPr>
          <p:spPr>
            <a:xfrm>
              <a:off x="2409894" y="5085555"/>
              <a:ext cx="539611" cy="250089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</p:grpSp>
      <p:grpSp>
        <p:nvGrpSpPr>
          <p:cNvPr id="490" name="그룹 607"/>
          <p:cNvGrpSpPr/>
          <p:nvPr/>
        </p:nvGrpSpPr>
        <p:grpSpPr>
          <a:xfrm>
            <a:off x="-45765" y="1710657"/>
            <a:ext cx="2926699" cy="2047890"/>
            <a:chOff x="-54730" y="2022051"/>
            <a:chExt cx="2926699" cy="2047890"/>
          </a:xfrm>
        </p:grpSpPr>
        <p:sp>
          <p:nvSpPr>
            <p:cNvPr id="491" name="직사각형 591"/>
            <p:cNvSpPr/>
            <p:nvPr/>
          </p:nvSpPr>
          <p:spPr>
            <a:xfrm>
              <a:off x="308849" y="2022051"/>
              <a:ext cx="2199540" cy="527375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Host Processor</a:t>
              </a:r>
              <a:endParaRPr lang="ko-KR" altLang="en-US" sz="20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2" name="위쪽/아래쪽 화살표 592"/>
            <p:cNvSpPr/>
            <p:nvPr/>
          </p:nvSpPr>
          <p:spPr>
            <a:xfrm>
              <a:off x="1232529" y="3442412"/>
              <a:ext cx="352180" cy="627529"/>
            </a:xfrm>
            <a:prstGeom prst="upDownArrow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-54730" y="2546359"/>
              <a:ext cx="2926699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Memory-Mapped</a:t>
              </a:r>
            </a:p>
            <a:p>
              <a:pPr algn="ctr">
                <a:defRPr/>
              </a:pPr>
              <a:r>
                <a:rPr lang="en-US" altLang="ko-KR" kern="0" dirty="0">
                  <a:solidFill>
                    <a:sysClr val="windowText" lastClr="000000"/>
                  </a:solidFill>
                </a:rPr>
                <a:t>Accelerator Interface</a:t>
              </a:r>
            </a:p>
            <a:p>
              <a:pPr algn="ctr">
                <a:defRPr/>
              </a:pP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(</a:t>
              </a:r>
              <a:r>
                <a:rPr lang="en-US" altLang="ko-KR" sz="1400" kern="0" dirty="0" err="1">
                  <a:solidFill>
                    <a:sysClr val="windowText" lastClr="000000"/>
                  </a:solidFill>
                </a:rPr>
                <a:t>Noncacheable</a:t>
              </a:r>
              <a:r>
                <a:rPr lang="en-US" altLang="ko-KR" sz="1400" kern="0" dirty="0">
                  <a:solidFill>
                    <a:sysClr val="windowText" lastClr="000000"/>
                  </a:solidFill>
                </a:rPr>
                <a:t>, Physically Addressed)</a:t>
              </a:r>
              <a:endParaRPr lang="ko-KR" altLang="en-US" sz="1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94" name="그룹 696"/>
          <p:cNvGrpSpPr/>
          <p:nvPr/>
        </p:nvGrpSpPr>
        <p:grpSpPr>
          <a:xfrm>
            <a:off x="257925" y="3794393"/>
            <a:ext cx="2309790" cy="2319536"/>
            <a:chOff x="257925" y="3794393"/>
            <a:chExt cx="2309790" cy="2319536"/>
          </a:xfrm>
        </p:grpSpPr>
        <p:sp>
          <p:nvSpPr>
            <p:cNvPr id="495" name="직사각형 622"/>
            <p:cNvSpPr/>
            <p:nvPr/>
          </p:nvSpPr>
          <p:spPr>
            <a:xfrm>
              <a:off x="257925" y="3794393"/>
              <a:ext cx="2309790" cy="2319536"/>
            </a:xfrm>
            <a:prstGeom prst="rect">
              <a:avLst/>
            </a:prstGeom>
            <a:solidFill>
              <a:sysClr val="window" lastClr="FFFFFF">
                <a:alpha val="7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" lastClr="FFFFFF"/>
                </a:solidFill>
                <a:latin typeface="Calibri"/>
                <a:ea typeface="나눔고딕"/>
              </a:endParaRPr>
            </a:p>
          </p:txBody>
        </p:sp>
        <p:sp>
          <p:nvSpPr>
            <p:cNvPr id="496" name="타원 623"/>
            <p:cNvSpPr/>
            <p:nvPr/>
          </p:nvSpPr>
          <p:spPr>
            <a:xfrm>
              <a:off x="1024088" y="4551843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7" name="타원 624"/>
            <p:cNvSpPr/>
            <p:nvPr/>
          </p:nvSpPr>
          <p:spPr>
            <a:xfrm>
              <a:off x="1708299" y="4468347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8" name="타원 625"/>
            <p:cNvSpPr/>
            <p:nvPr/>
          </p:nvSpPr>
          <p:spPr>
            <a:xfrm>
              <a:off x="1509490" y="4650960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499" name="타원 626"/>
            <p:cNvSpPr/>
            <p:nvPr/>
          </p:nvSpPr>
          <p:spPr>
            <a:xfrm>
              <a:off x="1609829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sp>
          <p:nvSpPr>
            <p:cNvPr id="500" name="타원 627"/>
            <p:cNvSpPr/>
            <p:nvPr/>
          </p:nvSpPr>
          <p:spPr>
            <a:xfrm>
              <a:off x="1024088" y="5711858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1" name="직선 화살표 연결선 629"/>
            <p:cNvCxnSpPr>
              <a:stCxn id="496" idx="4"/>
              <a:endCxn id="500" idx="0"/>
            </p:cNvCxnSpPr>
            <p:nvPr/>
          </p:nvCxnSpPr>
          <p:spPr>
            <a:xfrm>
              <a:off x="1127182" y="4758031"/>
              <a:ext cx="0" cy="95382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2" name="직선 화살표 연결선 632"/>
            <p:cNvCxnSpPr/>
            <p:nvPr/>
          </p:nvCxnSpPr>
          <p:spPr>
            <a:xfrm flipV="1">
              <a:off x="1237451" y="4583746"/>
              <a:ext cx="465414" cy="525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3" name="직선 화살표 연결선 643"/>
            <p:cNvCxnSpPr/>
            <p:nvPr/>
          </p:nvCxnSpPr>
          <p:spPr>
            <a:xfrm>
              <a:off x="1204599" y="4731504"/>
              <a:ext cx="427085" cy="431076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4" name="구부러진 연결선 663"/>
            <p:cNvCxnSpPr>
              <a:stCxn id="497" idx="4"/>
              <a:endCxn id="498" idx="6"/>
            </p:cNvCxnSpPr>
            <p:nvPr/>
          </p:nvCxnSpPr>
          <p:spPr>
            <a:xfrm rot="5400000">
              <a:off x="1723777" y="4666437"/>
              <a:ext cx="79519" cy="95715"/>
            </a:xfrm>
            <a:prstGeom prst="curvedConnector2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5" name="직선 화살표 연결선 664"/>
            <p:cNvCxnSpPr/>
            <p:nvPr/>
          </p:nvCxnSpPr>
          <p:spPr>
            <a:xfrm flipH="1">
              <a:off x="1170428" y="4845772"/>
              <a:ext cx="399848" cy="87607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6" name="타원 673"/>
            <p:cNvSpPr/>
            <p:nvPr/>
          </p:nvSpPr>
          <p:spPr>
            <a:xfrm>
              <a:off x="449241" y="5135312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7" name="직선 화살표 연결선 674"/>
            <p:cNvCxnSpPr>
              <a:stCxn id="499" idx="2"/>
              <a:endCxn id="506" idx="6"/>
            </p:cNvCxnSpPr>
            <p:nvPr/>
          </p:nvCxnSpPr>
          <p:spPr>
            <a:xfrm flipH="1">
              <a:off x="655429" y="5238406"/>
              <a:ext cx="954400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08" name="타원 678"/>
            <p:cNvSpPr/>
            <p:nvPr/>
          </p:nvSpPr>
          <p:spPr>
            <a:xfrm>
              <a:off x="2189246" y="3977345"/>
              <a:ext cx="206188" cy="20618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509" name="직선 화살표 연결선 679"/>
            <p:cNvCxnSpPr/>
            <p:nvPr/>
          </p:nvCxnSpPr>
          <p:spPr>
            <a:xfrm flipV="1">
              <a:off x="1883554" y="4166817"/>
              <a:ext cx="329400" cy="33318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10" name="직선 화살표 연결선 689"/>
            <p:cNvCxnSpPr/>
            <p:nvPr/>
          </p:nvCxnSpPr>
          <p:spPr>
            <a:xfrm flipH="1">
              <a:off x="1763098" y="4177768"/>
              <a:ext cx="479537" cy="96821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15" name="직사각형 2"/>
          <p:cNvSpPr/>
          <p:nvPr/>
        </p:nvSpPr>
        <p:spPr>
          <a:xfrm>
            <a:off x="0" y="1"/>
            <a:ext cx="9144000" cy="4086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6" name="직사각형 256"/>
          <p:cNvSpPr/>
          <p:nvPr/>
        </p:nvSpPr>
        <p:spPr>
          <a:xfrm>
            <a:off x="0" y="5400000"/>
            <a:ext cx="9144000" cy="1458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7" name="직사각형 257"/>
          <p:cNvSpPr/>
          <p:nvPr/>
        </p:nvSpPr>
        <p:spPr>
          <a:xfrm>
            <a:off x="0" y="4086000"/>
            <a:ext cx="6413494" cy="1314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8" name="직사각형 259"/>
          <p:cNvSpPr/>
          <p:nvPr/>
        </p:nvSpPr>
        <p:spPr>
          <a:xfrm>
            <a:off x="8312935" y="4086000"/>
            <a:ext cx="831065" cy="1314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519" name="모서리가 둥근 직사각형 10"/>
          <p:cNvSpPr/>
          <p:nvPr/>
        </p:nvSpPr>
        <p:spPr>
          <a:xfrm>
            <a:off x="6313610" y="3214446"/>
            <a:ext cx="2087858" cy="563984"/>
          </a:xfrm>
          <a:prstGeom prst="round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altLang="ko-KR" sz="2400" kern="0" dirty="0">
                <a:solidFill>
                  <a:sysClr val="windowText" lastClr="000000"/>
                </a:solidFill>
                <a:latin typeface="Calibri"/>
                <a:ea typeface="나눔고딕"/>
              </a:rPr>
              <a:t>Prefetching</a:t>
            </a:r>
            <a:endParaRPr lang="ko-KR" altLang="en-US" sz="2400" kern="0" dirty="0">
              <a:solidFill>
                <a:sysClr val="windowText" lastClr="000000"/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080657942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Evaluated Systems</a:t>
            </a:r>
          </a:p>
        </p:txBody>
      </p:sp>
      <p:grpSp>
        <p:nvGrpSpPr>
          <p:cNvPr id="245" name="그룹 9"/>
          <p:cNvGrpSpPr/>
          <p:nvPr/>
        </p:nvGrpSpPr>
        <p:grpSpPr>
          <a:xfrm>
            <a:off x="4753793" y="1140133"/>
            <a:ext cx="1662216" cy="4531606"/>
            <a:chOff x="4753793" y="1340768"/>
            <a:chExt cx="1662216" cy="4531606"/>
          </a:xfrm>
        </p:grpSpPr>
        <p:sp>
          <p:nvSpPr>
            <p:cNvPr id="246" name="TextBox 245"/>
            <p:cNvSpPr txBox="1"/>
            <p:nvPr/>
          </p:nvSpPr>
          <p:spPr>
            <a:xfrm>
              <a:off x="4922700" y="1340768"/>
              <a:ext cx="132440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HMC-MC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47" name="그룹 530"/>
            <p:cNvGrpSpPr/>
            <p:nvPr/>
          </p:nvGrpSpPr>
          <p:grpSpPr>
            <a:xfrm>
              <a:off x="4753793" y="2137755"/>
              <a:ext cx="1662216" cy="3734619"/>
              <a:chOff x="4986958" y="2155226"/>
              <a:chExt cx="1662216" cy="3734619"/>
            </a:xfrm>
          </p:grpSpPr>
          <p:grpSp>
            <p:nvGrpSpPr>
              <p:cNvPr id="248" name="그룹 234"/>
              <p:cNvGrpSpPr/>
              <p:nvPr/>
            </p:nvGrpSpPr>
            <p:grpSpPr>
              <a:xfrm rot="5400000">
                <a:off x="4986919" y="3188862"/>
                <a:ext cx="1660086" cy="1660007"/>
                <a:chOff x="2733859" y="2420936"/>
                <a:chExt cx="2016223" cy="2016129"/>
              </a:xfrm>
            </p:grpSpPr>
            <p:sp>
              <p:nvSpPr>
                <p:cNvPr id="283" name="직사각형 271"/>
                <p:cNvSpPr/>
                <p:nvPr/>
              </p:nvSpPr>
              <p:spPr>
                <a:xfrm rot="16200000">
                  <a:off x="2733907" y="2420889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4" name="직사각형 272"/>
                <p:cNvSpPr/>
                <p:nvPr/>
              </p:nvSpPr>
              <p:spPr>
                <a:xfrm rot="16200000">
                  <a:off x="3886034" y="2420889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5" name="직사각형 273"/>
                <p:cNvSpPr/>
                <p:nvPr/>
              </p:nvSpPr>
              <p:spPr>
                <a:xfrm rot="16200000">
                  <a:off x="3886034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6" name="직사각형 274"/>
                <p:cNvSpPr/>
                <p:nvPr/>
              </p:nvSpPr>
              <p:spPr>
                <a:xfrm rot="16200000">
                  <a:off x="2733907" y="3573017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128</a:t>
                  </a:r>
                  <a:b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</a:br>
                  <a:r>
                    <a:rPr lang="en-US" altLang="ko-KR" sz="1400" kern="0" spc="-10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In-Order</a:t>
                  </a:r>
                </a:p>
                <a:p>
                  <a:pPr algn="ctr">
                    <a:defRPr/>
                  </a:pPr>
                  <a:r>
                    <a:rPr lang="en-US" altLang="ko-KR" sz="14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2GHz</a:t>
                  </a:r>
                  <a:endParaRPr lang="ko-KR" altLang="en-US" sz="14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87" name="직선 화살표 연결선 275"/>
                <p:cNvCxnSpPr>
                  <a:stCxn id="283" idx="1"/>
                  <a:endCxn id="286" idx="3"/>
                </p:cNvCxnSpPr>
                <p:nvPr/>
              </p:nvCxnSpPr>
              <p:spPr>
                <a:xfrm rot="16200000" flipH="1">
                  <a:off x="3021844" y="3429001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88" name="직선 화살표 연결선 276"/>
                <p:cNvCxnSpPr>
                  <a:stCxn id="286" idx="2"/>
                  <a:endCxn id="285" idx="0"/>
                </p:cNvCxnSpPr>
                <p:nvPr/>
              </p:nvCxnSpPr>
              <p:spPr>
                <a:xfrm rot="16200000">
                  <a:off x="3741970" y="3861047"/>
                  <a:ext cx="1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89" name="직선 화살표 연결선 277"/>
                <p:cNvCxnSpPr>
                  <a:stCxn id="284" idx="1"/>
                  <a:endCxn id="285" idx="3"/>
                </p:cNvCxnSpPr>
                <p:nvPr/>
              </p:nvCxnSpPr>
              <p:spPr>
                <a:xfrm rot="16200000" flipH="1">
                  <a:off x="4173972" y="3429000"/>
                  <a:ext cx="288127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90" name="직선 화살표 연결선 278"/>
                <p:cNvCxnSpPr>
                  <a:stCxn id="283" idx="2"/>
                  <a:endCxn id="284" idx="0"/>
                </p:cNvCxnSpPr>
                <p:nvPr/>
              </p:nvCxnSpPr>
              <p:spPr>
                <a:xfrm rot="16200000">
                  <a:off x="3741971" y="2708920"/>
                  <a:ext cx="0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91" name="직선 화살표 연결선 279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92" name="직선 화살표 연결선 280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249" name="그룹 494"/>
              <p:cNvGrpSpPr/>
              <p:nvPr/>
            </p:nvGrpSpPr>
            <p:grpSpPr>
              <a:xfrm>
                <a:off x="4986958" y="4853737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267" name="직사각형 495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68" name="직사각형 496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69" name="직선 화살표 연결선 497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70" name="직선 화살표 연결선 498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1" name="직사각형 499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2" name="직사각형 500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73" name="직선 화살표 연결선 501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74" name="직선 화살표 연결선 502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5" name="직사각형 503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76" name="직사각형 504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77" name="직선 화살표 연결선 505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78" name="직선 화살표 연결선 506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79" name="직사각형 507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80" name="직사각형 508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81" name="직선 화살표 연결선 509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82" name="직선 화살표 연결선 510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250" name="그룹 511"/>
              <p:cNvGrpSpPr/>
              <p:nvPr/>
            </p:nvGrpSpPr>
            <p:grpSpPr>
              <a:xfrm flipV="1">
                <a:off x="4986958" y="2155226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251" name="직사각형 512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52" name="직사각형 513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53" name="직선 화살표 연결선 514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54" name="직선 화살표 연결선 515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55" name="직사각형 516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56" name="직사각형 517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57" name="직선 화살표 연결선 518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58" name="직선 화살표 연결선 519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59" name="직사각형 520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60" name="직사각형 521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61" name="직선 화살표 연결선 522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2" name="직선 화살표 연결선 523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263" name="직사각형 524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264" name="직사각형 525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265" name="직선 화살표 연결선 526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266" name="직선 화살표 연결선 527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</p:grpSp>
      </p:grpSp>
      <p:cxnSp>
        <p:nvCxnSpPr>
          <p:cNvPr id="293" name="직선 연결선 632"/>
          <p:cNvCxnSpPr/>
          <p:nvPr/>
        </p:nvCxnSpPr>
        <p:spPr>
          <a:xfrm>
            <a:off x="2374317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294" name="직선 연결선 634"/>
          <p:cNvCxnSpPr/>
          <p:nvPr/>
        </p:nvCxnSpPr>
        <p:spPr>
          <a:xfrm>
            <a:off x="4543383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295" name="직선 연결선 635"/>
          <p:cNvCxnSpPr/>
          <p:nvPr/>
        </p:nvCxnSpPr>
        <p:spPr>
          <a:xfrm>
            <a:off x="6690490" y="1124744"/>
            <a:ext cx="0" cy="475252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296" name="TextBox 295"/>
          <p:cNvSpPr txBox="1"/>
          <p:nvPr/>
        </p:nvSpPr>
        <p:spPr>
          <a:xfrm>
            <a:off x="644713" y="5924599"/>
            <a:ext cx="12650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kern="0" dirty="0">
                <a:solidFill>
                  <a:sysClr val="windowText" lastClr="000000"/>
                </a:solidFill>
              </a:rPr>
              <a:t>102.4GB/s</a:t>
            </a:r>
            <a:endParaRPr lang="ko-KR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2893896" y="5924599"/>
            <a:ext cx="107106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kern="0" dirty="0">
                <a:solidFill>
                  <a:sysClr val="windowText" lastClr="000000"/>
                </a:solidFill>
              </a:rPr>
              <a:t>640GB/s</a:t>
            </a:r>
            <a:endParaRPr lang="ko-KR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5048265" y="5924599"/>
            <a:ext cx="1071062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kern="0" dirty="0">
                <a:solidFill>
                  <a:sysClr val="windowText" lastClr="000000"/>
                </a:solidFill>
              </a:rPr>
              <a:t>640GB/s</a:t>
            </a:r>
            <a:endParaRPr lang="ko-KR" altLang="en-US" sz="2000" kern="0" dirty="0">
              <a:solidFill>
                <a:sysClr val="windowText" lastClr="000000"/>
              </a:solidFill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7321993" y="5924599"/>
            <a:ext cx="96099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defRPr/>
            </a:pPr>
            <a:r>
              <a:rPr lang="en-US" altLang="ko-KR" sz="2000" b="1" kern="0" dirty="0">
                <a:solidFill>
                  <a:srgbClr val="FF0000"/>
                </a:solidFill>
              </a:rPr>
              <a:t>8TB/s</a:t>
            </a:r>
            <a:endParaRPr lang="ko-KR" altLang="en-US" sz="2000" b="1" kern="0" dirty="0">
              <a:solidFill>
                <a:srgbClr val="FF0000"/>
              </a:solidFill>
            </a:endParaRPr>
          </a:p>
        </p:txBody>
      </p:sp>
      <p:grpSp>
        <p:nvGrpSpPr>
          <p:cNvPr id="300" name="그룹 8"/>
          <p:cNvGrpSpPr/>
          <p:nvPr/>
        </p:nvGrpSpPr>
        <p:grpSpPr>
          <a:xfrm>
            <a:off x="2599423" y="1140133"/>
            <a:ext cx="1662216" cy="4531606"/>
            <a:chOff x="2599423" y="1340768"/>
            <a:chExt cx="1662216" cy="4531606"/>
          </a:xfrm>
        </p:grpSpPr>
        <p:sp>
          <p:nvSpPr>
            <p:cNvPr id="301" name="TextBox 300"/>
            <p:cNvSpPr txBox="1"/>
            <p:nvPr/>
          </p:nvSpPr>
          <p:spPr>
            <a:xfrm>
              <a:off x="2696997" y="1340768"/>
              <a:ext cx="146706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HMC-</a:t>
              </a:r>
              <a:r>
                <a:rPr lang="en-US" altLang="ko-KR" sz="2400" kern="0" dirty="0" err="1">
                  <a:solidFill>
                    <a:sysClr val="windowText" lastClr="000000"/>
                  </a:solidFill>
                </a:rPr>
                <a:t>OoO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02" name="그룹 528"/>
            <p:cNvGrpSpPr/>
            <p:nvPr/>
          </p:nvGrpSpPr>
          <p:grpSpPr>
            <a:xfrm>
              <a:off x="2599423" y="2137755"/>
              <a:ext cx="1662216" cy="3734619"/>
              <a:chOff x="2829427" y="2155226"/>
              <a:chExt cx="1662216" cy="3734619"/>
            </a:xfrm>
          </p:grpSpPr>
          <p:grpSp>
            <p:nvGrpSpPr>
              <p:cNvPr id="304" name="그룹 110"/>
              <p:cNvGrpSpPr/>
              <p:nvPr/>
            </p:nvGrpSpPr>
            <p:grpSpPr>
              <a:xfrm rot="16200000">
                <a:off x="2829389" y="3197906"/>
                <a:ext cx="1660086" cy="1660008"/>
                <a:chOff x="2733860" y="2420935"/>
                <a:chExt cx="2016223" cy="2016130"/>
              </a:xfrm>
            </p:grpSpPr>
            <p:sp>
              <p:nvSpPr>
                <p:cNvPr id="339" name="직사각형 179"/>
                <p:cNvSpPr/>
                <p:nvPr/>
              </p:nvSpPr>
              <p:spPr>
                <a:xfrm rot="5400000">
                  <a:off x="2733907" y="2420888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40" name="직사각형 180"/>
                <p:cNvSpPr/>
                <p:nvPr/>
              </p:nvSpPr>
              <p:spPr>
                <a:xfrm rot="5400000">
                  <a:off x="3886035" y="2420888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41" name="직사각형 181"/>
                <p:cNvSpPr/>
                <p:nvPr/>
              </p:nvSpPr>
              <p:spPr>
                <a:xfrm rot="5400000">
                  <a:off x="3886035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42" name="직사각형 182"/>
                <p:cNvSpPr/>
                <p:nvPr/>
              </p:nvSpPr>
              <p:spPr>
                <a:xfrm rot="5400000">
                  <a:off x="2733907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43" name="직선 화살표 연결선 183"/>
                <p:cNvCxnSpPr>
                  <a:stCxn id="339" idx="3"/>
                  <a:endCxn id="342" idx="1"/>
                </p:cNvCxnSpPr>
                <p:nvPr/>
              </p:nvCxnSpPr>
              <p:spPr>
                <a:xfrm rot="5400000">
                  <a:off x="3021843" y="3429000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4" name="직선 화살표 연결선 184"/>
                <p:cNvCxnSpPr>
                  <a:stCxn id="342" idx="0"/>
                  <a:endCxn id="341" idx="2"/>
                </p:cNvCxnSpPr>
                <p:nvPr/>
              </p:nvCxnSpPr>
              <p:spPr>
                <a:xfrm rot="5400000" flipV="1">
                  <a:off x="3741971" y="3861049"/>
                  <a:ext cx="0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5" name="직선 화살표 연결선 185"/>
                <p:cNvCxnSpPr>
                  <a:stCxn id="340" idx="3"/>
                  <a:endCxn id="341" idx="1"/>
                </p:cNvCxnSpPr>
                <p:nvPr/>
              </p:nvCxnSpPr>
              <p:spPr>
                <a:xfrm rot="5400000">
                  <a:off x="4173970" y="3428999"/>
                  <a:ext cx="2881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6" name="직선 화살표 연결선 186"/>
                <p:cNvCxnSpPr>
                  <a:stCxn id="339" idx="0"/>
                  <a:endCxn id="340" idx="2"/>
                </p:cNvCxnSpPr>
                <p:nvPr/>
              </p:nvCxnSpPr>
              <p:spPr>
                <a:xfrm rot="5400000" flipH="1" flipV="1">
                  <a:off x="3741970" y="2708920"/>
                  <a:ext cx="1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7" name="직선 화살표 연결선 187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48" name="직선 화살표 연결선 188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305" name="그룹 380"/>
              <p:cNvGrpSpPr/>
              <p:nvPr/>
            </p:nvGrpSpPr>
            <p:grpSpPr>
              <a:xfrm>
                <a:off x="2829427" y="4853737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323" name="직사각형 163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24" name="직사각형 190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25" name="직선 화살표 연결선 192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26" name="직선 화살표 연결선 194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27" name="직사각형 200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28" name="직사각형 201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29" name="직선 화살표 연결선 202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30" name="직선 화살표 연결선 203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31" name="직사각형 206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32" name="직사각형 207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33" name="직선 화살표 연결선 208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34" name="직선 화살표 연결선 209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35" name="직사각형 210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36" name="직사각형 211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37" name="직선 화살표 연결선 212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38" name="직선 화살표 연결선 213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306" name="그룹 397"/>
              <p:cNvGrpSpPr/>
              <p:nvPr/>
            </p:nvGrpSpPr>
            <p:grpSpPr>
              <a:xfrm flipV="1">
                <a:off x="2829427" y="2155226"/>
                <a:ext cx="1662216" cy="1036108"/>
                <a:chOff x="2829427" y="4853737"/>
                <a:chExt cx="1662216" cy="1036108"/>
              </a:xfrm>
            </p:grpSpPr>
            <p:sp>
              <p:nvSpPr>
                <p:cNvPr id="307" name="직사각형 398"/>
                <p:cNvSpPr/>
                <p:nvPr/>
              </p:nvSpPr>
              <p:spPr>
                <a:xfrm rot="16200000">
                  <a:off x="283003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08" name="직사각형 399"/>
                <p:cNvSpPr/>
                <p:nvPr/>
              </p:nvSpPr>
              <p:spPr>
                <a:xfrm rot="16200000">
                  <a:off x="283003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09" name="직선 화살표 연결선 400"/>
                <p:cNvCxnSpPr/>
                <p:nvPr/>
              </p:nvCxnSpPr>
              <p:spPr>
                <a:xfrm rot="16200000">
                  <a:off x="292244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10" name="직선 화살표 연결선 401"/>
                <p:cNvCxnSpPr/>
                <p:nvPr/>
              </p:nvCxnSpPr>
              <p:spPr>
                <a:xfrm rot="16200000">
                  <a:off x="256682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11" name="직사각형 402"/>
                <p:cNvSpPr/>
                <p:nvPr/>
              </p:nvSpPr>
              <p:spPr>
                <a:xfrm rot="16200000">
                  <a:off x="323642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12" name="직사각형 403"/>
                <p:cNvSpPr/>
                <p:nvPr/>
              </p:nvSpPr>
              <p:spPr>
                <a:xfrm rot="16200000">
                  <a:off x="323642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13" name="직선 화살표 연결선 404"/>
                <p:cNvCxnSpPr/>
                <p:nvPr/>
              </p:nvCxnSpPr>
              <p:spPr>
                <a:xfrm rot="16200000">
                  <a:off x="332883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14" name="직선 화살표 연결선 405"/>
                <p:cNvCxnSpPr/>
                <p:nvPr/>
              </p:nvCxnSpPr>
              <p:spPr>
                <a:xfrm rot="16200000">
                  <a:off x="297321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15" name="직사각형 406"/>
                <p:cNvSpPr/>
                <p:nvPr/>
              </p:nvSpPr>
              <p:spPr>
                <a:xfrm rot="16200000">
                  <a:off x="3778651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16" name="직사각형 407"/>
                <p:cNvSpPr/>
                <p:nvPr/>
              </p:nvSpPr>
              <p:spPr>
                <a:xfrm rot="16200000">
                  <a:off x="3778651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17" name="직선 화살표 연결선 408"/>
                <p:cNvCxnSpPr/>
                <p:nvPr/>
              </p:nvCxnSpPr>
              <p:spPr>
                <a:xfrm rot="16200000">
                  <a:off x="3871066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18" name="직선 화살표 연결선 409"/>
                <p:cNvCxnSpPr/>
                <p:nvPr/>
              </p:nvCxnSpPr>
              <p:spPr>
                <a:xfrm rot="16200000">
                  <a:off x="3515443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19" name="직사각형 410"/>
                <p:cNvSpPr/>
                <p:nvPr/>
              </p:nvSpPr>
              <p:spPr>
                <a:xfrm rot="16200000">
                  <a:off x="4185040" y="5094855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20" name="직사각형 411"/>
                <p:cNvSpPr/>
                <p:nvPr/>
              </p:nvSpPr>
              <p:spPr>
                <a:xfrm rot="16200000">
                  <a:off x="4185040" y="5583241"/>
                  <a:ext cx="306000" cy="307207"/>
                </a:xfrm>
                <a:prstGeom prst="rect">
                  <a:avLst/>
                </a:prstGeom>
                <a:gradFill rotWithShape="1">
                  <a:gsLst>
                    <a:gs pos="0">
                      <a:srgbClr val="B2912F">
                        <a:tint val="50000"/>
                        <a:satMod val="300000"/>
                      </a:srgbClr>
                    </a:gs>
                    <a:gs pos="35000">
                      <a:srgbClr val="B2912F">
                        <a:tint val="37000"/>
                        <a:satMod val="300000"/>
                      </a:srgbClr>
                    </a:gs>
                    <a:gs pos="100000">
                      <a:srgbClr val="B2912F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B2912F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21" name="직선 화살표 연결선 412"/>
                <p:cNvCxnSpPr/>
                <p:nvPr/>
              </p:nvCxnSpPr>
              <p:spPr>
                <a:xfrm rot="16200000">
                  <a:off x="4277455" y="4972079"/>
                  <a:ext cx="2283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22" name="직선 화살표 연결선 413"/>
                <p:cNvCxnSpPr/>
                <p:nvPr/>
              </p:nvCxnSpPr>
              <p:spPr>
                <a:xfrm rot="16200000">
                  <a:off x="3921832" y="5215524"/>
                  <a:ext cx="723574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</p:grpSp>
      </p:grpSp>
      <p:grpSp>
        <p:nvGrpSpPr>
          <p:cNvPr id="349" name="그룹 7"/>
          <p:cNvGrpSpPr/>
          <p:nvPr/>
        </p:nvGrpSpPr>
        <p:grpSpPr>
          <a:xfrm>
            <a:off x="447184" y="1140133"/>
            <a:ext cx="1660085" cy="4536504"/>
            <a:chOff x="447184" y="1340768"/>
            <a:chExt cx="1660085" cy="4536504"/>
          </a:xfrm>
        </p:grpSpPr>
        <p:grpSp>
          <p:nvGrpSpPr>
            <p:cNvPr id="350" name="그룹 311"/>
            <p:cNvGrpSpPr/>
            <p:nvPr/>
          </p:nvGrpSpPr>
          <p:grpSpPr>
            <a:xfrm>
              <a:off x="447184" y="2132856"/>
              <a:ext cx="1660085" cy="3744416"/>
              <a:chOff x="703456" y="2214993"/>
              <a:chExt cx="1660085" cy="3744416"/>
            </a:xfrm>
          </p:grpSpPr>
          <p:grpSp>
            <p:nvGrpSpPr>
              <p:cNvPr id="353" name="그룹 29"/>
              <p:cNvGrpSpPr/>
              <p:nvPr/>
            </p:nvGrpSpPr>
            <p:grpSpPr>
              <a:xfrm rot="16200000">
                <a:off x="703456" y="3257196"/>
                <a:ext cx="1660086" cy="1660009"/>
                <a:chOff x="2733860" y="2420935"/>
                <a:chExt cx="2016223" cy="2016130"/>
              </a:xfrm>
            </p:grpSpPr>
            <p:sp>
              <p:nvSpPr>
                <p:cNvPr id="422" name="직사각형 3"/>
                <p:cNvSpPr/>
                <p:nvPr/>
              </p:nvSpPr>
              <p:spPr>
                <a:xfrm rot="5400000">
                  <a:off x="2733907" y="2420888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23" name="직사각형 11"/>
                <p:cNvSpPr/>
                <p:nvPr/>
              </p:nvSpPr>
              <p:spPr>
                <a:xfrm rot="5400000">
                  <a:off x="3886035" y="2420887"/>
                  <a:ext cx="864000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24" name="직사각형 12"/>
                <p:cNvSpPr/>
                <p:nvPr/>
              </p:nvSpPr>
              <p:spPr>
                <a:xfrm rot="5400000">
                  <a:off x="3886035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25" name="직사각형 13"/>
                <p:cNvSpPr/>
                <p:nvPr/>
              </p:nvSpPr>
              <p:spPr>
                <a:xfrm rot="5400000">
                  <a:off x="2733907" y="3573017"/>
                  <a:ext cx="864001" cy="864095"/>
                </a:xfrm>
                <a:prstGeom prst="rect">
                  <a:avLst/>
                </a:prstGeom>
                <a:gradFill rotWithShape="1">
                  <a:gsLst>
                    <a:gs pos="0">
                      <a:srgbClr val="5DA5DA">
                        <a:tint val="50000"/>
                        <a:satMod val="300000"/>
                      </a:srgbClr>
                    </a:gs>
                    <a:gs pos="35000">
                      <a:srgbClr val="5DA5DA">
                        <a:tint val="37000"/>
                        <a:satMod val="300000"/>
                      </a:srgbClr>
                    </a:gs>
                    <a:gs pos="100000">
                      <a:srgbClr val="5DA5DA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8 </a:t>
                  </a:r>
                  <a:r>
                    <a:rPr lang="en-US" altLang="ko-KR" sz="1600" kern="0" dirty="0" err="1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OoO</a:t>
                  </a:r>
                  <a:endParaRPr lang="en-US" altLang="ko-KR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  <a:p>
                  <a:pPr algn="ctr">
                    <a:defRPr/>
                  </a:pPr>
                  <a:r>
                    <a:rPr lang="en-US" altLang="ko-KR" sz="1600" kern="0" dirty="0">
                      <a:solidFill>
                        <a:sysClr val="windowText" lastClr="000000"/>
                      </a:solidFill>
                      <a:latin typeface="Calibri"/>
                      <a:ea typeface="나눔고딕"/>
                    </a:rPr>
                    <a:t>4GHz</a:t>
                  </a:r>
                  <a:endParaRPr lang="ko-KR" altLang="en-US" sz="1600" kern="0" dirty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426" name="직선 화살표 연결선 19"/>
                <p:cNvCxnSpPr>
                  <a:stCxn id="422" idx="3"/>
                  <a:endCxn id="425" idx="1"/>
                </p:cNvCxnSpPr>
                <p:nvPr/>
              </p:nvCxnSpPr>
              <p:spPr>
                <a:xfrm rot="5400000">
                  <a:off x="3021843" y="3429000"/>
                  <a:ext cx="288128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27" name="직선 화살표 연결선 21"/>
                <p:cNvCxnSpPr>
                  <a:stCxn id="425" idx="0"/>
                  <a:endCxn id="424" idx="2"/>
                </p:cNvCxnSpPr>
                <p:nvPr/>
              </p:nvCxnSpPr>
              <p:spPr>
                <a:xfrm rot="5400000" flipV="1">
                  <a:off x="3741971" y="3861048"/>
                  <a:ext cx="0" cy="288033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28" name="직선 화살표 연결선 23"/>
                <p:cNvCxnSpPr>
                  <a:stCxn id="423" idx="3"/>
                  <a:endCxn id="424" idx="1"/>
                </p:cNvCxnSpPr>
                <p:nvPr/>
              </p:nvCxnSpPr>
              <p:spPr>
                <a:xfrm rot="5400000">
                  <a:off x="4173970" y="3428999"/>
                  <a:ext cx="288129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29" name="직선 화살표 연결선 25"/>
                <p:cNvCxnSpPr>
                  <a:stCxn id="422" idx="0"/>
                  <a:endCxn id="423" idx="2"/>
                </p:cNvCxnSpPr>
                <p:nvPr/>
              </p:nvCxnSpPr>
              <p:spPr>
                <a:xfrm rot="5400000" flipH="1" flipV="1">
                  <a:off x="3741970" y="2708920"/>
                  <a:ext cx="1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30" name="직선 화살표 연결선 27"/>
                <p:cNvCxnSpPr/>
                <p:nvPr/>
              </p:nvCxnSpPr>
              <p:spPr>
                <a:xfrm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31" name="직선 화살표 연결선 28"/>
                <p:cNvCxnSpPr/>
                <p:nvPr/>
              </p:nvCxnSpPr>
              <p:spPr>
                <a:xfrm flipH="1">
                  <a:off x="3597907" y="3284984"/>
                  <a:ext cx="288032" cy="288032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grpSp>
            <p:nvGrpSpPr>
              <p:cNvPr id="354" name="그룹 56"/>
              <p:cNvGrpSpPr/>
              <p:nvPr/>
            </p:nvGrpSpPr>
            <p:grpSpPr>
              <a:xfrm rot="16200000">
                <a:off x="538087" y="5082574"/>
                <a:ext cx="1042204" cy="711465"/>
                <a:chOff x="2154084" y="2420888"/>
                <a:chExt cx="1265788" cy="864096"/>
              </a:xfrm>
            </p:grpSpPr>
            <p:sp>
              <p:nvSpPr>
                <p:cNvPr id="406" name="직사각형 31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07" name="직사각형 32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408" name="직선 화살표 연결선 34"/>
                <p:cNvCxnSpPr>
                  <a:stCxn id="406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409" name="직선 화살표 연결선 35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410" name="직사각형 38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11" name="직사각형 39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12" name="직사각형 40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13" name="직사각형 41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14" name="직사각형 42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415" name="직사각형 43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416" name="직선 연결선 45"/>
                <p:cNvCxnSpPr>
                  <a:stCxn id="414" idx="3"/>
                  <a:endCxn id="412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17" name="직선 연결선 47"/>
                <p:cNvCxnSpPr>
                  <a:stCxn id="412" idx="3"/>
                  <a:endCxn id="410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18" name="직선 연결선 49"/>
                <p:cNvCxnSpPr>
                  <a:stCxn id="410" idx="3"/>
                  <a:endCxn id="406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19" name="직선 연결선 51"/>
                <p:cNvCxnSpPr>
                  <a:stCxn id="415" idx="3"/>
                  <a:endCxn id="413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20" name="직선 연결선 53"/>
                <p:cNvCxnSpPr>
                  <a:stCxn id="413" idx="3"/>
                  <a:endCxn id="411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21" name="직선 연결선 55"/>
                <p:cNvCxnSpPr>
                  <a:stCxn id="411" idx="3"/>
                  <a:endCxn id="407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355" name="그룹 57"/>
              <p:cNvGrpSpPr/>
              <p:nvPr/>
            </p:nvGrpSpPr>
            <p:grpSpPr>
              <a:xfrm rot="16200000">
                <a:off x="1486707" y="5082574"/>
                <a:ext cx="1042204" cy="711465"/>
                <a:chOff x="2154084" y="2420888"/>
                <a:chExt cx="1265788" cy="864096"/>
              </a:xfrm>
            </p:grpSpPr>
            <p:sp>
              <p:nvSpPr>
                <p:cNvPr id="390" name="직사각형 58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91" name="직사각형 59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92" name="직선 화살표 연결선 60"/>
                <p:cNvCxnSpPr>
                  <a:stCxn id="390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93" name="직선 화살표 연결선 61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94" name="직사각형 62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95" name="직사각형 63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96" name="직사각형 64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97" name="직사각형 65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98" name="직사각형 66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99" name="직사각형 67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400" name="직선 연결선 68"/>
                <p:cNvCxnSpPr>
                  <a:stCxn id="398" idx="3"/>
                  <a:endCxn id="396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1" name="직선 연결선 69"/>
                <p:cNvCxnSpPr>
                  <a:stCxn id="396" idx="3"/>
                  <a:endCxn id="394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2" name="직선 연결선 70"/>
                <p:cNvCxnSpPr>
                  <a:stCxn id="394" idx="3"/>
                  <a:endCxn id="390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3" name="직선 연결선 71"/>
                <p:cNvCxnSpPr>
                  <a:stCxn id="399" idx="3"/>
                  <a:endCxn id="397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4" name="직선 연결선 72"/>
                <p:cNvCxnSpPr>
                  <a:stCxn id="397" idx="3"/>
                  <a:endCxn id="395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05" name="직선 연결선 73"/>
                <p:cNvCxnSpPr>
                  <a:stCxn id="395" idx="3"/>
                  <a:endCxn id="391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356" name="그룹 74"/>
              <p:cNvGrpSpPr/>
              <p:nvPr/>
            </p:nvGrpSpPr>
            <p:grpSpPr>
              <a:xfrm rot="16200000" flipH="1">
                <a:off x="1486707" y="2380362"/>
                <a:ext cx="1042204" cy="711465"/>
                <a:chOff x="2154084" y="2420888"/>
                <a:chExt cx="1265788" cy="864096"/>
              </a:xfrm>
            </p:grpSpPr>
            <p:sp>
              <p:nvSpPr>
                <p:cNvPr id="374" name="직사각형 75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75" name="직사각형 76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76" name="직선 화살표 연결선 77"/>
                <p:cNvCxnSpPr>
                  <a:stCxn id="374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77" name="직선 화살표 연결선 78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78" name="직사각형 79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79" name="직사각형 80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80" name="직사각형 81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81" name="직사각형 82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82" name="직사각형 83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83" name="직사각형 84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84" name="직선 연결선 85"/>
                <p:cNvCxnSpPr>
                  <a:stCxn id="382" idx="3"/>
                  <a:endCxn id="380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5" name="직선 연결선 86"/>
                <p:cNvCxnSpPr>
                  <a:stCxn id="380" idx="3"/>
                  <a:endCxn id="378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6" name="직선 연결선 87"/>
                <p:cNvCxnSpPr>
                  <a:stCxn id="378" idx="3"/>
                  <a:endCxn id="374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7" name="직선 연결선 88"/>
                <p:cNvCxnSpPr>
                  <a:stCxn id="383" idx="3"/>
                  <a:endCxn id="381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8" name="직선 연결선 89"/>
                <p:cNvCxnSpPr>
                  <a:stCxn id="381" idx="3"/>
                  <a:endCxn id="379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89" name="직선 연결선 90"/>
                <p:cNvCxnSpPr>
                  <a:stCxn id="379" idx="3"/>
                  <a:endCxn id="375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  <p:grpSp>
            <p:nvGrpSpPr>
              <p:cNvPr id="357" name="그룹 91"/>
              <p:cNvGrpSpPr/>
              <p:nvPr/>
            </p:nvGrpSpPr>
            <p:grpSpPr>
              <a:xfrm rot="16200000" flipH="1">
                <a:off x="538087" y="2380362"/>
                <a:ext cx="1042204" cy="711465"/>
                <a:chOff x="2154084" y="2420888"/>
                <a:chExt cx="1265788" cy="864096"/>
              </a:xfrm>
            </p:grpSpPr>
            <p:sp>
              <p:nvSpPr>
                <p:cNvPr id="358" name="직사각형 92"/>
                <p:cNvSpPr/>
                <p:nvPr/>
              </p:nvSpPr>
              <p:spPr>
                <a:xfrm>
                  <a:off x="291581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59" name="직사각형 93"/>
                <p:cNvSpPr/>
                <p:nvPr/>
              </p:nvSpPr>
              <p:spPr>
                <a:xfrm>
                  <a:off x="291581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60" name="직선 화살표 연결선 94"/>
                <p:cNvCxnSpPr>
                  <a:stCxn id="358" idx="3"/>
                </p:cNvCxnSpPr>
                <p:nvPr/>
              </p:nvCxnSpPr>
              <p:spPr>
                <a:xfrm>
                  <a:off x="3059832" y="2607444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cxnSp>
              <p:nvCxnSpPr>
                <p:cNvPr id="361" name="직선 화살표 연결선 95"/>
                <p:cNvCxnSpPr/>
                <p:nvPr/>
              </p:nvCxnSpPr>
              <p:spPr>
                <a:xfrm>
                  <a:off x="3059832" y="3098428"/>
                  <a:ext cx="360040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  <p:sp>
              <p:nvSpPr>
                <p:cNvPr id="362" name="직사각형 96"/>
                <p:cNvSpPr/>
                <p:nvPr/>
              </p:nvSpPr>
              <p:spPr>
                <a:xfrm>
                  <a:off x="2661906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63" name="직사각형 97"/>
                <p:cNvSpPr/>
                <p:nvPr/>
              </p:nvSpPr>
              <p:spPr>
                <a:xfrm>
                  <a:off x="2661906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64" name="직사각형 98"/>
                <p:cNvSpPr/>
                <p:nvPr/>
              </p:nvSpPr>
              <p:spPr>
                <a:xfrm>
                  <a:off x="2407995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65" name="직사각형 99"/>
                <p:cNvSpPr/>
                <p:nvPr/>
              </p:nvSpPr>
              <p:spPr>
                <a:xfrm>
                  <a:off x="2407995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66" name="직사각형 100"/>
                <p:cNvSpPr/>
                <p:nvPr/>
              </p:nvSpPr>
              <p:spPr>
                <a:xfrm>
                  <a:off x="2154084" y="2420888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sp>
              <p:nvSpPr>
                <p:cNvPr id="367" name="직사각형 101"/>
                <p:cNvSpPr/>
                <p:nvPr/>
              </p:nvSpPr>
              <p:spPr>
                <a:xfrm>
                  <a:off x="2154084" y="2911872"/>
                  <a:ext cx="144016" cy="373112"/>
                </a:xfrm>
                <a:prstGeom prst="rect">
                  <a:avLst/>
                </a:prstGeom>
                <a:gradFill rotWithShape="1">
                  <a:gsLst>
                    <a:gs pos="0">
                      <a:srgbClr val="60BD68">
                        <a:tint val="50000"/>
                        <a:satMod val="300000"/>
                      </a:srgbClr>
                    </a:gs>
                    <a:gs pos="35000">
                      <a:srgbClr val="60BD68">
                        <a:tint val="37000"/>
                        <a:satMod val="300000"/>
                      </a:srgbClr>
                    </a:gs>
                    <a:gs pos="100000">
                      <a:srgbClr val="60BD68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kern="0">
                    <a:solidFill>
                      <a:sysClr val="windowText" lastClr="000000"/>
                    </a:solidFill>
                    <a:latin typeface="Calibri"/>
                    <a:ea typeface="나눔고딕"/>
                  </a:endParaRPr>
                </a:p>
              </p:txBody>
            </p:sp>
            <p:cxnSp>
              <p:nvCxnSpPr>
                <p:cNvPr id="368" name="직선 연결선 102"/>
                <p:cNvCxnSpPr>
                  <a:stCxn id="366" idx="3"/>
                  <a:endCxn id="364" idx="1"/>
                </p:cNvCxnSpPr>
                <p:nvPr/>
              </p:nvCxnSpPr>
              <p:spPr>
                <a:xfrm>
                  <a:off x="2298100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69" name="직선 연결선 103"/>
                <p:cNvCxnSpPr>
                  <a:stCxn id="364" idx="3"/>
                  <a:endCxn id="362" idx="1"/>
                </p:cNvCxnSpPr>
                <p:nvPr/>
              </p:nvCxnSpPr>
              <p:spPr>
                <a:xfrm>
                  <a:off x="2552011" y="2607444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0" name="직선 연결선 104"/>
                <p:cNvCxnSpPr>
                  <a:stCxn id="362" idx="3"/>
                  <a:endCxn id="358" idx="1"/>
                </p:cNvCxnSpPr>
                <p:nvPr/>
              </p:nvCxnSpPr>
              <p:spPr>
                <a:xfrm>
                  <a:off x="2805922" y="2607444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1" name="직선 연결선 105"/>
                <p:cNvCxnSpPr>
                  <a:stCxn id="367" idx="3"/>
                  <a:endCxn id="365" idx="1"/>
                </p:cNvCxnSpPr>
                <p:nvPr/>
              </p:nvCxnSpPr>
              <p:spPr>
                <a:xfrm>
                  <a:off x="2298100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2" name="직선 연결선 106"/>
                <p:cNvCxnSpPr>
                  <a:stCxn id="365" idx="3"/>
                  <a:endCxn id="363" idx="1"/>
                </p:cNvCxnSpPr>
                <p:nvPr/>
              </p:nvCxnSpPr>
              <p:spPr>
                <a:xfrm>
                  <a:off x="2552011" y="3098428"/>
                  <a:ext cx="1098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373" name="직선 연결선 107"/>
                <p:cNvCxnSpPr>
                  <a:stCxn id="363" idx="3"/>
                  <a:endCxn id="359" idx="1"/>
                </p:cNvCxnSpPr>
                <p:nvPr/>
              </p:nvCxnSpPr>
              <p:spPr>
                <a:xfrm>
                  <a:off x="2805922" y="3098428"/>
                  <a:ext cx="109894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60BD68">
                      <a:shade val="95000"/>
                      <a:satMod val="105000"/>
                    </a:srgbClr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351" name="TextBox 350"/>
            <p:cNvSpPr txBox="1"/>
            <p:nvPr/>
          </p:nvSpPr>
          <p:spPr>
            <a:xfrm>
              <a:off x="502815" y="1340768"/>
              <a:ext cx="1548822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kern="0" dirty="0">
                  <a:solidFill>
                    <a:sysClr val="windowText" lastClr="000000"/>
                  </a:solidFill>
                </a:rPr>
                <a:t>DDR3-OoO</a:t>
              </a:r>
              <a:endParaRPr lang="ko-KR" alt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32" name="그룹 10"/>
          <p:cNvGrpSpPr/>
          <p:nvPr/>
        </p:nvGrpSpPr>
        <p:grpSpPr>
          <a:xfrm>
            <a:off x="6908164" y="1140133"/>
            <a:ext cx="1929433" cy="3923809"/>
            <a:chOff x="6908164" y="1340768"/>
            <a:chExt cx="1929433" cy="3923809"/>
          </a:xfrm>
        </p:grpSpPr>
        <p:sp>
          <p:nvSpPr>
            <p:cNvPr id="433" name="TextBox 432"/>
            <p:cNvSpPr txBox="1"/>
            <p:nvPr/>
          </p:nvSpPr>
          <p:spPr>
            <a:xfrm>
              <a:off x="6970848" y="1340768"/>
              <a:ext cx="1663286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defRPr/>
              </a:pPr>
              <a:r>
                <a:rPr lang="en-US" altLang="ko-KR" sz="2400" b="1" kern="0" dirty="0">
                  <a:solidFill>
                    <a:srgbClr val="FF0000"/>
                  </a:solidFill>
                </a:rPr>
                <a:t>Tesseract</a:t>
              </a:r>
              <a:endParaRPr lang="ko-KR" altLang="en-US" sz="2400" b="1" kern="0" dirty="0">
                <a:solidFill>
                  <a:srgbClr val="FF0000"/>
                </a:solidFill>
              </a:endParaRPr>
            </a:p>
          </p:txBody>
        </p:sp>
        <p:grpSp>
          <p:nvGrpSpPr>
            <p:cNvPr id="434" name="그룹 629"/>
            <p:cNvGrpSpPr/>
            <p:nvPr/>
          </p:nvGrpSpPr>
          <p:grpSpPr>
            <a:xfrm>
              <a:off x="6908164" y="3500504"/>
              <a:ext cx="1788652" cy="1764073"/>
              <a:chOff x="7081194" y="3140968"/>
              <a:chExt cx="1788652" cy="1764073"/>
            </a:xfrm>
          </p:grpSpPr>
          <p:sp>
            <p:nvSpPr>
              <p:cNvPr id="439" name="직사각형 531"/>
              <p:cNvSpPr/>
              <p:nvPr/>
            </p:nvSpPr>
            <p:spPr>
              <a:xfrm rot="16200000">
                <a:off x="7081798" y="459843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0" name="직사각형 532"/>
              <p:cNvSpPr/>
              <p:nvPr/>
            </p:nvSpPr>
            <p:spPr>
              <a:xfrm rot="16200000">
                <a:off x="7573900" y="459843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1" name="직사각형 539"/>
              <p:cNvSpPr/>
              <p:nvPr/>
            </p:nvSpPr>
            <p:spPr>
              <a:xfrm rot="16200000">
                <a:off x="7081799" y="411175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2" name="직사각형 540"/>
              <p:cNvSpPr/>
              <p:nvPr/>
            </p:nvSpPr>
            <p:spPr>
              <a:xfrm rot="16200000">
                <a:off x="7573901" y="411175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3" name="직사각형 541"/>
              <p:cNvSpPr/>
              <p:nvPr/>
            </p:nvSpPr>
            <p:spPr>
              <a:xfrm rot="16200000">
                <a:off x="8071139" y="459843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4" name="직사각형 542"/>
              <p:cNvSpPr/>
              <p:nvPr/>
            </p:nvSpPr>
            <p:spPr>
              <a:xfrm rot="16200000">
                <a:off x="8563241" y="4598437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5" name="직사각형 543"/>
              <p:cNvSpPr/>
              <p:nvPr/>
            </p:nvSpPr>
            <p:spPr>
              <a:xfrm rot="16200000">
                <a:off x="8071140" y="411175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6" name="직사각형 544"/>
              <p:cNvSpPr/>
              <p:nvPr/>
            </p:nvSpPr>
            <p:spPr>
              <a:xfrm rot="16200000">
                <a:off x="8563242" y="4111757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7" name="직사각형 547"/>
              <p:cNvSpPr/>
              <p:nvPr/>
            </p:nvSpPr>
            <p:spPr>
              <a:xfrm rot="16200000">
                <a:off x="7081799" y="3627044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8" name="직사각형 548"/>
              <p:cNvSpPr/>
              <p:nvPr/>
            </p:nvSpPr>
            <p:spPr>
              <a:xfrm rot="16200000">
                <a:off x="7573901" y="362704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49" name="직사각형 549"/>
              <p:cNvSpPr/>
              <p:nvPr/>
            </p:nvSpPr>
            <p:spPr>
              <a:xfrm rot="16200000">
                <a:off x="7081800" y="3140364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 dirty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50" name="직사각형 550"/>
              <p:cNvSpPr/>
              <p:nvPr/>
            </p:nvSpPr>
            <p:spPr>
              <a:xfrm rot="16200000">
                <a:off x="7573902" y="314036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51" name="직사각형 551"/>
              <p:cNvSpPr/>
              <p:nvPr/>
            </p:nvSpPr>
            <p:spPr>
              <a:xfrm rot="16200000">
                <a:off x="8071140" y="362704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52" name="직사각형 552"/>
              <p:cNvSpPr/>
              <p:nvPr/>
            </p:nvSpPr>
            <p:spPr>
              <a:xfrm rot="16200000">
                <a:off x="8563242" y="362704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53" name="직사각형 553"/>
              <p:cNvSpPr/>
              <p:nvPr/>
            </p:nvSpPr>
            <p:spPr>
              <a:xfrm rot="16200000">
                <a:off x="8071141" y="3140365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sp>
            <p:nvSpPr>
              <p:cNvPr id="454" name="직사각형 554"/>
              <p:cNvSpPr/>
              <p:nvPr/>
            </p:nvSpPr>
            <p:spPr>
              <a:xfrm rot="16200000">
                <a:off x="8563243" y="3140366"/>
                <a:ext cx="306000" cy="307207"/>
              </a:xfrm>
              <a:prstGeom prst="rect">
                <a:avLst/>
              </a:prstGeom>
              <a:gradFill rotWithShape="1">
                <a:gsLst>
                  <a:gs pos="0">
                    <a:srgbClr val="307D99">
                      <a:tint val="50000"/>
                      <a:satMod val="300000"/>
                    </a:srgbClr>
                  </a:gs>
                  <a:gs pos="35000">
                    <a:srgbClr val="307D99">
                      <a:tint val="37000"/>
                      <a:satMod val="300000"/>
                    </a:srgbClr>
                  </a:gs>
                  <a:gs pos="100000">
                    <a:srgbClr val="307D9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ko-KR" altLang="en-US" kern="0">
                  <a:solidFill>
                    <a:sysClr val="windowText" lastClr="000000"/>
                  </a:solidFill>
                  <a:latin typeface="Calibri"/>
                  <a:ea typeface="나눔고딕"/>
                </a:endParaRPr>
              </a:p>
            </p:txBody>
          </p:sp>
          <p:cxnSp>
            <p:nvCxnSpPr>
              <p:cNvPr id="455" name="직선 화살표 연결선 558"/>
              <p:cNvCxnSpPr>
                <a:stCxn id="449" idx="1"/>
                <a:endCxn id="447" idx="3"/>
              </p:cNvCxnSpPr>
              <p:nvPr/>
            </p:nvCxnSpPr>
            <p:spPr>
              <a:xfrm flipH="1">
                <a:off x="7234800" y="3446968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6" name="직선 화살표 연결선 559"/>
              <p:cNvCxnSpPr>
                <a:stCxn id="447" idx="1"/>
                <a:endCxn id="441" idx="3"/>
              </p:cNvCxnSpPr>
              <p:nvPr/>
            </p:nvCxnSpPr>
            <p:spPr>
              <a:xfrm>
                <a:off x="7234800" y="3933648"/>
                <a:ext cx="0" cy="17871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7" name="직선 화살표 연결선 562"/>
              <p:cNvCxnSpPr>
                <a:stCxn id="441" idx="1"/>
                <a:endCxn id="439" idx="3"/>
              </p:cNvCxnSpPr>
              <p:nvPr/>
            </p:nvCxnSpPr>
            <p:spPr>
              <a:xfrm flipH="1">
                <a:off x="7234799" y="441835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8" name="직선 화살표 연결선 565"/>
              <p:cNvCxnSpPr>
                <a:stCxn id="449" idx="2"/>
                <a:endCxn id="450" idx="0"/>
              </p:cNvCxnSpPr>
              <p:nvPr/>
            </p:nvCxnSpPr>
            <p:spPr>
              <a:xfrm>
                <a:off x="7388404" y="3293968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59" name="직선 화살표 연결선 568"/>
              <p:cNvCxnSpPr>
                <a:stCxn id="450" idx="2"/>
                <a:endCxn id="453" idx="0"/>
              </p:cNvCxnSpPr>
              <p:nvPr/>
            </p:nvCxnSpPr>
            <p:spPr>
              <a:xfrm>
                <a:off x="7880506" y="3293969"/>
                <a:ext cx="190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0" name="직선 화살표 연결선 571"/>
              <p:cNvCxnSpPr>
                <a:stCxn id="450" idx="1"/>
                <a:endCxn id="448" idx="3"/>
              </p:cNvCxnSpPr>
              <p:nvPr/>
            </p:nvCxnSpPr>
            <p:spPr>
              <a:xfrm flipH="1">
                <a:off x="7726902" y="344696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1" name="직선 화살표 연결선 574"/>
              <p:cNvCxnSpPr>
                <a:stCxn id="447" idx="2"/>
                <a:endCxn id="448" idx="0"/>
              </p:cNvCxnSpPr>
              <p:nvPr/>
            </p:nvCxnSpPr>
            <p:spPr>
              <a:xfrm>
                <a:off x="7388403" y="3780648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2" name="직선 화살표 연결선 577"/>
              <p:cNvCxnSpPr>
                <a:stCxn id="442" idx="0"/>
                <a:endCxn id="441" idx="2"/>
              </p:cNvCxnSpPr>
              <p:nvPr/>
            </p:nvCxnSpPr>
            <p:spPr>
              <a:xfrm flipH="1" flipV="1">
                <a:off x="7388403" y="426535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3" name="직선 화살표 연결선 580"/>
              <p:cNvCxnSpPr>
                <a:stCxn id="439" idx="2"/>
                <a:endCxn id="440" idx="0"/>
              </p:cNvCxnSpPr>
              <p:nvPr/>
            </p:nvCxnSpPr>
            <p:spPr>
              <a:xfrm>
                <a:off x="7388402" y="475203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4" name="직선 화살표 연결선 583"/>
              <p:cNvCxnSpPr>
                <a:stCxn id="442" idx="1"/>
                <a:endCxn id="440" idx="3"/>
              </p:cNvCxnSpPr>
              <p:nvPr/>
            </p:nvCxnSpPr>
            <p:spPr>
              <a:xfrm flipH="1">
                <a:off x="7726901" y="441836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5" name="직선 화살표 연결선 586"/>
              <p:cNvCxnSpPr>
                <a:stCxn id="443" idx="0"/>
                <a:endCxn id="440" idx="2"/>
              </p:cNvCxnSpPr>
              <p:nvPr/>
            </p:nvCxnSpPr>
            <p:spPr>
              <a:xfrm flipH="1">
                <a:off x="7880504" y="4752040"/>
                <a:ext cx="1900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6" name="직선 화살표 연결선 589"/>
              <p:cNvCxnSpPr>
                <a:stCxn id="443" idx="2"/>
                <a:endCxn id="444" idx="0"/>
              </p:cNvCxnSpPr>
              <p:nvPr/>
            </p:nvCxnSpPr>
            <p:spPr>
              <a:xfrm>
                <a:off x="8377743" y="4752040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7" name="직선 화살표 연결선 592"/>
              <p:cNvCxnSpPr>
                <a:stCxn id="443" idx="3"/>
                <a:endCxn id="445" idx="1"/>
              </p:cNvCxnSpPr>
              <p:nvPr/>
            </p:nvCxnSpPr>
            <p:spPr>
              <a:xfrm flipV="1">
                <a:off x="8224140" y="441836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8" name="직선 화살표 연결선 595"/>
              <p:cNvCxnSpPr>
                <a:stCxn id="444" idx="3"/>
                <a:endCxn id="446" idx="1"/>
              </p:cNvCxnSpPr>
              <p:nvPr/>
            </p:nvCxnSpPr>
            <p:spPr>
              <a:xfrm flipV="1">
                <a:off x="8716242" y="4418361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69" name="직선 화살표 연결선 598"/>
              <p:cNvCxnSpPr>
                <a:stCxn id="445" idx="2"/>
                <a:endCxn id="446" idx="0"/>
              </p:cNvCxnSpPr>
              <p:nvPr/>
            </p:nvCxnSpPr>
            <p:spPr>
              <a:xfrm>
                <a:off x="8377744" y="4265360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0" name="직선 화살표 연결선 601"/>
              <p:cNvCxnSpPr>
                <a:stCxn id="446" idx="3"/>
                <a:endCxn id="452" idx="1"/>
              </p:cNvCxnSpPr>
              <p:nvPr/>
            </p:nvCxnSpPr>
            <p:spPr>
              <a:xfrm flipV="1">
                <a:off x="8716243" y="3933650"/>
                <a:ext cx="0" cy="17871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1" name="직선 화살표 연결선 604"/>
              <p:cNvCxnSpPr>
                <a:stCxn id="452" idx="3"/>
                <a:endCxn id="454" idx="1"/>
              </p:cNvCxnSpPr>
              <p:nvPr/>
            </p:nvCxnSpPr>
            <p:spPr>
              <a:xfrm flipV="1">
                <a:off x="8716243" y="3446970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2" name="직선 화살표 연결선 607"/>
              <p:cNvCxnSpPr>
                <a:stCxn id="452" idx="0"/>
                <a:endCxn id="451" idx="2"/>
              </p:cNvCxnSpPr>
              <p:nvPr/>
            </p:nvCxnSpPr>
            <p:spPr>
              <a:xfrm flipH="1" flipV="1">
                <a:off x="8377744" y="378064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3" name="직선 화살표 연결선 610"/>
              <p:cNvCxnSpPr>
                <a:stCxn id="454" idx="0"/>
                <a:endCxn id="453" idx="2"/>
              </p:cNvCxnSpPr>
              <p:nvPr/>
            </p:nvCxnSpPr>
            <p:spPr>
              <a:xfrm flipH="1" flipV="1">
                <a:off x="8377745" y="3293969"/>
                <a:ext cx="184895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4" name="직선 화살표 연결선 613"/>
              <p:cNvCxnSpPr>
                <a:stCxn id="453" idx="1"/>
                <a:endCxn id="451" idx="3"/>
              </p:cNvCxnSpPr>
              <p:nvPr/>
            </p:nvCxnSpPr>
            <p:spPr>
              <a:xfrm flipH="1">
                <a:off x="8224141" y="3446969"/>
                <a:ext cx="1" cy="18068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5" name="직선 화살표 연결선 616"/>
              <p:cNvCxnSpPr/>
              <p:nvPr/>
            </p:nvCxnSpPr>
            <p:spPr>
              <a:xfrm flipH="1">
                <a:off x="7885690" y="3936816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6" name="직선 화살표 연결선 620"/>
              <p:cNvCxnSpPr/>
              <p:nvPr/>
            </p:nvCxnSpPr>
            <p:spPr>
              <a:xfrm>
                <a:off x="7885690" y="3936816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7" name="직선 화살표 연결선 621"/>
              <p:cNvCxnSpPr/>
              <p:nvPr/>
            </p:nvCxnSpPr>
            <p:spPr>
              <a:xfrm flipH="1">
                <a:off x="7387565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8" name="직선 화살표 연결선 622"/>
              <p:cNvCxnSpPr/>
              <p:nvPr/>
            </p:nvCxnSpPr>
            <p:spPr>
              <a:xfrm>
                <a:off x="7387565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79" name="직선 화살표 연결선 623"/>
              <p:cNvCxnSpPr/>
              <p:nvPr/>
            </p:nvCxnSpPr>
            <p:spPr>
              <a:xfrm flipH="1">
                <a:off x="8382881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0" name="직선 화살표 연결선 624"/>
              <p:cNvCxnSpPr/>
              <p:nvPr/>
            </p:nvCxnSpPr>
            <p:spPr>
              <a:xfrm>
                <a:off x="8382881" y="3452218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1" name="직선 화살표 연결선 625"/>
              <p:cNvCxnSpPr/>
              <p:nvPr/>
            </p:nvCxnSpPr>
            <p:spPr>
              <a:xfrm flipH="1">
                <a:off x="8382881" y="441835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2" name="직선 화살표 연결선 626"/>
              <p:cNvCxnSpPr/>
              <p:nvPr/>
            </p:nvCxnSpPr>
            <p:spPr>
              <a:xfrm>
                <a:off x="8382881" y="441835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3" name="직선 화살표 연결선 627"/>
              <p:cNvCxnSpPr/>
              <p:nvPr/>
            </p:nvCxnSpPr>
            <p:spPr>
              <a:xfrm flipH="1">
                <a:off x="7390970" y="442262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484" name="직선 화살표 연결선 628"/>
              <p:cNvCxnSpPr/>
              <p:nvPr/>
            </p:nvCxnSpPr>
            <p:spPr>
              <a:xfrm>
                <a:off x="7390970" y="4422624"/>
                <a:ext cx="184894" cy="17444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07D99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sp>
          <p:nvSpPr>
            <p:cNvPr id="435" name="직사각형 647"/>
            <p:cNvSpPr/>
            <p:nvPr/>
          </p:nvSpPr>
          <p:spPr>
            <a:xfrm>
              <a:off x="7861251" y="2276872"/>
              <a:ext cx="976346" cy="976344"/>
            </a:xfrm>
            <a:prstGeom prst="rect">
              <a:avLst/>
            </a:prstGeom>
            <a:gradFill rotWithShape="1">
              <a:gsLst>
                <a:gs pos="0">
                  <a:srgbClr val="307D99">
                    <a:tint val="50000"/>
                    <a:satMod val="300000"/>
                  </a:srgbClr>
                </a:gs>
                <a:gs pos="35000">
                  <a:srgbClr val="307D99">
                    <a:tint val="37000"/>
                    <a:satMod val="300000"/>
                  </a:srgbClr>
                </a:gs>
                <a:gs pos="100000">
                  <a:srgbClr val="307D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ko-KR" sz="1600" kern="0" dirty="0">
                  <a:solidFill>
                    <a:sysClr val="windowText" lastClr="000000"/>
                  </a:solidFill>
                  <a:latin typeface="Calibri"/>
                  <a:ea typeface="나눔고딕"/>
                </a:rPr>
                <a:t>32 Tesseract Cores</a:t>
              </a:r>
              <a:endParaRPr lang="ko-KR" altLang="en-US" sz="1600" kern="0" dirty="0">
                <a:solidFill>
                  <a:sysClr val="windowText" lastClr="000000"/>
                </a:solidFill>
                <a:latin typeface="Calibri"/>
                <a:ea typeface="나눔고딕"/>
              </a:endParaRPr>
            </a:p>
          </p:txBody>
        </p:sp>
        <p:cxnSp>
          <p:nvCxnSpPr>
            <p:cNvPr id="436" name="직선 연결선 649"/>
            <p:cNvCxnSpPr/>
            <p:nvPr/>
          </p:nvCxnSpPr>
          <p:spPr>
            <a:xfrm flipH="1" flipV="1">
              <a:off x="7861251" y="3253216"/>
              <a:ext cx="36254" cy="247287"/>
            </a:xfrm>
            <a:prstGeom prst="line">
              <a:avLst/>
            </a:prstGeom>
            <a:noFill/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437" name="직선 연결선 650"/>
            <p:cNvCxnSpPr/>
            <p:nvPr/>
          </p:nvCxnSpPr>
          <p:spPr>
            <a:xfrm flipV="1">
              <a:off x="8204713" y="3253216"/>
              <a:ext cx="632884" cy="249258"/>
            </a:xfrm>
            <a:prstGeom prst="line">
              <a:avLst/>
            </a:prstGeom>
            <a:noFill/>
            <a:ln w="9525" cap="flat" cmpd="sng" algn="ctr">
              <a:solidFill>
                <a:srgbClr val="307D99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sp>
        <p:nvSpPr>
          <p:cNvPr id="244" name="TextBox 243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134882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Graph Processing Performance</a:t>
            </a: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12305" y="1052736"/>
            <a:ext cx="5320236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rgbClr val="FF0000"/>
                </a:solidFill>
              </a:rPr>
              <a:t>&gt;13X Performance Improvement</a:t>
            </a:r>
            <a:endParaRPr lang="ko-KR" alt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1680" y="1628800"/>
            <a:ext cx="385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On five graph processing algorithms</a:t>
            </a:r>
          </a:p>
        </p:txBody>
      </p:sp>
    </p:spTree>
    <p:extLst>
      <p:ext uri="{BB962C8B-B14F-4D97-AF65-F5344CB8AC3E}">
        <p14:creationId xmlns:p14="http://schemas.microsoft.com/office/powerpoint/2010/main" val="923473873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Tesseract</a:t>
            </a:r>
            <a:r>
              <a:rPr lang="en-US" dirty="0"/>
              <a:t> Graph Processing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114</a:t>
            </a:fld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sp>
        <p:nvSpPr>
          <p:cNvPr id="10" name="직사각형 3"/>
          <p:cNvSpPr/>
          <p:nvPr/>
        </p:nvSpPr>
        <p:spPr>
          <a:xfrm>
            <a:off x="655565" y="1052736"/>
            <a:ext cx="7832870" cy="475252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ko-KR" altLang="en-US" kern="0">
              <a:solidFill>
                <a:sysClr val="window" lastClr="FFFFFF"/>
              </a:solidFill>
              <a:latin typeface="Calibri"/>
              <a:ea typeface="나눔고딕"/>
            </a:endParaRPr>
          </a:p>
        </p:txBody>
      </p:sp>
      <p:graphicFrame>
        <p:nvGraphicFramePr>
          <p:cNvPr id="11" name="내용 개체 틀 5"/>
          <p:cNvGraphicFramePr>
            <a:graphicFrameLocks/>
          </p:cNvGraphicFramePr>
          <p:nvPr>
            <p:extLst/>
          </p:nvPr>
        </p:nvGraphicFramePr>
        <p:xfrm>
          <a:off x="873703" y="1196752"/>
          <a:ext cx="739659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1066642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dirty="0"/>
              <a:t>Tesseract Graph Processing System Energy</a:t>
            </a:r>
          </a:p>
        </p:txBody>
      </p:sp>
      <p:graphicFrame>
        <p:nvGraphicFramePr>
          <p:cNvPr id="7" name="내용 개체 틀 11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50292" y="4848835"/>
            <a:ext cx="3754153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defRPr/>
            </a:pPr>
            <a:r>
              <a:rPr lang="en-US" altLang="ko-KR" sz="2400" b="1" kern="0" dirty="0">
                <a:solidFill>
                  <a:srgbClr val="FF0000"/>
                </a:solidFill>
              </a:rPr>
              <a:t>&gt; 8X Energy Reduction</a:t>
            </a:r>
            <a:endParaRPr lang="ko-KR" altLang="en-US" sz="2400" b="1" kern="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4136" y="6453336"/>
            <a:ext cx="7740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Ahn+, “</a:t>
            </a:r>
            <a:r>
              <a:rPr lang="en-US" sz="1400" dirty="0">
                <a:solidFill>
                  <a:srgbClr val="0000FF"/>
                </a:solidFill>
              </a:rPr>
              <a:t>A Scalable Processing-in-Memory Accelerator for Parallel Graph Processing</a:t>
            </a:r>
            <a:r>
              <a:rPr lang="en-US" sz="1400" dirty="0">
                <a:solidFill>
                  <a:srgbClr val="000000"/>
                </a:solidFill>
              </a:rPr>
              <a:t>” ISCA 2015.</a:t>
            </a:r>
          </a:p>
        </p:txBody>
      </p:sp>
    </p:spTree>
    <p:extLst>
      <p:ext uri="{BB962C8B-B14F-4D97-AF65-F5344CB8AC3E}">
        <p14:creationId xmlns:p14="http://schemas.microsoft.com/office/powerpoint/2010/main" val="1422543007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Tesseract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Sungpack</a:t>
            </a:r>
            <a:r>
              <a:rPr lang="en-US" dirty="0"/>
              <a:t> Hong,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hlinkClick r:id="rId2"/>
              </a:rPr>
              <a:t>"A Scalable Processing-in-Memory Accelerator for Parallel Graph Processing"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25144"/>
            <a:ext cx="9144000" cy="14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 on Mobile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sz="2100" dirty="0"/>
              <a:t>Amirali Boroumand, Saugata Ghose, </a:t>
            </a:r>
            <a:r>
              <a:rPr lang="en-US" sz="2100" dirty="0" err="1"/>
              <a:t>Youngsok</a:t>
            </a:r>
            <a:r>
              <a:rPr lang="en-US" sz="2100" dirty="0"/>
              <a:t> Kim, </a:t>
            </a:r>
            <a:r>
              <a:rPr lang="en-US" sz="2100" dirty="0" err="1"/>
              <a:t>Rachata</a:t>
            </a:r>
            <a:r>
              <a:rPr lang="en-US" sz="2100" dirty="0"/>
              <a:t> </a:t>
            </a:r>
            <a:r>
              <a:rPr lang="en-US" sz="2100" dirty="0" err="1"/>
              <a:t>Ausavarungnirun</a:t>
            </a:r>
            <a:r>
              <a:rPr lang="en-US" sz="2100" dirty="0"/>
              <a:t>, Eric </a:t>
            </a:r>
            <a:r>
              <a:rPr lang="en-US" sz="2100" dirty="0" err="1"/>
              <a:t>Shiu</a:t>
            </a:r>
            <a:r>
              <a:rPr lang="en-US" sz="2100" dirty="0"/>
              <a:t>, Rahul Thakur, </a:t>
            </a:r>
            <a:r>
              <a:rPr lang="en-US" sz="2100" dirty="0" err="1"/>
              <a:t>Daehyun</a:t>
            </a:r>
            <a:r>
              <a:rPr lang="en-US" sz="2100" dirty="0"/>
              <a:t> Kim, Aki </a:t>
            </a:r>
            <a:r>
              <a:rPr lang="en-US" sz="2100" dirty="0" err="1"/>
              <a:t>Kuusela</a:t>
            </a:r>
            <a:r>
              <a:rPr lang="en-US" sz="2100" dirty="0"/>
              <a:t>, Allan </a:t>
            </a:r>
            <a:r>
              <a:rPr lang="en-US" sz="2100" dirty="0" err="1"/>
              <a:t>Knies</a:t>
            </a:r>
            <a:r>
              <a:rPr lang="en-US" sz="2100" dirty="0"/>
              <a:t>, </a:t>
            </a:r>
            <a:r>
              <a:rPr lang="en-US" sz="2100" dirty="0" err="1"/>
              <a:t>Parthasarathy</a:t>
            </a:r>
            <a:r>
              <a:rPr lang="en-US" sz="2100" dirty="0"/>
              <a:t> </a:t>
            </a:r>
            <a:r>
              <a:rPr lang="en-US" sz="2100" dirty="0" err="1"/>
              <a:t>Ranganathan</a:t>
            </a:r>
            <a:r>
              <a:rPr lang="en-US" sz="2100" dirty="0"/>
              <a:t>, and Onur Mutlu,</a:t>
            </a:r>
            <a:br>
              <a:rPr lang="en-US" sz="2100" dirty="0"/>
            </a:br>
            <a:r>
              <a:rPr lang="en-US" sz="2100" b="1" dirty="0">
                <a:hlinkClick r:id="rId2"/>
              </a:rPr>
              <a:t>"Google Workloads for Consumer Devices: Mitigating Data Movement Bottlenecks"</a:t>
            </a:r>
            <a:r>
              <a:rPr lang="en-US" sz="2100" dirty="0"/>
              <a:t> </a:t>
            </a:r>
            <a:br>
              <a:rPr lang="en-US" sz="2100" dirty="0"/>
            </a:br>
            <a:r>
              <a:rPr lang="en-US" sz="2100" i="1" dirty="0"/>
              <a:t>Proceedings of the </a:t>
            </a:r>
            <a:r>
              <a:rPr lang="en-US" sz="21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2100" i="1" dirty="0"/>
              <a:t> (</a:t>
            </a:r>
            <a:r>
              <a:rPr lang="en-US" sz="2100" b="1" i="1" dirty="0"/>
              <a:t>ASPLOS</a:t>
            </a:r>
            <a:r>
              <a:rPr lang="en-US" sz="2100" i="1" dirty="0"/>
              <a:t>)</a:t>
            </a:r>
            <a:r>
              <a:rPr lang="en-US" sz="21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072"/>
            <a:ext cx="9144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32" y="365126"/>
            <a:ext cx="882408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Truly Distributed </a:t>
            </a:r>
            <a:r>
              <a:rPr lang="en-US"/>
              <a:t>GPU Processing with PIM?</a:t>
            </a:r>
            <a:endParaRPr lang="en-US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srgbClr val="0070C0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lang="en-US" sz="12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 b="31908"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lang="en-US" sz="16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GPU Execution with PIM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"Transparent Offloading and Mapping (TOM): Enabling Programmer-Transparent Near-Data Processing in GPU Systems"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83385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6CDE87C-4DFB-8147-A2EF-37268286C75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05636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Accelerating GPU Execution with PIM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</a:t>
            </a:r>
            <a:r>
              <a:rPr lang="en-US" sz="2000" u="sng" dirty="0"/>
              <a:t>Onur Mutlu</a:t>
            </a:r>
            <a:r>
              <a:rPr lang="en-US" sz="2000" dirty="0"/>
              <a:t>, and Chita R. Das,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"Scheduling Techniques for GPU Architectures with Processing-In-Memory Capabilities"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120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Key Questions in 3D-Stacked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5051648"/>
          </a:xfrm>
        </p:spPr>
        <p:txBody>
          <a:bodyPr/>
          <a:lstStyle/>
          <a:p>
            <a:r>
              <a:rPr lang="en-US" dirty="0"/>
              <a:t>How can we accelerate important applications if we use         </a:t>
            </a:r>
            <a:r>
              <a:rPr lang="en-US" dirty="0">
                <a:solidFill>
                  <a:srgbClr val="0000FF"/>
                </a:solidFill>
              </a:rPr>
              <a:t>3D-stacked memory as a coarse-grained accelerator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is the architecture and programming model?</a:t>
            </a:r>
          </a:p>
          <a:p>
            <a:pPr lvl="1"/>
            <a:r>
              <a:rPr lang="en-US" dirty="0"/>
              <a:t>what are the mechanisms for acceleration?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What is the </a:t>
            </a:r>
            <a:r>
              <a:rPr lang="en-US" dirty="0">
                <a:solidFill>
                  <a:srgbClr val="0000FF"/>
                </a:solidFill>
              </a:rPr>
              <a:t>minimal processing-in-memory support </a:t>
            </a:r>
            <a:r>
              <a:rPr lang="en-US" dirty="0"/>
              <a:t>we can provide?</a:t>
            </a:r>
          </a:p>
          <a:p>
            <a:pPr lvl="1"/>
            <a:r>
              <a:rPr lang="en-US" dirty="0"/>
              <a:t>without changing the system significantly</a:t>
            </a:r>
          </a:p>
          <a:p>
            <a:pPr lvl="1"/>
            <a:r>
              <a:rPr lang="en-US" dirty="0"/>
              <a:t>while achieving significant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3645024"/>
            <a:ext cx="8280920" cy="792088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9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Simpler PIM: PIM-Enabled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hlinkClick r:id="rId2"/>
              </a:rPr>
              <a:t>"PIM-Enabled Instructions: A Low-Overhead, Locality-Aware Processing-in-Memory Architecture"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7496"/>
            <a:ext cx="914400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Code and Data Mapping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"Transparent Offloading and Mapping (TOM): Enabling Programmer-Transparent Near-Data Processing in GPU Systems"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123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83385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0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02735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696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Low-Latency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85499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419BFC-0704-824A-8642-CF6757650AC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126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47291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Eliminating the Adoption Barriers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sz="54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 algn="ctr" eaLnBrk="1" hangingPunct="1">
              <a:buNone/>
            </a:pPr>
            <a:r>
              <a:rPr lang="en-US" sz="60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How to Enable Adoption of </a:t>
            </a:r>
            <a:r>
              <a:rPr lang="en-US" sz="6000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419BFC-0704-824A-8642-CF6757650AC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127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02735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Functionality of and applications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Ease of programming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System support: coherence &amp; virtual memory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Runtime systems for adaptive scheduling, data mapping, access/sharing control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5. Infrastructures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85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129</a:t>
            </a:fld>
            <a:endParaRPr lang="en-US" altLang="en-US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r>
              <a:rPr lang="en-US" sz="1750" dirty="0">
                <a:solidFill>
                  <a:srgbClr val="000000"/>
                </a:solidFill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>
              <a:defRPr/>
            </a:pPr>
            <a:endParaRPr lang="en-US" sz="1750" dirty="0">
              <a:solidFill>
                <a:srgbClr val="000000"/>
              </a:solidFill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471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Multi-core</a:t>
            </a:r>
            <a:r>
              <a:rPr lang="en-US" dirty="0">
                <a:latin typeface="Tahoma" charset="0"/>
                <a:ea typeface="ＭＳ Ｐゴシック" charset="0"/>
              </a:rPr>
              <a:t>: increasing number of cores/agents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Data-intensive applications</a:t>
            </a:r>
            <a:r>
              <a:rPr lang="en-US" dirty="0">
                <a:latin typeface="Tahoma" charset="0"/>
                <a:ea typeface="ＭＳ Ｐゴシック" charset="0"/>
              </a:rPr>
              <a:t>: increasing demand/hunger for data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Consolidation</a:t>
            </a:r>
            <a:r>
              <a:rPr lang="en-US" dirty="0">
                <a:latin typeface="Tahoma" charset="0"/>
                <a:ea typeface="ＭＳ Ｐゴシック" charset="0"/>
              </a:rPr>
              <a:t>: cloud computing, GPUs, mobile, heterogeneity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sz="2200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200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22449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</a:t>
            </a:r>
            <a:r>
              <a:rPr lang="en-US" dirty="0">
                <a:latin typeface="+mn-lt"/>
              </a:rPr>
              <a:t>1: Code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srgbClr val="0070C0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lang="en-US" sz="12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820948" y="1813082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 b="31908"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/>
          <p:cNvCxnSpPr/>
          <p:nvPr/>
        </p:nvCxnSpPr>
        <p:spPr>
          <a:xfrm>
            <a:off x="7910782" y="3507815"/>
            <a:ext cx="34338" cy="1338505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3"/>
          <p:cNvCxnSpPr>
            <a:endCxn id="50" idx="1"/>
          </p:cNvCxnSpPr>
          <p:nvPr/>
        </p:nvCxnSpPr>
        <p:spPr>
          <a:xfrm rot="5400000">
            <a:off x="3823168" y="2815999"/>
            <a:ext cx="2189702" cy="1483929"/>
          </a:xfrm>
          <a:prstGeom prst="bentConnector3">
            <a:avLst>
              <a:gd name="adj1" fmla="val -1039"/>
            </a:avLst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610146" y="1123094"/>
            <a:ext cx="8300174" cy="9098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Challenge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r>
              <a:rPr lang="en-US" dirty="0">
                <a:solidFill>
                  <a:srgbClr val="0070C0"/>
                </a:solidFill>
              </a:rPr>
              <a:t> Which operations should be executed in memory vs. in CPU?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992481" y="3532975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lang="en-US" sz="16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2: Data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srgbClr val="0070C0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2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lang="en-US" sz="12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700063" y="1386295"/>
            <a:ext cx="7799174" cy="107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Challenge 2:</a:t>
            </a:r>
            <a:r>
              <a:rPr lang="en-US" dirty="0">
                <a:solidFill>
                  <a:srgbClr val="0070C0"/>
                </a:solidFill>
              </a:rPr>
              <a:t> How should data be mapped to different 3D memory stacks? 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390900" y="3668380"/>
            <a:ext cx="1953938" cy="116967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1054333" y="4885098"/>
            <a:ext cx="1774621" cy="11639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76313" y="4842578"/>
            <a:ext cx="1889711" cy="11913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974267" y="3668380"/>
            <a:ext cx="1870825" cy="10848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lang="en-US" sz="1600" b="1">
                <a:solidFill>
                  <a:prstClr val="black"/>
                </a:solidFill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lang="en-US" sz="1600" b="1" dirty="0">
              <a:solidFill>
                <a:prstClr val="black"/>
              </a:solidFill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Code and Data Mapping?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"Transparent Offloading and Mapping (TOM): Enabling Programmer-Transparent Near-Data Processing in GPU Systems"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132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83385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How to Schedule Code?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</a:t>
            </a:r>
            <a:r>
              <a:rPr lang="en-US" sz="2000" u="sng" dirty="0"/>
              <a:t>Onur Mutlu</a:t>
            </a:r>
            <a:r>
              <a:rPr lang="en-US" sz="2000" dirty="0"/>
              <a:t>, and Chita R. Das,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"Scheduling Techniques for GPU Architectures with Processing-In-Memory Capabilities"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133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67703"/>
            <a:ext cx="9036496" cy="1066800"/>
          </a:xfrm>
        </p:spPr>
        <p:txBody>
          <a:bodyPr/>
          <a:lstStyle/>
          <a:p>
            <a:r>
              <a:rPr lang="en-US" sz="3550" dirty="0">
                <a:solidFill>
                  <a:srgbClr val="006633"/>
                </a:solidFill>
              </a:rPr>
              <a:t>Challenge: Coherence for Hybrid CPU-PIM Apps</a:t>
            </a:r>
            <a:endParaRPr lang="en-US" sz="35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134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5"/>
            <a:ext cx="9144000" cy="3638067"/>
          </a:xfrm>
          <a:prstGeom prst="rect">
            <a:avLst/>
          </a:prstGeom>
        </p:spPr>
      </p:pic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828192" y="2924944"/>
            <a:ext cx="690736" cy="10801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333399"/>
              </a:solidFill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870500" y="1484784"/>
            <a:ext cx="1142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600" kern="0" dirty="0">
                <a:solidFill>
                  <a:srgbClr val="0000FF"/>
                </a:solidFill>
              </a:rPr>
              <a:t>Traditional</a:t>
            </a:r>
          </a:p>
          <a:p>
            <a:pPr>
              <a:defRPr/>
            </a:pPr>
            <a:r>
              <a:rPr lang="en-US" sz="1600" kern="0" dirty="0">
                <a:solidFill>
                  <a:srgbClr val="0000FF"/>
                </a:solidFill>
              </a:rPr>
              <a:t>coherence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8388424" y="2060848"/>
            <a:ext cx="249560" cy="12961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7812360" y="4338084"/>
            <a:ext cx="1224136" cy="36004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333399"/>
              </a:solidFill>
            </a:endParaRP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316416" y="4653136"/>
            <a:ext cx="110480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718627" y="4869160"/>
            <a:ext cx="14621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sz="1600" kern="0" dirty="0">
                <a:solidFill>
                  <a:srgbClr val="0000FF"/>
                </a:solidFill>
              </a:rPr>
              <a:t>No coherence</a:t>
            </a:r>
          </a:p>
          <a:p>
            <a:pPr>
              <a:defRPr/>
            </a:pPr>
            <a:r>
              <a:rPr lang="en-US" sz="1600" kern="0" dirty="0">
                <a:solidFill>
                  <a:srgbClr val="0000FF"/>
                </a:solidFill>
              </a:rPr>
              <a:t>overhead</a:t>
            </a:r>
          </a:p>
        </p:txBody>
      </p:sp>
    </p:spTree>
    <p:extLst>
      <p:ext uri="{BB962C8B-B14F-4D97-AF65-F5344CB8AC3E}">
        <p14:creationId xmlns:p14="http://schemas.microsoft.com/office/powerpoint/2010/main" val="186367429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Maintain Coherence?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"LazyPIM: An Efficient Cache Coherence Mechanism for Processing-in-Memory"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135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Support Virtual Memory?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"Accelerating Pointer Chasing in 3D-Stacked Memory: Challenges, Mechanisms, Evaluation"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92004D-7284-C244-B275-AB956C66515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263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Design Data Structures for PIM?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sz="2100" dirty="0" err="1"/>
              <a:t>Zhiyu</a:t>
            </a:r>
            <a:r>
              <a:rPr lang="en-US" sz="2100" dirty="0"/>
              <a:t> Liu, Irina </a:t>
            </a:r>
            <a:r>
              <a:rPr lang="en-US" sz="2100" dirty="0" err="1"/>
              <a:t>Calciu</a:t>
            </a:r>
            <a:r>
              <a:rPr lang="en-US" sz="2100" dirty="0"/>
              <a:t>, Maurice </a:t>
            </a:r>
            <a:r>
              <a:rPr lang="en-US" sz="2100" dirty="0" err="1"/>
              <a:t>Herlihy</a:t>
            </a:r>
            <a:r>
              <a:rPr lang="en-US" sz="2100" dirty="0"/>
              <a:t>, and Onur Mutlu,</a:t>
            </a:r>
            <a:br>
              <a:rPr lang="en-US" sz="2100" dirty="0"/>
            </a:br>
            <a:r>
              <a:rPr lang="en-US" sz="2100" b="1" dirty="0">
                <a:hlinkClick r:id="rId2"/>
              </a:rPr>
              <a:t>"Concurrent Data Structures for Near-Memory Computing"</a:t>
            </a:r>
            <a:br>
              <a:rPr lang="en-US" sz="2100" dirty="0"/>
            </a:br>
            <a:r>
              <a:rPr lang="en-US" sz="2100" i="1" dirty="0"/>
              <a:t>Proceedings of the </a:t>
            </a:r>
            <a:r>
              <a:rPr lang="en-US" sz="2100" i="1" dirty="0">
                <a:hlinkClick r:id="rId3"/>
              </a:rPr>
              <a:t>29th ACM Symposium on Parallelism in Algorithms and Architectures</a:t>
            </a:r>
            <a:r>
              <a:rPr lang="en-US" sz="2100" i="1" dirty="0"/>
              <a:t> (</a:t>
            </a:r>
            <a:r>
              <a:rPr lang="en-US" sz="2100" b="1" i="1" dirty="0"/>
              <a:t>SPAA</a:t>
            </a:r>
            <a:r>
              <a:rPr lang="en-US" sz="2100" i="1" dirty="0"/>
              <a:t>)</a:t>
            </a:r>
            <a:r>
              <a:rPr lang="en-US" sz="2100" dirty="0"/>
              <a:t>, Washington, DC, USA, July 2017. 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4"/>
              </a:rPr>
              <a:t>Slides (pptx)</a:t>
            </a:r>
            <a:r>
              <a:rPr lang="en-US" sz="2100" dirty="0"/>
              <a:t> </a:t>
            </a:r>
            <a:r>
              <a:rPr lang="en-US" sz="2100" dirty="0">
                <a:hlinkClick r:id="rId5"/>
              </a:rPr>
              <a:t>(pdf)</a:t>
            </a:r>
            <a:r>
              <a:rPr lang="en-US" sz="2100" dirty="0"/>
              <a:t>]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137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9144000" cy="28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Infrastructures for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6496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Ramulator</a:t>
            </a:r>
            <a:r>
              <a:rPr lang="en-US" dirty="0"/>
              <a:t> extended for PIM</a:t>
            </a:r>
          </a:p>
          <a:p>
            <a:pPr lvl="1"/>
            <a:r>
              <a:rPr lang="en-US" dirty="0"/>
              <a:t>Flexible and extensible DRAM simulator</a:t>
            </a:r>
          </a:p>
          <a:p>
            <a:pPr lvl="1"/>
            <a:r>
              <a:rPr lang="en-US" dirty="0"/>
              <a:t>Can model many different memory standards and proposals</a:t>
            </a:r>
          </a:p>
          <a:p>
            <a:pPr lvl="1"/>
            <a:r>
              <a:rPr lang="en-US" dirty="0"/>
              <a:t>Kim+, “</a:t>
            </a:r>
            <a:r>
              <a:rPr lang="en-US" b="1" dirty="0"/>
              <a:t>Ramulator: A Flexible and Extensible DRAM Simulator</a:t>
            </a:r>
            <a:r>
              <a:rPr lang="en-US" dirty="0"/>
              <a:t>”, IEEE CAL 2015.</a:t>
            </a:r>
          </a:p>
          <a:p>
            <a:pPr lvl="1"/>
            <a:r>
              <a:rPr lang="en-US" dirty="0">
                <a:hlinkClick r:id="rId2"/>
              </a:rPr>
              <a:t>https://github.com/CMU-SAFARI/ramulator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138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5104"/>
            <a:ext cx="9144000" cy="11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FPGA-based Test-bed for PIM?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32520"/>
            <a:ext cx="5112568" cy="4876800"/>
          </a:xfrm>
        </p:spPr>
        <p:txBody>
          <a:bodyPr/>
          <a:lstStyle/>
          <a:p>
            <a:r>
              <a:rPr lang="en-US" dirty="0"/>
              <a:t>Hasan Hassan et al., </a:t>
            </a:r>
            <a:r>
              <a:rPr lang="en-US" b="1" dirty="0">
                <a:hlinkClick r:id="rId2"/>
              </a:rPr>
              <a:t>SoftMC: A Flexible and Practical Open-Source Infrastructure for Enabling Experimental DRAM Studies</a:t>
            </a:r>
            <a:r>
              <a:rPr lang="en-US" dirty="0"/>
              <a:t> HPCA 2017.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Flexible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Easy to Use (C++ API)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    </a:t>
            </a:r>
            <a:r>
              <a:rPr lang="en-US" i="1" dirty="0" err="1">
                <a:solidFill>
                  <a:srgbClr val="0000FF"/>
                </a:solidFill>
              </a:rPr>
              <a:t>github.com</a:t>
            </a:r>
            <a:r>
              <a:rPr lang="en-US" i="1" dirty="0">
                <a:solidFill>
                  <a:srgbClr val="0000FF"/>
                </a:solidFill>
              </a:rPr>
              <a:t>/CMU-SAFARI/SoftMC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139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48" y="1232759"/>
            <a:ext cx="4004777" cy="4830993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748" y="1265237"/>
            <a:ext cx="400477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83727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Example: The Memory Capacity Gap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100" i="1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 capacity per core </a:t>
            </a:r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expected to drop by 30% every two years</a:t>
            </a:r>
          </a:p>
          <a:p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Trends worse for </a:t>
            </a:r>
            <a:r>
              <a:rPr lang="en-US" sz="2100" i="1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 bandwidth per core</a:t>
            </a:r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E14D88-6476-D942-BCE2-3889B3643052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25605" name="Picture 8" descr="90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00808"/>
            <a:ext cx="58578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9" descr="90%"/>
          <p:cNvSpPr txBox="1">
            <a:spLocks noChangeArrowheads="1"/>
          </p:cNvSpPr>
          <p:nvPr/>
        </p:nvSpPr>
        <p:spPr bwMode="auto">
          <a:xfrm>
            <a:off x="1692275" y="980728"/>
            <a:ext cx="60642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Core count doubling ~ every 2 years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DRAM DIMM capacity doubling ~ every 3 years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8569" y="1916832"/>
            <a:ext cx="2089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ahoma"/>
              </a:rPr>
              <a:t>Lim et al., ISCA 2009</a:t>
            </a:r>
          </a:p>
        </p:txBody>
      </p:sp>
    </p:spTree>
    <p:extLst>
      <p:ext uri="{BB962C8B-B14F-4D97-AF65-F5344CB8AC3E}">
        <p14:creationId xmlns:p14="http://schemas.microsoft.com/office/powerpoint/2010/main" val="277527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Genome Read Mapping in PIM</a:t>
            </a:r>
          </a:p>
        </p:txBody>
      </p:sp>
      <p:sp>
        <p:nvSpPr>
          <p:cNvPr id="15053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E342A0-F66A-8349-9DE5-CDF9A06A5894}" type="slidenum">
              <a:rPr lang="en-US" sz="12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140</a:t>
            </a:fld>
            <a:endParaRPr lang="en-US" sz="12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489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primitives, architectures, and benefits of PIM by carefully examining many important workloads</a:t>
            </a:r>
          </a:p>
          <a:p>
            <a:endParaRPr lang="en-US" dirty="0"/>
          </a:p>
          <a:p>
            <a:r>
              <a:rPr lang="en-US" dirty="0"/>
              <a:t>Develop a common workload suite for PIM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02735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979" y="1540839"/>
            <a:ext cx="8260644" cy="1314450"/>
          </a:xfrm>
        </p:spPr>
        <p:txBody>
          <a:bodyPr/>
          <a:lstStyle/>
          <a:p>
            <a:pPr algn="ctr"/>
            <a:r>
              <a:rPr lang="en-US" b="1" dirty="0"/>
              <a:t>Genome Read In-Memory (GRIM) Filter: 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Fast Location Filtering in DNA Read Mapping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with Emerging Memory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35530"/>
            <a:ext cx="7848600" cy="1314450"/>
          </a:xfrm>
        </p:spPr>
        <p:txBody>
          <a:bodyPr/>
          <a:lstStyle/>
          <a:p>
            <a:r>
              <a:rPr lang="en-US" sz="2000" b="1" dirty="0" err="1"/>
              <a:t>Jeremie</a:t>
            </a:r>
            <a:r>
              <a:rPr lang="en-US" sz="2000" b="1" dirty="0"/>
              <a:t> Kim</a:t>
            </a:r>
            <a:r>
              <a:rPr lang="en-US" sz="2000" dirty="0"/>
              <a:t>, </a:t>
            </a:r>
          </a:p>
          <a:p>
            <a:r>
              <a:rPr lang="en-US" dirty="0" err="1"/>
              <a:t>Damla</a:t>
            </a:r>
            <a:r>
              <a:rPr lang="en-US" dirty="0"/>
              <a:t> </a:t>
            </a:r>
            <a:r>
              <a:rPr lang="en-US" dirty="0" err="1"/>
              <a:t>Senol</a:t>
            </a:r>
            <a:r>
              <a:rPr lang="en-US" dirty="0"/>
              <a:t>, </a:t>
            </a:r>
            <a:r>
              <a:rPr lang="en-US" dirty="0" err="1"/>
              <a:t>Hongyi</a:t>
            </a:r>
            <a:r>
              <a:rPr lang="en-US" dirty="0"/>
              <a:t> Xin, </a:t>
            </a:r>
            <a:r>
              <a:rPr lang="en-US" dirty="0" err="1"/>
              <a:t>Donghyuk</a:t>
            </a:r>
            <a:r>
              <a:rPr lang="en-US" dirty="0"/>
              <a:t> Lee, </a:t>
            </a:r>
          </a:p>
          <a:p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Mohammed </a:t>
            </a:r>
            <a:r>
              <a:rPr lang="en-US" dirty="0" err="1"/>
              <a:t>Alser</a:t>
            </a:r>
            <a:r>
              <a:rPr lang="en-US" dirty="0"/>
              <a:t>, Hasan Hassan, </a:t>
            </a:r>
          </a:p>
          <a:p>
            <a:r>
              <a:rPr lang="en-US" dirty="0" err="1"/>
              <a:t>Oguz</a:t>
            </a:r>
            <a:r>
              <a:rPr lang="en-US" dirty="0"/>
              <a:t> </a:t>
            </a:r>
            <a:r>
              <a:rPr lang="en-US" dirty="0" err="1"/>
              <a:t>Ergin</a:t>
            </a:r>
            <a:r>
              <a:rPr lang="en-US" dirty="0"/>
              <a:t>, Can </a:t>
            </a:r>
            <a:r>
              <a:rPr lang="en-US" dirty="0" err="1"/>
              <a:t>Alkan</a:t>
            </a:r>
            <a:r>
              <a:rPr lang="en-US" dirty="0"/>
              <a:t>, and </a:t>
            </a:r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endParaRPr lang="en-US" dirty="0"/>
          </a:p>
        </p:txBody>
      </p:sp>
      <p:pic>
        <p:nvPicPr>
          <p:cNvPr id="5" name="Picture 4" descr="Burgundy_CMU_JPG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67" y="5613477"/>
            <a:ext cx="2532185" cy="914400"/>
          </a:xfrm>
          <a:prstGeom prst="rect">
            <a:avLst/>
          </a:prstGeom>
        </p:spPr>
      </p:pic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6045" y="183407"/>
            <a:ext cx="1543049" cy="44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851" y="5469344"/>
            <a:ext cx="1719262" cy="137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426" y="5465246"/>
            <a:ext cx="1210865" cy="1210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87" y="5829114"/>
            <a:ext cx="2369002" cy="483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4" y="-3971"/>
            <a:ext cx="1147154" cy="9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30794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6189"/>
            <a:ext cx="8786813" cy="512221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Genome Read Mapping </a:t>
            </a:r>
            <a:r>
              <a:rPr lang="en-US" sz="2000" dirty="0"/>
              <a:t>is a very important problem and is the first step in many types of genomic analysis</a:t>
            </a:r>
          </a:p>
          <a:p>
            <a:pPr lvl="1"/>
            <a:r>
              <a:rPr lang="en-US" sz="1800" dirty="0"/>
              <a:t>Could lead to improved health care, medicine, quality of life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mapping is an </a:t>
            </a:r>
            <a:r>
              <a:rPr lang="en-US" sz="2000" b="1" dirty="0">
                <a:solidFill>
                  <a:srgbClr val="0070C0"/>
                </a:solidFill>
              </a:rPr>
              <a:t>approximate string matching </a:t>
            </a:r>
            <a:r>
              <a:rPr lang="en-US" sz="2000" dirty="0"/>
              <a:t>problem</a:t>
            </a:r>
          </a:p>
          <a:p>
            <a:pPr lvl="1"/>
            <a:r>
              <a:rPr lang="en-US" sz="1800" dirty="0"/>
              <a:t>Find the best fit of 100 character strings into a 3 billion character dictionary</a:t>
            </a:r>
          </a:p>
          <a:p>
            <a:pPr lvl="1"/>
            <a:r>
              <a:rPr lang="en-US" sz="1800" b="1" dirty="0">
                <a:solidFill>
                  <a:srgbClr val="0070C0"/>
                </a:solidFill>
              </a:rPr>
              <a:t>Alignment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is currently the best method for determining the similarity between two strings, but is </a:t>
            </a:r>
            <a:r>
              <a:rPr lang="en-US" sz="1800" b="1" dirty="0">
                <a:solidFill>
                  <a:srgbClr val="FF0000"/>
                </a:solidFill>
              </a:rPr>
              <a:t>very expensive</a:t>
            </a:r>
          </a:p>
          <a:p>
            <a:pPr lvl="1"/>
            <a:endParaRPr lang="en-US" sz="2000" dirty="0"/>
          </a:p>
          <a:p>
            <a:r>
              <a:rPr lang="en-US" sz="2000" dirty="0"/>
              <a:t>We propose an in-memory processing algorithm </a:t>
            </a:r>
            <a:r>
              <a:rPr lang="en-US" sz="2000" b="1" dirty="0">
                <a:solidFill>
                  <a:srgbClr val="0070C0"/>
                </a:solidFill>
              </a:rPr>
              <a:t>GRIM-Filter</a:t>
            </a:r>
            <a:r>
              <a:rPr lang="en-US" sz="2000" dirty="0"/>
              <a:t> for accelerating read mapping, by reducing the number of required alignments</a:t>
            </a:r>
          </a:p>
          <a:p>
            <a:endParaRPr lang="en-US" sz="2000" dirty="0"/>
          </a:p>
          <a:p>
            <a:r>
              <a:rPr lang="en-US" sz="2000" dirty="0"/>
              <a:t>We implement GRIM-Filter using </a:t>
            </a:r>
            <a:r>
              <a:rPr lang="en-US" sz="2000" b="1" dirty="0">
                <a:solidFill>
                  <a:schemeClr val="tx2"/>
                </a:solidFill>
              </a:rPr>
              <a:t>in-memory processing</a:t>
            </a:r>
            <a:r>
              <a:rPr lang="en-US" sz="2000" dirty="0"/>
              <a:t> within </a:t>
            </a:r>
            <a:r>
              <a:rPr lang="en-US" sz="2000" b="1" dirty="0">
                <a:solidFill>
                  <a:schemeClr val="tx2"/>
                </a:solidFill>
              </a:rPr>
              <a:t>3D-stacked memory</a:t>
            </a:r>
            <a:r>
              <a:rPr lang="en-US" sz="2000" b="1" dirty="0"/>
              <a:t> </a:t>
            </a:r>
            <a:r>
              <a:rPr lang="en-US" sz="2000" dirty="0"/>
              <a:t>and show up to </a:t>
            </a:r>
            <a:r>
              <a:rPr lang="en-US" sz="2000" b="1" dirty="0">
                <a:solidFill>
                  <a:schemeClr val="tx2"/>
                </a:solidFill>
              </a:rPr>
              <a:t>3.7x speedup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143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846" y="2"/>
            <a:ext cx="1147154" cy="9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8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GRIM-Filter in 3D-stacked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24564"/>
            <a:ext cx="8915400" cy="968732"/>
          </a:xfrm>
        </p:spPr>
        <p:txBody>
          <a:bodyPr/>
          <a:lstStyle/>
          <a:p>
            <a:r>
              <a:rPr lang="en-US" sz="2000" dirty="0"/>
              <a:t>The layout of bit vectors in a bank enables filtering many bins in parallel</a:t>
            </a:r>
          </a:p>
          <a:p>
            <a:r>
              <a:rPr lang="en-US" sz="2000" dirty="0"/>
              <a:t>Customized logic for accumulation and comparison per genome segment</a:t>
            </a:r>
          </a:p>
          <a:p>
            <a:pPr lvl="1"/>
            <a:r>
              <a:rPr lang="en-US" sz="1850" dirty="0"/>
              <a:t>Low area overhead, simple implementation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144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846" y="2"/>
            <a:ext cx="1147154" cy="973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9106"/>
            <a:ext cx="9144000" cy="3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18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080002"/>
            <a:ext cx="9144000" cy="11757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GRIM-Filter Performance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145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41"/>
          <a:stretch/>
        </p:blipFill>
        <p:spPr>
          <a:xfrm>
            <a:off x="57150" y="2165217"/>
            <a:ext cx="9032351" cy="18924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7162" y="1568467"/>
            <a:ext cx="1426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Time (x1000 seconds)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46" y="2"/>
            <a:ext cx="1147154" cy="9737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0264" y="5445224"/>
            <a:ext cx="828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1.8x-3.7x performance benefit across real data sets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389429" y="3260175"/>
            <a:ext cx="8610600" cy="1737231"/>
          </a:xfrm>
        </p:spPr>
        <p:txBody>
          <a:bodyPr/>
          <a:lstStyle/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2803762" y="1903317"/>
            <a:ext cx="373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Benchmarks and </a:t>
            </a:r>
            <a:r>
              <a:rPr lang="en-US" sz="1400">
                <a:solidFill>
                  <a:srgbClr val="000000"/>
                </a:solidFill>
              </a:rPr>
              <a:t>their Execution Times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32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080002"/>
            <a:ext cx="9144000" cy="11757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GRIM-Filter False Positive Rate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146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7000"/>
            <a:ext cx="9144000" cy="18126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1680700"/>
            <a:ext cx="1426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False Positive Rate (%)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46" y="2"/>
            <a:ext cx="1147154" cy="9737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8600" y="5445224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5.6x-6.4x False Positive reduction across real data sets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448" y="1855602"/>
            <a:ext cx="373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Benchmarks and </a:t>
            </a:r>
            <a:r>
              <a:rPr lang="en-US" sz="1400">
                <a:solidFill>
                  <a:srgbClr val="000000"/>
                </a:solidFill>
              </a:rPr>
              <a:t>their False Positive Rates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31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 propose an </a:t>
            </a:r>
            <a:r>
              <a:rPr lang="en-US" sz="2400" dirty="0">
                <a:solidFill>
                  <a:srgbClr val="0070C0"/>
                </a:solidFill>
              </a:rPr>
              <a:t>in memory filter algorithm </a:t>
            </a:r>
            <a:r>
              <a:rPr lang="en-US" sz="2400" dirty="0"/>
              <a:t>to</a:t>
            </a:r>
            <a:r>
              <a:rPr lang="en-US" sz="2400" dirty="0">
                <a:solidFill>
                  <a:srgbClr val="0070C0"/>
                </a:solidFill>
              </a:rPr>
              <a:t> accelerate end-to-end genome read mapping </a:t>
            </a:r>
            <a:r>
              <a:rPr lang="en-US" sz="2400" dirty="0"/>
              <a:t>by reducing the number of required alignments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Compared to the previous best filter</a:t>
            </a:r>
          </a:p>
          <a:p>
            <a:pPr lvl="1"/>
            <a:r>
              <a:rPr lang="en-US" sz="2000" dirty="0"/>
              <a:t>We observed </a:t>
            </a:r>
            <a:r>
              <a:rPr lang="en-US" sz="2000" dirty="0">
                <a:solidFill>
                  <a:srgbClr val="0070C0"/>
                </a:solidFill>
              </a:rPr>
              <a:t>1.8x-3.7x speedup</a:t>
            </a:r>
          </a:p>
          <a:p>
            <a:pPr lvl="1"/>
            <a:r>
              <a:rPr lang="en-US" sz="2000" dirty="0"/>
              <a:t>We observed </a:t>
            </a:r>
            <a:r>
              <a:rPr lang="en-US" sz="2000" dirty="0">
                <a:solidFill>
                  <a:srgbClr val="0070C0"/>
                </a:solidFill>
              </a:rPr>
              <a:t>5.6x-6.4x fewer false positives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GRIM-Filter is a universal filter </a:t>
            </a:r>
            <a:r>
              <a:rPr lang="en-US" sz="2400" dirty="0"/>
              <a:t>that can be applied to any genome read mapper 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147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846" y="2"/>
            <a:ext cx="1147154" cy="9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43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PIM-Based DNA Sequence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2000" dirty="0" err="1"/>
              <a:t>Jeremie</a:t>
            </a:r>
            <a:r>
              <a:rPr lang="en-US" sz="2000" dirty="0"/>
              <a:t> Kim, </a:t>
            </a:r>
            <a:r>
              <a:rPr lang="en-US" sz="2000" dirty="0" err="1"/>
              <a:t>Damla</a:t>
            </a:r>
            <a:r>
              <a:rPr lang="en-US" sz="2000" dirty="0"/>
              <a:t> </a:t>
            </a:r>
            <a:r>
              <a:rPr lang="en-US" sz="2000" dirty="0" err="1"/>
              <a:t>Senol</a:t>
            </a:r>
            <a:r>
              <a:rPr lang="en-US" sz="2000" dirty="0"/>
              <a:t>, </a:t>
            </a:r>
            <a:r>
              <a:rPr lang="en-US" sz="2000" dirty="0" err="1"/>
              <a:t>Hongyi</a:t>
            </a:r>
            <a:r>
              <a:rPr lang="en-US" sz="2000" dirty="0"/>
              <a:t> Xin, </a:t>
            </a:r>
            <a:r>
              <a:rPr lang="en-US" sz="2000" dirty="0" err="1"/>
              <a:t>Donghyuk</a:t>
            </a:r>
            <a:r>
              <a:rPr lang="en-US" sz="2000" dirty="0"/>
              <a:t> Lee, Mohammed </a:t>
            </a:r>
            <a:r>
              <a:rPr lang="en-US" sz="2000" dirty="0" err="1"/>
              <a:t>Alser</a:t>
            </a:r>
            <a:r>
              <a:rPr lang="en-US" sz="2000" dirty="0"/>
              <a:t>, Hasan Hassan, </a:t>
            </a:r>
            <a:r>
              <a:rPr lang="en-US" sz="2000" dirty="0" err="1"/>
              <a:t>Oguz</a:t>
            </a:r>
            <a:r>
              <a:rPr lang="en-US" sz="2000" dirty="0"/>
              <a:t> </a:t>
            </a:r>
            <a:r>
              <a:rPr lang="en-US" sz="2000" dirty="0" err="1"/>
              <a:t>Ergin</a:t>
            </a:r>
            <a:r>
              <a:rPr lang="en-US" sz="2000" dirty="0"/>
              <a:t>, Can Alkan, and 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"Genome Read In-Memory (GRIM) Filter: Fast Location Filtering in DNA Read Mapping Using Emerging Memory Technologies"</a:t>
            </a: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Pacific Symposium on Biocomputing</a:t>
            </a:r>
            <a:r>
              <a:rPr lang="en-US" sz="2000" i="1" dirty="0"/>
              <a:t> (</a:t>
            </a:r>
            <a:r>
              <a:rPr lang="en-US" sz="2000" b="1" i="1" dirty="0"/>
              <a:t>PSB</a:t>
            </a:r>
            <a:r>
              <a:rPr lang="en-US" sz="2000" i="1" dirty="0"/>
              <a:t>) Poster Session</a:t>
            </a:r>
            <a:r>
              <a:rPr lang="en-US" sz="2000" dirty="0"/>
              <a:t>, Hawaii, January 2017.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Poster (pdf)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(pptx)</a:t>
            </a:r>
            <a:r>
              <a:rPr lang="en-US" sz="2000" dirty="0"/>
              <a:t>] [</a:t>
            </a:r>
            <a:r>
              <a:rPr lang="en-US" sz="2000" dirty="0">
                <a:hlinkClick r:id="rId2"/>
              </a:rPr>
              <a:t>Abstract (pdf)</a:t>
            </a:r>
            <a:r>
              <a:rPr lang="en-US" sz="2000" dirty="0"/>
              <a:t>]</a:t>
            </a:r>
          </a:p>
          <a:p>
            <a:r>
              <a:rPr lang="en-US" sz="2000" b="1" dirty="0"/>
              <a:t>To Appear in APBC 2018 and BMC Genomics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148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9685"/>
            <a:ext cx="9144000" cy="24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419BFC-0704-824A-8642-CF6757650AC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149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8847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74706" y="1204631"/>
          <a:ext cx="8994588" cy="4647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Capacity, Bandwidth &amp; Latency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4727" y="123067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4D3B62"/>
                </a:solidFill>
              </a:rPr>
              <a:t>128x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9911" y="255697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5742A"/>
                </a:solidFill>
              </a:rPr>
              <a:t>20x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0143" y="4202002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4136"/>
                </a:solidFill>
              </a:rPr>
              <a:t>1.3x</a:t>
            </a:r>
            <a:endParaRPr lang="en-US" sz="3200" dirty="0">
              <a:solidFill>
                <a:srgbClr val="FF413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723778"/>
            <a:ext cx="9144000" cy="615553"/>
          </a:xfrm>
          <a:prstGeom prst="rect">
            <a:avLst/>
          </a:prstGeom>
          <a:solidFill>
            <a:srgbClr val="FF413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Memory latency remains almost constant</a:t>
            </a:r>
          </a:p>
        </p:txBody>
      </p:sp>
    </p:spTree>
    <p:extLst>
      <p:ext uri="{BB962C8B-B14F-4D97-AF65-F5344CB8AC3E}">
        <p14:creationId xmlns:p14="http://schemas.microsoft.com/office/powerpoint/2010/main" val="1940567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series"/>
        </p:bldSub>
      </p:bldGraphic>
      <p:bldP spid="9" grpId="0"/>
      <p:bldP spid="10" grpId="0"/>
      <p:bldP spid="11" grpId="0"/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500" dirty="0"/>
              <a:t>Maslow’s Hierarchy of Needs, A Third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150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maslow-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57" y="931384"/>
            <a:ext cx="6336704" cy="465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2196152"/>
            <a:ext cx="144843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Speed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2988240"/>
            <a:ext cx="144843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Speed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3636312"/>
            <a:ext cx="144843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Speed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7783" y="4242258"/>
            <a:ext cx="144843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Speed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7783" y="4860448"/>
            <a:ext cx="144843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Speed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0551" y="6512454"/>
            <a:ext cx="3160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Source: https://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www.simplypsychology.org</a:t>
            </a:r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maslow.html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414" y="1052736"/>
            <a:ext cx="4477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A Theory of Human Motivation</a:t>
            </a:r>
            <a:r>
              <a:rPr lang="en-US" dirty="0">
                <a:solidFill>
                  <a:srgbClr val="000000"/>
                </a:solidFill>
              </a:rPr>
              <a:t>,” </a:t>
            </a:r>
          </a:p>
          <a:p>
            <a:r>
              <a:rPr lang="en-US" dirty="0">
                <a:solidFill>
                  <a:srgbClr val="000000"/>
                </a:solidFill>
              </a:rPr>
              <a:t>Psychological Review, 1943.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Motivation and Personality</a:t>
            </a:r>
            <a:r>
              <a:rPr lang="en-US" dirty="0">
                <a:solidFill>
                  <a:srgbClr val="000000"/>
                </a:solidFill>
              </a:rPr>
              <a:t>,”</a:t>
            </a:r>
          </a:p>
          <a:p>
            <a:r>
              <a:rPr lang="en-US" dirty="0">
                <a:solidFill>
                  <a:srgbClr val="000000"/>
                </a:solidFill>
              </a:rPr>
              <a:t>Book, 1954-1970.</a:t>
            </a:r>
          </a:p>
        </p:txBody>
      </p:sp>
    </p:spTree>
    <p:extLst>
      <p:ext uri="{BB962C8B-B14F-4D97-AF65-F5344CB8AC3E}">
        <p14:creationId xmlns:p14="http://schemas.microsoft.com/office/powerpoint/2010/main" val="1046551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1660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696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Low-Latency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02040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 Concluding Remarks</a:t>
            </a:r>
          </a:p>
        </p:txBody>
      </p:sp>
      <p:sp>
        <p:nvSpPr>
          <p:cNvPr id="15053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342A0-F66A-8349-9DE5-CDF9A06A5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86797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Quote from A Famous Architect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4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Precedent-Based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08551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“architecture […] based upon </a:t>
            </a:r>
            <a:r>
              <a:rPr lang="en-US" dirty="0">
                <a:solidFill>
                  <a:srgbClr val="0000FF"/>
                </a:solidFill>
              </a:rPr>
              <a:t>principle</a:t>
            </a:r>
            <a:r>
              <a:rPr lang="en-US" dirty="0"/>
              <a:t>, and not upon </a:t>
            </a:r>
            <a:r>
              <a:rPr lang="en-US" dirty="0">
                <a:solidFill>
                  <a:srgbClr val="FF0000"/>
                </a:solidFill>
              </a:rPr>
              <a:t>precedent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872208"/>
            <a:ext cx="2792306" cy="45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44824"/>
            <a:ext cx="8424936" cy="4644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01" y="1832446"/>
            <a:ext cx="8424936" cy="46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32413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88A1A8F-E022-8E43-8BB4-89E8BD7FEAC8}" type="slidenum">
              <a:rPr lang="en-US" altLang="en-US">
                <a:solidFill>
                  <a:srgbClr val="000000"/>
                </a:solidFill>
                <a:latin typeface="Garamond" charset="0"/>
              </a:rPr>
              <a:pPr/>
              <a:t>157</a:t>
            </a:fld>
            <a:endParaRPr lang="en-US" altLang="en-US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2048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52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817452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2016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D6394D-EA62-3948-BF63-BCCE7E92300B}" type="slidenum">
              <a:rPr lang="en-US" altLang="en-US" sz="1600">
                <a:solidFill>
                  <a:srgbClr val="000000"/>
                </a:solidFill>
                <a:latin typeface="Garamond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158</a:t>
            </a:fld>
            <a:endParaRPr lang="en-US" alt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66800"/>
            <a:ext cx="8610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02735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Another Example: Precedent-Based Design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DDA790-BC6C-B84A-BC41-689B46E82E8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159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8547" name="Picture 7" descr="train_station_by_cookiemagik-d3feg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Box 2"/>
          <p:cNvSpPr txBox="1">
            <a:spLocks noChangeArrowheads="1"/>
          </p:cNvSpPr>
          <p:nvPr/>
        </p:nvSpPr>
        <p:spPr bwMode="auto">
          <a:xfrm>
            <a:off x="152400" y="6553200"/>
            <a:ext cx="4186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</a:rPr>
              <a:t>Source: http://cookiemagik.deviantart.com/art/Train-station-207266944</a:t>
            </a:r>
          </a:p>
        </p:txBody>
      </p:sp>
    </p:spTree>
    <p:extLst>
      <p:ext uri="{BB962C8B-B14F-4D97-AF65-F5344CB8AC3E}">
        <p14:creationId xmlns:p14="http://schemas.microsoft.com/office/powerpoint/2010/main" val="3084589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DRAM Latency Is Critical for 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 Analytics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IISWC’15; 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Datacenter Workloads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Kanev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Google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Databases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[Mao+, EuroSys’12; 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Graph/Tree Processing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[Xu+, IISWC’12;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Umuroglu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33750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Principled Design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62FB81-D6DD-1E44-B086-70F1C12ECEC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160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7523" name="Content Placeholder 4" descr="1200px-Zürich_Stadelhofen_in_2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" b="4472"/>
          <a:stretch>
            <a:fillRect/>
          </a:stretch>
        </p:blipFill>
        <p:spPr bwMode="auto">
          <a:xfrm>
            <a:off x="228600" y="1066800"/>
            <a:ext cx="8610600" cy="5194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8"/>
          <p:cNvSpPr>
            <a:spLocks noChangeArrowheads="1"/>
          </p:cNvSpPr>
          <p:nvPr/>
        </p:nvSpPr>
        <p:spPr bwMode="auto">
          <a:xfrm>
            <a:off x="228600" y="6535738"/>
            <a:ext cx="8305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Source: By </a:t>
            </a:r>
            <a:r>
              <a:rPr lang="en-US" sz="800" dirty="0" err="1">
                <a:solidFill>
                  <a:srgbClr val="000000"/>
                </a:solidFill>
              </a:rPr>
              <a:t>Toni_V</a:t>
            </a:r>
            <a:r>
              <a:rPr lang="en-US" sz="800" dirty="0">
                <a:solidFill>
                  <a:srgbClr val="000000"/>
                </a:solidFill>
              </a:rPr>
              <a:t>, CC BY-SA 2.0, https://</a:t>
            </a:r>
            <a:r>
              <a:rPr lang="en-US" sz="800" dirty="0" err="1">
                <a:solidFill>
                  <a:srgbClr val="000000"/>
                </a:solidFill>
              </a:rPr>
              <a:t>commons.wikimedia.org</a:t>
            </a:r>
            <a:r>
              <a:rPr lang="en-US" sz="800" dirty="0">
                <a:solidFill>
                  <a:srgbClr val="000000"/>
                </a:solidFill>
              </a:rPr>
              <a:t>/w/</a:t>
            </a:r>
            <a:r>
              <a:rPr lang="en-US" sz="800" dirty="0" err="1">
                <a:solidFill>
                  <a:srgbClr val="000000"/>
                </a:solidFill>
              </a:rPr>
              <a:t>index.php?curid</a:t>
            </a:r>
            <a:r>
              <a:rPr lang="en-US" sz="800" dirty="0">
                <a:solidFill>
                  <a:srgbClr val="000000"/>
                </a:solidFill>
              </a:rPr>
              <a:t>=4087256</a:t>
            </a:r>
          </a:p>
        </p:txBody>
      </p:sp>
    </p:spTree>
    <p:extLst>
      <p:ext uri="{BB962C8B-B14F-4D97-AF65-F5344CB8AC3E}">
        <p14:creationId xmlns:p14="http://schemas.microsoft.com/office/powerpoint/2010/main" val="243242056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Another Principled Design</a:t>
            </a:r>
          </a:p>
        </p:txBody>
      </p:sp>
      <p:pic>
        <p:nvPicPr>
          <p:cNvPr id="216066" name="Content Placeholder 4" descr="1200px-OrienteMG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2" r="22372"/>
          <a:stretch>
            <a:fillRect/>
          </a:stretch>
        </p:blipFill>
        <p:spPr>
          <a:xfrm>
            <a:off x="228600" y="1054100"/>
            <a:ext cx="8610600" cy="5194300"/>
          </a:xfrm>
        </p:spPr>
      </p:pic>
      <p:sp>
        <p:nvSpPr>
          <p:cNvPr id="2160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6D5726-69C2-A744-A6EE-ACF672B6004B}" type="slidenum">
              <a:rPr lang="en-US" altLang="en-US" sz="1600">
                <a:solidFill>
                  <a:srgbClr val="000000"/>
                </a:solidFill>
                <a:latin typeface="Garamond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161</a:t>
            </a:fld>
            <a:endParaRPr lang="en-US" alt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16068" name="Rectangle 5"/>
          <p:cNvSpPr>
            <a:spLocks noChangeArrowheads="1"/>
          </p:cNvSpPr>
          <p:nvPr/>
        </p:nvSpPr>
        <p:spPr bwMode="auto">
          <a:xfrm>
            <a:off x="152400" y="6477000"/>
            <a:ext cx="7772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" charset="0"/>
              </a:rPr>
              <a:t>Source: By Martín Gómez Tagle - Lisbon, Portugal, CC BY-SA 3.0, https://commons.wikimedia.org/w/index.php?curid=13764903</a:t>
            </a:r>
          </a:p>
        </p:txBody>
      </p:sp>
      <p:pic>
        <p:nvPicPr>
          <p:cNvPr id="3" name="Picture 2" descr="photo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43434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TextBox 6"/>
          <p:cNvSpPr txBox="1">
            <a:spLocks noChangeArrowheads="1"/>
          </p:cNvSpPr>
          <p:nvPr/>
        </p:nvSpPr>
        <p:spPr bwMode="auto">
          <a:xfrm>
            <a:off x="133350" y="6659563"/>
            <a:ext cx="43910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" charset="0"/>
              </a:rPr>
              <a:t>Source: http://www.arcspace.com/exhibitions/unsorted/santiago-calatrava/</a:t>
            </a:r>
          </a:p>
        </p:txBody>
      </p:sp>
    </p:spTree>
    <p:extLst>
      <p:ext uri="{BB962C8B-B14F-4D97-AF65-F5344CB8AC3E}">
        <p14:creationId xmlns:p14="http://schemas.microsoft.com/office/powerpoint/2010/main" val="1974285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Principle Applied to Another Structure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C3DD0F-DD36-AB46-AB2D-07681B2C41E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162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0355" name="Picture 4" descr="santiago-calatrava-oculus-world-trade-center-transportation-hub-hufton-crow_dezeen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" y="952500"/>
            <a:ext cx="6705600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152400" y="6630988"/>
            <a:ext cx="982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Source: https://www.dezeen.com/2016/08/29/santiago-calatrava-oculus-world-trade-center-transportation-hub-new-york-photographs-hufton-crow/</a:t>
            </a:r>
          </a:p>
        </p:txBody>
      </p:sp>
      <p:pic>
        <p:nvPicPr>
          <p:cNvPr id="6" name="Picture 5" descr="651px-Calatrava_IMG_24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39" y="980729"/>
            <a:ext cx="229459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6553200"/>
            <a:ext cx="891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Source: By 準建築人手札網站 </a:t>
            </a:r>
            <a:r>
              <a:rPr lang="en-US" sz="800" dirty="0" err="1">
                <a:solidFill>
                  <a:srgbClr val="000000"/>
                </a:solidFill>
              </a:rPr>
              <a:t>Forgemind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err="1">
                <a:solidFill>
                  <a:srgbClr val="000000"/>
                </a:solidFill>
              </a:rPr>
              <a:t>ArchiMedia</a:t>
            </a:r>
            <a:r>
              <a:rPr lang="en-US" sz="800" dirty="0">
                <a:solidFill>
                  <a:srgbClr val="000000"/>
                </a:solidFill>
              </a:rPr>
              <a:t> - Flickr: IMG_2489.JPG, CC BY 2.0, </a:t>
            </a:r>
          </a:p>
          <a:p>
            <a:r>
              <a:rPr lang="en-US" sz="800" dirty="0">
                <a:solidFill>
                  <a:srgbClr val="000000"/>
                </a:solidFill>
                <a:hlinkClick r:id="rId4"/>
              </a:rPr>
              <a:t>https://commons.wikimedia.org/w/index.php?curid=31493356</a:t>
            </a:r>
            <a:r>
              <a:rPr lang="en-US" sz="800" dirty="0">
                <a:solidFill>
                  <a:srgbClr val="000000"/>
                </a:solidFill>
              </a:rPr>
              <a:t>, https://</a:t>
            </a:r>
            <a:r>
              <a:rPr lang="en-US" sz="800" dirty="0" err="1">
                <a:solidFill>
                  <a:srgbClr val="000000"/>
                </a:solidFill>
              </a:rPr>
              <a:t>en.wikipedia.org</a:t>
            </a:r>
            <a:r>
              <a:rPr lang="en-US" sz="800" dirty="0">
                <a:solidFill>
                  <a:srgbClr val="000000"/>
                </a:solidFill>
              </a:rPr>
              <a:t>/wiki/</a:t>
            </a:r>
            <a:r>
              <a:rPr lang="en-US" sz="800" dirty="0" err="1">
                <a:solidFill>
                  <a:srgbClr val="000000"/>
                </a:solidFill>
              </a:rPr>
              <a:t>Santiago_Calatrava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54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The Overarching Principle</a:t>
            </a:r>
          </a:p>
        </p:txBody>
      </p:sp>
      <p:sp>
        <p:nvSpPr>
          <p:cNvPr id="21709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2"/>
              <a:buChar char="q"/>
              <a:defRPr sz="22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q"/>
              <a:defRPr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§"/>
              <a:defRPr sz="16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3B4E2E-30E6-F248-9444-D019D8D0019B}" type="slidenum">
              <a:rPr lang="en-US" altLang="en-US" sz="1600">
                <a:solidFill>
                  <a:srgbClr val="000000"/>
                </a:solidFill>
                <a:latin typeface="Garamond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163</a:t>
            </a:fld>
            <a:endParaRPr lang="en-US" alt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2170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3500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91440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02735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Overarching Principle for Computing?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164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brain-MjYzMzAyM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272808" cy="5454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4296" y="649514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Source: http://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spectrum.ieee.org</a:t>
            </a:r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/image/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MjYzMzAyMg.jpeg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602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87605"/>
            <a:ext cx="8964488" cy="5193723"/>
          </a:xfrm>
        </p:spPr>
        <p:txBody>
          <a:bodyPr/>
          <a:lstStyle/>
          <a:p>
            <a:r>
              <a:rPr lang="en-US" dirty="0"/>
              <a:t>It is time to design </a:t>
            </a:r>
            <a:r>
              <a:rPr lang="en-US" dirty="0">
                <a:solidFill>
                  <a:srgbClr val="008000"/>
                </a:solidFill>
              </a:rPr>
              <a:t>principled system architectures </a:t>
            </a:r>
            <a:r>
              <a:rPr lang="en-US" dirty="0"/>
              <a:t>to solve the </a:t>
            </a:r>
            <a:r>
              <a:rPr lang="en-US" dirty="0">
                <a:solidFill>
                  <a:srgbClr val="008000"/>
                </a:solidFill>
              </a:rPr>
              <a:t>memory </a:t>
            </a:r>
            <a:r>
              <a:rPr lang="en-US" dirty="0">
                <a:solidFill>
                  <a:schemeClr val="accent2"/>
                </a:solidFill>
              </a:rPr>
              <a:t>problem</a:t>
            </a:r>
          </a:p>
          <a:p>
            <a:endParaRPr lang="en-US" sz="2000" dirty="0"/>
          </a:p>
          <a:p>
            <a:r>
              <a:rPr lang="en-US" dirty="0">
                <a:solidFill>
                  <a:srgbClr val="FF0000"/>
                </a:solidFill>
              </a:rPr>
              <a:t>Design complete systems to be balanced, high-performance, and energy-efficient</a:t>
            </a:r>
            <a:r>
              <a:rPr lang="en-US" dirty="0"/>
              <a:t>, i.e., </a:t>
            </a:r>
            <a:r>
              <a:rPr lang="en-US" dirty="0">
                <a:solidFill>
                  <a:srgbClr val="0000FF"/>
                </a:solidFill>
              </a:rPr>
              <a:t>data-centric (or memory-centric)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Enable computation capability inside and close to memory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This </a:t>
            </a:r>
            <a:r>
              <a:rPr lang="en-US" dirty="0">
                <a:solidFill>
                  <a:srgbClr val="000000"/>
                </a:solidFill>
              </a:rPr>
              <a:t>can</a:t>
            </a:r>
          </a:p>
          <a:p>
            <a:pPr lvl="1"/>
            <a:r>
              <a:rPr lang="en-US" dirty="0"/>
              <a:t>Lead to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orders-of-magnitude </a:t>
            </a:r>
            <a:r>
              <a:rPr lang="en-US" dirty="0"/>
              <a:t>improvements </a:t>
            </a:r>
          </a:p>
          <a:p>
            <a:pPr lvl="1"/>
            <a:r>
              <a:rPr lang="en-US" b="1" dirty="0">
                <a:solidFill>
                  <a:srgbClr val="2C6123"/>
                </a:solidFill>
              </a:rPr>
              <a:t>Enable new applications &amp; computing platforms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Enable better understanding of nature</a:t>
            </a:r>
          </a:p>
          <a:p>
            <a:pPr lvl="1"/>
            <a:r>
              <a:rPr lang="is-IS" b="1" dirty="0">
                <a:solidFill>
                  <a:srgbClr val="2C6123"/>
                </a:solidFill>
              </a:rPr>
              <a:t>…</a:t>
            </a:r>
            <a:endParaRPr lang="en-US" b="1" dirty="0">
              <a:solidFill>
                <a:srgbClr val="2C6123"/>
              </a:solidFill>
            </a:endParaRPr>
          </a:p>
          <a:p>
            <a:pPr lvl="1"/>
            <a:endParaRPr lang="en-US" sz="2000" dirty="0"/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43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sz="3600" dirty="0"/>
              <a:t>The Future of Processing in Memory is Bright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5597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2C6123"/>
                </a:solidFill>
              </a:rPr>
              <a:t>Regardless of challenges </a:t>
            </a:r>
          </a:p>
          <a:p>
            <a:pPr lvl="1"/>
            <a:r>
              <a:rPr lang="en-US" dirty="0">
                <a:solidFill>
                  <a:srgbClr val="2C6123"/>
                </a:solidFill>
              </a:rPr>
              <a:t>in underlying technology and overlying problems/requirements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4338414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966939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3302620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931145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564432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711476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r>
              <a:rPr lang="en-US" sz="1750" dirty="0">
                <a:solidFill>
                  <a:srgbClr val="000000"/>
                </a:solidFill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>
              <a:defRPr/>
            </a:pPr>
            <a:endParaRPr lang="en-US" sz="1750" dirty="0">
              <a:solidFill>
                <a:srgbClr val="000000"/>
              </a:solidFill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5082951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644552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438551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3041612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2780928"/>
            <a:ext cx="257955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enable:</a:t>
            </a:r>
          </a:p>
          <a:p>
            <a:endParaRPr lang="en-US" dirty="0"/>
          </a:p>
          <a:p>
            <a:r>
              <a:rPr lang="en-US" dirty="0"/>
              <a:t>- Orders of magnitude </a:t>
            </a:r>
          </a:p>
          <a:p>
            <a:r>
              <a:rPr lang="en-US" dirty="0"/>
              <a:t>improvements</a:t>
            </a:r>
          </a:p>
          <a:p>
            <a:endParaRPr lang="en-US" dirty="0"/>
          </a:p>
          <a:p>
            <a:r>
              <a:rPr lang="en-US" dirty="0"/>
              <a:t>- New applications and </a:t>
            </a:r>
          </a:p>
          <a:p>
            <a:r>
              <a:rPr lang="en-US" dirty="0"/>
              <a:t>computing systems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6592" y="2852936"/>
            <a:ext cx="28536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Yet, we have to</a:t>
            </a:r>
          </a:p>
          <a:p>
            <a:endParaRPr lang="en-US" dirty="0"/>
          </a:p>
          <a:p>
            <a:r>
              <a:rPr lang="en-US" dirty="0"/>
              <a:t>- Think across the stack</a:t>
            </a:r>
          </a:p>
          <a:p>
            <a:endParaRPr lang="en-US" dirty="0"/>
          </a:p>
          <a:p>
            <a:r>
              <a:rPr lang="en-US" dirty="0"/>
              <a:t>- Design enabling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3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If In Doubt, See Other Doubtful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4876800"/>
          </a:xfrm>
        </p:spPr>
        <p:txBody>
          <a:bodyPr/>
          <a:lstStyle/>
          <a:p>
            <a:r>
              <a:rPr lang="en-US" dirty="0"/>
              <a:t>A very “doubtful” emerging technology </a:t>
            </a:r>
          </a:p>
          <a:p>
            <a:pPr lvl="1"/>
            <a:r>
              <a:rPr lang="en-US" dirty="0"/>
              <a:t>for at least two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167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1619672" y="6453336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450"/>
              </a:spcBef>
            </a:pP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  <a:hlinkClick r:id="rId2"/>
              </a:rPr>
              <a:t>https://arxiv.org/pdf/1706.08642</a:t>
            </a: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</a:rPr>
              <a:t>  </a:t>
            </a:r>
          </a:p>
        </p:txBody>
      </p:sp>
      <p:pic>
        <p:nvPicPr>
          <p:cNvPr id="8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2" y="1855679"/>
            <a:ext cx="7411230" cy="452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6831" y="2132856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705182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645024"/>
            <a:ext cx="8208912" cy="614362"/>
          </a:xfrm>
        </p:spPr>
        <p:txBody>
          <a:bodyPr>
            <a:noAutofit/>
          </a:bodyPr>
          <a:lstStyle/>
          <a:p>
            <a:r>
              <a:rPr lang="en-US" sz="2200" dirty="0"/>
              <a:t>Onur Mutlu</a:t>
            </a:r>
          </a:p>
          <a:p>
            <a:r>
              <a:rPr lang="en-US" sz="2200" dirty="0">
                <a:hlinkClick r:id="rId3"/>
              </a:rPr>
              <a:t>omutlu@gmail.com</a:t>
            </a:r>
            <a:r>
              <a:rPr lang="en-US" sz="2200" dirty="0"/>
              <a:t> </a:t>
            </a:r>
          </a:p>
          <a:p>
            <a:r>
              <a:rPr lang="en-US" sz="2200" dirty="0">
                <a:hlinkClick r:id="rId4"/>
              </a:rPr>
              <a:t>https://people.inf.ethz.ch/omutlu</a:t>
            </a:r>
            <a:endParaRPr lang="en-US" sz="2200" dirty="0"/>
          </a:p>
          <a:p>
            <a:r>
              <a:rPr lang="en-US" sz="2200" dirty="0"/>
              <a:t>23 March 2018</a:t>
            </a:r>
          </a:p>
          <a:p>
            <a:r>
              <a:rPr lang="en-US" sz="2200" dirty="0"/>
              <a:t>DATE Emerging Memory Workshop Keynote Talk</a:t>
            </a:r>
          </a:p>
          <a:p>
            <a:endParaRPr lang="en-US" sz="2200" dirty="0"/>
          </a:p>
          <a:p>
            <a:pPr algn="l"/>
            <a:endParaRPr lang="en-US" sz="2200" dirty="0"/>
          </a:p>
        </p:txBody>
      </p:sp>
      <p:pic>
        <p:nvPicPr>
          <p:cNvPr id="7" name="Picture 6" descr="safar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  <p:pic>
        <p:nvPicPr>
          <p:cNvPr id="11" name="Picture 18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" y="5229200"/>
            <a:ext cx="1387508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16024" y="1196752"/>
            <a:ext cx="8820472" cy="2201416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Processing Data Where It Makes Sense </a:t>
            </a:r>
            <a:br>
              <a:rPr lang="en-US" sz="4200" dirty="0"/>
            </a:br>
            <a:r>
              <a:rPr lang="en-US" sz="4200" dirty="0"/>
              <a:t>in Modern Computing Systems:</a:t>
            </a:r>
            <a:br>
              <a:rPr lang="en-US" sz="4200" dirty="0"/>
            </a:br>
            <a:r>
              <a:rPr lang="en-US" sz="4200" dirty="0">
                <a:solidFill>
                  <a:srgbClr val="FF0000"/>
                </a:solidFill>
              </a:rPr>
              <a:t>Enabling In-Memory Computation</a:t>
            </a:r>
          </a:p>
        </p:txBody>
      </p:sp>
      <p:pic>
        <p:nvPicPr>
          <p:cNvPr id="10" name="Picture 2" descr="ETH Zurich short logo, bla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3261625" y="5805264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4702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760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My current and past students and postdocs</a:t>
            </a:r>
          </a:p>
          <a:p>
            <a:pPr lvl="1"/>
            <a:r>
              <a:rPr lang="en-US" sz="2100" dirty="0" err="1"/>
              <a:t>Rachata</a:t>
            </a:r>
            <a:r>
              <a:rPr lang="en-US" sz="2100" dirty="0"/>
              <a:t> </a:t>
            </a:r>
            <a:r>
              <a:rPr lang="en-US" sz="2100" dirty="0" err="1"/>
              <a:t>Ausavarungnirun</a:t>
            </a:r>
            <a:r>
              <a:rPr lang="en-US" sz="2100" dirty="0"/>
              <a:t>, Abhishek </a:t>
            </a:r>
            <a:r>
              <a:rPr lang="en-US" sz="2100" dirty="0" err="1"/>
              <a:t>Bhowmick</a:t>
            </a:r>
            <a:r>
              <a:rPr lang="en-US" sz="2100" dirty="0"/>
              <a:t>, </a:t>
            </a:r>
            <a:r>
              <a:rPr lang="en-US" sz="2100" dirty="0" err="1"/>
              <a:t>Amirali</a:t>
            </a:r>
            <a:r>
              <a:rPr lang="en-US" sz="2100" dirty="0"/>
              <a:t> </a:t>
            </a:r>
            <a:r>
              <a:rPr lang="en-US" sz="2100" dirty="0" err="1"/>
              <a:t>Boroumand</a:t>
            </a:r>
            <a:r>
              <a:rPr lang="en-US" sz="2100" dirty="0"/>
              <a:t>, </a:t>
            </a:r>
            <a:r>
              <a:rPr lang="en-US" sz="2100" dirty="0" err="1"/>
              <a:t>Rui</a:t>
            </a:r>
            <a:r>
              <a:rPr lang="en-US" sz="2100" dirty="0"/>
              <a:t> </a:t>
            </a:r>
            <a:r>
              <a:rPr lang="en-US" sz="2100" dirty="0" err="1"/>
              <a:t>Cai</a:t>
            </a:r>
            <a:r>
              <a:rPr lang="en-US" sz="2100" dirty="0"/>
              <a:t>, Yu </a:t>
            </a:r>
            <a:r>
              <a:rPr lang="en-US" sz="2100" dirty="0" err="1"/>
              <a:t>Cai</a:t>
            </a:r>
            <a:r>
              <a:rPr lang="en-US" sz="2100" dirty="0"/>
              <a:t>, Kevin Chang, </a:t>
            </a:r>
            <a:r>
              <a:rPr lang="en-US" sz="2100" dirty="0" err="1"/>
              <a:t>Saugata</a:t>
            </a:r>
            <a:r>
              <a:rPr lang="en-US" sz="2100" dirty="0"/>
              <a:t> </a:t>
            </a:r>
            <a:r>
              <a:rPr lang="en-US" sz="2100" dirty="0" err="1"/>
              <a:t>Ghose</a:t>
            </a:r>
            <a:r>
              <a:rPr lang="en-US" sz="2100" dirty="0"/>
              <a:t>, Kevin Hsieh, Tyler </a:t>
            </a:r>
            <a:r>
              <a:rPr lang="en-US" sz="2100" dirty="0" err="1"/>
              <a:t>Huberty</a:t>
            </a:r>
            <a:r>
              <a:rPr lang="en-US" sz="2100" dirty="0"/>
              <a:t>, Ben </a:t>
            </a:r>
            <a:r>
              <a:rPr lang="en-US" sz="2100" dirty="0" err="1"/>
              <a:t>Jaiyen</a:t>
            </a:r>
            <a:r>
              <a:rPr lang="en-US" sz="2100" dirty="0"/>
              <a:t>, Samira Khan, </a:t>
            </a:r>
            <a:r>
              <a:rPr lang="en-US" sz="2100" dirty="0" err="1"/>
              <a:t>Jeremie</a:t>
            </a:r>
            <a:r>
              <a:rPr lang="en-US" sz="2100" dirty="0"/>
              <a:t> Kim, Yoongu Kim, Yang Li, Jamie Liu, Lavanya Subramanian, Donghyuk Lee, </a:t>
            </a:r>
            <a:r>
              <a:rPr lang="en-US" sz="2100" dirty="0" err="1"/>
              <a:t>Yixin</a:t>
            </a:r>
            <a:r>
              <a:rPr lang="en-US" sz="2100" dirty="0"/>
              <a:t> </a:t>
            </a:r>
            <a:r>
              <a:rPr lang="en-US" sz="2100" dirty="0" err="1"/>
              <a:t>Luo</a:t>
            </a:r>
            <a:r>
              <a:rPr lang="en-US" sz="2100" dirty="0"/>
              <a:t>, Justin Meza, Gennady </a:t>
            </a:r>
            <a:r>
              <a:rPr lang="en-US" sz="2100" dirty="0" err="1"/>
              <a:t>Pekhimenko</a:t>
            </a:r>
            <a:r>
              <a:rPr lang="en-US" sz="2100" dirty="0"/>
              <a:t>, Vivek Seshadri, Lavanya Subramanian, </a:t>
            </a:r>
            <a:r>
              <a:rPr lang="en-US" sz="2100" dirty="0" err="1"/>
              <a:t>Nandita</a:t>
            </a:r>
            <a:r>
              <a:rPr lang="en-US" sz="2100" dirty="0"/>
              <a:t> </a:t>
            </a:r>
            <a:r>
              <a:rPr lang="en-US" sz="2100" dirty="0" err="1"/>
              <a:t>Vijaykumar</a:t>
            </a:r>
            <a:r>
              <a:rPr lang="en-US" sz="2100" dirty="0"/>
              <a:t>, </a:t>
            </a:r>
            <a:r>
              <a:rPr lang="en-US" sz="2100" dirty="0" err="1"/>
              <a:t>HanBin</a:t>
            </a:r>
            <a:r>
              <a:rPr lang="en-US" sz="2100" dirty="0"/>
              <a:t> Yoon, </a:t>
            </a:r>
            <a:r>
              <a:rPr lang="en-US" sz="2100" dirty="0" err="1"/>
              <a:t>Jishen</a:t>
            </a:r>
            <a:r>
              <a:rPr lang="en-US" sz="2100" dirty="0"/>
              <a:t> Zhao, …</a:t>
            </a:r>
          </a:p>
          <a:p>
            <a:endParaRPr lang="en-US" sz="400" dirty="0"/>
          </a:p>
          <a:p>
            <a:endParaRPr lang="en-US" sz="400" dirty="0"/>
          </a:p>
          <a:p>
            <a:endParaRPr lang="en-US" sz="400" dirty="0"/>
          </a:p>
          <a:p>
            <a:r>
              <a:rPr lang="en-US" dirty="0">
                <a:solidFill>
                  <a:srgbClr val="0000FF"/>
                </a:solidFill>
              </a:rPr>
              <a:t>My collaborators</a:t>
            </a:r>
          </a:p>
          <a:p>
            <a:pPr lvl="1"/>
            <a:r>
              <a:rPr lang="en-US" sz="2100" dirty="0"/>
              <a:t>Can Alkan, Chita Das, Phil Gibbons, </a:t>
            </a:r>
            <a:r>
              <a:rPr lang="en-US" sz="2100" dirty="0" err="1"/>
              <a:t>Sriram</a:t>
            </a:r>
            <a:r>
              <a:rPr lang="en-US" sz="2100" dirty="0"/>
              <a:t> </a:t>
            </a:r>
            <a:r>
              <a:rPr lang="en-US" sz="2100" dirty="0" err="1"/>
              <a:t>Govindan</a:t>
            </a:r>
            <a:r>
              <a:rPr lang="en-US" sz="2100" dirty="0"/>
              <a:t>, Norm </a:t>
            </a:r>
            <a:r>
              <a:rPr lang="en-US" sz="2100" dirty="0" err="1"/>
              <a:t>Jouppi</a:t>
            </a:r>
            <a:r>
              <a:rPr lang="en-US" sz="2100" dirty="0"/>
              <a:t>, </a:t>
            </a:r>
            <a:r>
              <a:rPr lang="en-US" sz="2100" dirty="0" err="1"/>
              <a:t>Mahmut</a:t>
            </a:r>
            <a:r>
              <a:rPr lang="en-US" sz="2100" dirty="0"/>
              <a:t> </a:t>
            </a:r>
            <a:r>
              <a:rPr lang="en-US" sz="2100" dirty="0" err="1"/>
              <a:t>Kandemir</a:t>
            </a:r>
            <a:r>
              <a:rPr lang="en-US" sz="2100" dirty="0"/>
              <a:t>, Mike </a:t>
            </a:r>
            <a:r>
              <a:rPr lang="en-US" sz="2100" dirty="0" err="1"/>
              <a:t>Kozuch</a:t>
            </a:r>
            <a:r>
              <a:rPr lang="en-US" sz="2100" dirty="0"/>
              <a:t>, </a:t>
            </a:r>
            <a:r>
              <a:rPr lang="en-US" sz="2100" dirty="0" err="1"/>
              <a:t>Konrad</a:t>
            </a:r>
            <a:r>
              <a:rPr lang="en-US" sz="2100" dirty="0"/>
              <a:t> Lai, Ken Mai, Todd Mowry, Yale </a:t>
            </a:r>
            <a:r>
              <a:rPr lang="en-US" sz="2100" dirty="0" err="1"/>
              <a:t>Patt</a:t>
            </a:r>
            <a:r>
              <a:rPr lang="en-US" sz="2100" dirty="0"/>
              <a:t>, </a:t>
            </a:r>
            <a:r>
              <a:rPr lang="en-US" sz="2100" dirty="0" err="1"/>
              <a:t>Moinuddin</a:t>
            </a:r>
            <a:r>
              <a:rPr lang="en-US" sz="2100" dirty="0"/>
              <a:t> </a:t>
            </a:r>
            <a:r>
              <a:rPr lang="en-US" sz="2100" dirty="0" err="1"/>
              <a:t>Qureshi</a:t>
            </a:r>
            <a:r>
              <a:rPr lang="en-US" sz="2100" dirty="0"/>
              <a:t>, Partha Ranganathan, </a:t>
            </a:r>
            <a:r>
              <a:rPr lang="en-US" sz="2100" dirty="0" err="1"/>
              <a:t>Bikash</a:t>
            </a:r>
            <a:r>
              <a:rPr lang="en-US" sz="2100" dirty="0"/>
              <a:t> Sharma, </a:t>
            </a:r>
            <a:r>
              <a:rPr lang="en-US" sz="2100" dirty="0" err="1"/>
              <a:t>Kushagra</a:t>
            </a:r>
            <a:r>
              <a:rPr lang="en-US" sz="2100" dirty="0"/>
              <a:t> </a:t>
            </a:r>
            <a:r>
              <a:rPr lang="en-US" sz="2100" dirty="0" err="1"/>
              <a:t>Vaid</a:t>
            </a:r>
            <a:r>
              <a:rPr lang="en-US" sz="2100" dirty="0"/>
              <a:t>, Chris Wilkerson,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6104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DRAM Latency Is Critical for 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 Analytics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IISWC’15; 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Datacenter Workloads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Kanev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Google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Databases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[Mao+, EuroSys’12; 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Graph/Tree Processing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[Xu+, IISWC’12;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Umuroglu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Long memory </a:t>
            </a:r>
            <a:r>
              <a:rPr lang="en-US" sz="320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latency </a:t>
            </a:r>
            <a:r>
              <a:rPr lang="en-US" sz="320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3200">
                <a:solidFill>
                  <a:prstClr val="white"/>
                </a:solidFill>
                <a:latin typeface="Gill Sans MT"/>
              </a:rPr>
              <a:t> </a:t>
            </a:r>
            <a:r>
              <a:rPr lang="en-US" sz="320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performance </a:t>
            </a:r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bottleneck</a:t>
            </a:r>
          </a:p>
        </p:txBody>
      </p:sp>
    </p:spTree>
    <p:extLst>
      <p:ext uri="{BB962C8B-B14F-4D97-AF65-F5344CB8AC3E}">
        <p14:creationId xmlns:p14="http://schemas.microsoft.com/office/powerpoint/2010/main" val="1084350893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NSF</a:t>
            </a:r>
          </a:p>
          <a:p>
            <a:r>
              <a:rPr lang="en-US" dirty="0"/>
              <a:t>GSRC</a:t>
            </a:r>
          </a:p>
          <a:p>
            <a:r>
              <a:rPr lang="en-US" dirty="0"/>
              <a:t>SRC</a:t>
            </a:r>
          </a:p>
          <a:p>
            <a:r>
              <a:rPr lang="en-US" dirty="0" err="1"/>
              <a:t>CyLab</a:t>
            </a:r>
            <a:endParaRPr lang="en-US" dirty="0"/>
          </a:p>
          <a:p>
            <a:r>
              <a:rPr lang="en-US" dirty="0"/>
              <a:t>AMD, Google, Facebook, HP Labs, Huawei, IBM, Intel, Microsoft, </a:t>
            </a:r>
            <a:r>
              <a:rPr lang="en-US" dirty="0" err="1"/>
              <a:t>Nvidia</a:t>
            </a:r>
            <a:r>
              <a:rPr lang="en-US" dirty="0"/>
              <a:t>, Oracle, Qualcomm, Rambus, Samsung, Seagate, VMware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872252"/>
      </p:ext>
    </p:extLst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Open Source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>
                <a:hlinkClick r:id="rId2"/>
              </a:rPr>
              <a:t>https://github.com/CMU-SAFARI/rowhammer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Ramulator</a:t>
            </a:r>
            <a:r>
              <a:rPr lang="en-US" dirty="0">
                <a:solidFill>
                  <a:srgbClr val="0000FF"/>
                </a:solidFill>
              </a:rPr>
              <a:t> – Fast and Extensible DRAM Simulator</a:t>
            </a:r>
          </a:p>
          <a:p>
            <a:pPr lvl="1"/>
            <a:r>
              <a:rPr lang="en-US" dirty="0">
                <a:hlinkClick r:id="rId3"/>
              </a:rPr>
              <a:t>https://github.com/CMU-SAFARI/ramulator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MemSim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>
                <a:hlinkClick r:id="rId4"/>
              </a:rPr>
              <a:t>https://github.com/CMU-SAFARI/memsim</a:t>
            </a:r>
            <a:r>
              <a:rPr lang="en-US" dirty="0"/>
              <a:t> </a:t>
            </a:r>
          </a:p>
          <a:p>
            <a:r>
              <a:rPr lang="en-US" dirty="0" err="1">
                <a:solidFill>
                  <a:srgbClr val="0000FF"/>
                </a:solidFill>
              </a:rPr>
              <a:t>NOCulator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hlinkClick r:id="rId5"/>
              </a:rPr>
              <a:t>https://github.com/CMU-SAFARI/NOCulator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FF"/>
                </a:solidFill>
              </a:rPr>
              <a:t>DRAM Error Model</a:t>
            </a:r>
          </a:p>
          <a:p>
            <a:pPr lvl="1"/>
            <a:r>
              <a:rPr lang="en-US" dirty="0">
                <a:hlinkClick r:id="rId6"/>
              </a:rPr>
              <a:t>http://www.ece.cmu.edu/~safari/tools/memerr/index.html</a:t>
            </a:r>
            <a:r>
              <a:rPr lang="en-US" dirty="0"/>
              <a:t> 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FF0000"/>
                </a:solidFill>
              </a:rPr>
              <a:t>Other open-source software from my group</a:t>
            </a:r>
          </a:p>
          <a:p>
            <a:pPr lvl="1"/>
            <a:r>
              <a:rPr lang="en-US" dirty="0">
                <a:hlinkClick r:id="rId7"/>
              </a:rPr>
              <a:t>https://github.com/CMU-SAFARI/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8"/>
              </a:rPr>
              <a:t>http://www.ece.cmu.edu/~safari/tools.html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42418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Tesseract: Extra Slides</a:t>
            </a:r>
          </a:p>
        </p:txBody>
      </p:sp>
      <p:sp>
        <p:nvSpPr>
          <p:cNvPr id="15053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342A0-F66A-8349-9DE5-CDF9A06A58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752320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In Tesseract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135681"/>
            <a:ext cx="8267700" cy="51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51742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In Tesseract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05123"/>
            <a:ext cx="8229600" cy="521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00795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In Tesseract (III)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9117"/>
            <a:ext cx="8305800" cy="52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19368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Function Call (Non-Blocking)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66800"/>
            <a:ext cx="8229600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43499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Effect of Bandwidth &amp; Programming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22" name="내용 개체 틀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700808"/>
          <a:ext cx="8229600" cy="4607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3" name="그룹 16"/>
          <p:cNvGrpSpPr/>
          <p:nvPr/>
        </p:nvGrpSpPr>
        <p:grpSpPr>
          <a:xfrm>
            <a:off x="1619672" y="1331476"/>
            <a:ext cx="6799895" cy="369332"/>
            <a:chOff x="1403648" y="1121713"/>
            <a:chExt cx="6799895" cy="369332"/>
          </a:xfrm>
        </p:grpSpPr>
        <p:grpSp>
          <p:nvGrpSpPr>
            <p:cNvPr id="24" name="그룹 14"/>
            <p:cNvGrpSpPr/>
            <p:nvPr/>
          </p:nvGrpSpPr>
          <p:grpSpPr>
            <a:xfrm>
              <a:off x="1403648" y="1121713"/>
              <a:ext cx="3460399" cy="369332"/>
              <a:chOff x="1403648" y="1121713"/>
              <a:chExt cx="3460399" cy="36933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708458" y="1121713"/>
                <a:ext cx="3155589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lIns="14400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HMC-MC Bandwidth (640GB/s)</a:t>
                </a: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9" name="직사각형 6"/>
              <p:cNvSpPr/>
              <p:nvPr/>
            </p:nvSpPr>
            <p:spPr>
              <a:xfrm>
                <a:off x="1403648" y="1218344"/>
                <a:ext cx="288032" cy="209626"/>
              </a:xfrm>
              <a:prstGeom prst="rect">
                <a:avLst/>
              </a:prstGeom>
              <a:solidFill>
                <a:srgbClr val="5DA5DA"/>
              </a:solidFill>
              <a:ln w="12700" cap="flat" cmpd="sng" algn="ctr">
                <a:solidFill>
                  <a:srgbClr val="5DA5DA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</p:grpSp>
        <p:grpSp>
          <p:nvGrpSpPr>
            <p:cNvPr id="25" name="그룹 13"/>
            <p:cNvGrpSpPr/>
            <p:nvPr/>
          </p:nvGrpSpPr>
          <p:grpSpPr>
            <a:xfrm>
              <a:off x="5004048" y="1121713"/>
              <a:ext cx="3199495" cy="369332"/>
              <a:chOff x="1403648" y="1501413"/>
              <a:chExt cx="3199495" cy="36933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708458" y="1501413"/>
                <a:ext cx="2894685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lIns="14400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Tesseract Bandwidth (8TB/s)</a:t>
                </a:r>
                <a:endParaRPr kumimoji="0" lang="ko-KR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27" name="직사각형 15"/>
              <p:cNvSpPr/>
              <p:nvPr/>
            </p:nvSpPr>
            <p:spPr>
              <a:xfrm>
                <a:off x="1403648" y="1595849"/>
                <a:ext cx="288032" cy="209626"/>
              </a:xfrm>
              <a:prstGeom prst="rect">
                <a:avLst/>
              </a:prstGeom>
              <a:solidFill>
                <a:srgbClr val="60BD68"/>
              </a:solidFill>
              <a:ln w="12700" cap="flat" cmpd="sng" algn="ctr">
                <a:solidFill>
                  <a:srgbClr val="60BD68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</p:grpSp>
      </p:grpSp>
      <p:grpSp>
        <p:nvGrpSpPr>
          <p:cNvPr id="30" name="그룹 28"/>
          <p:cNvGrpSpPr/>
          <p:nvPr/>
        </p:nvGrpSpPr>
        <p:grpSpPr>
          <a:xfrm>
            <a:off x="1736523" y="4297918"/>
            <a:ext cx="1795242" cy="621215"/>
            <a:chOff x="1736523" y="4297918"/>
            <a:chExt cx="1795242" cy="621215"/>
          </a:xfrm>
        </p:grpSpPr>
        <p:cxnSp>
          <p:nvCxnSpPr>
            <p:cNvPr id="31" name="직선 화살표 연결선 4"/>
            <p:cNvCxnSpPr/>
            <p:nvPr/>
          </p:nvCxnSpPr>
          <p:spPr>
            <a:xfrm>
              <a:off x="2230039" y="4309533"/>
              <a:ext cx="0" cy="60960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stealth" w="lg" len="lg"/>
              <a:tail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2" name="직선 연결선 11"/>
            <p:cNvCxnSpPr/>
            <p:nvPr/>
          </p:nvCxnSpPr>
          <p:spPr>
            <a:xfrm flipH="1">
              <a:off x="1736523" y="4297918"/>
              <a:ext cx="1795242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TextBox 32"/>
            <p:cNvSpPr txBox="1"/>
            <p:nvPr/>
          </p:nvSpPr>
          <p:spPr>
            <a:xfrm>
              <a:off x="2247362" y="4429667"/>
              <a:ext cx="1202573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Bandwidth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4" name="그룹 27"/>
          <p:cNvGrpSpPr/>
          <p:nvPr/>
        </p:nvGrpSpPr>
        <p:grpSpPr>
          <a:xfrm>
            <a:off x="2236572" y="2180697"/>
            <a:ext cx="4900828" cy="2086503"/>
            <a:chOff x="2236572" y="2180697"/>
            <a:chExt cx="4900828" cy="2086503"/>
          </a:xfrm>
        </p:grpSpPr>
        <p:cxnSp>
          <p:nvCxnSpPr>
            <p:cNvPr id="35" name="직선 연결선 20"/>
            <p:cNvCxnSpPr/>
            <p:nvPr/>
          </p:nvCxnSpPr>
          <p:spPr>
            <a:xfrm flipH="1">
              <a:off x="3530600" y="2180697"/>
              <a:ext cx="36068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직선 화살표 연결선 21"/>
            <p:cNvCxnSpPr/>
            <p:nvPr/>
          </p:nvCxnSpPr>
          <p:spPr>
            <a:xfrm>
              <a:off x="4389778" y="2226733"/>
              <a:ext cx="0" cy="204046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 type="stealth" w="lg" len="lg"/>
              <a:tailEnd type="stealth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TextBox 36"/>
            <p:cNvSpPr txBox="1"/>
            <p:nvPr/>
          </p:nvSpPr>
          <p:spPr>
            <a:xfrm>
              <a:off x="2236572" y="3062300"/>
              <a:ext cx="2111027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Programming Model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829648" y="5877272"/>
            <a:ext cx="171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 Prefetching)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924800" cy="1752600"/>
          </a:xfrm>
        </p:spPr>
        <p:txBody>
          <a:bodyPr/>
          <a:lstStyle/>
          <a:p>
            <a:r>
              <a:rPr lang="en-US" dirty="0">
                <a:latin typeface="Garamond" charset="0"/>
              </a:rPr>
              <a:t>Reducing Memory Latency</a:t>
            </a:r>
          </a:p>
        </p:txBody>
      </p:sp>
      <p:sp>
        <p:nvSpPr>
          <p:cNvPr id="15053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E342A0-F66A-8349-9DE5-CDF9A06A5894}" type="slidenum">
              <a:rPr lang="en-US" sz="12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178</a:t>
            </a:fld>
            <a:endParaRPr lang="en-US" sz="12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69826"/>
      </p:ext>
    </p:extLst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74706" y="1204631"/>
          <a:ext cx="8994588" cy="4647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Main Memory Latency Lags Behind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4727" y="123067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4D3B62"/>
                </a:solidFill>
              </a:rPr>
              <a:t>128x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49911" y="255697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5742A"/>
                </a:solidFill>
              </a:rPr>
              <a:t>20x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0143" y="4202002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4136"/>
                </a:solidFill>
              </a:rPr>
              <a:t>1.3x</a:t>
            </a:r>
            <a:endParaRPr lang="en-US" sz="3200" dirty="0">
              <a:solidFill>
                <a:srgbClr val="FF413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723778"/>
            <a:ext cx="9144000" cy="615553"/>
          </a:xfrm>
          <a:prstGeom prst="rect">
            <a:avLst/>
          </a:prstGeom>
          <a:solidFill>
            <a:srgbClr val="FF413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</a:rPr>
              <a:t>Memory latency remains almost constant</a:t>
            </a:r>
          </a:p>
        </p:txBody>
      </p:sp>
    </p:spTree>
    <p:extLst>
      <p:ext uri="{BB962C8B-B14F-4D97-AF65-F5344CB8AC3E}">
        <p14:creationId xmlns:p14="http://schemas.microsoft.com/office/powerpoint/2010/main" val="530203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series"/>
        </p:bldSub>
      </p:bldGraphic>
      <p:bldP spid="9" grpId="0"/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(III)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~40-50% energy spent in off-chip memory hierarchy </a:t>
            </a:r>
            <a:r>
              <a:rPr lang="en-US" sz="1800" dirty="0">
                <a:solidFill>
                  <a:srgbClr val="008000"/>
                </a:solidFill>
                <a:latin typeface="Tahoma" charset="0"/>
                <a:ea typeface="ＭＳ Ｐゴシック" charset="0"/>
              </a:rPr>
              <a:t>[Lefurgy, IEEE Computer’03]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&gt;40% power in DRAM </a:t>
            </a:r>
            <a:r>
              <a:rPr lang="en-US" sz="1800" dirty="0">
                <a:solidFill>
                  <a:srgbClr val="008000"/>
                </a:solidFill>
                <a:latin typeface="Tahoma" charset="0"/>
                <a:ea typeface="ＭＳ Ｐゴシック" charset="0"/>
              </a:rPr>
              <a:t>[Ware, HPCA’10][Paul,ISCA’15]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DRAM consumes power even when not used (periodic refresh)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52ED14-562A-7B41-81C5-4AADBA53F903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5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Closer Look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180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43" y="1196752"/>
            <a:ext cx="8937289" cy="4176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084" y="5733256"/>
            <a:ext cx="89284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</a:rPr>
              <a:t>Chang+, “</a:t>
            </a:r>
            <a:r>
              <a:rPr lang="en-US" sz="1700" b="1" dirty="0">
                <a:solidFill>
                  <a:srgbClr val="000000"/>
                </a:solidFill>
                <a:hlinkClick r:id="rId3"/>
              </a:rPr>
              <a:t>Understanding Latency Variation in Modern DRAM Chips: Experimental </a:t>
            </a:r>
          </a:p>
          <a:p>
            <a:r>
              <a:rPr lang="en-US" sz="1700" b="1" dirty="0">
                <a:solidFill>
                  <a:srgbClr val="000000"/>
                </a:solidFill>
                <a:hlinkClick r:id="rId3"/>
              </a:rPr>
              <a:t>Characterization, Analysis, and Optimization"</a:t>
            </a:r>
            <a:r>
              <a:rPr lang="en-US" sz="1700" dirty="0">
                <a:solidFill>
                  <a:srgbClr val="000000"/>
                </a:solidFill>
              </a:rPr>
              <a:t>,” SIGMETRICS 2016.</a:t>
            </a:r>
          </a:p>
        </p:txBody>
      </p:sp>
    </p:spTree>
    <p:extLst>
      <p:ext uri="{BB962C8B-B14F-4D97-AF65-F5344CB8AC3E}">
        <p14:creationId xmlns:p14="http://schemas.microsoft.com/office/powerpoint/2010/main" val="969048074"/>
      </p:ext>
    </p:extLst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DRAM Latency Is Critical for 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 Analytics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IISWC’15; 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Datacenter Workloads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Kanev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Google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Databases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[Mao+, EuroSys’12; 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Graph/Tree Processing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[Xu+, IISWC’12;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Umuroglu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870"/>
      </p:ext>
    </p:extLst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DRAM Latency Is Critical for 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 Analytics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IISWC’15; 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Datacenter Workloads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Kanev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Google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Databases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[Mao+, EuroSys’12; 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Graph/Tree Processing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[Xu+, IISWC’12;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Umuroglu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Long memory </a:t>
            </a:r>
            <a:r>
              <a:rPr lang="en-US" sz="320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latency </a:t>
            </a:r>
            <a:r>
              <a:rPr lang="en-US" sz="320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3200">
                <a:solidFill>
                  <a:prstClr val="white"/>
                </a:solidFill>
                <a:latin typeface="Gill Sans MT"/>
              </a:rPr>
              <a:t> </a:t>
            </a:r>
            <a:r>
              <a:rPr lang="en-US" sz="320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performance </a:t>
            </a:r>
            <a:r>
              <a:rPr lang="en-US" sz="3200" dirty="0">
                <a:solidFill>
                  <a:prstClr val="white"/>
                </a:solidFill>
                <a:latin typeface="Futura Medium" charset="0"/>
                <a:ea typeface="Futura Medium" charset="0"/>
                <a:cs typeface="Futura Medium" charset="0"/>
              </a:rPr>
              <a:t>bottleneck</a:t>
            </a:r>
          </a:p>
        </p:txBody>
      </p:sp>
    </p:spTree>
    <p:extLst>
      <p:ext uri="{BB962C8B-B14F-4D97-AF65-F5344CB8AC3E}">
        <p14:creationId xmlns:p14="http://schemas.microsoft.com/office/powerpoint/2010/main" val="380633748"/>
      </p:ext>
    </p:extLst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Long Latency?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Design of DRAM </a:t>
            </a:r>
            <a:r>
              <a:rPr lang="en-US" dirty="0" err="1">
                <a:solidFill>
                  <a:srgbClr val="0000FF"/>
                </a:solidFill>
              </a:rPr>
              <a:t>uArchitecture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Goal: Maximize capacity/area, not minimize latency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“One size fits all” approach to latency specification</a:t>
            </a:r>
          </a:p>
          <a:p>
            <a:pPr lvl="1"/>
            <a:r>
              <a:rPr lang="en-US" dirty="0"/>
              <a:t>Same latency parameters for all </a:t>
            </a:r>
            <a:r>
              <a:rPr lang="en-US" dirty="0">
                <a:solidFill>
                  <a:srgbClr val="FF0000"/>
                </a:solidFill>
              </a:rPr>
              <a:t>temperatures</a:t>
            </a:r>
          </a:p>
          <a:p>
            <a:pPr lvl="1"/>
            <a:r>
              <a:rPr lang="en-US" dirty="0"/>
              <a:t>Same latency parameters for all </a:t>
            </a:r>
            <a:r>
              <a:rPr lang="en-US" dirty="0">
                <a:solidFill>
                  <a:srgbClr val="FF0000"/>
                </a:solidFill>
              </a:rPr>
              <a:t>DRAM chips (e.g., rows)</a:t>
            </a:r>
          </a:p>
          <a:p>
            <a:pPr lvl="1"/>
            <a:r>
              <a:rPr lang="en-US" dirty="0"/>
              <a:t>Same latency parameters for all </a:t>
            </a:r>
            <a:r>
              <a:rPr lang="en-US" dirty="0">
                <a:solidFill>
                  <a:srgbClr val="FF0000"/>
                </a:solidFill>
              </a:rPr>
              <a:t>parts of a DRAM chip</a:t>
            </a:r>
          </a:p>
          <a:p>
            <a:pPr lvl="1"/>
            <a:r>
              <a:rPr lang="en-US" dirty="0"/>
              <a:t>Same latency parameters for all </a:t>
            </a:r>
            <a:r>
              <a:rPr lang="en-US" dirty="0">
                <a:solidFill>
                  <a:srgbClr val="FF0000"/>
                </a:solidFill>
              </a:rPr>
              <a:t>supply voltage levels</a:t>
            </a:r>
          </a:p>
          <a:p>
            <a:pPr lvl="1"/>
            <a:r>
              <a:rPr lang="en-US" dirty="0"/>
              <a:t>Same latency parameters for all </a:t>
            </a:r>
            <a:r>
              <a:rPr lang="en-US" dirty="0">
                <a:solidFill>
                  <a:srgbClr val="FF0000"/>
                </a:solidFill>
              </a:rPr>
              <a:t>application data </a:t>
            </a:r>
            <a:endParaRPr lang="en-US" dirty="0"/>
          </a:p>
          <a:p>
            <a:pPr lvl="1"/>
            <a:r>
              <a:rPr lang="is-IS" dirty="0"/>
              <a:t>…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183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44765"/>
      </p:ext>
    </p:extLst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Variation in Memory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184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41777" y="4953000"/>
            <a:ext cx="8040641" cy="992612"/>
            <a:chOff x="224591" y="5243899"/>
            <a:chExt cx="8510476" cy="992613"/>
          </a:xfrm>
        </p:grpSpPr>
        <p:grpSp>
          <p:nvGrpSpPr>
            <p:cNvPr id="56" name="Group 55"/>
            <p:cNvGrpSpPr/>
            <p:nvPr/>
          </p:nvGrpSpPr>
          <p:grpSpPr>
            <a:xfrm>
              <a:off x="224591" y="5243899"/>
              <a:ext cx="8510476" cy="523229"/>
              <a:chOff x="352625" y="3223796"/>
              <a:chExt cx="8510476" cy="523229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>
                <a:off x="1161179" y="3511042"/>
                <a:ext cx="6781800" cy="0"/>
              </a:xfrm>
              <a:prstGeom prst="straightConnector1">
                <a:avLst/>
              </a:prstGeom>
              <a:noFill/>
              <a:ln w="4445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  <a:headEnd type="arrow" w="lg" len="lg"/>
                <a:tailEnd type="arrow" w="lg" len="lg"/>
              </a:ln>
              <a:effectLst/>
            </p:spPr>
          </p:cxnSp>
          <p:sp>
            <p:nvSpPr>
              <p:cNvPr id="59" name="TextBox 58"/>
              <p:cNvSpPr txBox="1"/>
              <p:nvPr/>
            </p:nvSpPr>
            <p:spPr>
              <a:xfrm>
                <a:off x="7871906" y="3223804"/>
                <a:ext cx="991195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i="1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Gill Sans MT"/>
                  </a:rPr>
                  <a:t>High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52625" y="3223796"/>
                <a:ext cx="876704" cy="523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i="1" kern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Gill Sans MT"/>
                  </a:rPr>
                  <a:t>Low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2964359" y="5713292"/>
              <a:ext cx="29278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Gill Sans MT"/>
                </a:rPr>
                <a:t>DRAM Latency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138538" y="2878490"/>
            <a:ext cx="1202573" cy="1358640"/>
            <a:chOff x="2373000" y="3289560"/>
            <a:chExt cx="1202573" cy="1358640"/>
          </a:xfrm>
        </p:grpSpPr>
        <p:pic>
          <p:nvPicPr>
            <p:cNvPr id="62" name="Content Placeholder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699" y="3742440"/>
              <a:ext cx="905760" cy="905760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2373000" y="3289560"/>
              <a:ext cx="1202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Gill Sans MT"/>
                </a:rPr>
                <a:t>DRAM B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019300" y="2878490"/>
            <a:ext cx="4856042" cy="2578172"/>
            <a:chOff x="2019300" y="2878490"/>
            <a:chExt cx="4856042" cy="2578172"/>
          </a:xfrm>
        </p:grpSpPr>
        <p:grpSp>
          <p:nvGrpSpPr>
            <p:cNvPr id="65" name="dram a"/>
            <p:cNvGrpSpPr/>
            <p:nvPr/>
          </p:nvGrpSpPr>
          <p:grpSpPr>
            <a:xfrm>
              <a:off x="2286832" y="2878490"/>
              <a:ext cx="1181157" cy="2578172"/>
              <a:chOff x="2445298" y="3289228"/>
              <a:chExt cx="1181157" cy="2578172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flipH="1" flipV="1">
                <a:off x="3035877" y="4647868"/>
                <a:ext cx="1" cy="794441"/>
              </a:xfrm>
              <a:prstGeom prst="line">
                <a:avLst/>
              </a:prstGeom>
              <a:noFill/>
              <a:ln w="31750" cap="rnd" cmpd="sng" algn="ctr">
                <a:solidFill>
                  <a:sysClr val="window" lastClr="FFFFFF">
                    <a:lumMod val="75000"/>
                  </a:sysClr>
                </a:solidFill>
                <a:prstDash val="sysDot"/>
                <a:miter lim="800000"/>
                <a:headEnd type="none"/>
                <a:tailEnd type="none" w="lg" len="lg"/>
              </a:ln>
              <a:effectLst/>
            </p:spPr>
          </p:cxn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2821185" y="5442309"/>
                <a:ext cx="429385" cy="425091"/>
              </a:xfrm>
              <a:prstGeom prst="ellipse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4F81BD"/>
                  </a:solidFill>
                  <a:latin typeface="Gill Sans MT"/>
                </a:endParaRPr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2445298" y="3289228"/>
                <a:ext cx="1181157" cy="1358640"/>
                <a:chOff x="2373000" y="3289560"/>
                <a:chExt cx="1181157" cy="1358640"/>
              </a:xfrm>
            </p:grpSpPr>
            <p:pic>
              <p:nvPicPr>
                <p:cNvPr id="87" name="Content Placeholder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0699" y="3742440"/>
                  <a:ext cx="905760" cy="905760"/>
                </a:xfrm>
                <a:prstGeom prst="rect">
                  <a:avLst/>
                </a:prstGeom>
              </p:spPr>
            </p:pic>
            <p:sp>
              <p:nvSpPr>
                <p:cNvPr id="88" name="TextBox 87"/>
                <p:cNvSpPr txBox="1"/>
                <p:nvPr/>
              </p:nvSpPr>
              <p:spPr>
                <a:xfrm>
                  <a:off x="2373000" y="3289560"/>
                  <a:ext cx="118115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i="1" kern="0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Gill Sans MT"/>
                    </a:rPr>
                    <a:t>DRAM A</a:t>
                  </a:r>
                </a:p>
              </p:txBody>
            </p:sp>
          </p:grpSp>
        </p:grpSp>
        <p:cxnSp>
          <p:nvCxnSpPr>
            <p:cNvPr id="66" name="Straight Connector 65"/>
            <p:cNvCxnSpPr/>
            <p:nvPr/>
          </p:nvCxnSpPr>
          <p:spPr>
            <a:xfrm flipH="1" flipV="1">
              <a:off x="4729117" y="4237130"/>
              <a:ext cx="1" cy="794441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  <a:headEnd type="none"/>
              <a:tailEnd type="none" w="lg" len="lg"/>
            </a:ln>
            <a:effectLst/>
          </p:spPr>
        </p:cxn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4514425" y="5031571"/>
              <a:ext cx="429385" cy="425091"/>
            </a:xfrm>
            <a:prstGeom prst="ellipse">
              <a:avLst/>
            </a:prstGeom>
            <a:solidFill>
              <a:srgbClr val="C0504D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F81BD"/>
                </a:solidFill>
                <a:latin typeface="Gill Sans MT"/>
              </a:endParaRPr>
            </a:p>
          </p:txBody>
        </p:sp>
        <p:grpSp>
          <p:nvGrpSpPr>
            <p:cNvPr id="68" name="dram c"/>
            <p:cNvGrpSpPr/>
            <p:nvPr/>
          </p:nvGrpSpPr>
          <p:grpSpPr>
            <a:xfrm>
              <a:off x="5372100" y="2878490"/>
              <a:ext cx="1215397" cy="2578172"/>
              <a:chOff x="2445298" y="3289228"/>
              <a:chExt cx="1215397" cy="2578172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 flipH="1" flipV="1">
                <a:off x="3035877" y="4647868"/>
                <a:ext cx="1" cy="794441"/>
              </a:xfrm>
              <a:prstGeom prst="line">
                <a:avLst/>
              </a:prstGeom>
              <a:noFill/>
              <a:ln w="31750" cap="rnd" cmpd="sng" algn="ctr">
                <a:solidFill>
                  <a:sysClr val="window" lastClr="FFFFFF">
                    <a:lumMod val="75000"/>
                  </a:sysClr>
                </a:solidFill>
                <a:prstDash val="sysDot"/>
                <a:miter lim="800000"/>
                <a:headEnd type="none"/>
                <a:tailEnd type="none" w="lg" len="lg"/>
              </a:ln>
              <a:effectLst/>
            </p:spPr>
          </p:cxnSp>
          <p:sp>
            <p:nvSpPr>
              <p:cNvPr id="80" name="Oval 79"/>
              <p:cNvSpPr>
                <a:spLocks noChangeAspect="1"/>
              </p:cNvSpPr>
              <p:nvPr/>
            </p:nvSpPr>
            <p:spPr>
              <a:xfrm>
                <a:off x="2821185" y="5442309"/>
                <a:ext cx="429385" cy="425091"/>
              </a:xfrm>
              <a:prstGeom prst="ellipse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4F81BD"/>
                  </a:solidFill>
                  <a:latin typeface="Gill Sans MT"/>
                </a:endParaRP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2445298" y="3289228"/>
                <a:ext cx="1215397" cy="1358640"/>
                <a:chOff x="2373000" y="3289560"/>
                <a:chExt cx="1215397" cy="1358640"/>
              </a:xfrm>
            </p:grpSpPr>
            <p:pic>
              <p:nvPicPr>
                <p:cNvPr id="82" name="Content Placeholder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0699" y="3742440"/>
                  <a:ext cx="905760" cy="905760"/>
                </a:xfrm>
                <a:prstGeom prst="rect">
                  <a:avLst/>
                </a:prstGeom>
              </p:spPr>
            </p:pic>
            <p:sp>
              <p:nvSpPr>
                <p:cNvPr id="83" name="TextBox 82"/>
                <p:cNvSpPr txBox="1"/>
                <p:nvPr/>
              </p:nvSpPr>
              <p:spPr>
                <a:xfrm>
                  <a:off x="2373000" y="3289560"/>
                  <a:ext cx="12153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i="1" kern="0" dirty="0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latin typeface="Gill Sans MT"/>
                    </a:rPr>
                    <a:t>DRAM C</a:t>
                  </a:r>
                </a:p>
              </p:txBody>
            </p:sp>
          </p:grpSp>
        </p:grpSp>
        <p:grpSp>
          <p:nvGrpSpPr>
            <p:cNvPr id="69" name="fab var"/>
            <p:cNvGrpSpPr/>
            <p:nvPr/>
          </p:nvGrpSpPr>
          <p:grpSpPr>
            <a:xfrm>
              <a:off x="2019300" y="4338029"/>
              <a:ext cx="4856042" cy="857215"/>
              <a:chOff x="2057400" y="4748767"/>
              <a:chExt cx="4856042" cy="857215"/>
            </a:xfrm>
          </p:grpSpPr>
          <p:grpSp>
            <p:nvGrpSpPr>
              <p:cNvPr id="70" name="Group 69"/>
              <p:cNvGrpSpPr>
                <a:grpSpLocks noChangeAspect="1"/>
              </p:cNvGrpSpPr>
              <p:nvPr/>
            </p:nvGrpSpPr>
            <p:grpSpPr>
              <a:xfrm>
                <a:off x="2057400" y="4748767"/>
                <a:ext cx="1735529" cy="857215"/>
                <a:chOff x="1905000" y="3429000"/>
                <a:chExt cx="4800600" cy="1905000"/>
              </a:xfrm>
            </p:grpSpPr>
            <p:sp>
              <p:nvSpPr>
                <p:cNvPr id="77" name="Freeform 32"/>
                <p:cNvSpPr>
                  <a:spLocks/>
                </p:cNvSpPr>
                <p:nvPr/>
              </p:nvSpPr>
              <p:spPr bwMode="auto">
                <a:xfrm>
                  <a:off x="1905000" y="3429000"/>
                  <a:ext cx="2344738" cy="1905000"/>
                </a:xfrm>
                <a:custGeom>
                  <a:avLst/>
                  <a:gdLst>
                    <a:gd name="T0" fmla="*/ 0 w 901"/>
                    <a:gd name="T1" fmla="*/ 720 h 721"/>
                    <a:gd name="T2" fmla="*/ 95 w 901"/>
                    <a:gd name="T3" fmla="*/ 712 h 721"/>
                    <a:gd name="T4" fmla="*/ 142 w 901"/>
                    <a:gd name="T5" fmla="*/ 704 h 721"/>
                    <a:gd name="T6" fmla="*/ 189 w 901"/>
                    <a:gd name="T7" fmla="*/ 691 h 721"/>
                    <a:gd name="T8" fmla="*/ 237 w 901"/>
                    <a:gd name="T9" fmla="*/ 675 h 721"/>
                    <a:gd name="T10" fmla="*/ 284 w 901"/>
                    <a:gd name="T11" fmla="*/ 653 h 721"/>
                    <a:gd name="T12" fmla="*/ 331 w 901"/>
                    <a:gd name="T13" fmla="*/ 623 h 721"/>
                    <a:gd name="T14" fmla="*/ 426 w 901"/>
                    <a:gd name="T15" fmla="*/ 540 h 721"/>
                    <a:gd name="T16" fmla="*/ 521 w 901"/>
                    <a:gd name="T17" fmla="*/ 422 h 721"/>
                    <a:gd name="T18" fmla="*/ 616 w 901"/>
                    <a:gd name="T19" fmla="*/ 281 h 721"/>
                    <a:gd name="T20" fmla="*/ 663 w 901"/>
                    <a:gd name="T21" fmla="*/ 209 h 721"/>
                    <a:gd name="T22" fmla="*/ 710 w 901"/>
                    <a:gd name="T23" fmla="*/ 142 h 721"/>
                    <a:gd name="T24" fmla="*/ 757 w 901"/>
                    <a:gd name="T25" fmla="*/ 83 h 721"/>
                    <a:gd name="T26" fmla="*/ 805 w 901"/>
                    <a:gd name="T27" fmla="*/ 38 h 721"/>
                    <a:gd name="T28" fmla="*/ 852 w 901"/>
                    <a:gd name="T29" fmla="*/ 9 h 721"/>
                    <a:gd name="T30" fmla="*/ 900 w 901"/>
                    <a:gd name="T31" fmla="*/ 0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01" h="721">
                      <a:moveTo>
                        <a:pt x="0" y="720"/>
                      </a:moveTo>
                      <a:lnTo>
                        <a:pt x="95" y="712"/>
                      </a:lnTo>
                      <a:lnTo>
                        <a:pt x="142" y="704"/>
                      </a:lnTo>
                      <a:lnTo>
                        <a:pt x="189" y="691"/>
                      </a:lnTo>
                      <a:lnTo>
                        <a:pt x="237" y="675"/>
                      </a:lnTo>
                      <a:lnTo>
                        <a:pt x="284" y="653"/>
                      </a:lnTo>
                      <a:lnTo>
                        <a:pt x="331" y="623"/>
                      </a:lnTo>
                      <a:lnTo>
                        <a:pt x="426" y="540"/>
                      </a:lnTo>
                      <a:lnTo>
                        <a:pt x="521" y="422"/>
                      </a:lnTo>
                      <a:lnTo>
                        <a:pt x="616" y="281"/>
                      </a:lnTo>
                      <a:lnTo>
                        <a:pt x="663" y="209"/>
                      </a:lnTo>
                      <a:lnTo>
                        <a:pt x="710" y="142"/>
                      </a:lnTo>
                      <a:lnTo>
                        <a:pt x="757" y="83"/>
                      </a:lnTo>
                      <a:lnTo>
                        <a:pt x="805" y="38"/>
                      </a:lnTo>
                      <a:lnTo>
                        <a:pt x="852" y="9"/>
                      </a:lnTo>
                      <a:lnTo>
                        <a:pt x="900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7964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78" name="Freeform 31"/>
                <p:cNvSpPr>
                  <a:spLocks/>
                </p:cNvSpPr>
                <p:nvPr/>
              </p:nvSpPr>
              <p:spPr bwMode="auto">
                <a:xfrm>
                  <a:off x="4267200" y="3429000"/>
                  <a:ext cx="2438400" cy="1905000"/>
                </a:xfrm>
                <a:custGeom>
                  <a:avLst/>
                  <a:gdLst>
                    <a:gd name="T0" fmla="*/ 900 w 901"/>
                    <a:gd name="T1" fmla="*/ 720 h 721"/>
                    <a:gd name="T2" fmla="*/ 805 w 901"/>
                    <a:gd name="T3" fmla="*/ 712 h 721"/>
                    <a:gd name="T4" fmla="*/ 758 w 901"/>
                    <a:gd name="T5" fmla="*/ 704 h 721"/>
                    <a:gd name="T6" fmla="*/ 711 w 901"/>
                    <a:gd name="T7" fmla="*/ 691 h 721"/>
                    <a:gd name="T8" fmla="*/ 663 w 901"/>
                    <a:gd name="T9" fmla="*/ 675 h 721"/>
                    <a:gd name="T10" fmla="*/ 615 w 901"/>
                    <a:gd name="T11" fmla="*/ 653 h 721"/>
                    <a:gd name="T12" fmla="*/ 568 w 901"/>
                    <a:gd name="T13" fmla="*/ 623 h 721"/>
                    <a:gd name="T14" fmla="*/ 473 w 901"/>
                    <a:gd name="T15" fmla="*/ 540 h 721"/>
                    <a:gd name="T16" fmla="*/ 378 w 901"/>
                    <a:gd name="T17" fmla="*/ 422 h 721"/>
                    <a:gd name="T18" fmla="*/ 284 w 901"/>
                    <a:gd name="T19" fmla="*/ 281 h 721"/>
                    <a:gd name="T20" fmla="*/ 236 w 901"/>
                    <a:gd name="T21" fmla="*/ 209 h 721"/>
                    <a:gd name="T22" fmla="*/ 189 w 901"/>
                    <a:gd name="T23" fmla="*/ 142 h 721"/>
                    <a:gd name="T24" fmla="*/ 142 w 901"/>
                    <a:gd name="T25" fmla="*/ 83 h 721"/>
                    <a:gd name="T26" fmla="*/ 94 w 901"/>
                    <a:gd name="T27" fmla="*/ 38 h 721"/>
                    <a:gd name="T28" fmla="*/ 47 w 901"/>
                    <a:gd name="T29" fmla="*/ 9 h 721"/>
                    <a:gd name="T30" fmla="*/ 0 w 901"/>
                    <a:gd name="T31" fmla="*/ 0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01" h="721">
                      <a:moveTo>
                        <a:pt x="900" y="720"/>
                      </a:moveTo>
                      <a:lnTo>
                        <a:pt x="805" y="712"/>
                      </a:lnTo>
                      <a:lnTo>
                        <a:pt x="758" y="704"/>
                      </a:lnTo>
                      <a:lnTo>
                        <a:pt x="711" y="691"/>
                      </a:lnTo>
                      <a:lnTo>
                        <a:pt x="663" y="675"/>
                      </a:lnTo>
                      <a:lnTo>
                        <a:pt x="615" y="653"/>
                      </a:lnTo>
                      <a:lnTo>
                        <a:pt x="568" y="623"/>
                      </a:lnTo>
                      <a:lnTo>
                        <a:pt x="473" y="540"/>
                      </a:lnTo>
                      <a:lnTo>
                        <a:pt x="378" y="422"/>
                      </a:lnTo>
                      <a:lnTo>
                        <a:pt x="284" y="281"/>
                      </a:lnTo>
                      <a:lnTo>
                        <a:pt x="236" y="209"/>
                      </a:lnTo>
                      <a:lnTo>
                        <a:pt x="189" y="142"/>
                      </a:lnTo>
                      <a:lnTo>
                        <a:pt x="142" y="83"/>
                      </a:lnTo>
                      <a:lnTo>
                        <a:pt x="94" y="38"/>
                      </a:lnTo>
                      <a:lnTo>
                        <a:pt x="47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7964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</p:grpSp>
          <p:grpSp>
            <p:nvGrpSpPr>
              <p:cNvPr id="71" name="Group 70"/>
              <p:cNvGrpSpPr>
                <a:grpSpLocks noChangeAspect="1"/>
              </p:cNvGrpSpPr>
              <p:nvPr/>
            </p:nvGrpSpPr>
            <p:grpSpPr>
              <a:xfrm>
                <a:off x="3919607" y="4748767"/>
                <a:ext cx="1735529" cy="857215"/>
                <a:chOff x="1905000" y="3429000"/>
                <a:chExt cx="4800600" cy="1905000"/>
              </a:xfrm>
            </p:grpSpPr>
            <p:sp>
              <p:nvSpPr>
                <p:cNvPr id="75" name="Freeform 32"/>
                <p:cNvSpPr>
                  <a:spLocks/>
                </p:cNvSpPr>
                <p:nvPr/>
              </p:nvSpPr>
              <p:spPr bwMode="auto">
                <a:xfrm>
                  <a:off x="1905000" y="3429000"/>
                  <a:ext cx="2344738" cy="1905000"/>
                </a:xfrm>
                <a:custGeom>
                  <a:avLst/>
                  <a:gdLst>
                    <a:gd name="T0" fmla="*/ 0 w 901"/>
                    <a:gd name="T1" fmla="*/ 720 h 721"/>
                    <a:gd name="T2" fmla="*/ 95 w 901"/>
                    <a:gd name="T3" fmla="*/ 712 h 721"/>
                    <a:gd name="T4" fmla="*/ 142 w 901"/>
                    <a:gd name="T5" fmla="*/ 704 h 721"/>
                    <a:gd name="T6" fmla="*/ 189 w 901"/>
                    <a:gd name="T7" fmla="*/ 691 h 721"/>
                    <a:gd name="T8" fmla="*/ 237 w 901"/>
                    <a:gd name="T9" fmla="*/ 675 h 721"/>
                    <a:gd name="T10" fmla="*/ 284 w 901"/>
                    <a:gd name="T11" fmla="*/ 653 h 721"/>
                    <a:gd name="T12" fmla="*/ 331 w 901"/>
                    <a:gd name="T13" fmla="*/ 623 h 721"/>
                    <a:gd name="T14" fmla="*/ 426 w 901"/>
                    <a:gd name="T15" fmla="*/ 540 h 721"/>
                    <a:gd name="T16" fmla="*/ 521 w 901"/>
                    <a:gd name="T17" fmla="*/ 422 h 721"/>
                    <a:gd name="T18" fmla="*/ 616 w 901"/>
                    <a:gd name="T19" fmla="*/ 281 h 721"/>
                    <a:gd name="T20" fmla="*/ 663 w 901"/>
                    <a:gd name="T21" fmla="*/ 209 h 721"/>
                    <a:gd name="T22" fmla="*/ 710 w 901"/>
                    <a:gd name="T23" fmla="*/ 142 h 721"/>
                    <a:gd name="T24" fmla="*/ 757 w 901"/>
                    <a:gd name="T25" fmla="*/ 83 h 721"/>
                    <a:gd name="T26" fmla="*/ 805 w 901"/>
                    <a:gd name="T27" fmla="*/ 38 h 721"/>
                    <a:gd name="T28" fmla="*/ 852 w 901"/>
                    <a:gd name="T29" fmla="*/ 9 h 721"/>
                    <a:gd name="T30" fmla="*/ 900 w 901"/>
                    <a:gd name="T31" fmla="*/ 0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01" h="721">
                      <a:moveTo>
                        <a:pt x="0" y="720"/>
                      </a:moveTo>
                      <a:lnTo>
                        <a:pt x="95" y="712"/>
                      </a:lnTo>
                      <a:lnTo>
                        <a:pt x="142" y="704"/>
                      </a:lnTo>
                      <a:lnTo>
                        <a:pt x="189" y="691"/>
                      </a:lnTo>
                      <a:lnTo>
                        <a:pt x="237" y="675"/>
                      </a:lnTo>
                      <a:lnTo>
                        <a:pt x="284" y="653"/>
                      </a:lnTo>
                      <a:lnTo>
                        <a:pt x="331" y="623"/>
                      </a:lnTo>
                      <a:lnTo>
                        <a:pt x="426" y="540"/>
                      </a:lnTo>
                      <a:lnTo>
                        <a:pt x="521" y="422"/>
                      </a:lnTo>
                      <a:lnTo>
                        <a:pt x="616" y="281"/>
                      </a:lnTo>
                      <a:lnTo>
                        <a:pt x="663" y="209"/>
                      </a:lnTo>
                      <a:lnTo>
                        <a:pt x="710" y="142"/>
                      </a:lnTo>
                      <a:lnTo>
                        <a:pt x="757" y="83"/>
                      </a:lnTo>
                      <a:lnTo>
                        <a:pt x="805" y="38"/>
                      </a:lnTo>
                      <a:lnTo>
                        <a:pt x="852" y="9"/>
                      </a:lnTo>
                      <a:lnTo>
                        <a:pt x="900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7964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76" name="Freeform 31"/>
                <p:cNvSpPr>
                  <a:spLocks/>
                </p:cNvSpPr>
                <p:nvPr/>
              </p:nvSpPr>
              <p:spPr bwMode="auto">
                <a:xfrm>
                  <a:off x="4267200" y="3429000"/>
                  <a:ext cx="2438400" cy="1905000"/>
                </a:xfrm>
                <a:custGeom>
                  <a:avLst/>
                  <a:gdLst>
                    <a:gd name="T0" fmla="*/ 900 w 901"/>
                    <a:gd name="T1" fmla="*/ 720 h 721"/>
                    <a:gd name="T2" fmla="*/ 805 w 901"/>
                    <a:gd name="T3" fmla="*/ 712 h 721"/>
                    <a:gd name="T4" fmla="*/ 758 w 901"/>
                    <a:gd name="T5" fmla="*/ 704 h 721"/>
                    <a:gd name="T6" fmla="*/ 711 w 901"/>
                    <a:gd name="T7" fmla="*/ 691 h 721"/>
                    <a:gd name="T8" fmla="*/ 663 w 901"/>
                    <a:gd name="T9" fmla="*/ 675 h 721"/>
                    <a:gd name="T10" fmla="*/ 615 w 901"/>
                    <a:gd name="T11" fmla="*/ 653 h 721"/>
                    <a:gd name="T12" fmla="*/ 568 w 901"/>
                    <a:gd name="T13" fmla="*/ 623 h 721"/>
                    <a:gd name="T14" fmla="*/ 473 w 901"/>
                    <a:gd name="T15" fmla="*/ 540 h 721"/>
                    <a:gd name="T16" fmla="*/ 378 w 901"/>
                    <a:gd name="T17" fmla="*/ 422 h 721"/>
                    <a:gd name="T18" fmla="*/ 284 w 901"/>
                    <a:gd name="T19" fmla="*/ 281 h 721"/>
                    <a:gd name="T20" fmla="*/ 236 w 901"/>
                    <a:gd name="T21" fmla="*/ 209 h 721"/>
                    <a:gd name="T22" fmla="*/ 189 w 901"/>
                    <a:gd name="T23" fmla="*/ 142 h 721"/>
                    <a:gd name="T24" fmla="*/ 142 w 901"/>
                    <a:gd name="T25" fmla="*/ 83 h 721"/>
                    <a:gd name="T26" fmla="*/ 94 w 901"/>
                    <a:gd name="T27" fmla="*/ 38 h 721"/>
                    <a:gd name="T28" fmla="*/ 47 w 901"/>
                    <a:gd name="T29" fmla="*/ 9 h 721"/>
                    <a:gd name="T30" fmla="*/ 0 w 901"/>
                    <a:gd name="T31" fmla="*/ 0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01" h="721">
                      <a:moveTo>
                        <a:pt x="900" y="720"/>
                      </a:moveTo>
                      <a:lnTo>
                        <a:pt x="805" y="712"/>
                      </a:lnTo>
                      <a:lnTo>
                        <a:pt x="758" y="704"/>
                      </a:lnTo>
                      <a:lnTo>
                        <a:pt x="711" y="691"/>
                      </a:lnTo>
                      <a:lnTo>
                        <a:pt x="663" y="675"/>
                      </a:lnTo>
                      <a:lnTo>
                        <a:pt x="615" y="653"/>
                      </a:lnTo>
                      <a:lnTo>
                        <a:pt x="568" y="623"/>
                      </a:lnTo>
                      <a:lnTo>
                        <a:pt x="473" y="540"/>
                      </a:lnTo>
                      <a:lnTo>
                        <a:pt x="378" y="422"/>
                      </a:lnTo>
                      <a:lnTo>
                        <a:pt x="284" y="281"/>
                      </a:lnTo>
                      <a:lnTo>
                        <a:pt x="236" y="209"/>
                      </a:lnTo>
                      <a:lnTo>
                        <a:pt x="189" y="142"/>
                      </a:lnTo>
                      <a:lnTo>
                        <a:pt x="142" y="83"/>
                      </a:lnTo>
                      <a:lnTo>
                        <a:pt x="94" y="38"/>
                      </a:lnTo>
                      <a:lnTo>
                        <a:pt x="47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7964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</p:grpSp>
          <p:grpSp>
            <p:nvGrpSpPr>
              <p:cNvPr id="72" name="Group 71"/>
              <p:cNvGrpSpPr>
                <a:grpSpLocks noChangeAspect="1"/>
              </p:cNvGrpSpPr>
              <p:nvPr/>
            </p:nvGrpSpPr>
            <p:grpSpPr>
              <a:xfrm>
                <a:off x="5177913" y="4748767"/>
                <a:ext cx="1735529" cy="857215"/>
                <a:chOff x="1905000" y="3429000"/>
                <a:chExt cx="4800600" cy="1905000"/>
              </a:xfrm>
            </p:grpSpPr>
            <p:sp>
              <p:nvSpPr>
                <p:cNvPr id="73" name="Freeform 32"/>
                <p:cNvSpPr>
                  <a:spLocks/>
                </p:cNvSpPr>
                <p:nvPr/>
              </p:nvSpPr>
              <p:spPr bwMode="auto">
                <a:xfrm>
                  <a:off x="1905000" y="3429000"/>
                  <a:ext cx="2344738" cy="1905000"/>
                </a:xfrm>
                <a:custGeom>
                  <a:avLst/>
                  <a:gdLst>
                    <a:gd name="T0" fmla="*/ 0 w 901"/>
                    <a:gd name="T1" fmla="*/ 720 h 721"/>
                    <a:gd name="T2" fmla="*/ 95 w 901"/>
                    <a:gd name="T3" fmla="*/ 712 h 721"/>
                    <a:gd name="T4" fmla="*/ 142 w 901"/>
                    <a:gd name="T5" fmla="*/ 704 h 721"/>
                    <a:gd name="T6" fmla="*/ 189 w 901"/>
                    <a:gd name="T7" fmla="*/ 691 h 721"/>
                    <a:gd name="T8" fmla="*/ 237 w 901"/>
                    <a:gd name="T9" fmla="*/ 675 h 721"/>
                    <a:gd name="T10" fmla="*/ 284 w 901"/>
                    <a:gd name="T11" fmla="*/ 653 h 721"/>
                    <a:gd name="T12" fmla="*/ 331 w 901"/>
                    <a:gd name="T13" fmla="*/ 623 h 721"/>
                    <a:gd name="T14" fmla="*/ 426 w 901"/>
                    <a:gd name="T15" fmla="*/ 540 h 721"/>
                    <a:gd name="T16" fmla="*/ 521 w 901"/>
                    <a:gd name="T17" fmla="*/ 422 h 721"/>
                    <a:gd name="T18" fmla="*/ 616 w 901"/>
                    <a:gd name="T19" fmla="*/ 281 h 721"/>
                    <a:gd name="T20" fmla="*/ 663 w 901"/>
                    <a:gd name="T21" fmla="*/ 209 h 721"/>
                    <a:gd name="T22" fmla="*/ 710 w 901"/>
                    <a:gd name="T23" fmla="*/ 142 h 721"/>
                    <a:gd name="T24" fmla="*/ 757 w 901"/>
                    <a:gd name="T25" fmla="*/ 83 h 721"/>
                    <a:gd name="T26" fmla="*/ 805 w 901"/>
                    <a:gd name="T27" fmla="*/ 38 h 721"/>
                    <a:gd name="T28" fmla="*/ 852 w 901"/>
                    <a:gd name="T29" fmla="*/ 9 h 721"/>
                    <a:gd name="T30" fmla="*/ 900 w 901"/>
                    <a:gd name="T31" fmla="*/ 0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01" h="721">
                      <a:moveTo>
                        <a:pt x="0" y="720"/>
                      </a:moveTo>
                      <a:lnTo>
                        <a:pt x="95" y="712"/>
                      </a:lnTo>
                      <a:lnTo>
                        <a:pt x="142" y="704"/>
                      </a:lnTo>
                      <a:lnTo>
                        <a:pt x="189" y="691"/>
                      </a:lnTo>
                      <a:lnTo>
                        <a:pt x="237" y="675"/>
                      </a:lnTo>
                      <a:lnTo>
                        <a:pt x="284" y="653"/>
                      </a:lnTo>
                      <a:lnTo>
                        <a:pt x="331" y="623"/>
                      </a:lnTo>
                      <a:lnTo>
                        <a:pt x="426" y="540"/>
                      </a:lnTo>
                      <a:lnTo>
                        <a:pt x="521" y="422"/>
                      </a:lnTo>
                      <a:lnTo>
                        <a:pt x="616" y="281"/>
                      </a:lnTo>
                      <a:lnTo>
                        <a:pt x="663" y="209"/>
                      </a:lnTo>
                      <a:lnTo>
                        <a:pt x="710" y="142"/>
                      </a:lnTo>
                      <a:lnTo>
                        <a:pt x="757" y="83"/>
                      </a:lnTo>
                      <a:lnTo>
                        <a:pt x="805" y="38"/>
                      </a:lnTo>
                      <a:lnTo>
                        <a:pt x="852" y="9"/>
                      </a:lnTo>
                      <a:lnTo>
                        <a:pt x="900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7964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  <p:sp>
              <p:nvSpPr>
                <p:cNvPr id="74" name="Freeform 31"/>
                <p:cNvSpPr>
                  <a:spLocks/>
                </p:cNvSpPr>
                <p:nvPr/>
              </p:nvSpPr>
              <p:spPr bwMode="auto">
                <a:xfrm>
                  <a:off x="4267200" y="3429000"/>
                  <a:ext cx="2438400" cy="1905000"/>
                </a:xfrm>
                <a:custGeom>
                  <a:avLst/>
                  <a:gdLst>
                    <a:gd name="T0" fmla="*/ 900 w 901"/>
                    <a:gd name="T1" fmla="*/ 720 h 721"/>
                    <a:gd name="T2" fmla="*/ 805 w 901"/>
                    <a:gd name="T3" fmla="*/ 712 h 721"/>
                    <a:gd name="T4" fmla="*/ 758 w 901"/>
                    <a:gd name="T5" fmla="*/ 704 h 721"/>
                    <a:gd name="T6" fmla="*/ 711 w 901"/>
                    <a:gd name="T7" fmla="*/ 691 h 721"/>
                    <a:gd name="T8" fmla="*/ 663 w 901"/>
                    <a:gd name="T9" fmla="*/ 675 h 721"/>
                    <a:gd name="T10" fmla="*/ 615 w 901"/>
                    <a:gd name="T11" fmla="*/ 653 h 721"/>
                    <a:gd name="T12" fmla="*/ 568 w 901"/>
                    <a:gd name="T13" fmla="*/ 623 h 721"/>
                    <a:gd name="T14" fmla="*/ 473 w 901"/>
                    <a:gd name="T15" fmla="*/ 540 h 721"/>
                    <a:gd name="T16" fmla="*/ 378 w 901"/>
                    <a:gd name="T17" fmla="*/ 422 h 721"/>
                    <a:gd name="T18" fmla="*/ 284 w 901"/>
                    <a:gd name="T19" fmla="*/ 281 h 721"/>
                    <a:gd name="T20" fmla="*/ 236 w 901"/>
                    <a:gd name="T21" fmla="*/ 209 h 721"/>
                    <a:gd name="T22" fmla="*/ 189 w 901"/>
                    <a:gd name="T23" fmla="*/ 142 h 721"/>
                    <a:gd name="T24" fmla="*/ 142 w 901"/>
                    <a:gd name="T25" fmla="*/ 83 h 721"/>
                    <a:gd name="T26" fmla="*/ 94 w 901"/>
                    <a:gd name="T27" fmla="*/ 38 h 721"/>
                    <a:gd name="T28" fmla="*/ 47 w 901"/>
                    <a:gd name="T29" fmla="*/ 9 h 721"/>
                    <a:gd name="T30" fmla="*/ 0 w 901"/>
                    <a:gd name="T31" fmla="*/ 0 h 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01" h="721">
                      <a:moveTo>
                        <a:pt x="900" y="720"/>
                      </a:moveTo>
                      <a:lnTo>
                        <a:pt x="805" y="712"/>
                      </a:lnTo>
                      <a:lnTo>
                        <a:pt x="758" y="704"/>
                      </a:lnTo>
                      <a:lnTo>
                        <a:pt x="711" y="691"/>
                      </a:lnTo>
                      <a:lnTo>
                        <a:pt x="663" y="675"/>
                      </a:lnTo>
                      <a:lnTo>
                        <a:pt x="615" y="653"/>
                      </a:lnTo>
                      <a:lnTo>
                        <a:pt x="568" y="623"/>
                      </a:lnTo>
                      <a:lnTo>
                        <a:pt x="473" y="540"/>
                      </a:lnTo>
                      <a:lnTo>
                        <a:pt x="378" y="422"/>
                      </a:lnTo>
                      <a:lnTo>
                        <a:pt x="284" y="281"/>
                      </a:lnTo>
                      <a:lnTo>
                        <a:pt x="236" y="209"/>
                      </a:lnTo>
                      <a:lnTo>
                        <a:pt x="189" y="142"/>
                      </a:lnTo>
                      <a:lnTo>
                        <a:pt x="142" y="83"/>
                      </a:lnTo>
                      <a:lnTo>
                        <a:pt x="94" y="38"/>
                      </a:lnTo>
                      <a:lnTo>
                        <a:pt x="47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76200" cap="rnd" cmpd="sng">
                  <a:solidFill>
                    <a:srgbClr val="F7964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prstClr val="black"/>
                    </a:solidFill>
                    <a:latin typeface="Gill Sans MT"/>
                  </a:endParaRPr>
                </a:p>
              </p:txBody>
            </p:sp>
          </p:grpSp>
        </p:grpSp>
      </p:grpSp>
      <p:grpSp>
        <p:nvGrpSpPr>
          <p:cNvPr id="89" name="Group 88"/>
          <p:cNvGrpSpPr/>
          <p:nvPr/>
        </p:nvGrpSpPr>
        <p:grpSpPr>
          <a:xfrm>
            <a:off x="3647581" y="4237130"/>
            <a:ext cx="2030017" cy="1219532"/>
            <a:chOff x="3647581" y="4237130"/>
            <a:chExt cx="2030017" cy="1219532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5248213" y="5031571"/>
              <a:ext cx="429385" cy="425091"/>
            </a:xfrm>
            <a:prstGeom prst="ellipse">
              <a:avLst/>
            </a:prstGeom>
            <a:solidFill>
              <a:srgbClr val="C0504D">
                <a:lumMod val="50000"/>
              </a:srgbClr>
            </a:solidFill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F81BD"/>
                </a:solidFill>
                <a:latin typeface="Gill Sans MT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4181125" y="5031571"/>
              <a:ext cx="429385" cy="425091"/>
            </a:xfrm>
            <a:prstGeom prst="ellipse">
              <a:avLst/>
            </a:prstGeom>
            <a:solidFill>
              <a:srgbClr val="C0504D">
                <a:lumMod val="40000"/>
                <a:lumOff val="60000"/>
              </a:srgbClr>
            </a:solidFill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F81BD"/>
                </a:solidFill>
                <a:latin typeface="Gill Sans MT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3647581" y="5031571"/>
              <a:ext cx="429385" cy="425091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F81BD"/>
                </a:solidFill>
                <a:latin typeface="Gill Sans MT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4451347" y="5031571"/>
              <a:ext cx="429385" cy="425091"/>
            </a:xfrm>
            <a:prstGeom prst="ellipse">
              <a:avLst/>
            </a:prstGeom>
            <a:solidFill>
              <a:srgbClr val="C0504D">
                <a:lumMod val="60000"/>
                <a:lumOff val="40000"/>
              </a:srgbClr>
            </a:solidFill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F81BD"/>
                </a:solidFill>
                <a:latin typeface="Gill Sans MT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714669" y="5031571"/>
              <a:ext cx="429385" cy="425091"/>
            </a:xfrm>
            <a:prstGeom prst="ellipse">
              <a:avLst/>
            </a:prstGeom>
            <a:solidFill>
              <a:srgbClr val="C0504D">
                <a:lumMod val="75000"/>
              </a:srgbClr>
            </a:solidFill>
            <a:ln w="1905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4F81BD"/>
                </a:solidFill>
                <a:latin typeface="Gill Sans MT"/>
              </a:endParaRPr>
            </a:p>
          </p:txBody>
        </p:sp>
        <p:cxnSp>
          <p:nvCxnSpPr>
            <p:cNvPr id="95" name="Straight Connector 94"/>
            <p:cNvCxnSpPr>
              <a:stCxn id="90" idx="0"/>
            </p:cNvCxnSpPr>
            <p:nvPr/>
          </p:nvCxnSpPr>
          <p:spPr>
            <a:xfrm flipH="1" flipV="1">
              <a:off x="4943811" y="4237131"/>
              <a:ext cx="519095" cy="794440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  <a:headEnd type="none"/>
              <a:tailEnd type="none" w="lg" len="lg"/>
            </a:ln>
            <a:effectLst/>
          </p:spPr>
        </p:cxnSp>
        <p:cxnSp>
          <p:nvCxnSpPr>
            <p:cNvPr id="96" name="Straight Connector 95"/>
            <p:cNvCxnSpPr>
              <a:stCxn id="92" idx="0"/>
            </p:cNvCxnSpPr>
            <p:nvPr/>
          </p:nvCxnSpPr>
          <p:spPr>
            <a:xfrm flipV="1">
              <a:off x="3862274" y="4249027"/>
              <a:ext cx="650052" cy="782544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  <a:headEnd type="none"/>
              <a:tailEnd type="none" w="lg" len="lg"/>
            </a:ln>
            <a:effectLst/>
          </p:spPr>
        </p:cxnSp>
        <p:cxnSp>
          <p:nvCxnSpPr>
            <p:cNvPr id="97" name="Straight Connector 96"/>
            <p:cNvCxnSpPr>
              <a:stCxn id="94" idx="0"/>
            </p:cNvCxnSpPr>
            <p:nvPr/>
          </p:nvCxnSpPr>
          <p:spPr>
            <a:xfrm flipH="1" flipV="1">
              <a:off x="4845377" y="4242062"/>
              <a:ext cx="83985" cy="789509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  <a:headEnd type="none"/>
              <a:tailEnd type="none" w="lg" len="lg"/>
            </a:ln>
            <a:effectLst/>
          </p:spPr>
        </p:cxnSp>
        <p:cxnSp>
          <p:nvCxnSpPr>
            <p:cNvPr id="98" name="Straight Connector 97"/>
            <p:cNvCxnSpPr>
              <a:stCxn id="93" idx="0"/>
              <a:endCxn id="62" idx="2"/>
            </p:cNvCxnSpPr>
            <p:nvPr/>
          </p:nvCxnSpPr>
          <p:spPr>
            <a:xfrm flipV="1">
              <a:off x="4666040" y="4237130"/>
              <a:ext cx="63077" cy="794441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  <a:headEnd type="none"/>
              <a:tailEnd type="none" w="lg" len="lg"/>
            </a:ln>
            <a:effectLst/>
          </p:spPr>
        </p:cxnSp>
        <p:cxnSp>
          <p:nvCxnSpPr>
            <p:cNvPr id="99" name="Straight Connector 98"/>
            <p:cNvCxnSpPr>
              <a:stCxn id="91" idx="0"/>
            </p:cNvCxnSpPr>
            <p:nvPr/>
          </p:nvCxnSpPr>
          <p:spPr>
            <a:xfrm flipV="1">
              <a:off x="4395818" y="4237130"/>
              <a:ext cx="207144" cy="794441"/>
            </a:xfrm>
            <a:prstGeom prst="line">
              <a:avLst/>
            </a:prstGeom>
            <a:noFill/>
            <a:ln w="31750" cap="rnd" cmpd="sng" algn="ctr">
              <a:solidFill>
                <a:sysClr val="window" lastClr="FFFFFF">
                  <a:lumMod val="75000"/>
                </a:sysClr>
              </a:solidFill>
              <a:prstDash val="sysDot"/>
              <a:miter lim="800000"/>
              <a:headEnd type="none"/>
              <a:tailEnd type="none" w="lg" len="lg"/>
            </a:ln>
            <a:effectLst/>
          </p:spPr>
        </p:cxnSp>
      </p:grpSp>
      <p:grpSp>
        <p:nvGrpSpPr>
          <p:cNvPr id="100" name="Group 99"/>
          <p:cNvGrpSpPr/>
          <p:nvPr/>
        </p:nvGrpSpPr>
        <p:grpSpPr>
          <a:xfrm>
            <a:off x="5245076" y="4042855"/>
            <a:ext cx="3281668" cy="1133852"/>
            <a:chOff x="5245076" y="4042855"/>
            <a:chExt cx="3281668" cy="1133852"/>
          </a:xfrm>
        </p:grpSpPr>
        <p:cxnSp>
          <p:nvCxnSpPr>
            <p:cNvPr id="101" name="Straight Arrow Connector 100"/>
            <p:cNvCxnSpPr/>
            <p:nvPr/>
          </p:nvCxnSpPr>
          <p:spPr>
            <a:xfrm flipH="1">
              <a:off x="5529975" y="4445804"/>
              <a:ext cx="707587" cy="730903"/>
            </a:xfrm>
            <a:prstGeom prst="straightConnector1">
              <a:avLst/>
            </a:prstGeom>
            <a:noFill/>
            <a:ln w="31750" cap="rnd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  <a:miter lim="800000"/>
              <a:tailEnd type="arrow" w="lg" len="lg"/>
            </a:ln>
            <a:effectLst/>
          </p:spPr>
        </p:cxnSp>
        <p:sp>
          <p:nvSpPr>
            <p:cNvPr id="102" name="label: dram cell"/>
            <p:cNvSpPr txBox="1"/>
            <p:nvPr/>
          </p:nvSpPr>
          <p:spPr>
            <a:xfrm>
              <a:off x="5245076" y="4042855"/>
              <a:ext cx="3281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kern="0" dirty="0">
                  <a:solidFill>
                    <a:prstClr val="black"/>
                  </a:solidFill>
                  <a:latin typeface="Gill Sans MT"/>
                </a:rPr>
                <a:t>Slow cells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304800" y="1282205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Gill Sans MT"/>
              </a:rPr>
              <a:t>Heterogeneous manufacturing &amp; operating conditions</a:t>
            </a:r>
            <a:r>
              <a:rPr lang="en-US" sz="2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→ </a:t>
            </a:r>
            <a:br>
              <a:rPr lang="en-US" sz="2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n-US" sz="2800" dirty="0">
                <a:solidFill>
                  <a:srgbClr val="C0504D"/>
                </a:solidFill>
                <a:latin typeface="Gill Sans MT"/>
              </a:rPr>
              <a:t>latency variation in timing parameters</a:t>
            </a:r>
          </a:p>
        </p:txBody>
      </p:sp>
    </p:spTree>
    <p:extLst>
      <p:ext uri="{BB962C8B-B14F-4D97-AF65-F5344CB8AC3E}">
        <p14:creationId xmlns:p14="http://schemas.microsoft.com/office/powerpoint/2010/main" val="170906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Characterization Infrastructure</a:t>
            </a:r>
          </a:p>
        </p:txBody>
      </p:sp>
      <p:pic>
        <p:nvPicPr>
          <p:cNvPr id="5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228600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185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6300608"/>
            <a:ext cx="6696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Kim+, “</a:t>
            </a:r>
            <a:r>
              <a:rPr lang="en-US" sz="1600" dirty="0">
                <a:solidFill>
                  <a:srgbClr val="0000FF"/>
                </a:solidFill>
              </a:rPr>
              <a:t>Flipping Bits in Memory Without Accessing Them: An Experimental Study of DRAM Disturbance Errors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</a:p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</a:p>
          <a:p>
            <a:pPr algn="ctr">
              <a:lnSpc>
                <a:spcPct val="90000"/>
              </a:lnSpc>
            </a:pP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2990238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4702" y="1962444"/>
            <a:ext cx="1447800" cy="255161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7302" y="1962447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2502" y="1962447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FPGAs</a:t>
            </a:r>
          </a:p>
        </p:txBody>
      </p:sp>
    </p:spTree>
    <p:extLst>
      <p:ext uri="{BB962C8B-B14F-4D97-AF65-F5344CB8AC3E}">
        <p14:creationId xmlns:p14="http://schemas.microsoft.com/office/powerpoint/2010/main" val="1577792638"/>
      </p:ext>
    </p:extLst>
  </p:cSld>
  <p:clrMapOvr>
    <a:masterClrMapping/>
  </p:clrMapOvr>
  <p:transition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Characterization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32520"/>
            <a:ext cx="5112568" cy="4876800"/>
          </a:xfrm>
        </p:spPr>
        <p:txBody>
          <a:bodyPr/>
          <a:lstStyle/>
          <a:p>
            <a:r>
              <a:rPr lang="en-US" dirty="0"/>
              <a:t>Hasan Hassan et al., </a:t>
            </a:r>
            <a:r>
              <a:rPr lang="en-US" b="1" dirty="0">
                <a:hlinkClick r:id="rId2"/>
              </a:rPr>
              <a:t>SoftMC: A Flexible and Practical Open-Source Infrastructure for Enabling Experimental DRAM Studies</a:t>
            </a:r>
            <a:r>
              <a:rPr lang="en-US" b="1" dirty="0"/>
              <a:t>,</a:t>
            </a:r>
            <a:r>
              <a:rPr lang="en-US" dirty="0"/>
              <a:t> HPCA 2017.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Flexible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Easy to Use (C++ API)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    </a:t>
            </a:r>
            <a:r>
              <a:rPr lang="en-US" i="1" dirty="0" err="1">
                <a:solidFill>
                  <a:srgbClr val="0000FF"/>
                </a:solidFill>
              </a:rPr>
              <a:t>github.com</a:t>
            </a:r>
            <a:r>
              <a:rPr lang="en-US" i="1" dirty="0">
                <a:solidFill>
                  <a:srgbClr val="0000FF"/>
                </a:solidFill>
              </a:rPr>
              <a:t>/CMU-SAFARI/SoftMC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186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48" y="1232759"/>
            <a:ext cx="4004777" cy="4830993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748" y="1265237"/>
            <a:ext cx="400477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2793710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" y="152400"/>
            <a:ext cx="9144000" cy="1066800"/>
          </a:xfrm>
        </p:spPr>
        <p:txBody>
          <a:bodyPr/>
          <a:lstStyle/>
          <a:p>
            <a:r>
              <a:rPr lang="en-US" dirty="0"/>
              <a:t>SoftMC: Open Source DRAM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https://github.com/CMU-SAFARI/SoftMC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187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5817"/>
            <a:ext cx="9144000" cy="2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Tackling the Fixed Latency 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/>
              <a:t>Reliable operation latency is actually very heterogeneous</a:t>
            </a:r>
          </a:p>
          <a:p>
            <a:pPr lvl="1"/>
            <a:r>
              <a:rPr lang="en-US" dirty="0"/>
              <a:t>Across temperatures, chips, parts of a chip, voltage levels, </a:t>
            </a:r>
            <a:r>
              <a:rPr lang="is-IS" dirty="0"/>
              <a:t>…</a:t>
            </a:r>
          </a:p>
          <a:p>
            <a:pPr lvl="1"/>
            <a:endParaRPr lang="is-IS" dirty="0"/>
          </a:p>
          <a:p>
            <a:r>
              <a:rPr lang="is-IS" dirty="0"/>
              <a:t>Idea: </a:t>
            </a:r>
            <a:r>
              <a:rPr lang="is-IS" dirty="0">
                <a:solidFill>
                  <a:srgbClr val="0000FF"/>
                </a:solidFill>
              </a:rPr>
              <a:t>Dynamically find out and use the lowest latency one can reliably access a memory location with</a:t>
            </a:r>
          </a:p>
          <a:p>
            <a:pPr lvl="1"/>
            <a:r>
              <a:rPr lang="is-IS" dirty="0"/>
              <a:t>Adaptive-Latency DRAM [HPCA 2015]</a:t>
            </a:r>
          </a:p>
          <a:p>
            <a:pPr lvl="1"/>
            <a:r>
              <a:rPr lang="is-IS" dirty="0"/>
              <a:t>Flexible-Latency DRAM [SIGMETRICS 2016]</a:t>
            </a:r>
          </a:p>
          <a:p>
            <a:pPr lvl="1"/>
            <a:r>
              <a:rPr lang="is-IS" dirty="0"/>
              <a:t>Design-Induced Variation-Aware DRAM [SIGMETRICS 2017]</a:t>
            </a:r>
          </a:p>
          <a:p>
            <a:pPr lvl="1"/>
            <a:r>
              <a:rPr lang="is-IS" dirty="0"/>
              <a:t>Voltron [SIGMETRICS 2017]</a:t>
            </a:r>
          </a:p>
          <a:p>
            <a:pPr lvl="1"/>
            <a:r>
              <a:rPr lang="is-IS" dirty="0"/>
              <a:t>...</a:t>
            </a:r>
          </a:p>
          <a:p>
            <a:pPr lvl="1"/>
            <a:endParaRPr lang="is-IS" dirty="0"/>
          </a:p>
          <a:p>
            <a:r>
              <a:rPr lang="is-IS" dirty="0">
                <a:solidFill>
                  <a:srgbClr val="FF0000"/>
                </a:solidFill>
              </a:rPr>
              <a:t>We would like to find sources of latency heterogeneity and exploit them to minimize latency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188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32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dirty="0">
                <a:latin typeface="+mn-lt"/>
              </a:rPr>
              <a:t>Adaptive-Latency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6482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i="1" dirty="0">
                <a:solidFill>
                  <a:srgbClr val="000000"/>
                </a:solidFill>
              </a:rPr>
              <a:t>Key idea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000000"/>
                </a:solidFill>
              </a:rPr>
              <a:t>Optimize DRAM timing parameters online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</a:pPr>
            <a:endParaRPr lang="en-US" sz="2000" i="1" dirty="0">
              <a:solidFill>
                <a:srgbClr val="00000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</a:pPr>
            <a:r>
              <a:rPr lang="en-US" i="1" dirty="0">
                <a:solidFill>
                  <a:srgbClr val="000000"/>
                </a:solidFill>
              </a:rPr>
              <a:t>Two components</a:t>
            </a:r>
            <a:endParaRPr lang="en-US" sz="3200" i="1" dirty="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DRAM manufacturer provides multiple sets of reliable DRAM timing parameters at different temperatures for each DIMM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</a:rPr>
              <a:t>System monitors DRAM temperature &amp; uses appropriate DRAM timing parameters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3657600"/>
            <a:ext cx="5638800" cy="548640"/>
          </a:xfrm>
          <a:prstGeom prst="rect">
            <a:avLst/>
          </a:prstGeom>
          <a:solidFill>
            <a:srgbClr val="0000FF"/>
          </a:solidFill>
          <a:effectLst>
            <a:softEdge rad="50800"/>
          </a:effectLst>
        </p:spPr>
        <p:txBody>
          <a:bodyPr vert="horz" wrap="none" lIns="0" tIns="0" rIns="0" bIns="91440" rtlCol="0" anchor="ctr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solidFill>
                  <a:prstClr val="white"/>
                </a:solidFill>
                <a:ea typeface="Cambria Math" panose="02040503050406030204" pitchFamily="18" charset="0"/>
              </a:rPr>
              <a:t>reliable DRAM timing parameters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81400" y="4648200"/>
            <a:ext cx="3352800" cy="548640"/>
          </a:xfrm>
          <a:prstGeom prst="rect">
            <a:avLst/>
          </a:prstGeom>
          <a:solidFill>
            <a:srgbClr val="0000FF"/>
          </a:solidFill>
          <a:effectLst>
            <a:softEdge rad="50800"/>
          </a:effectLst>
        </p:spPr>
        <p:txBody>
          <a:bodyPr vert="horz" lIns="0" tIns="0" rIns="0" bIns="91440" rtlCol="0" anchor="ctr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solidFill>
                  <a:prstClr val="white"/>
                </a:solidFill>
                <a:ea typeface="Cambria Math" panose="02040503050406030204" pitchFamily="18" charset="0"/>
              </a:rPr>
              <a:t>DRAM temperature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648" y="6309320"/>
            <a:ext cx="7056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Lee+, “</a:t>
            </a:r>
            <a:r>
              <a:rPr lang="en-US" sz="1500" dirty="0">
                <a:solidFill>
                  <a:srgbClr val="0000FF"/>
                </a:solidFill>
              </a:rPr>
              <a:t>Adaptive-Latency DRAM: Optimizing DRAM Timing for the Common-Case</a:t>
            </a:r>
            <a:r>
              <a:rPr lang="en-US" sz="1500" dirty="0">
                <a:solidFill>
                  <a:prstClr val="black"/>
                </a:solidFill>
              </a:rPr>
              <a:t>,” HPCA 2015.</a:t>
            </a:r>
          </a:p>
        </p:txBody>
      </p:sp>
    </p:spTree>
    <p:extLst>
      <p:ext uri="{BB962C8B-B14F-4D97-AF65-F5344CB8AC3E}">
        <p14:creationId xmlns:p14="http://schemas.microsoft.com/office/powerpoint/2010/main" val="20541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(IV)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capacity, bandwidth, QoS increasing </a:t>
            </a:r>
          </a:p>
          <a:p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ITRS projects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DRAM will not scale easily below X nm 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Scaling has provided many benefits: 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higher capacity (density), lower cost, lower energy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BE99A2B-29DD-5A4F-B100-24CE86C78EE3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628122"/>
      </p:ext>
    </p:extLst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52401"/>
            <a:ext cx="9144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prstClr val="black"/>
                </a:solidFill>
                <a:latin typeface="Calibri"/>
              </a:rPr>
              <a:t>Latency Reduction Summary of 115 DIMMs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066800"/>
            <a:ext cx="8382000" cy="510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i="1" dirty="0">
                <a:solidFill>
                  <a:srgbClr val="000000"/>
                </a:solidFill>
              </a:rPr>
              <a:t>Latency reduction for read &amp; write (55°C)</a:t>
            </a:r>
          </a:p>
          <a:p>
            <a:pPr lvl="1"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</a:rPr>
              <a:t>Read Latency: </a:t>
            </a:r>
            <a:r>
              <a:rPr lang="en-US" b="1" i="1" dirty="0">
                <a:solidFill>
                  <a:srgbClr val="0000FF"/>
                </a:solidFill>
              </a:rPr>
              <a:t>32.7%</a:t>
            </a:r>
          </a:p>
          <a:p>
            <a:pPr lvl="1"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</a:rPr>
              <a:t>Write Latency: </a:t>
            </a:r>
            <a:r>
              <a:rPr lang="en-US" b="1" i="1" dirty="0">
                <a:solidFill>
                  <a:srgbClr val="0000FF"/>
                </a:solidFill>
              </a:rPr>
              <a:t>55.1%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i="1" dirty="0">
                <a:solidFill>
                  <a:srgbClr val="000000"/>
                </a:solidFill>
              </a:rPr>
              <a:t>Latency reduction for each timing parameter (55°C) </a:t>
            </a:r>
          </a:p>
          <a:p>
            <a:pPr lvl="1"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</a:rPr>
              <a:t>Sensing: </a:t>
            </a:r>
            <a:r>
              <a:rPr lang="en-US" b="1" i="1" dirty="0">
                <a:solidFill>
                  <a:srgbClr val="0000FF"/>
                </a:solidFill>
              </a:rPr>
              <a:t>17.3%</a:t>
            </a:r>
          </a:p>
          <a:p>
            <a:pPr lvl="1">
              <a:lnSpc>
                <a:spcPct val="100000"/>
              </a:lnSpc>
            </a:pPr>
            <a:r>
              <a:rPr lang="en-US" i="1" dirty="0">
                <a:solidFill>
                  <a:srgbClr val="000000"/>
                </a:solidFill>
              </a:rPr>
              <a:t>Restore: </a:t>
            </a:r>
            <a:r>
              <a:rPr lang="en-US" b="1" i="1" dirty="0">
                <a:solidFill>
                  <a:srgbClr val="0000FF"/>
                </a:solidFill>
              </a:rPr>
              <a:t>37.3%</a:t>
            </a:r>
            <a:r>
              <a:rPr lang="en-US" i="1" dirty="0">
                <a:solidFill>
                  <a:srgbClr val="000000"/>
                </a:solidFill>
              </a:rPr>
              <a:t> (read), </a:t>
            </a:r>
            <a:r>
              <a:rPr lang="en-US" b="1" i="1" dirty="0">
                <a:solidFill>
                  <a:srgbClr val="0000FF"/>
                </a:solidFill>
              </a:rPr>
              <a:t>54.8%</a:t>
            </a:r>
            <a:r>
              <a:rPr lang="en-US" i="1" dirty="0">
                <a:solidFill>
                  <a:srgbClr val="000000"/>
                </a:solidFill>
              </a:rPr>
              <a:t> (write)</a:t>
            </a:r>
          </a:p>
          <a:p>
            <a:pPr lvl="1">
              <a:lnSpc>
                <a:spcPct val="100000"/>
              </a:lnSpc>
            </a:pPr>
            <a:r>
              <a:rPr lang="en-US" i="1" dirty="0" err="1">
                <a:solidFill>
                  <a:srgbClr val="000000"/>
                </a:solidFill>
              </a:rPr>
              <a:t>Precharge</a:t>
            </a:r>
            <a:r>
              <a:rPr lang="en-US" i="1" dirty="0">
                <a:solidFill>
                  <a:srgbClr val="000000"/>
                </a:solidFill>
              </a:rPr>
              <a:t>: </a:t>
            </a:r>
            <a:r>
              <a:rPr lang="en-US" b="1" i="1" dirty="0">
                <a:solidFill>
                  <a:srgbClr val="0000FF"/>
                </a:solidFill>
              </a:rPr>
              <a:t>35.2%</a:t>
            </a:r>
            <a:r>
              <a:rPr lang="en-US" i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3648" y="6344604"/>
            <a:ext cx="70567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</a:rPr>
              <a:t>Lee+, “</a:t>
            </a:r>
            <a:r>
              <a:rPr lang="en-US" sz="1500" dirty="0">
                <a:solidFill>
                  <a:srgbClr val="0000FF"/>
                </a:solidFill>
              </a:rPr>
              <a:t>Adaptive-Latency DRAM: Optimizing DRAM Timing for the Common-Case</a:t>
            </a:r>
            <a:r>
              <a:rPr lang="en-US" sz="1500" dirty="0">
                <a:solidFill>
                  <a:prstClr val="black"/>
                </a:solidFill>
              </a:rPr>
              <a:t>,” HPCA 2015.</a:t>
            </a:r>
          </a:p>
        </p:txBody>
      </p:sp>
    </p:spTree>
    <p:extLst>
      <p:ext uri="{BB962C8B-B14F-4D97-AF65-F5344CB8AC3E}">
        <p14:creationId xmlns:p14="http://schemas.microsoft.com/office/powerpoint/2010/main" val="2593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76200" y="152401"/>
            <a:ext cx="92964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0000"/>
                </a:solidFill>
                <a:latin typeface="Calibri"/>
              </a:rPr>
              <a:t>AL-DRAM: Real System Evaluation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066800"/>
            <a:ext cx="8382000" cy="510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–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i="1" dirty="0">
                <a:solidFill>
                  <a:prstClr val="black"/>
                </a:solidFill>
              </a:rPr>
              <a:t>System</a:t>
            </a:r>
          </a:p>
          <a:p>
            <a:pPr lvl="1">
              <a:lnSpc>
                <a:spcPct val="100000"/>
              </a:lnSpc>
            </a:pPr>
            <a:r>
              <a:rPr lang="en-US" i="1" dirty="0">
                <a:solidFill>
                  <a:prstClr val="black"/>
                </a:solidFill>
              </a:rPr>
              <a:t>CPU: AMD 4386 ( 8 Cores, 3.1GHz, 8MB LLC)</a:t>
            </a:r>
            <a:endParaRPr lang="en-US" b="1" i="1" dirty="0">
              <a:solidFill>
                <a:prstClr val="black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DRAM: 4GByte DDR3-1600 (800Mhz Clock)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OS: Linux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prstClr val="black"/>
                </a:solidFill>
              </a:rPr>
              <a:t>Storage: 128GByte SSD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i="1" dirty="0">
                <a:solidFill>
                  <a:prstClr val="black"/>
                </a:solidFill>
              </a:rPr>
              <a:t>Workload</a:t>
            </a:r>
          </a:p>
          <a:p>
            <a:pPr lvl="1">
              <a:lnSpc>
                <a:spcPct val="100000"/>
              </a:lnSpc>
            </a:pPr>
            <a:r>
              <a:rPr lang="en-US" i="1" dirty="0">
                <a:solidFill>
                  <a:prstClr val="black"/>
                </a:solidFill>
              </a:rPr>
              <a:t>35 applications from SPEC, STREAM, Parsec, </a:t>
            </a:r>
            <a:r>
              <a:rPr lang="en-US" i="1" dirty="0" err="1">
                <a:solidFill>
                  <a:prstClr val="black"/>
                </a:solidFill>
              </a:rPr>
              <a:t>Memcached</a:t>
            </a:r>
            <a:r>
              <a:rPr lang="en-US" i="1" dirty="0">
                <a:solidFill>
                  <a:prstClr val="black"/>
                </a:solidFill>
              </a:rPr>
              <a:t>, Apache, GUPS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374" y="2743200"/>
            <a:ext cx="4048626" cy="2057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31736" y="4151376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86000"/>
            <a:ext cx="8943975" cy="4410075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68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461666" y="990601"/>
          <a:ext cx="8458200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461666" y="990600"/>
            <a:ext cx="8458200" cy="4267199"/>
            <a:chOff x="461666" y="1143000"/>
            <a:chExt cx="8458200" cy="4267199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461666" y="1143000"/>
            <a:ext cx="8458200" cy="4267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Box 54"/>
            <p:cNvSpPr txBox="1"/>
            <p:nvPr/>
          </p:nvSpPr>
          <p:spPr>
            <a:xfrm>
              <a:off x="6977768" y="3010335"/>
              <a:ext cx="990624" cy="43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b="1" i="1" dirty="0">
                  <a:solidFill>
                    <a:srgbClr val="4472C4"/>
                  </a:solidFill>
                  <a:latin typeface="Calibri Light"/>
                </a:rPr>
                <a:t>1.4%</a:t>
              </a:r>
            </a:p>
          </p:txBody>
        </p:sp>
        <p:sp>
          <p:nvSpPr>
            <p:cNvPr id="20" name="TextBox 54"/>
            <p:cNvSpPr txBox="1"/>
            <p:nvPr/>
          </p:nvSpPr>
          <p:spPr>
            <a:xfrm>
              <a:off x="7606889" y="2624282"/>
              <a:ext cx="990624" cy="430859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b="1" i="1" dirty="0">
                  <a:solidFill>
                    <a:srgbClr val="4472C4"/>
                  </a:solidFill>
                  <a:latin typeface="Calibri Light"/>
                </a:rPr>
                <a:t>6.7%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1666" y="990600"/>
            <a:ext cx="8458200" cy="4267199"/>
            <a:chOff x="461666" y="1143000"/>
            <a:chExt cx="8458200" cy="4267199"/>
          </a:xfrm>
        </p:grpSpPr>
        <p:graphicFrame>
          <p:nvGraphicFramePr>
            <p:cNvPr id="11" name="Chart 10"/>
            <p:cNvGraphicFramePr>
              <a:graphicFrameLocks/>
            </p:cNvGraphicFramePr>
            <p:nvPr>
              <p:extLst/>
            </p:nvPr>
          </p:nvGraphicFramePr>
          <p:xfrm>
            <a:off x="461666" y="1143000"/>
            <a:ext cx="8458200" cy="4267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extBox 54"/>
            <p:cNvSpPr txBox="1"/>
            <p:nvPr/>
          </p:nvSpPr>
          <p:spPr>
            <a:xfrm>
              <a:off x="7924800" y="2723778"/>
              <a:ext cx="914416" cy="430901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200" b="1" i="1" dirty="0">
                  <a:solidFill>
                    <a:srgbClr val="4472C4"/>
                  </a:solidFill>
                  <a:latin typeface="Calibri Light"/>
                </a:rPr>
                <a:t>5.0%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0" y="152401"/>
            <a:ext cx="9144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0000"/>
                </a:solidFill>
                <a:latin typeface="Calibri"/>
              </a:rPr>
              <a:t>AL-DRAM: Single-Core Evaluation</a:t>
            </a:r>
          </a:p>
        </p:txBody>
      </p:sp>
      <p:sp>
        <p:nvSpPr>
          <p:cNvPr id="4" name="TextBox 54"/>
          <p:cNvSpPr txBox="1"/>
          <p:nvPr/>
        </p:nvSpPr>
        <p:spPr>
          <a:xfrm>
            <a:off x="3585866" y="1567190"/>
            <a:ext cx="1524000" cy="261610"/>
          </a:xfrm>
          <a:prstGeom prst="rect">
            <a:avLst/>
          </a:prstGeom>
          <a:solidFill>
            <a:schemeClr val="bg1"/>
          </a:solidFill>
        </p:spPr>
        <p:txBody>
          <a:bodyPr wrap="square" r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b="1" i="1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12" name="TextBox 54"/>
          <p:cNvSpPr txBox="1"/>
          <p:nvPr/>
        </p:nvSpPr>
        <p:spPr>
          <a:xfrm>
            <a:off x="3357266" y="1524000"/>
            <a:ext cx="2057400" cy="261610"/>
          </a:xfrm>
          <a:prstGeom prst="rect">
            <a:avLst/>
          </a:prstGeom>
          <a:solidFill>
            <a:schemeClr val="bg1"/>
          </a:solidFill>
        </p:spPr>
        <p:txBody>
          <a:bodyPr wrap="square" r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b="1" i="1" dirty="0">
              <a:solidFill>
                <a:srgbClr val="0000FF"/>
              </a:solidFill>
              <a:latin typeface="Calibri Light"/>
            </a:endParaRPr>
          </a:p>
        </p:txBody>
      </p:sp>
      <p:sp>
        <p:nvSpPr>
          <p:cNvPr id="13" name="Punchline"/>
          <p:cNvSpPr txBox="1"/>
          <p:nvPr/>
        </p:nvSpPr>
        <p:spPr>
          <a:xfrm>
            <a:off x="-152400" y="5566750"/>
            <a:ext cx="9448800" cy="6705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i="1" dirty="0">
                <a:solidFill>
                  <a:srgbClr val="0000FF"/>
                </a:solidFill>
                <a:latin typeface="Calibri Light"/>
              </a:rPr>
              <a:t>AL-DRAM </a:t>
            </a:r>
            <a:r>
              <a:rPr lang="en-US" sz="3600" b="1" i="1" dirty="0">
                <a:solidFill>
                  <a:srgbClr val="0000FF"/>
                </a:solidFill>
                <a:latin typeface="Calibri Light"/>
              </a:rPr>
              <a:t>improves single-core performance </a:t>
            </a:r>
          </a:p>
          <a:p>
            <a:pPr algn="ctr"/>
            <a:r>
              <a:rPr lang="en-US" sz="3600" i="1" dirty="0">
                <a:solidFill>
                  <a:srgbClr val="0000FF"/>
                </a:solidFill>
                <a:latin typeface="Calibri Light"/>
              </a:rPr>
              <a:t>on a real system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559868" y="2626666"/>
            <a:ext cx="358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prstClr val="black"/>
                </a:solidFill>
                <a:latin typeface="Calibri Light"/>
              </a:rPr>
              <a:t>Performance Improvement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858000" y="838200"/>
            <a:ext cx="0" cy="434340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58000" y="9144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 Light"/>
              </a:rPr>
              <a:t>Average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libri Light"/>
              </a:rPr>
              <a:t>Improvement</a:t>
            </a:r>
          </a:p>
          <a:p>
            <a:pPr algn="ctr"/>
            <a:endParaRPr lang="en-US" sz="2800" dirty="0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7622234" y="4188768"/>
            <a:ext cx="21335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  <a:latin typeface="Calibri Light"/>
              </a:rPr>
              <a:t>all-35-workload</a:t>
            </a:r>
          </a:p>
        </p:txBody>
      </p:sp>
    </p:spTree>
    <p:extLst>
      <p:ext uri="{BB962C8B-B14F-4D97-AF65-F5344CB8AC3E}">
        <p14:creationId xmlns:p14="http://schemas.microsoft.com/office/powerpoint/2010/main" val="1361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61666" y="990600"/>
          <a:ext cx="8458200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54"/>
          <p:cNvSpPr txBox="1"/>
          <p:nvPr/>
        </p:nvSpPr>
        <p:spPr>
          <a:xfrm>
            <a:off x="3357266" y="1567190"/>
            <a:ext cx="1752600" cy="261610"/>
          </a:xfrm>
          <a:prstGeom prst="rect">
            <a:avLst/>
          </a:prstGeom>
          <a:solidFill>
            <a:schemeClr val="bg1"/>
          </a:solidFill>
        </p:spPr>
        <p:txBody>
          <a:bodyPr wrap="square" r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b="1" i="1" dirty="0">
              <a:solidFill>
                <a:srgbClr val="0000FF"/>
              </a:solidFill>
              <a:latin typeface="Calibri Light"/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461666" y="990601"/>
          <a:ext cx="8458200" cy="4267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61666" y="990600"/>
            <a:ext cx="8458200" cy="4267199"/>
            <a:chOff x="461666" y="1143000"/>
            <a:chExt cx="8458200" cy="4267199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/>
            </p:nvPr>
          </p:nvGraphicFramePr>
          <p:xfrm>
            <a:off x="461666" y="1143000"/>
            <a:ext cx="8458200" cy="4267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0" name="TextBox 54"/>
            <p:cNvSpPr txBox="1"/>
            <p:nvPr/>
          </p:nvSpPr>
          <p:spPr>
            <a:xfrm>
              <a:off x="7548251" y="2020897"/>
              <a:ext cx="914416" cy="430902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200" b="1" i="1" dirty="0">
                  <a:solidFill>
                    <a:srgbClr val="4472C4"/>
                  </a:solidFill>
                  <a:latin typeface="Calibri Light"/>
                </a:rPr>
                <a:t>14.0%</a:t>
              </a:r>
            </a:p>
          </p:txBody>
        </p:sp>
        <p:sp>
          <p:nvSpPr>
            <p:cNvPr id="21" name="TextBox 54"/>
            <p:cNvSpPr txBox="1"/>
            <p:nvPr/>
          </p:nvSpPr>
          <p:spPr>
            <a:xfrm>
              <a:off x="6858000" y="2884992"/>
              <a:ext cx="914416" cy="430902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200" b="1" i="1" dirty="0">
                  <a:solidFill>
                    <a:srgbClr val="4472C4"/>
                  </a:solidFill>
                  <a:latin typeface="Calibri Light"/>
                </a:rPr>
                <a:t>2.9%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1666" y="990600"/>
            <a:ext cx="8610617" cy="4267199"/>
            <a:chOff x="461666" y="1143000"/>
            <a:chExt cx="8610617" cy="4267199"/>
          </a:xfrm>
        </p:grpSpPr>
        <p:graphicFrame>
          <p:nvGraphicFramePr>
            <p:cNvPr id="15" name="Chart 14"/>
            <p:cNvGraphicFramePr>
              <a:graphicFrameLocks/>
            </p:cNvGraphicFramePr>
            <p:nvPr>
              <p:extLst/>
            </p:nvPr>
          </p:nvGraphicFramePr>
          <p:xfrm>
            <a:off x="461666" y="1143000"/>
            <a:ext cx="8458200" cy="42671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9" name="TextBox 54"/>
            <p:cNvSpPr txBox="1"/>
            <p:nvPr/>
          </p:nvSpPr>
          <p:spPr>
            <a:xfrm>
              <a:off x="8157867" y="2312299"/>
              <a:ext cx="914416" cy="430901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200" b="1" i="1" dirty="0">
                  <a:solidFill>
                    <a:srgbClr val="4472C4"/>
                  </a:solidFill>
                  <a:latin typeface="Calibri Light"/>
                </a:rPr>
                <a:t>10.4%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0" y="152401"/>
            <a:ext cx="9144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0000"/>
                </a:solidFill>
                <a:latin typeface="Calibri"/>
              </a:rPr>
              <a:t>AL-DRAM: Multi-Core Evaluation</a:t>
            </a:r>
          </a:p>
        </p:txBody>
      </p:sp>
      <p:sp>
        <p:nvSpPr>
          <p:cNvPr id="16" name="Punchline"/>
          <p:cNvSpPr txBox="1"/>
          <p:nvPr/>
        </p:nvSpPr>
        <p:spPr>
          <a:xfrm>
            <a:off x="0" y="5229200"/>
            <a:ext cx="9144000" cy="106680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i="1" dirty="0">
                <a:solidFill>
                  <a:srgbClr val="0000FF"/>
                </a:solidFill>
                <a:latin typeface="Calibri Light"/>
              </a:rPr>
              <a:t>AL-DRAM provides higher performance on</a:t>
            </a:r>
          </a:p>
          <a:p>
            <a:pPr algn="ctr"/>
            <a:r>
              <a:rPr lang="en-US" sz="3600" b="1" i="1" dirty="0">
                <a:solidFill>
                  <a:srgbClr val="0000FF"/>
                </a:solidFill>
                <a:latin typeface="Calibri Light"/>
              </a:rPr>
              <a:t>multi-programmed &amp; multi-threaded workloads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559868" y="2626666"/>
            <a:ext cx="358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prstClr val="black"/>
                </a:solidFill>
                <a:latin typeface="Calibri Light"/>
              </a:rPr>
              <a:t>Performance Improvement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858000" y="838200"/>
            <a:ext cx="0" cy="434340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0" y="9144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Calibri Light"/>
              </a:rPr>
              <a:t>Average    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Calibri Light"/>
              </a:rPr>
              <a:t>Improvement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431733" y="4379268"/>
            <a:ext cx="2514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prstClr val="black"/>
                </a:solidFill>
                <a:latin typeface="Calibri Light"/>
              </a:rPr>
              <a:t>all-35-workload</a:t>
            </a:r>
          </a:p>
        </p:txBody>
      </p:sp>
    </p:spTree>
    <p:extLst>
      <p:ext uri="{BB962C8B-B14F-4D97-AF65-F5344CB8AC3E}">
        <p14:creationId xmlns:p14="http://schemas.microsoft.com/office/powerpoint/2010/main" val="111928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6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Latency Also Reduces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6496"/>
            <a:ext cx="8610600" cy="4876800"/>
          </a:xfrm>
        </p:spPr>
        <p:txBody>
          <a:bodyPr/>
          <a:lstStyle/>
          <a:p>
            <a:r>
              <a:rPr lang="en-US" dirty="0"/>
              <a:t>AL-DRAM reduces DRAM power consumption by 5.8%</a:t>
            </a:r>
          </a:p>
          <a:p>
            <a:endParaRPr lang="en-US" dirty="0"/>
          </a:p>
          <a:p>
            <a:r>
              <a:rPr lang="en-US" dirty="0"/>
              <a:t>Major reason: reduction in row activation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69019-BB41-6245-A1FF-2891AF1467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Adaptive-Latency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610600" cy="4876800"/>
          </a:xfrm>
        </p:spPr>
        <p:txBody>
          <a:bodyPr/>
          <a:lstStyle/>
          <a:p>
            <a:r>
              <a:rPr lang="en-US" sz="2200" dirty="0"/>
              <a:t>Donghyuk Lee, Yoongu Kim, Gennady </a:t>
            </a:r>
            <a:r>
              <a:rPr lang="en-US" sz="2200" dirty="0" err="1"/>
              <a:t>Pekhimenko</a:t>
            </a:r>
            <a:r>
              <a:rPr lang="en-US" sz="2200" dirty="0"/>
              <a:t>, Samira Khan, Vivek Seshadri, Kevin Chang, and Onur Mutlu,</a:t>
            </a:r>
            <a:br>
              <a:rPr lang="en-US" sz="2200" dirty="0"/>
            </a:br>
            <a:r>
              <a:rPr lang="en-US" sz="2200" b="1" dirty="0">
                <a:hlinkClick r:id="rId2"/>
              </a:rPr>
              <a:t>"Adaptive-Latency DRAM: Optimizing DRAM Timing for the Common-Case"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i="1" dirty="0"/>
              <a:t>Proceedings of the </a:t>
            </a:r>
            <a:r>
              <a:rPr lang="en-US" sz="2200" i="1" dirty="0">
                <a:hlinkClick r:id="rId3"/>
              </a:rPr>
              <a:t>21st International Symposium on High-Performance Computer Architecture</a:t>
            </a:r>
            <a:r>
              <a:rPr lang="en-US" sz="2200" i="1" dirty="0"/>
              <a:t> (</a:t>
            </a:r>
            <a:r>
              <a:rPr lang="en-US" sz="2200" b="1" i="1" dirty="0"/>
              <a:t>HPCA</a:t>
            </a:r>
            <a:r>
              <a:rPr lang="en-US" sz="2200" i="1" dirty="0"/>
              <a:t>)</a:t>
            </a:r>
            <a:r>
              <a:rPr lang="en-US" sz="2200" dirty="0"/>
              <a:t>, Bay Area, CA, February 2015. 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 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 [</a:t>
            </a:r>
            <a:r>
              <a:rPr lang="en-US" sz="2200" dirty="0">
                <a:hlinkClick r:id="rId6"/>
              </a:rPr>
              <a:t>Full data sets</a:t>
            </a:r>
            <a:r>
              <a:rPr lang="en-US" sz="2200" dirty="0"/>
              <a:t>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69019-BB41-6245-A1FF-2891AF1467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1880"/>
            <a:ext cx="9144000" cy="17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Latency within A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196</a:t>
            </a:fld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762000" y="816322"/>
          <a:ext cx="7391400" cy="506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171699" y="3924648"/>
            <a:ext cx="3505200" cy="0"/>
          </a:xfrm>
          <a:prstGeom prst="line">
            <a:avLst/>
          </a:prstGeom>
          <a:noFill/>
          <a:ln w="34925" cap="rnd" cmpd="sng" algn="ctr">
            <a:solidFill>
              <a:sysClr val="windowText" lastClr="000000"/>
            </a:solidFill>
            <a:prstDash val="solid"/>
            <a:miter lim="800000"/>
            <a:tailEnd type="non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449532" y="1571541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17.6%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4299" y="1330997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19.5%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0" y="1171431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19.7%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2062837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13.3%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084" y="5733256"/>
            <a:ext cx="89284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</a:rPr>
              <a:t>Chang+, “</a:t>
            </a:r>
            <a:r>
              <a:rPr lang="en-US" sz="1700" b="1" dirty="0">
                <a:solidFill>
                  <a:srgbClr val="000000"/>
                </a:solidFill>
                <a:hlinkClick r:id="rId3"/>
              </a:rPr>
              <a:t>Understanding Latency Variation in Modern DRAM Chips: Experimental </a:t>
            </a:r>
          </a:p>
          <a:p>
            <a:r>
              <a:rPr lang="en-US" sz="1700" b="1" dirty="0">
                <a:solidFill>
                  <a:srgbClr val="000000"/>
                </a:solidFill>
                <a:hlinkClick r:id="rId3"/>
              </a:rPr>
              <a:t>Characterization, Analysis, and Optimization"</a:t>
            </a:r>
            <a:r>
              <a:rPr lang="en-US" sz="1700" dirty="0">
                <a:solidFill>
                  <a:srgbClr val="000000"/>
                </a:solidFill>
              </a:rPr>
              <a:t>,” SIGMETRICS 2016.</a:t>
            </a:r>
          </a:p>
        </p:txBody>
      </p:sp>
    </p:spTree>
    <p:extLst>
      <p:ext uri="{BB962C8B-B14F-4D97-AF65-F5344CB8AC3E}">
        <p14:creationId xmlns:p14="http://schemas.microsoft.com/office/powerpoint/2010/main" val="405218728"/>
      </p:ext>
    </p:extLst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Analysis of Latency Variation in DRAM Chips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193723"/>
          </a:xfrm>
        </p:spPr>
        <p:txBody>
          <a:bodyPr/>
          <a:lstStyle/>
          <a:p>
            <a:r>
              <a:rPr lang="en-US" sz="2000" dirty="0"/>
              <a:t>Kevin Chang, </a:t>
            </a:r>
            <a:r>
              <a:rPr lang="en-US" sz="2000" dirty="0" err="1"/>
              <a:t>Abhijith</a:t>
            </a:r>
            <a:r>
              <a:rPr lang="en-US" sz="2000" dirty="0"/>
              <a:t> </a:t>
            </a:r>
            <a:r>
              <a:rPr lang="en-US" sz="2000" dirty="0" err="1"/>
              <a:t>Kashyap</a:t>
            </a:r>
            <a:r>
              <a:rPr lang="en-US" sz="2000" dirty="0"/>
              <a:t>, </a:t>
            </a:r>
            <a:r>
              <a:rPr lang="en-US" sz="2000" dirty="0" err="1"/>
              <a:t>Hasan</a:t>
            </a:r>
            <a:r>
              <a:rPr lang="en-US" sz="2000" dirty="0"/>
              <a:t> Hassan, Samira Khan, Kevin Hsieh, </a:t>
            </a:r>
            <a:r>
              <a:rPr lang="en-US" sz="2000" dirty="0" err="1"/>
              <a:t>Donghyuk</a:t>
            </a:r>
            <a:r>
              <a:rPr lang="en-US" sz="2000" dirty="0"/>
              <a:t> Lee,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Gennady Pekhimenko, </a:t>
            </a:r>
            <a:r>
              <a:rPr lang="en-US" sz="2000" dirty="0" err="1"/>
              <a:t>Tianshi</a:t>
            </a:r>
            <a:r>
              <a:rPr lang="en-US" sz="2000" dirty="0"/>
              <a:t> Li, and 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"Understanding Latency Variation in Modern DRAM Chips: Experimental Characterization, Analysis, and Optimization"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ACM International Conference on Measurement and Modeling of Computer Systems</a:t>
            </a:r>
            <a:r>
              <a:rPr lang="en-US" sz="2000" i="1" dirty="0"/>
              <a:t> (</a:t>
            </a:r>
            <a:r>
              <a:rPr lang="en-US" sz="2000" b="1" i="1" dirty="0"/>
              <a:t>SIGMETRICS</a:t>
            </a:r>
            <a:r>
              <a:rPr lang="en-US" sz="2000" i="1" dirty="0"/>
              <a:t>)</a:t>
            </a:r>
            <a:r>
              <a:rPr lang="en-US" sz="2000" dirty="0"/>
              <a:t>, Antibes Juan-Les-Pins, France,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Source Code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>
                <a:solidFill>
                  <a:srgbClr val="000000"/>
                </a:solidFill>
              </a:rPr>
              <a:pPr/>
              <a:t>197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234" y="4365104"/>
            <a:ext cx="9144000" cy="818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512" y="5229200"/>
            <a:ext cx="9144000" cy="12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" y="3276600"/>
            <a:ext cx="4038600" cy="1575815"/>
            <a:chOff x="152400" y="3581400"/>
            <a:chExt cx="4038600" cy="1575815"/>
          </a:xfrm>
        </p:grpSpPr>
        <p:sp>
          <p:nvSpPr>
            <p:cNvPr id="160" name="Rounded Rectangle 159"/>
            <p:cNvSpPr/>
            <p:nvPr/>
          </p:nvSpPr>
          <p:spPr>
            <a:xfrm>
              <a:off x="3197351" y="3581400"/>
              <a:ext cx="993649" cy="9906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000"/>
                </a:lnSpc>
              </a:pPr>
              <a:endParaRPr lang="en-US" sz="2400" spc="-80" dirty="0">
                <a:solidFill>
                  <a:prstClr val="white"/>
                </a:solidFill>
              </a:endParaRPr>
            </a:p>
          </p:txBody>
        </p:sp>
        <p:sp>
          <p:nvSpPr>
            <p:cNvPr id="162" name="Freeform 161"/>
            <p:cNvSpPr/>
            <p:nvPr/>
          </p:nvSpPr>
          <p:spPr>
            <a:xfrm rot="10800000">
              <a:off x="2343151" y="4495799"/>
              <a:ext cx="936500" cy="509016"/>
            </a:xfrm>
            <a:custGeom>
              <a:avLst/>
              <a:gdLst>
                <a:gd name="connsiteX0" fmla="*/ 0 w 1066800"/>
                <a:gd name="connsiteY0" fmla="*/ 472660 h 472660"/>
                <a:gd name="connsiteX1" fmla="*/ 402336 w 1066800"/>
                <a:gd name="connsiteY1" fmla="*/ 58132 h 472660"/>
                <a:gd name="connsiteX2" fmla="*/ 1066800 w 1066800"/>
                <a:gd name="connsiteY2" fmla="*/ 3268 h 47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72660">
                  <a:moveTo>
                    <a:pt x="0" y="472660"/>
                  </a:moveTo>
                  <a:cubicBezTo>
                    <a:pt x="112268" y="304512"/>
                    <a:pt x="224536" y="136364"/>
                    <a:pt x="402336" y="58132"/>
                  </a:cubicBezTo>
                  <a:cubicBezTo>
                    <a:pt x="580136" y="-20100"/>
                    <a:pt x="1066800" y="3268"/>
                    <a:pt x="1066800" y="3268"/>
                  </a:cubicBezTo>
                </a:path>
              </a:pathLst>
            </a:custGeom>
            <a:noFill/>
            <a:ln w="25400">
              <a:solidFill>
                <a:schemeClr val="accent5">
                  <a:lumMod val="75000"/>
                </a:schemeClr>
              </a:solidFill>
              <a:headEnd type="none"/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52400" y="4852415"/>
              <a:ext cx="2244856" cy="304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spc="-50" dirty="0">
                  <a:solidFill>
                    <a:srgbClr val="4472C4">
                      <a:lumMod val="75000"/>
                    </a:srgbClr>
                  </a:solidFill>
                  <a:latin typeface="Calibri Light"/>
                </a:rPr>
                <a:t>Inherently fast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26151" y="1066800"/>
            <a:ext cx="4117849" cy="1371600"/>
            <a:chOff x="5026151" y="1371600"/>
            <a:chExt cx="4117849" cy="1371600"/>
          </a:xfrm>
        </p:grpSpPr>
        <p:sp>
          <p:nvSpPr>
            <p:cNvPr id="7" name="Rounded Rectangle 6"/>
            <p:cNvSpPr/>
            <p:nvPr/>
          </p:nvSpPr>
          <p:spPr>
            <a:xfrm>
              <a:off x="5026151" y="1752600"/>
              <a:ext cx="993649" cy="9906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000"/>
                </a:lnSpc>
              </a:pPr>
              <a:endParaRPr lang="en-US" sz="2400" spc="-80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949696" y="1562100"/>
              <a:ext cx="908304" cy="266700"/>
            </a:xfrm>
            <a:custGeom>
              <a:avLst/>
              <a:gdLst>
                <a:gd name="connsiteX0" fmla="*/ 0 w 1066800"/>
                <a:gd name="connsiteY0" fmla="*/ 472660 h 472660"/>
                <a:gd name="connsiteX1" fmla="*/ 402336 w 1066800"/>
                <a:gd name="connsiteY1" fmla="*/ 58132 h 472660"/>
                <a:gd name="connsiteX2" fmla="*/ 1066800 w 1066800"/>
                <a:gd name="connsiteY2" fmla="*/ 3268 h 47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6800" h="472660">
                  <a:moveTo>
                    <a:pt x="0" y="472660"/>
                  </a:moveTo>
                  <a:cubicBezTo>
                    <a:pt x="112268" y="304512"/>
                    <a:pt x="224536" y="136364"/>
                    <a:pt x="402336" y="58132"/>
                  </a:cubicBezTo>
                  <a:cubicBezTo>
                    <a:pt x="580136" y="-20100"/>
                    <a:pt x="1066800" y="3268"/>
                    <a:pt x="1066800" y="3268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  <a:headEnd type="none"/>
              <a:tailEnd type="arrow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6749793" y="1371600"/>
              <a:ext cx="2394207" cy="304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spc="-50" dirty="0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inherently slow</a:t>
              </a:r>
            </a:p>
          </p:txBody>
        </p:sp>
      </p:grpSp>
      <p:sp>
        <p:nvSpPr>
          <p:cNvPr id="55" name="Title 1"/>
          <p:cNvSpPr txBox="1">
            <a:spLocks/>
          </p:cNvSpPr>
          <p:nvPr/>
        </p:nvSpPr>
        <p:spPr>
          <a:xfrm>
            <a:off x="0" y="152401"/>
            <a:ext cx="9144000" cy="761999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-150" dirty="0">
                <a:solidFill>
                  <a:prstClr val="black"/>
                </a:solidFill>
              </a:rPr>
              <a:t>What Is Design-Induced Variation?</a:t>
            </a:r>
          </a:p>
        </p:txBody>
      </p:sp>
      <p:sp>
        <p:nvSpPr>
          <p:cNvPr id="58" name="DRAM"/>
          <p:cNvSpPr/>
          <p:nvPr/>
        </p:nvSpPr>
        <p:spPr>
          <a:xfrm>
            <a:off x="3276601" y="43434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9" name="DRAM"/>
          <p:cNvSpPr/>
          <p:nvPr/>
        </p:nvSpPr>
        <p:spPr>
          <a:xfrm>
            <a:off x="3733801" y="43434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0" name="DRAM"/>
          <p:cNvSpPr/>
          <p:nvPr/>
        </p:nvSpPr>
        <p:spPr>
          <a:xfrm>
            <a:off x="4191001" y="43434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1" name="DRAM"/>
          <p:cNvSpPr/>
          <p:nvPr/>
        </p:nvSpPr>
        <p:spPr>
          <a:xfrm>
            <a:off x="4648201" y="43434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2" name="DRAM"/>
          <p:cNvSpPr/>
          <p:nvPr/>
        </p:nvSpPr>
        <p:spPr>
          <a:xfrm>
            <a:off x="5105401" y="43434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3" name="DRAM"/>
          <p:cNvSpPr/>
          <p:nvPr/>
        </p:nvSpPr>
        <p:spPr>
          <a:xfrm>
            <a:off x="5562601" y="43434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4" name="DRAM"/>
          <p:cNvSpPr/>
          <p:nvPr/>
        </p:nvSpPr>
        <p:spPr>
          <a:xfrm rot="5400000">
            <a:off x="2705101" y="14859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5" name="DRAM"/>
          <p:cNvSpPr/>
          <p:nvPr/>
        </p:nvSpPr>
        <p:spPr>
          <a:xfrm rot="5400000">
            <a:off x="2705101" y="19431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6" name="DRAM"/>
          <p:cNvSpPr/>
          <p:nvPr/>
        </p:nvSpPr>
        <p:spPr>
          <a:xfrm rot="5400000">
            <a:off x="2705101" y="24003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7" name="DRAM"/>
          <p:cNvSpPr/>
          <p:nvPr/>
        </p:nvSpPr>
        <p:spPr>
          <a:xfrm rot="5400000">
            <a:off x="2705101" y="28575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8" name="DRAM"/>
          <p:cNvSpPr/>
          <p:nvPr/>
        </p:nvSpPr>
        <p:spPr>
          <a:xfrm rot="5400000">
            <a:off x="2705101" y="33147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9" name="DRAM"/>
          <p:cNvSpPr/>
          <p:nvPr/>
        </p:nvSpPr>
        <p:spPr>
          <a:xfrm rot="5400000">
            <a:off x="2705101" y="3771900"/>
            <a:ext cx="381000" cy="457200"/>
          </a:xfrm>
          <a:prstGeom prst="roundRect">
            <a:avLst>
              <a:gd name="adj" fmla="val 11319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cxnSp>
        <p:nvCxnSpPr>
          <p:cNvPr id="70" name="Straight Connector 69"/>
          <p:cNvCxnSpPr>
            <a:endCxn id="58" idx="0"/>
          </p:cNvCxnSpPr>
          <p:nvPr/>
        </p:nvCxnSpPr>
        <p:spPr>
          <a:xfrm>
            <a:off x="3467101" y="1371600"/>
            <a:ext cx="0" cy="297180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60" idx="0"/>
          </p:cNvCxnSpPr>
          <p:nvPr/>
        </p:nvCxnSpPr>
        <p:spPr>
          <a:xfrm>
            <a:off x="4381501" y="1371600"/>
            <a:ext cx="0" cy="297180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endCxn id="61" idx="0"/>
          </p:cNvCxnSpPr>
          <p:nvPr/>
        </p:nvCxnSpPr>
        <p:spPr>
          <a:xfrm>
            <a:off x="4838701" y="1371600"/>
            <a:ext cx="0" cy="297180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62" idx="0"/>
          </p:cNvCxnSpPr>
          <p:nvPr/>
        </p:nvCxnSpPr>
        <p:spPr>
          <a:xfrm>
            <a:off x="5295901" y="1371600"/>
            <a:ext cx="0" cy="297180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endCxn id="63" idx="0"/>
          </p:cNvCxnSpPr>
          <p:nvPr/>
        </p:nvCxnSpPr>
        <p:spPr>
          <a:xfrm>
            <a:off x="5753101" y="1371600"/>
            <a:ext cx="0" cy="297180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endCxn id="59" idx="0"/>
          </p:cNvCxnSpPr>
          <p:nvPr/>
        </p:nvCxnSpPr>
        <p:spPr>
          <a:xfrm>
            <a:off x="3924301" y="1371600"/>
            <a:ext cx="0" cy="297180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64" idx="0"/>
          </p:cNvCxnSpPr>
          <p:nvPr/>
        </p:nvCxnSpPr>
        <p:spPr>
          <a:xfrm flipH="1">
            <a:off x="3124201" y="1714500"/>
            <a:ext cx="2971799" cy="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endCxn id="65" idx="0"/>
          </p:cNvCxnSpPr>
          <p:nvPr/>
        </p:nvCxnSpPr>
        <p:spPr>
          <a:xfrm flipH="1">
            <a:off x="3124201" y="2171700"/>
            <a:ext cx="2971799" cy="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endCxn id="66" idx="0"/>
          </p:cNvCxnSpPr>
          <p:nvPr/>
        </p:nvCxnSpPr>
        <p:spPr>
          <a:xfrm flipH="1">
            <a:off x="3124201" y="2628900"/>
            <a:ext cx="2971799" cy="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67" idx="0"/>
          </p:cNvCxnSpPr>
          <p:nvPr/>
        </p:nvCxnSpPr>
        <p:spPr>
          <a:xfrm flipH="1">
            <a:off x="3124201" y="3086100"/>
            <a:ext cx="2971799" cy="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endCxn id="68" idx="0"/>
          </p:cNvCxnSpPr>
          <p:nvPr/>
        </p:nvCxnSpPr>
        <p:spPr>
          <a:xfrm flipH="1">
            <a:off x="3124201" y="3543300"/>
            <a:ext cx="2971799" cy="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69" idx="0"/>
          </p:cNvCxnSpPr>
          <p:nvPr/>
        </p:nvCxnSpPr>
        <p:spPr>
          <a:xfrm flipH="1">
            <a:off x="3124201" y="4000500"/>
            <a:ext cx="2971799" cy="0"/>
          </a:xfrm>
          <a:prstGeom prst="line">
            <a:avLst/>
          </a:prstGeom>
          <a:solidFill>
            <a:schemeClr val="tx1">
              <a:lumMod val="65000"/>
              <a:lumOff val="35000"/>
            </a:schemeClr>
          </a:solidFill>
          <a:ln w="2540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276601" y="1524000"/>
            <a:ext cx="2667000" cy="2667000"/>
            <a:chOff x="3276601" y="1828800"/>
            <a:chExt cx="2667000" cy="2667000"/>
          </a:xfrm>
        </p:grpSpPr>
        <p:sp>
          <p:nvSpPr>
            <p:cNvPr id="82" name="Oval 81"/>
            <p:cNvSpPr/>
            <p:nvPr/>
          </p:nvSpPr>
          <p:spPr>
            <a:xfrm>
              <a:off x="3276601" y="1828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3733801" y="1828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4191001" y="1828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648201" y="1828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105401" y="1828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562601" y="1828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3276601" y="22860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3733801" y="22860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191001" y="22860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4648201" y="22860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5105401" y="22860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5562601" y="22860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3276601" y="27432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733801" y="27432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4191001" y="27432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4648201" y="27432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5105401" y="27432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5562601" y="27432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3276601" y="32004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733801" y="32004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4191001" y="32004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4648201" y="32004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5105401" y="32004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5562601" y="32004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3276601" y="36576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3733801" y="36576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191001" y="36576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648201" y="36576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5105401" y="36576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5562601" y="36576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3276601" y="4114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3733801" y="4114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4191001" y="4114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648201" y="4114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5105401" y="4114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5562601" y="41148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</p:grpSp>
      <p:sp>
        <p:nvSpPr>
          <p:cNvPr id="118" name="Down Arrow 117"/>
          <p:cNvSpPr/>
          <p:nvPr/>
        </p:nvSpPr>
        <p:spPr>
          <a:xfrm rot="16200000">
            <a:off x="4499999" y="-224403"/>
            <a:ext cx="296405" cy="2895600"/>
          </a:xfrm>
          <a:prstGeom prst="downArrow">
            <a:avLst>
              <a:gd name="adj1" fmla="val 50000"/>
              <a:gd name="adj2" fmla="val 5851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19" name="Down Arrow 118"/>
          <p:cNvSpPr/>
          <p:nvPr/>
        </p:nvSpPr>
        <p:spPr>
          <a:xfrm rot="10800000">
            <a:off x="6096001" y="1356360"/>
            <a:ext cx="296405" cy="2895600"/>
          </a:xfrm>
          <a:prstGeom prst="downArrow">
            <a:avLst>
              <a:gd name="adj1" fmla="val 50000"/>
              <a:gd name="adj2" fmla="val 5851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3273552" y="1524000"/>
            <a:ext cx="2667000" cy="2667000"/>
            <a:chOff x="7255014" y="1897380"/>
            <a:chExt cx="2667000" cy="2667000"/>
          </a:xfrm>
        </p:grpSpPr>
        <p:sp>
          <p:nvSpPr>
            <p:cNvPr id="120" name="Oval 119"/>
            <p:cNvSpPr/>
            <p:nvPr/>
          </p:nvSpPr>
          <p:spPr>
            <a:xfrm>
              <a:off x="7255014" y="189738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7712214" y="189738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8169414" y="189738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8626614" y="189738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9083814" y="189738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9541014" y="189738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7255014" y="235458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7712214" y="235458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8169414" y="235458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8626614" y="235458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9083814" y="235458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9541014" y="235458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7255014" y="281178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7712214" y="281178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8169414" y="281178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8626614" y="281178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9083814" y="281178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9541014" y="281178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7255014" y="326898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7712214" y="326898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8169414" y="326898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8626614" y="326898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9083814" y="326898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9541014" y="326898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7255014" y="372618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712214" y="372618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8169414" y="372618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8626614" y="372618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9083814" y="372618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9541014" y="372618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7255014" y="418338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7712214" y="418338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8169414" y="418338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8626614" y="418338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9083814" y="418338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9541014" y="418338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76600" y="1524000"/>
            <a:ext cx="2667000" cy="2667000"/>
            <a:chOff x="3657601" y="5295900"/>
            <a:chExt cx="2667000" cy="2667000"/>
          </a:xfrm>
        </p:grpSpPr>
        <p:sp>
          <p:nvSpPr>
            <p:cNvPr id="194" name="Oval 193"/>
            <p:cNvSpPr/>
            <p:nvPr/>
          </p:nvSpPr>
          <p:spPr>
            <a:xfrm>
              <a:off x="3657601" y="52959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4114801" y="52959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4572001" y="52959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5029201" y="529590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5486401" y="52959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5943601" y="52959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3657601" y="57531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4114801" y="57531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4572001" y="57531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5029201" y="57531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5486401" y="575310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5943601" y="5753100"/>
              <a:ext cx="381000" cy="381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3657601" y="62103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4114801" y="62103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4572001" y="62103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5029201" y="62103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5486401" y="62103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5943601" y="6210300"/>
              <a:ext cx="381000" cy="381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3657601" y="66675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4114801" y="66675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4572001" y="66675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5029201" y="66675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5486401" y="66675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5943601" y="66675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3657601" y="712470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4114801" y="71247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4572001" y="71247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5029201" y="71247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5486401" y="71247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5943601" y="7124700"/>
              <a:ext cx="381000" cy="381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3657601" y="758190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4114801" y="7581900"/>
              <a:ext cx="381000" cy="381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4572001" y="75819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5029201" y="7581900"/>
              <a:ext cx="381000" cy="381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5486401" y="75819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5943601" y="7581900"/>
              <a:ext cx="381000" cy="381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95600" y="838200"/>
            <a:ext cx="3200399" cy="304800"/>
            <a:chOff x="2895600" y="990600"/>
            <a:chExt cx="3200399" cy="304800"/>
          </a:xfrm>
        </p:grpSpPr>
        <p:sp>
          <p:nvSpPr>
            <p:cNvPr id="156" name="TextBox 155"/>
            <p:cNvSpPr txBox="1"/>
            <p:nvPr/>
          </p:nvSpPr>
          <p:spPr>
            <a:xfrm>
              <a:off x="4838700" y="990600"/>
              <a:ext cx="1257299" cy="304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Calibri Light"/>
                </a:rPr>
                <a:t>slow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895600" y="990600"/>
              <a:ext cx="1257299" cy="304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Calibri Light"/>
                </a:rPr>
                <a:t>fast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00800" y="1295400"/>
            <a:ext cx="304800" cy="2971799"/>
            <a:chOff x="6553200" y="1600200"/>
            <a:chExt cx="304800" cy="2971799"/>
          </a:xfrm>
        </p:grpSpPr>
        <p:sp>
          <p:nvSpPr>
            <p:cNvPr id="158" name="TextBox 157"/>
            <p:cNvSpPr txBox="1"/>
            <p:nvPr/>
          </p:nvSpPr>
          <p:spPr>
            <a:xfrm rot="5400000">
              <a:off x="6076950" y="2076450"/>
              <a:ext cx="1257299" cy="304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Calibri Light"/>
                </a:rPr>
                <a:t>slow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 rot="5400000">
              <a:off x="6076950" y="3790950"/>
              <a:ext cx="1257299" cy="304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800" dirty="0">
                  <a:solidFill>
                    <a:srgbClr val="000000"/>
                  </a:solidFill>
                  <a:latin typeface="Calibri Light"/>
                </a:rPr>
                <a:t>fast</a:t>
              </a:r>
            </a:p>
          </p:txBody>
        </p:sp>
      </p:grpSp>
      <p:sp>
        <p:nvSpPr>
          <p:cNvPr id="164" name="Punchline"/>
          <p:cNvSpPr txBox="1"/>
          <p:nvPr/>
        </p:nvSpPr>
        <p:spPr>
          <a:xfrm>
            <a:off x="0" y="5204460"/>
            <a:ext cx="9144000" cy="11963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b="1" i="1" dirty="0">
                <a:solidFill>
                  <a:prstClr val="white"/>
                </a:solidFill>
              </a:rPr>
              <a:t>Systematic variation</a:t>
            </a:r>
            <a:r>
              <a:rPr lang="en-US" sz="3600" dirty="0">
                <a:solidFill>
                  <a:prstClr val="white"/>
                </a:solidFill>
                <a:latin typeface="Calibri Light"/>
              </a:rPr>
              <a:t> in cell access times</a:t>
            </a: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Calibri Light"/>
              </a:rPr>
              <a:t>caused by the </a:t>
            </a:r>
            <a:r>
              <a:rPr lang="en-US" sz="3600" b="1" i="1" dirty="0">
                <a:solidFill>
                  <a:prstClr val="white"/>
                </a:solidFill>
              </a:rPr>
              <a:t>physical organization</a:t>
            </a:r>
            <a:r>
              <a:rPr lang="en-US" sz="3600" b="1" i="1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Calibri Light"/>
              </a:rPr>
              <a:t>of DRAM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3276600" y="4800600"/>
            <a:ext cx="2663952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 Light"/>
              </a:rPr>
              <a:t>sense amplifiers</a:t>
            </a:r>
          </a:p>
        </p:txBody>
      </p:sp>
      <p:sp>
        <p:nvSpPr>
          <p:cNvPr id="166" name="TextBox 165"/>
          <p:cNvSpPr txBox="1"/>
          <p:nvPr/>
        </p:nvSpPr>
        <p:spPr>
          <a:xfrm rot="5400000">
            <a:off x="1066801" y="2590801"/>
            <a:ext cx="2743198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libri Light"/>
              </a:rPr>
              <a:t>wordline</a:t>
            </a:r>
            <a:r>
              <a:rPr lang="en-US" sz="2800" dirty="0">
                <a:solidFill>
                  <a:srgbClr val="000000"/>
                </a:solidFill>
                <a:latin typeface="Calibri Light"/>
              </a:rPr>
              <a:t> drivers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81800" y="2324100"/>
            <a:ext cx="2362200" cy="1257300"/>
            <a:chOff x="6781800" y="2324100"/>
            <a:chExt cx="2362200" cy="1257300"/>
          </a:xfrm>
        </p:grpSpPr>
        <p:sp>
          <p:nvSpPr>
            <p:cNvPr id="167" name="TextBox 166"/>
            <p:cNvSpPr txBox="1"/>
            <p:nvPr/>
          </p:nvSpPr>
          <p:spPr>
            <a:xfrm>
              <a:off x="6781800" y="2324100"/>
              <a:ext cx="2362200" cy="4191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across row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781800" y="2895600"/>
              <a:ext cx="2362200" cy="685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2500"/>
                </a:lnSpc>
              </a:pPr>
              <a:r>
                <a:rPr lang="en-US" sz="2800" dirty="0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distance from sense amplifier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990600"/>
            <a:ext cx="2470407" cy="1295400"/>
            <a:chOff x="0" y="990600"/>
            <a:chExt cx="2470407" cy="1295400"/>
          </a:xfrm>
        </p:grpSpPr>
        <p:sp>
          <p:nvSpPr>
            <p:cNvPr id="169" name="TextBox 168"/>
            <p:cNvSpPr txBox="1"/>
            <p:nvPr/>
          </p:nvSpPr>
          <p:spPr>
            <a:xfrm>
              <a:off x="0" y="990600"/>
              <a:ext cx="2470407" cy="4191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2800" b="1" dirty="0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across column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0" y="1600200"/>
              <a:ext cx="2470407" cy="6858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>
                <a:lnSpc>
                  <a:spcPts val="2500"/>
                </a:lnSpc>
              </a:pPr>
              <a:r>
                <a:rPr lang="en-US" sz="2800" dirty="0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distance from </a:t>
              </a:r>
              <a:r>
                <a:rPr lang="en-US" sz="2800" dirty="0" err="1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wordline</a:t>
              </a:r>
              <a:r>
                <a:rPr lang="en-US" sz="2800" dirty="0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 driver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64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 txBox="1">
            <a:spLocks/>
          </p:cNvSpPr>
          <p:nvPr/>
        </p:nvSpPr>
        <p:spPr>
          <a:xfrm>
            <a:off x="-76200" y="152400"/>
            <a:ext cx="92964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sng" spc="-60" dirty="0">
                <a:solidFill>
                  <a:prstClr val="black"/>
                </a:solidFill>
                <a:latin typeface="Calibri"/>
              </a:rPr>
              <a:t>DIVA</a:t>
            </a:r>
            <a:r>
              <a:rPr lang="en-US" sz="5400" spc="-60" dirty="0">
                <a:solidFill>
                  <a:prstClr val="black"/>
                </a:solidFill>
              </a:rPr>
              <a:t> Online </a:t>
            </a:r>
            <a:r>
              <a:rPr lang="en-US" sz="5400" b="1" spc="-60" dirty="0">
                <a:solidFill>
                  <a:prstClr val="black"/>
                </a:solidFill>
                <a:latin typeface="Calibri"/>
              </a:rPr>
              <a:t>Profiling</a:t>
            </a:r>
          </a:p>
        </p:txBody>
      </p:sp>
      <p:grpSp>
        <p:nvGrpSpPr>
          <p:cNvPr id="240" name="Group 239"/>
          <p:cNvGrpSpPr/>
          <p:nvPr/>
        </p:nvGrpSpPr>
        <p:grpSpPr>
          <a:xfrm>
            <a:off x="5181601" y="1371600"/>
            <a:ext cx="4038598" cy="990600"/>
            <a:chOff x="5181601" y="1524000"/>
            <a:chExt cx="4038598" cy="990600"/>
          </a:xfrm>
        </p:grpSpPr>
        <p:grpSp>
          <p:nvGrpSpPr>
            <p:cNvPr id="241" name="Group 240"/>
            <p:cNvGrpSpPr/>
            <p:nvPr/>
          </p:nvGrpSpPr>
          <p:grpSpPr>
            <a:xfrm>
              <a:off x="5181601" y="1524000"/>
              <a:ext cx="4038598" cy="990600"/>
              <a:chOff x="5026151" y="1752600"/>
              <a:chExt cx="4038598" cy="990600"/>
            </a:xfrm>
          </p:grpSpPr>
          <p:sp>
            <p:nvSpPr>
              <p:cNvPr id="243" name="Rounded Rectangle 242"/>
              <p:cNvSpPr/>
              <p:nvPr/>
            </p:nvSpPr>
            <p:spPr>
              <a:xfrm>
                <a:off x="5026151" y="1752600"/>
                <a:ext cx="993649" cy="9906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2000"/>
                  </a:lnSpc>
                </a:pPr>
                <a:endParaRPr lang="en-US" sz="2400" spc="-8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6476998" y="1828800"/>
                <a:ext cx="2587751" cy="38100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200" b="1" spc="-50" dirty="0">
                    <a:solidFill>
                      <a:srgbClr val="ED7D31">
                        <a:lumMod val="75000"/>
                      </a:srgbClr>
                    </a:solidFill>
                    <a:latin typeface="Calibri Light"/>
                  </a:rPr>
                  <a:t>inherently slow</a:t>
                </a:r>
              </a:p>
            </p:txBody>
          </p:sp>
        </p:grpSp>
        <p:sp>
          <p:nvSpPr>
            <p:cNvPr id="242" name="Freeform 241"/>
            <p:cNvSpPr/>
            <p:nvPr/>
          </p:nvSpPr>
          <p:spPr>
            <a:xfrm>
              <a:off x="6096000" y="1600200"/>
              <a:ext cx="603380" cy="163286"/>
            </a:xfrm>
            <a:custGeom>
              <a:avLst/>
              <a:gdLst>
                <a:gd name="connsiteX0" fmla="*/ 0 w 615821"/>
                <a:gd name="connsiteY0" fmla="*/ 8457 h 167078"/>
                <a:gd name="connsiteX1" fmla="*/ 363894 w 615821"/>
                <a:gd name="connsiteY1" fmla="*/ 17788 h 167078"/>
                <a:gd name="connsiteX2" fmla="*/ 615821 w 615821"/>
                <a:gd name="connsiteY2" fmla="*/ 167078 h 16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5821" h="167078">
                  <a:moveTo>
                    <a:pt x="0" y="8457"/>
                  </a:moveTo>
                  <a:cubicBezTo>
                    <a:pt x="130628" y="-96"/>
                    <a:pt x="261257" y="-8649"/>
                    <a:pt x="363894" y="17788"/>
                  </a:cubicBezTo>
                  <a:cubicBezTo>
                    <a:pt x="466531" y="44225"/>
                    <a:pt x="541176" y="105651"/>
                    <a:pt x="615821" y="167078"/>
                  </a:cubicBezTo>
                </a:path>
              </a:pathLst>
            </a:custGeom>
            <a:noFill/>
            <a:ln w="25400" cap="rnd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819401" y="1295400"/>
            <a:ext cx="3428999" cy="3429000"/>
            <a:chOff x="2667001" y="1524000"/>
            <a:chExt cx="3428999" cy="3429000"/>
          </a:xfrm>
        </p:grpSpPr>
        <p:sp>
          <p:nvSpPr>
            <p:cNvPr id="112" name="DRAM"/>
            <p:cNvSpPr/>
            <p:nvPr/>
          </p:nvSpPr>
          <p:spPr>
            <a:xfrm>
              <a:off x="32766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3" name="DRAM"/>
            <p:cNvSpPr/>
            <p:nvPr/>
          </p:nvSpPr>
          <p:spPr>
            <a:xfrm>
              <a:off x="37338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4" name="DRAM"/>
            <p:cNvSpPr/>
            <p:nvPr/>
          </p:nvSpPr>
          <p:spPr>
            <a:xfrm>
              <a:off x="41910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5" name="DRAM"/>
            <p:cNvSpPr/>
            <p:nvPr/>
          </p:nvSpPr>
          <p:spPr>
            <a:xfrm>
              <a:off x="46482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6" name="DRAM"/>
            <p:cNvSpPr/>
            <p:nvPr/>
          </p:nvSpPr>
          <p:spPr>
            <a:xfrm>
              <a:off x="51054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7" name="DRAM"/>
            <p:cNvSpPr/>
            <p:nvPr/>
          </p:nvSpPr>
          <p:spPr>
            <a:xfrm>
              <a:off x="55626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8" name="DRAM"/>
            <p:cNvSpPr/>
            <p:nvPr/>
          </p:nvSpPr>
          <p:spPr>
            <a:xfrm rot="5400000">
              <a:off x="2705101" y="16383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9" name="DRAM"/>
            <p:cNvSpPr/>
            <p:nvPr/>
          </p:nvSpPr>
          <p:spPr>
            <a:xfrm rot="5400000">
              <a:off x="2705101" y="20955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0" name="DRAM"/>
            <p:cNvSpPr/>
            <p:nvPr/>
          </p:nvSpPr>
          <p:spPr>
            <a:xfrm rot="5400000">
              <a:off x="2705101" y="25527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1" name="DRAM"/>
            <p:cNvSpPr/>
            <p:nvPr/>
          </p:nvSpPr>
          <p:spPr>
            <a:xfrm rot="5400000">
              <a:off x="2705101" y="30099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2" name="DRAM"/>
            <p:cNvSpPr/>
            <p:nvPr/>
          </p:nvSpPr>
          <p:spPr>
            <a:xfrm rot="5400000">
              <a:off x="2705101" y="34671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3" name="DRAM"/>
            <p:cNvSpPr/>
            <p:nvPr/>
          </p:nvSpPr>
          <p:spPr>
            <a:xfrm rot="5400000">
              <a:off x="2705101" y="39243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cxnSp>
          <p:nvCxnSpPr>
            <p:cNvPr id="124" name="Straight Connector 123"/>
            <p:cNvCxnSpPr>
              <a:endCxn id="112" idx="0"/>
            </p:cNvCxnSpPr>
            <p:nvPr/>
          </p:nvCxnSpPr>
          <p:spPr>
            <a:xfrm>
              <a:off x="34671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endCxn id="114" idx="0"/>
            </p:cNvCxnSpPr>
            <p:nvPr/>
          </p:nvCxnSpPr>
          <p:spPr>
            <a:xfrm>
              <a:off x="43815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endCxn id="115" idx="0"/>
            </p:cNvCxnSpPr>
            <p:nvPr/>
          </p:nvCxnSpPr>
          <p:spPr>
            <a:xfrm>
              <a:off x="48387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endCxn id="116" idx="0"/>
            </p:cNvCxnSpPr>
            <p:nvPr/>
          </p:nvCxnSpPr>
          <p:spPr>
            <a:xfrm>
              <a:off x="52959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endCxn id="117" idx="0"/>
            </p:cNvCxnSpPr>
            <p:nvPr/>
          </p:nvCxnSpPr>
          <p:spPr>
            <a:xfrm>
              <a:off x="57531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endCxn id="113" idx="0"/>
            </p:cNvCxnSpPr>
            <p:nvPr/>
          </p:nvCxnSpPr>
          <p:spPr>
            <a:xfrm>
              <a:off x="39243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endCxn id="118" idx="0"/>
            </p:cNvCxnSpPr>
            <p:nvPr/>
          </p:nvCxnSpPr>
          <p:spPr>
            <a:xfrm flipH="1">
              <a:off x="3124201" y="18669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endCxn id="119" idx="0"/>
            </p:cNvCxnSpPr>
            <p:nvPr/>
          </p:nvCxnSpPr>
          <p:spPr>
            <a:xfrm flipH="1">
              <a:off x="3124201" y="23241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endCxn id="120" idx="0"/>
            </p:cNvCxnSpPr>
            <p:nvPr/>
          </p:nvCxnSpPr>
          <p:spPr>
            <a:xfrm flipH="1">
              <a:off x="3124201" y="27813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endCxn id="121" idx="0"/>
            </p:cNvCxnSpPr>
            <p:nvPr/>
          </p:nvCxnSpPr>
          <p:spPr>
            <a:xfrm flipH="1">
              <a:off x="3124201" y="32385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endCxn id="122" idx="0"/>
            </p:cNvCxnSpPr>
            <p:nvPr/>
          </p:nvCxnSpPr>
          <p:spPr>
            <a:xfrm flipH="1">
              <a:off x="3124201" y="36957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endCxn id="123" idx="0"/>
            </p:cNvCxnSpPr>
            <p:nvPr/>
          </p:nvCxnSpPr>
          <p:spPr>
            <a:xfrm flipH="1">
              <a:off x="3124201" y="41529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/>
            <p:cNvGrpSpPr/>
            <p:nvPr/>
          </p:nvGrpSpPr>
          <p:grpSpPr>
            <a:xfrm>
              <a:off x="3273552" y="1676400"/>
              <a:ext cx="2667000" cy="2667000"/>
              <a:chOff x="3657601" y="5295900"/>
              <a:chExt cx="2667000" cy="2667000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36576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1148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5720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50292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5486401" y="5295900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943601" y="5295900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36576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1148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5720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50292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54864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5943601" y="5753100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36576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1148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5720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0292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4864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9436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36576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1148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45720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0292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54864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59436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6576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1148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5720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0292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4864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9436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6576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1148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5720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50292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54864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59436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</p:grpSp>
      </p:grpSp>
      <p:sp>
        <p:nvSpPr>
          <p:cNvPr id="235" name="Punchline"/>
          <p:cNvSpPr txBox="1"/>
          <p:nvPr/>
        </p:nvSpPr>
        <p:spPr>
          <a:xfrm>
            <a:off x="0" y="5181600"/>
            <a:ext cx="9144000" cy="533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spc="-100" dirty="0">
                <a:solidFill>
                  <a:prstClr val="black"/>
                </a:solidFill>
                <a:latin typeface="Calibri Light"/>
              </a:rPr>
              <a:t>Profile </a:t>
            </a:r>
            <a:r>
              <a:rPr lang="en-US" sz="3600" b="1" i="1" spc="-100" dirty="0">
                <a:solidFill>
                  <a:srgbClr val="4472C4">
                    <a:lumMod val="75000"/>
                  </a:srgbClr>
                </a:solidFill>
                <a:latin typeface="Calibri Light"/>
              </a:rPr>
              <a:t>only</a:t>
            </a:r>
            <a:r>
              <a:rPr lang="en-US" sz="3600" spc="-1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3600" b="1" i="1" spc="-100" dirty="0">
                <a:solidFill>
                  <a:srgbClr val="ED7D31">
                    <a:lumMod val="75000"/>
                  </a:srgbClr>
                </a:solidFill>
                <a:latin typeface="Calibri Light"/>
              </a:rPr>
              <a:t>slow regions </a:t>
            </a:r>
            <a:r>
              <a:rPr lang="en-US" sz="3600" spc="-100" dirty="0">
                <a:solidFill>
                  <a:prstClr val="black"/>
                </a:solidFill>
                <a:latin typeface="Calibri Light"/>
              </a:rPr>
              <a:t>to determine min. latency</a:t>
            </a:r>
          </a:p>
        </p:txBody>
      </p:sp>
      <p:sp>
        <p:nvSpPr>
          <p:cNvPr id="237" name="Punchline"/>
          <p:cNvSpPr txBox="1"/>
          <p:nvPr/>
        </p:nvSpPr>
        <p:spPr>
          <a:xfrm>
            <a:off x="0" y="5638800"/>
            <a:ext cx="9144000" cy="533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spc="-100" dirty="0">
                <a:solidFill>
                  <a:prstClr val="black"/>
                </a:solidFill>
                <a:latin typeface="Calibri Light"/>
                <a:sym typeface="Wingdings" panose="05000000000000000000" pitchFamily="2" charset="2"/>
              </a:rPr>
              <a:t> </a:t>
            </a:r>
            <a:r>
              <a:rPr lang="en-US" sz="3600" b="1" i="1" spc="-100" dirty="0">
                <a:solidFill>
                  <a:srgbClr val="4472C4">
                    <a:lumMod val="75000"/>
                  </a:srgbClr>
                </a:solidFill>
                <a:latin typeface="Calibri Light"/>
                <a:sym typeface="Wingdings" panose="05000000000000000000" pitchFamily="2" charset="2"/>
              </a:rPr>
              <a:t>Dynamic</a:t>
            </a:r>
            <a:r>
              <a:rPr lang="en-US" sz="3600" spc="-100" dirty="0">
                <a:solidFill>
                  <a:prstClr val="black"/>
                </a:solidFill>
                <a:latin typeface="Calibri Light"/>
                <a:sym typeface="Wingdings" panose="05000000000000000000" pitchFamily="2" charset="2"/>
              </a:rPr>
              <a:t> &amp; </a:t>
            </a:r>
            <a:r>
              <a:rPr lang="en-US" sz="3600" b="1" i="1" spc="-100" dirty="0">
                <a:solidFill>
                  <a:srgbClr val="4472C4">
                    <a:lumMod val="75000"/>
                  </a:srgbClr>
                </a:solidFill>
                <a:latin typeface="Calibri Light"/>
                <a:sym typeface="Wingdings" panose="05000000000000000000" pitchFamily="2" charset="2"/>
              </a:rPr>
              <a:t>low cost </a:t>
            </a:r>
            <a:r>
              <a:rPr lang="en-US" sz="3600" spc="-100" dirty="0">
                <a:solidFill>
                  <a:prstClr val="black"/>
                </a:solidFill>
                <a:latin typeface="Calibri Light"/>
                <a:sym typeface="Wingdings" panose="05000000000000000000" pitchFamily="2" charset="2"/>
              </a:rPr>
              <a:t>latency optimization</a:t>
            </a:r>
            <a:endParaRPr lang="en-US" sz="3600" spc="-1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32048" y="4724400"/>
            <a:ext cx="2663952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 Light"/>
              </a:rPr>
              <a:t>sense amplifier</a:t>
            </a:r>
          </a:p>
        </p:txBody>
      </p:sp>
      <p:sp>
        <p:nvSpPr>
          <p:cNvPr id="75" name="TextBox 74"/>
          <p:cNvSpPr txBox="1"/>
          <p:nvPr/>
        </p:nvSpPr>
        <p:spPr>
          <a:xfrm rot="5400000">
            <a:off x="1260348" y="2552700"/>
            <a:ext cx="26670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libri Light"/>
              </a:rPr>
              <a:t>wordline</a:t>
            </a:r>
            <a:r>
              <a:rPr lang="en-US" sz="2800" dirty="0">
                <a:solidFill>
                  <a:srgbClr val="000000"/>
                </a:solidFill>
                <a:latin typeface="Calibri Light"/>
              </a:rPr>
              <a:t> driver</a:t>
            </a:r>
          </a:p>
        </p:txBody>
      </p:sp>
      <p:sp>
        <p:nvSpPr>
          <p:cNvPr id="76" name="Punchline"/>
          <p:cNvSpPr txBox="1"/>
          <p:nvPr/>
        </p:nvSpPr>
        <p:spPr>
          <a:xfrm>
            <a:off x="0" y="762000"/>
            <a:ext cx="5635752" cy="533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200" b="1" spc="-100" dirty="0">
                <a:solidFill>
                  <a:prstClr val="black"/>
                </a:solidFill>
              </a:rPr>
              <a:t>D</a:t>
            </a:r>
            <a:r>
              <a:rPr lang="en-US" sz="3200" spc="-100" dirty="0">
                <a:solidFill>
                  <a:prstClr val="black"/>
                </a:solidFill>
              </a:rPr>
              <a:t>esign-</a:t>
            </a:r>
            <a:r>
              <a:rPr lang="en-US" sz="3200" b="1" spc="-100" dirty="0">
                <a:solidFill>
                  <a:prstClr val="black"/>
                </a:solidFill>
              </a:rPr>
              <a:t>I</a:t>
            </a:r>
            <a:r>
              <a:rPr lang="en-US" sz="3200" spc="-100" dirty="0">
                <a:solidFill>
                  <a:prstClr val="black"/>
                </a:solidFill>
              </a:rPr>
              <a:t>nduced</a:t>
            </a:r>
            <a:r>
              <a:rPr lang="en-US" sz="3200" spc="-100" dirty="0">
                <a:solidFill>
                  <a:prstClr val="black"/>
                </a:solidFill>
                <a:latin typeface="Calibri Light"/>
              </a:rPr>
              <a:t>-</a:t>
            </a:r>
            <a:r>
              <a:rPr lang="en-US" sz="3200" b="1" spc="-100" dirty="0">
                <a:solidFill>
                  <a:prstClr val="black"/>
                </a:solidFill>
              </a:rPr>
              <a:t>V</a:t>
            </a:r>
            <a:r>
              <a:rPr lang="en-US" sz="3200" spc="-100" dirty="0">
                <a:solidFill>
                  <a:prstClr val="black"/>
                </a:solidFill>
                <a:latin typeface="Calibri Light"/>
              </a:rPr>
              <a:t>ariation-</a:t>
            </a:r>
            <a:r>
              <a:rPr lang="en-US" sz="3200" b="1" spc="-100" dirty="0">
                <a:solidFill>
                  <a:prstClr val="black"/>
                </a:solidFill>
              </a:rPr>
              <a:t>A</a:t>
            </a:r>
            <a:r>
              <a:rPr lang="en-US" sz="3200" spc="-100" dirty="0">
                <a:solidFill>
                  <a:prstClr val="black"/>
                </a:solidFill>
                <a:latin typeface="Calibri Light"/>
              </a:rPr>
              <a:t>ware</a:t>
            </a:r>
          </a:p>
        </p:txBody>
      </p:sp>
    </p:spTree>
    <p:extLst>
      <p:ext uri="{BB962C8B-B14F-4D97-AF65-F5344CB8AC3E}">
        <p14:creationId xmlns:p14="http://schemas.microsoft.com/office/powerpoint/2010/main" val="5674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237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5"/>
          <p:cNvSpPr>
            <a:spLocks noChangeArrowheads="1"/>
          </p:cNvSpPr>
          <p:nvPr/>
        </p:nvSpPr>
        <p:spPr bwMode="auto">
          <a:xfrm>
            <a:off x="0" y="836712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Research Focus: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Computer architecture, HW/SW, bioinformatics,</a:t>
            </a:r>
            <a:r>
              <a:rPr lang="en-US" sz="2400" b="1" i="1" dirty="0">
                <a:solidFill>
                  <a:srgbClr val="000000"/>
                </a:solidFill>
                <a:latin typeface="Arial Narrow" charset="0"/>
                <a:ea typeface="ＭＳ Ｐゴシック" charset="0"/>
                <a:cs typeface="Arial" charset="0"/>
              </a:rPr>
              <a:t> security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Memory and storage (DRAM, flash, emerging), interconnects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Heterogeneous &amp; parallel systems, GPUs, systems for data analytics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System/architecture interaction, new execution models, new interfaces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Hardware security, energy efficiency, fault tolerance, performance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Genome sequence analysis &amp; assembly algorithms and architectures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charset="0"/>
                <a:ea typeface="ＭＳ Ｐゴシック" charset="0"/>
                <a:cs typeface="Arial" charset="0"/>
              </a:rPr>
              <a:t> Biologically inspired systems &amp; system design for bio/medicine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30" y="4231307"/>
            <a:ext cx="1524000" cy="10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262555" y="3439062"/>
            <a:ext cx="1276125" cy="12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47"/>
          <p:cNvSpPr txBox="1">
            <a:spLocks noChangeArrowheads="1"/>
          </p:cNvSpPr>
          <p:nvPr/>
        </p:nvSpPr>
        <p:spPr bwMode="auto">
          <a:xfrm>
            <a:off x="6596063" y="6503987"/>
            <a:ext cx="22923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pic>
        <p:nvPicPr>
          <p:cNvPr id="26645" name="Picture 30" descr="3177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2220" r="3780" b="12109"/>
          <a:stretch>
            <a:fillRect/>
          </a:stretch>
        </p:blipFill>
        <p:spPr bwMode="auto">
          <a:xfrm>
            <a:off x="354137" y="5717501"/>
            <a:ext cx="2325687" cy="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33" name="Group 47"/>
          <p:cNvGrpSpPr>
            <a:grpSpLocks/>
          </p:cNvGrpSpPr>
          <p:nvPr/>
        </p:nvGrpSpPr>
        <p:grpSpPr bwMode="auto">
          <a:xfrm>
            <a:off x="3401598" y="5338860"/>
            <a:ext cx="3077766" cy="1554083"/>
            <a:chOff x="5252245" y="4774407"/>
            <a:chExt cx="3076909" cy="1554282"/>
          </a:xfrm>
        </p:grpSpPr>
        <p:sp>
          <p:nvSpPr>
            <p:cNvPr id="26642" name="TextBox 8"/>
            <p:cNvSpPr txBox="1">
              <a:spLocks noChangeArrowheads="1"/>
            </p:cNvSpPr>
            <p:nvPr/>
          </p:nvSpPr>
          <p:spPr bwMode="auto">
            <a:xfrm>
              <a:off x="5252245" y="5959310"/>
              <a:ext cx="3076909" cy="36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Graphics and Vision Processing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26643" name="Picture 6" descr="C:\Daten\talks\invited\ferc2010\material\Fermi_Die_FINAL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944" y="4774407"/>
              <a:ext cx="1201936" cy="11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 Box 13" descr="90%"/>
          <p:cNvSpPr txBox="1">
            <a:spLocks noChangeArrowheads="1"/>
          </p:cNvSpPr>
          <p:nvPr/>
        </p:nvSpPr>
        <p:spPr bwMode="auto">
          <a:xfrm>
            <a:off x="474243" y="4821870"/>
            <a:ext cx="1733033" cy="895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Heterogeneous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Processors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Accelerators</a:t>
            </a:r>
          </a:p>
        </p:txBody>
      </p:sp>
      <p:sp>
        <p:nvSpPr>
          <p:cNvPr id="28" name="Text Box 20" descr="90%"/>
          <p:cNvSpPr txBox="1">
            <a:spLocks noChangeArrowheads="1"/>
          </p:cNvSpPr>
          <p:nvPr/>
        </p:nvSpPr>
        <p:spPr bwMode="auto">
          <a:xfrm>
            <a:off x="2698252" y="3979561"/>
            <a:ext cx="2258492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-107" charset="0"/>
                <a:ea typeface="Arial" pitchFamily="-107" charset="0"/>
                <a:cs typeface="Arial" pitchFamily="-107" charset="0"/>
              </a:rPr>
              <a:t>Hybrid Main Memory</a:t>
            </a: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 flipV="1">
            <a:off x="1982640" y="4076506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0" name="Text Box 24" descr="90%"/>
          <p:cNvSpPr txBox="1">
            <a:spLocks noChangeArrowheads="1"/>
          </p:cNvSpPr>
          <p:nvPr/>
        </p:nvSpPr>
        <p:spPr bwMode="auto">
          <a:xfrm>
            <a:off x="5608432" y="4746245"/>
            <a:ext cx="2925968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Persistent Memory/Storage</a:t>
            </a:r>
          </a:p>
        </p:txBody>
      </p:sp>
      <p:pic>
        <p:nvPicPr>
          <p:cNvPr id="31" name="Content Placeholder 6" descr="barcelona-die-photo-col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dim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79825" y="3450054"/>
            <a:ext cx="2304256" cy="5492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1266" y="3620023"/>
            <a:ext cx="1554690" cy="1003885"/>
          </a:xfrm>
          <a:prstGeom prst="rect">
            <a:avLst/>
          </a:prstGeom>
        </p:spPr>
      </p:pic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4984081" y="4092641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 flipV="1">
            <a:off x="2331231" y="4495799"/>
            <a:ext cx="640569" cy="122169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3962400" y="4898556"/>
            <a:ext cx="0" cy="44030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008" y="5229200"/>
            <a:ext cx="45320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Broad research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spanning apps, systems, logic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with architecture at the center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Current Research Focus Areas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54DCD8-4CF3-1345-A6B8-D3F95408A4A3}"/>
              </a:ext>
            </a:extLst>
          </p:cNvPr>
          <p:cNvSpPr/>
          <p:nvPr/>
        </p:nvSpPr>
        <p:spPr>
          <a:xfrm>
            <a:off x="179512" y="1281089"/>
            <a:ext cx="554461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4789E2-CA72-8549-8648-8CBC7F81FA73}"/>
              </a:ext>
            </a:extLst>
          </p:cNvPr>
          <p:cNvSpPr/>
          <p:nvPr/>
        </p:nvSpPr>
        <p:spPr>
          <a:xfrm>
            <a:off x="179512" y="1988101"/>
            <a:ext cx="8535124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A38495-FAE2-DB49-BDEB-5ABD036AF701}"/>
              </a:ext>
            </a:extLst>
          </p:cNvPr>
          <p:cNvSpPr/>
          <p:nvPr/>
        </p:nvSpPr>
        <p:spPr>
          <a:xfrm>
            <a:off x="179512" y="2350984"/>
            <a:ext cx="8535124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0B4D58-5030-DB49-AE7F-5581D71B7D2F}"/>
              </a:ext>
            </a:extLst>
          </p:cNvPr>
          <p:cNvSpPr/>
          <p:nvPr/>
        </p:nvSpPr>
        <p:spPr>
          <a:xfrm>
            <a:off x="179512" y="2708920"/>
            <a:ext cx="8354888" cy="36004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420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1"/>
            <a:ext cx="8763000" cy="5339680"/>
          </a:xfrm>
        </p:spPr>
        <p:txBody>
          <a:bodyPr/>
          <a:lstStyle/>
          <a:p>
            <a:r>
              <a:rPr lang="en-US" dirty="0"/>
              <a:t>DRAM scaling has already become increasingly difficult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Increasing cell leakage current, reduced cell reliability, increasing manufacturing difficulties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[Kim+ ISCA 2014],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[Liu+ ISCA 2013], [Mutlu IMW 2013], [Mutlu DATE 2017]</a:t>
            </a:r>
          </a:p>
          <a:p>
            <a:pPr lvl="1"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</a:rPr>
              <a:t>Difficult to significantly improve capacity, energy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rgbClr val="0066CC"/>
                </a:solidFill>
              </a:rPr>
              <a:t>Emerging memory technologies</a:t>
            </a:r>
            <a:r>
              <a:rPr lang="en-US" dirty="0"/>
              <a:t> are promising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8600" y="3520440"/>
          <a:ext cx="8763000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687">
                <a:tc>
                  <a:txBody>
                    <a:bodyPr/>
                    <a:lstStyle/>
                    <a:p>
                      <a:r>
                        <a:rPr lang="en-US" sz="2000" b="1" dirty="0"/>
                        <a:t>3D-Stacked DRAM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higher bandwidth</a:t>
                      </a:r>
                      <a:endParaRPr lang="en-US" sz="20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smaller capacity</a:t>
                      </a:r>
                      <a:endParaRPr lang="en-US" sz="20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39">
                <a:tc>
                  <a:txBody>
                    <a:bodyPr/>
                    <a:lstStyle/>
                    <a:p>
                      <a:r>
                        <a:rPr lang="en-US" sz="2000" b="1" dirty="0"/>
                        <a:t>Reduced-Latency DRAM</a:t>
                      </a:r>
                      <a:br>
                        <a:rPr lang="en-US" sz="2000" b="1" dirty="0"/>
                      </a:br>
                      <a:r>
                        <a:rPr lang="en-US" sz="2000" b="0" dirty="0"/>
                        <a:t>(e.g., RLDRAM, TL-DRAM</a:t>
                      </a:r>
                      <a:r>
                        <a:rPr lang="en-US" sz="2000" b="0" baseline="0" dirty="0"/>
                        <a:t>)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lower latency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cost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87">
                <a:tc>
                  <a:txBody>
                    <a:bodyPr/>
                    <a:lstStyle/>
                    <a:p>
                      <a:r>
                        <a:rPr lang="en-US" sz="2000" b="1" dirty="0"/>
                        <a:t>Low-Power DRAM</a:t>
                      </a:r>
                      <a:br>
                        <a:rPr lang="en-US" sz="2000" b="1" dirty="0"/>
                      </a:br>
                      <a:r>
                        <a:rPr lang="en-US" sz="2000" b="0" dirty="0"/>
                        <a:t>(e.g.,</a:t>
                      </a:r>
                      <a:r>
                        <a:rPr lang="en-US" sz="2000" b="0" baseline="0" dirty="0"/>
                        <a:t> LPDDR3, LPDDR4)</a:t>
                      </a:r>
                      <a:endParaRPr lang="en-US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lower power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latency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cost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593">
                <a:tc>
                  <a:txBody>
                    <a:bodyPr/>
                    <a:lstStyle/>
                    <a:p>
                      <a:r>
                        <a:rPr lang="en-US" sz="2000" b="1" dirty="0"/>
                        <a:t>Non-Volatile Memory</a:t>
                      </a:r>
                      <a:r>
                        <a:rPr lang="en-US" sz="2000" b="1" baseline="0" dirty="0"/>
                        <a:t> (NVM) </a:t>
                      </a:r>
                      <a:r>
                        <a:rPr lang="en-US" sz="2000" b="0" baseline="0" dirty="0"/>
                        <a:t>(e.g., PCM, STTRAM, ReRAM, 3D </a:t>
                      </a:r>
                      <a:r>
                        <a:rPr lang="en-US" sz="2000" b="0" baseline="0" dirty="0" err="1"/>
                        <a:t>Xpoint</a:t>
                      </a:r>
                      <a:r>
                        <a:rPr lang="en-US" sz="2000" b="0" baseline="0" dirty="0"/>
                        <a:t>)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larger capacity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latency</a:t>
                      </a:r>
                      <a:br>
                        <a:rPr lang="en-US" sz="2000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dynamic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power lower endurance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3556517"/>
            <a:ext cx="2514600" cy="32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114800" y="3556517"/>
            <a:ext cx="2100804" cy="32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24600" y="3556517"/>
            <a:ext cx="2514600" cy="32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70986" y="3942755"/>
            <a:ext cx="3310414" cy="64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>
            <a:spLocks/>
          </p:cNvSpPr>
          <p:nvPr/>
        </p:nvSpPr>
        <p:spPr>
          <a:xfrm>
            <a:off x="4114800" y="4066512"/>
            <a:ext cx="2024604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43891" y="3948541"/>
            <a:ext cx="2571508" cy="5986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4800" y="4690137"/>
            <a:ext cx="3124200" cy="605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127665" y="4864201"/>
            <a:ext cx="2100804" cy="32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>
            <a:spLocks/>
          </p:cNvSpPr>
          <p:nvPr/>
        </p:nvSpPr>
        <p:spPr>
          <a:xfrm>
            <a:off x="6324599" y="4656928"/>
            <a:ext cx="2590799" cy="64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5345" y="5344835"/>
            <a:ext cx="3665329" cy="950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114800" y="5687538"/>
            <a:ext cx="2100804" cy="320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00733" y="5410719"/>
            <a:ext cx="2598517" cy="8736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186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81601" y="1371600"/>
            <a:ext cx="4038599" cy="990600"/>
            <a:chOff x="5181601" y="1524000"/>
            <a:chExt cx="4038599" cy="990600"/>
          </a:xfrm>
        </p:grpSpPr>
        <p:grpSp>
          <p:nvGrpSpPr>
            <p:cNvPr id="108" name="Group 107"/>
            <p:cNvGrpSpPr/>
            <p:nvPr/>
          </p:nvGrpSpPr>
          <p:grpSpPr>
            <a:xfrm>
              <a:off x="5181601" y="1524000"/>
              <a:ext cx="4038599" cy="990600"/>
              <a:chOff x="5026151" y="1752600"/>
              <a:chExt cx="4038599" cy="990600"/>
            </a:xfrm>
          </p:grpSpPr>
          <p:sp>
            <p:nvSpPr>
              <p:cNvPr id="109" name="Rounded Rectangle 108"/>
              <p:cNvSpPr/>
              <p:nvPr/>
            </p:nvSpPr>
            <p:spPr>
              <a:xfrm>
                <a:off x="5026151" y="1752600"/>
                <a:ext cx="993649" cy="9906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2000"/>
                  </a:lnSpc>
                </a:pPr>
                <a:endParaRPr lang="en-US" sz="2400" spc="-8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476998" y="1828800"/>
                <a:ext cx="2587752" cy="38100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3200" b="1" spc="-50" dirty="0">
                    <a:solidFill>
                      <a:srgbClr val="ED7D31">
                        <a:lumMod val="75000"/>
                      </a:srgbClr>
                    </a:solidFill>
                    <a:latin typeface="Calibri Light"/>
                  </a:rPr>
                  <a:t>inherently slow</a:t>
                </a:r>
              </a:p>
            </p:txBody>
          </p:sp>
        </p:grpSp>
        <p:sp>
          <p:nvSpPr>
            <p:cNvPr id="13" name="Freeform 12"/>
            <p:cNvSpPr/>
            <p:nvPr/>
          </p:nvSpPr>
          <p:spPr>
            <a:xfrm>
              <a:off x="6096000" y="1600200"/>
              <a:ext cx="603380" cy="163286"/>
            </a:xfrm>
            <a:custGeom>
              <a:avLst/>
              <a:gdLst>
                <a:gd name="connsiteX0" fmla="*/ 0 w 615821"/>
                <a:gd name="connsiteY0" fmla="*/ 8457 h 167078"/>
                <a:gd name="connsiteX1" fmla="*/ 363894 w 615821"/>
                <a:gd name="connsiteY1" fmla="*/ 17788 h 167078"/>
                <a:gd name="connsiteX2" fmla="*/ 615821 w 615821"/>
                <a:gd name="connsiteY2" fmla="*/ 167078 h 16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5821" h="167078">
                  <a:moveTo>
                    <a:pt x="0" y="8457"/>
                  </a:moveTo>
                  <a:cubicBezTo>
                    <a:pt x="130628" y="-96"/>
                    <a:pt x="261257" y="-8649"/>
                    <a:pt x="363894" y="17788"/>
                  </a:cubicBezTo>
                  <a:cubicBezTo>
                    <a:pt x="466531" y="44225"/>
                    <a:pt x="541176" y="105651"/>
                    <a:pt x="615821" y="167078"/>
                  </a:cubicBezTo>
                </a:path>
              </a:pathLst>
            </a:custGeom>
            <a:noFill/>
            <a:ln w="25400" cap="rnd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3810000" y="2286000"/>
            <a:ext cx="527303" cy="533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endParaRPr lang="en-US" sz="2400" spc="-80" dirty="0">
              <a:solidFill>
                <a:prstClr val="white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724400" y="3657600"/>
            <a:ext cx="527303" cy="533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endParaRPr lang="en-US" sz="2400" spc="-80" dirty="0">
              <a:solidFill>
                <a:prstClr val="white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358897" y="3200400"/>
            <a:ext cx="527303" cy="533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endParaRPr lang="en-US" sz="2400" spc="-80" dirty="0">
              <a:solidFill>
                <a:prstClr val="white"/>
              </a:solidFill>
            </a:endParaRPr>
          </a:p>
        </p:txBody>
      </p:sp>
      <p:sp>
        <p:nvSpPr>
          <p:cNvPr id="328" name="Title 1"/>
          <p:cNvSpPr txBox="1">
            <a:spLocks/>
          </p:cNvSpPr>
          <p:nvPr/>
        </p:nvSpPr>
        <p:spPr>
          <a:xfrm>
            <a:off x="-76200" y="152401"/>
            <a:ext cx="92964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u="sng" spc="-60" dirty="0">
                <a:solidFill>
                  <a:prstClr val="black"/>
                </a:solidFill>
                <a:latin typeface="Calibri"/>
              </a:rPr>
              <a:t>DIVA</a:t>
            </a:r>
            <a:r>
              <a:rPr lang="en-US" sz="5400" spc="-60" dirty="0">
                <a:solidFill>
                  <a:prstClr val="black"/>
                </a:solidFill>
              </a:rPr>
              <a:t> Online </a:t>
            </a:r>
            <a:r>
              <a:rPr lang="en-US" sz="5400" b="1" spc="-60" dirty="0">
                <a:solidFill>
                  <a:prstClr val="black"/>
                </a:solidFill>
                <a:latin typeface="Calibri"/>
              </a:rPr>
              <a:t>Profiling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2819401" y="1295400"/>
            <a:ext cx="3428999" cy="3429000"/>
            <a:chOff x="2667001" y="1524000"/>
            <a:chExt cx="3428999" cy="3429000"/>
          </a:xfrm>
        </p:grpSpPr>
        <p:sp>
          <p:nvSpPr>
            <p:cNvPr id="112" name="DRAM"/>
            <p:cNvSpPr/>
            <p:nvPr/>
          </p:nvSpPr>
          <p:spPr>
            <a:xfrm>
              <a:off x="32766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3" name="DRAM"/>
            <p:cNvSpPr/>
            <p:nvPr/>
          </p:nvSpPr>
          <p:spPr>
            <a:xfrm>
              <a:off x="37338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4" name="DRAM"/>
            <p:cNvSpPr/>
            <p:nvPr/>
          </p:nvSpPr>
          <p:spPr>
            <a:xfrm>
              <a:off x="41910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5" name="DRAM"/>
            <p:cNvSpPr/>
            <p:nvPr/>
          </p:nvSpPr>
          <p:spPr>
            <a:xfrm>
              <a:off x="46482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6" name="DRAM"/>
            <p:cNvSpPr/>
            <p:nvPr/>
          </p:nvSpPr>
          <p:spPr>
            <a:xfrm>
              <a:off x="51054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7" name="DRAM"/>
            <p:cNvSpPr/>
            <p:nvPr/>
          </p:nvSpPr>
          <p:spPr>
            <a:xfrm>
              <a:off x="5562601" y="44958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8" name="DRAM"/>
            <p:cNvSpPr/>
            <p:nvPr/>
          </p:nvSpPr>
          <p:spPr>
            <a:xfrm rot="5400000">
              <a:off x="2705101" y="16383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9" name="DRAM"/>
            <p:cNvSpPr/>
            <p:nvPr/>
          </p:nvSpPr>
          <p:spPr>
            <a:xfrm rot="5400000">
              <a:off x="2705101" y="20955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0" name="DRAM"/>
            <p:cNvSpPr/>
            <p:nvPr/>
          </p:nvSpPr>
          <p:spPr>
            <a:xfrm rot="5400000">
              <a:off x="2705101" y="25527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1" name="DRAM"/>
            <p:cNvSpPr/>
            <p:nvPr/>
          </p:nvSpPr>
          <p:spPr>
            <a:xfrm rot="5400000">
              <a:off x="2705101" y="30099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2" name="DRAM"/>
            <p:cNvSpPr/>
            <p:nvPr/>
          </p:nvSpPr>
          <p:spPr>
            <a:xfrm rot="5400000">
              <a:off x="2705101" y="34671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3" name="DRAM"/>
            <p:cNvSpPr/>
            <p:nvPr/>
          </p:nvSpPr>
          <p:spPr>
            <a:xfrm rot="5400000">
              <a:off x="2705101" y="3924300"/>
              <a:ext cx="381000" cy="457200"/>
            </a:xfrm>
            <a:prstGeom prst="roundRect">
              <a:avLst>
                <a:gd name="adj" fmla="val 11319"/>
              </a:avLst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 Light"/>
              </a:endParaRPr>
            </a:p>
          </p:txBody>
        </p:sp>
        <p:cxnSp>
          <p:nvCxnSpPr>
            <p:cNvPr id="124" name="Straight Connector 123"/>
            <p:cNvCxnSpPr>
              <a:endCxn id="112" idx="0"/>
            </p:cNvCxnSpPr>
            <p:nvPr/>
          </p:nvCxnSpPr>
          <p:spPr>
            <a:xfrm>
              <a:off x="34671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endCxn id="114" idx="0"/>
            </p:cNvCxnSpPr>
            <p:nvPr/>
          </p:nvCxnSpPr>
          <p:spPr>
            <a:xfrm>
              <a:off x="43815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endCxn id="115" idx="0"/>
            </p:cNvCxnSpPr>
            <p:nvPr/>
          </p:nvCxnSpPr>
          <p:spPr>
            <a:xfrm>
              <a:off x="48387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endCxn id="116" idx="0"/>
            </p:cNvCxnSpPr>
            <p:nvPr/>
          </p:nvCxnSpPr>
          <p:spPr>
            <a:xfrm>
              <a:off x="52959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endCxn id="117" idx="0"/>
            </p:cNvCxnSpPr>
            <p:nvPr/>
          </p:nvCxnSpPr>
          <p:spPr>
            <a:xfrm>
              <a:off x="57531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endCxn id="113" idx="0"/>
            </p:cNvCxnSpPr>
            <p:nvPr/>
          </p:nvCxnSpPr>
          <p:spPr>
            <a:xfrm>
              <a:off x="3924301" y="1524000"/>
              <a:ext cx="0" cy="297180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endCxn id="118" idx="0"/>
            </p:cNvCxnSpPr>
            <p:nvPr/>
          </p:nvCxnSpPr>
          <p:spPr>
            <a:xfrm flipH="1">
              <a:off x="3124201" y="18669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endCxn id="119" idx="0"/>
            </p:cNvCxnSpPr>
            <p:nvPr/>
          </p:nvCxnSpPr>
          <p:spPr>
            <a:xfrm flipH="1">
              <a:off x="3124201" y="23241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endCxn id="120" idx="0"/>
            </p:cNvCxnSpPr>
            <p:nvPr/>
          </p:nvCxnSpPr>
          <p:spPr>
            <a:xfrm flipH="1">
              <a:off x="3124201" y="27813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endCxn id="121" idx="0"/>
            </p:cNvCxnSpPr>
            <p:nvPr/>
          </p:nvCxnSpPr>
          <p:spPr>
            <a:xfrm flipH="1">
              <a:off x="3124201" y="32385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endCxn id="122" idx="0"/>
            </p:cNvCxnSpPr>
            <p:nvPr/>
          </p:nvCxnSpPr>
          <p:spPr>
            <a:xfrm flipH="1">
              <a:off x="3124201" y="36957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endCxn id="123" idx="0"/>
            </p:cNvCxnSpPr>
            <p:nvPr/>
          </p:nvCxnSpPr>
          <p:spPr>
            <a:xfrm flipH="1">
              <a:off x="3124201" y="4152900"/>
              <a:ext cx="2971799" cy="0"/>
            </a:xfrm>
            <a:prstGeom prst="lin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/>
            <p:cNvGrpSpPr/>
            <p:nvPr/>
          </p:nvGrpSpPr>
          <p:grpSpPr>
            <a:xfrm>
              <a:off x="3273552" y="1676400"/>
              <a:ext cx="2667000" cy="2667000"/>
              <a:chOff x="3657601" y="5295900"/>
              <a:chExt cx="2667000" cy="2667000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36576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41148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45720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5029201" y="5295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5486401" y="5295900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943601" y="5295900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36576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41148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5720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50292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5486401" y="57531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5943601" y="5753100"/>
                <a:ext cx="381000" cy="381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36576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45720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50292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4864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5943601" y="62103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36576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1148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45720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50292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54864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5943601" y="66675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1148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45720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0292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54864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5943601" y="71247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6576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41148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5720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54864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5943601" y="7581900"/>
                <a:ext cx="381000" cy="381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 Light"/>
                </a:endParaRPr>
              </a:p>
            </p:txBody>
          </p:sp>
        </p:grpSp>
      </p:grpSp>
      <p:sp>
        <p:nvSpPr>
          <p:cNvPr id="73" name="Oval 72"/>
          <p:cNvSpPr/>
          <p:nvPr/>
        </p:nvSpPr>
        <p:spPr>
          <a:xfrm>
            <a:off x="3962400" y="2438400"/>
            <a:ext cx="228600" cy="2286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505200" y="3352800"/>
            <a:ext cx="222504" cy="2286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876800" y="3810000"/>
            <a:ext cx="222504" cy="228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425952" y="3276600"/>
            <a:ext cx="381000" cy="381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3883152" y="2362200"/>
            <a:ext cx="381000" cy="381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797552" y="3733800"/>
            <a:ext cx="381000" cy="381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0" y="1447800"/>
            <a:ext cx="4575810" cy="2293620"/>
            <a:chOff x="228600" y="1600200"/>
            <a:chExt cx="4575810" cy="2293620"/>
          </a:xfrm>
        </p:grpSpPr>
        <p:sp>
          <p:nvSpPr>
            <p:cNvPr id="83" name="TextBox 82"/>
            <p:cNvSpPr txBox="1"/>
            <p:nvPr/>
          </p:nvSpPr>
          <p:spPr>
            <a:xfrm>
              <a:off x="228600" y="1600200"/>
              <a:ext cx="2130551" cy="381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3200" b="1" spc="-50" dirty="0">
                  <a:solidFill>
                    <a:srgbClr val="ED7D31">
                      <a:lumMod val="75000"/>
                    </a:srgbClr>
                  </a:solidFill>
                  <a:latin typeface="Calibri Light"/>
                </a:rPr>
                <a:t>slow cells 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305050" y="1828797"/>
              <a:ext cx="2499360" cy="2065023"/>
              <a:chOff x="2305050" y="1828797"/>
              <a:chExt cx="2499360" cy="2065023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2305050" y="1828798"/>
                <a:ext cx="1577340" cy="685801"/>
              </a:xfrm>
              <a:custGeom>
                <a:avLst/>
                <a:gdLst>
                  <a:gd name="connsiteX0" fmla="*/ 1577340 w 1577340"/>
                  <a:gd name="connsiteY0" fmla="*/ 727710 h 727710"/>
                  <a:gd name="connsiteX1" fmla="*/ 1080135 w 1577340"/>
                  <a:gd name="connsiteY1" fmla="*/ 137160 h 727710"/>
                  <a:gd name="connsiteX2" fmla="*/ 0 w 1577340"/>
                  <a:gd name="connsiteY2" fmla="*/ 0 h 72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77340" h="727710">
                    <a:moveTo>
                      <a:pt x="1577340" y="727710"/>
                    </a:moveTo>
                    <a:cubicBezTo>
                      <a:pt x="1460182" y="493077"/>
                      <a:pt x="1343025" y="258445"/>
                      <a:pt x="1080135" y="137160"/>
                    </a:cubicBezTo>
                    <a:cubicBezTo>
                      <a:pt x="817245" y="15875"/>
                      <a:pt x="179705" y="24447"/>
                      <a:pt x="0" y="0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362200" y="1828797"/>
                <a:ext cx="2442210" cy="2065023"/>
              </a:xfrm>
              <a:custGeom>
                <a:avLst/>
                <a:gdLst>
                  <a:gd name="connsiteX0" fmla="*/ 2487930 w 2487930"/>
                  <a:gd name="connsiteY0" fmla="*/ 2061210 h 2061210"/>
                  <a:gd name="connsiteX1" fmla="*/ 1581150 w 2487930"/>
                  <a:gd name="connsiteY1" fmla="*/ 1337310 h 2061210"/>
                  <a:gd name="connsiteX2" fmla="*/ 979170 w 2487930"/>
                  <a:gd name="connsiteY2" fmla="*/ 400050 h 2061210"/>
                  <a:gd name="connsiteX3" fmla="*/ 0 w 2487930"/>
                  <a:gd name="connsiteY3" fmla="*/ 0 h 206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7930" h="2061210">
                    <a:moveTo>
                      <a:pt x="2487930" y="2061210"/>
                    </a:moveTo>
                    <a:cubicBezTo>
                      <a:pt x="2160270" y="1837690"/>
                      <a:pt x="1832610" y="1614170"/>
                      <a:pt x="1581150" y="1337310"/>
                    </a:cubicBezTo>
                    <a:cubicBezTo>
                      <a:pt x="1329690" y="1060450"/>
                      <a:pt x="1242695" y="622935"/>
                      <a:pt x="979170" y="400050"/>
                    </a:cubicBezTo>
                    <a:cubicBezTo>
                      <a:pt x="715645" y="177165"/>
                      <a:pt x="160655" y="68580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chemeClr val="accent2">
                    <a:lumMod val="75000"/>
                  </a:schemeClr>
                </a:solidFill>
                <a:headEnd type="none"/>
                <a:tailEnd type="none" w="lg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2362200" y="1828800"/>
                <a:ext cx="1066800" cy="1596390"/>
              </a:xfrm>
              <a:custGeom>
                <a:avLst/>
                <a:gdLst>
                  <a:gd name="connsiteX0" fmla="*/ 1108710 w 1108710"/>
                  <a:gd name="connsiteY0" fmla="*/ 1596390 h 1596390"/>
                  <a:gd name="connsiteX1" fmla="*/ 586740 w 1108710"/>
                  <a:gd name="connsiteY1" fmla="*/ 403860 h 1596390"/>
                  <a:gd name="connsiteX2" fmla="*/ 0 w 1108710"/>
                  <a:gd name="connsiteY2" fmla="*/ 0 h 1596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8710" h="1596390">
                    <a:moveTo>
                      <a:pt x="1108710" y="1596390"/>
                    </a:moveTo>
                    <a:cubicBezTo>
                      <a:pt x="940117" y="1133157"/>
                      <a:pt x="771525" y="669925"/>
                      <a:pt x="586740" y="403860"/>
                    </a:cubicBezTo>
                    <a:cubicBezTo>
                      <a:pt x="401955" y="137795"/>
                      <a:pt x="200977" y="68897"/>
                      <a:pt x="0" y="0"/>
                    </a:cubicBezTo>
                  </a:path>
                </a:pathLst>
              </a:custGeom>
              <a:noFill/>
              <a:ln w="25400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2" name="TextBox 91"/>
          <p:cNvSpPr txBox="1"/>
          <p:nvPr/>
        </p:nvSpPr>
        <p:spPr>
          <a:xfrm>
            <a:off x="6550151" y="1981200"/>
            <a:ext cx="259384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en-US" sz="2800" spc="-50" dirty="0">
                <a:solidFill>
                  <a:prstClr val="black"/>
                </a:solidFill>
                <a:latin typeface="Calibri Light"/>
              </a:rPr>
              <a:t>design-induced</a:t>
            </a:r>
          </a:p>
          <a:p>
            <a:pPr algn="ctr">
              <a:lnSpc>
                <a:spcPts val="2500"/>
              </a:lnSpc>
            </a:pPr>
            <a:r>
              <a:rPr lang="en-US" sz="2800" spc="-50" dirty="0">
                <a:solidFill>
                  <a:prstClr val="black"/>
                </a:solidFill>
                <a:latin typeface="Calibri Light"/>
              </a:rPr>
              <a:t>variation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-3049" y="1981200"/>
            <a:ext cx="259384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en-US" sz="2800" spc="-50" dirty="0">
                <a:solidFill>
                  <a:prstClr val="black"/>
                </a:solidFill>
                <a:latin typeface="Calibri Light"/>
              </a:rPr>
              <a:t>process</a:t>
            </a:r>
          </a:p>
          <a:p>
            <a:pPr algn="ctr">
              <a:lnSpc>
                <a:spcPts val="2500"/>
              </a:lnSpc>
            </a:pPr>
            <a:r>
              <a:rPr lang="en-US" sz="2800" spc="-50" dirty="0">
                <a:solidFill>
                  <a:prstClr val="black"/>
                </a:solidFill>
                <a:latin typeface="Calibri Light"/>
              </a:rPr>
              <a:t>variation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553200" y="2590800"/>
            <a:ext cx="259384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en-US" sz="2800" spc="-50" dirty="0">
                <a:solidFill>
                  <a:prstClr val="black"/>
                </a:solidFill>
                <a:latin typeface="Calibri Light"/>
              </a:rPr>
              <a:t>localized error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0" y="2590800"/>
            <a:ext cx="259384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en-US" sz="2800" spc="-50" dirty="0">
                <a:solidFill>
                  <a:prstClr val="black"/>
                </a:solidFill>
                <a:latin typeface="Calibri Light"/>
              </a:rPr>
              <a:t>random error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553200" y="4038600"/>
            <a:ext cx="259384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en-US" sz="3200" b="1" spc="-50" dirty="0">
                <a:solidFill>
                  <a:prstClr val="black"/>
                </a:solidFill>
                <a:latin typeface="Calibri Light"/>
              </a:rPr>
              <a:t>online profiling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-76200" y="4038600"/>
            <a:ext cx="2740153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en-US" sz="3200" b="1" spc="-50" dirty="0">
                <a:solidFill>
                  <a:prstClr val="black"/>
                </a:solidFill>
                <a:latin typeface="Calibri Light"/>
              </a:rPr>
              <a:t>error-correcting code</a:t>
            </a:r>
          </a:p>
        </p:txBody>
      </p:sp>
      <p:sp>
        <p:nvSpPr>
          <p:cNvPr id="98" name="Down Arrow 97"/>
          <p:cNvSpPr/>
          <p:nvPr/>
        </p:nvSpPr>
        <p:spPr>
          <a:xfrm>
            <a:off x="914400" y="3272790"/>
            <a:ext cx="762000" cy="689610"/>
          </a:xfrm>
          <a:prstGeom prst="downArrow">
            <a:avLst>
              <a:gd name="adj1" fmla="val 50000"/>
              <a:gd name="adj2" fmla="val 3131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9" name="Down Arrow 98"/>
          <p:cNvSpPr/>
          <p:nvPr/>
        </p:nvSpPr>
        <p:spPr>
          <a:xfrm>
            <a:off x="7467600" y="3276600"/>
            <a:ext cx="762000" cy="689610"/>
          </a:xfrm>
          <a:prstGeom prst="downArrow">
            <a:avLst>
              <a:gd name="adj1" fmla="val 50000"/>
              <a:gd name="adj2" fmla="val 3131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01" name="Punchline"/>
          <p:cNvSpPr txBox="1"/>
          <p:nvPr/>
        </p:nvSpPr>
        <p:spPr>
          <a:xfrm>
            <a:off x="0" y="5181600"/>
            <a:ext cx="9144000" cy="533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spc="-100" dirty="0">
                <a:solidFill>
                  <a:prstClr val="black"/>
                </a:solidFill>
                <a:latin typeface="Calibri Light"/>
              </a:rPr>
              <a:t>Combine </a:t>
            </a:r>
            <a:r>
              <a:rPr lang="en-US" sz="3600" b="1" spc="-100" dirty="0">
                <a:solidFill>
                  <a:srgbClr val="4472C4">
                    <a:lumMod val="75000"/>
                  </a:srgbClr>
                </a:solidFill>
                <a:latin typeface="Calibri Light"/>
              </a:rPr>
              <a:t>error-correcting codes </a:t>
            </a:r>
            <a:r>
              <a:rPr lang="en-US" sz="3600" spc="-100" dirty="0">
                <a:solidFill>
                  <a:prstClr val="black"/>
                </a:solidFill>
                <a:latin typeface="Calibri Light"/>
              </a:rPr>
              <a:t>&amp;</a:t>
            </a:r>
            <a:r>
              <a:rPr lang="en-US" sz="3600" b="1" spc="-100" dirty="0">
                <a:solidFill>
                  <a:srgbClr val="4472C4">
                    <a:lumMod val="75000"/>
                  </a:srgbClr>
                </a:solidFill>
                <a:latin typeface="Calibri Light"/>
              </a:rPr>
              <a:t> online profiling</a:t>
            </a:r>
          </a:p>
        </p:txBody>
      </p:sp>
      <p:sp>
        <p:nvSpPr>
          <p:cNvPr id="102" name="Punchline"/>
          <p:cNvSpPr txBox="1"/>
          <p:nvPr/>
        </p:nvSpPr>
        <p:spPr>
          <a:xfrm>
            <a:off x="0" y="5638800"/>
            <a:ext cx="9144000" cy="533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spc="-100" dirty="0">
                <a:solidFill>
                  <a:prstClr val="black"/>
                </a:solidFill>
                <a:latin typeface="Calibri Light"/>
                <a:sym typeface="Wingdings" panose="05000000000000000000" pitchFamily="2" charset="2"/>
              </a:rPr>
              <a:t> </a:t>
            </a:r>
            <a:r>
              <a:rPr lang="en-US" sz="3600" b="1" spc="-100" dirty="0">
                <a:solidFill>
                  <a:srgbClr val="4472C4">
                    <a:lumMod val="75000"/>
                  </a:srgbClr>
                </a:solidFill>
                <a:latin typeface="Calibri Light"/>
                <a:sym typeface="Wingdings" panose="05000000000000000000" pitchFamily="2" charset="2"/>
              </a:rPr>
              <a:t>Reliably</a:t>
            </a:r>
            <a:r>
              <a:rPr lang="en-US" sz="3600" spc="-100" dirty="0">
                <a:solidFill>
                  <a:prstClr val="black"/>
                </a:solidFill>
                <a:latin typeface="Calibri Light"/>
                <a:sym typeface="Wingdings" panose="05000000000000000000" pitchFamily="2" charset="2"/>
              </a:rPr>
              <a:t> reduce DRAM latency</a:t>
            </a:r>
            <a:endParaRPr lang="en-US" sz="3600" spc="-1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432048" y="4724400"/>
            <a:ext cx="2663952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 Light"/>
              </a:rPr>
              <a:t>sense amplifier</a:t>
            </a:r>
          </a:p>
        </p:txBody>
      </p:sp>
      <p:sp>
        <p:nvSpPr>
          <p:cNvPr id="105" name="TextBox 104"/>
          <p:cNvSpPr txBox="1"/>
          <p:nvPr/>
        </p:nvSpPr>
        <p:spPr>
          <a:xfrm rot="5400000">
            <a:off x="1260348" y="2552700"/>
            <a:ext cx="2667000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Calibri Light"/>
              </a:rPr>
              <a:t>wordline</a:t>
            </a:r>
            <a:r>
              <a:rPr lang="en-US" sz="2800" dirty="0">
                <a:solidFill>
                  <a:srgbClr val="000000"/>
                </a:solidFill>
                <a:latin typeface="Calibri Light"/>
              </a:rPr>
              <a:t> driver</a:t>
            </a:r>
          </a:p>
        </p:txBody>
      </p:sp>
      <p:sp>
        <p:nvSpPr>
          <p:cNvPr id="104" name="Punchline"/>
          <p:cNvSpPr txBox="1"/>
          <p:nvPr/>
        </p:nvSpPr>
        <p:spPr>
          <a:xfrm>
            <a:off x="0" y="762000"/>
            <a:ext cx="5635752" cy="533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200" b="1" spc="-100" dirty="0">
                <a:solidFill>
                  <a:prstClr val="black"/>
                </a:solidFill>
              </a:rPr>
              <a:t>D</a:t>
            </a:r>
            <a:r>
              <a:rPr lang="en-US" sz="3200" spc="-100" dirty="0">
                <a:solidFill>
                  <a:prstClr val="black"/>
                </a:solidFill>
              </a:rPr>
              <a:t>esign-</a:t>
            </a:r>
            <a:r>
              <a:rPr lang="en-US" sz="3200" b="1" spc="-100" dirty="0">
                <a:solidFill>
                  <a:prstClr val="black"/>
                </a:solidFill>
              </a:rPr>
              <a:t>I</a:t>
            </a:r>
            <a:r>
              <a:rPr lang="en-US" sz="3200" spc="-100" dirty="0">
                <a:solidFill>
                  <a:prstClr val="black"/>
                </a:solidFill>
              </a:rPr>
              <a:t>nduced</a:t>
            </a:r>
            <a:r>
              <a:rPr lang="en-US" sz="3200" spc="-100" dirty="0">
                <a:solidFill>
                  <a:prstClr val="black"/>
                </a:solidFill>
                <a:latin typeface="Calibri Light"/>
              </a:rPr>
              <a:t>-</a:t>
            </a:r>
            <a:r>
              <a:rPr lang="en-US" sz="3200" b="1" spc="-100" dirty="0">
                <a:solidFill>
                  <a:prstClr val="black"/>
                </a:solidFill>
              </a:rPr>
              <a:t>V</a:t>
            </a:r>
            <a:r>
              <a:rPr lang="en-US" sz="3200" spc="-100" dirty="0">
                <a:solidFill>
                  <a:prstClr val="black"/>
                </a:solidFill>
                <a:latin typeface="Calibri Light"/>
              </a:rPr>
              <a:t>ariation-</a:t>
            </a:r>
            <a:r>
              <a:rPr lang="en-US" sz="3200" b="1" spc="-100" dirty="0">
                <a:solidFill>
                  <a:prstClr val="black"/>
                </a:solidFill>
              </a:rPr>
              <a:t>A</a:t>
            </a:r>
            <a:r>
              <a:rPr lang="en-US" sz="3200" spc="-100" dirty="0">
                <a:solidFill>
                  <a:prstClr val="black"/>
                </a:solidFill>
                <a:latin typeface="Calibri Light"/>
              </a:rPr>
              <a:t>ware</a:t>
            </a:r>
          </a:p>
        </p:txBody>
      </p:sp>
    </p:spTree>
    <p:extLst>
      <p:ext uri="{BB962C8B-B14F-4D97-AF65-F5344CB8AC3E}">
        <p14:creationId xmlns:p14="http://schemas.microsoft.com/office/powerpoint/2010/main" val="11632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0" grpId="0" animBg="1"/>
      <p:bldP spid="71" grpId="0" animBg="1"/>
      <p:bldP spid="72" grpId="0" animBg="1"/>
      <p:bldP spid="92" grpId="0"/>
      <p:bldP spid="93" grpId="0"/>
      <p:bldP spid="94" grpId="0"/>
      <p:bldP spid="95" grpId="0"/>
      <p:bldP spid="96" grpId="0"/>
      <p:bldP spid="97" grpId="0"/>
      <p:bldP spid="98" grpId="0" animBg="1"/>
      <p:bldP spid="99" grpId="0" animBg="1"/>
      <p:bldP spid="101" grpId="0"/>
      <p:bldP spid="102" grpId="0"/>
      <p:bldP spid="104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itle 1"/>
          <p:cNvSpPr txBox="1">
            <a:spLocks/>
          </p:cNvSpPr>
          <p:nvPr/>
        </p:nvSpPr>
        <p:spPr>
          <a:xfrm>
            <a:off x="-76200" y="152401"/>
            <a:ext cx="92964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pc="-60" dirty="0">
                <a:solidFill>
                  <a:prstClr val="black"/>
                </a:solidFill>
              </a:rPr>
              <a:t>DIVA-DRAM Reduces Latency</a:t>
            </a:r>
            <a:endParaRPr lang="en-US" sz="5400" b="1" spc="-6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599" y="990600"/>
            <a:ext cx="3228815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en-US" sz="3200" dirty="0">
                <a:solidFill>
                  <a:srgbClr val="000000"/>
                </a:solidFill>
                <a:latin typeface="Calibri Light"/>
              </a:rPr>
              <a:t>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990600"/>
            <a:ext cx="3228815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en-US" sz="3200" dirty="0">
                <a:solidFill>
                  <a:srgbClr val="000000"/>
                </a:solidFill>
                <a:latin typeface="Calibri Light"/>
              </a:rPr>
              <a:t>Write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456116" y="1219200"/>
          <a:ext cx="4268283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800099" y="2628900"/>
            <a:ext cx="2743200" cy="381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en-US" sz="2400" dirty="0">
                <a:solidFill>
                  <a:srgbClr val="000000"/>
                </a:solidFill>
                <a:latin typeface="Calibri Light"/>
              </a:rPr>
              <a:t>Latency Reduction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34893" y="4370070"/>
            <a:ext cx="398932" cy="234696"/>
            <a:chOff x="3531083" y="4522470"/>
            <a:chExt cx="398932" cy="234696"/>
          </a:xfrm>
        </p:grpSpPr>
        <p:sp>
          <p:nvSpPr>
            <p:cNvPr id="13" name="Punchline"/>
            <p:cNvSpPr txBox="1"/>
            <p:nvPr/>
          </p:nvSpPr>
          <p:spPr>
            <a:xfrm>
              <a:off x="3555848" y="4522470"/>
              <a:ext cx="374167" cy="2346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1600" spc="-1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Punchline"/>
            <p:cNvSpPr txBox="1"/>
            <p:nvPr/>
          </p:nvSpPr>
          <p:spPr>
            <a:xfrm>
              <a:off x="3531083" y="4522470"/>
              <a:ext cx="374167" cy="23469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sz="1600" spc="-100" dirty="0">
                  <a:solidFill>
                    <a:prstClr val="black"/>
                  </a:solidFill>
                  <a:latin typeface="Calibri Light"/>
                </a:rPr>
                <a:t>DIVA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14600" y="4370070"/>
            <a:ext cx="398932" cy="234696"/>
            <a:chOff x="3531083" y="4522470"/>
            <a:chExt cx="398932" cy="234696"/>
          </a:xfrm>
        </p:grpSpPr>
        <p:sp>
          <p:nvSpPr>
            <p:cNvPr id="16" name="Punchline"/>
            <p:cNvSpPr txBox="1"/>
            <p:nvPr/>
          </p:nvSpPr>
          <p:spPr>
            <a:xfrm>
              <a:off x="3555848" y="4522470"/>
              <a:ext cx="374167" cy="23469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sz="1600" spc="-10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Punchline"/>
            <p:cNvSpPr txBox="1"/>
            <p:nvPr/>
          </p:nvSpPr>
          <p:spPr>
            <a:xfrm>
              <a:off x="3531083" y="4522470"/>
              <a:ext cx="374167" cy="234696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sz="1600" spc="-100" dirty="0">
                  <a:solidFill>
                    <a:prstClr val="black"/>
                  </a:solidFill>
                  <a:latin typeface="Calibri Light"/>
                </a:rPr>
                <a:t>DIVA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09467" y="1219200"/>
            <a:ext cx="4114800" cy="4191000"/>
            <a:chOff x="4509467" y="1371600"/>
            <a:chExt cx="4114800" cy="4191000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/>
            </p:nvPr>
          </p:nvGraphicFramePr>
          <p:xfrm>
            <a:off x="4509467" y="1371600"/>
            <a:ext cx="4114800" cy="4191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8" name="Group 17"/>
            <p:cNvGrpSpPr/>
            <p:nvPr/>
          </p:nvGrpSpPr>
          <p:grpSpPr>
            <a:xfrm>
              <a:off x="7525868" y="4511040"/>
              <a:ext cx="398932" cy="234696"/>
              <a:chOff x="3531083" y="4522470"/>
              <a:chExt cx="398932" cy="234696"/>
            </a:xfrm>
          </p:grpSpPr>
          <p:sp>
            <p:nvSpPr>
              <p:cNvPr id="19" name="Punchline"/>
              <p:cNvSpPr txBox="1"/>
              <p:nvPr/>
            </p:nvSpPr>
            <p:spPr>
              <a:xfrm>
                <a:off x="3555848" y="4522470"/>
                <a:ext cx="374167" cy="234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endParaRPr lang="en-US" sz="1600" spc="-100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20" name="Punchline"/>
              <p:cNvSpPr txBox="1"/>
              <p:nvPr/>
            </p:nvSpPr>
            <p:spPr>
              <a:xfrm>
                <a:off x="3531083" y="4522470"/>
                <a:ext cx="374167" cy="23469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n-US" sz="1600" spc="-100" dirty="0">
                    <a:solidFill>
                      <a:prstClr val="black"/>
                    </a:solidFill>
                    <a:latin typeface="Calibri Light"/>
                  </a:rPr>
                  <a:t>DIVA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505575" y="4511040"/>
              <a:ext cx="398932" cy="234696"/>
              <a:chOff x="3531083" y="4522470"/>
              <a:chExt cx="398932" cy="234696"/>
            </a:xfrm>
          </p:grpSpPr>
          <p:sp>
            <p:nvSpPr>
              <p:cNvPr id="22" name="Punchline"/>
              <p:cNvSpPr txBox="1"/>
              <p:nvPr/>
            </p:nvSpPr>
            <p:spPr>
              <a:xfrm>
                <a:off x="3555848" y="4522470"/>
                <a:ext cx="374167" cy="234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endParaRPr lang="en-US" sz="1600" spc="-100" dirty="0">
                  <a:solidFill>
                    <a:prstClr val="black"/>
                  </a:solidFill>
                  <a:latin typeface="Calibri Light"/>
                </a:endParaRPr>
              </a:p>
            </p:txBody>
          </p:sp>
          <p:sp>
            <p:nvSpPr>
              <p:cNvPr id="23" name="Punchline"/>
              <p:cNvSpPr txBox="1"/>
              <p:nvPr/>
            </p:nvSpPr>
            <p:spPr>
              <a:xfrm>
                <a:off x="3531083" y="4522470"/>
                <a:ext cx="374167" cy="23469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en-US" sz="1600" spc="-100" dirty="0">
                    <a:solidFill>
                      <a:prstClr val="black"/>
                    </a:solidFill>
                    <a:latin typeface="Calibri Light"/>
                  </a:rPr>
                  <a:t>DIVA</a:t>
                </a:r>
              </a:p>
            </p:txBody>
          </p:sp>
        </p:grpSp>
      </p:grpSp>
      <p:sp>
        <p:nvSpPr>
          <p:cNvPr id="24" name="Punchline"/>
          <p:cNvSpPr txBox="1"/>
          <p:nvPr/>
        </p:nvSpPr>
        <p:spPr>
          <a:xfrm>
            <a:off x="0" y="5166320"/>
            <a:ext cx="9144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3600" spc="-100" dirty="0">
                <a:solidFill>
                  <a:prstClr val="white"/>
                </a:solidFill>
                <a:latin typeface="Calibri Light"/>
              </a:rPr>
              <a:t>DIVA-DRAM </a:t>
            </a:r>
            <a:r>
              <a:rPr lang="en-US" sz="3600" b="1" i="1" spc="-100" dirty="0">
                <a:solidFill>
                  <a:prstClr val="white"/>
                </a:solidFill>
              </a:rPr>
              <a:t>reduces latency more aggressively</a:t>
            </a:r>
            <a:br>
              <a:rPr lang="en-US" sz="3600" b="1" i="1" spc="-100" dirty="0">
                <a:solidFill>
                  <a:prstClr val="white"/>
                </a:solidFill>
              </a:rPr>
            </a:br>
            <a:r>
              <a:rPr lang="en-US" sz="3600" spc="-100" dirty="0">
                <a:solidFill>
                  <a:prstClr val="white"/>
                </a:solidFill>
                <a:latin typeface="Calibri Light"/>
              </a:rPr>
              <a:t>and uses ECC to correct random slow cells</a:t>
            </a:r>
          </a:p>
        </p:txBody>
      </p:sp>
    </p:spTree>
    <p:extLst>
      <p:ext uri="{BB962C8B-B14F-4D97-AF65-F5344CB8AC3E}">
        <p14:creationId xmlns:p14="http://schemas.microsoft.com/office/powerpoint/2010/main" val="10911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9" grpId="0">
        <p:bldSub>
          <a:bldChart bld="category"/>
        </p:bldSub>
      </p:bldGraphic>
      <p:bldP spid="24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Design-Induced Latency Variation in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193723"/>
          </a:xfrm>
        </p:spPr>
        <p:txBody>
          <a:bodyPr/>
          <a:lstStyle/>
          <a:p>
            <a:r>
              <a:rPr lang="en-US" sz="2000" dirty="0" err="1"/>
              <a:t>Donghyuk</a:t>
            </a:r>
            <a:r>
              <a:rPr lang="en-US" sz="2000" dirty="0"/>
              <a:t> Lee, Samira Khan, Lavanya Subramanian,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 Gennady Pekhimenko, </a:t>
            </a:r>
            <a:r>
              <a:rPr lang="en-US" sz="2000" dirty="0" err="1"/>
              <a:t>Vivek</a:t>
            </a:r>
            <a:r>
              <a:rPr lang="en-US" sz="2000" dirty="0"/>
              <a:t> Seshadri,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"Design-Induced Latency Variation in Modern DRAM Chips: Characterization, Analysis, and Latency Reduction Mechanisms"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ACM International Conference on Measurement and Modeling of Computer Systems</a:t>
            </a:r>
            <a:r>
              <a:rPr lang="en-US" sz="2000" i="1" dirty="0"/>
              <a:t> (</a:t>
            </a:r>
            <a:r>
              <a:rPr lang="en-US" sz="2000" b="1" i="1" dirty="0"/>
              <a:t>SIGMETRICS</a:t>
            </a:r>
            <a:r>
              <a:rPr lang="en-US" sz="2000" i="1" dirty="0"/>
              <a:t>)</a:t>
            </a:r>
            <a:r>
              <a:rPr lang="en-US" sz="2000" dirty="0"/>
              <a:t>, Urbana-Champaign, IL, USA, June 2017.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>
                <a:solidFill>
                  <a:srgbClr val="000000"/>
                </a:solidFill>
              </a:rPr>
              <a:pPr/>
              <a:t>202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7964"/>
            <a:ext cx="9144000" cy="25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924800" cy="1752600"/>
          </a:xfrm>
        </p:spPr>
        <p:txBody>
          <a:bodyPr/>
          <a:lstStyle/>
          <a:p>
            <a:r>
              <a:rPr lang="en-US" dirty="0"/>
              <a:t>Voltron: Exploiting the </a:t>
            </a:r>
            <a:br>
              <a:rPr lang="en-US" dirty="0"/>
            </a:br>
            <a:r>
              <a:rPr lang="en-US" dirty="0"/>
              <a:t>	Voltage-Latency-Reliability 					Relationship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203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76193"/>
      </p:ext>
    </p:extLst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300" spc="-20" dirty="0">
                <a:solidFill>
                  <a:srgbClr val="FF4136"/>
                </a:solidFill>
              </a:rPr>
              <a:t>DRAM (memory) power is significant in today’s systems</a:t>
            </a:r>
          </a:p>
          <a:p>
            <a:pPr lvl="1"/>
            <a:r>
              <a:rPr lang="en-US" sz="2000" dirty="0"/>
              <a:t>Existing low-voltage DRAM reduces voltage </a:t>
            </a:r>
            <a:r>
              <a:rPr lang="en-US" sz="2000" b="1" dirty="0"/>
              <a:t>conservatively</a:t>
            </a:r>
          </a:p>
          <a:p>
            <a:pPr lvl="1"/>
            <a:endParaRPr lang="en-US" sz="1000" b="1" dirty="0"/>
          </a:p>
          <a:p>
            <a:r>
              <a:rPr lang="en-US" sz="2300" u="sng" dirty="0"/>
              <a:t>Goal</a:t>
            </a:r>
            <a:r>
              <a:rPr lang="en-US" sz="2300" dirty="0"/>
              <a:t>: Understand and exploit the reliability and latency behavior of real DRAM chips under</a:t>
            </a:r>
            <a:r>
              <a:rPr lang="en-US" sz="2300" b="1" i="1" dirty="0"/>
              <a:t> aggressive reduced-voltage operation</a:t>
            </a:r>
          </a:p>
          <a:p>
            <a:endParaRPr lang="en-US" sz="1000" dirty="0"/>
          </a:p>
          <a:p>
            <a:r>
              <a:rPr lang="en-US" sz="2300" u="sng" dirty="0"/>
              <a:t>Key experimental observations</a:t>
            </a:r>
            <a:r>
              <a:rPr lang="en-US" sz="2300" dirty="0"/>
              <a:t>:</a:t>
            </a:r>
          </a:p>
          <a:p>
            <a:pPr lvl="1"/>
            <a:r>
              <a:rPr lang="en-US" sz="2000" dirty="0">
                <a:solidFill>
                  <a:srgbClr val="FF4136"/>
                </a:solidFill>
              </a:rPr>
              <a:t>Huge voltage margin -- Errors occur beyond some voltage</a:t>
            </a:r>
          </a:p>
          <a:p>
            <a:pPr lvl="1"/>
            <a:r>
              <a:rPr lang="en-US" sz="2000" dirty="0"/>
              <a:t>Errors exhibit </a:t>
            </a:r>
            <a:r>
              <a:rPr lang="en-US" sz="2000" dirty="0">
                <a:solidFill>
                  <a:srgbClr val="0070C0"/>
                </a:solidFill>
              </a:rPr>
              <a:t>spatial locality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Higher operation latency mitigates voltage-induced errors</a:t>
            </a:r>
          </a:p>
          <a:p>
            <a:pPr lvl="1"/>
            <a:endParaRPr lang="en-US" sz="1000" dirty="0"/>
          </a:p>
          <a:p>
            <a:r>
              <a:rPr lang="en-US" sz="2300" b="1" u="sng" dirty="0">
                <a:solidFill>
                  <a:srgbClr val="0070C0"/>
                </a:solidFill>
              </a:rPr>
              <a:t>Voltron</a:t>
            </a:r>
            <a:r>
              <a:rPr lang="en-US" sz="2300" dirty="0"/>
              <a:t>: A new DRAM energy reduction mechanism </a:t>
            </a:r>
          </a:p>
          <a:p>
            <a:pPr lvl="1"/>
            <a:r>
              <a:rPr lang="en-US" sz="2000" dirty="0"/>
              <a:t>Reduce DRAM voltage </a:t>
            </a:r>
            <a:r>
              <a:rPr lang="en-US" sz="2000" b="1" dirty="0"/>
              <a:t>without introducing errors </a:t>
            </a:r>
          </a:p>
          <a:p>
            <a:pPr lvl="1"/>
            <a:r>
              <a:rPr lang="en-US" sz="2000" dirty="0"/>
              <a:t>Use a </a:t>
            </a:r>
            <a:r>
              <a:rPr lang="en-US" sz="2000" b="1" dirty="0"/>
              <a:t>regression model </a:t>
            </a:r>
            <a:r>
              <a:rPr lang="en-US" sz="2000" dirty="0"/>
              <a:t>to select voltage that does not degrade performance beyond a chosen target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7.3% system energy reduction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32364-6BA0-48AA-B029-3ED219201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800" dirty="0"/>
              <a:t>Analysis of Latency-Voltage in DRAM Chips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915400" cy="5193723"/>
          </a:xfrm>
        </p:spPr>
        <p:txBody>
          <a:bodyPr/>
          <a:lstStyle/>
          <a:p>
            <a:r>
              <a:rPr lang="en-US" sz="2000" dirty="0"/>
              <a:t>Kevin Chang, A. </a:t>
            </a:r>
            <a:r>
              <a:rPr lang="en-US" sz="2000" dirty="0" err="1"/>
              <a:t>Giray</a:t>
            </a:r>
            <a:r>
              <a:rPr lang="en-US" sz="2000" dirty="0"/>
              <a:t> </a:t>
            </a:r>
            <a:r>
              <a:rPr lang="en-US" sz="2000" dirty="0" err="1"/>
              <a:t>Yaglikci</a:t>
            </a:r>
            <a:r>
              <a:rPr lang="en-US" sz="2000" dirty="0"/>
              <a:t>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</a:t>
            </a:r>
            <a:r>
              <a:rPr lang="en-US" sz="2000" dirty="0" err="1"/>
              <a:t>Aditya</a:t>
            </a:r>
            <a:r>
              <a:rPr lang="en-US" sz="2000" dirty="0"/>
              <a:t> </a:t>
            </a:r>
            <a:r>
              <a:rPr lang="en-US" sz="2000" dirty="0" err="1"/>
              <a:t>Agrawal</a:t>
            </a:r>
            <a:r>
              <a:rPr lang="en-US" sz="2000" dirty="0"/>
              <a:t>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</a:t>
            </a:r>
            <a:r>
              <a:rPr lang="en-US" sz="2000" dirty="0" err="1"/>
              <a:t>Abhijith</a:t>
            </a:r>
            <a:r>
              <a:rPr lang="en-US" sz="2000" dirty="0"/>
              <a:t> </a:t>
            </a:r>
            <a:r>
              <a:rPr lang="en-US" sz="2000" dirty="0" err="1"/>
              <a:t>Kashyap</a:t>
            </a:r>
            <a:r>
              <a:rPr lang="en-US" sz="2000" dirty="0"/>
              <a:t>, </a:t>
            </a:r>
            <a:r>
              <a:rPr lang="en-US" sz="2000" dirty="0" err="1"/>
              <a:t>Donghyuk</a:t>
            </a:r>
            <a:r>
              <a:rPr lang="en-US" sz="2000" dirty="0"/>
              <a:t> Lee, Mike O'Connor, Hasan Hassan,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"Understanding Reduced-Voltage Operation in Modern DRAM Devices: Experimental Characterization, Analysis, and Mechanisms"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ACM International Conference on Measurement and Modeling of Computer Systems</a:t>
            </a:r>
            <a:r>
              <a:rPr lang="en-US" sz="2000" i="1" dirty="0"/>
              <a:t> (</a:t>
            </a:r>
            <a:r>
              <a:rPr lang="en-US" sz="2000" b="1" i="1" dirty="0"/>
              <a:t>SIGMETRICS</a:t>
            </a:r>
            <a:r>
              <a:rPr lang="en-US" sz="2000" i="1" dirty="0"/>
              <a:t>)</a:t>
            </a:r>
            <a:r>
              <a:rPr lang="en-US" sz="2000" dirty="0"/>
              <a:t>, Urbana-Champaign, IL, USA, June 2017.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>
                <a:solidFill>
                  <a:srgbClr val="000000"/>
                </a:solidFill>
              </a:rPr>
              <a:pPr/>
              <a:t>205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2785"/>
            <a:ext cx="9144000" cy="186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And, What If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>
                <a:solidFill>
                  <a:srgbClr val="FF0000"/>
                </a:solidFill>
              </a:rPr>
              <a:t>… we can sacrifice reliability of some data to access it with even lower latency?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206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9560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Tiered Latency DRAM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955"/>
      </p:ext>
    </p:extLst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304800" y="4876800"/>
            <a:ext cx="853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 Latency =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Subarray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Latency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I/O Latency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</p:spPr>
        <p:txBody>
          <a:bodyPr>
            <a:normAutofit/>
          </a:bodyPr>
          <a:lstStyle/>
          <a:p>
            <a:r>
              <a:rPr lang="en-US"/>
              <a:t>   What Causes the Long Latency?</a:t>
            </a:r>
          </a:p>
        </p:txBody>
      </p:sp>
      <p:sp>
        <p:nvSpPr>
          <p:cNvPr id="490" name="Rectangle 489"/>
          <p:cNvSpPr/>
          <p:nvPr/>
        </p:nvSpPr>
        <p:spPr>
          <a:xfrm>
            <a:off x="3124203" y="762000"/>
            <a:ext cx="2743201" cy="38100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 Chip</a:t>
            </a:r>
          </a:p>
        </p:txBody>
      </p:sp>
      <p:sp>
        <p:nvSpPr>
          <p:cNvPr id="72" name="Rectangle 71"/>
          <p:cNvSpPr/>
          <p:nvPr/>
        </p:nvSpPr>
        <p:spPr>
          <a:xfrm rot="10800000" flipV="1">
            <a:off x="3124204" y="1219200"/>
            <a:ext cx="27432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3124203" y="4495800"/>
            <a:ext cx="2743201" cy="0"/>
          </a:xfrm>
          <a:prstGeom prst="line">
            <a:avLst/>
          </a:prstGeom>
          <a:ln w="1270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72" idx="2"/>
          </p:cNvCxnSpPr>
          <p:nvPr/>
        </p:nvCxnSpPr>
        <p:spPr>
          <a:xfrm flipV="1">
            <a:off x="4495804" y="3962400"/>
            <a:ext cx="0" cy="4572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3048003" y="4038600"/>
            <a:ext cx="1371603" cy="381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channel</a:t>
            </a:r>
          </a:p>
        </p:txBody>
      </p:sp>
      <p:sp>
        <p:nvSpPr>
          <p:cNvPr id="20" name="Rectangle 19"/>
          <p:cNvSpPr/>
          <p:nvPr/>
        </p:nvSpPr>
        <p:spPr>
          <a:xfrm rot="10800000" flipV="1">
            <a:off x="3276595" y="3276600"/>
            <a:ext cx="2438404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 rot="10800000" flipV="1">
            <a:off x="3276600" y="1371600"/>
            <a:ext cx="2438404" cy="14478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4495804" y="2819400"/>
            <a:ext cx="0" cy="457200"/>
          </a:xfrm>
          <a:prstGeom prst="line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76599" y="1371600"/>
            <a:ext cx="2438405" cy="609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 array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76604" y="3276599"/>
            <a:ext cx="2438405" cy="5334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I/O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3048000" y="762000"/>
            <a:ext cx="2819411" cy="3733802"/>
            <a:chOff x="2743189" y="761998"/>
            <a:chExt cx="2819411" cy="3733802"/>
          </a:xfrm>
        </p:grpSpPr>
        <p:sp>
          <p:nvSpPr>
            <p:cNvPr id="74" name="Rectangle 73"/>
            <p:cNvSpPr/>
            <p:nvPr/>
          </p:nvSpPr>
          <p:spPr>
            <a:xfrm>
              <a:off x="2819394" y="761998"/>
              <a:ext cx="2743201" cy="381002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DRAM Chip</a:t>
              </a:r>
            </a:p>
          </p:txBody>
        </p:sp>
        <p:sp>
          <p:nvSpPr>
            <p:cNvPr id="75" name="Rectangle 74"/>
            <p:cNvSpPr/>
            <p:nvPr/>
          </p:nvSpPr>
          <p:spPr>
            <a:xfrm rot="10800000" flipV="1">
              <a:off x="2819400" y="1219200"/>
              <a:ext cx="2743200" cy="2743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2819399" y="4495800"/>
              <a:ext cx="2743201" cy="0"/>
            </a:xfrm>
            <a:prstGeom prst="line">
              <a:avLst/>
            </a:prstGeom>
            <a:ln w="1270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endCxn id="75" idx="2"/>
            </p:cNvCxnSpPr>
            <p:nvPr/>
          </p:nvCxnSpPr>
          <p:spPr>
            <a:xfrm flipV="1">
              <a:off x="4191000" y="3962400"/>
              <a:ext cx="0" cy="45720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2743189" y="4038598"/>
              <a:ext cx="1371603" cy="381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channel</a:t>
              </a:r>
            </a:p>
          </p:txBody>
        </p:sp>
        <p:sp>
          <p:nvSpPr>
            <p:cNvPr id="81" name="Rectangle 80"/>
            <p:cNvSpPr/>
            <p:nvPr/>
          </p:nvSpPr>
          <p:spPr>
            <a:xfrm rot="10800000" flipV="1">
              <a:off x="2971791" y="3276600"/>
              <a:ext cx="2438404" cy="533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4191000" y="2849880"/>
              <a:ext cx="2" cy="42672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2971800" y="3276599"/>
              <a:ext cx="2438405" cy="533402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I/O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10800000" flipV="1">
              <a:off x="2971800" y="1371598"/>
              <a:ext cx="2438388" cy="1447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10800000" flipV="1">
              <a:off x="3048006" y="1438273"/>
              <a:ext cx="2285982" cy="3714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 rot="10800000" flipV="1">
              <a:off x="3048006" y="2343149"/>
              <a:ext cx="2285982" cy="4114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048007" y="1428748"/>
              <a:ext cx="2285982" cy="381002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subarray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rot="10800000" flipV="1">
              <a:off x="3048006" y="1876423"/>
              <a:ext cx="2285982" cy="4114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04800" y="48768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 Latency =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Subarray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Latency + I/O Latency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48000" y="4800600"/>
            <a:ext cx="5562600" cy="1676400"/>
            <a:chOff x="2895600" y="4724400"/>
            <a:chExt cx="5562600" cy="1676400"/>
          </a:xfrm>
        </p:grpSpPr>
        <p:sp>
          <p:nvSpPr>
            <p:cNvPr id="5" name="Oval 4"/>
            <p:cNvSpPr/>
            <p:nvPr/>
          </p:nvSpPr>
          <p:spPr>
            <a:xfrm>
              <a:off x="2895600" y="4724400"/>
              <a:ext cx="3200400" cy="8382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503440" y="6019800"/>
              <a:ext cx="830560" cy="0"/>
            </a:xfrm>
            <a:prstGeom prst="straightConnector1">
              <a:avLst/>
            </a:prstGeom>
            <a:ln w="76200" cap="rnd">
              <a:solidFill>
                <a:srgbClr val="FF0000"/>
              </a:solidFill>
              <a:headEnd type="none" w="lg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5" idx="4"/>
            </p:cNvCxnSpPr>
            <p:nvPr/>
          </p:nvCxnSpPr>
          <p:spPr>
            <a:xfrm flipV="1">
              <a:off x="4495795" y="5562600"/>
              <a:ext cx="5" cy="457200"/>
            </a:xfrm>
            <a:prstGeom prst="line">
              <a:avLst/>
            </a:prstGeom>
            <a:ln w="76200" cap="rnd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5486400" y="5692914"/>
              <a:ext cx="2971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Dominant</a:t>
              </a:r>
            </a:p>
          </p:txBody>
        </p:sp>
      </p:grpSp>
      <p:sp>
        <p:nvSpPr>
          <p:cNvPr id="35" name="Left Arrow 34"/>
          <p:cNvSpPr/>
          <p:nvPr/>
        </p:nvSpPr>
        <p:spPr>
          <a:xfrm rot="16200000">
            <a:off x="5493547" y="1745458"/>
            <a:ext cx="1676399" cy="92868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Subarray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Left Arrow 35"/>
          <p:cNvSpPr/>
          <p:nvPr/>
        </p:nvSpPr>
        <p:spPr>
          <a:xfrm rot="16200000">
            <a:off x="5689338" y="3285333"/>
            <a:ext cx="1339851" cy="92868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I/O</a:t>
            </a:r>
          </a:p>
        </p:txBody>
      </p:sp>
    </p:spTree>
    <p:extLst>
      <p:ext uri="{BB962C8B-B14F-4D97-AF65-F5344CB8AC3E}">
        <p14:creationId xmlns:p14="http://schemas.microsoft.com/office/powerpoint/2010/main" val="3351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490" grpId="0"/>
      <p:bldP spid="72" grpId="0" animBg="1"/>
      <p:bldP spid="83" grpId="0"/>
      <p:bldP spid="20" grpId="0" animBg="1"/>
      <p:bldP spid="21" grpId="0" animBg="1"/>
      <p:bldP spid="23" grpId="0"/>
      <p:bldP spid="24" grpId="0"/>
      <p:bldP spid="53" grpId="0"/>
      <p:bldP spid="53" grpId="1"/>
      <p:bldP spid="35" grpId="0" animBg="1"/>
      <p:bldP spid="36" grpId="0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   Why is the </a:t>
            </a:r>
            <a:r>
              <a:rPr lang="en-US" dirty="0" err="1"/>
              <a:t>Subarray</a:t>
            </a:r>
            <a:r>
              <a:rPr lang="en-US" dirty="0"/>
              <a:t> So Slow?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33400" y="990598"/>
            <a:ext cx="3309853" cy="38100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Subarray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281942" y="1600204"/>
            <a:ext cx="3451858" cy="3200400"/>
            <a:chOff x="281942" y="1828802"/>
            <a:chExt cx="3451858" cy="3200400"/>
          </a:xfrm>
        </p:grpSpPr>
        <p:sp>
          <p:nvSpPr>
            <p:cNvPr id="200" name="Rectangle 199"/>
            <p:cNvSpPr/>
            <p:nvPr/>
          </p:nvSpPr>
          <p:spPr>
            <a:xfrm>
              <a:off x="3058393" y="4192806"/>
              <a:ext cx="365760" cy="36576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1" name="Straight Arrow Connector 200"/>
            <p:cNvCxnSpPr>
              <a:stCxn id="200" idx="0"/>
            </p:cNvCxnSpPr>
            <p:nvPr/>
          </p:nvCxnSpPr>
          <p:spPr>
            <a:xfrm flipV="1">
              <a:off x="3241273" y="1828802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/>
            <p:cNvSpPr/>
            <p:nvPr/>
          </p:nvSpPr>
          <p:spPr>
            <a:xfrm>
              <a:off x="2601193" y="4192806"/>
              <a:ext cx="365760" cy="36576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4" name="Straight Arrow Connector 203"/>
            <p:cNvCxnSpPr>
              <a:stCxn id="203" idx="0"/>
            </p:cNvCxnSpPr>
            <p:nvPr/>
          </p:nvCxnSpPr>
          <p:spPr>
            <a:xfrm flipV="1">
              <a:off x="2784073" y="1828802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Rectangle 205"/>
            <p:cNvSpPr/>
            <p:nvPr/>
          </p:nvSpPr>
          <p:spPr>
            <a:xfrm>
              <a:off x="2143993" y="4192806"/>
              <a:ext cx="365760" cy="36576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7" name="Straight Arrow Connector 206"/>
            <p:cNvCxnSpPr>
              <a:stCxn id="206" idx="0"/>
            </p:cNvCxnSpPr>
            <p:nvPr/>
          </p:nvCxnSpPr>
          <p:spPr>
            <a:xfrm flipV="1">
              <a:off x="2326873" y="1828802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Rectangle 208"/>
            <p:cNvSpPr/>
            <p:nvPr/>
          </p:nvSpPr>
          <p:spPr>
            <a:xfrm>
              <a:off x="1686793" y="4192806"/>
              <a:ext cx="365760" cy="36576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0" name="Straight Arrow Connector 209"/>
            <p:cNvCxnSpPr>
              <a:stCxn id="209" idx="0"/>
            </p:cNvCxnSpPr>
            <p:nvPr/>
          </p:nvCxnSpPr>
          <p:spPr>
            <a:xfrm flipV="1">
              <a:off x="1869673" y="1828802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Rectangle 211"/>
            <p:cNvSpPr/>
            <p:nvPr/>
          </p:nvSpPr>
          <p:spPr>
            <a:xfrm>
              <a:off x="1229593" y="4192806"/>
              <a:ext cx="365760" cy="36576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3" name="Straight Arrow Connector 212"/>
            <p:cNvCxnSpPr>
              <a:stCxn id="212" idx="0"/>
            </p:cNvCxnSpPr>
            <p:nvPr/>
          </p:nvCxnSpPr>
          <p:spPr>
            <a:xfrm flipV="1">
              <a:off x="1412473" y="1828802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>
              <a:endCxn id="216" idx="3"/>
            </p:cNvCxnSpPr>
            <p:nvPr/>
          </p:nvCxnSpPr>
          <p:spPr>
            <a:xfrm flipH="1">
              <a:off x="1104900" y="2099212"/>
              <a:ext cx="245364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Rectangle 215"/>
            <p:cNvSpPr/>
            <p:nvPr/>
          </p:nvSpPr>
          <p:spPr>
            <a:xfrm>
              <a:off x="739140" y="1916332"/>
              <a:ext cx="365760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3063156" y="19202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2605956" y="19202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148756" y="19202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1691556" y="19202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1234356" y="19202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0" name="Straight Arrow Connector 249"/>
            <p:cNvCxnSpPr>
              <a:endCxn id="251" idx="3"/>
            </p:cNvCxnSpPr>
            <p:nvPr/>
          </p:nvCxnSpPr>
          <p:spPr>
            <a:xfrm flipH="1">
              <a:off x="1104900" y="2556412"/>
              <a:ext cx="245364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ectangle 250"/>
            <p:cNvSpPr/>
            <p:nvPr/>
          </p:nvSpPr>
          <p:spPr>
            <a:xfrm>
              <a:off x="739140" y="2373532"/>
              <a:ext cx="365760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>
              <a:off x="3063156" y="23774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>
              <a:off x="2605956" y="23774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>
              <a:off x="2148756" y="23774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>
              <a:off x="1691556" y="23774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>
              <a:off x="1234356" y="23774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8" name="Straight Arrow Connector 257"/>
            <p:cNvCxnSpPr>
              <a:endCxn id="259" idx="3"/>
            </p:cNvCxnSpPr>
            <p:nvPr/>
          </p:nvCxnSpPr>
          <p:spPr>
            <a:xfrm flipH="1">
              <a:off x="1104900" y="3013612"/>
              <a:ext cx="245364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ctangle 258"/>
            <p:cNvSpPr/>
            <p:nvPr/>
          </p:nvSpPr>
          <p:spPr>
            <a:xfrm>
              <a:off x="739140" y="2830732"/>
              <a:ext cx="365760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>
              <a:off x="3063156" y="28346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>
              <a:off x="2605956" y="28346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2148756" y="28346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>
              <a:off x="1691556" y="28346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>
              <a:off x="1234356" y="28346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6" name="Straight Arrow Connector 265"/>
            <p:cNvCxnSpPr>
              <a:endCxn id="267" idx="3"/>
            </p:cNvCxnSpPr>
            <p:nvPr/>
          </p:nvCxnSpPr>
          <p:spPr>
            <a:xfrm flipH="1">
              <a:off x="1104900" y="3470812"/>
              <a:ext cx="245364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Rectangle 266"/>
            <p:cNvSpPr/>
            <p:nvPr/>
          </p:nvSpPr>
          <p:spPr>
            <a:xfrm>
              <a:off x="739140" y="3287932"/>
              <a:ext cx="365760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>
              <a:off x="3063156" y="32918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>
              <a:off x="2605956" y="32918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>
              <a:off x="2148756" y="32918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>
              <a:off x="1691556" y="32918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1234356" y="32918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4" name="Straight Arrow Connector 273"/>
            <p:cNvCxnSpPr>
              <a:endCxn id="275" idx="3"/>
            </p:cNvCxnSpPr>
            <p:nvPr/>
          </p:nvCxnSpPr>
          <p:spPr>
            <a:xfrm flipH="1">
              <a:off x="1104900" y="3928012"/>
              <a:ext cx="245364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Rectangle 274"/>
            <p:cNvSpPr/>
            <p:nvPr/>
          </p:nvSpPr>
          <p:spPr>
            <a:xfrm>
              <a:off x="739140" y="3745132"/>
              <a:ext cx="365760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3063156" y="37490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2605956" y="37490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2148756" y="37490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1691556" y="37490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1234356" y="3749042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 rot="16200000">
              <a:off x="-624387" y="2827472"/>
              <a:ext cx="2193660" cy="381001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row decoder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937176" y="4549142"/>
              <a:ext cx="2796624" cy="480060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sense amplifier</a:t>
              </a: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5501640" y="990598"/>
            <a:ext cx="2880359" cy="3337564"/>
            <a:chOff x="5501640" y="1219196"/>
            <a:chExt cx="2880359" cy="3337564"/>
          </a:xfrm>
        </p:grpSpPr>
        <p:sp>
          <p:nvSpPr>
            <p:cNvPr id="179" name="Oval 178"/>
            <p:cNvSpPr/>
            <p:nvPr/>
          </p:nvSpPr>
          <p:spPr>
            <a:xfrm>
              <a:off x="5910346" y="2144960"/>
              <a:ext cx="2052554" cy="20460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501640" y="1916360"/>
              <a:ext cx="365760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1" name="Straight Arrow Connector 180"/>
            <p:cNvCxnSpPr>
              <a:endCxn id="180" idx="3"/>
            </p:cNvCxnSpPr>
            <p:nvPr/>
          </p:nvCxnSpPr>
          <p:spPr>
            <a:xfrm flipH="1">
              <a:off x="5867400" y="2099240"/>
              <a:ext cx="2286000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/>
            <p:cNvSpPr/>
            <p:nvPr/>
          </p:nvSpPr>
          <p:spPr>
            <a:xfrm rot="16200000">
              <a:off x="5551083" y="3070878"/>
              <a:ext cx="1142999" cy="35796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capacitor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672346" y="2754560"/>
              <a:ext cx="1295400" cy="375491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access</a:t>
              </a: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672346" y="2889676"/>
              <a:ext cx="1279459" cy="431479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transistor</a:t>
              </a: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5757946" y="1762156"/>
              <a:ext cx="2064789" cy="327041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wordline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 rot="16200000">
              <a:off x="7349868" y="3158868"/>
              <a:ext cx="1706594" cy="357669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bitline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/>
            <p:cNvCxnSpPr/>
            <p:nvPr/>
          </p:nvCxnSpPr>
          <p:spPr>
            <a:xfrm flipV="1">
              <a:off x="8013466" y="1975763"/>
              <a:ext cx="0" cy="2291437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/>
            <p:nvPr/>
          </p:nvCxnSpPr>
          <p:spPr>
            <a:xfrm flipV="1">
              <a:off x="7291581" y="2360845"/>
              <a:ext cx="0" cy="137012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flipH="1">
              <a:off x="7071068" y="2504208"/>
              <a:ext cx="439480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/>
            <p:nvPr/>
          </p:nvCxnSpPr>
          <p:spPr>
            <a:xfrm flipH="1" flipV="1">
              <a:off x="7510546" y="2602160"/>
              <a:ext cx="1" cy="2286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/>
            <p:nvPr/>
          </p:nvCxnSpPr>
          <p:spPr>
            <a:xfrm flipH="1">
              <a:off x="7071068" y="2602160"/>
              <a:ext cx="439480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/>
            <p:nvPr/>
          </p:nvCxnSpPr>
          <p:spPr>
            <a:xfrm>
              <a:off x="7510546" y="2830760"/>
              <a:ext cx="170121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/>
            <p:nvPr/>
          </p:nvCxnSpPr>
          <p:spPr>
            <a:xfrm>
              <a:off x="6900946" y="2830760"/>
              <a:ext cx="170122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/>
            <p:nvPr/>
          </p:nvCxnSpPr>
          <p:spPr>
            <a:xfrm flipH="1" flipV="1">
              <a:off x="7071067" y="2602160"/>
              <a:ext cx="1" cy="2286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/>
            <p:nvPr/>
          </p:nvCxnSpPr>
          <p:spPr>
            <a:xfrm>
              <a:off x="7291581" y="2099240"/>
              <a:ext cx="1" cy="282966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 flipH="1">
              <a:off x="7680667" y="2830760"/>
              <a:ext cx="332799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Elbow Connector 197"/>
            <p:cNvCxnSpPr/>
            <p:nvPr/>
          </p:nvCxnSpPr>
          <p:spPr>
            <a:xfrm rot="10800000" flipV="1">
              <a:off x="6519946" y="2833142"/>
              <a:ext cx="381001" cy="226217"/>
            </a:xfrm>
            <a:prstGeom prst="bentConnector3">
              <a:avLst>
                <a:gd name="adj1" fmla="val 100625"/>
              </a:avLst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/>
            <p:nvPr/>
          </p:nvCxnSpPr>
          <p:spPr>
            <a:xfrm>
              <a:off x="6519945" y="3541133"/>
              <a:ext cx="0" cy="280226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lg" len="med"/>
              <a:tailEnd type="triangl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/>
            <p:cNvCxnSpPr/>
            <p:nvPr/>
          </p:nvCxnSpPr>
          <p:spPr>
            <a:xfrm flipV="1">
              <a:off x="6519945" y="3059360"/>
              <a:ext cx="0" cy="1336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/>
            <p:cNvCxnSpPr/>
            <p:nvPr/>
          </p:nvCxnSpPr>
          <p:spPr>
            <a:xfrm flipH="1">
              <a:off x="6291347" y="3426484"/>
              <a:ext cx="457198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Arrow Connector 219"/>
            <p:cNvCxnSpPr/>
            <p:nvPr/>
          </p:nvCxnSpPr>
          <p:spPr>
            <a:xfrm flipH="1">
              <a:off x="6291347" y="3192960"/>
              <a:ext cx="457198" cy="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/>
            <p:cNvCxnSpPr/>
            <p:nvPr/>
          </p:nvCxnSpPr>
          <p:spPr>
            <a:xfrm flipV="1">
              <a:off x="6519945" y="3426485"/>
              <a:ext cx="0" cy="11464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ctangle 221"/>
            <p:cNvSpPr/>
            <p:nvPr/>
          </p:nvSpPr>
          <p:spPr>
            <a:xfrm>
              <a:off x="7830586" y="4191000"/>
              <a:ext cx="365760" cy="36576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5501640" y="1219196"/>
              <a:ext cx="2522690" cy="381002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</a:t>
              </a:r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5072146" y="3962402"/>
            <a:ext cx="3386053" cy="838200"/>
            <a:chOff x="5072146" y="4191000"/>
            <a:chExt cx="3386053" cy="838200"/>
          </a:xfrm>
        </p:grpSpPr>
        <p:sp>
          <p:nvSpPr>
            <p:cNvPr id="234" name="Rectangle 233"/>
            <p:cNvSpPr/>
            <p:nvPr/>
          </p:nvSpPr>
          <p:spPr>
            <a:xfrm>
              <a:off x="5072146" y="4495800"/>
              <a:ext cx="3386053" cy="5334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large sense amplifier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7833610" y="4191000"/>
              <a:ext cx="365760" cy="365760"/>
            </a:xfrm>
            <a:prstGeom prst="rect">
              <a:avLst/>
            </a:prstGeom>
            <a:solidFill>
              <a:schemeClr val="accent2"/>
            </a:solidFill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3048000" y="1474386"/>
            <a:ext cx="1003835" cy="2855580"/>
            <a:chOff x="7338060" y="1622874"/>
            <a:chExt cx="1003835" cy="2855580"/>
          </a:xfrm>
        </p:grpSpPr>
        <p:sp>
          <p:nvSpPr>
            <p:cNvPr id="139" name="Rounded Rectangle 138"/>
            <p:cNvSpPr/>
            <p:nvPr/>
          </p:nvSpPr>
          <p:spPr>
            <a:xfrm rot="16200000">
              <a:off x="6824570" y="2669765"/>
              <a:ext cx="2564215" cy="470434"/>
            </a:xfrm>
            <a:prstGeom prst="roundRect">
              <a:avLst>
                <a:gd name="adj" fmla="val 12383"/>
              </a:avLst>
            </a:prstGeom>
            <a:noFill/>
            <a:ln w="381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: 512 cells</a:t>
              </a:r>
            </a:p>
          </p:txBody>
        </p:sp>
        <p:cxnSp>
          <p:nvCxnSpPr>
            <p:cNvPr id="134" name="Straight Arrow Connector 133"/>
            <p:cNvCxnSpPr/>
            <p:nvPr/>
          </p:nvCxnSpPr>
          <p:spPr>
            <a:xfrm>
              <a:off x="7947657" y="1977290"/>
              <a:ext cx="0" cy="19812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H="1" flipV="1">
              <a:off x="7871460" y="1895653"/>
              <a:ext cx="76198" cy="81637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/>
            <p:nvPr/>
          </p:nvCxnSpPr>
          <p:spPr>
            <a:xfrm flipV="1">
              <a:off x="7871460" y="3958490"/>
              <a:ext cx="76198" cy="8350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/>
            <p:cNvSpPr/>
            <p:nvPr/>
          </p:nvSpPr>
          <p:spPr>
            <a:xfrm>
              <a:off x="7338060" y="4112694"/>
              <a:ext cx="365760" cy="365760"/>
            </a:xfrm>
            <a:prstGeom prst="rect">
              <a:avLst/>
            </a:prstGeom>
            <a:solidFill>
              <a:schemeClr val="accent2"/>
            </a:solidFill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2" name="Straight Arrow Connector 151"/>
            <p:cNvCxnSpPr>
              <a:stCxn id="151" idx="0"/>
            </p:cNvCxnSpPr>
            <p:nvPr/>
          </p:nvCxnSpPr>
          <p:spPr>
            <a:xfrm flipV="1">
              <a:off x="7520940" y="1748692"/>
              <a:ext cx="4763" cy="2364002"/>
            </a:xfrm>
            <a:prstGeom prst="straightConnector1">
              <a:avLst/>
            </a:prstGeom>
            <a:ln w="50800" cap="rnd">
              <a:solidFill>
                <a:srgbClr val="FF0000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/>
            <p:cNvSpPr/>
            <p:nvPr/>
          </p:nvSpPr>
          <p:spPr>
            <a:xfrm>
              <a:off x="7342823" y="1840130"/>
              <a:ext cx="365760" cy="3657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7342823" y="2297330"/>
              <a:ext cx="365760" cy="3657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7342823" y="2754530"/>
              <a:ext cx="365760" cy="3657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7342823" y="3211730"/>
              <a:ext cx="365760" cy="3657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7342823" y="3668930"/>
              <a:ext cx="365760" cy="36576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253742" y="1295404"/>
            <a:ext cx="1242058" cy="565684"/>
            <a:chOff x="3253742" y="1524002"/>
            <a:chExt cx="1242058" cy="565684"/>
          </a:xfrm>
        </p:grpSpPr>
        <p:cxnSp>
          <p:nvCxnSpPr>
            <p:cNvPr id="249" name="Straight Arrow Connector 248"/>
            <p:cNvCxnSpPr/>
            <p:nvPr/>
          </p:nvCxnSpPr>
          <p:spPr>
            <a:xfrm flipH="1">
              <a:off x="3253742" y="1752602"/>
              <a:ext cx="474820" cy="33708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Rectangle 281"/>
            <p:cNvSpPr/>
            <p:nvPr/>
          </p:nvSpPr>
          <p:spPr>
            <a:xfrm>
              <a:off x="3657598" y="1524002"/>
              <a:ext cx="838202" cy="357964"/>
            </a:xfrm>
            <a:prstGeom prst="rect">
              <a:avLst/>
            </a:prstGeom>
            <a:noFill/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cell</a:t>
              </a:r>
            </a:p>
          </p:txBody>
        </p:sp>
        <p:cxnSp>
          <p:nvCxnSpPr>
            <p:cNvPr id="287" name="Straight Arrow Connector 286"/>
            <p:cNvCxnSpPr/>
            <p:nvPr/>
          </p:nvCxnSpPr>
          <p:spPr>
            <a:xfrm flipH="1">
              <a:off x="3728562" y="1752602"/>
              <a:ext cx="81439" cy="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8" name="Content Placeholder 2"/>
          <p:cNvSpPr txBox="1">
            <a:spLocks/>
          </p:cNvSpPr>
          <p:nvPr/>
        </p:nvSpPr>
        <p:spPr>
          <a:xfrm>
            <a:off x="381000" y="4953000"/>
            <a:ext cx="83058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bitline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Amortizes sense amplifier cost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Small area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Large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bitline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capacitance  High latency &amp; power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9300" marR="0" lvl="1" indent="-3492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9300" marR="0" lvl="1" indent="-3492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6125" marR="0" lvl="1" indent="-34607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 rot="16200000">
            <a:off x="7330024" y="2902086"/>
            <a:ext cx="2654025" cy="38100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sense amplifier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8001000" y="4157119"/>
            <a:ext cx="579835" cy="1135"/>
          </a:xfrm>
          <a:prstGeom prst="straightConnector1">
            <a:avLst/>
          </a:prstGeom>
          <a:ln w="12700" cap="rnd">
            <a:solidFill>
              <a:schemeClr val="tx1"/>
            </a:solidFill>
            <a:prstDash val="sysDash"/>
            <a:headEnd type="arrow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5181600" y="1874524"/>
            <a:ext cx="472082" cy="1135"/>
          </a:xfrm>
          <a:prstGeom prst="straightConnector1">
            <a:avLst/>
          </a:prstGeom>
          <a:ln w="12700" cap="rnd">
            <a:solidFill>
              <a:schemeClr val="tx1"/>
            </a:solidFill>
            <a:prstDash val="sysDash"/>
            <a:headEnd type="arrow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 rot="16200000">
            <a:off x="3740286" y="2527162"/>
            <a:ext cx="2654025" cy="38100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row decoder</a:t>
            </a:r>
          </a:p>
        </p:txBody>
      </p:sp>
    </p:spTree>
    <p:extLst>
      <p:ext uri="{BB962C8B-B14F-4D97-AF65-F5344CB8AC3E}">
        <p14:creationId xmlns:p14="http://schemas.microsoft.com/office/powerpoint/2010/main" val="2998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1"/>
            <a:ext cx="8763000" cy="5339680"/>
          </a:xfrm>
        </p:spPr>
        <p:txBody>
          <a:bodyPr/>
          <a:lstStyle/>
          <a:p>
            <a:r>
              <a:rPr lang="en-US" dirty="0"/>
              <a:t>DRAM scaling has already become increasingly difficult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Increasing cell leakage current, reduced cell reliability, increasing manufacturing difficulties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[Kim+ ISCA 2014],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[Liu+ ISCA 2013], [Mutlu IMW 2013], [Mutlu DATE 2017]</a:t>
            </a:r>
          </a:p>
          <a:p>
            <a:pPr lvl="1"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</a:rPr>
              <a:t>Difficult to significantly improve capacity, energy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1800"/>
              </a:spcBef>
            </a:pPr>
            <a:r>
              <a:rPr lang="en-US" b="1" dirty="0">
                <a:solidFill>
                  <a:srgbClr val="0066CC"/>
                </a:solidFill>
              </a:rPr>
              <a:t>Emerging memory technologies</a:t>
            </a:r>
            <a:r>
              <a:rPr lang="en-US" dirty="0"/>
              <a:t> are promising</a:t>
            </a: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708032"/>
              </p:ext>
            </p:extLst>
          </p:nvPr>
        </p:nvGraphicFramePr>
        <p:xfrm>
          <a:off x="156592" y="3520440"/>
          <a:ext cx="8879904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1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687">
                <a:tc>
                  <a:txBody>
                    <a:bodyPr/>
                    <a:lstStyle/>
                    <a:p>
                      <a:r>
                        <a:rPr lang="en-US" sz="2000" b="1" dirty="0"/>
                        <a:t>3D-Stacked DRAM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higher bandwidth</a:t>
                      </a:r>
                      <a:endParaRPr lang="en-US" sz="2000" b="0" dirty="0">
                        <a:solidFill>
                          <a:schemeClr val="accent6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smaller capacity</a:t>
                      </a:r>
                      <a:endParaRPr lang="en-US" sz="20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39">
                <a:tc>
                  <a:txBody>
                    <a:bodyPr/>
                    <a:lstStyle/>
                    <a:p>
                      <a:r>
                        <a:rPr lang="en-US" sz="2000" b="1" dirty="0"/>
                        <a:t>Reduced-Latency DRAM</a:t>
                      </a:r>
                      <a:br>
                        <a:rPr lang="en-US" sz="2000" b="1" dirty="0"/>
                      </a:br>
                      <a:r>
                        <a:rPr lang="en-US" sz="2000" b="0" dirty="0"/>
                        <a:t>(e.g., RL/TL-DRAM, FLY-RAM</a:t>
                      </a:r>
                      <a:r>
                        <a:rPr lang="en-US" sz="2000" b="0" baseline="0" dirty="0"/>
                        <a:t>)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lower latency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cost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687">
                <a:tc>
                  <a:txBody>
                    <a:bodyPr/>
                    <a:lstStyle/>
                    <a:p>
                      <a:r>
                        <a:rPr lang="en-US" sz="2000" b="1" dirty="0"/>
                        <a:t>Low-Power DRAM</a:t>
                      </a:r>
                      <a:br>
                        <a:rPr lang="en-US" sz="2000" b="1" dirty="0"/>
                      </a:br>
                      <a:r>
                        <a:rPr lang="en-US" sz="2000" b="0" dirty="0"/>
                        <a:t>(e.g.,</a:t>
                      </a:r>
                      <a:r>
                        <a:rPr lang="en-US" sz="2000" b="0" baseline="0" dirty="0"/>
                        <a:t> LPDDR3, LPDDR4, Voltron)</a:t>
                      </a:r>
                      <a:endParaRPr lang="en-US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lower power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latency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cost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593">
                <a:tc>
                  <a:txBody>
                    <a:bodyPr/>
                    <a:lstStyle/>
                    <a:p>
                      <a:r>
                        <a:rPr lang="en-US" sz="2000" b="1" dirty="0"/>
                        <a:t>Non-Volatile Memory</a:t>
                      </a:r>
                      <a:r>
                        <a:rPr lang="en-US" sz="2000" b="1" baseline="0" dirty="0"/>
                        <a:t> (NVM) </a:t>
                      </a:r>
                      <a:r>
                        <a:rPr lang="en-US" sz="2000" b="0" baseline="0" dirty="0"/>
                        <a:t>(e.g., PCM, STTRAM, ReRAM, 3D </a:t>
                      </a:r>
                      <a:r>
                        <a:rPr lang="en-US" sz="2000" b="0" baseline="0" dirty="0" err="1"/>
                        <a:t>Xpoint</a:t>
                      </a:r>
                      <a:r>
                        <a:rPr lang="en-US" sz="2000" b="0" baseline="0" dirty="0"/>
                        <a:t>)</a:t>
                      </a:r>
                      <a:endParaRPr lang="en-US" sz="2000" b="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/>
                          </a:solidFill>
                        </a:rPr>
                        <a:t>larger capacity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latency</a:t>
                      </a:r>
                      <a:br>
                        <a:rPr lang="en-US" sz="2000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higher dynamic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power lower endurance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718119"/>
      </p:ext>
    </p:extLst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   Trade-Off: Area (Die Size) vs. Latency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238500" y="2164080"/>
            <a:ext cx="2590800" cy="1264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</a:t>
            </a:r>
          </a:p>
        </p:txBody>
      </p:sp>
      <p:sp>
        <p:nvSpPr>
          <p:cNvPr id="97" name="Right Arrow 96"/>
          <p:cNvSpPr/>
          <p:nvPr/>
        </p:nvSpPr>
        <p:spPr>
          <a:xfrm flipH="1">
            <a:off x="3238500" y="3535680"/>
            <a:ext cx="2590800" cy="1264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867400" y="1066800"/>
            <a:ext cx="2590800" cy="5105400"/>
            <a:chOff x="5867400" y="1066800"/>
            <a:chExt cx="2590800" cy="5105400"/>
          </a:xfrm>
        </p:grpSpPr>
        <p:sp>
          <p:nvSpPr>
            <p:cNvPr id="250" name="Rectangle 249"/>
            <p:cNvSpPr/>
            <p:nvPr/>
          </p:nvSpPr>
          <p:spPr>
            <a:xfrm>
              <a:off x="7706677" y="3888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1" name="Straight Arrow Connector 250"/>
            <p:cNvCxnSpPr>
              <a:stCxn id="250" idx="0"/>
            </p:cNvCxnSpPr>
            <p:nvPr/>
          </p:nvCxnSpPr>
          <p:spPr>
            <a:xfrm flipV="1">
              <a:off x="7889557" y="3048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Rectangle 252"/>
            <p:cNvSpPr/>
            <p:nvPr/>
          </p:nvSpPr>
          <p:spPr>
            <a:xfrm>
              <a:off x="7249477" y="3888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4" name="Straight Arrow Connector 253"/>
            <p:cNvCxnSpPr>
              <a:stCxn id="253" idx="0"/>
            </p:cNvCxnSpPr>
            <p:nvPr/>
          </p:nvCxnSpPr>
          <p:spPr>
            <a:xfrm flipV="1">
              <a:off x="7432357" y="3048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Rectangle 257"/>
            <p:cNvSpPr/>
            <p:nvPr/>
          </p:nvSpPr>
          <p:spPr>
            <a:xfrm>
              <a:off x="6792277" y="3888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9" name="Straight Arrow Connector 258"/>
            <p:cNvCxnSpPr>
              <a:stCxn id="258" idx="0"/>
            </p:cNvCxnSpPr>
            <p:nvPr/>
          </p:nvCxnSpPr>
          <p:spPr>
            <a:xfrm flipV="1">
              <a:off x="6975157" y="3048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Rectangle 260"/>
            <p:cNvSpPr/>
            <p:nvPr/>
          </p:nvSpPr>
          <p:spPr>
            <a:xfrm>
              <a:off x="6335077" y="3888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2" name="Straight Arrow Connector 261"/>
            <p:cNvCxnSpPr>
              <a:stCxn id="261" idx="0"/>
            </p:cNvCxnSpPr>
            <p:nvPr/>
          </p:nvCxnSpPr>
          <p:spPr>
            <a:xfrm flipV="1">
              <a:off x="6517957" y="3048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/>
            <p:cNvSpPr/>
            <p:nvPr/>
          </p:nvSpPr>
          <p:spPr>
            <a:xfrm>
              <a:off x="7711440" y="3124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7254240" y="3124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6797040" y="3124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6339840" y="3124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711440" y="3505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7254240" y="3505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6797040" y="3505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6339840" y="3505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7706677" y="22878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9" name="Straight Arrow Connector 318"/>
            <p:cNvCxnSpPr>
              <a:stCxn id="318" idx="0"/>
            </p:cNvCxnSpPr>
            <p:nvPr/>
          </p:nvCxnSpPr>
          <p:spPr>
            <a:xfrm flipV="1">
              <a:off x="7889557" y="14478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Rectangle 319"/>
            <p:cNvSpPr/>
            <p:nvPr/>
          </p:nvSpPr>
          <p:spPr>
            <a:xfrm>
              <a:off x="7249477" y="22878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1" name="Straight Arrow Connector 320"/>
            <p:cNvCxnSpPr>
              <a:stCxn id="320" idx="0"/>
            </p:cNvCxnSpPr>
            <p:nvPr/>
          </p:nvCxnSpPr>
          <p:spPr>
            <a:xfrm flipV="1">
              <a:off x="7432357" y="14478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angle 321"/>
            <p:cNvSpPr/>
            <p:nvPr/>
          </p:nvSpPr>
          <p:spPr>
            <a:xfrm>
              <a:off x="6792277" y="22878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4" name="Straight Arrow Connector 323"/>
            <p:cNvCxnSpPr>
              <a:stCxn id="322" idx="0"/>
            </p:cNvCxnSpPr>
            <p:nvPr/>
          </p:nvCxnSpPr>
          <p:spPr>
            <a:xfrm flipV="1">
              <a:off x="6975157" y="14478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Rectangle 324"/>
            <p:cNvSpPr/>
            <p:nvPr/>
          </p:nvSpPr>
          <p:spPr>
            <a:xfrm>
              <a:off x="6335077" y="22878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6" name="Straight Arrow Connector 325"/>
            <p:cNvCxnSpPr>
              <a:stCxn id="325" idx="0"/>
            </p:cNvCxnSpPr>
            <p:nvPr/>
          </p:nvCxnSpPr>
          <p:spPr>
            <a:xfrm flipV="1">
              <a:off x="6517957" y="14478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Oval 326"/>
            <p:cNvSpPr/>
            <p:nvPr/>
          </p:nvSpPr>
          <p:spPr>
            <a:xfrm>
              <a:off x="7711440" y="1524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Oval 327"/>
            <p:cNvSpPr/>
            <p:nvPr/>
          </p:nvSpPr>
          <p:spPr>
            <a:xfrm>
              <a:off x="7254240" y="1524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Oval 328"/>
            <p:cNvSpPr/>
            <p:nvPr/>
          </p:nvSpPr>
          <p:spPr>
            <a:xfrm>
              <a:off x="6797040" y="1524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Oval 329"/>
            <p:cNvSpPr/>
            <p:nvPr/>
          </p:nvSpPr>
          <p:spPr>
            <a:xfrm>
              <a:off x="6339840" y="1524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7711440" y="1905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7254240" y="1905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6797040" y="1905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6339840" y="19050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5867400" y="1066800"/>
              <a:ext cx="2590800" cy="609600"/>
            </a:xfrm>
            <a:prstGeom prst="roundRect">
              <a:avLst>
                <a:gd name="adj" fmla="val 12383"/>
              </a:avLst>
            </a:prstGeom>
            <a:noFill/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Short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76962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1" name="Straight Arrow Connector 380"/>
            <p:cNvCxnSpPr>
              <a:stCxn id="380" idx="0"/>
            </p:cNvCxnSpPr>
            <p:nvPr/>
          </p:nvCxnSpPr>
          <p:spPr>
            <a:xfrm flipV="1">
              <a:off x="7879080" y="4648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2" name="Rectangle 381"/>
            <p:cNvSpPr/>
            <p:nvPr/>
          </p:nvSpPr>
          <p:spPr>
            <a:xfrm>
              <a:off x="72390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3" name="Straight Arrow Connector 382"/>
            <p:cNvCxnSpPr>
              <a:stCxn id="382" idx="0"/>
            </p:cNvCxnSpPr>
            <p:nvPr/>
          </p:nvCxnSpPr>
          <p:spPr>
            <a:xfrm flipV="1">
              <a:off x="7421880" y="4648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Rectangle 383"/>
            <p:cNvSpPr/>
            <p:nvPr/>
          </p:nvSpPr>
          <p:spPr>
            <a:xfrm>
              <a:off x="67818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5" name="Straight Arrow Connector 384"/>
            <p:cNvCxnSpPr>
              <a:stCxn id="384" idx="0"/>
            </p:cNvCxnSpPr>
            <p:nvPr/>
          </p:nvCxnSpPr>
          <p:spPr>
            <a:xfrm flipV="1">
              <a:off x="6964680" y="4648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Rectangle 385"/>
            <p:cNvSpPr/>
            <p:nvPr/>
          </p:nvSpPr>
          <p:spPr>
            <a:xfrm>
              <a:off x="63246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7" name="Straight Arrow Connector 386"/>
            <p:cNvCxnSpPr>
              <a:stCxn id="386" idx="0"/>
            </p:cNvCxnSpPr>
            <p:nvPr/>
          </p:nvCxnSpPr>
          <p:spPr>
            <a:xfrm flipV="1">
              <a:off x="6507480" y="4648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Oval 387"/>
            <p:cNvSpPr/>
            <p:nvPr/>
          </p:nvSpPr>
          <p:spPr>
            <a:xfrm>
              <a:off x="77009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" name="Oval 388"/>
            <p:cNvSpPr/>
            <p:nvPr/>
          </p:nvSpPr>
          <p:spPr>
            <a:xfrm>
              <a:off x="72437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0" name="Oval 389"/>
            <p:cNvSpPr/>
            <p:nvPr/>
          </p:nvSpPr>
          <p:spPr>
            <a:xfrm>
              <a:off x="67865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Oval 390"/>
            <p:cNvSpPr/>
            <p:nvPr/>
          </p:nvSpPr>
          <p:spPr>
            <a:xfrm>
              <a:off x="63293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2" name="Oval 391"/>
            <p:cNvSpPr/>
            <p:nvPr/>
          </p:nvSpPr>
          <p:spPr>
            <a:xfrm>
              <a:off x="77009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Oval 392"/>
            <p:cNvSpPr/>
            <p:nvPr/>
          </p:nvSpPr>
          <p:spPr>
            <a:xfrm>
              <a:off x="72437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Oval 393"/>
            <p:cNvSpPr/>
            <p:nvPr/>
          </p:nvSpPr>
          <p:spPr>
            <a:xfrm>
              <a:off x="67865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Oval 394"/>
            <p:cNvSpPr/>
            <p:nvPr/>
          </p:nvSpPr>
          <p:spPr>
            <a:xfrm>
              <a:off x="63293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5300" y="1066800"/>
            <a:ext cx="2514600" cy="5105400"/>
            <a:chOff x="495300" y="1066800"/>
            <a:chExt cx="2514600" cy="5105400"/>
          </a:xfrm>
        </p:grpSpPr>
        <p:sp>
          <p:nvSpPr>
            <p:cNvPr id="131" name="Rounded Rectangle 130"/>
            <p:cNvSpPr/>
            <p:nvPr/>
          </p:nvSpPr>
          <p:spPr>
            <a:xfrm>
              <a:off x="495300" y="1066800"/>
              <a:ext cx="2514600" cy="609600"/>
            </a:xfrm>
            <a:prstGeom prst="roundRect">
              <a:avLst>
                <a:gd name="adj" fmla="val 12383"/>
              </a:avLst>
            </a:prstGeom>
            <a:noFill/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2098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4" name="Straight Arrow Connector 183"/>
            <p:cNvCxnSpPr>
              <a:stCxn id="183" idx="0"/>
            </p:cNvCxnSpPr>
            <p:nvPr/>
          </p:nvCxnSpPr>
          <p:spPr>
            <a:xfrm flipV="1">
              <a:off x="2392680" y="31242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/>
            <p:cNvSpPr/>
            <p:nvPr/>
          </p:nvSpPr>
          <p:spPr>
            <a:xfrm>
              <a:off x="17526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7" name="Straight Arrow Connector 186"/>
            <p:cNvCxnSpPr>
              <a:stCxn id="186" idx="0"/>
            </p:cNvCxnSpPr>
            <p:nvPr/>
          </p:nvCxnSpPr>
          <p:spPr>
            <a:xfrm flipV="1">
              <a:off x="1935480" y="31242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/>
            <p:cNvSpPr/>
            <p:nvPr/>
          </p:nvSpPr>
          <p:spPr>
            <a:xfrm>
              <a:off x="12954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0" name="Straight Arrow Connector 189"/>
            <p:cNvCxnSpPr>
              <a:stCxn id="189" idx="0"/>
            </p:cNvCxnSpPr>
            <p:nvPr/>
          </p:nvCxnSpPr>
          <p:spPr>
            <a:xfrm flipV="1">
              <a:off x="1478280" y="31242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ctangle 191"/>
            <p:cNvSpPr/>
            <p:nvPr/>
          </p:nvSpPr>
          <p:spPr>
            <a:xfrm>
              <a:off x="838200" y="5488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3" name="Straight Arrow Connector 192"/>
            <p:cNvCxnSpPr>
              <a:stCxn id="192" idx="0"/>
            </p:cNvCxnSpPr>
            <p:nvPr/>
          </p:nvCxnSpPr>
          <p:spPr>
            <a:xfrm flipV="1">
              <a:off x="1021080" y="31242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Oval 206"/>
            <p:cNvSpPr/>
            <p:nvPr/>
          </p:nvSpPr>
          <p:spPr>
            <a:xfrm>
              <a:off x="2214563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1757363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1300163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842963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2214563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1757363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1300163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842963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22145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17573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13001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842963" y="4724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22145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17573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13001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842963" y="5105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Oval 395"/>
            <p:cNvSpPr/>
            <p:nvPr/>
          </p:nvSpPr>
          <p:spPr>
            <a:xfrm>
              <a:off x="2209800" y="3215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7" name="Oval 396"/>
            <p:cNvSpPr/>
            <p:nvPr/>
          </p:nvSpPr>
          <p:spPr>
            <a:xfrm>
              <a:off x="1752600" y="3215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8" name="Oval 397"/>
            <p:cNvSpPr/>
            <p:nvPr/>
          </p:nvSpPr>
          <p:spPr>
            <a:xfrm>
              <a:off x="1295400" y="3215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Oval 398"/>
            <p:cNvSpPr/>
            <p:nvPr/>
          </p:nvSpPr>
          <p:spPr>
            <a:xfrm>
              <a:off x="838200" y="3215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Oval 399"/>
            <p:cNvSpPr/>
            <p:nvPr/>
          </p:nvSpPr>
          <p:spPr>
            <a:xfrm>
              <a:off x="2209800" y="3596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Oval 400"/>
            <p:cNvSpPr/>
            <p:nvPr/>
          </p:nvSpPr>
          <p:spPr>
            <a:xfrm>
              <a:off x="1752600" y="3596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Oval 401"/>
            <p:cNvSpPr/>
            <p:nvPr/>
          </p:nvSpPr>
          <p:spPr>
            <a:xfrm>
              <a:off x="1295400" y="3596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Oval 402"/>
            <p:cNvSpPr/>
            <p:nvPr/>
          </p:nvSpPr>
          <p:spPr>
            <a:xfrm>
              <a:off x="838200" y="359664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4" name="Content Placeholder 2"/>
          <p:cNvSpPr txBox="1">
            <a:spLocks/>
          </p:cNvSpPr>
          <p:nvPr/>
        </p:nvSpPr>
        <p:spPr>
          <a:xfrm>
            <a:off x="457200" y="4953000"/>
            <a:ext cx="8001000" cy="648602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Trade-Off: Area vs. Latency</a:t>
            </a:r>
          </a:p>
        </p:txBody>
      </p:sp>
    </p:spTree>
    <p:extLst>
      <p:ext uri="{BB962C8B-B14F-4D97-AF65-F5344CB8AC3E}">
        <p14:creationId xmlns:p14="http://schemas.microsoft.com/office/powerpoint/2010/main" val="40831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7" grpId="0" animBg="1"/>
      <p:bldP spid="404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   Trade-Off: Area (Die Size) vs. Latency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/>
          </p:nvPr>
        </p:nvGraphicFramePr>
        <p:xfrm>
          <a:off x="990600" y="838200"/>
          <a:ext cx="7391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429000" y="2362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6600" y="1066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1400" y="31242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0" y="36576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19800" y="375799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512 cells/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bitline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6705600" y="2133600"/>
            <a:ext cx="1828800" cy="1061055"/>
          </a:xfrm>
          <a:prstGeom prst="wedgeRoundRectCallout">
            <a:avLst>
              <a:gd name="adj1" fmla="val -51805"/>
              <a:gd name="adj2" fmla="val 9935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Commodity DRAM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eft Arrow 6"/>
          <p:cNvSpPr/>
          <p:nvPr/>
        </p:nvSpPr>
        <p:spPr>
          <a:xfrm rot="16200000">
            <a:off x="-1250157" y="2621758"/>
            <a:ext cx="4038601" cy="92868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Cheaper</a:t>
            </a:r>
          </a:p>
        </p:txBody>
      </p:sp>
      <p:sp>
        <p:nvSpPr>
          <p:cNvPr id="41" name="Left Arrow 40"/>
          <p:cNvSpPr/>
          <p:nvPr/>
        </p:nvSpPr>
        <p:spPr>
          <a:xfrm>
            <a:off x="1676400" y="5550693"/>
            <a:ext cx="6400801" cy="92868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495800" y="1905000"/>
            <a:ext cx="1981200" cy="838200"/>
          </a:xfrm>
          <a:prstGeom prst="wedgeRoundRectCallout">
            <a:avLst>
              <a:gd name="adj1" fmla="val -47531"/>
              <a:gd name="adj2" fmla="val 98151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Fancy DRAM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Short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0146" y="3533003"/>
            <a:ext cx="1530690" cy="1238005"/>
            <a:chOff x="1760146" y="3533003"/>
            <a:chExt cx="1530690" cy="1238005"/>
          </a:xfrm>
        </p:grpSpPr>
        <p:sp>
          <p:nvSpPr>
            <p:cNvPr id="13" name="Left Arrow 12"/>
            <p:cNvSpPr/>
            <p:nvPr/>
          </p:nvSpPr>
          <p:spPr>
            <a:xfrm rot="18889308">
              <a:off x="1894524" y="3398625"/>
              <a:ext cx="1238005" cy="1506761"/>
            </a:xfrm>
            <a:prstGeom prst="leftArrow">
              <a:avLst>
                <a:gd name="adj1" fmla="val 50000"/>
                <a:gd name="adj2" fmla="val 6158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18932207">
              <a:off x="1798404" y="3826557"/>
              <a:ext cx="1492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9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/>
      <p:bldP spid="37" grpId="0"/>
      <p:bldP spid="38" grpId="0"/>
      <p:bldP spid="40" grpId="0" animBg="1"/>
      <p:bldP spid="7" grpId="0" animBg="1"/>
      <p:bldP spid="41" grpId="0" animBg="1"/>
      <p:bldP spid="12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/>
          <p:cNvGrpSpPr/>
          <p:nvPr/>
        </p:nvGrpSpPr>
        <p:grpSpPr>
          <a:xfrm>
            <a:off x="5867400" y="914400"/>
            <a:ext cx="2590800" cy="5486400"/>
            <a:chOff x="5867400" y="762000"/>
            <a:chExt cx="2590800" cy="5486400"/>
          </a:xfrm>
        </p:grpSpPr>
        <p:sp>
          <p:nvSpPr>
            <p:cNvPr id="185" name="Rectangle 184"/>
            <p:cNvSpPr/>
            <p:nvPr/>
          </p:nvSpPr>
          <p:spPr>
            <a:xfrm>
              <a:off x="7706677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8" name="Straight Arrow Connector 187"/>
            <p:cNvCxnSpPr>
              <a:stCxn id="185" idx="0"/>
            </p:cNvCxnSpPr>
            <p:nvPr/>
          </p:nvCxnSpPr>
          <p:spPr>
            <a:xfrm flipV="1">
              <a:off x="7889557" y="47244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 190"/>
            <p:cNvSpPr/>
            <p:nvPr/>
          </p:nvSpPr>
          <p:spPr>
            <a:xfrm>
              <a:off x="7249477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4" name="Straight Arrow Connector 193"/>
            <p:cNvCxnSpPr>
              <a:stCxn id="191" idx="0"/>
            </p:cNvCxnSpPr>
            <p:nvPr/>
          </p:nvCxnSpPr>
          <p:spPr>
            <a:xfrm flipV="1">
              <a:off x="7432357" y="47244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Rectangle 194"/>
            <p:cNvSpPr/>
            <p:nvPr/>
          </p:nvSpPr>
          <p:spPr>
            <a:xfrm>
              <a:off x="6792277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6" name="Straight Arrow Connector 195"/>
            <p:cNvCxnSpPr>
              <a:stCxn id="195" idx="0"/>
            </p:cNvCxnSpPr>
            <p:nvPr/>
          </p:nvCxnSpPr>
          <p:spPr>
            <a:xfrm flipV="1">
              <a:off x="6975157" y="47244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/>
            <p:cNvSpPr/>
            <p:nvPr/>
          </p:nvSpPr>
          <p:spPr>
            <a:xfrm>
              <a:off x="6335077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8" name="Straight Arrow Connector 197"/>
            <p:cNvCxnSpPr>
              <a:stCxn id="197" idx="0"/>
            </p:cNvCxnSpPr>
            <p:nvPr/>
          </p:nvCxnSpPr>
          <p:spPr>
            <a:xfrm flipV="1">
              <a:off x="6517957" y="47244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7711440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7254240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6797040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6339840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7711440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7254240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6797040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6339840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7706677" y="3964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0" name="Straight Arrow Connector 219"/>
            <p:cNvCxnSpPr>
              <a:stCxn id="219" idx="0"/>
            </p:cNvCxnSpPr>
            <p:nvPr/>
          </p:nvCxnSpPr>
          <p:spPr>
            <a:xfrm flipV="1">
              <a:off x="7889557" y="3124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7249477" y="3964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2" name="Straight Arrow Connector 221"/>
            <p:cNvCxnSpPr>
              <a:stCxn id="221" idx="0"/>
            </p:cNvCxnSpPr>
            <p:nvPr/>
          </p:nvCxnSpPr>
          <p:spPr>
            <a:xfrm flipV="1">
              <a:off x="7432357" y="3124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Rectangle 226"/>
            <p:cNvSpPr/>
            <p:nvPr/>
          </p:nvSpPr>
          <p:spPr>
            <a:xfrm>
              <a:off x="6792277" y="3964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28" name="Straight Arrow Connector 227"/>
            <p:cNvCxnSpPr>
              <a:stCxn id="227" idx="0"/>
            </p:cNvCxnSpPr>
            <p:nvPr/>
          </p:nvCxnSpPr>
          <p:spPr>
            <a:xfrm flipV="1">
              <a:off x="6975157" y="3124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ectangle 228"/>
            <p:cNvSpPr/>
            <p:nvPr/>
          </p:nvSpPr>
          <p:spPr>
            <a:xfrm>
              <a:off x="6335077" y="3964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0" name="Straight Arrow Connector 229"/>
            <p:cNvCxnSpPr>
              <a:stCxn id="229" idx="0"/>
            </p:cNvCxnSpPr>
            <p:nvPr/>
          </p:nvCxnSpPr>
          <p:spPr>
            <a:xfrm flipV="1">
              <a:off x="6517957" y="31242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234"/>
            <p:cNvSpPr/>
            <p:nvPr/>
          </p:nvSpPr>
          <p:spPr>
            <a:xfrm>
              <a:off x="7711440" y="3200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7254240" y="3200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6797040" y="3200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6339840" y="3200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7711440" y="3581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7254240" y="3581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6797040" y="3581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6339840" y="3581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7706677" y="2364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4" name="Straight Arrow Connector 243"/>
            <p:cNvCxnSpPr>
              <a:stCxn id="243" idx="0"/>
            </p:cNvCxnSpPr>
            <p:nvPr/>
          </p:nvCxnSpPr>
          <p:spPr>
            <a:xfrm flipV="1">
              <a:off x="7889557" y="1524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Rectangle 244"/>
            <p:cNvSpPr/>
            <p:nvPr/>
          </p:nvSpPr>
          <p:spPr>
            <a:xfrm>
              <a:off x="7249477" y="2364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6" name="Straight Arrow Connector 245"/>
            <p:cNvCxnSpPr>
              <a:stCxn id="245" idx="0"/>
            </p:cNvCxnSpPr>
            <p:nvPr/>
          </p:nvCxnSpPr>
          <p:spPr>
            <a:xfrm flipV="1">
              <a:off x="7432357" y="1524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Rectangle 246"/>
            <p:cNvSpPr/>
            <p:nvPr/>
          </p:nvSpPr>
          <p:spPr>
            <a:xfrm>
              <a:off x="6792277" y="2364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8" name="Straight Arrow Connector 247"/>
            <p:cNvCxnSpPr>
              <a:stCxn id="247" idx="0"/>
            </p:cNvCxnSpPr>
            <p:nvPr/>
          </p:nvCxnSpPr>
          <p:spPr>
            <a:xfrm flipV="1">
              <a:off x="6975157" y="1524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Rectangle 248"/>
            <p:cNvSpPr/>
            <p:nvPr/>
          </p:nvSpPr>
          <p:spPr>
            <a:xfrm>
              <a:off x="6335077" y="23640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52" name="Straight Arrow Connector 251"/>
            <p:cNvCxnSpPr>
              <a:stCxn id="249" idx="0"/>
            </p:cNvCxnSpPr>
            <p:nvPr/>
          </p:nvCxnSpPr>
          <p:spPr>
            <a:xfrm flipV="1">
              <a:off x="6517957" y="1524000"/>
              <a:ext cx="0" cy="840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Oval 254"/>
            <p:cNvSpPr/>
            <p:nvPr/>
          </p:nvSpPr>
          <p:spPr>
            <a:xfrm>
              <a:off x="7711440" y="1600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>
              <a:off x="7254240" y="1600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>
              <a:off x="6797040" y="1600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>
              <a:off x="6339840" y="1600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7711440" y="1981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>
              <a:off x="7254240" y="1981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>
              <a:off x="6797040" y="1981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>
              <a:off x="6339840" y="19812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Rounded Rectangle 266"/>
            <p:cNvSpPr/>
            <p:nvPr/>
          </p:nvSpPr>
          <p:spPr>
            <a:xfrm>
              <a:off x="5867400" y="762000"/>
              <a:ext cx="2590800" cy="609600"/>
            </a:xfrm>
            <a:prstGeom prst="roundRect">
              <a:avLst>
                <a:gd name="adj" fmla="val 12383"/>
              </a:avLst>
            </a:prstGeom>
            <a:noFill/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Short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483" name="Content Placeholder 2"/>
          <p:cNvSpPr txBox="1">
            <a:spLocks/>
          </p:cNvSpPr>
          <p:nvPr/>
        </p:nvSpPr>
        <p:spPr>
          <a:xfrm>
            <a:off x="5867400" y="2270760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Latency </a:t>
            </a:r>
          </a:p>
        </p:txBody>
      </p:sp>
      <p:grpSp>
        <p:nvGrpSpPr>
          <p:cNvPr id="470" name="Group 469"/>
          <p:cNvGrpSpPr/>
          <p:nvPr/>
        </p:nvGrpSpPr>
        <p:grpSpPr>
          <a:xfrm>
            <a:off x="3632200" y="4549508"/>
            <a:ext cx="1500615" cy="435242"/>
            <a:chOff x="6576585" y="3527158"/>
            <a:chExt cx="1500615" cy="435242"/>
          </a:xfrm>
        </p:grpSpPr>
        <p:cxnSp>
          <p:nvCxnSpPr>
            <p:cNvPr id="471" name="Straight Arrow Connector 470"/>
            <p:cNvCxnSpPr/>
            <p:nvPr/>
          </p:nvCxnSpPr>
          <p:spPr>
            <a:xfrm flipV="1">
              <a:off x="8077200" y="3527158"/>
              <a:ext cx="0" cy="93511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>
            <a:xfrm flipV="1">
              <a:off x="7620000" y="3527425"/>
              <a:ext cx="3895" cy="93244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V="1">
              <a:off x="7162800" y="3527158"/>
              <a:ext cx="0" cy="93244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Arrow Connector 473"/>
            <p:cNvCxnSpPr/>
            <p:nvPr/>
          </p:nvCxnSpPr>
          <p:spPr>
            <a:xfrm flipV="1">
              <a:off x="6705600" y="3527158"/>
              <a:ext cx="0" cy="93244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Arrow Connector 474"/>
            <p:cNvCxnSpPr/>
            <p:nvPr/>
          </p:nvCxnSpPr>
          <p:spPr>
            <a:xfrm flipH="1" flipV="1">
              <a:off x="80724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Arrow Connector 475"/>
            <p:cNvCxnSpPr/>
            <p:nvPr/>
          </p:nvCxnSpPr>
          <p:spPr>
            <a:xfrm flipH="1" flipV="1">
              <a:off x="76152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H="1" flipV="1">
              <a:off x="71580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/>
            <p:nvPr/>
          </p:nvCxnSpPr>
          <p:spPr>
            <a:xfrm flipH="1" flipV="1">
              <a:off x="67008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Arrow Connector 478"/>
            <p:cNvCxnSpPr/>
            <p:nvPr/>
          </p:nvCxnSpPr>
          <p:spPr>
            <a:xfrm>
              <a:off x="6576585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Arrow Connector 479"/>
            <p:cNvCxnSpPr/>
            <p:nvPr/>
          </p:nvCxnSpPr>
          <p:spPr>
            <a:xfrm>
              <a:off x="7035055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7491730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7949455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/>
              <a:t>   Approximating the Best of Both Worlds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495300" y="914400"/>
            <a:ext cx="2514600" cy="5486400"/>
            <a:chOff x="495300" y="762000"/>
            <a:chExt cx="2514600" cy="5486400"/>
          </a:xfrm>
        </p:grpSpPr>
        <p:sp>
          <p:nvSpPr>
            <p:cNvPr id="149" name="Rounded Rectangle 148"/>
            <p:cNvSpPr/>
            <p:nvPr/>
          </p:nvSpPr>
          <p:spPr>
            <a:xfrm>
              <a:off x="495300" y="762000"/>
              <a:ext cx="2514600" cy="609600"/>
            </a:xfrm>
            <a:prstGeom prst="roundRect">
              <a:avLst>
                <a:gd name="adj" fmla="val 12383"/>
              </a:avLst>
            </a:prstGeom>
            <a:noFill/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20980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1" name="Straight Arrow Connector 150"/>
            <p:cNvCxnSpPr>
              <a:stCxn id="150" idx="0"/>
            </p:cNvCxnSpPr>
            <p:nvPr/>
          </p:nvCxnSpPr>
          <p:spPr>
            <a:xfrm flipV="1">
              <a:off x="239268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151"/>
            <p:cNvSpPr/>
            <p:nvPr/>
          </p:nvSpPr>
          <p:spPr>
            <a:xfrm>
              <a:off x="175260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3" name="Straight Arrow Connector 152"/>
            <p:cNvCxnSpPr>
              <a:stCxn id="152" idx="0"/>
            </p:cNvCxnSpPr>
            <p:nvPr/>
          </p:nvCxnSpPr>
          <p:spPr>
            <a:xfrm flipV="1">
              <a:off x="193548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angle 153"/>
            <p:cNvSpPr/>
            <p:nvPr/>
          </p:nvSpPr>
          <p:spPr>
            <a:xfrm>
              <a:off x="129540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5" name="Straight Arrow Connector 154"/>
            <p:cNvCxnSpPr>
              <a:stCxn id="154" idx="0"/>
            </p:cNvCxnSpPr>
            <p:nvPr/>
          </p:nvCxnSpPr>
          <p:spPr>
            <a:xfrm flipV="1">
              <a:off x="147828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ctangle 155"/>
            <p:cNvSpPr/>
            <p:nvPr/>
          </p:nvSpPr>
          <p:spPr>
            <a:xfrm>
              <a:off x="83820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7" name="Straight Arrow Connector 156"/>
            <p:cNvCxnSpPr>
              <a:stCxn id="156" idx="0"/>
            </p:cNvCxnSpPr>
            <p:nvPr/>
          </p:nvCxnSpPr>
          <p:spPr>
            <a:xfrm flipV="1">
              <a:off x="102108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221456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175736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130016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84296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221456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75736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130016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84296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221456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175736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130016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84296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221456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175736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130016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84296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221456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175736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130016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84296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220980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175260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129540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83820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8" name="Content Placeholder 2"/>
          <p:cNvSpPr txBox="1">
            <a:spLocks/>
          </p:cNvSpPr>
          <p:nvPr/>
        </p:nvSpPr>
        <p:spPr>
          <a:xfrm>
            <a:off x="457200" y="1615440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Area 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457200" y="914400"/>
            <a:ext cx="2590800" cy="609600"/>
          </a:xfrm>
          <a:prstGeom prst="roundRect">
            <a:avLst>
              <a:gd name="adj" fmla="val 12383"/>
            </a:avLst>
          </a:prstGeom>
          <a:solidFill>
            <a:schemeClr val="tx1"/>
          </a:solidFill>
          <a:ln w="38100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Bitline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4" name="Content Placeholder 2"/>
          <p:cNvSpPr txBox="1">
            <a:spLocks/>
          </p:cNvSpPr>
          <p:nvPr/>
        </p:nvSpPr>
        <p:spPr>
          <a:xfrm>
            <a:off x="5867400" y="2270760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Latency 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5867400" y="914400"/>
            <a:ext cx="2590800" cy="609600"/>
          </a:xfrm>
          <a:prstGeom prst="roundRect">
            <a:avLst>
              <a:gd name="adj" fmla="val 12383"/>
            </a:avLst>
          </a:prstGeom>
          <a:solidFill>
            <a:schemeClr val="tx1"/>
          </a:solidFill>
          <a:ln w="38100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Short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Bitline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84" name="Rounded Rectangle 283"/>
          <p:cNvSpPr/>
          <p:nvPr/>
        </p:nvSpPr>
        <p:spPr>
          <a:xfrm>
            <a:off x="3168650" y="914400"/>
            <a:ext cx="2590800" cy="609600"/>
          </a:xfrm>
          <a:prstGeom prst="roundRect">
            <a:avLst>
              <a:gd name="adj" fmla="val 12383"/>
            </a:avLst>
          </a:prstGeom>
          <a:solidFill>
            <a:schemeClr val="tx1"/>
          </a:solidFill>
          <a:ln w="38100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Our Proposal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200" y="3352800"/>
            <a:ext cx="1742123" cy="3048000"/>
            <a:chOff x="844550" y="3200400"/>
            <a:chExt cx="1742123" cy="3048000"/>
          </a:xfrm>
        </p:grpSpPr>
        <p:sp>
          <p:nvSpPr>
            <p:cNvPr id="287" name="Rectangle 286"/>
            <p:cNvSpPr/>
            <p:nvPr/>
          </p:nvSpPr>
          <p:spPr>
            <a:xfrm>
              <a:off x="221615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88" name="Straight Arrow Connector 287"/>
            <p:cNvCxnSpPr>
              <a:stCxn id="287" idx="0"/>
            </p:cNvCxnSpPr>
            <p:nvPr/>
          </p:nvCxnSpPr>
          <p:spPr>
            <a:xfrm flipV="1">
              <a:off x="239903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Rectangle 288"/>
            <p:cNvSpPr/>
            <p:nvPr/>
          </p:nvSpPr>
          <p:spPr>
            <a:xfrm>
              <a:off x="175895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0" name="Straight Arrow Connector 289"/>
            <p:cNvCxnSpPr>
              <a:stCxn id="289" idx="0"/>
            </p:cNvCxnSpPr>
            <p:nvPr/>
          </p:nvCxnSpPr>
          <p:spPr>
            <a:xfrm flipV="1">
              <a:off x="194183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Rectangle 290"/>
            <p:cNvSpPr/>
            <p:nvPr/>
          </p:nvSpPr>
          <p:spPr>
            <a:xfrm>
              <a:off x="130175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2" name="Straight Arrow Connector 291"/>
            <p:cNvCxnSpPr>
              <a:stCxn id="291" idx="0"/>
            </p:cNvCxnSpPr>
            <p:nvPr/>
          </p:nvCxnSpPr>
          <p:spPr>
            <a:xfrm flipV="1">
              <a:off x="148463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Rectangle 292"/>
            <p:cNvSpPr/>
            <p:nvPr/>
          </p:nvSpPr>
          <p:spPr>
            <a:xfrm>
              <a:off x="844550" y="55644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94" name="Straight Arrow Connector 293"/>
            <p:cNvCxnSpPr>
              <a:stCxn id="293" idx="0"/>
            </p:cNvCxnSpPr>
            <p:nvPr/>
          </p:nvCxnSpPr>
          <p:spPr>
            <a:xfrm flipV="1">
              <a:off x="1027430" y="3200400"/>
              <a:ext cx="0" cy="236400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Oval 294"/>
            <p:cNvSpPr/>
            <p:nvPr/>
          </p:nvSpPr>
          <p:spPr>
            <a:xfrm>
              <a:off x="222091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176371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130651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849313" y="3657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222091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176371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130651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849313" y="4038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222091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Oval 303"/>
            <p:cNvSpPr/>
            <p:nvPr/>
          </p:nvSpPr>
          <p:spPr>
            <a:xfrm>
              <a:off x="176371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Oval 304"/>
            <p:cNvSpPr/>
            <p:nvPr/>
          </p:nvSpPr>
          <p:spPr>
            <a:xfrm>
              <a:off x="130651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Oval 305"/>
            <p:cNvSpPr/>
            <p:nvPr/>
          </p:nvSpPr>
          <p:spPr>
            <a:xfrm>
              <a:off x="849313" y="4419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Oval 306"/>
            <p:cNvSpPr/>
            <p:nvPr/>
          </p:nvSpPr>
          <p:spPr>
            <a:xfrm>
              <a:off x="222091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Oval 307"/>
            <p:cNvSpPr/>
            <p:nvPr/>
          </p:nvSpPr>
          <p:spPr>
            <a:xfrm>
              <a:off x="176371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Oval 308"/>
            <p:cNvSpPr/>
            <p:nvPr/>
          </p:nvSpPr>
          <p:spPr>
            <a:xfrm>
              <a:off x="130651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Oval 309"/>
            <p:cNvSpPr/>
            <p:nvPr/>
          </p:nvSpPr>
          <p:spPr>
            <a:xfrm>
              <a:off x="849313" y="4800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222091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Oval 311"/>
            <p:cNvSpPr/>
            <p:nvPr/>
          </p:nvSpPr>
          <p:spPr>
            <a:xfrm>
              <a:off x="176371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Oval 312"/>
            <p:cNvSpPr/>
            <p:nvPr/>
          </p:nvSpPr>
          <p:spPr>
            <a:xfrm>
              <a:off x="130651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Oval 322"/>
            <p:cNvSpPr/>
            <p:nvPr/>
          </p:nvSpPr>
          <p:spPr>
            <a:xfrm>
              <a:off x="849313" y="5181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Oval 345"/>
            <p:cNvSpPr/>
            <p:nvPr/>
          </p:nvSpPr>
          <p:spPr>
            <a:xfrm>
              <a:off x="221615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Oval 368"/>
            <p:cNvSpPr/>
            <p:nvPr/>
          </p:nvSpPr>
          <p:spPr>
            <a:xfrm>
              <a:off x="175895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Oval 384"/>
            <p:cNvSpPr/>
            <p:nvPr/>
          </p:nvSpPr>
          <p:spPr>
            <a:xfrm>
              <a:off x="130175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Oval 385"/>
            <p:cNvSpPr/>
            <p:nvPr/>
          </p:nvSpPr>
          <p:spPr>
            <a:xfrm>
              <a:off x="844550" y="32766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2" name="Content Placeholder 2"/>
          <p:cNvSpPr txBox="1">
            <a:spLocks/>
          </p:cNvSpPr>
          <p:nvPr/>
        </p:nvSpPr>
        <p:spPr>
          <a:xfrm>
            <a:off x="457200" y="1607897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Area </a:t>
            </a:r>
          </a:p>
        </p:txBody>
      </p:sp>
      <p:grpSp>
        <p:nvGrpSpPr>
          <p:cNvPr id="433" name="Group 432"/>
          <p:cNvGrpSpPr/>
          <p:nvPr/>
        </p:nvGrpSpPr>
        <p:grpSpPr>
          <a:xfrm>
            <a:off x="3579177" y="3368676"/>
            <a:ext cx="1742123" cy="1577974"/>
            <a:chOff x="6487477" y="1949184"/>
            <a:chExt cx="1742123" cy="1577974"/>
          </a:xfrm>
        </p:grpSpPr>
        <p:cxnSp>
          <p:nvCxnSpPr>
            <p:cNvPr id="453" name="Straight Arrow Connector 452"/>
            <p:cNvCxnSpPr/>
            <p:nvPr/>
          </p:nvCxnSpPr>
          <p:spPr>
            <a:xfrm flipV="1">
              <a:off x="8043859" y="1949184"/>
              <a:ext cx="0" cy="8689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/>
            <p:cNvCxnSpPr/>
            <p:nvPr/>
          </p:nvCxnSpPr>
          <p:spPr>
            <a:xfrm flipV="1">
              <a:off x="7586659" y="1949184"/>
              <a:ext cx="0" cy="8689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/>
            <p:cNvCxnSpPr/>
            <p:nvPr/>
          </p:nvCxnSpPr>
          <p:spPr>
            <a:xfrm flipH="1" flipV="1">
              <a:off x="7126715" y="1949184"/>
              <a:ext cx="2744" cy="86896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/>
            <p:cNvCxnSpPr/>
            <p:nvPr/>
          </p:nvCxnSpPr>
          <p:spPr>
            <a:xfrm flipV="1">
              <a:off x="6672259" y="1949184"/>
              <a:ext cx="0" cy="8689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Oval 433"/>
            <p:cNvSpPr/>
            <p:nvPr/>
          </p:nvSpPr>
          <p:spPr>
            <a:xfrm>
              <a:off x="78638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74066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>
              <a:off x="69494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64922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>
              <a:off x="78638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>
              <a:off x="74066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>
              <a:off x="69494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>
              <a:off x="64922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>
              <a:off x="78638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>
              <a:off x="74066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>
              <a:off x="69494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>
              <a:off x="64922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>
              <a:off x="78590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Oval 449"/>
            <p:cNvSpPr/>
            <p:nvPr/>
          </p:nvSpPr>
          <p:spPr>
            <a:xfrm>
              <a:off x="74018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>
              <a:off x="69446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>
              <a:off x="64874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3579177" y="4953000"/>
            <a:ext cx="1742123" cy="1447800"/>
            <a:chOff x="6487477" y="3962400"/>
            <a:chExt cx="1742123" cy="1447800"/>
          </a:xfrm>
        </p:grpSpPr>
        <p:sp>
          <p:nvSpPr>
            <p:cNvPr id="458" name="Rectangle 457"/>
            <p:cNvSpPr/>
            <p:nvPr/>
          </p:nvSpPr>
          <p:spPr>
            <a:xfrm>
              <a:off x="78590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74018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9446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64874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78638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74066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69494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64922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Oval 465"/>
            <p:cNvSpPr/>
            <p:nvPr/>
          </p:nvSpPr>
          <p:spPr>
            <a:xfrm>
              <a:off x="78638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Oval 466"/>
            <p:cNvSpPr/>
            <p:nvPr/>
          </p:nvSpPr>
          <p:spPr>
            <a:xfrm>
              <a:off x="74066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Oval 467"/>
            <p:cNvSpPr/>
            <p:nvPr/>
          </p:nvSpPr>
          <p:spPr>
            <a:xfrm>
              <a:off x="69494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Oval 468"/>
            <p:cNvSpPr/>
            <p:nvPr/>
          </p:nvSpPr>
          <p:spPr>
            <a:xfrm>
              <a:off x="64922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3946525" y="4953000"/>
            <a:ext cx="3756147" cy="1463675"/>
            <a:chOff x="3946525" y="4800600"/>
            <a:chExt cx="3756147" cy="1463675"/>
          </a:xfrm>
        </p:grpSpPr>
        <p:cxnSp>
          <p:nvCxnSpPr>
            <p:cNvPr id="186" name="Straight Arrow Connector 185"/>
            <p:cNvCxnSpPr/>
            <p:nvPr/>
          </p:nvCxnSpPr>
          <p:spPr>
            <a:xfrm flipH="1">
              <a:off x="5382876" y="4800600"/>
              <a:ext cx="927100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flipH="1">
              <a:off x="5374409" y="5555673"/>
              <a:ext cx="927100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/>
            <p:nvPr/>
          </p:nvCxnSpPr>
          <p:spPr>
            <a:xfrm flipV="1">
              <a:off x="5852006" y="4832351"/>
              <a:ext cx="1" cy="715009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Content Placeholder 2"/>
            <p:cNvSpPr txBox="1">
              <a:spLocks/>
            </p:cNvSpPr>
            <p:nvPr/>
          </p:nvSpPr>
          <p:spPr>
            <a:xfrm>
              <a:off x="3946525" y="5654675"/>
              <a:ext cx="3756147" cy="609600"/>
            </a:xfrm>
            <a:prstGeom prst="rect">
              <a:avLst/>
            </a:prstGeom>
            <a:solidFill>
              <a:schemeClr val="tx1"/>
            </a:solidFill>
            <a:ln w="635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Short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Bitline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Wingdings"/>
                </a:rPr>
                <a:t>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Fast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880" y="4404206"/>
            <a:ext cx="5303520" cy="1845998"/>
            <a:chOff x="182880" y="4251806"/>
            <a:chExt cx="5303520" cy="1845998"/>
          </a:xfrm>
        </p:grpSpPr>
        <p:sp>
          <p:nvSpPr>
            <p:cNvPr id="192" name="Oval 191"/>
            <p:cNvSpPr/>
            <p:nvPr/>
          </p:nvSpPr>
          <p:spPr>
            <a:xfrm>
              <a:off x="3352800" y="4251806"/>
              <a:ext cx="2133600" cy="6858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82880" y="4594706"/>
              <a:ext cx="3169920" cy="1503098"/>
              <a:chOff x="182880" y="4594706"/>
              <a:chExt cx="3169920" cy="1503098"/>
            </a:xfrm>
          </p:grpSpPr>
          <p:cxnSp>
            <p:nvCxnSpPr>
              <p:cNvPr id="193" name="Straight Arrow Connector 192"/>
              <p:cNvCxnSpPr>
                <a:endCxn id="192" idx="2"/>
              </p:cNvCxnSpPr>
              <p:nvPr/>
            </p:nvCxnSpPr>
            <p:spPr>
              <a:xfrm flipV="1">
                <a:off x="2580323" y="4594706"/>
                <a:ext cx="772477" cy="55610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headEnd type="none" w="lg" len="med"/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Content Placeholder 2"/>
              <p:cNvSpPr txBox="1">
                <a:spLocks/>
              </p:cNvSpPr>
              <p:nvPr/>
            </p:nvSpPr>
            <p:spPr>
              <a:xfrm>
                <a:off x="182880" y="5031004"/>
                <a:ext cx="2590800" cy="1066800"/>
              </a:xfrm>
              <a:prstGeom prst="rect">
                <a:avLst/>
              </a:prstGeom>
              <a:solidFill>
                <a:schemeClr val="tx1"/>
              </a:solidFill>
              <a:ln w="635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66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Need Isolation</a:t>
                </a:r>
              </a:p>
            </p:txBody>
          </p:sp>
        </p:grpSp>
      </p:grpSp>
      <p:sp>
        <p:nvSpPr>
          <p:cNvPr id="207" name="Content Placeholder 2"/>
          <p:cNvSpPr txBox="1">
            <a:spLocks/>
          </p:cNvSpPr>
          <p:nvPr/>
        </p:nvSpPr>
        <p:spPr>
          <a:xfrm>
            <a:off x="2895600" y="5181600"/>
            <a:ext cx="2590800" cy="10668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 Isolation Transistors</a:t>
            </a:r>
          </a:p>
        </p:txBody>
      </p:sp>
      <p:sp>
        <p:nvSpPr>
          <p:cNvPr id="200" name="Content Placeholder 2"/>
          <p:cNvSpPr txBox="1">
            <a:spLocks/>
          </p:cNvSpPr>
          <p:nvPr/>
        </p:nvSpPr>
        <p:spPr>
          <a:xfrm>
            <a:off x="457200" y="2270760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Latency</a:t>
            </a:r>
          </a:p>
        </p:txBody>
      </p:sp>
      <p:sp>
        <p:nvSpPr>
          <p:cNvPr id="201" name="Content Placeholder 2"/>
          <p:cNvSpPr txBox="1">
            <a:spLocks/>
          </p:cNvSpPr>
          <p:nvPr/>
        </p:nvSpPr>
        <p:spPr>
          <a:xfrm>
            <a:off x="5867400" y="1600200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 Area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cxnSp>
        <p:nvCxnSpPr>
          <p:cNvPr id="202" name="Straight Arrow Connector 201"/>
          <p:cNvCxnSpPr/>
          <p:nvPr/>
        </p:nvCxnSpPr>
        <p:spPr>
          <a:xfrm flipV="1">
            <a:off x="304800" y="2270760"/>
            <a:ext cx="2863850" cy="548640"/>
          </a:xfrm>
          <a:prstGeom prst="straightConnector1">
            <a:avLst/>
          </a:prstGeom>
          <a:ln w="50800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304800" y="2270760"/>
            <a:ext cx="2863850" cy="548640"/>
          </a:xfrm>
          <a:prstGeom prst="straightConnector1">
            <a:avLst/>
          </a:prstGeom>
          <a:ln w="50800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V="1">
            <a:off x="5746750" y="1600200"/>
            <a:ext cx="2863850" cy="548640"/>
          </a:xfrm>
          <a:prstGeom prst="straightConnector1">
            <a:avLst/>
          </a:prstGeom>
          <a:ln w="50800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5746750" y="1600200"/>
            <a:ext cx="2863850" cy="548640"/>
          </a:xfrm>
          <a:prstGeom prst="straightConnector1">
            <a:avLst/>
          </a:prstGeom>
          <a:ln w="50800">
            <a:solidFill>
              <a:srgbClr val="FF0000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14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3 1.11111E-6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2.59259E-6 L 0.29583 2.59259E-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46 L 2.5E-6 -0.05949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1.48148E-6 L -0.29444 1.48148E-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26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 animBg="1"/>
      <p:bldP spid="268" grpId="0" animBg="1"/>
      <p:bldP spid="269" grpId="0" animBg="1"/>
      <p:bldP spid="274" grpId="0" animBg="1"/>
      <p:bldP spid="274" grpId="1" animBg="1"/>
      <p:bldP spid="275" grpId="0" animBg="1"/>
      <p:bldP spid="284" grpId="0" animBg="1"/>
      <p:bldP spid="432" grpId="0" animBg="1"/>
      <p:bldP spid="432" grpId="1" animBg="1"/>
      <p:bldP spid="207" grpId="0" animBg="1"/>
      <p:bldP spid="207" grpId="1" animBg="1"/>
      <p:bldP spid="200" grpId="0" animBg="1"/>
      <p:bldP spid="201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roup 469"/>
          <p:cNvGrpSpPr/>
          <p:nvPr/>
        </p:nvGrpSpPr>
        <p:grpSpPr>
          <a:xfrm>
            <a:off x="3632200" y="4549508"/>
            <a:ext cx="1500615" cy="435242"/>
            <a:chOff x="6576585" y="3527158"/>
            <a:chExt cx="1500615" cy="435242"/>
          </a:xfrm>
        </p:grpSpPr>
        <p:cxnSp>
          <p:nvCxnSpPr>
            <p:cNvPr id="471" name="Straight Arrow Connector 470"/>
            <p:cNvCxnSpPr/>
            <p:nvPr/>
          </p:nvCxnSpPr>
          <p:spPr>
            <a:xfrm flipV="1">
              <a:off x="8077200" y="3527158"/>
              <a:ext cx="0" cy="93511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Arrow Connector 471"/>
            <p:cNvCxnSpPr/>
            <p:nvPr/>
          </p:nvCxnSpPr>
          <p:spPr>
            <a:xfrm flipV="1">
              <a:off x="7620000" y="3527425"/>
              <a:ext cx="3895" cy="93244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V="1">
              <a:off x="7162800" y="3527158"/>
              <a:ext cx="0" cy="93244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Arrow Connector 473"/>
            <p:cNvCxnSpPr/>
            <p:nvPr/>
          </p:nvCxnSpPr>
          <p:spPr>
            <a:xfrm flipV="1">
              <a:off x="6705600" y="3527158"/>
              <a:ext cx="0" cy="93244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Arrow Connector 474"/>
            <p:cNvCxnSpPr/>
            <p:nvPr/>
          </p:nvCxnSpPr>
          <p:spPr>
            <a:xfrm flipH="1" flipV="1">
              <a:off x="80724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Arrow Connector 475"/>
            <p:cNvCxnSpPr/>
            <p:nvPr/>
          </p:nvCxnSpPr>
          <p:spPr>
            <a:xfrm flipH="1" flipV="1">
              <a:off x="76152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H="1" flipV="1">
              <a:off x="71580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/>
            <p:nvPr/>
          </p:nvCxnSpPr>
          <p:spPr>
            <a:xfrm flipH="1" flipV="1">
              <a:off x="6700837" y="3886200"/>
              <a:ext cx="4763" cy="76200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Arrow Connector 478"/>
            <p:cNvCxnSpPr/>
            <p:nvPr/>
          </p:nvCxnSpPr>
          <p:spPr>
            <a:xfrm>
              <a:off x="6576585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Arrow Connector 479"/>
            <p:cNvCxnSpPr/>
            <p:nvPr/>
          </p:nvCxnSpPr>
          <p:spPr>
            <a:xfrm>
              <a:off x="7035055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7491730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7949455" y="3620402"/>
              <a:ext cx="121920" cy="265798"/>
            </a:xfrm>
            <a:prstGeom prst="straightConnector1">
              <a:avLst/>
            </a:prstGeom>
            <a:ln w="508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/>
              <a:t>   Approximating the Best of Both Worlds</a:t>
            </a:r>
          </a:p>
        </p:txBody>
      </p:sp>
      <p:sp>
        <p:nvSpPr>
          <p:cNvPr id="274" name="Content Placeholder 2"/>
          <p:cNvSpPr txBox="1">
            <a:spLocks/>
          </p:cNvSpPr>
          <p:nvPr/>
        </p:nvSpPr>
        <p:spPr>
          <a:xfrm>
            <a:off x="3173355" y="2270760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Latency 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3168650" y="914400"/>
            <a:ext cx="2590800" cy="609600"/>
          </a:xfrm>
          <a:prstGeom prst="roundRect">
            <a:avLst>
              <a:gd name="adj" fmla="val 12383"/>
            </a:avLst>
          </a:prstGeom>
          <a:solidFill>
            <a:schemeClr val="tx1"/>
          </a:solidFill>
          <a:ln w="38100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Our Proposal</a:t>
            </a:r>
          </a:p>
        </p:txBody>
      </p:sp>
      <p:sp>
        <p:nvSpPr>
          <p:cNvPr id="432" name="Content Placeholder 2"/>
          <p:cNvSpPr txBox="1">
            <a:spLocks/>
          </p:cNvSpPr>
          <p:nvPr/>
        </p:nvSpPr>
        <p:spPr>
          <a:xfrm>
            <a:off x="3161828" y="1607897"/>
            <a:ext cx="2590800" cy="548640"/>
          </a:xfrm>
          <a:prstGeom prst="rect">
            <a:avLst/>
          </a:prstGeom>
          <a:solidFill>
            <a:srgbClr val="FFFF66"/>
          </a:solidFill>
          <a:ln w="635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Area </a:t>
            </a:r>
          </a:p>
        </p:txBody>
      </p:sp>
      <p:grpSp>
        <p:nvGrpSpPr>
          <p:cNvPr id="433" name="Group 432"/>
          <p:cNvGrpSpPr/>
          <p:nvPr/>
        </p:nvGrpSpPr>
        <p:grpSpPr>
          <a:xfrm>
            <a:off x="3579177" y="2961217"/>
            <a:ext cx="1742123" cy="1577974"/>
            <a:chOff x="6487477" y="1949184"/>
            <a:chExt cx="1742123" cy="1577974"/>
          </a:xfrm>
        </p:grpSpPr>
        <p:cxnSp>
          <p:nvCxnSpPr>
            <p:cNvPr id="453" name="Straight Arrow Connector 452"/>
            <p:cNvCxnSpPr/>
            <p:nvPr/>
          </p:nvCxnSpPr>
          <p:spPr>
            <a:xfrm flipV="1">
              <a:off x="8043859" y="1949184"/>
              <a:ext cx="0" cy="8689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/>
            <p:cNvCxnSpPr/>
            <p:nvPr/>
          </p:nvCxnSpPr>
          <p:spPr>
            <a:xfrm flipV="1">
              <a:off x="7586659" y="1949184"/>
              <a:ext cx="0" cy="8689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/>
            <p:cNvCxnSpPr/>
            <p:nvPr/>
          </p:nvCxnSpPr>
          <p:spPr>
            <a:xfrm flipH="1" flipV="1">
              <a:off x="7126715" y="1949184"/>
              <a:ext cx="2744" cy="86896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/>
            <p:cNvCxnSpPr/>
            <p:nvPr/>
          </p:nvCxnSpPr>
          <p:spPr>
            <a:xfrm flipV="1">
              <a:off x="6672259" y="1949184"/>
              <a:ext cx="0" cy="86894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Oval 433"/>
            <p:cNvSpPr/>
            <p:nvPr/>
          </p:nvSpPr>
          <p:spPr>
            <a:xfrm>
              <a:off x="78638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74066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>
              <a:off x="69494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6492240" y="2399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>
              <a:off x="78638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>
              <a:off x="74066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>
              <a:off x="69494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>
              <a:off x="6492240" y="2780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>
              <a:off x="78638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>
              <a:off x="74066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>
              <a:off x="69494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>
              <a:off x="6492240" y="3161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>
              <a:off x="78590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Oval 449"/>
            <p:cNvSpPr/>
            <p:nvPr/>
          </p:nvSpPr>
          <p:spPr>
            <a:xfrm>
              <a:off x="74018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>
              <a:off x="69446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>
              <a:off x="6487477" y="2018398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3579177" y="4953000"/>
            <a:ext cx="1742123" cy="1447800"/>
            <a:chOff x="6487477" y="3962400"/>
            <a:chExt cx="1742123" cy="1447800"/>
          </a:xfrm>
        </p:grpSpPr>
        <p:sp>
          <p:nvSpPr>
            <p:cNvPr id="458" name="Rectangle 457"/>
            <p:cNvSpPr/>
            <p:nvPr/>
          </p:nvSpPr>
          <p:spPr>
            <a:xfrm>
              <a:off x="78590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74018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9446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64874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78638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74066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69494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6492240" y="3962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Oval 465"/>
            <p:cNvSpPr/>
            <p:nvPr/>
          </p:nvSpPr>
          <p:spPr>
            <a:xfrm>
              <a:off x="78638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Oval 466"/>
            <p:cNvSpPr/>
            <p:nvPr/>
          </p:nvSpPr>
          <p:spPr>
            <a:xfrm>
              <a:off x="74066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Oval 467"/>
            <p:cNvSpPr/>
            <p:nvPr/>
          </p:nvSpPr>
          <p:spPr>
            <a:xfrm>
              <a:off x="69494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Oval 468"/>
            <p:cNvSpPr/>
            <p:nvPr/>
          </p:nvSpPr>
          <p:spPr>
            <a:xfrm>
              <a:off x="6492240" y="4343400"/>
              <a:ext cx="365760" cy="36576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914400"/>
            <a:ext cx="2863850" cy="5486400"/>
            <a:chOff x="304800" y="762000"/>
            <a:chExt cx="2863850" cy="5486400"/>
          </a:xfrm>
        </p:grpSpPr>
        <p:grpSp>
          <p:nvGrpSpPr>
            <p:cNvPr id="148" name="Group 147"/>
            <p:cNvGrpSpPr/>
            <p:nvPr/>
          </p:nvGrpSpPr>
          <p:grpSpPr>
            <a:xfrm>
              <a:off x="495300" y="914400"/>
              <a:ext cx="2514600" cy="5334000"/>
              <a:chOff x="495300" y="914400"/>
              <a:chExt cx="2514600" cy="5334000"/>
            </a:xfrm>
          </p:grpSpPr>
          <p:sp>
            <p:nvSpPr>
              <p:cNvPr id="149" name="Rounded Rectangle 148"/>
              <p:cNvSpPr/>
              <p:nvPr/>
            </p:nvSpPr>
            <p:spPr>
              <a:xfrm>
                <a:off x="495300" y="914400"/>
                <a:ext cx="2514600" cy="609600"/>
              </a:xfrm>
              <a:prstGeom prst="roundRect">
                <a:avLst>
                  <a:gd name="adj" fmla="val 12383"/>
                </a:avLst>
              </a:prstGeom>
              <a:noFill/>
              <a:ln w="38100" cap="rnd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Long </a:t>
                </a:r>
                <a:r>
                  <a:rPr kumimoji="0" lang="en-US" sz="32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Bitline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220980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1" name="Straight Arrow Connector 150"/>
              <p:cNvCxnSpPr>
                <a:stCxn id="150" idx="0"/>
              </p:cNvCxnSpPr>
              <p:nvPr/>
            </p:nvCxnSpPr>
            <p:spPr>
              <a:xfrm flipV="1">
                <a:off x="239268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Rectangle 151"/>
              <p:cNvSpPr/>
              <p:nvPr/>
            </p:nvSpPr>
            <p:spPr>
              <a:xfrm>
                <a:off x="175260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3" name="Straight Arrow Connector 152"/>
              <p:cNvCxnSpPr>
                <a:stCxn id="152" idx="0"/>
              </p:cNvCxnSpPr>
              <p:nvPr/>
            </p:nvCxnSpPr>
            <p:spPr>
              <a:xfrm flipV="1">
                <a:off x="193548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Rectangle 153"/>
              <p:cNvSpPr/>
              <p:nvPr/>
            </p:nvSpPr>
            <p:spPr>
              <a:xfrm>
                <a:off x="129540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5" name="Straight Arrow Connector 154"/>
              <p:cNvCxnSpPr>
                <a:stCxn id="154" idx="0"/>
              </p:cNvCxnSpPr>
              <p:nvPr/>
            </p:nvCxnSpPr>
            <p:spPr>
              <a:xfrm flipV="1">
                <a:off x="147828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Rectangle 155"/>
              <p:cNvSpPr/>
              <p:nvPr/>
            </p:nvSpPr>
            <p:spPr>
              <a:xfrm>
                <a:off x="83820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7" name="Straight Arrow Connector 156"/>
              <p:cNvCxnSpPr>
                <a:stCxn id="156" idx="0"/>
              </p:cNvCxnSpPr>
              <p:nvPr/>
            </p:nvCxnSpPr>
            <p:spPr>
              <a:xfrm flipV="1">
                <a:off x="102108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Oval 157"/>
              <p:cNvSpPr/>
              <p:nvPr/>
            </p:nvSpPr>
            <p:spPr>
              <a:xfrm>
                <a:off x="221456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75736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30016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84296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21456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175736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130016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84296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221456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175736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130016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84296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21456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75736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30016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84296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221456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75736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130016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84296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220980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175260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129540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3820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8" name="Content Placeholder 2"/>
            <p:cNvSpPr txBox="1">
              <a:spLocks/>
            </p:cNvSpPr>
            <p:nvPr/>
          </p:nvSpPr>
          <p:spPr>
            <a:xfrm>
              <a:off x="457200" y="1463040"/>
              <a:ext cx="2590800" cy="548640"/>
            </a:xfrm>
            <a:prstGeom prst="rect">
              <a:avLst/>
            </a:prstGeom>
            <a:solidFill>
              <a:srgbClr val="FFFF66"/>
            </a:solidFill>
            <a:ln w="635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Small Area </a:t>
              </a:r>
            </a:p>
          </p:txBody>
        </p:sp>
        <p:sp>
          <p:nvSpPr>
            <p:cNvPr id="269" name="Rounded Rectangle 268"/>
            <p:cNvSpPr/>
            <p:nvPr/>
          </p:nvSpPr>
          <p:spPr>
            <a:xfrm>
              <a:off x="457200" y="762000"/>
              <a:ext cx="2590800" cy="609600"/>
            </a:xfrm>
            <a:prstGeom prst="roundRect">
              <a:avLst>
                <a:gd name="adj" fmla="val 12383"/>
              </a:avLst>
            </a:prstGeom>
            <a:solidFill>
              <a:schemeClr val="tx1"/>
            </a:solidFill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38200" y="3200400"/>
              <a:ext cx="1742123" cy="3048000"/>
              <a:chOff x="844550" y="3200400"/>
              <a:chExt cx="1742123" cy="3048000"/>
            </a:xfrm>
          </p:grpSpPr>
          <p:sp>
            <p:nvSpPr>
              <p:cNvPr id="287" name="Rectangle 286"/>
              <p:cNvSpPr/>
              <p:nvPr/>
            </p:nvSpPr>
            <p:spPr>
              <a:xfrm>
                <a:off x="221615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88" name="Straight Arrow Connector 287"/>
              <p:cNvCxnSpPr>
                <a:stCxn id="287" idx="0"/>
              </p:cNvCxnSpPr>
              <p:nvPr/>
            </p:nvCxnSpPr>
            <p:spPr>
              <a:xfrm flipV="1">
                <a:off x="239903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Rectangle 288"/>
              <p:cNvSpPr/>
              <p:nvPr/>
            </p:nvSpPr>
            <p:spPr>
              <a:xfrm>
                <a:off x="175895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90" name="Straight Arrow Connector 289"/>
              <p:cNvCxnSpPr>
                <a:stCxn id="289" idx="0"/>
              </p:cNvCxnSpPr>
              <p:nvPr/>
            </p:nvCxnSpPr>
            <p:spPr>
              <a:xfrm flipV="1">
                <a:off x="194183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Rectangle 290"/>
              <p:cNvSpPr/>
              <p:nvPr/>
            </p:nvSpPr>
            <p:spPr>
              <a:xfrm>
                <a:off x="130175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92" name="Straight Arrow Connector 291"/>
              <p:cNvCxnSpPr>
                <a:stCxn id="291" idx="0"/>
              </p:cNvCxnSpPr>
              <p:nvPr/>
            </p:nvCxnSpPr>
            <p:spPr>
              <a:xfrm flipV="1">
                <a:off x="148463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Rectangle 292"/>
              <p:cNvSpPr/>
              <p:nvPr/>
            </p:nvSpPr>
            <p:spPr>
              <a:xfrm>
                <a:off x="844550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94" name="Straight Arrow Connector 293"/>
              <p:cNvCxnSpPr>
                <a:stCxn id="293" idx="0"/>
              </p:cNvCxnSpPr>
              <p:nvPr/>
            </p:nvCxnSpPr>
            <p:spPr>
              <a:xfrm flipV="1">
                <a:off x="1027430" y="3200400"/>
                <a:ext cx="0" cy="2364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5" name="Oval 294"/>
              <p:cNvSpPr/>
              <p:nvPr/>
            </p:nvSpPr>
            <p:spPr>
              <a:xfrm>
                <a:off x="222091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176371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130651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849313" y="3657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222091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176371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130651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849313" y="4038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222091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176371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130651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>
              <a:xfrm>
                <a:off x="849313" y="4419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222091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176371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130651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849313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222091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176371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130651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849313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221615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9" name="Oval 368"/>
              <p:cNvSpPr/>
              <p:nvPr/>
            </p:nvSpPr>
            <p:spPr>
              <a:xfrm>
                <a:off x="175895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130175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844550" y="3276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0" name="Content Placeholder 2"/>
            <p:cNvSpPr txBox="1">
              <a:spLocks/>
            </p:cNvSpPr>
            <p:nvPr/>
          </p:nvSpPr>
          <p:spPr>
            <a:xfrm>
              <a:off x="457200" y="2118360"/>
              <a:ext cx="2590800" cy="548640"/>
            </a:xfrm>
            <a:prstGeom prst="rect">
              <a:avLst/>
            </a:prstGeom>
            <a:solidFill>
              <a:srgbClr val="FFFF66"/>
            </a:solidFill>
            <a:ln w="635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High Latency</a:t>
              </a:r>
            </a:p>
          </p:txBody>
        </p:sp>
        <p:cxnSp>
          <p:nvCxnSpPr>
            <p:cNvPr id="202" name="Straight Arrow Connector 201"/>
            <p:cNvCxnSpPr/>
            <p:nvPr/>
          </p:nvCxnSpPr>
          <p:spPr>
            <a:xfrm flipV="1">
              <a:off x="304800" y="2118360"/>
              <a:ext cx="2863850" cy="54864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/>
            <p:cNvCxnSpPr/>
            <p:nvPr/>
          </p:nvCxnSpPr>
          <p:spPr>
            <a:xfrm>
              <a:off x="304800" y="2118360"/>
              <a:ext cx="2863850" cy="54864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746750" y="914400"/>
            <a:ext cx="2863850" cy="5486400"/>
            <a:chOff x="5746750" y="762000"/>
            <a:chExt cx="2863850" cy="5486400"/>
          </a:xfrm>
        </p:grpSpPr>
        <p:grpSp>
          <p:nvGrpSpPr>
            <p:cNvPr id="182" name="Group 181"/>
            <p:cNvGrpSpPr/>
            <p:nvPr/>
          </p:nvGrpSpPr>
          <p:grpSpPr>
            <a:xfrm>
              <a:off x="5867400" y="914400"/>
              <a:ext cx="2590800" cy="5334000"/>
              <a:chOff x="5867400" y="914400"/>
              <a:chExt cx="2590800" cy="5334000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7706677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8" name="Straight Arrow Connector 187"/>
              <p:cNvCxnSpPr>
                <a:stCxn id="185" idx="0"/>
              </p:cNvCxnSpPr>
              <p:nvPr/>
            </p:nvCxnSpPr>
            <p:spPr>
              <a:xfrm flipV="1">
                <a:off x="7889557" y="47244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Rectangle 190"/>
              <p:cNvSpPr/>
              <p:nvPr/>
            </p:nvSpPr>
            <p:spPr>
              <a:xfrm>
                <a:off x="7249477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4" name="Straight Arrow Connector 193"/>
              <p:cNvCxnSpPr>
                <a:stCxn id="191" idx="0"/>
              </p:cNvCxnSpPr>
              <p:nvPr/>
            </p:nvCxnSpPr>
            <p:spPr>
              <a:xfrm flipV="1">
                <a:off x="7432357" y="47244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tangle 194"/>
              <p:cNvSpPr/>
              <p:nvPr/>
            </p:nvSpPr>
            <p:spPr>
              <a:xfrm>
                <a:off x="6792277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6" name="Straight Arrow Connector 195"/>
              <p:cNvCxnSpPr>
                <a:stCxn id="195" idx="0"/>
              </p:cNvCxnSpPr>
              <p:nvPr/>
            </p:nvCxnSpPr>
            <p:spPr>
              <a:xfrm flipV="1">
                <a:off x="6975157" y="47244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Rectangle 196"/>
              <p:cNvSpPr/>
              <p:nvPr/>
            </p:nvSpPr>
            <p:spPr>
              <a:xfrm>
                <a:off x="6335077" y="55644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8" name="Straight Arrow Connector 197"/>
              <p:cNvCxnSpPr>
                <a:stCxn id="197" idx="0"/>
              </p:cNvCxnSpPr>
              <p:nvPr/>
            </p:nvCxnSpPr>
            <p:spPr>
              <a:xfrm flipV="1">
                <a:off x="6517957" y="47244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202"/>
              <p:cNvSpPr/>
              <p:nvPr/>
            </p:nvSpPr>
            <p:spPr>
              <a:xfrm>
                <a:off x="7711440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7254240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6797040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6339840" y="4800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7711440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7254240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6797040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6339840" y="51816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7706677" y="39642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0" name="Straight Arrow Connector 219"/>
              <p:cNvCxnSpPr>
                <a:stCxn id="219" idx="0"/>
              </p:cNvCxnSpPr>
              <p:nvPr/>
            </p:nvCxnSpPr>
            <p:spPr>
              <a:xfrm flipV="1">
                <a:off x="7889557" y="31242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Rectangle 220"/>
              <p:cNvSpPr/>
              <p:nvPr/>
            </p:nvSpPr>
            <p:spPr>
              <a:xfrm>
                <a:off x="7249477" y="39642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2" name="Straight Arrow Connector 221"/>
              <p:cNvCxnSpPr>
                <a:stCxn id="221" idx="0"/>
              </p:cNvCxnSpPr>
              <p:nvPr/>
            </p:nvCxnSpPr>
            <p:spPr>
              <a:xfrm flipV="1">
                <a:off x="7432357" y="31242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Rectangle 226"/>
              <p:cNvSpPr/>
              <p:nvPr/>
            </p:nvSpPr>
            <p:spPr>
              <a:xfrm>
                <a:off x="6792277" y="39642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8" name="Straight Arrow Connector 227"/>
              <p:cNvCxnSpPr>
                <a:stCxn id="227" idx="0"/>
              </p:cNvCxnSpPr>
              <p:nvPr/>
            </p:nvCxnSpPr>
            <p:spPr>
              <a:xfrm flipV="1">
                <a:off x="6975157" y="31242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Rectangle 228"/>
              <p:cNvSpPr/>
              <p:nvPr/>
            </p:nvSpPr>
            <p:spPr>
              <a:xfrm>
                <a:off x="6335077" y="39642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30" name="Straight Arrow Connector 229"/>
              <p:cNvCxnSpPr>
                <a:stCxn id="229" idx="0"/>
              </p:cNvCxnSpPr>
              <p:nvPr/>
            </p:nvCxnSpPr>
            <p:spPr>
              <a:xfrm flipV="1">
                <a:off x="6517957" y="31242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Oval 234"/>
              <p:cNvSpPr/>
              <p:nvPr/>
            </p:nvSpPr>
            <p:spPr>
              <a:xfrm>
                <a:off x="7711440" y="3200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7254240" y="3200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797040" y="3200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6339840" y="3200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7711440" y="3581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7254240" y="3581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6797040" y="3581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6339840" y="35814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706677" y="23640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4" name="Straight Arrow Connector 243"/>
              <p:cNvCxnSpPr>
                <a:stCxn id="243" idx="0"/>
              </p:cNvCxnSpPr>
              <p:nvPr/>
            </p:nvCxnSpPr>
            <p:spPr>
              <a:xfrm flipV="1">
                <a:off x="7889557" y="15240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Rectangle 244"/>
              <p:cNvSpPr/>
              <p:nvPr/>
            </p:nvSpPr>
            <p:spPr>
              <a:xfrm>
                <a:off x="7249477" y="23640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6" name="Straight Arrow Connector 245"/>
              <p:cNvCxnSpPr>
                <a:stCxn id="245" idx="0"/>
              </p:cNvCxnSpPr>
              <p:nvPr/>
            </p:nvCxnSpPr>
            <p:spPr>
              <a:xfrm flipV="1">
                <a:off x="7432357" y="15240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Rectangle 246"/>
              <p:cNvSpPr/>
              <p:nvPr/>
            </p:nvSpPr>
            <p:spPr>
              <a:xfrm>
                <a:off x="6792277" y="23640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8" name="Straight Arrow Connector 247"/>
              <p:cNvCxnSpPr>
                <a:stCxn id="247" idx="0"/>
              </p:cNvCxnSpPr>
              <p:nvPr/>
            </p:nvCxnSpPr>
            <p:spPr>
              <a:xfrm flipV="1">
                <a:off x="6975157" y="15240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Rectangle 248"/>
              <p:cNvSpPr/>
              <p:nvPr/>
            </p:nvSpPr>
            <p:spPr>
              <a:xfrm>
                <a:off x="6335077" y="2364004"/>
                <a:ext cx="365760" cy="683996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52" name="Straight Arrow Connector 251"/>
              <p:cNvCxnSpPr>
                <a:stCxn id="249" idx="0"/>
              </p:cNvCxnSpPr>
              <p:nvPr/>
            </p:nvCxnSpPr>
            <p:spPr>
              <a:xfrm flipV="1">
                <a:off x="6517957" y="1524000"/>
                <a:ext cx="0" cy="840004"/>
              </a:xfrm>
              <a:prstGeom prst="straightConnector1">
                <a:avLst/>
              </a:prstGeom>
              <a:ln w="25400" cap="rnd">
                <a:solidFill>
                  <a:schemeClr val="tx1"/>
                </a:solidFill>
                <a:headEnd type="none" w="lg" len="med"/>
                <a:tailEnd type="none" w="lg" len="med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5" name="Oval 254"/>
              <p:cNvSpPr/>
              <p:nvPr/>
            </p:nvSpPr>
            <p:spPr>
              <a:xfrm>
                <a:off x="7711440" y="1600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7254240" y="1600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797040" y="1600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6339840" y="1600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7711440" y="1981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7254240" y="1981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6797040" y="1981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6339840" y="1981200"/>
                <a:ext cx="365760" cy="36576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Rounded Rectangle 266"/>
              <p:cNvSpPr/>
              <p:nvPr/>
            </p:nvSpPr>
            <p:spPr>
              <a:xfrm>
                <a:off x="5867400" y="914400"/>
                <a:ext cx="2590800" cy="609600"/>
              </a:xfrm>
              <a:prstGeom prst="roundRect">
                <a:avLst>
                  <a:gd name="adj" fmla="val 12383"/>
                </a:avLst>
              </a:prstGeom>
              <a:noFill/>
              <a:ln w="38100" cap="rnd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Short </a:t>
                </a:r>
                <a:r>
                  <a:rPr kumimoji="0" lang="en-US" sz="32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Bitline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p:grpSp>
        <p:sp>
          <p:nvSpPr>
            <p:cNvPr id="483" name="Content Placeholder 2"/>
            <p:cNvSpPr txBox="1">
              <a:spLocks/>
            </p:cNvSpPr>
            <p:nvPr/>
          </p:nvSpPr>
          <p:spPr>
            <a:xfrm>
              <a:off x="5867400" y="2120900"/>
              <a:ext cx="2590800" cy="548640"/>
            </a:xfrm>
            <a:prstGeom prst="rect">
              <a:avLst/>
            </a:prstGeom>
            <a:solidFill>
              <a:srgbClr val="FFFF66"/>
            </a:solidFill>
            <a:ln w="635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 Latency </a:t>
              </a:r>
            </a:p>
          </p:txBody>
        </p:sp>
        <p:sp>
          <p:nvSpPr>
            <p:cNvPr id="275" name="Rounded Rectangle 274"/>
            <p:cNvSpPr/>
            <p:nvPr/>
          </p:nvSpPr>
          <p:spPr>
            <a:xfrm>
              <a:off x="5867400" y="762000"/>
              <a:ext cx="2590800" cy="609600"/>
            </a:xfrm>
            <a:prstGeom prst="roundRect">
              <a:avLst>
                <a:gd name="adj" fmla="val 12383"/>
              </a:avLst>
            </a:prstGeom>
            <a:solidFill>
              <a:schemeClr val="tx1"/>
            </a:solidFill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Short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1" name="Content Placeholder 2"/>
            <p:cNvSpPr txBox="1">
              <a:spLocks/>
            </p:cNvSpPr>
            <p:nvPr/>
          </p:nvSpPr>
          <p:spPr>
            <a:xfrm>
              <a:off x="5867400" y="1450340"/>
              <a:ext cx="2590800" cy="548640"/>
            </a:xfrm>
            <a:prstGeom prst="rect">
              <a:avLst/>
            </a:prstGeom>
            <a:solidFill>
              <a:srgbClr val="FFFF66"/>
            </a:solidFill>
            <a:ln w="6350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Large Area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209" name="Straight Arrow Connector 208"/>
            <p:cNvCxnSpPr/>
            <p:nvPr/>
          </p:nvCxnSpPr>
          <p:spPr>
            <a:xfrm flipV="1">
              <a:off x="5746750" y="1450340"/>
              <a:ext cx="2863850" cy="54864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>
              <a:off x="5746750" y="1450340"/>
              <a:ext cx="2863850" cy="54864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ounded Rectangle 215"/>
          <p:cNvSpPr/>
          <p:nvPr/>
        </p:nvSpPr>
        <p:spPr>
          <a:xfrm>
            <a:off x="2473643" y="914400"/>
            <a:ext cx="4003357" cy="607060"/>
          </a:xfrm>
          <a:prstGeom prst="roundRect">
            <a:avLst>
              <a:gd name="adj" fmla="val 12383"/>
            </a:avLst>
          </a:prstGeom>
          <a:solidFill>
            <a:schemeClr val="tx1"/>
          </a:solidFill>
          <a:ln w="38100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Tiered-Latency DRAM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410200" y="4908550"/>
            <a:ext cx="2819400" cy="835660"/>
            <a:chOff x="5410200" y="4756150"/>
            <a:chExt cx="2819400" cy="835660"/>
          </a:xfrm>
        </p:grpSpPr>
        <p:sp>
          <p:nvSpPr>
            <p:cNvPr id="217" name="Rounded Rectangle 216"/>
            <p:cNvSpPr/>
            <p:nvPr/>
          </p:nvSpPr>
          <p:spPr>
            <a:xfrm>
              <a:off x="5638800" y="4861560"/>
              <a:ext cx="2590800" cy="612648"/>
            </a:xfrm>
            <a:prstGeom prst="roundRect">
              <a:avLst>
                <a:gd name="adj" fmla="val 30371"/>
              </a:avLst>
            </a:prstGeom>
            <a:solidFill>
              <a:schemeClr val="tx1"/>
            </a:solidFill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8229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Low Latency</a:t>
              </a:r>
            </a:p>
          </p:txBody>
        </p:sp>
        <p:cxnSp>
          <p:nvCxnSpPr>
            <p:cNvPr id="218" name="Straight Arrow Connector 217"/>
            <p:cNvCxnSpPr/>
            <p:nvPr/>
          </p:nvCxnSpPr>
          <p:spPr>
            <a:xfrm>
              <a:off x="5410200" y="4756150"/>
              <a:ext cx="114723" cy="105410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 flipV="1">
              <a:off x="5410200" y="5474208"/>
              <a:ext cx="114723" cy="117602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>
              <a:off x="5524923" y="4861560"/>
              <a:ext cx="0" cy="612648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" name="Group 224"/>
          <p:cNvGrpSpPr/>
          <p:nvPr/>
        </p:nvGrpSpPr>
        <p:grpSpPr>
          <a:xfrm>
            <a:off x="3581400" y="4953000"/>
            <a:ext cx="1742123" cy="1447800"/>
            <a:chOff x="6487477" y="3962400"/>
            <a:chExt cx="1742123" cy="1447800"/>
          </a:xfrm>
        </p:grpSpPr>
        <p:sp>
          <p:nvSpPr>
            <p:cNvPr id="226" name="Rectangle 225"/>
            <p:cNvSpPr/>
            <p:nvPr/>
          </p:nvSpPr>
          <p:spPr>
            <a:xfrm>
              <a:off x="78590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74018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69446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6487477" y="4726204"/>
              <a:ext cx="365760" cy="683996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7863840" y="3962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7406640" y="3962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6949440" y="3962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>
              <a:off x="6492240" y="3962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>
              <a:off x="7863840" y="4343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>
              <a:off x="7406640" y="4343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>
              <a:off x="6949440" y="4343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>
              <a:off x="6492240" y="4343400"/>
              <a:ext cx="365760" cy="36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38200" y="3016425"/>
            <a:ext cx="2628598" cy="2683335"/>
            <a:chOff x="838200" y="2864025"/>
            <a:chExt cx="2628598" cy="2683335"/>
          </a:xfrm>
        </p:grpSpPr>
        <p:sp>
          <p:nvSpPr>
            <p:cNvPr id="270" name="Rounded Rectangle 269"/>
            <p:cNvSpPr/>
            <p:nvPr/>
          </p:nvSpPr>
          <p:spPr>
            <a:xfrm>
              <a:off x="838200" y="3384550"/>
              <a:ext cx="2399877" cy="1416050"/>
            </a:xfrm>
            <a:prstGeom prst="roundRect">
              <a:avLst>
                <a:gd name="adj" fmla="val 18840"/>
              </a:avLst>
            </a:prstGeom>
            <a:solidFill>
              <a:schemeClr val="tx1"/>
            </a:solidFill>
            <a:ln w="38100" cap="rnd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8229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Small area using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bitline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71" name="Straight Arrow Connector 270"/>
            <p:cNvCxnSpPr/>
            <p:nvPr/>
          </p:nvCxnSpPr>
          <p:spPr>
            <a:xfrm flipH="1">
              <a:off x="3352800" y="2864025"/>
              <a:ext cx="113998" cy="107775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/>
            <p:cNvCxnSpPr/>
            <p:nvPr/>
          </p:nvCxnSpPr>
          <p:spPr>
            <a:xfrm flipH="1" flipV="1">
              <a:off x="3352800" y="5474208"/>
              <a:ext cx="113998" cy="73152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/>
            <p:cNvCxnSpPr/>
            <p:nvPr/>
          </p:nvCxnSpPr>
          <p:spPr>
            <a:xfrm>
              <a:off x="3352800" y="2971800"/>
              <a:ext cx="0" cy="2502408"/>
            </a:xfrm>
            <a:prstGeom prst="straightConnector1">
              <a:avLst/>
            </a:prstGeom>
            <a:ln w="25400" cap="rnd">
              <a:solidFill>
                <a:schemeClr val="tx1"/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10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4343400" y="1524000"/>
          <a:ext cx="4419600" cy="320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0" y="1524000"/>
          <a:ext cx="4511039" cy="320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 Commodity DRAM vs. TL-DRAM </a:t>
            </a:r>
            <a:r>
              <a:rPr lang="en-US" sz="2700" dirty="0">
                <a:solidFill>
                  <a:srgbClr val="1A5712"/>
                </a:solidFill>
              </a:rPr>
              <a:t>[HPCA 2013] </a:t>
            </a:r>
          </a:p>
        </p:txBody>
      </p:sp>
      <p:sp>
        <p:nvSpPr>
          <p:cNvPr id="28" name="Rectangle 27"/>
          <p:cNvSpPr/>
          <p:nvPr/>
        </p:nvSpPr>
        <p:spPr>
          <a:xfrm rot="16200000">
            <a:off x="-571499" y="2689858"/>
            <a:ext cx="2225040" cy="47244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Latency</a:t>
            </a:r>
          </a:p>
        </p:txBody>
      </p:sp>
      <p:sp>
        <p:nvSpPr>
          <p:cNvPr id="29" name="Rectangle 28"/>
          <p:cNvSpPr/>
          <p:nvPr/>
        </p:nvSpPr>
        <p:spPr>
          <a:xfrm rot="16200000">
            <a:off x="3702733" y="2635933"/>
            <a:ext cx="2438402" cy="67173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989407" y="2857500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–56%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917875" y="1851660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+23%</a:t>
            </a: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6248400" y="2956560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–51%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162800" y="1432560"/>
            <a:ext cx="15240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+49%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381000" y="838200"/>
            <a:ext cx="4495800" cy="1021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 Latency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4648200" y="838200"/>
            <a:ext cx="4114800" cy="1021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 Power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81000" y="5334000"/>
            <a:ext cx="8001000" cy="152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 Area Overhead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~3%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mainly due to the isolation transistors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98449" y="4038600"/>
            <a:ext cx="4040188" cy="1219200"/>
            <a:chOff x="298449" y="4038600"/>
            <a:chExt cx="4040188" cy="1219200"/>
          </a:xfrm>
        </p:grpSpPr>
        <p:sp>
          <p:nvSpPr>
            <p:cNvPr id="46" name="Content Placeholder 2"/>
            <p:cNvSpPr txBox="1">
              <a:spLocks/>
            </p:cNvSpPr>
            <p:nvPr/>
          </p:nvSpPr>
          <p:spPr>
            <a:xfrm>
              <a:off x="2116046" y="4572001"/>
              <a:ext cx="2057400" cy="6857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TL-DRAM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2438400" y="4038600"/>
              <a:ext cx="0" cy="914401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298449" y="4267201"/>
              <a:ext cx="2209801" cy="6857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Commodity DRAM</a:t>
              </a:r>
            </a:p>
          </p:txBody>
        </p:sp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1970356" y="4114800"/>
              <a:ext cx="2277792" cy="6857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Near       Far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3381378" y="4038601"/>
              <a:ext cx="0" cy="457199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4338637" y="4038602"/>
              <a:ext cx="0" cy="914399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48668" y="4089400"/>
              <a:ext cx="746757" cy="228601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48668" y="4318002"/>
              <a:ext cx="0" cy="634999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586068" y="4038600"/>
            <a:ext cx="4040188" cy="1219199"/>
            <a:chOff x="4586068" y="4038600"/>
            <a:chExt cx="4040188" cy="1219199"/>
          </a:xfrm>
        </p:grpSpPr>
        <p:cxnSp>
          <p:nvCxnSpPr>
            <p:cNvPr id="58" name="Straight Arrow Connector 57"/>
            <p:cNvCxnSpPr/>
            <p:nvPr/>
          </p:nvCxnSpPr>
          <p:spPr>
            <a:xfrm flipV="1">
              <a:off x="6726019" y="4038600"/>
              <a:ext cx="0" cy="914401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ontent Placeholder 2"/>
            <p:cNvSpPr txBox="1">
              <a:spLocks/>
            </p:cNvSpPr>
            <p:nvPr/>
          </p:nvSpPr>
          <p:spPr>
            <a:xfrm>
              <a:off x="4586068" y="4267201"/>
              <a:ext cx="2209801" cy="6857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Commodity DRAM</a:t>
              </a:r>
            </a:p>
          </p:txBody>
        </p:sp>
        <p:sp>
          <p:nvSpPr>
            <p:cNvPr id="60" name="Content Placeholder 2"/>
            <p:cNvSpPr txBox="1">
              <a:spLocks/>
            </p:cNvSpPr>
            <p:nvPr/>
          </p:nvSpPr>
          <p:spPr>
            <a:xfrm>
              <a:off x="6257975" y="4114800"/>
              <a:ext cx="2277792" cy="6857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Near       Far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7668997" y="4038601"/>
              <a:ext cx="0" cy="457199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8626256" y="4038602"/>
              <a:ext cx="0" cy="914399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5036287" y="4094163"/>
              <a:ext cx="746757" cy="228601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5036287" y="4322765"/>
              <a:ext cx="0" cy="634999"/>
            </a:xfrm>
            <a:prstGeom prst="straightConnector1">
              <a:avLst/>
            </a:prstGeom>
            <a:ln w="12700" cap="rnd">
              <a:solidFill>
                <a:schemeClr val="bg1">
                  <a:lumMod val="50000"/>
                </a:schemeClr>
              </a:solidFill>
              <a:headEnd type="none" w="lg" len="med"/>
              <a:tailEnd type="none" w="lg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ontent Placeholder 2"/>
            <p:cNvSpPr txBox="1">
              <a:spLocks/>
            </p:cNvSpPr>
            <p:nvPr/>
          </p:nvSpPr>
          <p:spPr>
            <a:xfrm>
              <a:off x="6400800" y="4572000"/>
              <a:ext cx="2057400" cy="6857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TL-DRAM</a:t>
              </a:r>
            </a:p>
          </p:txBody>
        </p:sp>
      </p:grpSp>
      <p:sp>
        <p:nvSpPr>
          <p:cNvPr id="38" name="Content Placeholder 2"/>
          <p:cNvSpPr txBox="1">
            <a:spLocks/>
          </p:cNvSpPr>
          <p:nvPr/>
        </p:nvSpPr>
        <p:spPr>
          <a:xfrm>
            <a:off x="879923" y="2188026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(52.5ns)</a:t>
            </a:r>
          </a:p>
        </p:txBody>
      </p:sp>
    </p:spTree>
    <p:extLst>
      <p:ext uri="{BB962C8B-B14F-4D97-AF65-F5344CB8AC3E}">
        <p14:creationId xmlns:p14="http://schemas.microsoft.com/office/powerpoint/2010/main" val="385274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Graphic spid="24" grpId="0">
        <p:bldAsOne/>
      </p:bldGraphic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   Trade-Off: Area (Die-Area) vs. Latency</a:t>
            </a: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/>
          </p:nvPr>
        </p:nvGraphicFramePr>
        <p:xfrm>
          <a:off x="990600" y="838200"/>
          <a:ext cx="7391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429000" y="2362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76600" y="1066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19600" y="27432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05400" y="30480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81700" y="3084493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512 cells/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bitline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</p:txBody>
      </p:sp>
      <p:sp>
        <p:nvSpPr>
          <p:cNvPr id="7" name="Left Arrow 6"/>
          <p:cNvSpPr/>
          <p:nvPr/>
        </p:nvSpPr>
        <p:spPr>
          <a:xfrm rot="16200000">
            <a:off x="-1250157" y="2621758"/>
            <a:ext cx="4038601" cy="92868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Cheaper</a:t>
            </a:r>
          </a:p>
        </p:txBody>
      </p:sp>
      <p:sp>
        <p:nvSpPr>
          <p:cNvPr id="41" name="Left Arrow 40"/>
          <p:cNvSpPr/>
          <p:nvPr/>
        </p:nvSpPr>
        <p:spPr>
          <a:xfrm>
            <a:off x="1676400" y="5550693"/>
            <a:ext cx="6400801" cy="928686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</a:t>
            </a:r>
          </a:p>
        </p:txBody>
      </p:sp>
      <p:sp>
        <p:nvSpPr>
          <p:cNvPr id="13" name="Oval 12"/>
          <p:cNvSpPr/>
          <p:nvPr/>
        </p:nvSpPr>
        <p:spPr>
          <a:xfrm>
            <a:off x="3979398" y="3606018"/>
            <a:ext cx="182880" cy="1828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4699" y="3657600"/>
            <a:ext cx="2628901" cy="55839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 Segment</a:t>
            </a:r>
          </a:p>
        </p:txBody>
      </p:sp>
      <p:sp>
        <p:nvSpPr>
          <p:cNvPr id="15" name="Oval 14"/>
          <p:cNvSpPr/>
          <p:nvPr/>
        </p:nvSpPr>
        <p:spPr>
          <a:xfrm>
            <a:off x="7528561" y="3606018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44002" y="3657600"/>
            <a:ext cx="2447598" cy="55839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 Segment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760146" y="3533003"/>
            <a:ext cx="1530690" cy="1238005"/>
            <a:chOff x="1760146" y="3533003"/>
            <a:chExt cx="1530690" cy="1238005"/>
          </a:xfrm>
        </p:grpSpPr>
        <p:sp>
          <p:nvSpPr>
            <p:cNvPr id="26" name="Left Arrow 25"/>
            <p:cNvSpPr/>
            <p:nvPr/>
          </p:nvSpPr>
          <p:spPr>
            <a:xfrm rot="18889308">
              <a:off x="1894524" y="3398625"/>
              <a:ext cx="1238005" cy="1506761"/>
            </a:xfrm>
            <a:prstGeom prst="leftArrow">
              <a:avLst>
                <a:gd name="adj1" fmla="val 50000"/>
                <a:gd name="adj2" fmla="val 6158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8932207">
              <a:off x="1798404" y="3826557"/>
              <a:ext cx="1492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3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   Leveraging Tiered-Latency DRAM 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5626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3200" dirty="0"/>
              <a:t>TL-DRAM is a </a:t>
            </a:r>
            <a:r>
              <a:rPr lang="en-US" sz="3200" b="1" i="1" dirty="0"/>
              <a:t>substrate</a:t>
            </a:r>
            <a:r>
              <a:rPr lang="en-US" sz="3200" dirty="0"/>
              <a:t> that can be leveraged by the hardware and/or software</a:t>
            </a:r>
          </a:p>
          <a:p>
            <a:pPr>
              <a:lnSpc>
                <a:spcPct val="85000"/>
              </a:lnSpc>
            </a:pPr>
            <a:endParaRPr lang="en-US" sz="1800" dirty="0"/>
          </a:p>
          <a:p>
            <a:pPr>
              <a:lnSpc>
                <a:spcPct val="85000"/>
              </a:lnSpc>
            </a:pPr>
            <a:r>
              <a:rPr lang="en-US" sz="3200" dirty="0"/>
              <a:t>Many potential uses</a:t>
            </a:r>
          </a:p>
          <a:p>
            <a:pPr marL="801688" lvl="1" indent="-344488">
              <a:lnSpc>
                <a:spcPct val="85000"/>
              </a:lnSpc>
              <a:buFont typeface="+mj-lt"/>
              <a:buAutoNum type="arabicPeriod"/>
            </a:pPr>
            <a:r>
              <a:rPr lang="en-US" sz="2800" dirty="0"/>
              <a:t>Use near segment as hardware-managed </a:t>
            </a:r>
            <a:r>
              <a:rPr lang="en-US" sz="2800" b="1" i="1" dirty="0"/>
              <a:t>inclusive</a:t>
            </a:r>
            <a:r>
              <a:rPr lang="en-US" sz="2800" dirty="0"/>
              <a:t> cache to far segment</a:t>
            </a:r>
          </a:p>
          <a:p>
            <a:pPr marL="801688" lvl="1" indent="-344488">
              <a:lnSpc>
                <a:spcPct val="85000"/>
              </a:lnSpc>
              <a:buFont typeface="+mj-lt"/>
              <a:buAutoNum type="arabicPeriod"/>
            </a:pPr>
            <a:r>
              <a:rPr lang="en-US" sz="2800" dirty="0"/>
              <a:t>Use near segment as hardware-managed </a:t>
            </a:r>
            <a:r>
              <a:rPr lang="en-US" sz="2800" b="1" i="1" dirty="0"/>
              <a:t>exclusive</a:t>
            </a:r>
            <a:r>
              <a:rPr lang="en-US" sz="2800" dirty="0"/>
              <a:t> cache to far segment</a:t>
            </a:r>
          </a:p>
          <a:p>
            <a:pPr marL="801688" lvl="1" indent="-344488">
              <a:lnSpc>
                <a:spcPct val="85000"/>
              </a:lnSpc>
              <a:buFont typeface="+mj-lt"/>
              <a:buAutoNum type="arabicPeriod"/>
            </a:pPr>
            <a:r>
              <a:rPr lang="en-US" sz="2800" dirty="0"/>
              <a:t>Profile-based page mapping by operating system</a:t>
            </a:r>
          </a:p>
          <a:p>
            <a:pPr marL="801688" lvl="1" indent="-344488">
              <a:lnSpc>
                <a:spcPct val="85000"/>
              </a:lnSpc>
              <a:buFont typeface="+mj-lt"/>
              <a:buAutoNum type="arabicPeriod"/>
            </a:pPr>
            <a:r>
              <a:rPr lang="en-US" sz="2800" dirty="0"/>
              <a:t>Simply replace DRAM with TL-DRAM </a:t>
            </a:r>
            <a:r>
              <a:rPr lang="en-US" sz="10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endParaRPr lang="en-US" sz="2800" dirty="0"/>
          </a:p>
          <a:p>
            <a:pPr marL="457200" lvl="1" indent="0">
              <a:lnSpc>
                <a:spcPct val="85000"/>
              </a:lnSpc>
              <a:buNone/>
            </a:pP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762000" y="2743200"/>
            <a:ext cx="78486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2743200"/>
            <a:ext cx="7848600" cy="2057400"/>
          </a:xfrm>
          <a:prstGeom prst="roundRect">
            <a:avLst>
              <a:gd name="adj" fmla="val 764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6490211"/>
            <a:ext cx="75608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Lee+, “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Tiered-Latency DRAM: A Low Latency and Low Cost DRAM Architecture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,” HPCA 2013.</a:t>
            </a:r>
          </a:p>
        </p:txBody>
      </p:sp>
    </p:spTree>
    <p:extLst>
      <p:ext uri="{BB962C8B-B14F-4D97-AF65-F5344CB8AC3E}">
        <p14:creationId xmlns:p14="http://schemas.microsoft.com/office/powerpoint/2010/main" val="41347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832431" y="914400"/>
          <a:ext cx="3355729" cy="3993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/>
          </p:nvPr>
        </p:nvGraphicFramePr>
        <p:xfrm>
          <a:off x="5083421" y="914400"/>
          <a:ext cx="3355729" cy="3993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/>
              <a:t>   Performance &amp; Power Consumption  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2241550" y="1000123"/>
            <a:ext cx="1257300" cy="4667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-1261544" y="2514599"/>
            <a:ext cx="3657601" cy="60960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Normalized Performance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7256" y="4837138"/>
            <a:ext cx="3547544" cy="457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Core-Count (Channel)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3098992" y="2476498"/>
            <a:ext cx="3581401" cy="60960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Normalized Power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53000" y="4837138"/>
            <a:ext cx="3429000" cy="45720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Core-Count (Channel)</a:t>
            </a:r>
          </a:p>
        </p:txBody>
      </p:sp>
      <p:sp>
        <p:nvSpPr>
          <p:cNvPr id="32" name="TextBox 1"/>
          <p:cNvSpPr txBox="1"/>
          <p:nvPr/>
        </p:nvSpPr>
        <p:spPr>
          <a:xfrm>
            <a:off x="3149600" y="1000123"/>
            <a:ext cx="1069729" cy="4667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1546471" y="1000123"/>
            <a:ext cx="1069729" cy="4667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1590675" y="1676400"/>
            <a:ext cx="2438402" cy="0"/>
          </a:xfrm>
          <a:prstGeom prst="straightConnector1">
            <a:avLst/>
          </a:prstGeom>
          <a:ln w="50800" cap="rnd">
            <a:solidFill>
              <a:schemeClr val="tx2">
                <a:lumMod val="75000"/>
              </a:schemeClr>
            </a:solidFill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839531" y="1676400"/>
            <a:ext cx="2438402" cy="0"/>
          </a:xfrm>
          <a:prstGeom prst="straightConnector1">
            <a:avLst/>
          </a:prstGeom>
          <a:ln w="50800" cap="rnd">
            <a:solidFill>
              <a:schemeClr val="tx2">
                <a:lumMod val="75000"/>
              </a:schemeClr>
            </a:solidFill>
            <a:headEnd type="none" w="med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"/>
          <p:cNvSpPr txBox="1"/>
          <p:nvPr/>
        </p:nvSpPr>
        <p:spPr>
          <a:xfrm>
            <a:off x="5805489" y="1288595"/>
            <a:ext cx="990600" cy="3878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–23%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6175683" y="1676400"/>
            <a:ext cx="233629" cy="638172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own Arrow 41"/>
          <p:cNvSpPr/>
          <p:nvPr/>
        </p:nvSpPr>
        <p:spPr>
          <a:xfrm>
            <a:off x="6981559" y="1683207"/>
            <a:ext cx="233629" cy="669470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1"/>
          <p:cNvSpPr txBox="1"/>
          <p:nvPr/>
        </p:nvSpPr>
        <p:spPr>
          <a:xfrm>
            <a:off x="6600822" y="1288595"/>
            <a:ext cx="990600" cy="38780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–24%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own Arrow 43"/>
          <p:cNvSpPr/>
          <p:nvPr/>
        </p:nvSpPr>
        <p:spPr>
          <a:xfrm>
            <a:off x="7781926" y="1683206"/>
            <a:ext cx="233629" cy="719479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7400926" y="1295400"/>
            <a:ext cx="990600" cy="38780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–26%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4324" y="5323582"/>
            <a:ext cx="8601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Using near segment as a cache improves performance and reduces power consumption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3568" y="6490211"/>
            <a:ext cx="756084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Lee+, “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Tiered-Latency DRAM: A Low Latency and Low Cost DRAM Architecture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,” HPCA 2013.</a:t>
            </a:r>
          </a:p>
        </p:txBody>
      </p:sp>
    </p:spTree>
    <p:extLst>
      <p:ext uri="{BB962C8B-B14F-4D97-AF65-F5344CB8AC3E}">
        <p14:creationId xmlns:p14="http://schemas.microsoft.com/office/powerpoint/2010/main" val="18996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AsOne/>
      </p:bldGraphic>
      <p:bldP spid="23" grpId="0"/>
      <p:bldP spid="26" grpId="0"/>
      <p:bldP spid="28" grpId="0"/>
      <p:bldP spid="32" grpId="0"/>
      <p:bldP spid="22" grpId="0"/>
      <p:bldP spid="40" grpId="0"/>
      <p:bldP spid="41" grpId="0" animBg="1"/>
      <p:bldP spid="42" grpId="0" animBg="1"/>
      <p:bldP spid="43" grpId="0"/>
      <p:bldP spid="44" grpId="0" animBg="1"/>
      <p:bldP spid="45" grpId="0"/>
      <p:bldP spid="46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Low Latency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14814"/>
      </p:ext>
    </p:extLst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24800" cy="1752600"/>
          </a:xfrm>
        </p:spPr>
        <p:txBody>
          <a:bodyPr/>
          <a:lstStyle/>
          <a:p>
            <a:r>
              <a:rPr lang="en-US" sz="4000" dirty="0" err="1"/>
              <a:t>Ramulator</a:t>
            </a:r>
            <a:r>
              <a:rPr lang="en-US" sz="4000" dirty="0"/>
              <a:t>: A Fast and Extensible DRAM Simulator </a:t>
            </a:r>
            <a:br>
              <a:rPr lang="en-US" sz="4000" dirty="0"/>
            </a:br>
            <a:r>
              <a:rPr lang="en-US" sz="4000" dirty="0"/>
              <a:t>	</a:t>
            </a:r>
            <a:r>
              <a:rPr lang="en-US" sz="3000" b="1" dirty="0"/>
              <a:t>[IEEE Comp Arch Letters’15]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1519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Major Trend: Hybrid Main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480773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Meza+, “</a:t>
            </a:r>
            <a:r>
              <a:rPr lang="en-US" sz="1600" dirty="0">
                <a:solidFill>
                  <a:srgbClr val="0000FF"/>
                </a:solidFill>
              </a:rPr>
              <a:t>Enabling Efficient and Scalable Hybrid Memories</a:t>
            </a:r>
            <a:r>
              <a:rPr lang="en-US" sz="1600" dirty="0"/>
              <a:t>,” IEEE Comp. Arch. Letters, 2012.</a:t>
            </a:r>
          </a:p>
          <a:p>
            <a:pPr marL="0" indent="0">
              <a:buNone/>
            </a:pPr>
            <a:r>
              <a:rPr lang="en-US" sz="1600" dirty="0"/>
              <a:t>Yoon+, “</a:t>
            </a:r>
            <a:r>
              <a:rPr lang="en-US" sz="1600" dirty="0">
                <a:solidFill>
                  <a:srgbClr val="0000FF"/>
                </a:solidFill>
              </a:rPr>
              <a:t>Row Buffer Locality Aware Caching Policies for Hybrid Memories</a:t>
            </a:r>
            <a:r>
              <a:rPr lang="en-US" sz="1600" dirty="0"/>
              <a:t>,” ICCD 2012 Best Paper Award.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00210" y="1052736"/>
            <a:ext cx="1512168" cy="15121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CPU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0210" y="2047067"/>
            <a:ext cx="792087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000000"/>
                </a:solidFill>
              </a:rPr>
              <a:t>DRAMCtrl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40385" y="2601190"/>
            <a:ext cx="0" cy="539778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144226" y="3140968"/>
            <a:ext cx="296159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03648" y="2744642"/>
            <a:ext cx="1740577" cy="1155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33">
                    <a:lumMod val="75000"/>
                  </a:srgbClr>
                </a:solidFill>
              </a:rPr>
              <a:t>Fast, </a:t>
            </a:r>
            <a:r>
              <a:rPr lang="en-US" b="1" dirty="0">
                <a:solidFill>
                  <a:srgbClr val="006633">
                    <a:lumMod val="75000"/>
                  </a:srgbClr>
                </a:solidFill>
              </a:rPr>
              <a:t>durable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Small, 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leaky, volatile, 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high-cost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0369" y="2744642"/>
            <a:ext cx="4070409" cy="1155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D26"/>
                </a:solidFill>
              </a:rPr>
              <a:t>Large, non-volatile, low-cost</a:t>
            </a:r>
          </a:p>
          <a:p>
            <a:pPr algn="ctr"/>
            <a:r>
              <a:rPr lang="en-US" dirty="0">
                <a:solidFill>
                  <a:srgbClr val="8C0000"/>
                </a:solidFill>
              </a:rPr>
              <a:t>Slow, </a:t>
            </a:r>
            <a:r>
              <a:rPr lang="en-US" b="1" dirty="0">
                <a:solidFill>
                  <a:srgbClr val="8C0000"/>
                </a:solidFill>
              </a:rPr>
              <a:t>wears out, </a:t>
            </a:r>
            <a:r>
              <a:rPr lang="en-US" dirty="0">
                <a:solidFill>
                  <a:srgbClr val="8C0000"/>
                </a:solidFill>
              </a:rPr>
              <a:t>high active energy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113004" y="3140968"/>
            <a:ext cx="327366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792298" y="2045549"/>
            <a:ext cx="735381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303030"/>
                </a:solidFill>
              </a:rPr>
              <a:t>PCM Ctrl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3004" y="2564904"/>
            <a:ext cx="0" cy="539778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4847" y="2353804"/>
            <a:ext cx="78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03030"/>
                </a:solidFill>
              </a:rPr>
              <a:t>DRAM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146" y="2364939"/>
            <a:ext cx="347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03030"/>
                </a:solidFill>
              </a:rPr>
              <a:t>Phase Change Memory (or Tech. X)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985" y="4365104"/>
            <a:ext cx="816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Hardware/software manage data allocation and movement </a:t>
            </a:r>
          </a:p>
          <a:p>
            <a:pPr algn="ctr"/>
            <a:r>
              <a:rPr lang="en-US" sz="2400" dirty="0">
                <a:solidFill>
                  <a:srgbClr val="008000"/>
                </a:solidFill>
              </a:rPr>
              <a:t>to achieve the best of multiple technologies</a:t>
            </a:r>
          </a:p>
        </p:txBody>
      </p:sp>
    </p:spTree>
    <p:extLst>
      <p:ext uri="{BB962C8B-B14F-4D97-AF65-F5344CB8AC3E}">
        <p14:creationId xmlns:p14="http://schemas.microsoft.com/office/powerpoint/2010/main" val="516085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DRAM and Memory Controller landscape is changing</a:t>
            </a:r>
          </a:p>
          <a:p>
            <a:r>
              <a:rPr lang="en-US" sz="2000" dirty="0"/>
              <a:t>Many new and upcoming standards</a:t>
            </a:r>
          </a:p>
          <a:p>
            <a:r>
              <a:rPr lang="en-US" sz="2000" dirty="0"/>
              <a:t>Many new controller designs</a:t>
            </a:r>
          </a:p>
          <a:p>
            <a:r>
              <a:rPr lang="en-US" sz="2000" dirty="0"/>
              <a:t>A fast and easy-to-extend simulator is very much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08920"/>
            <a:ext cx="7315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12005"/>
      </p:ext>
    </p:extLst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Provides out-of-the box support for many DRAM standards:</a:t>
            </a:r>
          </a:p>
          <a:p>
            <a:pPr lvl="1"/>
            <a:r>
              <a:rPr lang="en-US" dirty="0"/>
              <a:t>DDR3/4, LPDDR3/4, GDDR5, WIO1/2, HBM, plus new proposals (SALP, AL-DRAM, TLDRAM, RowClone, and SARP)</a:t>
            </a:r>
          </a:p>
          <a:p>
            <a:r>
              <a:rPr lang="en-US" dirty="0"/>
              <a:t>~2.5X faster than fastest open-source simulator</a:t>
            </a:r>
          </a:p>
          <a:p>
            <a:r>
              <a:rPr lang="en-US" dirty="0"/>
              <a:t>Modular and extensible to different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01008"/>
            <a:ext cx="70739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07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Case Study: Comparison of DRAM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29360"/>
            <a:ext cx="69977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64704"/>
            <a:ext cx="69850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12360" y="4604935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Across 22 workloads, simple CPU model</a:t>
            </a:r>
          </a:p>
        </p:txBody>
      </p:sp>
    </p:spTree>
    <p:extLst>
      <p:ext uri="{BB962C8B-B14F-4D97-AF65-F5344CB8AC3E}">
        <p14:creationId xmlns:p14="http://schemas.microsoft.com/office/powerpoint/2010/main" val="3022279996"/>
      </p:ext>
    </p:extLst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Ramulator</a:t>
            </a:r>
            <a:r>
              <a:rPr lang="en-US" dirty="0"/>
              <a:t> Paper and Source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Yoongu Kim, </a:t>
            </a:r>
            <a:r>
              <a:rPr lang="en-US" dirty="0" err="1"/>
              <a:t>Weikun</a:t>
            </a:r>
            <a:r>
              <a:rPr lang="en-US" dirty="0"/>
              <a:t> Yang, and </a:t>
            </a:r>
            <a:r>
              <a:rPr lang="en-US" u="sng" dirty="0"/>
              <a:t>Onur 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hlinkClick r:id="rId2"/>
              </a:rPr>
              <a:t>"Ramulator: A Fast and Extensible DRAM Simulator"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March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 </a:t>
            </a:r>
          </a:p>
          <a:p>
            <a:endParaRPr lang="en-US" dirty="0"/>
          </a:p>
          <a:p>
            <a:r>
              <a:rPr lang="en-US" dirty="0"/>
              <a:t>Source code is released under the liberal MIT License</a:t>
            </a:r>
          </a:p>
          <a:p>
            <a:pPr lvl="1"/>
            <a:r>
              <a:rPr lang="en-US" dirty="0">
                <a:hlinkClick r:id="rId4"/>
              </a:rPr>
              <a:t>https://github.com/CMU-SAFARI/ramulator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61565"/>
      </p:ext>
    </p:extLst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of 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68872"/>
      </p:ext>
    </p:extLst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82700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Onur Mutlu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Full Professor @ ETH Zurich CS, since September 2015 (officially May 2016)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Strecker Professor @ Carnegie Mellon University ECE/CS, 2009-2016, 2016-…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PhD from UT-Austin, worked at Google, VMware, Microsoft Research, Intel, AMD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2"/>
              </a:rPr>
              <a:t>https://people.inf.ethz.ch/omutlu/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  <a:hlinkClick r:id="rId3"/>
              </a:rPr>
              <a:t>omutlu@gmail.com</a:t>
            </a:r>
            <a:r>
              <a:rPr lang="en-US" altLang="en-US" sz="1800" dirty="0">
                <a:ea typeface="ＭＳ Ｐゴシック" panose="020B0600070205080204" pitchFamily="34" charset="-128"/>
              </a:rPr>
              <a:t> (Best way to reach me)</a:t>
            </a:r>
          </a:p>
          <a:p>
            <a:pPr lvl="1"/>
            <a:r>
              <a:rPr lang="en-US" sz="1800" dirty="0">
                <a:latin typeface="Tahoma" charset="0"/>
                <a:ea typeface="ＭＳ Ｐゴシック" charset="0"/>
                <a:hlinkClick r:id="rId4"/>
              </a:rPr>
              <a:t>https://people.inf.ethz.ch/omutlu/projects.htm</a:t>
            </a:r>
            <a:r>
              <a:rPr lang="en-US" sz="1800" dirty="0">
                <a:latin typeface="Tahoma" charset="0"/>
                <a:ea typeface="ＭＳ Ｐゴシック" charset="0"/>
              </a:rPr>
              <a:t> </a:t>
            </a:r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and Teaching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security, bioinformatics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99012" name="Picture 1">
            <a:extLst>
              <a:ext uri="{FF2B5EF4-FFF2-40B4-BE49-F238E27FC236}">
                <a16:creationId xmlns:a16="http://schemas.microsoft.com/office/drawing/2014/main" id="{EDA8380A-00B6-2F46-A5D1-F19A2EE59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0"/>
            <a:ext cx="1270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36728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Foreshadowing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301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Industry Is Writing Papers About It,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153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</a:t>
            </a:r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419BFC-0704-824A-8642-CF6757650AC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86567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Maslow’s (Human) Hierarchy of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need to start with </a:t>
            </a:r>
            <a:r>
              <a:rPr lang="en-US" dirty="0">
                <a:solidFill>
                  <a:srgbClr val="FF0000"/>
                </a:solidFill>
              </a:rPr>
              <a:t>reliability and security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maslow-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57" y="931384"/>
            <a:ext cx="6336704" cy="465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414" y="1052736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A Theory of Human Motivation</a:t>
            </a:r>
            <a:r>
              <a:rPr lang="en-US" dirty="0">
                <a:solidFill>
                  <a:srgbClr val="000000"/>
                </a:solidFill>
              </a:rPr>
              <a:t>,” </a:t>
            </a:r>
          </a:p>
          <a:p>
            <a:r>
              <a:rPr lang="en-US" dirty="0">
                <a:solidFill>
                  <a:srgbClr val="000000"/>
                </a:solidFill>
              </a:rPr>
              <a:t>Psychological Review, 1943.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0551" y="6512454"/>
            <a:ext cx="3160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Source: https://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www.simplypsychology.org</a:t>
            </a:r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maslow.html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4293096"/>
            <a:ext cx="2448272" cy="1152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414" y="1052736"/>
            <a:ext cx="4477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A Theory of Human Motivation</a:t>
            </a:r>
            <a:r>
              <a:rPr lang="en-US" dirty="0">
                <a:solidFill>
                  <a:srgbClr val="000000"/>
                </a:solidFill>
              </a:rPr>
              <a:t>,” </a:t>
            </a:r>
          </a:p>
          <a:p>
            <a:r>
              <a:rPr lang="en-US" dirty="0">
                <a:solidFill>
                  <a:srgbClr val="000000"/>
                </a:solidFill>
              </a:rPr>
              <a:t>Psychological Review, 1943.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Motivation and Personality</a:t>
            </a:r>
            <a:r>
              <a:rPr lang="en-US" dirty="0">
                <a:solidFill>
                  <a:srgbClr val="000000"/>
                </a:solidFill>
              </a:rPr>
              <a:t>,”</a:t>
            </a:r>
          </a:p>
          <a:p>
            <a:r>
              <a:rPr lang="en-US" dirty="0">
                <a:solidFill>
                  <a:srgbClr val="000000"/>
                </a:solidFill>
              </a:rPr>
              <a:t>Book, 1954-1970.</a:t>
            </a:r>
          </a:p>
        </p:txBody>
      </p:sp>
    </p:spTree>
    <p:extLst>
      <p:ext uri="{BB962C8B-B14F-4D97-AF65-F5344CB8AC3E}">
        <p14:creationId xmlns:p14="http://schemas.microsoft.com/office/powerpoint/2010/main" val="1798602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DRAM Scaling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220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stores charge in a capacitor (charge-based memory)</a:t>
            </a:r>
            <a:endParaRPr lang="en-US" sz="200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Capacitor must be large enough for reliable sensing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Access transistor should be large enough for low leakage and high retention time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Scaling beyond 40-35nm (2013) is challenging [ITRS, 2009]</a:t>
            </a: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DRAM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capacity, cost, and energy/power hard to scale</a:t>
            </a:r>
          </a:p>
          <a:p>
            <a:pPr lvl="2"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2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3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45EC618-0165-BC45-84E6-E864E9DC06E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789238"/>
            <a:ext cx="35814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Memory Scales, It Becomes Unreliable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33968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Data from all of Facebook’s servers worldwide</a:t>
            </a:r>
          </a:p>
          <a:p>
            <a:r>
              <a:rPr lang="en-US" sz="1800" dirty="0"/>
              <a:t>Meza+, “</a:t>
            </a:r>
            <a:r>
              <a:rPr lang="en-US" sz="1800" dirty="0">
                <a:solidFill>
                  <a:srgbClr val="0000FF"/>
                </a:solidFill>
              </a:rPr>
              <a:t>Revisiting Memory Errors in Large-Scale Production Data Centers</a:t>
            </a:r>
            <a:r>
              <a:rPr lang="en-US" sz="1800" dirty="0"/>
              <a:t>,” DSN’15.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402"/>
          <p:cNvSpPr/>
          <p:nvPr/>
        </p:nvSpPr>
        <p:spPr>
          <a:xfrm rot="548035">
            <a:off x="6981778" y="2908446"/>
            <a:ext cx="1526103" cy="2358594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lnSpc>
                <a:spcPct val="80000"/>
              </a:lnSpc>
              <a:defRPr spc="0">
                <a:solidFill>
                  <a:srgbClr val="000000"/>
                </a:solidFill>
              </a:defRPr>
            </a:pPr>
            <a:r>
              <a:rPr sz="3800" i="1" spc="-38" dirty="0">
                <a:solidFill>
                  <a:srgbClr val="405F82"/>
                </a:solidFill>
                <a:latin typeface="Garamond"/>
                <a:sym typeface="Vista Sans OT Medium"/>
              </a:rPr>
              <a:t>Intuition:</a:t>
            </a:r>
            <a:br>
              <a:rPr sz="3800" i="1" spc="-38" dirty="0">
                <a:solidFill>
                  <a:srgbClr val="405F82"/>
                </a:solidFill>
                <a:latin typeface="Garamond"/>
                <a:sym typeface="Vista Sans OT Medium"/>
              </a:rPr>
            </a:br>
            <a: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  <a:t>quadratic</a:t>
            </a:r>
            <a:b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</a:br>
            <a: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  <a:t>increase in</a:t>
            </a:r>
            <a:b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</a:br>
            <a:r>
              <a:rPr sz="3800" i="1" spc="-38" dirty="0">
                <a:solidFill>
                  <a:srgbClr val="0000FF"/>
                </a:solidFill>
                <a:latin typeface="Garamond"/>
                <a:sym typeface="Vista Sans OT Medium"/>
              </a:rPr>
              <a:t>capacity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51" y="1844824"/>
            <a:ext cx="4953473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Four Key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68760"/>
            <a:ext cx="8610600" cy="4876800"/>
          </a:xfrm>
        </p:spPr>
        <p:txBody>
          <a:bodyPr/>
          <a:lstStyle/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Secure/Reliable/Safe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Energy-Efficient </a:t>
            </a:r>
            <a:r>
              <a:rPr lang="en-US" dirty="0"/>
              <a:t>Architectures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Memory-centric </a:t>
            </a:r>
            <a:r>
              <a:rPr lang="en-US" dirty="0"/>
              <a:t>(Data-centric) 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Fundamentally </a:t>
            </a:r>
            <a:r>
              <a:rPr lang="en-US" dirty="0">
                <a:solidFill>
                  <a:srgbClr val="0000FF"/>
                </a:solidFill>
              </a:rPr>
              <a:t>Low-Latency </a:t>
            </a:r>
            <a:r>
              <a:rPr lang="en-US" dirty="0"/>
              <a:t>Architectures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Architectures for </a:t>
            </a:r>
            <a:r>
              <a:rPr lang="en-US" dirty="0">
                <a:solidFill>
                  <a:srgbClr val="0000FF"/>
                </a:solidFill>
              </a:rPr>
              <a:t>Genomics, Medicine,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3F53A1-D239-B74E-A57F-3C633430314E}"/>
              </a:ext>
            </a:extLst>
          </p:cNvPr>
          <p:cNvSpPr/>
          <p:nvPr/>
        </p:nvSpPr>
        <p:spPr>
          <a:xfrm>
            <a:off x="514406" y="5373216"/>
            <a:ext cx="6865906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62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84238"/>
          </a:xfrm>
        </p:spPr>
        <p:txBody>
          <a:bodyPr/>
          <a:lstStyle/>
          <a:p>
            <a:r>
              <a:rPr lang="en-US" dirty="0"/>
              <a:t>Large-Scale Failure Analysis of DRAM Chips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53025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Analysis and modeling of memory errors found in all of Facebook’s server fleet</a:t>
            </a:r>
          </a:p>
          <a:p>
            <a:endParaRPr lang="en-US" dirty="0"/>
          </a:p>
          <a:p>
            <a:r>
              <a:rPr lang="en-US" sz="2000" dirty="0"/>
              <a:t>Justin Meza, </a:t>
            </a:r>
            <a:r>
              <a:rPr lang="en-US" sz="2000" dirty="0" err="1"/>
              <a:t>Qiang</a:t>
            </a:r>
            <a:r>
              <a:rPr lang="en-US" sz="2000" dirty="0"/>
              <a:t> Wu, </a:t>
            </a:r>
            <a:r>
              <a:rPr lang="en-US" sz="2000" dirty="0" err="1"/>
              <a:t>Sanjeev</a:t>
            </a:r>
            <a:r>
              <a:rPr lang="en-US" sz="2000" dirty="0"/>
              <a:t> Kumar, and Onur Mutlu,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"Revisiting Memory Errors in Large-Scale Production Data Centers: Analysis and Modeling of New Trends from the Field"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45th Annual IEEE/IFIP International Conference on Dependable Systems and Networks</a:t>
            </a:r>
            <a:r>
              <a:rPr lang="en-US" sz="2000" i="1" dirty="0"/>
              <a:t> (</a:t>
            </a:r>
            <a:r>
              <a:rPr lang="en-US" sz="2000" b="1" i="1" dirty="0"/>
              <a:t>DSN</a:t>
            </a:r>
            <a:r>
              <a:rPr lang="en-US" sz="2000" i="1" dirty="0"/>
              <a:t>)</a:t>
            </a:r>
            <a:r>
              <a:rPr lang="en-US" sz="2000" dirty="0"/>
              <a:t>, Rio de Janeiro, Brazil, June 2015.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DRAM Error Model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69019-BB41-6245-A1FF-2891AF1467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41168"/>
            <a:ext cx="9144000" cy="14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Infrastructures to Understand Such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37836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30" y="3573016"/>
            <a:ext cx="4170370" cy="28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1741" y="980728"/>
            <a:ext cx="4474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FF"/>
                </a:solidFill>
                <a:hlinkClick r:id="rId4"/>
              </a:rPr>
              <a:t>An Experimental Study of Data Retention Behavior in Modern DRAM Devices: Implications for Retention Time Profiling Mechanisms</a:t>
            </a:r>
            <a:r>
              <a:rPr lang="en-US" sz="1600" dirty="0">
                <a:solidFill>
                  <a:srgbClr val="000000"/>
                </a:solidFill>
              </a:rPr>
              <a:t> (Liu et al., ISCA 2013)</a:t>
            </a:r>
          </a:p>
          <a:p>
            <a:pPr lvl="1"/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5"/>
              </a:rPr>
              <a:t>The Efficacy of Error Mitigation Techniques for DRAM Retention Failures: A Comparative Experimental Study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(Khan et al., SIGMETRICS 2014)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37" y="3652570"/>
            <a:ext cx="469077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FF"/>
                </a:solidFill>
                <a:hlinkClick r:id="rId6"/>
              </a:rPr>
              <a:t>Flipping Bits in Memory Without Accessing Them: An Experimental Study of DRAM Disturbance Errors</a:t>
            </a:r>
            <a:r>
              <a:rPr lang="en-US" sz="1600" dirty="0">
                <a:solidFill>
                  <a:srgbClr val="000000"/>
                </a:solidFill>
              </a:rPr>
              <a:t> (Kim et al., ISCA 2014)</a:t>
            </a:r>
          </a:p>
          <a:p>
            <a:pPr lvl="1"/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7"/>
              </a:rPr>
              <a:t>Adaptive-Latency DRAM: Optimizing DRAM Timing for the Common-Case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(Lee et al., HPCA 2015)</a:t>
            </a:r>
          </a:p>
          <a:p>
            <a:pPr lvl="1"/>
            <a:endParaRPr lang="en-US" sz="16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8"/>
              </a:rPr>
              <a:t>AVATAR: A Variable-Retention-Time (VRT) Aware Refresh for DRAM Systems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Qureshi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et al., DSN 2015)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9160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Infrastructures to Understand Such Issues</a:t>
            </a:r>
          </a:p>
        </p:txBody>
      </p:sp>
      <p:pic>
        <p:nvPicPr>
          <p:cNvPr id="5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228600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300608"/>
            <a:ext cx="6696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Kim+, “</a:t>
            </a:r>
            <a:r>
              <a:rPr lang="en-US" sz="1600" dirty="0">
                <a:solidFill>
                  <a:srgbClr val="0000FF"/>
                </a:solidFill>
              </a:rPr>
              <a:t>Flipping Bits in Memory Without Accessing Them: An Experimental Study of DRAM Disturbance Errors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</a:p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</a:p>
          <a:p>
            <a:pPr algn="ctr">
              <a:lnSpc>
                <a:spcPct val="90000"/>
              </a:lnSpc>
            </a:pP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2990055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4702" y="1962441"/>
            <a:ext cx="1447800" cy="312274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73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25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FPGAs</a:t>
            </a:r>
          </a:p>
        </p:txBody>
      </p:sp>
    </p:spTree>
    <p:extLst>
      <p:ext uri="{BB962C8B-B14F-4D97-AF65-F5344CB8AC3E}">
        <p14:creationId xmlns:p14="http://schemas.microsoft.com/office/powerpoint/2010/main" val="1215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800" dirty="0"/>
              <a:t>SoftMC: Open Source DRAM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432520"/>
            <a:ext cx="5112568" cy="4876800"/>
          </a:xfrm>
        </p:spPr>
        <p:txBody>
          <a:bodyPr/>
          <a:lstStyle/>
          <a:p>
            <a:r>
              <a:rPr lang="en-US" dirty="0"/>
              <a:t>Hasan Hassan et al., “</a:t>
            </a:r>
            <a:r>
              <a:rPr lang="en-US" b="1" dirty="0">
                <a:hlinkClick r:id="rId2"/>
              </a:rPr>
              <a:t>SoftMC: A Flexible and Practical Open-Source Infrastructure for Enabling Experimental DRAM Studies</a:t>
            </a:r>
            <a:r>
              <a:rPr lang="en-US" b="1" dirty="0"/>
              <a:t>,”</a:t>
            </a:r>
            <a:r>
              <a:rPr lang="en-US" dirty="0"/>
              <a:t> HPCA 2017.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Flexible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Easy to Use (C++ API)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Open-source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    </a:t>
            </a:r>
            <a:r>
              <a:rPr lang="en-US" i="1" dirty="0" err="1">
                <a:solidFill>
                  <a:srgbClr val="0000FF"/>
                </a:solidFill>
              </a:rPr>
              <a:t>github.com</a:t>
            </a:r>
            <a:r>
              <a:rPr lang="en-US" i="1" dirty="0">
                <a:solidFill>
                  <a:srgbClr val="0000FF"/>
                </a:solidFill>
              </a:rPr>
              <a:t>/CMU-SAFARI/SoftMC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27" y="1232693"/>
            <a:ext cx="4004777" cy="4830993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727" y="1265237"/>
            <a:ext cx="400477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13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SoftMC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https://github.com/CMU-SAFARI/SoftMC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5817"/>
            <a:ext cx="9144000" cy="23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8" y="152400"/>
            <a:ext cx="9540552" cy="1066800"/>
          </a:xfrm>
        </p:spPr>
        <p:txBody>
          <a:bodyPr/>
          <a:lstStyle/>
          <a:p>
            <a:r>
              <a:rPr lang="en-US" dirty="0"/>
              <a:t>Data Retention in Memory </a:t>
            </a:r>
            <a:r>
              <a:rPr lang="en-US" sz="3000" b="1" dirty="0">
                <a:solidFill>
                  <a:srgbClr val="006633"/>
                </a:solidFill>
              </a:rPr>
              <a:t>[Liu et al., ISCA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Retention Time Profile of DRAM looks like this: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786FF2-CC60-CB43-AE88-3EA46362104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4539"/>
            <a:ext cx="9144000" cy="4372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8024" y="5385990"/>
            <a:ext cx="3724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Location</a:t>
            </a:r>
            <a:r>
              <a:rPr lang="en-US" dirty="0">
                <a:solidFill>
                  <a:srgbClr val="FF0000"/>
                </a:solidFill>
              </a:rPr>
              <a:t> dependent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Stored value pattern </a:t>
            </a:r>
            <a:r>
              <a:rPr lang="en-US" dirty="0">
                <a:solidFill>
                  <a:srgbClr val="FF0000"/>
                </a:solidFill>
              </a:rPr>
              <a:t>dependent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Time</a:t>
            </a:r>
            <a:r>
              <a:rPr lang="en-US" dirty="0">
                <a:solidFill>
                  <a:srgbClr val="FF0000"/>
                </a:solidFill>
              </a:rPr>
              <a:t> dependent</a:t>
            </a:r>
          </a:p>
        </p:txBody>
      </p:sp>
    </p:spTree>
    <p:extLst>
      <p:ext uri="{BB962C8B-B14F-4D97-AF65-F5344CB8AC3E}">
        <p14:creationId xmlns:p14="http://schemas.microsoft.com/office/powerpoint/2010/main" val="4746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Curious Discovery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0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DRAM RowHammer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>
          <a:xfrm>
            <a:off x="228600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2E3B1D-8F75-8B42-8367-02A3C0FD41CB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914400"/>
            <a:ext cx="7315200" cy="3962400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371600" y="16764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71600" y="22860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Wordline"/>
          <p:cNvCxnSpPr/>
          <p:nvPr/>
        </p:nvCxnSpPr>
        <p:spPr>
          <a:xfrm flipH="1">
            <a:off x="1371600" y="28956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71600" y="35052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371600" y="4116388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28800" y="1382713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 Light"/>
              </a:rPr>
              <a:t> Row of Cells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28800" y="19812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17" name="Row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38100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14478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Wordline</a:t>
            </a:r>
          </a:p>
        </p:txBody>
      </p:sp>
      <p:sp>
        <p:nvSpPr>
          <p:cNvPr id="21" name="Low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400" b="1" i="1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  <a:ea typeface="ＭＳ Ｐゴシック" charset="0"/>
                <a:cs typeface="ＭＳ Ｐゴシック" charset="0"/>
              </a:rPr>
              <a:t> V</a:t>
            </a:r>
            <a:r>
              <a:rPr lang="en-US" sz="4800" b="1" i="1" baseline="-2000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  <a:ea typeface="ＭＳ Ｐゴシック" charset="0"/>
                <a:cs typeface="ＭＳ Ｐゴシック" charset="0"/>
              </a:rPr>
              <a:t>LOW</a:t>
            </a:r>
            <a:endParaRPr lang="en-US" sz="4400" b="1" i="1" baseline="-20000">
              <a:solidFill>
                <a:prstClr val="black">
                  <a:lumMod val="65000"/>
                  <a:lumOff val="35000"/>
                </a:prstClr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High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400" b="1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V</a:t>
            </a:r>
            <a:r>
              <a:rPr lang="en-US" sz="4800" b="1" i="1" baseline="-2000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HIGH</a:t>
            </a:r>
            <a:endParaRPr lang="en-US" sz="4400" b="1" i="1" baseline="-20000">
              <a:solidFill>
                <a:srgbClr val="FF0000"/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rror"/>
          <p:cNvSpPr/>
          <p:nvPr/>
        </p:nvSpPr>
        <p:spPr>
          <a:xfrm>
            <a:off x="48768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Error"/>
          <p:cNvSpPr/>
          <p:nvPr/>
        </p:nvSpPr>
        <p:spPr>
          <a:xfrm>
            <a:off x="4267200" y="320357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Error"/>
          <p:cNvSpPr/>
          <p:nvPr/>
        </p:nvSpPr>
        <p:spPr>
          <a:xfrm>
            <a:off x="36576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Error"/>
          <p:cNvSpPr/>
          <p:nvPr/>
        </p:nvSpPr>
        <p:spPr>
          <a:xfrm>
            <a:off x="3657600" y="319722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Error"/>
          <p:cNvSpPr/>
          <p:nvPr/>
        </p:nvSpPr>
        <p:spPr>
          <a:xfrm>
            <a:off x="241935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Victim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 Light"/>
              </a:rPr>
              <a:t>Victim Row</a:t>
            </a:r>
          </a:p>
        </p:txBody>
      </p:sp>
      <p:sp>
        <p:nvSpPr>
          <p:cNvPr id="32" name="Victim"/>
          <p:cNvSpPr/>
          <p:nvPr/>
        </p:nvSpPr>
        <p:spPr>
          <a:xfrm>
            <a:off x="1828800" y="1982788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 Light"/>
              </a:rPr>
              <a:t>Victim Row</a:t>
            </a:r>
          </a:p>
        </p:txBody>
      </p:sp>
      <p:sp>
        <p:nvSpPr>
          <p:cNvPr id="33" name="Aggressor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Calibri Light"/>
              </a:rPr>
              <a:t> Hammered Row</a:t>
            </a:r>
          </a:p>
        </p:txBody>
      </p:sp>
      <p:sp>
        <p:nvSpPr>
          <p:cNvPr id="34" name="Punchline"/>
          <p:cNvSpPr txBox="1"/>
          <p:nvPr/>
        </p:nvSpPr>
        <p:spPr>
          <a:xfrm>
            <a:off x="395288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Repeatedly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reading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a row enough times (before memory gets refreshed) induces </a:t>
            </a:r>
            <a:r>
              <a:rPr lang="en-US" sz="2600" b="1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disturbance errors</a:t>
            </a:r>
            <a:r>
              <a:rPr lang="en-US" sz="2600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in </a:t>
            </a: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adjacent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rows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in </a:t>
            </a:r>
            <a:r>
              <a:rPr lang="en-US" sz="2600" b="1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most real DRAM chips you can buy today</a:t>
            </a:r>
            <a:endParaRPr lang="en-US" sz="2600" dirty="0">
              <a:solidFill>
                <a:prstClr val="black"/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pened"/>
          <p:cNvSpPr txBox="1"/>
          <p:nvPr/>
        </p:nvSpPr>
        <p:spPr>
          <a:xfrm>
            <a:off x="3124200" y="2671763"/>
            <a:ext cx="22098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4000" b="1" i="1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Opened</a:t>
            </a:r>
          </a:p>
        </p:txBody>
      </p:sp>
      <p:sp>
        <p:nvSpPr>
          <p:cNvPr id="28" name="Closed"/>
          <p:cNvSpPr txBox="1"/>
          <p:nvPr/>
        </p:nvSpPr>
        <p:spPr>
          <a:xfrm>
            <a:off x="3133725" y="2671763"/>
            <a:ext cx="2200275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4000" b="1" i="1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Closed</a:t>
            </a:r>
          </a:p>
        </p:txBody>
      </p:sp>
      <p:sp>
        <p:nvSpPr>
          <p:cNvPr id="23964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3EFCF5-C8B9-AF45-B0E3-7DB4F7D988EA}" type="slidenum">
              <a:rPr lang="en-US" sz="2000">
                <a:solidFill>
                  <a:srgbClr val="898989"/>
                </a:solidFill>
                <a:latin typeface="Cambria Math" charset="0"/>
                <a:cs typeface="Cambria Math" charset="0"/>
              </a:rPr>
              <a:pPr eaLnBrk="1" hangingPunct="1"/>
              <a:t>38</a:t>
            </a:fld>
            <a:endParaRPr lang="en-US" sz="2000">
              <a:solidFill>
                <a:srgbClr val="898989"/>
              </a:solidFill>
              <a:latin typeface="Cambria Math" charset="0"/>
              <a:cs typeface="Cambria Math" charset="0"/>
            </a:endParaRPr>
          </a:p>
        </p:txBody>
      </p:sp>
      <p:sp>
        <p:nvSpPr>
          <p:cNvPr id="239643" name="Title 1"/>
          <p:cNvSpPr>
            <a:spLocks noGrp="1"/>
          </p:cNvSpPr>
          <p:nvPr>
            <p:ph type="title"/>
          </p:nvPr>
        </p:nvSpPr>
        <p:spPr>
          <a:xfrm>
            <a:off x="228600" y="-14288"/>
            <a:ext cx="8915400" cy="1066801"/>
          </a:xfrm>
        </p:spPr>
        <p:txBody>
          <a:bodyPr/>
          <a:lstStyle/>
          <a:p>
            <a:r>
              <a:rPr lang="en-US" sz="3600" b="0" dirty="0">
                <a:solidFill>
                  <a:schemeClr val="accent6">
                    <a:lumMod val="50000"/>
                  </a:schemeClr>
                </a:solidFill>
                <a:latin typeface="Garamond" charset="0"/>
              </a:rPr>
              <a:t>Modern DRAM is Prone to Disturbance Errors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7950" y="6239053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3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,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76092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9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1" grpId="4"/>
      <p:bldP spid="21" grpId="5"/>
      <p:bldP spid="21" grpId="6"/>
      <p:bldP spid="21" grpId="7"/>
      <p:bldP spid="21" grpId="8"/>
      <p:bldP spid="21" grpId="9"/>
      <p:bldP spid="21" grpId="10"/>
      <p:bldP spid="21" grpId="11"/>
      <p:bldP spid="22" grpId="0"/>
      <p:bldP spid="22" grpId="1"/>
      <p:bldP spid="22" grpId="2"/>
      <p:bldP spid="22" grpId="3"/>
      <p:bldP spid="22" grpId="4"/>
      <p:bldP spid="22" grpId="5"/>
      <p:bldP spid="22" grpId="6"/>
      <p:bldP spid="22" grpId="7"/>
      <p:bldP spid="22" grpId="8"/>
      <p:bldP spid="22" grpId="9"/>
      <p:bldP spid="22" grpId="10"/>
      <p:bldP spid="22" grpId="11"/>
      <p:bldP spid="22" grpId="12"/>
      <p:bldP spid="31" grpId="0" animBg="1"/>
      <p:bldP spid="32" grpId="0" animBg="1"/>
      <p:bldP spid="33" grpId="0" animBg="1"/>
      <p:bldP spid="34" grpId="0"/>
      <p:bldP spid="35" grpId="0"/>
      <p:bldP spid="35" grpId="1"/>
      <p:bldP spid="28" grpId="0"/>
      <p:bldP spid="2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057399"/>
            <a:ext cx="2147590" cy="1295400"/>
            <a:chOff x="914400" y="2095500"/>
            <a:chExt cx="2147590" cy="1295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X"/>
          <p:cNvSpPr/>
          <p:nvPr/>
        </p:nvSpPr>
        <p:spPr>
          <a:xfrm>
            <a:off x="762000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86%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(37/43)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98205" y="2057400"/>
            <a:ext cx="2147590" cy="1295400"/>
            <a:chOff x="914400" y="2095500"/>
            <a:chExt cx="2147590" cy="1295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X"/>
          <p:cNvSpPr/>
          <p:nvPr/>
        </p:nvSpPr>
        <p:spPr>
          <a:xfrm>
            <a:off x="3498205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83%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(45/54)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48400" y="2057399"/>
            <a:ext cx="2147590" cy="1295400"/>
            <a:chOff x="914400" y="2095500"/>
            <a:chExt cx="2147590" cy="12954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X"/>
          <p:cNvSpPr/>
          <p:nvPr/>
        </p:nvSpPr>
        <p:spPr>
          <a:xfrm>
            <a:off x="6248400" y="2057398"/>
            <a:ext cx="2147590" cy="1066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88%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(28/32)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2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5B9BD5"/>
                </a:solidFill>
                <a:latin typeface="Calibri Light"/>
              </a:rPr>
              <a:t>A</a:t>
            </a:r>
            <a:r>
              <a:rPr lang="en-US" sz="4000" b="1">
                <a:solidFill>
                  <a:srgbClr val="5B9BD5"/>
                </a:solidFill>
                <a:latin typeface="Calibri Light"/>
              </a:rPr>
              <a:t> </a:t>
            </a:r>
            <a:r>
              <a:rPr lang="en-US" sz="3200">
                <a:solidFill>
                  <a:srgbClr val="5B9BD5"/>
                </a:solidFill>
                <a:latin typeface="Calibri Light"/>
              </a:rPr>
              <a:t>company</a:t>
            </a:r>
            <a:endParaRPr lang="en-US" sz="4000">
              <a:solidFill>
                <a:srgbClr val="5B9BD5"/>
              </a:solidFill>
              <a:latin typeface="Calibri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2801" y="1066801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ED7D31"/>
                </a:solidFill>
                <a:latin typeface="Calibri Light"/>
              </a:rPr>
              <a:t>B</a:t>
            </a:r>
            <a:r>
              <a:rPr lang="en-US" sz="4000">
                <a:solidFill>
                  <a:srgbClr val="ED7D31"/>
                </a:solidFill>
                <a:latin typeface="Calibri Light"/>
              </a:rPr>
              <a:t> </a:t>
            </a:r>
            <a:r>
              <a:rPr lang="en-US" sz="3200">
                <a:solidFill>
                  <a:srgbClr val="ED7D31"/>
                </a:solidFill>
                <a:latin typeface="Calibri Light"/>
              </a:rPr>
              <a:t>company</a:t>
            </a:r>
            <a:endParaRPr lang="en-US" sz="4000">
              <a:solidFill>
                <a:srgbClr val="ED7D31"/>
              </a:solidFill>
              <a:latin typeface="Calibri Ligh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1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70AD47"/>
                </a:solidFill>
                <a:latin typeface="Calibri Light"/>
              </a:rPr>
              <a:t>C </a:t>
            </a:r>
            <a:r>
              <a:rPr lang="en-US" sz="3200">
                <a:solidFill>
                  <a:srgbClr val="70AD47"/>
                </a:solidFill>
                <a:latin typeface="Calibri Light"/>
              </a:rPr>
              <a:t>company</a:t>
            </a:r>
            <a:endParaRPr lang="en-US" sz="4000">
              <a:solidFill>
                <a:srgbClr val="70AD47"/>
              </a:solidFill>
              <a:latin typeface="Calibri Light"/>
            </a:endParaRPr>
          </a:p>
        </p:txBody>
      </p:sp>
      <p:sp>
        <p:nvSpPr>
          <p:cNvPr id="45" name="X"/>
          <p:cNvSpPr/>
          <p:nvPr/>
        </p:nvSpPr>
        <p:spPr>
          <a:xfrm>
            <a:off x="7480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>
                <a:solidFill>
                  <a:srgbClr val="5B9BD5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1.0×10</a:t>
            </a:r>
            <a:r>
              <a:rPr lang="en-US" sz="4400" b="1" baseline="30000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7</a:t>
            </a:r>
            <a:r>
              <a:rPr lang="en-US" sz="3600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lang="en-US" sz="3600" dirty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>
                <a:solidFill>
                  <a:srgbClr val="5B9BD5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6" name="X"/>
          <p:cNvSpPr/>
          <p:nvPr/>
        </p:nvSpPr>
        <p:spPr>
          <a:xfrm>
            <a:off x="3484215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>
                <a:solidFill>
                  <a:srgbClr val="ED7D31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2.7×10</a:t>
            </a:r>
            <a:r>
              <a:rPr lang="en-US" sz="4400" b="1" baseline="30000" dirty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6</a:t>
            </a:r>
            <a:br>
              <a:rPr lang="en-US" sz="3600" dirty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>
                <a:solidFill>
                  <a:srgbClr val="ED7D31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7" name="X"/>
          <p:cNvSpPr/>
          <p:nvPr/>
        </p:nvSpPr>
        <p:spPr>
          <a:xfrm>
            <a:off x="62344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>
                <a:solidFill>
                  <a:srgbClr val="70AD47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3.3×10</a:t>
            </a:r>
            <a:r>
              <a:rPr lang="en-US" sz="4400" b="1" baseline="30000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5</a:t>
            </a:r>
            <a:r>
              <a:rPr lang="en-US" sz="3600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lang="en-US" sz="3600" dirty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>
                <a:solidFill>
                  <a:srgbClr val="70AD47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28600" y="-2738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Most DRAM Modules Are Vulnerable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7950" y="6165304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5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,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12497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In-Memory DNA Sequence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Hongyi</a:t>
            </a:r>
            <a:r>
              <a:rPr lang="en-US" sz="1800" dirty="0"/>
              <a:t> Xin, </a:t>
            </a:r>
            <a:r>
              <a:rPr lang="en-US" sz="1800" dirty="0" err="1"/>
              <a:t>Donghyuk</a:t>
            </a:r>
            <a:r>
              <a:rPr lang="en-US" sz="1800" dirty="0"/>
              <a:t> Lee, Saugata Ghose, Mohammed </a:t>
            </a:r>
            <a:r>
              <a:rPr lang="en-US" sz="1800" dirty="0" err="1"/>
              <a:t>Alser</a:t>
            </a:r>
            <a:r>
              <a:rPr lang="en-US" sz="1800" dirty="0"/>
              <a:t>, Hasan Hassan, </a:t>
            </a:r>
            <a:r>
              <a:rPr lang="en-US" sz="1800" dirty="0" err="1"/>
              <a:t>Oguz</a:t>
            </a:r>
            <a:r>
              <a:rPr lang="en-US" sz="1800" dirty="0"/>
              <a:t> </a:t>
            </a:r>
            <a:r>
              <a:rPr lang="en-US" sz="1800" dirty="0" err="1"/>
              <a:t>Ergin</a:t>
            </a:r>
            <a:r>
              <a:rPr lang="en-US" sz="1800" dirty="0"/>
              <a:t>, Can Alkan, and Onur Mutlu,</a:t>
            </a:r>
            <a:br>
              <a:rPr lang="en-US" sz="1800" dirty="0"/>
            </a:br>
            <a:r>
              <a:rPr lang="en-US" sz="1800" b="1" dirty="0"/>
              <a:t>"GRIM-Filter: Fast Seed Location Filtering in DNA Read Mapping Using Processing-in-Memory Technologies"</a:t>
            </a:r>
            <a:br>
              <a:rPr lang="en-US" sz="1800" dirty="0"/>
            </a:br>
            <a:r>
              <a:rPr lang="en-US" sz="1800" i="1" dirty="0"/>
              <a:t>to appear in </a:t>
            </a:r>
            <a:r>
              <a:rPr lang="en-US" sz="1800" b="1" i="1" dirty="0">
                <a:hlinkClick r:id="rId2"/>
              </a:rPr>
              <a:t>BMC Genomics</a:t>
            </a:r>
            <a:r>
              <a:rPr lang="en-US" sz="1800" dirty="0"/>
              <a:t>, 2018. </a:t>
            </a:r>
            <a:br>
              <a:rPr lang="en-US" sz="1800" dirty="0"/>
            </a:br>
            <a:r>
              <a:rPr lang="en-US" sz="1800" i="1" dirty="0"/>
              <a:t>to also appear in</a:t>
            </a:r>
            <a:r>
              <a:rPr lang="en-US" sz="1800" dirty="0"/>
              <a:t> </a:t>
            </a: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16th Asia Pacific Bioinformatics Conference</a:t>
            </a:r>
            <a:r>
              <a:rPr lang="en-US" sz="1800" i="1" dirty="0"/>
              <a:t> (</a:t>
            </a:r>
            <a:r>
              <a:rPr lang="en-US" sz="1800" b="1" i="1" dirty="0"/>
              <a:t>APBC</a:t>
            </a:r>
            <a:r>
              <a:rPr lang="en-US" sz="1800" i="1" dirty="0"/>
              <a:t>)</a:t>
            </a:r>
            <a:r>
              <a:rPr lang="en-US" sz="1800" dirty="0"/>
              <a:t>, Yokohama, Japan, January 2018. 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arxiv.org Version (pdf)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17032"/>
            <a:ext cx="9144000" cy="24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Error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2"/>
          </a:xfrm>
        </p:spPr>
      </p:pic>
      <p:pic>
        <p:nvPicPr>
          <p:cNvPr id="8" name="AllErro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urtain1"/>
          <p:cNvSpPr/>
          <p:nvPr/>
        </p:nvSpPr>
        <p:spPr>
          <a:xfrm>
            <a:off x="2133601" y="1424940"/>
            <a:ext cx="2141220" cy="349758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econd"/>
          <p:cNvSpPr/>
          <p:nvPr/>
        </p:nvSpPr>
        <p:spPr>
          <a:xfrm>
            <a:off x="4832032" y="3679825"/>
            <a:ext cx="382905" cy="381001"/>
          </a:xfrm>
          <a:prstGeom prst="ellipse">
            <a:avLst/>
          </a:prstGeom>
          <a:noFill/>
          <a:ln w="19050">
            <a:solidFill>
              <a:srgbClr val="699F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hird"/>
          <p:cNvSpPr/>
          <p:nvPr/>
        </p:nvSpPr>
        <p:spPr>
          <a:xfrm>
            <a:off x="5093970" y="1685925"/>
            <a:ext cx="382905" cy="381001"/>
          </a:xfrm>
          <a:prstGeom prst="ellipse">
            <a:avLst/>
          </a:prstGeom>
          <a:noFill/>
          <a:ln w="19050">
            <a:solidFill>
              <a:srgbClr val="F27A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urtain2"/>
          <p:cNvSpPr/>
          <p:nvPr/>
        </p:nvSpPr>
        <p:spPr>
          <a:xfrm>
            <a:off x="4274820" y="1424940"/>
            <a:ext cx="3670737" cy="349758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-1406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Recent DRAM Is More Vulnerable</a:t>
            </a:r>
          </a:p>
        </p:txBody>
      </p:sp>
    </p:spTree>
    <p:extLst>
      <p:ext uri="{BB962C8B-B14F-4D97-AF65-F5344CB8AC3E}">
        <p14:creationId xmlns:p14="http://schemas.microsoft.com/office/powerpoint/2010/main" val="11535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Error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2"/>
          </a:xfrm>
        </p:spPr>
      </p:pic>
      <p:pic>
        <p:nvPicPr>
          <p:cNvPr id="8" name="AllErro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econd"/>
          <p:cNvSpPr/>
          <p:nvPr/>
        </p:nvSpPr>
        <p:spPr>
          <a:xfrm>
            <a:off x="4832032" y="3679825"/>
            <a:ext cx="382905" cy="381001"/>
          </a:xfrm>
          <a:prstGeom prst="ellipse">
            <a:avLst/>
          </a:prstGeom>
          <a:noFill/>
          <a:ln w="19050">
            <a:solidFill>
              <a:srgbClr val="699F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hird"/>
          <p:cNvSpPr/>
          <p:nvPr/>
        </p:nvSpPr>
        <p:spPr>
          <a:xfrm>
            <a:off x="5093970" y="1685925"/>
            <a:ext cx="382905" cy="381001"/>
          </a:xfrm>
          <a:prstGeom prst="ellipse">
            <a:avLst/>
          </a:prstGeom>
          <a:noFill/>
          <a:ln w="19050">
            <a:solidFill>
              <a:srgbClr val="F27A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urtain2"/>
          <p:cNvSpPr/>
          <p:nvPr/>
        </p:nvSpPr>
        <p:spPr>
          <a:xfrm>
            <a:off x="4274820" y="1424940"/>
            <a:ext cx="3670737" cy="349758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irst Appearance"/>
          <p:cNvSpPr/>
          <p:nvPr/>
        </p:nvSpPr>
        <p:spPr>
          <a:xfrm>
            <a:off x="3192780" y="2430781"/>
            <a:ext cx="2023110" cy="84581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80000"/>
              </a:lnSpc>
            </a:pPr>
            <a:r>
              <a:rPr lang="en-US" sz="2800" i="1" dirty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First</a:t>
            </a:r>
          </a:p>
          <a:p>
            <a:pPr algn="ctr">
              <a:lnSpc>
                <a:spcPct val="80000"/>
              </a:lnSpc>
            </a:pPr>
            <a:r>
              <a:rPr lang="en-US" sz="2800" i="1" dirty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Appearance</a:t>
            </a:r>
          </a:p>
        </p:txBody>
      </p:sp>
      <p:sp>
        <p:nvSpPr>
          <p:cNvPr id="3" name="First"/>
          <p:cNvSpPr/>
          <p:nvPr/>
        </p:nvSpPr>
        <p:spPr>
          <a:xfrm>
            <a:off x="4016374" y="3305175"/>
            <a:ext cx="382905" cy="381001"/>
          </a:xfrm>
          <a:prstGeom prst="ellipse">
            <a:avLst/>
          </a:prstGeom>
          <a:noFill/>
          <a:ln w="19050">
            <a:solidFill>
              <a:srgbClr val="6EAE3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-1406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Recent DRAM Is More Vulnerable</a:t>
            </a:r>
          </a:p>
        </p:txBody>
      </p:sp>
    </p:spTree>
    <p:extLst>
      <p:ext uri="{BB962C8B-B14F-4D97-AF65-F5344CB8AC3E}">
        <p14:creationId xmlns:p14="http://schemas.microsoft.com/office/powerpoint/2010/main" val="17061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Error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2"/>
          </a:xfrm>
        </p:spPr>
      </p:pic>
      <p:pic>
        <p:nvPicPr>
          <p:cNvPr id="8" name="AllErro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econd"/>
          <p:cNvSpPr/>
          <p:nvPr/>
        </p:nvSpPr>
        <p:spPr>
          <a:xfrm>
            <a:off x="4832032" y="3679825"/>
            <a:ext cx="382905" cy="381001"/>
          </a:xfrm>
          <a:prstGeom prst="ellipse">
            <a:avLst/>
          </a:prstGeom>
          <a:noFill/>
          <a:ln w="19050">
            <a:solidFill>
              <a:srgbClr val="699F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hird"/>
          <p:cNvSpPr/>
          <p:nvPr/>
        </p:nvSpPr>
        <p:spPr>
          <a:xfrm>
            <a:off x="5093970" y="1685925"/>
            <a:ext cx="382905" cy="381001"/>
          </a:xfrm>
          <a:prstGeom prst="ellipse">
            <a:avLst/>
          </a:prstGeom>
          <a:noFill/>
          <a:ln w="19050">
            <a:solidFill>
              <a:srgbClr val="F27A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Punchline"/>
          <p:cNvSpPr txBox="1"/>
          <p:nvPr/>
        </p:nvSpPr>
        <p:spPr>
          <a:xfrm>
            <a:off x="228600" y="5718692"/>
            <a:ext cx="8686800" cy="75830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Calibri Light"/>
              </a:rPr>
              <a:t>All modules from </a:t>
            </a:r>
            <a:r>
              <a:rPr lang="en-US" sz="32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2012–2013 </a:t>
            </a:r>
            <a:r>
              <a:rPr lang="en-US" sz="3600" i="1" dirty="0">
                <a:solidFill>
                  <a:srgbClr val="FF0000"/>
                </a:solidFill>
                <a:latin typeface="Calibri Light"/>
              </a:rPr>
              <a:t>are vulnerable</a:t>
            </a:r>
          </a:p>
        </p:txBody>
      </p:sp>
      <p:sp>
        <p:nvSpPr>
          <p:cNvPr id="19" name="RedBox"/>
          <p:cNvSpPr/>
          <p:nvPr/>
        </p:nvSpPr>
        <p:spPr>
          <a:xfrm>
            <a:off x="5454650" y="1442720"/>
            <a:ext cx="1660525" cy="340550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irst Appearance"/>
          <p:cNvSpPr/>
          <p:nvPr/>
        </p:nvSpPr>
        <p:spPr>
          <a:xfrm>
            <a:off x="3192780" y="2430781"/>
            <a:ext cx="2023110" cy="84581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80000"/>
              </a:lnSpc>
            </a:pPr>
            <a:r>
              <a:rPr lang="en-US" sz="2800" i="1" dirty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First</a:t>
            </a:r>
          </a:p>
          <a:p>
            <a:pPr algn="ctr">
              <a:lnSpc>
                <a:spcPct val="80000"/>
              </a:lnSpc>
            </a:pPr>
            <a:r>
              <a:rPr lang="en-US" sz="2800" i="1" dirty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Appearance</a:t>
            </a:r>
          </a:p>
        </p:txBody>
      </p:sp>
      <p:sp>
        <p:nvSpPr>
          <p:cNvPr id="3" name="First"/>
          <p:cNvSpPr/>
          <p:nvPr/>
        </p:nvSpPr>
        <p:spPr>
          <a:xfrm>
            <a:off x="4016374" y="3305175"/>
            <a:ext cx="382905" cy="381001"/>
          </a:xfrm>
          <a:prstGeom prst="ellipse">
            <a:avLst/>
          </a:prstGeom>
          <a:noFill/>
          <a:ln w="19050">
            <a:solidFill>
              <a:srgbClr val="6EAE3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-1406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Recent DRAM Is More Vulnerable</a:t>
            </a:r>
          </a:p>
        </p:txBody>
      </p:sp>
    </p:spTree>
    <p:extLst>
      <p:ext uri="{BB962C8B-B14F-4D97-AF65-F5344CB8AC3E}">
        <p14:creationId xmlns:p14="http://schemas.microsoft.com/office/powerpoint/2010/main" val="211747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400" dirty="0"/>
              <a:t>One Can Take Over an Otherwise-Secure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5405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8508"/>
            <a:ext cx="9144000" cy="3433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" y="980728"/>
            <a:ext cx="9144000" cy="952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518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hlinkClick r:id="rId5"/>
              </a:rPr>
              <a:t>Exploiting the DRAM rowhammer bug to gain kernel privileges </a:t>
            </a:r>
            <a:r>
              <a:rPr lang="en-US" dirty="0">
                <a:solidFill>
                  <a:srgbClr val="0000FF"/>
                </a:solidFill>
              </a:rPr>
              <a:t> (</a:t>
            </a:r>
            <a:r>
              <a:rPr lang="en-US" dirty="0" err="1">
                <a:solidFill>
                  <a:srgbClr val="0000FF"/>
                </a:solidFill>
              </a:rPr>
              <a:t>Seaborn</a:t>
            </a:r>
            <a:r>
              <a:rPr lang="en-US" dirty="0">
                <a:solidFill>
                  <a:srgbClr val="0000FF"/>
                </a:solidFill>
              </a:rPr>
              <a:t>, 2015)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5896" y="3212976"/>
            <a:ext cx="5493596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6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1126524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Implications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2"/>
            <a:ext cx="9144000" cy="5658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0" y="908720"/>
            <a:ext cx="91440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5157192"/>
            <a:ext cx="78105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31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More Security Implications</a:t>
            </a:r>
          </a:p>
        </p:txBody>
      </p:sp>
      <p:sp>
        <p:nvSpPr>
          <p:cNvPr id="2560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812B5F-CE3B-564D-B1D9-5770355AF2F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56003" name="TextBox 5"/>
          <p:cNvSpPr txBox="1">
            <a:spLocks noChangeArrowheads="1"/>
          </p:cNvSpPr>
          <p:nvPr/>
        </p:nvSpPr>
        <p:spPr bwMode="auto">
          <a:xfrm>
            <a:off x="228600" y="6599238"/>
            <a:ext cx="2908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Source: </a:t>
            </a:r>
            <a:r>
              <a:rPr lang="en-US" sz="1000">
                <a:solidFill>
                  <a:srgbClr val="000000"/>
                </a:solidFill>
                <a:hlinkClick r:id="rId2"/>
              </a:rPr>
              <a:t>https://lab.dsst.io/32c3-slides/7197.html</a:t>
            </a:r>
            <a:r>
              <a:rPr lang="en-US" sz="10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56004" name="Picture 6" descr="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796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608400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Rowhammer.js</a:t>
            </a:r>
            <a:r>
              <a:rPr lang="en-US" dirty="0">
                <a:solidFill>
                  <a:srgbClr val="0000FF"/>
                </a:solidFill>
              </a:rPr>
              <a:t>: A Remote Software-Induced Fault Attack in JavaScript (DIMVA’16)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043444"/>
            <a:ext cx="806489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FFFF00"/>
                </a:solidFill>
              </a:rPr>
              <a:t>“We can gain unrestricted access to systems of website visitors.”</a:t>
            </a:r>
          </a:p>
        </p:txBody>
      </p:sp>
    </p:spTree>
    <p:extLst>
      <p:ext uri="{BB962C8B-B14F-4D97-AF65-F5344CB8AC3E}">
        <p14:creationId xmlns:p14="http://schemas.microsoft.com/office/powerpoint/2010/main" val="149396003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More Security Implications</a:t>
            </a:r>
          </a:p>
        </p:txBody>
      </p:sp>
      <p:sp>
        <p:nvSpPr>
          <p:cNvPr id="25702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D3305A-74B5-C341-8457-3D076A48DDA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257027" name="Picture 4" descr="drammer-attack-andro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8" name="TextBox 5"/>
          <p:cNvSpPr txBox="1">
            <a:spLocks noChangeArrowheads="1"/>
          </p:cNvSpPr>
          <p:nvPr/>
        </p:nvSpPr>
        <p:spPr bwMode="auto">
          <a:xfrm>
            <a:off x="228600" y="6599238"/>
            <a:ext cx="477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</a:rPr>
              <a:t>Source: https://fossbytes.com/drammer-rowhammer-attack-android-root-devices/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0032" y="61653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Drammer</a:t>
            </a:r>
            <a:r>
              <a:rPr lang="en-US" dirty="0">
                <a:solidFill>
                  <a:srgbClr val="0000FF"/>
                </a:solidFill>
              </a:rPr>
              <a:t>: Deterministic </a:t>
            </a:r>
            <a:r>
              <a:rPr lang="en-US" dirty="0" err="1">
                <a:solidFill>
                  <a:srgbClr val="0000FF"/>
                </a:solidFill>
              </a:rPr>
              <a:t>Rowhammer</a:t>
            </a:r>
            <a:r>
              <a:rPr lang="en-US" dirty="0">
                <a:solidFill>
                  <a:srgbClr val="0000FF"/>
                </a:solidFill>
              </a:rPr>
              <a:t> Attacks on Mobile Platforms, CCS’16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874524"/>
            <a:ext cx="7593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rgbClr val="FF0000"/>
                </a:solidFill>
              </a:rPr>
              <a:t>“Can gain control of a smart phone deterministically”</a:t>
            </a:r>
          </a:p>
        </p:txBody>
      </p:sp>
    </p:spTree>
    <p:extLst>
      <p:ext uri="{BB962C8B-B14F-4D97-AF65-F5344CB8AC3E}">
        <p14:creationId xmlns:p14="http://schemas.microsoft.com/office/powerpoint/2010/main" val="60750752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More Security Implications?</a:t>
            </a:r>
          </a:p>
        </p:txBody>
      </p:sp>
      <p:sp>
        <p:nvSpPr>
          <p:cNvPr id="2580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1D2888-D5B0-E049-9B24-3010A3D9459E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258051" name="Picture 4" descr="a-software-attempt-to-mitigate-rowhammer-attacks-630x3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311275"/>
            <a:ext cx="9117013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4760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</a:t>
            </a:r>
            <a:r>
              <a:rPr lang="en-US" dirty="0" err="1"/>
              <a:t>RowHammer</a:t>
            </a:r>
            <a:r>
              <a:rPr lang="en-US" dirty="0"/>
              <a:t>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69019-BB41-6245-A1FF-2891AF1467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071630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 err="1"/>
              <a:t>Yoongu</a:t>
            </a:r>
            <a:r>
              <a:rPr lang="en-US" sz="2000" dirty="0"/>
              <a:t> Kim, Ross Daly, </a:t>
            </a:r>
            <a:r>
              <a:rPr lang="en-US" sz="2000" dirty="0" err="1"/>
              <a:t>Jeremie</a:t>
            </a:r>
            <a:r>
              <a:rPr lang="en-US" sz="2000" dirty="0"/>
              <a:t> Kim, Chris </a:t>
            </a:r>
            <a:r>
              <a:rPr lang="en-US" sz="2000" dirty="0" err="1"/>
              <a:t>Fallin</a:t>
            </a:r>
            <a:r>
              <a:rPr lang="en-US" sz="2000" dirty="0"/>
              <a:t>, </a:t>
            </a:r>
            <a:r>
              <a:rPr lang="en-US" sz="2000" dirty="0" err="1"/>
              <a:t>Ji</a:t>
            </a:r>
            <a:r>
              <a:rPr lang="en-US" sz="2000" dirty="0"/>
              <a:t> </a:t>
            </a:r>
            <a:r>
              <a:rPr lang="en-US" sz="2000" dirty="0" err="1"/>
              <a:t>Hye</a:t>
            </a:r>
            <a:r>
              <a:rPr lang="en-US" sz="2000" dirty="0"/>
              <a:t> Lee, </a:t>
            </a:r>
            <a:r>
              <a:rPr lang="en-US" sz="2000" dirty="0" err="1"/>
              <a:t>Donghyuk</a:t>
            </a:r>
            <a:r>
              <a:rPr lang="en-US" sz="2000" dirty="0"/>
              <a:t> Lee, Chris Wilkerson, </a:t>
            </a:r>
            <a:r>
              <a:rPr lang="en-US" sz="2000" dirty="0" err="1"/>
              <a:t>Konrad</a:t>
            </a:r>
            <a:r>
              <a:rPr lang="en-US" sz="2000" dirty="0"/>
              <a:t> Lai, and 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"Flipping Bits in Memory Without Accessing Them: An Experimental Study of DRAM Disturbance Errors"</a:t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41st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Minneapolis, MN, June 2014.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9"/>
              </a:rPr>
              <a:t>Source Code and Data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8639862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Memory </a:t>
            </a:r>
            <a:r>
              <a:rPr lang="en-US" sz="4400" dirty="0"/>
              <a:t>Reliability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69019-BB41-6245-A1FF-2891AF14670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" y="3789040"/>
            <a:ext cx="9144000" cy="2046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6" y="6519446"/>
            <a:ext cx="98650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hlinkClick r:id="rId3"/>
              </a:rPr>
              <a:t>https://people.inf.ethz.ch/omutlu/pub/rowhammer-and-other-memory-issues_date17.pdf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"The RowHammer Problem and Other Issues We May Face as Memory Becomes Denser"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Invited Paper in Proceedings of the </a:t>
            </a:r>
            <a:r>
              <a:rPr lang="en-US" sz="2000" i="1" dirty="0">
                <a:hlinkClick r:id="rId4"/>
              </a:rPr>
              <a:t>Design, Automation, and Test in Europe Conference</a:t>
            </a:r>
            <a:r>
              <a:rPr lang="en-US" sz="2000" i="1" dirty="0"/>
              <a:t> 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Lausanne, Switzerland, March 2017.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41595065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Genome Sequencing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DF4F9-AC11-CE40-96CF-BFA639F16628}"/>
              </a:ext>
            </a:extLst>
          </p:cNvPr>
          <p:cNvSpPr txBox="1"/>
          <p:nvPr/>
        </p:nvSpPr>
        <p:spPr>
          <a:xfrm>
            <a:off x="336100" y="5036983"/>
            <a:ext cx="81939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Senol Cali+,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Nanopore Sequencing Technology and Tools for Genome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Assembly: Computational Analysis of the Current State, Bottlenecks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 Future Directions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 to appear in Briefings in Bioinformatics, 2018.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arxiv.org version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12C4C-07D5-5E4C-AE79-F12F58681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00" y="1412776"/>
            <a:ext cx="8545101" cy="298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9672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703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Aside: Intelligent Controller for NAND Flash</a:t>
            </a:r>
          </a:p>
        </p:txBody>
      </p:sp>
      <p:pic>
        <p:nvPicPr>
          <p:cNvPr id="33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81088"/>
            <a:ext cx="6858000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46"/>
          <p:cNvGrpSpPr>
            <a:grpSpLocks/>
          </p:cNvGrpSpPr>
          <p:nvPr/>
        </p:nvGrpSpPr>
        <p:grpSpPr bwMode="auto">
          <a:xfrm>
            <a:off x="5181600" y="1995488"/>
            <a:ext cx="2101850" cy="1066800"/>
            <a:chOff x="3264" y="1536"/>
            <a:chExt cx="1324" cy="672"/>
          </a:xfrm>
        </p:grpSpPr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264" y="2016"/>
              <a:ext cx="288" cy="19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840" y="1536"/>
              <a:ext cx="7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USB Jack</a:t>
              </a:r>
            </a:p>
          </p:txBody>
        </p:sp>
        <p:sp>
          <p:nvSpPr>
            <p:cNvPr id="37" name="Line 23"/>
            <p:cNvSpPr>
              <a:spLocks noChangeShapeType="1"/>
            </p:cNvSpPr>
            <p:nvPr/>
          </p:nvSpPr>
          <p:spPr bwMode="auto">
            <a:xfrm flipH="1">
              <a:off x="3552" y="1728"/>
              <a:ext cx="384" cy="2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47"/>
          <p:cNvGrpSpPr>
            <a:grpSpLocks/>
          </p:cNvGrpSpPr>
          <p:nvPr/>
        </p:nvGrpSpPr>
        <p:grpSpPr bwMode="auto">
          <a:xfrm>
            <a:off x="5538788" y="3233738"/>
            <a:ext cx="2392362" cy="984250"/>
            <a:chOff x="3489" y="2316"/>
            <a:chExt cx="1507" cy="620"/>
          </a:xfrm>
        </p:grpSpPr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3489" y="2696"/>
              <a:ext cx="288" cy="24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FFFF00"/>
                </a:solidFill>
              </a:endParaRPr>
            </a:p>
          </p:txBody>
        </p:sp>
        <p:sp>
          <p:nvSpPr>
            <p:cNvPr id="40" name="Text Box 25"/>
            <p:cNvSpPr txBox="1">
              <a:spLocks noChangeArrowheads="1"/>
            </p:cNvSpPr>
            <p:nvPr/>
          </p:nvSpPr>
          <p:spPr bwMode="auto">
            <a:xfrm>
              <a:off x="3846" y="2316"/>
              <a:ext cx="11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Virtex-II Pro</a:t>
              </a:r>
            </a:p>
            <a:p>
              <a:pPr algn="ctr">
                <a:defRPr/>
              </a:pPr>
              <a:r>
                <a:rPr lang="en-US" sz="1800" kern="0">
                  <a:solidFill>
                    <a:srgbClr val="FFFF00"/>
                  </a:solidFill>
                </a:rPr>
                <a:t>(USB controller)</a:t>
              </a:r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3738" y="2529"/>
              <a:ext cx="198" cy="15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5232400" y="4533900"/>
            <a:ext cx="838200" cy="8382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FFFF00"/>
              </a:solidFill>
            </a:endParaRP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857500" y="4021138"/>
            <a:ext cx="2038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Virtex-V FPGA</a:t>
            </a:r>
          </a:p>
          <a:p>
            <a:pPr algn="ctr">
              <a:defRPr/>
            </a:pPr>
            <a:r>
              <a:rPr lang="en-US" sz="1800" kern="0">
                <a:solidFill>
                  <a:srgbClr val="FFFF00"/>
                </a:solidFill>
              </a:rPr>
              <a:t>(NAND Controller)</a:t>
            </a:r>
          </a:p>
        </p:txBody>
      </p:sp>
      <p:sp>
        <p:nvSpPr>
          <p:cNvPr id="44" name="Line 29"/>
          <p:cNvSpPr>
            <a:spLocks noChangeShapeType="1"/>
          </p:cNvSpPr>
          <p:nvPr/>
        </p:nvSpPr>
        <p:spPr bwMode="auto">
          <a:xfrm>
            <a:off x="4000500" y="4586288"/>
            <a:ext cx="1219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5" name="Rectangle 30"/>
          <p:cNvSpPr>
            <a:spLocks noChangeArrowheads="1"/>
          </p:cNvSpPr>
          <p:nvPr/>
        </p:nvSpPr>
        <p:spPr bwMode="auto">
          <a:xfrm>
            <a:off x="6629400" y="4738688"/>
            <a:ext cx="381000" cy="228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 kern="0">
              <a:solidFill>
                <a:srgbClr val="333399"/>
              </a:solidFill>
            </a:endParaRPr>
          </a:p>
        </p:txBody>
      </p:sp>
      <p:sp>
        <p:nvSpPr>
          <p:cNvPr id="46" name="Line 32"/>
          <p:cNvSpPr>
            <a:spLocks noChangeShapeType="1"/>
          </p:cNvSpPr>
          <p:nvPr/>
        </p:nvSpPr>
        <p:spPr bwMode="auto">
          <a:xfrm flipH="1">
            <a:off x="6858000" y="4357688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47" name="Group 37"/>
          <p:cNvGrpSpPr>
            <a:grpSpLocks/>
          </p:cNvGrpSpPr>
          <p:nvPr/>
        </p:nvGrpSpPr>
        <p:grpSpPr bwMode="auto">
          <a:xfrm>
            <a:off x="228600" y="2833688"/>
            <a:ext cx="6858000" cy="2895600"/>
            <a:chOff x="144" y="2064"/>
            <a:chExt cx="4320" cy="1824"/>
          </a:xfrm>
        </p:grpSpPr>
        <p:sp>
          <p:nvSpPr>
            <p:cNvPr id="48" name="Rectangle 33"/>
            <p:cNvSpPr>
              <a:spLocks noChangeArrowheads="1"/>
            </p:cNvSpPr>
            <p:nvPr/>
          </p:nvSpPr>
          <p:spPr bwMode="auto">
            <a:xfrm>
              <a:off x="1056" y="2400"/>
              <a:ext cx="3408" cy="148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0066CC"/>
                </a:solidFill>
              </a:endParaRPr>
            </a:p>
          </p:txBody>
        </p:sp>
        <p:sp>
          <p:nvSpPr>
            <p:cNvPr id="49" name="Text Box 34"/>
            <p:cNvSpPr txBox="1">
              <a:spLocks noChangeArrowheads="1"/>
            </p:cNvSpPr>
            <p:nvPr/>
          </p:nvSpPr>
          <p:spPr bwMode="auto">
            <a:xfrm>
              <a:off x="144" y="2064"/>
              <a:ext cx="16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HAPS-52 Mother Board</a:t>
              </a:r>
            </a:p>
          </p:txBody>
        </p:sp>
        <p:sp>
          <p:nvSpPr>
            <p:cNvPr id="50" name="Line 35"/>
            <p:cNvSpPr>
              <a:spLocks noChangeShapeType="1"/>
            </p:cNvSpPr>
            <p:nvPr/>
          </p:nvSpPr>
          <p:spPr bwMode="auto">
            <a:xfrm>
              <a:off x="480" y="2256"/>
              <a:ext cx="528" cy="86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Group 41"/>
          <p:cNvGrpSpPr>
            <a:grpSpLocks/>
          </p:cNvGrpSpPr>
          <p:nvPr/>
        </p:nvGrpSpPr>
        <p:grpSpPr bwMode="auto">
          <a:xfrm>
            <a:off x="3276600" y="1309688"/>
            <a:ext cx="2819400" cy="3048000"/>
            <a:chOff x="2064" y="1104"/>
            <a:chExt cx="1776" cy="1920"/>
          </a:xfrm>
        </p:grpSpPr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3216" y="1680"/>
              <a:ext cx="624" cy="13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53" name="Text Box 39"/>
            <p:cNvSpPr txBox="1">
              <a:spLocks noChangeArrowheads="1"/>
            </p:cNvSpPr>
            <p:nvPr/>
          </p:nvSpPr>
          <p:spPr bwMode="auto">
            <a:xfrm>
              <a:off x="2064" y="1104"/>
              <a:ext cx="14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>
                  <a:solidFill>
                    <a:srgbClr val="0000FF"/>
                  </a:solidFill>
                </a:rPr>
                <a:t>USB Daughter Board</a:t>
              </a:r>
            </a:p>
          </p:txBody>
        </p:sp>
        <p:sp>
          <p:nvSpPr>
            <p:cNvPr id="54" name="Line 40"/>
            <p:cNvSpPr>
              <a:spLocks noChangeShapeType="1"/>
            </p:cNvSpPr>
            <p:nvPr/>
          </p:nvSpPr>
          <p:spPr bwMode="auto">
            <a:xfrm>
              <a:off x="2688" y="1296"/>
              <a:ext cx="528" cy="3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45"/>
          <p:cNvGrpSpPr>
            <a:grpSpLocks/>
          </p:cNvGrpSpPr>
          <p:nvPr/>
        </p:nvGrpSpPr>
        <p:grpSpPr bwMode="auto">
          <a:xfrm>
            <a:off x="6172201" y="4433889"/>
            <a:ext cx="2852738" cy="1809750"/>
            <a:chOff x="3888" y="3072"/>
            <a:chExt cx="1797" cy="1140"/>
          </a:xfrm>
        </p:grpSpPr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888" y="3072"/>
              <a:ext cx="528" cy="768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kern="0">
                <a:solidFill>
                  <a:srgbClr val="333399"/>
                </a:solidFill>
              </a:endParaRPr>
            </a:p>
          </p:txBody>
        </p:sp>
        <p:sp>
          <p:nvSpPr>
            <p:cNvPr id="57" name="Text Box 43"/>
            <p:cNvSpPr txBox="1">
              <a:spLocks noChangeArrowheads="1"/>
            </p:cNvSpPr>
            <p:nvPr/>
          </p:nvSpPr>
          <p:spPr bwMode="auto">
            <a:xfrm>
              <a:off x="4105" y="3981"/>
              <a:ext cx="15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>
                <a:defRPr/>
              </a:pPr>
              <a:r>
                <a:rPr lang="en-US" sz="1800" kern="0" dirty="0">
                  <a:solidFill>
                    <a:srgbClr val="0000FF"/>
                  </a:solidFill>
                </a:rPr>
                <a:t>NAND Daughter Board</a:t>
              </a:r>
            </a:p>
          </p:txBody>
        </p:sp>
        <p:sp>
          <p:nvSpPr>
            <p:cNvPr id="58" name="Line 44"/>
            <p:cNvSpPr>
              <a:spLocks noChangeShapeType="1"/>
            </p:cNvSpPr>
            <p:nvPr/>
          </p:nvSpPr>
          <p:spPr bwMode="auto">
            <a:xfrm flipH="1" flipV="1">
              <a:off x="4176" y="3840"/>
              <a:ext cx="384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9" name="Rectangle 32"/>
          <p:cNvSpPr>
            <a:spLocks noChangeArrowheads="1"/>
          </p:cNvSpPr>
          <p:nvPr/>
        </p:nvSpPr>
        <p:spPr bwMode="auto">
          <a:xfrm>
            <a:off x="6388100" y="4511675"/>
            <a:ext cx="366713" cy="120650"/>
          </a:xfrm>
          <a:prstGeom prst="rect">
            <a:avLst/>
          </a:prstGeom>
          <a:solidFill>
            <a:srgbClr val="317131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6400800" y="3805238"/>
            <a:ext cx="146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1x-nm</a:t>
            </a:r>
          </a:p>
          <a:p>
            <a:pPr algn="ctr">
              <a:defRPr/>
            </a:pPr>
            <a:r>
              <a:rPr lang="en-US" sz="1800" kern="0" dirty="0">
                <a:solidFill>
                  <a:srgbClr val="FFFF00"/>
                </a:solidFill>
              </a:rPr>
              <a:t>NAND Flash</a:t>
            </a:r>
          </a:p>
        </p:txBody>
      </p:sp>
      <p:sp>
        <p:nvSpPr>
          <p:cNvPr id="61" name="Rectangle 60"/>
          <p:cNvSpPr/>
          <p:nvPr/>
        </p:nvSpPr>
        <p:spPr>
          <a:xfrm>
            <a:off x="-1" y="5930116"/>
            <a:ext cx="6858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6633"/>
                </a:solidFill>
              </a:rPr>
              <a:t>[DATE 2012, ICCD 2012, DATE 2013, ITJ 2013, ICCD 2013, SIGMETRICS 2014, HPCA 2015, DSN 2015, MSST 2015, JSAC 2016, HPCA 2017, DFRWS 2017</a:t>
            </a:r>
            <a:r>
              <a:rPr lang="en-US" sz="1400">
                <a:solidFill>
                  <a:srgbClr val="006633"/>
                </a:solidFill>
              </a:rPr>
              <a:t>, PIEEE’17]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9422" y="6496146"/>
            <a:ext cx="9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Cai+, “</a:t>
            </a:r>
            <a:r>
              <a:rPr lang="en-US" sz="1400" dirty="0">
                <a:solidFill>
                  <a:srgbClr val="0000FF"/>
                </a:solidFill>
              </a:rPr>
              <a:t>Error Characterization, Mitigation, and Recovery in Flash Memory Based Solid State Drives</a:t>
            </a:r>
            <a:r>
              <a:rPr lang="en-US" sz="1400" dirty="0">
                <a:solidFill>
                  <a:srgbClr val="000000"/>
                </a:solidFill>
              </a:rPr>
              <a:t>,” Proc. IEEE 2017.</a:t>
            </a:r>
          </a:p>
        </p:txBody>
      </p:sp>
    </p:spTree>
    <p:extLst>
      <p:ext uri="{BB962C8B-B14F-4D97-AF65-F5344CB8AC3E}">
        <p14:creationId xmlns:p14="http://schemas.microsoft.com/office/powerpoint/2010/main" val="45410256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tps://pbs.twimg.com/media/DKHLt24W0AAE5Fd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" y="948688"/>
            <a:ext cx="8316416" cy="50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52400"/>
            <a:ext cx="8851254" cy="1066800"/>
          </a:xfrm>
        </p:spPr>
        <p:txBody>
          <a:bodyPr/>
          <a:lstStyle/>
          <a:p>
            <a:r>
              <a:rPr lang="en-US" sz="3800">
                <a:solidFill>
                  <a:srgbClr val="006633"/>
                </a:solidFill>
              </a:rPr>
              <a:t>Aside: Intelligent Controller for NAND Flash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52</a:t>
            </a:fld>
            <a:endParaRPr lang="en-US" altLang="en-US"/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>
            <a:off x="1619672" y="6021288"/>
            <a:ext cx="6048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  <a:hlinkClick r:id="rId3"/>
              </a:rPr>
              <a:t>https://arxiv.org/pdf/1706.08642</a:t>
            </a:r>
            <a:r>
              <a:rPr lang="en-US" sz="2100" b="1" dirty="0">
                <a:solidFill>
                  <a:srgbClr val="0000FF"/>
                </a:solidFill>
                <a:latin typeface="Adobe Garamond Pro" panose="02020502060506020403" pitchFamily="18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85" y="1009676"/>
            <a:ext cx="1915268" cy="1915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3768" y="1340768"/>
            <a:ext cx="387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Proceedings of the IEEE, Sept. 2017</a:t>
            </a:r>
          </a:p>
        </p:txBody>
      </p:sp>
    </p:spTree>
    <p:extLst>
      <p:ext uri="{BB962C8B-B14F-4D97-AF65-F5344CB8AC3E}">
        <p14:creationId xmlns:p14="http://schemas.microsoft.com/office/powerpoint/2010/main" val="127909497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Takeaway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3008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solidFill>
                  <a:srgbClr val="0432FF"/>
                </a:solidFill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 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419BFC-0704-824A-8642-CF6757650AC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7211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Key Systems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1. Data access is a major bottleneck</a:t>
            </a:r>
          </a:p>
          <a:p>
            <a:pPr lvl="1"/>
            <a:r>
              <a:rPr lang="en-US" dirty="0"/>
              <a:t>Applications are increasingly data hungry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2. Energy consumption is a key limiter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3. Data movement energy dominates compute</a:t>
            </a:r>
          </a:p>
          <a:p>
            <a:pPr lvl="1"/>
            <a:r>
              <a:rPr lang="en-US" dirty="0"/>
              <a:t>Especially true for off-chip to on-chip movement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03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dirty="0"/>
              <a:t>The Need for More Memory Performance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 Analytics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IISWC’15; 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Datacenter Workloads </a:t>
            </a:r>
            <a:br>
              <a:rPr lang="en-US" sz="2400" b="1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Kanev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Google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In-memory Databases </a:t>
            </a:r>
          </a:p>
          <a:p>
            <a:pPr marL="63500" indent="-635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[Mao+, EuroSys’12; </a:t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</a:b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Clapp+ (</a:t>
            </a:r>
            <a:r>
              <a:rPr lang="en-US" b="1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Intel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Gill Sans MT"/>
              </a:rPr>
              <a:t>Graph/Tree Processing </a:t>
            </a:r>
          </a:p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[Xu+, IISWC’12;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Umuroglu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Gill Sans MT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5019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99500" cy="1066800"/>
          </a:xfrm>
        </p:spPr>
        <p:txBody>
          <a:bodyPr/>
          <a:lstStyle/>
          <a:p>
            <a:r>
              <a:rPr lang="en-US" sz="4400" dirty="0"/>
              <a:t>The Performance Perspective </a:t>
            </a:r>
            <a:r>
              <a:rPr lang="en-US" sz="3200" dirty="0"/>
              <a:t>(1996-2005)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606128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3728" y="357301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rgbClr val="000000"/>
                </a:solidFill>
              </a:rPr>
              <a:t>Mutlu+, “</a:t>
            </a:r>
            <a:r>
              <a:rPr lang="en-US" sz="1250" dirty="0">
                <a:solidFill>
                  <a:srgbClr val="0000FF"/>
                </a:solidFill>
              </a:rPr>
              <a:t>Runahead Execution: An Alternative to Very Large Instruction Windows for Out-of-Order Processors</a:t>
            </a:r>
            <a:r>
              <a:rPr lang="en-US" sz="1250" dirty="0">
                <a:solidFill>
                  <a:srgbClr val="000000"/>
                </a:solidFill>
              </a:rPr>
              <a:t>,” HPCA 2003.</a:t>
            </a:r>
          </a:p>
        </p:txBody>
      </p:sp>
    </p:spTree>
    <p:extLst>
      <p:ext uri="{BB962C8B-B14F-4D97-AF65-F5344CB8AC3E}">
        <p14:creationId xmlns:p14="http://schemas.microsoft.com/office/powerpoint/2010/main" val="1881607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Performance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Onur Mutlu, Jared Stark, Chris Wilkerson, and Yale N. </a:t>
            </a:r>
            <a:r>
              <a:rPr lang="en-US" sz="2000" dirty="0" err="1"/>
              <a:t>Patt</a:t>
            </a:r>
            <a:r>
              <a:rPr lang="en-US" sz="2000" dirty="0"/>
              <a:t>, 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"Runahead Execution: An Alternative to Very Large Instruction Windows for Out-of-order Processors"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9th International Symposium on High-Performance Computer Architecture</a:t>
            </a:r>
            <a:r>
              <a:rPr lang="en-US" sz="2000" i="1" dirty="0"/>
              <a:t> (</a:t>
            </a:r>
            <a:r>
              <a:rPr lang="en-US" sz="2000" b="1" i="1" dirty="0"/>
              <a:t>HPCA</a:t>
            </a:r>
            <a:r>
              <a:rPr lang="en-US" sz="2000" i="1" dirty="0"/>
              <a:t>)</a:t>
            </a:r>
            <a:r>
              <a:rPr lang="en-US" sz="2000" dirty="0"/>
              <a:t>, pages 129-140, Anaheim, CA, February 2003. </a:t>
            </a:r>
            <a:r>
              <a:rPr lang="en-US" sz="2000" dirty="0">
                <a:hlinkClick r:id="rId4"/>
              </a:rPr>
              <a:t>Slides (pdf)</a:t>
            </a:r>
            <a:r>
              <a:rPr lang="en-US" sz="2000" dirty="0"/>
              <a:t> 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8774"/>
            <a:ext cx="9144000" cy="2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2146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779912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err="1">
                <a:solidFill>
                  <a:srgbClr val="000000"/>
                </a:solidFill>
              </a:rPr>
              <a:t>Kanev</a:t>
            </a:r>
            <a:r>
              <a:rPr lang="en-US" sz="1250" dirty="0">
                <a:solidFill>
                  <a:srgbClr val="000000"/>
                </a:solidFill>
              </a:rPr>
              <a:t>+, “</a:t>
            </a:r>
            <a:r>
              <a:rPr lang="en-US" sz="1250" dirty="0">
                <a:solidFill>
                  <a:srgbClr val="0000FF"/>
                </a:solidFill>
              </a:rPr>
              <a:t>Profiling a Warehouse-Scale Computer</a:t>
            </a:r>
            <a:r>
              <a:rPr lang="en-US" sz="1250" dirty="0">
                <a:solidFill>
                  <a:srgbClr val="000000"/>
                </a:solidFill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1769996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Memory &amp; Storage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36537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err="1">
                <a:solidFill>
                  <a:srgbClr val="000000"/>
                </a:solidFill>
              </a:rPr>
              <a:t>Kanev</a:t>
            </a:r>
            <a:r>
              <a:rPr lang="en-US" sz="1250" dirty="0">
                <a:solidFill>
                  <a:srgbClr val="000000"/>
                </a:solidFill>
              </a:rPr>
              <a:t>+, “</a:t>
            </a:r>
            <a:r>
              <a:rPr lang="en-US" sz="1250" dirty="0">
                <a:solidFill>
                  <a:srgbClr val="0000FF"/>
                </a:solidFill>
              </a:rPr>
              <a:t>Profiling a Warehouse-Scale Computer</a:t>
            </a:r>
            <a:r>
              <a:rPr lang="en-US" sz="1250" dirty="0">
                <a:solidFill>
                  <a:srgbClr val="000000"/>
                </a:solidFill>
              </a:rPr>
              <a:t>,” ISCA 2015.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732974"/>
            <a:ext cx="8581113" cy="43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5843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Energy Perspective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78AE50-A064-BF4D-97C5-B7B9F4FAAF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2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78AE50-A064-BF4D-97C5-B7B9F4FAAF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869160"/>
            <a:ext cx="8489975" cy="1323439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 memory access consumes ~1000X 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67832223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cs typeface="Adobe Garamond Pro"/>
              </a:rPr>
              <a:t>Data movement </a:t>
            </a:r>
            <a:r>
              <a:rPr lang="en-US" dirty="0">
                <a:solidFill>
                  <a:schemeClr val="tx2"/>
                </a:solidFill>
                <a:cs typeface="Adobe Garamond Pro"/>
              </a:rPr>
              <a:t>is a major system energy bottleneck</a:t>
            </a:r>
          </a:p>
          <a:p>
            <a:pPr lvl="1"/>
            <a:r>
              <a:rPr lang="en-US" sz="2000" dirty="0">
                <a:cs typeface="Adobe Garamond Pro"/>
              </a:rPr>
              <a:t>Comprises </a:t>
            </a:r>
            <a:r>
              <a:rPr lang="en-US" sz="2000" dirty="0">
                <a:solidFill>
                  <a:srgbClr val="0000FF"/>
                </a:solidFill>
                <a:cs typeface="Adobe Garamond Pro"/>
              </a:rPr>
              <a:t>41%</a:t>
            </a:r>
            <a:r>
              <a:rPr lang="en-US" sz="2000" dirty="0">
                <a:cs typeface="Adobe Garamond Pro"/>
              </a:rPr>
              <a:t> of mobile system energy during web browsing [2]</a:t>
            </a:r>
          </a:p>
          <a:p>
            <a:pPr lvl="1"/>
            <a:r>
              <a:rPr lang="en-US" sz="2000" dirty="0">
                <a:cs typeface="Adobe Garamond Pro"/>
              </a:rPr>
              <a:t>Costs </a:t>
            </a:r>
            <a:r>
              <a:rPr lang="en-US" sz="2000" dirty="0">
                <a:solidFill>
                  <a:srgbClr val="0000FF"/>
                </a:solidFill>
                <a:cs typeface="Adobe Garamond Pro"/>
              </a:rPr>
              <a:t>~115 </a:t>
            </a:r>
            <a:r>
              <a:rPr lang="en-US" sz="2000" dirty="0">
                <a:cs typeface="Adobe Garamond Pro"/>
              </a:rPr>
              <a:t>times as much energy as an ADD operation [1, 2]</a:t>
            </a:r>
          </a:p>
          <a:p>
            <a:endParaRPr lang="en-US" dirty="0">
              <a:solidFill>
                <a:schemeClr val="tx2"/>
              </a:solidFill>
              <a:cs typeface="Adobe Garamond Pro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63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72" y="2555875"/>
            <a:ext cx="7452320" cy="2817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5805264"/>
            <a:ext cx="5918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[1]: Reducing data Movement Energy via Online Data Clustering and Encoding (MICRO’16)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6033864"/>
            <a:ext cx="9114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[2]: Quantifying the energy cost of data movement for emerging smart phone workloads on mobile platforms (IISWC’14)</a:t>
            </a:r>
          </a:p>
        </p:txBody>
      </p:sp>
    </p:spTree>
    <p:extLst>
      <p:ext uri="{BB962C8B-B14F-4D97-AF65-F5344CB8AC3E}">
        <p14:creationId xmlns:p14="http://schemas.microsoft.com/office/powerpoint/2010/main" val="1428068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44824"/>
            <a:ext cx="7128792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and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Energy 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3874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500" dirty="0"/>
              <a:t>Maslow’s (Human) Hierarchy of Needs, Revisited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65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maslow-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57" y="931384"/>
            <a:ext cx="6336704" cy="465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414" y="1052736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A Theory of Human Motivation</a:t>
            </a:r>
            <a:r>
              <a:rPr lang="en-US" dirty="0">
                <a:solidFill>
                  <a:srgbClr val="000000"/>
                </a:solidFill>
              </a:rPr>
              <a:t>,” </a:t>
            </a:r>
          </a:p>
          <a:p>
            <a:r>
              <a:rPr lang="en-US" dirty="0">
                <a:solidFill>
                  <a:srgbClr val="000000"/>
                </a:solidFill>
              </a:rPr>
              <a:t>Psychological Review, 1943.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8884" y="4869160"/>
            <a:ext cx="4033476" cy="584775"/>
          </a:xfrm>
          <a:prstGeom prst="rect">
            <a:avLst/>
          </a:prstGeom>
          <a:solidFill>
            <a:srgbClr val="A285C1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Everlasting energy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0551" y="6512454"/>
            <a:ext cx="3160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Source: https://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www.simplypsychology.org</a:t>
            </a:r>
            <a:r>
              <a:rPr lang="en-US" sz="1000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en-US" sz="1000" dirty="0" err="1">
                <a:solidFill>
                  <a:srgbClr val="000000"/>
                </a:solidFill>
                <a:latin typeface="Calibri"/>
                <a:cs typeface="Calibri"/>
              </a:rPr>
              <a:t>maslow.html</a:t>
            </a:r>
            <a:endParaRPr lang="en-US" sz="1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414" y="1052736"/>
            <a:ext cx="4477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A Theory of Human Motivation</a:t>
            </a:r>
            <a:r>
              <a:rPr lang="en-US" dirty="0">
                <a:solidFill>
                  <a:srgbClr val="000000"/>
                </a:solidFill>
              </a:rPr>
              <a:t>,” </a:t>
            </a:r>
          </a:p>
          <a:p>
            <a:r>
              <a:rPr lang="en-US" dirty="0">
                <a:solidFill>
                  <a:srgbClr val="000000"/>
                </a:solidFill>
              </a:rPr>
              <a:t>Psychological Review, 1943.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Maslow, “</a:t>
            </a:r>
            <a:r>
              <a:rPr lang="en-US" dirty="0">
                <a:solidFill>
                  <a:srgbClr val="0000FF"/>
                </a:solidFill>
              </a:rPr>
              <a:t>Motivation and Personality</a:t>
            </a:r>
            <a:r>
              <a:rPr lang="en-US" dirty="0">
                <a:solidFill>
                  <a:srgbClr val="000000"/>
                </a:solidFill>
              </a:rPr>
              <a:t>,”</a:t>
            </a:r>
          </a:p>
          <a:p>
            <a:r>
              <a:rPr lang="en-US" dirty="0">
                <a:solidFill>
                  <a:srgbClr val="000000"/>
                </a:solidFill>
              </a:rPr>
              <a:t>Book, 1954-1970.</a:t>
            </a:r>
          </a:p>
        </p:txBody>
      </p:sp>
    </p:spTree>
    <p:extLst>
      <p:ext uri="{BB962C8B-B14F-4D97-AF65-F5344CB8AC3E}">
        <p14:creationId xmlns:p14="http://schemas.microsoft.com/office/powerpoint/2010/main" val="868831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66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50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67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535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Burks, Goldstein, von Neumann, “</a:t>
            </a:r>
            <a:r>
              <a:rPr lang="en-US" sz="1400" dirty="0">
                <a:solidFill>
                  <a:srgbClr val="0000FF"/>
                </a:solidFill>
              </a:rPr>
              <a:t>Preliminary discussion of the</a:t>
            </a:r>
          </a:p>
          <a:p>
            <a:r>
              <a:rPr lang="en-US" sz="1400" dirty="0">
                <a:solidFill>
                  <a:srgbClr val="0000FF"/>
                </a:solidFill>
              </a:rPr>
              <a:t>logical design of an electronic computing instrument</a:t>
            </a:r>
            <a:r>
              <a:rPr lang="en-US" sz="1400" dirty="0">
                <a:solidFill>
                  <a:srgbClr val="000000"/>
                </a:solidFill>
              </a:rPr>
              <a:t>,” 1946.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Image source: https://lbsitbytes2010.wordpress.com/2013/03/29/john-von-neumann-roll-no-15/</a:t>
            </a:r>
          </a:p>
        </p:txBody>
      </p:sp>
    </p:spTree>
    <p:extLst>
      <p:ext uri="{BB962C8B-B14F-4D97-AF65-F5344CB8AC3E}">
        <p14:creationId xmlns:p14="http://schemas.microsoft.com/office/powerpoint/2010/main" val="941599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 descr="barcelona-die-photo-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91880" y="5733256"/>
            <a:ext cx="2304256" cy="549297"/>
          </a:xfrm>
          <a:prstGeom prst="rect">
            <a:avLst/>
          </a:prstGeom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6233024" y="4297936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Burks, Goldstein, von Neumann, “</a:t>
            </a:r>
            <a:r>
              <a:rPr lang="en-US" sz="1400" dirty="0">
                <a:solidFill>
                  <a:srgbClr val="0000FF"/>
                </a:solidFill>
              </a:rPr>
              <a:t>Preliminary discussion of the</a:t>
            </a:r>
          </a:p>
          <a:p>
            <a:r>
              <a:rPr lang="en-US" sz="1400" dirty="0">
                <a:solidFill>
                  <a:srgbClr val="0000FF"/>
                </a:solidFill>
              </a:rPr>
              <a:t>logical design of an electronic computing instrument</a:t>
            </a:r>
            <a:r>
              <a:rPr lang="en-US" sz="1400" dirty="0">
                <a:solidFill>
                  <a:srgbClr val="000000"/>
                </a:solidFill>
              </a:rPr>
              <a:t>,” 1946.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Image source: https://lbsitbytes2010.wordpress.com/2013/03/29/john-von-neumann-roll-no-15/</a:t>
            </a:r>
          </a:p>
        </p:txBody>
      </p:sp>
    </p:spTree>
    <p:extLst>
      <p:ext uri="{BB962C8B-B14F-4D97-AF65-F5344CB8AC3E}">
        <p14:creationId xmlns:p14="http://schemas.microsoft.com/office/powerpoint/2010/main" val="65047393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6144">
            <a:off x="5944993" y="1201593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Main Memory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is a critical component of all computing systems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server, mobile, embedded, desktop, sensor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system must scale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(in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size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technology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efficiency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management algorithms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 to maintain performance growth and technology scaling benefits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30F078-BF11-6B47-89B1-D774F40185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3190875" y="1166668"/>
            <a:ext cx="2557463" cy="24479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1" name="Text Box 13" descr="90%"/>
          <p:cNvSpPr txBox="1">
            <a:spLocks noChangeArrowheads="1"/>
          </p:cNvSpPr>
          <p:nvPr/>
        </p:nvSpPr>
        <p:spPr bwMode="auto">
          <a:xfrm>
            <a:off x="1245861" y="2928793"/>
            <a:ext cx="1309915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Processors</a:t>
            </a:r>
          </a:p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and caches</a:t>
            </a:r>
          </a:p>
        </p:txBody>
      </p:sp>
      <p:sp>
        <p:nvSpPr>
          <p:cNvPr id="26" name="Text Box 20" descr="90%"/>
          <p:cNvSpPr txBox="1">
            <a:spLocks noChangeArrowheads="1"/>
          </p:cNvSpPr>
          <p:nvPr/>
        </p:nvSpPr>
        <p:spPr bwMode="auto">
          <a:xfrm>
            <a:off x="3616246" y="2996808"/>
            <a:ext cx="1527335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Main Memory</a:t>
            </a: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2506663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472" name="Text Box 24" descr="90%"/>
          <p:cNvSpPr txBox="1">
            <a:spLocks noChangeArrowheads="1"/>
          </p:cNvSpPr>
          <p:nvPr/>
        </p:nvSpPr>
        <p:spPr bwMode="auto">
          <a:xfrm>
            <a:off x="6049936" y="3020548"/>
            <a:ext cx="219447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Storage (SSD/HDD)</a:t>
            </a:r>
          </a:p>
        </p:txBody>
      </p:sp>
      <p:pic>
        <p:nvPicPr>
          <p:cNvPr id="19" name="Content Placeholder 6" descr="barcelona-die-photo-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3988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724128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23" name="Picture 22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324124" y="1633988"/>
            <a:ext cx="2304256" cy="549297"/>
          </a:xfrm>
          <a:prstGeom prst="rect">
            <a:avLst/>
          </a:prstGeom>
        </p:spPr>
      </p:pic>
      <p:pic>
        <p:nvPicPr>
          <p:cNvPr id="24" name="Picture 23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99596" y="2308826"/>
            <a:ext cx="2304256" cy="5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19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Computing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Are overwhelmingly processor centric</a:t>
            </a:r>
          </a:p>
          <a:p>
            <a:r>
              <a:rPr lang="en-US" dirty="0">
                <a:solidFill>
                  <a:srgbClr val="FF0000"/>
                </a:solidFill>
              </a:rPr>
              <a:t>All data processed in the processor </a:t>
            </a:r>
            <a:r>
              <a:rPr lang="en-US" dirty="0">
                <a:sym typeface="Wingdings"/>
              </a:rPr>
              <a:t> at great system cost</a:t>
            </a:r>
            <a:endParaRPr lang="en-US" dirty="0"/>
          </a:p>
          <a:p>
            <a:r>
              <a:rPr lang="en-US" dirty="0"/>
              <a:t>Processor is heavily optimized and is considered the master</a:t>
            </a:r>
          </a:p>
          <a:p>
            <a:r>
              <a:rPr lang="en-US" dirty="0">
                <a:solidFill>
                  <a:srgbClr val="FF0000"/>
                </a:solidFill>
              </a:rPr>
              <a:t>Data storage units are dumb </a:t>
            </a:r>
            <a:r>
              <a:rPr lang="en-US" dirty="0"/>
              <a:t>and are largely </a:t>
            </a:r>
            <a:r>
              <a:rPr lang="en-US" dirty="0" err="1"/>
              <a:t>unoptimized</a:t>
            </a:r>
            <a:r>
              <a:rPr lang="en-US" dirty="0"/>
              <a:t> (except for some that are on the processor die)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83384"/>
            <a:ext cx="6669360" cy="30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1331640" y="3933056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64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606128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3728" y="357301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rgbClr val="000000"/>
                </a:solidFill>
              </a:rPr>
              <a:t>Mutlu+, “</a:t>
            </a:r>
            <a:r>
              <a:rPr lang="en-US" sz="1250" dirty="0">
                <a:solidFill>
                  <a:srgbClr val="0000FF"/>
                </a:solidFill>
              </a:rPr>
              <a:t>Runahead Execution: An Alternative to Very Large Instruction Windows for Out-of-Order Processors</a:t>
            </a:r>
            <a:r>
              <a:rPr lang="en-US" sz="1250" dirty="0">
                <a:solidFill>
                  <a:srgbClr val="000000"/>
                </a:solidFill>
              </a:rPr>
              <a:t>,” HPCA 2003.</a:t>
            </a:r>
          </a:p>
        </p:txBody>
      </p:sp>
    </p:spTree>
    <p:extLst>
      <p:ext uri="{BB962C8B-B14F-4D97-AF65-F5344CB8AC3E}">
        <p14:creationId xmlns:p14="http://schemas.microsoft.com/office/powerpoint/2010/main" val="1057623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3549"/>
            <a:ext cx="8915400" cy="5193723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Grossly-imbalanced systems</a:t>
            </a:r>
          </a:p>
          <a:p>
            <a:pPr lvl="1"/>
            <a:r>
              <a:rPr lang="en-US" dirty="0"/>
              <a:t>Processing done only in </a:t>
            </a:r>
            <a:r>
              <a:rPr lang="en-US" b="1" dirty="0"/>
              <a:t>one</a:t>
            </a:r>
            <a:r>
              <a:rPr lang="en-US" dirty="0"/>
              <a:t> </a:t>
            </a:r>
            <a:r>
              <a:rPr lang="en-US" b="1" dirty="0"/>
              <a:t>place</a:t>
            </a:r>
          </a:p>
          <a:p>
            <a:pPr lvl="1"/>
            <a:r>
              <a:rPr lang="en-US" dirty="0"/>
              <a:t>Everything else just stores and moves data: </a:t>
            </a:r>
            <a:r>
              <a:rPr lang="en-US" b="1" dirty="0"/>
              <a:t>data moves a lot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Overly complex and bloated processor (and accelerators)</a:t>
            </a:r>
          </a:p>
          <a:p>
            <a:pPr lvl="1"/>
            <a:r>
              <a:rPr lang="en-US" dirty="0"/>
              <a:t>To tolerate data access from memory</a:t>
            </a:r>
          </a:p>
          <a:p>
            <a:pPr lvl="1"/>
            <a:r>
              <a:rPr lang="en-US" dirty="0"/>
              <a:t>Complex hierarchies and mechanisms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49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669155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608036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Most of the system is dedicated to storing and moving data </a:t>
            </a:r>
          </a:p>
        </p:txBody>
      </p:sp>
    </p:spTree>
    <p:extLst>
      <p:ext uri="{BB962C8B-B14F-4D97-AF65-F5344CB8AC3E}">
        <p14:creationId xmlns:p14="http://schemas.microsoft.com/office/powerpoint/2010/main" val="1749423941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We Do Not Want to Move Data!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78AE50-A064-BF4D-97C5-B7B9F4FAAF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FFFF"/>
                </a:solidFill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869160"/>
            <a:ext cx="8489975" cy="1323439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A memory access consumes ~1000X 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127777381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Waste in Mobile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hlinkClick r:id="rId2"/>
              </a:rPr>
              <a:t>"Google Workloads for Consumer Devices: Mitigating Data Movement Bottlenecks"</a:t>
            </a:r>
            <a:r>
              <a:rPr lang="en-US" sz="1500" dirty="0"/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75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accent2"/>
                </a:solidFill>
              </a:rPr>
              <a:t>62.7%</a:t>
            </a:r>
            <a:r>
              <a:rPr lang="en-US" sz="3000" b="1" dirty="0"/>
              <a:t> of the total system energy </a:t>
            </a:r>
          </a:p>
          <a:p>
            <a:pPr algn="ctr"/>
            <a:r>
              <a:rPr lang="en-US" sz="3000" b="1" dirty="0"/>
              <a:t>is spent on </a:t>
            </a:r>
            <a:r>
              <a:rPr lang="en-US" sz="3000" b="1" dirty="0">
                <a:solidFill>
                  <a:srgbClr val="C00000"/>
                </a:solidFill>
              </a:rPr>
              <a:t>data movement</a:t>
            </a:r>
          </a:p>
        </p:txBody>
      </p:sp>
    </p:spTree>
    <p:extLst>
      <p:ext uri="{BB962C8B-B14F-4D97-AF65-F5344CB8AC3E}">
        <p14:creationId xmlns:p14="http://schemas.microsoft.com/office/powerpoint/2010/main" val="40415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Paradigm Shift 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05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processor chip?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and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 and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60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457200">
              <a:lnSpc>
                <a:spcPct val="80000"/>
              </a:lnSpc>
            </a:pPr>
            <a:r>
              <a:rPr lang="en-US" sz="15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algn="ctr" defTabSz="457200">
              <a:lnSpc>
                <a:spcPct val="80000"/>
              </a:lnSpc>
            </a:pPr>
            <a:r>
              <a:rPr lang="en-US" sz="15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defTabSz="457200">
              <a:lnSpc>
                <a:spcPct val="80000"/>
              </a:lnSpc>
            </a:pPr>
            <a:endParaRPr lang="en-US" sz="2200" dirty="0">
              <a:solidFill>
                <a:srgbClr val="000000"/>
              </a:solidFill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defTabSz="457200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defTabSz="457200">
              <a:lnSpc>
                <a:spcPct val="80000"/>
              </a:lnSpc>
            </a:pPr>
            <a:endParaRPr lang="en-US" sz="2200" dirty="0">
              <a:solidFill>
                <a:srgbClr val="000000"/>
              </a:solidFill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defTabSz="457200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lang="en-US" sz="2400" dirty="0">
                <a:solidFill>
                  <a:srgbClr val="0000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7200">
                <a:lnSpc>
                  <a:spcPct val="80000"/>
                </a:lnSpc>
              </a:pPr>
              <a:r>
                <a:rPr lang="en-US" sz="1300" dirty="0">
                  <a:solidFill>
                    <a:srgbClr val="D90B00"/>
                  </a:solidFill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>
              <a:lnSpc>
                <a:spcPct val="80000"/>
              </a:lnSpc>
            </a:pPr>
            <a:r>
              <a:rPr lang="en-US" sz="1400" dirty="0">
                <a:solidFill>
                  <a:srgbClr val="D90B00"/>
                </a:solidFill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defTabSz="457200"/>
            <a:endParaRPr lang="en-US">
              <a:solidFill>
                <a:srgbClr val="000000"/>
              </a:solidFill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r>
              <a:rPr lang="en-US" sz="1750" dirty="0">
                <a:solidFill>
                  <a:srgbClr val="000000"/>
                </a:solidFill>
                <a:cs typeface="Arial" charset="0"/>
              </a:rPr>
              <a:t>Logic</a:t>
            </a:r>
          </a:p>
          <a:p>
            <a:pPr>
              <a:defRPr/>
            </a:pPr>
            <a:endParaRPr lang="en-US" sz="17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Tahoma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Tahoma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6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Push from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DRAM Scaling at jeopardy </a:t>
            </a:r>
          </a:p>
          <a:p>
            <a:pPr marL="344487" lvl="1" indent="0">
              <a:buNone/>
            </a:pPr>
            <a:r>
              <a:rPr lang="en-US" dirty="0">
                <a:sym typeface="Wingdings"/>
              </a:rPr>
              <a:t>    Controllers close to DRAM</a:t>
            </a:r>
          </a:p>
          <a:p>
            <a:pPr marL="344487" lvl="1" indent="0">
              <a:buNone/>
            </a:pPr>
            <a:r>
              <a:rPr lang="en-US" dirty="0">
                <a:sym typeface="Wingdings"/>
              </a:rPr>
              <a:t>    Industry open to new memory architectures</a:t>
            </a:r>
          </a:p>
          <a:p>
            <a:pPr lvl="1"/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Pull from Systems and Applications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is a major system and application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Systems are energy limited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much more energy-hungry than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78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94054"/>
            <a:ext cx="7772400" cy="1422400"/>
          </a:xfrm>
          <a:prstGeom prst="rect">
            <a:avLst/>
          </a:prstGeom>
        </p:spPr>
      </p:pic>
      <p:pic>
        <p:nvPicPr>
          <p:cNvPr id="6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50038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178030"/>
            <a:ext cx="1689100" cy="2451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3567" y="1304704"/>
            <a:ext cx="1692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Dally, </a:t>
            </a:r>
            <a:r>
              <a:rPr lang="en-US" sz="1400" dirty="0" err="1">
                <a:solidFill>
                  <a:srgbClr val="FFFFFF"/>
                </a:solidFill>
              </a:rPr>
              <a:t>HiPEAC</a:t>
            </a:r>
            <a:r>
              <a:rPr lang="en-US" sz="1400" dirty="0">
                <a:solidFill>
                  <a:srgbClr val="FFFFFF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13997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10600" cy="4876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Major Trends Affecting Main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The Need for Intelligent Memory Controllers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Bottom Up: Push from Circuits and Devices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Top Down: Pull from Systems and Applications 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Processing in Memory: Two Directions</a:t>
            </a:r>
          </a:p>
          <a:p>
            <a:pPr lvl="1" eaLnBrk="1" hangingPunct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Minimally Changing Memory Chips</a:t>
            </a:r>
          </a:p>
          <a:p>
            <a:pPr lvl="1"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Exploiting 3D-Stacked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How to Enable Adoption of Processing in Memory</a:t>
            </a:r>
          </a:p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419BFC-0704-824A-8642-CF6757650AC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0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6144">
            <a:off x="5944993" y="1201593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Main Memory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is a critical component of all computing systems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server, mobile, embedded, desktop, sensor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system must scale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(in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size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technology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efficiency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management algorithms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 to maintain performance growth and technology scaling benefits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30F078-BF11-6B47-89B1-D774F40185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3190875" y="1166668"/>
            <a:ext cx="2557463" cy="24479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6" name="Text Box 20" descr="90%"/>
          <p:cNvSpPr txBox="1">
            <a:spLocks noChangeArrowheads="1"/>
          </p:cNvSpPr>
          <p:nvPr/>
        </p:nvSpPr>
        <p:spPr bwMode="auto">
          <a:xfrm>
            <a:off x="3616246" y="2996808"/>
            <a:ext cx="1527335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Main Memory</a:t>
            </a: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2506663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472" name="Text Box 24" descr="90%"/>
          <p:cNvSpPr txBox="1">
            <a:spLocks noChangeArrowheads="1"/>
          </p:cNvSpPr>
          <p:nvPr/>
        </p:nvSpPr>
        <p:spPr bwMode="auto">
          <a:xfrm>
            <a:off x="6049936" y="3020548"/>
            <a:ext cx="219447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Storage (SSD/HDD)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724128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23" name="Picture 22" descr="di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324124" y="1633988"/>
            <a:ext cx="2304256" cy="549297"/>
          </a:xfrm>
          <a:prstGeom prst="rect">
            <a:avLst/>
          </a:prstGeom>
        </p:spPr>
      </p:pic>
      <p:pic>
        <p:nvPicPr>
          <p:cNvPr id="24" name="Picture 23" descr="di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99596" y="2308826"/>
            <a:ext cx="2304256" cy="549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19" y="1663083"/>
            <a:ext cx="1656184" cy="1284462"/>
          </a:xfrm>
          <a:prstGeom prst="rect">
            <a:avLst/>
          </a:prstGeom>
        </p:spPr>
      </p:pic>
      <p:sp>
        <p:nvSpPr>
          <p:cNvPr id="22" name="Text Box 13" descr="90%"/>
          <p:cNvSpPr txBox="1">
            <a:spLocks noChangeArrowheads="1"/>
          </p:cNvSpPr>
          <p:nvPr/>
        </p:nvSpPr>
        <p:spPr bwMode="auto">
          <a:xfrm>
            <a:off x="1331640" y="3081193"/>
            <a:ext cx="873160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FPGAs</a:t>
            </a:r>
          </a:p>
        </p:txBody>
      </p:sp>
    </p:spTree>
    <p:extLst>
      <p:ext uri="{BB962C8B-B14F-4D97-AF65-F5344CB8AC3E}">
        <p14:creationId xmlns:p14="http://schemas.microsoft.com/office/powerpoint/2010/main" val="248728195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0000FF"/>
                </a:solidFill>
              </a:rPr>
              <a:t>1. Minimally changing memory chips</a:t>
            </a:r>
          </a:p>
          <a:p>
            <a:pPr algn="l"/>
            <a:r>
              <a:rPr lang="en-US" sz="3600" dirty="0"/>
              <a:t>2. Exploiting 3D-stacked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AD05-5F98-C240-A41D-E171A630493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34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Minimally Changing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640"/>
            <a:ext cx="9144000" cy="5123656"/>
          </a:xfrm>
        </p:spPr>
        <p:txBody>
          <a:bodyPr/>
          <a:lstStyle/>
          <a:p>
            <a:r>
              <a:rPr lang="en-US" dirty="0"/>
              <a:t>DRAM has great capability to perform </a:t>
            </a:r>
            <a:r>
              <a:rPr lang="en-US" dirty="0">
                <a:solidFill>
                  <a:srgbClr val="0000FF"/>
                </a:solidFill>
              </a:rPr>
              <a:t>bulk data movement and computation </a:t>
            </a:r>
            <a:r>
              <a:rPr lang="en-US" dirty="0"/>
              <a:t>internally with small changes</a:t>
            </a:r>
          </a:p>
          <a:p>
            <a:pPr lvl="1"/>
            <a:r>
              <a:rPr lang="en-US" dirty="0"/>
              <a:t>Can </a:t>
            </a:r>
            <a:r>
              <a:rPr lang="en-US" dirty="0">
                <a:solidFill>
                  <a:srgbClr val="FF0000"/>
                </a:solidFill>
              </a:rPr>
              <a:t>exploit internal connectivity </a:t>
            </a:r>
            <a:r>
              <a:rPr lang="en-US" dirty="0"/>
              <a:t>to move data</a:t>
            </a:r>
          </a:p>
          <a:p>
            <a:pPr lvl="1"/>
            <a:r>
              <a:rPr lang="en-US" dirty="0"/>
              <a:t>Can </a:t>
            </a:r>
            <a:r>
              <a:rPr lang="en-US" dirty="0">
                <a:solidFill>
                  <a:srgbClr val="FF0000"/>
                </a:solidFill>
              </a:rPr>
              <a:t>exploit analog computation capability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  <a:p>
            <a:r>
              <a:rPr lang="en-US" dirty="0"/>
              <a:t>Examples: </a:t>
            </a:r>
            <a:r>
              <a:rPr lang="en-US" dirty="0" err="1"/>
              <a:t>RowClone</a:t>
            </a:r>
            <a:r>
              <a:rPr lang="en-US" dirty="0"/>
              <a:t>, In-DRAM AND/OR, Gather/Scatter DRAM</a:t>
            </a:r>
          </a:p>
          <a:p>
            <a:pPr lvl="1"/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  <a:hlinkClick r:id="rId2"/>
              </a:rPr>
              <a:t>RowClone: Fast and Efficient In-DRAM Copy and Initialization of Bulk Data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 (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Seshadri et al., MICRO 2013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3"/>
              </a:rPr>
              <a:t>Fast Bulk Bitwise AND and OR in DRAM</a:t>
            </a:r>
            <a:r>
              <a:rPr lang="en-US" sz="1800" dirty="0"/>
              <a:t> (</a:t>
            </a:r>
            <a:r>
              <a:rPr lang="en-US" sz="1800" dirty="0">
                <a:solidFill>
                  <a:srgbClr val="0000FF"/>
                </a:solidFill>
              </a:rPr>
              <a:t>Seshadri et al., IEEE CAL 2015</a:t>
            </a:r>
            <a:r>
              <a:rPr lang="en-US" sz="1800" dirty="0"/>
              <a:t>)</a:t>
            </a:r>
          </a:p>
          <a:p>
            <a:pPr lvl="1"/>
            <a:r>
              <a:rPr lang="en-US" sz="1800" dirty="0">
                <a:hlinkClick r:id="rId4"/>
              </a:rPr>
              <a:t>Gather-Scatter DRAM: In-DRAM Address Translation to Improve the Spatial Locality of Non-unit Strided Accesses</a:t>
            </a:r>
            <a:r>
              <a:rPr lang="en-US" sz="1800" dirty="0"/>
              <a:t> 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(</a:t>
            </a:r>
            <a:r>
              <a:rPr lang="en-US" altLang="ja-JP" sz="1800" dirty="0" err="1">
                <a:solidFill>
                  <a:srgbClr val="0000FF"/>
                </a:solidFill>
                <a:latin typeface="Tahoma" charset="0"/>
                <a:ea typeface="ＭＳ Ｐゴシック"/>
              </a:rPr>
              <a:t>Seshadri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 et al., MICRO 2015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hlinkClick r:id="rId5"/>
              </a:rPr>
              <a:t>"Ambit: In-Memory Accelerator for Bulk Bitwise Operations Using Commodity DRAM Technology”</a:t>
            </a:r>
            <a:r>
              <a:rPr lang="en-US" sz="1800" dirty="0"/>
              <a:t> 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(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/>
              </a:rPr>
              <a:t>Seshadri et al., MICRO 2017</a:t>
            </a:r>
            <a:r>
              <a:rPr lang="en-US" altLang="ja-JP" sz="1800" dirty="0">
                <a:solidFill>
                  <a:srgbClr val="000000"/>
                </a:solidFill>
                <a:latin typeface="Tahoma" charset="0"/>
                <a:ea typeface="ＭＳ Ｐゴシック"/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81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3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0" y="152400"/>
            <a:ext cx="9144000" cy="1066800"/>
          </a:xfrm>
        </p:spPr>
        <p:txBody>
          <a:bodyPr/>
          <a:lstStyle/>
          <a:p>
            <a:r>
              <a:rPr lang="en-US" dirty="0"/>
              <a:t>Starting Simple: Data Copy and Initialization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82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39552" y="1772816"/>
            <a:ext cx="1613800" cy="1828800"/>
            <a:chOff x="914400" y="1828800"/>
            <a:chExt cx="1613800" cy="1828800"/>
          </a:xfrm>
        </p:grpSpPr>
        <p:sp>
          <p:nvSpPr>
            <p:cNvPr id="33" name="Wave 32"/>
            <p:cNvSpPr/>
            <p:nvPr/>
          </p:nvSpPr>
          <p:spPr>
            <a:xfrm rot="5400000">
              <a:off x="876300" y="1866900"/>
              <a:ext cx="990600" cy="914400"/>
            </a:xfrm>
            <a:prstGeom prst="wave">
              <a:avLst>
                <a:gd name="adj1" fmla="val 5469"/>
                <a:gd name="adj2" fmla="val 0"/>
              </a:avLst>
            </a:prstGeom>
            <a:solidFill>
              <a:srgbClr val="31859B"/>
            </a:solidFill>
            <a:ln w="25400" cap="flat" cmpd="sng" algn="ctr">
              <a:solidFill>
                <a:srgbClr val="26262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orbel"/>
              </a:endParaRPr>
            </a:p>
          </p:txBody>
        </p:sp>
        <p:sp>
          <p:nvSpPr>
            <p:cNvPr id="34" name="Wave 33"/>
            <p:cNvSpPr/>
            <p:nvPr/>
          </p:nvSpPr>
          <p:spPr>
            <a:xfrm rot="5400000">
              <a:off x="1333500" y="2095500"/>
              <a:ext cx="990600" cy="914400"/>
            </a:xfrm>
            <a:prstGeom prst="wave">
              <a:avLst>
                <a:gd name="adj1" fmla="val 5469"/>
                <a:gd name="adj2" fmla="val 0"/>
              </a:avLst>
            </a:prstGeom>
            <a:solidFill>
              <a:srgbClr val="31859B"/>
            </a:solidFill>
            <a:ln w="25400" cap="flat" cmpd="sng" algn="ctr">
              <a:solidFill>
                <a:srgbClr val="262626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orbe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0600" y="3072825"/>
              <a:ext cx="1537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Forking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627784" y="1556792"/>
            <a:ext cx="3324949" cy="2234863"/>
            <a:chOff x="2752707" y="1853625"/>
            <a:chExt cx="3324949" cy="2234863"/>
          </a:xfrm>
        </p:grpSpPr>
        <p:sp>
          <p:nvSpPr>
            <p:cNvPr id="37" name="Rounded Rectangle 36"/>
            <p:cNvSpPr/>
            <p:nvPr/>
          </p:nvSpPr>
          <p:spPr>
            <a:xfrm>
              <a:off x="3962400" y="1853625"/>
              <a:ext cx="914400" cy="1143000"/>
            </a:xfrm>
            <a:prstGeom prst="roundRect">
              <a:avLst/>
            </a:prstGeom>
            <a:solidFill>
              <a:srgbClr val="262626"/>
            </a:solidFill>
            <a:ln w="25400" cap="flat" cmpd="sng" algn="ctr">
              <a:solidFill>
                <a:srgbClr val="26262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000000000000000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52707" y="3072825"/>
              <a:ext cx="33249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Zero initialization</a:t>
              </a:r>
              <a:endParaRPr lang="en-US" sz="2800" kern="0" dirty="0">
                <a:solidFill>
                  <a:srgbClr val="262626">
                    <a:lumMod val="95000"/>
                    <a:lumOff val="5000"/>
                  </a:srgbClr>
                </a:solidFill>
              </a:endParaRPr>
            </a:p>
            <a:p>
              <a:pPr algn="ctr">
                <a:defRPr/>
              </a:pPr>
              <a:r>
                <a:rPr lang="en-US" sz="28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(e.g., security)</a:t>
              </a:r>
              <a:endParaRPr lang="en-US" sz="3200" b="1" kern="0" dirty="0">
                <a:solidFill>
                  <a:srgbClr val="262626">
                    <a:lumMod val="95000"/>
                    <a:lumOff val="5000"/>
                  </a:srgbClr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7200" y="4038600"/>
            <a:ext cx="2669320" cy="2245043"/>
            <a:chOff x="720979" y="4038600"/>
            <a:chExt cx="2669320" cy="2245043"/>
          </a:xfrm>
        </p:grpSpPr>
        <p:pic>
          <p:nvPicPr>
            <p:cNvPr id="40" name="Picture 39" descr="comput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4038600"/>
              <a:ext cx="1219200" cy="121920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20979" y="5206425"/>
              <a:ext cx="266932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VM Cloning</a:t>
              </a:r>
            </a:p>
            <a:p>
              <a:pPr algn="ctr">
                <a:defRPr/>
              </a:pPr>
              <a:r>
                <a:rPr lang="en-US" sz="3200" b="1" kern="0" dirty="0" err="1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Deduplication</a:t>
              </a:r>
              <a:endParaRPr lang="en-US" sz="3200" b="1" kern="0" dirty="0">
                <a:solidFill>
                  <a:srgbClr val="262626">
                    <a:lumMod val="95000"/>
                    <a:lumOff val="5000"/>
                  </a:srgbClr>
                </a:solidFill>
              </a:endParaRPr>
            </a:p>
          </p:txBody>
        </p:sp>
        <p:pic>
          <p:nvPicPr>
            <p:cNvPr id="42" name="Picture 41" descr="comput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4038600"/>
              <a:ext cx="1219200" cy="121920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6228184" y="1772816"/>
            <a:ext cx="2752677" cy="1930052"/>
            <a:chOff x="6043903" y="1803748"/>
            <a:chExt cx="2752677" cy="1930052"/>
          </a:xfrm>
        </p:grpSpPr>
        <p:grpSp>
          <p:nvGrpSpPr>
            <p:cNvPr id="44" name="Group 43"/>
            <p:cNvGrpSpPr/>
            <p:nvPr/>
          </p:nvGrpSpPr>
          <p:grpSpPr>
            <a:xfrm>
              <a:off x="6043903" y="1905000"/>
              <a:ext cx="2752677" cy="1828800"/>
              <a:chOff x="6043903" y="1905000"/>
              <a:chExt cx="2752677" cy="1828800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6324600" y="1905000"/>
                <a:ext cx="533400" cy="1143000"/>
              </a:xfrm>
              <a:prstGeom prst="roundRect">
                <a:avLst/>
              </a:prstGeom>
              <a:solidFill>
                <a:srgbClr val="6F2926"/>
              </a:solidFill>
              <a:ln w="25400" cap="flat" cmpd="sng" algn="ctr">
                <a:solidFill>
                  <a:srgbClr val="6F29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orbel"/>
                </a:endParaRP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7848600" y="1905000"/>
                <a:ext cx="533400" cy="1143000"/>
              </a:xfrm>
              <a:prstGeom prst="roundRect">
                <a:avLst/>
              </a:prstGeom>
              <a:solidFill>
                <a:srgbClr val="262626"/>
              </a:solidFill>
              <a:ln w="25400" cap="flat" cmpd="sng" algn="ctr">
                <a:solidFill>
                  <a:srgbClr val="26262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orbe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043903" y="3149025"/>
                <a:ext cx="27526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kern="0" dirty="0" err="1">
                    <a:solidFill>
                      <a:srgbClr val="262626">
                        <a:lumMod val="95000"/>
                        <a:lumOff val="5000"/>
                      </a:srgbClr>
                    </a:solidFill>
                  </a:rPr>
                  <a:t>Checkpointing</a:t>
                </a:r>
                <a:endPara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endParaRPr>
              </a:p>
            </p:txBody>
          </p:sp>
          <p:cxnSp>
            <p:nvCxnSpPr>
              <p:cNvPr id="49" name="Straight Arrow Connector 48"/>
              <p:cNvCxnSpPr>
                <a:stCxn id="46" idx="3"/>
                <a:endCxn id="47" idx="1"/>
              </p:cNvCxnSpPr>
              <p:nvPr/>
            </p:nvCxnSpPr>
            <p:spPr>
              <a:xfrm>
                <a:off x="6858000" y="2476500"/>
                <a:ext cx="9906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262626">
                    <a:lumMod val="75000"/>
                    <a:lumOff val="25000"/>
                  </a:srgbClr>
                </a:solidFill>
                <a:prstDash val="dashDot"/>
                <a:tailEnd type="arrow"/>
              </a:ln>
              <a:effectLst/>
            </p:spPr>
          </p:cxnSp>
        </p:grpSp>
        <p:cxnSp>
          <p:nvCxnSpPr>
            <p:cNvPr id="45" name="Straight Connector 44"/>
            <p:cNvCxnSpPr/>
            <p:nvPr/>
          </p:nvCxnSpPr>
          <p:spPr>
            <a:xfrm rot="5400000">
              <a:off x="6172200" y="2489548"/>
              <a:ext cx="1371600" cy="0"/>
            </a:xfrm>
            <a:prstGeom prst="line">
              <a:avLst/>
            </a:prstGeom>
            <a:noFill/>
            <a:ln w="57150" cap="flat" cmpd="sng" algn="ctr">
              <a:solidFill>
                <a:srgbClr val="262626">
                  <a:lumMod val="75000"/>
                  <a:lumOff val="25000"/>
                </a:srgb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0" name="Group 49"/>
          <p:cNvGrpSpPr/>
          <p:nvPr/>
        </p:nvGrpSpPr>
        <p:grpSpPr>
          <a:xfrm>
            <a:off x="3733800" y="4267200"/>
            <a:ext cx="2901756" cy="1600200"/>
            <a:chOff x="4768685" y="4267200"/>
            <a:chExt cx="2901756" cy="1600200"/>
          </a:xfrm>
        </p:grpSpPr>
        <p:sp>
          <p:nvSpPr>
            <p:cNvPr id="51" name="Rounded Rectangle 50"/>
            <p:cNvSpPr/>
            <p:nvPr/>
          </p:nvSpPr>
          <p:spPr>
            <a:xfrm>
              <a:off x="4876800" y="4267200"/>
              <a:ext cx="2667000" cy="990600"/>
            </a:xfrm>
            <a:prstGeom prst="roundRect">
              <a:avLst/>
            </a:prstGeom>
            <a:solidFill>
              <a:srgbClr val="262626"/>
            </a:solidFill>
            <a:ln w="25400" cap="flat" cmpd="sng" algn="ctr">
              <a:solidFill>
                <a:srgbClr val="26262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800" kern="0" dirty="0">
                <a:solidFill>
                  <a:sysClr val="window" lastClr="FFFFFF"/>
                </a:solidFill>
                <a:latin typeface="Corbel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105400" y="4419600"/>
              <a:ext cx="381000" cy="685800"/>
            </a:xfrm>
            <a:prstGeom prst="roundRect">
              <a:avLst/>
            </a:prstGeom>
            <a:solidFill>
              <a:srgbClr val="4F6128"/>
            </a:solidFill>
            <a:ln w="25400" cap="flat" cmpd="sng" algn="ctr">
              <a:solidFill>
                <a:srgbClr val="4F612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800" kern="0" dirty="0">
                <a:solidFill>
                  <a:sysClr val="window" lastClr="FFFFFF"/>
                </a:solidFill>
                <a:latin typeface="Corbel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5486400" y="4724400"/>
              <a:ext cx="1524000" cy="158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tailEnd type="arrow" w="lg" len="lg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4768685" y="5282625"/>
              <a:ext cx="29017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3200" b="1" kern="0" dirty="0">
                  <a:solidFill>
                    <a:srgbClr val="262626">
                      <a:lumMod val="95000"/>
                      <a:lumOff val="5000"/>
                    </a:srgbClr>
                  </a:solidFill>
                </a:rPr>
                <a:t>Page Migration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7391400" y="4572000"/>
            <a:ext cx="76200" cy="76200"/>
          </a:xfrm>
          <a:prstGeom prst="ellipse">
            <a:avLst/>
          </a:prstGeom>
          <a:solidFill>
            <a:srgbClr val="262626"/>
          </a:solidFill>
          <a:ln w="25400" cap="flat" cmpd="sng" algn="ctr">
            <a:solidFill>
              <a:srgbClr val="2626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 dirty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620000" y="4572000"/>
            <a:ext cx="76200" cy="76200"/>
          </a:xfrm>
          <a:prstGeom prst="ellipse">
            <a:avLst/>
          </a:prstGeom>
          <a:solidFill>
            <a:srgbClr val="262626"/>
          </a:solidFill>
          <a:ln w="25400" cap="flat" cmpd="sng" algn="ctr">
            <a:solidFill>
              <a:srgbClr val="2626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 dirty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848600" y="4572000"/>
            <a:ext cx="76200" cy="76200"/>
          </a:xfrm>
          <a:prstGeom prst="ellipse">
            <a:avLst/>
          </a:prstGeom>
          <a:solidFill>
            <a:srgbClr val="262626"/>
          </a:solidFill>
          <a:ln w="25400" cap="flat" cmpd="sng" algn="ctr">
            <a:solidFill>
              <a:srgbClr val="2626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 dirty="0">
              <a:solidFill>
                <a:sysClr val="window" lastClr="FFFFFF"/>
              </a:solidFill>
              <a:latin typeface="Corbe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34200" y="4648200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kern="0" dirty="0">
                <a:solidFill>
                  <a:srgbClr val="262626">
                    <a:lumMod val="95000"/>
                    <a:lumOff val="5000"/>
                  </a:srgbClr>
                </a:solidFill>
              </a:rPr>
              <a:t>Many more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836712"/>
            <a:ext cx="9756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>
              <a:spcBef>
                <a:spcPct val="20000"/>
              </a:spcBef>
            </a:pPr>
            <a:r>
              <a:rPr lang="en-US" sz="2400" i="1" spc="-70" dirty="0" err="1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memmove</a:t>
            </a:r>
            <a:r>
              <a:rPr lang="en-US" sz="2400" spc="-70" dirty="0">
                <a:solidFill>
                  <a:srgbClr val="FF0000"/>
                </a:solidFill>
                <a:latin typeface="Gill Sans MT" panose="020B0502020104020203" pitchFamily="34" charset="0"/>
              </a:rPr>
              <a:t> &amp; </a:t>
            </a:r>
            <a:r>
              <a:rPr lang="en-US" sz="2400" i="1" spc="-70" dirty="0" err="1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memcpy</a:t>
            </a:r>
            <a:r>
              <a:rPr lang="en-US" sz="2400" i="1" spc="-70" dirty="0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2800" spc="-70" dirty="0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spc="-70" dirty="0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5% cycles in Google’s datacenter </a:t>
            </a:r>
            <a:r>
              <a:rPr lang="en-US" spc="-70" dirty="0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pc="-70" dirty="0" err="1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Kanev</a:t>
            </a:r>
            <a:r>
              <a:rPr lang="en-US" spc="-70" dirty="0">
                <a:solidFill>
                  <a:srgbClr val="FF0000"/>
                </a:solidFill>
                <a:latin typeface="Gill Sans MT" panose="020B0502020104020203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ISCA’15]</a:t>
            </a:r>
            <a:endParaRPr lang="en-US" sz="2400" spc="-70" dirty="0">
              <a:solidFill>
                <a:srgbClr val="FF0000"/>
              </a:solidFill>
              <a:latin typeface="Gill Sans MT" panose="020B0502020104020203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46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A5712"/>
                </a:solidFill>
                <a:latin typeface="Garamond"/>
                <a:cs typeface="Garamond"/>
              </a:rPr>
              <a:t>Today’s Systems: Bulk Data Copy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042402" y="1528540"/>
            <a:ext cx="1350971" cy="39578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Memory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91319" y="2518009"/>
            <a:ext cx="4640239" cy="1978925"/>
          </a:xfrm>
          <a:prstGeom prst="rect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801504" y="3507471"/>
            <a:ext cx="1364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442949" y="3507471"/>
            <a:ext cx="864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193579" y="3507471"/>
            <a:ext cx="910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162568" y="3507471"/>
            <a:ext cx="1137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4276300" y="3229966"/>
            <a:ext cx="664190" cy="5550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MC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84606" y="2768212"/>
            <a:ext cx="877962" cy="14785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L3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529403" y="2997952"/>
            <a:ext cx="664176" cy="10190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L2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937982" y="3186749"/>
            <a:ext cx="504967" cy="6414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L1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96036" y="2927441"/>
            <a:ext cx="1105468" cy="11600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CPU</a:t>
            </a:r>
          </a:p>
        </p:txBody>
      </p:sp>
      <p:sp>
        <p:nvSpPr>
          <p:cNvPr id="15" name="Left-Right Arrow 14"/>
          <p:cNvSpPr/>
          <p:nvPr/>
        </p:nvSpPr>
        <p:spPr bwMode="auto">
          <a:xfrm>
            <a:off x="5131558" y="3282283"/>
            <a:ext cx="1910687" cy="450376"/>
          </a:xfrm>
          <a:prstGeom prst="leftRightArrow">
            <a:avLst>
              <a:gd name="adj1" fmla="val 50000"/>
              <a:gd name="adj2" fmla="val 25758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042246" y="2968408"/>
            <a:ext cx="1351128" cy="2456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044517" y="3659885"/>
            <a:ext cx="1348855" cy="2570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042245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044517" y="3659884"/>
            <a:ext cx="150125" cy="2456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194635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956169" y="3198146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956170" y="3580283"/>
            <a:ext cx="150125" cy="2456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347034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8240015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7788313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640462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492613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8088563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940712" y="2968408"/>
            <a:ext cx="150125" cy="24565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31734" y="1507524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1) High latency</a:t>
            </a:r>
          </a:p>
        </p:txBody>
      </p:sp>
      <p:cxnSp>
        <p:nvCxnSpPr>
          <p:cNvPr id="31" name="Curved Connector 30"/>
          <p:cNvCxnSpPr>
            <a:stCxn id="30" idx="3"/>
            <a:endCxn id="18" idx="1"/>
          </p:cNvCxnSpPr>
          <p:nvPr/>
        </p:nvCxnSpPr>
        <p:spPr bwMode="auto">
          <a:xfrm>
            <a:off x="5971450" y="1738357"/>
            <a:ext cx="1070795" cy="135288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673162" y="5008669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2) High bandwidth utilization</a:t>
            </a:r>
          </a:p>
        </p:txBody>
      </p:sp>
      <p:cxnSp>
        <p:nvCxnSpPr>
          <p:cNvPr id="33" name="Curved Connector 48"/>
          <p:cNvCxnSpPr>
            <a:stCxn id="32" idx="3"/>
            <a:endCxn id="15" idx="5"/>
          </p:cNvCxnSpPr>
          <p:nvPr/>
        </p:nvCxnSpPr>
        <p:spPr bwMode="auto">
          <a:xfrm flipH="1" flipV="1">
            <a:off x="6086902" y="3620065"/>
            <a:ext cx="626148" cy="1619437"/>
          </a:xfrm>
          <a:prstGeom prst="curvedConnector4">
            <a:avLst>
              <a:gd name="adj1" fmla="val -36509"/>
              <a:gd name="adj2" fmla="val 53651"/>
            </a:avLst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78924" y="1861816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3) Cache pollution</a:t>
            </a:r>
          </a:p>
        </p:txBody>
      </p:sp>
      <p:cxnSp>
        <p:nvCxnSpPr>
          <p:cNvPr id="35" name="Curved Connector 48"/>
          <p:cNvCxnSpPr>
            <a:stCxn id="34" idx="3"/>
            <a:endCxn id="21" idx="0"/>
          </p:cNvCxnSpPr>
          <p:nvPr/>
        </p:nvCxnSpPr>
        <p:spPr bwMode="auto">
          <a:xfrm flipH="1">
            <a:off x="2031232" y="2092649"/>
            <a:ext cx="799806" cy="1105497"/>
          </a:xfrm>
          <a:prstGeom prst="curvedConnector4">
            <a:avLst>
              <a:gd name="adj1" fmla="val -28582"/>
              <a:gd name="adj2" fmla="val 60440"/>
            </a:avLst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2673162" y="5498830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4) Unwanted data movement</a:t>
            </a: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512" y="6093296"/>
            <a:ext cx="75845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1046ns, 3.6uJ    (for 4KB page copy via DMA)</a:t>
            </a:r>
          </a:p>
        </p:txBody>
      </p:sp>
    </p:spTree>
    <p:extLst>
      <p:ext uri="{BB962C8B-B14F-4D97-AF65-F5344CB8AC3E}">
        <p14:creationId xmlns:p14="http://schemas.microsoft.com/office/powerpoint/2010/main" val="8367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019E-6 L -0.55156 0.0316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8409E-6 L -0.54114 -0.0118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2" grpId="0"/>
      <p:bldP spid="34" grpId="0"/>
      <p:bldP spid="36" grpId="0"/>
      <p:bldP spid="3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A5712"/>
                </a:solidFill>
                <a:latin typeface="Garamond"/>
                <a:cs typeface="Garamond"/>
              </a:rPr>
              <a:t>Future Systems: In-Memory Copy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042402" y="1528540"/>
            <a:ext cx="1350971" cy="395786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Memory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91319" y="2518009"/>
            <a:ext cx="4640239" cy="1978925"/>
          </a:xfrm>
          <a:prstGeom prst="rect">
            <a:avLst/>
          </a:prstGeom>
          <a:noFill/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801504" y="3507471"/>
            <a:ext cx="1364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442949" y="3507471"/>
            <a:ext cx="864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3193579" y="3507471"/>
            <a:ext cx="9102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162568" y="3507471"/>
            <a:ext cx="1137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4276300" y="3229966"/>
            <a:ext cx="664190" cy="5550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MC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284606" y="2768212"/>
            <a:ext cx="877962" cy="147851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L3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529403" y="2997952"/>
            <a:ext cx="664176" cy="101903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L2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937982" y="3186749"/>
            <a:ext cx="504967" cy="6414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L1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96036" y="2927441"/>
            <a:ext cx="1105468" cy="11600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CPU</a:t>
            </a:r>
          </a:p>
        </p:txBody>
      </p:sp>
      <p:sp>
        <p:nvSpPr>
          <p:cNvPr id="15" name="Left-Right Arrow 14"/>
          <p:cNvSpPr/>
          <p:nvPr/>
        </p:nvSpPr>
        <p:spPr bwMode="auto">
          <a:xfrm>
            <a:off x="5131558" y="3282283"/>
            <a:ext cx="1910687" cy="450376"/>
          </a:xfrm>
          <a:prstGeom prst="leftRightArrow">
            <a:avLst>
              <a:gd name="adj1" fmla="val 50000"/>
              <a:gd name="adj2" fmla="val 25758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042246" y="2960170"/>
            <a:ext cx="1351128" cy="2456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044517" y="3659885"/>
            <a:ext cx="1348855" cy="2570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042246" y="2954740"/>
            <a:ext cx="1351128" cy="24566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9" name="Straight Arrow Connector 18"/>
          <p:cNvCxnSpPr>
            <a:stCxn id="18" idx="2"/>
            <a:endCxn id="17" idx="0"/>
          </p:cNvCxnSpPr>
          <p:nvPr/>
        </p:nvCxnSpPr>
        <p:spPr bwMode="auto">
          <a:xfrm rot="16200000" flipH="1">
            <a:off x="7488635" y="3429574"/>
            <a:ext cx="459485" cy="11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015945" y="1507524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</a:rPr>
              <a:t>1) Low latency</a:t>
            </a:r>
          </a:p>
        </p:txBody>
      </p:sp>
      <p:cxnSp>
        <p:nvCxnSpPr>
          <p:cNvPr id="21" name="Curved Connector 20"/>
          <p:cNvCxnSpPr>
            <a:stCxn id="20" idx="3"/>
            <a:endCxn id="18" idx="1"/>
          </p:cNvCxnSpPr>
          <p:nvPr/>
        </p:nvCxnSpPr>
        <p:spPr bwMode="auto">
          <a:xfrm>
            <a:off x="6186732" y="1738357"/>
            <a:ext cx="855514" cy="133921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819400" y="5282524"/>
            <a:ext cx="38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</a:rPr>
              <a:t>2) Low bandwidth utilization</a:t>
            </a:r>
          </a:p>
        </p:txBody>
      </p:sp>
      <p:cxnSp>
        <p:nvCxnSpPr>
          <p:cNvPr id="23" name="Curved Connector 51"/>
          <p:cNvCxnSpPr>
            <a:stCxn id="22" idx="3"/>
            <a:endCxn id="15" idx="5"/>
          </p:cNvCxnSpPr>
          <p:nvPr/>
        </p:nvCxnSpPr>
        <p:spPr bwMode="auto">
          <a:xfrm flipH="1" flipV="1">
            <a:off x="6086902" y="3620065"/>
            <a:ext cx="603459" cy="1893292"/>
          </a:xfrm>
          <a:prstGeom prst="curvedConnector4">
            <a:avLst>
              <a:gd name="adj1" fmla="val -37882"/>
              <a:gd name="adj2" fmla="val 53123"/>
            </a:avLst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28359" y="1505479"/>
            <a:ext cx="310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</a:rPr>
              <a:t>3) No cache pollution</a:t>
            </a:r>
          </a:p>
        </p:txBody>
      </p:sp>
      <p:cxnSp>
        <p:nvCxnSpPr>
          <p:cNvPr id="25" name="Curved Connector 51"/>
          <p:cNvCxnSpPr>
            <a:stCxn id="24" idx="3"/>
            <a:endCxn id="13" idx="0"/>
          </p:cNvCxnSpPr>
          <p:nvPr/>
        </p:nvCxnSpPr>
        <p:spPr bwMode="auto">
          <a:xfrm flipH="1">
            <a:off x="2190466" y="1736312"/>
            <a:ext cx="1343566" cy="1450437"/>
          </a:xfrm>
          <a:prstGeom prst="curvedConnector4">
            <a:avLst>
              <a:gd name="adj1" fmla="val -17014"/>
              <a:gd name="adj2" fmla="val 57957"/>
            </a:avLst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819400" y="5682064"/>
            <a:ext cx="479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</a:rPr>
              <a:t>4) No unwanted data movement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6093296"/>
            <a:ext cx="24539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1046ns, 3.6uJ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30129" y="6093296"/>
            <a:ext cx="2926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8000"/>
                </a:solidFill>
                <a:sym typeface="Wingdings"/>
              </a:rPr>
              <a:t>   </a:t>
            </a:r>
            <a:r>
              <a:rPr lang="en-US" sz="3200" dirty="0">
                <a:solidFill>
                  <a:srgbClr val="008000"/>
                </a:solidFill>
              </a:rPr>
              <a:t>90ns, 0.04uJ</a:t>
            </a:r>
          </a:p>
        </p:txBody>
      </p:sp>
    </p:spTree>
    <p:extLst>
      <p:ext uri="{BB962C8B-B14F-4D97-AF65-F5344CB8AC3E}">
        <p14:creationId xmlns:p14="http://schemas.microsoft.com/office/powerpoint/2010/main" val="87149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3.61111E-6 0.1027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2" grpId="0"/>
      <p:bldP spid="24" grpId="0"/>
      <p:bldP spid="26" grpId="0"/>
      <p:bldP spid="29" grpId="0"/>
      <p:bldP spid="3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1714500" y="2660244"/>
            <a:ext cx="4552950" cy="177800"/>
          </a:xfrm>
          <a:prstGeom prst="rect">
            <a:avLst/>
          </a:pr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1695450" y="5270094"/>
            <a:ext cx="4552950" cy="177800"/>
          </a:xfrm>
          <a:prstGeom prst="rect">
            <a:avLst/>
          </a:pr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1714500" y="2076044"/>
            <a:ext cx="4552950" cy="177800"/>
          </a:xfrm>
          <a:prstGeom prst="rect">
            <a:avLst/>
          </a:prstGeom>
          <a:solidFill>
            <a:srgbClr val="9A9A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545388" cy="558800"/>
          </a:xfrm>
          <a:ln/>
        </p:spPr>
        <p:txBody>
          <a:bodyPr/>
          <a:lstStyle/>
          <a:p>
            <a:r>
              <a:rPr lang="en-US" sz="4000" dirty="0" err="1">
                <a:solidFill>
                  <a:srgbClr val="1A5712"/>
                </a:solidFill>
                <a:latin typeface="Garamond"/>
                <a:cs typeface="Garamond"/>
              </a:rPr>
              <a:t>RowClone</a:t>
            </a:r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: In-DRAM Row Copy</a:t>
            </a:r>
          </a:p>
        </p:txBody>
      </p:sp>
      <p:grpSp>
        <p:nvGrpSpPr>
          <p:cNvPr id="19485" name="Group 29"/>
          <p:cNvGrpSpPr>
            <a:grpSpLocks/>
          </p:cNvGrpSpPr>
          <p:nvPr/>
        </p:nvGrpSpPr>
        <p:grpSpPr bwMode="auto">
          <a:xfrm>
            <a:off x="1695450" y="1656151"/>
            <a:ext cx="4574382" cy="3359944"/>
            <a:chOff x="0" y="0"/>
            <a:chExt cx="5763" cy="4232"/>
          </a:xfrm>
        </p:grpSpPr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2" name="Line 6"/>
            <p:cNvSpPr>
              <a:spLocks noChangeShapeType="1"/>
            </p:cNvSpPr>
            <p:nvPr/>
          </p:nvSpPr>
          <p:spPr bwMode="auto">
            <a:xfrm rot="10800000" flipH="1">
              <a:off x="0" y="18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 rot="10800000" flipH="1">
              <a:off x="0" y="36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rot="10800000" flipH="1">
              <a:off x="0" y="55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 rot="10800000" flipH="1">
              <a:off x="0" y="73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 rot="10800000" flipH="1">
              <a:off x="0" y="92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 rot="10800000" flipH="1">
              <a:off x="0" y="110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 rot="10800000" flipH="1">
              <a:off x="0" y="128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 rot="10800000" flipH="1">
              <a:off x="0" y="147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 rot="10800000" flipH="1">
              <a:off x="0" y="165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 rot="10800000" flipH="1">
              <a:off x="0" y="184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 rot="10800000" flipH="1">
              <a:off x="0" y="202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3" name="Line 17"/>
            <p:cNvSpPr>
              <a:spLocks noChangeShapeType="1"/>
            </p:cNvSpPr>
            <p:nvPr/>
          </p:nvSpPr>
          <p:spPr bwMode="auto">
            <a:xfrm rot="10800000" flipH="1">
              <a:off x="0" y="220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 rot="10800000" flipH="1">
              <a:off x="0" y="239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 rot="10800000" flipH="1">
              <a:off x="0" y="257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 rot="10800000" flipH="1">
              <a:off x="0" y="276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7" name="Line 21"/>
            <p:cNvSpPr>
              <a:spLocks noChangeShapeType="1"/>
            </p:cNvSpPr>
            <p:nvPr/>
          </p:nvSpPr>
          <p:spPr bwMode="auto">
            <a:xfrm rot="10800000" flipH="1">
              <a:off x="0" y="294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rot="10800000" flipH="1">
              <a:off x="0" y="312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rot="10800000" flipH="1">
              <a:off x="0" y="331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0" name="Line 24"/>
            <p:cNvSpPr>
              <a:spLocks noChangeShapeType="1"/>
            </p:cNvSpPr>
            <p:nvPr/>
          </p:nvSpPr>
          <p:spPr bwMode="auto">
            <a:xfrm rot="10800000" flipH="1">
              <a:off x="0" y="3496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1" name="Line 25"/>
            <p:cNvSpPr>
              <a:spLocks noChangeShapeType="1"/>
            </p:cNvSpPr>
            <p:nvPr/>
          </p:nvSpPr>
          <p:spPr bwMode="auto">
            <a:xfrm rot="10800000" flipH="1">
              <a:off x="0" y="3680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2" name="Line 26"/>
            <p:cNvSpPr>
              <a:spLocks noChangeShapeType="1"/>
            </p:cNvSpPr>
            <p:nvPr/>
          </p:nvSpPr>
          <p:spPr bwMode="auto">
            <a:xfrm rot="10800000" flipH="1">
              <a:off x="0" y="3864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3" name="Line 27"/>
            <p:cNvSpPr>
              <a:spLocks noChangeShapeType="1"/>
            </p:cNvSpPr>
            <p:nvPr/>
          </p:nvSpPr>
          <p:spPr bwMode="auto">
            <a:xfrm rot="10800000" flipH="1">
              <a:off x="0" y="4048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4" name="Line 28"/>
            <p:cNvSpPr>
              <a:spLocks noChangeShapeType="1"/>
            </p:cNvSpPr>
            <p:nvPr/>
          </p:nvSpPr>
          <p:spPr bwMode="auto">
            <a:xfrm rot="10800000" flipH="1">
              <a:off x="0" y="4232"/>
              <a:ext cx="5763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18" name="Group 62"/>
          <p:cNvGrpSpPr>
            <a:grpSpLocks/>
          </p:cNvGrpSpPr>
          <p:nvPr/>
        </p:nvGrpSpPr>
        <p:grpSpPr bwMode="auto">
          <a:xfrm>
            <a:off x="1706563" y="1652182"/>
            <a:ext cx="4559300" cy="3371850"/>
            <a:chOff x="0" y="0"/>
            <a:chExt cx="5744" cy="4248"/>
          </a:xfrm>
        </p:grpSpPr>
        <p:sp>
          <p:nvSpPr>
            <p:cNvPr id="19486" name="Line 30"/>
            <p:cNvSpPr>
              <a:spLocks noChangeShapeType="1"/>
            </p:cNvSpPr>
            <p:nvPr/>
          </p:nvSpPr>
          <p:spPr bwMode="auto">
            <a:xfrm rot="10800000">
              <a:off x="0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7" name="Line 31"/>
            <p:cNvSpPr>
              <a:spLocks noChangeShapeType="1"/>
            </p:cNvSpPr>
            <p:nvPr/>
          </p:nvSpPr>
          <p:spPr bwMode="auto">
            <a:xfrm rot="10800000">
              <a:off x="185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8" name="Line 32"/>
            <p:cNvSpPr>
              <a:spLocks noChangeShapeType="1"/>
            </p:cNvSpPr>
            <p:nvPr/>
          </p:nvSpPr>
          <p:spPr bwMode="auto">
            <a:xfrm rot="10800000">
              <a:off x="370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89" name="Line 33"/>
            <p:cNvSpPr>
              <a:spLocks noChangeShapeType="1"/>
            </p:cNvSpPr>
            <p:nvPr/>
          </p:nvSpPr>
          <p:spPr bwMode="auto">
            <a:xfrm rot="10800000">
              <a:off x="555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0" name="Line 34"/>
            <p:cNvSpPr>
              <a:spLocks noChangeShapeType="1"/>
            </p:cNvSpPr>
            <p:nvPr/>
          </p:nvSpPr>
          <p:spPr bwMode="auto">
            <a:xfrm rot="10800000">
              <a:off x="740" y="0"/>
              <a:ext cx="1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1" name="Line 35"/>
            <p:cNvSpPr>
              <a:spLocks noChangeShapeType="1"/>
            </p:cNvSpPr>
            <p:nvPr/>
          </p:nvSpPr>
          <p:spPr bwMode="auto">
            <a:xfrm rot="10800000">
              <a:off x="926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2" name="Line 36"/>
            <p:cNvSpPr>
              <a:spLocks noChangeShapeType="1"/>
            </p:cNvSpPr>
            <p:nvPr/>
          </p:nvSpPr>
          <p:spPr bwMode="auto">
            <a:xfrm rot="10800000">
              <a:off x="1111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3" name="Line 37"/>
            <p:cNvSpPr>
              <a:spLocks noChangeShapeType="1"/>
            </p:cNvSpPr>
            <p:nvPr/>
          </p:nvSpPr>
          <p:spPr bwMode="auto">
            <a:xfrm rot="10800000">
              <a:off x="1296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4" name="Line 38"/>
            <p:cNvSpPr>
              <a:spLocks noChangeShapeType="1"/>
            </p:cNvSpPr>
            <p:nvPr/>
          </p:nvSpPr>
          <p:spPr bwMode="auto">
            <a:xfrm rot="10800000">
              <a:off x="1481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5" name="Line 39"/>
            <p:cNvSpPr>
              <a:spLocks noChangeShapeType="1"/>
            </p:cNvSpPr>
            <p:nvPr/>
          </p:nvSpPr>
          <p:spPr bwMode="auto">
            <a:xfrm rot="10800000">
              <a:off x="1667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6" name="Line 40"/>
            <p:cNvSpPr>
              <a:spLocks noChangeShapeType="1"/>
            </p:cNvSpPr>
            <p:nvPr/>
          </p:nvSpPr>
          <p:spPr bwMode="auto">
            <a:xfrm rot="10800000">
              <a:off x="1852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7" name="Line 41"/>
            <p:cNvSpPr>
              <a:spLocks noChangeShapeType="1"/>
            </p:cNvSpPr>
            <p:nvPr/>
          </p:nvSpPr>
          <p:spPr bwMode="auto">
            <a:xfrm rot="10800000">
              <a:off x="2037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8" name="Line 42"/>
            <p:cNvSpPr>
              <a:spLocks noChangeShapeType="1"/>
            </p:cNvSpPr>
            <p:nvPr/>
          </p:nvSpPr>
          <p:spPr bwMode="auto">
            <a:xfrm rot="10800000">
              <a:off x="2222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99" name="Line 43"/>
            <p:cNvSpPr>
              <a:spLocks noChangeShapeType="1"/>
            </p:cNvSpPr>
            <p:nvPr/>
          </p:nvSpPr>
          <p:spPr bwMode="auto">
            <a:xfrm rot="10800000">
              <a:off x="2407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0" name="Line 44"/>
            <p:cNvSpPr>
              <a:spLocks noChangeShapeType="1"/>
            </p:cNvSpPr>
            <p:nvPr/>
          </p:nvSpPr>
          <p:spPr bwMode="auto">
            <a:xfrm rot="10800000">
              <a:off x="2593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1" name="Line 45"/>
            <p:cNvSpPr>
              <a:spLocks noChangeShapeType="1"/>
            </p:cNvSpPr>
            <p:nvPr/>
          </p:nvSpPr>
          <p:spPr bwMode="auto">
            <a:xfrm rot="10800000">
              <a:off x="2778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2" name="Line 46"/>
            <p:cNvSpPr>
              <a:spLocks noChangeShapeType="1"/>
            </p:cNvSpPr>
            <p:nvPr/>
          </p:nvSpPr>
          <p:spPr bwMode="auto">
            <a:xfrm rot="10800000">
              <a:off x="2963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3" name="Line 47"/>
            <p:cNvSpPr>
              <a:spLocks noChangeShapeType="1"/>
            </p:cNvSpPr>
            <p:nvPr/>
          </p:nvSpPr>
          <p:spPr bwMode="auto">
            <a:xfrm rot="10800000">
              <a:off x="3148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4" name="Line 48"/>
            <p:cNvSpPr>
              <a:spLocks noChangeShapeType="1"/>
            </p:cNvSpPr>
            <p:nvPr/>
          </p:nvSpPr>
          <p:spPr bwMode="auto">
            <a:xfrm rot="10800000">
              <a:off x="3333" y="0"/>
              <a:ext cx="1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5" name="Line 49"/>
            <p:cNvSpPr>
              <a:spLocks noChangeShapeType="1"/>
            </p:cNvSpPr>
            <p:nvPr/>
          </p:nvSpPr>
          <p:spPr bwMode="auto">
            <a:xfrm rot="10800000">
              <a:off x="3519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6" name="Line 50"/>
            <p:cNvSpPr>
              <a:spLocks noChangeShapeType="1"/>
            </p:cNvSpPr>
            <p:nvPr/>
          </p:nvSpPr>
          <p:spPr bwMode="auto">
            <a:xfrm rot="10800000">
              <a:off x="3704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7" name="Line 51"/>
            <p:cNvSpPr>
              <a:spLocks noChangeShapeType="1"/>
            </p:cNvSpPr>
            <p:nvPr/>
          </p:nvSpPr>
          <p:spPr bwMode="auto">
            <a:xfrm rot="10800000">
              <a:off x="3889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8" name="Line 52"/>
            <p:cNvSpPr>
              <a:spLocks noChangeShapeType="1"/>
            </p:cNvSpPr>
            <p:nvPr/>
          </p:nvSpPr>
          <p:spPr bwMode="auto">
            <a:xfrm rot="10800000">
              <a:off x="4074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09" name="Line 53"/>
            <p:cNvSpPr>
              <a:spLocks noChangeShapeType="1"/>
            </p:cNvSpPr>
            <p:nvPr/>
          </p:nvSpPr>
          <p:spPr bwMode="auto">
            <a:xfrm rot="10800000">
              <a:off x="4260" y="0"/>
              <a:ext cx="0" cy="424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0" name="Line 54"/>
            <p:cNvSpPr>
              <a:spLocks noChangeShapeType="1"/>
            </p:cNvSpPr>
            <p:nvPr/>
          </p:nvSpPr>
          <p:spPr bwMode="auto">
            <a:xfrm rot="10800000">
              <a:off x="4447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1" name="Line 55"/>
            <p:cNvSpPr>
              <a:spLocks noChangeShapeType="1"/>
            </p:cNvSpPr>
            <p:nvPr/>
          </p:nvSpPr>
          <p:spPr bwMode="auto">
            <a:xfrm rot="10800000">
              <a:off x="4632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2" name="Line 56"/>
            <p:cNvSpPr>
              <a:spLocks noChangeShapeType="1"/>
            </p:cNvSpPr>
            <p:nvPr/>
          </p:nvSpPr>
          <p:spPr bwMode="auto">
            <a:xfrm rot="10800000">
              <a:off x="4817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3" name="Line 57"/>
            <p:cNvSpPr>
              <a:spLocks noChangeShapeType="1"/>
            </p:cNvSpPr>
            <p:nvPr/>
          </p:nvSpPr>
          <p:spPr bwMode="auto">
            <a:xfrm rot="10800000">
              <a:off x="5003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4" name="Line 58"/>
            <p:cNvSpPr>
              <a:spLocks noChangeShapeType="1"/>
            </p:cNvSpPr>
            <p:nvPr/>
          </p:nvSpPr>
          <p:spPr bwMode="auto">
            <a:xfrm rot="10800000">
              <a:off x="5188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5" name="Line 59"/>
            <p:cNvSpPr>
              <a:spLocks noChangeShapeType="1"/>
            </p:cNvSpPr>
            <p:nvPr/>
          </p:nvSpPr>
          <p:spPr bwMode="auto">
            <a:xfrm rot="10800000">
              <a:off x="5373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6" name="Line 60"/>
            <p:cNvSpPr>
              <a:spLocks noChangeShapeType="1"/>
            </p:cNvSpPr>
            <p:nvPr/>
          </p:nvSpPr>
          <p:spPr bwMode="auto">
            <a:xfrm rot="10800000">
              <a:off x="5558" y="4"/>
              <a:ext cx="0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17" name="Line 61"/>
            <p:cNvSpPr>
              <a:spLocks noChangeShapeType="1"/>
            </p:cNvSpPr>
            <p:nvPr/>
          </p:nvSpPr>
          <p:spPr bwMode="auto">
            <a:xfrm rot="10800000">
              <a:off x="5743" y="4"/>
              <a:ext cx="1" cy="42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519" name="Rectangle 63"/>
          <p:cNvSpPr>
            <a:spLocks/>
          </p:cNvSpPr>
          <p:nvPr/>
        </p:nvSpPr>
        <p:spPr bwMode="auto">
          <a:xfrm>
            <a:off x="6503988" y="5220494"/>
            <a:ext cx="22536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Row Buffer (4 Kbytes)</a:t>
            </a:r>
          </a:p>
        </p:txBody>
      </p:sp>
      <p:sp>
        <p:nvSpPr>
          <p:cNvPr id="19520" name="Line 64"/>
          <p:cNvSpPr>
            <a:spLocks noChangeShapeType="1"/>
          </p:cNvSpPr>
          <p:nvPr/>
        </p:nvSpPr>
        <p:spPr bwMode="auto">
          <a:xfrm rot="10800000" flipH="1">
            <a:off x="431800" y="6323401"/>
            <a:ext cx="8390732" cy="794"/>
          </a:xfrm>
          <a:prstGeom prst="line">
            <a:avLst/>
          </a:prstGeom>
          <a:noFill/>
          <a:ln w="2032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521" name="Line 65"/>
          <p:cNvSpPr>
            <a:spLocks noChangeShapeType="1"/>
          </p:cNvSpPr>
          <p:nvPr/>
        </p:nvSpPr>
        <p:spPr bwMode="auto">
          <a:xfrm>
            <a:off x="4064000" y="5530444"/>
            <a:ext cx="0" cy="798513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522" name="Rectangle 66"/>
          <p:cNvSpPr>
            <a:spLocks/>
          </p:cNvSpPr>
          <p:nvPr/>
        </p:nvSpPr>
        <p:spPr bwMode="auto">
          <a:xfrm>
            <a:off x="7342982" y="6401594"/>
            <a:ext cx="6283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Data Bus</a:t>
            </a:r>
          </a:p>
        </p:txBody>
      </p:sp>
      <p:sp>
        <p:nvSpPr>
          <p:cNvPr id="19523" name="Rectangle 67"/>
          <p:cNvSpPr>
            <a:spLocks/>
          </p:cNvSpPr>
          <p:nvPr/>
        </p:nvSpPr>
        <p:spPr bwMode="auto">
          <a:xfrm>
            <a:off x="4149725" y="5791994"/>
            <a:ext cx="3975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8 bits</a:t>
            </a:r>
          </a:p>
        </p:txBody>
      </p:sp>
      <p:sp>
        <p:nvSpPr>
          <p:cNvPr id="19524" name="Rectangle 68"/>
          <p:cNvSpPr>
            <a:spLocks/>
          </p:cNvSpPr>
          <p:nvPr/>
        </p:nvSpPr>
        <p:spPr bwMode="auto">
          <a:xfrm>
            <a:off x="6484938" y="3118644"/>
            <a:ext cx="164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DRAM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subarray</a:t>
            </a:r>
            <a:endParaRPr lang="en-US" dirty="0">
              <a:solidFill>
                <a:srgbClr val="000000"/>
              </a:solidFill>
              <a:ea typeface="ＭＳ Ｐゴシック" charset="0"/>
              <a:cs typeface="Myriad Pro Bold Cond" charset="0"/>
              <a:sym typeface="Myriad Pro Bold Cond" charset="0"/>
            </a:endParaRPr>
          </a:p>
        </p:txBody>
      </p:sp>
      <p:sp>
        <p:nvSpPr>
          <p:cNvPr id="19525" name="Line 69"/>
          <p:cNvSpPr>
            <a:spLocks noChangeShapeType="1"/>
          </p:cNvSpPr>
          <p:nvPr/>
        </p:nvSpPr>
        <p:spPr bwMode="auto">
          <a:xfrm rot="10800000" flipH="1">
            <a:off x="1701800" y="1408501"/>
            <a:ext cx="4568825" cy="79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526" name="Rectangle 70"/>
          <p:cNvSpPr>
            <a:spLocks/>
          </p:cNvSpPr>
          <p:nvPr/>
        </p:nvSpPr>
        <p:spPr bwMode="auto">
          <a:xfrm>
            <a:off x="3689350" y="1124744"/>
            <a:ext cx="8981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4 Kbytes</a:t>
            </a:r>
          </a:p>
        </p:txBody>
      </p:sp>
      <p:grpSp>
        <p:nvGrpSpPr>
          <p:cNvPr id="19558" name="Group 102"/>
          <p:cNvGrpSpPr>
            <a:grpSpLocks/>
          </p:cNvGrpSpPr>
          <p:nvPr/>
        </p:nvGrpSpPr>
        <p:grpSpPr bwMode="auto">
          <a:xfrm>
            <a:off x="1784350" y="5016888"/>
            <a:ext cx="4400550" cy="266700"/>
            <a:chOff x="0" y="0"/>
            <a:chExt cx="5544" cy="336"/>
          </a:xfrm>
        </p:grpSpPr>
        <p:sp>
          <p:nvSpPr>
            <p:cNvPr id="19527" name="Line 71"/>
            <p:cNvSpPr>
              <a:spLocks noChangeShapeType="1"/>
            </p:cNvSpPr>
            <p:nvPr/>
          </p:nvSpPr>
          <p:spPr bwMode="auto">
            <a:xfrm>
              <a:off x="0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28" name="Line 72"/>
            <p:cNvSpPr>
              <a:spLocks noChangeShapeType="1"/>
            </p:cNvSpPr>
            <p:nvPr/>
          </p:nvSpPr>
          <p:spPr bwMode="auto">
            <a:xfrm>
              <a:off x="18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29" name="Line 73"/>
            <p:cNvSpPr>
              <a:spLocks noChangeShapeType="1"/>
            </p:cNvSpPr>
            <p:nvPr/>
          </p:nvSpPr>
          <p:spPr bwMode="auto">
            <a:xfrm>
              <a:off x="36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0" name="Line 74"/>
            <p:cNvSpPr>
              <a:spLocks noChangeShapeType="1"/>
            </p:cNvSpPr>
            <p:nvPr/>
          </p:nvSpPr>
          <p:spPr bwMode="auto">
            <a:xfrm>
              <a:off x="55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1" name="Line 75"/>
            <p:cNvSpPr>
              <a:spLocks noChangeShapeType="1"/>
            </p:cNvSpPr>
            <p:nvPr/>
          </p:nvSpPr>
          <p:spPr bwMode="auto">
            <a:xfrm>
              <a:off x="73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2" name="Line 76"/>
            <p:cNvSpPr>
              <a:spLocks noChangeShapeType="1"/>
            </p:cNvSpPr>
            <p:nvPr/>
          </p:nvSpPr>
          <p:spPr bwMode="auto">
            <a:xfrm>
              <a:off x="923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3" name="Line 77"/>
            <p:cNvSpPr>
              <a:spLocks noChangeShapeType="1"/>
            </p:cNvSpPr>
            <p:nvPr/>
          </p:nvSpPr>
          <p:spPr bwMode="auto">
            <a:xfrm>
              <a:off x="1108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4" name="Line 78"/>
            <p:cNvSpPr>
              <a:spLocks noChangeShapeType="1"/>
            </p:cNvSpPr>
            <p:nvPr/>
          </p:nvSpPr>
          <p:spPr bwMode="auto">
            <a:xfrm>
              <a:off x="1293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5" name="Line 79"/>
            <p:cNvSpPr>
              <a:spLocks noChangeShapeType="1"/>
            </p:cNvSpPr>
            <p:nvPr/>
          </p:nvSpPr>
          <p:spPr bwMode="auto">
            <a:xfrm>
              <a:off x="1478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6" name="Line 80"/>
            <p:cNvSpPr>
              <a:spLocks noChangeShapeType="1"/>
            </p:cNvSpPr>
            <p:nvPr/>
          </p:nvSpPr>
          <p:spPr bwMode="auto">
            <a:xfrm>
              <a:off x="1663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7" name="Line 81"/>
            <p:cNvSpPr>
              <a:spLocks noChangeShapeType="1"/>
            </p:cNvSpPr>
            <p:nvPr/>
          </p:nvSpPr>
          <p:spPr bwMode="auto">
            <a:xfrm>
              <a:off x="1847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8" name="Line 82"/>
            <p:cNvSpPr>
              <a:spLocks noChangeShapeType="1"/>
            </p:cNvSpPr>
            <p:nvPr/>
          </p:nvSpPr>
          <p:spPr bwMode="auto">
            <a:xfrm>
              <a:off x="2032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39" name="Line 83"/>
            <p:cNvSpPr>
              <a:spLocks noChangeShapeType="1"/>
            </p:cNvSpPr>
            <p:nvPr/>
          </p:nvSpPr>
          <p:spPr bwMode="auto">
            <a:xfrm>
              <a:off x="2217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0" name="Line 84"/>
            <p:cNvSpPr>
              <a:spLocks noChangeShapeType="1"/>
            </p:cNvSpPr>
            <p:nvPr/>
          </p:nvSpPr>
          <p:spPr bwMode="auto">
            <a:xfrm>
              <a:off x="2402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1" name="Line 85"/>
            <p:cNvSpPr>
              <a:spLocks noChangeShapeType="1"/>
            </p:cNvSpPr>
            <p:nvPr/>
          </p:nvSpPr>
          <p:spPr bwMode="auto">
            <a:xfrm>
              <a:off x="2587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2" name="Line 86"/>
            <p:cNvSpPr>
              <a:spLocks noChangeShapeType="1"/>
            </p:cNvSpPr>
            <p:nvPr/>
          </p:nvSpPr>
          <p:spPr bwMode="auto">
            <a:xfrm>
              <a:off x="2771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3" name="Line 87"/>
            <p:cNvSpPr>
              <a:spLocks noChangeShapeType="1"/>
            </p:cNvSpPr>
            <p:nvPr/>
          </p:nvSpPr>
          <p:spPr bwMode="auto">
            <a:xfrm>
              <a:off x="2956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4" name="Line 88"/>
            <p:cNvSpPr>
              <a:spLocks noChangeShapeType="1"/>
            </p:cNvSpPr>
            <p:nvPr/>
          </p:nvSpPr>
          <p:spPr bwMode="auto">
            <a:xfrm>
              <a:off x="3141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5" name="Line 89"/>
            <p:cNvSpPr>
              <a:spLocks noChangeShapeType="1"/>
            </p:cNvSpPr>
            <p:nvPr/>
          </p:nvSpPr>
          <p:spPr bwMode="auto">
            <a:xfrm>
              <a:off x="3326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6" name="Line 90"/>
            <p:cNvSpPr>
              <a:spLocks noChangeShapeType="1"/>
            </p:cNvSpPr>
            <p:nvPr/>
          </p:nvSpPr>
          <p:spPr bwMode="auto">
            <a:xfrm>
              <a:off x="3511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7" name="Line 91"/>
            <p:cNvSpPr>
              <a:spLocks noChangeShapeType="1"/>
            </p:cNvSpPr>
            <p:nvPr/>
          </p:nvSpPr>
          <p:spPr bwMode="auto">
            <a:xfrm>
              <a:off x="3695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8" name="Line 92"/>
            <p:cNvSpPr>
              <a:spLocks noChangeShapeType="1"/>
            </p:cNvSpPr>
            <p:nvPr/>
          </p:nvSpPr>
          <p:spPr bwMode="auto">
            <a:xfrm>
              <a:off x="3880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49" name="Line 93"/>
            <p:cNvSpPr>
              <a:spLocks noChangeShapeType="1"/>
            </p:cNvSpPr>
            <p:nvPr/>
          </p:nvSpPr>
          <p:spPr bwMode="auto">
            <a:xfrm>
              <a:off x="4065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0" name="Line 94"/>
            <p:cNvSpPr>
              <a:spLocks noChangeShapeType="1"/>
            </p:cNvSpPr>
            <p:nvPr/>
          </p:nvSpPr>
          <p:spPr bwMode="auto">
            <a:xfrm>
              <a:off x="4250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1" name="Line 95"/>
            <p:cNvSpPr>
              <a:spLocks noChangeShapeType="1"/>
            </p:cNvSpPr>
            <p:nvPr/>
          </p:nvSpPr>
          <p:spPr bwMode="auto">
            <a:xfrm>
              <a:off x="4435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2" name="Line 96"/>
            <p:cNvSpPr>
              <a:spLocks noChangeShapeType="1"/>
            </p:cNvSpPr>
            <p:nvPr/>
          </p:nvSpPr>
          <p:spPr bwMode="auto">
            <a:xfrm>
              <a:off x="461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3" name="Line 97"/>
            <p:cNvSpPr>
              <a:spLocks noChangeShapeType="1"/>
            </p:cNvSpPr>
            <p:nvPr/>
          </p:nvSpPr>
          <p:spPr bwMode="auto">
            <a:xfrm>
              <a:off x="480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4" name="Line 98"/>
            <p:cNvSpPr>
              <a:spLocks noChangeShapeType="1"/>
            </p:cNvSpPr>
            <p:nvPr/>
          </p:nvSpPr>
          <p:spPr bwMode="auto">
            <a:xfrm>
              <a:off x="498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5" name="Line 99"/>
            <p:cNvSpPr>
              <a:spLocks noChangeShapeType="1"/>
            </p:cNvSpPr>
            <p:nvPr/>
          </p:nvSpPr>
          <p:spPr bwMode="auto">
            <a:xfrm>
              <a:off x="517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6" name="Line 100"/>
            <p:cNvSpPr>
              <a:spLocks noChangeShapeType="1"/>
            </p:cNvSpPr>
            <p:nvPr/>
          </p:nvSpPr>
          <p:spPr bwMode="auto">
            <a:xfrm>
              <a:off x="5359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57" name="Line 101"/>
            <p:cNvSpPr>
              <a:spLocks noChangeShapeType="1"/>
            </p:cNvSpPr>
            <p:nvPr/>
          </p:nvSpPr>
          <p:spPr bwMode="auto">
            <a:xfrm>
              <a:off x="5544" y="0"/>
              <a:ext cx="0" cy="336"/>
            </a:xfrm>
            <a:prstGeom prst="line">
              <a:avLst/>
            </a:prstGeom>
            <a:noFill/>
            <a:ln w="50800" cap="flat">
              <a:solidFill>
                <a:srgbClr val="9A9A9A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559" name="Line 103"/>
          <p:cNvSpPr>
            <a:spLocks noChangeShapeType="1"/>
          </p:cNvSpPr>
          <p:nvPr/>
        </p:nvSpPr>
        <p:spPr bwMode="auto">
          <a:xfrm rot="10800000" flipH="1">
            <a:off x="1695450" y="5453451"/>
            <a:ext cx="4564063" cy="794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560" name="Line 104"/>
          <p:cNvSpPr>
            <a:spLocks noChangeShapeType="1"/>
          </p:cNvSpPr>
          <p:nvPr/>
        </p:nvSpPr>
        <p:spPr bwMode="auto">
          <a:xfrm rot="10800000" flipH="1">
            <a:off x="1701800" y="5270094"/>
            <a:ext cx="4564063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593" name="Group 137"/>
          <p:cNvGrpSpPr>
            <a:grpSpLocks/>
          </p:cNvGrpSpPr>
          <p:nvPr/>
        </p:nvGrpSpPr>
        <p:grpSpPr bwMode="auto">
          <a:xfrm>
            <a:off x="1701800" y="5263744"/>
            <a:ext cx="4559300" cy="190500"/>
            <a:chOff x="0" y="0"/>
            <a:chExt cx="5744" cy="240"/>
          </a:xfrm>
        </p:grpSpPr>
        <p:sp>
          <p:nvSpPr>
            <p:cNvPr id="19561" name="Line 105"/>
            <p:cNvSpPr>
              <a:spLocks noChangeShapeType="1"/>
            </p:cNvSpPr>
            <p:nvPr/>
          </p:nvSpPr>
          <p:spPr bwMode="auto">
            <a:xfrm rot="10800000">
              <a:off x="0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2" name="Line 106"/>
            <p:cNvSpPr>
              <a:spLocks noChangeShapeType="1"/>
            </p:cNvSpPr>
            <p:nvPr/>
          </p:nvSpPr>
          <p:spPr bwMode="auto">
            <a:xfrm rot="10800000">
              <a:off x="185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3" name="Line 107"/>
            <p:cNvSpPr>
              <a:spLocks noChangeShapeType="1"/>
            </p:cNvSpPr>
            <p:nvPr/>
          </p:nvSpPr>
          <p:spPr bwMode="auto">
            <a:xfrm rot="10800000">
              <a:off x="370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4" name="Line 108"/>
            <p:cNvSpPr>
              <a:spLocks noChangeShapeType="1"/>
            </p:cNvSpPr>
            <p:nvPr/>
          </p:nvSpPr>
          <p:spPr bwMode="auto">
            <a:xfrm rot="10800000">
              <a:off x="555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5" name="Line 109"/>
            <p:cNvSpPr>
              <a:spLocks noChangeShapeType="1"/>
            </p:cNvSpPr>
            <p:nvPr/>
          </p:nvSpPr>
          <p:spPr bwMode="auto">
            <a:xfrm rot="10800000">
              <a:off x="740" y="0"/>
              <a:ext cx="1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6" name="Line 110"/>
            <p:cNvSpPr>
              <a:spLocks noChangeShapeType="1"/>
            </p:cNvSpPr>
            <p:nvPr/>
          </p:nvSpPr>
          <p:spPr bwMode="auto">
            <a:xfrm rot="10800000">
              <a:off x="926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7" name="Line 111"/>
            <p:cNvSpPr>
              <a:spLocks noChangeShapeType="1"/>
            </p:cNvSpPr>
            <p:nvPr/>
          </p:nvSpPr>
          <p:spPr bwMode="auto">
            <a:xfrm rot="10800000">
              <a:off x="1111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8" name="Line 112"/>
            <p:cNvSpPr>
              <a:spLocks noChangeShapeType="1"/>
            </p:cNvSpPr>
            <p:nvPr/>
          </p:nvSpPr>
          <p:spPr bwMode="auto">
            <a:xfrm rot="10800000">
              <a:off x="1296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69" name="Line 113"/>
            <p:cNvSpPr>
              <a:spLocks noChangeShapeType="1"/>
            </p:cNvSpPr>
            <p:nvPr/>
          </p:nvSpPr>
          <p:spPr bwMode="auto">
            <a:xfrm rot="10800000">
              <a:off x="1481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0" name="Line 114"/>
            <p:cNvSpPr>
              <a:spLocks noChangeShapeType="1"/>
            </p:cNvSpPr>
            <p:nvPr/>
          </p:nvSpPr>
          <p:spPr bwMode="auto">
            <a:xfrm rot="10800000">
              <a:off x="1667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1" name="Line 115"/>
            <p:cNvSpPr>
              <a:spLocks noChangeShapeType="1"/>
            </p:cNvSpPr>
            <p:nvPr/>
          </p:nvSpPr>
          <p:spPr bwMode="auto">
            <a:xfrm rot="10800000">
              <a:off x="1852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2" name="Line 116"/>
            <p:cNvSpPr>
              <a:spLocks noChangeShapeType="1"/>
            </p:cNvSpPr>
            <p:nvPr/>
          </p:nvSpPr>
          <p:spPr bwMode="auto">
            <a:xfrm rot="10800000">
              <a:off x="2037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3" name="Line 117"/>
            <p:cNvSpPr>
              <a:spLocks noChangeShapeType="1"/>
            </p:cNvSpPr>
            <p:nvPr/>
          </p:nvSpPr>
          <p:spPr bwMode="auto">
            <a:xfrm rot="10800000">
              <a:off x="2222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4" name="Line 118"/>
            <p:cNvSpPr>
              <a:spLocks noChangeShapeType="1"/>
            </p:cNvSpPr>
            <p:nvPr/>
          </p:nvSpPr>
          <p:spPr bwMode="auto">
            <a:xfrm rot="10800000">
              <a:off x="2407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5" name="Line 119"/>
            <p:cNvSpPr>
              <a:spLocks noChangeShapeType="1"/>
            </p:cNvSpPr>
            <p:nvPr/>
          </p:nvSpPr>
          <p:spPr bwMode="auto">
            <a:xfrm rot="10800000">
              <a:off x="2593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6" name="Line 120"/>
            <p:cNvSpPr>
              <a:spLocks noChangeShapeType="1"/>
            </p:cNvSpPr>
            <p:nvPr/>
          </p:nvSpPr>
          <p:spPr bwMode="auto">
            <a:xfrm rot="10800000">
              <a:off x="2778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7" name="Line 121"/>
            <p:cNvSpPr>
              <a:spLocks noChangeShapeType="1"/>
            </p:cNvSpPr>
            <p:nvPr/>
          </p:nvSpPr>
          <p:spPr bwMode="auto">
            <a:xfrm rot="10800000">
              <a:off x="2963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8" name="Line 122"/>
            <p:cNvSpPr>
              <a:spLocks noChangeShapeType="1"/>
            </p:cNvSpPr>
            <p:nvPr/>
          </p:nvSpPr>
          <p:spPr bwMode="auto">
            <a:xfrm rot="10800000">
              <a:off x="3148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79" name="Line 123"/>
            <p:cNvSpPr>
              <a:spLocks noChangeShapeType="1"/>
            </p:cNvSpPr>
            <p:nvPr/>
          </p:nvSpPr>
          <p:spPr bwMode="auto">
            <a:xfrm rot="10800000">
              <a:off x="3333" y="0"/>
              <a:ext cx="1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0" name="Line 124"/>
            <p:cNvSpPr>
              <a:spLocks noChangeShapeType="1"/>
            </p:cNvSpPr>
            <p:nvPr/>
          </p:nvSpPr>
          <p:spPr bwMode="auto">
            <a:xfrm rot="10800000">
              <a:off x="3519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1" name="Line 125"/>
            <p:cNvSpPr>
              <a:spLocks noChangeShapeType="1"/>
            </p:cNvSpPr>
            <p:nvPr/>
          </p:nvSpPr>
          <p:spPr bwMode="auto">
            <a:xfrm rot="10800000">
              <a:off x="3704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2" name="Line 126"/>
            <p:cNvSpPr>
              <a:spLocks noChangeShapeType="1"/>
            </p:cNvSpPr>
            <p:nvPr/>
          </p:nvSpPr>
          <p:spPr bwMode="auto">
            <a:xfrm rot="10800000">
              <a:off x="3889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3" name="Line 127"/>
            <p:cNvSpPr>
              <a:spLocks noChangeShapeType="1"/>
            </p:cNvSpPr>
            <p:nvPr/>
          </p:nvSpPr>
          <p:spPr bwMode="auto">
            <a:xfrm rot="10800000">
              <a:off x="4074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4" name="Line 128"/>
            <p:cNvSpPr>
              <a:spLocks noChangeShapeType="1"/>
            </p:cNvSpPr>
            <p:nvPr/>
          </p:nvSpPr>
          <p:spPr bwMode="auto">
            <a:xfrm rot="10800000">
              <a:off x="4260" y="0"/>
              <a:ext cx="0" cy="2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5" name="Line 129"/>
            <p:cNvSpPr>
              <a:spLocks noChangeShapeType="1"/>
            </p:cNvSpPr>
            <p:nvPr/>
          </p:nvSpPr>
          <p:spPr bwMode="auto">
            <a:xfrm rot="10800000">
              <a:off x="4447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6" name="Line 130"/>
            <p:cNvSpPr>
              <a:spLocks noChangeShapeType="1"/>
            </p:cNvSpPr>
            <p:nvPr/>
          </p:nvSpPr>
          <p:spPr bwMode="auto">
            <a:xfrm rot="10800000">
              <a:off x="4632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7" name="Line 131"/>
            <p:cNvSpPr>
              <a:spLocks noChangeShapeType="1"/>
            </p:cNvSpPr>
            <p:nvPr/>
          </p:nvSpPr>
          <p:spPr bwMode="auto">
            <a:xfrm rot="10800000">
              <a:off x="4817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8" name="Line 132"/>
            <p:cNvSpPr>
              <a:spLocks noChangeShapeType="1"/>
            </p:cNvSpPr>
            <p:nvPr/>
          </p:nvSpPr>
          <p:spPr bwMode="auto">
            <a:xfrm rot="10800000">
              <a:off x="5003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89" name="Line 133"/>
            <p:cNvSpPr>
              <a:spLocks noChangeShapeType="1"/>
            </p:cNvSpPr>
            <p:nvPr/>
          </p:nvSpPr>
          <p:spPr bwMode="auto">
            <a:xfrm rot="10800000">
              <a:off x="5188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90" name="Line 134"/>
            <p:cNvSpPr>
              <a:spLocks noChangeShapeType="1"/>
            </p:cNvSpPr>
            <p:nvPr/>
          </p:nvSpPr>
          <p:spPr bwMode="auto">
            <a:xfrm rot="10800000">
              <a:off x="5373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91" name="Line 135"/>
            <p:cNvSpPr>
              <a:spLocks noChangeShapeType="1"/>
            </p:cNvSpPr>
            <p:nvPr/>
          </p:nvSpPr>
          <p:spPr bwMode="auto">
            <a:xfrm rot="10800000">
              <a:off x="5558" y="0"/>
              <a:ext cx="0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92" name="Line 136"/>
            <p:cNvSpPr>
              <a:spLocks noChangeShapeType="1"/>
            </p:cNvSpPr>
            <p:nvPr/>
          </p:nvSpPr>
          <p:spPr bwMode="auto">
            <a:xfrm rot="10800000">
              <a:off x="5743" y="0"/>
              <a:ext cx="1" cy="24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594" name="Rectangle 138"/>
          <p:cNvSpPr>
            <a:spLocks/>
          </p:cNvSpPr>
          <p:nvPr/>
        </p:nvSpPr>
        <p:spPr bwMode="auto">
          <a:xfrm>
            <a:off x="6369050" y="2041833"/>
            <a:ext cx="1372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1600" dirty="0">
                <a:solidFill>
                  <a:srgbClr val="D90B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Step 1: Activate row A</a:t>
            </a:r>
          </a:p>
        </p:txBody>
      </p:sp>
      <p:sp>
        <p:nvSpPr>
          <p:cNvPr id="19595" name="Freeform 139"/>
          <p:cNvSpPr>
            <a:spLocks/>
          </p:cNvSpPr>
          <p:nvPr/>
        </p:nvSpPr>
        <p:spPr bwMode="auto">
          <a:xfrm>
            <a:off x="922338" y="2187963"/>
            <a:ext cx="742950" cy="3232150"/>
          </a:xfrm>
          <a:custGeom>
            <a:avLst/>
            <a:gdLst>
              <a:gd name="T0" fmla="*/ 216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0002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002" y="21600"/>
                </a:lnTo>
              </a:path>
            </a:pathLst>
          </a:custGeom>
          <a:noFill/>
          <a:ln w="508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596" name="Rectangle 140"/>
          <p:cNvSpPr>
            <a:spLocks/>
          </p:cNvSpPr>
          <p:nvPr/>
        </p:nvSpPr>
        <p:spPr bwMode="auto">
          <a:xfrm>
            <a:off x="179512" y="3124251"/>
            <a:ext cx="8001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defTabSz="457200"/>
            <a:r>
              <a:rPr lang="en-US" sz="1400" dirty="0">
                <a:solidFill>
                  <a:srgbClr val="D90B00"/>
                </a:solidFill>
                <a:latin typeface="Tahoma"/>
                <a:ea typeface="ＭＳ Ｐゴシック" charset="0"/>
                <a:cs typeface="Tahoma"/>
                <a:sym typeface="Myriad Pro Bold Cond" charset="0"/>
              </a:rPr>
              <a:t>Transfer row</a:t>
            </a:r>
          </a:p>
        </p:txBody>
      </p:sp>
      <p:sp>
        <p:nvSpPr>
          <p:cNvPr id="19597" name="Rectangle 141"/>
          <p:cNvSpPr>
            <a:spLocks/>
          </p:cNvSpPr>
          <p:nvPr/>
        </p:nvSpPr>
        <p:spPr bwMode="auto">
          <a:xfrm>
            <a:off x="6369050" y="2638733"/>
            <a:ext cx="1372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r>
              <a:rPr lang="en-US" sz="1600" dirty="0">
                <a:solidFill>
                  <a:srgbClr val="D90B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Step 2: Activate row B</a:t>
            </a:r>
          </a:p>
        </p:txBody>
      </p:sp>
      <p:sp>
        <p:nvSpPr>
          <p:cNvPr id="19598" name="Freeform 142"/>
          <p:cNvSpPr>
            <a:spLocks/>
          </p:cNvSpPr>
          <p:nvPr/>
        </p:nvSpPr>
        <p:spPr bwMode="auto">
          <a:xfrm>
            <a:off x="1079500" y="2793594"/>
            <a:ext cx="571500" cy="2508250"/>
          </a:xfrm>
          <a:custGeom>
            <a:avLst/>
            <a:gdLst>
              <a:gd name="T0" fmla="*/ 21600 w 21600"/>
              <a:gd name="T1" fmla="*/ 0 h 21600"/>
              <a:gd name="T2" fmla="*/ 0 w 21600"/>
              <a:gd name="T3" fmla="*/ 0 h 21600"/>
              <a:gd name="T4" fmla="*/ 0 w 21600"/>
              <a:gd name="T5" fmla="*/ 21600 h 21600"/>
              <a:gd name="T6" fmla="*/ 20002 w 21600"/>
              <a:gd name="T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002" y="21600"/>
                </a:lnTo>
              </a:path>
            </a:pathLst>
          </a:custGeom>
          <a:noFill/>
          <a:ln w="50800" cap="flat">
            <a:solidFill>
              <a:srgbClr val="D90B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9599" name="Rectangle 143"/>
          <p:cNvSpPr>
            <a:spLocks/>
          </p:cNvSpPr>
          <p:nvPr/>
        </p:nvSpPr>
        <p:spPr bwMode="auto">
          <a:xfrm>
            <a:off x="1142926" y="4181267"/>
            <a:ext cx="5476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457200"/>
            <a:endParaRPr lang="en-US" sz="1600" dirty="0">
              <a:solidFill>
                <a:srgbClr val="D90B00"/>
              </a:solidFill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defTabSz="457200"/>
            <a:r>
              <a:rPr lang="en-US" sz="1200" dirty="0">
                <a:solidFill>
                  <a:srgbClr val="D90B00"/>
                </a:solidFill>
                <a:latin typeface="Tahoma"/>
                <a:ea typeface="ＭＳ Ｐゴシック" charset="0"/>
                <a:cs typeface="Tahoma"/>
                <a:sym typeface="Myriad Pro Bold Cond" charset="0"/>
              </a:rPr>
              <a:t>Transfer</a:t>
            </a:r>
          </a:p>
          <a:p>
            <a:pPr defTabSz="457200"/>
            <a:r>
              <a:rPr lang="en-US" sz="1200" dirty="0">
                <a:solidFill>
                  <a:srgbClr val="D90B00"/>
                </a:solidFill>
                <a:latin typeface="Tahoma"/>
                <a:ea typeface="ＭＳ Ｐゴシック" charset="0"/>
                <a:cs typeface="Tahoma"/>
                <a:sym typeface="Myriad Pro Bold Cond" charset="0"/>
              </a:rPr>
              <a:t>row</a:t>
            </a:r>
          </a:p>
        </p:txBody>
      </p:sp>
      <p:sp>
        <p:nvSpPr>
          <p:cNvPr id="19601" name="Rectangle 145"/>
          <p:cNvSpPr>
            <a:spLocks/>
          </p:cNvSpPr>
          <p:nvPr/>
        </p:nvSpPr>
        <p:spPr bwMode="auto">
          <a:xfrm>
            <a:off x="450850" y="739775"/>
            <a:ext cx="7346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457200"/>
            <a:endParaRPr lang="en-US" dirty="0">
              <a:solidFill>
                <a:srgbClr val="000000"/>
              </a:solidFill>
              <a:ea typeface="ＭＳ Ｐゴシック" charset="0"/>
              <a:cs typeface="Myriad Pro Bold Cond" charset="0"/>
              <a:sym typeface="Myriad Pro Bold Con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1703" y="1124744"/>
            <a:ext cx="2284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Negligible HW cost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034118" y="836712"/>
            <a:ext cx="4002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   </a:t>
            </a:r>
            <a:r>
              <a:rPr lang="en-US" sz="2000" b="1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Idea: Two consecutive </a:t>
            </a:r>
            <a:r>
              <a:rPr lang="en-US" sz="2000" b="1" dirty="0" err="1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ACTivates</a:t>
            </a:r>
            <a:endParaRPr lang="en-US" sz="2000" b="1" dirty="0">
              <a:solidFill>
                <a:srgbClr val="008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21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 animBg="1"/>
      <p:bldP spid="19458" grpId="0" animBg="1"/>
      <p:bldP spid="19459" grpId="0" animBg="1"/>
      <p:bldP spid="19459" grpId="1" animBg="1"/>
      <p:bldP spid="19594" grpId="0" autoUpdateAnimBg="0"/>
      <p:bldP spid="19594" grpId="1"/>
      <p:bldP spid="19595" grpId="0" animBg="1"/>
      <p:bldP spid="19595" grpId="1" animBg="1"/>
      <p:bldP spid="19596" grpId="0" autoUpdateAnimBg="0"/>
      <p:bldP spid="19596" grpId="1"/>
      <p:bldP spid="19597" grpId="0" autoUpdateAnimBg="0"/>
      <p:bldP spid="19598" grpId="0" animBg="1"/>
      <p:bldP spid="19599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1A5712"/>
                </a:solidFill>
                <a:latin typeface="Garamond"/>
                <a:cs typeface="Garamond"/>
              </a:rPr>
              <a:t>RowClone</a:t>
            </a:r>
            <a:r>
              <a:rPr lang="en-US" dirty="0">
                <a:solidFill>
                  <a:srgbClr val="1A5712"/>
                </a:solidFill>
                <a:latin typeface="Garamond"/>
                <a:cs typeface="Garamond"/>
              </a:rPr>
              <a:t>: Latency and Energy Savings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457200" y="1447800"/>
          <a:ext cx="8077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 rot="16200000" flipH="1">
            <a:off x="1409703" y="3695699"/>
            <a:ext cx="2819397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819400" y="2438400"/>
            <a:ext cx="99257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11.6x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rot="16200000" flipH="1">
            <a:off x="4615523" y="3842676"/>
            <a:ext cx="3124200" cy="108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183045" y="2438400"/>
            <a:ext cx="71363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74x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3C8E0-6DD9-4302-9AA9-5177C785CB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6165304"/>
            <a:ext cx="78488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  <a:latin typeface="Tahoma" charset="0"/>
              </a:rPr>
              <a:t>Seshadri et al., “</a:t>
            </a:r>
            <a:r>
              <a:rPr lang="en-US" altLang="ja-JP" sz="1900" dirty="0" err="1">
                <a:solidFill>
                  <a:srgbClr val="0000FF"/>
                </a:solidFill>
                <a:latin typeface="Tahoma" charset="0"/>
              </a:rPr>
              <a:t>RowClone</a:t>
            </a:r>
            <a:r>
              <a:rPr lang="en-US" altLang="ja-JP" sz="1900" dirty="0">
                <a:solidFill>
                  <a:srgbClr val="0000FF"/>
                </a:solidFill>
                <a:latin typeface="Tahoma" charset="0"/>
              </a:rPr>
              <a:t>: Fast and Efficient In-DRAM Copy and Initialization of Bulk Data</a:t>
            </a:r>
            <a:r>
              <a:rPr lang="en-US" altLang="ja-JP" sz="1900" dirty="0">
                <a:solidFill>
                  <a:srgbClr val="000000"/>
                </a:solidFill>
                <a:latin typeface="Tahoma" charset="0"/>
              </a:rPr>
              <a:t>,</a:t>
            </a:r>
            <a:r>
              <a:rPr lang="en-US" sz="1900" dirty="0">
                <a:solidFill>
                  <a:srgbClr val="000000"/>
                </a:solidFill>
                <a:latin typeface="Tahoma" charset="0"/>
              </a:rPr>
              <a:t>”</a:t>
            </a:r>
            <a:r>
              <a:rPr lang="en-US" altLang="ja-JP" sz="1900" dirty="0">
                <a:solidFill>
                  <a:srgbClr val="000000"/>
                </a:solidFill>
                <a:latin typeface="Tahoma" charset="0"/>
              </a:rPr>
              <a:t> MICRO 2013.</a:t>
            </a:r>
            <a:endParaRPr lang="en-US" sz="190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536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RowClone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2279"/>
            <a:ext cx="8610600" cy="5153025"/>
          </a:xfrm>
        </p:spPr>
        <p:txBody>
          <a:bodyPr/>
          <a:lstStyle/>
          <a:p>
            <a:r>
              <a:rPr lang="en-US" sz="1800" dirty="0"/>
              <a:t>Vivek Seshadri, Yoongu Kim, Chris Fallin, Donghyuk Lee,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Gennady </a:t>
            </a:r>
            <a:r>
              <a:rPr lang="en-US" sz="1800" dirty="0" err="1"/>
              <a:t>Pekhimenko</a:t>
            </a:r>
            <a:r>
              <a:rPr lang="en-US" sz="1800" dirty="0"/>
              <a:t>, </a:t>
            </a:r>
            <a:r>
              <a:rPr lang="en-US" sz="1800" dirty="0" err="1"/>
              <a:t>Yixin</a:t>
            </a:r>
            <a:r>
              <a:rPr lang="en-US" sz="1800" dirty="0"/>
              <a:t> </a:t>
            </a:r>
            <a:r>
              <a:rPr lang="en-US" sz="1800" dirty="0" err="1"/>
              <a:t>Luo</a:t>
            </a:r>
            <a:r>
              <a:rPr lang="en-US" sz="1800" dirty="0"/>
              <a:t>, Onur Mutlu, Michael A. </a:t>
            </a:r>
            <a:r>
              <a:rPr lang="en-US" sz="1800" dirty="0" err="1"/>
              <a:t>Kozuch</a:t>
            </a:r>
            <a:r>
              <a:rPr lang="en-US" sz="1800" dirty="0"/>
              <a:t>, Phillip B. Gibbons, and Todd C. </a:t>
            </a:r>
            <a:r>
              <a:rPr lang="en-US" sz="1800" dirty="0" err="1"/>
              <a:t>Mowry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2"/>
              </a:rPr>
              <a:t>"RowClone: Fast and Energy-Efficient In-DRAM Bulk Data Copy and Initialization"</a:t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3"/>
              </a:rPr>
              <a:t>46th International Symposium on Microarchitecture</a:t>
            </a:r>
            <a:r>
              <a:rPr lang="en-US" sz="1800" i="1" dirty="0"/>
              <a:t> (</a:t>
            </a:r>
            <a:r>
              <a:rPr lang="en-US" sz="1800" b="1" i="1" dirty="0"/>
              <a:t>MICRO</a:t>
            </a:r>
            <a:r>
              <a:rPr lang="en-US" sz="1800" i="1" dirty="0"/>
              <a:t>)</a:t>
            </a:r>
            <a:r>
              <a:rPr lang="en-US" sz="1800" dirty="0"/>
              <a:t>, Davis, CA, December 2013. 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6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8"/>
              </a:rPr>
              <a:t>Poster (pptx)</a:t>
            </a:r>
            <a:r>
              <a:rPr lang="en-US" sz="1800" dirty="0"/>
              <a:t> </a:t>
            </a:r>
            <a:r>
              <a:rPr lang="en-US" sz="1800" dirty="0">
                <a:hlinkClick r:id="rId9"/>
              </a:rPr>
              <a:t>(pdf)</a:t>
            </a:r>
            <a:r>
              <a:rPr lang="en-US" sz="1800" dirty="0"/>
              <a:t>]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169019-BB41-6245-A1FF-2891AF14670E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562817"/>
            <a:ext cx="9144000" cy="332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4572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FF0000"/>
                </a:solidFill>
                <a:latin typeface="Tahoma"/>
                <a:cs typeface="Tahoma"/>
              </a:rPr>
              <a:t>Memory similar to a “conventional” accelerator</a:t>
            </a:r>
          </a:p>
        </p:txBody>
      </p:sp>
    </p:spTree>
    <p:extLst>
      <p:ext uri="{BB962C8B-B14F-4D97-AF65-F5344CB8AC3E}">
        <p14:creationId xmlns:p14="http://schemas.microsoft.com/office/powerpoint/2010/main" val="7322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In-Memory Bulk Bitwise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r>
              <a:rPr lang="en-US" dirty="0"/>
              <a:t>We can support </a:t>
            </a:r>
            <a:r>
              <a:rPr lang="en-US" dirty="0">
                <a:solidFill>
                  <a:srgbClr val="0000FF"/>
                </a:solidFill>
              </a:rPr>
              <a:t>in-DRAM COPY, ZERO, AND, OR, NOT, MAJ</a:t>
            </a:r>
          </a:p>
          <a:p>
            <a:r>
              <a:rPr lang="en-US" dirty="0"/>
              <a:t>At low cost</a:t>
            </a:r>
          </a:p>
          <a:p>
            <a:r>
              <a:rPr lang="en-US" dirty="0">
                <a:solidFill>
                  <a:srgbClr val="0000FF"/>
                </a:solidFill>
              </a:rPr>
              <a:t>Using analog computation capability of DRAM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Idea: activating multiple rows performs computation</a:t>
            </a:r>
          </a:p>
          <a:p>
            <a:r>
              <a:rPr lang="en-US" dirty="0">
                <a:solidFill>
                  <a:srgbClr val="FF0000"/>
                </a:solidFill>
              </a:rPr>
              <a:t>30-60X performance and energy improvement</a:t>
            </a:r>
          </a:p>
          <a:p>
            <a:pPr lvl="1"/>
            <a:r>
              <a:rPr lang="en-US" sz="2000" dirty="0"/>
              <a:t>Seshadri+, “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Ambit: In-Memory Accelerator for Bulk Bitwise Operations Using Commodity DRAM Technology</a:t>
            </a:r>
            <a:r>
              <a:rPr lang="en-US" sz="2000" dirty="0"/>
              <a:t>,” MICRO 2017.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New memory technologies </a:t>
            </a:r>
            <a:r>
              <a:rPr lang="en-US" dirty="0"/>
              <a:t>enable even more opportunities</a:t>
            </a:r>
          </a:p>
          <a:p>
            <a:pPr lvl="1"/>
            <a:r>
              <a:rPr lang="en-US" dirty="0"/>
              <a:t>Memristors, resistive RAM, phase change </a:t>
            </a:r>
            <a:r>
              <a:rPr lang="en-US" dirty="0" err="1"/>
              <a:t>mem</a:t>
            </a:r>
            <a:r>
              <a:rPr lang="en-US" dirty="0"/>
              <a:t>, STT-MRAM, 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Can operate on data </a:t>
            </a:r>
            <a:r>
              <a:rPr lang="en-US" dirty="0">
                <a:solidFill>
                  <a:srgbClr val="FF0000"/>
                </a:solidFill>
              </a:rPr>
              <a:t>with minimal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4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6144">
            <a:off x="5944993" y="1201593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Main Memory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is a critical component of all computing systems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server, mobile, embedded, desktop, sensor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system must scale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(in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size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technology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efficiency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management algorithms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) to maintain performance growth and technology scaling benefits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30F078-BF11-6B47-89B1-D774F40185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3190875" y="1166668"/>
            <a:ext cx="2557463" cy="24479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6" name="Text Box 20" descr="90%"/>
          <p:cNvSpPr txBox="1">
            <a:spLocks noChangeArrowheads="1"/>
          </p:cNvSpPr>
          <p:nvPr/>
        </p:nvSpPr>
        <p:spPr bwMode="auto">
          <a:xfrm>
            <a:off x="3616246" y="2996808"/>
            <a:ext cx="1527335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Main Memory</a:t>
            </a: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2506663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472" name="Text Box 24" descr="90%"/>
          <p:cNvSpPr txBox="1">
            <a:spLocks noChangeArrowheads="1"/>
          </p:cNvSpPr>
          <p:nvPr/>
        </p:nvSpPr>
        <p:spPr bwMode="auto">
          <a:xfrm>
            <a:off x="6049936" y="3020548"/>
            <a:ext cx="219447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Storage (SSD/HDD)</a:t>
            </a: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724128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23" name="Picture 22" descr="di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324124" y="1633988"/>
            <a:ext cx="2304256" cy="549297"/>
          </a:xfrm>
          <a:prstGeom prst="rect">
            <a:avLst/>
          </a:prstGeom>
        </p:spPr>
      </p:pic>
      <p:pic>
        <p:nvPicPr>
          <p:cNvPr id="24" name="Picture 23" descr="di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99596" y="2308826"/>
            <a:ext cx="2304256" cy="549297"/>
          </a:xfrm>
          <a:prstGeom prst="rect">
            <a:avLst/>
          </a:prstGeom>
        </p:spPr>
      </p:pic>
      <p:sp>
        <p:nvSpPr>
          <p:cNvPr id="22" name="Text Box 13" descr="90%"/>
          <p:cNvSpPr txBox="1">
            <a:spLocks noChangeArrowheads="1"/>
          </p:cNvSpPr>
          <p:nvPr/>
        </p:nvSpPr>
        <p:spPr bwMode="auto">
          <a:xfrm>
            <a:off x="1306826" y="3081193"/>
            <a:ext cx="744894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GPUs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12776"/>
            <a:ext cx="1673534" cy="16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3801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In-DRAM AND/OR: Triple Row Activation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6928"/>
            <a:ext cx="8610600" cy="4876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04248" y="6356176"/>
            <a:ext cx="2133600" cy="457200"/>
          </a:xfrm>
        </p:spPr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90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4300" y="31905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371600" y="34761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387613" y="2134614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390386" y="2420264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1752600" y="1133128"/>
            <a:ext cx="3064024" cy="4958665"/>
            <a:chOff x="1828800" y="-857925"/>
            <a:chExt cx="4182533" cy="6768806"/>
          </a:xfrm>
        </p:grpSpPr>
        <p:grpSp>
          <p:nvGrpSpPr>
            <p:cNvPr id="76" name="Group 75"/>
            <p:cNvGrpSpPr/>
            <p:nvPr/>
          </p:nvGrpSpPr>
          <p:grpSpPr>
            <a:xfrm>
              <a:off x="3039533" y="3479094"/>
              <a:ext cx="2971800" cy="1119011"/>
              <a:chOff x="2667000" y="3041650"/>
              <a:chExt cx="2057400" cy="774700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26670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88" name="Isosceles Triangle 87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3" name="Group 82"/>
              <p:cNvGrpSpPr/>
              <p:nvPr/>
            </p:nvGrpSpPr>
            <p:grpSpPr>
              <a:xfrm rot="10800000">
                <a:off x="4114800" y="3048000"/>
                <a:ext cx="609600" cy="762000"/>
                <a:chOff x="2819400" y="3048000"/>
                <a:chExt cx="609600" cy="762000"/>
              </a:xfrm>
            </p:grpSpPr>
            <p:sp>
              <p:nvSpPr>
                <p:cNvPr id="86" name="Isosceles Triangle 85"/>
                <p:cNvSpPr/>
                <p:nvPr/>
              </p:nvSpPr>
              <p:spPr>
                <a:xfrm>
                  <a:off x="2819400" y="3124200"/>
                  <a:ext cx="609600" cy="685800"/>
                </a:xfrm>
                <a:prstGeom prst="triangl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048000" y="3048000"/>
                  <a:ext cx="152400" cy="152400"/>
                </a:xfrm>
                <a:prstGeom prst="ellipse">
                  <a:avLst/>
                </a:prstGeom>
                <a:solidFill>
                  <a:srgbClr val="E8E595">
                    <a:lumMod val="50000"/>
                  </a:srgbClr>
                </a:solidFill>
                <a:ln w="3175" cap="flat" cmpd="sng" algn="ctr">
                  <a:solidFill>
                    <a:sysClr val="windowText" lastClr="000000">
                      <a:lumMod val="85000"/>
                      <a:lumOff val="1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84" name="Elbow Connector 83"/>
              <p:cNvCxnSpPr>
                <a:stCxn id="86" idx="3"/>
                <a:endCxn id="89" idx="0"/>
              </p:cNvCxnSpPr>
              <p:nvPr/>
            </p:nvCxnSpPr>
            <p:spPr>
              <a:xfrm rot="16200000" flipV="1">
                <a:off x="3695700" y="2324100"/>
                <a:ext cx="12700" cy="1447800"/>
              </a:xfrm>
              <a:prstGeom prst="bentConnector3">
                <a:avLst>
                  <a:gd name="adj1" fmla="val 413513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5" name="Elbow Connector 84"/>
              <p:cNvCxnSpPr>
                <a:stCxn id="87" idx="0"/>
                <a:endCxn id="88" idx="3"/>
              </p:cNvCxnSpPr>
              <p:nvPr/>
            </p:nvCxnSpPr>
            <p:spPr>
              <a:xfrm rot="5400000">
                <a:off x="3695700" y="3086100"/>
                <a:ext cx="12700" cy="1447800"/>
              </a:xfrm>
              <a:prstGeom prst="bentConnector3">
                <a:avLst>
                  <a:gd name="adj1" fmla="val 4427024"/>
                </a:avLst>
              </a:prstGeom>
              <a:noFill/>
              <a:ln w="190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7" name="Straight Connector 76"/>
            <p:cNvCxnSpPr>
              <a:endCxn id="88" idx="1"/>
            </p:cNvCxnSpPr>
            <p:nvPr/>
          </p:nvCxnSpPr>
          <p:spPr>
            <a:xfrm>
              <a:off x="1828800" y="4093633"/>
              <a:ext cx="1430867" cy="0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>
            <a:xfrm>
              <a:off x="2544233" y="4093633"/>
              <a:ext cx="0" cy="935567"/>
            </a:xfrm>
            <a:prstGeom prst="line">
              <a:avLst/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Elbow Connector 78"/>
            <p:cNvCxnSpPr>
              <a:endCxn id="86" idx="5"/>
            </p:cNvCxnSpPr>
            <p:nvPr/>
          </p:nvCxnSpPr>
          <p:spPr>
            <a:xfrm flipV="1">
              <a:off x="2544233" y="3983567"/>
              <a:ext cx="2806700" cy="1045633"/>
            </a:xfrm>
            <a:prstGeom prst="bentConnector3">
              <a:avLst>
                <a:gd name="adj1" fmla="val 67170"/>
              </a:avLst>
            </a:prstGeom>
            <a:noFill/>
            <a:ln w="38100" cap="flat" cmpd="sng" algn="ctr">
              <a:solidFill>
                <a:srgbClr val="C4442A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 flipV="1">
              <a:off x="4525433" y="-857925"/>
              <a:ext cx="0" cy="358832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 flipV="1">
              <a:off x="4525433" y="5398531"/>
              <a:ext cx="0" cy="51235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90" name="TextBox 89"/>
          <p:cNvSpPr txBox="1"/>
          <p:nvPr/>
        </p:nvSpPr>
        <p:spPr>
          <a:xfrm>
            <a:off x="3733800" y="57153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½V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733800" y="98072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½V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106239" y="4485928"/>
            <a:ext cx="646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dis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762000" y="2134614"/>
            <a:ext cx="1546191" cy="834596"/>
            <a:chOff x="1425609" y="2590800"/>
            <a:chExt cx="1546191" cy="834596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8" name="Elbow Connector 97"/>
            <p:cNvCxnSpPr>
              <a:endCxn id="97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99" name="Straight Connector 98"/>
          <p:cNvCxnSpPr/>
          <p:nvPr/>
        </p:nvCxnSpPr>
        <p:spPr>
          <a:xfrm>
            <a:off x="2881451" y="2477514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00" name="Straight Arrow Connector 99"/>
          <p:cNvCxnSpPr>
            <a:stCxn id="101" idx="6"/>
            <a:endCxn id="102" idx="2"/>
          </p:cNvCxnSpPr>
          <p:nvPr/>
        </p:nvCxnSpPr>
        <p:spPr>
          <a:xfrm>
            <a:off x="2324300" y="2477514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01" name="Oval 100"/>
          <p:cNvSpPr/>
          <p:nvPr/>
        </p:nvSpPr>
        <p:spPr>
          <a:xfrm>
            <a:off x="2209800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857300" y="2420264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2324188" y="2164370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1387613" y="1133128"/>
            <a:ext cx="387178" cy="68580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390386" y="1418778"/>
            <a:ext cx="387178" cy="400150"/>
          </a:xfrm>
          <a:prstGeom prst="rect">
            <a:avLst/>
          </a:prstGeom>
          <a:solidFill>
            <a:srgbClr val="40627C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762000" y="1133128"/>
            <a:ext cx="1546191" cy="834596"/>
            <a:chOff x="1425609" y="2590800"/>
            <a:chExt cx="1546191" cy="834596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10" name="Rectangle 109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1" name="Elbow Connector 110"/>
            <p:cNvCxnSpPr>
              <a:endCxn id="110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112" name="Straight Connector 111"/>
          <p:cNvCxnSpPr/>
          <p:nvPr/>
        </p:nvCxnSpPr>
        <p:spPr>
          <a:xfrm>
            <a:off x="2881451" y="14760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13" name="Straight Arrow Connector 112"/>
          <p:cNvCxnSpPr>
            <a:stCxn id="114" idx="6"/>
            <a:endCxn id="115" idx="2"/>
          </p:cNvCxnSpPr>
          <p:nvPr/>
        </p:nvCxnSpPr>
        <p:spPr>
          <a:xfrm>
            <a:off x="2324300" y="14760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14" name="Oval 113"/>
          <p:cNvSpPr/>
          <p:nvPr/>
        </p:nvSpPr>
        <p:spPr>
          <a:xfrm>
            <a:off x="2209800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857300" y="14187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V="1">
            <a:off x="2324188" y="11628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228600" y="1295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28600" y="2438708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762000" y="3190528"/>
            <a:ext cx="1546191" cy="834596"/>
            <a:chOff x="1425609" y="2590800"/>
            <a:chExt cx="1546191" cy="834596"/>
          </a:xfrm>
        </p:grpSpPr>
        <p:cxnSp>
          <p:nvCxnSpPr>
            <p:cNvPr id="120" name="Straight Connector 119"/>
            <p:cNvCxnSpPr/>
            <p:nvPr/>
          </p:nvCxnSpPr>
          <p:spPr>
            <a:xfrm>
              <a:off x="2051222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>
              <a:off x="2438400" y="2590800"/>
              <a:ext cx="0" cy="6858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>
              <a:off x="2438400" y="2933700"/>
              <a:ext cx="5334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sp>
          <p:nvSpPr>
            <p:cNvPr id="123" name="Rectangle 122"/>
            <p:cNvSpPr/>
            <p:nvPr/>
          </p:nvSpPr>
          <p:spPr>
            <a:xfrm>
              <a:off x="1425609" y="3311096"/>
              <a:ext cx="125730" cy="1143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b="1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4" name="Elbow Connector 123"/>
            <p:cNvCxnSpPr>
              <a:endCxn id="123" idx="0"/>
            </p:cNvCxnSpPr>
            <p:nvPr/>
          </p:nvCxnSpPr>
          <p:spPr>
            <a:xfrm rot="10800000" flipV="1">
              <a:off x="1488474" y="2948630"/>
              <a:ext cx="562748" cy="362465"/>
            </a:xfrm>
            <a:prstGeom prst="bentConnector2">
              <a:avLst/>
            </a:prstGeom>
            <a:noFill/>
            <a:ln w="2857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tailEnd type="arrow" w="lg" len="lg"/>
            </a:ln>
            <a:effectLst/>
          </p:spPr>
        </p:cxnSp>
      </p:grpSp>
      <p:cxnSp>
        <p:nvCxnSpPr>
          <p:cNvPr id="125" name="Straight Connector 124"/>
          <p:cNvCxnSpPr/>
          <p:nvPr/>
        </p:nvCxnSpPr>
        <p:spPr>
          <a:xfrm>
            <a:off x="2881451" y="3533428"/>
            <a:ext cx="853357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26" name="Straight Arrow Connector 125"/>
          <p:cNvCxnSpPr>
            <a:stCxn id="127" idx="6"/>
            <a:endCxn id="128" idx="2"/>
          </p:cNvCxnSpPr>
          <p:nvPr/>
        </p:nvCxnSpPr>
        <p:spPr>
          <a:xfrm>
            <a:off x="2324300" y="3533428"/>
            <a:ext cx="533000" cy="0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27" name="Oval 126"/>
          <p:cNvSpPr/>
          <p:nvPr/>
        </p:nvSpPr>
        <p:spPr>
          <a:xfrm>
            <a:off x="2209800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857300" y="3476178"/>
            <a:ext cx="114500" cy="114500"/>
          </a:xfrm>
          <a:prstGeom prst="ellipse">
            <a:avLst/>
          </a:prstGeom>
          <a:solidFill>
            <a:srgbClr val="5A5A5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3200" b="1" kern="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2324188" y="3220284"/>
            <a:ext cx="433199" cy="283388"/>
          </a:xfrm>
          <a:prstGeom prst="straightConnector1">
            <a:avLst/>
          </a:prstGeom>
          <a:noFill/>
          <a:ln w="38100" cap="flat" cmpd="sng" algn="ctr">
            <a:solidFill>
              <a:srgbClr val="C4442A"/>
            </a:solidFill>
            <a:prstDash val="solid"/>
            <a:tailEnd type="stealth" w="lg" len="lg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228600" y="3418422"/>
            <a:ext cx="322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5562600" y="174272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kern="0" dirty="0">
                <a:solidFill>
                  <a:prstClr val="white"/>
                </a:solidFill>
                <a:latin typeface="Calibri"/>
              </a:rPr>
              <a:t>Final State</a:t>
            </a:r>
          </a:p>
          <a:p>
            <a:pPr algn="ctr">
              <a:defRPr/>
            </a:pPr>
            <a:r>
              <a:rPr lang="en-US" sz="4000" b="1" i="1" kern="0" dirty="0">
                <a:solidFill>
                  <a:prstClr val="white"/>
                </a:solidFill>
                <a:latin typeface="Calibri"/>
              </a:rPr>
              <a:t>AB + BC + AC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792103" y="980728"/>
            <a:ext cx="1313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½V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  <a:r>
              <a:rPr lang="en-US" sz="2800" b="1" i="1" dirty="0">
                <a:solidFill>
                  <a:prstClr val="black"/>
                </a:solidFill>
                <a:latin typeface="Calibri"/>
              </a:rPr>
              <a:t>+</a:t>
            </a:r>
            <a:r>
              <a:rPr lang="el-GR" sz="2800" b="1" i="1" dirty="0">
                <a:solidFill>
                  <a:prstClr val="black"/>
                </a:solidFill>
                <a:latin typeface="Calibri"/>
              </a:rPr>
              <a:t>δ</a:t>
            </a:r>
            <a:endParaRPr lang="en-US" sz="28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5562600" y="3643068"/>
            <a:ext cx="3124200" cy="1604860"/>
          </a:xfrm>
          <a:prstGeom prst="roundRect">
            <a:avLst/>
          </a:prstGeom>
          <a:solidFill>
            <a:srgbClr val="C4442A"/>
          </a:solidFill>
          <a:ln w="25400" cap="flat" cmpd="sng" algn="ctr">
            <a:noFill/>
            <a:prstDash val="solid"/>
          </a:ln>
          <a:effectLst/>
        </p:spPr>
        <p:txBody>
          <a:bodyPr lIns="457200" rtlCol="0" anchor="ctr"/>
          <a:lstStyle/>
          <a:p>
            <a:pPr>
              <a:defRPr/>
            </a:pPr>
            <a:r>
              <a:rPr lang="en-US" sz="4400" b="1" i="1" kern="0" dirty="0">
                <a:solidFill>
                  <a:prstClr val="white"/>
                </a:solidFill>
                <a:latin typeface="Calibri"/>
              </a:rPr>
              <a:t>C(A + B) + ~C(AB)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143000" y="448592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en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114800" y="5705128"/>
            <a:ext cx="381000" cy="53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004331" y="990908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prstClr val="black"/>
                </a:solidFill>
                <a:latin typeface="Calibri"/>
              </a:rPr>
              <a:t>V</a:t>
            </a:r>
            <a:r>
              <a:rPr lang="en-US" sz="2800" b="1" i="1" baseline="-25000" dirty="0">
                <a:solidFill>
                  <a:prstClr val="black"/>
                </a:solidFill>
                <a:latin typeface="Calibri"/>
              </a:rPr>
              <a:t>DD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781681" y="6453336"/>
            <a:ext cx="567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Seshadri+, “</a:t>
            </a:r>
            <a:r>
              <a:rPr lang="en-US" sz="1400" dirty="0">
                <a:solidFill>
                  <a:srgbClr val="0000FF"/>
                </a:solidFill>
              </a:rPr>
              <a:t>Fast Bulk Bitwise AND and OR in DRAM</a:t>
            </a:r>
            <a:r>
              <a:rPr lang="en-US" sz="1400" dirty="0">
                <a:solidFill>
                  <a:srgbClr val="000000"/>
                </a:solidFill>
              </a:rPr>
              <a:t>”, IEEE CAL 2015.</a:t>
            </a:r>
          </a:p>
        </p:txBody>
      </p:sp>
    </p:spTree>
    <p:extLst>
      <p:ext uri="{BB962C8B-B14F-4D97-AF65-F5344CB8AC3E}">
        <p14:creationId xmlns:p14="http://schemas.microsoft.com/office/powerpoint/2010/main" val="165970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3" grpId="1" animBg="1"/>
      <p:bldP spid="90" grpId="0"/>
      <p:bldP spid="91" grpId="0"/>
      <p:bldP spid="92" grpId="0"/>
      <p:bldP spid="104" grpId="0" animBg="1"/>
      <p:bldP spid="104" grpId="1" animBg="1"/>
      <p:bldP spid="131" grpId="0" animBg="1"/>
      <p:bldP spid="132" grpId="0"/>
      <p:bldP spid="132" grpId="1"/>
      <p:bldP spid="133" grpId="0" animBg="1"/>
      <p:bldP spid="134" grpId="0"/>
      <p:bldP spid="135" grpId="0"/>
      <p:bldP spid="13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In-DRAM NOT: Dual Contact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35173"/>
            <a:ext cx="4104456" cy="4705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701" y="5949280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7145" y="1862822"/>
            <a:ext cx="45565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Idea: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Feed the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negated value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in the sense amplifier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into a special row</a:t>
            </a:r>
          </a:p>
        </p:txBody>
      </p:sp>
    </p:spTree>
    <p:extLst>
      <p:ext uri="{BB962C8B-B14F-4D97-AF65-F5344CB8AC3E}">
        <p14:creationId xmlns:p14="http://schemas.microsoft.com/office/powerpoint/2010/main" val="16851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dirty="0"/>
              <a:t>Performance: In-DRAM </a:t>
            </a:r>
            <a:r>
              <a:rPr lang="en-US"/>
              <a:t>Bitwise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196"/>
            <a:ext cx="9144000" cy="4311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701" y="5949280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</p:spTree>
    <p:extLst>
      <p:ext uri="{BB962C8B-B14F-4D97-AF65-F5344CB8AC3E}">
        <p14:creationId xmlns:p14="http://schemas.microsoft.com/office/powerpoint/2010/main" val="16067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of In-DRAM Bitwise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701" y="5949280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435"/>
            <a:ext cx="9144000" cy="29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494EC-CC29-4C1B-BC30-B25CBF01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Ambit vs. DDR3: Performance and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39D3B-A3F5-4658-A5BE-B00BFFC8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pPr/>
              <a:t>94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B549DD-5A03-443B-A7E3-97EF7C548D5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09600" y="1143000"/>
          <a:ext cx="8077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1F13FD58-5AF1-4A70-AAF4-BA2FD69585F4}"/>
              </a:ext>
            </a:extLst>
          </p:cNvPr>
          <p:cNvGrpSpPr/>
          <p:nvPr/>
        </p:nvGrpSpPr>
        <p:grpSpPr>
          <a:xfrm>
            <a:off x="5628222" y="2477869"/>
            <a:ext cx="1849940" cy="1451335"/>
            <a:chOff x="5628222" y="2477869"/>
            <a:chExt cx="1849940" cy="14513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3014AC-E750-4E89-95E0-6E377B3192BA}"/>
                </a:ext>
              </a:extLst>
            </p:cNvPr>
            <p:cNvSpPr txBox="1"/>
            <p:nvPr/>
          </p:nvSpPr>
          <p:spPr>
            <a:xfrm>
              <a:off x="5628222" y="2477869"/>
              <a:ext cx="766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</a:rPr>
                <a:t>32X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19E9FFE-5207-445D-921D-CAE4675041B8}"/>
                </a:ext>
              </a:extLst>
            </p:cNvPr>
            <p:cNvSpPr/>
            <p:nvPr/>
          </p:nvSpPr>
          <p:spPr>
            <a:xfrm>
              <a:off x="6102036" y="3041964"/>
              <a:ext cx="1376126" cy="887240"/>
            </a:xfrm>
            <a:custGeom>
              <a:avLst/>
              <a:gdLst>
                <a:gd name="connsiteX0" fmla="*/ 0 w 1376126"/>
                <a:gd name="connsiteY0" fmla="*/ 0 h 887240"/>
                <a:gd name="connsiteX1" fmla="*/ 1376126 w 1376126"/>
                <a:gd name="connsiteY1" fmla="*/ 887240 h 88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6126" h="887240">
                  <a:moveTo>
                    <a:pt x="0" y="0"/>
                  </a:moveTo>
                  <a:lnTo>
                    <a:pt x="1376126" y="887240"/>
                  </a:ln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EBAEE8-0E06-4849-B21E-503146852B82}"/>
              </a:ext>
            </a:extLst>
          </p:cNvPr>
          <p:cNvGrpSpPr/>
          <p:nvPr/>
        </p:nvGrpSpPr>
        <p:grpSpPr>
          <a:xfrm>
            <a:off x="6811244" y="2477869"/>
            <a:ext cx="1083378" cy="1270266"/>
            <a:chOff x="6811244" y="2477869"/>
            <a:chExt cx="1083378" cy="12702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3341D2-3336-47D4-9CDA-B09DF0130A4F}"/>
                </a:ext>
              </a:extLst>
            </p:cNvPr>
            <p:cNvSpPr txBox="1"/>
            <p:nvPr/>
          </p:nvSpPr>
          <p:spPr>
            <a:xfrm>
              <a:off x="6811244" y="2477869"/>
              <a:ext cx="766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</a:rPr>
                <a:t>35X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DAC4FD1-AA02-4523-83C6-B4526A5134E2}"/>
                </a:ext>
              </a:extLst>
            </p:cNvPr>
            <p:cNvSpPr/>
            <p:nvPr/>
          </p:nvSpPr>
          <p:spPr>
            <a:xfrm>
              <a:off x="7206558" y="3014804"/>
              <a:ext cx="688064" cy="733331"/>
            </a:xfrm>
            <a:custGeom>
              <a:avLst/>
              <a:gdLst>
                <a:gd name="connsiteX0" fmla="*/ 0 w 688064"/>
                <a:gd name="connsiteY0" fmla="*/ 0 h 733331"/>
                <a:gd name="connsiteX1" fmla="*/ 688064 w 688064"/>
                <a:gd name="connsiteY1" fmla="*/ 733331 h 73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8064" h="733331">
                  <a:moveTo>
                    <a:pt x="0" y="0"/>
                  </a:moveTo>
                  <a:lnTo>
                    <a:pt x="688064" y="733331"/>
                  </a:lnTo>
                </a:path>
              </a:pathLst>
            </a:custGeom>
            <a:noFill/>
            <a:ln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0701" y="6517141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</p:spTree>
    <p:extLst>
      <p:ext uri="{BB962C8B-B14F-4D97-AF65-F5344CB8AC3E}">
        <p14:creationId xmlns:p14="http://schemas.microsoft.com/office/powerpoint/2010/main" val="19742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Bitwise Operations in Workloads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7802016" cy="5056203"/>
          </a:xfrm>
          <a:prstGeom prst="rect">
            <a:avLst/>
          </a:prstGeom>
        </p:spPr>
      </p:pic>
      <p:sp>
        <p:nvSpPr>
          <p:cNvPr id="6" name="Content Placeholder 25">
            <a:extLst>
              <a:ext uri="{FF2B5EF4-FFF2-40B4-BE49-F238E27FC236}">
                <a16:creationId xmlns:a16="http://schemas.microsoft.com/office/drawing/2014/main" id="{C856F173-0838-471E-B126-A6DE9BCD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912" y="6377401"/>
            <a:ext cx="8839200" cy="796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[1] Li and Patel, </a:t>
            </a:r>
            <a:r>
              <a:rPr lang="en-US" sz="1200" dirty="0" err="1"/>
              <a:t>BitWeaving</a:t>
            </a:r>
            <a:r>
              <a:rPr lang="en-US" sz="1200" dirty="0"/>
              <a:t>, SIGMOD 2013</a:t>
            </a:r>
          </a:p>
          <a:p>
            <a:pPr marL="0" indent="0">
              <a:buNone/>
            </a:pPr>
            <a:r>
              <a:rPr lang="en-US" sz="1200" dirty="0"/>
              <a:t>[2] Goodwin+, </a:t>
            </a:r>
            <a:r>
              <a:rPr lang="en-US" sz="1200" dirty="0" err="1"/>
              <a:t>BitFunnel</a:t>
            </a:r>
            <a:r>
              <a:rPr lang="en-US" sz="1200" dirty="0"/>
              <a:t>, SIGIR 2017</a:t>
            </a:r>
          </a:p>
        </p:txBody>
      </p:sp>
    </p:spTree>
    <p:extLst>
      <p:ext uri="{BB962C8B-B14F-4D97-AF65-F5344CB8AC3E}">
        <p14:creationId xmlns:p14="http://schemas.microsoft.com/office/powerpoint/2010/main" val="1974285499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 Structure: Bitmap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1295400"/>
          </a:xfrm>
        </p:spPr>
        <p:txBody>
          <a:bodyPr/>
          <a:lstStyle/>
          <a:p>
            <a:r>
              <a:rPr lang="en-US" dirty="0"/>
              <a:t>Alternative to B-tree and its variants</a:t>
            </a:r>
          </a:p>
          <a:p>
            <a:r>
              <a:rPr lang="en-US" dirty="0"/>
              <a:t>Efficient for performing </a:t>
            </a:r>
            <a:r>
              <a:rPr lang="en-US" i="1" dirty="0">
                <a:solidFill>
                  <a:srgbClr val="FF0000"/>
                </a:solidFill>
              </a:rPr>
              <a:t>range queries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i="1" dirty="0">
                <a:solidFill>
                  <a:srgbClr val="FF0000"/>
                </a:solidFill>
              </a:rPr>
              <a:t>joins</a:t>
            </a:r>
          </a:p>
          <a:p>
            <a:r>
              <a:rPr lang="en-US" b="1" dirty="0">
                <a:solidFill>
                  <a:srgbClr val="0432FF"/>
                </a:solidFill>
              </a:rPr>
              <a:t>Many bitwise operations to perform a query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143000" y="3352800"/>
            <a:ext cx="685800" cy="2819400"/>
          </a:xfrm>
          <a:prstGeom prst="round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Bitmap 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59204" y="3352800"/>
            <a:ext cx="685800" cy="2819400"/>
          </a:xfrm>
          <a:prstGeom prst="round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Bitmap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86601" y="3352800"/>
            <a:ext cx="685800" cy="2819400"/>
          </a:xfrm>
          <a:prstGeom prst="round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Bitmap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81681" y="3352800"/>
            <a:ext cx="685800" cy="2819400"/>
          </a:xfrm>
          <a:prstGeom prst="roundRect">
            <a:avLst/>
          </a:pr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Bitmap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2819400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-128"/>
              </a:rPr>
              <a:t>age &lt; 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9687" y="2819400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-128"/>
              </a:rPr>
              <a:t>18 &lt; age &lt; 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9487" y="2819400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-128"/>
              </a:rPr>
              <a:t>25 &lt; age &lt; 60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4477" y="2819400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-128"/>
              </a:rPr>
              <a:t>age &gt; 60</a:t>
            </a:r>
          </a:p>
        </p:txBody>
      </p:sp>
    </p:spTree>
    <p:extLst>
      <p:ext uri="{BB962C8B-B14F-4D97-AF65-F5344CB8AC3E}">
        <p14:creationId xmlns:p14="http://schemas.microsoft.com/office/powerpoint/2010/main" val="23961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Bitmap Index on Ambit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701" y="5949280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414"/>
            <a:ext cx="9144000" cy="44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Performance: BitWeaving on Ambit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701" y="6021288"/>
            <a:ext cx="9284914" cy="296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5" dirty="0">
                <a:solidFill>
                  <a:srgbClr val="000000"/>
                </a:solidFill>
              </a:rPr>
              <a:t>Seshadri+, “</a:t>
            </a:r>
            <a:r>
              <a:rPr lang="en-US" sz="1325" dirty="0">
                <a:solidFill>
                  <a:srgbClr val="0000FF"/>
                </a:solidFill>
              </a:rPr>
              <a:t>Ambit: In-Memory Accelerator for Bulk Bitwise Operations using Commodity DRAM Technology</a:t>
            </a:r>
            <a:r>
              <a:rPr lang="en-US" sz="1325" dirty="0">
                <a:solidFill>
                  <a:srgbClr val="000000"/>
                </a:solidFill>
              </a:rPr>
              <a:t>,” MICRO 2017.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5316"/>
            <a:ext cx="8748346" cy="467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951561"/>
            <a:ext cx="628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In-DRAM Bulk AND/OR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Vivek Seshadri, Kevin Hsieh, </a:t>
            </a:r>
            <a:r>
              <a:rPr lang="en-US" dirty="0" err="1"/>
              <a:t>Amirali</a:t>
            </a:r>
            <a:r>
              <a:rPr lang="en-US" dirty="0"/>
              <a:t> </a:t>
            </a:r>
            <a:r>
              <a:rPr lang="en-US" dirty="0" err="1"/>
              <a:t>Boroumand</a:t>
            </a:r>
            <a:r>
              <a:rPr lang="en-US" dirty="0"/>
              <a:t>, Donghyuk Lee, Michael A. </a:t>
            </a:r>
            <a:r>
              <a:rPr lang="en-US" dirty="0" err="1"/>
              <a:t>Kozuch</a:t>
            </a:r>
            <a:r>
              <a:rPr lang="en-US" dirty="0"/>
              <a:t>, Onur Mutlu, Phillip B. Gibbons, and Todd C. </a:t>
            </a:r>
            <a:r>
              <a:rPr lang="en-US" dirty="0" err="1"/>
              <a:t>Mowry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hlinkClick r:id="rId2"/>
              </a:rPr>
              <a:t>"Fast Bulk Bitwise AND and OR in DRAM"</a:t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April 2015.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6418"/>
            <a:ext cx="9144000" cy="17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7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7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2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2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2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lIns="0" tIns="0" rIns="0" bIns="0" rtlCol="0" anchor="ctr"/>
      <a:lstStyle>
        <a:defPPr algn="ctr">
          <a:lnSpc>
            <a:spcPts val="2000"/>
          </a:lnSpc>
          <a:defRPr sz="2400" spc="-8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rnd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1.xml><?xml version="1.0" encoding="utf-8"?>
<a:theme xmlns:a="http://schemas.openxmlformats.org/drawingml/2006/main" name="1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1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Myriad Pro Bold Cond"/>
        <a:ea typeface="ヒラギノ角ゴ ProN W6"/>
        <a:cs typeface="ヒラギノ角ゴ ProN W6"/>
      </a:majorFont>
      <a:minorFont>
        <a:latin typeface="Myriad Pro Bold Con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6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16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62.xml><?xml version="1.0" encoding="utf-8"?>
<a:theme xmlns:a="http://schemas.openxmlformats.org/drawingml/2006/main" name="7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9900"/>
      </a:accent5>
      <a:accent6>
        <a:srgbClr val="777777"/>
      </a:accent6>
      <a:hlink>
        <a:srgbClr val="0000FF"/>
      </a:hlink>
      <a:folHlink>
        <a:srgbClr val="800080"/>
      </a:folHlink>
    </a:clrScheme>
    <a:fontScheme name="Sesha">
      <a:majorFont>
        <a:latin typeface="Myriad Pro Cond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2"/>
          </a:solidFill>
          <a:headEnd type="none" w="med" len="med"/>
          <a:tailEnd type="arrow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63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16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16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50800">
          <a:solidFill>
            <a:schemeClr val="tx1"/>
          </a:solidFill>
          <a:headEnd type="non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7.xml><?xml version="1.0" encoding="utf-8"?>
<a:theme xmlns:a="http://schemas.openxmlformats.org/drawingml/2006/main" name="17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1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Gill Sans MT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178758</TotalTime>
  <Words>10571</Words>
  <Application>Microsoft Macintosh PowerPoint</Application>
  <PresentationFormat>On-screen Show (4:3)</PresentationFormat>
  <Paragraphs>2102</Paragraphs>
  <Slides>225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68</vt:i4>
      </vt:variant>
      <vt:variant>
        <vt:lpstr>Slide Titles</vt:lpstr>
      </vt:variant>
      <vt:variant>
        <vt:i4>225</vt:i4>
      </vt:variant>
    </vt:vector>
  </HeadingPairs>
  <TitlesOfParts>
    <vt:vector size="319" baseType="lpstr">
      <vt:lpstr>MS PGothic</vt:lpstr>
      <vt:lpstr>MS PGothic</vt:lpstr>
      <vt:lpstr>나눔고딕</vt:lpstr>
      <vt:lpstr>ヒラギノ角ゴ ProN W3</vt:lpstr>
      <vt:lpstr>ヒラギノ角ゴ ProN W6</vt:lpstr>
      <vt:lpstr>Adobe Garamond Pro</vt:lpstr>
      <vt:lpstr>Arial</vt:lpstr>
      <vt:lpstr>Arial Narrow</vt:lpstr>
      <vt:lpstr>Calibri</vt:lpstr>
      <vt:lpstr>Calibri Light</vt:lpstr>
      <vt:lpstr>Cambria</vt:lpstr>
      <vt:lpstr>Cambria Math</vt:lpstr>
      <vt:lpstr>Corbel</vt:lpstr>
      <vt:lpstr>Courier New</vt:lpstr>
      <vt:lpstr>Futura Medium</vt:lpstr>
      <vt:lpstr>Garamond</vt:lpstr>
      <vt:lpstr>Gill Sans</vt:lpstr>
      <vt:lpstr>Gill Sans MT</vt:lpstr>
      <vt:lpstr>Lucida Grande</vt:lpstr>
      <vt:lpstr>Myriad Pro Bold Cond</vt:lpstr>
      <vt:lpstr>Myriad Pro Cond</vt:lpstr>
      <vt:lpstr>Tahoma</vt:lpstr>
      <vt:lpstr>Times New Roman</vt:lpstr>
      <vt:lpstr>Verdana</vt:lpstr>
      <vt:lpstr>Vista Sans OT Medium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16_Edge</vt:lpstr>
      <vt:lpstr>17_Edge</vt:lpstr>
      <vt:lpstr>13_Edge</vt:lpstr>
      <vt:lpstr>23_Edge</vt:lpstr>
      <vt:lpstr>35_Edge</vt:lpstr>
      <vt:lpstr>36_Edge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139_Edge</vt:lpstr>
      <vt:lpstr>143_Edge</vt:lpstr>
      <vt:lpstr>144_Edge</vt:lpstr>
      <vt:lpstr>147_Edge</vt:lpstr>
      <vt:lpstr>133_Edge</vt:lpstr>
      <vt:lpstr>148_Edge</vt:lpstr>
      <vt:lpstr>3_Metropolitan_bullet</vt:lpstr>
      <vt:lpstr>151_Edge</vt:lpstr>
      <vt:lpstr>152_Edge</vt:lpstr>
      <vt:lpstr>154_Edge</vt:lpstr>
      <vt:lpstr>155_Edge</vt:lpstr>
      <vt:lpstr>24_Office Theme</vt:lpstr>
      <vt:lpstr>14_Office Theme</vt:lpstr>
      <vt:lpstr>4_Office Theme</vt:lpstr>
      <vt:lpstr>Title &amp; Bullets</vt:lpstr>
      <vt:lpstr>27_Office Theme</vt:lpstr>
      <vt:lpstr>21_Office Theme</vt:lpstr>
      <vt:lpstr>22_Office Theme</vt:lpstr>
      <vt:lpstr>23_Office Theme</vt:lpstr>
      <vt:lpstr>Office Theme</vt:lpstr>
      <vt:lpstr>7_Office Theme</vt:lpstr>
      <vt:lpstr>19_Office Theme</vt:lpstr>
      <vt:lpstr>150_Edge</vt:lpstr>
      <vt:lpstr>156_Edge</vt:lpstr>
      <vt:lpstr>2_Title &amp; Bullets</vt:lpstr>
      <vt:lpstr>158_Edge</vt:lpstr>
      <vt:lpstr>159_Edge</vt:lpstr>
      <vt:lpstr>160_Edge</vt:lpstr>
      <vt:lpstr>161_Edge</vt:lpstr>
      <vt:lpstr>166_Edge</vt:lpstr>
      <vt:lpstr>167_Edge</vt:lpstr>
      <vt:lpstr>safari</vt:lpstr>
      <vt:lpstr>7_sesha-theme</vt:lpstr>
      <vt:lpstr>2_Edge</vt:lpstr>
      <vt:lpstr>168_Edge</vt:lpstr>
      <vt:lpstr>169_Edge</vt:lpstr>
      <vt:lpstr>20_Office Theme</vt:lpstr>
      <vt:lpstr>171_Edge</vt:lpstr>
      <vt:lpstr>153_Edge</vt:lpstr>
      <vt:lpstr>Processing Data Where It Makes Sense  in Modern Computing Systems: Enabling In-Memory Computation</vt:lpstr>
      <vt:lpstr>Current Research Focus Areas</vt:lpstr>
      <vt:lpstr>Four Key Directions</vt:lpstr>
      <vt:lpstr>In-Memory DNA Sequence Analysis</vt:lpstr>
      <vt:lpstr>New Genome Sequencing Technologies</vt:lpstr>
      <vt:lpstr>Memory &amp; Storage</vt:lpstr>
      <vt:lpstr>The Main Memory System</vt:lpstr>
      <vt:lpstr>The Main Memory System</vt:lpstr>
      <vt:lpstr>The Main Memory System</vt:lpstr>
      <vt:lpstr>Memory System: A Shared Resource View</vt:lpstr>
      <vt:lpstr>State of the Main Memory System</vt:lpstr>
      <vt:lpstr>Major Trends Affecting Main Memory (I)</vt:lpstr>
      <vt:lpstr>Major Trends Affecting Main Memory (II)</vt:lpstr>
      <vt:lpstr>Example: The Memory Capacity Gap</vt:lpstr>
      <vt:lpstr>Example: Capacity, Bandwidth &amp; Latency</vt:lpstr>
      <vt:lpstr>DRAM Latency Is Critical for Performance</vt:lpstr>
      <vt:lpstr>DRAM Latency Is Critical for Performance</vt:lpstr>
      <vt:lpstr>Major Trends Affecting Main Memory (III)</vt:lpstr>
      <vt:lpstr>Major Trends Affecting Main Memory (IV)</vt:lpstr>
      <vt:lpstr>Major Trends Affecting Main Memory (V)</vt:lpstr>
      <vt:lpstr>Major Trends Affecting Main Memory (V)</vt:lpstr>
      <vt:lpstr>Major Trend: Hybrid Main Memory</vt:lpstr>
      <vt:lpstr>Foreshadowing</vt:lpstr>
      <vt:lpstr>Industry Is Writing Papers About It, Too</vt:lpstr>
      <vt:lpstr>Call for Intelligent Memory Controllers</vt:lpstr>
      <vt:lpstr>Agenda</vt:lpstr>
      <vt:lpstr>Maslow’s (Human) Hierarchy of Needs</vt:lpstr>
      <vt:lpstr>The DRAM Scaling Problem</vt:lpstr>
      <vt:lpstr>As Memory Scales, It Becomes Unreliable</vt:lpstr>
      <vt:lpstr>Large-Scale Failure Analysis of DRAM Chips</vt:lpstr>
      <vt:lpstr>Infrastructures to Understand Such Issues</vt:lpstr>
      <vt:lpstr>Infrastructures to Understand Such Issues</vt:lpstr>
      <vt:lpstr>SoftMC: Open Source DRAM Infrastructure</vt:lpstr>
      <vt:lpstr>SoftMC</vt:lpstr>
      <vt:lpstr>Data Retention in Memory [Liu et al., ISCA 2013]</vt:lpstr>
      <vt:lpstr>A Curious Discovery [Kim et al., ISCA 2014]</vt:lpstr>
      <vt:lpstr>DRAM RowHammer</vt:lpstr>
      <vt:lpstr>Modern DRAM is Prone to Disturbance Errors</vt:lpstr>
      <vt:lpstr>Most DRAM Modules Are Vulnerable</vt:lpstr>
      <vt:lpstr>Recent DRAM Is More Vulnerable</vt:lpstr>
      <vt:lpstr>Recent DRAM Is More Vulnerable</vt:lpstr>
      <vt:lpstr>Recent DRAM Is More Vulnerable</vt:lpstr>
      <vt:lpstr>One Can Take Over an Otherwise-Secure System</vt:lpstr>
      <vt:lpstr>Security Implications</vt:lpstr>
      <vt:lpstr>More Security Implications</vt:lpstr>
      <vt:lpstr>More Security Implications</vt:lpstr>
      <vt:lpstr>More Security Implications?</vt:lpstr>
      <vt:lpstr>More on RowHammer Analysis</vt:lpstr>
      <vt:lpstr>Future of Memory Reliability</vt:lpstr>
      <vt:lpstr>Call for Intelligent Memory Controllers</vt:lpstr>
      <vt:lpstr>Aside: Intelligent Controller for NAND Flash</vt:lpstr>
      <vt:lpstr>Aside: Intelligent Controller for NAND Flash</vt:lpstr>
      <vt:lpstr>Takeaway</vt:lpstr>
      <vt:lpstr>Agenda</vt:lpstr>
      <vt:lpstr>Three Key Systems Trends</vt:lpstr>
      <vt:lpstr>The Need for More Memory Performance</vt:lpstr>
      <vt:lpstr>The Performance Perspective (1996-2005)</vt:lpstr>
      <vt:lpstr>The Performance Perspective</vt:lpstr>
      <vt:lpstr>The Performance Perspective (Today)</vt:lpstr>
      <vt:lpstr>The Performance Perspective (Today)</vt:lpstr>
      <vt:lpstr>The Energy Perspective</vt:lpstr>
      <vt:lpstr>Data Movement vs. Computation Energy</vt:lpstr>
      <vt:lpstr>Data Movement vs. Computation Energy</vt:lpstr>
      <vt:lpstr>Challenge and Opportunity for Future</vt:lpstr>
      <vt:lpstr>Maslow’s (Human) Hierarchy of Needs, Revisited</vt:lpstr>
      <vt:lpstr>The Problem</vt:lpstr>
      <vt:lpstr>The Problem</vt:lpstr>
      <vt:lpstr>A Computing System</vt:lpstr>
      <vt:lpstr>A Computing System</vt:lpstr>
      <vt:lpstr>Today’s Computing Systems</vt:lpstr>
      <vt:lpstr>Yet …</vt:lpstr>
      <vt:lpstr>Perils of Processor-Centric Design</vt:lpstr>
      <vt:lpstr>Perils of Processor-Centric Design</vt:lpstr>
      <vt:lpstr>We Do Not Want to Move Data!</vt:lpstr>
      <vt:lpstr>Energy Waste in Mobile Devices</vt:lpstr>
      <vt:lpstr>We Need A Paradigm Shift To …</vt:lpstr>
      <vt:lpstr>Goal: Processing Inside Memory</vt:lpstr>
      <vt:lpstr>Why In-Memory Computation Today?</vt:lpstr>
      <vt:lpstr>Agenda</vt:lpstr>
      <vt:lpstr>Processing in Memory:   Two Approaches</vt:lpstr>
      <vt:lpstr>Approach 1: Minimally Changing DRAM</vt:lpstr>
      <vt:lpstr>Starting Simple: Data Copy and Initialization</vt:lpstr>
      <vt:lpstr>Today’s Systems: Bulk Data Copy</vt:lpstr>
      <vt:lpstr>Future Systems: In-Memory Copy</vt:lpstr>
      <vt:lpstr>RowClone: In-DRAM Row Copy</vt:lpstr>
      <vt:lpstr>RowClone: Latency and Energy Savings</vt:lpstr>
      <vt:lpstr>More on RowClone</vt:lpstr>
      <vt:lpstr>Memory as an Accelerator</vt:lpstr>
      <vt:lpstr>In-Memory Bulk Bitwise Operations</vt:lpstr>
      <vt:lpstr>In-DRAM AND/OR: Triple Row Activation</vt:lpstr>
      <vt:lpstr>In-DRAM NOT: Dual Contact Cell</vt:lpstr>
      <vt:lpstr>Performance: In-DRAM Bitwise Operations</vt:lpstr>
      <vt:lpstr>Energy of In-DRAM Bitwise Operations</vt:lpstr>
      <vt:lpstr>Ambit vs. DDR3: Performance and Energy</vt:lpstr>
      <vt:lpstr>Bulk Bitwise Operations in Workloads</vt:lpstr>
      <vt:lpstr>Example Data Structure: Bitmap Index</vt:lpstr>
      <vt:lpstr>Performance: Bitmap Index on Ambit</vt:lpstr>
      <vt:lpstr>Performance: BitWeaving on Ambit</vt:lpstr>
      <vt:lpstr>More on In-DRAM Bulk AND/OR</vt:lpstr>
      <vt:lpstr>More on Ambit</vt:lpstr>
      <vt:lpstr>Challenge and Opportunity for Future</vt:lpstr>
      <vt:lpstr>Challenge: Intelligent Memory Device</vt:lpstr>
      <vt:lpstr>Agenda</vt:lpstr>
      <vt:lpstr>Opportunity: 3D-Stacked Logic+Memory</vt:lpstr>
      <vt:lpstr>DRAM Landscape (circa 2015)</vt:lpstr>
      <vt:lpstr>Two Key Questions in 3D-Stacked PIM</vt:lpstr>
      <vt:lpstr>Graph Processing</vt:lpstr>
      <vt:lpstr>Key Bottlenecks in Graph Processing</vt:lpstr>
      <vt:lpstr>Tesseract System for Graph Processing</vt:lpstr>
      <vt:lpstr>Tesseract System for Graph Processing</vt:lpstr>
      <vt:lpstr>Tesseract System for Graph Processing</vt:lpstr>
      <vt:lpstr>Evaluated Systems</vt:lpstr>
      <vt:lpstr>Tesseract Graph Processing Performance</vt:lpstr>
      <vt:lpstr>Tesseract Graph Processing Performance</vt:lpstr>
      <vt:lpstr>Tesseract Graph Processing System Energy</vt:lpstr>
      <vt:lpstr>More on Tesseract</vt:lpstr>
      <vt:lpstr>PIM on Mobile Devices</vt:lpstr>
      <vt:lpstr>Truly Distributed GPU Processing with PIM?</vt:lpstr>
      <vt:lpstr>Accelerating GPU Execution with PIM (I)</vt:lpstr>
      <vt:lpstr>Accelerating GPU Execution with PIM (II)</vt:lpstr>
      <vt:lpstr>Two Key Questions in 3D-Stacked PIM</vt:lpstr>
      <vt:lpstr>Simpler PIM: PIM-Enabled Instructions</vt:lpstr>
      <vt:lpstr>Automatic Code and Data Mapping </vt:lpstr>
      <vt:lpstr>Challenge and Opportunity for Future</vt:lpstr>
      <vt:lpstr>Challenge and Opportunity for Future</vt:lpstr>
      <vt:lpstr>Agenda</vt:lpstr>
      <vt:lpstr>Eliminating the Adoption Barriers</vt:lpstr>
      <vt:lpstr>Barriers to Adoption of PIM</vt:lpstr>
      <vt:lpstr>We Need to Revisit the Entire Stack</vt:lpstr>
      <vt:lpstr>Key Challenge 1: Code Mapping</vt:lpstr>
      <vt:lpstr>Key Challenge 2: Data Mapping</vt:lpstr>
      <vt:lpstr>How to Do the Code and Data Mapping?</vt:lpstr>
      <vt:lpstr>How to Schedule Code?</vt:lpstr>
      <vt:lpstr>Challenge: Coherence for Hybrid CPU-PIM Apps</vt:lpstr>
      <vt:lpstr>How to Maintain Coherence?</vt:lpstr>
      <vt:lpstr>How to Support Virtual Memory?</vt:lpstr>
      <vt:lpstr>How to Design Data Structures for PIM?</vt:lpstr>
      <vt:lpstr>Simulation Infrastructures for PIM</vt:lpstr>
      <vt:lpstr>An FPGA-based Test-bed for PIM?</vt:lpstr>
      <vt:lpstr>Genome Read Mapping in PIM</vt:lpstr>
      <vt:lpstr>Goals</vt:lpstr>
      <vt:lpstr>Genome Read In-Memory (GRIM) Filter:  Fast Location Filtering in DNA Read Mapping  with Emerging Memory Technologies</vt:lpstr>
      <vt:lpstr>Executive Summary</vt:lpstr>
      <vt:lpstr>GRIM-Filter in 3D-stacked DRAM</vt:lpstr>
      <vt:lpstr>GRIM-Filter Performance</vt:lpstr>
      <vt:lpstr>GRIM-Filter False Positive Rate</vt:lpstr>
      <vt:lpstr>Conclusions</vt:lpstr>
      <vt:lpstr>PIM-Based DNA Sequence Analysis</vt:lpstr>
      <vt:lpstr>Agenda</vt:lpstr>
      <vt:lpstr>Maslow’s Hierarchy of Needs, A Third Time</vt:lpstr>
      <vt:lpstr>Challenge and Opportunity for Future</vt:lpstr>
      <vt:lpstr>Challenge and Opportunity for Future</vt:lpstr>
      <vt:lpstr> Concluding Remarks</vt:lpstr>
      <vt:lpstr>A Quote from A Famous Architect</vt:lpstr>
      <vt:lpstr>Precedent-Based Design?</vt:lpstr>
      <vt:lpstr>Principled Design</vt:lpstr>
      <vt:lpstr>PowerPoint Presentation</vt:lpstr>
      <vt:lpstr>The Overarching Principle</vt:lpstr>
      <vt:lpstr>Another Example: Precedent-Based Design</vt:lpstr>
      <vt:lpstr>Principled Design</vt:lpstr>
      <vt:lpstr>Another Principled Design</vt:lpstr>
      <vt:lpstr>Principle Applied to Another Structure</vt:lpstr>
      <vt:lpstr>The Overarching Principle</vt:lpstr>
      <vt:lpstr>Overarching Principle for Computing?</vt:lpstr>
      <vt:lpstr>Concluding Remarks</vt:lpstr>
      <vt:lpstr>The Future of Processing in Memory is Bright</vt:lpstr>
      <vt:lpstr>If In Doubt, See Other Doubtful Technologies</vt:lpstr>
      <vt:lpstr>Processing Data Where It Makes Sense  in Modern Computing Systems: Enabling In-Memory Computation</vt:lpstr>
      <vt:lpstr>Acknowledgments</vt:lpstr>
      <vt:lpstr>Funding Acknowledgments</vt:lpstr>
      <vt:lpstr>Some Open Source Tools</vt:lpstr>
      <vt:lpstr>Tesseract: Extra Slides</vt:lpstr>
      <vt:lpstr>Communications In Tesseract (I)</vt:lpstr>
      <vt:lpstr>Communications In Tesseract (II)</vt:lpstr>
      <vt:lpstr>Communications In Tesseract (III)</vt:lpstr>
      <vt:lpstr>Remote Function Call (Non-Blocking)</vt:lpstr>
      <vt:lpstr>Effect of Bandwidth &amp; Programming Model</vt:lpstr>
      <vt:lpstr>Reducing Memory Latency</vt:lpstr>
      <vt:lpstr>Main Memory Latency Lags Behind</vt:lpstr>
      <vt:lpstr>A Closer Look …</vt:lpstr>
      <vt:lpstr>DRAM Latency Is Critical for Performance</vt:lpstr>
      <vt:lpstr>DRAM Latency Is Critical for Performance</vt:lpstr>
      <vt:lpstr>Why the Long Latency?</vt:lpstr>
      <vt:lpstr>Latency Variation in Memory Chips</vt:lpstr>
      <vt:lpstr>DRAM Characterization Infrastructure</vt:lpstr>
      <vt:lpstr>DRAM Characterization Infrastructure</vt:lpstr>
      <vt:lpstr>SoftMC: Open Source DRAM Infrastructure</vt:lpstr>
      <vt:lpstr>Tackling the Fixed Latency Mindset</vt:lpstr>
      <vt:lpstr>Adaptive-Latency DRAM</vt:lpstr>
      <vt:lpstr>PowerPoint Presentation</vt:lpstr>
      <vt:lpstr>PowerPoint Presentation</vt:lpstr>
      <vt:lpstr>PowerPoint Presentation</vt:lpstr>
      <vt:lpstr>PowerPoint Presentation</vt:lpstr>
      <vt:lpstr>Reducing Latency Also Reduces Energy</vt:lpstr>
      <vt:lpstr>More on Adaptive-Latency DRAM</vt:lpstr>
      <vt:lpstr>Heterogeneous Latency within A Chip</vt:lpstr>
      <vt:lpstr>Analysis of Latency Variation in DRAM Chips</vt:lpstr>
      <vt:lpstr>PowerPoint Presentation</vt:lpstr>
      <vt:lpstr>PowerPoint Presentation</vt:lpstr>
      <vt:lpstr>PowerPoint Presentation</vt:lpstr>
      <vt:lpstr>PowerPoint Presentation</vt:lpstr>
      <vt:lpstr>Design-Induced Latency Variation in DRAM</vt:lpstr>
      <vt:lpstr>Voltron: Exploiting the   Voltage-Latency-Reliability      Relationship</vt:lpstr>
      <vt:lpstr>Executive Summary</vt:lpstr>
      <vt:lpstr>Analysis of Latency-Voltage in DRAM Chips</vt:lpstr>
      <vt:lpstr>And, What If …</vt:lpstr>
      <vt:lpstr>Tiered Latency DRAM</vt:lpstr>
      <vt:lpstr>   What Causes the Long Latency?</vt:lpstr>
      <vt:lpstr>   Why is the Subarray So Slow?</vt:lpstr>
      <vt:lpstr>   Trade-Off: Area (Die Size) vs. Latency</vt:lpstr>
      <vt:lpstr>   Trade-Off: Area (Die Size) vs. Latency</vt:lpstr>
      <vt:lpstr>   Approximating the Best of Both Worlds</vt:lpstr>
      <vt:lpstr>   Approximating the Best of Both Worlds</vt:lpstr>
      <vt:lpstr> Commodity DRAM vs. TL-DRAM [HPCA 2013] </vt:lpstr>
      <vt:lpstr>   Trade-Off: Area (Die-Area) vs. Latency</vt:lpstr>
      <vt:lpstr>   Leveraging Tiered-Latency DRAM </vt:lpstr>
      <vt:lpstr>   Performance &amp; Power Consumption  </vt:lpstr>
      <vt:lpstr>Challenge and Opportunity for Future</vt:lpstr>
      <vt:lpstr>Ramulator: A Fast and Extensible DRAM Simulator   [IEEE Comp Arch Letters’15]</vt:lpstr>
      <vt:lpstr>Ramulator Motivation</vt:lpstr>
      <vt:lpstr>Ramulator </vt:lpstr>
      <vt:lpstr>Case Study: Comparison of DRAM Standards</vt:lpstr>
      <vt:lpstr>Ramulator Paper and Source Code</vt:lpstr>
      <vt:lpstr>End of Backup Slides</vt:lpstr>
      <vt:lpstr>Brief Self Introduction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Onur Mutlu</cp:lastModifiedBy>
  <cp:revision>2655</cp:revision>
  <cp:lastPrinted>2017-12-05T03:30:35Z</cp:lastPrinted>
  <dcterms:created xsi:type="dcterms:W3CDTF">2010-10-08T20:41:54Z</dcterms:created>
  <dcterms:modified xsi:type="dcterms:W3CDTF">2018-03-24T17:41:58Z</dcterms:modified>
</cp:coreProperties>
</file>