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4.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5.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9.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60.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1.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2.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63.xml" ContentType="application/vnd.openxmlformats-officedocument.theme+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64.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5.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289" r:id="rId40"/>
    <p:sldMasterId id="2147488302" r:id="rId41"/>
    <p:sldMasterId id="2147488317" r:id="rId42"/>
    <p:sldMasterId id="2147488329" r:id="rId43"/>
    <p:sldMasterId id="2147488449" r:id="rId44"/>
    <p:sldMasterId id="2147488474" r:id="rId45"/>
    <p:sldMasterId id="2147488486" r:id="rId46"/>
    <p:sldMasterId id="2147488511" r:id="rId47"/>
    <p:sldMasterId id="2147488536" r:id="rId48"/>
    <p:sldMasterId id="2147488548" r:id="rId49"/>
    <p:sldMasterId id="2147488560" r:id="rId50"/>
    <p:sldMasterId id="2147488577" r:id="rId51"/>
    <p:sldMasterId id="2147488589" r:id="rId52"/>
    <p:sldMasterId id="2147488614" r:id="rId53"/>
    <p:sldMasterId id="2147488627" r:id="rId54"/>
    <p:sldMasterId id="2147488639" r:id="rId55"/>
    <p:sldMasterId id="2147488708" r:id="rId56"/>
    <p:sldMasterId id="2147488721" r:id="rId57"/>
    <p:sldMasterId id="2147488734" r:id="rId58"/>
    <p:sldMasterId id="2147488747" r:id="rId59"/>
    <p:sldMasterId id="2147488750" r:id="rId60"/>
    <p:sldMasterId id="2147488753" r:id="rId61"/>
    <p:sldMasterId id="2147488765" r:id="rId62"/>
    <p:sldMasterId id="2147488777" r:id="rId63"/>
    <p:sldMasterId id="2147488782" r:id="rId64"/>
    <p:sldMasterId id="2147488794" r:id="rId65"/>
    <p:sldMasterId id="2147488807" r:id="rId66"/>
  </p:sldMasterIdLst>
  <p:notesMasterIdLst>
    <p:notesMasterId r:id="rId163"/>
  </p:notesMasterIdLst>
  <p:handoutMasterIdLst>
    <p:handoutMasterId r:id="rId164"/>
  </p:handoutMasterIdLst>
  <p:sldIdLst>
    <p:sldId id="7565" r:id="rId67"/>
    <p:sldId id="7461" r:id="rId68"/>
    <p:sldId id="7562" r:id="rId69"/>
    <p:sldId id="7563" r:id="rId70"/>
    <p:sldId id="7258" r:id="rId71"/>
    <p:sldId id="5245" r:id="rId72"/>
    <p:sldId id="5509" r:id="rId73"/>
    <p:sldId id="6156" r:id="rId74"/>
    <p:sldId id="7026" r:id="rId75"/>
    <p:sldId id="7380" r:id="rId76"/>
    <p:sldId id="7381" r:id="rId77"/>
    <p:sldId id="5239" r:id="rId78"/>
    <p:sldId id="7404" r:id="rId79"/>
    <p:sldId id="7501" r:id="rId80"/>
    <p:sldId id="7095" r:id="rId81"/>
    <p:sldId id="7405" r:id="rId82"/>
    <p:sldId id="7042" r:id="rId83"/>
    <p:sldId id="7640" r:id="rId84"/>
    <p:sldId id="7377" r:id="rId85"/>
    <p:sldId id="7637" r:id="rId86"/>
    <p:sldId id="7638" r:id="rId87"/>
    <p:sldId id="7639" r:id="rId88"/>
    <p:sldId id="7621" r:id="rId89"/>
    <p:sldId id="7622" r:id="rId90"/>
    <p:sldId id="7629" r:id="rId91"/>
    <p:sldId id="7630" r:id="rId92"/>
    <p:sldId id="7631" r:id="rId93"/>
    <p:sldId id="7632" r:id="rId94"/>
    <p:sldId id="7633" r:id="rId95"/>
    <p:sldId id="7634" r:id="rId96"/>
    <p:sldId id="7635" r:id="rId97"/>
    <p:sldId id="7636" r:id="rId98"/>
    <p:sldId id="7620" r:id="rId99"/>
    <p:sldId id="7256" r:id="rId100"/>
    <p:sldId id="7623" r:id="rId101"/>
    <p:sldId id="7624" r:id="rId102"/>
    <p:sldId id="7625" r:id="rId103"/>
    <p:sldId id="7175" r:id="rId104"/>
    <p:sldId id="7176" r:id="rId105"/>
    <p:sldId id="7177" r:id="rId106"/>
    <p:sldId id="7178" r:id="rId107"/>
    <p:sldId id="7179" r:id="rId108"/>
    <p:sldId id="7626" r:id="rId109"/>
    <p:sldId id="7627" r:id="rId110"/>
    <p:sldId id="7628" r:id="rId111"/>
    <p:sldId id="7611" r:id="rId112"/>
    <p:sldId id="7612" r:id="rId113"/>
    <p:sldId id="7613" r:id="rId114"/>
    <p:sldId id="7614" r:id="rId115"/>
    <p:sldId id="7615" r:id="rId116"/>
    <p:sldId id="7616" r:id="rId117"/>
    <p:sldId id="7617" r:id="rId118"/>
    <p:sldId id="7618" r:id="rId119"/>
    <p:sldId id="7619" r:id="rId120"/>
    <p:sldId id="7606" r:id="rId121"/>
    <p:sldId id="7607" r:id="rId122"/>
    <p:sldId id="7608" r:id="rId123"/>
    <p:sldId id="7609" r:id="rId124"/>
    <p:sldId id="7610" r:id="rId125"/>
    <p:sldId id="5351" r:id="rId126"/>
    <p:sldId id="6547" r:id="rId127"/>
    <p:sldId id="7407" r:id="rId128"/>
    <p:sldId id="7406" r:id="rId129"/>
    <p:sldId id="7564" r:id="rId130"/>
    <p:sldId id="7502" r:id="rId131"/>
    <p:sldId id="7503" r:id="rId132"/>
    <p:sldId id="7566" r:id="rId133"/>
    <p:sldId id="6008" r:id="rId134"/>
    <p:sldId id="6009" r:id="rId135"/>
    <p:sldId id="6010" r:id="rId136"/>
    <p:sldId id="6011" r:id="rId137"/>
    <p:sldId id="6012" r:id="rId138"/>
    <p:sldId id="6013" r:id="rId139"/>
    <p:sldId id="6015" r:id="rId140"/>
    <p:sldId id="7575" r:id="rId141"/>
    <p:sldId id="7605" r:id="rId142"/>
    <p:sldId id="7604" r:id="rId143"/>
    <p:sldId id="5261" r:id="rId144"/>
    <p:sldId id="5263" r:id="rId145"/>
    <p:sldId id="5264" r:id="rId146"/>
    <p:sldId id="5265" r:id="rId147"/>
    <p:sldId id="6054" r:id="rId148"/>
    <p:sldId id="7233" r:id="rId149"/>
    <p:sldId id="7212" r:id="rId150"/>
    <p:sldId id="7213" r:id="rId151"/>
    <p:sldId id="7214" r:id="rId152"/>
    <p:sldId id="5290" r:id="rId153"/>
    <p:sldId id="7585" r:id="rId154"/>
    <p:sldId id="6577" r:id="rId155"/>
    <p:sldId id="5976" r:id="rId156"/>
    <p:sldId id="5269" r:id="rId157"/>
    <p:sldId id="5274" r:id="rId158"/>
    <p:sldId id="3759" r:id="rId159"/>
    <p:sldId id="5979" r:id="rId160"/>
    <p:sldId id="5593" r:id="rId161"/>
    <p:sldId id="6055" r:id="rId1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31" autoAdjust="0"/>
    <p:restoredTop sz="99433" autoAdjust="0"/>
  </p:normalViewPr>
  <p:slideViewPr>
    <p:cSldViewPr>
      <p:cViewPr varScale="1">
        <p:scale>
          <a:sx n="124" d="100"/>
          <a:sy n="124" d="100"/>
        </p:scale>
        <p:origin x="173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8.xml"/><Relationship Id="rId138" Type="http://schemas.openxmlformats.org/officeDocument/2006/relationships/slide" Target="slides/slide72.xml"/><Relationship Id="rId159" Type="http://schemas.openxmlformats.org/officeDocument/2006/relationships/slide" Target="slides/slide93.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8.xml"/><Relationship Id="rId128" Type="http://schemas.openxmlformats.org/officeDocument/2006/relationships/slide" Target="slides/slide62.xml"/><Relationship Id="rId149" Type="http://schemas.openxmlformats.org/officeDocument/2006/relationships/slide" Target="slides/slide83.xml"/><Relationship Id="rId5" Type="http://schemas.openxmlformats.org/officeDocument/2006/relationships/slideMaster" Target="slideMasters/slideMaster5.xml"/><Relationship Id="rId95" Type="http://schemas.openxmlformats.org/officeDocument/2006/relationships/slide" Target="slides/slide29.xml"/><Relationship Id="rId160" Type="http://schemas.openxmlformats.org/officeDocument/2006/relationships/slide" Target="slides/slide9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2.xml"/><Relationship Id="rId139" Type="http://schemas.openxmlformats.org/officeDocument/2006/relationships/slide" Target="slides/slide73.xml"/><Relationship Id="rId85" Type="http://schemas.openxmlformats.org/officeDocument/2006/relationships/slide" Target="slides/slide19.xml"/><Relationship Id="rId150" Type="http://schemas.openxmlformats.org/officeDocument/2006/relationships/slide" Target="slides/slide8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08" Type="http://schemas.openxmlformats.org/officeDocument/2006/relationships/slide" Target="slides/slide42.xml"/><Relationship Id="rId124" Type="http://schemas.openxmlformats.org/officeDocument/2006/relationships/slide" Target="slides/slide58.xml"/><Relationship Id="rId129" Type="http://schemas.openxmlformats.org/officeDocument/2006/relationships/slide" Target="slides/slide63.xml"/><Relationship Id="rId54" Type="http://schemas.openxmlformats.org/officeDocument/2006/relationships/slideMaster" Target="slideMasters/slideMaster54.xml"/><Relationship Id="rId70" Type="http://schemas.openxmlformats.org/officeDocument/2006/relationships/slide" Target="slides/slide4.xml"/><Relationship Id="rId75" Type="http://schemas.openxmlformats.org/officeDocument/2006/relationships/slide" Target="slides/slide9.xml"/><Relationship Id="rId91" Type="http://schemas.openxmlformats.org/officeDocument/2006/relationships/slide" Target="slides/slide25.xml"/><Relationship Id="rId96" Type="http://schemas.openxmlformats.org/officeDocument/2006/relationships/slide" Target="slides/slide30.xml"/><Relationship Id="rId140" Type="http://schemas.openxmlformats.org/officeDocument/2006/relationships/slide" Target="slides/slide74.xml"/><Relationship Id="rId145" Type="http://schemas.openxmlformats.org/officeDocument/2006/relationships/slide" Target="slides/slide79.xml"/><Relationship Id="rId161" Type="http://schemas.openxmlformats.org/officeDocument/2006/relationships/slide" Target="slides/slide95.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119" Type="http://schemas.openxmlformats.org/officeDocument/2006/relationships/slide" Target="slides/slide53.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5.xml"/><Relationship Id="rId86" Type="http://schemas.openxmlformats.org/officeDocument/2006/relationships/slide" Target="slides/slide20.xml"/><Relationship Id="rId130" Type="http://schemas.openxmlformats.org/officeDocument/2006/relationships/slide" Target="slides/slide64.xml"/><Relationship Id="rId135" Type="http://schemas.openxmlformats.org/officeDocument/2006/relationships/slide" Target="slides/slide69.xml"/><Relationship Id="rId151" Type="http://schemas.openxmlformats.org/officeDocument/2006/relationships/slide" Target="slides/slide85.xml"/><Relationship Id="rId156" Type="http://schemas.openxmlformats.org/officeDocument/2006/relationships/slide" Target="slides/slide9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04" Type="http://schemas.openxmlformats.org/officeDocument/2006/relationships/slide" Target="slides/slide38.xml"/><Relationship Id="rId120" Type="http://schemas.openxmlformats.org/officeDocument/2006/relationships/slide" Target="slides/slide54.xml"/><Relationship Id="rId125" Type="http://schemas.openxmlformats.org/officeDocument/2006/relationships/slide" Target="slides/slide59.xml"/><Relationship Id="rId141" Type="http://schemas.openxmlformats.org/officeDocument/2006/relationships/slide" Target="slides/slide75.xml"/><Relationship Id="rId146" Type="http://schemas.openxmlformats.org/officeDocument/2006/relationships/slide" Target="slides/slide80.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xml"/><Relationship Id="rId92" Type="http://schemas.openxmlformats.org/officeDocument/2006/relationships/slide" Target="slides/slide26.xml"/><Relationship Id="rId162" Type="http://schemas.openxmlformats.org/officeDocument/2006/relationships/slide" Target="slides/slide9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15" Type="http://schemas.openxmlformats.org/officeDocument/2006/relationships/slide" Target="slides/slide49.xml"/><Relationship Id="rId131" Type="http://schemas.openxmlformats.org/officeDocument/2006/relationships/slide" Target="slides/slide65.xml"/><Relationship Id="rId136" Type="http://schemas.openxmlformats.org/officeDocument/2006/relationships/slide" Target="slides/slide70.xml"/><Relationship Id="rId157" Type="http://schemas.openxmlformats.org/officeDocument/2006/relationships/slide" Target="slides/slide91.xml"/><Relationship Id="rId61" Type="http://schemas.openxmlformats.org/officeDocument/2006/relationships/slideMaster" Target="slideMasters/slideMaster61.xml"/><Relationship Id="rId82" Type="http://schemas.openxmlformats.org/officeDocument/2006/relationships/slide" Target="slides/slide16.xml"/><Relationship Id="rId152" Type="http://schemas.openxmlformats.org/officeDocument/2006/relationships/slide" Target="slides/slide8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48" Type="http://schemas.openxmlformats.org/officeDocument/2006/relationships/slide" Target="slides/slide82.xml"/><Relationship Id="rId16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11/30/23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11/30/23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73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6127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246352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20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361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4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894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51318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63.xml"/><Relationship Id="rId4" Type="http://schemas.openxmlformats.org/officeDocument/2006/relationships/image" Target="../media/image11.jpeg"/></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11/30/23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2023. 11. 30.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2023. 11. 30.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2023. 11. 30.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2023. 11. 30.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2023. 11. 30.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2023. 11. 30.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2023. 11. 30.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11/30/23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466927301"/>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81236399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5002957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408687752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26142591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78422759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02881444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91217365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697474163"/>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90283609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8276830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15169025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869539970"/>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1456521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3562865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95866017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12317388"/>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44660678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729529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78751432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33176476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1823571"/>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1460270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40101692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31162032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393316708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2298148198"/>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196325445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9395541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613739737"/>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2985719852"/>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15493178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793232633"/>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56428207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120904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253497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91637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808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8641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0041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9348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229747"/>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58426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855473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16712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2724357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89337072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78163608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656205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149001935"/>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66861724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931664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27252084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056066663"/>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092101569"/>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1584089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75722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9757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52025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51025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791904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373361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08732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56607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048008"/>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1714630"/>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609099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72504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43684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719303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051335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50886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92277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504909"/>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965746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166237"/>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805786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70421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473710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321025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24069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63988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9882006"/>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879291"/>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5820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25565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447020"/>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86468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7155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324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78492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603999"/>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7508018"/>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7433085"/>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622499"/>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79427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16866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9163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186151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897631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719447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16101657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2456609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80977778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563085574"/>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46284809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51751475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4944575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09619115"/>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7194876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67922195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314557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947507"/>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957171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29983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729769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342841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620347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67236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08794"/>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100535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650038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6272471"/>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03869800"/>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7474838"/>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72733395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80184840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77382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1516247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21003394"/>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854232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8836340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84956013"/>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9741029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0752014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04885024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970373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21667788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5086334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81808259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065496155"/>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07093192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857329435"/>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1651781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2251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76395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461689"/>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48733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4022230"/>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55268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166427"/>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926443"/>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942524"/>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8173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428111"/>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16002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82672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51141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015970"/>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14070"/>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056440"/>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49198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55257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66658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03165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1908457"/>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28331"/>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38141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4023254"/>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35722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4105606"/>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644075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9042758"/>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40368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2557246"/>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8212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607640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10148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045667"/>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50777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719093"/>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78832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816955"/>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04554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942686"/>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525815"/>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13474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69898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0439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695943"/>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25501550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186030185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146624228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201047160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1674365658"/>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419971928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540619622"/>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56992143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2066717565"/>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275706045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43496506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138227914"/>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63874204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794354826"/>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85885874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84705937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46006662"/>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91425371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81727820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4140695867"/>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06999159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242881968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928307214"/>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763182426"/>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346157624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19787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231232183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8666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ext uri="{BB962C8B-B14F-4D97-AF65-F5344CB8AC3E}">
        <p14:creationId xmlns:p14="http://schemas.microsoft.com/office/powerpoint/2010/main" val="331749617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770893"/>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ext uri="{BB962C8B-B14F-4D97-AF65-F5344CB8AC3E}">
        <p14:creationId xmlns:p14="http://schemas.microsoft.com/office/powerpoint/2010/main" val="328468905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397488"/>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034343"/>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64743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0799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835571647"/>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2423473360"/>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5562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53914"/>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77866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86620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22725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11/30/23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708148"/>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11/30/23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066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11/30/23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66660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11/30/23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2839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11/30/23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10025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11/30/23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1036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75448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76041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66266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3642891"/>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56689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366532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427844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808139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422170"/>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420782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536562"/>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3073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1807900"/>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53423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524249"/>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42892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537791"/>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331334660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11328264"/>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18316765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532324792"/>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68991611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3885211471"/>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2006363759"/>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1997015570"/>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105534683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1915061041"/>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182753243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68481630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247323423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77737292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332559004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2449341538"/>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449888935"/>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1856006910"/>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2801125295"/>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889163608"/>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1230373818"/>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911400306"/>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2418915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02646969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1.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pn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0.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1.pn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1.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1.pn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2.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image" Target="../media/image1.png"/><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54.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6.xml"/><Relationship Id="rId13" Type="http://schemas.openxmlformats.org/officeDocument/2006/relationships/image" Target="../media/image1.png"/><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55.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7.xml"/><Relationship Id="rId13" Type="http://schemas.openxmlformats.org/officeDocument/2006/relationships/theme" Target="../theme/theme56.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slideLayout" Target="../slideLayouts/slideLayout611.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theme" Target="../theme/theme58.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slideLayout" Target="../slideLayouts/slideLayout635.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637.xml"/><Relationship Id="rId1" Type="http://schemas.openxmlformats.org/officeDocument/2006/relationships/slideLayout" Target="../slideLayouts/slideLayout6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39.xml"/><Relationship Id="rId1" Type="http://schemas.openxmlformats.org/officeDocument/2006/relationships/slideLayout" Target="../slideLayouts/slideLayout63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61.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8.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64.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5" Type="http://schemas.openxmlformats.org/officeDocument/2006/relationships/theme" Target="../theme/theme63.xml"/><Relationship Id="rId4" Type="http://schemas.openxmlformats.org/officeDocument/2006/relationships/slideLayout" Target="../slideLayouts/slideLayout66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73.xml"/><Relationship Id="rId13" Type="http://schemas.openxmlformats.org/officeDocument/2006/relationships/image" Target="../media/image1.png"/><Relationship Id="rId3" Type="http://schemas.openxmlformats.org/officeDocument/2006/relationships/slideLayout" Target="../slideLayouts/slideLayout668.xml"/><Relationship Id="rId7" Type="http://schemas.openxmlformats.org/officeDocument/2006/relationships/slideLayout" Target="../slideLayouts/slideLayout672.xml"/><Relationship Id="rId12" Type="http://schemas.openxmlformats.org/officeDocument/2006/relationships/theme" Target="../theme/theme64.xml"/><Relationship Id="rId2" Type="http://schemas.openxmlformats.org/officeDocument/2006/relationships/slideLayout" Target="../slideLayouts/slideLayout667.xml"/><Relationship Id="rId1" Type="http://schemas.openxmlformats.org/officeDocument/2006/relationships/slideLayout" Target="../slideLayouts/slideLayout666.xml"/><Relationship Id="rId6" Type="http://schemas.openxmlformats.org/officeDocument/2006/relationships/slideLayout" Target="../slideLayouts/slideLayout671.xml"/><Relationship Id="rId11" Type="http://schemas.openxmlformats.org/officeDocument/2006/relationships/slideLayout" Target="../slideLayouts/slideLayout676.xml"/><Relationship Id="rId5" Type="http://schemas.openxmlformats.org/officeDocument/2006/relationships/slideLayout" Target="../slideLayouts/slideLayout670.xml"/><Relationship Id="rId10" Type="http://schemas.openxmlformats.org/officeDocument/2006/relationships/slideLayout" Target="../slideLayouts/slideLayout675.xml"/><Relationship Id="rId4" Type="http://schemas.openxmlformats.org/officeDocument/2006/relationships/slideLayout" Target="../slideLayouts/slideLayout669.xml"/><Relationship Id="rId9" Type="http://schemas.openxmlformats.org/officeDocument/2006/relationships/slideLayout" Target="../slideLayouts/slideLayout67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4.xml"/><Relationship Id="rId13" Type="http://schemas.openxmlformats.org/officeDocument/2006/relationships/theme" Target="../theme/theme65.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slideLayout" Target="../slideLayouts/slideLayout688.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6.xml"/><Relationship Id="rId13" Type="http://schemas.openxmlformats.org/officeDocument/2006/relationships/theme" Target="../theme/theme66.xml"/><Relationship Id="rId3" Type="http://schemas.openxmlformats.org/officeDocument/2006/relationships/slideLayout" Target="../slideLayouts/slideLayout691.xml"/><Relationship Id="rId7" Type="http://schemas.openxmlformats.org/officeDocument/2006/relationships/slideLayout" Target="../slideLayouts/slideLayout695.xml"/><Relationship Id="rId12" Type="http://schemas.openxmlformats.org/officeDocument/2006/relationships/slideLayout" Target="../slideLayouts/slideLayout700.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6" Type="http://schemas.openxmlformats.org/officeDocument/2006/relationships/slideLayout" Target="../slideLayouts/slideLayout694.xml"/><Relationship Id="rId11" Type="http://schemas.openxmlformats.org/officeDocument/2006/relationships/slideLayout" Target="../slideLayouts/slideLayout699.xml"/><Relationship Id="rId5" Type="http://schemas.openxmlformats.org/officeDocument/2006/relationships/slideLayout" Target="../slideLayouts/slideLayout693.xml"/><Relationship Id="rId10" Type="http://schemas.openxmlformats.org/officeDocument/2006/relationships/slideLayout" Target="../slideLayouts/slideLayout698.xml"/><Relationship Id="rId4" Type="http://schemas.openxmlformats.org/officeDocument/2006/relationships/slideLayout" Target="../slideLayouts/slideLayout692.xml"/><Relationship Id="rId9" Type="http://schemas.openxmlformats.org/officeDocument/2006/relationships/slideLayout" Target="../slideLayouts/slideLayout6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2023. 11. 30.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11/30/23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61937265"/>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 id="214748830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09322442"/>
      </p:ext>
    </p:extLst>
  </p:cSld>
  <p:clrMap bg1="lt1" tx1="dk1" bg2="lt2" tx2="dk2" accent1="accent1" accent2="accent2" accent3="accent3" accent4="accent4" accent5="accent5" accent6="accent6" hlink="hlink" folHlink="folHlink"/>
  <p:sldLayoutIdLst>
    <p:sldLayoutId id="2147488303" r:id="rId1"/>
    <p:sldLayoutId id="2147488304" r:id="rId2"/>
    <p:sldLayoutId id="2147488305" r:id="rId3"/>
    <p:sldLayoutId id="2147488306" r:id="rId4"/>
    <p:sldLayoutId id="2147488307" r:id="rId5"/>
    <p:sldLayoutId id="2147488308" r:id="rId6"/>
    <p:sldLayoutId id="2147488309" r:id="rId7"/>
    <p:sldLayoutId id="2147488310" r:id="rId8"/>
    <p:sldLayoutId id="2147488311" r:id="rId9"/>
    <p:sldLayoutId id="2147488312" r:id="rId10"/>
    <p:sldLayoutId id="214748831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36718261"/>
      </p:ext>
    </p:extLst>
  </p:cSld>
  <p:clrMap bg1="lt1" tx1="dk1" bg2="lt2" tx2="dk2" accent1="accent1" accent2="accent2" accent3="accent3" accent4="accent4" accent5="accent5" accent6="accent6" hlink="hlink" folHlink="folHlink"/>
  <p:sldLayoutIdLst>
    <p:sldLayoutId id="2147488318" r:id="rId1"/>
    <p:sldLayoutId id="2147488319" r:id="rId2"/>
    <p:sldLayoutId id="2147488320" r:id="rId3"/>
    <p:sldLayoutId id="2147488321" r:id="rId4"/>
    <p:sldLayoutId id="2147488322" r:id="rId5"/>
    <p:sldLayoutId id="2147488323" r:id="rId6"/>
    <p:sldLayoutId id="2147488324" r:id="rId7"/>
    <p:sldLayoutId id="2147488325" r:id="rId8"/>
    <p:sldLayoutId id="2147488326" r:id="rId9"/>
    <p:sldLayoutId id="2147488327" r:id="rId10"/>
    <p:sldLayoutId id="214748832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922665994"/>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9626865"/>
      </p:ext>
    </p:extLst>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1137048"/>
      </p:ext>
    </p:extLst>
  </p:cSld>
  <p:clrMap bg1="lt1" tx1="dk1" bg2="lt2" tx2="dk2" accent1="accent1" accent2="accent2" accent3="accent3" accent4="accent4" accent5="accent5" accent6="accent6" hlink="hlink" folHlink="folHlink"/>
  <p:sldLayoutIdLst>
    <p:sldLayoutId id="2147488475" r:id="rId1"/>
    <p:sldLayoutId id="2147488476" r:id="rId2"/>
    <p:sldLayoutId id="2147488477" r:id="rId3"/>
    <p:sldLayoutId id="2147488478" r:id="rId4"/>
    <p:sldLayoutId id="2147488479" r:id="rId5"/>
    <p:sldLayoutId id="2147488480" r:id="rId6"/>
    <p:sldLayoutId id="2147488481" r:id="rId7"/>
    <p:sldLayoutId id="2147488482" r:id="rId8"/>
    <p:sldLayoutId id="2147488483" r:id="rId9"/>
    <p:sldLayoutId id="2147488484" r:id="rId10"/>
    <p:sldLayoutId id="2147488485"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92787891"/>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863912677"/>
      </p:ext>
    </p:extLst>
  </p:cSld>
  <p:clrMap bg1="lt1" tx1="dk1" bg2="lt2" tx2="dk2" accent1="accent1" accent2="accent2" accent3="accent3" accent4="accent4" accent5="accent5" accent6="accent6" hlink="hlink" folHlink="folHlink"/>
  <p:sldLayoutIdLst>
    <p:sldLayoutId id="2147488512" r:id="rId1"/>
    <p:sldLayoutId id="2147488513" r:id="rId2"/>
    <p:sldLayoutId id="2147488514" r:id="rId3"/>
    <p:sldLayoutId id="2147488515" r:id="rId4"/>
    <p:sldLayoutId id="2147488516" r:id="rId5"/>
    <p:sldLayoutId id="2147488517" r:id="rId6"/>
    <p:sldLayoutId id="2147488518" r:id="rId7"/>
    <p:sldLayoutId id="2147488519" r:id="rId8"/>
    <p:sldLayoutId id="2147488520" r:id="rId9"/>
    <p:sldLayoutId id="2147488521" r:id="rId10"/>
    <p:sldLayoutId id="2147488522"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56180899"/>
      </p:ext>
    </p:extLst>
  </p:cSld>
  <p:clrMap bg1="lt1" tx1="dk1" bg2="lt2" tx2="dk2" accent1="accent1" accent2="accent2" accent3="accent3" accent4="accent4" accent5="accent5" accent6="accent6" hlink="hlink" folHlink="folHlink"/>
  <p:sldLayoutIdLst>
    <p:sldLayoutId id="2147488537" r:id="rId1"/>
    <p:sldLayoutId id="2147488538" r:id="rId2"/>
    <p:sldLayoutId id="2147488539" r:id="rId3"/>
    <p:sldLayoutId id="2147488540" r:id="rId4"/>
    <p:sldLayoutId id="2147488541" r:id="rId5"/>
    <p:sldLayoutId id="2147488542" r:id="rId6"/>
    <p:sldLayoutId id="2147488543" r:id="rId7"/>
    <p:sldLayoutId id="2147488544" r:id="rId8"/>
    <p:sldLayoutId id="2147488545" r:id="rId9"/>
    <p:sldLayoutId id="2147488546" r:id="rId10"/>
    <p:sldLayoutId id="214748854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1784939"/>
      </p:ext>
    </p:extLst>
  </p:cSld>
  <p:clrMap bg1="lt1" tx1="dk1" bg2="lt2" tx2="dk2" accent1="accent1" accent2="accent2" accent3="accent3" accent4="accent4" accent5="accent5" accent6="accent6" hlink="hlink" folHlink="folHlink"/>
  <p:sldLayoutIdLst>
    <p:sldLayoutId id="2147488549" r:id="rId1"/>
    <p:sldLayoutId id="2147488550" r:id="rId2"/>
    <p:sldLayoutId id="2147488551" r:id="rId3"/>
    <p:sldLayoutId id="2147488552" r:id="rId4"/>
    <p:sldLayoutId id="2147488553" r:id="rId5"/>
    <p:sldLayoutId id="2147488554" r:id="rId6"/>
    <p:sldLayoutId id="2147488555" r:id="rId7"/>
    <p:sldLayoutId id="2147488556" r:id="rId8"/>
    <p:sldLayoutId id="2147488557" r:id="rId9"/>
    <p:sldLayoutId id="2147488558" r:id="rId10"/>
    <p:sldLayoutId id="21474885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168759688"/>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44737568"/>
      </p:ext>
    </p:extLst>
  </p:cSld>
  <p:clrMap bg1="lt1" tx1="dk1" bg2="lt2" tx2="dk2" accent1="accent1" accent2="accent2" accent3="accent3" accent4="accent4" accent5="accent5" accent6="accent6" hlink="hlink" folHlink="folHlink"/>
  <p:sldLayoutIdLst>
    <p:sldLayoutId id="2147488578" r:id="rId1"/>
    <p:sldLayoutId id="2147488579" r:id="rId2"/>
    <p:sldLayoutId id="2147488580" r:id="rId3"/>
    <p:sldLayoutId id="2147488581" r:id="rId4"/>
    <p:sldLayoutId id="2147488582" r:id="rId5"/>
    <p:sldLayoutId id="2147488583" r:id="rId6"/>
    <p:sldLayoutId id="2147488584" r:id="rId7"/>
    <p:sldLayoutId id="2147488585" r:id="rId8"/>
    <p:sldLayoutId id="2147488586" r:id="rId9"/>
    <p:sldLayoutId id="2147488587" r:id="rId10"/>
    <p:sldLayoutId id="21474885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27537793"/>
      </p:ext>
    </p:extLst>
  </p:cSld>
  <p:clrMap bg1="lt1" tx1="dk1" bg2="lt2" tx2="dk2" accent1="accent1" accent2="accent2" accent3="accent3" accent4="accent4" accent5="accent5" accent6="accent6" hlink="hlink" folHlink="folHlink"/>
  <p:sldLayoutIdLst>
    <p:sldLayoutId id="2147488590" r:id="rId1"/>
    <p:sldLayoutId id="2147488591" r:id="rId2"/>
    <p:sldLayoutId id="2147488592" r:id="rId3"/>
    <p:sldLayoutId id="2147488593" r:id="rId4"/>
    <p:sldLayoutId id="2147488594" r:id="rId5"/>
    <p:sldLayoutId id="2147488595" r:id="rId6"/>
    <p:sldLayoutId id="2147488596" r:id="rId7"/>
    <p:sldLayoutId id="2147488597" r:id="rId8"/>
    <p:sldLayoutId id="2147488598" r:id="rId9"/>
    <p:sldLayoutId id="2147488599" r:id="rId10"/>
    <p:sldLayoutId id="214748860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9998794"/>
      </p:ext>
    </p:extLst>
  </p:cSld>
  <p:clrMap bg1="lt1" tx1="dk1" bg2="lt2" tx2="dk2" accent1="accent1" accent2="accent2" accent3="accent3" accent4="accent4" accent5="accent5" accent6="accent6" hlink="hlink" folHlink="folHlink"/>
  <p:sldLayoutIdLst>
    <p:sldLayoutId id="2147488615" r:id="rId1"/>
    <p:sldLayoutId id="2147488616" r:id="rId2"/>
    <p:sldLayoutId id="2147488617" r:id="rId3"/>
    <p:sldLayoutId id="2147488618" r:id="rId4"/>
    <p:sldLayoutId id="2147488619" r:id="rId5"/>
    <p:sldLayoutId id="2147488620" r:id="rId6"/>
    <p:sldLayoutId id="2147488621" r:id="rId7"/>
    <p:sldLayoutId id="2147488622" r:id="rId8"/>
    <p:sldLayoutId id="2147488623" r:id="rId9"/>
    <p:sldLayoutId id="2147488624" r:id="rId10"/>
    <p:sldLayoutId id="2147488625" r:id="rId11"/>
    <p:sldLayoutId id="21474886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3075593"/>
      </p:ext>
    </p:extLst>
  </p:cSld>
  <p:clrMap bg1="lt1" tx1="dk1" bg2="lt2" tx2="dk2" accent1="accent1" accent2="accent2" accent3="accent3" accent4="accent4" accent5="accent5" accent6="accent6" hlink="hlink" folHlink="folHlink"/>
  <p:sldLayoutIdLst>
    <p:sldLayoutId id="2147488628" r:id="rId1"/>
    <p:sldLayoutId id="2147488629" r:id="rId2"/>
    <p:sldLayoutId id="2147488630" r:id="rId3"/>
    <p:sldLayoutId id="2147488631" r:id="rId4"/>
    <p:sldLayoutId id="2147488632" r:id="rId5"/>
    <p:sldLayoutId id="2147488633" r:id="rId6"/>
    <p:sldLayoutId id="2147488634" r:id="rId7"/>
    <p:sldLayoutId id="2147488635" r:id="rId8"/>
    <p:sldLayoutId id="2147488636" r:id="rId9"/>
    <p:sldLayoutId id="2147488637" r:id="rId10"/>
    <p:sldLayoutId id="214748863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845085156"/>
      </p:ext>
    </p:extLst>
  </p:cSld>
  <p:clrMap bg1="lt1" tx1="dk1" bg2="lt2" tx2="dk2" accent1="accent1" accent2="accent2" accent3="accent3" accent4="accent4" accent5="accent5" accent6="accent6" hlink="hlink" folHlink="folHlink"/>
  <p:sldLayoutIdLst>
    <p:sldLayoutId id="2147488640" r:id="rId1"/>
    <p:sldLayoutId id="2147488641" r:id="rId2"/>
    <p:sldLayoutId id="2147488642" r:id="rId3"/>
    <p:sldLayoutId id="2147488643" r:id="rId4"/>
    <p:sldLayoutId id="2147488644" r:id="rId5"/>
    <p:sldLayoutId id="2147488645" r:id="rId6"/>
    <p:sldLayoutId id="2147488646" r:id="rId7"/>
    <p:sldLayoutId id="2147488647" r:id="rId8"/>
    <p:sldLayoutId id="2147488648" r:id="rId9"/>
    <p:sldLayoutId id="2147488649" r:id="rId10"/>
    <p:sldLayoutId id="21474886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7879803"/>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 id="2147488713" r:id="rId5"/>
    <p:sldLayoutId id="2147488714" r:id="rId6"/>
    <p:sldLayoutId id="2147488715" r:id="rId7"/>
    <p:sldLayoutId id="2147488716" r:id="rId8"/>
    <p:sldLayoutId id="2147488717" r:id="rId9"/>
    <p:sldLayoutId id="2147488718" r:id="rId10"/>
    <p:sldLayoutId id="2147488719" r:id="rId11"/>
    <p:sldLayoutId id="21474887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082090822"/>
      </p:ext>
    </p:extLst>
  </p:cSld>
  <p:clrMap bg1="lt1" tx1="dk1" bg2="lt2" tx2="dk2" accent1="accent1" accent2="accent2" accent3="accent3" accent4="accent4" accent5="accent5" accent6="accent6" hlink="hlink" folHlink="folHlink"/>
  <p:sldLayoutIdLst>
    <p:sldLayoutId id="2147488722" r:id="rId1"/>
    <p:sldLayoutId id="2147488723" r:id="rId2"/>
    <p:sldLayoutId id="2147488724" r:id="rId3"/>
    <p:sldLayoutId id="2147488725" r:id="rId4"/>
    <p:sldLayoutId id="2147488726" r:id="rId5"/>
    <p:sldLayoutId id="2147488727" r:id="rId6"/>
    <p:sldLayoutId id="2147488728" r:id="rId7"/>
    <p:sldLayoutId id="2147488729" r:id="rId8"/>
    <p:sldLayoutId id="2147488730" r:id="rId9"/>
    <p:sldLayoutId id="2147488731" r:id="rId10"/>
    <p:sldLayoutId id="2147488732" r:id="rId11"/>
    <p:sldLayoutId id="21474887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96060086"/>
      </p:ext>
    </p:extLst>
  </p:cSld>
  <p:clrMap bg1="lt1" tx1="dk1" bg2="lt2" tx2="dk2" accent1="accent1" accent2="accent2" accent3="accent3" accent4="accent4" accent5="accent5" accent6="accent6" hlink="hlink" folHlink="folHlink"/>
  <p:sldLayoutIdLst>
    <p:sldLayoutId id="2147488735" r:id="rId1"/>
    <p:sldLayoutId id="2147488736" r:id="rId2"/>
    <p:sldLayoutId id="2147488737" r:id="rId3"/>
    <p:sldLayoutId id="2147488738" r:id="rId4"/>
    <p:sldLayoutId id="2147488739" r:id="rId5"/>
    <p:sldLayoutId id="2147488740" r:id="rId6"/>
    <p:sldLayoutId id="2147488741" r:id="rId7"/>
    <p:sldLayoutId id="2147488742" r:id="rId8"/>
    <p:sldLayoutId id="2147488743" r:id="rId9"/>
    <p:sldLayoutId id="2147488744" r:id="rId10"/>
    <p:sldLayoutId id="2147488745" r:id="rId11"/>
    <p:sldLayoutId id="21474887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11/30/23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562558475"/>
      </p:ext>
    </p:extLst>
  </p:cSld>
  <p:clrMap bg1="lt1" tx1="dk1" bg2="lt2" tx2="dk2" accent1="accent1" accent2="accent2" accent3="accent3" accent4="accent4" accent5="accent5" accent6="accent6" hlink="hlink" folHlink="folHlink"/>
  <p:sldLayoutIdLst>
    <p:sldLayoutId id="2147488748" r:id="rId1"/>
    <p:sldLayoutId id="21474887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11/30/23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16984698"/>
      </p:ext>
    </p:extLst>
  </p:cSld>
  <p:clrMap bg1="lt1" tx1="dk1" bg2="lt2" tx2="dk2" accent1="accent1" accent2="accent2" accent3="accent3" accent4="accent4" accent5="accent5" accent6="accent6" hlink="hlink" folHlink="folHlink"/>
  <p:sldLayoutIdLst>
    <p:sldLayoutId id="2147488751" r:id="rId1"/>
    <p:sldLayoutId id="2147488752"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408883087"/>
      </p:ext>
    </p:extLst>
  </p:cSld>
  <p:clrMap bg1="lt1" tx1="dk1" bg2="lt2" tx2="dk2" accent1="accent1" accent2="accent2" accent3="accent3" accent4="accent4" accent5="accent5" accent6="accent6" hlink="hlink" folHlink="folHlink"/>
  <p:sldLayoutIdLst>
    <p:sldLayoutId id="2147488754" r:id="rId1"/>
    <p:sldLayoutId id="2147488755" r:id="rId2"/>
    <p:sldLayoutId id="2147488756" r:id="rId3"/>
    <p:sldLayoutId id="2147488757" r:id="rId4"/>
    <p:sldLayoutId id="2147488758" r:id="rId5"/>
    <p:sldLayoutId id="2147488759" r:id="rId6"/>
    <p:sldLayoutId id="2147488760" r:id="rId7"/>
    <p:sldLayoutId id="2147488761" r:id="rId8"/>
    <p:sldLayoutId id="2147488762" r:id="rId9"/>
    <p:sldLayoutId id="2147488763" r:id="rId10"/>
    <p:sldLayoutId id="2147488764"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11/30/23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908092"/>
      </p:ext>
    </p:extLst>
  </p:cSld>
  <p:clrMap bg1="lt1" tx1="dk1" bg2="lt2" tx2="dk2" accent1="accent1" accent2="accent2" accent3="accent3" accent4="accent4" accent5="accent5" accent6="accent6" hlink="hlink" folHlink="folHlink"/>
  <p:sldLayoutIdLst>
    <p:sldLayoutId id="2147488766" r:id="rId1"/>
    <p:sldLayoutId id="2147488767" r:id="rId2"/>
    <p:sldLayoutId id="2147488768" r:id="rId3"/>
    <p:sldLayoutId id="2147488769" r:id="rId4"/>
    <p:sldLayoutId id="2147488770" r:id="rId5"/>
    <p:sldLayoutId id="2147488771" r:id="rId6"/>
    <p:sldLayoutId id="2147488772" r:id="rId7"/>
    <p:sldLayoutId id="2147488773" r:id="rId8"/>
    <p:sldLayoutId id="2147488774" r:id="rId9"/>
    <p:sldLayoutId id="2147488775" r:id="rId10"/>
    <p:sldLayoutId id="214748877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101377"/>
      </p:ext>
    </p:extLst>
  </p:cSld>
  <p:clrMap bg1="lt1" tx1="dk1" bg2="lt2" tx2="dk2" accent1="accent1" accent2="accent2" accent3="accent3" accent4="accent4" accent5="accent5" accent6="accent6" hlink="hlink" folHlink="folHlink"/>
  <p:sldLayoutIdLst>
    <p:sldLayoutId id="2147488778" r:id="rId1"/>
    <p:sldLayoutId id="2147488779" r:id="rId2"/>
    <p:sldLayoutId id="2147488780" r:id="rId3"/>
    <p:sldLayoutId id="2147488781"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7994126"/>
      </p:ext>
    </p:extLst>
  </p:cSld>
  <p:clrMap bg1="lt1" tx1="dk1" bg2="lt2" tx2="dk2" accent1="accent1" accent2="accent2" accent3="accent3" accent4="accent4" accent5="accent5" accent6="accent6" hlink="hlink" folHlink="folHlink"/>
  <p:sldLayoutIdLst>
    <p:sldLayoutId id="2147488783" r:id="rId1"/>
    <p:sldLayoutId id="2147488784" r:id="rId2"/>
    <p:sldLayoutId id="2147488785" r:id="rId3"/>
    <p:sldLayoutId id="2147488786" r:id="rId4"/>
    <p:sldLayoutId id="2147488787" r:id="rId5"/>
    <p:sldLayoutId id="2147488788" r:id="rId6"/>
    <p:sldLayoutId id="2147488789" r:id="rId7"/>
    <p:sldLayoutId id="2147488790" r:id="rId8"/>
    <p:sldLayoutId id="2147488791" r:id="rId9"/>
    <p:sldLayoutId id="2147488792" r:id="rId10"/>
    <p:sldLayoutId id="214748879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05853"/>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 id="2147488805" r:id="rId11"/>
    <p:sldLayoutId id="214748880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78797846"/>
      </p:ext>
    </p:extLst>
  </p:cSld>
  <p:clrMap bg1="lt1" tx1="dk1" bg2="lt2" tx2="dk2" accent1="accent1" accent2="accent2" accent3="accent3" accent4="accent4" accent5="accent5" accent6="accent6" hlink="hlink" folHlink="folHlink"/>
  <p:sldLayoutIdLst>
    <p:sldLayoutId id="2147488808" r:id="rId1"/>
    <p:sldLayoutId id="2147488809" r:id="rId2"/>
    <p:sldLayoutId id="2147488810" r:id="rId3"/>
    <p:sldLayoutId id="2147488811" r:id="rId4"/>
    <p:sldLayoutId id="2147488812" r:id="rId5"/>
    <p:sldLayoutId id="2147488813" r:id="rId6"/>
    <p:sldLayoutId id="2147488814" r:id="rId7"/>
    <p:sldLayoutId id="2147488815" r:id="rId8"/>
    <p:sldLayoutId id="2147488816" r:id="rId9"/>
    <p:sldLayoutId id="2147488817" r:id="rId10"/>
    <p:sldLayoutId id="2147488818" r:id="rId11"/>
    <p:sldLayoutId id="214748881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42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0.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79.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8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18.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7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579.xml"/><Relationship Id="rId5" Type="http://schemas.openxmlformats.org/officeDocument/2006/relationships/image" Target="../media/image30.png"/><Relationship Id="rId4" Type="http://schemas.openxmlformats.org/officeDocument/2006/relationships/hyperlink" Target="https://arxiv.org/pdf/2012.03112.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2308.11030" TargetMode="External"/><Relationship Id="rId2" Type="http://schemas.openxmlformats.org/officeDocument/2006/relationships/hyperlink" Target="https://people.inf.ethz.ch/omutlu/pub/Ramulator2_arxiv23.pdf" TargetMode="External"/><Relationship Id="rId1" Type="http://schemas.openxmlformats.org/officeDocument/2006/relationships/slideLayout" Target="../slideLayouts/slideLayout579.xml"/><Relationship Id="rId6" Type="http://schemas.openxmlformats.org/officeDocument/2006/relationships/hyperlink" Target="https://arxiv.org/pdf/2308.11030.pdf" TargetMode="External"/><Relationship Id="rId5" Type="http://schemas.openxmlformats.org/officeDocument/2006/relationships/image" Target="../media/image31.png"/><Relationship Id="rId4" Type="http://schemas.openxmlformats.org/officeDocument/2006/relationships/hyperlink" Target="https://github.com/CMU-SAFARI/ramulator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2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9.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6.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79.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79.xml"/></Relationships>
</file>

<file path=ppt/slides/_rels/slide32.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579.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3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3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7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79.xml"/></Relationships>
</file>

<file path=ppt/slides/_rels/slide36.xml.rels><?xml version="1.0" encoding="UTF-8" standalone="yes"?>
<Relationships xmlns="http://schemas.openxmlformats.org/package/2006/relationships"><Relationship Id="rId3" Type="http://schemas.openxmlformats.org/officeDocument/2006/relationships/hyperlink" Target="https://www.servethehome.com/samsung-processing-in-memory-technology-at-hot-chips-2023/" TargetMode="External"/><Relationship Id="rId2" Type="http://schemas.openxmlformats.org/officeDocument/2006/relationships/image" Target="../media/image35.png"/><Relationship Id="rId1" Type="http://schemas.openxmlformats.org/officeDocument/2006/relationships/slideLayout" Target="../slideLayouts/slideLayout579.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9.xml"/><Relationship Id="rId5" Type="http://schemas.openxmlformats.org/officeDocument/2006/relationships/image" Target="../media/image28.tiff"/><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39.png"/><Relationship Id="rId1" Type="http://schemas.openxmlformats.org/officeDocument/2006/relationships/slideLayout" Target="../slideLayouts/slideLayout62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25.xml"/></Relationships>
</file>

<file path=ppt/slides/_rels/slide4.xml.rels><?xml version="1.0" encoding="UTF-8" standalone="yes"?>
<Relationships xmlns="http://schemas.openxmlformats.org/package/2006/relationships"><Relationship Id="rId3" Type="http://schemas.openxmlformats.org/officeDocument/2006/relationships/hyperlink" Target="http://cva.stanford.edu/classes/cs99s/papers/architects_look_to_future.pdf" TargetMode="External"/><Relationship Id="rId2" Type="http://schemas.openxmlformats.org/officeDocument/2006/relationships/image" Target="../media/image14.png"/><Relationship Id="rId1" Type="http://schemas.openxmlformats.org/officeDocument/2006/relationships/slideLayout" Target="../slideLayouts/slideLayout61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62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62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625.xml"/></Relationships>
</file>

<file path=ppt/slides/_rels/slide43.xml.rels><?xml version="1.0" encoding="UTF-8" standalone="yes"?>
<Relationships xmlns="http://schemas.openxmlformats.org/package/2006/relationships"><Relationship Id="rId3" Type="http://schemas.openxmlformats.org/officeDocument/2006/relationships/hyperlink" Target="https://news.skhynix.com/sk-hynix-develops-pim-next-generation-ai-accelerator/" TargetMode="External"/><Relationship Id="rId2" Type="http://schemas.openxmlformats.org/officeDocument/2006/relationships/image" Target="../media/image45.png"/><Relationship Id="rId1" Type="http://schemas.openxmlformats.org/officeDocument/2006/relationships/slideLayout" Target="../slideLayouts/slideLayout579.xml"/><Relationship Id="rId5" Type="http://schemas.openxmlformats.org/officeDocument/2006/relationships/image" Target="../media/image46.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oYCaLcT0Kmo" TargetMode="External"/><Relationship Id="rId2" Type="http://schemas.openxmlformats.org/officeDocument/2006/relationships/image" Target="../media/image47.png"/><Relationship Id="rId1" Type="http://schemas.openxmlformats.org/officeDocument/2006/relationships/slideLayout" Target="../slideLayouts/slideLayout579.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79.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51.tiff"/><Relationship Id="rId1" Type="http://schemas.openxmlformats.org/officeDocument/2006/relationships/slideLayout" Target="../slideLayouts/slideLayout625.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52.tiff"/></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637.xml"/><Relationship Id="rId4" Type="http://schemas.openxmlformats.org/officeDocument/2006/relationships/hyperlink" Target="http://www.upmem.com/"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hyperlink" Target="https://arxiv.org/pdf/2105.03814.pdf" TargetMode="External"/><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4.xml"/><Relationship Id="rId1" Type="http://schemas.openxmlformats.org/officeDocument/2006/relationships/slideLayout" Target="../slideLayouts/slideLayout625.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6.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rxiv.org/pdf/2105.03814.pdf" TargetMode="External"/><Relationship Id="rId1" Type="http://schemas.openxmlformats.org/officeDocument/2006/relationships/slideLayout" Target="../slideLayouts/slideLayout625.xm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625.xml"/><Relationship Id="rId6" Type="http://schemas.openxmlformats.org/officeDocument/2006/relationships/hyperlink" Target="https://people.inf.ethz.ch/omutlu/pub/Benchmarking-Memory-Centric-Computing-Systems_cut21-talk.pptx" TargetMode="External"/><Relationship Id="rId5" Type="http://schemas.openxmlformats.org/officeDocument/2006/relationships/hyperlink" Target="https://github.com/CMU-SAFARI/prim-benchmarks" TargetMode="External"/><Relationship Id="rId10" Type="http://schemas.openxmlformats.org/officeDocument/2006/relationships/image" Target="../media/image66.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9.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5.xml"/><Relationship Id="rId1" Type="http://schemas.openxmlformats.org/officeDocument/2006/relationships/slideLayout" Target="../slideLayouts/slideLayout639.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639.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69.png"/><Relationship Id="rId4" Type="http://schemas.openxmlformats.org/officeDocument/2006/relationships/hyperlink" Target="https://www.youtube.com/watch?v=qeukNs5XI3g&amp;t=4192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70.jpg"/><Relationship Id="rId4" Type="http://schemas.openxmlformats.org/officeDocument/2006/relationships/hyperlink" Target="https://www.youtube.com/watch?v=qeukNs5XI3g&amp;t=4192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71.png"/><Relationship Id="rId4" Type="http://schemas.openxmlformats.org/officeDocument/2006/relationships/hyperlink" Target="https://www.youtube.com/watch?v=qeukNs5XI3g&amp;t=4192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664.xml"/></Relationships>
</file>

<file path=ppt/slides/_rels/slide59.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73.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79.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3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64.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8.xml"/><Relationship Id="rId1" Type="http://schemas.openxmlformats.org/officeDocument/2006/relationships/slideLayout" Target="../slideLayouts/slideLayout42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people.inf.ethz.ch/omutlu"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oi.org/10.1109/T-C.1969.222754" TargetMode="External"/><Relationship Id="rId1" Type="http://schemas.openxmlformats.org/officeDocument/2006/relationships/slideLayout" Target="../slideLayouts/slideLayout690.xml"/><Relationship Id="rId5" Type="http://schemas.openxmlformats.org/officeDocument/2006/relationships/image" Target="../media/image76.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77.png"/><Relationship Id="rId1" Type="http://schemas.openxmlformats.org/officeDocument/2006/relationships/slideLayout" Target="../slideLayouts/slideLayout57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23.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23.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9.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7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79.xml"/></Relationships>
</file>

<file path=ppt/slides/_rels/slide7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79.xml"/></Relationships>
</file>

<file path=ppt/slides/_rels/slide75.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579.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3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7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5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2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1.xml"/></Relationships>
</file>

<file path=ppt/slides/_rels/slide8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52.xml"/></Relationships>
</file>

<file path=ppt/slides/_rels/slide8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79.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80.png"/><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69.png"/><Relationship Id="rId4" Type="http://schemas.openxmlformats.org/officeDocument/2006/relationships/hyperlink" Target="https://www.youtube.com/watch?v=qeukNs5XI3g&amp;t=4192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70.jpg"/><Relationship Id="rId4" Type="http://schemas.openxmlformats.org/officeDocument/2006/relationships/hyperlink" Target="https://www.youtube.com/watch?v=qeukNs5XI3g&amp;t=4192s"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71.png"/><Relationship Id="rId4" Type="http://schemas.openxmlformats.org/officeDocument/2006/relationships/hyperlink" Target="https://www.youtube.com/watch?v=qeukNs5XI3g&amp;t=4192s"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664.xml"/></Relationships>
</file>

<file path=ppt/slides/_rels/slide88.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73.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79.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youtube.com/watch?v=n6Pwg1qax_E&amp;list=PL5Q2soXY2Zi_7UBNmC9B8Yr5JSwTG9yH4&amp;index=4" TargetMode="External"/><Relationship Id="rId1" Type="http://schemas.openxmlformats.org/officeDocument/2006/relationships/slideLayout" Target="../slideLayouts/slideLayout236.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92.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667.xml"/></Relationships>
</file>

<file path=ppt/slides/_rels/slide93.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579.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85.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arxiv.org/pdf/1905.09822.pdf" TargetMode="External"/><Relationship Id="rId1" Type="http://schemas.openxmlformats.org/officeDocument/2006/relationships/slideLayout" Target="../slideLayouts/slideLayout590.xml"/></Relationships>
</file>

<file path=ppt/slides/_rels/slide96.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590.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87.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November 2023</a:t>
            </a:r>
          </a:p>
          <a:p>
            <a:r>
              <a:rPr lang="en-US" sz="2200" dirty="0" err="1"/>
              <a:t>Dagstuhl</a:t>
            </a:r>
            <a:r>
              <a:rPr lang="en-US" sz="2200" dirty="0"/>
              <a:t> MAD (Microarchitectural Attacks &amp; Defenses)</a:t>
            </a:r>
          </a:p>
          <a:p>
            <a:endParaRPr lang="en-US" sz="2200" dirty="0"/>
          </a:p>
          <a:p>
            <a:pPr algn="l"/>
            <a:endParaRPr lang="en-US" sz="2200" dirty="0"/>
          </a:p>
        </p:txBody>
      </p:sp>
      <p:sp>
        <p:nvSpPr>
          <p:cNvPr id="13" name="Title 1"/>
          <p:cNvSpPr>
            <a:spLocks noGrp="1"/>
          </p:cNvSpPr>
          <p:nvPr>
            <p:ph type="ctrTitle"/>
          </p:nvPr>
        </p:nvSpPr>
        <p:spPr>
          <a:xfrm>
            <a:off x="395536" y="1659632"/>
            <a:ext cx="8382000" cy="2201416"/>
          </a:xfrm>
        </p:spPr>
        <p:txBody>
          <a:bodyPr>
            <a:normAutofit/>
          </a:bodyPr>
          <a:lstStyle/>
          <a:p>
            <a:pPr algn="ctr"/>
            <a:r>
              <a:rPr lang="en-US" sz="5000" b="1" dirty="0"/>
              <a:t>Security of PIM Systems</a:t>
            </a:r>
            <a:endParaRPr lang="en-US" sz="4000" b="1"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498424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6633"/>
                </a:solidFill>
                <a:effectLst/>
                <a:uLnTx/>
                <a:uFillTx/>
                <a:latin typeface="Garamond"/>
                <a:ea typeface="+mj-ea"/>
                <a:cs typeface="+mj-cs"/>
              </a:rPr>
              <a:t>Energy Waste in Mobile Devices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0180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 in Accelerators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12721161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158547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35750779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87557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858912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a:t>
            </a:r>
            <a:r>
              <a:rPr lang="en-US" sz="3600" b="1" dirty="0">
                <a:solidFill>
                  <a:srgbClr val="0000FF"/>
                </a:solidFill>
              </a:rPr>
              <a:t>near</a:t>
            </a:r>
            <a:r>
              <a:rPr lang="en-US" sz="3600" dirty="0">
                <a:solidFill>
                  <a:srgbClr val="0000FF"/>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7516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 </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27958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58944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3A59-19CB-9197-565D-E0D4F641CAD9}"/>
              </a:ext>
            </a:extLst>
          </p:cNvPr>
          <p:cNvSpPr>
            <a:spLocks noGrp="1"/>
          </p:cNvSpPr>
          <p:nvPr>
            <p:ph type="title"/>
          </p:nvPr>
        </p:nvSpPr>
        <p:spPr/>
        <p:txBody>
          <a:bodyPr/>
          <a:lstStyle/>
          <a:p>
            <a:r>
              <a:rPr lang="en-US" dirty="0"/>
              <a:t>Potential Security Issues &amp; Benefits (I)</a:t>
            </a:r>
          </a:p>
        </p:txBody>
      </p:sp>
      <p:sp>
        <p:nvSpPr>
          <p:cNvPr id="3" name="Content Placeholder 2">
            <a:extLst>
              <a:ext uri="{FF2B5EF4-FFF2-40B4-BE49-F238E27FC236}">
                <a16:creationId xmlns:a16="http://schemas.microsoft.com/office/drawing/2014/main" id="{476209F4-7C3A-A73E-9292-0EA139368DF0}"/>
              </a:ext>
            </a:extLst>
          </p:cNvPr>
          <p:cNvSpPr>
            <a:spLocks noGrp="1"/>
          </p:cNvSpPr>
          <p:nvPr>
            <p:ph idx="1"/>
          </p:nvPr>
        </p:nvSpPr>
        <p:spPr>
          <a:xfrm>
            <a:off x="0" y="908720"/>
            <a:ext cx="9252520" cy="5029200"/>
          </a:xfrm>
        </p:spPr>
        <p:txBody>
          <a:bodyPr/>
          <a:lstStyle/>
          <a:p>
            <a:r>
              <a:rPr lang="en-US" dirty="0"/>
              <a:t>Can PIM worsen security?</a:t>
            </a:r>
          </a:p>
          <a:p>
            <a:pPr lvl="1"/>
            <a:r>
              <a:rPr lang="en-US" dirty="0"/>
              <a:t>Worsened or easier-to-induce physical issues (e.g., RowHammer)?</a:t>
            </a:r>
          </a:p>
          <a:p>
            <a:pPr lvl="1"/>
            <a:r>
              <a:rPr lang="en-US" dirty="0"/>
              <a:t>Worsened or new side channels?</a:t>
            </a:r>
          </a:p>
          <a:p>
            <a:pPr lvl="1"/>
            <a:r>
              <a:rPr lang="en-US" dirty="0"/>
              <a:t>Hardware bugs? </a:t>
            </a:r>
          </a:p>
          <a:p>
            <a:pPr lvl="1"/>
            <a:r>
              <a:rPr lang="en-US" dirty="0"/>
              <a:t>New threat models?</a:t>
            </a:r>
          </a:p>
          <a:p>
            <a:pPr lvl="1"/>
            <a:r>
              <a:rPr lang="en-US" dirty="0"/>
              <a:t>…</a:t>
            </a:r>
          </a:p>
          <a:p>
            <a:pPr lvl="1"/>
            <a:endParaRPr lang="en-US" sz="1200" dirty="0"/>
          </a:p>
          <a:p>
            <a:r>
              <a:rPr lang="en-US" dirty="0"/>
              <a:t>Can PIM enhance security?</a:t>
            </a:r>
          </a:p>
          <a:p>
            <a:pPr lvl="1"/>
            <a:r>
              <a:rPr lang="en-US" dirty="0"/>
              <a:t>Less exposure of data (&amp; keys?)</a:t>
            </a:r>
          </a:p>
          <a:p>
            <a:pPr lvl="1"/>
            <a:r>
              <a:rPr lang="en-US" dirty="0"/>
              <a:t>In-memory encryption &amp; cryptographic hashing</a:t>
            </a:r>
          </a:p>
          <a:p>
            <a:pPr lvl="1"/>
            <a:r>
              <a:rPr lang="en-US" dirty="0"/>
              <a:t>Execution of security functions; trusted execution in memory </a:t>
            </a:r>
          </a:p>
          <a:p>
            <a:pPr lvl="1"/>
            <a:r>
              <a:rPr lang="en-US" dirty="0"/>
              <a:t>Support for security primitives (TRNGs, PUFs, encryption, …)</a:t>
            </a:r>
          </a:p>
          <a:p>
            <a:pPr lvl="1"/>
            <a:r>
              <a:rPr lang="en-US" dirty="0"/>
              <a:t>More or better isolation?</a:t>
            </a:r>
          </a:p>
          <a:p>
            <a:pPr lvl="1"/>
            <a:r>
              <a:rPr lang="en-US" dirty="0"/>
              <a:t>…</a:t>
            </a:r>
          </a:p>
          <a:p>
            <a:endParaRPr lang="en-US" dirty="0"/>
          </a:p>
        </p:txBody>
      </p:sp>
      <p:sp>
        <p:nvSpPr>
          <p:cNvPr id="4" name="Slide Number Placeholder 3">
            <a:extLst>
              <a:ext uri="{FF2B5EF4-FFF2-40B4-BE49-F238E27FC236}">
                <a16:creationId xmlns:a16="http://schemas.microsoft.com/office/drawing/2014/main" id="{C066CA9A-A0A6-9872-0A54-A1B5DDB6485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37560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854-A878-3F4F-968E-6A8F480D0F29}"/>
              </a:ext>
            </a:extLst>
          </p:cNvPr>
          <p:cNvSpPr>
            <a:spLocks noGrp="1"/>
          </p:cNvSpPr>
          <p:nvPr>
            <p:ph type="title"/>
          </p:nvPr>
        </p:nvSpPr>
        <p:spPr/>
        <p:txBody>
          <a:bodyPr/>
          <a:lstStyle/>
          <a:p>
            <a:r>
              <a:rPr lang="en-US" dirty="0"/>
              <a:t>Potential Security Issues &amp; Benefits (II)</a:t>
            </a:r>
          </a:p>
        </p:txBody>
      </p:sp>
      <p:sp>
        <p:nvSpPr>
          <p:cNvPr id="3" name="Content Placeholder 2">
            <a:extLst>
              <a:ext uri="{FF2B5EF4-FFF2-40B4-BE49-F238E27FC236}">
                <a16:creationId xmlns:a16="http://schemas.microsoft.com/office/drawing/2014/main" id="{033013E1-DDEC-CA0F-B47E-0894A65870AF}"/>
              </a:ext>
            </a:extLst>
          </p:cNvPr>
          <p:cNvSpPr>
            <a:spLocks noGrp="1"/>
          </p:cNvSpPr>
          <p:nvPr>
            <p:ph idx="1"/>
          </p:nvPr>
        </p:nvSpPr>
        <p:spPr>
          <a:xfrm>
            <a:off x="107504" y="908720"/>
            <a:ext cx="9036496" cy="5544616"/>
          </a:xfrm>
        </p:spPr>
        <p:txBody>
          <a:bodyPr/>
          <a:lstStyle/>
          <a:p>
            <a:r>
              <a:rPr lang="en-US" dirty="0"/>
              <a:t>Security analysis of PIM Systems</a:t>
            </a:r>
          </a:p>
          <a:p>
            <a:pPr lvl="1"/>
            <a:r>
              <a:rPr lang="en-US" dirty="0"/>
              <a:t>Different types of PIM: </a:t>
            </a:r>
            <a:r>
              <a:rPr lang="en-US" dirty="0" err="1"/>
              <a:t>PnM</a:t>
            </a:r>
            <a:r>
              <a:rPr lang="en-US" dirty="0"/>
              <a:t> vs. </a:t>
            </a:r>
            <a:r>
              <a:rPr lang="en-US" dirty="0" err="1"/>
              <a:t>PuM</a:t>
            </a:r>
            <a:endParaRPr lang="en-US" dirty="0"/>
          </a:p>
          <a:p>
            <a:pPr lvl="1"/>
            <a:r>
              <a:rPr lang="en-US" dirty="0"/>
              <a:t>Different locations: cache, MC, DRAM, NVM, storage, remote, …</a:t>
            </a:r>
          </a:p>
          <a:p>
            <a:pPr lvl="1"/>
            <a:r>
              <a:rPr lang="en-US" dirty="0"/>
              <a:t>General-purpose vs. special-purpose PIM?</a:t>
            </a:r>
          </a:p>
          <a:p>
            <a:pPr lvl="1"/>
            <a:r>
              <a:rPr lang="en-US" dirty="0"/>
              <a:t>Multi tenancy vs. single workload?</a:t>
            </a:r>
          </a:p>
          <a:p>
            <a:pPr lvl="1"/>
            <a:r>
              <a:rPr lang="en-US" dirty="0"/>
              <a:t>Concurrent host and PIM access?</a:t>
            </a:r>
          </a:p>
          <a:p>
            <a:pPr lvl="1"/>
            <a:r>
              <a:rPr lang="en-US" dirty="0"/>
              <a:t>Memory bus protection; memory wire(s) protection?</a:t>
            </a:r>
          </a:p>
          <a:p>
            <a:pPr lvl="1"/>
            <a:r>
              <a:rPr lang="en-US" dirty="0"/>
              <a:t>Robustness issues like RowHammer, </a:t>
            </a:r>
            <a:r>
              <a:rPr lang="en-US" dirty="0" err="1"/>
              <a:t>RowPress</a:t>
            </a:r>
            <a:r>
              <a:rPr lang="en-US" dirty="0"/>
              <a:t>, …</a:t>
            </a:r>
          </a:p>
          <a:p>
            <a:pPr lvl="1"/>
            <a:r>
              <a:rPr lang="en-US" dirty="0"/>
              <a:t>…</a:t>
            </a:r>
          </a:p>
          <a:p>
            <a:pPr lvl="1"/>
            <a:endParaRPr lang="en-US" sz="1200" dirty="0"/>
          </a:p>
          <a:p>
            <a:r>
              <a:rPr lang="en-US" dirty="0"/>
              <a:t>Can PIM support (more) secure execution of workloads?</a:t>
            </a:r>
          </a:p>
          <a:p>
            <a:pPr lvl="1"/>
            <a:r>
              <a:rPr lang="en-US" dirty="0"/>
              <a:t>What is needed to do so?</a:t>
            </a:r>
          </a:p>
          <a:p>
            <a:pPr lvl="1"/>
            <a:r>
              <a:rPr lang="en-US" dirty="0"/>
              <a:t>Secure PIM enclaves?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F79CEAA9-7D4B-B6B3-B7DD-E609F6EEC4C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969971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Evaluation Methods</a:t>
            </a:r>
            <a:endParaRPr lang="en-US" sz="60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4792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6BBC-92C0-14BD-49F5-9D8B4561AD41}"/>
              </a:ext>
            </a:extLst>
          </p:cNvPr>
          <p:cNvSpPr>
            <a:spLocks noGrp="1"/>
          </p:cNvSpPr>
          <p:nvPr>
            <p:ph type="title"/>
          </p:nvPr>
        </p:nvSpPr>
        <p:spPr/>
        <p:txBody>
          <a:bodyPr/>
          <a:lstStyle/>
          <a:p>
            <a:r>
              <a:rPr lang="en-US" dirty="0"/>
              <a:t>Simulators (Open Source)</a:t>
            </a:r>
          </a:p>
        </p:txBody>
      </p:sp>
      <p:sp>
        <p:nvSpPr>
          <p:cNvPr id="3" name="Content Placeholder 2">
            <a:extLst>
              <a:ext uri="{FF2B5EF4-FFF2-40B4-BE49-F238E27FC236}">
                <a16:creationId xmlns:a16="http://schemas.microsoft.com/office/drawing/2014/main" id="{7A230255-4503-B16E-C28C-3D82D963F442}"/>
              </a:ext>
            </a:extLst>
          </p:cNvPr>
          <p:cNvSpPr>
            <a:spLocks noGrp="1"/>
          </p:cNvSpPr>
          <p:nvPr>
            <p:ph idx="1"/>
          </p:nvPr>
        </p:nvSpPr>
        <p:spPr>
          <a:xfrm>
            <a:off x="228600" y="1219200"/>
            <a:ext cx="8610600" cy="5029200"/>
          </a:xfrm>
        </p:spPr>
        <p:txBody>
          <a:bodyPr/>
          <a:lstStyle/>
          <a:p>
            <a:r>
              <a:rPr lang="en-US" dirty="0" err="1"/>
              <a:t>Ramulator</a:t>
            </a:r>
            <a:r>
              <a:rPr lang="en-US" dirty="0"/>
              <a:t> 2.0 &amp; </a:t>
            </a:r>
            <a:r>
              <a:rPr lang="en-US" dirty="0" err="1"/>
              <a:t>Ramulator</a:t>
            </a:r>
            <a:r>
              <a:rPr lang="en-US" dirty="0"/>
              <a:t>-PIM</a:t>
            </a:r>
          </a:p>
          <a:p>
            <a:endParaRPr lang="en-US" dirty="0"/>
          </a:p>
          <a:p>
            <a:r>
              <a:rPr lang="en-US" dirty="0" err="1"/>
              <a:t>DAMOVSim</a:t>
            </a:r>
            <a:endParaRPr lang="en-US" dirty="0"/>
          </a:p>
          <a:p>
            <a:endParaRPr lang="en-US" dirty="0"/>
          </a:p>
          <a:p>
            <a:r>
              <a:rPr lang="en-US" dirty="0" err="1"/>
              <a:t>UPMEMSim</a:t>
            </a:r>
            <a:r>
              <a:rPr lang="en-US" dirty="0"/>
              <a:t> (UPMEM)</a:t>
            </a:r>
          </a:p>
          <a:p>
            <a:endParaRPr lang="en-US" dirty="0"/>
          </a:p>
          <a:p>
            <a:r>
              <a:rPr lang="en-US" dirty="0" err="1"/>
              <a:t>AiMSim</a:t>
            </a:r>
            <a:r>
              <a:rPr lang="en-US" dirty="0"/>
              <a:t> (SK Hynix)</a:t>
            </a:r>
          </a:p>
          <a:p>
            <a:endParaRPr lang="en-US" dirty="0"/>
          </a:p>
          <a:p>
            <a:r>
              <a:rPr lang="en-US" dirty="0"/>
              <a:t>…</a:t>
            </a:r>
          </a:p>
        </p:txBody>
      </p:sp>
      <p:sp>
        <p:nvSpPr>
          <p:cNvPr id="4" name="Slide Number Placeholder 3">
            <a:extLst>
              <a:ext uri="{FF2B5EF4-FFF2-40B4-BE49-F238E27FC236}">
                <a16:creationId xmlns:a16="http://schemas.microsoft.com/office/drawing/2014/main" id="{5CF76146-E7D2-3AFE-849C-B8E203D2360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071223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EC71-1DA9-25E0-1ADF-54E8B73A0933}"/>
              </a:ext>
            </a:extLst>
          </p:cNvPr>
          <p:cNvSpPr>
            <a:spLocks noGrp="1"/>
          </p:cNvSpPr>
          <p:nvPr>
            <p:ph type="title"/>
          </p:nvPr>
        </p:nvSpPr>
        <p:spPr/>
        <p:txBody>
          <a:bodyPr/>
          <a:lstStyle/>
          <a:p>
            <a:r>
              <a:rPr lang="en-US" dirty="0" err="1"/>
              <a:t>Ramulator</a:t>
            </a:r>
            <a:r>
              <a:rPr lang="en-US" dirty="0"/>
              <a:t> + Gem5</a:t>
            </a:r>
          </a:p>
        </p:txBody>
      </p:sp>
      <p:sp>
        <p:nvSpPr>
          <p:cNvPr id="3" name="Content Placeholder 2">
            <a:extLst>
              <a:ext uri="{FF2B5EF4-FFF2-40B4-BE49-F238E27FC236}">
                <a16:creationId xmlns:a16="http://schemas.microsoft.com/office/drawing/2014/main" id="{D5D2510C-2F2F-4767-09F8-31A0536247E1}"/>
              </a:ext>
            </a:extLst>
          </p:cNvPr>
          <p:cNvSpPr>
            <a:spLocks noGrp="1"/>
          </p:cNvSpPr>
          <p:nvPr>
            <p:ph idx="1"/>
          </p:nvPr>
        </p:nvSpPr>
        <p:spPr>
          <a:xfrm>
            <a:off x="228600" y="1124744"/>
            <a:ext cx="8610600" cy="5123656"/>
          </a:xfrm>
        </p:spPr>
        <p:txBody>
          <a:bodyPr/>
          <a:lstStyle/>
          <a:p>
            <a:r>
              <a:rPr lang="en-US" sz="1800" b="0" i="0" dirty="0" err="1">
                <a:solidFill>
                  <a:srgbClr val="000000"/>
                </a:solidFill>
                <a:effectLst/>
              </a:rPr>
              <a:t>Haocong</a:t>
            </a:r>
            <a:r>
              <a:rPr lang="en-US" sz="1800" b="0" i="0" dirty="0">
                <a:solidFill>
                  <a:srgbClr val="000000"/>
                </a:solidFill>
                <a:effectLst/>
              </a:rPr>
              <a:t> Luo, Yahya Can </a:t>
            </a:r>
            <a:r>
              <a:rPr lang="en-US" sz="1800" b="0" i="0" dirty="0" err="1">
                <a:solidFill>
                  <a:srgbClr val="000000"/>
                </a:solidFill>
                <a:effectLst/>
              </a:rPr>
              <a:t>Tugrul</a:t>
            </a:r>
            <a:r>
              <a:rPr lang="en-US" sz="1800" b="0" i="0" dirty="0">
                <a:solidFill>
                  <a:srgbClr val="000000"/>
                </a:solidFill>
                <a:effectLst/>
              </a:rPr>
              <a:t>, F. </a:t>
            </a:r>
            <a:r>
              <a:rPr lang="en-US" sz="1800" b="0" i="0" dirty="0" err="1">
                <a:solidFill>
                  <a:srgbClr val="000000"/>
                </a:solidFill>
                <a:effectLst/>
              </a:rPr>
              <a:t>Nisa</a:t>
            </a:r>
            <a:r>
              <a:rPr lang="en-US" sz="1800" b="0" i="0" dirty="0">
                <a:solidFill>
                  <a:srgbClr val="000000"/>
                </a:solidFill>
                <a:effectLst/>
              </a:rPr>
              <a:t> </a:t>
            </a:r>
            <a:r>
              <a:rPr lang="en-US" sz="1800" b="0" i="0" dirty="0" err="1">
                <a:solidFill>
                  <a:srgbClr val="000000"/>
                </a:solidFill>
                <a:effectLst/>
              </a:rPr>
              <a:t>Bostanci</a:t>
            </a:r>
            <a:r>
              <a:rPr lang="en-US" sz="1800" b="0" i="0" dirty="0">
                <a:solidFill>
                  <a:srgbClr val="000000"/>
                </a:solidFill>
                <a:effectLst/>
              </a:rPr>
              <a:t>,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A. </a:t>
            </a:r>
            <a:r>
              <a:rPr lang="en-US" sz="1800" b="0" i="0" dirty="0" err="1">
                <a:solidFill>
                  <a:srgbClr val="000000"/>
                </a:solidFill>
                <a:effectLst/>
              </a:rPr>
              <a:t>Giray</a:t>
            </a:r>
            <a:r>
              <a:rPr lang="en-US" sz="1800" b="0" i="0" dirty="0">
                <a:solidFill>
                  <a:srgbClr val="000000"/>
                </a:solidFill>
                <a:effectLst/>
              </a:rPr>
              <a:t> </a:t>
            </a:r>
            <a:r>
              <a:rPr lang="en-US" sz="1800" b="0" i="0" dirty="0" err="1">
                <a:solidFill>
                  <a:srgbClr val="000000"/>
                </a:solidFill>
                <a:effectLst/>
              </a:rPr>
              <a:t>Yaglikci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"Ramulator 2.0: A Modern, Modular, and Extensible DRAM Simulator"</a:t>
            </a:r>
            <a:br>
              <a:rPr lang="en-US" sz="1800" b="0" i="0" dirty="0">
                <a:solidFill>
                  <a:srgbClr val="000000"/>
                </a:solidFill>
                <a:effectLst/>
              </a:rPr>
            </a:br>
            <a:r>
              <a:rPr lang="en-US" sz="1800" b="0" i="1" dirty="0">
                <a:solidFill>
                  <a:srgbClr val="000000"/>
                </a:solidFill>
                <a:effectLst/>
              </a:rPr>
              <a:t>Preprint on </a:t>
            </a:r>
            <a:r>
              <a:rPr lang="en-US" sz="1800" b="1" i="1" dirty="0" err="1">
                <a:solidFill>
                  <a:srgbClr val="000000"/>
                </a:solidFill>
                <a:effectLst/>
              </a:rPr>
              <a:t>arxiv</a:t>
            </a:r>
            <a:r>
              <a:rPr lang="en-US" sz="1800" b="0" i="0" dirty="0">
                <a:solidFill>
                  <a:srgbClr val="000000"/>
                </a:solidFill>
                <a:effectLst/>
              </a:rPr>
              <a:t>, August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3"/>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Ramulator 2.0 Source Code</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32BDE377-8735-8A93-C8DA-7A3FE0707C8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F225A79-0CCD-B452-A8A5-628FF0968BDC}"/>
              </a:ext>
            </a:extLst>
          </p:cNvPr>
          <p:cNvPicPr>
            <a:picLocks noChangeAspect="1"/>
          </p:cNvPicPr>
          <p:nvPr/>
        </p:nvPicPr>
        <p:blipFill>
          <a:blip r:embed="rId5"/>
          <a:stretch>
            <a:fillRect/>
          </a:stretch>
        </p:blipFill>
        <p:spPr>
          <a:xfrm>
            <a:off x="53752" y="3429000"/>
            <a:ext cx="9036496" cy="1464246"/>
          </a:xfrm>
          <a:prstGeom prst="rect">
            <a:avLst/>
          </a:prstGeom>
        </p:spPr>
      </p:pic>
      <p:sp>
        <p:nvSpPr>
          <p:cNvPr id="6" name="TextBox 5">
            <a:extLst>
              <a:ext uri="{FF2B5EF4-FFF2-40B4-BE49-F238E27FC236}">
                <a16:creationId xmlns:a16="http://schemas.microsoft.com/office/drawing/2014/main" id="{0C0CD05F-5F1F-2DA1-4730-4D560DD95333}"/>
              </a:ext>
            </a:extLst>
          </p:cNvPr>
          <p:cNvSpPr txBox="1"/>
          <p:nvPr/>
        </p:nvSpPr>
        <p:spPr>
          <a:xfrm>
            <a:off x="2280863" y="5928189"/>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https://arxiv.org/pdf/2308.11030.pdf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7" name="TextBox 6">
            <a:extLst>
              <a:ext uri="{FF2B5EF4-FFF2-40B4-BE49-F238E27FC236}">
                <a16:creationId xmlns:a16="http://schemas.microsoft.com/office/drawing/2014/main" id="{472D349C-77B2-2D54-CC63-2E65511BEF27}"/>
              </a:ext>
            </a:extLst>
          </p:cNvPr>
          <p:cNvSpPr txBox="1"/>
          <p:nvPr/>
        </p:nvSpPr>
        <p:spPr>
          <a:xfrm>
            <a:off x="1859273" y="6428304"/>
            <a:ext cx="5585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https://github.com/CMU-SAFARI/ramulator2</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3398563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9385454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6499701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3432006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7631683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841729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12369918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7140740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8602014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464181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PIM Prototypes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Processing-in-Memory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in the Real World</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5747400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 </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41488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836C0-5C11-0D1E-2503-0C1D0BCDBBB7}"/>
              </a:ext>
            </a:extLst>
          </p:cNvPr>
          <p:cNvPicPr>
            <a:picLocks noChangeAspect="1"/>
          </p:cNvPicPr>
          <p:nvPr/>
        </p:nvPicPr>
        <p:blipFill>
          <a:blip r:embed="rId2"/>
          <a:stretch>
            <a:fillRect/>
          </a:stretch>
        </p:blipFill>
        <p:spPr>
          <a:xfrm>
            <a:off x="8052" y="917374"/>
            <a:ext cx="4589271" cy="3914378"/>
          </a:xfrm>
          <a:prstGeom prst="rect">
            <a:avLst/>
          </a:prstGeom>
        </p:spPr>
      </p:pic>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6" name="Picture 5">
            <a:extLst>
              <a:ext uri="{FF2B5EF4-FFF2-40B4-BE49-F238E27FC236}">
                <a16:creationId xmlns:a16="http://schemas.microsoft.com/office/drawing/2014/main" id="{C66ED3E2-2998-7720-C04F-FFC8B9173760}"/>
              </a:ext>
            </a:extLst>
          </p:cNvPr>
          <p:cNvPicPr>
            <a:picLocks noChangeAspect="1"/>
          </p:cNvPicPr>
          <p:nvPr/>
        </p:nvPicPr>
        <p:blipFill>
          <a:blip r:embed="rId3"/>
          <a:stretch>
            <a:fillRect/>
          </a:stretch>
        </p:blipFill>
        <p:spPr>
          <a:xfrm>
            <a:off x="4313862" y="4149080"/>
            <a:ext cx="4589271" cy="2614605"/>
          </a:xfrm>
          <a:prstGeom prst="rect">
            <a:avLst/>
          </a:prstGeom>
        </p:spPr>
      </p:pic>
    </p:spTree>
    <p:extLst>
      <p:ext uri="{BB962C8B-B14F-4D97-AF65-F5344CB8AC3E}">
        <p14:creationId xmlns:p14="http://schemas.microsoft.com/office/powerpoint/2010/main" val="24847574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FD2671C9-01EE-ED73-4C76-F6BC47E3D4AE}"/>
              </a:ext>
            </a:extLst>
          </p:cNvPr>
          <p:cNvPicPr>
            <a:picLocks noChangeAspect="1"/>
          </p:cNvPicPr>
          <p:nvPr/>
        </p:nvPicPr>
        <p:blipFill>
          <a:blip r:embed="rId2"/>
          <a:stretch>
            <a:fillRect/>
          </a:stretch>
        </p:blipFill>
        <p:spPr>
          <a:xfrm>
            <a:off x="1619672" y="1086008"/>
            <a:ext cx="5666013" cy="5157630"/>
          </a:xfrm>
          <a:prstGeom prst="rect">
            <a:avLst/>
          </a:prstGeom>
        </p:spPr>
      </p:pic>
      <p:sp>
        <p:nvSpPr>
          <p:cNvPr id="5" name="TextBox 4">
            <a:extLst>
              <a:ext uri="{FF2B5EF4-FFF2-40B4-BE49-F238E27FC236}">
                <a16:creationId xmlns:a16="http://schemas.microsoft.com/office/drawing/2014/main" id="{FE0C3D8C-0BC3-A251-EF8F-26809D15A19F}"/>
              </a:ext>
            </a:extLst>
          </p:cNvPr>
          <p:cNvSpPr txBox="1"/>
          <p:nvPr/>
        </p:nvSpPr>
        <p:spPr>
          <a:xfrm>
            <a:off x="1547664" y="6435901"/>
            <a:ext cx="6759543" cy="276999"/>
          </a:xfrm>
          <a:prstGeom prst="rect">
            <a:avLst/>
          </a:prstGeom>
          <a:noFill/>
        </p:spPr>
        <p:txBody>
          <a:bodyPr wrap="none" rtlCol="0">
            <a:spAutoFit/>
          </a:bodyPr>
          <a:lstStyle/>
          <a:p>
            <a:r>
              <a:rPr lang="en-US" sz="1200" dirty="0">
                <a:hlinkClick r:id="rId3"/>
              </a:rPr>
              <a:t>https://www.servethehome.com/samsung-processing-in-memory-technology-at-hot-chips-2023/</a:t>
            </a:r>
            <a:r>
              <a:rPr lang="en-US" sz="1200" dirty="0"/>
              <a:t> </a:t>
            </a:r>
          </a:p>
        </p:txBody>
      </p:sp>
    </p:spTree>
    <p:extLst>
      <p:ext uri="{BB962C8B-B14F-4D97-AF65-F5344CB8AC3E}">
        <p14:creationId xmlns:p14="http://schemas.microsoft.com/office/powerpoint/2010/main" val="10635937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1052736"/>
            <a:ext cx="8610600" cy="4876800"/>
          </a:xfrm>
        </p:spPr>
        <p:txBody>
          <a:bodyPr/>
          <a:lstStyle/>
          <a:p>
            <a:r>
              <a:rPr lang="en-US" dirty="0" err="1"/>
              <a:t>DDRx</a:t>
            </a:r>
            <a:r>
              <a:rPr lang="en-US" dirty="0"/>
              <a:t>-PIM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04800" y="6528003"/>
            <a:ext cx="7968848"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et al. "Near-Memory Processing in Action: Accelerating Personalized Recommendation with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AxDIMM</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IEEE Micro (2021)</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7720328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7888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23204681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29C9-C5BC-B34A-B25A-0F6966BBE6B6}"/>
              </a:ext>
            </a:extLst>
          </p:cNvPr>
          <p:cNvSpPr>
            <a:spLocks noGrp="1"/>
          </p:cNvSpPr>
          <p:nvPr>
            <p:ph type="title"/>
          </p:nvPr>
        </p:nvSpPr>
        <p:spPr/>
        <p:txBody>
          <a:bodyPr/>
          <a:lstStyle/>
          <a:p>
            <a:r>
              <a:rPr lang="en-US" sz="4400" dirty="0">
                <a:solidFill>
                  <a:srgbClr val="1A5712"/>
                </a:solidFill>
              </a:rPr>
              <a:t>It</a:t>
            </a:r>
            <a:r>
              <a:rPr lang="fr-FR" sz="4400" dirty="0">
                <a:solidFill>
                  <a:srgbClr val="1A5712"/>
                </a:solidFill>
              </a:rPr>
              <a:t>’</a:t>
            </a:r>
            <a:r>
              <a:rPr lang="en-US" sz="4400" dirty="0">
                <a:solidFill>
                  <a:srgbClr val="1A5712"/>
                </a:solidFill>
              </a:rPr>
              <a:t>s the Memory, Stupid!</a:t>
            </a:r>
          </a:p>
        </p:txBody>
      </p:sp>
      <p:sp>
        <p:nvSpPr>
          <p:cNvPr id="3" name="Content Placeholder 2">
            <a:extLst>
              <a:ext uri="{FF2B5EF4-FFF2-40B4-BE49-F238E27FC236}">
                <a16:creationId xmlns:a16="http://schemas.microsoft.com/office/drawing/2014/main" id="{E795C7EF-C03C-8C4A-8FAD-799B8EE3A4AE}"/>
              </a:ext>
            </a:extLst>
          </p:cNvPr>
          <p:cNvSpPr>
            <a:spLocks noGrp="1"/>
          </p:cNvSpPr>
          <p:nvPr>
            <p:ph idx="1"/>
          </p:nvPr>
        </p:nvSpPr>
        <p:spPr>
          <a:xfrm>
            <a:off x="228600" y="997529"/>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a:p>
            <a:endParaRPr lang="en-US" dirty="0"/>
          </a:p>
        </p:txBody>
      </p:sp>
      <p:sp>
        <p:nvSpPr>
          <p:cNvPr id="4" name="Slide Number Placeholder 3">
            <a:extLst>
              <a:ext uri="{FF2B5EF4-FFF2-40B4-BE49-F238E27FC236}">
                <a16:creationId xmlns:a16="http://schemas.microsoft.com/office/drawing/2014/main" id="{A72E6E78-3DDD-9C4C-A5E7-9CE593547FDF}"/>
              </a:ext>
            </a:extLst>
          </p:cNvPr>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791728D2-2746-8246-9859-889F4D12822D}"/>
              </a:ext>
            </a:extLst>
          </p:cNvPr>
          <p:cNvPicPr>
            <a:picLocks noChangeAspect="1"/>
          </p:cNvPicPr>
          <p:nvPr/>
        </p:nvPicPr>
        <p:blipFill>
          <a:blip r:embed="rId2"/>
          <a:stretch>
            <a:fillRect/>
          </a:stretch>
        </p:blipFill>
        <p:spPr>
          <a:xfrm>
            <a:off x="1511424" y="1767874"/>
            <a:ext cx="5868888" cy="3173294"/>
          </a:xfrm>
          <a:prstGeom prst="rect">
            <a:avLst/>
          </a:prstGeom>
        </p:spPr>
      </p:pic>
      <p:sp>
        <p:nvSpPr>
          <p:cNvPr id="6" name="TextBox 5">
            <a:extLst>
              <a:ext uri="{FF2B5EF4-FFF2-40B4-BE49-F238E27FC236}">
                <a16:creationId xmlns:a16="http://schemas.microsoft.com/office/drawing/2014/main" id="{C4FFB468-0E15-E34B-ABDB-0D1808EAC96F}"/>
              </a:ext>
            </a:extLst>
          </p:cNvPr>
          <p:cNvSpPr txBox="1"/>
          <p:nvPr/>
        </p:nvSpPr>
        <p:spPr>
          <a:xfrm>
            <a:off x="1699751" y="6516415"/>
            <a:ext cx="5343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http://cva.stanford.edu/classes/cs99s/papers/architects_look_to_future.pdf</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15EC73D8-45B5-DC76-9AD1-050AF0ACB06D}"/>
              </a:ext>
            </a:extLst>
          </p:cNvPr>
          <p:cNvPicPr>
            <a:picLocks noChangeAspect="1"/>
          </p:cNvPicPr>
          <p:nvPr/>
        </p:nvPicPr>
        <p:blipFill>
          <a:blip r:embed="rId4"/>
          <a:stretch>
            <a:fillRect/>
          </a:stretch>
        </p:blipFill>
        <p:spPr>
          <a:xfrm>
            <a:off x="1362832" y="5445028"/>
            <a:ext cx="6017480" cy="861660"/>
          </a:xfrm>
          <a:prstGeom prst="rect">
            <a:avLst/>
          </a:prstGeom>
        </p:spPr>
      </p:pic>
    </p:spTree>
    <p:extLst>
      <p:ext uri="{BB962C8B-B14F-4D97-AF65-F5344CB8AC3E}">
        <p14:creationId xmlns:p14="http://schemas.microsoft.com/office/powerpoint/2010/main" val="338919568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spTree>
    <p:extLst>
      <p:ext uri="{BB962C8B-B14F-4D97-AF65-F5344CB8AC3E}">
        <p14:creationId xmlns:p14="http://schemas.microsoft.com/office/powerpoint/2010/main" val="113481169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spTree>
    <p:extLst>
      <p:ext uri="{BB962C8B-B14F-4D97-AF65-F5344CB8AC3E}">
        <p14:creationId xmlns:p14="http://schemas.microsoft.com/office/powerpoint/2010/main" val="129548122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630F2C-F1A4-504C-BD76-4C0CF610117E}"/>
              </a:ext>
            </a:extLst>
          </p:cNvPr>
          <p:cNvPicPr>
            <a:picLocks noChangeAspect="1"/>
          </p:cNvPicPr>
          <p:nvPr/>
        </p:nvPicPr>
        <p:blipFill>
          <a:blip r:embed="rId2"/>
          <a:stretch>
            <a:fillRect/>
          </a:stretch>
        </p:blipFill>
        <p:spPr>
          <a:xfrm>
            <a:off x="76200" y="838200"/>
            <a:ext cx="5638800" cy="5659138"/>
          </a:xfrm>
          <a:prstGeom prst="rect">
            <a:avLst/>
          </a:prstGeom>
        </p:spPr>
      </p:pic>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SK Hynix Accelerator-in-Memory (2022)</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6" name="TextBox 5">
            <a:extLst>
              <a:ext uri="{FF2B5EF4-FFF2-40B4-BE49-F238E27FC236}">
                <a16:creationId xmlns:a16="http://schemas.microsoft.com/office/drawing/2014/main" id="{E2E504B7-DA66-5B4F-B558-31F93F8EC635}"/>
              </a:ext>
            </a:extLst>
          </p:cNvPr>
          <p:cNvSpPr txBox="1"/>
          <p:nvPr/>
        </p:nvSpPr>
        <p:spPr>
          <a:xfrm>
            <a:off x="1700819" y="6528003"/>
            <a:ext cx="5157181"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https://news.skhynix.com/sk-hynix-develops-pim-next-generation-ai-accelerator/</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2616349" y="3703490"/>
            <a:ext cx="477539" cy="5110162"/>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83782F46-972B-F74E-B5E1-F30E8DD07FBE}"/>
              </a:ext>
            </a:extLst>
          </p:cNvPr>
          <p:cNvPicPr>
            <a:picLocks noChangeAspect="1"/>
          </p:cNvPicPr>
          <p:nvPr/>
        </p:nvPicPr>
        <p:blipFill>
          <a:blip r:embed="rId4"/>
          <a:stretch>
            <a:fillRect/>
          </a:stretch>
        </p:blipFill>
        <p:spPr>
          <a:xfrm>
            <a:off x="5389919" y="1600200"/>
            <a:ext cx="3724263" cy="2382603"/>
          </a:xfrm>
          <a:prstGeom prst="rect">
            <a:avLst/>
          </a:prstGeom>
        </p:spPr>
      </p:pic>
      <p:pic>
        <p:nvPicPr>
          <p:cNvPr id="11" name="Picture 10">
            <a:extLst>
              <a:ext uri="{FF2B5EF4-FFF2-40B4-BE49-F238E27FC236}">
                <a16:creationId xmlns:a16="http://schemas.microsoft.com/office/drawing/2014/main" id="{651C93C8-E662-634A-AE11-0C2FA4229424}"/>
              </a:ext>
            </a:extLst>
          </p:cNvPr>
          <p:cNvPicPr>
            <a:picLocks noChangeAspect="1"/>
          </p:cNvPicPr>
          <p:nvPr/>
        </p:nvPicPr>
        <p:blipFill>
          <a:blip r:embed="rId5"/>
          <a:stretch>
            <a:fillRect/>
          </a:stretch>
        </p:blipFill>
        <p:spPr>
          <a:xfrm>
            <a:off x="5375009" y="4648200"/>
            <a:ext cx="3754081" cy="524285"/>
          </a:xfrm>
          <a:prstGeom prst="rect">
            <a:avLst/>
          </a:prstGeom>
        </p:spPr>
      </p:pic>
    </p:spTree>
    <p:extLst>
      <p:ext uri="{BB962C8B-B14F-4D97-AF65-F5344CB8AC3E}">
        <p14:creationId xmlns:p14="http://schemas.microsoft.com/office/powerpoint/2010/main" val="5988520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8969-C122-775E-759A-B5309DBE245E}"/>
              </a:ext>
            </a:extLst>
          </p:cNvPr>
          <p:cNvSpPr>
            <a:spLocks noGrp="1"/>
          </p:cNvSpPr>
          <p:nvPr>
            <p:ph type="title"/>
          </p:nvPr>
        </p:nvSpPr>
        <p:spPr/>
        <p:txBody>
          <a:bodyPr/>
          <a:lstStyle/>
          <a:p>
            <a:r>
              <a:rPr lang="en-US" sz="4000" dirty="0"/>
              <a:t>SK Hynix Accelerator-in-Memory (2022)</a:t>
            </a:r>
            <a:endParaRPr lang="en-US" dirty="0"/>
          </a:p>
        </p:txBody>
      </p:sp>
      <p:sp>
        <p:nvSpPr>
          <p:cNvPr id="3" name="Content Placeholder 2">
            <a:extLst>
              <a:ext uri="{FF2B5EF4-FFF2-40B4-BE49-F238E27FC236}">
                <a16:creationId xmlns:a16="http://schemas.microsoft.com/office/drawing/2014/main" id="{561425C4-EE94-F773-B183-F1811D658AF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98C413E-273A-48DD-E4A1-06821F678D2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6388A8C4-4031-AC3B-F7FE-0F0CF4814A8D}"/>
              </a:ext>
            </a:extLst>
          </p:cNvPr>
          <p:cNvPicPr>
            <a:picLocks noChangeAspect="1"/>
          </p:cNvPicPr>
          <p:nvPr/>
        </p:nvPicPr>
        <p:blipFill>
          <a:blip r:embed="rId2"/>
          <a:stretch>
            <a:fillRect/>
          </a:stretch>
        </p:blipFill>
        <p:spPr>
          <a:xfrm>
            <a:off x="685800" y="980728"/>
            <a:ext cx="7772400" cy="5433398"/>
          </a:xfrm>
          <a:prstGeom prst="rect">
            <a:avLst/>
          </a:prstGeom>
        </p:spPr>
      </p:pic>
      <p:sp>
        <p:nvSpPr>
          <p:cNvPr id="6" name="TextBox 5">
            <a:extLst>
              <a:ext uri="{FF2B5EF4-FFF2-40B4-BE49-F238E27FC236}">
                <a16:creationId xmlns:a16="http://schemas.microsoft.com/office/drawing/2014/main" id="{A3F9BF54-C2D0-4FA8-A536-BF4AA13F5314}"/>
              </a:ext>
            </a:extLst>
          </p:cNvPr>
          <p:cNvSpPr txBox="1"/>
          <p:nvPr/>
        </p:nvSpPr>
        <p:spPr>
          <a:xfrm>
            <a:off x="1697226" y="6469553"/>
            <a:ext cx="56733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https://www.youtube.com/watch?v=oYCaLcT0Kmo</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71062217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C546-6A11-1120-A673-A501F4AC5FC4}"/>
              </a:ext>
            </a:extLst>
          </p:cNvPr>
          <p:cNvSpPr>
            <a:spLocks noGrp="1"/>
          </p:cNvSpPr>
          <p:nvPr>
            <p:ph type="title"/>
          </p:nvPr>
        </p:nvSpPr>
        <p:spPr>
          <a:xfrm>
            <a:off x="228600" y="152400"/>
            <a:ext cx="9167936" cy="1066800"/>
          </a:xfrm>
        </p:spPr>
        <p:txBody>
          <a:bodyPr/>
          <a:lstStyle/>
          <a:p>
            <a:r>
              <a:rPr lang="en-US" sz="3800" dirty="0" err="1"/>
              <a:t>AliBaba</a:t>
            </a:r>
            <a:r>
              <a:rPr lang="en-US" sz="3800" dirty="0"/>
              <a:t> PIM Recommendation System (2022)</a:t>
            </a:r>
          </a:p>
        </p:txBody>
      </p:sp>
      <p:sp>
        <p:nvSpPr>
          <p:cNvPr id="3" name="Content Placeholder 2">
            <a:extLst>
              <a:ext uri="{FF2B5EF4-FFF2-40B4-BE49-F238E27FC236}">
                <a16:creationId xmlns:a16="http://schemas.microsoft.com/office/drawing/2014/main" id="{5F160195-56F6-74E3-8969-3DF2E94937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80F43C-6533-8AC6-A6BF-105E6C561CE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68FE1CEA-D8CC-E719-F994-3424A0124DDE}"/>
              </a:ext>
            </a:extLst>
          </p:cNvPr>
          <p:cNvPicPr>
            <a:picLocks noChangeAspect="1"/>
          </p:cNvPicPr>
          <p:nvPr/>
        </p:nvPicPr>
        <p:blipFill>
          <a:blip r:embed="rId2"/>
          <a:stretch>
            <a:fillRect/>
          </a:stretch>
        </p:blipFill>
        <p:spPr>
          <a:xfrm>
            <a:off x="223735" y="1026550"/>
            <a:ext cx="3812235" cy="3573016"/>
          </a:xfrm>
          <a:prstGeom prst="rect">
            <a:avLst/>
          </a:prstGeom>
        </p:spPr>
      </p:pic>
      <p:pic>
        <p:nvPicPr>
          <p:cNvPr id="6" name="Picture 5">
            <a:extLst>
              <a:ext uri="{FF2B5EF4-FFF2-40B4-BE49-F238E27FC236}">
                <a16:creationId xmlns:a16="http://schemas.microsoft.com/office/drawing/2014/main" id="{8CCE5892-6368-A987-2CEE-A43367C6AE1F}"/>
              </a:ext>
            </a:extLst>
          </p:cNvPr>
          <p:cNvPicPr>
            <a:picLocks noChangeAspect="1"/>
          </p:cNvPicPr>
          <p:nvPr/>
        </p:nvPicPr>
        <p:blipFill>
          <a:blip r:embed="rId3"/>
          <a:stretch>
            <a:fillRect/>
          </a:stretch>
        </p:blipFill>
        <p:spPr>
          <a:xfrm>
            <a:off x="4330079" y="999834"/>
            <a:ext cx="4202361" cy="3623898"/>
          </a:xfrm>
          <a:prstGeom prst="rect">
            <a:avLst/>
          </a:prstGeom>
        </p:spPr>
      </p:pic>
      <p:pic>
        <p:nvPicPr>
          <p:cNvPr id="7" name="Picture 6">
            <a:extLst>
              <a:ext uri="{FF2B5EF4-FFF2-40B4-BE49-F238E27FC236}">
                <a16:creationId xmlns:a16="http://schemas.microsoft.com/office/drawing/2014/main" id="{8B8823BA-1CC6-C778-1F46-DA01D7A284DB}"/>
              </a:ext>
            </a:extLst>
          </p:cNvPr>
          <p:cNvPicPr>
            <a:picLocks noChangeAspect="1"/>
          </p:cNvPicPr>
          <p:nvPr/>
        </p:nvPicPr>
        <p:blipFill>
          <a:blip r:embed="rId4"/>
          <a:stretch>
            <a:fillRect/>
          </a:stretch>
        </p:blipFill>
        <p:spPr>
          <a:xfrm>
            <a:off x="1331640" y="4827100"/>
            <a:ext cx="6552728" cy="1878567"/>
          </a:xfrm>
          <a:prstGeom prst="rect">
            <a:avLst/>
          </a:prstGeom>
        </p:spPr>
      </p:pic>
    </p:spTree>
    <p:extLst>
      <p:ext uri="{BB962C8B-B14F-4D97-AF65-F5344CB8AC3E}">
        <p14:creationId xmlns:p14="http://schemas.microsoft.com/office/powerpoint/2010/main" val="32796422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517553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945486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337763678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2663052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pic>
        <p:nvPicPr>
          <p:cNvPr id="10" name="Picture 9"/>
          <p:cNvPicPr>
            <a:picLocks noChangeAspect="1"/>
          </p:cNvPicPr>
          <p:nvPr/>
        </p:nvPicPr>
        <p:blipFill>
          <a:blip r:embed="rId2"/>
          <a:stretch>
            <a:fillRect/>
          </a:stretch>
        </p:blipFill>
        <p:spPr>
          <a:xfrm>
            <a:off x="203200" y="1268760"/>
            <a:ext cx="8724900" cy="4775200"/>
          </a:xfrm>
          <a:prstGeom prst="rect">
            <a:avLst/>
          </a:prstGeom>
        </p:spPr>
      </p:pic>
      <p:sp>
        <p:nvSpPr>
          <p:cNvPr id="6" name="AutoShape 25"/>
          <p:cNvSpPr>
            <a:spLocks noChangeArrowheads="1"/>
          </p:cNvSpPr>
          <p:nvPr/>
        </p:nvSpPr>
        <p:spPr bwMode="auto">
          <a:xfrm>
            <a:off x="2123728" y="321297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7024759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77514137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spTree>
    <p:extLst>
      <p:ext uri="{BB962C8B-B14F-4D97-AF65-F5344CB8AC3E}">
        <p14:creationId xmlns:p14="http://schemas.microsoft.com/office/powerpoint/2010/main" val="165743252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703828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1666450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7468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14708799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425225313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351926082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639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2993075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3802857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8569851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3A59-19CB-9197-565D-E0D4F641CAD9}"/>
              </a:ext>
            </a:extLst>
          </p:cNvPr>
          <p:cNvSpPr>
            <a:spLocks noGrp="1"/>
          </p:cNvSpPr>
          <p:nvPr>
            <p:ph type="title"/>
          </p:nvPr>
        </p:nvSpPr>
        <p:spPr/>
        <p:txBody>
          <a:bodyPr/>
          <a:lstStyle/>
          <a:p>
            <a:r>
              <a:rPr lang="en-US" dirty="0"/>
              <a:t>Potential Security Issues &amp; Benefits (I)</a:t>
            </a:r>
          </a:p>
        </p:txBody>
      </p:sp>
      <p:sp>
        <p:nvSpPr>
          <p:cNvPr id="3" name="Content Placeholder 2">
            <a:extLst>
              <a:ext uri="{FF2B5EF4-FFF2-40B4-BE49-F238E27FC236}">
                <a16:creationId xmlns:a16="http://schemas.microsoft.com/office/drawing/2014/main" id="{476209F4-7C3A-A73E-9292-0EA139368DF0}"/>
              </a:ext>
            </a:extLst>
          </p:cNvPr>
          <p:cNvSpPr>
            <a:spLocks noGrp="1"/>
          </p:cNvSpPr>
          <p:nvPr>
            <p:ph idx="1"/>
          </p:nvPr>
        </p:nvSpPr>
        <p:spPr>
          <a:xfrm>
            <a:off x="0" y="1219200"/>
            <a:ext cx="9252520" cy="5029200"/>
          </a:xfrm>
        </p:spPr>
        <p:txBody>
          <a:bodyPr/>
          <a:lstStyle/>
          <a:p>
            <a:r>
              <a:rPr lang="en-US" dirty="0"/>
              <a:t>Can PIM worsen security?</a:t>
            </a:r>
          </a:p>
          <a:p>
            <a:pPr lvl="1"/>
            <a:r>
              <a:rPr lang="en-US" dirty="0"/>
              <a:t>Worsened or easier-to-induce physical issues (e.g., RowHammer)?</a:t>
            </a:r>
          </a:p>
          <a:p>
            <a:pPr lvl="1"/>
            <a:r>
              <a:rPr lang="en-US" dirty="0"/>
              <a:t>Worsened or new side channels?</a:t>
            </a:r>
          </a:p>
          <a:p>
            <a:pPr lvl="1"/>
            <a:r>
              <a:rPr lang="en-US" dirty="0"/>
              <a:t>Hardware bugs?</a:t>
            </a:r>
          </a:p>
          <a:p>
            <a:pPr lvl="1"/>
            <a:r>
              <a:rPr lang="en-US" dirty="0"/>
              <a:t>…</a:t>
            </a:r>
          </a:p>
          <a:p>
            <a:pPr lvl="1"/>
            <a:endParaRPr lang="en-US" dirty="0"/>
          </a:p>
          <a:p>
            <a:r>
              <a:rPr lang="en-US" dirty="0"/>
              <a:t>Can PIM enhance security?</a:t>
            </a:r>
          </a:p>
          <a:p>
            <a:pPr lvl="1"/>
            <a:r>
              <a:rPr lang="en-US" dirty="0"/>
              <a:t>Less exposure of data (&amp; keys?)</a:t>
            </a:r>
          </a:p>
          <a:p>
            <a:pPr lvl="1"/>
            <a:r>
              <a:rPr lang="en-US" dirty="0"/>
              <a:t>In-memory encryption &amp; cryptographic hashing</a:t>
            </a:r>
          </a:p>
          <a:p>
            <a:pPr lvl="1"/>
            <a:r>
              <a:rPr lang="en-US" dirty="0"/>
              <a:t>Execution of security functions; trusted execution in memory </a:t>
            </a:r>
          </a:p>
          <a:p>
            <a:pPr lvl="1"/>
            <a:r>
              <a:rPr lang="en-US" dirty="0"/>
              <a:t>Support for security primitives (TRNGs, PUFs, encryption, …)</a:t>
            </a:r>
          </a:p>
          <a:p>
            <a:pPr lvl="1"/>
            <a:r>
              <a:rPr lang="en-US" dirty="0"/>
              <a:t>…</a:t>
            </a:r>
          </a:p>
          <a:p>
            <a:endParaRPr lang="en-US" dirty="0"/>
          </a:p>
        </p:txBody>
      </p:sp>
      <p:sp>
        <p:nvSpPr>
          <p:cNvPr id="4" name="Slide Number Placeholder 3">
            <a:extLst>
              <a:ext uri="{FF2B5EF4-FFF2-40B4-BE49-F238E27FC236}">
                <a16:creationId xmlns:a16="http://schemas.microsoft.com/office/drawing/2014/main" id="{C066CA9A-A0A6-9872-0A54-A1B5DDB64856}"/>
              </a:ext>
            </a:extLst>
          </p:cNvPr>
          <p:cNvSpPr>
            <a:spLocks noGrp="1"/>
          </p:cNvSpPr>
          <p:nvPr>
            <p:ph type="sldNum" sz="quarter" idx="11"/>
          </p:nvPr>
        </p:nvSpPr>
        <p:spPr/>
        <p:txBody>
          <a:bodyPr/>
          <a:lstStyle/>
          <a:p>
            <a:fld id="{323594FA-E141-4234-AE05-360401972BE7}" type="slidenum">
              <a:rPr lang="en-US" altLang="en-US" smtClean="0"/>
              <a:pPr/>
              <a:t>62</a:t>
            </a:fld>
            <a:endParaRPr lang="en-US" altLang="en-US"/>
          </a:p>
        </p:txBody>
      </p:sp>
    </p:spTree>
    <p:extLst>
      <p:ext uri="{BB962C8B-B14F-4D97-AF65-F5344CB8AC3E}">
        <p14:creationId xmlns:p14="http://schemas.microsoft.com/office/powerpoint/2010/main" val="191263572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854-A878-3F4F-968E-6A8F480D0F29}"/>
              </a:ext>
            </a:extLst>
          </p:cNvPr>
          <p:cNvSpPr>
            <a:spLocks noGrp="1"/>
          </p:cNvSpPr>
          <p:nvPr>
            <p:ph type="title"/>
          </p:nvPr>
        </p:nvSpPr>
        <p:spPr/>
        <p:txBody>
          <a:bodyPr/>
          <a:lstStyle/>
          <a:p>
            <a:r>
              <a:rPr lang="en-US" dirty="0"/>
              <a:t>Potential Security Issues &amp; Benefits (II)</a:t>
            </a:r>
          </a:p>
        </p:txBody>
      </p:sp>
      <p:sp>
        <p:nvSpPr>
          <p:cNvPr id="3" name="Content Placeholder 2">
            <a:extLst>
              <a:ext uri="{FF2B5EF4-FFF2-40B4-BE49-F238E27FC236}">
                <a16:creationId xmlns:a16="http://schemas.microsoft.com/office/drawing/2014/main" id="{033013E1-DDEC-CA0F-B47E-0894A65870AF}"/>
              </a:ext>
            </a:extLst>
          </p:cNvPr>
          <p:cNvSpPr>
            <a:spLocks noGrp="1"/>
          </p:cNvSpPr>
          <p:nvPr>
            <p:ph idx="1"/>
          </p:nvPr>
        </p:nvSpPr>
        <p:spPr>
          <a:xfrm>
            <a:off x="107504" y="908720"/>
            <a:ext cx="9036496" cy="5544616"/>
          </a:xfrm>
        </p:spPr>
        <p:txBody>
          <a:bodyPr/>
          <a:lstStyle/>
          <a:p>
            <a:r>
              <a:rPr lang="en-US" dirty="0"/>
              <a:t>Security evaluation of PIM Systems</a:t>
            </a:r>
          </a:p>
          <a:p>
            <a:pPr lvl="1"/>
            <a:r>
              <a:rPr lang="en-US" dirty="0"/>
              <a:t>Different types of PIM: </a:t>
            </a:r>
            <a:r>
              <a:rPr lang="en-US" dirty="0" err="1"/>
              <a:t>PnM</a:t>
            </a:r>
            <a:r>
              <a:rPr lang="en-US" dirty="0"/>
              <a:t> vs. </a:t>
            </a:r>
            <a:r>
              <a:rPr lang="en-US" dirty="0" err="1"/>
              <a:t>PuM</a:t>
            </a:r>
            <a:endParaRPr lang="en-US" dirty="0"/>
          </a:p>
          <a:p>
            <a:pPr lvl="1"/>
            <a:r>
              <a:rPr lang="en-US" dirty="0"/>
              <a:t>Different locations: cache, MC, DRAM, NVM, storage, remote, …</a:t>
            </a:r>
          </a:p>
          <a:p>
            <a:pPr lvl="1"/>
            <a:r>
              <a:rPr lang="en-US" dirty="0"/>
              <a:t>General-purpose vs. special-purpose PIM?</a:t>
            </a:r>
          </a:p>
          <a:p>
            <a:pPr lvl="1"/>
            <a:r>
              <a:rPr lang="en-US" dirty="0"/>
              <a:t>Multi tenancy vs. single workload?</a:t>
            </a:r>
          </a:p>
          <a:p>
            <a:pPr lvl="1"/>
            <a:r>
              <a:rPr lang="en-US" dirty="0"/>
              <a:t>Concurrent host and PIM access?</a:t>
            </a:r>
          </a:p>
          <a:p>
            <a:pPr lvl="1"/>
            <a:r>
              <a:rPr lang="en-US" dirty="0"/>
              <a:t>Memory bus protection; memory wire(s) protection?</a:t>
            </a:r>
          </a:p>
          <a:p>
            <a:pPr lvl="1"/>
            <a:r>
              <a:rPr lang="en-US" dirty="0"/>
              <a:t>Robustness issues like RowHammer, </a:t>
            </a:r>
            <a:r>
              <a:rPr lang="en-US" dirty="0" err="1"/>
              <a:t>RowPress</a:t>
            </a:r>
            <a:r>
              <a:rPr lang="en-US" dirty="0"/>
              <a:t>, …</a:t>
            </a:r>
          </a:p>
          <a:p>
            <a:pPr lvl="1"/>
            <a:r>
              <a:rPr lang="en-US" dirty="0"/>
              <a:t>…</a:t>
            </a:r>
          </a:p>
          <a:p>
            <a:pPr lvl="1"/>
            <a:endParaRPr lang="en-US" sz="1200" dirty="0"/>
          </a:p>
          <a:p>
            <a:r>
              <a:rPr lang="en-US" dirty="0"/>
              <a:t>Can PIM support (more) secure execution of workloads?</a:t>
            </a:r>
          </a:p>
          <a:p>
            <a:pPr lvl="1"/>
            <a:r>
              <a:rPr lang="en-US" dirty="0"/>
              <a:t>What is needed to do so?</a:t>
            </a:r>
          </a:p>
          <a:p>
            <a:pPr lvl="1"/>
            <a:r>
              <a:rPr lang="en-US" dirty="0"/>
              <a:t>Secure PIM enclaves?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F79CEAA9-7D4B-B6B3-B7DD-E609F6EEC4C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49099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November 2023</a:t>
            </a:r>
          </a:p>
          <a:p>
            <a:r>
              <a:rPr lang="en-US" sz="2200" dirty="0" err="1"/>
              <a:t>Dagstuhl</a:t>
            </a:r>
            <a:r>
              <a:rPr lang="en-US" sz="2200" dirty="0"/>
              <a:t> MAD (Microarchitectural Attacks &amp; Defenses)</a:t>
            </a:r>
          </a:p>
          <a:p>
            <a:endParaRPr lang="en-US" sz="2200" dirty="0"/>
          </a:p>
          <a:p>
            <a:pPr algn="l"/>
            <a:endParaRPr lang="en-US" sz="2200" dirty="0"/>
          </a:p>
        </p:txBody>
      </p:sp>
      <p:sp>
        <p:nvSpPr>
          <p:cNvPr id="13" name="Title 1"/>
          <p:cNvSpPr>
            <a:spLocks noGrp="1"/>
          </p:cNvSpPr>
          <p:nvPr>
            <p:ph type="ctrTitle"/>
          </p:nvPr>
        </p:nvSpPr>
        <p:spPr>
          <a:xfrm>
            <a:off x="395536" y="1659632"/>
            <a:ext cx="8382000" cy="2201416"/>
          </a:xfrm>
        </p:spPr>
        <p:txBody>
          <a:bodyPr>
            <a:normAutofit/>
          </a:bodyPr>
          <a:lstStyle/>
          <a:p>
            <a:pPr algn="ctr"/>
            <a:r>
              <a:rPr lang="en-US" sz="5000" b="1" dirty="0"/>
              <a:t>Security of PIM Systems</a:t>
            </a:r>
            <a:endParaRPr lang="en-US" sz="4000" b="1"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591597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011" y="936172"/>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3384816" y="6557759"/>
            <a:ext cx="23743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93840" y="1545034"/>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750743"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5127130"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228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18574764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1475656" y="6467135"/>
            <a:ext cx="66319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kumimoji="0" lang="en-US" sz="11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3652314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Processing-near-Memory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Systems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2297751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1432489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17607979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2968791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3965803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93119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270194728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0536444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289350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0" y="1268760"/>
            <a:ext cx="91440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Processing-using-Memory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Systems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6637080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Lookup Table based more complex computation</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endParaRPr lang="en-US" dirty="0">
              <a:solidFill>
                <a:srgbClr val="FF0000"/>
              </a:solidFill>
            </a:endParaRPr>
          </a:p>
          <a:p>
            <a:r>
              <a:rPr lang="en-US" dirty="0">
                <a:solidFill>
                  <a:srgbClr val="FF0000"/>
                </a:solidFill>
              </a:rPr>
              <a:t>30-77X performance and energy improvement</a:t>
            </a:r>
          </a:p>
          <a:p>
            <a:pPr lvl="1"/>
            <a:r>
              <a:rPr lang="en-US" sz="2000" dirty="0"/>
              <a:t>Seshadri+, “</a:t>
            </a:r>
            <a:r>
              <a:rPr lang="en-US" sz="2000" dirty="0">
                <a:solidFill>
                  <a:srgbClr val="7030A0"/>
                </a:solidFill>
              </a:rPr>
              <a:t>Ambit: In-Memory Accelerator for Bulk Bitwise Operations Using Commodity DRAM Technology</a:t>
            </a:r>
            <a:r>
              <a:rPr lang="en-US" sz="2000" dirty="0"/>
              <a:t>,” MICRO 2017.</a:t>
            </a:r>
          </a:p>
          <a:p>
            <a:pPr lvl="1"/>
            <a:r>
              <a:rPr lang="en-US" sz="2000" kern="1200" dirty="0">
                <a:solidFill>
                  <a:srgbClr val="000000"/>
                </a:solidFill>
                <a:latin typeface="Tahoma" charset="0"/>
              </a:rPr>
              <a:t>Seshadri+“</a:t>
            </a:r>
            <a:r>
              <a:rPr lang="en-US" altLang="ja-JP" sz="2000" kern="1200" dirty="0" err="1">
                <a:solidFill>
                  <a:srgbClr val="7030A0"/>
                </a:solidFill>
                <a:latin typeface="Tahoma" charset="0"/>
                <a:ea typeface="ＭＳ Ｐゴシック" panose="020B0600070205080204" pitchFamily="34" charset="-128"/>
              </a:rPr>
              <a:t>RowClone</a:t>
            </a:r>
            <a:r>
              <a:rPr lang="en-US" altLang="ja-JP" sz="2000" kern="1200" dirty="0">
                <a:solidFill>
                  <a:srgbClr val="7030A0"/>
                </a:solidFill>
                <a:latin typeface="Tahoma" charset="0"/>
                <a:ea typeface="ＭＳ Ｐゴシック" panose="020B0600070205080204" pitchFamily="34" charset="-128"/>
              </a:rPr>
              <a:t>: Fast and Efficient In-DRAM Copy and Initialization of Bulk Data</a:t>
            </a:r>
            <a:r>
              <a:rPr lang="en-US" altLang="ja-JP" sz="2000" kern="1200" dirty="0">
                <a:solidFill>
                  <a:srgbClr val="000000"/>
                </a:solidFill>
                <a:latin typeface="Tahoma" charset="0"/>
                <a:ea typeface="ＭＳ Ｐゴシック" panose="020B0600070205080204" pitchFamily="34" charset="-128"/>
              </a:rPr>
              <a:t>,</a:t>
            </a:r>
            <a:r>
              <a:rPr lang="en-US" sz="2000" kern="1200" dirty="0">
                <a:solidFill>
                  <a:srgbClr val="000000"/>
                </a:solidFill>
                <a:latin typeface="Tahoma" charset="0"/>
              </a:rPr>
              <a:t>”</a:t>
            </a:r>
            <a:r>
              <a:rPr lang="en-US" altLang="ja-JP" sz="2000" kern="1200" dirty="0">
                <a:solidFill>
                  <a:srgbClr val="000000"/>
                </a:solidFill>
                <a:latin typeface="Tahoma" charset="0"/>
                <a:ea typeface="ＭＳ Ｐゴシック" panose="020B0600070205080204" pitchFamily="34" charset="-128"/>
              </a:rPr>
              <a:t> MICRO 2013.</a:t>
            </a:r>
            <a:endParaRPr lang="en-US" sz="2000" kern="1200" dirty="0">
              <a:solidFill>
                <a:srgbClr val="000000"/>
              </a:solidFill>
            </a:endParaRPr>
          </a:p>
          <a:p>
            <a:pPr lvl="1"/>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082429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7499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8269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22252408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1779970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234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54626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73-7E21-7436-74E0-F287D60C1EE3}"/>
              </a:ext>
            </a:extLst>
          </p:cNvPr>
          <p:cNvSpPr>
            <a:spLocks noGrp="1"/>
          </p:cNvSpPr>
          <p:nvPr>
            <p:ph type="title"/>
          </p:nvPr>
        </p:nvSpPr>
        <p:spPr/>
        <p:txBody>
          <a:bodyPr/>
          <a:lstStyle/>
          <a:p>
            <a:r>
              <a:rPr lang="en-US" dirty="0" err="1"/>
              <a:t>RowClone</a:t>
            </a:r>
            <a:r>
              <a:rPr lang="en-US" dirty="0"/>
              <a:t> in Off-the-Shelf DRAM Chips</a:t>
            </a:r>
          </a:p>
        </p:txBody>
      </p:sp>
      <p:sp>
        <p:nvSpPr>
          <p:cNvPr id="3" name="Content Placeholder 2">
            <a:extLst>
              <a:ext uri="{FF2B5EF4-FFF2-40B4-BE49-F238E27FC236}">
                <a16:creationId xmlns:a16="http://schemas.microsoft.com/office/drawing/2014/main" id="{7A7D763B-460D-5047-4208-B36908168001}"/>
              </a:ext>
            </a:extLst>
          </p:cNvPr>
          <p:cNvSpPr>
            <a:spLocks noGrp="1"/>
          </p:cNvSpPr>
          <p:nvPr>
            <p:ph idx="1"/>
          </p:nvPr>
        </p:nvSpPr>
        <p:spPr>
          <a:xfrm>
            <a:off x="228600" y="1259613"/>
            <a:ext cx="8610600" cy="5193723"/>
          </a:xfrm>
        </p:spPr>
        <p:txBody>
          <a:bodyPr/>
          <a:lstStyle/>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endParaRPr lang="en-US" dirty="0"/>
          </a:p>
        </p:txBody>
      </p:sp>
      <p:sp>
        <p:nvSpPr>
          <p:cNvPr id="4" name="Slide Number Placeholder 3">
            <a:extLst>
              <a:ext uri="{FF2B5EF4-FFF2-40B4-BE49-F238E27FC236}">
                <a16:creationId xmlns:a16="http://schemas.microsoft.com/office/drawing/2014/main" id="{3C325695-C676-E649-2556-7B4EBA3C429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9B549C4D-0B83-D49C-F0C2-209B18BDE865}"/>
              </a:ext>
            </a:extLst>
          </p:cNvPr>
          <p:cNvPicPr>
            <a:picLocks noChangeAspect="1"/>
          </p:cNvPicPr>
          <p:nvPr/>
        </p:nvPicPr>
        <p:blipFill>
          <a:blip r:embed="rId2"/>
          <a:stretch>
            <a:fillRect/>
          </a:stretch>
        </p:blipFill>
        <p:spPr>
          <a:xfrm>
            <a:off x="104254" y="2780928"/>
            <a:ext cx="9004250" cy="1856690"/>
          </a:xfrm>
          <a:prstGeom prst="rect">
            <a:avLst/>
          </a:prstGeom>
        </p:spPr>
      </p:pic>
      <p:sp>
        <p:nvSpPr>
          <p:cNvPr id="6" name="TextBox 5">
            <a:extLst>
              <a:ext uri="{FF2B5EF4-FFF2-40B4-BE49-F238E27FC236}">
                <a16:creationId xmlns:a16="http://schemas.microsoft.com/office/drawing/2014/main" id="{5AB4E02B-07B2-089A-22A9-BFD691DD9A68}"/>
              </a:ext>
            </a:extLst>
          </p:cNvPr>
          <p:cNvSpPr txBox="1"/>
          <p:nvPr/>
        </p:nvSpPr>
        <p:spPr>
          <a:xfrm>
            <a:off x="1966210" y="6453336"/>
            <a:ext cx="51353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3"/>
              </a:rPr>
              <a:t>https://parallel.princeton.edu/papers/micro19-gao.pdf</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5004447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211709472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172186894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382569611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13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402486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8915400" cy="1066800"/>
          </a:xfrm>
        </p:spPr>
        <p:txBody>
          <a:bodyPr/>
          <a:lstStyle/>
          <a:p>
            <a:r>
              <a:rPr lang="en-US" sz="3400" dirty="0"/>
              <a:t>Lecture on </a:t>
            </a:r>
            <a:r>
              <a:rPr lang="en-US" sz="3400" dirty="0" err="1"/>
              <a:t>RowClone</a:t>
            </a:r>
            <a:r>
              <a:rPr lang="en-US" sz="3400" dirty="0"/>
              <a:t> &amp; Processing using DRAM</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BBC5F87A-7D79-2748-8FC3-ED1DCFBCB44E}"/>
              </a:ext>
            </a:extLst>
          </p:cNvPr>
          <p:cNvSpPr txBox="1"/>
          <p:nvPr/>
        </p:nvSpPr>
        <p:spPr>
          <a:xfrm>
            <a:off x="755576" y="6534219"/>
            <a:ext cx="76409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https://www.youtube.com/watch?v=n6Pwg1qax_E&amp;list=PL5Q2soXY2Zi_7UBNmC9B8Yr5JSwTG9yH4&amp;index=4</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04380BC8-733F-0B4F-B4D8-051CFB4C5038}"/>
              </a:ext>
            </a:extLst>
          </p:cNvPr>
          <p:cNvPicPr>
            <a:picLocks noChangeAspect="1"/>
          </p:cNvPicPr>
          <p:nvPr/>
        </p:nvPicPr>
        <p:blipFill>
          <a:blip r:embed="rId3"/>
          <a:stretch>
            <a:fillRect/>
          </a:stretch>
        </p:blipFill>
        <p:spPr>
          <a:xfrm>
            <a:off x="586780" y="928971"/>
            <a:ext cx="7848872" cy="5497264"/>
          </a:xfrm>
          <a:prstGeom prst="rect">
            <a:avLst/>
          </a:prstGeom>
        </p:spPr>
      </p:pic>
    </p:spTree>
    <p:extLst>
      <p:ext uri="{BB962C8B-B14F-4D97-AF65-F5344CB8AC3E}">
        <p14:creationId xmlns:p14="http://schemas.microsoft.com/office/powerpoint/2010/main" val="15908371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348689798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3208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45057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65587372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3618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4087564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3697855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105270720"/>
      </p:ext>
    </p:extLst>
  </p:cSld>
  <p:clrMapOvr>
    <a:masterClrMapping/>
  </p:clrMapOvr>
  <p:transition/>
</p:sld>
</file>

<file path=ppt/theme/_rels/theme61.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217051</TotalTime>
  <Words>4561</Words>
  <Application>Microsoft Macintosh PowerPoint</Application>
  <PresentationFormat>On-screen Show (4:3)</PresentationFormat>
  <Paragraphs>920</Paragraphs>
  <Slides>96</Slides>
  <Notes>10</Notes>
  <HiddenSlides>0</HiddenSlides>
  <MMClips>0</MMClips>
  <ScaleCrop>false</ScaleCrop>
  <HeadingPairs>
    <vt:vector size="6" baseType="variant">
      <vt:variant>
        <vt:lpstr>Fonts Used</vt:lpstr>
      </vt:variant>
      <vt:variant>
        <vt:i4>16</vt:i4>
      </vt:variant>
      <vt:variant>
        <vt:lpstr>Theme</vt:lpstr>
      </vt:variant>
      <vt:variant>
        <vt:i4>66</vt:i4>
      </vt:variant>
      <vt:variant>
        <vt:lpstr>Slide Titles</vt:lpstr>
      </vt:variant>
      <vt:variant>
        <vt:i4>96</vt:i4>
      </vt:variant>
    </vt:vector>
  </HeadingPairs>
  <TitlesOfParts>
    <vt:vector size="178" baseType="lpstr">
      <vt:lpstr>Arial</vt:lpstr>
      <vt:lpstr>Calibri</vt:lpstr>
      <vt:lpstr>Calibri Light</vt:lpstr>
      <vt:lpstr>Cambria</vt:lpstr>
      <vt:lpstr>Candara</vt:lpstr>
      <vt:lpstr>Corbel</vt:lpstr>
      <vt:lpstr>Garamond</vt:lpstr>
      <vt:lpstr>Gill Sans</vt:lpstr>
      <vt:lpstr>Gill Sans MT</vt:lpstr>
      <vt:lpstr>Helvetica Neue</vt:lpstr>
      <vt:lpstr>Lucida Grande</vt:lpstr>
      <vt:lpstr>Myriad Pro Bold Cond</vt:lpstr>
      <vt:lpstr>Segoe UI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169_Edge</vt:lpstr>
      <vt:lpstr>14_Edge</vt:lpstr>
      <vt:lpstr>19_Edge</vt:lpstr>
      <vt:lpstr>12_Edge</vt:lpstr>
      <vt:lpstr>2_Edge</vt:lpstr>
      <vt:lpstr>15_Edge</vt:lpstr>
      <vt:lpstr>155_Edge</vt:lpstr>
      <vt:lpstr>42_Edge</vt:lpstr>
      <vt:lpstr>21_Edge</vt:lpstr>
      <vt:lpstr>22_Edge</vt:lpstr>
      <vt:lpstr>44_Edge</vt:lpstr>
      <vt:lpstr>24_Edge</vt:lpstr>
      <vt:lpstr>25_Edge</vt:lpstr>
      <vt:lpstr>99_Edge</vt:lpstr>
      <vt:lpstr>28_Edge</vt:lpstr>
      <vt:lpstr>157_Edge</vt:lpstr>
      <vt:lpstr>100_Edge</vt:lpstr>
      <vt:lpstr>153_Edge</vt:lpstr>
      <vt:lpstr>10_Edge</vt:lpstr>
      <vt:lpstr>1_Office Theme</vt:lpstr>
      <vt:lpstr>3_Office Theme</vt:lpstr>
      <vt:lpstr>Title &amp; Bullets</vt:lpstr>
      <vt:lpstr>4_Office Theme</vt:lpstr>
      <vt:lpstr>Office Theme</vt:lpstr>
      <vt:lpstr>137_Edge</vt:lpstr>
      <vt:lpstr>34_Edge</vt:lpstr>
      <vt:lpstr>26_Edge</vt:lpstr>
      <vt:lpstr>Security of PIM Systems</vt:lpstr>
      <vt:lpstr>Problem</vt:lpstr>
      <vt:lpstr>Today’s Computing Systems</vt:lpstr>
      <vt:lpstr>It’s the Memory, Stupid!</vt:lpstr>
      <vt:lpstr>Processor-Centric System Performance</vt:lpstr>
      <vt:lpstr>Processor-Centric System Performance</vt:lpstr>
      <vt:lpstr>Data Movement vs. Computation Energy</vt:lpstr>
      <vt:lpstr>Data Movement vs. Computation Energy</vt:lpstr>
      <vt:lpstr>Data Movement vs. Computation Energy</vt:lpstr>
      <vt:lpstr>PowerPoint Presentation</vt:lpstr>
      <vt:lpstr>Energy Waste in Accelerators</vt:lpstr>
      <vt:lpstr>Fundamental Problem</vt:lpstr>
      <vt:lpstr>We Need A Paradigm Shift To …</vt:lpstr>
      <vt:lpstr>Process Data Where It Makes Sense </vt:lpstr>
      <vt:lpstr>Memory as an Accelerator</vt:lpstr>
      <vt:lpstr>Goal: Processing Inside Memory/Storage</vt:lpstr>
      <vt:lpstr>Processing in Memory: Two Types</vt:lpstr>
      <vt:lpstr>Processing-in-Memory Landscape Today </vt:lpstr>
      <vt:lpstr>PIM Review and Open Problems</vt:lpstr>
      <vt:lpstr>Potential Security Issues &amp; Benefits (I)</vt:lpstr>
      <vt:lpstr>Potential Security Issues &amp; Benefits (II)</vt:lpstr>
      <vt:lpstr>Processing in Memory: Evaluation Methods</vt:lpstr>
      <vt:lpstr>Simulators (Open Source)</vt:lpstr>
      <vt:lpstr>Ramulator + Gem5</vt:lpstr>
      <vt:lpstr>Opportunity: 3D-Stacked Logic+Memory</vt:lpstr>
      <vt:lpstr>Tesseract System for Graph Processing</vt:lpstr>
      <vt:lpstr>Tesseract System for Graph Processing</vt:lpstr>
      <vt:lpstr>Tesseract System for Graph Processing</vt:lpstr>
      <vt:lpstr>Simulated Systems</vt:lpstr>
      <vt:lpstr>Tesseract Graph Processing Performance</vt:lpstr>
      <vt:lpstr>Tesseract Graph Processing System Energy</vt:lpstr>
      <vt:lpstr>More on Tesseract</vt:lpstr>
      <vt:lpstr>PIM Prototypes</vt:lpstr>
      <vt:lpstr>Processing-in-Memory Landscape Today </vt:lpstr>
      <vt:lpstr>Processing-in-Memory Landscape Today</vt:lpstr>
      <vt:lpstr>Processing-in-Memory Landscape Today</vt:lpstr>
      <vt:lpstr>Samsung AxDIMM (2021)</vt:lpstr>
      <vt:lpstr>Samsung Function-in-Memory DRAM (2021)</vt:lpstr>
      <vt:lpstr>Samsung Function-in-Memory DRAM (2021)</vt:lpstr>
      <vt:lpstr>Samsung Function-in-Memory DRAM (2021)</vt:lpstr>
      <vt:lpstr>Samsung Function-in-Memory DRAM (2021)</vt:lpstr>
      <vt:lpstr>Samsung Function-in-Memory DRAM (2021)</vt:lpstr>
      <vt:lpstr>SK Hynix Accelerator-in-Memory (2022)</vt:lpstr>
      <vt:lpstr>SK Hynix Accelerator-in-Memory (2022)</vt:lpstr>
      <vt:lpstr>AliBaba PIM Recommendation System (2022)</vt:lpstr>
      <vt:lpstr>UPMEM Processing-in-DRAM Engine (2019)</vt:lpstr>
      <vt:lpstr>UPMEM Memory Modules</vt:lpstr>
      <vt:lpstr>2,560-DPU Processing-in-Memory System</vt:lpstr>
      <vt:lpstr>More on the UPMEM PIM System</vt:lpstr>
      <vt:lpstr>Experimental Analysis of the UPMEM PIM Engine</vt:lpstr>
      <vt:lpstr>UPMEM PIM System Summary &amp; Analysis</vt:lpstr>
      <vt:lpstr>PrIM Benchmarks: Application Domains</vt:lpstr>
      <vt:lpstr>PrIM Benchmarks are Open Source</vt:lpstr>
      <vt:lpstr>Understanding a Modern PIM Architecture</vt:lpstr>
      <vt:lpstr>Real Processing Using Memory Prototype</vt:lpstr>
      <vt:lpstr>Real Processing Using Memory Prototype</vt:lpstr>
      <vt:lpstr>Real Processing Using Memory Prototype</vt:lpstr>
      <vt:lpstr>Microbenchmark Copy/Initialization Throughput</vt:lpstr>
      <vt:lpstr>More on PiDRAM</vt:lpstr>
      <vt:lpstr>Eliminating the Adoption Barriers</vt:lpstr>
      <vt:lpstr>Potential Barriers to Adoption of PIM</vt:lpstr>
      <vt:lpstr>Potential Security Issues &amp; Benefits (I)</vt:lpstr>
      <vt:lpstr>Potential Security Issues &amp; Benefits (II)</vt:lpstr>
      <vt:lpstr>Security of PIM Systems</vt:lpstr>
      <vt:lpstr>Processing in/near Memory: An Old Idea</vt:lpstr>
      <vt:lpstr>Processing in/near Memory: An Old Idea</vt:lpstr>
      <vt:lpstr>Eliminating the Adoption Barriers</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System Energy</vt:lpstr>
      <vt:lpstr>More on Tesseract</vt:lpstr>
      <vt:lpstr>Eliminating the Adoption Barriers</vt:lpstr>
      <vt:lpstr>Processing using DRAM</vt:lpstr>
      <vt:lpstr>Starting Simple: Data Copy and Initialization</vt:lpstr>
      <vt:lpstr>Future Systems: In-Memory Copy</vt:lpstr>
      <vt:lpstr>RowClone: In-DRAM Row Copy</vt:lpstr>
      <vt:lpstr>RowClone: Latency and Energy Savings</vt:lpstr>
      <vt:lpstr>More on RowClone</vt:lpstr>
      <vt:lpstr>RowClone in Off-the-Shelf DRAM Chips</vt:lpstr>
      <vt:lpstr>Real Processing Using Memory Prototype</vt:lpstr>
      <vt:lpstr>Real Processing-using-Memory Prototype</vt:lpstr>
      <vt:lpstr>Real Processing-using-Memory Prototype</vt:lpstr>
      <vt:lpstr>Microbenchmark Copy/Initialization Throughput</vt:lpstr>
      <vt:lpstr>More on PiDRAM</vt:lpstr>
      <vt:lpstr>Lecture on RowClone &amp; Processing using DRAM</vt:lpstr>
      <vt:lpstr>(Truly) In-Memory Computation </vt:lpstr>
      <vt:lpstr>In-DRAM AND/OR: Triple Row Activation</vt:lpstr>
      <vt:lpstr>Bulk Bitwise Operations in Workloads</vt:lpstr>
      <vt:lpstr>In-DRAM Acceleration of Database Queries</vt:lpstr>
      <vt:lpstr>More on Ambit</vt:lpstr>
      <vt:lpstr>In-DRAM Bulk Bitwise Execution</vt:lpstr>
      <vt:lpstr>SIMDRAM Framework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2924</cp:revision>
  <cp:lastPrinted>2020-07-19T11:53:12Z</cp:lastPrinted>
  <dcterms:created xsi:type="dcterms:W3CDTF">2010-10-08T20:41:54Z</dcterms:created>
  <dcterms:modified xsi:type="dcterms:W3CDTF">2023-11-30T19:20:26Z</dcterms:modified>
</cp:coreProperties>
</file>