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7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8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39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40.xml" ContentType="application/vnd.openxmlformats-officedocument.theme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theme/theme41.xml" ContentType="application/vnd.openxmlformats-officedocument.theme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42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43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heme/theme44.xml" ContentType="application/vnd.openxmlformats-officedocument.theme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45.xml" ContentType="application/vnd.openxmlformats-officedocument.theme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theme/theme46.xml" ContentType="application/vnd.openxmlformats-officedocument.theme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theme/theme47.xml" ContentType="application/vnd.openxmlformats-officedocument.theme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48.xml" ContentType="application/vnd.openxmlformats-officedocument.theme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49.xml" ContentType="application/vnd.openxmlformats-officedocument.theme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theme/theme50.xml" ContentType="application/vnd.openxmlformats-officedocument.theme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1.xml" ContentType="application/vnd.openxmlformats-officedocument.theme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theme/theme52.xml" ContentType="application/vnd.openxmlformats-officedocument.theme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theme/theme53.xml" ContentType="application/vnd.openxmlformats-officedocument.theme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4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5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6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theme/theme57.xml" ContentType="application/vnd.openxmlformats-officedocument.theme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theme/theme58.xml" ContentType="application/vnd.openxmlformats-officedocument.theme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theme/theme59.xml" ContentType="application/vnd.openxmlformats-officedocument.theme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theme/theme60.xml" ContentType="application/vnd.openxmlformats-officedocument.theme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theme/theme61.xml" ContentType="application/vnd.openxmlformats-officedocument.theme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theme/theme62.xml" ContentType="application/vnd.openxmlformats-officedocument.theme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theme/theme63.xml" ContentType="application/vnd.openxmlformats-officedocument.theme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theme/theme64.xml" ContentType="application/vnd.openxmlformats-officedocument.theme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theme/theme65.xml" ContentType="application/vnd.openxmlformats-officedocument.theme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theme/theme66.xml" ContentType="application/vnd.openxmlformats-officedocument.theme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6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52" r:id="rId23"/>
    <p:sldMasterId id="2147485665" r:id="rId24"/>
    <p:sldMasterId id="2147485714" r:id="rId25"/>
    <p:sldMasterId id="2147486472" r:id="rId26"/>
    <p:sldMasterId id="2147486594" r:id="rId27"/>
    <p:sldMasterId id="2147486871" r:id="rId28"/>
    <p:sldMasterId id="2147487120" r:id="rId29"/>
    <p:sldMasterId id="2147487144" r:id="rId30"/>
    <p:sldMasterId id="2147487194" r:id="rId31"/>
    <p:sldMasterId id="2147487206" r:id="rId32"/>
    <p:sldMasterId id="2147487258" r:id="rId33"/>
    <p:sldMasterId id="2147487574" r:id="rId34"/>
    <p:sldMasterId id="2147487623" r:id="rId35"/>
    <p:sldMasterId id="2147487743" r:id="rId36"/>
    <p:sldMasterId id="2147488085" r:id="rId37"/>
    <p:sldMasterId id="2147488097" r:id="rId38"/>
    <p:sldMasterId id="2147488249" r:id="rId39"/>
    <p:sldMasterId id="2147488265" r:id="rId40"/>
    <p:sldMasterId id="2147488289" r:id="rId41"/>
    <p:sldMasterId id="2147488302" r:id="rId42"/>
    <p:sldMasterId id="2147488317" r:id="rId43"/>
    <p:sldMasterId id="2147488329" r:id="rId44"/>
    <p:sldMasterId id="2147488341" r:id="rId45"/>
    <p:sldMasterId id="2147488449" r:id="rId46"/>
    <p:sldMasterId id="2147488474" r:id="rId47"/>
    <p:sldMasterId id="2147488486" r:id="rId48"/>
    <p:sldMasterId id="2147488511" r:id="rId49"/>
    <p:sldMasterId id="2147488523" r:id="rId50"/>
    <p:sldMasterId id="2147488536" r:id="rId51"/>
    <p:sldMasterId id="2147488548" r:id="rId52"/>
    <p:sldMasterId id="2147488560" r:id="rId53"/>
    <p:sldMasterId id="2147488572" r:id="rId54"/>
    <p:sldMasterId id="2147488577" r:id="rId55"/>
    <p:sldMasterId id="2147488589" r:id="rId56"/>
    <p:sldMasterId id="2147488601" r:id="rId57"/>
    <p:sldMasterId id="2147488614" r:id="rId58"/>
    <p:sldMasterId id="2147488627" r:id="rId59"/>
    <p:sldMasterId id="2147488639" r:id="rId60"/>
    <p:sldMasterId id="2147488651" r:id="rId61"/>
    <p:sldMasterId id="2147488663" r:id="rId62"/>
    <p:sldMasterId id="2147488676" r:id="rId63"/>
    <p:sldMasterId id="2147488689" r:id="rId64"/>
    <p:sldMasterId id="2147488702" r:id="rId65"/>
    <p:sldMasterId id="2147488708" r:id="rId66"/>
    <p:sldMasterId id="2147488721" r:id="rId67"/>
  </p:sldMasterIdLst>
  <p:notesMasterIdLst>
    <p:notesMasterId r:id="rId245"/>
  </p:notesMasterIdLst>
  <p:handoutMasterIdLst>
    <p:handoutMasterId r:id="rId246"/>
  </p:handoutMasterIdLst>
  <p:sldIdLst>
    <p:sldId id="4681" r:id="rId68"/>
    <p:sldId id="5906" r:id="rId69"/>
    <p:sldId id="6073" r:id="rId70"/>
    <p:sldId id="6074" r:id="rId71"/>
    <p:sldId id="6075" r:id="rId72"/>
    <p:sldId id="6076" r:id="rId73"/>
    <p:sldId id="6077" r:id="rId74"/>
    <p:sldId id="5176" r:id="rId75"/>
    <p:sldId id="6078" r:id="rId76"/>
    <p:sldId id="6079" r:id="rId77"/>
    <p:sldId id="5643" r:id="rId78"/>
    <p:sldId id="6080" r:id="rId79"/>
    <p:sldId id="6083" r:id="rId80"/>
    <p:sldId id="6091" r:id="rId81"/>
    <p:sldId id="6092" r:id="rId82"/>
    <p:sldId id="6284" r:id="rId83"/>
    <p:sldId id="6285" r:id="rId84"/>
    <p:sldId id="6329" r:id="rId85"/>
    <p:sldId id="6295" r:id="rId86"/>
    <p:sldId id="6296" r:id="rId87"/>
    <p:sldId id="6086" r:id="rId88"/>
    <p:sldId id="5775" r:id="rId89"/>
    <p:sldId id="6087" r:id="rId90"/>
    <p:sldId id="6090" r:id="rId91"/>
    <p:sldId id="5981" r:id="rId92"/>
    <p:sldId id="6322" r:id="rId93"/>
    <p:sldId id="6298" r:id="rId94"/>
    <p:sldId id="6299" r:id="rId95"/>
    <p:sldId id="5218" r:id="rId96"/>
    <p:sldId id="5220" r:id="rId97"/>
    <p:sldId id="5221" r:id="rId98"/>
    <p:sldId id="5222" r:id="rId99"/>
    <p:sldId id="5223" r:id="rId100"/>
    <p:sldId id="4457" r:id="rId101"/>
    <p:sldId id="4436" r:id="rId102"/>
    <p:sldId id="4696" r:id="rId103"/>
    <p:sldId id="5742" r:id="rId104"/>
    <p:sldId id="6300" r:id="rId105"/>
    <p:sldId id="6301" r:id="rId106"/>
    <p:sldId id="6323" r:id="rId107"/>
    <p:sldId id="6302" r:id="rId108"/>
    <p:sldId id="6303" r:id="rId109"/>
    <p:sldId id="6304" r:id="rId110"/>
    <p:sldId id="5224" r:id="rId111"/>
    <p:sldId id="5225" r:id="rId112"/>
    <p:sldId id="5232" r:id="rId113"/>
    <p:sldId id="5227" r:id="rId114"/>
    <p:sldId id="5226" r:id="rId115"/>
    <p:sldId id="5509" r:id="rId116"/>
    <p:sldId id="5228" r:id="rId117"/>
    <p:sldId id="5229" r:id="rId118"/>
    <p:sldId id="5230" r:id="rId119"/>
    <p:sldId id="6305" r:id="rId120"/>
    <p:sldId id="6306" r:id="rId121"/>
    <p:sldId id="5233" r:id="rId122"/>
    <p:sldId id="6308" r:id="rId123"/>
    <p:sldId id="5239" r:id="rId124"/>
    <p:sldId id="6309" r:id="rId125"/>
    <p:sldId id="6310" r:id="rId126"/>
    <p:sldId id="6311" r:id="rId127"/>
    <p:sldId id="6312" r:id="rId128"/>
    <p:sldId id="6313" r:id="rId129"/>
    <p:sldId id="6314" r:id="rId130"/>
    <p:sldId id="6053" r:id="rId131"/>
    <p:sldId id="6029" r:id="rId132"/>
    <p:sldId id="6030" r:id="rId133"/>
    <p:sldId id="6031" r:id="rId134"/>
    <p:sldId id="6315" r:id="rId135"/>
    <p:sldId id="6316" r:id="rId136"/>
    <p:sldId id="6317" r:id="rId137"/>
    <p:sldId id="6318" r:id="rId138"/>
    <p:sldId id="6292" r:id="rId139"/>
    <p:sldId id="6319" r:id="rId140"/>
    <p:sldId id="6028" r:id="rId141"/>
    <p:sldId id="5500" r:id="rId142"/>
    <p:sldId id="5365" r:id="rId143"/>
    <p:sldId id="6320" r:id="rId144"/>
    <p:sldId id="6321" r:id="rId145"/>
    <p:sldId id="5778" r:id="rId146"/>
    <p:sldId id="5779" r:id="rId147"/>
    <p:sldId id="6324" r:id="rId148"/>
    <p:sldId id="6328" r:id="rId149"/>
    <p:sldId id="6325" r:id="rId150"/>
    <p:sldId id="6330" r:id="rId151"/>
    <p:sldId id="6327" r:id="rId152"/>
    <p:sldId id="2577" r:id="rId153"/>
    <p:sldId id="2578" r:id="rId154"/>
    <p:sldId id="5835" r:id="rId155"/>
    <p:sldId id="5715" r:id="rId156"/>
    <p:sldId id="5966" r:id="rId157"/>
    <p:sldId id="6042" r:id="rId158"/>
    <p:sldId id="5965" r:id="rId159"/>
    <p:sldId id="5964" r:id="rId160"/>
    <p:sldId id="5967" r:id="rId161"/>
    <p:sldId id="5168" r:id="rId162"/>
    <p:sldId id="5284" r:id="rId163"/>
    <p:sldId id="6043" r:id="rId164"/>
    <p:sldId id="5197" r:id="rId165"/>
    <p:sldId id="5971" r:id="rId166"/>
    <p:sldId id="2593" r:id="rId167"/>
    <p:sldId id="5578" r:id="rId168"/>
    <p:sldId id="5579" r:id="rId169"/>
    <p:sldId id="2606" r:id="rId170"/>
    <p:sldId id="2652" r:id="rId171"/>
    <p:sldId id="2603" r:id="rId172"/>
    <p:sldId id="5973" r:id="rId173"/>
    <p:sldId id="5607" r:id="rId174"/>
    <p:sldId id="6089" r:id="rId175"/>
    <p:sldId id="5972" r:id="rId176"/>
    <p:sldId id="6093" r:id="rId177"/>
    <p:sldId id="6037" r:id="rId178"/>
    <p:sldId id="6039" r:id="rId179"/>
    <p:sldId id="6034" r:id="rId180"/>
    <p:sldId id="5840" r:id="rId181"/>
    <p:sldId id="5898" r:id="rId182"/>
    <p:sldId id="5962" r:id="rId183"/>
    <p:sldId id="5974" r:id="rId184"/>
    <p:sldId id="5216" r:id="rId185"/>
    <p:sldId id="5215" r:id="rId186"/>
    <p:sldId id="5200" r:id="rId187"/>
    <p:sldId id="3730" r:id="rId188"/>
    <p:sldId id="2694" r:id="rId189"/>
    <p:sldId id="4689" r:id="rId190"/>
    <p:sldId id="5238" r:id="rId191"/>
    <p:sldId id="5254" r:id="rId192"/>
    <p:sldId id="3792" r:id="rId193"/>
    <p:sldId id="6063" r:id="rId194"/>
    <p:sldId id="6064" r:id="rId195"/>
    <p:sldId id="5540" r:id="rId196"/>
    <p:sldId id="5978" r:id="rId197"/>
    <p:sldId id="5259" r:id="rId198"/>
    <p:sldId id="5852" r:id="rId199"/>
    <p:sldId id="5543" r:id="rId200"/>
    <p:sldId id="6046" r:id="rId201"/>
    <p:sldId id="5627" r:id="rId202"/>
    <p:sldId id="6068" r:id="rId203"/>
    <p:sldId id="3773" r:id="rId204"/>
    <p:sldId id="4901" r:id="rId205"/>
    <p:sldId id="4278" r:id="rId206"/>
    <p:sldId id="6050" r:id="rId207"/>
    <p:sldId id="6051" r:id="rId208"/>
    <p:sldId id="5351" r:id="rId209"/>
    <p:sldId id="6227" r:id="rId210"/>
    <p:sldId id="5157" r:id="rId211"/>
    <p:sldId id="5870" r:id="rId212"/>
    <p:sldId id="5869" r:id="rId213"/>
    <p:sldId id="6225" r:id="rId214"/>
    <p:sldId id="6065" r:id="rId215"/>
    <p:sldId id="6062" r:id="rId216"/>
    <p:sldId id="5982" r:id="rId217"/>
    <p:sldId id="5983" r:id="rId218"/>
    <p:sldId id="5843" r:id="rId219"/>
    <p:sldId id="5984" r:id="rId220"/>
    <p:sldId id="6226" r:id="rId221"/>
    <p:sldId id="5976" r:id="rId222"/>
    <p:sldId id="5879" r:id="rId223"/>
    <p:sldId id="5993" r:id="rId224"/>
    <p:sldId id="5992" r:id="rId225"/>
    <p:sldId id="5987" r:id="rId226"/>
    <p:sldId id="6094" r:id="rId227"/>
    <p:sldId id="1201" r:id="rId228"/>
    <p:sldId id="5783" r:id="rId229"/>
    <p:sldId id="5791" r:id="rId230"/>
    <p:sldId id="6282" r:id="rId231"/>
    <p:sldId id="5792" r:id="rId232"/>
    <p:sldId id="5808" r:id="rId233"/>
    <p:sldId id="6283" r:id="rId234"/>
    <p:sldId id="5986" r:id="rId235"/>
    <p:sldId id="6066" r:id="rId236"/>
    <p:sldId id="5471" r:id="rId237"/>
    <p:sldId id="6095" r:id="rId238"/>
    <p:sldId id="6096" r:id="rId239"/>
    <p:sldId id="5053" r:id="rId240"/>
    <p:sldId id="4929" r:id="rId241"/>
    <p:sldId id="4930" r:id="rId242"/>
    <p:sldId id="5644" r:id="rId243"/>
    <p:sldId id="6331" r:id="rId24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432FF"/>
    <a:srgbClr val="FF00C4"/>
    <a:srgbClr val="1A5712"/>
    <a:srgbClr val="948A54"/>
    <a:srgbClr val="2A55D6"/>
    <a:srgbClr val="8C0000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96" autoAdjust="0"/>
    <p:restoredTop sz="99433" autoAdjust="0"/>
  </p:normalViewPr>
  <p:slideViewPr>
    <p:cSldViewPr>
      <p:cViewPr varScale="1">
        <p:scale>
          <a:sx n="151" d="100"/>
          <a:sy n="151" d="100"/>
        </p:scale>
        <p:origin x="276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0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17.xml"/><Relationship Id="rId138" Type="http://schemas.openxmlformats.org/officeDocument/2006/relationships/slide" Target="slides/slide71.xml"/><Relationship Id="rId159" Type="http://schemas.openxmlformats.org/officeDocument/2006/relationships/slide" Target="slides/slide92.xml"/><Relationship Id="rId170" Type="http://schemas.openxmlformats.org/officeDocument/2006/relationships/slide" Target="slides/slide103.xml"/><Relationship Id="rId191" Type="http://schemas.openxmlformats.org/officeDocument/2006/relationships/slide" Target="slides/slide124.xml"/><Relationship Id="rId205" Type="http://schemas.openxmlformats.org/officeDocument/2006/relationships/slide" Target="slides/slide138.xml"/><Relationship Id="rId226" Type="http://schemas.openxmlformats.org/officeDocument/2006/relationships/slide" Target="slides/slide159.xml"/><Relationship Id="rId247" Type="http://schemas.openxmlformats.org/officeDocument/2006/relationships/presProps" Target="presProps.xml"/><Relationship Id="rId107" Type="http://schemas.openxmlformats.org/officeDocument/2006/relationships/slide" Target="slides/slide40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7.xml"/><Relationship Id="rId128" Type="http://schemas.openxmlformats.org/officeDocument/2006/relationships/slide" Target="slides/slide61.xml"/><Relationship Id="rId149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28.xml"/><Relationship Id="rId160" Type="http://schemas.openxmlformats.org/officeDocument/2006/relationships/slide" Target="slides/slide93.xml"/><Relationship Id="rId181" Type="http://schemas.openxmlformats.org/officeDocument/2006/relationships/slide" Target="slides/slide114.xml"/><Relationship Id="rId216" Type="http://schemas.openxmlformats.org/officeDocument/2006/relationships/slide" Target="slides/slide149.xml"/><Relationship Id="rId237" Type="http://schemas.openxmlformats.org/officeDocument/2006/relationships/slide" Target="slides/slide170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51.xml"/><Relationship Id="rId139" Type="http://schemas.openxmlformats.org/officeDocument/2006/relationships/slide" Target="slides/slide72.xml"/><Relationship Id="rId85" Type="http://schemas.openxmlformats.org/officeDocument/2006/relationships/slide" Target="slides/slide18.xml"/><Relationship Id="rId150" Type="http://schemas.openxmlformats.org/officeDocument/2006/relationships/slide" Target="slides/slide83.xml"/><Relationship Id="rId171" Type="http://schemas.openxmlformats.org/officeDocument/2006/relationships/slide" Target="slides/slide104.xml"/><Relationship Id="rId192" Type="http://schemas.openxmlformats.org/officeDocument/2006/relationships/slide" Target="slides/slide125.xml"/><Relationship Id="rId206" Type="http://schemas.openxmlformats.org/officeDocument/2006/relationships/slide" Target="slides/slide139.xml"/><Relationship Id="rId227" Type="http://schemas.openxmlformats.org/officeDocument/2006/relationships/slide" Target="slides/slide160.xml"/><Relationship Id="rId248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41.xml"/><Relationship Id="rId129" Type="http://schemas.openxmlformats.org/officeDocument/2006/relationships/slide" Target="slides/slide62.xml"/><Relationship Id="rId54" Type="http://schemas.openxmlformats.org/officeDocument/2006/relationships/slideMaster" Target="slideMasters/slideMaster54.xml"/><Relationship Id="rId75" Type="http://schemas.openxmlformats.org/officeDocument/2006/relationships/slide" Target="slides/slide8.xml"/><Relationship Id="rId96" Type="http://schemas.openxmlformats.org/officeDocument/2006/relationships/slide" Target="slides/slide29.xml"/><Relationship Id="rId140" Type="http://schemas.openxmlformats.org/officeDocument/2006/relationships/slide" Target="slides/slide73.xml"/><Relationship Id="rId161" Type="http://schemas.openxmlformats.org/officeDocument/2006/relationships/slide" Target="slides/slide94.xml"/><Relationship Id="rId182" Type="http://schemas.openxmlformats.org/officeDocument/2006/relationships/slide" Target="slides/slide115.xml"/><Relationship Id="rId217" Type="http://schemas.openxmlformats.org/officeDocument/2006/relationships/slide" Target="slides/slide150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71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52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" Target="slides/slide19.xml"/><Relationship Id="rId130" Type="http://schemas.openxmlformats.org/officeDocument/2006/relationships/slide" Target="slides/slide63.xml"/><Relationship Id="rId151" Type="http://schemas.openxmlformats.org/officeDocument/2006/relationships/slide" Target="slides/slide84.xml"/><Relationship Id="rId172" Type="http://schemas.openxmlformats.org/officeDocument/2006/relationships/slide" Target="slides/slide105.xml"/><Relationship Id="rId193" Type="http://schemas.openxmlformats.org/officeDocument/2006/relationships/slide" Target="slides/slide126.xml"/><Relationship Id="rId207" Type="http://schemas.openxmlformats.org/officeDocument/2006/relationships/slide" Target="slides/slide140.xml"/><Relationship Id="rId228" Type="http://schemas.openxmlformats.org/officeDocument/2006/relationships/slide" Target="slides/slide161.xml"/><Relationship Id="rId249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42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9.xml"/><Relationship Id="rId97" Type="http://schemas.openxmlformats.org/officeDocument/2006/relationships/slide" Target="slides/slide30.xml"/><Relationship Id="rId120" Type="http://schemas.openxmlformats.org/officeDocument/2006/relationships/slide" Target="slides/slide53.xml"/><Relationship Id="rId141" Type="http://schemas.openxmlformats.org/officeDocument/2006/relationships/slide" Target="slides/slide74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95.xml"/><Relationship Id="rId183" Type="http://schemas.openxmlformats.org/officeDocument/2006/relationships/slide" Target="slides/slide116.xml"/><Relationship Id="rId218" Type="http://schemas.openxmlformats.org/officeDocument/2006/relationships/slide" Target="slides/slide151.xml"/><Relationship Id="rId239" Type="http://schemas.openxmlformats.org/officeDocument/2006/relationships/slide" Target="slides/slide172.xml"/><Relationship Id="rId250" Type="http://schemas.openxmlformats.org/officeDocument/2006/relationships/tableStyles" Target="tableStyles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20.xml"/><Relationship Id="rId110" Type="http://schemas.openxmlformats.org/officeDocument/2006/relationships/slide" Target="slides/slide43.xml"/><Relationship Id="rId131" Type="http://schemas.openxmlformats.org/officeDocument/2006/relationships/slide" Target="slides/slide64.xml"/><Relationship Id="rId152" Type="http://schemas.openxmlformats.org/officeDocument/2006/relationships/slide" Target="slides/slide85.xml"/><Relationship Id="rId173" Type="http://schemas.openxmlformats.org/officeDocument/2006/relationships/slide" Target="slides/slide106.xml"/><Relationship Id="rId194" Type="http://schemas.openxmlformats.org/officeDocument/2006/relationships/slide" Target="slides/slide127.xml"/><Relationship Id="rId208" Type="http://schemas.openxmlformats.org/officeDocument/2006/relationships/slide" Target="slides/slide141.xml"/><Relationship Id="rId229" Type="http://schemas.openxmlformats.org/officeDocument/2006/relationships/slide" Target="slides/slide162.xml"/><Relationship Id="rId240" Type="http://schemas.openxmlformats.org/officeDocument/2006/relationships/slide" Target="slides/slide173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0.xml"/><Relationship Id="rId100" Type="http://schemas.openxmlformats.org/officeDocument/2006/relationships/slide" Target="slides/slide33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31.xml"/><Relationship Id="rId121" Type="http://schemas.openxmlformats.org/officeDocument/2006/relationships/slide" Target="slides/slide54.xml"/><Relationship Id="rId142" Type="http://schemas.openxmlformats.org/officeDocument/2006/relationships/slide" Target="slides/slide75.xml"/><Relationship Id="rId163" Type="http://schemas.openxmlformats.org/officeDocument/2006/relationships/slide" Target="slides/slide96.xml"/><Relationship Id="rId184" Type="http://schemas.openxmlformats.org/officeDocument/2006/relationships/slide" Target="slides/slide117.xml"/><Relationship Id="rId219" Type="http://schemas.openxmlformats.org/officeDocument/2006/relationships/slide" Target="slides/slide152.xml"/><Relationship Id="rId230" Type="http://schemas.openxmlformats.org/officeDocument/2006/relationships/slide" Target="slides/slide16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88" Type="http://schemas.openxmlformats.org/officeDocument/2006/relationships/slide" Target="slides/slide21.xml"/><Relationship Id="rId111" Type="http://schemas.openxmlformats.org/officeDocument/2006/relationships/slide" Target="slides/slide44.xml"/><Relationship Id="rId132" Type="http://schemas.openxmlformats.org/officeDocument/2006/relationships/slide" Target="slides/slide65.xml"/><Relationship Id="rId153" Type="http://schemas.openxmlformats.org/officeDocument/2006/relationships/slide" Target="slides/slide86.xml"/><Relationship Id="rId174" Type="http://schemas.openxmlformats.org/officeDocument/2006/relationships/slide" Target="slides/slide107.xml"/><Relationship Id="rId195" Type="http://schemas.openxmlformats.org/officeDocument/2006/relationships/slide" Target="slides/slide128.xml"/><Relationship Id="rId209" Type="http://schemas.openxmlformats.org/officeDocument/2006/relationships/slide" Target="slides/slide142.xml"/><Relationship Id="rId220" Type="http://schemas.openxmlformats.org/officeDocument/2006/relationships/slide" Target="slides/slide153.xml"/><Relationship Id="rId241" Type="http://schemas.openxmlformats.org/officeDocument/2006/relationships/slide" Target="slides/slide174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78" Type="http://schemas.openxmlformats.org/officeDocument/2006/relationships/slide" Target="slides/slide11.xml"/><Relationship Id="rId99" Type="http://schemas.openxmlformats.org/officeDocument/2006/relationships/slide" Target="slides/slide32.xml"/><Relationship Id="rId101" Type="http://schemas.openxmlformats.org/officeDocument/2006/relationships/slide" Target="slides/slide34.xml"/><Relationship Id="rId122" Type="http://schemas.openxmlformats.org/officeDocument/2006/relationships/slide" Target="slides/slide55.xml"/><Relationship Id="rId143" Type="http://schemas.openxmlformats.org/officeDocument/2006/relationships/slide" Target="slides/slide76.xml"/><Relationship Id="rId164" Type="http://schemas.openxmlformats.org/officeDocument/2006/relationships/slide" Target="slides/slide97.xml"/><Relationship Id="rId185" Type="http://schemas.openxmlformats.org/officeDocument/2006/relationships/slide" Target="slides/slide1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13.xml"/><Relationship Id="rId210" Type="http://schemas.openxmlformats.org/officeDocument/2006/relationships/slide" Target="slides/slide143.xml"/><Relationship Id="rId215" Type="http://schemas.openxmlformats.org/officeDocument/2006/relationships/slide" Target="slides/slide148.xml"/><Relationship Id="rId236" Type="http://schemas.openxmlformats.org/officeDocument/2006/relationships/slide" Target="slides/slide169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64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1.xml"/><Relationship Id="rId89" Type="http://schemas.openxmlformats.org/officeDocument/2006/relationships/slide" Target="slides/slide22.xml"/><Relationship Id="rId112" Type="http://schemas.openxmlformats.org/officeDocument/2006/relationships/slide" Target="slides/slide45.xml"/><Relationship Id="rId133" Type="http://schemas.openxmlformats.org/officeDocument/2006/relationships/slide" Target="slides/slide66.xml"/><Relationship Id="rId154" Type="http://schemas.openxmlformats.org/officeDocument/2006/relationships/slide" Target="slides/slide87.xml"/><Relationship Id="rId175" Type="http://schemas.openxmlformats.org/officeDocument/2006/relationships/slide" Target="slides/slide108.xml"/><Relationship Id="rId196" Type="http://schemas.openxmlformats.org/officeDocument/2006/relationships/slide" Target="slides/slide129.xml"/><Relationship Id="rId200" Type="http://schemas.openxmlformats.org/officeDocument/2006/relationships/slide" Target="slides/slide133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54.xml"/><Relationship Id="rId242" Type="http://schemas.openxmlformats.org/officeDocument/2006/relationships/slide" Target="slides/slide175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12.xml"/><Relationship Id="rId102" Type="http://schemas.openxmlformats.org/officeDocument/2006/relationships/slide" Target="slides/slide35.xml"/><Relationship Id="rId123" Type="http://schemas.openxmlformats.org/officeDocument/2006/relationships/slide" Target="slides/slide56.xml"/><Relationship Id="rId144" Type="http://schemas.openxmlformats.org/officeDocument/2006/relationships/slide" Target="slides/slide77.xml"/><Relationship Id="rId90" Type="http://schemas.openxmlformats.org/officeDocument/2006/relationships/slide" Target="slides/slide23.xml"/><Relationship Id="rId165" Type="http://schemas.openxmlformats.org/officeDocument/2006/relationships/slide" Target="slides/slide98.xml"/><Relationship Id="rId186" Type="http://schemas.openxmlformats.org/officeDocument/2006/relationships/slide" Target="slides/slide119.xml"/><Relationship Id="rId211" Type="http://schemas.openxmlformats.org/officeDocument/2006/relationships/slide" Target="slides/slide144.xml"/><Relationship Id="rId232" Type="http://schemas.openxmlformats.org/officeDocument/2006/relationships/slide" Target="slides/slide165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" Target="slides/slide2.xml"/><Relationship Id="rId113" Type="http://schemas.openxmlformats.org/officeDocument/2006/relationships/slide" Target="slides/slide46.xml"/><Relationship Id="rId134" Type="http://schemas.openxmlformats.org/officeDocument/2006/relationships/slide" Target="slides/slide67.xml"/><Relationship Id="rId80" Type="http://schemas.openxmlformats.org/officeDocument/2006/relationships/slide" Target="slides/slide13.xml"/><Relationship Id="rId155" Type="http://schemas.openxmlformats.org/officeDocument/2006/relationships/slide" Target="slides/slide88.xml"/><Relationship Id="rId176" Type="http://schemas.openxmlformats.org/officeDocument/2006/relationships/slide" Target="slides/slide109.xml"/><Relationship Id="rId197" Type="http://schemas.openxmlformats.org/officeDocument/2006/relationships/slide" Target="slides/slide130.xml"/><Relationship Id="rId201" Type="http://schemas.openxmlformats.org/officeDocument/2006/relationships/slide" Target="slides/slide134.xml"/><Relationship Id="rId222" Type="http://schemas.openxmlformats.org/officeDocument/2006/relationships/slide" Target="slides/slide155.xml"/><Relationship Id="rId243" Type="http://schemas.openxmlformats.org/officeDocument/2006/relationships/slide" Target="slides/slide176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6.xml"/><Relationship Id="rId124" Type="http://schemas.openxmlformats.org/officeDocument/2006/relationships/slide" Target="slides/slide57.xml"/><Relationship Id="rId70" Type="http://schemas.openxmlformats.org/officeDocument/2006/relationships/slide" Target="slides/slide3.xml"/><Relationship Id="rId91" Type="http://schemas.openxmlformats.org/officeDocument/2006/relationships/slide" Target="slides/slide24.xml"/><Relationship Id="rId145" Type="http://schemas.openxmlformats.org/officeDocument/2006/relationships/slide" Target="slides/slide78.xml"/><Relationship Id="rId166" Type="http://schemas.openxmlformats.org/officeDocument/2006/relationships/slide" Target="slides/slide99.xml"/><Relationship Id="rId187" Type="http://schemas.openxmlformats.org/officeDocument/2006/relationships/slide" Target="slides/slide120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45.xml"/><Relationship Id="rId233" Type="http://schemas.openxmlformats.org/officeDocument/2006/relationships/slide" Target="slides/slide166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47.xml"/><Relationship Id="rId60" Type="http://schemas.openxmlformats.org/officeDocument/2006/relationships/slideMaster" Target="slideMasters/slideMaster60.xml"/><Relationship Id="rId81" Type="http://schemas.openxmlformats.org/officeDocument/2006/relationships/slide" Target="slides/slide14.xml"/><Relationship Id="rId135" Type="http://schemas.openxmlformats.org/officeDocument/2006/relationships/slide" Target="slides/slide68.xml"/><Relationship Id="rId156" Type="http://schemas.openxmlformats.org/officeDocument/2006/relationships/slide" Target="slides/slide89.xml"/><Relationship Id="rId177" Type="http://schemas.openxmlformats.org/officeDocument/2006/relationships/slide" Target="slides/slide110.xml"/><Relationship Id="rId198" Type="http://schemas.openxmlformats.org/officeDocument/2006/relationships/slide" Target="slides/slide131.xml"/><Relationship Id="rId202" Type="http://schemas.openxmlformats.org/officeDocument/2006/relationships/slide" Target="slides/slide135.xml"/><Relationship Id="rId223" Type="http://schemas.openxmlformats.org/officeDocument/2006/relationships/slide" Target="slides/slide156.xml"/><Relationship Id="rId244" Type="http://schemas.openxmlformats.org/officeDocument/2006/relationships/slide" Target="slides/slide177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37.xml"/><Relationship Id="rId125" Type="http://schemas.openxmlformats.org/officeDocument/2006/relationships/slide" Target="slides/slide58.xml"/><Relationship Id="rId146" Type="http://schemas.openxmlformats.org/officeDocument/2006/relationships/slide" Target="slides/slide79.xml"/><Relationship Id="rId167" Type="http://schemas.openxmlformats.org/officeDocument/2006/relationships/slide" Target="slides/slide100.xml"/><Relationship Id="rId188" Type="http://schemas.openxmlformats.org/officeDocument/2006/relationships/slide" Target="slides/slide121.xml"/><Relationship Id="rId71" Type="http://schemas.openxmlformats.org/officeDocument/2006/relationships/slide" Target="slides/slide4.xml"/><Relationship Id="rId92" Type="http://schemas.openxmlformats.org/officeDocument/2006/relationships/slide" Target="slides/slide25.xml"/><Relationship Id="rId213" Type="http://schemas.openxmlformats.org/officeDocument/2006/relationships/slide" Target="slides/slide146.xml"/><Relationship Id="rId234" Type="http://schemas.openxmlformats.org/officeDocument/2006/relationships/slide" Target="slides/slide16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48.xml"/><Relationship Id="rId136" Type="http://schemas.openxmlformats.org/officeDocument/2006/relationships/slide" Target="slides/slide69.xml"/><Relationship Id="rId157" Type="http://schemas.openxmlformats.org/officeDocument/2006/relationships/slide" Target="slides/slide90.xml"/><Relationship Id="rId178" Type="http://schemas.openxmlformats.org/officeDocument/2006/relationships/slide" Target="slides/slide111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5.xml"/><Relationship Id="rId199" Type="http://schemas.openxmlformats.org/officeDocument/2006/relationships/slide" Target="slides/slide132.xml"/><Relationship Id="rId203" Type="http://schemas.openxmlformats.org/officeDocument/2006/relationships/slide" Target="slides/slide136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57.xml"/><Relationship Id="rId245" Type="http://schemas.openxmlformats.org/officeDocument/2006/relationships/notesMaster" Target="notesMasters/notesMaster1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38.xml"/><Relationship Id="rId126" Type="http://schemas.openxmlformats.org/officeDocument/2006/relationships/slide" Target="slides/slide59.xml"/><Relationship Id="rId147" Type="http://schemas.openxmlformats.org/officeDocument/2006/relationships/slide" Target="slides/slide80.xml"/><Relationship Id="rId168" Type="http://schemas.openxmlformats.org/officeDocument/2006/relationships/slide" Target="slides/slide101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5.xml"/><Relationship Id="rId93" Type="http://schemas.openxmlformats.org/officeDocument/2006/relationships/slide" Target="slides/slide26.xml"/><Relationship Id="rId189" Type="http://schemas.openxmlformats.org/officeDocument/2006/relationships/slide" Target="slides/slide122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47.xml"/><Relationship Id="rId235" Type="http://schemas.openxmlformats.org/officeDocument/2006/relationships/slide" Target="slides/slide168.xml"/><Relationship Id="rId116" Type="http://schemas.openxmlformats.org/officeDocument/2006/relationships/slide" Target="slides/slide49.xml"/><Relationship Id="rId137" Type="http://schemas.openxmlformats.org/officeDocument/2006/relationships/slide" Target="slides/slide70.xml"/><Relationship Id="rId158" Type="http://schemas.openxmlformats.org/officeDocument/2006/relationships/slide" Target="slides/slide9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6.xml"/><Relationship Id="rId179" Type="http://schemas.openxmlformats.org/officeDocument/2006/relationships/slide" Target="slides/slide112.xml"/><Relationship Id="rId190" Type="http://schemas.openxmlformats.org/officeDocument/2006/relationships/slide" Target="slides/slide123.xml"/><Relationship Id="rId204" Type="http://schemas.openxmlformats.org/officeDocument/2006/relationships/slide" Target="slides/slide137.xml"/><Relationship Id="rId225" Type="http://schemas.openxmlformats.org/officeDocument/2006/relationships/slide" Target="slides/slide158.xml"/><Relationship Id="rId246" Type="http://schemas.openxmlformats.org/officeDocument/2006/relationships/handoutMaster" Target="handoutMasters/handoutMaster1.xml"/><Relationship Id="rId106" Type="http://schemas.openxmlformats.org/officeDocument/2006/relationships/slide" Target="slides/slide39.xml"/><Relationship Id="rId127" Type="http://schemas.openxmlformats.org/officeDocument/2006/relationships/slide" Target="slides/slide6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6.xml"/><Relationship Id="rId94" Type="http://schemas.openxmlformats.org/officeDocument/2006/relationships/slide" Target="slides/slide27.xml"/><Relationship Id="rId148" Type="http://schemas.openxmlformats.org/officeDocument/2006/relationships/slide" Target="slides/slide81.xml"/><Relationship Id="rId169" Type="http://schemas.openxmlformats.org/officeDocument/2006/relationships/slide" Target="slides/slide10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7/5/21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7/5/21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586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Genome analysis starts with sequencing random short DNA fragments of copies of the original molecule.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reads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information about their order and which part of genome they are originated from.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second step is to map these reads to a long reference genome.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31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take</a:t>
            </a:r>
            <a:r>
              <a:rPr lang="en-US" baseline="0" dirty="0"/>
              <a:t> a look at widely-used </a:t>
            </a:r>
            <a:r>
              <a:rPr lang="en-US" baseline="0" dirty="0" err="1"/>
              <a:t>google</a:t>
            </a:r>
            <a:r>
              <a:rPr lang="en-US" baseline="0" dirty="0"/>
              <a:t> consumer workloads, to figure out the major sources of energy consumption.</a:t>
            </a:r>
          </a:p>
          <a:p>
            <a:endParaRPr lang="en-US" baseline="0" dirty="0"/>
          </a:p>
          <a:p>
            <a:r>
              <a:rPr lang="en-US" baseline="0" dirty="0"/>
              <a:t>We look at Google Chrome web </a:t>
            </a:r>
            <a:r>
              <a:rPr lang="en-US" baseline="0" dirty="0" err="1"/>
              <a:t>brower</a:t>
            </a:r>
            <a:r>
              <a:rPr lang="en-US" baseline="0" dirty="0"/>
              <a:t>. We take a look at </a:t>
            </a:r>
            <a:r>
              <a:rPr lang="en-US" baseline="0" dirty="0" err="1"/>
              <a:t>Tensorflow</a:t>
            </a:r>
            <a:r>
              <a:rPr lang="en-US" baseline="0" dirty="0"/>
              <a:t>, Google’s machine learning framework, and we also take a look at two important video related workloads, video playback and video capture, both rely on Google’s vp9 codec technology.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4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10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06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154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28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3A3D9-BADB-734B-A983-EA6AF1EA18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285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71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505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from the article:</a:t>
            </a:r>
          </a:p>
          <a:p>
            <a:r>
              <a:rPr lang="en-US" dirty="0"/>
              <a:t>http://</a:t>
            </a:r>
            <a:r>
              <a:rPr lang="en-US" dirty="0" err="1"/>
              <a:t>thehackernews.com</a:t>
            </a:r>
            <a:r>
              <a:rPr lang="en-US" dirty="0"/>
              <a:t>/2015/03/dram-</a:t>
            </a:r>
            <a:r>
              <a:rPr lang="en-US" dirty="0" err="1"/>
              <a:t>rowhammer</a:t>
            </a:r>
            <a:r>
              <a:rPr lang="en-US" dirty="0"/>
              <a:t>-</a:t>
            </a:r>
            <a:r>
              <a:rPr lang="en-US" dirty="0" err="1"/>
              <a:t>vulnerability.html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526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28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3A3D9-BADB-734B-A983-EA6AF1EA18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285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19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1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76275"/>
            <a:ext cx="4713288" cy="35337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994" y="4434208"/>
            <a:ext cx="5166647" cy="413509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Professor Mutlu</a:t>
            </a:r>
            <a:r>
              <a:rPr lang="ja-JP" altLang="en-US" dirty="0"/>
              <a:t>’</a:t>
            </a:r>
            <a:r>
              <a:rPr lang="en-US" dirty="0"/>
              <a:t>s research focus is all aspects of computer</a:t>
            </a:r>
            <a:r>
              <a:rPr lang="en-US" baseline="0" dirty="0"/>
              <a:t> </a:t>
            </a:r>
            <a:r>
              <a:rPr lang="en-US" dirty="0"/>
              <a:t>architecture, HW/SW interaction</a:t>
            </a:r>
            <a:r>
              <a:rPr lang="en-US" baseline="0" dirty="0"/>
              <a:t> and bioinformatics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He is looking for students to perform research</a:t>
            </a:r>
            <a:r>
              <a:rPr lang="en-US" baseline="0" dirty="0"/>
              <a:t> in these areas.</a:t>
            </a:r>
            <a:endParaRPr lang="en-US" dirty="0"/>
          </a:p>
          <a:p>
            <a:endParaRPr lang="en-US" dirty="0"/>
          </a:p>
          <a:p>
            <a:r>
              <a:rPr lang="en-US" dirty="0"/>
              <a:t>He and his group, SAFARI,</a:t>
            </a:r>
            <a:r>
              <a:rPr lang="en-US" baseline="0" dirty="0"/>
              <a:t> solve fundamental problems spanning:</a:t>
            </a:r>
          </a:p>
          <a:p>
            <a:endParaRPr lang="en-US" dirty="0"/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Memory, memory, memory, storage, interconnects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Parallel architectures, heterogeneous architectures, GP-GPUs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System/architecture interaction, new execution models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Energy efficiency, fault tolerance, hardware security 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Genome sequence analysis and assembly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b="1" i="1" dirty="0">
              <a:solidFill>
                <a:srgbClr val="3333CC"/>
              </a:solidFill>
              <a:latin typeface="Arial Narrow" charset="0"/>
              <a:ea typeface="ＭＳ Ｐゴシック" charset="0"/>
              <a:cs typeface="Arial" charset="0"/>
            </a:endParaRPr>
          </a:p>
          <a:p>
            <a:pPr defTabSz="9317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His group does broad research spanning systems to logic with architecture at center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b="1" i="1" dirty="0">
              <a:solidFill>
                <a:srgbClr val="3333CC"/>
              </a:solidFill>
              <a:latin typeface="Arial Narrow" charset="0"/>
              <a:ea typeface="ＭＳ Ｐゴシック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23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06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28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3A3D9-BADB-734B-A983-EA6AF1EA18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285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2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76275"/>
            <a:ext cx="4713288" cy="35337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994" y="4434208"/>
            <a:ext cx="5166647" cy="413509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Professor Mutlu</a:t>
            </a:r>
            <a:r>
              <a:rPr lang="ja-JP" altLang="en-US" dirty="0"/>
              <a:t>’</a:t>
            </a:r>
            <a:r>
              <a:rPr lang="en-US" dirty="0"/>
              <a:t>s research focus is all aspects of computer</a:t>
            </a:r>
            <a:r>
              <a:rPr lang="en-US" baseline="0" dirty="0"/>
              <a:t> </a:t>
            </a:r>
            <a:r>
              <a:rPr lang="en-US" dirty="0"/>
              <a:t>architecture, HW/SW interaction</a:t>
            </a:r>
            <a:r>
              <a:rPr lang="en-US" baseline="0" dirty="0"/>
              <a:t> and bioinformatics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He is looking for students to perform research</a:t>
            </a:r>
            <a:r>
              <a:rPr lang="en-US" baseline="0" dirty="0"/>
              <a:t> in these areas.</a:t>
            </a:r>
            <a:endParaRPr lang="en-US" dirty="0"/>
          </a:p>
          <a:p>
            <a:endParaRPr lang="en-US" dirty="0"/>
          </a:p>
          <a:p>
            <a:r>
              <a:rPr lang="en-US" dirty="0"/>
              <a:t>He and his group, SAFARI,</a:t>
            </a:r>
            <a:r>
              <a:rPr lang="en-US" baseline="0" dirty="0"/>
              <a:t> solve fundamental problems spanning:</a:t>
            </a:r>
          </a:p>
          <a:p>
            <a:endParaRPr lang="en-US" dirty="0"/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Memory, memory, memory, storage, interconnects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Parallel architectures, heterogeneous architectures, GP-GPUs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System/architecture interaction, new execution models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Energy efficiency, fault tolerance, hardware security 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Genome sequence analysis and assembly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b="1" i="1" dirty="0">
              <a:solidFill>
                <a:srgbClr val="3333CC"/>
              </a:solidFill>
              <a:latin typeface="Arial Narrow" charset="0"/>
              <a:ea typeface="ＭＳ Ｐゴシック" charset="0"/>
              <a:cs typeface="Arial" charset="0"/>
            </a:endParaRPr>
          </a:p>
          <a:p>
            <a:pPr defTabSz="9317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His group does broad research spanning systems to logic with architecture at center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b="1" i="1" dirty="0">
              <a:solidFill>
                <a:srgbClr val="3333CC"/>
              </a:solidFill>
              <a:latin typeface="Arial Narrow" charset="0"/>
              <a:ea typeface="ＭＳ Ｐゴシック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82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5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59C2D-02FE-4C64-AD33-18B082577A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535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59C2D-02FE-4C64-AD33-18B082577A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206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take</a:t>
            </a:r>
            <a:r>
              <a:rPr lang="en-US" baseline="0" dirty="0"/>
              <a:t> a look at widely-used </a:t>
            </a:r>
            <a:r>
              <a:rPr lang="en-US" baseline="0" dirty="0" err="1"/>
              <a:t>google</a:t>
            </a:r>
            <a:r>
              <a:rPr lang="en-US" baseline="0" dirty="0"/>
              <a:t> consumer workloads, to figure out the major sources of energy consumption.</a:t>
            </a:r>
          </a:p>
          <a:p>
            <a:endParaRPr lang="en-US" baseline="0" dirty="0"/>
          </a:p>
          <a:p>
            <a:r>
              <a:rPr lang="en-US" baseline="0" dirty="0"/>
              <a:t>We look at Google Chrome web </a:t>
            </a:r>
            <a:r>
              <a:rPr lang="en-US" baseline="0" dirty="0" err="1"/>
              <a:t>brower</a:t>
            </a:r>
            <a:r>
              <a:rPr lang="en-US" baseline="0" dirty="0"/>
              <a:t>. We take a look at </a:t>
            </a:r>
            <a:r>
              <a:rPr lang="en-US" baseline="0" dirty="0" err="1"/>
              <a:t>Tensorflow</a:t>
            </a:r>
            <a:r>
              <a:rPr lang="en-US" baseline="0" dirty="0"/>
              <a:t>, Google’s machine learning framework, and we also take a look at two important video related workloads, video playback and video capture, both rely on Google’s vp9 codec technology.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47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take</a:t>
            </a:r>
            <a:r>
              <a:rPr lang="en-US" baseline="0" dirty="0"/>
              <a:t> a look at widely-used </a:t>
            </a:r>
            <a:r>
              <a:rPr lang="en-US" baseline="0" dirty="0" err="1"/>
              <a:t>google</a:t>
            </a:r>
            <a:r>
              <a:rPr lang="en-US" baseline="0" dirty="0"/>
              <a:t> consumer workloads, to figure out the major sources of energy consumption.</a:t>
            </a:r>
          </a:p>
          <a:p>
            <a:endParaRPr lang="en-US" baseline="0" dirty="0"/>
          </a:p>
          <a:p>
            <a:r>
              <a:rPr lang="en-US" baseline="0" dirty="0"/>
              <a:t>We look at Google Chrome web </a:t>
            </a:r>
            <a:r>
              <a:rPr lang="en-US" baseline="0" dirty="0" err="1"/>
              <a:t>brower</a:t>
            </a:r>
            <a:r>
              <a:rPr lang="en-US" baseline="0" dirty="0"/>
              <a:t>. We take a look at </a:t>
            </a:r>
            <a:r>
              <a:rPr lang="en-US" baseline="0" dirty="0" err="1"/>
              <a:t>Tensorflow</a:t>
            </a:r>
            <a:r>
              <a:rPr lang="en-US" baseline="0" dirty="0"/>
              <a:t>, Google’s machine learning framework, and we also take a look at two important video related workloads, video playback and video capture, both rely on Google’s vp9 codec technology.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80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since the development of high throughput sequencing (HTS) technologies, the cost of genome sequencing has fallen off a cliff (&lt;&lt; 1,000$) making it viable for almost everyone's use.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4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8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5.xml"/></Relationships>
</file>

<file path=ppt/slideLayouts/_rels/slideLayout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6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2021. 7. 5.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2021. 7. 5.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2021. 7. 5.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2021. 7. 5.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2021. 7. 5.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2021. 7. 5.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2021. 7. 5.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38493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17593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31686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51546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50087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94261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39879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662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8087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98050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75437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7791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8AD672FA-6339-CE41-9F07-09C3D4EAF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8A9478E9-6D3F-3141-A5A1-C884727CF6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7CA3EB0D-EA22-834D-9D29-4A06620530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2025DFA-C983-F343-95CF-857FE2DECA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85F640-0DE9-0C43-B145-E80A4A815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863ED2B-36DB-A641-AB6F-1194343526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DD8A012-9FFD-AF43-993B-1B5111DE88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927301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87A28DB-EB70-C549-9CBF-EC5A384A4B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D7420B76-A099-C64B-9B67-800067521F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0E66B-D170-A84B-AD98-A0D06085EB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363991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8F6DD82-5894-9443-AFB2-2DB6F31FE4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90B67BC-4A11-FE42-9669-EFCCA2F1F0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D8E6A-C3E3-D64A-BDB1-C1623B5F98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295798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0D1C58E8-B0C3-C044-8C95-923E6424918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CFD7574-337C-D849-80E5-5F4A5D4D1A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5822-869C-614B-8FBD-5D7C2F57C2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877526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4AFD789-89FA-8642-8359-527022AA9E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8B38C27A-4594-7142-8DD1-0B5D92B486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FE3E7-3301-EC4F-BAF4-DA08D63D48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425916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4179D247-6FE5-2446-843D-38D2BFBB796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D05C15A-9ECB-1649-A20E-D8040C8C8D0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A160B-8660-A04F-9AB1-52C56219BF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22759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1B6342D5-357A-B242-98F7-B5A4AF27632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44C803E1-C885-104B-9026-B620951D1F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0C3CB-FFC5-2943-86BB-92490FEA3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814445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C452122-67F4-254F-90B7-EEFE7EA78B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7F7320F4-1D75-6A47-971C-DF47D1A08D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0F1EE-C46E-A64A-BA91-3AC0D2DB9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173657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FFCFE6C-36AF-E640-A2BC-E189297B94C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C43B765-AAD5-6F42-8D0C-1BD8EF5BD48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00F3A-745D-F649-9D38-49583842D1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474163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E8655C5-7BD0-3442-886E-234821E407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604EF9B-850A-994A-A1C0-9E6E45BEAC8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7DCD7-BC73-E847-B0C3-6A1166D4C5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836092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DDC2D6A6-7EB8-A34F-8DCF-4DEE370284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1D3AC6C-E0BA-8B4B-9078-28F01E1F537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DF811-9866-7545-B37C-ECEFF032CC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768300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9FFBC4E-B5F7-684F-9032-173071980B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59679A0-D655-8B48-9C34-E461C1BCD4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74377-449D-1442-BFA7-E8E1157DE0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90250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539970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565216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628655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66017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317388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606780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5294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514320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764768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823571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602706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016926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620327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16708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148198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254456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55410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739737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719852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931789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232633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282075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09047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3497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16374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0852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86413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04194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34888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9747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84269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54738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7129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F4A5797-4A52-3C47-A60F-384E10178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8036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FB91F-8620-9C4D-8A32-1AD02BFD5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99104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B9C50-E303-F947-B3E2-3E825F48C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67202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08B7-3DFC-6D40-89A2-98C67E53C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72290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E456-01DF-094D-8CFB-DA5FA9E8B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36662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0D83-FC11-C440-9D61-A92EDF7AC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85194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0A55-7789-CF47-ACA7-2311AFA1B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83267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BBE6-A637-304C-B5B7-9A7E3C08C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13566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BCF56-964A-F947-93A6-92ACEE6C7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27749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CA570-B74D-4749-94AD-86C253965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94233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E11DC-2133-4F4D-8A86-82695C13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4492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20AC-71F7-B345-A8F3-275013FA3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69184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243570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370728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636089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62057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001935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617241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316647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520840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06666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101569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840898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57222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75735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20253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10257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19040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33612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87323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6607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48008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14630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90996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25047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36844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93032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13351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08868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22779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0490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57465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6237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57863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42140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37103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10252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40697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39881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82006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7929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8202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55651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7020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4687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15534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A5B10A7F-6E2B-DF43-A9DD-587FC3B1C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8E124A21-256A-214A-858F-6F1F640C1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83291D86-C053-994F-9C65-61C3BBDF088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0A9F757-1E1D-FB4D-9657-8038E5752C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8B191AB-93C0-B746-9A16-AB887F5EF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68B8C56-9DC2-B942-AC3C-5712297C2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6DB41E30-FED2-964A-A502-4548F5341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078372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AFCF4EE-64BD-ED42-A728-8538A9CC45E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BA465D6-392C-A840-99E8-A101FDBB8A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B0E41-6335-3B40-AB06-F5B4D651A9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41003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87D0CC8-A728-474E-8EA2-D3D33100BB4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9E6714F-DDFC-BF4A-9B9B-B1B3169BD14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75DC8-6A60-8743-84E0-F9B1859C93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0824111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4C513766-21A4-1841-8D84-9DEC2C98A1A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C0B5731-0938-314B-8A0C-A7D1D1E3C3D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C5831-217D-1D42-A4E9-D178417659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445631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51030B9F-74C8-BA42-9629-67E65C531E1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1A5D4E4-3E05-D74C-B0FD-1B0521EE63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B527A-8705-464F-AB2C-E8AFEEBC4D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14228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47FBC6B4-E1B4-6747-B551-2553BC0FA20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BCF98A2B-A1DF-844A-B49F-373B31956E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30EE7-83EE-974A-812A-EC3A3D34D5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219231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4F6A5A5D-D8B0-EA40-9D0E-B672EE7332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038CA15E-9091-2A43-9ABB-B1F5CF26E58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6D958-5665-CC45-A720-71DD2C6FF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830870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552D084-E6B5-EE42-9CF0-C45A99BFD1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81F7AED-C7F7-D44A-AA37-E13E56C0E68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05381-C545-EB4F-89BC-DBF676F41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007370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87F337F-9E45-CF4A-8668-831511FD22E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50E8CCC-8A9F-1F4B-B077-3318DC6D21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2C790-09D8-724B-829E-6F383B11C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414574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30F8240-B4B1-4F46-A150-55CEC3A2027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B435B94-9496-9944-A13C-56FF3C8D9B5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EB838-9766-D74E-856C-64A6598CF2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358072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1FC1C67-D5B5-EF4C-9FDD-10727417E4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864F57E6-475F-5A47-8892-1784FC87BE7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9B17-05CD-354C-9B49-2602F01610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124893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B153FACA-D88E-2F44-8C4A-C01A5AD299A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547CE239-BF15-BF4F-9B5B-0BC946D49C4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D5C03-1E15-054B-B764-20E3822322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138258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245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49216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0399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08018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33085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2499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94275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68669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1635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61516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76316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194475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01657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/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>
            <a:lum bright="-8000"/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566092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777788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085574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848099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514757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445755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619115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48769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221951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4557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47507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71711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299834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97694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28411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03478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72360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8794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05354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0038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164308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5"/>
            <a:ext cx="8987623" cy="74019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5"/>
            <a:ext cx="8987623" cy="531875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783" indent="-228594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60" y="6413144"/>
            <a:ext cx="1080120" cy="3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01355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8335255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5207969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272471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869800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74838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333954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848407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38273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624793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003394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42325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363404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956013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410295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520148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850247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703738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67788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863340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082592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5496155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931928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329435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17816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41422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43074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93673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9912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08336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86670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83124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64439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30230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55066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1814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41962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22515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6395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61689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87337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22230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52682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66427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26443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42524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1736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28111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6002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26724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11417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15970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070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56440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91981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52578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66585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31652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0845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8331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14124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23254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57223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05606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40758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42758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03682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57246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2128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76407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14882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85800" indent="0" algn="ctr">
              <a:buNone/>
              <a:defRPr/>
            </a:lvl4pPr>
            <a:lvl5pPr marL="914400" indent="0" algn="ctr">
              <a:buNone/>
              <a:defRPr/>
            </a:lvl5pPr>
            <a:lvl6pPr marL="1143000" indent="0" algn="ctr">
              <a:buNone/>
              <a:defRPr/>
            </a:lvl6pPr>
            <a:lvl7pPr marL="1371600" indent="0" algn="ctr">
              <a:buNone/>
              <a:defRPr/>
            </a:lvl7pPr>
            <a:lvl8pPr marL="1600200" indent="0" algn="ctr">
              <a:buNone/>
              <a:defRPr/>
            </a:lvl8pPr>
            <a:lvl9pPr marL="18288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8772542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671422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2"/>
            <a:ext cx="7772400" cy="1500188"/>
          </a:xfrm>
        </p:spPr>
        <p:txBody>
          <a:bodyPr anchor="b"/>
          <a:lstStyle>
            <a:lvl1pPr marL="0" indent="0">
              <a:buNone/>
              <a:defRPr sz="1000"/>
            </a:lvl1pPr>
            <a:lvl2pPr marL="228600" indent="0">
              <a:buNone/>
              <a:defRPr sz="900"/>
            </a:lvl2pPr>
            <a:lvl3pPr marL="457200" indent="0">
              <a:buNone/>
              <a:defRPr sz="800"/>
            </a:lvl3pPr>
            <a:lvl4pPr marL="685800" indent="0">
              <a:buNone/>
              <a:defRPr sz="700"/>
            </a:lvl4pPr>
            <a:lvl5pPr marL="914400" indent="0">
              <a:buNone/>
              <a:defRPr sz="700"/>
            </a:lvl5pPr>
            <a:lvl6pPr marL="1143000" indent="0">
              <a:buNone/>
              <a:defRPr sz="700"/>
            </a:lvl6pPr>
            <a:lvl7pPr marL="1371600" indent="0">
              <a:buNone/>
              <a:defRPr sz="700"/>
            </a:lvl7pPr>
            <a:lvl8pPr marL="1600200" indent="0">
              <a:buNone/>
              <a:defRPr sz="700"/>
            </a:lvl8pPr>
            <a:lvl9pPr marL="18288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7658391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047750"/>
            <a:ext cx="4000500" cy="517525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047750"/>
            <a:ext cx="4000500" cy="517525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935826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2"/>
            <a:ext cx="4041775" cy="63976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0711146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465364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350097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281212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7017645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1688705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196850"/>
            <a:ext cx="2019300" cy="6026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196850"/>
            <a:ext cx="5981700" cy="6026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366127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7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7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6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6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9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84087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4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16300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56831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7552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27885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41728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39279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32031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60382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26890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8818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38538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191726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0463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221413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545033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227442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630700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70258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456675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020223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305562"/>
      </p:ext>
    </p:extLst>
  </p:cSld>
  <p:clrMapOvr>
    <a:masterClrMapping/>
  </p:clrMapOvr>
  <p:transition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031691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030665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84489" y="5887318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8465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355716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5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042436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45667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7777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19093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88326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16955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45541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42686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25815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3474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98988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4399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95943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20D214A-2AFC-4BE3-89FE-6518807E148F}" type="datetime1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24403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9021861-6BD7-4EE9-A68B-37E75913A333}" type="datetime1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84943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94271-EC2C-4AA4-B1D8-6325DBCD6885}" type="datetime1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78838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26C81D6-5C0A-4888-8AA2-94A703B72A86}" type="datetime1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82502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5C6A7242-E7F0-452E-9AAD-6A266A1C3304}" type="datetime1">
              <a:rPr lang="en-US" smtClean="0"/>
              <a:t>6/29/21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2198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4A2E865-F686-4BA8-A1F8-7363E1251590}" type="datetime1">
              <a:rPr lang="en-US" smtClean="0"/>
              <a:t>6/29/21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54534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13858B6D-F0A8-4A5A-A21C-F2DDFAEE91CA}" type="datetime1">
              <a:rPr lang="en-US" smtClean="0"/>
              <a:t>6/29/21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644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4BE59F63-4AED-4D19-AEDC-2344A5DC207C}" type="datetime1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33485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DF23D-22DE-41A0-9045-8939205C2A67}" type="datetime1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72368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206B5BB5-C062-4C16-8C4E-0D7EE65EA5A7}" type="datetime1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16617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3CCC17E-136C-4D5B-9C83-1E9F6F691804}" type="datetime1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526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1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40.xml"/><Relationship Id="rId12" Type="http://schemas.openxmlformats.org/officeDocument/2006/relationships/slideLayout" Target="../slideLayouts/slideLayout445.xml"/><Relationship Id="rId2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42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8.xml"/><Relationship Id="rId7" Type="http://schemas.openxmlformats.org/officeDocument/2006/relationships/slideLayout" Target="../slideLayouts/slideLayout452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7.xml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1" Type="http://schemas.openxmlformats.org/officeDocument/2006/relationships/slideLayout" Target="../slideLayouts/slideLayout456.xml"/><Relationship Id="rId5" Type="http://schemas.openxmlformats.org/officeDocument/2006/relationships/slideLayout" Target="../slideLayouts/slideLayout450.xml"/><Relationship Id="rId10" Type="http://schemas.openxmlformats.org/officeDocument/2006/relationships/slideLayout" Target="../slideLayouts/slideLayout455.xml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4.xml"/><Relationship Id="rId3" Type="http://schemas.openxmlformats.org/officeDocument/2006/relationships/slideLayout" Target="../slideLayouts/slideLayout459.xml"/><Relationship Id="rId7" Type="http://schemas.openxmlformats.org/officeDocument/2006/relationships/slideLayout" Target="../slideLayouts/slideLayout463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57.xml"/><Relationship Id="rId6" Type="http://schemas.openxmlformats.org/officeDocument/2006/relationships/slideLayout" Target="../slideLayouts/slideLayout462.xml"/><Relationship Id="rId11" Type="http://schemas.openxmlformats.org/officeDocument/2006/relationships/slideLayout" Target="../slideLayouts/slideLayout467.xml"/><Relationship Id="rId5" Type="http://schemas.openxmlformats.org/officeDocument/2006/relationships/slideLayout" Target="../slideLayouts/slideLayout461.xml"/><Relationship Id="rId10" Type="http://schemas.openxmlformats.org/officeDocument/2006/relationships/slideLayout" Target="../slideLayouts/slideLayout466.xml"/><Relationship Id="rId4" Type="http://schemas.openxmlformats.org/officeDocument/2006/relationships/slideLayout" Target="../slideLayouts/slideLayout460.xml"/><Relationship Id="rId9" Type="http://schemas.openxmlformats.org/officeDocument/2006/relationships/slideLayout" Target="../slideLayouts/slideLayout465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4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0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6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481.xml"/><Relationship Id="rId7" Type="http://schemas.openxmlformats.org/officeDocument/2006/relationships/slideLayout" Target="../slideLayouts/slideLayout485.xml"/><Relationship Id="rId12" Type="http://schemas.openxmlformats.org/officeDocument/2006/relationships/slideLayout" Target="../slideLayouts/slideLayout490.xml"/><Relationship Id="rId2" Type="http://schemas.openxmlformats.org/officeDocument/2006/relationships/slideLayout" Target="../slideLayouts/slideLayout480.xml"/><Relationship Id="rId1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4.xml"/><Relationship Id="rId11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483.xml"/><Relationship Id="rId10" Type="http://schemas.openxmlformats.org/officeDocument/2006/relationships/slideLayout" Target="../slideLayouts/slideLayout488.xml"/><Relationship Id="rId4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7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3.xml"/><Relationship Id="rId7" Type="http://schemas.openxmlformats.org/officeDocument/2006/relationships/slideLayout" Target="../slideLayouts/slideLayout497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2.xml"/><Relationship Id="rId1" Type="http://schemas.openxmlformats.org/officeDocument/2006/relationships/slideLayout" Target="../slideLayouts/slideLayout491.xml"/><Relationship Id="rId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501.xml"/><Relationship Id="rId5" Type="http://schemas.openxmlformats.org/officeDocument/2006/relationships/slideLayout" Target="../slideLayouts/slideLayout495.xml"/><Relationship Id="rId10" Type="http://schemas.openxmlformats.org/officeDocument/2006/relationships/slideLayout" Target="../slideLayouts/slideLayout500.xml"/><Relationship Id="rId4" Type="http://schemas.openxmlformats.org/officeDocument/2006/relationships/slideLayout" Target="../slideLayouts/slideLayout494.xml"/><Relationship Id="rId9" Type="http://schemas.openxmlformats.org/officeDocument/2006/relationships/slideLayout" Target="../slideLayouts/slideLayout499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4.xml"/><Relationship Id="rId7" Type="http://schemas.openxmlformats.org/officeDocument/2006/relationships/slideLayout" Target="../slideLayouts/slideLayout508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3.xml"/><Relationship Id="rId1" Type="http://schemas.openxmlformats.org/officeDocument/2006/relationships/slideLayout" Target="../slideLayouts/slideLayout502.xml"/><Relationship Id="rId6" Type="http://schemas.openxmlformats.org/officeDocument/2006/relationships/slideLayout" Target="../slideLayouts/slideLayout507.xml"/><Relationship Id="rId11" Type="http://schemas.openxmlformats.org/officeDocument/2006/relationships/slideLayout" Target="../slideLayouts/slideLayout512.xml"/><Relationship Id="rId5" Type="http://schemas.openxmlformats.org/officeDocument/2006/relationships/slideLayout" Target="../slideLayouts/slideLayout506.xml"/><Relationship Id="rId10" Type="http://schemas.openxmlformats.org/officeDocument/2006/relationships/slideLayout" Target="../slideLayouts/slideLayout511.xml"/><Relationship Id="rId4" Type="http://schemas.openxmlformats.org/officeDocument/2006/relationships/slideLayout" Target="../slideLayouts/slideLayout505.xml"/><Relationship Id="rId9" Type="http://schemas.openxmlformats.org/officeDocument/2006/relationships/slideLayout" Target="../slideLayouts/slideLayout510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5.xml"/><Relationship Id="rId7" Type="http://schemas.openxmlformats.org/officeDocument/2006/relationships/slideLayout" Target="../slideLayouts/slideLayout519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4.xml"/><Relationship Id="rId1" Type="http://schemas.openxmlformats.org/officeDocument/2006/relationships/slideLayout" Target="../slideLayouts/slideLayout513.xml"/><Relationship Id="rId6" Type="http://schemas.openxmlformats.org/officeDocument/2006/relationships/slideLayout" Target="../slideLayouts/slideLayout518.xml"/><Relationship Id="rId11" Type="http://schemas.openxmlformats.org/officeDocument/2006/relationships/slideLayout" Target="../slideLayouts/slideLayout523.xml"/><Relationship Id="rId5" Type="http://schemas.openxmlformats.org/officeDocument/2006/relationships/slideLayout" Target="../slideLayouts/slideLayout517.xml"/><Relationship Id="rId10" Type="http://schemas.openxmlformats.org/officeDocument/2006/relationships/slideLayout" Target="../slideLayouts/slideLayout522.xml"/><Relationship Id="rId4" Type="http://schemas.openxmlformats.org/officeDocument/2006/relationships/slideLayout" Target="../slideLayouts/slideLayout516.xml"/><Relationship Id="rId9" Type="http://schemas.openxmlformats.org/officeDocument/2006/relationships/slideLayout" Target="../slideLayouts/slideLayout521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6.xml"/><Relationship Id="rId7" Type="http://schemas.openxmlformats.org/officeDocument/2006/relationships/slideLayout" Target="../slideLayouts/slideLayout530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5.xml"/><Relationship Id="rId1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9.xml"/><Relationship Id="rId11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528.xml"/><Relationship Id="rId10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527.xml"/><Relationship Id="rId9" Type="http://schemas.openxmlformats.org/officeDocument/2006/relationships/slideLayout" Target="../slideLayouts/slideLayout5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2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37.xml"/><Relationship Id="rId7" Type="http://schemas.openxmlformats.org/officeDocument/2006/relationships/slideLayout" Target="../slideLayouts/slideLayout541.xml"/><Relationship Id="rId12" Type="http://schemas.openxmlformats.org/officeDocument/2006/relationships/slideLayout" Target="../slideLayouts/slideLayout546.xml"/><Relationship Id="rId2" Type="http://schemas.openxmlformats.org/officeDocument/2006/relationships/slideLayout" Target="../slideLayouts/slideLayout536.xml"/><Relationship Id="rId1" Type="http://schemas.openxmlformats.org/officeDocument/2006/relationships/slideLayout" Target="../slideLayouts/slideLayout535.xml"/><Relationship Id="rId6" Type="http://schemas.openxmlformats.org/officeDocument/2006/relationships/slideLayout" Target="../slideLayouts/slideLayout540.xml"/><Relationship Id="rId11" Type="http://schemas.openxmlformats.org/officeDocument/2006/relationships/slideLayout" Target="../slideLayouts/slideLayout545.xml"/><Relationship Id="rId5" Type="http://schemas.openxmlformats.org/officeDocument/2006/relationships/slideLayout" Target="../slideLayouts/slideLayout539.xml"/><Relationship Id="rId10" Type="http://schemas.openxmlformats.org/officeDocument/2006/relationships/slideLayout" Target="../slideLayouts/slideLayout544.xml"/><Relationship Id="rId4" Type="http://schemas.openxmlformats.org/officeDocument/2006/relationships/slideLayout" Target="../slideLayouts/slideLayout538.xml"/><Relationship Id="rId9" Type="http://schemas.openxmlformats.org/officeDocument/2006/relationships/slideLayout" Target="../slideLayouts/slideLayout543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9.xml"/><Relationship Id="rId7" Type="http://schemas.openxmlformats.org/officeDocument/2006/relationships/slideLayout" Target="../slideLayouts/slideLayout553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8.xml"/><Relationship Id="rId1" Type="http://schemas.openxmlformats.org/officeDocument/2006/relationships/slideLayout" Target="../slideLayouts/slideLayout547.xml"/><Relationship Id="rId6" Type="http://schemas.openxmlformats.org/officeDocument/2006/relationships/slideLayout" Target="../slideLayouts/slideLayout552.xml"/><Relationship Id="rId11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551.xml"/><Relationship Id="rId10" Type="http://schemas.openxmlformats.org/officeDocument/2006/relationships/slideLayout" Target="../slideLayouts/slideLayout556.xml"/><Relationship Id="rId4" Type="http://schemas.openxmlformats.org/officeDocument/2006/relationships/slideLayout" Target="../slideLayouts/slideLayout550.xml"/><Relationship Id="rId9" Type="http://schemas.openxmlformats.org/officeDocument/2006/relationships/slideLayout" Target="../slideLayouts/slideLayout555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64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9.xml"/><Relationship Id="rId1" Type="http://schemas.openxmlformats.org/officeDocument/2006/relationships/slideLayout" Target="../slideLayouts/slideLayout558.xml"/><Relationship Id="rId6" Type="http://schemas.openxmlformats.org/officeDocument/2006/relationships/slideLayout" Target="../slideLayouts/slideLayout563.xml"/><Relationship Id="rId11" Type="http://schemas.openxmlformats.org/officeDocument/2006/relationships/slideLayout" Target="../slideLayouts/slideLayout568.xml"/><Relationship Id="rId5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567.xml"/><Relationship Id="rId4" Type="http://schemas.openxmlformats.org/officeDocument/2006/relationships/slideLayout" Target="../slideLayouts/slideLayout561.xml"/><Relationship Id="rId9" Type="http://schemas.openxmlformats.org/officeDocument/2006/relationships/slideLayout" Target="../slideLayouts/slideLayout566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1.xml"/><Relationship Id="rId7" Type="http://schemas.openxmlformats.org/officeDocument/2006/relationships/slideLayout" Target="../slideLayouts/slideLayout575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0.xml"/><Relationship Id="rId1" Type="http://schemas.openxmlformats.org/officeDocument/2006/relationships/slideLayout" Target="../slideLayouts/slideLayout569.xml"/><Relationship Id="rId6" Type="http://schemas.openxmlformats.org/officeDocument/2006/relationships/slideLayout" Target="../slideLayouts/slideLayout574.xml"/><Relationship Id="rId11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73.xml"/><Relationship Id="rId10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72.xml"/><Relationship Id="rId9" Type="http://schemas.openxmlformats.org/officeDocument/2006/relationships/slideLayout" Target="../slideLayouts/slideLayout577.xml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2.xml"/><Relationship Id="rId2" Type="http://schemas.openxmlformats.org/officeDocument/2006/relationships/slideLayout" Target="../slideLayouts/slideLayout581.xml"/><Relationship Id="rId1" Type="http://schemas.openxmlformats.org/officeDocument/2006/relationships/slideLayout" Target="../slideLayouts/slideLayout580.xml"/><Relationship Id="rId5" Type="http://schemas.openxmlformats.org/officeDocument/2006/relationships/theme" Target="../theme/theme54.xml"/><Relationship Id="rId4" Type="http://schemas.openxmlformats.org/officeDocument/2006/relationships/slideLayout" Target="../slideLayouts/slideLayout583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slideLayout" Target="../slideLayouts/slideLayout617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Relationship Id="rId14" Type="http://schemas.openxmlformats.org/officeDocument/2006/relationships/image" Target="../media/image1.png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5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20.xml"/><Relationship Id="rId7" Type="http://schemas.openxmlformats.org/officeDocument/2006/relationships/slideLayout" Target="../slideLayouts/slideLayout624.xml"/><Relationship Id="rId12" Type="http://schemas.openxmlformats.org/officeDocument/2006/relationships/slideLayout" Target="../slideLayouts/slideLayout629.xml"/><Relationship Id="rId2" Type="http://schemas.openxmlformats.org/officeDocument/2006/relationships/slideLayout" Target="../slideLayouts/slideLayout619.xml"/><Relationship Id="rId1" Type="http://schemas.openxmlformats.org/officeDocument/2006/relationships/slideLayout" Target="../slideLayouts/slideLayout618.xml"/><Relationship Id="rId6" Type="http://schemas.openxmlformats.org/officeDocument/2006/relationships/slideLayout" Target="../slideLayouts/slideLayout623.xml"/><Relationship Id="rId11" Type="http://schemas.openxmlformats.org/officeDocument/2006/relationships/slideLayout" Target="../slideLayouts/slideLayout628.xml"/><Relationship Id="rId5" Type="http://schemas.openxmlformats.org/officeDocument/2006/relationships/slideLayout" Target="../slideLayouts/slideLayout622.xml"/><Relationship Id="rId10" Type="http://schemas.openxmlformats.org/officeDocument/2006/relationships/slideLayout" Target="../slideLayouts/slideLayout627.xml"/><Relationship Id="rId4" Type="http://schemas.openxmlformats.org/officeDocument/2006/relationships/slideLayout" Target="../slideLayouts/slideLayout621.xml"/><Relationship Id="rId9" Type="http://schemas.openxmlformats.org/officeDocument/2006/relationships/slideLayout" Target="../slideLayouts/slideLayout626.xml"/><Relationship Id="rId14" Type="http://schemas.openxmlformats.org/officeDocument/2006/relationships/image" Target="../media/image1.png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2.xml"/><Relationship Id="rId7" Type="http://schemas.openxmlformats.org/officeDocument/2006/relationships/slideLayout" Target="../slideLayouts/slideLayout636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31.xml"/><Relationship Id="rId1" Type="http://schemas.openxmlformats.org/officeDocument/2006/relationships/slideLayout" Target="../slideLayouts/slideLayout630.xml"/><Relationship Id="rId6" Type="http://schemas.openxmlformats.org/officeDocument/2006/relationships/slideLayout" Target="../slideLayouts/slideLayout635.xml"/><Relationship Id="rId11" Type="http://schemas.openxmlformats.org/officeDocument/2006/relationships/slideLayout" Target="../slideLayouts/slideLayout640.xml"/><Relationship Id="rId5" Type="http://schemas.openxmlformats.org/officeDocument/2006/relationships/slideLayout" Target="../slideLayouts/slideLayout634.xml"/><Relationship Id="rId10" Type="http://schemas.openxmlformats.org/officeDocument/2006/relationships/slideLayout" Target="../slideLayouts/slideLayout639.xml"/><Relationship Id="rId4" Type="http://schemas.openxmlformats.org/officeDocument/2006/relationships/slideLayout" Target="../slideLayouts/slideLayout633.xml"/><Relationship Id="rId9" Type="http://schemas.openxmlformats.org/officeDocument/2006/relationships/slideLayout" Target="../slideLayouts/slideLayout6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43.xml"/><Relationship Id="rId7" Type="http://schemas.openxmlformats.org/officeDocument/2006/relationships/slideLayout" Target="../slideLayouts/slideLayout647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42.xml"/><Relationship Id="rId1" Type="http://schemas.openxmlformats.org/officeDocument/2006/relationships/slideLayout" Target="../slideLayouts/slideLayout641.xml"/><Relationship Id="rId6" Type="http://schemas.openxmlformats.org/officeDocument/2006/relationships/slideLayout" Target="../slideLayouts/slideLayout646.xml"/><Relationship Id="rId11" Type="http://schemas.openxmlformats.org/officeDocument/2006/relationships/slideLayout" Target="../slideLayouts/slideLayout651.xml"/><Relationship Id="rId5" Type="http://schemas.openxmlformats.org/officeDocument/2006/relationships/slideLayout" Target="../slideLayouts/slideLayout645.xml"/><Relationship Id="rId10" Type="http://schemas.openxmlformats.org/officeDocument/2006/relationships/slideLayout" Target="../slideLayouts/slideLayout650.xml"/><Relationship Id="rId4" Type="http://schemas.openxmlformats.org/officeDocument/2006/relationships/slideLayout" Target="../slideLayouts/slideLayout644.xml"/><Relationship Id="rId9" Type="http://schemas.openxmlformats.org/officeDocument/2006/relationships/slideLayout" Target="../slideLayouts/slideLayout649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9.xml"/><Relationship Id="rId3" Type="http://schemas.openxmlformats.org/officeDocument/2006/relationships/slideLayout" Target="../slideLayouts/slideLayout654.xml"/><Relationship Id="rId7" Type="http://schemas.openxmlformats.org/officeDocument/2006/relationships/slideLayout" Target="../slideLayouts/slideLayout658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53.xml"/><Relationship Id="rId1" Type="http://schemas.openxmlformats.org/officeDocument/2006/relationships/slideLayout" Target="../slideLayouts/slideLayout652.xml"/><Relationship Id="rId6" Type="http://schemas.openxmlformats.org/officeDocument/2006/relationships/slideLayout" Target="../slideLayouts/slideLayout657.xml"/><Relationship Id="rId11" Type="http://schemas.openxmlformats.org/officeDocument/2006/relationships/slideLayout" Target="../slideLayouts/slideLayout662.xml"/><Relationship Id="rId5" Type="http://schemas.openxmlformats.org/officeDocument/2006/relationships/slideLayout" Target="../slideLayouts/slideLayout656.xml"/><Relationship Id="rId10" Type="http://schemas.openxmlformats.org/officeDocument/2006/relationships/slideLayout" Target="../slideLayouts/slideLayout661.xml"/><Relationship Id="rId4" Type="http://schemas.openxmlformats.org/officeDocument/2006/relationships/slideLayout" Target="../slideLayouts/slideLayout655.xml"/><Relationship Id="rId9" Type="http://schemas.openxmlformats.org/officeDocument/2006/relationships/slideLayout" Target="../slideLayouts/slideLayout660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0.xml"/><Relationship Id="rId13" Type="http://schemas.openxmlformats.org/officeDocument/2006/relationships/theme" Target="../theme/theme62.xml"/><Relationship Id="rId3" Type="http://schemas.openxmlformats.org/officeDocument/2006/relationships/slideLayout" Target="../slideLayouts/slideLayout665.xml"/><Relationship Id="rId7" Type="http://schemas.openxmlformats.org/officeDocument/2006/relationships/slideLayout" Target="../slideLayouts/slideLayout669.xml"/><Relationship Id="rId12" Type="http://schemas.openxmlformats.org/officeDocument/2006/relationships/slideLayout" Target="../slideLayouts/slideLayout674.xml"/><Relationship Id="rId2" Type="http://schemas.openxmlformats.org/officeDocument/2006/relationships/slideLayout" Target="../slideLayouts/slideLayout664.xml"/><Relationship Id="rId1" Type="http://schemas.openxmlformats.org/officeDocument/2006/relationships/slideLayout" Target="../slideLayouts/slideLayout663.xml"/><Relationship Id="rId6" Type="http://schemas.openxmlformats.org/officeDocument/2006/relationships/slideLayout" Target="../slideLayouts/slideLayout668.xml"/><Relationship Id="rId11" Type="http://schemas.openxmlformats.org/officeDocument/2006/relationships/slideLayout" Target="../slideLayouts/slideLayout673.xml"/><Relationship Id="rId5" Type="http://schemas.openxmlformats.org/officeDocument/2006/relationships/slideLayout" Target="../slideLayouts/slideLayout667.xml"/><Relationship Id="rId10" Type="http://schemas.openxmlformats.org/officeDocument/2006/relationships/slideLayout" Target="../slideLayouts/slideLayout672.xml"/><Relationship Id="rId4" Type="http://schemas.openxmlformats.org/officeDocument/2006/relationships/slideLayout" Target="../slideLayouts/slideLayout666.xml"/><Relationship Id="rId9" Type="http://schemas.openxmlformats.org/officeDocument/2006/relationships/slideLayout" Target="../slideLayouts/slideLayout671.xml"/><Relationship Id="rId14" Type="http://schemas.openxmlformats.org/officeDocument/2006/relationships/image" Target="../media/image1.png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2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677.xml"/><Relationship Id="rId7" Type="http://schemas.openxmlformats.org/officeDocument/2006/relationships/slideLayout" Target="../slideLayouts/slideLayout681.xml"/><Relationship Id="rId12" Type="http://schemas.openxmlformats.org/officeDocument/2006/relationships/slideLayout" Target="../slideLayouts/slideLayout686.xml"/><Relationship Id="rId2" Type="http://schemas.openxmlformats.org/officeDocument/2006/relationships/slideLayout" Target="../slideLayouts/slideLayout676.xml"/><Relationship Id="rId1" Type="http://schemas.openxmlformats.org/officeDocument/2006/relationships/slideLayout" Target="../slideLayouts/slideLayout675.xml"/><Relationship Id="rId6" Type="http://schemas.openxmlformats.org/officeDocument/2006/relationships/slideLayout" Target="../slideLayouts/slideLayout680.xml"/><Relationship Id="rId11" Type="http://schemas.openxmlformats.org/officeDocument/2006/relationships/slideLayout" Target="../slideLayouts/slideLayout685.xml"/><Relationship Id="rId5" Type="http://schemas.openxmlformats.org/officeDocument/2006/relationships/slideLayout" Target="../slideLayouts/slideLayout679.xml"/><Relationship Id="rId10" Type="http://schemas.openxmlformats.org/officeDocument/2006/relationships/slideLayout" Target="../slideLayouts/slideLayout684.xml"/><Relationship Id="rId4" Type="http://schemas.openxmlformats.org/officeDocument/2006/relationships/slideLayout" Target="../slideLayouts/slideLayout678.xml"/><Relationship Id="rId9" Type="http://schemas.openxmlformats.org/officeDocument/2006/relationships/slideLayout" Target="../slideLayouts/slideLayout683.xml"/><Relationship Id="rId14" Type="http://schemas.openxmlformats.org/officeDocument/2006/relationships/image" Target="../media/image1.png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4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689.xml"/><Relationship Id="rId7" Type="http://schemas.openxmlformats.org/officeDocument/2006/relationships/slideLayout" Target="../slideLayouts/slideLayout693.xml"/><Relationship Id="rId12" Type="http://schemas.openxmlformats.org/officeDocument/2006/relationships/slideLayout" Target="../slideLayouts/slideLayout698.xml"/><Relationship Id="rId2" Type="http://schemas.openxmlformats.org/officeDocument/2006/relationships/slideLayout" Target="../slideLayouts/slideLayout688.xml"/><Relationship Id="rId1" Type="http://schemas.openxmlformats.org/officeDocument/2006/relationships/slideLayout" Target="../slideLayouts/slideLayout687.xml"/><Relationship Id="rId6" Type="http://schemas.openxmlformats.org/officeDocument/2006/relationships/slideLayout" Target="../slideLayouts/slideLayout692.xml"/><Relationship Id="rId11" Type="http://schemas.openxmlformats.org/officeDocument/2006/relationships/slideLayout" Target="../slideLayouts/slideLayout697.xml"/><Relationship Id="rId5" Type="http://schemas.openxmlformats.org/officeDocument/2006/relationships/slideLayout" Target="../slideLayouts/slideLayout691.xml"/><Relationship Id="rId10" Type="http://schemas.openxmlformats.org/officeDocument/2006/relationships/slideLayout" Target="../slideLayouts/slideLayout696.xml"/><Relationship Id="rId4" Type="http://schemas.openxmlformats.org/officeDocument/2006/relationships/slideLayout" Target="../slideLayouts/slideLayout690.xml"/><Relationship Id="rId9" Type="http://schemas.openxmlformats.org/officeDocument/2006/relationships/slideLayout" Target="../slideLayouts/slideLayout695.xml"/></Relationships>
</file>

<file path=ppt/slideMasters/_rels/slideMaster65.xml.rels><?xml version="1.0" encoding="UTF-8" standalone="yes"?>
<Relationships xmlns="http://schemas.openxmlformats.org/package/2006/relationships"><Relationship Id="rId3" Type="http://schemas.openxmlformats.org/officeDocument/2006/relationships/theme" Target="../theme/theme65.xml"/><Relationship Id="rId2" Type="http://schemas.openxmlformats.org/officeDocument/2006/relationships/slideLayout" Target="../slideLayouts/slideLayout700.xml"/><Relationship Id="rId1" Type="http://schemas.openxmlformats.org/officeDocument/2006/relationships/slideLayout" Target="../slideLayouts/slideLayout699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8.xml"/><Relationship Id="rId13" Type="http://schemas.openxmlformats.org/officeDocument/2006/relationships/theme" Target="../theme/theme66.xml"/><Relationship Id="rId3" Type="http://schemas.openxmlformats.org/officeDocument/2006/relationships/slideLayout" Target="../slideLayouts/slideLayout703.xml"/><Relationship Id="rId7" Type="http://schemas.openxmlformats.org/officeDocument/2006/relationships/slideLayout" Target="../slideLayouts/slideLayout707.xml"/><Relationship Id="rId12" Type="http://schemas.openxmlformats.org/officeDocument/2006/relationships/slideLayout" Target="../slideLayouts/slideLayout712.xml"/><Relationship Id="rId2" Type="http://schemas.openxmlformats.org/officeDocument/2006/relationships/slideLayout" Target="../slideLayouts/slideLayout702.xml"/><Relationship Id="rId1" Type="http://schemas.openxmlformats.org/officeDocument/2006/relationships/slideLayout" Target="../slideLayouts/slideLayout701.xml"/><Relationship Id="rId6" Type="http://schemas.openxmlformats.org/officeDocument/2006/relationships/slideLayout" Target="../slideLayouts/slideLayout706.xml"/><Relationship Id="rId11" Type="http://schemas.openxmlformats.org/officeDocument/2006/relationships/slideLayout" Target="../slideLayouts/slideLayout711.xml"/><Relationship Id="rId5" Type="http://schemas.openxmlformats.org/officeDocument/2006/relationships/slideLayout" Target="../slideLayouts/slideLayout705.xml"/><Relationship Id="rId10" Type="http://schemas.openxmlformats.org/officeDocument/2006/relationships/slideLayout" Target="../slideLayouts/slideLayout710.xml"/><Relationship Id="rId4" Type="http://schemas.openxmlformats.org/officeDocument/2006/relationships/slideLayout" Target="../slideLayouts/slideLayout704.xml"/><Relationship Id="rId9" Type="http://schemas.openxmlformats.org/officeDocument/2006/relationships/slideLayout" Target="../slideLayouts/slideLayout709.xml"/><Relationship Id="rId14" Type="http://schemas.openxmlformats.org/officeDocument/2006/relationships/image" Target="../media/image1.png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0.xml"/><Relationship Id="rId3" Type="http://schemas.openxmlformats.org/officeDocument/2006/relationships/slideLayout" Target="../slideLayouts/slideLayout715.xml"/><Relationship Id="rId7" Type="http://schemas.openxmlformats.org/officeDocument/2006/relationships/slideLayout" Target="../slideLayouts/slideLayout719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14.xml"/><Relationship Id="rId1" Type="http://schemas.openxmlformats.org/officeDocument/2006/relationships/slideLayout" Target="../slideLayouts/slideLayout713.xml"/><Relationship Id="rId6" Type="http://schemas.openxmlformats.org/officeDocument/2006/relationships/slideLayout" Target="../slideLayouts/slideLayout718.xml"/><Relationship Id="rId11" Type="http://schemas.openxmlformats.org/officeDocument/2006/relationships/slideLayout" Target="../slideLayouts/slideLayout723.xml"/><Relationship Id="rId5" Type="http://schemas.openxmlformats.org/officeDocument/2006/relationships/slideLayout" Target="../slideLayouts/slideLayout717.xml"/><Relationship Id="rId10" Type="http://schemas.openxmlformats.org/officeDocument/2006/relationships/slideLayout" Target="../slideLayouts/slideLayout722.xml"/><Relationship Id="rId4" Type="http://schemas.openxmlformats.org/officeDocument/2006/relationships/slideLayout" Target="../slideLayouts/slideLayout716.xml"/><Relationship Id="rId9" Type="http://schemas.openxmlformats.org/officeDocument/2006/relationships/slideLayout" Target="../slideLayouts/slideLayout72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2021. 7. 5.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7/5/21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7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0" r:id="rId1"/>
    <p:sldLayoutId id="2147488251" r:id="rId2"/>
    <p:sldLayoutId id="2147488252" r:id="rId3"/>
    <p:sldLayoutId id="2147488253" r:id="rId4"/>
    <p:sldLayoutId id="2147488254" r:id="rId5"/>
    <p:sldLayoutId id="2147488255" r:id="rId6"/>
    <p:sldLayoutId id="2147488256" r:id="rId7"/>
    <p:sldLayoutId id="2147488257" r:id="rId8"/>
    <p:sldLayoutId id="2147488258" r:id="rId9"/>
    <p:sldLayoutId id="2147488259" r:id="rId10"/>
    <p:sldLayoutId id="2147488260" r:id="rId11"/>
    <p:sldLayoutId id="214748826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>
            <a:extLst>
              <a:ext uri="{FF2B5EF4-FFF2-40B4-BE49-F238E27FC236}">
                <a16:creationId xmlns:a16="http://schemas.microsoft.com/office/drawing/2014/main" id="{293312E8-D4E9-DF40-A8C4-DF1173C808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5539" name="Rectangle 1027">
            <a:extLst>
              <a:ext uri="{FF2B5EF4-FFF2-40B4-BE49-F238E27FC236}">
                <a16:creationId xmlns:a16="http://schemas.microsoft.com/office/drawing/2014/main" id="{99E0C9D0-C579-0047-B2F6-E08FA639B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23A0F77C-4198-5F4B-A635-231322DC25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02C852AA-A1E8-8D4B-B4FB-6FB8486E1E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E586AA2A-F159-A34D-9A1A-4E62B010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5542" name="Line 1032">
            <a:extLst>
              <a:ext uri="{FF2B5EF4-FFF2-40B4-BE49-F238E27FC236}">
                <a16:creationId xmlns:a16="http://schemas.microsoft.com/office/drawing/2014/main" id="{4BA4688A-F7FE-4548-AE49-2C5A7052C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3" name="Line 1033">
            <a:extLst>
              <a:ext uri="{FF2B5EF4-FFF2-40B4-BE49-F238E27FC236}">
                <a16:creationId xmlns:a16="http://schemas.microsoft.com/office/drawing/2014/main" id="{C27013B1-3B44-034A-99B2-F0E4C84B801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3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90" r:id="rId1"/>
    <p:sldLayoutId id="2147488291" r:id="rId2"/>
    <p:sldLayoutId id="2147488292" r:id="rId3"/>
    <p:sldLayoutId id="2147488293" r:id="rId4"/>
    <p:sldLayoutId id="2147488294" r:id="rId5"/>
    <p:sldLayoutId id="2147488295" r:id="rId6"/>
    <p:sldLayoutId id="2147488296" r:id="rId7"/>
    <p:sldLayoutId id="2147488297" r:id="rId8"/>
    <p:sldLayoutId id="2147488298" r:id="rId9"/>
    <p:sldLayoutId id="2147488299" r:id="rId10"/>
    <p:sldLayoutId id="2147488300" r:id="rId11"/>
    <p:sldLayoutId id="214748830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2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03" r:id="rId1"/>
    <p:sldLayoutId id="2147488304" r:id="rId2"/>
    <p:sldLayoutId id="2147488305" r:id="rId3"/>
    <p:sldLayoutId id="2147488306" r:id="rId4"/>
    <p:sldLayoutId id="2147488307" r:id="rId5"/>
    <p:sldLayoutId id="2147488308" r:id="rId6"/>
    <p:sldLayoutId id="2147488309" r:id="rId7"/>
    <p:sldLayoutId id="2147488310" r:id="rId8"/>
    <p:sldLayoutId id="2147488311" r:id="rId9"/>
    <p:sldLayoutId id="2147488312" r:id="rId10"/>
    <p:sldLayoutId id="214748831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1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8" r:id="rId1"/>
    <p:sldLayoutId id="2147488319" r:id="rId2"/>
    <p:sldLayoutId id="2147488320" r:id="rId3"/>
    <p:sldLayoutId id="2147488321" r:id="rId4"/>
    <p:sldLayoutId id="2147488322" r:id="rId5"/>
    <p:sldLayoutId id="2147488323" r:id="rId6"/>
    <p:sldLayoutId id="2147488324" r:id="rId7"/>
    <p:sldLayoutId id="2147488325" r:id="rId8"/>
    <p:sldLayoutId id="2147488326" r:id="rId9"/>
    <p:sldLayoutId id="2147488327" r:id="rId10"/>
    <p:sldLayoutId id="214748832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6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30" r:id="rId1"/>
    <p:sldLayoutId id="2147488331" r:id="rId2"/>
    <p:sldLayoutId id="2147488332" r:id="rId3"/>
    <p:sldLayoutId id="2147488333" r:id="rId4"/>
    <p:sldLayoutId id="2147488334" r:id="rId5"/>
    <p:sldLayoutId id="2147488335" r:id="rId6"/>
    <p:sldLayoutId id="2147488336" r:id="rId7"/>
    <p:sldLayoutId id="2147488337" r:id="rId8"/>
    <p:sldLayoutId id="2147488338" r:id="rId9"/>
    <p:sldLayoutId id="2147488339" r:id="rId10"/>
    <p:sldLayoutId id="214748834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7560A-9F5D-7742-BEE3-53E7C8CD2AD3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37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2" r:id="rId1"/>
    <p:sldLayoutId id="2147488343" r:id="rId2"/>
    <p:sldLayoutId id="2147488344" r:id="rId3"/>
    <p:sldLayoutId id="2147488345" r:id="rId4"/>
    <p:sldLayoutId id="2147488346" r:id="rId5"/>
    <p:sldLayoutId id="2147488347" r:id="rId6"/>
    <p:sldLayoutId id="2147488348" r:id="rId7"/>
    <p:sldLayoutId id="2147488349" r:id="rId8"/>
    <p:sldLayoutId id="2147488350" r:id="rId9"/>
    <p:sldLayoutId id="2147488351" r:id="rId10"/>
    <p:sldLayoutId id="2147488352" r:id="rId11"/>
    <p:sldLayoutId id="214748835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2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50" r:id="rId1"/>
    <p:sldLayoutId id="2147488451" r:id="rId2"/>
    <p:sldLayoutId id="2147488452" r:id="rId3"/>
    <p:sldLayoutId id="2147488453" r:id="rId4"/>
    <p:sldLayoutId id="2147488454" r:id="rId5"/>
    <p:sldLayoutId id="2147488455" r:id="rId6"/>
    <p:sldLayoutId id="2147488456" r:id="rId7"/>
    <p:sldLayoutId id="2147488457" r:id="rId8"/>
    <p:sldLayoutId id="2147488458" r:id="rId9"/>
    <p:sldLayoutId id="2147488459" r:id="rId10"/>
    <p:sldLayoutId id="2147488460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3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75" r:id="rId1"/>
    <p:sldLayoutId id="2147488476" r:id="rId2"/>
    <p:sldLayoutId id="2147488477" r:id="rId3"/>
    <p:sldLayoutId id="2147488478" r:id="rId4"/>
    <p:sldLayoutId id="2147488479" r:id="rId5"/>
    <p:sldLayoutId id="2147488480" r:id="rId6"/>
    <p:sldLayoutId id="2147488481" r:id="rId7"/>
    <p:sldLayoutId id="2147488482" r:id="rId8"/>
    <p:sldLayoutId id="2147488483" r:id="rId9"/>
    <p:sldLayoutId id="2147488484" r:id="rId10"/>
    <p:sldLayoutId id="2147488485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8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87" r:id="rId1"/>
    <p:sldLayoutId id="2147488488" r:id="rId2"/>
    <p:sldLayoutId id="2147488489" r:id="rId3"/>
    <p:sldLayoutId id="2147488490" r:id="rId4"/>
    <p:sldLayoutId id="2147488491" r:id="rId5"/>
    <p:sldLayoutId id="2147488492" r:id="rId6"/>
    <p:sldLayoutId id="2147488493" r:id="rId7"/>
    <p:sldLayoutId id="2147488494" r:id="rId8"/>
    <p:sldLayoutId id="2147488495" r:id="rId9"/>
    <p:sldLayoutId id="2147488496" r:id="rId10"/>
    <p:sldLayoutId id="214748849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1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12" r:id="rId1"/>
    <p:sldLayoutId id="2147488513" r:id="rId2"/>
    <p:sldLayoutId id="2147488514" r:id="rId3"/>
    <p:sldLayoutId id="2147488515" r:id="rId4"/>
    <p:sldLayoutId id="2147488516" r:id="rId5"/>
    <p:sldLayoutId id="2147488517" r:id="rId6"/>
    <p:sldLayoutId id="2147488518" r:id="rId7"/>
    <p:sldLayoutId id="2147488519" r:id="rId8"/>
    <p:sldLayoutId id="2147488520" r:id="rId9"/>
    <p:sldLayoutId id="2147488521" r:id="rId10"/>
    <p:sldLayoutId id="2147488522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F2FD62F1-4322-FA41-9FE8-9C15618AB7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9ABFBF01-C1DC-8A4F-9787-A8F523F00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59B2321-3A35-4A4F-B784-F9EB82CDF0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803C6AB3-8E66-0C47-9AFC-E6BBCC8598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09DAC3ED-2B52-FD49-9C3A-138F321E7A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2F73250A-5446-8D4D-AF84-268C87EFE62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075A99F5-1B4A-094D-A5C5-B231686DB56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2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24" r:id="rId1"/>
    <p:sldLayoutId id="2147488525" r:id="rId2"/>
    <p:sldLayoutId id="2147488526" r:id="rId3"/>
    <p:sldLayoutId id="2147488527" r:id="rId4"/>
    <p:sldLayoutId id="2147488528" r:id="rId5"/>
    <p:sldLayoutId id="2147488529" r:id="rId6"/>
    <p:sldLayoutId id="2147488530" r:id="rId7"/>
    <p:sldLayoutId id="2147488531" r:id="rId8"/>
    <p:sldLayoutId id="2147488532" r:id="rId9"/>
    <p:sldLayoutId id="2147488533" r:id="rId10"/>
    <p:sldLayoutId id="2147488534" r:id="rId11"/>
    <p:sldLayoutId id="214748853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8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37" r:id="rId1"/>
    <p:sldLayoutId id="2147488538" r:id="rId2"/>
    <p:sldLayoutId id="2147488539" r:id="rId3"/>
    <p:sldLayoutId id="2147488540" r:id="rId4"/>
    <p:sldLayoutId id="2147488541" r:id="rId5"/>
    <p:sldLayoutId id="2147488542" r:id="rId6"/>
    <p:sldLayoutId id="2147488543" r:id="rId7"/>
    <p:sldLayoutId id="2147488544" r:id="rId8"/>
    <p:sldLayoutId id="2147488545" r:id="rId9"/>
    <p:sldLayoutId id="2147488546" r:id="rId10"/>
    <p:sldLayoutId id="214748854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8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49" r:id="rId1"/>
    <p:sldLayoutId id="2147488550" r:id="rId2"/>
    <p:sldLayoutId id="2147488551" r:id="rId3"/>
    <p:sldLayoutId id="2147488552" r:id="rId4"/>
    <p:sldLayoutId id="2147488553" r:id="rId5"/>
    <p:sldLayoutId id="2147488554" r:id="rId6"/>
    <p:sldLayoutId id="2147488555" r:id="rId7"/>
    <p:sldLayoutId id="2147488556" r:id="rId8"/>
    <p:sldLayoutId id="2147488557" r:id="rId9"/>
    <p:sldLayoutId id="2147488558" r:id="rId10"/>
    <p:sldLayoutId id="21474885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5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1" r:id="rId1"/>
    <p:sldLayoutId id="2147488562" r:id="rId2"/>
    <p:sldLayoutId id="2147488563" r:id="rId3"/>
    <p:sldLayoutId id="2147488564" r:id="rId4"/>
    <p:sldLayoutId id="2147488565" r:id="rId5"/>
    <p:sldLayoutId id="2147488566" r:id="rId6"/>
    <p:sldLayoutId id="2147488567" r:id="rId7"/>
    <p:sldLayoutId id="2147488568" r:id="rId8"/>
    <p:sldLayoutId id="2147488569" r:id="rId9"/>
    <p:sldLayoutId id="2147488570" r:id="rId10"/>
    <p:sldLayoutId id="21474885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73" r:id="rId1"/>
    <p:sldLayoutId id="2147488574" r:id="rId2"/>
    <p:sldLayoutId id="2147488575" r:id="rId3"/>
    <p:sldLayoutId id="2147488576" r:id="rId4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3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78" r:id="rId1"/>
    <p:sldLayoutId id="2147488579" r:id="rId2"/>
    <p:sldLayoutId id="2147488580" r:id="rId3"/>
    <p:sldLayoutId id="2147488581" r:id="rId4"/>
    <p:sldLayoutId id="2147488582" r:id="rId5"/>
    <p:sldLayoutId id="2147488583" r:id="rId6"/>
    <p:sldLayoutId id="2147488584" r:id="rId7"/>
    <p:sldLayoutId id="2147488585" r:id="rId8"/>
    <p:sldLayoutId id="2147488586" r:id="rId9"/>
    <p:sldLayoutId id="2147488587" r:id="rId10"/>
    <p:sldLayoutId id="21474885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90" r:id="rId1"/>
    <p:sldLayoutId id="2147488591" r:id="rId2"/>
    <p:sldLayoutId id="2147488592" r:id="rId3"/>
    <p:sldLayoutId id="2147488593" r:id="rId4"/>
    <p:sldLayoutId id="2147488594" r:id="rId5"/>
    <p:sldLayoutId id="2147488595" r:id="rId6"/>
    <p:sldLayoutId id="2147488596" r:id="rId7"/>
    <p:sldLayoutId id="2147488597" r:id="rId8"/>
    <p:sldLayoutId id="2147488598" r:id="rId9"/>
    <p:sldLayoutId id="2147488599" r:id="rId10"/>
    <p:sldLayoutId id="2147488600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6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02" r:id="rId1"/>
    <p:sldLayoutId id="2147488603" r:id="rId2"/>
    <p:sldLayoutId id="2147488604" r:id="rId3"/>
    <p:sldLayoutId id="2147488605" r:id="rId4"/>
    <p:sldLayoutId id="2147488606" r:id="rId5"/>
    <p:sldLayoutId id="2147488607" r:id="rId6"/>
    <p:sldLayoutId id="2147488608" r:id="rId7"/>
    <p:sldLayoutId id="2147488609" r:id="rId8"/>
    <p:sldLayoutId id="2147488610" r:id="rId9"/>
    <p:sldLayoutId id="2147488611" r:id="rId10"/>
    <p:sldLayoutId id="2147488612" r:id="rId11"/>
    <p:sldLayoutId id="214748861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99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15" r:id="rId1"/>
    <p:sldLayoutId id="2147488616" r:id="rId2"/>
    <p:sldLayoutId id="2147488617" r:id="rId3"/>
    <p:sldLayoutId id="2147488618" r:id="rId4"/>
    <p:sldLayoutId id="2147488619" r:id="rId5"/>
    <p:sldLayoutId id="2147488620" r:id="rId6"/>
    <p:sldLayoutId id="2147488621" r:id="rId7"/>
    <p:sldLayoutId id="2147488622" r:id="rId8"/>
    <p:sldLayoutId id="2147488623" r:id="rId9"/>
    <p:sldLayoutId id="2147488624" r:id="rId10"/>
    <p:sldLayoutId id="2147488625" r:id="rId11"/>
    <p:sldLayoutId id="21474886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7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28" r:id="rId1"/>
    <p:sldLayoutId id="2147488629" r:id="rId2"/>
    <p:sldLayoutId id="2147488630" r:id="rId3"/>
    <p:sldLayoutId id="2147488631" r:id="rId4"/>
    <p:sldLayoutId id="2147488632" r:id="rId5"/>
    <p:sldLayoutId id="2147488633" r:id="rId6"/>
    <p:sldLayoutId id="2147488634" r:id="rId7"/>
    <p:sldLayoutId id="2147488635" r:id="rId8"/>
    <p:sldLayoutId id="2147488636" r:id="rId9"/>
    <p:sldLayoutId id="2147488637" r:id="rId10"/>
    <p:sldLayoutId id="214748863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8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40" r:id="rId1"/>
    <p:sldLayoutId id="2147488641" r:id="rId2"/>
    <p:sldLayoutId id="2147488642" r:id="rId3"/>
    <p:sldLayoutId id="2147488643" r:id="rId4"/>
    <p:sldLayoutId id="2147488644" r:id="rId5"/>
    <p:sldLayoutId id="2147488645" r:id="rId6"/>
    <p:sldLayoutId id="2147488646" r:id="rId7"/>
    <p:sldLayoutId id="2147488647" r:id="rId8"/>
    <p:sldLayoutId id="2147488648" r:id="rId9"/>
    <p:sldLayoutId id="2147488649" r:id="rId10"/>
    <p:sldLayoutId id="214748865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96850"/>
            <a:ext cx="8077200" cy="55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Bold Cond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047750"/>
            <a:ext cx="8077200" cy="5175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Bold Cond" charset="0"/>
              </a:rPr>
              <a:t>Click to edit Master text styles</a:t>
            </a:r>
          </a:p>
          <a:p>
            <a:pPr lvl="1"/>
            <a:r>
              <a:rPr lang="en-US">
                <a:sym typeface="Myriad Pro Bold Cond" charset="0"/>
              </a:rPr>
              <a:t>Second level</a:t>
            </a:r>
          </a:p>
          <a:p>
            <a:pPr lvl="2"/>
            <a:r>
              <a:rPr lang="en-US">
                <a:sym typeface="Myriad Pro Bold Cond" charset="0"/>
              </a:rPr>
              <a:t>Third level</a:t>
            </a:r>
          </a:p>
          <a:p>
            <a:pPr lvl="3"/>
            <a:r>
              <a:rPr lang="en-US">
                <a:sym typeface="Myriad Pro Bold Cond" charset="0"/>
              </a:rPr>
              <a:t>Fourth level</a:t>
            </a:r>
          </a:p>
          <a:p>
            <a:pPr lvl="4"/>
            <a:r>
              <a:rPr lang="en-US">
                <a:sym typeface="Myriad Pro Bold Cond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56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52" r:id="rId1"/>
    <p:sldLayoutId id="2147488653" r:id="rId2"/>
    <p:sldLayoutId id="2147488654" r:id="rId3"/>
    <p:sldLayoutId id="2147488655" r:id="rId4"/>
    <p:sldLayoutId id="2147488656" r:id="rId5"/>
    <p:sldLayoutId id="2147488657" r:id="rId6"/>
    <p:sldLayoutId id="2147488658" r:id="rId7"/>
    <p:sldLayoutId id="2147488659" r:id="rId8"/>
    <p:sldLayoutId id="2147488660" r:id="rId9"/>
    <p:sldLayoutId id="2147488661" r:id="rId10"/>
    <p:sldLayoutId id="214748866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Myriad Pro Bold Cond" charset="0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5pPr>
      <a:lvl6pPr marL="228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685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400050" indent="-400050" algn="l" rtl="0" fontAlgn="base">
        <a:spcBef>
          <a:spcPts val="700"/>
        </a:spcBef>
        <a:spcAft>
          <a:spcPct val="0"/>
        </a:spcAft>
        <a:buSzPct val="120000"/>
        <a:buFont typeface="Lucida Grande" charset="0"/>
        <a:buChar char="▪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1pPr>
      <a:lvl2pPr marL="6921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2pPr>
      <a:lvl3pPr marL="102870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3pPr>
      <a:lvl4pPr marL="135890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4pPr>
      <a:lvl5pPr marL="16954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5pPr>
      <a:lvl6pPr marL="19240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6pPr>
      <a:lvl7pPr marL="21526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7pPr>
      <a:lvl8pPr marL="23812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8pPr>
      <a:lvl9pPr marL="26098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eaLnBrk="1" hangingPunct="1"/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eaLnBrk="1" hangingPunct="1"/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253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5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64" r:id="rId1"/>
    <p:sldLayoutId id="2147488665" r:id="rId2"/>
    <p:sldLayoutId id="2147488666" r:id="rId3"/>
    <p:sldLayoutId id="2147488667" r:id="rId4"/>
    <p:sldLayoutId id="2147488668" r:id="rId5"/>
    <p:sldLayoutId id="2147488669" r:id="rId6"/>
    <p:sldLayoutId id="2147488670" r:id="rId7"/>
    <p:sldLayoutId id="2147488671" r:id="rId8"/>
    <p:sldLayoutId id="2147488672" r:id="rId9"/>
    <p:sldLayoutId id="2147488673" r:id="rId10"/>
    <p:sldLayoutId id="2147488674" r:id="rId11"/>
    <p:sldLayoutId id="214748867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253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5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77" r:id="rId1"/>
    <p:sldLayoutId id="2147488678" r:id="rId2"/>
    <p:sldLayoutId id="2147488679" r:id="rId3"/>
    <p:sldLayoutId id="2147488680" r:id="rId4"/>
    <p:sldLayoutId id="2147488681" r:id="rId5"/>
    <p:sldLayoutId id="2147488682" r:id="rId6"/>
    <p:sldLayoutId id="2147488683" r:id="rId7"/>
    <p:sldLayoutId id="2147488684" r:id="rId8"/>
    <p:sldLayoutId id="2147488685" r:id="rId9"/>
    <p:sldLayoutId id="2147488686" r:id="rId10"/>
    <p:sldLayoutId id="2147488687" r:id="rId11"/>
    <p:sldLayoutId id="2147488688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2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90" r:id="rId1"/>
    <p:sldLayoutId id="2147488691" r:id="rId2"/>
    <p:sldLayoutId id="2147488692" r:id="rId3"/>
    <p:sldLayoutId id="2147488693" r:id="rId4"/>
    <p:sldLayoutId id="2147488694" r:id="rId5"/>
    <p:sldLayoutId id="2147488695" r:id="rId6"/>
    <p:sldLayoutId id="2147488696" r:id="rId7"/>
    <p:sldLayoutId id="2147488697" r:id="rId8"/>
    <p:sldLayoutId id="2147488698" r:id="rId9"/>
    <p:sldLayoutId id="2147488699" r:id="rId10"/>
    <p:sldLayoutId id="2147488700" r:id="rId11"/>
    <p:sldLayoutId id="214748870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7/5/21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8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03" r:id="rId1"/>
    <p:sldLayoutId id="2147488704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87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09" r:id="rId1"/>
    <p:sldLayoutId id="2147488710" r:id="rId2"/>
    <p:sldLayoutId id="2147488711" r:id="rId3"/>
    <p:sldLayoutId id="2147488712" r:id="rId4"/>
    <p:sldLayoutId id="2147488713" r:id="rId5"/>
    <p:sldLayoutId id="2147488714" r:id="rId6"/>
    <p:sldLayoutId id="2147488715" r:id="rId7"/>
    <p:sldLayoutId id="2147488716" r:id="rId8"/>
    <p:sldLayoutId id="2147488717" r:id="rId9"/>
    <p:sldLayoutId id="2147488718" r:id="rId10"/>
    <p:sldLayoutId id="2147488719" r:id="rId11"/>
    <p:sldLayoutId id="214748872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332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22" r:id="rId1"/>
    <p:sldLayoutId id="2147488723" r:id="rId2"/>
    <p:sldLayoutId id="2147488724" r:id="rId3"/>
    <p:sldLayoutId id="2147488725" r:id="rId4"/>
    <p:sldLayoutId id="2147488726" r:id="rId5"/>
    <p:sldLayoutId id="2147488727" r:id="rId6"/>
    <p:sldLayoutId id="2147488728" r:id="rId7"/>
    <p:sldLayoutId id="2147488729" r:id="rId8"/>
    <p:sldLayoutId id="2147488730" r:id="rId9"/>
    <p:sldLayoutId id="2147488731" r:id="rId10"/>
    <p:sldLayoutId id="2147488732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>
            <a:lum bright="-8000"/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4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hyperlink" Target="https://people.inf.ethz.ch/omutl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safari.ethz.ch/safari-newsletter-january-2021/" TargetMode="External"/><Relationship Id="rId1" Type="http://schemas.openxmlformats.org/officeDocument/2006/relationships/slideLayout" Target="../slideLayouts/slideLayout48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people.inf.ethz.ch/omutlu/pub/softMC_hpca1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github.com/CMU-SAFARI/SoftMC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://users.ece.cmu.edu/~omutlu/pub/dram-row-hammer_isca14.pdf" TargetMode="External"/><Relationship Id="rId5" Type="http://schemas.openxmlformats.org/officeDocument/2006/relationships/hyperlink" Target="http://googleprojectzero.blogspot.com/2015/03/exploiting-dram-rowhammer-bug-to-gain.html" TargetMode="External"/><Relationship Id="rId4" Type="http://schemas.openxmlformats.org/officeDocument/2006/relationships/image" Target="../media/image8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0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row-hammer_kim_lightning-talk_isca14.pdf" TargetMode="External"/><Relationship Id="rId3" Type="http://schemas.openxmlformats.org/officeDocument/2006/relationships/hyperlink" Target="https://people.inf.ethz.ch/omutlu/pub/dram-row-hammer_isca14.pdf" TargetMode="External"/><Relationship Id="rId7" Type="http://schemas.openxmlformats.org/officeDocument/2006/relationships/hyperlink" Target="https://people.inf.ethz.ch/omutlu/pub/dram-row-hammer_kim_lightning-talk_isca14.pptx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people.inf.ethz.ch/omutlu/pub/dram-row-hammer_kim_talk_isca14.pdf" TargetMode="External"/><Relationship Id="rId5" Type="http://schemas.openxmlformats.org/officeDocument/2006/relationships/hyperlink" Target="https://people.inf.ethz.ch/omutlu/pub/dram-row-hammer_kim_talk_isca14.pptx" TargetMode="External"/><Relationship Id="rId4" Type="http://schemas.openxmlformats.org/officeDocument/2006/relationships/hyperlink" Target="http://cag.engr.uconn.edu/isca2014/" TargetMode="External"/><Relationship Id="rId9" Type="http://schemas.openxmlformats.org/officeDocument/2006/relationships/hyperlink" Target="https://github.com/CMU-SAFARI/rowhammer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rowhammer-and-other-memory-issues_date17.pdf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people.inf.ethz.ch/omutlu/pub/onur-Rowhammer-Memory-Security_date17-invited-talk.pdf" TargetMode="External"/><Relationship Id="rId5" Type="http://schemas.openxmlformats.org/officeDocument/2006/relationships/hyperlink" Target="https://people.inf.ethz.ch/omutlu/pub/onur-Rowhammer-Memory-Security_date17-invited-talk.pptx" TargetMode="External"/><Relationship Id="rId4" Type="http://schemas.openxmlformats.org/officeDocument/2006/relationships/hyperlink" Target="http://www.date-conference.com/" TargetMode="Externa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58YT9hZM4g" TargetMode="External"/><Relationship Id="rId3" Type="http://schemas.openxmlformats.org/officeDocument/2006/relationships/hyperlink" Target="https://ieeexplore.ieee.org/xpl/RecentIssue.jsp?punumber=43" TargetMode="External"/><Relationship Id="rId7" Type="http://schemas.openxmlformats.org/officeDocument/2006/relationships/hyperlink" Target="http://people.inf.ethz.ch/omutlu/pub/onur-RowHammer-VLSI-SOC-October-9-2020.pdf" TargetMode="External"/><Relationship Id="rId2" Type="http://schemas.openxmlformats.org/officeDocument/2006/relationships/hyperlink" Target="http://people.inf.ethz.ch/omutlu/pub/RowHammer-Retrospective_ieee_tcad19.pdf" TargetMode="External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://people.inf.ethz.ch/omutlu/pub/onur-RowHammer-VLSI-SOC-October-9-2020.pptx" TargetMode="External"/><Relationship Id="rId5" Type="http://schemas.openxmlformats.org/officeDocument/2006/relationships/hyperlink" Target="http://people.inf.ethz.ch/omutlu/pub/onur-RowHammer-COSADE-Keynote-April-4-2019.pptx" TargetMode="External"/><Relationship Id="rId4" Type="http://schemas.openxmlformats.org/officeDocument/2006/relationships/hyperlink" Target="https://arxiv.org/pdf/1904.09724.pdf" TargetMode="External"/><Relationship Id="rId9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afari.ethz.ch/safari-alumni/" TargetMode="External"/><Relationship Id="rId1" Type="http://schemas.openxmlformats.org/officeDocument/2006/relationships/slideLayout" Target="../slideLayouts/slideLayout44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5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Lqxc4_ToMUw" TargetMode="External"/><Relationship Id="rId3" Type="http://schemas.openxmlformats.org/officeDocument/2006/relationships/hyperlink" Target="http://iscaconf.org/isca2020/" TargetMode="External"/><Relationship Id="rId7" Type="http://schemas.openxmlformats.org/officeDocument/2006/relationships/hyperlink" Target="https://people.inf.ethz.ch/omutlu/pub/Revisiting-RowHammer_isca20-lightning-talk.pdf" TargetMode="External"/><Relationship Id="rId2" Type="http://schemas.openxmlformats.org/officeDocument/2006/relationships/hyperlink" Target="https://people.inf.ethz.ch/omutlu/pub/Revisiting-RowHammer_isca20.pdf" TargetMode="External"/><Relationship Id="rId1" Type="http://schemas.openxmlformats.org/officeDocument/2006/relationships/slideLayout" Target="../slideLayouts/slideLayout619.xml"/><Relationship Id="rId6" Type="http://schemas.openxmlformats.org/officeDocument/2006/relationships/hyperlink" Target="https://people.inf.ethz.ch/omutlu/pub/Revisiting-RowHammer_isca20-lightning-talk.pptx" TargetMode="External"/><Relationship Id="rId5" Type="http://schemas.openxmlformats.org/officeDocument/2006/relationships/hyperlink" Target="https://people.inf.ethz.ch/omutlu/pub/Revisiting-RowHammer_isca20-talk.pdf" TargetMode="External"/><Relationship Id="rId10" Type="http://schemas.openxmlformats.org/officeDocument/2006/relationships/image" Target="../media/image89.png"/><Relationship Id="rId4" Type="http://schemas.openxmlformats.org/officeDocument/2006/relationships/hyperlink" Target="https://people.inf.ethz.ch/omutlu/pub/Revisiting-RowHammer_isca20-talk.pptx" TargetMode="External"/><Relationship Id="rId9" Type="http://schemas.openxmlformats.org/officeDocument/2006/relationships/hyperlink" Target="https://youtu.be/wDhqi3f1a3Q" TargetMode="Externa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u2C0prK-w7Q" TargetMode="External"/><Relationship Id="rId13" Type="http://schemas.openxmlformats.org/officeDocument/2006/relationships/image" Target="../media/image90.png"/><Relationship Id="rId3" Type="http://schemas.openxmlformats.org/officeDocument/2006/relationships/hyperlink" Target="https://www.ieee-security.org/TC/SP2020/" TargetMode="External"/><Relationship Id="rId7" Type="http://schemas.openxmlformats.org/officeDocument/2006/relationships/hyperlink" Target="https://safari.ethz.ch/architecture/fall2020/lib/exe/fetch.php?media=onur-comparch-fall2020-lecture5a-rowhammerin2020-trrespass-afterlecture.pdf" TargetMode="External"/><Relationship Id="rId12" Type="http://schemas.openxmlformats.org/officeDocument/2006/relationships/hyperlink" Target="https://pwnies.com/winners/" TargetMode="External"/><Relationship Id="rId2" Type="http://schemas.openxmlformats.org/officeDocument/2006/relationships/hyperlink" Target="http://people.inf.ethz.ch/omutlu/pub/rowhammer-TRRespass_ieee_security_privacy20.pdf" TargetMode="External"/><Relationship Id="rId1" Type="http://schemas.openxmlformats.org/officeDocument/2006/relationships/slideLayout" Target="../slideLayouts/slideLayout619.xml"/><Relationship Id="rId6" Type="http://schemas.openxmlformats.org/officeDocument/2006/relationships/hyperlink" Target="https://safari.ethz.ch/architecture/fall2020/lib/exe/fetch.php?media=onur-comparch-fall2020-lecture5a-rowhammerin2020-trrespass-afterlecture.pptx" TargetMode="External"/><Relationship Id="rId11" Type="http://schemas.openxmlformats.org/officeDocument/2006/relationships/hyperlink" Target="https://www.vusec.net/projects/trrespass/" TargetMode="External"/><Relationship Id="rId5" Type="http://schemas.openxmlformats.org/officeDocument/2006/relationships/hyperlink" Target="http://people.inf.ethz.ch/omutlu/pub/rowhammer-TRRespass_ieee_security_privacy20-talk.pdf" TargetMode="External"/><Relationship Id="rId10" Type="http://schemas.openxmlformats.org/officeDocument/2006/relationships/hyperlink" Target="https://github.com/vusec/trrespass" TargetMode="External"/><Relationship Id="rId4" Type="http://schemas.openxmlformats.org/officeDocument/2006/relationships/hyperlink" Target="http://people.inf.ethz.ch/omutlu/pub/rowhammer-TRRespass_ieee_security_privacy20-talk.pptx" TargetMode="External"/><Relationship Id="rId9" Type="http://schemas.openxmlformats.org/officeDocument/2006/relationships/hyperlink" Target="https://www.youtube.com/watch?v=pwRw7QqK_qA" TargetMode="Externa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ee-security.org/TC/SP2020/" TargetMode="External"/><Relationship Id="rId7" Type="http://schemas.openxmlformats.org/officeDocument/2006/relationships/image" Target="../media/image91.png"/><Relationship Id="rId2" Type="http://schemas.openxmlformats.org/officeDocument/2006/relationships/hyperlink" Target="https://people.inf.ethz.ch/omutlu/pub/rowhammer-vulnerability-testing-methodology-for-cloud_ieee_security_privacy20.pdf" TargetMode="External"/><Relationship Id="rId1" Type="http://schemas.openxmlformats.org/officeDocument/2006/relationships/slideLayout" Target="../slideLayouts/slideLayout619.xml"/><Relationship Id="rId6" Type="http://schemas.openxmlformats.org/officeDocument/2006/relationships/hyperlink" Target="https://www.youtube.com/watch?v=XP1SvxmJoHE" TargetMode="External"/><Relationship Id="rId5" Type="http://schemas.openxmlformats.org/officeDocument/2006/relationships/hyperlink" Target="https://people.inf.ethz.ch/omutlu/pub/rowhammer-vulnerability-testing-methodology-for-cloud_ieee_security_privacy20-talk.pdf" TargetMode="External"/><Relationship Id="rId4" Type="http://schemas.openxmlformats.org/officeDocument/2006/relationships/hyperlink" Target="https://people.inf.ethz.ch/omutlu/pub/rowhammer-vulnerability-testing-methodology-for-cloud_ieee_security_privacy20-talk.pptx" TargetMode="Externa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WbW4qoDFds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BlockHammer-preventing-rowhammer-at-low-cost-by-blacklisting-rapidly-accessed-dram-rows_hpca21-short-talk.pdf" TargetMode="External"/><Relationship Id="rId2" Type="http://schemas.openxmlformats.org/officeDocument/2006/relationships/hyperlink" Target="https://people.inf.ethz.ch/omutlu/pub/BlockHammer_preventing-DRAM-rowhammer-at-low-cost_hpca21.pdf" TargetMode="External"/><Relationship Id="rId1" Type="http://schemas.openxmlformats.org/officeDocument/2006/relationships/slideLayout" Target="../slideLayouts/slideLayout619.xml"/><Relationship Id="rId6" Type="http://schemas.openxmlformats.org/officeDocument/2006/relationships/hyperlink" Target="https://people.inf.ethz.ch/omutlu/pub/BlockHammer-preventing-rowhammer-at-low-cost-by-blacklisting-rapidly-accessed-dram-rows_hpca21-short-talk.pptx" TargetMode="External"/><Relationship Id="rId5" Type="http://schemas.openxmlformats.org/officeDocument/2006/relationships/hyperlink" Target="https://people.inf.ethz.ch/omutlu/pub/BlockHammer-preventing-rowhammer-at-low-cost-by-blacklisting-rapidly-accessed-dram-rows_hpca21-talk.pdf" TargetMode="External"/><Relationship Id="rId10" Type="http://schemas.openxmlformats.org/officeDocument/2006/relationships/image" Target="../media/image92.tiff"/><Relationship Id="rId4" Type="http://schemas.openxmlformats.org/officeDocument/2006/relationships/hyperlink" Target="https://people.inf.ethz.ch/omutlu/pub/BlockHammer-preventing-rowhammer-at-low-cost-by-blacklisting-rapidly-accessed-dram-rows_hpca21-talk.pptx" TargetMode="External"/><Relationship Id="rId9" Type="http://schemas.openxmlformats.org/officeDocument/2006/relationships/hyperlink" Target="https://www.youtube.com/watch?v=40SXSKXW5kY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wRw7QqK_qA&amp;list=PL5Q2soXY2Zi9xidyIgBxUz7xRPS-wisBN&amp;index=9" TargetMode="External"/><Relationship Id="rId2" Type="http://schemas.openxmlformats.org/officeDocument/2006/relationships/hyperlink" Target="https://www.youtube.com/watch?v=KDy632z23UE&amp;list=PL5Q2soXY2Zi9xidyIgBxUz7xRPS-wisBN&amp;index=8" TargetMode="External"/><Relationship Id="rId1" Type="http://schemas.openxmlformats.org/officeDocument/2006/relationships/slideLayout" Target="../slideLayouts/slideLayout619.xml"/><Relationship Id="rId6" Type="http://schemas.openxmlformats.org/officeDocument/2006/relationships/hyperlink" Target="https://www.youtube.com/onurmutlulectures" TargetMode="External"/><Relationship Id="rId5" Type="http://schemas.openxmlformats.org/officeDocument/2006/relationships/hyperlink" Target="https://www.youtube.com/watch?v=HvswnsfG3oQ&amp;list=PL5Q2soXY2Zi9xidyIgBxUz7xRPS-wisBN&amp;index=11" TargetMode="External"/><Relationship Id="rId4" Type="http://schemas.openxmlformats.org/officeDocument/2006/relationships/hyperlink" Target="https://www.youtube.com/watch?v=gR7XR-Eepcg&amp;list=PL5Q2soXY2Zi9xidyIgBxUz7xRPS-wisBN&amp;index=10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V1uc1kOt04" TargetMode="External"/><Relationship Id="rId7" Type="http://schemas.openxmlformats.org/officeDocument/2006/relationships/image" Target="../media/image93.png"/><Relationship Id="rId2" Type="http://schemas.openxmlformats.org/officeDocument/2006/relationships/hyperlink" Target="https://people.inf.ethz.ch/omutlu/pub/onur-RowHammer-SEHAS-Keynote-HiPEAC-January-19-2021-final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sgd7PHQQ1AI" TargetMode="External"/><Relationship Id="rId5" Type="http://schemas.openxmlformats.org/officeDocument/2006/relationships/hyperlink" Target="https://people.inf.ethz.ch/omutlu/pub/onur-RowHammer-SEHAS-Keynote-HiPEAC-January-19-2021-final.pdf" TargetMode="External"/><Relationship Id="rId4" Type="http://schemas.openxmlformats.org/officeDocument/2006/relationships/hyperlink" Target="https://www.hipeac.net/2021/budapest/#/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arxiv.org/pdf/1706.08642" TargetMode="Externa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tiff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gd7PHQQ1AI&amp;list=PL5Q2soXY2Zi8D_5MGV6EnXEJHnV2YFBJl&amp;index=39" TargetMode="External"/><Relationship Id="rId3" Type="http://schemas.openxmlformats.org/officeDocument/2006/relationships/hyperlink" Target="https://www.youtube.com/watch?v=kgiZlSOcGFM&amp;list=PL5Q2soXY2Zi8D_5MGV6EnXEJHnV2YFBJl&amp;index=1" TargetMode="External"/><Relationship Id="rId7" Type="http://schemas.openxmlformats.org/officeDocument/2006/relationships/hyperlink" Target="https://www.youtube.com/watch?v=c6_LgzuNdkw&amp;list=PL5Q2soXY2Zi8D_5MGV6EnXEJHnV2YFBJl&amp;index=25" TargetMode="External"/><Relationship Id="rId2" Type="http://schemas.openxmlformats.org/officeDocument/2006/relationships/hyperlink" Target="https://www.youtube.com/onurmutlulectures" TargetMode="External"/><Relationship Id="rId1" Type="http://schemas.openxmlformats.org/officeDocument/2006/relationships/slideLayout" Target="../slideLayouts/slideLayout585.xml"/><Relationship Id="rId6" Type="http://schemas.openxmlformats.org/officeDocument/2006/relationships/hyperlink" Target="https://www.youtube.com/watch?v=F7xZLNMIY1E&amp;list=PL5Q2soXY2Zi8D_5MGV6EnXEJHnV2YFBJl&amp;index=3" TargetMode="External"/><Relationship Id="rId5" Type="http://schemas.openxmlformats.org/officeDocument/2006/relationships/hyperlink" Target="https://www.youtube.com/watch?v=r7sn41lH-4A&amp;list=PL5Q2soXY2Zi8D_5MGV6EnXEJHnV2YFBJl&amp;index=41" TargetMode="External"/><Relationship Id="rId4" Type="http://schemas.openxmlformats.org/officeDocument/2006/relationships/hyperlink" Target="https://www.youtube.com/watch?v=njX_14584Jw&amp;list=PL5Q2soXY2Zi8D_5MGV6EnXEJHnV2YFBJl&amp;index=16" TargetMode="Externa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631.xml"/><Relationship Id="rId5" Type="http://schemas.openxmlformats.org/officeDocument/2006/relationships/image" Target="../media/image62.png"/><Relationship Id="rId4" Type="http://schemas.openxmlformats.org/officeDocument/2006/relationships/hyperlink" Target="https://arxiv.org/pdf/1903.03988.pdf" TargetMode="Externa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631.xml"/><Relationship Id="rId4" Type="http://schemas.openxmlformats.org/officeDocument/2006/relationships/image" Target="../media/image6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hyperlink" Target="https://people.inf.ethz.ch/omutlu/pub/ambit-bulk-bitwise-dram_micro17.pdf" TargetMode="External"/><Relationship Id="rId1" Type="http://schemas.openxmlformats.org/officeDocument/2006/relationships/slideLayout" Target="../slideLayouts/slideLayout63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arxiv.org/pdf/1905.09822.pdf" TargetMode="External"/><Relationship Id="rId1" Type="http://schemas.openxmlformats.org/officeDocument/2006/relationships/slideLayout" Target="../slideLayouts/slideLayout346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SIMDRAM_asplos21-talk.pdf" TargetMode="External"/><Relationship Id="rId3" Type="http://schemas.openxmlformats.org/officeDocument/2006/relationships/hyperlink" Target="https://asplos-conference.org/" TargetMode="External"/><Relationship Id="rId7" Type="http://schemas.openxmlformats.org/officeDocument/2006/relationships/hyperlink" Target="https://people.inf.ethz.ch/omutlu/pub/SIMDRAM_asplos21-talk.pptx" TargetMode="External"/><Relationship Id="rId2" Type="http://schemas.openxmlformats.org/officeDocument/2006/relationships/hyperlink" Target="https://people.inf.ethz.ch/omutlu/pub/SIMDRAM_asplos21.pdf" TargetMode="External"/><Relationship Id="rId1" Type="http://schemas.openxmlformats.org/officeDocument/2006/relationships/slideLayout" Target="../slideLayouts/slideLayout642.xml"/><Relationship Id="rId6" Type="http://schemas.openxmlformats.org/officeDocument/2006/relationships/hyperlink" Target="https://people.inf.ethz.ch/omutlu/pub/SIMDRAM_asplos21-short-talk.pdf" TargetMode="External"/><Relationship Id="rId11" Type="http://schemas.openxmlformats.org/officeDocument/2006/relationships/image" Target="../media/image98.png"/><Relationship Id="rId5" Type="http://schemas.openxmlformats.org/officeDocument/2006/relationships/hyperlink" Target="https://people.inf.ethz.ch/omutlu/pub/SIMDRAM_asplos21-short-talk.pptx" TargetMode="External"/><Relationship Id="rId10" Type="http://schemas.openxmlformats.org/officeDocument/2006/relationships/hyperlink" Target="https://www.youtube.com/watch?v=bas9U7djW_8&amp;list=PL5Q2soXY2Zi8_VVChACnON4sfh2bJ5IrD&amp;index=116" TargetMode="External"/><Relationship Id="rId4" Type="http://schemas.openxmlformats.org/officeDocument/2006/relationships/hyperlink" Target="https://people.inf.ethz.ch/omutlu/pub/SIMDRAM_asplos21-extended-abstract.pdf" TargetMode="External"/><Relationship Id="rId9" Type="http://schemas.openxmlformats.org/officeDocument/2006/relationships/hyperlink" Target="https://www.youtube.com/watch?v=g0fE1c7w0xk&amp;list=PL5Q2soXY2Zi8_VVChACnON4sfh2bJ5IrD&amp;index=115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tesseract-pim-architecture-for-graph-processing_isca15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hyperlink" Target="http://users.ece.cmu.edu/~omutlu/pub/tesseract-pim-architecture-for-graph-processing_isca15-lightning-talk.pdf" TargetMode="External"/><Relationship Id="rId4" Type="http://schemas.openxmlformats.org/officeDocument/2006/relationships/hyperlink" Target="http://users.ece.cmu.edu/~omutlu/pub/tesseract-pim-architecture-for-graph-processing_isca15-talk.pdf" TargetMode="Externa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tif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pim-enabled-instructons-for-low-overhead-pim_isca15.pdf" TargetMode="External"/><Relationship Id="rId1" Type="http://schemas.openxmlformats.org/officeDocument/2006/relationships/slideLayout" Target="../slideLayouts/slideLayout346.xml"/><Relationship Id="rId6" Type="http://schemas.openxmlformats.org/officeDocument/2006/relationships/image" Target="../media/image100.png"/><Relationship Id="rId5" Type="http://schemas.openxmlformats.org/officeDocument/2006/relationships/hyperlink" Target="http://users.ece.cmu.edu/~omutlu/pub/pim-enabled-instructons-for-low-overhead-pim_isca15-lightning-talk.pdf" TargetMode="External"/><Relationship Id="rId4" Type="http://schemas.openxmlformats.org/officeDocument/2006/relationships/hyperlink" Target="http://users.ece.cmu.edu/~omutlu/pub/pim-enabled-instructons-for-low-overhead-pim_isca15-talk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3mPdZA-Fmc&amp;list=PL5Q2soXY2Zi9xidyIgBxUz7xRPS-wisBN" TargetMode="External"/><Relationship Id="rId2" Type="http://schemas.openxmlformats.org/officeDocument/2006/relationships/hyperlink" Target="https://www.youtube.com/watch?v=LbC0EZY8yw4&amp;list=PL5Q2soXY2Zi_uej3aY39YB5pfW4SJ7LlN" TargetMode="External"/><Relationship Id="rId1" Type="http://schemas.openxmlformats.org/officeDocument/2006/relationships/slideLayout" Target="../slideLayouts/slideLayout585.xml"/><Relationship Id="rId4" Type="http://schemas.openxmlformats.org/officeDocument/2006/relationships/hyperlink" Target="https://www.youtube.com/onurmutlulectures" TargetMode="Externa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latency-puf_hpca18_lightning-talk.pdf" TargetMode="External"/><Relationship Id="rId3" Type="http://schemas.openxmlformats.org/officeDocument/2006/relationships/hyperlink" Target="https://hpca2018.ece.ucsb.edu/" TargetMode="External"/><Relationship Id="rId7" Type="http://schemas.openxmlformats.org/officeDocument/2006/relationships/hyperlink" Target="https://people.inf.ethz.ch/omutlu/pub/dram-latency-puf_hpca18_lightning-talk.pptx" TargetMode="External"/><Relationship Id="rId2" Type="http://schemas.openxmlformats.org/officeDocument/2006/relationships/hyperlink" Target="https://people.inf.ethz.ch/omutlu/pub/dram-latency-puf_hpca18.pdf" TargetMode="External"/><Relationship Id="rId1" Type="http://schemas.openxmlformats.org/officeDocument/2006/relationships/slideLayout" Target="../slideLayouts/slideLayout559.xml"/><Relationship Id="rId6" Type="http://schemas.openxmlformats.org/officeDocument/2006/relationships/hyperlink" Target="https://people.inf.ethz.ch/omutlu/pub/dram-latency-puf_hpca18_talk.pdf" TargetMode="External"/><Relationship Id="rId5" Type="http://schemas.openxmlformats.org/officeDocument/2006/relationships/hyperlink" Target="https://people.inf.ethz.ch/omutlu/pub/dram-latency-puf_hpca18_talk.pptx" TargetMode="External"/><Relationship Id="rId10" Type="http://schemas.openxmlformats.org/officeDocument/2006/relationships/image" Target="../media/image101.png"/><Relationship Id="rId4" Type="http://schemas.openxmlformats.org/officeDocument/2006/relationships/hyperlink" Target="https://www.youtube.com/watch?v=Xw0laEEDmsM&amp;feature=youtu.be" TargetMode="External"/><Relationship Id="rId9" Type="http://schemas.openxmlformats.org/officeDocument/2006/relationships/hyperlink" Target="https://www.youtube.com/watch?v=7gqnrTZpjxE" TargetMode="Externa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hyperlink" Target="http://hpca2019.seas.gwu.edu/" TargetMode="External"/><Relationship Id="rId7" Type="http://schemas.openxmlformats.org/officeDocument/2006/relationships/hyperlink" Target="https://www.youtube.com/watch?v=Y3hPv1I5f8Y&amp;list=PL5Q2soXY2Zi-DyoI3HbqcdtUm9YWRR_z-&amp;index=16" TargetMode="External"/><Relationship Id="rId2" Type="http://schemas.openxmlformats.org/officeDocument/2006/relationships/hyperlink" Target="https://people.inf.ethz.ch/omutlu/pub/drange-dram-latency-based-true-random-number-generator_hpca19.pdf" TargetMode="External"/><Relationship Id="rId1" Type="http://schemas.openxmlformats.org/officeDocument/2006/relationships/slideLayout" Target="../slideLayouts/slideLayout619.xml"/><Relationship Id="rId6" Type="http://schemas.openxmlformats.org/officeDocument/2006/relationships/hyperlink" Target="https://www.youtube.com/watch?v=g_GtYdzIPK4&amp;list=PL5Q2soXY2Zi8_VVChACnON4sfh2bJ5IrD&amp;index=19" TargetMode="External"/><Relationship Id="rId5" Type="http://schemas.openxmlformats.org/officeDocument/2006/relationships/hyperlink" Target="https://people.inf.ethz.ch/omutlu/pub/drange-dram-latency-based-true-random-number-generator_hpca19-talk.pdf" TargetMode="External"/><Relationship Id="rId4" Type="http://schemas.openxmlformats.org/officeDocument/2006/relationships/hyperlink" Target="https://people.inf.ethz.ch/omutlu/pub/drange-dram-latency-based-true-random-number-generator_hpca19-talk.pptx" TargetMode="Externa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688.xml"/><Relationship Id="rId5" Type="http://schemas.openxmlformats.org/officeDocument/2006/relationships/image" Target="../media/image65.tiff"/><Relationship Id="rId4" Type="http://schemas.openxmlformats.org/officeDocument/2006/relationships/hyperlink" Target="https://www.upmem.com/video-upmem-presenting-its-true-processing-in-memory-solution-hot-chips-2019/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0.xml"/><Relationship Id="rId4" Type="http://schemas.openxmlformats.org/officeDocument/2006/relationships/hyperlink" Target="http://www.upmem.com/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0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youtube.com/watch?v=Sscy1Wrr22A&amp;list=PL5Q2soXY2Zi9xidyIgBxUz7xRPS-wisBN&amp;index=26" TargetMode="External"/><Relationship Id="rId1" Type="http://schemas.openxmlformats.org/officeDocument/2006/relationships/slideLayout" Target="../slideLayouts/slideLayout23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53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725.pdf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onurmutlulecture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2GIigqn1Qw&amp;list=PL5Q2soXY2Zi9xidyIgBxUz7xRPS-wisBN&amp;index=13" TargetMode="External"/><Relationship Id="rId2" Type="http://schemas.openxmlformats.org/officeDocument/2006/relationships/hyperlink" Target="https://www.youtube.com/watch?v=oGcZAGwfEUE&amp;list=PL5Q2soXY2Zi9xidyIgBxUz7xRPS-wisBN&amp;index=12" TargetMode="External"/><Relationship Id="rId1" Type="http://schemas.openxmlformats.org/officeDocument/2006/relationships/slideLayout" Target="../slideLayouts/slideLayout619.xml"/><Relationship Id="rId6" Type="http://schemas.openxmlformats.org/officeDocument/2006/relationships/hyperlink" Target="https://www.youtube.com/onurmutlulectures" TargetMode="External"/><Relationship Id="rId5" Type="http://schemas.openxmlformats.org/officeDocument/2006/relationships/hyperlink" Target="https://www.youtube.com/watch?v=Sscy1Wrr22A&amp;list=PL5Q2soXY2Zi9xidyIgBxUz7xRPS-wisBN&amp;index=25" TargetMode="External"/><Relationship Id="rId4" Type="http://schemas.openxmlformats.org/officeDocument/2006/relationships/hyperlink" Target="https://www.youtube.com/watch?v=gR7XR-Eepcg&amp;list=PL5Q2soXY2Zi9xidyIgBxUz7xRPS-wisBN&amp;index=10" TargetMode="Externa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www.youtube.com/watch?v=gR7XR-Eepcg&amp;list=PL5Q2soXY2Zi9xidyIgBxUz7xRPS-wisBN&amp;index=10" TargetMode="External"/><Relationship Id="rId1" Type="http://schemas.openxmlformats.org/officeDocument/2006/relationships/slideLayout" Target="../slideLayouts/slideLayout619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S9P5-i4EuI" TargetMode="External"/><Relationship Id="rId3" Type="http://schemas.openxmlformats.org/officeDocument/2006/relationships/hyperlink" Target="https://ieee-iedm.org/program/tutorials/" TargetMode="External"/><Relationship Id="rId7" Type="http://schemas.openxmlformats.org/officeDocument/2006/relationships/hyperlink" Target="https://www.youtube.com/watch?v=H3sEaINPBOE" TargetMode="External"/><Relationship Id="rId12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people.inf.ethz.ch/omutlu/pub/onur-IEDM-Tutorial-MemoryCentricComputingSystems-December-12-2020-FINAL.pptx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people.inf.ethz.ch/omutlu/pub/onur-IEDM-Tutorial-ExecutiveSummary-MemoryCentricComputingSystems-December-12-2020-FINAL.pdf" TargetMode="External"/><Relationship Id="rId11" Type="http://schemas.openxmlformats.org/officeDocument/2006/relationships/hyperlink" Target="https://people.inf.ethz.ch/omutlu/pub/ModernPrimerOnPIM_springer-emerging-computing-bookchapter21.pdf" TargetMode="External"/><Relationship Id="rId5" Type="http://schemas.openxmlformats.org/officeDocument/2006/relationships/hyperlink" Target="https://people.inf.ethz.ch/omutlu/pub/onur-IEDM-Tutorial-ExecutiveSummary-MemoryCentricComputingSystems-December-12-2020-FINAL.pptx" TargetMode="External"/><Relationship Id="rId10" Type="http://schemas.openxmlformats.org/officeDocument/2006/relationships/hyperlink" Target="https://people.inf.ethz.ch/omutlu/pub/intelligent-architectures-for-intelligent-machines_keynote-paper_VLSI20.pdf" TargetMode="External"/><Relationship Id="rId4" Type="http://schemas.openxmlformats.org/officeDocument/2006/relationships/hyperlink" Target="https://people.inf.ethz.ch/omutlu/pub/onur-IEDM-Tutorial-MemoryCentricComputingSystems-December-12-2020-FINAL.pdf" TargetMode="External"/><Relationship Id="rId9" Type="http://schemas.openxmlformats.org/officeDocument/2006/relationships/hyperlink" Target="https://ieee-iedm.org/wp-content/uploads/2020/11/Mutlu.pdf" TargetMode="Externa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S9P5-i4EuI" TargetMode="External"/><Relationship Id="rId13" Type="http://schemas.openxmlformats.org/officeDocument/2006/relationships/image" Target="../media/image70.png"/><Relationship Id="rId3" Type="http://schemas.openxmlformats.org/officeDocument/2006/relationships/hyperlink" Target="https://ieee-iedm.org/program/tutorials/" TargetMode="External"/><Relationship Id="rId7" Type="http://schemas.openxmlformats.org/officeDocument/2006/relationships/hyperlink" Target="https://www.youtube.com/watch?v=H3sEaINPBOE" TargetMode="External"/><Relationship Id="rId12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people.inf.ethz.ch/omutlu/pub/onur-IEDM-Tutorial-MemoryCentricComputingSystems-December-12-2020-FINAL.pptx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people.inf.ethz.ch/omutlu/pub/onur-IEDM-Tutorial-ExecutiveSummary-MemoryCentricComputingSystems-December-12-2020-FINAL.pdf" TargetMode="External"/><Relationship Id="rId11" Type="http://schemas.openxmlformats.org/officeDocument/2006/relationships/hyperlink" Target="https://people.inf.ethz.ch/omutlu/pub/ModernPrimerOnPIM_springer-emerging-computing-bookchapter21.pdf" TargetMode="External"/><Relationship Id="rId5" Type="http://schemas.openxmlformats.org/officeDocument/2006/relationships/hyperlink" Target="https://people.inf.ethz.ch/omutlu/pub/onur-IEDM-Tutorial-ExecutiveSummary-MemoryCentricComputingSystems-December-12-2020-FINAL.pptx" TargetMode="External"/><Relationship Id="rId10" Type="http://schemas.openxmlformats.org/officeDocument/2006/relationships/hyperlink" Target="https://people.inf.ethz.ch/omutlu/pub/intelligent-architectures-for-intelligent-machines_keynote-paper_VLSI20.pdf" TargetMode="External"/><Relationship Id="rId4" Type="http://schemas.openxmlformats.org/officeDocument/2006/relationships/hyperlink" Target="https://people.inf.ethz.ch/omutlu/pub/onur-IEDM-Tutorial-MemoryCentricComputingSystems-December-12-2020-FINAL.pdf" TargetMode="External"/><Relationship Id="rId9" Type="http://schemas.openxmlformats.org/officeDocument/2006/relationships/hyperlink" Target="https://ieee-iedm.org/wp-content/uploads/2020/11/Mutlu.pdf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arxiv.org/pdf/1711.0877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micro/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s://people.inf.ethz.ch/omutlu/pub/AcceleratingGenomeAnalysis_ieeemicro20.pdf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www.youtube.com/watch?v=hPnSmfwu2-A" TargetMode="External"/><Relationship Id="rId5" Type="http://schemas.openxmlformats.org/officeDocument/2006/relationships/hyperlink" Target="https://people.inf.ethz.ch/omutlu/pub/onur-AcceleratingGenomeAnalysis-AACBB-Keynote-Feb-16-2019-FINAL.pdf" TargetMode="External"/><Relationship Id="rId4" Type="http://schemas.openxmlformats.org/officeDocument/2006/relationships/hyperlink" Target="https://people.inf.ethz.ch/omutlu/pub/onur-AcceleratingGenomeAnalysis-AACBB-Keynote-Feb-16-2019-FINAL.pptx" TargetMode="Externa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s://www.technion.ac.il/en/" TargetMode="External"/><Relationship Id="rId7" Type="http://schemas.openxmlformats.org/officeDocument/2006/relationships/hyperlink" Target="https://www.youtube.com/watch?v=r7sn41lH-4A&amp;list=PL5Q2soXY2Zi8D_5MGV6EnXEJHnV2YFBJl&amp;index=41" TargetMode="External"/><Relationship Id="rId2" Type="http://schemas.openxmlformats.org/officeDocument/2006/relationships/hyperlink" Target="https://people.inf.ethz.ch/omutlu/pub/onur-Technion-AcceleratingGenomeAnalysis-Jan-26-2021-final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AcceleratingGenomeAnalysis_ieeemicro20.pdf" TargetMode="External"/><Relationship Id="rId5" Type="http://schemas.openxmlformats.org/officeDocument/2006/relationships/hyperlink" Target="https://www.youtube.com/watch?v=r7sn41lH-4A" TargetMode="External"/><Relationship Id="rId4" Type="http://schemas.openxmlformats.org/officeDocument/2006/relationships/hyperlink" Target="https://people.inf.ethz.ch/omutlu/pub/onur-Technion-AcceleratingGenomeAnalysis-Jan-26-2021-final.pdf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gmQpdDTL7o&amp;list=PL5Q2soXY2Zi9xidyIgBxUz7xRPS-wisBN&amp;index=14" TargetMode="External"/><Relationship Id="rId2" Type="http://schemas.openxmlformats.org/officeDocument/2006/relationships/hyperlink" Target="https://www.youtube.com/watch?v=CrRb32v7SJc&amp;list=PL5Q2soXY2Zi9xidyIgBxUz7xRPS-wisBN&amp;index=5" TargetMode="External"/><Relationship Id="rId1" Type="http://schemas.openxmlformats.org/officeDocument/2006/relationships/slideLayout" Target="../slideLayouts/slideLayout619.xml"/><Relationship Id="rId6" Type="http://schemas.openxmlformats.org/officeDocument/2006/relationships/hyperlink" Target="https://www.youtube.com/onurmutlulectures" TargetMode="External"/><Relationship Id="rId5" Type="http://schemas.openxmlformats.org/officeDocument/2006/relationships/hyperlink" Target="https://www.youtube.com/watch?v=rgjl8ZyLsAg&amp;list=PL5Q2soXY2Zi9E2bBVAgCqLgwiDRQDTyId" TargetMode="External"/><Relationship Id="rId4" Type="http://schemas.openxmlformats.org/officeDocument/2006/relationships/hyperlink" Target="https://www.youtube.com/watch?v=gR7XR-Eepcg&amp;list=PL5Q2soXY2Zi9xidyIgBxUz7xRPS-wisBN&amp;index=10" TargetMode="Externa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bC0EZY8yw4&amp;list=PL5Q2soXY2Zi_uej3aY39YB5pfW4SJ7LlN" TargetMode="External"/><Relationship Id="rId2" Type="http://schemas.openxmlformats.org/officeDocument/2006/relationships/hyperlink" Target="https://safari.ethz.ch/digitaltechnik/spring2021/doku.php?id=schedule" TargetMode="External"/><Relationship Id="rId1" Type="http://schemas.openxmlformats.org/officeDocument/2006/relationships/slideLayout" Target="../slideLayouts/slideLayout585.xml"/><Relationship Id="rId4" Type="http://schemas.openxmlformats.org/officeDocument/2006/relationships/image" Target="../media/image25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tah.edu/~lizhang/HPCA19/" TargetMode="External"/><Relationship Id="rId2" Type="http://schemas.openxmlformats.org/officeDocument/2006/relationships/hyperlink" Target="http://users.ece.cmu.edu/~omutlu/pub/tldram_hpca13.pdf" TargetMode="External"/><Relationship Id="rId1" Type="http://schemas.openxmlformats.org/officeDocument/2006/relationships/slideLayout" Target="../slideLayouts/slideLayout424.xml"/><Relationship Id="rId5" Type="http://schemas.openxmlformats.org/officeDocument/2006/relationships/image" Target="../media/image104.png"/><Relationship Id="rId4" Type="http://schemas.openxmlformats.org/officeDocument/2006/relationships/hyperlink" Target="http://users.ece.cmu.edu/~omutlu/pub/lee_hpca13_talk.pptx" TargetMode="Externa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://darksilicon.org/hpca/" TargetMode="External"/><Relationship Id="rId7" Type="http://schemas.openxmlformats.org/officeDocument/2006/relationships/image" Target="../media/image105.png"/><Relationship Id="rId2" Type="http://schemas.openxmlformats.org/officeDocument/2006/relationships/hyperlink" Target="http://users.ece.cmu.edu/~omutlu/pub/adaptive-latency-dram_hpca15.pdf" TargetMode="External"/><Relationship Id="rId1" Type="http://schemas.openxmlformats.org/officeDocument/2006/relationships/slideLayout" Target="../slideLayouts/slideLayout664.xml"/><Relationship Id="rId6" Type="http://schemas.openxmlformats.org/officeDocument/2006/relationships/hyperlink" Target="http://www.ece.cmu.edu/~safari/tools/aldram-hpca2015-fulldata.html" TargetMode="External"/><Relationship Id="rId5" Type="http://schemas.openxmlformats.org/officeDocument/2006/relationships/hyperlink" Target="http://users.ece.cmu.edu/~omutlu/pub/adaptive-latency-dram_donghyuk_hpca15-talk.pdf" TargetMode="External"/><Relationship Id="rId4" Type="http://schemas.openxmlformats.org/officeDocument/2006/relationships/hyperlink" Target="http://users.ece.cmu.edu/~omutlu/pub/adaptive-latency-dram_donghyuk_hpca15-talk.pptx" TargetMode="Externa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hyperlink" Target="http://www.sigmetrics.org/sigmetrics2016/" TargetMode="External"/><Relationship Id="rId7" Type="http://schemas.openxmlformats.org/officeDocument/2006/relationships/image" Target="../media/image106.png"/><Relationship Id="rId2" Type="http://schemas.openxmlformats.org/officeDocument/2006/relationships/hyperlink" Target="https://users.ece.cmu.edu/~omutlu/pub/understanding-latency-variation-in-DRAM-chips_sigmetrics16.pdf" TargetMode="External"/><Relationship Id="rId1" Type="http://schemas.openxmlformats.org/officeDocument/2006/relationships/slideLayout" Target="../slideLayouts/slideLayout424.xml"/><Relationship Id="rId6" Type="http://schemas.openxmlformats.org/officeDocument/2006/relationships/hyperlink" Target="https://github.com/CMU-SAFARI/DRAM-Latency-Variation-Study" TargetMode="External"/><Relationship Id="rId5" Type="http://schemas.openxmlformats.org/officeDocument/2006/relationships/hyperlink" Target="https://users.ece.cmu.edu/~omutlu/pub/understanding-latency-variation-in-DRAM-chips_kevinchang_sigmetrics16-talk.pdf" TargetMode="External"/><Relationship Id="rId4" Type="http://schemas.openxmlformats.org/officeDocument/2006/relationships/hyperlink" Target="https://users.ece.cmu.edu/~omutlu/pub/understanding-latency-variation-in-DRAM-chips_kevinchang_sigmetrics16-talk.pptx" TargetMode="Externa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gmetrics.org/sigmetrics2017/" TargetMode="External"/><Relationship Id="rId2" Type="http://schemas.openxmlformats.org/officeDocument/2006/relationships/hyperlink" Target="https://people.inf.ethz.ch/omutlu/pub/DIVA-low-latency-DRAM_sigmetrics17-paper.pdf" TargetMode="External"/><Relationship Id="rId1" Type="http://schemas.openxmlformats.org/officeDocument/2006/relationships/slideLayout" Target="../slideLayouts/slideLayout424.xml"/><Relationship Id="rId4" Type="http://schemas.openxmlformats.org/officeDocument/2006/relationships/image" Target="../media/image108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7" Type="http://schemas.openxmlformats.org/officeDocument/2006/relationships/image" Target="../media/image109.png"/><Relationship Id="rId2" Type="http://schemas.openxmlformats.org/officeDocument/2006/relationships/hyperlink" Target="https://people.inf.ethz.ch/omutlu/pub/solar-dram-for-reduced-latency-memory_iccd18.pdf" TargetMode="External"/><Relationship Id="rId1" Type="http://schemas.openxmlformats.org/officeDocument/2006/relationships/slideLayout" Target="../slideLayouts/slideLayout424.xml"/><Relationship Id="rId6" Type="http://schemas.openxmlformats.org/officeDocument/2006/relationships/hyperlink" Target="https://www.youtube.com/watch?v=WPmDIx1mKrU" TargetMode="External"/><Relationship Id="rId5" Type="http://schemas.openxmlformats.org/officeDocument/2006/relationships/hyperlink" Target="https://people.inf.ethz.ch/omutlu/pub/solar-dram-for-reduced-latency-memory_iccd18-talk.pdf" TargetMode="External"/><Relationship Id="rId4" Type="http://schemas.openxmlformats.org/officeDocument/2006/relationships/hyperlink" Target="https://people.inf.ethz.ch/omutlu/pub/solar-dram-for-reduced-latency-memory_iccd18-talk.pptx" TargetMode="External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3Y1eOF9C7U" TargetMode="External"/><Relationship Id="rId3" Type="http://schemas.openxmlformats.org/officeDocument/2006/relationships/hyperlink" Target="http://iscaconf.org/isca2020/" TargetMode="External"/><Relationship Id="rId7" Type="http://schemas.openxmlformats.org/officeDocument/2006/relationships/hyperlink" Target="https://people.inf.ethz.ch/omutlu/pub/CLR-DRAM_capacity-latency-reconfigurable-DRAM_isca20-lightning-talk.pdf" TargetMode="External"/><Relationship Id="rId2" Type="http://schemas.openxmlformats.org/officeDocument/2006/relationships/hyperlink" Target="https://people.inf.ethz.ch/omutlu/pub/CLR-DRAM_capacity-latency-reconfigurable-DRAM_isca20.pdf" TargetMode="External"/><Relationship Id="rId1" Type="http://schemas.openxmlformats.org/officeDocument/2006/relationships/slideLayout" Target="../slideLayouts/slideLayout676.xml"/><Relationship Id="rId6" Type="http://schemas.openxmlformats.org/officeDocument/2006/relationships/hyperlink" Target="https://people.inf.ethz.ch/omutlu/pub/CLR-DRAM_capacity-latency-reconfigurable-DRAM_isca20-lightning-talk.pptx" TargetMode="External"/><Relationship Id="rId5" Type="http://schemas.openxmlformats.org/officeDocument/2006/relationships/hyperlink" Target="https://people.inf.ethz.ch/omutlu/pub/CLR-DRAM_capacity-latency-reconfigurable-DRAM_isca20-talk.pdf" TargetMode="External"/><Relationship Id="rId10" Type="http://schemas.openxmlformats.org/officeDocument/2006/relationships/image" Target="../media/image110.png"/><Relationship Id="rId4" Type="http://schemas.openxmlformats.org/officeDocument/2006/relationships/hyperlink" Target="https://people.inf.ethz.ch/omutlu/pub/CLR-DRAM_capacity-latency-reconfigurable-DRAM_isca20-talk.pptx" TargetMode="External"/><Relationship Id="rId9" Type="http://schemas.openxmlformats.org/officeDocument/2006/relationships/hyperlink" Target="https://www.youtube.com/watch?v=zg1RO9uaymY" TargetMode="Externa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Reducing-SSD-Read-Latency-by-Optimizing-Read-Retry_asplos21-full-talk.pdf" TargetMode="External"/><Relationship Id="rId3" Type="http://schemas.openxmlformats.org/officeDocument/2006/relationships/hyperlink" Target="https://asplos-conference.org/" TargetMode="External"/><Relationship Id="rId7" Type="http://schemas.openxmlformats.org/officeDocument/2006/relationships/hyperlink" Target="https://people.inf.ethz.ch/omutlu/pub/Reducing-SSD-Read-Latency-by-Optimizing-Read-Retry_asplos21-full-talk.pptx" TargetMode="External"/><Relationship Id="rId2" Type="http://schemas.openxmlformats.org/officeDocument/2006/relationships/hyperlink" Target="https://people.inf.ethz.ch/omutlu/pub/Reducing-SSD-Read-Latency-by-Optimizing-Read-Retry_asplos21.pdf" TargetMode="External"/><Relationship Id="rId1" Type="http://schemas.openxmlformats.org/officeDocument/2006/relationships/slideLayout" Target="../slideLayouts/slideLayout676.xml"/><Relationship Id="rId6" Type="http://schemas.openxmlformats.org/officeDocument/2006/relationships/hyperlink" Target="https://people.inf.ethz.ch/omutlu/pub/Reducing-SSD-Read-Latency-by-Optimizing-Read-Retry_asplos21-short-talk.pdf" TargetMode="External"/><Relationship Id="rId11" Type="http://schemas.openxmlformats.org/officeDocument/2006/relationships/image" Target="../media/image111.png"/><Relationship Id="rId5" Type="http://schemas.openxmlformats.org/officeDocument/2006/relationships/hyperlink" Target="https://people.inf.ethz.ch/omutlu/pub/Reducing-SSD-Read-Latency-by-Optimizing-Read-Retry_asplos21-short-talk.pptx" TargetMode="External"/><Relationship Id="rId10" Type="http://schemas.openxmlformats.org/officeDocument/2006/relationships/hyperlink" Target="https://www.youtube.com/watch?v=S87ufwEENMA&amp;list=PL5Q2soXY2Zi8_VVChACnON4sfh2bJ5IrD&amp;index=118" TargetMode="External"/><Relationship Id="rId4" Type="http://schemas.openxmlformats.org/officeDocument/2006/relationships/hyperlink" Target="https://people.inf.ethz.ch/omutlu/pub/Reducing-SSD-Read-Latency-by-Optimizing-Read-Retry_asplos21-extended-abstract.pdf" TargetMode="External"/><Relationship Id="rId9" Type="http://schemas.openxmlformats.org/officeDocument/2006/relationships/hyperlink" Target="https://www.youtube.com/watch?v=u48LFxYE-w0&amp;list=PL5Q2soXY2Zi8_VVChACnON4sfh2bJ5IrD&amp;index=117" TargetMode="Externa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UtPFW3jxq4&amp;list=PL5Q2soXY2Zi9xidyIgBxUz7xRPS-wisBN&amp;index=23" TargetMode="External"/><Relationship Id="rId2" Type="http://schemas.openxmlformats.org/officeDocument/2006/relationships/hyperlink" Target="https://www.youtube.com/watch?v=vQd1YgOH1Mw&amp;list=PL5Q2soXY2Zi9xidyIgBxUz7xRPS-wisBN&amp;index=19" TargetMode="External"/><Relationship Id="rId1" Type="http://schemas.openxmlformats.org/officeDocument/2006/relationships/slideLayout" Target="../slideLayouts/slideLayout619.xml"/><Relationship Id="rId6" Type="http://schemas.openxmlformats.org/officeDocument/2006/relationships/hyperlink" Target="https://www.youtube.com/onurmutlulectures" TargetMode="External"/><Relationship Id="rId5" Type="http://schemas.openxmlformats.org/officeDocument/2006/relationships/hyperlink" Target="https://www.youtube.com/watch?v=Y3hPv1I5f8Y&amp;list=PL5Q2soXY2Zi-DyoI3HbqcdtUm9YWRR_z-&amp;index=16" TargetMode="External"/><Relationship Id="rId4" Type="http://schemas.openxmlformats.org/officeDocument/2006/relationships/hyperlink" Target="https://www.youtube.com/watch?v=gR7XR-Eepcg&amp;list=PL5Q2soXY2Zi9xidyIgBxUz7xRPS-wisBN&amp;index=10" TargetMode="Externa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www.youtube.com/onurmutlulectures" TargetMode="External"/><Relationship Id="rId1" Type="http://schemas.openxmlformats.org/officeDocument/2006/relationships/slideLayout" Target="../slideLayouts/slideLayout2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3mPdZA-Fmc&amp;list=PL5Q2soXY2Zi9xidyIgBxUz7xRPS-wisBN" TargetMode="External"/><Relationship Id="rId2" Type="http://schemas.openxmlformats.org/officeDocument/2006/relationships/hyperlink" Target="https://safari.ethz.ch/architecture/fall2020/doku.php?id=schedule" TargetMode="External"/><Relationship Id="rId1" Type="http://schemas.openxmlformats.org/officeDocument/2006/relationships/slideLayout" Target="../slideLayouts/slideLayout585.xml"/><Relationship Id="rId4" Type="http://schemas.openxmlformats.org/officeDocument/2006/relationships/image" Target="../media/image26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" TargetMode="Externa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e.cmu.edu/~safari/tools.html" TargetMode="External"/><Relationship Id="rId3" Type="http://schemas.openxmlformats.org/officeDocument/2006/relationships/hyperlink" Target="https://github.com/CMU-SAFARI/ramulator" TargetMode="External"/><Relationship Id="rId7" Type="http://schemas.openxmlformats.org/officeDocument/2006/relationships/hyperlink" Target="https://github.com/CMU-SAFARI/" TargetMode="External"/><Relationship Id="rId2" Type="http://schemas.openxmlformats.org/officeDocument/2006/relationships/hyperlink" Target="https://github.com/CMU-SAFARI/rowhammer" TargetMode="External"/><Relationship Id="rId1" Type="http://schemas.openxmlformats.org/officeDocument/2006/relationships/slideLayout" Target="../slideLayouts/slideLayout412.xml"/><Relationship Id="rId6" Type="http://schemas.openxmlformats.org/officeDocument/2006/relationships/hyperlink" Target="https://github.com/CMU-SAFARI/SoftMC" TargetMode="External"/><Relationship Id="rId5" Type="http://schemas.openxmlformats.org/officeDocument/2006/relationships/hyperlink" Target="https://github.com/CMU-SAFARI/NOCulator" TargetMode="External"/><Relationship Id="rId4" Type="http://schemas.openxmlformats.org/officeDocument/2006/relationships/hyperlink" Target="https://github.com/CMU-SAFARI/memsim" TargetMode="External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e.cmu.edu/~safari/tools.html" TargetMode="External"/><Relationship Id="rId3" Type="http://schemas.openxmlformats.org/officeDocument/2006/relationships/hyperlink" Target="https://github.com/CMU-SAFARI/Mosaic" TargetMode="External"/><Relationship Id="rId7" Type="http://schemas.openxmlformats.org/officeDocument/2006/relationships/hyperlink" Target="https://github.com/CMU-SAFARI/" TargetMode="External"/><Relationship Id="rId2" Type="http://schemas.openxmlformats.org/officeDocument/2006/relationships/hyperlink" Target="https://github.com/CMU-SAFARI/MQSim" TargetMode="External"/><Relationship Id="rId1" Type="http://schemas.openxmlformats.org/officeDocument/2006/relationships/slideLayout" Target="../slideLayouts/slideLayout412.xml"/><Relationship Id="rId6" Type="http://schemas.openxmlformats.org/officeDocument/2006/relationships/hyperlink" Target="https://github.com/CMU-SAFARI/HWASim" TargetMode="External"/><Relationship Id="rId5" Type="http://schemas.openxmlformats.org/officeDocument/2006/relationships/hyperlink" Target="https://github.com/CMU-SAFARI/SMLA" TargetMode="External"/><Relationship Id="rId4" Type="http://schemas.openxmlformats.org/officeDocument/2006/relationships/hyperlink" Target="https://github.com/CMU-SAFARI/IMPICA" TargetMode="Externa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github.com/CMU-SAFARI/" TargetMode="External"/><Relationship Id="rId1" Type="http://schemas.openxmlformats.org/officeDocument/2006/relationships/slideLayout" Target="../slideLayouts/slideLayout41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1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83tlorht7Mc&amp;list=PL5Q2soXY2Zi8D_5MGV6EnXEJHnV2YFBJl&amp;index=54" TargetMode="External"/><Relationship Id="rId1" Type="http://schemas.openxmlformats.org/officeDocument/2006/relationships/slideLayout" Target="../slideLayouts/slideLayout58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hyperlink" Target="https://people.inf.ethz.ch/omutlu/" TargetMode="External"/><Relationship Id="rId1" Type="http://schemas.openxmlformats.org/officeDocument/2006/relationships/slideLayout" Target="../slideLayouts/slideLayout435.xml"/><Relationship Id="rId5" Type="http://schemas.openxmlformats.org/officeDocument/2006/relationships/image" Target="../media/image12.png"/><Relationship Id="rId4" Type="http://schemas.openxmlformats.org/officeDocument/2006/relationships/hyperlink" Target="https://people.inf.ethz.ch/omutlu/projects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people.inf.ethz.ch/omutlu/projects.htm" TargetMode="External"/><Relationship Id="rId1" Type="http://schemas.openxmlformats.org/officeDocument/2006/relationships/slideLayout" Target="../slideLayouts/slideLayout60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9.xml"/><Relationship Id="rId6" Type="http://schemas.openxmlformats.org/officeDocument/2006/relationships/hyperlink" Target="http://www.economist.com/news/21631808-so-much-genetic-data-so-many-uses-genes-unzipped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39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4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arxiv.org/pdf/1711.08774.pdf" TargetMode="External"/><Relationship Id="rId1" Type="http://schemas.openxmlformats.org/officeDocument/2006/relationships/slideLayout" Target="../slideLayouts/slideLayout559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arxiv.org/pdf/1711.08774.pdf" TargetMode="External"/><Relationship Id="rId1" Type="http://schemas.openxmlformats.org/officeDocument/2006/relationships/slideLayout" Target="../slideLayouts/slideLayout559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micro/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s://people.inf.ethz.ch/omutlu/pub/AcceleratingGenomeAnalysis_ieeemicro20.pdf" TargetMode="External"/><Relationship Id="rId1" Type="http://schemas.openxmlformats.org/officeDocument/2006/relationships/slideLayout" Target="../slideLayouts/slideLayout559.xml"/><Relationship Id="rId6" Type="http://schemas.openxmlformats.org/officeDocument/2006/relationships/hyperlink" Target="https://www.youtube.com/watch?v=hPnSmfwu2-A" TargetMode="External"/><Relationship Id="rId5" Type="http://schemas.openxmlformats.org/officeDocument/2006/relationships/hyperlink" Target="https://people.inf.ethz.ch/omutlu/pub/onur-AcceleratingGenomeAnalysis-AACBB-Keynote-Feb-16-2019-FINAL.pdf" TargetMode="External"/><Relationship Id="rId4" Type="http://schemas.openxmlformats.org/officeDocument/2006/relationships/hyperlink" Target="https://people.inf.ethz.ch/omutlu/pub/onur-AcceleratingGenomeAnalysis-AACBB-Keynote-Feb-16-2019-FINAL.pptx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enASM-approximate-string-matching-framework-for-genome-analysis_micro20-talk.pptx" TargetMode="External"/><Relationship Id="rId3" Type="http://schemas.openxmlformats.org/officeDocument/2006/relationships/hyperlink" Target="http://www.microarch.org/micro53/" TargetMode="External"/><Relationship Id="rId7" Type="http://schemas.openxmlformats.org/officeDocument/2006/relationships/hyperlink" Target="https://www.youtube.com/watch?v=srQVqPJFqjo" TargetMode="External"/><Relationship Id="rId2" Type="http://schemas.openxmlformats.org/officeDocument/2006/relationships/hyperlink" Target="https://people.inf.ethz.ch/omutlu/pub/GenASM-approximate-string-matching-framework-for-genome-analysis_micro2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GenASM-approximate-string-matching-framework-for-genome-analysis_micro20-lightning-talk.pdf" TargetMode="External"/><Relationship Id="rId5" Type="http://schemas.openxmlformats.org/officeDocument/2006/relationships/hyperlink" Target="https://people.inf.ethz.ch/omutlu/pub/GenASM-approximate-string-matching-framework-for-genome-analysis_micro20-lightning-talk.pptx" TargetMode="External"/><Relationship Id="rId10" Type="http://schemas.openxmlformats.org/officeDocument/2006/relationships/image" Target="../media/image51.png"/><Relationship Id="rId4" Type="http://schemas.openxmlformats.org/officeDocument/2006/relationships/hyperlink" Target="https://www.youtube.com/watch?v=nJs3RRnvk_k" TargetMode="External"/><Relationship Id="rId9" Type="http://schemas.openxmlformats.org/officeDocument/2006/relationships/hyperlink" Target="https://people.inf.ethz.ch/omutlu/pub/GenASM-approximate-string-matching-framework-for-genome-analysis_micro20-talk.pd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micro/" TargetMode="External"/><Relationship Id="rId2" Type="http://schemas.openxmlformats.org/officeDocument/2006/relationships/hyperlink" Target="https://arxiv.org/pdf/2106.06433.pdf" TargetMode="External"/><Relationship Id="rId1" Type="http://schemas.openxmlformats.org/officeDocument/2006/relationships/slideLayout" Target="../slideLayouts/slideLayout559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nion.ac.il/en/" TargetMode="External"/><Relationship Id="rId7" Type="http://schemas.openxmlformats.org/officeDocument/2006/relationships/image" Target="../media/image55.png"/><Relationship Id="rId2" Type="http://schemas.openxmlformats.org/officeDocument/2006/relationships/hyperlink" Target="https://people.inf.ethz.ch/omutlu/pub/onur-Technion-AcceleratingGenomeAnalysis-Jan-26-2021-final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AcceleratingGenomeAnalysis_ieeemicro20.pdf" TargetMode="External"/><Relationship Id="rId5" Type="http://schemas.openxmlformats.org/officeDocument/2006/relationships/hyperlink" Target="https://www.youtube.com/watch?v=r7sn41lH-4A" TargetMode="External"/><Relationship Id="rId4" Type="http://schemas.openxmlformats.org/officeDocument/2006/relationships/hyperlink" Target="https://people.inf.ethz.ch/omutlu/pub/onur-Technion-AcceleratingGenomeAnalysis-Jan-26-2021-final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gmQpdDTL7o&amp;list=PL5Q2soXY2Zi9xidyIgBxUz7xRPS-wisBN&amp;index=14" TargetMode="External"/><Relationship Id="rId2" Type="http://schemas.openxmlformats.org/officeDocument/2006/relationships/hyperlink" Target="https://www.youtube.com/watch?v=CrRb32v7SJc&amp;list=PL5Q2soXY2Zi9xidyIgBxUz7xRPS-wisBN&amp;index=5" TargetMode="External"/><Relationship Id="rId1" Type="http://schemas.openxmlformats.org/officeDocument/2006/relationships/slideLayout" Target="../slideLayouts/slideLayout619.xml"/><Relationship Id="rId6" Type="http://schemas.openxmlformats.org/officeDocument/2006/relationships/hyperlink" Target="https://www.youtube.com/onurmutlulectures" TargetMode="External"/><Relationship Id="rId5" Type="http://schemas.openxmlformats.org/officeDocument/2006/relationships/hyperlink" Target="https://www.youtube.com/watch?v=rgjl8ZyLsAg&amp;list=PL5Q2soXY2Zi9E2bBVAgCqLgwiDRQDTyId" TargetMode="External"/><Relationship Id="rId4" Type="http://schemas.openxmlformats.org/officeDocument/2006/relationships/hyperlink" Target="https://www.youtube.com/watch?v=gR7XR-Eepcg&amp;list=PL5Q2soXY2Zi9xidyIgBxUz7xRPS-wisBN&amp;index=10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5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631.xml"/><Relationship Id="rId4" Type="http://schemas.openxmlformats.org/officeDocument/2006/relationships/image" Target="../media/image60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631.xml"/><Relationship Id="rId5" Type="http://schemas.openxmlformats.org/officeDocument/2006/relationships/image" Target="../media/image62.png"/><Relationship Id="rId4" Type="http://schemas.openxmlformats.org/officeDocument/2006/relationships/hyperlink" Target="https://arxiv.org/pdf/1903.03988.pdf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631.xml"/><Relationship Id="rId4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536.xml"/><Relationship Id="rId5" Type="http://schemas.openxmlformats.org/officeDocument/2006/relationships/hyperlink" Target="https://www.upmem.com/video-upmem-presenting-its-true-processing-in-memory-solution-hot-chips-2019/" TargetMode="External"/><Relationship Id="rId4" Type="http://schemas.openxmlformats.org/officeDocument/2006/relationships/image" Target="../media/image65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0.xml"/><Relationship Id="rId4" Type="http://schemas.openxmlformats.org/officeDocument/2006/relationships/hyperlink" Target="http://www.upmem.com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youtube.com/watch?v=Sscy1Wrr22A&amp;list=PL5Q2soXY2Zi9xidyIgBxUz7xRPS-wisBN&amp;index=26" TargetMode="External"/><Relationship Id="rId1" Type="http://schemas.openxmlformats.org/officeDocument/2006/relationships/slideLayout" Target="../slideLayouts/slideLayout23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53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micro/" TargetMode="External"/><Relationship Id="rId2" Type="http://schemas.openxmlformats.org/officeDocument/2006/relationships/hyperlink" Target="https://arxiv.org/pdf/2106.06433.pdf" TargetMode="External"/><Relationship Id="rId1" Type="http://schemas.openxmlformats.org/officeDocument/2006/relationships/slideLayout" Target="../slideLayouts/slideLayout559.xml"/><Relationship Id="rId4" Type="http://schemas.openxmlformats.org/officeDocument/2006/relationships/image" Target="../media/image5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S9P5-i4EuI" TargetMode="External"/><Relationship Id="rId3" Type="http://schemas.openxmlformats.org/officeDocument/2006/relationships/hyperlink" Target="https://ieee-iedm.org/program/tutorials/" TargetMode="External"/><Relationship Id="rId7" Type="http://schemas.openxmlformats.org/officeDocument/2006/relationships/hyperlink" Target="https://www.youtube.com/watch?v=H3sEaINPBOE" TargetMode="External"/><Relationship Id="rId12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people.inf.ethz.ch/omutlu/pub/onur-IEDM-Tutorial-MemoryCentricComputingSystems-December-12-2020-FINAL.pptx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people.inf.ethz.ch/omutlu/pub/onur-IEDM-Tutorial-ExecutiveSummary-MemoryCentricComputingSystems-December-12-2020-FINAL.pdf" TargetMode="External"/><Relationship Id="rId11" Type="http://schemas.openxmlformats.org/officeDocument/2006/relationships/hyperlink" Target="https://people.inf.ethz.ch/omutlu/pub/ModernPrimerOnPIM_springer-emerging-computing-bookchapter21.pdf" TargetMode="External"/><Relationship Id="rId5" Type="http://schemas.openxmlformats.org/officeDocument/2006/relationships/hyperlink" Target="https://people.inf.ethz.ch/omutlu/pub/onur-IEDM-Tutorial-ExecutiveSummary-MemoryCentricComputingSystems-December-12-2020-FINAL.pptx" TargetMode="External"/><Relationship Id="rId10" Type="http://schemas.openxmlformats.org/officeDocument/2006/relationships/hyperlink" Target="https://people.inf.ethz.ch/omutlu/pub/intelligent-architectures-for-intelligent-machines_keynote-paper_VLSI20.pdf" TargetMode="External"/><Relationship Id="rId4" Type="http://schemas.openxmlformats.org/officeDocument/2006/relationships/hyperlink" Target="https://people.inf.ethz.ch/omutlu/pub/onur-IEDM-Tutorial-MemoryCentricComputingSystems-December-12-2020-FINAL.pdf" TargetMode="External"/><Relationship Id="rId9" Type="http://schemas.openxmlformats.org/officeDocument/2006/relationships/hyperlink" Target="https://ieee-iedm.org/wp-content/uploads/2020/11/Mutlu.pdf" TargetMode="Externa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S9P5-i4EuI" TargetMode="External"/><Relationship Id="rId13" Type="http://schemas.openxmlformats.org/officeDocument/2006/relationships/image" Target="../media/image70.png"/><Relationship Id="rId3" Type="http://schemas.openxmlformats.org/officeDocument/2006/relationships/hyperlink" Target="https://ieee-iedm.org/program/tutorials/" TargetMode="External"/><Relationship Id="rId7" Type="http://schemas.openxmlformats.org/officeDocument/2006/relationships/hyperlink" Target="https://www.youtube.com/watch?v=H3sEaINPBOE" TargetMode="External"/><Relationship Id="rId12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people.inf.ethz.ch/omutlu/pub/onur-IEDM-Tutorial-MemoryCentricComputingSystems-December-12-2020-FINAL.pptx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people.inf.ethz.ch/omutlu/pub/onur-IEDM-Tutorial-ExecutiveSummary-MemoryCentricComputingSystems-December-12-2020-FINAL.pdf" TargetMode="External"/><Relationship Id="rId11" Type="http://schemas.openxmlformats.org/officeDocument/2006/relationships/hyperlink" Target="https://people.inf.ethz.ch/omutlu/pub/ModernPrimerOnPIM_springer-emerging-computing-bookchapter21.pdf" TargetMode="External"/><Relationship Id="rId5" Type="http://schemas.openxmlformats.org/officeDocument/2006/relationships/hyperlink" Target="https://people.inf.ethz.ch/omutlu/pub/onur-IEDM-Tutorial-ExecutiveSummary-MemoryCentricComputingSystems-December-12-2020-FINAL.pptx" TargetMode="External"/><Relationship Id="rId10" Type="http://schemas.openxmlformats.org/officeDocument/2006/relationships/hyperlink" Target="https://people.inf.ethz.ch/omutlu/pub/intelligent-architectures-for-intelligent-machines_keynote-paper_VLSI20.pdf" TargetMode="External"/><Relationship Id="rId4" Type="http://schemas.openxmlformats.org/officeDocument/2006/relationships/hyperlink" Target="https://people.inf.ethz.ch/omutlu/pub/onur-IEDM-Tutorial-MemoryCentricComputingSystems-December-12-2020-FINAL.pdf" TargetMode="External"/><Relationship Id="rId9" Type="http://schemas.openxmlformats.org/officeDocument/2006/relationships/hyperlink" Target="https://ieee-iedm.org/wp-content/uploads/2020/11/Mutlu.pdf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://www.safari.ethz.ch/" TargetMode="External"/><Relationship Id="rId1" Type="http://schemas.openxmlformats.org/officeDocument/2006/relationships/slideLayout" Target="../slideLayouts/slideLayout48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3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4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hyperlink" Target="https://people.inf.ethz.ch/omutlu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wisc.edu/uarch2021" TargetMode="External"/><Relationship Id="rId2" Type="http://schemas.openxmlformats.org/officeDocument/2006/relationships/hyperlink" Target="https://people.inf.ethz.ch/omutlu/pub/onur-ISCA-UndergraduateMentoringWorkshopPanel-ApplyingToGradSchool-June-13-2021.pptx" TargetMode="External"/><Relationship Id="rId1" Type="http://schemas.openxmlformats.org/officeDocument/2006/relationships/slideLayout" Target="../slideLayouts/slideLayout434.xml"/><Relationship Id="rId6" Type="http://schemas.openxmlformats.org/officeDocument/2006/relationships/hyperlink" Target="https://www.youtube.com/watch?v=83tlorht7Mc&amp;list=PL5Q2soXY2Zi8D_5MGV6EnXEJHnV2YFBJl&amp;index=54" TargetMode="External"/><Relationship Id="rId5" Type="http://schemas.openxmlformats.org/officeDocument/2006/relationships/hyperlink" Target="https://people.inf.ethz.ch/omutlu/pub/onur-ISCA-UndergraduateMentoringWorkshopPanel-ApplyingToGradSchool-June-13-2021.pdf" TargetMode="External"/><Relationship Id="rId4" Type="http://schemas.openxmlformats.org/officeDocument/2006/relationships/hyperlink" Target="https://iscaconf.org/isca2021/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83tlorht7Mc&amp;list=PL5Q2soXY2Zi8D_5MGV6EnXEJHnV2YFBJl&amp;index=54" TargetMode="External"/><Relationship Id="rId1" Type="http://schemas.openxmlformats.org/officeDocument/2006/relationships/slideLayout" Target="../slideLayouts/slideLayout58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micro/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s://people.inf.ethz.ch/omutlu/pub/AcceleratingGenomeAnalysis_ieeemicro20.pdf" TargetMode="External"/><Relationship Id="rId1" Type="http://schemas.openxmlformats.org/officeDocument/2006/relationships/slideLayout" Target="../slideLayouts/slideLayout559.xml"/><Relationship Id="rId6" Type="http://schemas.openxmlformats.org/officeDocument/2006/relationships/hyperlink" Target="https://www.youtube.com/watch?v=hPnSmfwu2-A" TargetMode="External"/><Relationship Id="rId5" Type="http://schemas.openxmlformats.org/officeDocument/2006/relationships/hyperlink" Target="https://people.inf.ethz.ch/omutlu/pub/onur-AcceleratingGenomeAnalysis-AACBB-Keynote-Feb-16-2019-FINAL.pdf" TargetMode="External"/><Relationship Id="rId4" Type="http://schemas.openxmlformats.org/officeDocument/2006/relationships/hyperlink" Target="https://people.inf.ethz.ch/omutlu/pub/onur-AcceleratingGenomeAnalysis-AACBB-Keynote-Feb-16-2019-FINAL.pptx" TargetMode="Externa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enASM-approximate-string-matching-framework-for-genome-analysis_micro20-talk.pptx" TargetMode="External"/><Relationship Id="rId3" Type="http://schemas.openxmlformats.org/officeDocument/2006/relationships/hyperlink" Target="http://www.microarch.org/micro53/" TargetMode="External"/><Relationship Id="rId7" Type="http://schemas.openxmlformats.org/officeDocument/2006/relationships/hyperlink" Target="https://www.youtube.com/watch?v=srQVqPJFqjo" TargetMode="External"/><Relationship Id="rId2" Type="http://schemas.openxmlformats.org/officeDocument/2006/relationships/hyperlink" Target="https://people.inf.ethz.ch/omutlu/pub/GenASM-approximate-string-matching-framework-for-genome-analysis_micro2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GenASM-approximate-string-matching-framework-for-genome-analysis_micro20-lightning-talk.pdf" TargetMode="External"/><Relationship Id="rId5" Type="http://schemas.openxmlformats.org/officeDocument/2006/relationships/hyperlink" Target="https://people.inf.ethz.ch/omutlu/pub/GenASM-approximate-string-matching-framework-for-genome-analysis_micro20-lightning-talk.pptx" TargetMode="External"/><Relationship Id="rId10" Type="http://schemas.openxmlformats.org/officeDocument/2006/relationships/image" Target="../media/image51.png"/><Relationship Id="rId4" Type="http://schemas.openxmlformats.org/officeDocument/2006/relationships/hyperlink" Target="https://www.youtube.com/watch?v=nJs3RRnvk_k" TargetMode="External"/><Relationship Id="rId9" Type="http://schemas.openxmlformats.org/officeDocument/2006/relationships/hyperlink" Target="https://people.inf.ethz.ch/omutlu/pub/GenASM-approximate-string-matching-framework-for-genome-analysis_micro20-talk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1.xml"/><Relationship Id="rId6" Type="http://schemas.openxmlformats.org/officeDocument/2006/relationships/hyperlink" Target="https://safari.ethz.ch/safari-newsletter-april-2020/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://www.safari.ethz.ch/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arxiv.org/pdf/1711.0877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s://www.technion.ac.il/en/" TargetMode="External"/><Relationship Id="rId7" Type="http://schemas.openxmlformats.org/officeDocument/2006/relationships/hyperlink" Target="https://www.youtube.com/watch?v=r7sn41lH-4A&amp;list=PL5Q2soXY2Zi8D_5MGV6EnXEJHnV2YFBJl&amp;index=41" TargetMode="External"/><Relationship Id="rId2" Type="http://schemas.openxmlformats.org/officeDocument/2006/relationships/hyperlink" Target="https://people.inf.ethz.ch/omutlu/pub/onur-Technion-AcceleratingGenomeAnalysis-Jan-26-2021-final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AcceleratingGenomeAnalysis_ieeemicro20.pdf" TargetMode="External"/><Relationship Id="rId5" Type="http://schemas.openxmlformats.org/officeDocument/2006/relationships/hyperlink" Target="https://www.youtube.com/watch?v=r7sn41lH-4A" TargetMode="External"/><Relationship Id="rId4" Type="http://schemas.openxmlformats.org/officeDocument/2006/relationships/hyperlink" Target="https://people.inf.ethz.ch/omutlu/pub/onur-Technion-AcceleratingGenomeAnalysis-Jan-26-2021-final.pdf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gmQpdDTL7o&amp;list=PL5Q2soXY2Zi9xidyIgBxUz7xRPS-wisBN&amp;index=14" TargetMode="External"/><Relationship Id="rId2" Type="http://schemas.openxmlformats.org/officeDocument/2006/relationships/hyperlink" Target="https://www.youtube.com/watch?v=CrRb32v7SJc&amp;list=PL5Q2soXY2Zi9xidyIgBxUz7xRPS-wisBN&amp;index=5" TargetMode="External"/><Relationship Id="rId1" Type="http://schemas.openxmlformats.org/officeDocument/2006/relationships/slideLayout" Target="../slideLayouts/slideLayout619.xml"/><Relationship Id="rId6" Type="http://schemas.openxmlformats.org/officeDocument/2006/relationships/hyperlink" Target="https://www.youtube.com/onurmutlulectures" TargetMode="External"/><Relationship Id="rId5" Type="http://schemas.openxmlformats.org/officeDocument/2006/relationships/hyperlink" Target="https://www.youtube.com/watch?v=rgjl8ZyLsAg&amp;list=PL5Q2soXY2Zi9E2bBVAgCqLgwiDRQDTyId" TargetMode="External"/><Relationship Id="rId4" Type="http://schemas.openxmlformats.org/officeDocument/2006/relationships/hyperlink" Target="https://www.youtube.com/watch?v=gR7XR-Eepcg&amp;list=PL5Q2soXY2Zi9xidyIgBxUz7xRPS-wisBN&amp;index=10" TargetMode="Externa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memory-scaling_memcon13.pdf" TargetMode="External"/><Relationship Id="rId3" Type="http://schemas.openxmlformats.org/officeDocument/2006/relationships/hyperlink" Target="http://www.ewh.ieee.org/soc/eds/imw/" TargetMode="External"/><Relationship Id="rId7" Type="http://schemas.openxmlformats.org/officeDocument/2006/relationships/image" Target="../media/image74.png"/><Relationship Id="rId2" Type="http://schemas.openxmlformats.org/officeDocument/2006/relationships/hyperlink" Target="https://people.inf.ethz.ch/omutlu/pub/memory-scaling_imw13.pdf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://www.eetimes.com/document.asp?doc_id=1280950" TargetMode="External"/><Relationship Id="rId5" Type="http://schemas.openxmlformats.org/officeDocument/2006/relationships/hyperlink" Target="https://people.inf.ethz.ch/omutlu/pub/mutlu_memory-scaling_imw13_invited-talk.pdf" TargetMode="External"/><Relationship Id="rId4" Type="http://schemas.openxmlformats.org/officeDocument/2006/relationships/hyperlink" Target="https://people.inf.ethz.ch/omutlu/pub/mutlu_memory-scaling_imw13_invited-talk.pptx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http://users.ece.cmu.edu/~omutlu/pub/avatar-dram-refresh_dsn15.pdf" TargetMode="External"/><Relationship Id="rId3" Type="http://schemas.openxmlformats.org/officeDocument/2006/relationships/image" Target="../media/image76.png"/><Relationship Id="rId7" Type="http://schemas.openxmlformats.org/officeDocument/2006/relationships/hyperlink" Target="http://users.ece.cmu.edu/~omutlu/pub/adaptive-latency-dram_hpca15.pdf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users.ece.cmu.edu/~omutlu/pub/dram-row-hammer_isca14.pdf" TargetMode="External"/><Relationship Id="rId5" Type="http://schemas.openxmlformats.org/officeDocument/2006/relationships/hyperlink" Target="http://users.ece.cmu.edu/~omutlu/pub/error-mitigation-for-intermittent-dram-failures_sigmetrics14.pdf" TargetMode="External"/><Relationship Id="rId4" Type="http://schemas.openxmlformats.org/officeDocument/2006/relationships/hyperlink" Target="http://users.ece.cmu.edu/~omutlu/pub/dram-retention-time-characterization_isca13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6 July 2021</a:t>
            </a:r>
          </a:p>
          <a:p>
            <a:r>
              <a:rPr lang="en-US" sz="2200" dirty="0"/>
              <a:t>EFCL Welcome Workshop</a:t>
            </a:r>
          </a:p>
          <a:p>
            <a:pPr algn="l"/>
            <a:endParaRPr lang="en-US" sz="220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95536" y="1443608"/>
            <a:ext cx="8382000" cy="2201416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SAFARI Research Group</a:t>
            </a:r>
            <a:br>
              <a:rPr lang="en-US" sz="5000" dirty="0"/>
            </a:br>
            <a:r>
              <a:rPr lang="en-US" sz="5000" dirty="0">
                <a:solidFill>
                  <a:srgbClr val="C00000"/>
                </a:solidFill>
              </a:rPr>
              <a:t>Introduction &amp; Research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afari.png">
            <a:extLst>
              <a:ext uri="{FF2B5EF4-FFF2-40B4-BE49-F238E27FC236}">
                <a16:creationId xmlns:a16="http://schemas.microsoft.com/office/drawing/2014/main" id="{C9B17D3A-555D-294B-BA0B-7E8D65DE6AC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pic>
        <p:nvPicPr>
          <p:cNvPr id="9" name="Picture 8" descr="Burgundy_CMU_JPG_Logo.jpg">
            <a:extLst>
              <a:ext uri="{FF2B5EF4-FFF2-40B4-BE49-F238E27FC236}">
                <a16:creationId xmlns:a16="http://schemas.microsoft.com/office/drawing/2014/main" id="{9127C22E-15AE-AE44-AF51-E3A55BC60E4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78027" y="5805264"/>
            <a:ext cx="253218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2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724D9-BF4B-C84C-BCD5-7809879BF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SAFARI Newsletter January 2021 Edition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56061-CFC4-E042-9823-D90AFA8BA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https://safari.ethz.ch/safari-newsletter-january-2021/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7651E-CB74-5546-88F0-4BFB0FAD26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4A22B3-8AF7-AF4E-A7B5-355DA9145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587726"/>
            <a:ext cx="5172394" cy="52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0299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Infrastructures to Understand Such Issues</a:t>
            </a:r>
          </a:p>
        </p:txBody>
      </p:sp>
      <p:pic>
        <p:nvPicPr>
          <p:cNvPr id="5" name="Content Placeholder 4" descr="DRAM-new-testing-infrastructur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b="12242"/>
          <a:stretch>
            <a:fillRect/>
          </a:stretch>
        </p:blipFill>
        <p:spPr>
          <a:xfrm>
            <a:off x="228600" y="1144488"/>
            <a:ext cx="8610600" cy="4876800"/>
          </a:xfrm>
          <a:scene3d>
            <a:camera prst="obliqueTopRight">
              <a:rot lat="0" lon="0" rev="10800000"/>
            </a:camera>
            <a:lightRig rig="threePt" dir="t"/>
          </a:scene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6300608"/>
            <a:ext cx="66967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Kim+,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Flipping Bits in Memory Without Accessing Them: An Experimental Study of DRAM Disturbance Errors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,” ISCA 2014.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4" y="1466055"/>
            <a:ext cx="2209798" cy="1524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Temperature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Controller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2990055"/>
            <a:ext cx="2209798" cy="274320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PC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4702" y="1962441"/>
            <a:ext cx="1447800" cy="312274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Heater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17302" y="1962444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FPGAs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22502" y="1962444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FPGAs</a:t>
            </a:r>
          </a:p>
        </p:txBody>
      </p:sp>
    </p:spTree>
    <p:extLst>
      <p:ext uri="{BB962C8B-B14F-4D97-AF65-F5344CB8AC3E}">
        <p14:creationId xmlns:p14="http://schemas.microsoft.com/office/powerpoint/2010/main" val="1479474859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79904" cy="1066800"/>
          </a:xfrm>
        </p:spPr>
        <p:txBody>
          <a:bodyPr/>
          <a:lstStyle/>
          <a:p>
            <a:r>
              <a:rPr lang="en-US" sz="3800" dirty="0"/>
              <a:t>SoftMC: Open Source DRAM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32520"/>
            <a:ext cx="5112568" cy="4876800"/>
          </a:xfrm>
        </p:spPr>
        <p:txBody>
          <a:bodyPr/>
          <a:lstStyle/>
          <a:p>
            <a:r>
              <a:rPr lang="en-US" dirty="0"/>
              <a:t>Hasan Hassan et al., “</a:t>
            </a: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SoftMC: A Flexible and Practical Open-Source Infrastructure for Enabling Experimental DRAM Studies</a:t>
            </a:r>
            <a:r>
              <a:rPr lang="en-US" b="1" dirty="0"/>
              <a:t>,”</a:t>
            </a:r>
            <a:r>
              <a:rPr lang="en-US" dirty="0"/>
              <a:t> HPCA 2017.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Flexible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Easy to Use (C++ API)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Open-source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FF"/>
                </a:solidFill>
              </a:rPr>
              <a:t>    </a:t>
            </a:r>
            <a:r>
              <a:rPr lang="en-US" i="1" dirty="0" err="1">
                <a:solidFill>
                  <a:srgbClr val="0000FF"/>
                </a:solidFill>
              </a:rPr>
              <a:t>github.com</a:t>
            </a:r>
            <a:r>
              <a:rPr lang="en-US" i="1" dirty="0">
                <a:solidFill>
                  <a:srgbClr val="0000FF"/>
                </a:solidFill>
              </a:rPr>
              <a:t>/CMU-SAFARI/SoftMC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27" y="1232693"/>
            <a:ext cx="4004777" cy="4830993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727" y="1265237"/>
            <a:ext cx="4004777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0771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SoftMC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https://github.com/CMU-SAFARI/SoftMC</a:t>
            </a:r>
            <a:r>
              <a:rPr lang="en-US" dirty="0">
                <a:solidFill>
                  <a:srgbClr val="0432FF"/>
                </a:solidFill>
              </a:rPr>
              <a:t>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5817"/>
            <a:ext cx="9144000" cy="238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6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Curious Discovery </a:t>
            </a:r>
            <a:r>
              <a:rPr lang="en-US" sz="3000" b="1" dirty="0"/>
              <a:t>[Kim et al., ISCA 2014]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8504"/>
            <a:ext cx="8610600" cy="48768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/>
              <a:t>One can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00FF"/>
                </a:solidFill>
              </a:rPr>
              <a:t>predictably</a:t>
            </a:r>
            <a:r>
              <a:rPr lang="en-US" sz="4400" dirty="0"/>
              <a:t> </a:t>
            </a:r>
            <a:r>
              <a:rPr lang="en-US" sz="4400" dirty="0">
                <a:solidFill>
                  <a:srgbClr val="FF0000"/>
                </a:solidFill>
              </a:rPr>
              <a:t>induce errors </a:t>
            </a:r>
          </a:p>
          <a:p>
            <a:pPr marL="0" indent="0" algn="ctr">
              <a:buNone/>
            </a:pPr>
            <a:r>
              <a:rPr lang="en-US" sz="4400" dirty="0"/>
              <a:t>in </a:t>
            </a:r>
            <a:r>
              <a:rPr lang="en-US" sz="4400" dirty="0">
                <a:solidFill>
                  <a:srgbClr val="0000FF"/>
                </a:solidFill>
              </a:rPr>
              <a:t>most</a:t>
            </a:r>
            <a:r>
              <a:rPr lang="en-US" sz="4400" dirty="0"/>
              <a:t> DRAM </a:t>
            </a:r>
            <a:r>
              <a:rPr lang="en-US" sz="4400" dirty="0">
                <a:solidFill>
                  <a:srgbClr val="0000FF"/>
                </a:solidFill>
              </a:rPr>
              <a:t>memory</a:t>
            </a:r>
            <a:r>
              <a:rPr lang="en-US" sz="4400" dirty="0"/>
              <a:t> chips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667333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DRAM RowHammer</a:t>
            </a:r>
          </a:p>
        </p:txBody>
      </p:sp>
      <p:sp>
        <p:nvSpPr>
          <p:cNvPr id="231426" name="Content Placeholder 2"/>
          <p:cNvSpPr>
            <a:spLocks noGrp="1"/>
          </p:cNvSpPr>
          <p:nvPr>
            <p:ph idx="1"/>
          </p:nvPr>
        </p:nvSpPr>
        <p:spPr>
          <a:xfrm>
            <a:off x="228600" y="1115020"/>
            <a:ext cx="8610600" cy="51943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A simple hardware failure mechanism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can create a widespread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Tahoma" charset="0"/>
              </a:rPr>
              <a:t>system security vulnerability</a:t>
            </a:r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E3B1D-8F75-8B42-8367-02A3C0FD41C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6413"/>
            <a:ext cx="91440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767822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36496" cy="1066800"/>
          </a:xfrm>
        </p:spPr>
        <p:txBody>
          <a:bodyPr/>
          <a:lstStyle/>
          <a:p>
            <a:r>
              <a:rPr lang="en-US" sz="3400" dirty="0"/>
              <a:t>One Can Take Over an Otherwise-Secure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844824"/>
            <a:ext cx="65405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8508"/>
            <a:ext cx="9144000" cy="3433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9" y="980728"/>
            <a:ext cx="9144000" cy="9527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5181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Exploiting the DRAM rowhammer bug to gain kernel privileges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Seaborn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+, 2015)</a:t>
            </a:r>
          </a:p>
        </p:txBody>
      </p:sp>
      <p:sp>
        <p:nvSpPr>
          <p:cNvPr id="9" name="Rectangle 8"/>
          <p:cNvSpPr/>
          <p:nvPr/>
        </p:nvSpPr>
        <p:spPr>
          <a:xfrm>
            <a:off x="3635896" y="3212976"/>
            <a:ext cx="5493596" cy="93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  <a:hlinkClick r:id="rId6"/>
              </a:rPr>
              <a:t>Flipping Bits in Memory Without Accessing Them: An Experimental Study of DRAM Disturbance Errors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 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4168191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404664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36372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RowHammer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96" y="4071630"/>
            <a:ext cx="9144000" cy="235909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2000" dirty="0" err="1"/>
              <a:t>Yoongu</a:t>
            </a:r>
            <a:r>
              <a:rPr lang="en-US" sz="2000" dirty="0"/>
              <a:t> Kim, Ross Daly, </a:t>
            </a:r>
            <a:r>
              <a:rPr lang="en-US" sz="2000" dirty="0" err="1"/>
              <a:t>Jeremie</a:t>
            </a:r>
            <a:r>
              <a:rPr lang="en-US" sz="2000" dirty="0"/>
              <a:t> Kim, Chris </a:t>
            </a:r>
            <a:r>
              <a:rPr lang="en-US" sz="2000" dirty="0" err="1"/>
              <a:t>Fallin</a:t>
            </a:r>
            <a:r>
              <a:rPr lang="en-US" sz="2000" dirty="0"/>
              <a:t>, </a:t>
            </a:r>
            <a:r>
              <a:rPr lang="en-US" sz="2000" dirty="0" err="1"/>
              <a:t>Ji</a:t>
            </a:r>
            <a:r>
              <a:rPr lang="en-US" sz="2000" dirty="0"/>
              <a:t> </a:t>
            </a:r>
            <a:r>
              <a:rPr lang="en-US" sz="2000" dirty="0" err="1"/>
              <a:t>Hye</a:t>
            </a:r>
            <a:r>
              <a:rPr lang="en-US" sz="2000" dirty="0"/>
              <a:t> Lee, </a:t>
            </a:r>
            <a:r>
              <a:rPr lang="en-US" sz="2000" dirty="0" err="1"/>
              <a:t>Donghyuk</a:t>
            </a:r>
            <a:r>
              <a:rPr lang="en-US" sz="2000" dirty="0"/>
              <a:t> Lee, Chris Wilkerson, </a:t>
            </a:r>
            <a:r>
              <a:rPr lang="en-US" sz="2000" dirty="0" err="1"/>
              <a:t>Konrad</a:t>
            </a:r>
            <a:r>
              <a:rPr lang="en-US" sz="2000" dirty="0"/>
              <a:t> Lai,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"Flipping Bits in Memory Without Accessing Them: An Experimental Study of DRAM Disturbance Errors"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4"/>
              </a:rPr>
              <a:t>41st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Minneapolis, MN, June 2014.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7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9"/>
              </a:rPr>
              <a:t>Source Code and Data</a:t>
            </a:r>
            <a:r>
              <a:rPr lang="en-US" sz="20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32859901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of Memory </a:t>
            </a:r>
            <a:r>
              <a:rPr lang="en-US" sz="4400" dirty="0"/>
              <a:t>Reliability/Security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" y="3789040"/>
            <a:ext cx="9144000" cy="2046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5616" y="6519446"/>
            <a:ext cx="98650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https://people.inf.ethz.ch/omutlu/pub/rowhammer-and-other-memory-issues_date17.pdf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2000" dirty="0"/>
              <a:t>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RowHammer Problem and Other Issues We May Face as Memory Becomes Denser"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  <a:br>
              <a:rPr lang="en-US" sz="2000" dirty="0"/>
            </a:br>
            <a:r>
              <a:rPr lang="en-US" sz="2000" i="1" dirty="0"/>
              <a:t>Invited Paper in Proceedings of the </a:t>
            </a:r>
            <a:r>
              <a:rPr lang="en-US" sz="2000" i="1" dirty="0">
                <a:hlinkClick r:id="rId4"/>
              </a:rPr>
              <a:t>Design, Automation, and Test in Europe Conference</a:t>
            </a:r>
            <a:r>
              <a:rPr lang="en-US" sz="2000" i="1" dirty="0"/>
              <a:t> (</a:t>
            </a:r>
            <a:r>
              <a:rPr lang="en-US" sz="2000" b="1" i="1" dirty="0"/>
              <a:t>DATE</a:t>
            </a:r>
            <a:r>
              <a:rPr lang="en-US" sz="2000" i="1" dirty="0"/>
              <a:t>)</a:t>
            </a:r>
            <a:r>
              <a:rPr lang="en-US" sz="2000" dirty="0"/>
              <a:t>, Lausanne, Switzerland, March 2017.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141485329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84238"/>
          </a:xfrm>
        </p:spPr>
        <p:txBody>
          <a:bodyPr/>
          <a:lstStyle/>
          <a:p>
            <a:r>
              <a:rPr lang="en-US" dirty="0"/>
              <a:t>A More Recent RowHammer Retrospective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Onur Mutlu and Jeremie Kim,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"RowHammer: A Retrospective"</a:t>
            </a:r>
            <a:br>
              <a:rPr lang="en-US" sz="2000" dirty="0"/>
            </a:br>
            <a:r>
              <a:rPr lang="en-US" sz="2000" i="1" dirty="0">
                <a:hlinkClick r:id="rId3"/>
              </a:rPr>
              <a:t>IEEE Transactions on Computer-Aided Design of Integrated Circuits and Systems</a:t>
            </a:r>
            <a:r>
              <a:rPr lang="en-US" sz="2000" i="1" dirty="0"/>
              <a:t> (</a:t>
            </a:r>
            <a:r>
              <a:rPr lang="en-US" sz="2000" b="1" i="1" dirty="0"/>
              <a:t>TCAD</a:t>
            </a:r>
            <a:r>
              <a:rPr lang="en-US" sz="2000" i="1" dirty="0"/>
              <a:t>) Special Issue on Top Picks in Hardware and Embedded Security</a:t>
            </a:r>
            <a:r>
              <a:rPr lang="en-US" sz="2000" dirty="0"/>
              <a:t>, 2019.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Preliminary arXiv version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from COSADE 2019 (pptx)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Slides from VLSI-SOC 2020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Talk Video</a:t>
            </a:r>
            <a:r>
              <a:rPr lang="en-US" sz="2000" dirty="0"/>
              <a:t> (30 minutes)]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A0BF4-FF83-FF4D-95CC-55B11F61D0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4495800"/>
            <a:ext cx="7391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263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5834-7BF4-9943-8A82-003424C4F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SAFARI PhD and Post-Doc Alumni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545D-6BE8-214F-8FA8-31D6D671D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915400" cy="5267672"/>
          </a:xfrm>
        </p:spPr>
        <p:txBody>
          <a:bodyPr/>
          <a:lstStyle/>
          <a:p>
            <a:r>
              <a:rPr lang="en-US" sz="18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https://safari.ethz.ch/safari-alumni/</a:t>
            </a:r>
            <a:endParaRPr lang="en-US" sz="1800" dirty="0">
              <a:solidFill>
                <a:srgbClr val="0000FF"/>
              </a:solidFill>
            </a:endParaRPr>
          </a:p>
          <a:p>
            <a:endParaRPr lang="en-US" sz="800" dirty="0"/>
          </a:p>
          <a:p>
            <a:r>
              <a:rPr lang="en-US" sz="1400" dirty="0" err="1"/>
              <a:t>Nastaran</a:t>
            </a:r>
            <a:r>
              <a:rPr lang="en-US" sz="1400" dirty="0"/>
              <a:t> </a:t>
            </a:r>
            <a:r>
              <a:rPr lang="en-US" sz="1400" dirty="0" err="1"/>
              <a:t>Hajinazar</a:t>
            </a:r>
            <a:r>
              <a:rPr lang="en-US" sz="1400" dirty="0"/>
              <a:t> (ETH Zurich)</a:t>
            </a:r>
          </a:p>
          <a:p>
            <a:r>
              <a:rPr lang="en-US" sz="1400" dirty="0"/>
              <a:t>Gagandeep Singh (ETH Zurich)</a:t>
            </a:r>
          </a:p>
          <a:p>
            <a:r>
              <a:rPr lang="en-US" sz="1400" dirty="0" err="1"/>
              <a:t>Amirali</a:t>
            </a:r>
            <a:r>
              <a:rPr lang="en-US" sz="1400" dirty="0"/>
              <a:t> </a:t>
            </a:r>
            <a:r>
              <a:rPr lang="en-US" sz="1400" dirty="0" err="1"/>
              <a:t>Boroumand</a:t>
            </a:r>
            <a:r>
              <a:rPr lang="en-US" sz="1400" dirty="0"/>
              <a:t> (Stanford Univ)</a:t>
            </a:r>
          </a:p>
          <a:p>
            <a:r>
              <a:rPr lang="en-US" sz="1400" dirty="0" err="1"/>
              <a:t>Jeremie</a:t>
            </a:r>
            <a:r>
              <a:rPr lang="en-US" sz="1400" dirty="0"/>
              <a:t> Kim (ETH Zurich)</a:t>
            </a:r>
          </a:p>
          <a:p>
            <a:r>
              <a:rPr lang="en-US" sz="1400" dirty="0"/>
              <a:t>Nandita Vijaykumar (Univ. of Toronto, Assistant Professor)</a:t>
            </a:r>
          </a:p>
          <a:p>
            <a:r>
              <a:rPr lang="en-US" sz="1400" dirty="0"/>
              <a:t>Kevin Hsieh (Microsoft Research, Senior Researcher)</a:t>
            </a:r>
          </a:p>
          <a:p>
            <a:r>
              <a:rPr lang="en-US" sz="1400" dirty="0"/>
              <a:t>Justin Meza (Facebook)</a:t>
            </a:r>
          </a:p>
          <a:p>
            <a:r>
              <a:rPr lang="en-US" sz="1400" dirty="0"/>
              <a:t>Mohammed Alser (ETH Zurich)</a:t>
            </a:r>
          </a:p>
          <a:p>
            <a:r>
              <a:rPr lang="en-US" sz="1400" dirty="0"/>
              <a:t>Yixin Luo (Google)</a:t>
            </a:r>
          </a:p>
          <a:p>
            <a:r>
              <a:rPr lang="en-US" sz="1400" dirty="0"/>
              <a:t>Kevin Chang (Facebook)</a:t>
            </a:r>
          </a:p>
          <a:p>
            <a:r>
              <a:rPr lang="en-US" sz="1400" dirty="0" err="1"/>
              <a:t>Rachata</a:t>
            </a:r>
            <a:r>
              <a:rPr lang="en-US" sz="1400" dirty="0"/>
              <a:t> Ausavarungnirun (KMUNTB, Assistant Professor)</a:t>
            </a:r>
          </a:p>
          <a:p>
            <a:r>
              <a:rPr lang="en-US" sz="1400" dirty="0"/>
              <a:t>Gennady Pekhimenko (Univ. of Toronto, Assistant Professor)</a:t>
            </a:r>
          </a:p>
          <a:p>
            <a:r>
              <a:rPr lang="en-US" sz="1400" dirty="0" err="1"/>
              <a:t>Vivek</a:t>
            </a:r>
            <a:r>
              <a:rPr lang="en-US" sz="1400" dirty="0"/>
              <a:t> Seshadri (Microsoft Research)</a:t>
            </a:r>
          </a:p>
          <a:p>
            <a:r>
              <a:rPr lang="en-US" sz="1400" dirty="0" err="1"/>
              <a:t>Donghyuk</a:t>
            </a:r>
            <a:r>
              <a:rPr lang="en-US" sz="1400" dirty="0"/>
              <a:t> Lee (NVIDIA Research, Senior Researcher)</a:t>
            </a:r>
          </a:p>
          <a:p>
            <a:r>
              <a:rPr lang="en-US" sz="1400" dirty="0" err="1"/>
              <a:t>Yoongu</a:t>
            </a:r>
            <a:r>
              <a:rPr lang="en-US" sz="1400" dirty="0"/>
              <a:t> Kim (Google)</a:t>
            </a:r>
          </a:p>
          <a:p>
            <a:r>
              <a:rPr lang="en-US" sz="1400" dirty="0"/>
              <a:t>Lavanya Subramanian (Intel Labs </a:t>
            </a:r>
            <a:r>
              <a:rPr lang="en-US" sz="1400" dirty="0">
                <a:sym typeface="Wingdings" pitchFamily="2" charset="2"/>
              </a:rPr>
              <a:t> Facebook)</a:t>
            </a:r>
          </a:p>
          <a:p>
            <a:endParaRPr lang="en-US" sz="1400" dirty="0">
              <a:sym typeface="Wingdings" pitchFamily="2" charset="2"/>
            </a:endParaRPr>
          </a:p>
          <a:p>
            <a:r>
              <a:rPr lang="en-US" sz="1400" dirty="0">
                <a:sym typeface="Wingdings" pitchFamily="2" charset="2"/>
              </a:rPr>
              <a:t>Samira Khan (Univ. of Virginia, </a:t>
            </a:r>
            <a:r>
              <a:rPr lang="en-US" sz="1400" dirty="0"/>
              <a:t>Assistant Professor)</a:t>
            </a:r>
          </a:p>
          <a:p>
            <a:r>
              <a:rPr lang="en-US" sz="1400" dirty="0"/>
              <a:t>Saugata Ghose (Univ. of Illinois, Assistant Professor)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01774-BE9E-3D42-B94B-B8FF6A081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385797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6081" y="1772816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5000" dirty="0">
                <a:latin typeface="Garamond" charset="0"/>
              </a:rPr>
              <a:t>RowHammer in 2020</a:t>
            </a:r>
          </a:p>
        </p:txBody>
      </p:sp>
      <p:sp>
        <p:nvSpPr>
          <p:cNvPr id="7475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113267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RowHammer in 2020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4912"/>
            <a:ext cx="8610600" cy="5153025"/>
          </a:xfrm>
        </p:spPr>
        <p:txBody>
          <a:bodyPr/>
          <a:lstStyle/>
          <a:p>
            <a:r>
              <a:rPr lang="en-US" sz="2000" dirty="0" err="1"/>
              <a:t>Jeremie</a:t>
            </a:r>
            <a:r>
              <a:rPr lang="en-US" sz="2000" dirty="0"/>
              <a:t> S. Kim, Minesh Patel, A. </a:t>
            </a:r>
            <a:r>
              <a:rPr lang="en-US" sz="2000" dirty="0" err="1"/>
              <a:t>Giray</a:t>
            </a:r>
            <a:r>
              <a:rPr lang="en-US" sz="2000" dirty="0"/>
              <a:t> </a:t>
            </a:r>
            <a:r>
              <a:rPr lang="en-US" sz="2000" dirty="0" err="1"/>
              <a:t>Yaglikci</a:t>
            </a:r>
            <a:r>
              <a:rPr lang="en-US" sz="2000" dirty="0"/>
              <a:t>, Hasan Hassan, </a:t>
            </a:r>
            <a:r>
              <a:rPr lang="en-US" sz="2000" dirty="0" err="1"/>
              <a:t>Roknoddin</a:t>
            </a:r>
            <a:r>
              <a:rPr lang="en-US" sz="2000" dirty="0"/>
              <a:t> Azizi, Lois </a:t>
            </a:r>
            <a:r>
              <a:rPr lang="en-US" sz="2000" dirty="0" err="1"/>
              <a:t>Orosa</a:t>
            </a:r>
            <a:r>
              <a:rPr lang="en-US" sz="2000" dirty="0"/>
              <a:t>, and 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"Revisiting RowHammer: An Experimental Analysis of Modern Devices and Mitigation Techniques"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47th International Symposium on Computer Architecture</a:t>
            </a:r>
            <a:r>
              <a:rPr lang="en-US" sz="2000" i="1" dirty="0"/>
              <a:t> 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Valencia, Spain, June 2020.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Talk Slides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Talk Video</a:t>
            </a:r>
            <a:r>
              <a:rPr lang="en-US" sz="2000" dirty="0"/>
              <a:t> (20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Lightning Talk Video</a:t>
            </a:r>
            <a:r>
              <a:rPr lang="en-US" sz="2000" dirty="0"/>
              <a:t> (3 minutes)]</a:t>
            </a:r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8FA82-42F6-114C-8941-25DAEAA640A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5871"/>
            <a:ext cx="9144000" cy="23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57293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633"/>
                </a:solidFill>
              </a:rPr>
              <a:t>RowHammer in 2020 (II)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4912"/>
            <a:ext cx="8610600" cy="5153025"/>
          </a:xfrm>
        </p:spPr>
        <p:txBody>
          <a:bodyPr/>
          <a:lstStyle/>
          <a:p>
            <a:r>
              <a:rPr lang="en-US" sz="1600" dirty="0"/>
              <a:t>Pietro </a:t>
            </a:r>
            <a:r>
              <a:rPr lang="en-US" sz="1600" dirty="0" err="1"/>
              <a:t>Frigo</a:t>
            </a:r>
            <a:r>
              <a:rPr lang="en-US" sz="1600" dirty="0"/>
              <a:t>, Emanuele </a:t>
            </a:r>
            <a:r>
              <a:rPr lang="en-US" sz="1600" dirty="0" err="1"/>
              <a:t>Vannacci</a:t>
            </a:r>
            <a:r>
              <a:rPr lang="en-US" sz="1600" dirty="0"/>
              <a:t>, Hasan Hassan, Victor van der Veen, Onur Mutlu, Cristiano Giuffrida, Herbert Bos, and Kaveh </a:t>
            </a:r>
            <a:r>
              <a:rPr lang="en-US" sz="1600" dirty="0" err="1"/>
              <a:t>Razavi</a:t>
            </a:r>
            <a:r>
              <a:rPr lang="en-US" sz="1600" dirty="0"/>
              <a:t>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"TRRespass: Exploiting the Many Sides of Target Row Refresh"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41st IEEE Symposium on Security and Privacy</a:t>
            </a:r>
            <a:r>
              <a:rPr lang="en-US" sz="1600" i="1" dirty="0"/>
              <a:t> (</a:t>
            </a:r>
            <a:r>
              <a:rPr lang="en-US" sz="1600" b="1" i="1" dirty="0"/>
              <a:t>S&amp;P</a:t>
            </a:r>
            <a:r>
              <a:rPr lang="en-US" sz="1600" i="1" dirty="0"/>
              <a:t>)</a:t>
            </a:r>
            <a:r>
              <a:rPr lang="en-US" sz="1600" dirty="0"/>
              <a:t>, San Francisco, CA, USA, May 2020.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Lecture Slides (pptx)</a:t>
            </a:r>
            <a:r>
              <a:rPr lang="en-US" sz="1600" dirty="0"/>
              <a:t> </a:t>
            </a:r>
            <a:r>
              <a:rPr lang="en-US" sz="1600" dirty="0">
                <a:hlinkClick r:id="rId7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8"/>
              </a:rPr>
              <a:t>Talk Video</a:t>
            </a:r>
            <a:r>
              <a:rPr lang="en-US" sz="1600" dirty="0"/>
              <a:t> (17 minutes)]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9"/>
              </a:rPr>
              <a:t>Lecture Video</a:t>
            </a:r>
            <a:r>
              <a:rPr lang="en-US" sz="1600" dirty="0"/>
              <a:t> (59 minutes)]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10"/>
              </a:rPr>
              <a:t>Source Code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11"/>
              </a:rPr>
              <a:t>Web Article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b="1" i="1" dirty="0">
                <a:solidFill>
                  <a:srgbClr val="FF0000"/>
                </a:solidFill>
              </a:rPr>
              <a:t>Best paper award.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b="1" i="1" dirty="0" err="1">
                <a:solidFill>
                  <a:srgbClr val="FF0000"/>
                </a:solidFill>
              </a:rPr>
              <a:t>Pwnie</a:t>
            </a:r>
            <a:r>
              <a:rPr lang="en-US" sz="1600" b="1" i="1" dirty="0">
                <a:solidFill>
                  <a:srgbClr val="FF0000"/>
                </a:solidFill>
              </a:rPr>
              <a:t> Award 2020 for Most Innovative Research.</a:t>
            </a:r>
            <a:r>
              <a:rPr lang="en-US" sz="1600" dirty="0">
                <a:solidFill>
                  <a:srgbClr val="FF0000"/>
                </a:solidFill>
              </a:rPr>
              <a:t> </a:t>
            </a:r>
            <a:r>
              <a:rPr lang="en-US" sz="1600" dirty="0">
                <a:hlinkClick r:id="rId12"/>
              </a:rPr>
              <a:t>Pwnie Awards 2020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B803B-2519-824E-AF70-2C1BC2D5315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5202"/>
            <a:ext cx="9144000" cy="25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36469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36496" cy="1066800"/>
          </a:xfrm>
        </p:spPr>
        <p:txBody>
          <a:bodyPr/>
          <a:lstStyle/>
          <a:p>
            <a:r>
              <a:rPr lang="en-US" dirty="0" err="1"/>
              <a:t>TRRespass</a:t>
            </a:r>
            <a:r>
              <a:rPr lang="en-US" dirty="0"/>
              <a:t> 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56" y="332656"/>
            <a:ext cx="8784976" cy="5193723"/>
          </a:xfrm>
        </p:spPr>
        <p:txBody>
          <a:bodyPr/>
          <a:lstStyle/>
          <a:p>
            <a:pPr marL="0" indent="0" algn="ctr">
              <a:buNone/>
            </a:pPr>
            <a:endParaRPr lang="en-US" sz="5200" dirty="0"/>
          </a:p>
          <a:p>
            <a:pPr marL="0" indent="0" algn="ctr">
              <a:buNone/>
            </a:pPr>
            <a:r>
              <a:rPr lang="en-US" sz="5200" dirty="0">
                <a:solidFill>
                  <a:srgbClr val="0000FF"/>
                </a:solidFill>
              </a:rPr>
              <a:t>RowHammer is still </a:t>
            </a:r>
          </a:p>
          <a:p>
            <a:pPr marL="0" indent="0" algn="ctr">
              <a:buNone/>
            </a:pPr>
            <a:r>
              <a:rPr lang="en-US" sz="5200" dirty="0">
                <a:solidFill>
                  <a:srgbClr val="0000FF"/>
                </a:solidFill>
              </a:rPr>
              <a:t>an open problem</a:t>
            </a:r>
          </a:p>
          <a:p>
            <a:pPr marL="0" indent="0" algn="ctr">
              <a:buNone/>
            </a:pPr>
            <a:endParaRPr lang="en-US" sz="5200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5200" dirty="0">
                <a:solidFill>
                  <a:srgbClr val="FF0000"/>
                </a:solidFill>
              </a:rPr>
              <a:t>Security by obscurity </a:t>
            </a:r>
          </a:p>
          <a:p>
            <a:pPr marL="0" indent="0" algn="ctr">
              <a:buNone/>
            </a:pPr>
            <a:r>
              <a:rPr lang="en-US" sz="5200" dirty="0">
                <a:solidFill>
                  <a:srgbClr val="FF0000"/>
                </a:solidFill>
              </a:rPr>
              <a:t>is likely not a good solution</a:t>
            </a:r>
          </a:p>
          <a:p>
            <a:pPr marL="0" indent="0" algn="ctr">
              <a:buNone/>
            </a:pPr>
            <a:endParaRPr lang="en-US" sz="5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36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633"/>
                </a:solidFill>
              </a:rPr>
              <a:t>RowHammer in 2020 (III)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4912"/>
            <a:ext cx="8610600" cy="5153025"/>
          </a:xfrm>
        </p:spPr>
        <p:txBody>
          <a:bodyPr/>
          <a:lstStyle/>
          <a:p>
            <a:r>
              <a:rPr lang="en-US" sz="2000" dirty="0"/>
              <a:t>Lucian </a:t>
            </a:r>
            <a:r>
              <a:rPr lang="en-US" sz="2000" dirty="0" err="1"/>
              <a:t>Cojocar</a:t>
            </a:r>
            <a:r>
              <a:rPr lang="en-US" sz="2000" dirty="0"/>
              <a:t>, </a:t>
            </a:r>
            <a:r>
              <a:rPr lang="en-US" sz="2000" dirty="0" err="1"/>
              <a:t>Jeremie</a:t>
            </a:r>
            <a:r>
              <a:rPr lang="en-US" sz="2000" dirty="0"/>
              <a:t> Kim, Minesh Patel, Lillian Tsai, Stefan </a:t>
            </a:r>
            <a:r>
              <a:rPr lang="en-US" sz="2000" dirty="0" err="1"/>
              <a:t>Saroiu</a:t>
            </a:r>
            <a:r>
              <a:rPr lang="en-US" sz="2000" dirty="0"/>
              <a:t>, Alec Wolman, and 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"Are We Susceptible to Rowhammer? An End-to-End Methodology for Cloud Providers"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41st IEEE Symposium on Security and Privacy</a:t>
            </a:r>
            <a:r>
              <a:rPr lang="en-US" sz="2000" i="1" dirty="0"/>
              <a:t> (</a:t>
            </a:r>
            <a:r>
              <a:rPr lang="en-US" sz="2000" b="1" i="1" dirty="0"/>
              <a:t>S&amp;P</a:t>
            </a:r>
            <a:r>
              <a:rPr lang="en-US" sz="2000" i="1" dirty="0"/>
              <a:t>)</a:t>
            </a:r>
            <a:r>
              <a:rPr lang="en-US" sz="2000" dirty="0"/>
              <a:t>, San Francisco, CA, USA, May 2020.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Talk Video</a:t>
            </a:r>
            <a:r>
              <a:rPr lang="en-US" sz="2000" dirty="0"/>
              <a:t> (17 minutes)]</a:t>
            </a:r>
          </a:p>
          <a:p>
            <a:pPr marL="0" indent="0">
              <a:buNone/>
            </a:pP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A3E838-8085-B447-B8F6-3CEFA5A1BF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658" y="4038671"/>
            <a:ext cx="8887842" cy="207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77653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B0F1-22FF-5647-9EA2-576FA50F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BlockHammer</a:t>
            </a:r>
            <a:r>
              <a:rPr lang="en-US" dirty="0"/>
              <a:t> Solution in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2BFC6-3EA8-844B-B6B5-0C6543648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A. </a:t>
            </a:r>
            <a:r>
              <a:rPr lang="en-US" sz="1800" dirty="0" err="1"/>
              <a:t>Giray</a:t>
            </a:r>
            <a:r>
              <a:rPr lang="en-US" sz="1800" dirty="0"/>
              <a:t> </a:t>
            </a:r>
            <a:r>
              <a:rPr lang="en-US" sz="1800" dirty="0" err="1"/>
              <a:t>Yaglikci</a:t>
            </a:r>
            <a:r>
              <a:rPr lang="en-US" sz="1800" dirty="0"/>
              <a:t>, </a:t>
            </a:r>
            <a:r>
              <a:rPr lang="en-US" sz="1800" dirty="0" err="1"/>
              <a:t>Minesh</a:t>
            </a:r>
            <a:r>
              <a:rPr lang="en-US" sz="1800" dirty="0"/>
              <a:t> Patel, </a:t>
            </a:r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Roknoddin</a:t>
            </a:r>
            <a:r>
              <a:rPr lang="en-US" sz="1800" dirty="0"/>
              <a:t> Azizi, </a:t>
            </a:r>
            <a:r>
              <a:rPr lang="en-US" sz="1800" dirty="0" err="1"/>
              <a:t>Ataberk</a:t>
            </a:r>
            <a:r>
              <a:rPr lang="en-US" sz="1800" dirty="0"/>
              <a:t> </a:t>
            </a:r>
            <a:r>
              <a:rPr lang="en-US" sz="1800" dirty="0" err="1"/>
              <a:t>Olgun</a:t>
            </a:r>
            <a:r>
              <a:rPr lang="en-US" sz="1800" dirty="0"/>
              <a:t>, Lois </a:t>
            </a:r>
            <a:r>
              <a:rPr lang="en-US" sz="1800" dirty="0" err="1"/>
              <a:t>Orosa</a:t>
            </a:r>
            <a:r>
              <a:rPr lang="en-US" sz="1800" dirty="0"/>
              <a:t>, Hasan Hassan, </a:t>
            </a:r>
            <a:r>
              <a:rPr lang="en-US" sz="1800" dirty="0" err="1"/>
              <a:t>Jisung</a:t>
            </a:r>
            <a:r>
              <a:rPr lang="en-US" sz="1800" dirty="0"/>
              <a:t> Park, Konstantinos </a:t>
            </a:r>
            <a:r>
              <a:rPr lang="en-US" sz="1800" dirty="0" err="1"/>
              <a:t>Kanellopoulos</a:t>
            </a:r>
            <a:r>
              <a:rPr lang="en-US" sz="1800" dirty="0"/>
              <a:t>, Taha </a:t>
            </a:r>
            <a:r>
              <a:rPr lang="en-US" sz="1800" dirty="0" err="1"/>
              <a:t>Shahroodi</a:t>
            </a:r>
            <a:r>
              <a:rPr lang="en-US" sz="1800" dirty="0"/>
              <a:t>, </a:t>
            </a:r>
            <a:r>
              <a:rPr lang="en-US" sz="1800" dirty="0" err="1"/>
              <a:t>Saugata</a:t>
            </a:r>
            <a:r>
              <a:rPr lang="en-US" sz="1800" dirty="0"/>
              <a:t> Ghose,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"BlockHammer: Preventing RowHammer at Low Cost by Blacklisting Rapidly-Accessed DRAM Rows"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27th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Virtual, February-March 2021.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Short Talk Slides (pptx)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Talk Video</a:t>
            </a:r>
            <a:r>
              <a:rPr lang="en-US" sz="1800" dirty="0"/>
              <a:t> (22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9"/>
              </a:rPr>
              <a:t>Short Talk Video</a:t>
            </a:r>
            <a:r>
              <a:rPr lang="en-US" sz="1800" dirty="0"/>
              <a:t> (7 minutes)]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83A9-2106-8E46-A4D9-BF54A23B8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8D06FD-75D7-A34F-BBF6-07F7398B75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667288"/>
            <a:ext cx="9144000" cy="149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15901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Lectures on RowHammer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36638"/>
            <a:ext cx="8851900" cy="521176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4b</a:t>
            </a:r>
          </a:p>
          <a:p>
            <a:pPr lvl="1"/>
            <a:r>
              <a:rPr lang="en-US" sz="2000" dirty="0"/>
              <a:t>RowHammer 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https://www.youtube.com/watch?v=KDy632z23UE&amp;list=PL5Q2soXY2Zi9xidyIgBxUz7xRPS-wisBN&amp;index=8</a:t>
            </a:r>
            <a:endParaRPr lang="en-US" sz="17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5a</a:t>
            </a:r>
          </a:p>
          <a:p>
            <a:pPr lvl="1"/>
            <a:r>
              <a:rPr lang="en-US" sz="2000" dirty="0"/>
              <a:t>RowHammer in 2020: </a:t>
            </a:r>
            <a:r>
              <a:rPr lang="en-US" sz="2000" dirty="0" err="1"/>
              <a:t>TRRespass</a:t>
            </a:r>
            <a:r>
              <a:rPr lang="en-US" sz="2000" dirty="0"/>
              <a:t> 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https://www.youtube.com/watch?v=pwRw7QqK_qA&amp;list=PL5Q2soXY2Zi9xidyIgBxUz7xRPS-wisBN&amp;index=9</a:t>
            </a:r>
            <a:endParaRPr lang="en-US" sz="17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5b</a:t>
            </a:r>
          </a:p>
          <a:p>
            <a:pPr lvl="1"/>
            <a:r>
              <a:rPr lang="en-US" sz="2000" dirty="0"/>
              <a:t>RowHammer in 2020: Revisiting RowHammer 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https://www.youtube.com/watch?v=gR7XR-Eepcg&amp;list=PL5Q2soXY2Zi9xidyIgBxUz7xRPS-wisBN&amp;index=10</a:t>
            </a:r>
            <a:endParaRPr lang="en-US" sz="17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5c</a:t>
            </a:r>
          </a:p>
          <a:p>
            <a:pPr lvl="1"/>
            <a:r>
              <a:rPr lang="en-US" sz="2000" dirty="0"/>
              <a:t>Secure and Reliable Memory 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https://www.youtube.com/watch?v=HvswnsfG3oQ&amp;list=PL5Q2soXY2Zi9xidyIgBxUz7xRPS-wisBN&amp;index=11</a:t>
            </a:r>
            <a:endParaRPr lang="en-US" sz="2000" dirty="0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A4FBF-90BC-A44A-80A5-E27853501F68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86810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of </a:t>
            </a:r>
            <a:r>
              <a:rPr lang="en-US" dirty="0" err="1"/>
              <a:t>RowHammer</a:t>
            </a:r>
            <a:r>
              <a:rPr lang="en-US" dirty="0"/>
              <a:t> Lecture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r>
              <a:rPr lang="en-US" sz="1600" dirty="0"/>
              <a:t>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Story of RowHammer"</a:t>
            </a:r>
            <a:br>
              <a:rPr lang="en-US" sz="1600" dirty="0"/>
            </a:br>
            <a:r>
              <a:rPr lang="en-US" sz="1600" dirty="0"/>
              <a:t>Keynote Talk at </a:t>
            </a:r>
            <a:r>
              <a:rPr lang="en-US" sz="1600" i="1" dirty="0">
                <a:hlinkClick r:id="rId3"/>
              </a:rPr>
              <a:t>Secure Hardware, Architectures, and Operating Systems Workshop</a:t>
            </a:r>
            <a:r>
              <a:rPr lang="en-US" sz="1600" i="1" dirty="0"/>
              <a:t> (</a:t>
            </a:r>
            <a:r>
              <a:rPr lang="en-US" sz="1600" b="1" i="1" dirty="0" err="1"/>
              <a:t>SeHAS</a:t>
            </a:r>
            <a:r>
              <a:rPr lang="en-US" sz="1600" i="1" dirty="0"/>
              <a:t>), held with </a:t>
            </a:r>
            <a:r>
              <a:rPr lang="en-US" sz="1600" i="1" dirty="0">
                <a:hlinkClick r:id="rId4"/>
              </a:rPr>
              <a:t>HiPEAC 2021 Conference</a:t>
            </a:r>
            <a:r>
              <a:rPr lang="en-US" sz="1600" dirty="0"/>
              <a:t>, Virtual, 19 January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2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Talk Video</a:t>
            </a:r>
            <a:r>
              <a:rPr lang="en-US" sz="1600" dirty="0"/>
              <a:t> (1 </a:t>
            </a:r>
            <a:r>
              <a:rPr lang="en-US" sz="1600" dirty="0" err="1"/>
              <a:t>hr</a:t>
            </a:r>
            <a:r>
              <a:rPr lang="en-US" sz="1600" dirty="0"/>
              <a:t> 15 minutes, with Q&amp;A)]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C85BC-E1D4-CE46-B0F7-E149869B2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2422891"/>
            <a:ext cx="6264696" cy="43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76188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600" dirty="0"/>
              <a:t>Understanding Flash Memory &amp; SSD Reliability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619672" y="6453336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https://arxiv.org/pdf/1706.08642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8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5" y="1219200"/>
            <a:ext cx="8453023" cy="516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06939" y="1484784"/>
            <a:ext cx="387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3992862712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Understand and Model with Experiments (Flash)</a:t>
            </a:r>
            <a:endParaRPr lang="en-US" sz="3800" dirty="0"/>
          </a:p>
        </p:txBody>
      </p:sp>
      <p:pic>
        <p:nvPicPr>
          <p:cNvPr id="33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81088"/>
            <a:ext cx="6858000" cy="4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46"/>
          <p:cNvGrpSpPr>
            <a:grpSpLocks/>
          </p:cNvGrpSpPr>
          <p:nvPr/>
        </p:nvGrpSpPr>
        <p:grpSpPr bwMode="auto">
          <a:xfrm>
            <a:off x="5181600" y="1995488"/>
            <a:ext cx="2101850" cy="1066800"/>
            <a:chOff x="3264" y="1536"/>
            <a:chExt cx="1324" cy="672"/>
          </a:xfrm>
        </p:grpSpPr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3264" y="2016"/>
              <a:ext cx="288" cy="19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840" y="1536"/>
              <a:ext cx="7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MS PGothic" charset="0"/>
                </a:rPr>
                <a:t>USB Jack</a:t>
              </a:r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 flipH="1">
              <a:off x="3552" y="1728"/>
              <a:ext cx="384" cy="28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38" name="Group 47"/>
          <p:cNvGrpSpPr>
            <a:grpSpLocks/>
          </p:cNvGrpSpPr>
          <p:nvPr/>
        </p:nvGrpSpPr>
        <p:grpSpPr bwMode="auto">
          <a:xfrm>
            <a:off x="5538788" y="3233738"/>
            <a:ext cx="2392362" cy="984250"/>
            <a:chOff x="3489" y="2316"/>
            <a:chExt cx="1507" cy="620"/>
          </a:xfrm>
        </p:grpSpPr>
        <p:sp>
          <p:nvSpPr>
            <p:cNvPr id="39" name="Rectangle 24"/>
            <p:cNvSpPr>
              <a:spLocks noChangeArrowheads="1"/>
            </p:cNvSpPr>
            <p:nvPr/>
          </p:nvSpPr>
          <p:spPr bwMode="auto">
            <a:xfrm>
              <a:off x="3489" y="2696"/>
              <a:ext cx="288" cy="240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0" name="Text Box 25"/>
            <p:cNvSpPr txBox="1">
              <a:spLocks noChangeArrowheads="1"/>
            </p:cNvSpPr>
            <p:nvPr/>
          </p:nvSpPr>
          <p:spPr bwMode="auto">
            <a:xfrm>
              <a:off x="3846" y="2316"/>
              <a:ext cx="115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MS PGothic" charset="0"/>
                </a:rPr>
                <a:t>Virtex-II Pro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MS PGothic" charset="0"/>
                </a:rPr>
                <a:t>(USB controller)</a:t>
              </a:r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 flipH="1">
              <a:off x="3738" y="2529"/>
              <a:ext cx="198" cy="1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5232400" y="4533900"/>
            <a:ext cx="838200" cy="8382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857500" y="4021138"/>
            <a:ext cx="2038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charset="0"/>
              </a:rPr>
              <a:t>Virtex-V FPGA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charset="0"/>
              </a:rPr>
              <a:t>(NAND Controller)</a:t>
            </a:r>
          </a:p>
        </p:txBody>
      </p:sp>
      <p:sp>
        <p:nvSpPr>
          <p:cNvPr id="44" name="Line 29"/>
          <p:cNvSpPr>
            <a:spLocks noChangeShapeType="1"/>
          </p:cNvSpPr>
          <p:nvPr/>
        </p:nvSpPr>
        <p:spPr bwMode="auto">
          <a:xfrm>
            <a:off x="4000500" y="4586288"/>
            <a:ext cx="12192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5" name="Rectangle 30"/>
          <p:cNvSpPr>
            <a:spLocks noChangeArrowheads="1"/>
          </p:cNvSpPr>
          <p:nvPr/>
        </p:nvSpPr>
        <p:spPr bwMode="auto">
          <a:xfrm>
            <a:off x="6629400" y="4738688"/>
            <a:ext cx="381000" cy="2286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6" name="Line 32"/>
          <p:cNvSpPr>
            <a:spLocks noChangeShapeType="1"/>
          </p:cNvSpPr>
          <p:nvPr/>
        </p:nvSpPr>
        <p:spPr bwMode="auto">
          <a:xfrm flipH="1">
            <a:off x="6858000" y="4357688"/>
            <a:ext cx="2286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47" name="Group 37"/>
          <p:cNvGrpSpPr>
            <a:grpSpLocks/>
          </p:cNvGrpSpPr>
          <p:nvPr/>
        </p:nvGrpSpPr>
        <p:grpSpPr bwMode="auto">
          <a:xfrm>
            <a:off x="228600" y="2833688"/>
            <a:ext cx="6858000" cy="2895600"/>
            <a:chOff x="144" y="2064"/>
            <a:chExt cx="4320" cy="1824"/>
          </a:xfrm>
        </p:grpSpPr>
        <p:sp>
          <p:nvSpPr>
            <p:cNvPr id="48" name="Rectangle 33"/>
            <p:cNvSpPr>
              <a:spLocks noChangeArrowheads="1"/>
            </p:cNvSpPr>
            <p:nvPr/>
          </p:nvSpPr>
          <p:spPr bwMode="auto">
            <a:xfrm>
              <a:off x="1056" y="2400"/>
              <a:ext cx="3408" cy="148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9" name="Text Box 34"/>
            <p:cNvSpPr txBox="1">
              <a:spLocks noChangeArrowheads="1"/>
            </p:cNvSpPr>
            <p:nvPr/>
          </p:nvSpPr>
          <p:spPr bwMode="auto">
            <a:xfrm>
              <a:off x="144" y="2064"/>
              <a:ext cx="16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MS PGothic" charset="0"/>
                </a:rPr>
                <a:t>HAPS-52 Mother Board</a:t>
              </a:r>
            </a:p>
          </p:txBody>
        </p:sp>
        <p:sp>
          <p:nvSpPr>
            <p:cNvPr id="50" name="Line 35"/>
            <p:cNvSpPr>
              <a:spLocks noChangeShapeType="1"/>
            </p:cNvSpPr>
            <p:nvPr/>
          </p:nvSpPr>
          <p:spPr bwMode="auto">
            <a:xfrm>
              <a:off x="480" y="2256"/>
              <a:ext cx="528" cy="86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51" name="Group 41"/>
          <p:cNvGrpSpPr>
            <a:grpSpLocks/>
          </p:cNvGrpSpPr>
          <p:nvPr/>
        </p:nvGrpSpPr>
        <p:grpSpPr bwMode="auto">
          <a:xfrm>
            <a:off x="3276600" y="1309688"/>
            <a:ext cx="2819400" cy="3048000"/>
            <a:chOff x="2064" y="1104"/>
            <a:chExt cx="1776" cy="1920"/>
          </a:xfrm>
        </p:grpSpPr>
        <p:sp>
          <p:nvSpPr>
            <p:cNvPr id="52" name="Rectangle 38"/>
            <p:cNvSpPr>
              <a:spLocks noChangeArrowheads="1"/>
            </p:cNvSpPr>
            <p:nvPr/>
          </p:nvSpPr>
          <p:spPr bwMode="auto">
            <a:xfrm>
              <a:off x="3216" y="1680"/>
              <a:ext cx="624" cy="1344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3" name="Text Box 39"/>
            <p:cNvSpPr txBox="1">
              <a:spLocks noChangeArrowheads="1"/>
            </p:cNvSpPr>
            <p:nvPr/>
          </p:nvSpPr>
          <p:spPr bwMode="auto">
            <a:xfrm>
              <a:off x="2064" y="1104"/>
              <a:ext cx="14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MS PGothic" charset="0"/>
                </a:rPr>
                <a:t>USB Daughter Board</a:t>
              </a:r>
            </a:p>
          </p:txBody>
        </p:sp>
        <p:sp>
          <p:nvSpPr>
            <p:cNvPr id="54" name="Line 40"/>
            <p:cNvSpPr>
              <a:spLocks noChangeShapeType="1"/>
            </p:cNvSpPr>
            <p:nvPr/>
          </p:nvSpPr>
          <p:spPr bwMode="auto">
            <a:xfrm>
              <a:off x="2688" y="1296"/>
              <a:ext cx="528" cy="38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55" name="Group 45"/>
          <p:cNvGrpSpPr>
            <a:grpSpLocks/>
          </p:cNvGrpSpPr>
          <p:nvPr/>
        </p:nvGrpSpPr>
        <p:grpSpPr bwMode="auto">
          <a:xfrm>
            <a:off x="6172201" y="4433889"/>
            <a:ext cx="2852738" cy="1809750"/>
            <a:chOff x="3888" y="3072"/>
            <a:chExt cx="1797" cy="1140"/>
          </a:xfrm>
        </p:grpSpPr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888" y="3072"/>
              <a:ext cx="528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7" name="Text Box 43"/>
            <p:cNvSpPr txBox="1">
              <a:spLocks noChangeArrowheads="1"/>
            </p:cNvSpPr>
            <p:nvPr/>
          </p:nvSpPr>
          <p:spPr bwMode="auto">
            <a:xfrm>
              <a:off x="4105" y="3981"/>
              <a:ext cx="15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MS PGothic" charset="0"/>
                </a:rPr>
                <a:t>NAND Daughter Board</a:t>
              </a:r>
            </a:p>
          </p:txBody>
        </p:sp>
        <p:sp>
          <p:nvSpPr>
            <p:cNvPr id="58" name="Line 44"/>
            <p:cNvSpPr>
              <a:spLocks noChangeShapeType="1"/>
            </p:cNvSpPr>
            <p:nvPr/>
          </p:nvSpPr>
          <p:spPr bwMode="auto">
            <a:xfrm flipH="1" flipV="1">
              <a:off x="4176" y="3840"/>
              <a:ext cx="384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59" name="Rectangle 32"/>
          <p:cNvSpPr>
            <a:spLocks noChangeArrowheads="1"/>
          </p:cNvSpPr>
          <p:nvPr/>
        </p:nvSpPr>
        <p:spPr bwMode="auto">
          <a:xfrm>
            <a:off x="6388100" y="4511675"/>
            <a:ext cx="366713" cy="120650"/>
          </a:xfrm>
          <a:prstGeom prst="rect">
            <a:avLst/>
          </a:prstGeom>
          <a:solidFill>
            <a:srgbClr val="317131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0" name="Text Box 31"/>
          <p:cNvSpPr txBox="1">
            <a:spLocks noChangeArrowheads="1"/>
          </p:cNvSpPr>
          <p:nvPr/>
        </p:nvSpPr>
        <p:spPr bwMode="auto">
          <a:xfrm>
            <a:off x="6400800" y="3805238"/>
            <a:ext cx="1466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charset="0"/>
              </a:rPr>
              <a:t>1x-nm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charset="0"/>
              </a:rPr>
              <a:t>NAND Flash</a:t>
            </a:r>
          </a:p>
        </p:txBody>
      </p:sp>
      <p:sp>
        <p:nvSpPr>
          <p:cNvPr id="61" name="Rectangle 60"/>
          <p:cNvSpPr/>
          <p:nvPr/>
        </p:nvSpPr>
        <p:spPr>
          <a:xfrm>
            <a:off x="-36512" y="5805264"/>
            <a:ext cx="68580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[DATE 2012, ICCD 2012, DATE 2013, ITJ 2013, ICCD 2013, SIGMETRICS 2014, HPCA 2015, DSN 2015, MSST 2015, JSAC 2016, HPCA 2017, DFRWS 2017,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PIEEE 2017, HPCA 2018, SIGMETRICS 2018]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9422" y="6496146"/>
            <a:ext cx="9332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Cai+,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Error Characterization, Mitigation, and Recovery in Flash Memory Based Solid State Drives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Proc. IEEE 2017.</a:t>
            </a:r>
          </a:p>
        </p:txBody>
      </p:sp>
    </p:spTree>
    <p:extLst>
      <p:ext uri="{BB962C8B-B14F-4D97-AF65-F5344CB8AC3E}">
        <p14:creationId xmlns:p14="http://schemas.microsoft.com/office/powerpoint/2010/main" val="368302471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Teaching and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…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0000FF"/>
                </a:solidFill>
              </a:rPr>
              <a:t>Teaching drives Research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Research drives Teaching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0432FF"/>
                </a:solidFill>
              </a:rPr>
              <a:t>… 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231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One Important Takeaway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Main Memory Needs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Intelligent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800800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Another Challenge and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844824"/>
            <a:ext cx="7128792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High Performance,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Energy Efficient,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Sustainable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371010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884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Processing</a:t>
            </a:r>
            <a:r>
              <a:rPr lang="en-US" sz="5000" dirty="0"/>
              <a:t> of data </a:t>
            </a:r>
          </a:p>
          <a:p>
            <a:pPr marL="0" indent="0" algn="ctr">
              <a:buNone/>
            </a:pPr>
            <a:r>
              <a:rPr lang="en-US" sz="5000" dirty="0"/>
              <a:t>is performed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far away from the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1988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Waste in Mobile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807896" cy="4876800"/>
          </a:xfrm>
        </p:spPr>
        <p:txBody>
          <a:bodyPr/>
          <a:lstStyle/>
          <a:p>
            <a:r>
              <a:rPr lang="en-US" sz="1500" dirty="0"/>
              <a:t>Amirali Boroumand, Saugata Ghose, </a:t>
            </a:r>
            <a:r>
              <a:rPr lang="en-US" sz="1500" dirty="0" err="1"/>
              <a:t>Youngsok</a:t>
            </a:r>
            <a:r>
              <a:rPr lang="en-US" sz="1500" dirty="0"/>
              <a:t> Kim,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Eric </a:t>
            </a:r>
            <a:r>
              <a:rPr lang="en-US" sz="1500" dirty="0" err="1"/>
              <a:t>Shiu</a:t>
            </a:r>
            <a:r>
              <a:rPr lang="en-US" sz="1500" dirty="0"/>
              <a:t>, Rahul Thakur, </a:t>
            </a:r>
            <a:r>
              <a:rPr lang="en-US" sz="1500" dirty="0" err="1"/>
              <a:t>Daehyun</a:t>
            </a:r>
            <a:r>
              <a:rPr lang="en-US" sz="1500" dirty="0"/>
              <a:t> Kim, Aki </a:t>
            </a:r>
            <a:r>
              <a:rPr lang="en-US" sz="1500" dirty="0" err="1"/>
              <a:t>Kuusela</a:t>
            </a:r>
            <a:r>
              <a:rPr lang="en-US" sz="1500" dirty="0"/>
              <a:t>, Allan </a:t>
            </a:r>
            <a:r>
              <a:rPr lang="en-US" sz="1500" dirty="0" err="1"/>
              <a:t>Knies</a:t>
            </a:r>
            <a:r>
              <a:rPr lang="en-US" sz="1500" dirty="0"/>
              <a:t>, </a:t>
            </a:r>
            <a:r>
              <a:rPr lang="en-US" sz="1500" dirty="0" err="1"/>
              <a:t>Parthasarathy</a:t>
            </a:r>
            <a:r>
              <a:rPr lang="en-US" sz="1500" dirty="0"/>
              <a:t> </a:t>
            </a:r>
            <a:r>
              <a:rPr lang="en-US" sz="1500" dirty="0" err="1"/>
              <a:t>Ranganathan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Workloads for Consumer Devices: Mitigating Data Movement Bottlenecks"</a:t>
            </a:r>
            <a:r>
              <a:rPr lang="en-US" sz="1500" dirty="0">
                <a:solidFill>
                  <a:srgbClr val="0432FF"/>
                </a:solidFill>
              </a:rPr>
              <a:t> 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Williamsburg, VA, USA, March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8136"/>
            <a:ext cx="9144000" cy="223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D6B716-D4D6-E942-A52D-41F4F25A40CE}"/>
              </a:ext>
            </a:extLst>
          </p:cNvPr>
          <p:cNvSpPr/>
          <p:nvPr/>
        </p:nvSpPr>
        <p:spPr>
          <a:xfrm>
            <a:off x="0" y="270892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B812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62.7%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data movement</a:t>
            </a:r>
          </a:p>
        </p:txBody>
      </p:sp>
    </p:spTree>
    <p:extLst>
      <p:ext uri="{BB962C8B-B14F-4D97-AF65-F5344CB8AC3E}">
        <p14:creationId xmlns:p14="http://schemas.microsoft.com/office/powerpoint/2010/main" val="273088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9796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</a:rPr>
              <a:t>Data access is the major performance and energy bottleneck</a:t>
            </a:r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000" dirty="0"/>
              <a:t>Our current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design principles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cause </a:t>
            </a:r>
            <a:r>
              <a:rPr lang="en-US" sz="5000" dirty="0">
                <a:solidFill>
                  <a:srgbClr val="FF0000"/>
                </a:solidFill>
              </a:rPr>
              <a:t>great energy waste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rgbClr val="FF0000"/>
                </a:solidFill>
              </a:rPr>
              <a:t>(and great performance loss)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328436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A Paradigm Shift To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07896" cy="5193723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Enable computation with </a:t>
            </a:r>
            <a:r>
              <a:rPr lang="en-US" sz="2800" dirty="0">
                <a:solidFill>
                  <a:srgbClr val="0000FF"/>
                </a:solidFill>
              </a:rPr>
              <a:t>minimal data movement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>
                <a:solidFill>
                  <a:srgbClr val="0000FF"/>
                </a:solidFill>
              </a:rPr>
              <a:t>Compute where it makes sense</a:t>
            </a:r>
            <a:r>
              <a:rPr lang="en-US" sz="2800" dirty="0"/>
              <a:t> (</a:t>
            </a:r>
            <a:r>
              <a:rPr lang="en-US" sz="2800" dirty="0">
                <a:solidFill>
                  <a:srgbClr val="FF0000"/>
                </a:solidFill>
              </a:rPr>
              <a:t>where data resides</a:t>
            </a:r>
            <a:r>
              <a:rPr lang="en-US" sz="2800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Make computing architectures more </a:t>
            </a:r>
            <a:r>
              <a:rPr lang="en-US" sz="2800" dirty="0">
                <a:solidFill>
                  <a:srgbClr val="0000FF"/>
                </a:solidFill>
              </a:rPr>
              <a:t>data-centric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9058262"/>
      </p:ext>
    </p:extLst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with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Minimal Data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71671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Energy-Efficient</a:t>
            </a:r>
          </a:p>
          <a:p>
            <a:pPr marL="0" indent="0" algn="ctr">
              <a:buNone/>
            </a:pPr>
            <a:r>
              <a:rPr lang="en-US" sz="6400" b="1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27464823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High-Performance</a:t>
            </a:r>
          </a:p>
          <a:p>
            <a:pPr marL="0" indent="0" algn="ctr">
              <a:buNone/>
            </a:pPr>
            <a:r>
              <a:rPr lang="en-US" sz="6400" b="1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5117740"/>
      </p:ext>
    </p:extLst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1A5712"/>
                </a:solidFill>
                <a:latin typeface="Garamond"/>
                <a:cs typeface="Garamond"/>
              </a:rPr>
              <a:t>Goal: Processing Inside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Tahoma"/>
              <a:cs typeface="Tahoma"/>
            </a:endParaRPr>
          </a:p>
          <a:p>
            <a:r>
              <a:rPr lang="en-US" sz="2400" dirty="0">
                <a:latin typeface="Tahoma"/>
                <a:cs typeface="Tahoma"/>
              </a:rPr>
              <a:t>Many questions </a:t>
            </a:r>
            <a:r>
              <a:rPr lang="is-IS" sz="2400" dirty="0">
                <a:latin typeface="Tahoma"/>
                <a:cs typeface="Tahoma"/>
              </a:rPr>
              <a:t>… </a:t>
            </a:r>
            <a:r>
              <a:rPr lang="en-US" dirty="0">
                <a:cs typeface="Tahoma"/>
              </a:rPr>
              <a:t>How do we design the:</a:t>
            </a:r>
            <a:endParaRPr lang="is-IS" sz="2400" dirty="0">
              <a:latin typeface="Tahoma"/>
              <a:cs typeface="Tahoma"/>
            </a:endParaRPr>
          </a:p>
          <a:p>
            <a:pPr lvl="1"/>
            <a:r>
              <a:rPr lang="en-US" sz="2200" dirty="0">
                <a:latin typeface="Tahoma"/>
                <a:cs typeface="Tahoma"/>
              </a:rPr>
              <a:t>compute-capable memory &amp; controllers?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processor chip and in-memory units?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s</a:t>
            </a:r>
            <a:r>
              <a:rPr lang="en-US" sz="2200" dirty="0">
                <a:latin typeface="Tahoma"/>
                <a:cs typeface="Tahoma"/>
              </a:rPr>
              <a:t>oftware and hardware interfaces?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system software, compilers, languages?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algorithms and theoretical </a:t>
            </a:r>
            <a:r>
              <a:rPr lang="en-US" dirty="0">
                <a:latin typeface="Tahoma"/>
                <a:cs typeface="Tahoma"/>
              </a:rPr>
              <a:t>f</a:t>
            </a:r>
            <a:r>
              <a:rPr lang="en-US" sz="2200" dirty="0">
                <a:latin typeface="Tahoma"/>
                <a:cs typeface="Tahoma"/>
              </a:rPr>
              <a:t>oundations?</a:t>
            </a: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1475656" y="1327945"/>
            <a:ext cx="1504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1647106" y="2369345"/>
            <a:ext cx="1155700" cy="4953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1882056" y="2432845"/>
            <a:ext cx="660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Cache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212256" y="2864645"/>
            <a:ext cx="0" cy="4254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212256" y="2039145"/>
            <a:ext cx="0" cy="3365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1634406" y="1499395"/>
            <a:ext cx="1155700" cy="5461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1691680" y="1584102"/>
            <a:ext cx="10081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Processor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5735414" y="3372645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Interconnect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3914056" y="1327945"/>
            <a:ext cx="2901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5014764" y="1386535"/>
            <a:ext cx="1069404" cy="2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Memory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364238" y="3011489"/>
            <a:ext cx="0" cy="3111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5" name="AutoShape 16"/>
          <p:cNvSpPr>
            <a:spLocks/>
          </p:cNvSpPr>
          <p:nvPr/>
        </p:nvSpPr>
        <p:spPr bwMode="auto">
          <a:xfrm>
            <a:off x="1482006" y="3295652"/>
            <a:ext cx="5327650" cy="76200"/>
          </a:xfrm>
          <a:prstGeom prst="roundRect">
            <a:avLst>
              <a:gd name="adj" fmla="val 50000"/>
            </a:avLst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>
            <a:off x="40220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7" name="Rectangle 18"/>
          <p:cNvSpPr>
            <a:spLocks/>
          </p:cNvSpPr>
          <p:nvPr/>
        </p:nvSpPr>
        <p:spPr bwMode="auto">
          <a:xfrm>
            <a:off x="40220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8" name="Rectangle 19"/>
          <p:cNvSpPr>
            <a:spLocks/>
          </p:cNvSpPr>
          <p:nvPr/>
        </p:nvSpPr>
        <p:spPr bwMode="auto">
          <a:xfrm>
            <a:off x="40220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9" name="Rectangle 20"/>
          <p:cNvSpPr>
            <a:spLocks/>
          </p:cNvSpPr>
          <p:nvPr/>
        </p:nvSpPr>
        <p:spPr bwMode="auto">
          <a:xfrm>
            <a:off x="40220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0" name="Rectangle 21"/>
          <p:cNvSpPr>
            <a:spLocks/>
          </p:cNvSpPr>
          <p:nvPr/>
        </p:nvSpPr>
        <p:spPr bwMode="auto">
          <a:xfrm>
            <a:off x="40220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1" name="Rectangle 22"/>
          <p:cNvSpPr>
            <a:spLocks/>
          </p:cNvSpPr>
          <p:nvPr/>
        </p:nvSpPr>
        <p:spPr bwMode="auto">
          <a:xfrm>
            <a:off x="55714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2" name="Rectangle 23"/>
          <p:cNvSpPr>
            <a:spLocks/>
          </p:cNvSpPr>
          <p:nvPr/>
        </p:nvSpPr>
        <p:spPr bwMode="auto">
          <a:xfrm>
            <a:off x="55714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3" name="Rectangle 24"/>
          <p:cNvSpPr>
            <a:spLocks/>
          </p:cNvSpPr>
          <p:nvPr/>
        </p:nvSpPr>
        <p:spPr bwMode="auto">
          <a:xfrm>
            <a:off x="55714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4" name="Rectangle 25"/>
          <p:cNvSpPr>
            <a:spLocks/>
          </p:cNvSpPr>
          <p:nvPr/>
        </p:nvSpPr>
        <p:spPr bwMode="auto">
          <a:xfrm>
            <a:off x="55714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5" name="Rectangle 26"/>
          <p:cNvSpPr>
            <a:spLocks/>
          </p:cNvSpPr>
          <p:nvPr/>
        </p:nvSpPr>
        <p:spPr bwMode="auto">
          <a:xfrm>
            <a:off x="55714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6" name="Rectangle 27"/>
          <p:cNvSpPr>
            <a:spLocks/>
          </p:cNvSpPr>
          <p:nvPr/>
        </p:nvSpPr>
        <p:spPr bwMode="auto">
          <a:xfrm>
            <a:off x="1736006" y="2674145"/>
            <a:ext cx="977900" cy="146050"/>
          </a:xfrm>
          <a:prstGeom prst="rect">
            <a:avLst/>
          </a:prstGeom>
          <a:solidFill>
            <a:srgbClr val="FD9A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6917606" y="1557078"/>
            <a:ext cx="0" cy="1270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8" name="Rectangle 29"/>
          <p:cNvSpPr>
            <a:spLocks/>
          </p:cNvSpPr>
          <p:nvPr/>
        </p:nvSpPr>
        <p:spPr bwMode="auto">
          <a:xfrm>
            <a:off x="7020272" y="1530934"/>
            <a:ext cx="1368152" cy="138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Database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Graphs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Media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</a:t>
            </a:r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1835696" y="2060848"/>
            <a:ext cx="3742060" cy="1451497"/>
          </a:xfrm>
          <a:custGeom>
            <a:avLst/>
            <a:gdLst>
              <a:gd name="T0" fmla="*/ 21600 w 21600"/>
              <a:gd name="T1" fmla="*/ 12000 h 21600"/>
              <a:gd name="T2" fmla="*/ 21600 w 21600"/>
              <a:gd name="T3" fmla="*/ 21600 h 21600"/>
              <a:gd name="T4" fmla="*/ 0 w 21600"/>
              <a:gd name="T5" fmla="*/ 21600 h 21600"/>
              <a:gd name="T6" fmla="*/ 0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1200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101600" cap="flat">
            <a:solidFill>
              <a:srgbClr val="D90B0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762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2195737" y="2122489"/>
            <a:ext cx="3661420" cy="1090487"/>
            <a:chOff x="0" y="0"/>
            <a:chExt cx="4219" cy="1352"/>
          </a:xfrm>
        </p:grpSpPr>
        <p:sp>
          <p:nvSpPr>
            <p:cNvPr id="31" name="Rectangle 31"/>
            <p:cNvSpPr>
              <a:spLocks/>
            </p:cNvSpPr>
            <p:nvPr/>
          </p:nvSpPr>
          <p:spPr bwMode="auto">
            <a:xfrm>
              <a:off x="2987" y="880"/>
              <a:ext cx="1232" cy="184"/>
            </a:xfrm>
            <a:prstGeom prst="rect">
              <a:avLst/>
            </a:prstGeom>
            <a:solidFill>
              <a:srgbClr val="FD9A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0" y="0"/>
              <a:ext cx="3651" cy="1352"/>
            </a:xfrm>
            <a:custGeom>
              <a:avLst/>
              <a:gdLst>
                <a:gd name="T0" fmla="*/ 21600 w 21600"/>
                <a:gd name="T1" fmla="*/ 1533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0 w 21600"/>
                <a:gd name="T7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33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noFill/>
            <a:ln w="101600" cap="flat">
              <a:solidFill>
                <a:srgbClr val="D90B00"/>
              </a:solidFill>
              <a:prstDash val="solid"/>
              <a:miter lim="800000"/>
              <a:headEnd type="triangle" w="med" len="med"/>
              <a:tailEnd type="none" w="med" len="med"/>
            </a:ln>
            <a:effectLst>
              <a:outerShdw blurRad="76200" dist="380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3" name="Rectangle 33"/>
            <p:cNvSpPr>
              <a:spLocks/>
            </p:cNvSpPr>
            <p:nvPr/>
          </p:nvSpPr>
          <p:spPr bwMode="auto">
            <a:xfrm>
              <a:off x="1245" y="1010"/>
              <a:ext cx="152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D90B00"/>
                  </a:solidFill>
                  <a:effectLst/>
                  <a:uLnTx/>
                  <a:uFillTx/>
                  <a:latin typeface="Myriad Pro Bold Cond" charset="0"/>
                  <a:ea typeface="ＭＳ Ｐゴシック" charset="0"/>
                  <a:cs typeface="Myriad Pro Bold Cond" charset="0"/>
                  <a:sym typeface="Myriad Pro Bold Cond" charset="0"/>
                </a:rPr>
                <a:t>Query</a:t>
              </a:r>
            </a:p>
          </p:txBody>
        </p:sp>
      </p:grpSp>
      <p:sp>
        <p:nvSpPr>
          <p:cNvPr id="34" name="Rectangle 35"/>
          <p:cNvSpPr>
            <a:spLocks/>
          </p:cNvSpPr>
          <p:nvPr/>
        </p:nvSpPr>
        <p:spPr bwMode="auto">
          <a:xfrm>
            <a:off x="3287142" y="3607047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90B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Results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 rot="5400000">
            <a:off x="6568243" y="1366158"/>
            <a:ext cx="2133601" cy="1650776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957984" y="527451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37" name="Text Box 18"/>
          <p:cNvSpPr txBox="1">
            <a:spLocks noChangeAspect="1" noChangeArrowheads="1"/>
          </p:cNvSpPr>
          <p:nvPr/>
        </p:nvSpPr>
        <p:spPr bwMode="auto">
          <a:xfrm>
            <a:off x="6957984" y="490304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38" name="Text Box 19"/>
          <p:cNvSpPr txBox="1">
            <a:spLocks noChangeAspect="1" noChangeArrowheads="1"/>
          </p:cNvSpPr>
          <p:nvPr/>
        </p:nvSpPr>
        <p:spPr bwMode="auto">
          <a:xfrm>
            <a:off x="6954809" y="423872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39" name="Text Box 20"/>
          <p:cNvSpPr txBox="1">
            <a:spLocks noChangeAspect="1" noChangeArrowheads="1"/>
          </p:cNvSpPr>
          <p:nvPr/>
        </p:nvSpPr>
        <p:spPr bwMode="auto">
          <a:xfrm>
            <a:off x="6954809" y="386724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40" name="Text Box 21"/>
          <p:cNvSpPr txBox="1">
            <a:spLocks noChangeAspect="1" noChangeArrowheads="1"/>
          </p:cNvSpPr>
          <p:nvPr/>
        </p:nvSpPr>
        <p:spPr bwMode="auto">
          <a:xfrm>
            <a:off x="6954809" y="350053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41" name="Text Box 22"/>
          <p:cNvSpPr txBox="1">
            <a:spLocks noChangeAspect="1" noChangeArrowheads="1"/>
          </p:cNvSpPr>
          <p:nvPr/>
        </p:nvSpPr>
        <p:spPr bwMode="auto">
          <a:xfrm>
            <a:off x="6957984" y="564758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42" name="Text Box 23"/>
          <p:cNvSpPr txBox="1">
            <a:spLocks noChangeAspect="1" noChangeArrowheads="1"/>
          </p:cNvSpPr>
          <p:nvPr/>
        </p:nvSpPr>
        <p:spPr bwMode="auto">
          <a:xfrm>
            <a:off x="6957984" y="601905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43" name="Text Box 24"/>
          <p:cNvSpPr txBox="1">
            <a:spLocks noChangeAspect="1" noChangeArrowheads="1"/>
          </p:cNvSpPr>
          <p:nvPr/>
        </p:nvSpPr>
        <p:spPr bwMode="auto">
          <a:xfrm>
            <a:off x="6957984" y="458065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44" name="Text Box 23"/>
          <p:cNvSpPr txBox="1">
            <a:spLocks noChangeAspect="1" noChangeArrowheads="1"/>
          </p:cNvSpPr>
          <p:nvPr/>
        </p:nvSpPr>
        <p:spPr bwMode="auto">
          <a:xfrm>
            <a:off x="6959572" y="637465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 rot="5400000">
            <a:off x="6849380" y="397771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96731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83A0-CBB7-2C49-A54F-7D0B38517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Research &amp; Teaching: Some Overview Talks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D894C-D45D-7449-8FC5-648E1A973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915400" cy="5456535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endParaRPr lang="en-US" sz="1600" b="1" dirty="0">
              <a:solidFill>
                <a:srgbClr val="0432FF"/>
              </a:solidFill>
            </a:endParaRPr>
          </a:p>
          <a:p>
            <a:pPr marL="0" indent="0" algn="ctr">
              <a:buNone/>
            </a:pPr>
            <a:endParaRPr lang="en-US" sz="1100" dirty="0"/>
          </a:p>
          <a:p>
            <a:pPr marL="0" indent="0" algn="ctr">
              <a:buNone/>
            </a:pPr>
            <a:endParaRPr lang="en-US" sz="200" dirty="0"/>
          </a:p>
          <a:p>
            <a:r>
              <a:rPr lang="en-US" dirty="0"/>
              <a:t>Future Computing Architectures</a:t>
            </a:r>
          </a:p>
          <a:p>
            <a:pPr lvl="1"/>
            <a:r>
              <a:rPr lang="en-US" sz="13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https://www.youtube.com/watch?v=kgiZlSOcGFM&amp;list=PL5Q2soXY2Zi8D_5MGV6EnXEJHnV2YFBJl&amp;index=1</a:t>
            </a:r>
            <a:endParaRPr lang="en-US" sz="1300" dirty="0">
              <a:solidFill>
                <a:srgbClr val="0432FF"/>
              </a:solidFill>
            </a:endParaRPr>
          </a:p>
          <a:p>
            <a:pPr lvl="1"/>
            <a:endParaRPr lang="en-US" sz="800" dirty="0"/>
          </a:p>
          <a:p>
            <a:r>
              <a:rPr lang="en-US" dirty="0"/>
              <a:t>Enabling In-Memory Computation</a:t>
            </a:r>
          </a:p>
          <a:p>
            <a:pPr lvl="1"/>
            <a:r>
              <a:rPr lang="en-US" sz="1300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https://www.youtube.com/watch?v=njX_14584Jw&amp;list=PL5Q2soXY2Zi8D_5MGV6EnXEJHnV2YFBJl&amp;index=16</a:t>
            </a:r>
            <a:r>
              <a:rPr lang="en-US" sz="1300" dirty="0">
                <a:solidFill>
                  <a:srgbClr val="0432FF"/>
                </a:solidFill>
              </a:rPr>
              <a:t> </a:t>
            </a:r>
          </a:p>
          <a:p>
            <a:pPr lvl="1"/>
            <a:endParaRPr lang="en-US" sz="800" dirty="0"/>
          </a:p>
          <a:p>
            <a:r>
              <a:rPr lang="en-US" dirty="0"/>
              <a:t>Accelerating Genome Analysis</a:t>
            </a:r>
          </a:p>
          <a:p>
            <a:pPr lvl="1"/>
            <a:r>
              <a:rPr lang="en-US" sz="1300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https://www.youtube.com/watch?v=r7sn41lH-4A&amp;list=PL5Q2soXY2Zi8D_5MGV6EnXEJHnV2YFBJl&amp;index=41</a:t>
            </a:r>
            <a:r>
              <a:rPr lang="en-US" sz="1300" dirty="0">
                <a:solidFill>
                  <a:srgbClr val="0432FF"/>
                </a:solidFill>
              </a:rPr>
              <a:t> </a:t>
            </a:r>
          </a:p>
          <a:p>
            <a:pPr lvl="1"/>
            <a:endParaRPr lang="en-US" sz="800" dirty="0"/>
          </a:p>
          <a:p>
            <a:r>
              <a:rPr lang="en-US" dirty="0"/>
              <a:t>Rethinking Memory System Design</a:t>
            </a:r>
          </a:p>
          <a:p>
            <a:pPr lvl="1"/>
            <a:r>
              <a:rPr lang="en-US" sz="1300" dirty="0">
                <a:solidFill>
                  <a:srgbClr val="0432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https://www.youtube.com/watch?v=F7xZLNMIY1E&amp;list=PL5Q2soXY2Zi8D_5MGV6EnXEJHnV2YFBJl&amp;index=3</a:t>
            </a:r>
            <a:endParaRPr lang="en-US" sz="1300" dirty="0">
              <a:solidFill>
                <a:srgbClr val="0432FF"/>
              </a:solidFill>
            </a:endParaRPr>
          </a:p>
          <a:p>
            <a:pPr lvl="1"/>
            <a:endParaRPr lang="en-US" sz="800" dirty="0"/>
          </a:p>
          <a:p>
            <a:r>
              <a:rPr lang="en-US" dirty="0"/>
              <a:t>Intelligent Architectures for Intelligent Machines</a:t>
            </a:r>
          </a:p>
          <a:p>
            <a:pPr lvl="1"/>
            <a:r>
              <a:rPr lang="en-US" sz="1300" dirty="0">
                <a:solidFill>
                  <a:srgbClr val="0432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https://www.youtube.com/watch?v=c6_LgzuNdkw&amp;list=PL5Q2soXY2Zi8D_5MGV6EnXEJHnV2YFBJl&amp;index=25</a:t>
            </a:r>
            <a:r>
              <a:rPr lang="en-US" sz="1300" dirty="0">
                <a:solidFill>
                  <a:srgbClr val="0432FF"/>
                </a:solidFill>
              </a:rPr>
              <a:t> </a:t>
            </a:r>
          </a:p>
          <a:p>
            <a:pPr lvl="1"/>
            <a:endParaRPr lang="en-US" sz="800" dirty="0"/>
          </a:p>
          <a:p>
            <a:r>
              <a:rPr lang="en-US" dirty="0"/>
              <a:t>The Story of RowHammer</a:t>
            </a:r>
          </a:p>
          <a:p>
            <a:pPr lvl="1"/>
            <a:r>
              <a:rPr lang="en-US" sz="1300" dirty="0">
                <a:solidFill>
                  <a:srgbClr val="0432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https://www.youtube.com/watch?v=sgd7PHQQ1AI&amp;list=PL5Q2soXY2Zi8D_5MGV6EnXEJHnV2YFBJl&amp;index=39</a:t>
            </a:r>
            <a:r>
              <a:rPr lang="en-US" sz="1300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C77FB-9ABB-7441-88CE-6327AE3144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384894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412750" y="1295400"/>
            <a:ext cx="5740400" cy="39497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3289300" y="4584704"/>
            <a:ext cx="0" cy="881857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19100" y="196850"/>
            <a:ext cx="8724900" cy="558800"/>
          </a:xfrm>
          <a:ln/>
        </p:spPr>
        <p:txBody>
          <a:bodyPr/>
          <a:lstStyle/>
          <a:p>
            <a:r>
              <a:rPr lang="en-US" sz="4400" dirty="0">
                <a:solidFill>
                  <a:srgbClr val="1A5712"/>
                </a:solidFill>
                <a:latin typeface="Garamond"/>
                <a:cs typeface="Garamond"/>
              </a:rPr>
              <a:t>Memory as an Accelerator</a:t>
            </a:r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921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1062323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19240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5" name="Rectangle 7"/>
          <p:cNvSpPr>
            <a:spLocks/>
          </p:cNvSpPr>
          <p:nvPr/>
        </p:nvSpPr>
        <p:spPr bwMode="auto">
          <a:xfrm>
            <a:off x="2296604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6921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10647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8" name="Rectangle 10"/>
          <p:cNvSpPr>
            <a:spLocks/>
          </p:cNvSpPr>
          <p:nvPr/>
        </p:nvSpPr>
        <p:spPr bwMode="auto">
          <a:xfrm>
            <a:off x="19240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22966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0" name="Rectangle 12"/>
          <p:cNvSpPr>
            <a:spLocks/>
          </p:cNvSpPr>
          <p:nvPr/>
        </p:nvSpPr>
        <p:spPr bwMode="auto">
          <a:xfrm>
            <a:off x="3155950" y="16129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1" name="Rectangle 13"/>
          <p:cNvSpPr>
            <a:spLocks/>
          </p:cNvSpPr>
          <p:nvPr/>
        </p:nvSpPr>
        <p:spPr bwMode="auto">
          <a:xfrm>
            <a:off x="3172966" y="1734751"/>
            <a:ext cx="54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mini-CPU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2" name="Rectangle 14"/>
          <p:cNvSpPr>
            <a:spLocks/>
          </p:cNvSpPr>
          <p:nvPr/>
        </p:nvSpPr>
        <p:spPr bwMode="auto">
          <a:xfrm>
            <a:off x="3155950" y="226695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3" name="Rectangle 15"/>
          <p:cNvSpPr>
            <a:spLocks/>
          </p:cNvSpPr>
          <p:nvPr/>
        </p:nvSpPr>
        <p:spPr bwMode="auto">
          <a:xfrm>
            <a:off x="3313402" y="2379668"/>
            <a:ext cx="269304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video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4" name="Rectangle 16"/>
          <p:cNvSpPr>
            <a:spLocks/>
          </p:cNvSpPr>
          <p:nvPr/>
        </p:nvSpPr>
        <p:spPr bwMode="auto">
          <a:xfrm>
            <a:off x="4025900" y="16637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5" name="Rectangle 17"/>
          <p:cNvSpPr>
            <a:spLocks/>
          </p:cNvSpPr>
          <p:nvPr/>
        </p:nvSpPr>
        <p:spPr bwMode="auto">
          <a:xfrm>
            <a:off x="4053619" y="1762943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6" name="Rectangle 18"/>
          <p:cNvSpPr>
            <a:spLocks/>
          </p:cNvSpPr>
          <p:nvPr/>
        </p:nvSpPr>
        <p:spPr bwMode="auto">
          <a:xfrm>
            <a:off x="4984750" y="16700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7" name="Rectangle 19"/>
          <p:cNvSpPr>
            <a:spLocks/>
          </p:cNvSpPr>
          <p:nvPr/>
        </p:nvSpPr>
        <p:spPr bwMode="auto">
          <a:xfrm>
            <a:off x="5010087" y="17724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8" name="Rectangle 20"/>
          <p:cNvSpPr>
            <a:spLocks/>
          </p:cNvSpPr>
          <p:nvPr/>
        </p:nvSpPr>
        <p:spPr bwMode="auto">
          <a:xfrm>
            <a:off x="4025900" y="26416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9" name="Rectangle 21"/>
          <p:cNvSpPr>
            <a:spLocks/>
          </p:cNvSpPr>
          <p:nvPr/>
        </p:nvSpPr>
        <p:spPr bwMode="auto">
          <a:xfrm>
            <a:off x="4051237" y="274401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0" name="Rectangle 22"/>
          <p:cNvSpPr>
            <a:spLocks/>
          </p:cNvSpPr>
          <p:nvPr/>
        </p:nvSpPr>
        <p:spPr bwMode="auto">
          <a:xfrm>
            <a:off x="4984750" y="26479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1" name="Rectangle 23"/>
          <p:cNvSpPr>
            <a:spLocks/>
          </p:cNvSpPr>
          <p:nvPr/>
        </p:nvSpPr>
        <p:spPr bwMode="auto">
          <a:xfrm>
            <a:off x="5010087" y="27503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2" name="Rectangle 24"/>
          <p:cNvSpPr>
            <a:spLocks/>
          </p:cNvSpPr>
          <p:nvPr/>
        </p:nvSpPr>
        <p:spPr bwMode="auto">
          <a:xfrm>
            <a:off x="3930650" y="1593850"/>
            <a:ext cx="1981200" cy="18796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3" name="Rectangle 25"/>
          <p:cNvSpPr>
            <a:spLocks/>
          </p:cNvSpPr>
          <p:nvPr/>
        </p:nvSpPr>
        <p:spPr bwMode="auto">
          <a:xfrm>
            <a:off x="692150" y="3733800"/>
            <a:ext cx="5207000" cy="8509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4" name="Rectangle 26"/>
          <p:cNvSpPr>
            <a:spLocks/>
          </p:cNvSpPr>
          <p:nvPr/>
        </p:nvSpPr>
        <p:spPr bwMode="auto">
          <a:xfrm>
            <a:off x="3188665" y="4107461"/>
            <a:ext cx="211597" cy="2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LLC</a:t>
            </a:r>
          </a:p>
        </p:txBody>
      </p:sp>
      <p:sp>
        <p:nvSpPr>
          <p:cNvPr id="22555" name="Rectangle 27"/>
          <p:cNvSpPr>
            <a:spLocks/>
          </p:cNvSpPr>
          <p:nvPr/>
        </p:nvSpPr>
        <p:spPr bwMode="auto">
          <a:xfrm>
            <a:off x="2444750" y="4686300"/>
            <a:ext cx="1695450" cy="4445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6" name="Rectangle 28"/>
          <p:cNvSpPr>
            <a:spLocks/>
          </p:cNvSpPr>
          <p:nvPr/>
        </p:nvSpPr>
        <p:spPr bwMode="auto">
          <a:xfrm>
            <a:off x="2702571" y="4825008"/>
            <a:ext cx="117981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Controller</a:t>
            </a:r>
          </a:p>
        </p:txBody>
      </p:sp>
      <p:sp>
        <p:nvSpPr>
          <p:cNvPr id="22557" name="Rectangle 29"/>
          <p:cNvSpPr>
            <a:spLocks/>
          </p:cNvSpPr>
          <p:nvPr/>
        </p:nvSpPr>
        <p:spPr bwMode="auto">
          <a:xfrm>
            <a:off x="6965950" y="4565650"/>
            <a:ext cx="1695450" cy="5842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8" name="Rectangle 30"/>
          <p:cNvSpPr>
            <a:spLocks/>
          </p:cNvSpPr>
          <p:nvPr/>
        </p:nvSpPr>
        <p:spPr bwMode="auto">
          <a:xfrm>
            <a:off x="7005762" y="4602304"/>
            <a:ext cx="16158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Specialized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compute-capability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in memory</a:t>
            </a:r>
          </a:p>
        </p:txBody>
      </p:sp>
      <p:sp>
        <p:nvSpPr>
          <p:cNvPr id="22559" name="Rectangle 31"/>
          <p:cNvSpPr>
            <a:spLocks/>
          </p:cNvSpPr>
          <p:nvPr/>
        </p:nvSpPr>
        <p:spPr bwMode="auto">
          <a:xfrm>
            <a:off x="6654800" y="1276350"/>
            <a:ext cx="2324100" cy="39497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0" name="Rectangle 32"/>
          <p:cNvSpPr>
            <a:spLocks/>
          </p:cNvSpPr>
          <p:nvPr/>
        </p:nvSpPr>
        <p:spPr bwMode="auto">
          <a:xfrm>
            <a:off x="7542787" y="2989858"/>
            <a:ext cx="5386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</a:t>
            </a:r>
          </a:p>
        </p:txBody>
      </p:sp>
      <p:sp>
        <p:nvSpPr>
          <p:cNvPr id="22561" name="Rectangle 33"/>
          <p:cNvSpPr>
            <a:spLocks/>
          </p:cNvSpPr>
          <p:nvPr/>
        </p:nvSpPr>
        <p:spPr bwMode="auto">
          <a:xfrm>
            <a:off x="6718300" y="1339850"/>
            <a:ext cx="2184400" cy="31369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3149600" y="29210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3" name="Rectangle 35"/>
          <p:cNvSpPr>
            <a:spLocks/>
          </p:cNvSpPr>
          <p:nvPr/>
        </p:nvSpPr>
        <p:spPr bwMode="auto">
          <a:xfrm>
            <a:off x="3245710" y="3033718"/>
            <a:ext cx="397545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imaging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64" name="Rectangle 36"/>
          <p:cNvSpPr>
            <a:spLocks/>
          </p:cNvSpPr>
          <p:nvPr/>
        </p:nvSpPr>
        <p:spPr bwMode="auto">
          <a:xfrm>
            <a:off x="4311318" y="5523508"/>
            <a:ext cx="80791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Bus</a:t>
            </a:r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10800000" flipH="1">
            <a:off x="416722" y="5460207"/>
            <a:ext cx="8562181" cy="0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6" name="Line 38"/>
          <p:cNvSpPr>
            <a:spLocks noChangeShapeType="1"/>
          </p:cNvSpPr>
          <p:nvPr/>
        </p:nvSpPr>
        <p:spPr bwMode="auto">
          <a:xfrm>
            <a:off x="7816850" y="5226848"/>
            <a:ext cx="0" cy="239713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 rot="5400000">
            <a:off x="6712425" y="3890443"/>
            <a:ext cx="2133601" cy="2286000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1526" y="6279703"/>
            <a:ext cx="7466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ヒラギノ角ゴ ProN W6"/>
                <a:cs typeface="Tahoma"/>
              </a:rPr>
              <a:t>Memory similar to a “conventional” accelerator</a:t>
            </a:r>
          </a:p>
        </p:txBody>
      </p:sp>
    </p:spTree>
    <p:extLst>
      <p:ext uri="{BB962C8B-B14F-4D97-AF65-F5344CB8AC3E}">
        <p14:creationId xmlns:p14="http://schemas.microsoft.com/office/powerpoint/2010/main" val="127287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/>
              <a:t>		Two </a:t>
            </a:r>
            <a:r>
              <a:rPr lang="en-US" sz="6000" dirty="0"/>
              <a:t>Approaches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00FF"/>
                </a:solidFill>
              </a:rPr>
              <a:t>1. Processing using Memory</a:t>
            </a:r>
          </a:p>
          <a:p>
            <a:pPr algn="l"/>
            <a:r>
              <a:rPr lang="en-US" sz="3600" dirty="0">
                <a:solidFill>
                  <a:srgbClr val="FF0000"/>
                </a:solidFill>
              </a:rPr>
              <a:t>2. Processing near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41588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8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</a:rPr>
              <a:t>More on Processing in Memory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4488"/>
            <a:ext cx="8610600" cy="4876800"/>
          </a:xfrm>
        </p:spPr>
        <p:txBody>
          <a:bodyPr/>
          <a:lstStyle/>
          <a:p>
            <a:r>
              <a:rPr lang="en-US" dirty="0" err="1"/>
              <a:t>Vivek</a:t>
            </a:r>
            <a:r>
              <a:rPr lang="en-US" dirty="0"/>
              <a:t> Seshadri et al., </a:t>
            </a:r>
            <a:r>
              <a:rPr lang="en-US" dirty="0">
                <a:solidFill>
                  <a:srgbClr val="0432FF"/>
                </a:solidFill>
              </a:rPr>
              <a:t>“</a:t>
            </a: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Ambit: In-Memory Accelerator for Bulk Bitwise Operations Using Commodity DRAM Technology</a:t>
            </a:r>
            <a:r>
              <a:rPr lang="en-US" dirty="0">
                <a:solidFill>
                  <a:srgbClr val="0432FF"/>
                </a:solidFill>
              </a:rPr>
              <a:t>,”</a:t>
            </a:r>
            <a:r>
              <a:rPr lang="en-US" dirty="0"/>
              <a:t> MICRO 2017.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1055"/>
            <a:ext cx="9144000" cy="20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More on Processing in Memory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dirty="0" err="1"/>
              <a:t>Vivek</a:t>
            </a:r>
            <a:r>
              <a:rPr lang="en-US" dirty="0"/>
              <a:t> Seshadri and 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"In-DRAM Bulk Bitwise Execution Engine"</a:t>
            </a:r>
            <a:r>
              <a:rPr lang="en-US" dirty="0">
                <a:solidFill>
                  <a:srgbClr val="0432FF"/>
                </a:solidFill>
              </a:rPr>
              <a:t> 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Invited Book Chapter in Advances in Computers</a:t>
            </a:r>
            <a:r>
              <a:rPr lang="en-US" dirty="0"/>
              <a:t>, to appear in 2020. 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Preliminary arXiv version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84BF9-0E65-2149-BD37-BF6C59547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1" y="3799136"/>
            <a:ext cx="8011958" cy="226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5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5BFE0-AC75-EA4D-B294-B564E8EA5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Processing in Memory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4B9AD-DEF9-4C4F-9DC2-DABFA4D56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4876800"/>
          </a:xfrm>
        </p:spPr>
        <p:txBody>
          <a:bodyPr/>
          <a:lstStyle/>
          <a:p>
            <a:r>
              <a:rPr lang="en-US" sz="1500" dirty="0" err="1"/>
              <a:t>Nastaran</a:t>
            </a:r>
            <a:r>
              <a:rPr lang="en-US" sz="1500" dirty="0"/>
              <a:t> </a:t>
            </a:r>
            <a:r>
              <a:rPr lang="en-US" sz="1500" dirty="0" err="1"/>
              <a:t>Hajinazar</a:t>
            </a:r>
            <a:r>
              <a:rPr lang="en-US" sz="1500" dirty="0"/>
              <a:t>, Geraldo F. Oliveira, Sven Gregorio, Joao </a:t>
            </a:r>
            <a:r>
              <a:rPr lang="en-US" sz="1500" dirty="0" err="1"/>
              <a:t>Dinis</a:t>
            </a:r>
            <a:r>
              <a:rPr lang="en-US" sz="1500" dirty="0"/>
              <a:t> Ferreira, Nika Mansouri </a:t>
            </a:r>
            <a:r>
              <a:rPr lang="en-US" sz="1500" dirty="0" err="1"/>
              <a:t>Ghiasi</a:t>
            </a:r>
            <a:r>
              <a:rPr lang="en-US" sz="1500" dirty="0"/>
              <a:t>, </a:t>
            </a:r>
            <a:r>
              <a:rPr lang="en-US" sz="1500" dirty="0" err="1"/>
              <a:t>Minesh</a:t>
            </a:r>
            <a:r>
              <a:rPr lang="en-US" sz="1500" dirty="0"/>
              <a:t> Patel, Mohammed </a:t>
            </a:r>
            <a:r>
              <a:rPr lang="en-US" sz="1500" dirty="0" err="1"/>
              <a:t>Alser</a:t>
            </a:r>
            <a:r>
              <a:rPr lang="en-US" sz="1500" dirty="0"/>
              <a:t>, </a:t>
            </a:r>
            <a:r>
              <a:rPr lang="en-US" sz="1500" dirty="0" err="1"/>
              <a:t>Saugata</a:t>
            </a:r>
            <a:r>
              <a:rPr lang="en-US" sz="1500" dirty="0"/>
              <a:t> Ghose, Juan Gomez-Luna,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"SIMDRAM: An End-to-End Framework for Bit-Serial SIMD Computing in DRAM"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26th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Virtual, March-April 2021.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2-page Extended Abstract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Short Talk Slides (pptx)</a:t>
            </a:r>
            <a:r>
              <a:rPr lang="en-US" sz="1500" dirty="0"/>
              <a:t> </a:t>
            </a:r>
            <a:r>
              <a:rPr lang="en-US" sz="1500" dirty="0">
                <a:hlinkClick r:id="rId6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7"/>
              </a:rPr>
              <a:t>Talk Slides (pptx)</a:t>
            </a:r>
            <a:r>
              <a:rPr lang="en-US" sz="1500" dirty="0"/>
              <a:t> </a:t>
            </a:r>
            <a:r>
              <a:rPr lang="en-US" sz="1500" dirty="0">
                <a:hlinkClick r:id="rId8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9"/>
              </a:rPr>
              <a:t>Short Talk Video</a:t>
            </a:r>
            <a:r>
              <a:rPr lang="en-US" sz="1500" dirty="0"/>
              <a:t> (5 mins)]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0"/>
              </a:rPr>
              <a:t>Full Talk Video</a:t>
            </a:r>
            <a:r>
              <a:rPr lang="en-US" sz="1500" dirty="0"/>
              <a:t> (27 mins)]</a:t>
            </a:r>
          </a:p>
          <a:p>
            <a:pPr marL="0" indent="0">
              <a:buNone/>
            </a:pPr>
            <a:br>
              <a:rPr lang="en-US" sz="1700" dirty="0"/>
            </a:br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2CC07-ABC8-6047-856D-10E0B6E8E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2D6C2E-4B30-5D40-A601-57FD66ECFD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" y="3934392"/>
            <a:ext cx="8218695" cy="21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40228"/>
      </p:ext>
    </p:extLst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Processing in Memory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Sungpack</a:t>
            </a:r>
            <a:r>
              <a:rPr lang="en-US" dirty="0"/>
              <a:t> Hong,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Scalable Processing-in-Memory Accelerator for Parallel Graph Processing"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25144"/>
            <a:ext cx="9144000" cy="149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Processing in Memory (IV)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sz="2100" dirty="0"/>
              <a:t>Amirali Boroumand, Saugata Ghose, </a:t>
            </a:r>
            <a:r>
              <a:rPr lang="en-US" sz="2100" dirty="0" err="1"/>
              <a:t>Youngsok</a:t>
            </a:r>
            <a:r>
              <a:rPr lang="en-US" sz="2100" dirty="0"/>
              <a:t> Kim, </a:t>
            </a:r>
            <a:r>
              <a:rPr lang="en-US" sz="2100" dirty="0" err="1"/>
              <a:t>Rachata</a:t>
            </a:r>
            <a:r>
              <a:rPr lang="en-US" sz="2100" dirty="0"/>
              <a:t> </a:t>
            </a:r>
            <a:r>
              <a:rPr lang="en-US" sz="2100" dirty="0" err="1"/>
              <a:t>Ausavarungnirun</a:t>
            </a:r>
            <a:r>
              <a:rPr lang="en-US" sz="2100" dirty="0"/>
              <a:t>, Eric </a:t>
            </a:r>
            <a:r>
              <a:rPr lang="en-US" sz="2100" dirty="0" err="1"/>
              <a:t>Shiu</a:t>
            </a:r>
            <a:r>
              <a:rPr lang="en-US" sz="2100" dirty="0"/>
              <a:t>, Rahul Thakur, </a:t>
            </a:r>
            <a:r>
              <a:rPr lang="en-US" sz="2100" dirty="0" err="1"/>
              <a:t>Daehyun</a:t>
            </a:r>
            <a:r>
              <a:rPr lang="en-US" sz="2100" dirty="0"/>
              <a:t> Kim, Aki </a:t>
            </a:r>
            <a:r>
              <a:rPr lang="en-US" sz="2100" dirty="0" err="1"/>
              <a:t>Kuusela</a:t>
            </a:r>
            <a:r>
              <a:rPr lang="en-US" sz="2100" dirty="0"/>
              <a:t>, Allan </a:t>
            </a:r>
            <a:r>
              <a:rPr lang="en-US" sz="2100" dirty="0" err="1"/>
              <a:t>Knies</a:t>
            </a:r>
            <a:r>
              <a:rPr lang="en-US" sz="2100" dirty="0"/>
              <a:t>, </a:t>
            </a:r>
            <a:r>
              <a:rPr lang="en-US" sz="2100" dirty="0" err="1"/>
              <a:t>Parthasarathy</a:t>
            </a:r>
            <a:r>
              <a:rPr lang="en-US" sz="2100" dirty="0"/>
              <a:t> </a:t>
            </a:r>
            <a:r>
              <a:rPr lang="en-US" sz="2100" dirty="0" err="1"/>
              <a:t>Ranganathan</a:t>
            </a:r>
            <a:r>
              <a:rPr lang="en-US" sz="2100" dirty="0"/>
              <a:t>, and Onur Mutlu,</a:t>
            </a:r>
            <a:br>
              <a:rPr lang="en-US" sz="2100" dirty="0"/>
            </a:br>
            <a:r>
              <a:rPr lang="en-US" sz="21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Workloads for Consumer Devices: Mitigating Data Movement Bottlenecks"</a:t>
            </a:r>
            <a:r>
              <a:rPr lang="en-US" sz="2100" dirty="0">
                <a:solidFill>
                  <a:srgbClr val="0432FF"/>
                </a:solidFill>
              </a:rPr>
              <a:t> </a:t>
            </a:r>
            <a:br>
              <a:rPr lang="en-US" sz="2100" dirty="0"/>
            </a:br>
            <a:r>
              <a:rPr lang="en-US" sz="2100" i="1" dirty="0"/>
              <a:t>Proceedings of the </a:t>
            </a:r>
            <a:r>
              <a:rPr lang="en-US" sz="21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2100" i="1" dirty="0"/>
              <a:t> (</a:t>
            </a:r>
            <a:r>
              <a:rPr lang="en-US" sz="2100" b="1" i="1" dirty="0"/>
              <a:t>ASPLOS</a:t>
            </a:r>
            <a:r>
              <a:rPr lang="en-US" sz="2100" i="1" dirty="0"/>
              <a:t>)</a:t>
            </a:r>
            <a:r>
              <a:rPr lang="en-US" sz="2100" dirty="0"/>
              <a:t>, Williamsburg, VA, USA, March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7072"/>
            <a:ext cx="9144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Processing in Memory (V)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"PIM-Enabled Instructions: A Low-Overhead, Locality-Aware Processing-in-Memory Architecture"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7496"/>
            <a:ext cx="9144000" cy="22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0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DC03F-D161-E245-931A-AD7F4A463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Courses &amp; Lectures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AA677-0510-9649-A9AF-28360FF80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68760"/>
            <a:ext cx="8610600" cy="497964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First Computer Architecture &amp; Digital Design Course</a:t>
            </a:r>
          </a:p>
          <a:p>
            <a:pPr lvl="1"/>
            <a:r>
              <a:rPr lang="en-US" dirty="0"/>
              <a:t>Digital Design and Computer Architecture </a:t>
            </a:r>
          </a:p>
          <a:p>
            <a:pPr lvl="1"/>
            <a:r>
              <a:rPr lang="en-US" dirty="0"/>
              <a:t>Spring 2021 Livestream Edition: </a:t>
            </a:r>
            <a:r>
              <a:rPr lang="en-US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https://www.youtube.com/watch?v=LbC0EZY8yw4&amp;list=PL5Q2soXY2Zi_uej3aY39YB5pfW4SJ7LlN</a:t>
            </a:r>
            <a:r>
              <a:rPr lang="en-US" dirty="0">
                <a:solidFill>
                  <a:srgbClr val="0432FF"/>
                </a:solidFill>
              </a:rPr>
              <a:t> </a:t>
            </a:r>
          </a:p>
          <a:p>
            <a:pPr lvl="1"/>
            <a:endParaRPr lang="en-US" dirty="0">
              <a:solidFill>
                <a:srgbClr val="0432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Advanced Computer Architecture Course</a:t>
            </a:r>
          </a:p>
          <a:p>
            <a:pPr lvl="1"/>
            <a:r>
              <a:rPr lang="en-US" dirty="0"/>
              <a:t>Computer Architecture</a:t>
            </a:r>
          </a:p>
          <a:p>
            <a:pPr lvl="1"/>
            <a:r>
              <a:rPr lang="en-US" dirty="0" err="1"/>
              <a:t>Falll</a:t>
            </a:r>
            <a:r>
              <a:rPr lang="en-US" dirty="0"/>
              <a:t> 2020 Edition: </a:t>
            </a:r>
            <a:r>
              <a:rPr lang="en-US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https://www.youtube.com/watch?v=c3mPdZA-Fmc&amp;list=PL5Q2soXY2Zi9xidyIgBxUz7xRPS-wisBN</a:t>
            </a:r>
            <a:r>
              <a:rPr lang="en-US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A7E02-2643-AE47-9E89-F1453DDD1E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5FA6F-504C-B945-91C4-019393BC2F64}"/>
              </a:ext>
            </a:extLst>
          </p:cNvPr>
          <p:cNvSpPr txBox="1"/>
          <p:nvPr/>
        </p:nvSpPr>
        <p:spPr>
          <a:xfrm>
            <a:off x="1835696" y="6400800"/>
            <a:ext cx="5610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endParaRPr lang="en-US" b="1" dirty="0">
              <a:solidFill>
                <a:srgbClr val="0432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19019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dirty="0"/>
              <a:t>In-DRAM Physical Unclonable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589"/>
            <a:ext cx="8915400" cy="5193723"/>
          </a:xfrm>
        </p:spPr>
        <p:txBody>
          <a:bodyPr/>
          <a:lstStyle/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Minesh</a:t>
            </a:r>
            <a:r>
              <a:rPr lang="en-US" sz="1800" dirty="0"/>
              <a:t> Patel, Hasan Hassan,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DRAM Latency PUF: Quickly Evaluating Physical Unclonable Functions by Exploiting the Latency-Reliability Tradeoff in Modern DRAM Devices"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24th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Vienna, Austria, February 2018.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Lightning Talk Video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7"/>
              </a:rPr>
              <a:t>Lightning Session Slides (pptx)</a:t>
            </a:r>
            <a:r>
              <a:rPr lang="en-US" sz="1800" dirty="0"/>
              <a:t> </a:t>
            </a:r>
            <a:r>
              <a:rPr lang="en-US" sz="1800" dirty="0">
                <a:hlinkClick r:id="rId8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9"/>
              </a:rPr>
              <a:t>Full Talk Lecture Video</a:t>
            </a:r>
            <a:r>
              <a:rPr lang="en-US" sz="1800" dirty="0"/>
              <a:t> (28 minutes)]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A8ACC-E91F-5740-B3B1-88F1F612091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24367"/>
            <a:ext cx="9144000" cy="17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95928" cy="884238"/>
          </a:xfrm>
        </p:spPr>
        <p:txBody>
          <a:bodyPr/>
          <a:lstStyle/>
          <a:p>
            <a:r>
              <a:rPr lang="en-US" sz="3900" dirty="0"/>
              <a:t>In-DRAM True Random Number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652239"/>
            <a:ext cx="8915400" cy="5153025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Minesh</a:t>
            </a:r>
            <a:r>
              <a:rPr lang="en-US" sz="1800" dirty="0"/>
              <a:t> Patel, Hasan Hassan, Lois </a:t>
            </a:r>
            <a:r>
              <a:rPr lang="en-US" sz="1800" dirty="0" err="1"/>
              <a:t>Orosa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"D-RaNGe: Using Commodity DRAM Devices to Generate True Random Numbers with Low Latency and High Throughput"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25th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Washington, DC, USA, February 2019.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Full Talk Video</a:t>
            </a:r>
            <a:r>
              <a:rPr lang="en-US" sz="1800" dirty="0"/>
              <a:t> (21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Full Talk Lecture Video</a:t>
            </a:r>
            <a:r>
              <a:rPr lang="en-US" sz="1800" dirty="0"/>
              <a:t> (27 minutes)]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Top Picks Honorable Mention by IEEE Micro.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301F4-CBFE-074F-8AB7-6C9F3BE4D6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84812"/>
            <a:ext cx="9144000" cy="21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99466"/>
      </p:ext>
    </p:extLst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Eliminating the Adoption Barriers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768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sz="54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How to Enable Adoption of </a:t>
            </a:r>
            <a:r>
              <a:rPr lang="en-US" sz="60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Processing in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9BFC-0704-824A-8642-CF6757650AC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22012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99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228600" y="6441780"/>
            <a:ext cx="6192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https://www.anandtech.com/show/14750/hot-chips-31-analysis-inmemory-processing-by-upmem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228600" y="6602262"/>
            <a:ext cx="73324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4"/>
              </a:rPr>
              <a:t>https://www.upmem.com/video-upmem-presenting-its-true-processing-in-memory-solution-hot-chips-2019/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506766-B570-B545-B275-3559CFC233C5}"/>
              </a:ext>
            </a:extLst>
          </p:cNvPr>
          <p:cNvGrpSpPr/>
          <p:nvPr/>
        </p:nvGrpSpPr>
        <p:grpSpPr>
          <a:xfrm>
            <a:off x="228600" y="4724400"/>
            <a:ext cx="8754585" cy="1709697"/>
            <a:chOff x="228600" y="4724400"/>
            <a:chExt cx="8754585" cy="17096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DF79F1-207B-C34F-AF17-579F237B3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4724400"/>
              <a:ext cx="8754585" cy="1709697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A8C06B5-1135-5C4F-83E8-E38AAB98D67C}"/>
                </a:ext>
              </a:extLst>
            </p:cNvPr>
            <p:cNvSpPr/>
            <p:nvPr/>
          </p:nvSpPr>
          <p:spPr bwMode="auto">
            <a:xfrm>
              <a:off x="228600" y="4725144"/>
              <a:ext cx="1440160" cy="134427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CPU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(x86, ARM, RV…)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C95700-D7D1-5644-851B-FF2666B58A9E}"/>
                </a:ext>
              </a:extLst>
            </p:cNvPr>
            <p:cNvGrpSpPr/>
            <p:nvPr/>
          </p:nvGrpSpPr>
          <p:grpSpPr>
            <a:xfrm>
              <a:off x="1727429" y="5030705"/>
              <a:ext cx="1247056" cy="733148"/>
              <a:chOff x="1740768" y="5013176"/>
              <a:chExt cx="1247056" cy="73314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51D41E-D38C-AC45-AD0E-16543ACA0601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331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" name="Left-Right Arrow 5">
                <a:extLst>
                  <a:ext uri="{FF2B5EF4-FFF2-40B4-BE49-F238E27FC236}">
                    <a16:creationId xmlns:a16="http://schemas.microsoft.com/office/drawing/2014/main" id="{8C261558-8DDB-CE4D-A03B-11579E0FA88F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20080"/>
              </a:xfrm>
              <a:prstGeom prst="left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rPr>
                  <a:t>DDR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rPr>
                  <a:t>Data bus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7067370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Memory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E19: 8 chips DIMM (1 rank). DPUs @ 267 MHz</a:t>
            </a:r>
          </a:p>
          <a:p>
            <a:r>
              <a:rPr lang="en-US" sz="2600" dirty="0"/>
              <a:t>P21: 16 chips DIMM (2 ranks). DPUs @ 350 MHz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C2AE4-3B3A-DE4A-A3A4-2A8ADB7D2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37" y="2058625"/>
            <a:ext cx="5694726" cy="4141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AC973-70A2-804A-B666-069E89D6CF82}"/>
              </a:ext>
            </a:extLst>
          </p:cNvPr>
          <p:cNvSpPr txBox="1"/>
          <p:nvPr/>
        </p:nvSpPr>
        <p:spPr>
          <a:xfrm>
            <a:off x="3996362" y="6479300"/>
            <a:ext cx="1151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4"/>
              </a:rPr>
              <a:t>www.upmem.com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27224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PIM 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20 UPMEM memory modules of 16 chips each (40 ranks) </a:t>
            </a:r>
            <a:r>
              <a:rPr lang="en-US" sz="2600" dirty="0">
                <a:solidFill>
                  <a:srgbClr val="00B050"/>
                </a:solidFill>
                <a:sym typeface="Wingdings" pitchFamily="2" charset="2"/>
              </a:rPr>
              <a:t> 2560 DPUs</a:t>
            </a:r>
            <a:endParaRPr lang="en-US" sz="2600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8845B-7079-974C-8E30-D3C7BC4A9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506" y="1844713"/>
            <a:ext cx="510961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6342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the UPMEM PIM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https://www.youtube.com/watch?v=Sscy1Wrr22A&amp;list=PL5Q2soXY2Zi9xidyIgBxUz7xRPS-wisBN&amp;index=26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E9B4F-8A34-9544-86B1-2FE3041A6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29271"/>
            <a:ext cx="7848600" cy="551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47642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C16C-9759-FC44-89ED-791187DE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200" dirty="0"/>
              <a:t>Experimental Analysis of the UPMEM PIM Engine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39010-5FA7-AA42-A731-A388AD812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A979B-A23E-4F49-9F1F-3DE77918710A}"/>
              </a:ext>
            </a:extLst>
          </p:cNvPr>
          <p:cNvSpPr txBox="1"/>
          <p:nvPr/>
        </p:nvSpPr>
        <p:spPr>
          <a:xfrm>
            <a:off x="4355976" y="6502956"/>
            <a:ext cx="424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E92A9-1CB3-0F44-AB44-B64795F93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793" y="905635"/>
            <a:ext cx="5628366" cy="566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54601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C16C-9759-FC44-89ED-791187DE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200" dirty="0"/>
              <a:t>DAMOV Methodology &amp; Workloads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39010-5FA7-AA42-A731-A388AD812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15779-7C5C-DE4E-8C08-440276A74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759" y="947766"/>
            <a:ext cx="5406441" cy="5724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A979B-A23E-4F49-9F1F-3DE77918710A}"/>
              </a:ext>
            </a:extLst>
          </p:cNvPr>
          <p:cNvSpPr txBox="1"/>
          <p:nvPr/>
        </p:nvSpPr>
        <p:spPr>
          <a:xfrm>
            <a:off x="4355976" y="6502956"/>
            <a:ext cx="424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https://arxiv.org/pdf/2105.03725.pdf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579431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48D39F-6516-0B4D-8586-9DC3102EB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915" y="0"/>
            <a:ext cx="652816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A7E02-2643-AE47-9E89-F1453DDD1E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5FA6F-504C-B945-91C4-019393BC2F64}"/>
              </a:ext>
            </a:extLst>
          </p:cNvPr>
          <p:cNvSpPr txBox="1"/>
          <p:nvPr/>
        </p:nvSpPr>
        <p:spPr>
          <a:xfrm>
            <a:off x="1835696" y="6527085"/>
            <a:ext cx="5610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926088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Lectures on PIM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4955"/>
            <a:ext cx="8851900" cy="521176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6</a:t>
            </a:r>
          </a:p>
          <a:p>
            <a:pPr lvl="1"/>
            <a:r>
              <a:rPr lang="en-US" sz="2000" b="1" dirty="0"/>
              <a:t>Computation in Memory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https://www.youtube.com/watch?v=oGcZAGwfEUE&amp;list=PL5Q2soXY2Zi9xidyIgBxUz7xRPS-wisBN&amp;index=12</a:t>
            </a:r>
            <a:endParaRPr lang="en-US" sz="1700" dirty="0">
              <a:solidFill>
                <a:srgbClr val="0000FF"/>
              </a:solidFill>
            </a:endParaRPr>
          </a:p>
          <a:p>
            <a:pPr lvl="1"/>
            <a:endParaRPr lang="en-US" sz="6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7</a:t>
            </a:r>
          </a:p>
          <a:p>
            <a:pPr lvl="1"/>
            <a:r>
              <a:rPr lang="en-US" sz="2000" b="1" dirty="0"/>
              <a:t>Near-Data Processing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https://www.youtube.com/watch?v=j2GIigqn1Qw&amp;list=PL5Q2soXY2Zi9xidyIgBxUz7xRPS-wisBN&amp;index=13</a:t>
            </a:r>
            <a:endParaRPr lang="en-US" sz="1700" dirty="0">
              <a:solidFill>
                <a:srgbClr val="0000FF"/>
              </a:solidFill>
            </a:endParaRPr>
          </a:p>
          <a:p>
            <a:pPr lvl="1"/>
            <a:endParaRPr lang="en-US" sz="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11a</a:t>
            </a:r>
          </a:p>
          <a:p>
            <a:pPr lvl="1"/>
            <a:r>
              <a:rPr lang="en-US" sz="2000" b="1" dirty="0"/>
              <a:t>Memory Controllers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https://www.youtube.com/watch?v=TeG773OgiMQ&amp;list=PL5Q2soXY2Zi9xidyIgBxUz7xRPS-wisBN&amp;index=20 </a:t>
            </a:r>
          </a:p>
          <a:p>
            <a:pPr lvl="1"/>
            <a:endParaRPr lang="en-US" sz="600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12d</a:t>
            </a:r>
          </a:p>
          <a:p>
            <a:pPr lvl="1"/>
            <a:r>
              <a:rPr lang="en-US" sz="2000" b="1" dirty="0"/>
              <a:t>Real Processing-in-DRAM with UPMEM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https://www.youtube.com/watch?v=Sscy1Wrr22A&amp;list=PL5Q2soXY2Zi9xidyIgBxUz7xRPS-wisBN&amp;index=25</a:t>
            </a:r>
            <a:endParaRPr lang="en-US" sz="1700" dirty="0">
              <a:solidFill>
                <a:srgbClr val="0000FF"/>
              </a:solidFill>
            </a:endParaRP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A4FBF-90BC-A44A-80A5-E27853501F68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507145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Lectures on PIM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36638"/>
            <a:ext cx="8851900" cy="521176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15</a:t>
            </a:r>
          </a:p>
          <a:p>
            <a:pPr lvl="1"/>
            <a:r>
              <a:rPr lang="en-US" sz="2000" b="1" dirty="0"/>
              <a:t>Emerging Memory Technologies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https://www.youtube.com/watch?v=AlE1rD9G_YU&amp;list=PL5Q2soXY2Zi9xidyIgBxUz7xRPS-wisBN&amp;index=28</a:t>
            </a:r>
          </a:p>
          <a:p>
            <a:pPr lvl="1"/>
            <a:endParaRPr lang="en-US" sz="1700" dirty="0">
              <a:solidFill>
                <a:srgbClr val="0000F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16a</a:t>
            </a:r>
          </a:p>
          <a:p>
            <a:pPr lvl="1"/>
            <a:r>
              <a:rPr lang="en-US" sz="2000" b="1" dirty="0"/>
              <a:t>Opportunities &amp; Challenges of Emerging Memory Technologies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https://www.youtube.com/watch?v=pmLszWGmMGQ&amp;list=PL5Q2soXY2Zi9xidyIgBxUz7xRPS-wisBN&amp;index=29</a:t>
            </a:r>
          </a:p>
          <a:p>
            <a:pPr lvl="1"/>
            <a:endParaRPr lang="en-US" sz="1700" dirty="0">
              <a:solidFill>
                <a:srgbClr val="0000F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Guest Lecture</a:t>
            </a:r>
          </a:p>
          <a:p>
            <a:pPr lvl="1"/>
            <a:r>
              <a:rPr lang="en-US" sz="2000" b="1" dirty="0"/>
              <a:t>In-Memory Computing: Memory Devices &amp; Applications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https://www.youtube.com/watch?v=wNmqQHiEZNk&amp;list=PL5Q2soXY2Zi9xidyIgBxUz7xRPS-wisBN&amp;index=41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A4FBF-90BC-A44A-80A5-E27853501F68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63417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Tutorial on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"Memory-Centric Computing Systems"</a:t>
            </a:r>
            <a:br>
              <a:rPr lang="en-US" dirty="0"/>
            </a:br>
            <a:r>
              <a:rPr lang="en-US" dirty="0"/>
              <a:t>Invited Tutorial at </a:t>
            </a:r>
            <a:r>
              <a:rPr lang="en-US" i="1" dirty="0">
                <a:hlinkClick r:id="rId3"/>
              </a:rPr>
              <a:t>66th International Electron Devices Meeting (</a:t>
            </a:r>
            <a:r>
              <a:rPr lang="en-US" b="1" i="1" dirty="0">
                <a:hlinkClick r:id="rId3"/>
              </a:rPr>
              <a:t>IEDM</a:t>
            </a:r>
            <a:r>
              <a:rPr lang="en-US" i="1" dirty="0">
                <a:hlinkClick r:id="rId3"/>
              </a:rPr>
              <a:t>)</a:t>
            </a:r>
            <a:r>
              <a:rPr lang="en-US" dirty="0"/>
              <a:t>, Virtual, 12 December 2020.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5"/>
              </a:rPr>
              <a:t>Executive Summary Slides (pptx)</a:t>
            </a:r>
            <a:r>
              <a:rPr lang="en-US" dirty="0"/>
              <a:t> </a:t>
            </a:r>
            <a:r>
              <a:rPr lang="en-US" dirty="0">
                <a:hlinkClick r:id="rId6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7"/>
              </a:rPr>
              <a:t>Tutorial Video</a:t>
            </a:r>
            <a:r>
              <a:rPr lang="en-US" dirty="0"/>
              <a:t> (1 hour 51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8"/>
              </a:rPr>
              <a:t>Executive Summary Video</a:t>
            </a:r>
            <a:r>
              <a:rPr lang="en-US" dirty="0"/>
              <a:t> (2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9"/>
              </a:rPr>
              <a:t>Abstract and Bio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0"/>
              </a:rPr>
              <a:t>Related Keynote Paper from VLSI-DAT 2020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1"/>
              </a:rPr>
              <a:t>Related Review Paper on Processing in Memory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https://www.youtube.com/watch?v=H3sEaINPBOE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1590700" y="6475391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7043793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Tutorial on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hlinkClick r:id="rId2"/>
              </a:rPr>
              <a:t>"Memory-Centric Computing Systems"</a:t>
            </a:r>
            <a:br>
              <a:rPr lang="en-US" dirty="0"/>
            </a:br>
            <a:r>
              <a:rPr lang="en-US" dirty="0"/>
              <a:t>Invited Tutorial at </a:t>
            </a:r>
            <a:r>
              <a:rPr lang="en-US" i="1" dirty="0">
                <a:hlinkClick r:id="rId3"/>
              </a:rPr>
              <a:t>66th International Electron Devices Meeting (</a:t>
            </a:r>
            <a:r>
              <a:rPr lang="en-US" b="1" i="1" dirty="0">
                <a:hlinkClick r:id="rId3"/>
              </a:rPr>
              <a:t>IEDM</a:t>
            </a:r>
            <a:r>
              <a:rPr lang="en-US" i="1" dirty="0">
                <a:hlinkClick r:id="rId3"/>
              </a:rPr>
              <a:t>)</a:t>
            </a:r>
            <a:r>
              <a:rPr lang="en-US" dirty="0"/>
              <a:t>, Virtual, 12 December 2020.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5"/>
              </a:rPr>
              <a:t>Executive Summary Slides (pptx)</a:t>
            </a:r>
            <a:r>
              <a:rPr lang="en-US" dirty="0"/>
              <a:t> </a:t>
            </a:r>
            <a:r>
              <a:rPr lang="en-US" dirty="0">
                <a:hlinkClick r:id="rId6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7"/>
              </a:rPr>
              <a:t>Tutorial Video</a:t>
            </a:r>
            <a:r>
              <a:rPr lang="en-US" dirty="0"/>
              <a:t> (1 hour 51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8"/>
              </a:rPr>
              <a:t>Executive Summary Video</a:t>
            </a:r>
            <a:r>
              <a:rPr lang="en-US" dirty="0"/>
              <a:t> (2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9"/>
              </a:rPr>
              <a:t>Abstract and Bio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0"/>
              </a:rPr>
              <a:t>Related Keynote Paper from VLSI-DAT 2020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1"/>
              </a:rPr>
              <a:t>Related Review Paper on Processing in Memory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https://www.youtube.com/watch?v=H3sEaINPBOE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1590700" y="6475391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19BEF1-D7AD-6145-A699-312C82831C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77358"/>
            <a:ext cx="9144000" cy="63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29140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PIM Can Enable New Medical Platforms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336100" y="5036983"/>
            <a:ext cx="81939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Senol Cali+,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Assembly: Computational Analysis of the Current State, Bottlenecks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and Future 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,” Briefings in Bioinformatics,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/>
              </a:rPr>
              <a:t>Preliminary arxiv.org version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92BBE-67D0-BE44-AFBF-F27F37B8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144000" cy="220287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735DFE-2D11-5849-BC1A-6B423D48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801" y="2996952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9BD0F31E-C179-B049-9A06-915AC472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452063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152209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955F-E593-C94F-8AC7-1810F089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of Genome Sequencing &amp;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DD420-3CB6-7A41-8020-2C87CA87AB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7019E-6B59-9444-A8F8-0CFAB6B6981D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C405E63-629C-CD4C-A407-9B4A7134B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43" y="3346327"/>
            <a:ext cx="4934857" cy="28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D409C-4506-9941-8552-EF2195C4FB00}"/>
              </a:ext>
            </a:extLst>
          </p:cNvPr>
          <p:cNvSpPr txBox="1"/>
          <p:nvPr/>
        </p:nvSpPr>
        <p:spPr>
          <a:xfrm>
            <a:off x="6487885" y="5518067"/>
            <a:ext cx="242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ＭＳ Ｐゴシック" panose="020B0600070205080204" pitchFamily="34" charset="-128"/>
                <a:cs typeface="+mn-cs"/>
              </a:rPr>
              <a:t>SmidgION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ＭＳ Ｐゴシック" panose="020B0600070205080204" pitchFamily="34" charset="-128"/>
                <a:cs typeface="+mn-cs"/>
              </a:rPr>
              <a:t> from ONT</a:t>
            </a:r>
          </a:p>
        </p:txBody>
      </p:sp>
      <p:pic>
        <p:nvPicPr>
          <p:cNvPr id="5124" name="Picture 4" descr="First Nanopore Sequencing of Human Genome">
            <a:extLst>
              <a:ext uri="{FF2B5EF4-FFF2-40B4-BE49-F238E27FC236}">
                <a16:creationId xmlns:a16="http://schemas.microsoft.com/office/drawing/2014/main" id="{CD6415EF-163D-B542-B3D4-F9AA1F93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" y="1151879"/>
            <a:ext cx="4378883" cy="294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4B99A9-CA22-114E-A3BA-CE16FDD156D7}"/>
              </a:ext>
            </a:extLst>
          </p:cNvPr>
          <p:cNvSpPr/>
          <p:nvPr/>
        </p:nvSpPr>
        <p:spPr>
          <a:xfrm>
            <a:off x="399142" y="1151879"/>
            <a:ext cx="4378883" cy="29411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DDC3997-C7CB-584B-BDBF-AE5464A11F6D}"/>
              </a:ext>
            </a:extLst>
          </p:cNvPr>
          <p:cNvSpPr/>
          <p:nvPr/>
        </p:nvSpPr>
        <p:spPr>
          <a:xfrm rot="2626864">
            <a:off x="4168426" y="3415740"/>
            <a:ext cx="1219200" cy="72571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684CC-0CFA-074F-9F5D-8C754E1811D1}"/>
              </a:ext>
            </a:extLst>
          </p:cNvPr>
          <p:cNvSpPr txBox="1"/>
          <p:nvPr/>
        </p:nvSpPr>
        <p:spPr>
          <a:xfrm>
            <a:off x="366963" y="3908363"/>
            <a:ext cx="2423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ＭＳ Ｐゴシック" panose="020B0600070205080204" pitchFamily="34" charset="-128"/>
                <a:cs typeface="+mn-cs"/>
              </a:rPr>
              <a:t>MinION from ONT</a:t>
            </a:r>
          </a:p>
        </p:txBody>
      </p:sp>
    </p:spTree>
    <p:extLst>
      <p:ext uri="{BB962C8B-B14F-4D97-AF65-F5344CB8AC3E}">
        <p14:creationId xmlns:p14="http://schemas.microsoft.com/office/powerpoint/2010/main" val="4209417424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7028-3550-1A47-8DEF-8CD52A97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Genome Analysis: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4C24-D75A-264A-8138-057AC520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807896" cy="5267672"/>
          </a:xfrm>
        </p:spPr>
        <p:txBody>
          <a:bodyPr/>
          <a:lstStyle/>
          <a:p>
            <a:r>
              <a:rPr lang="en-US" sz="1700" dirty="0"/>
              <a:t>Mohammed Alser, </a:t>
            </a:r>
            <a:r>
              <a:rPr lang="en-US" sz="1700" dirty="0" err="1"/>
              <a:t>Zulal</a:t>
            </a:r>
            <a:r>
              <a:rPr lang="en-US" sz="1700" dirty="0"/>
              <a:t> </a:t>
            </a:r>
            <a:r>
              <a:rPr lang="en-US" sz="1700" dirty="0" err="1"/>
              <a:t>Bingol</a:t>
            </a:r>
            <a:r>
              <a:rPr lang="en-US" sz="1700" dirty="0"/>
              <a:t>, Damla Senol Cali, </a:t>
            </a:r>
            <a:r>
              <a:rPr lang="en-US" sz="1700" dirty="0" err="1"/>
              <a:t>Jeremie</a:t>
            </a:r>
            <a:r>
              <a:rPr lang="en-US" sz="1700" dirty="0"/>
              <a:t> Kim, Saugata Ghose, Can Alkan, and Onur Mutlu,</a:t>
            </a:r>
            <a:br>
              <a:rPr lang="en-US" sz="1700" dirty="0"/>
            </a:br>
            <a:r>
              <a:rPr lang="en-US" sz="17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Genome Analysis: A Primer on an Ongoing Journey"</a:t>
            </a:r>
            <a:br>
              <a:rPr lang="en-US" sz="1700" dirty="0">
                <a:solidFill>
                  <a:srgbClr val="0432FF"/>
                </a:solidFill>
              </a:rPr>
            </a:br>
            <a:r>
              <a:rPr lang="en-US" sz="1700" i="1" dirty="0">
                <a:hlinkClick r:id="rId3"/>
              </a:rPr>
              <a:t>IEEE Micro</a:t>
            </a:r>
            <a:r>
              <a:rPr lang="en-US" sz="1700" i="1" dirty="0"/>
              <a:t> (</a:t>
            </a:r>
            <a:r>
              <a:rPr lang="en-US" sz="1700" b="1" i="1" dirty="0"/>
              <a:t>IEEE MICRO</a:t>
            </a:r>
            <a:r>
              <a:rPr lang="en-US" sz="1700" i="1" dirty="0"/>
              <a:t>)</a:t>
            </a:r>
            <a:r>
              <a:rPr lang="en-US" sz="1700" dirty="0"/>
              <a:t>, Vol. 40, No. 5, pages 65-75, September/October 2020.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6"/>
              </a:rPr>
              <a:t>Talk Video (1 hour 2 minutes)</a:t>
            </a:r>
            <a:r>
              <a:rPr lang="en-US" sz="1700" dirty="0"/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5F09-0277-D841-A893-DD691A622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8D8F9-787B-E34E-89E5-814530164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9298" y="2979738"/>
            <a:ext cx="62865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03997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Fast Genome Analysis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r>
              <a:rPr lang="en-US" sz="1600" dirty="0"/>
              <a:t>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Genome Analysis: A Primer on an Ongoing Journey"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Invited Lecture at </a:t>
            </a:r>
            <a:r>
              <a:rPr lang="en-US" sz="1600" i="1" dirty="0">
                <a:hlinkClick r:id="rId3"/>
              </a:rPr>
              <a:t>Technion</a:t>
            </a:r>
            <a:r>
              <a:rPr lang="en-US" sz="1600" dirty="0"/>
              <a:t>, Virtual, 26 January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2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4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5"/>
              </a:rPr>
              <a:t>Talk Video </a:t>
            </a:r>
            <a:r>
              <a:rPr lang="en-US" sz="1600" dirty="0"/>
              <a:t>(1 hour 37 minutes, including Q&amp;A)]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Related Invited Paper (at IEEE Micro, 2020)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hlinkClick r:id="rId7"/>
            <a:extLst>
              <a:ext uri="{FF2B5EF4-FFF2-40B4-BE49-F238E27FC236}">
                <a16:creationId xmlns:a16="http://schemas.microsoft.com/office/drawing/2014/main" id="{63062A44-6117-B242-BB5D-88FC9FCE61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80" y="2569425"/>
            <a:ext cx="6012160" cy="41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9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Lectures on Genome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4955"/>
            <a:ext cx="8851900" cy="521176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3a</a:t>
            </a:r>
          </a:p>
          <a:p>
            <a:pPr lvl="1"/>
            <a:r>
              <a:rPr lang="en-US" sz="1800" b="1" dirty="0"/>
              <a:t>Introduction to Genome Sequence Analysis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https://www.youtube.com/watch?v=CrRb32v7SJc&amp;list=PL5Q2soXY2Zi9xidyIgBxUz7xRPS-wisBN&amp;index=5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8</a:t>
            </a:r>
          </a:p>
          <a:p>
            <a:pPr lvl="1"/>
            <a:r>
              <a:rPr lang="en-US" sz="1800" b="1" dirty="0"/>
              <a:t>Intelligent Genome Analysis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https://www.youtube.com/watch?v=ygmQpdDTL7o&amp;list=PL5Q2soXY2Zi9xidyIgBxUz7xRPS-wisBN&amp;index=14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9a</a:t>
            </a:r>
          </a:p>
          <a:p>
            <a:pPr lvl="1"/>
            <a:r>
              <a:rPr lang="en-US" sz="1800" b="1" dirty="0" err="1"/>
              <a:t>GenASM</a:t>
            </a:r>
            <a:r>
              <a:rPr lang="en-US" sz="1800" b="1" dirty="0"/>
              <a:t>: Approx. String Matching Accelerator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https://www.youtube.com/watch?v=XoLpzmN-Pas&amp;list=PL5Q2soXY2Zi9xidyIgBxUz7xRPS-wisBN&amp;index=15 </a:t>
            </a:r>
          </a:p>
          <a:p>
            <a:pPr lvl="1"/>
            <a:endParaRPr lang="en-US" sz="600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Accelerating Genomics Project Course, Fall 2020, Lecture 1</a:t>
            </a:r>
          </a:p>
          <a:p>
            <a:pPr lvl="1"/>
            <a:r>
              <a:rPr lang="en-US" sz="2000" b="1" dirty="0"/>
              <a:t>Accelerating Genomics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https://www.youtube.com/watch?v=rgjl8ZyLsAg&amp;list=PL5Q2soXY2Zi9E2bBVAgCqLgwiDRQDTyId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A4FBF-90BC-A44A-80A5-E27853501F68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46850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1683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Low-Latency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610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FD41-9F6D-2143-9F90-BFDEA0F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DDCA (Spring 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2CB04-4AC0-1446-84A7-E56C0F7E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3767336" cy="4876800"/>
          </a:xfrm>
        </p:spPr>
        <p:txBody>
          <a:bodyPr/>
          <a:lstStyle/>
          <a:p>
            <a:r>
              <a:rPr lang="en-US" sz="16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https://safari.ethz.ch/digitaltechnik/spring2021/doku.php?id=schedule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</a:p>
          <a:p>
            <a:endParaRPr lang="en-US" sz="1600" dirty="0">
              <a:solidFill>
                <a:srgbClr val="0432FF"/>
              </a:solidFill>
            </a:endParaRPr>
          </a:p>
          <a:p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https://www.youtube.com/watch?v=LbC0EZY8yw4&amp;list=PL5Q2soXY2Zi_uej3aY39YB5pfW4SJ7LlN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</a:p>
          <a:p>
            <a:endParaRPr lang="en-US" sz="1600" dirty="0">
              <a:solidFill>
                <a:srgbClr val="0432FF"/>
              </a:solidFill>
            </a:endParaRPr>
          </a:p>
          <a:p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/>
              <a:t>Bachelor’s course</a:t>
            </a:r>
          </a:p>
          <a:p>
            <a:pPr lvl="1"/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semester at ETH Zurich</a:t>
            </a:r>
          </a:p>
          <a:p>
            <a:pPr lvl="1"/>
            <a:r>
              <a:rPr lang="en-US" sz="1400" dirty="0"/>
              <a:t>Rigorous introduction into “How Computers Work”</a:t>
            </a:r>
          </a:p>
          <a:p>
            <a:pPr lvl="1"/>
            <a:r>
              <a:rPr lang="en-US" sz="1400" dirty="0"/>
              <a:t>Digital Design/Logic</a:t>
            </a:r>
          </a:p>
          <a:p>
            <a:pPr lvl="1"/>
            <a:r>
              <a:rPr lang="en-US" sz="1400" dirty="0"/>
              <a:t>Computer Architecture</a:t>
            </a:r>
          </a:p>
          <a:p>
            <a:pPr lvl="1"/>
            <a:r>
              <a:rPr lang="en-US" sz="1400" dirty="0"/>
              <a:t>10 FPGA Lab Assignments</a:t>
            </a:r>
          </a:p>
          <a:p>
            <a:pPr marL="344487" lvl="1" indent="0">
              <a:buNone/>
            </a:pPr>
            <a:endParaRPr lang="en-US" sz="1400" dirty="0"/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A543-CA72-7D4F-8DC0-45297D949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77CC6-D719-7241-A215-F041FDC91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0"/>
            <a:ext cx="4841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91413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8062664" cy="17526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Truly Reducing Memory Latency</a:t>
            </a:r>
          </a:p>
        </p:txBody>
      </p:sp>
      <p:sp>
        <p:nvSpPr>
          <p:cNvPr id="15053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342A0-F66A-8349-9DE5-CDF9A06A58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00595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Tiered-Latency DRAM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4876800"/>
          </a:xfrm>
        </p:spPr>
        <p:txBody>
          <a:bodyPr/>
          <a:lstStyle/>
          <a:p>
            <a:r>
              <a:rPr lang="en-US" sz="2200" dirty="0"/>
              <a:t>Donghyuk Lee, Yoongu Kim, Vivek Seshadri, Jamie Liu, Lavanya Subramanian, and Onur Mutlu,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"Tiered-Latency DRAM: A Low Latency and Low Cost DRAM Architecture"</a:t>
            </a:r>
            <a:r>
              <a:rPr lang="en-US" sz="2200" dirty="0">
                <a:solidFill>
                  <a:srgbClr val="0432FF"/>
                </a:solidFill>
              </a:rPr>
              <a:t> 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19th International Symposium on High-Performance Computer Architecture</a:t>
            </a:r>
            <a:r>
              <a:rPr lang="en-US" sz="2200" i="1" dirty="0"/>
              <a:t> (</a:t>
            </a:r>
            <a:r>
              <a:rPr lang="en-US" sz="2200" b="1" i="1" dirty="0"/>
              <a:t>HPCA</a:t>
            </a:r>
            <a:r>
              <a:rPr lang="en-US" sz="2200" i="1" dirty="0"/>
              <a:t>)</a:t>
            </a:r>
            <a:r>
              <a:rPr lang="en-US" sz="2200" dirty="0"/>
              <a:t>, Shenzhen, China, February 2013. </a:t>
            </a:r>
            <a:r>
              <a:rPr lang="en-US" sz="2200" dirty="0">
                <a:hlinkClick r:id="rId4"/>
              </a:rPr>
              <a:t>Slides (pptx)</a:t>
            </a:r>
            <a:endParaRPr lang="en-US" sz="2200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09120"/>
            <a:ext cx="9144000" cy="10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1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Adaptive-Latency DRAM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Donghyuk Lee, Yoongu Kim, Gennady </a:t>
            </a:r>
            <a:r>
              <a:rPr lang="en-US" sz="2200" dirty="0" err="1"/>
              <a:t>Pekhimenko</a:t>
            </a:r>
            <a:r>
              <a:rPr lang="en-US" sz="2200" dirty="0"/>
              <a:t>, Samira Khan, Vivek Seshadri, Kevin Chang, and Onur Mutlu,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"Adaptive-Latency DRAM: Optimizing DRAM Timing for the Common-Case"</a:t>
            </a:r>
            <a:r>
              <a:rPr lang="en-US" sz="2200" dirty="0">
                <a:solidFill>
                  <a:srgbClr val="0432FF"/>
                </a:solidFill>
              </a:rPr>
              <a:t> 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21st International Symposium on High-Performance Computer Architecture</a:t>
            </a:r>
            <a:r>
              <a:rPr lang="en-US" sz="2200" i="1" dirty="0"/>
              <a:t> (</a:t>
            </a:r>
            <a:r>
              <a:rPr lang="en-US" sz="2200" b="1" i="1" dirty="0"/>
              <a:t>HPCA</a:t>
            </a:r>
            <a:r>
              <a:rPr lang="en-US" sz="2200" i="1" dirty="0"/>
              <a:t>)</a:t>
            </a:r>
            <a:r>
              <a:rPr lang="en-US" sz="2200" dirty="0"/>
              <a:t>, Bay Area, CA, February 2015. 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 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] [</a:t>
            </a:r>
            <a:r>
              <a:rPr lang="en-US" sz="2200" dirty="0">
                <a:hlinkClick r:id="rId6"/>
              </a:rPr>
              <a:t>Full data sets</a:t>
            </a:r>
            <a:r>
              <a:rPr lang="en-US" sz="2200" dirty="0"/>
              <a:t>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93096"/>
            <a:ext cx="9144000" cy="17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1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800" dirty="0"/>
              <a:t>Analysis of Latency Variation in DRAM Chips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915400" cy="5193723"/>
          </a:xfrm>
        </p:spPr>
        <p:txBody>
          <a:bodyPr/>
          <a:lstStyle/>
          <a:p>
            <a:r>
              <a:rPr lang="en-US" sz="2000" dirty="0"/>
              <a:t>Kevin Chang, </a:t>
            </a:r>
            <a:r>
              <a:rPr lang="en-US" sz="2000" dirty="0" err="1"/>
              <a:t>Abhijith</a:t>
            </a:r>
            <a:r>
              <a:rPr lang="en-US" sz="2000" dirty="0"/>
              <a:t> </a:t>
            </a:r>
            <a:r>
              <a:rPr lang="en-US" sz="2000" dirty="0" err="1"/>
              <a:t>Kashyap</a:t>
            </a:r>
            <a:r>
              <a:rPr lang="en-US" sz="2000" dirty="0"/>
              <a:t>, </a:t>
            </a:r>
            <a:r>
              <a:rPr lang="en-US" sz="2000" dirty="0" err="1"/>
              <a:t>Hasan</a:t>
            </a:r>
            <a:r>
              <a:rPr lang="en-US" sz="2000" dirty="0"/>
              <a:t> Hassan, Samira Khan, Kevin Hsieh, </a:t>
            </a:r>
            <a:r>
              <a:rPr lang="en-US" sz="2000" dirty="0" err="1"/>
              <a:t>Donghyuk</a:t>
            </a:r>
            <a:r>
              <a:rPr lang="en-US" sz="2000" dirty="0"/>
              <a:t> Lee,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Gennady Pekhimenko, </a:t>
            </a:r>
            <a:r>
              <a:rPr lang="en-US" sz="2000" dirty="0" err="1"/>
              <a:t>Tianshi</a:t>
            </a:r>
            <a:r>
              <a:rPr lang="en-US" sz="2000" dirty="0"/>
              <a:t> Li,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"Understanding Latency Variation in Modern DRAM Chips: Experimental Characterization, Analysis, and Optimization"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ACM International Conference on Measurement and Modeling of Computer Systems</a:t>
            </a:r>
            <a:r>
              <a:rPr lang="en-US" sz="2000" i="1" dirty="0"/>
              <a:t> (</a:t>
            </a:r>
            <a:r>
              <a:rPr lang="en-US" sz="2000" b="1" i="1" dirty="0"/>
              <a:t>SIGMETRICS</a:t>
            </a:r>
            <a:r>
              <a:rPr lang="en-US" sz="2000" i="1" dirty="0"/>
              <a:t>)</a:t>
            </a:r>
            <a:r>
              <a:rPr lang="en-US" sz="2000" dirty="0"/>
              <a:t>, Antibes Juan-Les-Pins, France,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Source Code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234" y="4365104"/>
            <a:ext cx="9144000" cy="818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512" y="5229200"/>
            <a:ext cx="9144000" cy="127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800" dirty="0"/>
              <a:t>Design-Induced Latency Variation in DRAM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915400" cy="5193723"/>
          </a:xfrm>
        </p:spPr>
        <p:txBody>
          <a:bodyPr/>
          <a:lstStyle/>
          <a:p>
            <a:r>
              <a:rPr lang="en-US" sz="2000" dirty="0" err="1"/>
              <a:t>Donghyuk</a:t>
            </a:r>
            <a:r>
              <a:rPr lang="en-US" sz="2000" dirty="0"/>
              <a:t> Lee, Samira Khan, Lavanya Subramanian,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</a:t>
            </a:r>
            <a:r>
              <a:rPr lang="en-US" sz="2000" dirty="0" err="1"/>
              <a:t>Rachata</a:t>
            </a:r>
            <a:r>
              <a:rPr lang="en-US" sz="2000" dirty="0"/>
              <a:t> </a:t>
            </a:r>
            <a:r>
              <a:rPr lang="en-US" sz="2000" dirty="0" err="1"/>
              <a:t>Ausavarungnirun</a:t>
            </a:r>
            <a:r>
              <a:rPr lang="en-US" sz="2000" dirty="0"/>
              <a:t>, Gennady Pekhimenko, </a:t>
            </a:r>
            <a:r>
              <a:rPr lang="en-US" sz="2000" dirty="0" err="1"/>
              <a:t>Vivek</a:t>
            </a:r>
            <a:r>
              <a:rPr lang="en-US" sz="2000" dirty="0"/>
              <a:t> Seshadri,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"Design-Induced Latency Variation in Modern DRAM Chips: Characterization, Analysis, and Latency Reduction Mechanisms"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ACM International Conference on Measurement and Modeling of Computer Systems</a:t>
            </a:r>
            <a:r>
              <a:rPr lang="en-US" sz="2000" i="1" dirty="0"/>
              <a:t> (</a:t>
            </a:r>
            <a:r>
              <a:rPr lang="en-US" sz="2000" b="1" i="1" dirty="0"/>
              <a:t>SIGMETRICS</a:t>
            </a:r>
            <a:r>
              <a:rPr lang="en-US" sz="2000" i="1" dirty="0"/>
              <a:t>)</a:t>
            </a:r>
            <a:r>
              <a:rPr lang="en-US" sz="2000" dirty="0"/>
              <a:t>, Urbana-Champaign, IL, USA, June 2017.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7964"/>
            <a:ext cx="9144000" cy="2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6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6333-34F0-B840-8F7C-8EE01BD0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Solar-DRAM: Putting It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3D3F7-8F9D-FA40-B1DE-900CFFDF9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2200" dirty="0" err="1"/>
              <a:t>Jeremie</a:t>
            </a:r>
            <a:r>
              <a:rPr lang="en-US" sz="2200" dirty="0"/>
              <a:t> S. Kim, Minesh Patel, Hasan Hassan, and </a:t>
            </a:r>
            <a:r>
              <a:rPr lang="en-US" sz="2200" u="sng" dirty="0"/>
              <a:t>Onur Mutlu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"Solar-DRAM: Reducing DRAM Access Latency by Exploiting the Variation in Local Bitlines"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36th IEEE International Conference on Computer Design</a:t>
            </a:r>
            <a:r>
              <a:rPr lang="en-US" sz="2200" i="1" dirty="0"/>
              <a:t> (</a:t>
            </a:r>
            <a:r>
              <a:rPr lang="en-US" sz="2200" b="1" i="1" dirty="0"/>
              <a:t>ICCD</a:t>
            </a:r>
            <a:r>
              <a:rPr lang="en-US" sz="2200" i="1" dirty="0"/>
              <a:t>)</a:t>
            </a:r>
            <a:r>
              <a:rPr lang="en-US" sz="2200" dirty="0"/>
              <a:t>, Orlando, FL, USA, October 2018. 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 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] 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6"/>
              </a:rPr>
              <a:t>Talk Video</a:t>
            </a:r>
            <a:r>
              <a:rPr lang="en-US" sz="2200" dirty="0"/>
              <a:t> (16 minutes)] </a:t>
            </a:r>
            <a:br>
              <a:rPr lang="en-US" sz="2200" dirty="0"/>
            </a:br>
            <a:endParaRPr lang="en-US" sz="2200" dirty="0"/>
          </a:p>
          <a:p>
            <a:pPr marL="0" indent="0">
              <a:buNone/>
            </a:pPr>
            <a:br>
              <a:rPr lang="en-US" sz="2200" dirty="0"/>
            </a:b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C2D37-A78C-0648-B151-5ED1AD10F3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9C954-FEAD-B845-8285-95B6ED75A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2" y="4077072"/>
            <a:ext cx="9144000" cy="20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1320"/>
      </p:ext>
    </p:extLst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03BB-C474-3743-9AED-4F8E5978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CLR-DRAM: Capacity-Latency Reconfigurability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38C27-AA63-F346-9B31-7ED0FA9A8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err="1"/>
              <a:t>Haocong</a:t>
            </a:r>
            <a:r>
              <a:rPr lang="en-US" sz="2200" dirty="0"/>
              <a:t> Luo, Taha </a:t>
            </a:r>
            <a:r>
              <a:rPr lang="en-US" sz="2200" dirty="0" err="1"/>
              <a:t>Shahroodi</a:t>
            </a:r>
            <a:r>
              <a:rPr lang="en-US" sz="2200" dirty="0"/>
              <a:t>, Hasan Hassan, Minesh Patel, A. </a:t>
            </a:r>
            <a:r>
              <a:rPr lang="en-US" sz="2200" dirty="0" err="1"/>
              <a:t>Giray</a:t>
            </a:r>
            <a:r>
              <a:rPr lang="en-US" sz="2200" dirty="0"/>
              <a:t> </a:t>
            </a:r>
            <a:r>
              <a:rPr lang="en-US" sz="2200" dirty="0" err="1"/>
              <a:t>Yaglikci</a:t>
            </a:r>
            <a:r>
              <a:rPr lang="en-US" sz="2200" dirty="0"/>
              <a:t>, Lois </a:t>
            </a:r>
            <a:r>
              <a:rPr lang="en-US" sz="2200" dirty="0" err="1"/>
              <a:t>Orosa</a:t>
            </a:r>
            <a:r>
              <a:rPr lang="en-US" sz="2200" dirty="0"/>
              <a:t>, Jisung Park, and Onur Mutlu,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"CLR-DRAM: A Low-Cost DRAM Architecture Enabling Dynamic Capacity-Latency Trade-Off"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47th International Symposium on Computer Architecture</a:t>
            </a:r>
            <a:r>
              <a:rPr lang="en-US" sz="2200" i="1" dirty="0"/>
              <a:t> 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Valencia, Spain, June 2020.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 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]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6"/>
              </a:rPr>
              <a:t>Lightning Talk Slides (pptx)</a:t>
            </a:r>
            <a:r>
              <a:rPr lang="en-US" sz="2200" dirty="0"/>
              <a:t> </a:t>
            </a:r>
            <a:r>
              <a:rPr lang="en-US" sz="2200" dirty="0">
                <a:hlinkClick r:id="rId7"/>
              </a:rPr>
              <a:t>(pdf)</a:t>
            </a:r>
            <a:r>
              <a:rPr lang="en-US" sz="2200" dirty="0"/>
              <a:t>]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8"/>
              </a:rPr>
              <a:t>Talk Video</a:t>
            </a:r>
            <a:r>
              <a:rPr lang="en-US" sz="2200" dirty="0"/>
              <a:t> (20 minutes)]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9"/>
              </a:rPr>
              <a:t>Lightning Talk Video</a:t>
            </a:r>
            <a:r>
              <a:rPr lang="en-US" sz="2200" dirty="0"/>
              <a:t> (3 minutes)]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F525C-1573-0943-86E0-ACEB4B8A31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14FA1-CD5D-204C-A4F6-152CF334C6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0142" y="4692650"/>
            <a:ext cx="64897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22614"/>
      </p:ext>
    </p:extLst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88B5-7A7C-A043-A44E-29B73B82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Low-Latency Solid-State Drives (SSDs)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889EF-F57F-0D4E-AC1D-01AB8E41A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err="1"/>
              <a:t>Jisung</a:t>
            </a:r>
            <a:r>
              <a:rPr lang="en-US" sz="1800" dirty="0"/>
              <a:t> Park, </a:t>
            </a:r>
            <a:r>
              <a:rPr lang="en-US" sz="1800" dirty="0" err="1"/>
              <a:t>Myungsuk</a:t>
            </a:r>
            <a:r>
              <a:rPr lang="en-US" sz="1800" dirty="0"/>
              <a:t> Kim, </a:t>
            </a:r>
            <a:r>
              <a:rPr lang="en-US" sz="1800" dirty="0" err="1"/>
              <a:t>Myoungjun</a:t>
            </a:r>
            <a:r>
              <a:rPr lang="en-US" sz="1800" dirty="0"/>
              <a:t> Chun, Lois </a:t>
            </a:r>
            <a:r>
              <a:rPr lang="en-US" sz="1800" dirty="0" err="1"/>
              <a:t>Orosa</a:t>
            </a:r>
            <a:r>
              <a:rPr lang="en-US" sz="1800" dirty="0"/>
              <a:t>, </a:t>
            </a:r>
            <a:r>
              <a:rPr lang="en-US" sz="1800" dirty="0" err="1"/>
              <a:t>Jihong</a:t>
            </a:r>
            <a:r>
              <a:rPr lang="en-US" sz="1800" dirty="0"/>
              <a:t> Kim,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"Reducing Solid-State Drive Read Latency by Optimizing Read-Retry"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26th International Conference on Architectural Support for Programming Languages and Operating Systems</a:t>
            </a:r>
            <a:r>
              <a:rPr lang="en-US" sz="1800" i="1" dirty="0"/>
              <a:t> (</a:t>
            </a:r>
            <a:r>
              <a:rPr lang="en-US" sz="1800" b="1" i="1" dirty="0"/>
              <a:t>ASPLOS</a:t>
            </a:r>
            <a:r>
              <a:rPr lang="en-US" sz="1800" i="1" dirty="0"/>
              <a:t>)</a:t>
            </a:r>
            <a:r>
              <a:rPr lang="en-US" sz="1800" dirty="0"/>
              <a:t>, Virtual, March-April 2021.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2-page Extended Abstract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Short Talk Slides (pptx)</a:t>
            </a:r>
            <a:r>
              <a:rPr lang="en-US" sz="1800" dirty="0"/>
              <a:t> 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Full Talk Slides (pptx)</a:t>
            </a:r>
            <a:r>
              <a:rPr lang="en-US" sz="1800" dirty="0"/>
              <a:t> </a:t>
            </a:r>
            <a:r>
              <a:rPr lang="en-US" sz="1800" dirty="0">
                <a:hlinkClick r:id="rId8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9"/>
              </a:rPr>
              <a:t>Short Talk Video</a:t>
            </a:r>
            <a:r>
              <a:rPr lang="en-US" sz="1800" dirty="0"/>
              <a:t> (5 mins)]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10"/>
              </a:rPr>
              <a:t>Full Talk Video</a:t>
            </a:r>
            <a:r>
              <a:rPr lang="en-US" sz="1800" dirty="0"/>
              <a:t> (19 mins)]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1BA77-D8EF-A347-9AE3-829BB15DB0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52C56-4F8A-824F-A263-2404B5D536A2}" type="slidenum">
              <a:rPr lang="en-US" smtClean="0"/>
              <a:pPr/>
              <a:t>167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2170F-FB5F-504C-B982-222A17DDDF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600" y="4488904"/>
            <a:ext cx="81788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19095"/>
      </p:ext>
    </p:extLst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on Low-Latency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4955"/>
            <a:ext cx="8851900" cy="521176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10</a:t>
            </a:r>
          </a:p>
          <a:p>
            <a:pPr lvl="1"/>
            <a:r>
              <a:rPr lang="en-US" sz="2000" b="1" dirty="0"/>
              <a:t>Low-Latency Memory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https://www.youtube.com/watch?v=vQd1YgOH1Mw&amp;list=PL5Q2soXY2Zi9xidyIgBxUz7xRPS-wisBN&amp;index=19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6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12b</a:t>
            </a:r>
          </a:p>
          <a:p>
            <a:pPr lvl="1"/>
            <a:r>
              <a:rPr lang="en-US" sz="2000" b="1" dirty="0"/>
              <a:t>Capacity-Latency Reconfigurable DRAM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https://www.youtube.com/watch?v=DUtPFW3jxq4&amp;list=PL5Q2soXY2Zi9xidyIgBxUz7xRPS-wisBN&amp;index=23</a:t>
            </a:r>
            <a:endParaRPr lang="en-US" sz="1700" dirty="0">
              <a:solidFill>
                <a:srgbClr val="0000FF"/>
              </a:solidFill>
            </a:endParaRPr>
          </a:p>
          <a:p>
            <a:pPr lvl="1"/>
            <a:endParaRPr lang="en-US" sz="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2019, Lecture 11a</a:t>
            </a:r>
          </a:p>
          <a:p>
            <a:pPr lvl="1"/>
            <a:r>
              <a:rPr lang="en-US" sz="2000" b="1" dirty="0"/>
              <a:t>DRAM Latency PUF </a:t>
            </a:r>
            <a:r>
              <a:rPr lang="en-US" sz="2000" dirty="0"/>
              <a:t>(ETH Zürich, Fall 2019)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https://www.youtube.com/watch?v=7gqnrTZpjxE&amp;list=PL5Q2soXY2Zi-DyoI3HbqcdtUm9YWRR_z-&amp;index=15</a:t>
            </a:r>
          </a:p>
          <a:p>
            <a:pPr lvl="1"/>
            <a:endParaRPr lang="en-US" sz="600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2019, Lecture 11b</a:t>
            </a:r>
          </a:p>
          <a:p>
            <a:pPr lvl="1"/>
            <a:r>
              <a:rPr lang="en-US" sz="2000" b="1" dirty="0"/>
              <a:t>DRAM True Random Number Generator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https://www.youtube.com/watch?v=Y3hPv1I5f8Y&amp;list=PL5Q2soXY2Zi-DyoI3HbqcdtUm9YWRR_z-&amp;index=16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A4FBF-90BC-A44A-80A5-E27853501F68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186544"/>
      </p:ext>
    </p:extLst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Tutorial on Low-Latency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1590700" y="6475391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C315B-6175-1249-A2EE-E9B28ADD4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69" y="908720"/>
            <a:ext cx="8095261" cy="556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2444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FD41-9F6D-2143-9F90-BFDEA0F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/>
              <a:t>Comp Arch (Fall 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2CB04-4AC0-1446-84A7-E56C0F7E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4127376" cy="4876800"/>
          </a:xfrm>
        </p:spPr>
        <p:txBody>
          <a:bodyPr/>
          <a:lstStyle/>
          <a:p>
            <a:r>
              <a:rPr lang="en-US" sz="16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https://safari.ethz.ch/architecture/fall2020/doku.php?id=schedule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</a:p>
          <a:p>
            <a:endParaRPr lang="en-US" sz="1600" dirty="0">
              <a:solidFill>
                <a:srgbClr val="0432FF"/>
              </a:solidFill>
            </a:endParaRPr>
          </a:p>
          <a:p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https://www.youtube.com/watch?v=c3mPdZA-Fmc&amp;list=PL5Q2soXY2Zi9xidyIgBxUz7xRPS-wisBN</a:t>
            </a:r>
            <a:endParaRPr lang="en-US" sz="1600" dirty="0">
              <a:solidFill>
                <a:srgbClr val="0432FF"/>
              </a:solidFill>
            </a:endParaRPr>
          </a:p>
          <a:p>
            <a:endParaRPr lang="en-US" sz="1600" dirty="0">
              <a:solidFill>
                <a:srgbClr val="0432FF"/>
              </a:solidFill>
            </a:endParaRPr>
          </a:p>
          <a:p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/>
              <a:t>Master’s level course</a:t>
            </a:r>
          </a:p>
          <a:p>
            <a:pPr lvl="1"/>
            <a:r>
              <a:rPr lang="en-US" sz="1400" dirty="0"/>
              <a:t>Taken by Bachelor’s/Masters/PhD students</a:t>
            </a:r>
          </a:p>
          <a:p>
            <a:pPr lvl="1"/>
            <a:r>
              <a:rPr lang="en-US" sz="1400" dirty="0"/>
              <a:t>Cutting-edge research topics + fundamentals in Computer Architecture</a:t>
            </a:r>
          </a:p>
          <a:p>
            <a:pPr lvl="1"/>
            <a:r>
              <a:rPr lang="en-US" sz="1400" dirty="0"/>
              <a:t>5 Simulator-based Lab Assignments</a:t>
            </a:r>
          </a:p>
          <a:p>
            <a:pPr lvl="1"/>
            <a:r>
              <a:rPr lang="en-US" sz="1400" dirty="0"/>
              <a:t>Potential research exploration</a:t>
            </a:r>
          </a:p>
          <a:p>
            <a:pPr lvl="1"/>
            <a:r>
              <a:rPr lang="en-US" sz="1400" dirty="0"/>
              <a:t>Many research readings</a:t>
            </a:r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A543-CA72-7D4F-8DC0-45297D949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47789A-BBAC-2448-B054-F1A7DF0E8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219" y="0"/>
            <a:ext cx="4841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35465"/>
      </p:ext>
    </p:extLst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33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Open-Source Artifacts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042402"/>
      </p:ext>
    </p:extLst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04EF9-6311-1645-A0CB-2E4DC613C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4E5EE-14A7-4C49-8B8C-B0C403B9F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C2AC1-FD9E-7A4A-BF0C-C9A332C41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172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C307D-DE3D-4346-9EEC-849FEAAAC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725" y="7184"/>
            <a:ext cx="538454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871ED2-6771-8148-B0D9-0B21E966C7C8}"/>
              </a:ext>
            </a:extLst>
          </p:cNvPr>
          <p:cNvSpPr txBox="1"/>
          <p:nvPr/>
        </p:nvSpPr>
        <p:spPr>
          <a:xfrm>
            <a:off x="4963649" y="5269399"/>
            <a:ext cx="415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6001998"/>
      </p:ext>
    </p:extLst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Open Source Tools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Rowhammer</a:t>
            </a:r>
            <a:r>
              <a:rPr lang="en-US" dirty="0">
                <a:solidFill>
                  <a:srgbClr val="0000FF"/>
                </a:solidFill>
              </a:rPr>
              <a:t> – Program to Induce RowHammer Errors</a:t>
            </a:r>
          </a:p>
          <a:p>
            <a:pPr lvl="1"/>
            <a:r>
              <a:rPr lang="en-US" dirty="0">
                <a:hlinkClick r:id="rId2"/>
              </a:rPr>
              <a:t>https://github.com/CMU-SAFARI/rowhammer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Ramulator</a:t>
            </a:r>
            <a:r>
              <a:rPr lang="en-US" dirty="0">
                <a:solidFill>
                  <a:srgbClr val="0000FF"/>
                </a:solidFill>
              </a:rPr>
              <a:t> – Fast and Extensible DRAM Simulator</a:t>
            </a:r>
          </a:p>
          <a:p>
            <a:pPr lvl="1"/>
            <a:r>
              <a:rPr lang="en-US" dirty="0">
                <a:hlinkClick r:id="rId3"/>
              </a:rPr>
              <a:t>https://github.com/CMU-SAFARI/ramulator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MemSim</a:t>
            </a:r>
            <a:r>
              <a:rPr lang="en-US" dirty="0">
                <a:solidFill>
                  <a:srgbClr val="0000FF"/>
                </a:solidFill>
              </a:rPr>
              <a:t> – Simple Memory Simulator</a:t>
            </a:r>
          </a:p>
          <a:p>
            <a:pPr lvl="1"/>
            <a:r>
              <a:rPr lang="en-US" dirty="0">
                <a:hlinkClick r:id="rId4"/>
              </a:rPr>
              <a:t>https://github.com/CMU-SAFARI/memsim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NOCulator</a:t>
            </a:r>
            <a:r>
              <a:rPr lang="en-US" dirty="0">
                <a:solidFill>
                  <a:srgbClr val="0000FF"/>
                </a:solidFill>
              </a:rPr>
              <a:t> – Flexible Network-on-Chip Simulator</a:t>
            </a:r>
          </a:p>
          <a:p>
            <a:pPr lvl="1"/>
            <a:r>
              <a:rPr lang="en-US" dirty="0">
                <a:hlinkClick r:id="rId5"/>
              </a:rPr>
              <a:t>https://github.com/CMU-SAFARI/NOCulator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FF"/>
                </a:solidFill>
              </a:rPr>
              <a:t>SoftMC – FPGA-Based DRAM Testing Infrastructure</a:t>
            </a:r>
          </a:p>
          <a:p>
            <a:pPr lvl="1"/>
            <a:r>
              <a:rPr lang="en-US" dirty="0">
                <a:hlinkClick r:id="rId6"/>
              </a:rPr>
              <a:t>https://github.com/CMU-SAFARI/SoftMC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Other open-source software from my group</a:t>
            </a:r>
          </a:p>
          <a:p>
            <a:pPr lvl="1"/>
            <a:r>
              <a:rPr lang="en-US" b="1" dirty="0">
                <a:hlinkClick r:id="rId7"/>
              </a:rPr>
              <a:t>https://github.com/CMU-SAFARI/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8"/>
              </a:rPr>
              <a:t>http://www.ece.cmu.edu/~safari/tools.html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337175"/>
      </p:ext>
    </p:extLst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Open Source Tools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MQSim</a:t>
            </a:r>
            <a:r>
              <a:rPr lang="en-US" dirty="0">
                <a:solidFill>
                  <a:srgbClr val="0000FF"/>
                </a:solidFill>
              </a:rPr>
              <a:t> – A Fast Modern SSD Simulator </a:t>
            </a:r>
          </a:p>
          <a:p>
            <a:pPr lvl="1"/>
            <a:r>
              <a:rPr lang="en-US" dirty="0">
                <a:hlinkClick r:id="rId2"/>
              </a:rPr>
              <a:t>https://github.com/CMU-SAFARI/MQSim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Mosaic – GPU Simulator Supporting Concurrent Applications</a:t>
            </a:r>
          </a:p>
          <a:p>
            <a:pPr lvl="1"/>
            <a:r>
              <a:rPr lang="en-US" dirty="0">
                <a:hlinkClick r:id="rId3"/>
              </a:rPr>
              <a:t>https://github.com/CMU-SAFARI/Mosaic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IMPICA – Processing in 3D-Stacked Memory Simulator</a:t>
            </a:r>
          </a:p>
          <a:p>
            <a:pPr lvl="1"/>
            <a:r>
              <a:rPr lang="en-US" dirty="0">
                <a:hlinkClick r:id="rId4"/>
              </a:rPr>
              <a:t>https://github.com/CMU-SAFARI/IMPICA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SMLA – Detailed 3D-Stacked Memory Simulator</a:t>
            </a:r>
          </a:p>
          <a:p>
            <a:pPr lvl="1"/>
            <a:r>
              <a:rPr lang="en-US" dirty="0">
                <a:hlinkClick r:id="rId5"/>
              </a:rPr>
              <a:t>https://github.com/CMU-SAFARI/SMLA</a:t>
            </a:r>
            <a:r>
              <a:rPr lang="en-US" dirty="0"/>
              <a:t>  </a:t>
            </a:r>
          </a:p>
          <a:p>
            <a:r>
              <a:rPr lang="en-US" dirty="0" err="1">
                <a:solidFill>
                  <a:srgbClr val="0000FF"/>
                </a:solidFill>
              </a:rPr>
              <a:t>HWASim</a:t>
            </a:r>
            <a:r>
              <a:rPr lang="en-US" dirty="0">
                <a:solidFill>
                  <a:srgbClr val="0000FF"/>
                </a:solidFill>
              </a:rPr>
              <a:t> – Simulator for Heterogeneous CPU-HWA Systems</a:t>
            </a:r>
          </a:p>
          <a:p>
            <a:pPr lvl="1"/>
            <a:r>
              <a:rPr lang="en-US" dirty="0">
                <a:hlinkClick r:id="rId6"/>
              </a:rPr>
              <a:t>https://github.com/CMU-SAFARI/HWASim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Other open-source software from my group</a:t>
            </a:r>
          </a:p>
          <a:p>
            <a:pPr lvl="1"/>
            <a:r>
              <a:rPr lang="en-US" b="1" dirty="0">
                <a:hlinkClick r:id="rId7"/>
              </a:rPr>
              <a:t>https://github.com/CMU-SAFARI/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8"/>
              </a:rPr>
              <a:t>http://www.ece.cmu.edu/~safari/tools.html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595233"/>
      </p:ext>
    </p:extLst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Open Source Tools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92696"/>
            <a:ext cx="8610600" cy="5193723"/>
          </a:xfrm>
        </p:spPr>
        <p:txBody>
          <a:bodyPr/>
          <a:lstStyle/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A lot more open-source software from my group</a:t>
            </a:r>
          </a:p>
          <a:p>
            <a:pPr lvl="1"/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BA81C-47FC-7447-8E5B-774D1DE2A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1" y="2420888"/>
            <a:ext cx="7376851" cy="40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98114"/>
      </p:ext>
    </p:extLst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76E76-3DF3-9847-8A08-45FCD5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7EBCD-5A6F-3340-B62D-91A3EF960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134AB-D416-9A48-BBCD-22A7C7648C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F28456-B93E-5440-A8F9-7EDDF5DA4557}" type="slidenum">
              <a:rPr lang="en-US" smtClean="0"/>
              <a:pPr/>
              <a:t>176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D586A-3EAB-D842-A65E-F7012BD4D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863"/>
            <a:ext cx="38230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FE935-377A-4A4C-B041-D868F81E0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587" y="18078"/>
            <a:ext cx="3518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75433"/>
      </p:ext>
    </p:extLst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6081" y="1484784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5000" dirty="0">
                <a:latin typeface="Garamond" charset="0"/>
              </a:rPr>
              <a:t>End of Slides on More Detailed </a:t>
            </a:r>
            <a:br>
              <a:rPr lang="en-US" sz="5000" dirty="0">
                <a:latin typeface="Garamond" charset="0"/>
              </a:rPr>
            </a:br>
            <a:r>
              <a:rPr lang="en-US" sz="5000" dirty="0">
                <a:latin typeface="Garamond" charset="0"/>
              </a:rPr>
              <a:t>Research Overview </a:t>
            </a:r>
          </a:p>
        </p:txBody>
      </p:sp>
      <p:sp>
        <p:nvSpPr>
          <p:cNvPr id="7475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1933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1EAB-761A-E348-B335-E0E410C63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Talk on Impactful Research &amp;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726AD-987B-2848-AD67-E881431FE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96CCF-B819-EB4D-B48C-D0F7B7B86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AE4B76-6AAF-1041-9885-AAD0BFDFEA4C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https://www.youtube.com/watch?v=83tlorht7Mc&amp;list=PL5Q2soXY2Zi8D_5MGV6EnXEJHnV2YFBJl&amp;index=54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8B1DC4-854D-CC48-8A53-63A089706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39" y="908720"/>
            <a:ext cx="7413669" cy="539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0548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Open-Source Artifacts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00762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>
            <a:extLst>
              <a:ext uri="{FF2B5EF4-FFF2-40B4-BE49-F238E27FC236}">
                <a16:creationId xmlns:a16="http://schemas.microsoft.com/office/drawing/2014/main" id="{0DF95D71-4717-9641-A2B1-944FC9032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Brief Self Introduction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CD130D2-C623-7247-B0C8-1800F218DB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96752"/>
            <a:ext cx="9144000" cy="519430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Onur Mutlu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Full Professor @ ETH Zurich ITET (INFK), since September 2015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Strecker Professor @ Carnegie Mellon University ECE/CS, 2009-2016, 2016-…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PhD from UT-Austin, worked at Google, VMware, Microsoft Research, Intel, AMD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  <a:hlinkClick r:id="rId2"/>
              </a:rPr>
              <a:t>https://people.inf.ethz.ch/omutlu/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  <a:hlinkClick r:id="rId3"/>
              </a:rPr>
              <a:t>omutlu@gmail.com</a:t>
            </a:r>
            <a:r>
              <a:rPr lang="en-US" altLang="en-US" sz="1800" dirty="0">
                <a:ea typeface="ＭＳ Ｐゴシック" panose="020B0600070205080204" pitchFamily="34" charset="-128"/>
              </a:rPr>
              <a:t> (Best way to reach me)</a:t>
            </a:r>
          </a:p>
          <a:p>
            <a:pPr lvl="1"/>
            <a:r>
              <a:rPr lang="en-US" sz="1800" dirty="0">
                <a:latin typeface="Tahoma" charset="0"/>
                <a:ea typeface="ＭＳ Ｐゴシック" charset="0"/>
                <a:hlinkClick r:id="rId4"/>
              </a:rPr>
              <a:t>https://people.inf.ethz.ch/omutlu/projects.htm</a:t>
            </a:r>
            <a:r>
              <a:rPr lang="en-US" sz="1800" dirty="0">
                <a:latin typeface="Tahoma" charset="0"/>
                <a:ea typeface="ＭＳ Ｐゴシック" charset="0"/>
              </a:rPr>
              <a:t> </a:t>
            </a:r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Research and Teaching in: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Computer architecture, computer systems, hardware security, bioinformatics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Memory and storage systems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 security, safety, predictability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Fault tolerance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Hardware/software cooperation</a:t>
            </a:r>
          </a:p>
          <a:p>
            <a:pPr lvl="1"/>
            <a:r>
              <a:rPr lang="is-IS" altLang="en-US" sz="1800" dirty="0">
                <a:ea typeface="ＭＳ Ｐゴシック" panose="020B0600070205080204" pitchFamily="34" charset="-128"/>
              </a:rPr>
              <a:t>Architectures for bioinformatics, health, medicine</a:t>
            </a:r>
          </a:p>
          <a:p>
            <a:pPr lvl="1"/>
            <a:r>
              <a:rPr lang="is-IS" altLang="en-US" sz="1800" dirty="0">
                <a:ea typeface="ＭＳ Ｐゴシック" panose="020B0600070205080204" pitchFamily="34" charset="-128"/>
              </a:rPr>
              <a:t>… 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99011" name="Slide Number Placeholder 3">
            <a:extLst>
              <a:ext uri="{FF2B5EF4-FFF2-40B4-BE49-F238E27FC236}">
                <a16:creationId xmlns:a16="http://schemas.microsoft.com/office/drawing/2014/main" id="{382C1846-515D-6048-9FA0-627CDD03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99012" name="Picture 1">
            <a:extLst>
              <a:ext uri="{FF2B5EF4-FFF2-40B4-BE49-F238E27FC236}">
                <a16:creationId xmlns:a16="http://schemas.microsoft.com/office/drawing/2014/main" id="{EDA8380A-00B6-2F46-A5D1-F19A2EE59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00" y="0"/>
            <a:ext cx="1270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99481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04EF9-6311-1645-A0CB-2E4DC613C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4E5EE-14A7-4C49-8B8C-B0C403B9F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C2AC1-FD9E-7A4A-BF0C-C9A332C41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C307D-DE3D-4346-9EEC-849FEAAAC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725" y="7184"/>
            <a:ext cx="538454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871ED2-6771-8148-B0D9-0B21E966C7C8}"/>
              </a:ext>
            </a:extLst>
          </p:cNvPr>
          <p:cNvSpPr txBox="1"/>
          <p:nvPr/>
        </p:nvSpPr>
        <p:spPr>
          <a:xfrm>
            <a:off x="4963649" y="5269399"/>
            <a:ext cx="415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140827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Papers, Talks, Videos, Artifacts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All are available at</a:t>
            </a:r>
          </a:p>
          <a:p>
            <a:pPr marL="0" indent="0">
              <a:buNone/>
            </a:pPr>
            <a:endParaRPr lang="en-US" dirty="0"/>
          </a:p>
          <a:p>
            <a:pPr marL="344487" lvl="1" indent="0">
              <a:buNone/>
            </a:pP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https://people.inf.ethz.ch/omutlu/projects.htm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  <a:p>
            <a:pPr marL="344487" lvl="1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r>
              <a:rPr lang="en-US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  <a:p>
            <a:pPr marL="344487" lvl="1" indent="0">
              <a:buNone/>
            </a:pPr>
            <a:endParaRPr lang="en-US" b="1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r>
              <a:rPr lang="en-US" b="1" u="sng" dirty="0">
                <a:solidFill>
                  <a:srgbClr val="0432FF"/>
                </a:solidFill>
              </a:rPr>
              <a:t>https://</a:t>
            </a:r>
            <a:r>
              <a:rPr lang="en-US" b="1" u="sng" dirty="0" err="1">
                <a:solidFill>
                  <a:srgbClr val="0432FF"/>
                </a:solidFill>
              </a:rPr>
              <a:t>github.com</a:t>
            </a:r>
            <a:r>
              <a:rPr lang="en-US" b="1" u="sng" dirty="0">
                <a:solidFill>
                  <a:srgbClr val="0432FF"/>
                </a:solidFill>
              </a:rPr>
              <a:t>/CMU-SAFARI/ </a:t>
            </a:r>
          </a:p>
          <a:p>
            <a:pPr marL="344487" lvl="1" indent="0">
              <a:buNone/>
            </a:pPr>
            <a:endParaRPr lang="en-US" b="1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58556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Alibaba, AMD, </a:t>
            </a:r>
            <a:r>
              <a:rPr lang="en-US" dirty="0">
                <a:solidFill>
                  <a:srgbClr val="0432FF"/>
                </a:solidFill>
              </a:rPr>
              <a:t>ASML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Google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Facebook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Hi-Silicon</a:t>
            </a:r>
            <a:r>
              <a:rPr lang="en-US" dirty="0"/>
              <a:t>, HP Labs, </a:t>
            </a:r>
            <a:r>
              <a:rPr lang="en-US" dirty="0">
                <a:solidFill>
                  <a:srgbClr val="0432FF"/>
                </a:solidFill>
              </a:rPr>
              <a:t>Huawei</a:t>
            </a:r>
            <a:r>
              <a:rPr lang="en-US" dirty="0"/>
              <a:t>, IBM, </a:t>
            </a:r>
            <a:r>
              <a:rPr lang="en-US" dirty="0">
                <a:solidFill>
                  <a:srgbClr val="0432FF"/>
                </a:solidFill>
              </a:rPr>
              <a:t>Intel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Microsoft</a:t>
            </a:r>
            <a:r>
              <a:rPr lang="en-US" dirty="0"/>
              <a:t>, Nvidia, Oracle, Qualcomm, Rambus, Samsung, Seagate, </a:t>
            </a:r>
            <a:r>
              <a:rPr lang="en-US" dirty="0">
                <a:solidFill>
                  <a:srgbClr val="0432FF"/>
                </a:solidFill>
              </a:rPr>
              <a:t>VMware</a:t>
            </a:r>
          </a:p>
          <a:p>
            <a:r>
              <a:rPr lang="en-US" dirty="0"/>
              <a:t>NSF</a:t>
            </a:r>
          </a:p>
          <a:p>
            <a:r>
              <a:rPr lang="en-US" dirty="0"/>
              <a:t>NIH</a:t>
            </a:r>
          </a:p>
          <a:p>
            <a:r>
              <a:rPr lang="en-US" dirty="0"/>
              <a:t>GSRC</a:t>
            </a:r>
          </a:p>
          <a:p>
            <a:r>
              <a:rPr lang="en-US" dirty="0">
                <a:solidFill>
                  <a:srgbClr val="0432FF"/>
                </a:solidFill>
              </a:rPr>
              <a:t>SRC</a:t>
            </a:r>
          </a:p>
          <a:p>
            <a:r>
              <a:rPr lang="en-US" dirty="0" err="1"/>
              <a:t>CyLab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20385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427584"/>
            <a:ext cx="7924800" cy="2001416"/>
          </a:xfrm>
        </p:spPr>
        <p:txBody>
          <a:bodyPr/>
          <a:lstStyle/>
          <a:p>
            <a:pPr algn="ctr"/>
            <a:r>
              <a:rPr lang="en-US" dirty="0"/>
              <a:t>Example Research Topics:</a:t>
            </a:r>
            <a:br>
              <a:rPr lang="en-US" dirty="0"/>
            </a:br>
            <a:r>
              <a:rPr lang="en-US" dirty="0"/>
              <a:t>Quick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12151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5"/>
          <p:cNvSpPr>
            <a:spLocks noChangeArrowheads="1"/>
          </p:cNvSpPr>
          <p:nvPr/>
        </p:nvSpPr>
        <p:spPr bwMode="auto">
          <a:xfrm>
            <a:off x="-52900" y="105147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Computer architecture, HW/SW, systems, bioinformatics, security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458" y="2705198"/>
            <a:ext cx="1524000" cy="102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33856">
            <a:off x="7165083" y="1912953"/>
            <a:ext cx="1276125" cy="12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147"/>
          <p:cNvSpPr txBox="1">
            <a:spLocks noChangeArrowheads="1"/>
          </p:cNvSpPr>
          <p:nvPr/>
        </p:nvSpPr>
        <p:spPr bwMode="auto">
          <a:xfrm>
            <a:off x="6498591" y="4977878"/>
            <a:ext cx="22923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1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 Narrow" charset="0"/>
              <a:ea typeface="ＭＳ Ｐゴシック" charset="0"/>
              <a:cs typeface="Arial" charset="0"/>
            </a:endParaRPr>
          </a:p>
        </p:txBody>
      </p:sp>
      <p:pic>
        <p:nvPicPr>
          <p:cNvPr id="26645" name="Picture 30" descr="3177_0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65" y="4191392"/>
            <a:ext cx="2325687" cy="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3" name="Group 47"/>
          <p:cNvGrpSpPr>
            <a:grpSpLocks/>
          </p:cNvGrpSpPr>
          <p:nvPr/>
        </p:nvGrpSpPr>
        <p:grpSpPr bwMode="auto">
          <a:xfrm>
            <a:off x="3304126" y="3812751"/>
            <a:ext cx="3077766" cy="1554083"/>
            <a:chOff x="5252245" y="4774407"/>
            <a:chExt cx="3076909" cy="1554282"/>
          </a:xfrm>
        </p:grpSpPr>
        <p:sp>
          <p:nvSpPr>
            <p:cNvPr id="26642" name="TextBox 8"/>
            <p:cNvSpPr txBox="1">
              <a:spLocks noChangeArrowheads="1"/>
            </p:cNvSpPr>
            <p:nvPr/>
          </p:nvSpPr>
          <p:spPr bwMode="auto">
            <a:xfrm>
              <a:off x="5252245" y="5959310"/>
              <a:ext cx="3076909" cy="36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Graphics and Vision Processing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26643" name="Picture 6" descr="C:\Daten\talks\invited\ferc2010\material\Fermi_Die_FINAL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944" y="4774407"/>
              <a:ext cx="1201936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 Box 13" descr="90%"/>
          <p:cNvSpPr txBox="1">
            <a:spLocks noChangeArrowheads="1"/>
          </p:cNvSpPr>
          <p:nvPr/>
        </p:nvSpPr>
        <p:spPr bwMode="auto">
          <a:xfrm>
            <a:off x="376771" y="3295761"/>
            <a:ext cx="1733033" cy="895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Heterogeneous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Processors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Accelerators</a:t>
            </a:r>
          </a:p>
        </p:txBody>
      </p:sp>
      <p:sp>
        <p:nvSpPr>
          <p:cNvPr id="28" name="Text Box 20" descr="90%"/>
          <p:cNvSpPr txBox="1">
            <a:spLocks noChangeArrowheads="1"/>
          </p:cNvSpPr>
          <p:nvPr/>
        </p:nvSpPr>
        <p:spPr bwMode="auto">
          <a:xfrm>
            <a:off x="2600780" y="2453452"/>
            <a:ext cx="2258492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Hybrid Main Memory</a:t>
            </a: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1885168" y="2550397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0" name="Text Box 24" descr="90%"/>
          <p:cNvSpPr txBox="1">
            <a:spLocks noChangeArrowheads="1"/>
          </p:cNvSpPr>
          <p:nvPr/>
        </p:nvSpPr>
        <p:spPr bwMode="auto">
          <a:xfrm>
            <a:off x="5510960" y="3220136"/>
            <a:ext cx="2925968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Persistent Memory/Storage</a:t>
            </a:r>
          </a:p>
        </p:txBody>
      </p:sp>
      <p:pic>
        <p:nvPicPr>
          <p:cNvPr id="31" name="Content Placeholder 6" descr="barcelona-die-photo-color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328" y="1979091"/>
            <a:ext cx="1312168" cy="12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dimm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582353" y="1923945"/>
            <a:ext cx="2304256" cy="5492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794" y="2093914"/>
            <a:ext cx="1554690" cy="1003885"/>
          </a:xfrm>
          <a:prstGeom prst="rect">
            <a:avLst/>
          </a:prstGeom>
        </p:spPr>
      </p:pic>
      <p:sp>
        <p:nvSpPr>
          <p:cNvPr id="36" name="Line 15"/>
          <p:cNvSpPr>
            <a:spLocks noChangeShapeType="1"/>
          </p:cNvSpPr>
          <p:nvPr/>
        </p:nvSpPr>
        <p:spPr bwMode="auto">
          <a:xfrm flipV="1">
            <a:off x="4886609" y="2566532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 flipV="1">
            <a:off x="2233759" y="2969690"/>
            <a:ext cx="640569" cy="122169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 flipV="1">
            <a:off x="3864928" y="3372447"/>
            <a:ext cx="0" cy="44030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5" y="5570018"/>
            <a:ext cx="8563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Build fundamentally better architectures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dirty="0"/>
              <a:t>Current Research Mission</a:t>
            </a:r>
          </a:p>
        </p:txBody>
      </p:sp>
    </p:spTree>
    <p:extLst>
      <p:ext uri="{BB962C8B-B14F-4D97-AF65-F5344CB8AC3E}">
        <p14:creationId xmlns:p14="http://schemas.microsoft.com/office/powerpoint/2010/main" val="211681501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Four Key Issues in Future Platforms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8760"/>
            <a:ext cx="8610600" cy="4876800"/>
          </a:xfrm>
        </p:spPr>
        <p:txBody>
          <a:bodyPr/>
          <a:lstStyle/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Secure/Reliable/Safe </a:t>
            </a:r>
            <a:r>
              <a:rPr lang="en-US" dirty="0"/>
              <a:t>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Energy-Efficient </a:t>
            </a:r>
            <a:r>
              <a:rPr lang="en-US" dirty="0"/>
              <a:t>Architectures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Memory-centric </a:t>
            </a:r>
            <a:r>
              <a:rPr lang="en-US" dirty="0"/>
              <a:t>(Data-centric) 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Low-Latency and Predictable </a:t>
            </a:r>
            <a:r>
              <a:rPr lang="en-US" dirty="0"/>
              <a:t>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Architectures for </a:t>
            </a:r>
            <a:r>
              <a:rPr lang="en-US" dirty="0">
                <a:solidFill>
                  <a:srgbClr val="0000FF"/>
                </a:solidFill>
              </a:rPr>
              <a:t>AI/ML, Genomics, Medicine,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08952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D515-2CD3-FE48-A36D-1EDBB48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Architectures for Intelligent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1BD7-9134-8948-A688-D1C8BE8F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252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Data-centric</a:t>
            </a:r>
          </a:p>
          <a:p>
            <a:pPr algn="ctr"/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Data-driven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387B-E70B-6A4A-BE99-B968136C0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06430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71C7-661C-4147-8816-A3292E71F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EFCL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C2420-C500-B841-AB16-DE1A95668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dirty="0"/>
              <a:t>“A New Methodology and Open-Source Benchmark Suite for Evaluating Data Movement Bottlenecks: A Processing-in-Memory Case Study” 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Data-centric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dirty="0"/>
              <a:t>“Machine-Learning-Assisted Intelligent Microarchitectures to Reduce Memory Access Latency”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Data-driven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dirty="0"/>
              <a:t>“Cross-layer Hardware/Software Techniques to Enable Powerful Computation and Memory Optimizations”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8475B-7FD5-4846-8F3A-650CFE4178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3544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Computing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is Bottlenecked by Data</a:t>
            </a:r>
            <a:endParaRPr lang="en-US" sz="64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34464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Key for AI, ML, Genomics,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/>
              <a:t>Important workloads are all data intensive</a:t>
            </a:r>
          </a:p>
          <a:p>
            <a:pPr marL="344487" lvl="1" indent="0">
              <a:buNone/>
            </a:pPr>
            <a:endParaRPr lang="en-US" dirty="0"/>
          </a:p>
          <a:p>
            <a:pPr marL="344487" lvl="1" indent="0">
              <a:buNone/>
            </a:pPr>
            <a:endParaRPr lang="en-US" dirty="0"/>
          </a:p>
          <a:p>
            <a:r>
              <a:rPr lang="en-US" dirty="0"/>
              <a:t>They require rapid and efficient processing of large amounts of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Data is increasing</a:t>
            </a:r>
          </a:p>
          <a:p>
            <a:pPr lvl="1"/>
            <a:r>
              <a:rPr lang="en-US" dirty="0"/>
              <a:t>We can generate more than we can process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55506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5"/>
          <p:cNvSpPr>
            <a:spLocks noChangeArrowheads="1"/>
          </p:cNvSpPr>
          <p:nvPr/>
        </p:nvSpPr>
        <p:spPr bwMode="auto">
          <a:xfrm>
            <a:off x="-52900" y="105147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Computer architecture, HW/SW, systems, bioinformatics, security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458" y="2705198"/>
            <a:ext cx="1524000" cy="102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33856">
            <a:off x="7165083" y="1912953"/>
            <a:ext cx="1276125" cy="12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147"/>
          <p:cNvSpPr txBox="1">
            <a:spLocks noChangeArrowheads="1"/>
          </p:cNvSpPr>
          <p:nvPr/>
        </p:nvSpPr>
        <p:spPr bwMode="auto">
          <a:xfrm>
            <a:off x="6498591" y="4977878"/>
            <a:ext cx="22923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1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 Narrow" charset="0"/>
              <a:ea typeface="ＭＳ Ｐゴシック" charset="0"/>
              <a:cs typeface="Arial" charset="0"/>
            </a:endParaRPr>
          </a:p>
        </p:txBody>
      </p:sp>
      <p:pic>
        <p:nvPicPr>
          <p:cNvPr id="26645" name="Picture 30" descr="3177_0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65" y="4191392"/>
            <a:ext cx="2325687" cy="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3" name="Group 47"/>
          <p:cNvGrpSpPr>
            <a:grpSpLocks/>
          </p:cNvGrpSpPr>
          <p:nvPr/>
        </p:nvGrpSpPr>
        <p:grpSpPr bwMode="auto">
          <a:xfrm>
            <a:off x="3304126" y="3812751"/>
            <a:ext cx="3077766" cy="1554083"/>
            <a:chOff x="5252245" y="4774407"/>
            <a:chExt cx="3076909" cy="1554282"/>
          </a:xfrm>
        </p:grpSpPr>
        <p:sp>
          <p:nvSpPr>
            <p:cNvPr id="26642" name="TextBox 8"/>
            <p:cNvSpPr txBox="1">
              <a:spLocks noChangeArrowheads="1"/>
            </p:cNvSpPr>
            <p:nvPr/>
          </p:nvSpPr>
          <p:spPr bwMode="auto">
            <a:xfrm>
              <a:off x="5252245" y="5959310"/>
              <a:ext cx="3076909" cy="36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Graphics and Vision Processing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26643" name="Picture 6" descr="C:\Daten\talks\invited\ferc2010\material\Fermi_Die_FINAL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944" y="4774407"/>
              <a:ext cx="1201936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 Box 13" descr="90%"/>
          <p:cNvSpPr txBox="1">
            <a:spLocks noChangeArrowheads="1"/>
          </p:cNvSpPr>
          <p:nvPr/>
        </p:nvSpPr>
        <p:spPr bwMode="auto">
          <a:xfrm>
            <a:off x="376771" y="3295761"/>
            <a:ext cx="1733033" cy="895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Heterogeneous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Processors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Accelerators</a:t>
            </a:r>
          </a:p>
        </p:txBody>
      </p:sp>
      <p:sp>
        <p:nvSpPr>
          <p:cNvPr id="28" name="Text Box 20" descr="90%"/>
          <p:cNvSpPr txBox="1">
            <a:spLocks noChangeArrowheads="1"/>
          </p:cNvSpPr>
          <p:nvPr/>
        </p:nvSpPr>
        <p:spPr bwMode="auto">
          <a:xfrm>
            <a:off x="2600780" y="2453452"/>
            <a:ext cx="2258492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Hybrid Main Memory</a:t>
            </a: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1885168" y="2550397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0" name="Text Box 24" descr="90%"/>
          <p:cNvSpPr txBox="1">
            <a:spLocks noChangeArrowheads="1"/>
          </p:cNvSpPr>
          <p:nvPr/>
        </p:nvSpPr>
        <p:spPr bwMode="auto">
          <a:xfrm>
            <a:off x="5510960" y="3220136"/>
            <a:ext cx="2925968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Persistent Memory/Storage</a:t>
            </a:r>
          </a:p>
        </p:txBody>
      </p:sp>
      <p:pic>
        <p:nvPicPr>
          <p:cNvPr id="31" name="Content Placeholder 6" descr="barcelona-die-photo-color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328" y="1979091"/>
            <a:ext cx="1312168" cy="12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dimm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582353" y="1923945"/>
            <a:ext cx="2304256" cy="5492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794" y="2093914"/>
            <a:ext cx="1554690" cy="1003885"/>
          </a:xfrm>
          <a:prstGeom prst="rect">
            <a:avLst/>
          </a:prstGeom>
        </p:spPr>
      </p:pic>
      <p:sp>
        <p:nvSpPr>
          <p:cNvPr id="36" name="Line 15"/>
          <p:cNvSpPr>
            <a:spLocks noChangeShapeType="1"/>
          </p:cNvSpPr>
          <p:nvPr/>
        </p:nvSpPr>
        <p:spPr bwMode="auto">
          <a:xfrm flipV="1">
            <a:off x="4886609" y="2566532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 flipV="1">
            <a:off x="2233759" y="2969690"/>
            <a:ext cx="640569" cy="122169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 flipV="1">
            <a:off x="3864928" y="3372447"/>
            <a:ext cx="0" cy="44030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5" y="5570018"/>
            <a:ext cx="8563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Build fundamentally better architectures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dirty="0"/>
              <a:t>Current Research Mission</a:t>
            </a:r>
          </a:p>
        </p:txBody>
      </p:sp>
    </p:spTree>
    <p:extLst>
      <p:ext uri="{BB962C8B-B14F-4D97-AF65-F5344CB8AC3E}">
        <p14:creationId xmlns:p14="http://schemas.microsoft.com/office/powerpoint/2010/main" val="340565272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sz="3800" dirty="0">
                <a:solidFill>
                  <a:srgbClr val="006633"/>
                </a:solidFill>
              </a:rPr>
              <a:t>Data is Key for Future Workloads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 Analytics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IISWC’15; 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Datacenter Workloads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Kanev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Databases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[Mao+, EuroSys’12;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Graph/Tree Processing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[Xu+, IISWC’12;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Umuroglu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1441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sz="3800" dirty="0"/>
              <a:t>Data Overwhelms Modern Machines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 Analytics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IISWC’15; 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Datacenter Workloads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Kanev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Databases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[Mao+, EuroSys’12;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Graph/Tree Processing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[Xu+, IISWC’12;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Umuroglu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149864499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290935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05370"/>
            <a:ext cx="1081655" cy="1156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0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4191000"/>
            <a:ext cx="1600200" cy="1219200"/>
            <a:chOff x="5867400" y="2936553"/>
            <a:chExt cx="2057400" cy="14478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38800" y="4234696"/>
            <a:ext cx="1676400" cy="1219200"/>
            <a:chOff x="5867400" y="2936553"/>
            <a:chExt cx="2057400" cy="14478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191000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000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2C30508-BBE9-0049-8B62-499400F76D8D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Data is Key for Future Workloads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8679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290935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05370"/>
            <a:ext cx="1081655" cy="1156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0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4191000"/>
            <a:ext cx="1600200" cy="1219200"/>
            <a:chOff x="5867400" y="2936553"/>
            <a:chExt cx="2057400" cy="14478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38800" y="4234696"/>
            <a:ext cx="1676400" cy="1219200"/>
            <a:chOff x="5867400" y="2936553"/>
            <a:chExt cx="2057400" cy="14478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191000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000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510B7D2-8949-194C-A951-66E3876F4C90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Data Overwhelms Modern Machines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B0F726-3DD6-564A-9BCA-59E1A719EC12}"/>
              </a:ext>
            </a:extLst>
          </p:cNvPr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850848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51101_stc002_5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713" y="2799766"/>
            <a:ext cx="7602783" cy="3552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006633"/>
                </a:solidFill>
              </a:rPr>
              <a:t>Data is Key for Future Workloads</a:t>
            </a:r>
            <a:endParaRPr lang="en-US" sz="4400" dirty="0">
              <a:solidFill>
                <a:srgbClr val="0066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2" descr="https://www.genome.gov/images/content/costpermb2015_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011651"/>
            <a:ext cx="3764149" cy="277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966911" y="1688007"/>
            <a:ext cx="228825" cy="2288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912" y="1198493"/>
            <a:ext cx="354068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development of high-throughput sequencing (HTS) technologies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55978" y="2060848"/>
            <a:ext cx="288030" cy="43204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Image result for the economist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485" y="5963008"/>
            <a:ext cx="790158" cy="4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30363" y="6460344"/>
            <a:ext cx="72901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/>
              </a:rPr>
              <a:t>http://www.economist.com/news/21631808-so-much-genetic-data-so-many-uses-genes-unzipped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3" name="Down Arrow 2"/>
          <p:cNvSpPr/>
          <p:nvPr/>
        </p:nvSpPr>
        <p:spPr>
          <a:xfrm rot="4961981">
            <a:off x="2655370" y="840988"/>
            <a:ext cx="517315" cy="138204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924" y="4006805"/>
            <a:ext cx="230584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Number of Genomes Sequenced</a:t>
            </a:r>
          </a:p>
        </p:txBody>
      </p:sp>
    </p:spTree>
    <p:extLst>
      <p:ext uri="{BB962C8B-B14F-4D97-AF65-F5344CB8AC3E}">
        <p14:creationId xmlns:p14="http://schemas.microsoft.com/office/powerpoint/2010/main" val="78683253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1591" y="0"/>
            <a:ext cx="91458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34400" y="4129073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1" name="Picture 70" descr="http://www.nextplatform.com/wp-content/uploads/2015/03/Glenn1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649" y="4094761"/>
            <a:ext cx="4224963" cy="18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894" y="3689818"/>
            <a:ext cx="2867618" cy="265333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8022677" y="4174288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628782" y="0"/>
            <a:ext cx="91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" y="338328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10761" y="2895290"/>
            <a:ext cx="2103160" cy="1077218"/>
          </a:xfrm>
          <a:prstGeom prst="rect">
            <a:avLst/>
          </a:prstGeom>
          <a:solidFill>
            <a:schemeClr val="bg1"/>
          </a:solidFill>
          <a:ln>
            <a:solidFill>
              <a:srgbClr val="1B65A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Genome Analysis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311176" y="36301"/>
          <a:ext cx="3509639" cy="335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Visio" r:id="rId6" imgW="2695276" imgH="2509932" progId="Visio.Drawing.11">
                  <p:embed/>
                </p:oleObj>
              </mc:Choice>
              <mc:Fallback>
                <p:oleObj name="Visio" r:id="rId6" imgW="2695276" imgH="2509932" progId="Visio.Drawing.11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11176" y="36301"/>
                        <a:ext cx="3509639" cy="3353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77467" y="500679"/>
          <a:ext cx="4895872" cy="2150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Visio" r:id="rId8" imgW="3859122" imgH="1695796" progId="Visio.Drawing.11">
                  <p:embed/>
                </p:oleObj>
              </mc:Choice>
              <mc:Fallback>
                <p:oleObj name="Visio" r:id="rId8" imgW="3859122" imgH="1695796" progId="Visio.Drawing.11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7467" y="500679"/>
                        <a:ext cx="4895872" cy="2150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Snip Diagonal Corner Rectangle 80"/>
          <p:cNvSpPr/>
          <p:nvPr/>
        </p:nvSpPr>
        <p:spPr>
          <a:xfrm>
            <a:off x="0" y="292493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82" name="Snip Diagonal Corner Rectangle 81"/>
          <p:cNvSpPr/>
          <p:nvPr/>
        </p:nvSpPr>
        <p:spPr>
          <a:xfrm>
            <a:off x="8675925" y="292493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58343" y="29249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Sequencing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304876" y="2916378"/>
            <a:ext cx="247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Read Mapping</a:t>
            </a:r>
          </a:p>
        </p:txBody>
      </p:sp>
      <p:sp>
        <p:nvSpPr>
          <p:cNvPr id="85" name="Snip Diagonal Corner Rectangle 84"/>
          <p:cNvSpPr/>
          <p:nvPr/>
        </p:nvSpPr>
        <p:spPr>
          <a:xfrm>
            <a:off x="-11591" y="639965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3</a:t>
            </a:r>
          </a:p>
        </p:txBody>
      </p:sp>
      <p:sp>
        <p:nvSpPr>
          <p:cNvPr id="86" name="Snip Diagonal Corner Rectangle 85"/>
          <p:cNvSpPr/>
          <p:nvPr/>
        </p:nvSpPr>
        <p:spPr>
          <a:xfrm>
            <a:off x="8678558" y="639965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83743" y="63793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Variant Calling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558503" y="6399656"/>
            <a:ext cx="340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Scientific Discovery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CFF81F-F748-1245-84EF-EB79E2E2F17A}"/>
              </a:ext>
            </a:extLst>
          </p:cNvPr>
          <p:cNvSpPr/>
          <p:nvPr/>
        </p:nvSpPr>
        <p:spPr>
          <a:xfrm>
            <a:off x="0" y="4077072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3015872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Genome Sequencing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336100" y="5036983"/>
            <a:ext cx="81939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Senol Cali+,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Assembly: Computational Analysis of the Current State, Bottlenecks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Future 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Briefings in Bioinformatics,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Open arxiv.org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 version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92BBE-67D0-BE44-AFBF-F27F37B8A8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9144000" cy="220287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735DFE-2D11-5849-BC1A-6B423D48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801" y="2996952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9BD0F31E-C179-B049-9A06-915AC472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452063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91064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Genome Sequencing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336100" y="5036983"/>
            <a:ext cx="81939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Senol Cali+,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Assembly: Computational Analysis of the Current State, Bottlenecks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Future 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Briefings in Bioinformatics,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arxiv.org version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92BBE-67D0-BE44-AFBF-F27F37B8A8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9144000" cy="220287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735DFE-2D11-5849-BC1A-6B423D48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801" y="2996952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9BD0F31E-C179-B049-9A06-915AC472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452063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FFF0AC-581D-AF4A-867C-DE5B8FA734E1}"/>
              </a:ext>
            </a:extLst>
          </p:cNvPr>
          <p:cNvSpPr/>
          <p:nvPr/>
        </p:nvSpPr>
        <p:spPr>
          <a:xfrm>
            <a:off x="0" y="5068079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155905253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7028-3550-1A47-8DEF-8CD52A97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Accelerating Genome Analysis </a:t>
            </a:r>
            <a:r>
              <a:rPr lang="en-US" sz="2200" b="1" dirty="0">
                <a:solidFill>
                  <a:srgbClr val="006633"/>
                </a:solidFill>
              </a:rPr>
              <a:t>[IEEE MICRO 2020]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4C24-D75A-264A-8138-057AC520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807896" cy="5267672"/>
          </a:xfrm>
        </p:spPr>
        <p:txBody>
          <a:bodyPr/>
          <a:lstStyle/>
          <a:p>
            <a:r>
              <a:rPr lang="en-US" sz="1700" dirty="0"/>
              <a:t>Mohammed Alser, </a:t>
            </a:r>
            <a:r>
              <a:rPr lang="en-US" sz="1700" dirty="0" err="1"/>
              <a:t>Zulal</a:t>
            </a:r>
            <a:r>
              <a:rPr lang="en-US" sz="1700" dirty="0"/>
              <a:t> </a:t>
            </a:r>
            <a:r>
              <a:rPr lang="en-US" sz="1700" dirty="0" err="1"/>
              <a:t>Bingol</a:t>
            </a:r>
            <a:r>
              <a:rPr lang="en-US" sz="1700" dirty="0"/>
              <a:t>, Damla Senol Cali, </a:t>
            </a:r>
            <a:r>
              <a:rPr lang="en-US" sz="1700" dirty="0" err="1"/>
              <a:t>Jeremie</a:t>
            </a:r>
            <a:r>
              <a:rPr lang="en-US" sz="1700" dirty="0"/>
              <a:t> Kim, Saugata Ghose, Can Alkan, and Onur Mutlu,</a:t>
            </a:r>
            <a:br>
              <a:rPr lang="en-US" sz="1700" dirty="0"/>
            </a:br>
            <a:r>
              <a:rPr lang="en-US" sz="17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Genome Analysis: A Primer on an Ongoing Journey"</a:t>
            </a:r>
            <a:br>
              <a:rPr lang="en-US" sz="1700" dirty="0"/>
            </a:br>
            <a:r>
              <a:rPr lang="en-US" sz="1700" i="1" dirty="0">
                <a:hlinkClick r:id="rId3"/>
              </a:rPr>
              <a:t>IEEE Micro</a:t>
            </a:r>
            <a:r>
              <a:rPr lang="en-US" sz="1700" i="1" dirty="0"/>
              <a:t> (</a:t>
            </a:r>
            <a:r>
              <a:rPr lang="en-US" sz="1700" b="1" i="1" dirty="0"/>
              <a:t>IEEE MICRO</a:t>
            </a:r>
            <a:r>
              <a:rPr lang="en-US" sz="1700" i="1" dirty="0"/>
              <a:t>)</a:t>
            </a:r>
            <a:r>
              <a:rPr lang="en-US" sz="1700" dirty="0"/>
              <a:t>, Vol. 40, No. 5, pages 65-75, September/October 2020.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6"/>
              </a:rPr>
              <a:t>Talk Video (1 hour 2 minutes)</a:t>
            </a:r>
            <a:r>
              <a:rPr lang="en-US" sz="1700" dirty="0"/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5F09-0277-D841-A893-DD691A622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8D8F9-787B-E34E-89E5-814530164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9298" y="2979738"/>
            <a:ext cx="62865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150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GenASM</a:t>
            </a:r>
            <a:r>
              <a:rPr lang="en-US" dirty="0"/>
              <a:t> Framework </a:t>
            </a:r>
            <a:r>
              <a:rPr lang="en-US" sz="3000" b="1" dirty="0"/>
              <a:t>[MICRO 2020]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500" dirty="0"/>
              <a:t>Damla Senol Cali, Gurpreet S. Kalsi, </a:t>
            </a:r>
            <a:r>
              <a:rPr lang="en-US" sz="1500" dirty="0" err="1"/>
              <a:t>Zulal</a:t>
            </a:r>
            <a:r>
              <a:rPr lang="en-US" sz="1500" dirty="0"/>
              <a:t> </a:t>
            </a:r>
            <a:r>
              <a:rPr lang="en-US" sz="1500" dirty="0" err="1"/>
              <a:t>Bingol</a:t>
            </a:r>
            <a:r>
              <a:rPr lang="en-US" sz="1500" dirty="0"/>
              <a:t>, Can </a:t>
            </a:r>
            <a:r>
              <a:rPr lang="en-US" sz="1500" dirty="0" err="1"/>
              <a:t>Firtina</a:t>
            </a:r>
            <a:r>
              <a:rPr lang="en-US" sz="1500" dirty="0"/>
              <a:t>, Lavanya Subramanian,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Rachata</a:t>
            </a:r>
            <a:r>
              <a:rPr lang="en-US" sz="1500" dirty="0"/>
              <a:t> Ausavarungnirun, Mohammed Alser, Juan Gomez-Luna, Amirali Boroumand, Anant Nori, Allison </a:t>
            </a:r>
            <a:r>
              <a:rPr lang="en-US" sz="1500" dirty="0" err="1"/>
              <a:t>Scibisz</a:t>
            </a:r>
            <a:r>
              <a:rPr lang="en-US" sz="1500" dirty="0"/>
              <a:t>, Sreenivas Subramoney, Can Alkan, Saugata Ghose,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"GenASM: A High-Performance, Low-Power Approximate String Matching Acceleration Framework for Genome Sequence Analysis"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53rd International Symposium on Microarchitecture</a:t>
            </a:r>
            <a:r>
              <a:rPr lang="en-US" sz="1500" i="1" dirty="0"/>
              <a:t> (</a:t>
            </a:r>
            <a:r>
              <a:rPr lang="en-US" sz="1500" b="1" i="1" dirty="0"/>
              <a:t>MICRO</a:t>
            </a:r>
            <a:r>
              <a:rPr lang="en-US" sz="1500" i="1" dirty="0"/>
              <a:t>)</a:t>
            </a:r>
            <a:r>
              <a:rPr lang="en-US" sz="1500" dirty="0"/>
              <a:t>, Virtual, October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Lighting Talk Video</a:t>
            </a:r>
            <a:r>
              <a:rPr lang="en-US" sz="1500" dirty="0"/>
              <a:t> (1.5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6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7"/>
              </a:rPr>
              <a:t>Talk Video</a:t>
            </a:r>
            <a:r>
              <a:rPr lang="en-US" sz="1500" dirty="0"/>
              <a:t> (18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</a:p>
          <a:p>
            <a:pPr marL="0" indent="0">
              <a:buNone/>
            </a:pPr>
            <a:br>
              <a:rPr lang="en-US" sz="1500" dirty="0"/>
            </a:br>
            <a:br>
              <a:rPr lang="en-US" sz="1500" dirty="0"/>
            </a:b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A4793-1AF6-E942-81F7-38877A7E3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013776"/>
            <a:ext cx="9144000" cy="24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2491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Four Key Current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8760"/>
            <a:ext cx="8610600" cy="4876800"/>
          </a:xfrm>
        </p:spPr>
        <p:txBody>
          <a:bodyPr/>
          <a:lstStyle/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Secure/Reliable/Safe </a:t>
            </a:r>
            <a:r>
              <a:rPr lang="en-US" dirty="0"/>
              <a:t>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Energy-Efficient </a:t>
            </a:r>
            <a:r>
              <a:rPr lang="en-US" dirty="0"/>
              <a:t>Architectures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Memory-centric </a:t>
            </a:r>
            <a:r>
              <a:rPr lang="en-US" dirty="0"/>
              <a:t>(Data-centric) 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Low-Latency and Predictable </a:t>
            </a:r>
            <a:r>
              <a:rPr lang="en-US" dirty="0"/>
              <a:t>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Architectures for </a:t>
            </a:r>
            <a:r>
              <a:rPr lang="en-US" dirty="0">
                <a:solidFill>
                  <a:srgbClr val="0000FF"/>
                </a:solidFill>
              </a:rPr>
              <a:t>AI/ML, Genomics, Medicine, Health,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00422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7028-3550-1A47-8DEF-8CD52A97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FPGA-based Processing Near Memory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4C24-D75A-264A-8138-057AC520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807896" cy="5267672"/>
          </a:xfrm>
        </p:spPr>
        <p:txBody>
          <a:bodyPr/>
          <a:lstStyle/>
          <a:p>
            <a:r>
              <a:rPr lang="en-US" sz="1800" dirty="0"/>
              <a:t>Gagandeep Singh, Mohammed </a:t>
            </a:r>
            <a:r>
              <a:rPr lang="en-US" sz="1800" dirty="0" err="1"/>
              <a:t>Alser</a:t>
            </a:r>
            <a:r>
              <a:rPr lang="en-US" sz="1800" dirty="0"/>
              <a:t>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Dionysios</a:t>
            </a:r>
            <a:r>
              <a:rPr lang="en-US" sz="1800" dirty="0"/>
              <a:t> Diamantopoulos, Juan Gómez-Luna, Henk </a:t>
            </a:r>
            <a:r>
              <a:rPr lang="en-US" sz="1800" dirty="0" err="1"/>
              <a:t>Corporaal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"FPGA-based Near-Memory Acceleration of Modern Data-Intensive Applications"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i="1" dirty="0">
                <a:hlinkClick r:id="rId3"/>
              </a:rPr>
              <a:t>IEEE Micro</a:t>
            </a:r>
            <a:r>
              <a:rPr lang="en-US" sz="1800" i="1" dirty="0"/>
              <a:t> (</a:t>
            </a:r>
            <a:r>
              <a:rPr lang="en-US" sz="1800" b="1" i="1" dirty="0"/>
              <a:t>IEEE MICRO</a:t>
            </a:r>
            <a:r>
              <a:rPr lang="en-US" sz="1800" i="1" dirty="0"/>
              <a:t>)</a:t>
            </a:r>
            <a:r>
              <a:rPr lang="en-US" sz="1800" dirty="0"/>
              <a:t>, to appear, 2021.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5F09-0277-D841-A893-DD691A622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632BB-F849-E647-8BF3-F204B162F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6915"/>
            <a:ext cx="9144000" cy="34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5474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955F-E593-C94F-8AC7-1810F089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of Genome Sequencing &amp;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DD420-3CB6-7A41-8020-2C87CA87AB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7019E-6B59-9444-A8F8-0CFAB6B6981D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C405E63-629C-CD4C-A407-9B4A7134B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43" y="3346327"/>
            <a:ext cx="4934857" cy="28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D409C-4506-9941-8552-EF2195C4FB00}"/>
              </a:ext>
            </a:extLst>
          </p:cNvPr>
          <p:cNvSpPr txBox="1"/>
          <p:nvPr/>
        </p:nvSpPr>
        <p:spPr>
          <a:xfrm>
            <a:off x="6487885" y="5518067"/>
            <a:ext cx="242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SmidgION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from ONT</a:t>
            </a:r>
          </a:p>
        </p:txBody>
      </p:sp>
      <p:pic>
        <p:nvPicPr>
          <p:cNvPr id="5124" name="Picture 4" descr="First Nanopore Sequencing of Human Genome">
            <a:extLst>
              <a:ext uri="{FF2B5EF4-FFF2-40B4-BE49-F238E27FC236}">
                <a16:creationId xmlns:a16="http://schemas.microsoft.com/office/drawing/2014/main" id="{CD6415EF-163D-B542-B3D4-F9AA1F93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" y="1151879"/>
            <a:ext cx="4378883" cy="294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4B99A9-CA22-114E-A3BA-CE16FDD156D7}"/>
              </a:ext>
            </a:extLst>
          </p:cNvPr>
          <p:cNvSpPr/>
          <p:nvPr/>
        </p:nvSpPr>
        <p:spPr>
          <a:xfrm>
            <a:off x="399142" y="1151879"/>
            <a:ext cx="4378883" cy="29411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DDC3997-C7CB-584B-BDBF-AE5464A11F6D}"/>
              </a:ext>
            </a:extLst>
          </p:cNvPr>
          <p:cNvSpPr/>
          <p:nvPr/>
        </p:nvSpPr>
        <p:spPr>
          <a:xfrm rot="2626864">
            <a:off x="4168426" y="3415740"/>
            <a:ext cx="1219200" cy="72571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684CC-0CFA-074F-9F5D-8C754E1811D1}"/>
              </a:ext>
            </a:extLst>
          </p:cNvPr>
          <p:cNvSpPr txBox="1"/>
          <p:nvPr/>
        </p:nvSpPr>
        <p:spPr>
          <a:xfrm>
            <a:off x="366963" y="3908363"/>
            <a:ext cx="2423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MinION from ONT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3EA399-F01F-924B-AF8C-595F3906F92F}"/>
              </a:ext>
            </a:extLst>
          </p:cNvPr>
          <p:cNvSpPr txBox="1"/>
          <p:nvPr/>
        </p:nvSpPr>
        <p:spPr>
          <a:xfrm>
            <a:off x="1447547" y="6463844"/>
            <a:ext cx="7464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Alser+, 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Accelerating Genome Analysis: A Primer on an Ongoing Journey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”, IEEE Micro 2020.</a:t>
            </a:r>
          </a:p>
        </p:txBody>
      </p:sp>
    </p:spTree>
    <p:extLst>
      <p:ext uri="{BB962C8B-B14F-4D97-AF65-F5344CB8AC3E}">
        <p14:creationId xmlns:p14="http://schemas.microsoft.com/office/powerpoint/2010/main" val="89526028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800" dirty="0"/>
              <a:t>More on Fast &amp; Efficient Genome Analysis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r>
              <a:rPr lang="en-US" sz="1600" dirty="0"/>
              <a:t>Onur Mutlu,</a:t>
            </a:r>
            <a:br>
              <a:rPr lang="en-US" sz="1600" dirty="0"/>
            </a:br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Genome Analysis: A Primer on an Ongoing Journey"</a:t>
            </a:r>
            <a:br>
              <a:rPr lang="en-US" sz="1600" dirty="0"/>
            </a:br>
            <a:r>
              <a:rPr lang="en-US" sz="1600" i="1" dirty="0"/>
              <a:t>Invited Lecture at </a:t>
            </a:r>
            <a:r>
              <a:rPr lang="en-US" sz="1600" i="1" dirty="0">
                <a:hlinkClick r:id="rId3"/>
              </a:rPr>
              <a:t>Technion</a:t>
            </a:r>
            <a:r>
              <a:rPr lang="en-US" sz="1600" dirty="0"/>
              <a:t>, Virtual, 26 January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solidFill>
                  <a:srgbClr val="FFC000"/>
                </a:solidFill>
                <a:hlinkClick r:id="rId2"/>
              </a:rPr>
              <a:t>Slides (pptx) </a:t>
            </a:r>
            <a:r>
              <a:rPr lang="en-US" sz="1600" dirty="0">
                <a:hlinkClick r:id="rId4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5"/>
              </a:rPr>
              <a:t>Talk Video </a:t>
            </a:r>
            <a:r>
              <a:rPr lang="en-US" sz="1600" dirty="0"/>
              <a:t>(1 hour 37 minutes, including Q&amp;A)]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Related Invited Paper (at IEEE Micro, 2020)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4B3FF-961C-8E4D-8E32-9A70FB45E8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9080" y="2507031"/>
            <a:ext cx="6345839" cy="431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7621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Lectures on Genome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4955"/>
            <a:ext cx="8851900" cy="521176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3a</a:t>
            </a:r>
          </a:p>
          <a:p>
            <a:pPr lvl="1"/>
            <a:r>
              <a:rPr lang="en-US" sz="1800" b="1" dirty="0"/>
              <a:t>Introduction to Genome Sequence Analysis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https://www.youtube.com/watch?v=CrRb32v7SJc&amp;list=PL5Q2soXY2Zi9xidyIgBxUz7xRPS-wisBN&amp;index=5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8</a:t>
            </a:r>
          </a:p>
          <a:p>
            <a:pPr lvl="1"/>
            <a:r>
              <a:rPr lang="en-US" sz="1800" b="1" dirty="0"/>
              <a:t>Intelligent Genome Analysis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https://www.youtube.com/watch?v=ygmQpdDTL7o&amp;list=PL5Q2soXY2Zi9xidyIgBxUz7xRPS-wisBN&amp;index=14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9a</a:t>
            </a:r>
          </a:p>
          <a:p>
            <a:pPr lvl="1"/>
            <a:r>
              <a:rPr lang="en-US" sz="1800" b="1" dirty="0" err="1"/>
              <a:t>GenASM</a:t>
            </a:r>
            <a:r>
              <a:rPr lang="en-US" sz="1800" b="1" dirty="0"/>
              <a:t>: Approx. String Matching Accelerator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https://www.youtube.com/watch?v=XoLpzmN-Pas&amp;list=PL5Q2soXY2Zi9xidyIgBxUz7xRPS-wisBN&amp;index=15 </a:t>
            </a:r>
          </a:p>
          <a:p>
            <a:pPr lvl="1"/>
            <a:endParaRPr lang="en-US" sz="600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Accelerating Genomics Project Course, Fall 2020, Lecture 1</a:t>
            </a:r>
          </a:p>
          <a:p>
            <a:pPr lvl="1"/>
            <a:r>
              <a:rPr lang="en-US" sz="2000" b="1" dirty="0"/>
              <a:t>Accelerating Genomics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https://www.youtube.com/watch?v=rgjl8ZyLsAg&amp;list=PL5Q2soXY2Zi9E2bBVAgCqLgwiDRQDTyId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A4FBF-90BC-A44A-80A5-E27853501F68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441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Overwhelms Modern Machines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/>
              <a:t>Storage/memory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Communication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Computation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Greatly impacts robustness, energy, performance, cost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38600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Computing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key components</a:t>
            </a:r>
          </a:p>
          <a:p>
            <a:r>
              <a:rPr lang="en-US" dirty="0">
                <a:solidFill>
                  <a:srgbClr val="0000FF"/>
                </a:solidFill>
              </a:rPr>
              <a:t>Computation </a:t>
            </a:r>
          </a:p>
          <a:p>
            <a:r>
              <a:rPr lang="en-US" dirty="0">
                <a:solidFill>
                  <a:srgbClr val="0000FF"/>
                </a:solidFill>
              </a:rPr>
              <a:t>Communication</a:t>
            </a:r>
          </a:p>
          <a:p>
            <a:r>
              <a:rPr lang="en-US" dirty="0">
                <a:solidFill>
                  <a:srgbClr val="0000FF"/>
                </a:solidFill>
              </a:rPr>
              <a:t>Storage/memory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72263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8168" y="2852936"/>
            <a:ext cx="8334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Burks, Goldstein, von Neumann,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Preliminary discussion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logical design of an electronic computing instrument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1946.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3" y="152400"/>
            <a:ext cx="3255263" cy="2554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6" y="6630115"/>
            <a:ext cx="5666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Image source: https://lbsitbytes2010.wordpress.com/2013/03/29/john-von-neumann-roll-no-15/</a:t>
            </a:r>
          </a:p>
        </p:txBody>
      </p:sp>
      <p:sp>
        <p:nvSpPr>
          <p:cNvPr id="10" name="AutoShape 25">
            <a:extLst>
              <a:ext uri="{FF2B5EF4-FFF2-40B4-BE49-F238E27FC236}">
                <a16:creationId xmlns:a16="http://schemas.microsoft.com/office/drawing/2014/main" id="{D9E911D2-E77B-FF4B-9489-176C3DB04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3862079"/>
            <a:ext cx="1800200" cy="122413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40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Perils of Processor-Centric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9573"/>
            <a:ext cx="8610600" cy="519372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6" name="Picture 5" descr="many-core3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4782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33856">
            <a:off x="6691556" y="2327775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21"/>
          <p:cNvSpPr>
            <a:spLocks noChangeShapeType="1"/>
          </p:cNvSpPr>
          <p:nvPr/>
        </p:nvSpPr>
        <p:spPr bwMode="auto">
          <a:xfrm>
            <a:off x="6080368" y="3372350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6021288"/>
            <a:ext cx="7811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Most of the system is dedicated to storing and moving data </a:t>
            </a:r>
          </a:p>
        </p:txBody>
      </p:sp>
    </p:spTree>
    <p:extLst>
      <p:ext uri="{BB962C8B-B14F-4D97-AF65-F5344CB8AC3E}">
        <p14:creationId xmlns:p14="http://schemas.microsoft.com/office/powerpoint/2010/main" val="321215441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315200" y="6492883"/>
            <a:ext cx="1828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290935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05370"/>
            <a:ext cx="1081655" cy="1156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0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4191000"/>
            <a:ext cx="1600200" cy="1219200"/>
            <a:chOff x="5867400" y="2936553"/>
            <a:chExt cx="2057400" cy="14478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38800" y="4234696"/>
            <a:ext cx="1676400" cy="1219200"/>
            <a:chOff x="5867400" y="2936553"/>
            <a:chExt cx="2057400" cy="14478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191000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000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510B7D2-8949-194C-A951-66E3876F4C90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Data Overwhelms Modern Machines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B0F726-3DD6-564A-9BCA-59E1A719EC12}"/>
              </a:ext>
            </a:extLst>
          </p:cNvPr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1279880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807896" cy="4876800"/>
          </a:xfrm>
        </p:spPr>
        <p:txBody>
          <a:bodyPr/>
          <a:lstStyle/>
          <a:p>
            <a:r>
              <a:rPr lang="en-US" sz="1500" dirty="0"/>
              <a:t>Amirali Boroumand, Saugata Ghose, </a:t>
            </a:r>
            <a:r>
              <a:rPr lang="en-US" sz="1500" dirty="0" err="1"/>
              <a:t>Youngsok</a:t>
            </a:r>
            <a:r>
              <a:rPr lang="en-US" sz="1500" dirty="0"/>
              <a:t> Kim,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Eric </a:t>
            </a:r>
            <a:r>
              <a:rPr lang="en-US" sz="1500" dirty="0" err="1"/>
              <a:t>Shiu</a:t>
            </a:r>
            <a:r>
              <a:rPr lang="en-US" sz="1500" dirty="0"/>
              <a:t>, Rahul Thakur, </a:t>
            </a:r>
            <a:r>
              <a:rPr lang="en-US" sz="1500" dirty="0" err="1"/>
              <a:t>Daehyun</a:t>
            </a:r>
            <a:r>
              <a:rPr lang="en-US" sz="1500" dirty="0"/>
              <a:t> Kim, Aki </a:t>
            </a:r>
            <a:r>
              <a:rPr lang="en-US" sz="1500" dirty="0" err="1"/>
              <a:t>Kuusela</a:t>
            </a:r>
            <a:r>
              <a:rPr lang="en-US" sz="1500" dirty="0"/>
              <a:t>, Allan </a:t>
            </a:r>
            <a:r>
              <a:rPr lang="en-US" sz="1500" dirty="0" err="1"/>
              <a:t>Knies</a:t>
            </a:r>
            <a:r>
              <a:rPr lang="en-US" sz="1500" dirty="0"/>
              <a:t>, </a:t>
            </a:r>
            <a:r>
              <a:rPr lang="en-US" sz="1500" dirty="0" err="1"/>
              <a:t>Parthasarathy</a:t>
            </a:r>
            <a:r>
              <a:rPr lang="en-US" sz="1500" dirty="0"/>
              <a:t> </a:t>
            </a:r>
            <a:r>
              <a:rPr lang="en-US" sz="1500" dirty="0" err="1"/>
              <a:t>Ranganathan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Workloads for Consumer Devices: Mitigating Data Movement Bottlenecks"</a:t>
            </a:r>
            <a:r>
              <a:rPr lang="en-US" sz="1500" dirty="0">
                <a:solidFill>
                  <a:srgbClr val="0432FF"/>
                </a:solidFill>
              </a:rPr>
              <a:t> 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Williamsburg, VA, USA, March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18136"/>
            <a:ext cx="9144000" cy="223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D6B716-D4D6-E942-A52D-41F4F25A40CE}"/>
              </a:ext>
            </a:extLst>
          </p:cNvPr>
          <p:cNvSpPr/>
          <p:nvPr/>
        </p:nvSpPr>
        <p:spPr>
          <a:xfrm>
            <a:off x="0" y="270892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B812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62.7%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data movement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DAED7D-7FD9-2A42-BDA3-4593BF0DF855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Data Movement Overwhelms Modern Machines </a:t>
            </a:r>
          </a:p>
        </p:txBody>
      </p:sp>
    </p:spTree>
    <p:extLst>
      <p:ext uri="{BB962C8B-B14F-4D97-AF65-F5344CB8AC3E}">
        <p14:creationId xmlns:p14="http://schemas.microsoft.com/office/powerpoint/2010/main" val="193598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2358" y="4869160"/>
            <a:ext cx="920175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memory access consumes ~100-1000X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69585535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Transformation Hierarchy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248223" y="3690814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248223" y="3319339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245048" y="2655020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245048" y="2283545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245048" y="1916832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248223" y="4063876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anose="020B0600070205080204" pitchFamily="34" charset="-128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248223" y="4435351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248223" y="2996952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 rot="5400000">
            <a:off x="3865004" y="2538028"/>
            <a:ext cx="79208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Text Box 23"/>
          <p:cNvSpPr txBox="1">
            <a:spLocks noChangeAspect="1" noChangeArrowheads="1"/>
          </p:cNvSpPr>
          <p:nvPr/>
        </p:nvSpPr>
        <p:spPr bwMode="auto">
          <a:xfrm>
            <a:off x="3249811" y="4790951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508104" y="3356992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Computer Architecture (narrow view)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 rot="5400000">
            <a:off x="3139619" y="2394012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-32025" y="3284984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Computer Architecture (expanded view)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77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5" grpId="1"/>
      <p:bldP spid="16" grpId="0" animBg="1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Axiom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rgbClr val="0000FF"/>
                </a:solidFill>
              </a:rPr>
              <a:t>An Intelligent Architecture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Handles Data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07119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A2A0-7490-744D-B60D-81215B72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Handle Data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9C49-7CA6-0A4F-B6A6-39271AEA7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6752"/>
            <a:ext cx="8610600" cy="4876800"/>
          </a:xfrm>
        </p:spPr>
        <p:txBody>
          <a:bodyPr/>
          <a:lstStyle/>
          <a:p>
            <a:r>
              <a:rPr lang="en-US" dirty="0"/>
              <a:t>Ensure data does not overwhelm the components</a:t>
            </a:r>
          </a:p>
          <a:p>
            <a:pPr lvl="1"/>
            <a:r>
              <a:rPr lang="en-US" dirty="0"/>
              <a:t>via intelligent algorithms</a:t>
            </a:r>
          </a:p>
          <a:p>
            <a:pPr lvl="1"/>
            <a:r>
              <a:rPr lang="en-US" dirty="0"/>
              <a:t>via intelligent architectures</a:t>
            </a:r>
          </a:p>
          <a:p>
            <a:pPr lvl="1"/>
            <a:r>
              <a:rPr lang="en-US" dirty="0"/>
              <a:t>via whole system designs: algorithm-architecture-devices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Take advantage of vast amounts of data and metadata</a:t>
            </a:r>
          </a:p>
          <a:p>
            <a:pPr lvl="1"/>
            <a:r>
              <a:rPr lang="en-US" dirty="0"/>
              <a:t>to improve architectural &amp; system-level decisions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Understand and exploit properties of (different) data</a:t>
            </a:r>
          </a:p>
          <a:p>
            <a:pPr lvl="1"/>
            <a:r>
              <a:rPr lang="en-US" dirty="0"/>
              <a:t>to improve algorithms &amp; architectures in various metrics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3FF48-EF17-B147-BE03-650132864B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002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8E84E-ADC1-5249-886C-95085282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Corollaries: Architectures Today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8612-8984-844F-B9E9-73680A050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4876800"/>
          </a:xfrm>
        </p:spPr>
        <p:txBody>
          <a:bodyPr/>
          <a:lstStyle/>
          <a:p>
            <a:r>
              <a:rPr lang="en-US" dirty="0"/>
              <a:t>Architectures are </a:t>
            </a:r>
            <a:r>
              <a:rPr lang="en-US" dirty="0">
                <a:solidFill>
                  <a:srgbClr val="FF0000"/>
                </a:solidFill>
              </a:rPr>
              <a:t>terrible at dealing with data</a:t>
            </a:r>
          </a:p>
          <a:p>
            <a:pPr lvl="1"/>
            <a:r>
              <a:rPr lang="en-US" dirty="0"/>
              <a:t>Designed to mainly store and move data vs. to compute </a:t>
            </a:r>
          </a:p>
          <a:p>
            <a:pPr lvl="1"/>
            <a:r>
              <a:rPr lang="en-US" dirty="0"/>
              <a:t>They are </a:t>
            </a:r>
            <a:r>
              <a:rPr lang="en-US" dirty="0">
                <a:solidFill>
                  <a:srgbClr val="0432FF"/>
                </a:solidFill>
              </a:rPr>
              <a:t>processor-centric as opposed to </a:t>
            </a:r>
            <a:r>
              <a:rPr lang="en-US" b="1" dirty="0">
                <a:solidFill>
                  <a:srgbClr val="0432FF"/>
                </a:solidFill>
              </a:rPr>
              <a:t>data-centric</a:t>
            </a:r>
          </a:p>
          <a:p>
            <a:pPr lvl="1"/>
            <a:endParaRPr lang="en-US" dirty="0"/>
          </a:p>
          <a:p>
            <a:r>
              <a:rPr lang="en-US" dirty="0"/>
              <a:t>Architectures are </a:t>
            </a:r>
            <a:r>
              <a:rPr lang="en-US" dirty="0">
                <a:solidFill>
                  <a:srgbClr val="FF0000"/>
                </a:solidFill>
              </a:rPr>
              <a:t>terrible at taking advantage of vast amounts of data </a:t>
            </a:r>
            <a:r>
              <a:rPr lang="en-US" dirty="0"/>
              <a:t>(and metadata) available to them</a:t>
            </a:r>
          </a:p>
          <a:p>
            <a:pPr lvl="1"/>
            <a:r>
              <a:rPr lang="en-US" dirty="0"/>
              <a:t>Designed to make simple decisions, ignoring lots of data </a:t>
            </a:r>
          </a:p>
          <a:p>
            <a:pPr lvl="1"/>
            <a:r>
              <a:rPr lang="en-US" dirty="0"/>
              <a:t>They make </a:t>
            </a:r>
            <a:r>
              <a:rPr lang="en-US" dirty="0">
                <a:solidFill>
                  <a:srgbClr val="0432FF"/>
                </a:solidFill>
              </a:rPr>
              <a:t>human-driven decisions vs. </a:t>
            </a:r>
            <a:r>
              <a:rPr lang="en-US" b="1" dirty="0">
                <a:solidFill>
                  <a:srgbClr val="0432FF"/>
                </a:solidFill>
              </a:rPr>
              <a:t>data-driven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Architectures are </a:t>
            </a:r>
            <a:r>
              <a:rPr lang="en-US" dirty="0">
                <a:solidFill>
                  <a:srgbClr val="FF0000"/>
                </a:solidFill>
              </a:rPr>
              <a:t>terrible at knowing and exploiting different properties of application data</a:t>
            </a:r>
          </a:p>
          <a:p>
            <a:pPr lvl="1"/>
            <a:r>
              <a:rPr lang="en-US" dirty="0"/>
              <a:t>Designed to treat all data as the same</a:t>
            </a:r>
          </a:p>
          <a:p>
            <a:pPr lvl="1"/>
            <a:r>
              <a:rPr lang="en-US" dirty="0"/>
              <a:t>They make </a:t>
            </a:r>
            <a:r>
              <a:rPr lang="en-US" dirty="0">
                <a:solidFill>
                  <a:srgbClr val="0000FF"/>
                </a:solidFill>
              </a:rPr>
              <a:t>component-aware decisions vs. </a:t>
            </a:r>
            <a:r>
              <a:rPr lang="en-US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336A3-DE7D-504A-A23C-315D49EE6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AutoShape 25">
            <a:extLst>
              <a:ext uri="{FF2B5EF4-FFF2-40B4-BE49-F238E27FC236}">
                <a16:creationId xmlns:a16="http://schemas.microsoft.com/office/drawing/2014/main" id="{A839A51C-8802-D047-8CD0-32595BF4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1052736"/>
            <a:ext cx="6192688" cy="480566"/>
          </a:xfrm>
          <a:prstGeom prst="roundRect">
            <a:avLst>
              <a:gd name="adj" fmla="val 16667"/>
            </a:avLst>
          </a:prstGeom>
          <a:noFill/>
          <a:ln w="79375">
            <a:solidFill>
              <a:srgbClr val="8C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72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603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Data-Centric (Memory-Centric) Architectures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6567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A36DD-E071-084E-A698-25D80E2E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Data-Centric Architectures: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915FF-65F1-9148-84F8-D897101D7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Process data where it resides </a:t>
            </a:r>
            <a:r>
              <a:rPr lang="en-US" dirty="0">
                <a:solidFill>
                  <a:srgbClr val="0000FF"/>
                </a:solidFill>
              </a:rPr>
              <a:t>(where it makes sense)</a:t>
            </a:r>
          </a:p>
          <a:p>
            <a:pPr lvl="1"/>
            <a:r>
              <a:rPr lang="en-US" dirty="0"/>
              <a:t>Processing in and near memory structures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Low-latency and low-energy data access</a:t>
            </a:r>
          </a:p>
          <a:p>
            <a:pPr lvl="1"/>
            <a:r>
              <a:rPr lang="en-US" dirty="0"/>
              <a:t>Low latency memory</a:t>
            </a:r>
          </a:p>
          <a:p>
            <a:pPr lvl="1"/>
            <a:r>
              <a:rPr lang="en-US" dirty="0"/>
              <a:t>Low energy memory</a:t>
            </a:r>
          </a:p>
          <a:p>
            <a:pPr marL="344487" lvl="1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Low-cost data storage and processing</a:t>
            </a:r>
          </a:p>
          <a:p>
            <a:pPr lvl="1"/>
            <a:r>
              <a:rPr lang="en-US" dirty="0"/>
              <a:t>High capacity memory at low cost: hybrid memory, compression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Intelligent data management</a:t>
            </a:r>
          </a:p>
          <a:p>
            <a:pPr lvl="1"/>
            <a:r>
              <a:rPr lang="en-US" dirty="0"/>
              <a:t>Intelligent controllers handling robustness, security, cost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F47AA-F773-7243-876F-B38D973B4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AutoShape 25">
            <a:extLst>
              <a:ext uri="{FF2B5EF4-FFF2-40B4-BE49-F238E27FC236}">
                <a16:creationId xmlns:a16="http://schemas.microsoft.com/office/drawing/2014/main" id="{F2DDA778-26A3-A449-9FF9-F9A4D7854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124744"/>
            <a:ext cx="7920880" cy="480566"/>
          </a:xfrm>
          <a:prstGeom prst="roundRect">
            <a:avLst>
              <a:gd name="adj" fmla="val 16667"/>
            </a:avLst>
          </a:prstGeom>
          <a:noFill/>
          <a:ln w="79375">
            <a:solidFill>
              <a:srgbClr val="8C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624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924800" cy="1752600"/>
          </a:xfrm>
        </p:spPr>
        <p:txBody>
          <a:bodyPr/>
          <a:lstStyle/>
          <a:p>
            <a:r>
              <a:rPr lang="en-US" dirty="0"/>
              <a:t>Processing Data </a:t>
            </a:r>
            <a:br>
              <a:rPr lang="en-US" dirty="0"/>
            </a:br>
            <a:r>
              <a:rPr lang="en-US" dirty="0"/>
              <a:t>	        Where It Makes Sense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1326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9796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</a:rPr>
              <a:t>Data access is the major performance and energy bottleneck</a:t>
            </a:r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000" dirty="0"/>
              <a:t>Our current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design principles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cause </a:t>
            </a:r>
            <a:r>
              <a:rPr lang="en-US" sz="5000" dirty="0">
                <a:solidFill>
                  <a:srgbClr val="FF0000"/>
                </a:solidFill>
              </a:rPr>
              <a:t>great energy waste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rgbClr val="FF0000"/>
                </a:solidFill>
              </a:rPr>
              <a:t>(and great performance loss)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2695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884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Processing</a:t>
            </a:r>
            <a:r>
              <a:rPr lang="en-US" sz="5000" dirty="0"/>
              <a:t> of data </a:t>
            </a:r>
          </a:p>
          <a:p>
            <a:pPr marL="0" indent="0" algn="ctr">
              <a:buNone/>
            </a:pPr>
            <a:r>
              <a:rPr lang="en-US" sz="5000" dirty="0"/>
              <a:t>is performed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far away from the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223846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A Paradigm Shift To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07896" cy="5193723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Enable computation with </a:t>
            </a:r>
            <a:r>
              <a:rPr lang="en-US" sz="2800" dirty="0">
                <a:solidFill>
                  <a:srgbClr val="0000FF"/>
                </a:solidFill>
              </a:rPr>
              <a:t>minimal data movement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>
                <a:solidFill>
                  <a:srgbClr val="0000FF"/>
                </a:solidFill>
              </a:rPr>
              <a:t>Compute where it makes sense</a:t>
            </a:r>
            <a:r>
              <a:rPr lang="en-US" sz="2800" dirty="0"/>
              <a:t> (</a:t>
            </a:r>
            <a:r>
              <a:rPr lang="en-US" sz="2800" dirty="0">
                <a:solidFill>
                  <a:srgbClr val="FF0000"/>
                </a:solidFill>
              </a:rPr>
              <a:t>where data resides</a:t>
            </a:r>
            <a:r>
              <a:rPr lang="en-US" sz="2800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Make computing architectures more </a:t>
            </a:r>
            <a:r>
              <a:rPr lang="en-US" sz="2800" dirty="0">
                <a:solidFill>
                  <a:srgbClr val="0000FF"/>
                </a:solidFill>
              </a:rPr>
              <a:t>data-centric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229029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with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Minimal Data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877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To achieve the highest </a:t>
            </a:r>
            <a:r>
              <a:rPr lang="en-US" dirty="0">
                <a:solidFill>
                  <a:srgbClr val="FF0000"/>
                </a:solidFill>
              </a:rPr>
              <a:t>energy efficiency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performance</a:t>
            </a:r>
            <a:r>
              <a:rPr lang="en-US" dirty="0"/>
              <a:t>:</a:t>
            </a:r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we must take the expanded view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</a:rPr>
              <a:t>of computer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259208" y="4842942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2259208" y="4471467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2256033" y="3807148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2256033" y="3435673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2256033" y="3068960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2259208" y="5216004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anose="020B0600070205080204" pitchFamily="34" charset="-128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2259208" y="5587479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2259208" y="4149080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4" name="Text Box 23"/>
          <p:cNvSpPr txBox="1">
            <a:spLocks noChangeAspect="1" noChangeArrowheads="1"/>
          </p:cNvSpPr>
          <p:nvPr/>
        </p:nvSpPr>
        <p:spPr bwMode="auto">
          <a:xfrm>
            <a:off x="2260796" y="5943079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 rot="5400000">
            <a:off x="2150604" y="3546140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7252" y="4077072"/>
            <a:ext cx="4661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Co-design across the hierarchy: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Algorithms to devices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71163" y="5157192"/>
            <a:ext cx="44933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Specialize as much as possible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within the design goals</a:t>
            </a:r>
          </a:p>
        </p:txBody>
      </p:sp>
    </p:spTree>
    <p:extLst>
      <p:ext uri="{BB962C8B-B14F-4D97-AF65-F5344CB8AC3E}">
        <p14:creationId xmlns:p14="http://schemas.microsoft.com/office/powerpoint/2010/main" val="870592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Energy-Efficient</a:t>
            </a:r>
          </a:p>
          <a:p>
            <a:pPr marL="0" indent="0" algn="ctr">
              <a:buNone/>
            </a:pPr>
            <a:r>
              <a:rPr lang="en-US" sz="6400" b="1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39809606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High-Performance</a:t>
            </a:r>
          </a:p>
          <a:p>
            <a:pPr marL="0" indent="0" algn="ctr">
              <a:buNone/>
            </a:pPr>
            <a:r>
              <a:rPr lang="en-US" sz="6400" b="1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837291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1A5712"/>
                </a:solidFill>
                <a:latin typeface="Garamond"/>
                <a:cs typeface="Garamond"/>
              </a:rPr>
              <a:t>Goal: Processing Inside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Tahoma"/>
              <a:cs typeface="Tahoma"/>
            </a:endParaRPr>
          </a:p>
          <a:p>
            <a:r>
              <a:rPr lang="en-US" sz="2400" dirty="0">
                <a:latin typeface="Tahoma"/>
                <a:cs typeface="Tahoma"/>
              </a:rPr>
              <a:t>Many questions </a:t>
            </a:r>
            <a:r>
              <a:rPr lang="is-IS" sz="2400" dirty="0">
                <a:latin typeface="Tahoma"/>
                <a:cs typeface="Tahoma"/>
              </a:rPr>
              <a:t>… </a:t>
            </a:r>
            <a:r>
              <a:rPr lang="en-US" dirty="0">
                <a:cs typeface="Tahoma"/>
              </a:rPr>
              <a:t>How do we design the:</a:t>
            </a:r>
            <a:endParaRPr lang="is-IS" sz="2400" dirty="0">
              <a:latin typeface="Tahoma"/>
              <a:cs typeface="Tahoma"/>
            </a:endParaRPr>
          </a:p>
          <a:p>
            <a:pPr lvl="1"/>
            <a:r>
              <a:rPr lang="en-US" sz="2200" dirty="0">
                <a:latin typeface="Tahoma"/>
                <a:cs typeface="Tahoma"/>
              </a:rPr>
              <a:t>compute-capable memory &amp; controllers?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processor chip and in-memory units?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s</a:t>
            </a:r>
            <a:r>
              <a:rPr lang="en-US" sz="2200" dirty="0">
                <a:latin typeface="Tahoma"/>
                <a:cs typeface="Tahoma"/>
              </a:rPr>
              <a:t>oftware and hardware interfaces?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system software, compilers, languages?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algorithms and theoretical </a:t>
            </a:r>
            <a:r>
              <a:rPr lang="en-US" dirty="0">
                <a:latin typeface="Tahoma"/>
                <a:cs typeface="Tahoma"/>
              </a:rPr>
              <a:t>f</a:t>
            </a:r>
            <a:r>
              <a:rPr lang="en-US" sz="2200" dirty="0">
                <a:latin typeface="Tahoma"/>
                <a:cs typeface="Tahoma"/>
              </a:rPr>
              <a:t>oundations?</a:t>
            </a: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1475656" y="1327945"/>
            <a:ext cx="1504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1647106" y="2369345"/>
            <a:ext cx="1155700" cy="4953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1882056" y="2432845"/>
            <a:ext cx="660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Cache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212256" y="2864645"/>
            <a:ext cx="0" cy="4254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212256" y="2039145"/>
            <a:ext cx="0" cy="3365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1634406" y="1499395"/>
            <a:ext cx="1155700" cy="5461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1691680" y="1584102"/>
            <a:ext cx="10081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Processor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5735414" y="3372645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Interconnect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3914056" y="1327945"/>
            <a:ext cx="2901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5014764" y="1386535"/>
            <a:ext cx="1069404" cy="2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Memory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364238" y="3011489"/>
            <a:ext cx="0" cy="3111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5" name="AutoShape 16"/>
          <p:cNvSpPr>
            <a:spLocks/>
          </p:cNvSpPr>
          <p:nvPr/>
        </p:nvSpPr>
        <p:spPr bwMode="auto">
          <a:xfrm>
            <a:off x="1482006" y="3295652"/>
            <a:ext cx="5327650" cy="76200"/>
          </a:xfrm>
          <a:prstGeom prst="roundRect">
            <a:avLst>
              <a:gd name="adj" fmla="val 50000"/>
            </a:avLst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>
            <a:off x="40220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7" name="Rectangle 18"/>
          <p:cNvSpPr>
            <a:spLocks/>
          </p:cNvSpPr>
          <p:nvPr/>
        </p:nvSpPr>
        <p:spPr bwMode="auto">
          <a:xfrm>
            <a:off x="40220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8" name="Rectangle 19"/>
          <p:cNvSpPr>
            <a:spLocks/>
          </p:cNvSpPr>
          <p:nvPr/>
        </p:nvSpPr>
        <p:spPr bwMode="auto">
          <a:xfrm>
            <a:off x="40220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9" name="Rectangle 20"/>
          <p:cNvSpPr>
            <a:spLocks/>
          </p:cNvSpPr>
          <p:nvPr/>
        </p:nvSpPr>
        <p:spPr bwMode="auto">
          <a:xfrm>
            <a:off x="40220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0" name="Rectangle 21"/>
          <p:cNvSpPr>
            <a:spLocks/>
          </p:cNvSpPr>
          <p:nvPr/>
        </p:nvSpPr>
        <p:spPr bwMode="auto">
          <a:xfrm>
            <a:off x="40220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1" name="Rectangle 22"/>
          <p:cNvSpPr>
            <a:spLocks/>
          </p:cNvSpPr>
          <p:nvPr/>
        </p:nvSpPr>
        <p:spPr bwMode="auto">
          <a:xfrm>
            <a:off x="55714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2" name="Rectangle 23"/>
          <p:cNvSpPr>
            <a:spLocks/>
          </p:cNvSpPr>
          <p:nvPr/>
        </p:nvSpPr>
        <p:spPr bwMode="auto">
          <a:xfrm>
            <a:off x="55714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3" name="Rectangle 24"/>
          <p:cNvSpPr>
            <a:spLocks/>
          </p:cNvSpPr>
          <p:nvPr/>
        </p:nvSpPr>
        <p:spPr bwMode="auto">
          <a:xfrm>
            <a:off x="55714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4" name="Rectangle 25"/>
          <p:cNvSpPr>
            <a:spLocks/>
          </p:cNvSpPr>
          <p:nvPr/>
        </p:nvSpPr>
        <p:spPr bwMode="auto">
          <a:xfrm>
            <a:off x="55714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5" name="Rectangle 26"/>
          <p:cNvSpPr>
            <a:spLocks/>
          </p:cNvSpPr>
          <p:nvPr/>
        </p:nvSpPr>
        <p:spPr bwMode="auto">
          <a:xfrm>
            <a:off x="55714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6" name="Rectangle 27"/>
          <p:cNvSpPr>
            <a:spLocks/>
          </p:cNvSpPr>
          <p:nvPr/>
        </p:nvSpPr>
        <p:spPr bwMode="auto">
          <a:xfrm>
            <a:off x="1736006" y="2674145"/>
            <a:ext cx="977900" cy="146050"/>
          </a:xfrm>
          <a:prstGeom prst="rect">
            <a:avLst/>
          </a:prstGeom>
          <a:solidFill>
            <a:srgbClr val="FD9A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6917606" y="1557078"/>
            <a:ext cx="0" cy="1270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8" name="Rectangle 29"/>
          <p:cNvSpPr>
            <a:spLocks/>
          </p:cNvSpPr>
          <p:nvPr/>
        </p:nvSpPr>
        <p:spPr bwMode="auto">
          <a:xfrm>
            <a:off x="7020272" y="1530934"/>
            <a:ext cx="1368152" cy="138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Database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Graphs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Media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</a:t>
            </a:r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1835696" y="2060848"/>
            <a:ext cx="3742060" cy="1451497"/>
          </a:xfrm>
          <a:custGeom>
            <a:avLst/>
            <a:gdLst>
              <a:gd name="T0" fmla="*/ 21600 w 21600"/>
              <a:gd name="T1" fmla="*/ 12000 h 21600"/>
              <a:gd name="T2" fmla="*/ 21600 w 21600"/>
              <a:gd name="T3" fmla="*/ 21600 h 21600"/>
              <a:gd name="T4" fmla="*/ 0 w 21600"/>
              <a:gd name="T5" fmla="*/ 21600 h 21600"/>
              <a:gd name="T6" fmla="*/ 0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1200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101600" cap="flat">
            <a:solidFill>
              <a:srgbClr val="D90B0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762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2195737" y="2122489"/>
            <a:ext cx="3661420" cy="1090487"/>
            <a:chOff x="0" y="0"/>
            <a:chExt cx="4219" cy="1352"/>
          </a:xfrm>
        </p:grpSpPr>
        <p:sp>
          <p:nvSpPr>
            <p:cNvPr id="31" name="Rectangle 31"/>
            <p:cNvSpPr>
              <a:spLocks/>
            </p:cNvSpPr>
            <p:nvPr/>
          </p:nvSpPr>
          <p:spPr bwMode="auto">
            <a:xfrm>
              <a:off x="2987" y="880"/>
              <a:ext cx="1232" cy="184"/>
            </a:xfrm>
            <a:prstGeom prst="rect">
              <a:avLst/>
            </a:prstGeom>
            <a:solidFill>
              <a:srgbClr val="FD9A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0" y="0"/>
              <a:ext cx="3651" cy="1352"/>
            </a:xfrm>
            <a:custGeom>
              <a:avLst/>
              <a:gdLst>
                <a:gd name="T0" fmla="*/ 21600 w 21600"/>
                <a:gd name="T1" fmla="*/ 1533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0 w 21600"/>
                <a:gd name="T7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33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noFill/>
            <a:ln w="101600" cap="flat">
              <a:solidFill>
                <a:srgbClr val="D90B00"/>
              </a:solidFill>
              <a:prstDash val="solid"/>
              <a:miter lim="800000"/>
              <a:headEnd type="triangle" w="med" len="med"/>
              <a:tailEnd type="none" w="med" len="med"/>
            </a:ln>
            <a:effectLst>
              <a:outerShdw blurRad="76200" dist="380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3" name="Rectangle 33"/>
            <p:cNvSpPr>
              <a:spLocks/>
            </p:cNvSpPr>
            <p:nvPr/>
          </p:nvSpPr>
          <p:spPr bwMode="auto">
            <a:xfrm>
              <a:off x="1245" y="1010"/>
              <a:ext cx="152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D90B00"/>
                  </a:solidFill>
                  <a:effectLst/>
                  <a:uLnTx/>
                  <a:uFillTx/>
                  <a:latin typeface="Myriad Pro Bold Cond" charset="0"/>
                  <a:ea typeface="ＭＳ Ｐゴシック" charset="0"/>
                  <a:cs typeface="Myriad Pro Bold Cond" charset="0"/>
                  <a:sym typeface="Myriad Pro Bold Cond" charset="0"/>
                </a:rPr>
                <a:t>Query</a:t>
              </a:r>
            </a:p>
          </p:txBody>
        </p:sp>
      </p:grpSp>
      <p:sp>
        <p:nvSpPr>
          <p:cNvPr id="34" name="Rectangle 35"/>
          <p:cNvSpPr>
            <a:spLocks/>
          </p:cNvSpPr>
          <p:nvPr/>
        </p:nvSpPr>
        <p:spPr bwMode="auto">
          <a:xfrm>
            <a:off x="3287142" y="3607047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90B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Results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 rot="5400000">
            <a:off x="6568243" y="1366158"/>
            <a:ext cx="2133601" cy="1650776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957984" y="527451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37" name="Text Box 18"/>
          <p:cNvSpPr txBox="1">
            <a:spLocks noChangeAspect="1" noChangeArrowheads="1"/>
          </p:cNvSpPr>
          <p:nvPr/>
        </p:nvSpPr>
        <p:spPr bwMode="auto">
          <a:xfrm>
            <a:off x="6957984" y="490304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38" name="Text Box 19"/>
          <p:cNvSpPr txBox="1">
            <a:spLocks noChangeAspect="1" noChangeArrowheads="1"/>
          </p:cNvSpPr>
          <p:nvPr/>
        </p:nvSpPr>
        <p:spPr bwMode="auto">
          <a:xfrm>
            <a:off x="6954809" y="423872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39" name="Text Box 20"/>
          <p:cNvSpPr txBox="1">
            <a:spLocks noChangeAspect="1" noChangeArrowheads="1"/>
          </p:cNvSpPr>
          <p:nvPr/>
        </p:nvSpPr>
        <p:spPr bwMode="auto">
          <a:xfrm>
            <a:off x="6954809" y="386724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40" name="Text Box 21"/>
          <p:cNvSpPr txBox="1">
            <a:spLocks noChangeAspect="1" noChangeArrowheads="1"/>
          </p:cNvSpPr>
          <p:nvPr/>
        </p:nvSpPr>
        <p:spPr bwMode="auto">
          <a:xfrm>
            <a:off x="6954809" y="350053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41" name="Text Box 22"/>
          <p:cNvSpPr txBox="1">
            <a:spLocks noChangeAspect="1" noChangeArrowheads="1"/>
          </p:cNvSpPr>
          <p:nvPr/>
        </p:nvSpPr>
        <p:spPr bwMode="auto">
          <a:xfrm>
            <a:off x="6957984" y="564758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42" name="Text Box 23"/>
          <p:cNvSpPr txBox="1">
            <a:spLocks noChangeAspect="1" noChangeArrowheads="1"/>
          </p:cNvSpPr>
          <p:nvPr/>
        </p:nvSpPr>
        <p:spPr bwMode="auto">
          <a:xfrm>
            <a:off x="6957984" y="601905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43" name="Text Box 24"/>
          <p:cNvSpPr txBox="1">
            <a:spLocks noChangeAspect="1" noChangeArrowheads="1"/>
          </p:cNvSpPr>
          <p:nvPr/>
        </p:nvSpPr>
        <p:spPr bwMode="auto">
          <a:xfrm>
            <a:off x="6957984" y="458065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44" name="Text Box 23"/>
          <p:cNvSpPr txBox="1">
            <a:spLocks noChangeAspect="1" noChangeArrowheads="1"/>
          </p:cNvSpPr>
          <p:nvPr/>
        </p:nvSpPr>
        <p:spPr bwMode="auto">
          <a:xfrm>
            <a:off x="6959572" y="637465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 rot="5400000">
            <a:off x="6849380" y="397771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69520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412750" y="1295400"/>
            <a:ext cx="5740400" cy="39497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3289300" y="4584704"/>
            <a:ext cx="0" cy="881857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19100" y="196850"/>
            <a:ext cx="8724900" cy="558800"/>
          </a:xfrm>
          <a:ln/>
        </p:spPr>
        <p:txBody>
          <a:bodyPr/>
          <a:lstStyle/>
          <a:p>
            <a:r>
              <a:rPr lang="en-US" sz="4400" dirty="0">
                <a:solidFill>
                  <a:srgbClr val="1A5712"/>
                </a:solidFill>
                <a:latin typeface="Garamond"/>
                <a:cs typeface="Garamond"/>
              </a:rPr>
              <a:t>Memory as an Accelerator</a:t>
            </a:r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921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1062323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19240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5" name="Rectangle 7"/>
          <p:cNvSpPr>
            <a:spLocks/>
          </p:cNvSpPr>
          <p:nvPr/>
        </p:nvSpPr>
        <p:spPr bwMode="auto">
          <a:xfrm>
            <a:off x="2296604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6921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10647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8" name="Rectangle 10"/>
          <p:cNvSpPr>
            <a:spLocks/>
          </p:cNvSpPr>
          <p:nvPr/>
        </p:nvSpPr>
        <p:spPr bwMode="auto">
          <a:xfrm>
            <a:off x="19240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22966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0" name="Rectangle 12"/>
          <p:cNvSpPr>
            <a:spLocks/>
          </p:cNvSpPr>
          <p:nvPr/>
        </p:nvSpPr>
        <p:spPr bwMode="auto">
          <a:xfrm>
            <a:off x="3155950" y="16129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1" name="Rectangle 13"/>
          <p:cNvSpPr>
            <a:spLocks/>
          </p:cNvSpPr>
          <p:nvPr/>
        </p:nvSpPr>
        <p:spPr bwMode="auto">
          <a:xfrm>
            <a:off x="3172966" y="1734751"/>
            <a:ext cx="54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mini-CPU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2" name="Rectangle 14"/>
          <p:cNvSpPr>
            <a:spLocks/>
          </p:cNvSpPr>
          <p:nvPr/>
        </p:nvSpPr>
        <p:spPr bwMode="auto">
          <a:xfrm>
            <a:off x="3155950" y="226695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3" name="Rectangle 15"/>
          <p:cNvSpPr>
            <a:spLocks/>
          </p:cNvSpPr>
          <p:nvPr/>
        </p:nvSpPr>
        <p:spPr bwMode="auto">
          <a:xfrm>
            <a:off x="3313402" y="2379668"/>
            <a:ext cx="269304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video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4" name="Rectangle 16"/>
          <p:cNvSpPr>
            <a:spLocks/>
          </p:cNvSpPr>
          <p:nvPr/>
        </p:nvSpPr>
        <p:spPr bwMode="auto">
          <a:xfrm>
            <a:off x="4025900" y="16637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5" name="Rectangle 17"/>
          <p:cNvSpPr>
            <a:spLocks/>
          </p:cNvSpPr>
          <p:nvPr/>
        </p:nvSpPr>
        <p:spPr bwMode="auto">
          <a:xfrm>
            <a:off x="4053619" y="1762943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6" name="Rectangle 18"/>
          <p:cNvSpPr>
            <a:spLocks/>
          </p:cNvSpPr>
          <p:nvPr/>
        </p:nvSpPr>
        <p:spPr bwMode="auto">
          <a:xfrm>
            <a:off x="4984750" y="16700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7" name="Rectangle 19"/>
          <p:cNvSpPr>
            <a:spLocks/>
          </p:cNvSpPr>
          <p:nvPr/>
        </p:nvSpPr>
        <p:spPr bwMode="auto">
          <a:xfrm>
            <a:off x="5010087" y="17724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8" name="Rectangle 20"/>
          <p:cNvSpPr>
            <a:spLocks/>
          </p:cNvSpPr>
          <p:nvPr/>
        </p:nvSpPr>
        <p:spPr bwMode="auto">
          <a:xfrm>
            <a:off x="4025900" y="26416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9" name="Rectangle 21"/>
          <p:cNvSpPr>
            <a:spLocks/>
          </p:cNvSpPr>
          <p:nvPr/>
        </p:nvSpPr>
        <p:spPr bwMode="auto">
          <a:xfrm>
            <a:off x="4051237" y="274401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0" name="Rectangle 22"/>
          <p:cNvSpPr>
            <a:spLocks/>
          </p:cNvSpPr>
          <p:nvPr/>
        </p:nvSpPr>
        <p:spPr bwMode="auto">
          <a:xfrm>
            <a:off x="4984750" y="26479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1" name="Rectangle 23"/>
          <p:cNvSpPr>
            <a:spLocks/>
          </p:cNvSpPr>
          <p:nvPr/>
        </p:nvSpPr>
        <p:spPr bwMode="auto">
          <a:xfrm>
            <a:off x="5010087" y="27503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2" name="Rectangle 24"/>
          <p:cNvSpPr>
            <a:spLocks/>
          </p:cNvSpPr>
          <p:nvPr/>
        </p:nvSpPr>
        <p:spPr bwMode="auto">
          <a:xfrm>
            <a:off x="3930650" y="1593850"/>
            <a:ext cx="1981200" cy="18796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3" name="Rectangle 25"/>
          <p:cNvSpPr>
            <a:spLocks/>
          </p:cNvSpPr>
          <p:nvPr/>
        </p:nvSpPr>
        <p:spPr bwMode="auto">
          <a:xfrm>
            <a:off x="692150" y="3733800"/>
            <a:ext cx="5207000" cy="8509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4" name="Rectangle 26"/>
          <p:cNvSpPr>
            <a:spLocks/>
          </p:cNvSpPr>
          <p:nvPr/>
        </p:nvSpPr>
        <p:spPr bwMode="auto">
          <a:xfrm>
            <a:off x="3188665" y="4107461"/>
            <a:ext cx="211597" cy="2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LLC</a:t>
            </a:r>
          </a:p>
        </p:txBody>
      </p:sp>
      <p:sp>
        <p:nvSpPr>
          <p:cNvPr id="22555" name="Rectangle 27"/>
          <p:cNvSpPr>
            <a:spLocks/>
          </p:cNvSpPr>
          <p:nvPr/>
        </p:nvSpPr>
        <p:spPr bwMode="auto">
          <a:xfrm>
            <a:off x="2444750" y="4686300"/>
            <a:ext cx="1695450" cy="4445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6" name="Rectangle 28"/>
          <p:cNvSpPr>
            <a:spLocks/>
          </p:cNvSpPr>
          <p:nvPr/>
        </p:nvSpPr>
        <p:spPr bwMode="auto">
          <a:xfrm>
            <a:off x="2702571" y="4825008"/>
            <a:ext cx="117981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Controller</a:t>
            </a:r>
          </a:p>
        </p:txBody>
      </p:sp>
      <p:sp>
        <p:nvSpPr>
          <p:cNvPr id="22557" name="Rectangle 29"/>
          <p:cNvSpPr>
            <a:spLocks/>
          </p:cNvSpPr>
          <p:nvPr/>
        </p:nvSpPr>
        <p:spPr bwMode="auto">
          <a:xfrm>
            <a:off x="6965950" y="4565650"/>
            <a:ext cx="1695450" cy="5842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8" name="Rectangle 30"/>
          <p:cNvSpPr>
            <a:spLocks/>
          </p:cNvSpPr>
          <p:nvPr/>
        </p:nvSpPr>
        <p:spPr bwMode="auto">
          <a:xfrm>
            <a:off x="7005762" y="4602304"/>
            <a:ext cx="16158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Specialized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compute-capability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in memory</a:t>
            </a:r>
          </a:p>
        </p:txBody>
      </p:sp>
      <p:sp>
        <p:nvSpPr>
          <p:cNvPr id="22559" name="Rectangle 31"/>
          <p:cNvSpPr>
            <a:spLocks/>
          </p:cNvSpPr>
          <p:nvPr/>
        </p:nvSpPr>
        <p:spPr bwMode="auto">
          <a:xfrm>
            <a:off x="6654800" y="1276350"/>
            <a:ext cx="2324100" cy="39497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0" name="Rectangle 32"/>
          <p:cNvSpPr>
            <a:spLocks/>
          </p:cNvSpPr>
          <p:nvPr/>
        </p:nvSpPr>
        <p:spPr bwMode="auto">
          <a:xfrm>
            <a:off x="7542787" y="2989858"/>
            <a:ext cx="5386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</a:t>
            </a:r>
          </a:p>
        </p:txBody>
      </p:sp>
      <p:sp>
        <p:nvSpPr>
          <p:cNvPr id="22561" name="Rectangle 33"/>
          <p:cNvSpPr>
            <a:spLocks/>
          </p:cNvSpPr>
          <p:nvPr/>
        </p:nvSpPr>
        <p:spPr bwMode="auto">
          <a:xfrm>
            <a:off x="6718300" y="1339850"/>
            <a:ext cx="2184400" cy="31369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3149600" y="29210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3" name="Rectangle 35"/>
          <p:cNvSpPr>
            <a:spLocks/>
          </p:cNvSpPr>
          <p:nvPr/>
        </p:nvSpPr>
        <p:spPr bwMode="auto">
          <a:xfrm>
            <a:off x="3245710" y="3033718"/>
            <a:ext cx="397545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imaging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64" name="Rectangle 36"/>
          <p:cNvSpPr>
            <a:spLocks/>
          </p:cNvSpPr>
          <p:nvPr/>
        </p:nvSpPr>
        <p:spPr bwMode="auto">
          <a:xfrm>
            <a:off x="4311318" y="5523508"/>
            <a:ext cx="80791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Bus</a:t>
            </a:r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10800000" flipH="1">
            <a:off x="416722" y="5460207"/>
            <a:ext cx="8562181" cy="0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6" name="Line 38"/>
          <p:cNvSpPr>
            <a:spLocks noChangeShapeType="1"/>
          </p:cNvSpPr>
          <p:nvPr/>
        </p:nvSpPr>
        <p:spPr bwMode="auto">
          <a:xfrm>
            <a:off x="7816850" y="5226848"/>
            <a:ext cx="0" cy="239713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 rot="5400000">
            <a:off x="6712425" y="3890443"/>
            <a:ext cx="2133601" cy="2286000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1526" y="6279703"/>
            <a:ext cx="7466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ヒラギノ角ゴ ProN W6"/>
                <a:cs typeface="Tahoma"/>
              </a:rPr>
              <a:t>Memory similar to a “conventional” accelerator</a:t>
            </a:r>
          </a:p>
        </p:txBody>
      </p:sp>
    </p:spTree>
    <p:extLst>
      <p:ext uri="{BB962C8B-B14F-4D97-AF65-F5344CB8AC3E}">
        <p14:creationId xmlns:p14="http://schemas.microsoft.com/office/powerpoint/2010/main" val="30536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/>
              <a:t>		Two </a:t>
            </a:r>
            <a:r>
              <a:rPr lang="en-US" sz="6000" dirty="0"/>
              <a:t>Approaches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/>
              <a:t>1. Processing using Memory</a:t>
            </a:r>
          </a:p>
          <a:p>
            <a:pPr algn="l"/>
            <a:r>
              <a:rPr lang="en-US" sz="3600" dirty="0">
                <a:solidFill>
                  <a:srgbClr val="0432FF"/>
                </a:solidFill>
              </a:rPr>
              <a:t>2. Processing near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9107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2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9665" y="6392637"/>
            <a:ext cx="671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https://www.anandtech.com/show/14750/hot-chips-31-analysis-inmemory-processing-by-upmem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DF79F1-207B-C34F-AF17-579F237B3E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4724400"/>
            <a:ext cx="8754585" cy="17096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-17231" y="6594579"/>
            <a:ext cx="91759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5"/>
              </a:rPr>
              <a:t>https://www.upmem.com/video-upmem-presenting-its-true-processing-in-memory-solution-hot-chips-2019/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03268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Memory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E19: 8 chips DIMM (1 rank). DPUs @ 267 MHz</a:t>
            </a:r>
          </a:p>
          <a:p>
            <a:r>
              <a:rPr lang="en-US" sz="2600" dirty="0"/>
              <a:t>P21: 16 chips DIMM (2 ranks). DPUs @ 350 MHz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C2AE4-3B3A-DE4A-A3A4-2A8ADB7D2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37" y="2058625"/>
            <a:ext cx="5694726" cy="4141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AC973-70A2-804A-B666-069E89D6CF82}"/>
              </a:ext>
            </a:extLst>
          </p:cNvPr>
          <p:cNvSpPr txBox="1"/>
          <p:nvPr/>
        </p:nvSpPr>
        <p:spPr>
          <a:xfrm>
            <a:off x="3996362" y="6479300"/>
            <a:ext cx="1151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4"/>
              </a:rPr>
              <a:t>www.upmem.com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0786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PIM 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20 UPMEM memory modules of 16 chips each (40 ranks) </a:t>
            </a:r>
            <a:r>
              <a:rPr lang="en-US" sz="2600" dirty="0">
                <a:solidFill>
                  <a:srgbClr val="00B050"/>
                </a:solidFill>
                <a:sym typeface="Wingdings" pitchFamily="2" charset="2"/>
              </a:rPr>
              <a:t> 2560 DPUs</a:t>
            </a:r>
            <a:endParaRPr lang="en-US" sz="2600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8845B-7079-974C-8E30-D3C7BC4A9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506" y="1844713"/>
            <a:ext cx="510961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45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Research Mission &amp; Major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876" y="1554517"/>
            <a:ext cx="6228184" cy="4619600"/>
          </a:xfrm>
        </p:spPr>
        <p:txBody>
          <a:bodyPr/>
          <a:lstStyle/>
          <a:p>
            <a:r>
              <a:rPr lang="en-US" sz="2200" dirty="0">
                <a:solidFill>
                  <a:srgbClr val="0432FF"/>
                </a:solidFill>
              </a:rPr>
              <a:t>Data-centric arch. for low energy &amp; high perf.</a:t>
            </a:r>
          </a:p>
          <a:p>
            <a:pPr lvl="1"/>
            <a:r>
              <a:rPr lang="en-US" sz="1900" dirty="0">
                <a:solidFill>
                  <a:srgbClr val="7030A0"/>
                </a:solidFill>
              </a:rPr>
              <a:t>Proc. in Mem/DRAM, NVM, unified mem/storage </a:t>
            </a:r>
          </a:p>
          <a:p>
            <a:pPr marL="0" indent="0">
              <a:buNone/>
            </a:pPr>
            <a:endParaRPr lang="en-US" sz="400" dirty="0"/>
          </a:p>
          <a:p>
            <a:r>
              <a:rPr lang="en-US" sz="2200" dirty="0">
                <a:solidFill>
                  <a:srgbClr val="0432FF"/>
                </a:solidFill>
              </a:rPr>
              <a:t>Low-latency &amp; predictable architectures</a:t>
            </a:r>
          </a:p>
          <a:p>
            <a:pPr lvl="1"/>
            <a:r>
              <a:rPr lang="en-US" sz="1900" dirty="0">
                <a:solidFill>
                  <a:srgbClr val="7030A0"/>
                </a:solidFill>
              </a:rPr>
              <a:t>Low-latency, low-energy yet low-cost memory</a:t>
            </a:r>
          </a:p>
          <a:p>
            <a:pPr lvl="1"/>
            <a:r>
              <a:rPr lang="en-US" sz="1900" dirty="0">
                <a:solidFill>
                  <a:srgbClr val="7030A0"/>
                </a:solidFill>
              </a:rPr>
              <a:t>QoS-aware and predictable memory systems </a:t>
            </a:r>
          </a:p>
          <a:p>
            <a:pPr lvl="1"/>
            <a:endParaRPr lang="en-US" sz="400" dirty="0"/>
          </a:p>
          <a:p>
            <a:r>
              <a:rPr lang="en-US" sz="2200" dirty="0">
                <a:solidFill>
                  <a:srgbClr val="0432FF"/>
                </a:solidFill>
              </a:rPr>
              <a:t>Fundamentally secure/reliable/safe arch.</a:t>
            </a:r>
          </a:p>
          <a:p>
            <a:pPr lvl="1"/>
            <a:r>
              <a:rPr lang="en-US" sz="1900" dirty="0">
                <a:solidFill>
                  <a:srgbClr val="7030A0"/>
                </a:solidFill>
              </a:rPr>
              <a:t>Tolerating all bit flips; patchable HW; secure mem </a:t>
            </a:r>
          </a:p>
          <a:p>
            <a:endParaRPr lang="en-US" sz="400" dirty="0"/>
          </a:p>
          <a:p>
            <a:r>
              <a:rPr lang="en-US" sz="2200" dirty="0">
                <a:solidFill>
                  <a:srgbClr val="0432FF"/>
                </a:solidFill>
              </a:rPr>
              <a:t>Architectures for ML/AI/Genomics/Health/Med </a:t>
            </a:r>
          </a:p>
          <a:p>
            <a:pPr lvl="1"/>
            <a:r>
              <a:rPr lang="en-US" sz="1900" dirty="0">
                <a:solidFill>
                  <a:srgbClr val="7030A0"/>
                </a:solidFill>
              </a:rPr>
              <a:t>Algorithm/arch./logic co-design; full heterogeneity</a:t>
            </a:r>
          </a:p>
          <a:p>
            <a:pPr lvl="1"/>
            <a:endParaRPr lang="en-US" sz="400" dirty="0"/>
          </a:p>
          <a:p>
            <a:r>
              <a:rPr lang="en-US" sz="2200" dirty="0">
                <a:solidFill>
                  <a:srgbClr val="0432FF"/>
                </a:solidFill>
              </a:rPr>
              <a:t>Data-driven and data-aware architectures</a:t>
            </a:r>
          </a:p>
          <a:p>
            <a:pPr lvl="1">
              <a:buClr>
                <a:srgbClr val="3B812F"/>
              </a:buClr>
            </a:pPr>
            <a:r>
              <a:rPr lang="en-US" sz="1900" dirty="0">
                <a:solidFill>
                  <a:srgbClr val="7030A0"/>
                </a:solidFill>
              </a:rPr>
              <a:t>ML/AI-driven architectural controllers and design</a:t>
            </a:r>
          </a:p>
          <a:p>
            <a:pPr lvl="1">
              <a:buClr>
                <a:srgbClr val="3B812F"/>
              </a:buClr>
            </a:pPr>
            <a:r>
              <a:rPr lang="en-US" sz="1900" dirty="0">
                <a:solidFill>
                  <a:srgbClr val="7030A0"/>
                </a:solidFill>
              </a:rPr>
              <a:t>Expressive memory and expressive systems</a:t>
            </a:r>
          </a:p>
          <a:p>
            <a:pPr lvl="1"/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451813" y="3731647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451813" y="3360172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448638" y="2695853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448638" y="2324378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448638" y="1957665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451813" y="4104709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anose="020B0600070205080204" pitchFamily="34" charset="-128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451813" y="4476184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451813" y="3037785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4" name="Text Box 23"/>
          <p:cNvSpPr txBox="1">
            <a:spLocks noChangeAspect="1" noChangeArrowheads="1"/>
          </p:cNvSpPr>
          <p:nvPr/>
        </p:nvSpPr>
        <p:spPr bwMode="auto">
          <a:xfrm>
            <a:off x="453401" y="4831784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 rot="5400000">
            <a:off x="343209" y="2434845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062A41-3105-574A-A93A-80C76A4AB0E5}"/>
              </a:ext>
            </a:extLst>
          </p:cNvPr>
          <p:cNvSpPr txBox="1"/>
          <p:nvPr/>
        </p:nvSpPr>
        <p:spPr>
          <a:xfrm>
            <a:off x="196668" y="900222"/>
            <a:ext cx="8563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Build fundamentally better architectures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2F057F-2C07-F047-BF1C-E9AD5B942280}"/>
              </a:ext>
            </a:extLst>
          </p:cNvPr>
          <p:cNvSpPr txBox="1"/>
          <p:nvPr/>
        </p:nvSpPr>
        <p:spPr>
          <a:xfrm>
            <a:off x="0" y="5285285"/>
            <a:ext cx="29658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Broad research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spanning apps, systems, logic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with architecture at the center</a:t>
            </a:r>
          </a:p>
        </p:txBody>
      </p:sp>
    </p:spTree>
    <p:extLst>
      <p:ext uri="{BB962C8B-B14F-4D97-AF65-F5344CB8AC3E}">
        <p14:creationId xmlns:p14="http://schemas.microsoft.com/office/powerpoint/2010/main" val="412625214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the UPMEM PIM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https://www.youtube.com/watch?v=Sscy1Wrr22A&amp;list=PL5Q2soXY2Zi9xidyIgBxUz7xRPS-wisBN&amp;index=26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E9B4F-8A34-9544-86B1-2FE3041A6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29271"/>
            <a:ext cx="7848600" cy="551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88477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C16C-9759-FC44-89ED-791187DE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200" dirty="0"/>
              <a:t>Experimental Analysis of the UPMEM PIM Engine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39010-5FA7-AA42-A731-A388AD812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A979B-A23E-4F49-9F1F-3DE77918710A}"/>
              </a:ext>
            </a:extLst>
          </p:cNvPr>
          <p:cNvSpPr txBox="1"/>
          <p:nvPr/>
        </p:nvSpPr>
        <p:spPr>
          <a:xfrm>
            <a:off x="4355976" y="6502956"/>
            <a:ext cx="424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E92A9-1CB3-0F44-AB44-B64795F93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793" y="905635"/>
            <a:ext cx="5628366" cy="566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43130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7028-3550-1A47-8DEF-8CD52A97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FPGA-based Processing Near Memory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4C24-D75A-264A-8138-057AC520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807896" cy="5267672"/>
          </a:xfrm>
        </p:spPr>
        <p:txBody>
          <a:bodyPr/>
          <a:lstStyle/>
          <a:p>
            <a:r>
              <a:rPr lang="en-US" sz="1800" dirty="0"/>
              <a:t>Gagandeep Singh, Mohammed </a:t>
            </a:r>
            <a:r>
              <a:rPr lang="en-US" sz="1800" dirty="0" err="1"/>
              <a:t>Alser</a:t>
            </a:r>
            <a:r>
              <a:rPr lang="en-US" sz="1800" dirty="0"/>
              <a:t>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Dionysios</a:t>
            </a:r>
            <a:r>
              <a:rPr lang="en-US" sz="1800" dirty="0"/>
              <a:t> Diamantopoulos, Juan Gómez-Luna, Henk </a:t>
            </a:r>
            <a:r>
              <a:rPr lang="en-US" sz="1800" dirty="0" err="1"/>
              <a:t>Corporaal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"FPGA-based Near-Memory Acceleration of Modern Data-Intensive Applications"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i="1" dirty="0">
                <a:hlinkClick r:id="rId3"/>
              </a:rPr>
              <a:t>IEEE Micro</a:t>
            </a:r>
            <a:r>
              <a:rPr lang="en-US" sz="1800" i="1" dirty="0"/>
              <a:t> (</a:t>
            </a:r>
            <a:r>
              <a:rPr lang="en-US" sz="1800" b="1" i="1" dirty="0"/>
              <a:t>IEEE MICRO</a:t>
            </a:r>
            <a:r>
              <a:rPr lang="en-US" sz="1800" i="1" dirty="0"/>
              <a:t>)</a:t>
            </a:r>
            <a:r>
              <a:rPr lang="en-US" sz="1800" dirty="0"/>
              <a:t>, to appear, 2021.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5F09-0277-D841-A893-DD691A622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632BB-F849-E647-8BF3-F204B162F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6915"/>
            <a:ext cx="9144000" cy="34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92434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Eliminating the Adoption Barriers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768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sz="54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How to Enable Adoption of </a:t>
            </a:r>
            <a:r>
              <a:rPr lang="en-US" sz="60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Processing in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9BFC-0704-824A-8642-CF6757650AC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25902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48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Challenge and Opportunity for Future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48768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sz="54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None/>
            </a:pPr>
            <a:r>
              <a:rPr lang="en-US" sz="6000" b="1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Data-Driven</a:t>
            </a: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(Self-Optimizing)</a:t>
            </a: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 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9BFC-0704-824A-8642-CF6757650AC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34389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Challenge and Opportunity for Future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48768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sz="54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None/>
            </a:pPr>
            <a:r>
              <a:rPr lang="en-US" sz="6000" b="1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Data-Aware</a:t>
            </a: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(Expressive)</a:t>
            </a: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 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9BFC-0704-824A-8642-CF6757650AC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09616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 in This Tutorial…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"Memory-Centric Computing Systems"</a:t>
            </a:r>
            <a:br>
              <a:rPr lang="en-US" dirty="0"/>
            </a:br>
            <a:r>
              <a:rPr lang="en-US" dirty="0"/>
              <a:t>Invited Tutorial at </a:t>
            </a:r>
            <a:r>
              <a:rPr lang="en-US" i="1" dirty="0">
                <a:hlinkClick r:id="rId3"/>
              </a:rPr>
              <a:t>66th International Electron Devices Meeting (</a:t>
            </a:r>
            <a:r>
              <a:rPr lang="en-US" b="1" i="1" dirty="0">
                <a:hlinkClick r:id="rId3"/>
              </a:rPr>
              <a:t>IEDM</a:t>
            </a:r>
            <a:r>
              <a:rPr lang="en-US" i="1" dirty="0">
                <a:hlinkClick r:id="rId3"/>
              </a:rPr>
              <a:t>)</a:t>
            </a:r>
            <a:r>
              <a:rPr lang="en-US" dirty="0"/>
              <a:t>, Virtual, 12 December 2020.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5"/>
              </a:rPr>
              <a:t>Executive Summary Slides (pptx)</a:t>
            </a:r>
            <a:r>
              <a:rPr lang="en-US" dirty="0"/>
              <a:t> </a:t>
            </a:r>
            <a:r>
              <a:rPr lang="en-US" dirty="0">
                <a:hlinkClick r:id="rId6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7"/>
              </a:rPr>
              <a:t>Tutorial Video</a:t>
            </a:r>
            <a:r>
              <a:rPr lang="en-US" dirty="0"/>
              <a:t> (1 hour 51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8"/>
              </a:rPr>
              <a:t>Executive Summary Video</a:t>
            </a:r>
            <a:r>
              <a:rPr lang="en-US" dirty="0"/>
              <a:t> (2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9"/>
              </a:rPr>
              <a:t>Abstract and Bio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0"/>
              </a:rPr>
              <a:t>Related Keynote Paper from VLSI-DAT 2020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1"/>
              </a:rPr>
              <a:t>Related Review Paper on Processing in Memory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https://www.youtube.com/watch?v=H3sEaINPBOE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1590700" y="6475391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4155525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Tutorial on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hlinkClick r:id="rId2"/>
              </a:rPr>
              <a:t>"Memory-Centric Computing Systems"</a:t>
            </a:r>
            <a:br>
              <a:rPr lang="en-US" dirty="0"/>
            </a:br>
            <a:r>
              <a:rPr lang="en-US" dirty="0"/>
              <a:t>Invited Tutorial at </a:t>
            </a:r>
            <a:r>
              <a:rPr lang="en-US" i="1" dirty="0">
                <a:hlinkClick r:id="rId3"/>
              </a:rPr>
              <a:t>66th International Electron Devices Meeting (</a:t>
            </a:r>
            <a:r>
              <a:rPr lang="en-US" b="1" i="1" dirty="0">
                <a:hlinkClick r:id="rId3"/>
              </a:rPr>
              <a:t>IEDM</a:t>
            </a:r>
            <a:r>
              <a:rPr lang="en-US" i="1" dirty="0">
                <a:hlinkClick r:id="rId3"/>
              </a:rPr>
              <a:t>)</a:t>
            </a:r>
            <a:r>
              <a:rPr lang="en-US" dirty="0"/>
              <a:t>, Virtual, 12 December 2020.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5"/>
              </a:rPr>
              <a:t>Executive Summary Slides (pptx)</a:t>
            </a:r>
            <a:r>
              <a:rPr lang="en-US" dirty="0"/>
              <a:t> </a:t>
            </a:r>
            <a:r>
              <a:rPr lang="en-US" dirty="0">
                <a:hlinkClick r:id="rId6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7"/>
              </a:rPr>
              <a:t>Tutorial Video</a:t>
            </a:r>
            <a:r>
              <a:rPr lang="en-US" dirty="0"/>
              <a:t> (1 hour 51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8"/>
              </a:rPr>
              <a:t>Executive Summary Video</a:t>
            </a:r>
            <a:r>
              <a:rPr lang="en-US" dirty="0"/>
              <a:t> (2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9"/>
              </a:rPr>
              <a:t>Abstract and Bio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0"/>
              </a:rPr>
              <a:t>Related Keynote Paper from VLSI-DAT 2020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1"/>
              </a:rPr>
              <a:t>Related Review Paper on Processing in Memory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https://www.youtube.com/watch?v=H3sEaINPBOE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1590700" y="6475391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19BEF1-D7AD-6145-A699-312C82831C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77358"/>
            <a:ext cx="9144000" cy="63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76963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D515-2CD3-FE48-A36D-1EDBB48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Architectures for Intelligent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1BD7-9134-8948-A688-D1C8BE8F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252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Data-centric</a:t>
            </a:r>
          </a:p>
          <a:p>
            <a:pPr algn="ctr"/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Data-driven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387B-E70B-6A4A-BE99-B968136C0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1392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908719"/>
          </a:xfrm>
        </p:spPr>
        <p:txBody>
          <a:bodyPr anchor="ctr"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SAFARI Research Group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0F304-EB81-1C45-9F43-338BF2D9505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0308FE-2DB7-BE46-A9A0-BA74A2CC6B83}"/>
              </a:ext>
            </a:extLst>
          </p:cNvPr>
          <p:cNvSpPr txBox="1"/>
          <p:nvPr/>
        </p:nvSpPr>
        <p:spPr>
          <a:xfrm>
            <a:off x="650894" y="4568785"/>
            <a:ext cx="806823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35742A">
                      <a:lumMod val="50000"/>
                    </a:srgbClr>
                  </a:solidFill>
                  <a:prstDash val="solid"/>
                </a:ln>
                <a:solidFill>
                  <a:srgbClr val="3B812F">
                    <a:lumMod val="40000"/>
                    <a:lumOff val="60000"/>
                  </a:srgbClr>
                </a:solidFill>
                <a:effectLst/>
                <a:uLnTx/>
                <a:uFillTx/>
                <a:latin typeface="Chalkduster" panose="03050602040202020205" pitchFamily="66" charset="77"/>
                <a:ea typeface="ＭＳ Ｐゴシック" panose="020B0600070205080204" pitchFamily="34" charset="-128"/>
                <a:cs typeface="Apple Chancery" panose="03020702040506060504" pitchFamily="66" charset="-79"/>
              </a:rPr>
              <a:t>Think BIG, Aim HIGH!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0"/>
              <a:solidFill>
                <a:srgbClr val="CC99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/>
                <a:ea typeface="ＭＳ Ｐゴシック" panose="020B0600070205080204" pitchFamily="34" charset="-128"/>
                <a:cs typeface="Apple Chancery" panose="03020702040506060504" pitchFamily="66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</a:t>
            </a:r>
            <a:endParaRPr kumimoji="0" lang="en-US" sz="3000" b="0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22225">
                <a:solidFill>
                  <a:srgbClr val="35742A">
                    <a:lumMod val="50000"/>
                  </a:srgbClr>
                </a:solidFill>
                <a:prstDash val="solid"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4B6B2-EBBD-DB4E-AC7D-91CAD4D09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200000" cy="286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 descr="brain-MjYzMzAyM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3" y="116632"/>
            <a:ext cx="8328925" cy="62466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4296" y="649514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Source: http://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spectrum.ieee.org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/image/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MjYzMzAyMg.jpeg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5683423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6 July 2021</a:t>
            </a:r>
          </a:p>
          <a:p>
            <a:r>
              <a:rPr lang="en-US" sz="2200" dirty="0"/>
              <a:t>EFCL Welcome Workshop</a:t>
            </a:r>
          </a:p>
          <a:p>
            <a:pPr algn="l"/>
            <a:endParaRPr lang="en-US" sz="220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95536" y="1443608"/>
            <a:ext cx="8382000" cy="2201416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SAFARI Research Group</a:t>
            </a:r>
            <a:br>
              <a:rPr lang="en-US" sz="5000" dirty="0"/>
            </a:br>
            <a:r>
              <a:rPr lang="en-US" sz="5000" dirty="0">
                <a:solidFill>
                  <a:srgbClr val="C00000"/>
                </a:solidFill>
              </a:rPr>
              <a:t>Introduction &amp; Research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afari.png">
            <a:extLst>
              <a:ext uri="{FF2B5EF4-FFF2-40B4-BE49-F238E27FC236}">
                <a16:creationId xmlns:a16="http://schemas.microsoft.com/office/drawing/2014/main" id="{C9B17D3A-555D-294B-BA0B-7E8D65DE6AC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pic>
        <p:nvPicPr>
          <p:cNvPr id="9" name="Picture 8" descr="Burgundy_CMU_JPG_Logo.jpg">
            <a:extLst>
              <a:ext uri="{FF2B5EF4-FFF2-40B4-BE49-F238E27FC236}">
                <a16:creationId xmlns:a16="http://schemas.microsoft.com/office/drawing/2014/main" id="{9127C22E-15AE-AE44-AF51-E3A55BC60E4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78027" y="5805264"/>
            <a:ext cx="253218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513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6081" y="1484784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5000" dirty="0">
                <a:latin typeface="Garamond" charset="0"/>
              </a:rPr>
              <a:t>More Detailed </a:t>
            </a:r>
            <a:br>
              <a:rPr lang="en-US" sz="5000" dirty="0">
                <a:latin typeface="Garamond" charset="0"/>
              </a:rPr>
            </a:br>
            <a:r>
              <a:rPr lang="en-US" sz="5000" dirty="0">
                <a:latin typeface="Garamond" charset="0"/>
              </a:rPr>
              <a:t>Research Overview </a:t>
            </a:r>
          </a:p>
        </p:txBody>
      </p:sp>
      <p:sp>
        <p:nvSpPr>
          <p:cNvPr id="7475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39729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532384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Slides from ISCA 2021 Mentoring Workshop Panel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2000" u="sng" dirty="0"/>
          </a:p>
          <a:p>
            <a:r>
              <a:rPr lang="en-US" sz="2000" u="sng" dirty="0"/>
              <a:t>Onur Mutlu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"Applying to Graduate School &amp; Doing Impactful Research"</a:t>
            </a:r>
            <a:br>
              <a:rPr lang="en-US" sz="2000" dirty="0"/>
            </a:br>
            <a:r>
              <a:rPr lang="en-US" sz="2000" i="1" dirty="0"/>
              <a:t>Invited Panel Talk at </a:t>
            </a:r>
            <a:r>
              <a:rPr lang="en-US" sz="2000" i="1" dirty="0">
                <a:hlinkClick r:id="rId3"/>
              </a:rPr>
              <a:t>the 3rd Undergraduate Mentoring Workshop</a:t>
            </a:r>
            <a:r>
              <a:rPr lang="en-US" sz="2000" i="1" dirty="0"/>
              <a:t>, held with </a:t>
            </a:r>
            <a:r>
              <a:rPr lang="en-US" sz="2000" i="1" dirty="0">
                <a:hlinkClick r:id="rId4"/>
              </a:rPr>
              <a:t>the 48th International Symposium on Computer Architecture (</a:t>
            </a:r>
            <a:r>
              <a:rPr lang="en-US" sz="2000" b="1" i="1" dirty="0">
                <a:hlinkClick r:id="rId4"/>
              </a:rPr>
              <a:t>ISCA</a:t>
            </a:r>
            <a:r>
              <a:rPr lang="en-US" sz="2000" i="1" dirty="0">
                <a:hlinkClick r:id="rId4"/>
              </a:rPr>
              <a:t>)</a:t>
            </a:r>
            <a:r>
              <a:rPr lang="en-US" sz="2000" dirty="0"/>
              <a:t>, Virtual, 18 June 2021.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2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Talk Video</a:t>
            </a:r>
            <a:r>
              <a:rPr lang="en-US" sz="2000" dirty="0"/>
              <a:t> (50 minutes)]</a:t>
            </a:r>
          </a:p>
          <a:p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846986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1EAB-761A-E348-B335-E0E410C63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Talk on Impactful Research &amp;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726AD-987B-2848-AD67-E881431FE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96CCF-B819-EB4D-B48C-D0F7B7B86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AE4B76-6AAF-1041-9885-AAD0BFDFEA4C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https://www.youtube.com/watch?v=83tlorht7Mc&amp;list=PL5Q2soXY2Zi8D_5MGV6EnXEJHnV2YFBJl&amp;index=54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8B1DC4-854D-CC48-8A53-63A089706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39" y="908720"/>
            <a:ext cx="7413669" cy="539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2326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427584"/>
            <a:ext cx="7924800" cy="2001416"/>
          </a:xfrm>
        </p:spPr>
        <p:txBody>
          <a:bodyPr/>
          <a:lstStyle/>
          <a:p>
            <a:pPr algn="ctr"/>
            <a:r>
              <a:rPr lang="en-US" dirty="0"/>
              <a:t>Example Research Topics:</a:t>
            </a:r>
            <a:br>
              <a:rPr lang="en-US" dirty="0"/>
            </a:br>
            <a:r>
              <a:rPr lang="en-US" dirty="0"/>
              <a:t>Quick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34424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132856"/>
            <a:ext cx="7776864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High Performance</a:t>
            </a:r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(to solve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the </a:t>
            </a:r>
            <a:r>
              <a:rPr lang="en-US" sz="4000" b="1" dirty="0">
                <a:solidFill>
                  <a:srgbClr val="FF0000"/>
                </a:solidFill>
              </a:rPr>
              <a:t>toughest </a:t>
            </a:r>
            <a:r>
              <a:rPr lang="en-US" sz="4000" dirty="0">
                <a:solidFill>
                  <a:srgbClr val="FF0000"/>
                </a:solidFill>
              </a:rPr>
              <a:t>&amp; </a:t>
            </a:r>
            <a:r>
              <a:rPr lang="en-US" sz="4000" b="1" dirty="0">
                <a:solidFill>
                  <a:srgbClr val="FF0000"/>
                </a:solidFill>
              </a:rPr>
              <a:t>all</a:t>
            </a:r>
            <a:r>
              <a:rPr lang="en-US" sz="4000" dirty="0">
                <a:solidFill>
                  <a:srgbClr val="FF0000"/>
                </a:solidFill>
              </a:rPr>
              <a:t> problems)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287161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8" y="2060848"/>
            <a:ext cx="8964488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Personalized and Private</a:t>
            </a:r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(in every aspect of life: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health, medicine,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</a:rPr>
              <a:t>spaces, devices, robotics, </a:t>
            </a:r>
            <a:r>
              <a:rPr lang="is-IS" sz="4000" dirty="0">
                <a:solidFill>
                  <a:srgbClr val="FF0000"/>
                </a:solidFill>
              </a:rPr>
              <a:t>…)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762325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7028-3550-1A47-8DEF-8CD52A97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Genome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4C24-D75A-264A-8138-057AC520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807896" cy="5267672"/>
          </a:xfrm>
        </p:spPr>
        <p:txBody>
          <a:bodyPr/>
          <a:lstStyle/>
          <a:p>
            <a:r>
              <a:rPr lang="en-US" sz="1700" dirty="0"/>
              <a:t>Mohammed Alser, </a:t>
            </a:r>
            <a:r>
              <a:rPr lang="en-US" sz="1700" dirty="0" err="1"/>
              <a:t>Zulal</a:t>
            </a:r>
            <a:r>
              <a:rPr lang="en-US" sz="1700" dirty="0"/>
              <a:t> </a:t>
            </a:r>
            <a:r>
              <a:rPr lang="en-US" sz="1700" dirty="0" err="1"/>
              <a:t>Bingol</a:t>
            </a:r>
            <a:r>
              <a:rPr lang="en-US" sz="1700" dirty="0"/>
              <a:t>, Damla Senol Cali, </a:t>
            </a:r>
            <a:r>
              <a:rPr lang="en-US" sz="1700" dirty="0" err="1"/>
              <a:t>Jeremie</a:t>
            </a:r>
            <a:r>
              <a:rPr lang="en-US" sz="1700" dirty="0"/>
              <a:t> Kim, Saugata Ghose, Can Alkan, and Onur Mutlu,</a:t>
            </a:r>
            <a:br>
              <a:rPr lang="en-US" sz="1700" dirty="0"/>
            </a:br>
            <a:r>
              <a:rPr lang="en-US" sz="17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Genome Analysis: A Primer on an Ongoing Journey"</a:t>
            </a:r>
            <a:br>
              <a:rPr lang="en-US" sz="1700" dirty="0">
                <a:solidFill>
                  <a:srgbClr val="0432FF"/>
                </a:solidFill>
              </a:rPr>
            </a:br>
            <a:r>
              <a:rPr lang="en-US" sz="1700" i="1" dirty="0">
                <a:hlinkClick r:id="rId3"/>
              </a:rPr>
              <a:t>IEEE Micro</a:t>
            </a:r>
            <a:r>
              <a:rPr lang="en-US" sz="1700" i="1" dirty="0"/>
              <a:t> (</a:t>
            </a:r>
            <a:r>
              <a:rPr lang="en-US" sz="1700" b="1" i="1" dirty="0"/>
              <a:t>IEEE MICRO</a:t>
            </a:r>
            <a:r>
              <a:rPr lang="en-US" sz="1700" i="1" dirty="0"/>
              <a:t>)</a:t>
            </a:r>
            <a:r>
              <a:rPr lang="en-US" sz="1700" dirty="0"/>
              <a:t>, Vol. 40, No. 5, pages 65-75, September/October 2020.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6"/>
              </a:rPr>
              <a:t>Talk Video (1 hour 2 minutes)</a:t>
            </a:r>
            <a:r>
              <a:rPr lang="en-US" sz="1700" dirty="0"/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5F09-0277-D841-A893-DD691A622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8D8F9-787B-E34E-89E5-814530164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9298" y="2979738"/>
            <a:ext cx="62865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41866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GenASM</a:t>
            </a:r>
            <a:r>
              <a:rPr lang="en-US" dirty="0"/>
              <a:t> Framework </a:t>
            </a:r>
            <a:r>
              <a:rPr lang="en-US" sz="3000" b="1" dirty="0"/>
              <a:t>[MICRO 2020]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500" dirty="0"/>
              <a:t>Damla Senol Cali, Gurpreet S. Kalsi, </a:t>
            </a:r>
            <a:r>
              <a:rPr lang="en-US" sz="1500" dirty="0" err="1"/>
              <a:t>Zulal</a:t>
            </a:r>
            <a:r>
              <a:rPr lang="en-US" sz="1500" dirty="0"/>
              <a:t> </a:t>
            </a:r>
            <a:r>
              <a:rPr lang="en-US" sz="1500" dirty="0" err="1"/>
              <a:t>Bingol</a:t>
            </a:r>
            <a:r>
              <a:rPr lang="en-US" sz="1500" dirty="0"/>
              <a:t>, Can </a:t>
            </a:r>
            <a:r>
              <a:rPr lang="en-US" sz="1500" dirty="0" err="1"/>
              <a:t>Firtina</a:t>
            </a:r>
            <a:r>
              <a:rPr lang="en-US" sz="1500" dirty="0"/>
              <a:t>, Lavanya Subramanian,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Rachata</a:t>
            </a:r>
            <a:r>
              <a:rPr lang="en-US" sz="1500" dirty="0"/>
              <a:t> Ausavarungnirun, Mohammed Alser, Juan Gomez-Luna, Amirali Boroumand, Anant Nori, Allison </a:t>
            </a:r>
            <a:r>
              <a:rPr lang="en-US" sz="1500" dirty="0" err="1"/>
              <a:t>Scibisz</a:t>
            </a:r>
            <a:r>
              <a:rPr lang="en-US" sz="1500" dirty="0"/>
              <a:t>, Sreenivas Subramoney, Can Alkan, Saugata Ghose,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"GenASM: A High-Performance, Low-Power Approximate String Matching Acceleration Framework for Genome Sequence Analysis"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53rd International Symposium on Microarchitecture</a:t>
            </a:r>
            <a:r>
              <a:rPr lang="en-US" sz="1500" i="1" dirty="0"/>
              <a:t> (</a:t>
            </a:r>
            <a:r>
              <a:rPr lang="en-US" sz="1500" b="1" i="1" dirty="0"/>
              <a:t>MICRO</a:t>
            </a:r>
            <a:r>
              <a:rPr lang="en-US" sz="1500" i="1" dirty="0"/>
              <a:t>)</a:t>
            </a:r>
            <a:r>
              <a:rPr lang="en-US" sz="1500" dirty="0"/>
              <a:t>, Virtual, October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Lighting Talk Video</a:t>
            </a:r>
            <a:r>
              <a:rPr lang="en-US" sz="1500" dirty="0"/>
              <a:t> (1.5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6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7"/>
              </a:rPr>
              <a:t>Talk Video</a:t>
            </a:r>
            <a:r>
              <a:rPr lang="en-US" sz="1500" dirty="0"/>
              <a:t> (18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</a:p>
          <a:p>
            <a:pPr marL="0" indent="0">
              <a:buNone/>
            </a:pPr>
            <a:br>
              <a:rPr lang="en-US" sz="1500" dirty="0"/>
            </a:br>
            <a:br>
              <a:rPr lang="en-US" sz="1500" dirty="0"/>
            </a:b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A4793-1AF6-E942-81F7-38877A7E3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013776"/>
            <a:ext cx="9144000" cy="24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3582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737600" y="8324851"/>
            <a:ext cx="284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1219170" rtl="0" eaLnBrk="1" latinLnBrk="0" hangingPunct="1">
              <a:defRPr sz="2133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135684-0FF0-F248-9E0B-F2E232609C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colorTemperature colorTemp="5739"/>
                    </a14:imgEffect>
                    <a14:imgEffect>
                      <a14:saturation sat="153000"/>
                    </a14:imgEffect>
                    <a14:imgEffect>
                      <a14:brightnessContrast bright="45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44707"/>
            <a:ext cx="9144000" cy="39816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32295A3-5F7B-5F43-9181-1BEE72DB19A3}"/>
              </a:ext>
            </a:extLst>
          </p:cNvPr>
          <p:cNvSpPr txBox="1"/>
          <p:nvPr/>
        </p:nvSpPr>
        <p:spPr>
          <a:xfrm>
            <a:off x="827584" y="1988234"/>
            <a:ext cx="8173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000FF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40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+ Researchers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919E19-D41C-ED45-9955-893D0E136C12}"/>
              </a:ext>
            </a:extLst>
          </p:cNvPr>
          <p:cNvSpPr txBox="1"/>
          <p:nvPr/>
        </p:nvSpPr>
        <p:spPr>
          <a:xfrm>
            <a:off x="567029" y="5622340"/>
            <a:ext cx="8272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35742A">
                      <a:lumMod val="50000"/>
                    </a:srgbClr>
                  </a:solidFill>
                  <a:prstDash val="solid"/>
                </a:ln>
                <a:solidFill>
                  <a:srgbClr val="3B812F">
                    <a:lumMod val="40000"/>
                    <a:lumOff val="60000"/>
                  </a:srgbClr>
                </a:solidFill>
                <a:effectLst/>
                <a:uLnTx/>
                <a:uFillTx/>
                <a:latin typeface="Chalkduster" panose="03050602040202020205" pitchFamily="66" charset="77"/>
                <a:ea typeface="ＭＳ Ｐゴシック" panose="020B0600070205080204" pitchFamily="34" charset="-128"/>
                <a:cs typeface="Apple Chancery" panose="03020702040506060504" pitchFamily="66" charset="-79"/>
                <a:sym typeface="Arial"/>
              </a:rPr>
              <a:t>Think BIG, Aim HIGH!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DC32EF-6916-C042-B579-9A528D144145}"/>
              </a:ext>
            </a:extLst>
          </p:cNvPr>
          <p:cNvSpPr/>
          <p:nvPr/>
        </p:nvSpPr>
        <p:spPr>
          <a:xfrm>
            <a:off x="3192109" y="6375455"/>
            <a:ext cx="2759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/>
                <a:ea typeface="ＭＳ Ｐゴシック" panose="020B0600070205080204" pitchFamily="34" charset="-128"/>
                <a:cs typeface="Apple Chancery" panose="03020702040506060504" pitchFamily="66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</a:t>
            </a:r>
            <a:endParaRPr kumimoji="0" lang="en-US" sz="2000" b="0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4DD5283-F5C7-B94B-B7ED-8F1609BDF9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941" y="5229201"/>
            <a:ext cx="1329363" cy="47166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C808981-2A78-D64E-A0DF-A6572C6FB0AB}"/>
              </a:ext>
            </a:extLst>
          </p:cNvPr>
          <p:cNvSpPr txBox="1">
            <a:spLocks/>
          </p:cNvSpPr>
          <p:nvPr/>
        </p:nvSpPr>
        <p:spPr bwMode="auto">
          <a:xfrm>
            <a:off x="228600" y="0"/>
            <a:ext cx="8610600" cy="9087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Onur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Mutlu’s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 SAFARI Research Group</a:t>
            </a: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BC5DB1A9-C9CF-E447-9055-3E8366E5C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1" y="82492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Computer architecture, HW/SW, systems, bioinformatics, security, memory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0BE4A6-A2E2-5245-9CEB-9E430FB09439}"/>
              </a:ext>
            </a:extLst>
          </p:cNvPr>
          <p:cNvSpPr txBox="1"/>
          <p:nvPr/>
        </p:nvSpPr>
        <p:spPr>
          <a:xfrm>
            <a:off x="2108985" y="1271883"/>
            <a:ext cx="492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https://safari.ethz.ch/safari-newsletter-april-2020/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97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Genome Sequencing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336100" y="5036983"/>
            <a:ext cx="81939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Senol Cali+,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Assembly: Computational Analysis of the Current State, Bottlenecks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Future 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Briefings in Bioinformatics,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arxiv.org version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92BBE-67D0-BE44-AFBF-F27F37B8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144000" cy="220287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735DFE-2D11-5849-BC1A-6B423D48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801" y="2996952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9BD0F31E-C179-B049-9A06-915AC472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452063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826259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955F-E593-C94F-8AC7-1810F089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of Genome Sequencing &amp;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DD420-3CB6-7A41-8020-2C87CA87AB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7019E-6B59-9444-A8F8-0CFAB6B6981D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C405E63-629C-CD4C-A407-9B4A7134B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43" y="3346327"/>
            <a:ext cx="4934857" cy="28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D409C-4506-9941-8552-EF2195C4FB00}"/>
              </a:ext>
            </a:extLst>
          </p:cNvPr>
          <p:cNvSpPr txBox="1"/>
          <p:nvPr/>
        </p:nvSpPr>
        <p:spPr>
          <a:xfrm>
            <a:off x="6487885" y="5518067"/>
            <a:ext cx="242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SmidgION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from ONT</a:t>
            </a:r>
          </a:p>
        </p:txBody>
      </p:sp>
      <p:pic>
        <p:nvPicPr>
          <p:cNvPr id="5124" name="Picture 4" descr="First Nanopore Sequencing of Human Genome">
            <a:extLst>
              <a:ext uri="{FF2B5EF4-FFF2-40B4-BE49-F238E27FC236}">
                <a16:creationId xmlns:a16="http://schemas.microsoft.com/office/drawing/2014/main" id="{CD6415EF-163D-B542-B3D4-F9AA1F93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" y="1151879"/>
            <a:ext cx="4378883" cy="294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4B99A9-CA22-114E-A3BA-CE16FDD156D7}"/>
              </a:ext>
            </a:extLst>
          </p:cNvPr>
          <p:cNvSpPr/>
          <p:nvPr/>
        </p:nvSpPr>
        <p:spPr>
          <a:xfrm>
            <a:off x="399142" y="1151879"/>
            <a:ext cx="4378883" cy="29411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DDC3997-C7CB-584B-BDBF-AE5464A11F6D}"/>
              </a:ext>
            </a:extLst>
          </p:cNvPr>
          <p:cNvSpPr/>
          <p:nvPr/>
        </p:nvSpPr>
        <p:spPr>
          <a:xfrm rot="2626864">
            <a:off x="4168426" y="3415740"/>
            <a:ext cx="1219200" cy="72571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684CC-0CFA-074F-9F5D-8C754E1811D1}"/>
              </a:ext>
            </a:extLst>
          </p:cNvPr>
          <p:cNvSpPr txBox="1"/>
          <p:nvPr/>
        </p:nvSpPr>
        <p:spPr>
          <a:xfrm>
            <a:off x="366963" y="3908363"/>
            <a:ext cx="2423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MinION from ONT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3EA399-F01F-924B-AF8C-595F3906F92F}"/>
              </a:ext>
            </a:extLst>
          </p:cNvPr>
          <p:cNvSpPr txBox="1"/>
          <p:nvPr/>
        </p:nvSpPr>
        <p:spPr>
          <a:xfrm>
            <a:off x="1447547" y="6463844"/>
            <a:ext cx="7464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Alser+, 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Accelerating Genome Analysis: A Primer on an Ongoing Journey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”, IEEE Micro 2020.</a:t>
            </a:r>
          </a:p>
        </p:txBody>
      </p:sp>
    </p:spTree>
    <p:extLst>
      <p:ext uri="{BB962C8B-B14F-4D97-AF65-F5344CB8AC3E}">
        <p14:creationId xmlns:p14="http://schemas.microsoft.com/office/powerpoint/2010/main" val="1849614256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More on Fast &amp; Efficient Genome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r>
              <a:rPr lang="en-US" sz="1600" dirty="0"/>
              <a:t>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Genome Analysis: A Primer on an Ongoing Journey"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Invited Lecture at </a:t>
            </a:r>
            <a:r>
              <a:rPr lang="en-US" sz="1600" i="1" dirty="0">
                <a:hlinkClick r:id="rId3"/>
              </a:rPr>
              <a:t>Technion</a:t>
            </a:r>
            <a:r>
              <a:rPr lang="en-US" sz="1600" dirty="0"/>
              <a:t>, Virtual, 26 January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2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4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5"/>
              </a:rPr>
              <a:t>Talk Video </a:t>
            </a:r>
            <a:r>
              <a:rPr lang="en-US" sz="1600" dirty="0"/>
              <a:t>(1 hour 37 minutes, including Q&amp;A)]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Related Invited Paper (at IEEE Micro, 2020)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hlinkClick r:id="rId7"/>
            <a:extLst>
              <a:ext uri="{FF2B5EF4-FFF2-40B4-BE49-F238E27FC236}">
                <a16:creationId xmlns:a16="http://schemas.microsoft.com/office/drawing/2014/main" id="{63062A44-6117-B242-BB5D-88FC9FCE61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80" y="2569425"/>
            <a:ext cx="6012160" cy="41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04390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Lectures on Genome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4955"/>
            <a:ext cx="8851900" cy="521176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3a</a:t>
            </a:r>
          </a:p>
          <a:p>
            <a:pPr lvl="1"/>
            <a:r>
              <a:rPr lang="en-US" sz="1800" b="1" dirty="0"/>
              <a:t>Introduction to Genome Sequence Analysis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https://www.youtube.com/watch?v=CrRb32v7SJc&amp;list=PL5Q2soXY2Zi9xidyIgBxUz7xRPS-wisBN&amp;index=5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8</a:t>
            </a:r>
          </a:p>
          <a:p>
            <a:pPr lvl="1"/>
            <a:r>
              <a:rPr lang="en-US" sz="1800" b="1" dirty="0"/>
              <a:t>Intelligent Genome Analysis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https://www.youtube.com/watch?v=ygmQpdDTL7o&amp;list=PL5Q2soXY2Zi9xidyIgBxUz7xRPS-wisBN&amp;index=14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9a</a:t>
            </a:r>
          </a:p>
          <a:p>
            <a:pPr lvl="1"/>
            <a:r>
              <a:rPr lang="en-US" sz="1800" b="1" dirty="0" err="1"/>
              <a:t>GenASM</a:t>
            </a:r>
            <a:r>
              <a:rPr lang="en-US" sz="1800" b="1" dirty="0"/>
              <a:t>: Approx. String Matching Accelerator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https://www.youtube.com/watch?v=XoLpzmN-Pas&amp;list=PL5Q2soXY2Zi9xidyIgBxUz7xRPS-wisBN&amp;index=15 </a:t>
            </a:r>
          </a:p>
          <a:p>
            <a:pPr lvl="1"/>
            <a:endParaRPr lang="en-US" sz="600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Accelerating Genomics Project Course, Fall 2020, Lecture 1</a:t>
            </a:r>
          </a:p>
          <a:p>
            <a:pPr lvl="1"/>
            <a:r>
              <a:rPr lang="en-US" sz="2000" b="1" dirty="0"/>
              <a:t>Accelerating Genomics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https://www.youtube.com/watch?v=rgjl8ZyLsAg&amp;list=PL5Q2soXY2Zi9E2bBVAgCqLgwiDRQDTyId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A4FBF-90BC-A44A-80A5-E27853501F68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30905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Computing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is Bottlenecked by Data</a:t>
            </a:r>
            <a:endParaRPr lang="en-US" sz="64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95535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Realization</a:t>
            </a:r>
          </a:p>
        </p:txBody>
      </p:sp>
      <p:sp>
        <p:nvSpPr>
          <p:cNvPr id="269314" name="Content Placeholder 2"/>
          <p:cNvSpPr>
            <a:spLocks noGrp="1"/>
          </p:cNvSpPr>
          <p:nvPr>
            <p:ph idx="1"/>
          </p:nvPr>
        </p:nvSpPr>
        <p:spPr>
          <a:xfrm>
            <a:off x="228600" y="1340768"/>
            <a:ext cx="8610600" cy="395068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Modern Systems are Bottlenecked by </a:t>
            </a:r>
          </a:p>
          <a:p>
            <a:pPr marL="0" indent="0" algn="ctr">
              <a:buNone/>
            </a:pPr>
            <a:endParaRPr lang="en-US" sz="1200" dirty="0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Data Storage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and Movement</a:t>
            </a:r>
          </a:p>
        </p:txBody>
      </p:sp>
      <p:sp>
        <p:nvSpPr>
          <p:cNvPr id="2693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7E41B-EC3C-DB47-8DFF-6EEC54F56C5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56803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Realization Reworded</a:t>
            </a:r>
          </a:p>
        </p:txBody>
      </p:sp>
      <p:sp>
        <p:nvSpPr>
          <p:cNvPr id="269314" name="Content Placeholder 2"/>
          <p:cNvSpPr>
            <a:spLocks noGrp="1"/>
          </p:cNvSpPr>
          <p:nvPr>
            <p:ph idx="1"/>
          </p:nvPr>
        </p:nvSpPr>
        <p:spPr>
          <a:xfrm>
            <a:off x="228600" y="1638558"/>
            <a:ext cx="8610600" cy="395068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Modern Systems are Bottlenecked by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Memory</a:t>
            </a:r>
          </a:p>
        </p:txBody>
      </p:sp>
      <p:sp>
        <p:nvSpPr>
          <p:cNvPr id="2693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7E41B-EC3C-DB47-8DFF-6EEC54F56C5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91860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An “Early” Overview Paper…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 Scaling: A Systems Architecture Perspective"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 </a:t>
            </a:r>
            <a:r>
              <a:rPr lang="en-US" i="1" dirty="0">
                <a:hlinkClick r:id="rId3"/>
              </a:rPr>
              <a:t>5th International Memory Workshop</a:t>
            </a:r>
            <a:r>
              <a:rPr lang="en-US" i="1" dirty="0"/>
              <a:t> (</a:t>
            </a:r>
            <a:r>
              <a:rPr lang="en-US" b="1" i="1" dirty="0"/>
              <a:t>IMW</a:t>
            </a:r>
            <a:r>
              <a:rPr lang="en-US" i="1" dirty="0"/>
              <a:t>)</a:t>
            </a:r>
            <a:r>
              <a:rPr lang="en-US" dirty="0"/>
              <a:t>, Monterey, CA, May 2013. </a:t>
            </a:r>
            <a:r>
              <a:rPr lang="en-US" dirty="0">
                <a:hlinkClick r:id="rId4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5"/>
              </a:rPr>
              <a:t>(pdf)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>
                <a:hlinkClick r:id="rId6"/>
              </a:rPr>
              <a:t>EETimes Reprint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49080"/>
            <a:ext cx="9144000" cy="1639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B311F9-F741-644A-9EB2-894E4CF2F735}"/>
              </a:ext>
            </a:extLst>
          </p:cNvPr>
          <p:cNvSpPr txBox="1"/>
          <p:nvPr/>
        </p:nvSpPr>
        <p:spPr>
          <a:xfrm>
            <a:off x="192006" y="6488668"/>
            <a:ext cx="868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8"/>
              </a:rPr>
              <a:t>https://people.inf.ethz.ch/omutlu/pub/memory-scaling_memcon13.pdf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361103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Secure, Reliable, Safe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5032044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Infrastructures to Understand Such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4378369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630" y="3573016"/>
            <a:ext cx="4170370" cy="2840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61741" y="980728"/>
            <a:ext cx="44747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An Experimental Study of Data Retention Behavior in Modern DRAM Devices: Implications for Retention Time Profiling Mechanisms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(Liu et al., ISCA 2013)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  <a:hlinkClick r:id="rId5"/>
              </a:rPr>
              <a:t>The Efficacy of Error Mitigation Techniques for DRAM Retention Failures: A Comparative Experimental Study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(Khan et al., SIGMETRICS 2014)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37" y="3652570"/>
            <a:ext cx="4690779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/>
              </a:rPr>
              <a:t>Flipping Bits in Memory Without Accessing Them: An Experimental Study of DRAM Disturbance Errors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(Kim et al., ISCA 2014)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  <a:hlinkClick r:id="rId7"/>
              </a:rPr>
              <a:t>Adaptive-Latency DRAM: Optimizing DRAM Timing for the Common-Case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 (Lee et al., HPCA 2015)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  <a:hlinkClick r:id="rId8"/>
              </a:rPr>
              <a:t>AVATAR: A Variable-Retention-Time (VRT) Aware Refresh for DRAM Systems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Qureshi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 et al., DSN 2015)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547364"/>
      </p:ext>
    </p:extLst>
  </p:cSld>
  <p:clrMapOvr>
    <a:masterClrMapping/>
  </p:clrMapOvr>
  <p:transition/>
</p:sld>
</file>

<file path=ppt/theme/_rels/theme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5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1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7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7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6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Myriad Pro Bold Cond"/>
        <a:ea typeface="ヒラギノ角ゴ ProN W6"/>
        <a:cs typeface="ヒラギノ角ゴ ProN W6"/>
      </a:majorFont>
      <a:minorFont>
        <a:latin typeface="Myriad Pro Bold Con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3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4_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B3B3"/>
      </a:accent5>
      <a:accent6>
        <a:srgbClr val="777777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6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213393</TotalTime>
  <Words>9918</Words>
  <Application>Microsoft Macintosh PowerPoint</Application>
  <PresentationFormat>On-screen Show (4:3)</PresentationFormat>
  <Paragraphs>1455</Paragraphs>
  <Slides>177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67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177</vt:i4>
      </vt:variant>
    </vt:vector>
  </HeadingPairs>
  <TitlesOfParts>
    <vt:vector size="264" baseType="lpstr">
      <vt:lpstr>Adobe Garamond Pro</vt:lpstr>
      <vt:lpstr>Arial</vt:lpstr>
      <vt:lpstr>Arial Narrow</vt:lpstr>
      <vt:lpstr>Calibri</vt:lpstr>
      <vt:lpstr>Calibri Light</vt:lpstr>
      <vt:lpstr>Cambria Math</vt:lpstr>
      <vt:lpstr>Chalkduster</vt:lpstr>
      <vt:lpstr>Corbel</vt:lpstr>
      <vt:lpstr>europa</vt:lpstr>
      <vt:lpstr>Futura Medium</vt:lpstr>
      <vt:lpstr>Garamond</vt:lpstr>
      <vt:lpstr>Gill Sans</vt:lpstr>
      <vt:lpstr>Gill Sans MT</vt:lpstr>
      <vt:lpstr>Lucida Grande</vt:lpstr>
      <vt:lpstr>Myriad Pro Bold Cond</vt:lpstr>
      <vt:lpstr>Segoe UI</vt:lpstr>
      <vt:lpstr>Tahoma</vt:lpstr>
      <vt:lpstr>Times New Roman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5_Edge</vt:lpstr>
      <vt:lpstr>7_Edge</vt:lpstr>
      <vt:lpstr>171_Edge</vt:lpstr>
      <vt:lpstr>18_Edge</vt:lpstr>
      <vt:lpstr>169_Edge</vt:lpstr>
      <vt:lpstr>14_Edge</vt:lpstr>
      <vt:lpstr>19_Edge</vt:lpstr>
      <vt:lpstr>12_Edge</vt:lpstr>
      <vt:lpstr>62_Edge</vt:lpstr>
      <vt:lpstr>2_Edge</vt:lpstr>
      <vt:lpstr>15_Edge</vt:lpstr>
      <vt:lpstr>155_Edge</vt:lpstr>
      <vt:lpstr>42_Edge</vt:lpstr>
      <vt:lpstr>16_Edge</vt:lpstr>
      <vt:lpstr>21_Edge</vt:lpstr>
      <vt:lpstr>22_Edge</vt:lpstr>
      <vt:lpstr>44_Edge</vt:lpstr>
      <vt:lpstr>7_Office Theme</vt:lpstr>
      <vt:lpstr>24_Edge</vt:lpstr>
      <vt:lpstr>25_Edge</vt:lpstr>
      <vt:lpstr>26_Edge</vt:lpstr>
      <vt:lpstr>99_Edge</vt:lpstr>
      <vt:lpstr>28_Edge</vt:lpstr>
      <vt:lpstr>157_Edge</vt:lpstr>
      <vt:lpstr>Title &amp; Bullets</vt:lpstr>
      <vt:lpstr>32_Edge</vt:lpstr>
      <vt:lpstr>33_Edge</vt:lpstr>
      <vt:lpstr>11_Edge</vt:lpstr>
      <vt:lpstr>Office Theme</vt:lpstr>
      <vt:lpstr>100_Edge</vt:lpstr>
      <vt:lpstr>4_sesha-theme</vt:lpstr>
      <vt:lpstr>Visio</vt:lpstr>
      <vt:lpstr>SAFARI Research Group Introduction &amp; Research</vt:lpstr>
      <vt:lpstr>Brief Self Introduction</vt:lpstr>
      <vt:lpstr>Current Research Mission</vt:lpstr>
      <vt:lpstr>Four Key Current Directions</vt:lpstr>
      <vt:lpstr>The Transformation Hierarchy</vt:lpstr>
      <vt:lpstr>Axiom</vt:lpstr>
      <vt:lpstr>Current Research Mission &amp; Major Topics</vt:lpstr>
      <vt:lpstr>SAFARI Research Group</vt:lpstr>
      <vt:lpstr>PowerPoint Presentation</vt:lpstr>
      <vt:lpstr>SAFARI Newsletter January 2021 Edition</vt:lpstr>
      <vt:lpstr>SAFARI PhD and Post-Doc Alumni</vt:lpstr>
      <vt:lpstr>Principle: Teaching and Research</vt:lpstr>
      <vt:lpstr>Research &amp; Teaching: Some Overview Talks</vt:lpstr>
      <vt:lpstr>Online Courses &amp; Lectures</vt:lpstr>
      <vt:lpstr>PowerPoint Presentation</vt:lpstr>
      <vt:lpstr>DDCA (Spring 2021)</vt:lpstr>
      <vt:lpstr>Comp Arch (Fall 2020)</vt:lpstr>
      <vt:lpstr>A Talk on Impactful Research &amp; Teaching</vt:lpstr>
      <vt:lpstr>Open-Source Artifacts</vt:lpstr>
      <vt:lpstr>PowerPoint Presentation</vt:lpstr>
      <vt:lpstr>Papers, Talks, Videos, Artifacts</vt:lpstr>
      <vt:lpstr>Funding Acknowledgments</vt:lpstr>
      <vt:lpstr>Example Research Topics: Quick Overview</vt:lpstr>
      <vt:lpstr>Current Research Mission</vt:lpstr>
      <vt:lpstr>Four Key Issues in Future Platforms</vt:lpstr>
      <vt:lpstr>Architectures for Intelligent Machines</vt:lpstr>
      <vt:lpstr>Current EFCL Projects</vt:lpstr>
      <vt:lpstr>The Problem</vt:lpstr>
      <vt:lpstr>Data is Key for AI, ML, Genomics, …</vt:lpstr>
      <vt:lpstr>Data is Key for Future Workloads</vt:lpstr>
      <vt:lpstr>Data Overwhelms Modern Machines </vt:lpstr>
      <vt:lpstr>PowerPoint Presentation</vt:lpstr>
      <vt:lpstr>PowerPoint Presentation</vt:lpstr>
      <vt:lpstr>Data is Key for Future Workloads</vt:lpstr>
      <vt:lpstr>PowerPoint Presentation</vt:lpstr>
      <vt:lpstr>New Genome Sequencing Technologies</vt:lpstr>
      <vt:lpstr>New Genome Sequencing Technologies</vt:lpstr>
      <vt:lpstr>Accelerating Genome Analysis [IEEE MICRO 2020]</vt:lpstr>
      <vt:lpstr>GenASM Framework [MICRO 2020]</vt:lpstr>
      <vt:lpstr>FPGA-based Processing Near Memory</vt:lpstr>
      <vt:lpstr>Future of Genome Sequencing &amp; Analysis</vt:lpstr>
      <vt:lpstr>More on Fast &amp; Efficient Genome Analysis …</vt:lpstr>
      <vt:lpstr>Detailed Lectures on Genome Analysis</vt:lpstr>
      <vt:lpstr>Data Overwhelms Modern Machines …</vt:lpstr>
      <vt:lpstr>A Computing System</vt:lpstr>
      <vt:lpstr>Perils of Processor-Centric Design</vt:lpstr>
      <vt:lpstr>PowerPoint Presentation</vt:lpstr>
      <vt:lpstr>PowerPoint Presentation</vt:lpstr>
      <vt:lpstr>Data Movement vs. Computation Energy</vt:lpstr>
      <vt:lpstr>Axiom</vt:lpstr>
      <vt:lpstr>How to Handle Data Well</vt:lpstr>
      <vt:lpstr>Corollaries: Architectures Today …</vt:lpstr>
      <vt:lpstr>Data-Centric (Memory-Centric) Architectures</vt:lpstr>
      <vt:lpstr>Data-Centric Architectures: Properties</vt:lpstr>
      <vt:lpstr>Processing Data           Where It Makes Sense</vt:lpstr>
      <vt:lpstr>The Problem</vt:lpstr>
      <vt:lpstr>The Problem</vt:lpstr>
      <vt:lpstr>We Need A Paradigm Shift To …</vt:lpstr>
      <vt:lpstr>Challenge and Opportunity for Future</vt:lpstr>
      <vt:lpstr>Challenge and Opportunity for Future</vt:lpstr>
      <vt:lpstr>Challenge and Opportunity for Future</vt:lpstr>
      <vt:lpstr>Goal: Processing Inside Memory</vt:lpstr>
      <vt:lpstr>Memory as an Accelerator</vt:lpstr>
      <vt:lpstr>Processing in Memory:   Two Approaches</vt:lpstr>
      <vt:lpstr>PIM Review and Open Problems</vt:lpstr>
      <vt:lpstr>PIM Review and Open Problems (II)</vt:lpstr>
      <vt:lpstr>UPMEM Processing-in-DRAM Engine (2019)</vt:lpstr>
      <vt:lpstr>UPMEM Memory Modules</vt:lpstr>
      <vt:lpstr>PIM System Organization</vt:lpstr>
      <vt:lpstr>More on the UPMEM PIM System</vt:lpstr>
      <vt:lpstr>Experimental Analysis of the UPMEM PIM Engine</vt:lpstr>
      <vt:lpstr>FPGA-based Processing Near Memory</vt:lpstr>
      <vt:lpstr>Eliminating the Adoption Barriers</vt:lpstr>
      <vt:lpstr>We Need to Revisit the Entire Stack</vt:lpstr>
      <vt:lpstr>Challenge and Opportunity for Future</vt:lpstr>
      <vt:lpstr>Challenge and Opportunity for Future</vt:lpstr>
      <vt:lpstr>More Info in This Tutorial…</vt:lpstr>
      <vt:lpstr>A Tutorial on PIM</vt:lpstr>
      <vt:lpstr>Architectures for Intelligent Machines</vt:lpstr>
      <vt:lpstr>PowerPoint Presentation</vt:lpstr>
      <vt:lpstr>SAFARI Research Group Introduction &amp; Research</vt:lpstr>
      <vt:lpstr>More Detailed  Research Overview </vt:lpstr>
      <vt:lpstr>Slides from ISCA 2021 Mentoring Workshop Panel</vt:lpstr>
      <vt:lpstr>A Talk on Impactful Research &amp; Teaching</vt:lpstr>
      <vt:lpstr>Example Research Topics: Quick Overview</vt:lpstr>
      <vt:lpstr>Challenge and Opportunity for Future</vt:lpstr>
      <vt:lpstr>Challenge and Opportunity for Future</vt:lpstr>
      <vt:lpstr>Accelerating Genome Analysis</vt:lpstr>
      <vt:lpstr>GenASM Framework [MICRO 2020]</vt:lpstr>
      <vt:lpstr>New Genome Sequencing Technologies</vt:lpstr>
      <vt:lpstr>Future of Genome Sequencing &amp; Analysis</vt:lpstr>
      <vt:lpstr>More on Fast &amp; Efficient Genome Analysis</vt:lpstr>
      <vt:lpstr>Detailed Lectures on Genome Analysis</vt:lpstr>
      <vt:lpstr>The Problem</vt:lpstr>
      <vt:lpstr>Realization</vt:lpstr>
      <vt:lpstr>Realization Reworded</vt:lpstr>
      <vt:lpstr>An “Early” Overview Paper…</vt:lpstr>
      <vt:lpstr>Challenge and Opportunity for Future</vt:lpstr>
      <vt:lpstr>Infrastructures to Understand Such Issues</vt:lpstr>
      <vt:lpstr>Infrastructures to Understand Such Issues</vt:lpstr>
      <vt:lpstr>SoftMC: Open Source DRAM Infrastructure</vt:lpstr>
      <vt:lpstr>SoftMC</vt:lpstr>
      <vt:lpstr>A Curious Discovery [Kim et al., ISCA 2014]</vt:lpstr>
      <vt:lpstr>DRAM RowHammer</vt:lpstr>
      <vt:lpstr>One Can Take Over an Otherwise-Secure System</vt:lpstr>
      <vt:lpstr>PowerPoint Presentation</vt:lpstr>
      <vt:lpstr>First RowHammer Analysis</vt:lpstr>
      <vt:lpstr>Future of Memory Reliability/Security</vt:lpstr>
      <vt:lpstr>A More Recent RowHammer Retrospective</vt:lpstr>
      <vt:lpstr>RowHammer in 2020</vt:lpstr>
      <vt:lpstr>RowHammer in 2020 (I)</vt:lpstr>
      <vt:lpstr>RowHammer in 2020 (II)</vt:lpstr>
      <vt:lpstr>TRRespass Key Takeaways</vt:lpstr>
      <vt:lpstr>RowHammer in 2020 (III)</vt:lpstr>
      <vt:lpstr>BlockHammer Solution in 2021</vt:lpstr>
      <vt:lpstr>Detailed Lectures on RowHammer</vt:lpstr>
      <vt:lpstr>The Story of RowHammer Lecture …</vt:lpstr>
      <vt:lpstr>Understanding Flash Memory &amp; SSD Reliability</vt:lpstr>
      <vt:lpstr>Understand and Model with Experiments (Flash)</vt:lpstr>
      <vt:lpstr>One Important Takeaway</vt:lpstr>
      <vt:lpstr>Another Challenge and Opportunity</vt:lpstr>
      <vt:lpstr>The Problem</vt:lpstr>
      <vt:lpstr>Energy Waste in Mobile Devices</vt:lpstr>
      <vt:lpstr>The Problem</vt:lpstr>
      <vt:lpstr>We Need A Paradigm Shift To …</vt:lpstr>
      <vt:lpstr>Challenge and Opportunity for Future</vt:lpstr>
      <vt:lpstr>Challenge and Opportunity for Future</vt:lpstr>
      <vt:lpstr>Challenge and Opportunity for Future</vt:lpstr>
      <vt:lpstr>Goal: Processing Inside Memory</vt:lpstr>
      <vt:lpstr>Memory as an Accelerator</vt:lpstr>
      <vt:lpstr>Processing in Memory:   Two Approaches</vt:lpstr>
      <vt:lpstr>PIM Review and Open Problems</vt:lpstr>
      <vt:lpstr>PIM Review and Open Problems (II)</vt:lpstr>
      <vt:lpstr>More on Processing in Memory </vt:lpstr>
      <vt:lpstr>More on Processing in Memory </vt:lpstr>
      <vt:lpstr>More on Processing in Memory (II)</vt:lpstr>
      <vt:lpstr>More on Processing in Memory (III)</vt:lpstr>
      <vt:lpstr>More on Processing in Memory (IV)</vt:lpstr>
      <vt:lpstr>More on Processing in Memory (V)</vt:lpstr>
      <vt:lpstr>In-DRAM Physical Unclonable Functions</vt:lpstr>
      <vt:lpstr>In-DRAM True Random Number Generation</vt:lpstr>
      <vt:lpstr>Eliminating the Adoption Barriers</vt:lpstr>
      <vt:lpstr>We Need to Revisit the Entire Stack</vt:lpstr>
      <vt:lpstr>UPMEM Processing-in-DRAM Engine (2019)</vt:lpstr>
      <vt:lpstr>UPMEM Memory Modules</vt:lpstr>
      <vt:lpstr>PIM System Organization</vt:lpstr>
      <vt:lpstr>More on the UPMEM PIM System</vt:lpstr>
      <vt:lpstr>Experimental Analysis of the UPMEM PIM Engine</vt:lpstr>
      <vt:lpstr>DAMOV Methodology &amp; Workloads</vt:lpstr>
      <vt:lpstr>Detailed Lectures on PIM (I)</vt:lpstr>
      <vt:lpstr>Detailed Lectures on PIM (II)</vt:lpstr>
      <vt:lpstr>A Tutorial on PIM</vt:lpstr>
      <vt:lpstr>A Tutorial on PIM</vt:lpstr>
      <vt:lpstr>PIM Can Enable New Medical Platforms</vt:lpstr>
      <vt:lpstr>Future of Genome Sequencing &amp; Analysis</vt:lpstr>
      <vt:lpstr>Accelerating Genome Analysis: Overview</vt:lpstr>
      <vt:lpstr>More on Fast Genome Analysis …</vt:lpstr>
      <vt:lpstr>Detailed Lectures on Genome Analysis</vt:lpstr>
      <vt:lpstr>Challenge and Opportunity for Future</vt:lpstr>
      <vt:lpstr>Truly Reducing Memory Latency</vt:lpstr>
      <vt:lpstr>Tiered-Latency DRAM</vt:lpstr>
      <vt:lpstr>Adaptive-Latency DRAM</vt:lpstr>
      <vt:lpstr>Analysis of Latency Variation in DRAM Chips</vt:lpstr>
      <vt:lpstr>Design-Induced Latency Variation in DRAM</vt:lpstr>
      <vt:lpstr>Solar-DRAM: Putting It Together</vt:lpstr>
      <vt:lpstr>CLR-DRAM: Capacity-Latency Reconfigurability</vt:lpstr>
      <vt:lpstr>Low-Latency Solid-State Drives (SSDs)</vt:lpstr>
      <vt:lpstr>Lectures on Low-Latency Memory</vt:lpstr>
      <vt:lpstr>A Tutorial on Low-Latency Memory</vt:lpstr>
      <vt:lpstr>We Need to Revisit the Entire Stack</vt:lpstr>
      <vt:lpstr>Open-Source Artifacts</vt:lpstr>
      <vt:lpstr>PowerPoint Presentation</vt:lpstr>
      <vt:lpstr>Some Open Source Tools (I)</vt:lpstr>
      <vt:lpstr>Some Open Source Tools (II)</vt:lpstr>
      <vt:lpstr>More Open Source Tools (III)</vt:lpstr>
      <vt:lpstr>PowerPoint Presentation</vt:lpstr>
      <vt:lpstr>End of Slides on More Detailed  Research Overview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Mutlu  Onur</cp:lastModifiedBy>
  <cp:revision>2875</cp:revision>
  <cp:lastPrinted>2020-07-19T11:53:12Z</cp:lastPrinted>
  <dcterms:created xsi:type="dcterms:W3CDTF">2010-10-08T20:41:54Z</dcterms:created>
  <dcterms:modified xsi:type="dcterms:W3CDTF">2021-07-06T20:13:38Z</dcterms:modified>
</cp:coreProperties>
</file>