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3.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4.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5.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6.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7.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9.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0.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53.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4.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5.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6.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7.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8.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9.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60.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61.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2.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3.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4.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5.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6.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68.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theme/theme69.xml" ContentType="application/vnd.openxmlformats-officedocument.theme+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70.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1.xml" ContentType="application/vnd.openxmlformats-officedocument.presentationml.tags+xml"/>
  <Override PartName="/ppt/notesSlides/notesSlide70.xml" ContentType="application/vnd.openxmlformats-officedocument.presentationml.notesSlide+xml"/>
  <Override PartName="/ppt/tags/tag2.xml" ContentType="application/vnd.openxmlformats-officedocument.presentationml.tags+xml"/>
  <Override PartName="/ppt/notesSlides/notesSlide71.xml" ContentType="application/vnd.openxmlformats-officedocument.presentationml.notesSlide+xml"/>
  <Override PartName="/ppt/tags/tag3.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style9.xml" ContentType="application/vnd.ms-office.chartstyle+xml"/>
  <Override PartName="/ppt/charts/colors9.xml" ContentType="application/vnd.ms-office.chartcolorstyle+xml"/>
  <Override PartName="/ppt/charts/chart14.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tags/tag4.xml" ContentType="application/vnd.openxmlformats-officedocument.presentationml.tags+xml"/>
  <Override PartName="/ppt/notesSlides/notesSlide133.xml" ContentType="application/vnd.openxmlformats-officedocument.presentationml.notesSlide+xml"/>
  <Override PartName="/ppt/tags/tag5.xml" ContentType="application/vnd.openxmlformats-officedocument.presentationml.tags+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ags/tag6.xml" ContentType="application/vnd.openxmlformats-officedocument.presentationml.tags+xml"/>
  <Override PartName="/ppt/notesSlides/notesSlide137.xml" ContentType="application/vnd.openxmlformats-officedocument.presentationml.notesSlide+xml"/>
  <Override PartName="/ppt/tags/tag7.xml" ContentType="application/vnd.openxmlformats-officedocument.presentationml.tags+xml"/>
  <Override PartName="/ppt/notesSlides/notesSlide138.xml" ContentType="application/vnd.openxmlformats-officedocument.presentationml.notesSlide+xml"/>
  <Override PartName="/ppt/tags/tag8.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02" r:id="rId39"/>
    <p:sldMasterId id="2147488317" r:id="rId40"/>
    <p:sldMasterId id="2147488329" r:id="rId41"/>
    <p:sldMasterId id="2147488449" r:id="rId42"/>
    <p:sldMasterId id="2147488474" r:id="rId43"/>
    <p:sldMasterId id="2147488486" r:id="rId44"/>
    <p:sldMasterId id="2147488511" r:id="rId45"/>
    <p:sldMasterId id="2147488536" r:id="rId46"/>
    <p:sldMasterId id="2147488548" r:id="rId47"/>
    <p:sldMasterId id="2147488560" r:id="rId48"/>
    <p:sldMasterId id="2147488577" r:id="rId49"/>
    <p:sldMasterId id="2147488589" r:id="rId50"/>
    <p:sldMasterId id="2147488614" r:id="rId51"/>
    <p:sldMasterId id="2147488627" r:id="rId52"/>
    <p:sldMasterId id="2147488639" r:id="rId53"/>
    <p:sldMasterId id="2147488708" r:id="rId54"/>
    <p:sldMasterId id="2147488721" r:id="rId55"/>
    <p:sldMasterId id="2147488750" r:id="rId56"/>
    <p:sldMasterId id="2147488755" r:id="rId57"/>
    <p:sldMasterId id="2147488781" r:id="rId58"/>
    <p:sldMasterId id="2147488794" r:id="rId59"/>
    <p:sldMasterId id="2147488806" r:id="rId60"/>
    <p:sldMasterId id="2147488818" r:id="rId61"/>
    <p:sldMasterId id="2147488831" r:id="rId62"/>
    <p:sldMasterId id="2147488834" r:id="rId63"/>
    <p:sldMasterId id="2147488842" r:id="rId64"/>
    <p:sldMasterId id="2147488856" r:id="rId65"/>
    <p:sldMasterId id="2147488860" r:id="rId66"/>
    <p:sldMasterId id="2147488863" r:id="rId67"/>
    <p:sldMasterId id="2147488876" r:id="rId68"/>
    <p:sldMasterId id="2147488881" r:id="rId69"/>
    <p:sldMasterId id="2147488894" r:id="rId70"/>
    <p:sldMasterId id="2147488907" r:id="rId71"/>
  </p:sldMasterIdLst>
  <p:notesMasterIdLst>
    <p:notesMasterId r:id="rId357"/>
  </p:notesMasterIdLst>
  <p:handoutMasterIdLst>
    <p:handoutMasterId r:id="rId358"/>
  </p:handoutMasterIdLst>
  <p:sldIdLst>
    <p:sldId id="6582" r:id="rId72"/>
    <p:sldId id="5814" r:id="rId73"/>
    <p:sldId id="6074" r:id="rId74"/>
    <p:sldId id="6761" r:id="rId75"/>
    <p:sldId id="5700" r:id="rId76"/>
    <p:sldId id="6659" r:id="rId77"/>
    <p:sldId id="6038" r:id="rId78"/>
    <p:sldId id="6757" r:id="rId79"/>
    <p:sldId id="6635" r:id="rId80"/>
    <p:sldId id="5776" r:id="rId81"/>
    <p:sldId id="6886" r:id="rId82"/>
    <p:sldId id="6887" r:id="rId83"/>
    <p:sldId id="6888" r:id="rId84"/>
    <p:sldId id="6923" r:id="rId85"/>
    <p:sldId id="6298" r:id="rId86"/>
    <p:sldId id="6082" r:id="rId87"/>
    <p:sldId id="5540" r:id="rId88"/>
    <p:sldId id="6935" r:id="rId89"/>
    <p:sldId id="6595" r:id="rId90"/>
    <p:sldId id="6030" r:id="rId91"/>
    <p:sldId id="6369" r:id="rId92"/>
    <p:sldId id="6370" r:id="rId93"/>
    <p:sldId id="5351" r:id="rId94"/>
    <p:sldId id="6547" r:id="rId95"/>
    <p:sldId id="6924" r:id="rId96"/>
    <p:sldId id="6766" r:id="rId97"/>
    <p:sldId id="646" r:id="rId98"/>
    <p:sldId id="6360" r:id="rId99"/>
    <p:sldId id="651" r:id="rId100"/>
    <p:sldId id="586" r:id="rId101"/>
    <p:sldId id="658" r:id="rId102"/>
    <p:sldId id="6764" r:id="rId103"/>
    <p:sldId id="575" r:id="rId104"/>
    <p:sldId id="683" r:id="rId105"/>
    <p:sldId id="6599" r:id="rId106"/>
    <p:sldId id="6937" r:id="rId107"/>
    <p:sldId id="6600" r:id="rId108"/>
    <p:sldId id="6936" r:id="rId109"/>
    <p:sldId id="6062" r:id="rId110"/>
    <p:sldId id="6938" r:id="rId111"/>
    <p:sldId id="6665" r:id="rId112"/>
    <p:sldId id="6940" r:id="rId113"/>
    <p:sldId id="6941" r:id="rId114"/>
    <p:sldId id="6942" r:id="rId115"/>
    <p:sldId id="6225" r:id="rId116"/>
    <p:sldId id="6895" r:id="rId117"/>
    <p:sldId id="6035" r:id="rId118"/>
    <p:sldId id="6368" r:id="rId119"/>
    <p:sldId id="6943" r:id="rId120"/>
    <p:sldId id="6014" r:id="rId121"/>
    <p:sldId id="6016" r:id="rId122"/>
    <p:sldId id="5913" r:id="rId123"/>
    <p:sldId id="6021" r:id="rId124"/>
    <p:sldId id="5877" r:id="rId125"/>
    <p:sldId id="6008" r:id="rId126"/>
    <p:sldId id="6011" r:id="rId127"/>
    <p:sldId id="6010" r:id="rId128"/>
    <p:sldId id="6885" r:id="rId129"/>
    <p:sldId id="5966" r:id="rId130"/>
    <p:sldId id="6372" r:id="rId131"/>
    <p:sldId id="6295" r:id="rId132"/>
    <p:sldId id="6302" r:id="rId133"/>
    <p:sldId id="6367" r:id="rId134"/>
    <p:sldId id="6953" r:id="rId135"/>
    <p:sldId id="6939" r:id="rId136"/>
    <p:sldId id="6544" r:id="rId137"/>
    <p:sldId id="1317" r:id="rId138"/>
    <p:sldId id="1303" r:id="rId139"/>
    <p:sldId id="1296" r:id="rId140"/>
    <p:sldId id="6954" r:id="rId141"/>
    <p:sldId id="6955" r:id="rId142"/>
    <p:sldId id="1263" r:id="rId143"/>
    <p:sldId id="1273" r:id="rId144"/>
    <p:sldId id="1086" r:id="rId145"/>
    <p:sldId id="1270" r:id="rId146"/>
    <p:sldId id="1318" r:id="rId147"/>
    <p:sldId id="6647" r:id="rId148"/>
    <p:sldId id="6956" r:id="rId149"/>
    <p:sldId id="6957" r:id="rId150"/>
    <p:sldId id="6958" r:id="rId151"/>
    <p:sldId id="6493" r:id="rId152"/>
    <p:sldId id="993" r:id="rId153"/>
    <p:sldId id="6664" r:id="rId154"/>
    <p:sldId id="6028" r:id="rId155"/>
    <p:sldId id="6960" r:id="rId156"/>
    <p:sldId id="6961" r:id="rId157"/>
    <p:sldId id="6662" r:id="rId158"/>
    <p:sldId id="6896" r:id="rId159"/>
    <p:sldId id="6849" r:id="rId160"/>
    <p:sldId id="6850" r:id="rId161"/>
    <p:sldId id="6959" r:id="rId162"/>
    <p:sldId id="6333" r:id="rId163"/>
    <p:sldId id="6312" r:id="rId164"/>
    <p:sldId id="6313" r:id="rId165"/>
    <p:sldId id="6330" r:id="rId166"/>
    <p:sldId id="6767" r:id="rId167"/>
    <p:sldId id="6615" r:id="rId168"/>
    <p:sldId id="6968" r:id="rId169"/>
    <p:sldId id="6963" r:id="rId170"/>
    <p:sldId id="6964" r:id="rId171"/>
    <p:sldId id="7057" r:id="rId172"/>
    <p:sldId id="6965" r:id="rId173"/>
    <p:sldId id="7060" r:id="rId174"/>
    <p:sldId id="7058" r:id="rId175"/>
    <p:sldId id="7059" r:id="rId176"/>
    <p:sldId id="6966" r:id="rId177"/>
    <p:sldId id="7061" r:id="rId178"/>
    <p:sldId id="7062" r:id="rId179"/>
    <p:sldId id="7063" r:id="rId180"/>
    <p:sldId id="7064" r:id="rId181"/>
    <p:sldId id="6969" r:id="rId182"/>
    <p:sldId id="6970" r:id="rId183"/>
    <p:sldId id="6971" r:id="rId184"/>
    <p:sldId id="6329" r:id="rId185"/>
    <p:sldId id="6973" r:id="rId186"/>
    <p:sldId id="6975" r:id="rId187"/>
    <p:sldId id="256" r:id="rId188"/>
    <p:sldId id="257" r:id="rId189"/>
    <p:sldId id="259" r:id="rId190"/>
    <p:sldId id="260" r:id="rId191"/>
    <p:sldId id="261" r:id="rId192"/>
    <p:sldId id="262" r:id="rId193"/>
    <p:sldId id="263" r:id="rId194"/>
    <p:sldId id="264" r:id="rId195"/>
    <p:sldId id="265" r:id="rId196"/>
    <p:sldId id="267" r:id="rId197"/>
    <p:sldId id="268" r:id="rId198"/>
    <p:sldId id="270" r:id="rId199"/>
    <p:sldId id="271" r:id="rId200"/>
    <p:sldId id="273" r:id="rId201"/>
    <p:sldId id="281" r:id="rId202"/>
    <p:sldId id="283" r:id="rId203"/>
    <p:sldId id="284" r:id="rId204"/>
    <p:sldId id="285" r:id="rId205"/>
    <p:sldId id="286" r:id="rId206"/>
    <p:sldId id="287" r:id="rId207"/>
    <p:sldId id="288" r:id="rId208"/>
    <p:sldId id="289" r:id="rId209"/>
    <p:sldId id="290" r:id="rId210"/>
    <p:sldId id="6772" r:id="rId211"/>
    <p:sldId id="292" r:id="rId212"/>
    <p:sldId id="6977" r:id="rId213"/>
    <p:sldId id="6978" r:id="rId214"/>
    <p:sldId id="6763" r:id="rId215"/>
    <p:sldId id="6979" r:id="rId216"/>
    <p:sldId id="6334" r:id="rId217"/>
    <p:sldId id="6335" r:id="rId218"/>
    <p:sldId id="6349" r:id="rId219"/>
    <p:sldId id="6768" r:id="rId220"/>
    <p:sldId id="6980" r:id="rId221"/>
    <p:sldId id="277" r:id="rId222"/>
    <p:sldId id="6774" r:id="rId223"/>
    <p:sldId id="6981" r:id="rId224"/>
    <p:sldId id="6982" r:id="rId225"/>
    <p:sldId id="6983" r:id="rId226"/>
    <p:sldId id="6984" r:id="rId227"/>
    <p:sldId id="6985" r:id="rId228"/>
    <p:sldId id="6986" r:id="rId229"/>
    <p:sldId id="1409" r:id="rId230"/>
    <p:sldId id="1400" r:id="rId231"/>
    <p:sldId id="6987" r:id="rId232"/>
    <p:sldId id="7065" r:id="rId233"/>
    <p:sldId id="6648" r:id="rId234"/>
    <p:sldId id="6650" r:id="rId235"/>
    <p:sldId id="6878" r:id="rId236"/>
    <p:sldId id="7053" r:id="rId237"/>
    <p:sldId id="7055" r:id="rId238"/>
    <p:sldId id="7054" r:id="rId239"/>
    <p:sldId id="6806" r:id="rId240"/>
    <p:sldId id="6877" r:id="rId241"/>
    <p:sldId id="6879" r:id="rId242"/>
    <p:sldId id="7056" r:id="rId243"/>
    <p:sldId id="6480" r:id="rId244"/>
    <p:sldId id="6749" r:id="rId245"/>
    <p:sldId id="6769" r:id="rId246"/>
    <p:sldId id="7015" r:id="rId247"/>
    <p:sldId id="6009" r:id="rId248"/>
    <p:sldId id="7017" r:id="rId249"/>
    <p:sldId id="6150" r:id="rId250"/>
    <p:sldId id="3497" r:id="rId251"/>
    <p:sldId id="6152" r:id="rId252"/>
    <p:sldId id="6153" r:id="rId253"/>
    <p:sldId id="6154" r:id="rId254"/>
    <p:sldId id="6155" r:id="rId255"/>
    <p:sldId id="6156" r:id="rId256"/>
    <p:sldId id="6159" r:id="rId257"/>
    <p:sldId id="6158" r:id="rId258"/>
    <p:sldId id="6160" r:id="rId259"/>
    <p:sldId id="6332" r:id="rId260"/>
    <p:sldId id="6503" r:id="rId261"/>
    <p:sldId id="643" r:id="rId262"/>
    <p:sldId id="6581" r:id="rId263"/>
    <p:sldId id="6296" r:id="rId264"/>
    <p:sldId id="6161" r:id="rId265"/>
    <p:sldId id="6495" r:id="rId266"/>
    <p:sldId id="5968" r:id="rId267"/>
    <p:sldId id="6502" r:id="rId268"/>
    <p:sldId id="6169" r:id="rId269"/>
    <p:sldId id="6162" r:id="rId270"/>
    <p:sldId id="6163" r:id="rId271"/>
    <p:sldId id="6164" r:id="rId272"/>
    <p:sldId id="6165" r:id="rId273"/>
    <p:sldId id="6166" r:id="rId274"/>
    <p:sldId id="6167" r:id="rId275"/>
    <p:sldId id="7052" r:id="rId276"/>
    <p:sldId id="397" r:id="rId277"/>
    <p:sldId id="349" r:id="rId278"/>
    <p:sldId id="301" r:id="rId279"/>
    <p:sldId id="307" r:id="rId280"/>
    <p:sldId id="345" r:id="rId281"/>
    <p:sldId id="309" r:id="rId282"/>
    <p:sldId id="310" r:id="rId283"/>
    <p:sldId id="314" r:id="rId284"/>
    <p:sldId id="317" r:id="rId285"/>
    <p:sldId id="390" r:id="rId286"/>
    <p:sldId id="318" r:id="rId287"/>
    <p:sldId id="353" r:id="rId288"/>
    <p:sldId id="320" r:id="rId289"/>
    <p:sldId id="321" r:id="rId290"/>
    <p:sldId id="373" r:id="rId291"/>
    <p:sldId id="391" r:id="rId292"/>
    <p:sldId id="6962" r:id="rId293"/>
    <p:sldId id="401" r:id="rId294"/>
    <p:sldId id="6616" r:id="rId295"/>
    <p:sldId id="6976" r:id="rId296"/>
    <p:sldId id="7019" r:id="rId297"/>
    <p:sldId id="7020" r:id="rId298"/>
    <p:sldId id="7021" r:id="rId299"/>
    <p:sldId id="7022" r:id="rId300"/>
    <p:sldId id="7023" r:id="rId301"/>
    <p:sldId id="7024" r:id="rId302"/>
    <p:sldId id="7025" r:id="rId303"/>
    <p:sldId id="7026" r:id="rId304"/>
    <p:sldId id="7027" r:id="rId305"/>
    <p:sldId id="7028" r:id="rId306"/>
    <p:sldId id="7029" r:id="rId307"/>
    <p:sldId id="7030" r:id="rId308"/>
    <p:sldId id="7031" r:id="rId309"/>
    <p:sldId id="7032" r:id="rId310"/>
    <p:sldId id="7033" r:id="rId311"/>
    <p:sldId id="7034" r:id="rId312"/>
    <p:sldId id="7035" r:id="rId313"/>
    <p:sldId id="7036" r:id="rId314"/>
    <p:sldId id="7037" r:id="rId315"/>
    <p:sldId id="7038" r:id="rId316"/>
    <p:sldId id="7039" r:id="rId317"/>
    <p:sldId id="7040" r:id="rId318"/>
    <p:sldId id="7041" r:id="rId319"/>
    <p:sldId id="7042" r:id="rId320"/>
    <p:sldId id="7043" r:id="rId321"/>
    <p:sldId id="7044" r:id="rId322"/>
    <p:sldId id="7045" r:id="rId323"/>
    <p:sldId id="7046" r:id="rId324"/>
    <p:sldId id="7047" r:id="rId325"/>
    <p:sldId id="7048" r:id="rId326"/>
    <p:sldId id="7049" r:id="rId327"/>
    <p:sldId id="7050" r:id="rId328"/>
    <p:sldId id="7051" r:id="rId329"/>
    <p:sldId id="7018" r:id="rId330"/>
    <p:sldId id="6989" r:id="rId331"/>
    <p:sldId id="6990" r:id="rId332"/>
    <p:sldId id="6991" r:id="rId333"/>
    <p:sldId id="6992" r:id="rId334"/>
    <p:sldId id="6993" r:id="rId335"/>
    <p:sldId id="6994" r:id="rId336"/>
    <p:sldId id="6995" r:id="rId337"/>
    <p:sldId id="6996" r:id="rId338"/>
    <p:sldId id="6997" r:id="rId339"/>
    <p:sldId id="6998" r:id="rId340"/>
    <p:sldId id="6999" r:id="rId341"/>
    <p:sldId id="7000" r:id="rId342"/>
    <p:sldId id="7001" r:id="rId343"/>
    <p:sldId id="7002" r:id="rId344"/>
    <p:sldId id="7003" r:id="rId345"/>
    <p:sldId id="7004" r:id="rId346"/>
    <p:sldId id="7005" r:id="rId347"/>
    <p:sldId id="7006" r:id="rId348"/>
    <p:sldId id="7007" r:id="rId349"/>
    <p:sldId id="7008" r:id="rId350"/>
    <p:sldId id="7009" r:id="rId351"/>
    <p:sldId id="7010" r:id="rId352"/>
    <p:sldId id="7011" r:id="rId353"/>
    <p:sldId id="7012" r:id="rId354"/>
    <p:sldId id="7013" r:id="rId355"/>
    <p:sldId id="7014" r:id="rId35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432FF"/>
    <a:srgbClr val="948A54"/>
    <a:srgbClr val="FF00C4"/>
    <a:srgbClr val="1A5712"/>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12" autoAdjust="0"/>
    <p:restoredTop sz="99433" autoAdjust="0"/>
  </p:normalViewPr>
  <p:slideViewPr>
    <p:cSldViewPr>
      <p:cViewPr varScale="1">
        <p:scale>
          <a:sx n="111" d="100"/>
          <a:sy n="111" d="100"/>
        </p:scale>
        <p:origin x="2080" y="20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6.xml"/><Relationship Id="rId299" Type="http://schemas.openxmlformats.org/officeDocument/2006/relationships/slide" Target="slides/slide228.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8.xml"/><Relationship Id="rId324" Type="http://schemas.openxmlformats.org/officeDocument/2006/relationships/slide" Target="slides/slide253.xml"/><Relationship Id="rId170" Type="http://schemas.openxmlformats.org/officeDocument/2006/relationships/slide" Target="slides/slide99.xml"/><Relationship Id="rId226" Type="http://schemas.openxmlformats.org/officeDocument/2006/relationships/slide" Target="slides/slide155.xml"/><Relationship Id="rId268" Type="http://schemas.openxmlformats.org/officeDocument/2006/relationships/slide" Target="slides/slide197.xml"/><Relationship Id="rId32" Type="http://schemas.openxmlformats.org/officeDocument/2006/relationships/slideMaster" Target="slideMasters/slideMaster32.xml"/><Relationship Id="rId74" Type="http://schemas.openxmlformats.org/officeDocument/2006/relationships/slide" Target="slides/slide3.xml"/><Relationship Id="rId128" Type="http://schemas.openxmlformats.org/officeDocument/2006/relationships/slide" Target="slides/slide57.xml"/><Relationship Id="rId335" Type="http://schemas.openxmlformats.org/officeDocument/2006/relationships/slide" Target="slides/slide264.xml"/><Relationship Id="rId5" Type="http://schemas.openxmlformats.org/officeDocument/2006/relationships/slideMaster" Target="slideMasters/slideMaster5.xml"/><Relationship Id="rId181" Type="http://schemas.openxmlformats.org/officeDocument/2006/relationships/slide" Target="slides/slide110.xml"/><Relationship Id="rId237" Type="http://schemas.openxmlformats.org/officeDocument/2006/relationships/slide" Target="slides/slide166.xml"/><Relationship Id="rId279" Type="http://schemas.openxmlformats.org/officeDocument/2006/relationships/slide" Target="slides/slide208.xml"/><Relationship Id="rId43" Type="http://schemas.openxmlformats.org/officeDocument/2006/relationships/slideMaster" Target="slideMasters/slideMaster43.xml"/><Relationship Id="rId139" Type="http://schemas.openxmlformats.org/officeDocument/2006/relationships/slide" Target="slides/slide68.xml"/><Relationship Id="rId290" Type="http://schemas.openxmlformats.org/officeDocument/2006/relationships/slide" Target="slides/slide219.xml"/><Relationship Id="rId304" Type="http://schemas.openxmlformats.org/officeDocument/2006/relationships/slide" Target="slides/slide233.xml"/><Relationship Id="rId346" Type="http://schemas.openxmlformats.org/officeDocument/2006/relationships/slide" Target="slides/slide275.xml"/><Relationship Id="rId85" Type="http://schemas.openxmlformats.org/officeDocument/2006/relationships/slide" Target="slides/slide14.xml"/><Relationship Id="rId150" Type="http://schemas.openxmlformats.org/officeDocument/2006/relationships/slide" Target="slides/slide79.xml"/><Relationship Id="rId192" Type="http://schemas.openxmlformats.org/officeDocument/2006/relationships/slide" Target="slides/slide121.xml"/><Relationship Id="rId206" Type="http://schemas.openxmlformats.org/officeDocument/2006/relationships/slide" Target="slides/slide135.xml"/><Relationship Id="rId248" Type="http://schemas.openxmlformats.org/officeDocument/2006/relationships/slide" Target="slides/slide177.xml"/><Relationship Id="rId12" Type="http://schemas.openxmlformats.org/officeDocument/2006/relationships/slideMaster" Target="slideMasters/slideMaster12.xml"/><Relationship Id="rId108" Type="http://schemas.openxmlformats.org/officeDocument/2006/relationships/slide" Target="slides/slide37.xml"/><Relationship Id="rId315" Type="http://schemas.openxmlformats.org/officeDocument/2006/relationships/slide" Target="slides/slide244.xml"/><Relationship Id="rId357" Type="http://schemas.openxmlformats.org/officeDocument/2006/relationships/notesMaster" Target="notesMasters/notesMaster1.xml"/><Relationship Id="rId54" Type="http://schemas.openxmlformats.org/officeDocument/2006/relationships/slideMaster" Target="slideMasters/slideMaster54.xml"/><Relationship Id="rId96" Type="http://schemas.openxmlformats.org/officeDocument/2006/relationships/slide" Target="slides/slide25.xml"/><Relationship Id="rId161" Type="http://schemas.openxmlformats.org/officeDocument/2006/relationships/slide" Target="slides/slide90.xml"/><Relationship Id="rId217" Type="http://schemas.openxmlformats.org/officeDocument/2006/relationships/slide" Target="slides/slide146.xml"/><Relationship Id="rId259" Type="http://schemas.openxmlformats.org/officeDocument/2006/relationships/slide" Target="slides/slide188.xml"/><Relationship Id="rId23" Type="http://schemas.openxmlformats.org/officeDocument/2006/relationships/slideMaster" Target="slideMasters/slideMaster23.xml"/><Relationship Id="rId119" Type="http://schemas.openxmlformats.org/officeDocument/2006/relationships/slide" Target="slides/slide48.xml"/><Relationship Id="rId270" Type="http://schemas.openxmlformats.org/officeDocument/2006/relationships/slide" Target="slides/slide199.xml"/><Relationship Id="rId326" Type="http://schemas.openxmlformats.org/officeDocument/2006/relationships/slide" Target="slides/slide255.xml"/><Relationship Id="rId65" Type="http://schemas.openxmlformats.org/officeDocument/2006/relationships/slideMaster" Target="slideMasters/slideMaster65.xml"/><Relationship Id="rId130" Type="http://schemas.openxmlformats.org/officeDocument/2006/relationships/slide" Target="slides/slide59.xml"/><Relationship Id="rId172" Type="http://schemas.openxmlformats.org/officeDocument/2006/relationships/slide" Target="slides/slide101.xml"/><Relationship Id="rId228" Type="http://schemas.openxmlformats.org/officeDocument/2006/relationships/slide" Target="slides/slide157.xml"/><Relationship Id="rId281" Type="http://schemas.openxmlformats.org/officeDocument/2006/relationships/slide" Target="slides/slide210.xml"/><Relationship Id="rId337" Type="http://schemas.openxmlformats.org/officeDocument/2006/relationships/slide" Target="slides/slide266.xml"/><Relationship Id="rId34" Type="http://schemas.openxmlformats.org/officeDocument/2006/relationships/slideMaster" Target="slideMasters/slideMaster34.xml"/><Relationship Id="rId76" Type="http://schemas.openxmlformats.org/officeDocument/2006/relationships/slide" Target="slides/slide5.xml"/><Relationship Id="rId141" Type="http://schemas.openxmlformats.org/officeDocument/2006/relationships/slide" Target="slides/slide70.xml"/><Relationship Id="rId7" Type="http://schemas.openxmlformats.org/officeDocument/2006/relationships/slideMaster" Target="slideMasters/slideMaster7.xml"/><Relationship Id="rId183" Type="http://schemas.openxmlformats.org/officeDocument/2006/relationships/slide" Target="slides/slide112.xml"/><Relationship Id="rId239" Type="http://schemas.openxmlformats.org/officeDocument/2006/relationships/slide" Target="slides/slide168.xml"/><Relationship Id="rId250" Type="http://schemas.openxmlformats.org/officeDocument/2006/relationships/slide" Target="slides/slide179.xml"/><Relationship Id="rId292" Type="http://schemas.openxmlformats.org/officeDocument/2006/relationships/slide" Target="slides/slide221.xml"/><Relationship Id="rId306" Type="http://schemas.openxmlformats.org/officeDocument/2006/relationships/slide" Target="slides/slide235.xml"/><Relationship Id="rId45" Type="http://schemas.openxmlformats.org/officeDocument/2006/relationships/slideMaster" Target="slideMasters/slideMaster45.xml"/><Relationship Id="rId87" Type="http://schemas.openxmlformats.org/officeDocument/2006/relationships/slide" Target="slides/slide16.xml"/><Relationship Id="rId110" Type="http://schemas.openxmlformats.org/officeDocument/2006/relationships/slide" Target="slides/slide39.xml"/><Relationship Id="rId348" Type="http://schemas.openxmlformats.org/officeDocument/2006/relationships/slide" Target="slides/slide277.xml"/><Relationship Id="rId152" Type="http://schemas.openxmlformats.org/officeDocument/2006/relationships/slide" Target="slides/slide81.xml"/><Relationship Id="rId194" Type="http://schemas.openxmlformats.org/officeDocument/2006/relationships/slide" Target="slides/slide123.xml"/><Relationship Id="rId208" Type="http://schemas.openxmlformats.org/officeDocument/2006/relationships/slide" Target="slides/slide137.xml"/><Relationship Id="rId261" Type="http://schemas.openxmlformats.org/officeDocument/2006/relationships/slide" Target="slides/slide19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6.xml"/><Relationship Id="rId359" Type="http://schemas.openxmlformats.org/officeDocument/2006/relationships/presProps" Target="presProps.xml"/><Relationship Id="rId98" Type="http://schemas.openxmlformats.org/officeDocument/2006/relationships/slide" Target="slides/slide27.xml"/><Relationship Id="rId121" Type="http://schemas.openxmlformats.org/officeDocument/2006/relationships/slide" Target="slides/slide50.xml"/><Relationship Id="rId163" Type="http://schemas.openxmlformats.org/officeDocument/2006/relationships/slide" Target="slides/slide92.xml"/><Relationship Id="rId219" Type="http://schemas.openxmlformats.org/officeDocument/2006/relationships/slide" Target="slides/slide148.xml"/><Relationship Id="rId230" Type="http://schemas.openxmlformats.org/officeDocument/2006/relationships/slide" Target="slides/slide15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1.xml"/><Relationship Id="rId328" Type="http://schemas.openxmlformats.org/officeDocument/2006/relationships/slide" Target="slides/slide257.xml"/><Relationship Id="rId88" Type="http://schemas.openxmlformats.org/officeDocument/2006/relationships/slide" Target="slides/slide17.xml"/><Relationship Id="rId111" Type="http://schemas.openxmlformats.org/officeDocument/2006/relationships/slide" Target="slides/slide40.xml"/><Relationship Id="rId132" Type="http://schemas.openxmlformats.org/officeDocument/2006/relationships/slide" Target="slides/slide61.xml"/><Relationship Id="rId153" Type="http://schemas.openxmlformats.org/officeDocument/2006/relationships/slide" Target="slides/slide82.xml"/><Relationship Id="rId174" Type="http://schemas.openxmlformats.org/officeDocument/2006/relationships/slide" Target="slides/slide103.xml"/><Relationship Id="rId195" Type="http://schemas.openxmlformats.org/officeDocument/2006/relationships/slide" Target="slides/slide124.xml"/><Relationship Id="rId209" Type="http://schemas.openxmlformats.org/officeDocument/2006/relationships/slide" Target="slides/slide138.xml"/><Relationship Id="rId360" Type="http://schemas.openxmlformats.org/officeDocument/2006/relationships/viewProps" Target="viewProps.xml"/><Relationship Id="rId220" Type="http://schemas.openxmlformats.org/officeDocument/2006/relationships/slide" Target="slides/slide149.xml"/><Relationship Id="rId241"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1.xml"/><Relationship Id="rId283" Type="http://schemas.openxmlformats.org/officeDocument/2006/relationships/slide" Target="slides/slide212.xml"/><Relationship Id="rId318" Type="http://schemas.openxmlformats.org/officeDocument/2006/relationships/slide" Target="slides/slide247.xml"/><Relationship Id="rId339" Type="http://schemas.openxmlformats.org/officeDocument/2006/relationships/slide" Target="slides/slide268.xml"/><Relationship Id="rId78" Type="http://schemas.openxmlformats.org/officeDocument/2006/relationships/slide" Target="slides/slide7.xml"/><Relationship Id="rId99" Type="http://schemas.openxmlformats.org/officeDocument/2006/relationships/slide" Target="slides/slide28.xml"/><Relationship Id="rId101" Type="http://schemas.openxmlformats.org/officeDocument/2006/relationships/slide" Target="slides/slide30.xml"/><Relationship Id="rId122" Type="http://schemas.openxmlformats.org/officeDocument/2006/relationships/slide" Target="slides/slide51.xml"/><Relationship Id="rId143" Type="http://schemas.openxmlformats.org/officeDocument/2006/relationships/slide" Target="slides/slide72.xml"/><Relationship Id="rId164" Type="http://schemas.openxmlformats.org/officeDocument/2006/relationships/slide" Target="slides/slide93.xml"/><Relationship Id="rId185" Type="http://schemas.openxmlformats.org/officeDocument/2006/relationships/slide" Target="slides/slide114.xml"/><Relationship Id="rId350" Type="http://schemas.openxmlformats.org/officeDocument/2006/relationships/slide" Target="slides/slide279.xml"/><Relationship Id="rId9" Type="http://schemas.openxmlformats.org/officeDocument/2006/relationships/slideMaster" Target="slideMasters/slideMaster9.xml"/><Relationship Id="rId210" Type="http://schemas.openxmlformats.org/officeDocument/2006/relationships/slide" Target="slides/slide139.xml"/><Relationship Id="rId26" Type="http://schemas.openxmlformats.org/officeDocument/2006/relationships/slideMaster" Target="slideMasters/slideMaster26.xml"/><Relationship Id="rId231" Type="http://schemas.openxmlformats.org/officeDocument/2006/relationships/slide" Target="slides/slide160.xml"/><Relationship Id="rId252" Type="http://schemas.openxmlformats.org/officeDocument/2006/relationships/slide" Target="slides/slide181.xml"/><Relationship Id="rId273" Type="http://schemas.openxmlformats.org/officeDocument/2006/relationships/slide" Target="slides/slide202.xml"/><Relationship Id="rId294" Type="http://schemas.openxmlformats.org/officeDocument/2006/relationships/slide" Target="slides/slide223.xml"/><Relationship Id="rId308" Type="http://schemas.openxmlformats.org/officeDocument/2006/relationships/slide" Target="slides/slide237.xml"/><Relationship Id="rId329" Type="http://schemas.openxmlformats.org/officeDocument/2006/relationships/slide" Target="slides/slide258.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8.xml"/><Relationship Id="rId112" Type="http://schemas.openxmlformats.org/officeDocument/2006/relationships/slide" Target="slides/slide41.xml"/><Relationship Id="rId133" Type="http://schemas.openxmlformats.org/officeDocument/2006/relationships/slide" Target="slides/slide62.xml"/><Relationship Id="rId154" Type="http://schemas.openxmlformats.org/officeDocument/2006/relationships/slide" Target="slides/slide83.xml"/><Relationship Id="rId175" Type="http://schemas.openxmlformats.org/officeDocument/2006/relationships/slide" Target="slides/slide104.xml"/><Relationship Id="rId340" Type="http://schemas.openxmlformats.org/officeDocument/2006/relationships/slide" Target="slides/slide269.xml"/><Relationship Id="rId361" Type="http://schemas.openxmlformats.org/officeDocument/2006/relationships/theme" Target="theme/theme1.xml"/><Relationship Id="rId196" Type="http://schemas.openxmlformats.org/officeDocument/2006/relationships/slide" Target="slides/slide125.xml"/><Relationship Id="rId200" Type="http://schemas.openxmlformats.org/officeDocument/2006/relationships/slide" Target="slides/slide129.xml"/><Relationship Id="rId16" Type="http://schemas.openxmlformats.org/officeDocument/2006/relationships/slideMaster" Target="slideMasters/slideMaster16.xml"/><Relationship Id="rId221" Type="http://schemas.openxmlformats.org/officeDocument/2006/relationships/slide" Target="slides/slide150.xml"/><Relationship Id="rId242" Type="http://schemas.openxmlformats.org/officeDocument/2006/relationships/slide" Target="slides/slide171.xml"/><Relationship Id="rId263" Type="http://schemas.openxmlformats.org/officeDocument/2006/relationships/slide" Target="slides/slide192.xml"/><Relationship Id="rId284" Type="http://schemas.openxmlformats.org/officeDocument/2006/relationships/slide" Target="slides/slide213.xml"/><Relationship Id="rId319" Type="http://schemas.openxmlformats.org/officeDocument/2006/relationships/slide" Target="slides/slide24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8.xml"/><Relationship Id="rId102" Type="http://schemas.openxmlformats.org/officeDocument/2006/relationships/slide" Target="slides/slide31.xml"/><Relationship Id="rId123" Type="http://schemas.openxmlformats.org/officeDocument/2006/relationships/slide" Target="slides/slide52.xml"/><Relationship Id="rId144" Type="http://schemas.openxmlformats.org/officeDocument/2006/relationships/slide" Target="slides/slide73.xml"/><Relationship Id="rId330" Type="http://schemas.openxmlformats.org/officeDocument/2006/relationships/slide" Target="slides/slide259.xml"/><Relationship Id="rId90" Type="http://schemas.openxmlformats.org/officeDocument/2006/relationships/slide" Target="slides/slide19.xml"/><Relationship Id="rId165" Type="http://schemas.openxmlformats.org/officeDocument/2006/relationships/slide" Target="slides/slide94.xml"/><Relationship Id="rId186" Type="http://schemas.openxmlformats.org/officeDocument/2006/relationships/slide" Target="slides/slide115.xml"/><Relationship Id="rId351" Type="http://schemas.openxmlformats.org/officeDocument/2006/relationships/slide" Target="slides/slide280.xml"/><Relationship Id="rId211" Type="http://schemas.openxmlformats.org/officeDocument/2006/relationships/slide" Target="slides/slide140.xml"/><Relationship Id="rId232" Type="http://schemas.openxmlformats.org/officeDocument/2006/relationships/slide" Target="slides/slide161.xml"/><Relationship Id="rId253" Type="http://schemas.openxmlformats.org/officeDocument/2006/relationships/slide" Target="slides/slide182.xml"/><Relationship Id="rId274" Type="http://schemas.openxmlformats.org/officeDocument/2006/relationships/slide" Target="slides/slide203.xml"/><Relationship Id="rId295" Type="http://schemas.openxmlformats.org/officeDocument/2006/relationships/slide" Target="slides/slide224.xml"/><Relationship Id="rId309" Type="http://schemas.openxmlformats.org/officeDocument/2006/relationships/slide" Target="slides/slide23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2.xml"/><Relationship Id="rId134" Type="http://schemas.openxmlformats.org/officeDocument/2006/relationships/slide" Target="slides/slide63.xml"/><Relationship Id="rId320" Type="http://schemas.openxmlformats.org/officeDocument/2006/relationships/slide" Target="slides/slide249.xml"/><Relationship Id="rId80" Type="http://schemas.openxmlformats.org/officeDocument/2006/relationships/slide" Target="slides/slide9.xml"/><Relationship Id="rId155" Type="http://schemas.openxmlformats.org/officeDocument/2006/relationships/slide" Target="slides/slide84.xml"/><Relationship Id="rId176" Type="http://schemas.openxmlformats.org/officeDocument/2006/relationships/slide" Target="slides/slide105.xml"/><Relationship Id="rId197" Type="http://schemas.openxmlformats.org/officeDocument/2006/relationships/slide" Target="slides/slide126.xml"/><Relationship Id="rId341" Type="http://schemas.openxmlformats.org/officeDocument/2006/relationships/slide" Target="slides/slide270.xml"/><Relationship Id="rId362" Type="http://schemas.openxmlformats.org/officeDocument/2006/relationships/tableStyles" Target="tableStyles.xml"/><Relationship Id="rId201" Type="http://schemas.openxmlformats.org/officeDocument/2006/relationships/slide" Target="slides/slide130.xml"/><Relationship Id="rId222" Type="http://schemas.openxmlformats.org/officeDocument/2006/relationships/slide" Target="slides/slide151.xml"/><Relationship Id="rId243" Type="http://schemas.openxmlformats.org/officeDocument/2006/relationships/slide" Target="slides/slide172.xml"/><Relationship Id="rId264" Type="http://schemas.openxmlformats.org/officeDocument/2006/relationships/slide" Target="slides/slide193.xml"/><Relationship Id="rId285" Type="http://schemas.openxmlformats.org/officeDocument/2006/relationships/slide" Target="slides/slide21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2.xml"/><Relationship Id="rId124" Type="http://schemas.openxmlformats.org/officeDocument/2006/relationships/slide" Target="slides/slide53.xml"/><Relationship Id="rId310" Type="http://schemas.openxmlformats.org/officeDocument/2006/relationships/slide" Target="slides/slide239.xml"/><Relationship Id="rId70" Type="http://schemas.openxmlformats.org/officeDocument/2006/relationships/slideMaster" Target="slideMasters/slideMaster70.xml"/><Relationship Id="rId91" Type="http://schemas.openxmlformats.org/officeDocument/2006/relationships/slide" Target="slides/slide20.xml"/><Relationship Id="rId145" Type="http://schemas.openxmlformats.org/officeDocument/2006/relationships/slide" Target="slides/slide74.xml"/><Relationship Id="rId166" Type="http://schemas.openxmlformats.org/officeDocument/2006/relationships/slide" Target="slides/slide95.xml"/><Relationship Id="rId187" Type="http://schemas.openxmlformats.org/officeDocument/2006/relationships/slide" Target="slides/slide116.xml"/><Relationship Id="rId331" Type="http://schemas.openxmlformats.org/officeDocument/2006/relationships/slide" Target="slides/slide260.xml"/><Relationship Id="rId352" Type="http://schemas.openxmlformats.org/officeDocument/2006/relationships/slide" Target="slides/slide281.xml"/><Relationship Id="rId1" Type="http://schemas.openxmlformats.org/officeDocument/2006/relationships/slideMaster" Target="slideMasters/slideMaster1.xml"/><Relationship Id="rId212" Type="http://schemas.openxmlformats.org/officeDocument/2006/relationships/slide" Target="slides/slide141.xml"/><Relationship Id="rId233" Type="http://schemas.openxmlformats.org/officeDocument/2006/relationships/slide" Target="slides/slide162.xml"/><Relationship Id="rId254" Type="http://schemas.openxmlformats.org/officeDocument/2006/relationships/slide" Target="slides/slide18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3.xml"/><Relationship Id="rId275" Type="http://schemas.openxmlformats.org/officeDocument/2006/relationships/slide" Target="slides/slide204.xml"/><Relationship Id="rId296" Type="http://schemas.openxmlformats.org/officeDocument/2006/relationships/slide" Target="slides/slide225.xml"/><Relationship Id="rId300" Type="http://schemas.openxmlformats.org/officeDocument/2006/relationships/slide" Target="slides/slide229.xml"/><Relationship Id="rId60" Type="http://schemas.openxmlformats.org/officeDocument/2006/relationships/slideMaster" Target="slideMasters/slideMaster60.xml"/><Relationship Id="rId81" Type="http://schemas.openxmlformats.org/officeDocument/2006/relationships/slide" Target="slides/slide10.xml"/><Relationship Id="rId135" Type="http://schemas.openxmlformats.org/officeDocument/2006/relationships/slide" Target="slides/slide64.xml"/><Relationship Id="rId156" Type="http://schemas.openxmlformats.org/officeDocument/2006/relationships/slide" Target="slides/slide85.xml"/><Relationship Id="rId177" Type="http://schemas.openxmlformats.org/officeDocument/2006/relationships/slide" Target="slides/slide106.xml"/><Relationship Id="rId198" Type="http://schemas.openxmlformats.org/officeDocument/2006/relationships/slide" Target="slides/slide127.xml"/><Relationship Id="rId321" Type="http://schemas.openxmlformats.org/officeDocument/2006/relationships/slide" Target="slides/slide250.xml"/><Relationship Id="rId342" Type="http://schemas.openxmlformats.org/officeDocument/2006/relationships/slide" Target="slides/slide271.xml"/><Relationship Id="rId202" Type="http://schemas.openxmlformats.org/officeDocument/2006/relationships/slide" Target="slides/slide131.xml"/><Relationship Id="rId223" Type="http://schemas.openxmlformats.org/officeDocument/2006/relationships/slide" Target="slides/slide152.xml"/><Relationship Id="rId244" Type="http://schemas.openxmlformats.org/officeDocument/2006/relationships/slide" Target="slides/slide17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4.xml"/><Relationship Id="rId286" Type="http://schemas.openxmlformats.org/officeDocument/2006/relationships/slide" Target="slides/slide215.xml"/><Relationship Id="rId50" Type="http://schemas.openxmlformats.org/officeDocument/2006/relationships/slideMaster" Target="slideMasters/slideMaster50.xml"/><Relationship Id="rId104" Type="http://schemas.openxmlformats.org/officeDocument/2006/relationships/slide" Target="slides/slide33.xml"/><Relationship Id="rId125" Type="http://schemas.openxmlformats.org/officeDocument/2006/relationships/slide" Target="slides/slide54.xml"/><Relationship Id="rId146" Type="http://schemas.openxmlformats.org/officeDocument/2006/relationships/slide" Target="slides/slide75.xml"/><Relationship Id="rId167" Type="http://schemas.openxmlformats.org/officeDocument/2006/relationships/slide" Target="slides/slide96.xml"/><Relationship Id="rId188" Type="http://schemas.openxmlformats.org/officeDocument/2006/relationships/slide" Target="slides/slide117.xml"/><Relationship Id="rId311" Type="http://schemas.openxmlformats.org/officeDocument/2006/relationships/slide" Target="slides/slide240.xml"/><Relationship Id="rId332" Type="http://schemas.openxmlformats.org/officeDocument/2006/relationships/slide" Target="slides/slide261.xml"/><Relationship Id="rId353" Type="http://schemas.openxmlformats.org/officeDocument/2006/relationships/slide" Target="slides/slide282.xml"/><Relationship Id="rId71" Type="http://schemas.openxmlformats.org/officeDocument/2006/relationships/slideMaster" Target="slideMasters/slideMaster71.xml"/><Relationship Id="rId92" Type="http://schemas.openxmlformats.org/officeDocument/2006/relationships/slide" Target="slides/slide21.xml"/><Relationship Id="rId213" Type="http://schemas.openxmlformats.org/officeDocument/2006/relationships/slide" Target="slides/slide142.xml"/><Relationship Id="rId234" Type="http://schemas.openxmlformats.org/officeDocument/2006/relationships/slide" Target="slides/slide1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4.xml"/><Relationship Id="rId276" Type="http://schemas.openxmlformats.org/officeDocument/2006/relationships/slide" Target="slides/slide205.xml"/><Relationship Id="rId297" Type="http://schemas.openxmlformats.org/officeDocument/2006/relationships/slide" Target="slides/slide226.xml"/><Relationship Id="rId40" Type="http://schemas.openxmlformats.org/officeDocument/2006/relationships/slideMaster" Target="slideMasters/slideMaster40.xml"/><Relationship Id="rId115" Type="http://schemas.openxmlformats.org/officeDocument/2006/relationships/slide" Target="slides/slide44.xml"/><Relationship Id="rId136" Type="http://schemas.openxmlformats.org/officeDocument/2006/relationships/slide" Target="slides/slide65.xml"/><Relationship Id="rId157" Type="http://schemas.openxmlformats.org/officeDocument/2006/relationships/slide" Target="slides/slide86.xml"/><Relationship Id="rId178" Type="http://schemas.openxmlformats.org/officeDocument/2006/relationships/slide" Target="slides/slide107.xml"/><Relationship Id="rId301" Type="http://schemas.openxmlformats.org/officeDocument/2006/relationships/slide" Target="slides/slide230.xml"/><Relationship Id="rId322" Type="http://schemas.openxmlformats.org/officeDocument/2006/relationships/slide" Target="slides/slide251.xml"/><Relationship Id="rId343" Type="http://schemas.openxmlformats.org/officeDocument/2006/relationships/slide" Target="slides/slide272.xml"/><Relationship Id="rId61" Type="http://schemas.openxmlformats.org/officeDocument/2006/relationships/slideMaster" Target="slideMasters/slideMaster61.xml"/><Relationship Id="rId82" Type="http://schemas.openxmlformats.org/officeDocument/2006/relationships/slide" Target="slides/slide11.xml"/><Relationship Id="rId199" Type="http://schemas.openxmlformats.org/officeDocument/2006/relationships/slide" Target="slides/slide128.xml"/><Relationship Id="rId203" Type="http://schemas.openxmlformats.org/officeDocument/2006/relationships/slide" Target="slides/slide132.xml"/><Relationship Id="rId19" Type="http://schemas.openxmlformats.org/officeDocument/2006/relationships/slideMaster" Target="slideMasters/slideMaster19.xml"/><Relationship Id="rId224" Type="http://schemas.openxmlformats.org/officeDocument/2006/relationships/slide" Target="slides/slide153.xml"/><Relationship Id="rId245" Type="http://schemas.openxmlformats.org/officeDocument/2006/relationships/slide" Target="slides/slide174.xml"/><Relationship Id="rId266" Type="http://schemas.openxmlformats.org/officeDocument/2006/relationships/slide" Target="slides/slide195.xml"/><Relationship Id="rId287" Type="http://schemas.openxmlformats.org/officeDocument/2006/relationships/slide" Target="slides/slide216.xml"/><Relationship Id="rId30" Type="http://schemas.openxmlformats.org/officeDocument/2006/relationships/slideMaster" Target="slideMasters/slideMaster30.xml"/><Relationship Id="rId105" Type="http://schemas.openxmlformats.org/officeDocument/2006/relationships/slide" Target="slides/slide34.xml"/><Relationship Id="rId126" Type="http://schemas.openxmlformats.org/officeDocument/2006/relationships/slide" Target="slides/slide55.xml"/><Relationship Id="rId147" Type="http://schemas.openxmlformats.org/officeDocument/2006/relationships/slide" Target="slides/slide76.xml"/><Relationship Id="rId168" Type="http://schemas.openxmlformats.org/officeDocument/2006/relationships/slide" Target="slides/slide97.xml"/><Relationship Id="rId312" Type="http://schemas.openxmlformats.org/officeDocument/2006/relationships/slide" Target="slides/slide241.xml"/><Relationship Id="rId333" Type="http://schemas.openxmlformats.org/officeDocument/2006/relationships/slide" Target="slides/slide262.xml"/><Relationship Id="rId354" Type="http://schemas.openxmlformats.org/officeDocument/2006/relationships/slide" Target="slides/slide283.xml"/><Relationship Id="rId51" Type="http://schemas.openxmlformats.org/officeDocument/2006/relationships/slideMaster" Target="slideMasters/slideMaster51.xml"/><Relationship Id="rId72" Type="http://schemas.openxmlformats.org/officeDocument/2006/relationships/slide" Target="slides/slide1.xml"/><Relationship Id="rId93" Type="http://schemas.openxmlformats.org/officeDocument/2006/relationships/slide" Target="slides/slide22.xml"/><Relationship Id="rId189" Type="http://schemas.openxmlformats.org/officeDocument/2006/relationships/slide" Target="slides/slide118.xml"/><Relationship Id="rId3" Type="http://schemas.openxmlformats.org/officeDocument/2006/relationships/slideMaster" Target="slideMasters/slideMaster3.xml"/><Relationship Id="rId214" Type="http://schemas.openxmlformats.org/officeDocument/2006/relationships/slide" Target="slides/slide143.xml"/><Relationship Id="rId235" Type="http://schemas.openxmlformats.org/officeDocument/2006/relationships/slide" Target="slides/slide164.xml"/><Relationship Id="rId256" Type="http://schemas.openxmlformats.org/officeDocument/2006/relationships/slide" Target="slides/slide185.xml"/><Relationship Id="rId277" Type="http://schemas.openxmlformats.org/officeDocument/2006/relationships/slide" Target="slides/slide206.xml"/><Relationship Id="rId298" Type="http://schemas.openxmlformats.org/officeDocument/2006/relationships/slide" Target="slides/slide227.xml"/><Relationship Id="rId116" Type="http://schemas.openxmlformats.org/officeDocument/2006/relationships/slide" Target="slides/slide45.xml"/><Relationship Id="rId137" Type="http://schemas.openxmlformats.org/officeDocument/2006/relationships/slide" Target="slides/slide66.xml"/><Relationship Id="rId158" Type="http://schemas.openxmlformats.org/officeDocument/2006/relationships/slide" Target="slides/slide87.xml"/><Relationship Id="rId302" Type="http://schemas.openxmlformats.org/officeDocument/2006/relationships/slide" Target="slides/slide231.xml"/><Relationship Id="rId323" Type="http://schemas.openxmlformats.org/officeDocument/2006/relationships/slide" Target="slides/slide252.xml"/><Relationship Id="rId344" Type="http://schemas.openxmlformats.org/officeDocument/2006/relationships/slide" Target="slides/slide27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2.xml"/><Relationship Id="rId179" Type="http://schemas.openxmlformats.org/officeDocument/2006/relationships/slide" Target="slides/slide108.xml"/><Relationship Id="rId190" Type="http://schemas.openxmlformats.org/officeDocument/2006/relationships/slide" Target="slides/slide119.xml"/><Relationship Id="rId204" Type="http://schemas.openxmlformats.org/officeDocument/2006/relationships/slide" Target="slides/slide133.xml"/><Relationship Id="rId225" Type="http://schemas.openxmlformats.org/officeDocument/2006/relationships/slide" Target="slides/slide154.xml"/><Relationship Id="rId246" Type="http://schemas.openxmlformats.org/officeDocument/2006/relationships/slide" Target="slides/slide175.xml"/><Relationship Id="rId267" Type="http://schemas.openxmlformats.org/officeDocument/2006/relationships/slide" Target="slides/slide196.xml"/><Relationship Id="rId288" Type="http://schemas.openxmlformats.org/officeDocument/2006/relationships/slide" Target="slides/slide217.xml"/><Relationship Id="rId106" Type="http://schemas.openxmlformats.org/officeDocument/2006/relationships/slide" Target="slides/slide35.xml"/><Relationship Id="rId127" Type="http://schemas.openxmlformats.org/officeDocument/2006/relationships/slide" Target="slides/slide56.xml"/><Relationship Id="rId313" Type="http://schemas.openxmlformats.org/officeDocument/2006/relationships/slide" Target="slides/slide24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xml"/><Relationship Id="rId94" Type="http://schemas.openxmlformats.org/officeDocument/2006/relationships/slide" Target="slides/slide23.xml"/><Relationship Id="rId148" Type="http://schemas.openxmlformats.org/officeDocument/2006/relationships/slide" Target="slides/slide77.xml"/><Relationship Id="rId169" Type="http://schemas.openxmlformats.org/officeDocument/2006/relationships/slide" Target="slides/slide98.xml"/><Relationship Id="rId334" Type="http://schemas.openxmlformats.org/officeDocument/2006/relationships/slide" Target="slides/slide263.xml"/><Relationship Id="rId355" Type="http://schemas.openxmlformats.org/officeDocument/2006/relationships/slide" Target="slides/slide284.xml"/><Relationship Id="rId4" Type="http://schemas.openxmlformats.org/officeDocument/2006/relationships/slideMaster" Target="slideMasters/slideMaster4.xml"/><Relationship Id="rId180" Type="http://schemas.openxmlformats.org/officeDocument/2006/relationships/slide" Target="slides/slide109.xml"/><Relationship Id="rId215" Type="http://schemas.openxmlformats.org/officeDocument/2006/relationships/slide" Target="slides/slide144.xml"/><Relationship Id="rId236" Type="http://schemas.openxmlformats.org/officeDocument/2006/relationships/slide" Target="slides/slide165.xml"/><Relationship Id="rId257" Type="http://schemas.openxmlformats.org/officeDocument/2006/relationships/slide" Target="slides/slide186.xml"/><Relationship Id="rId278" Type="http://schemas.openxmlformats.org/officeDocument/2006/relationships/slide" Target="slides/slide207.xml"/><Relationship Id="rId303" Type="http://schemas.openxmlformats.org/officeDocument/2006/relationships/slide" Target="slides/slide232.xml"/><Relationship Id="rId42" Type="http://schemas.openxmlformats.org/officeDocument/2006/relationships/slideMaster" Target="slideMasters/slideMaster42.xml"/><Relationship Id="rId84" Type="http://schemas.openxmlformats.org/officeDocument/2006/relationships/slide" Target="slides/slide13.xml"/><Relationship Id="rId138" Type="http://schemas.openxmlformats.org/officeDocument/2006/relationships/slide" Target="slides/slide67.xml"/><Relationship Id="rId345" Type="http://schemas.openxmlformats.org/officeDocument/2006/relationships/slide" Target="slides/slide274.xml"/><Relationship Id="rId191" Type="http://schemas.openxmlformats.org/officeDocument/2006/relationships/slide" Target="slides/slide120.xml"/><Relationship Id="rId205" Type="http://schemas.openxmlformats.org/officeDocument/2006/relationships/slide" Target="slides/slide134.xml"/><Relationship Id="rId247" Type="http://schemas.openxmlformats.org/officeDocument/2006/relationships/slide" Target="slides/slide176.xml"/><Relationship Id="rId107" Type="http://schemas.openxmlformats.org/officeDocument/2006/relationships/slide" Target="slides/slide36.xml"/><Relationship Id="rId289" Type="http://schemas.openxmlformats.org/officeDocument/2006/relationships/slide" Target="slides/slide218.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8.xml"/><Relationship Id="rId314" Type="http://schemas.openxmlformats.org/officeDocument/2006/relationships/slide" Target="slides/slide243.xml"/><Relationship Id="rId356" Type="http://schemas.openxmlformats.org/officeDocument/2006/relationships/slide" Target="slides/slide285.xml"/><Relationship Id="rId95" Type="http://schemas.openxmlformats.org/officeDocument/2006/relationships/slide" Target="slides/slide24.xml"/><Relationship Id="rId160" Type="http://schemas.openxmlformats.org/officeDocument/2006/relationships/slide" Target="slides/slide89.xml"/><Relationship Id="rId216" Type="http://schemas.openxmlformats.org/officeDocument/2006/relationships/slide" Target="slides/slide145.xml"/><Relationship Id="rId258" Type="http://schemas.openxmlformats.org/officeDocument/2006/relationships/slide" Target="slides/slide187.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7.xml"/><Relationship Id="rId325" Type="http://schemas.openxmlformats.org/officeDocument/2006/relationships/slide" Target="slides/slide254.xml"/><Relationship Id="rId171" Type="http://schemas.openxmlformats.org/officeDocument/2006/relationships/slide" Target="slides/slide100.xml"/><Relationship Id="rId227" Type="http://schemas.openxmlformats.org/officeDocument/2006/relationships/slide" Target="slides/slide156.xml"/><Relationship Id="rId269" Type="http://schemas.openxmlformats.org/officeDocument/2006/relationships/slide" Target="slides/slide198.xml"/><Relationship Id="rId33" Type="http://schemas.openxmlformats.org/officeDocument/2006/relationships/slideMaster" Target="slideMasters/slideMaster33.xml"/><Relationship Id="rId129" Type="http://schemas.openxmlformats.org/officeDocument/2006/relationships/slide" Target="slides/slide58.xml"/><Relationship Id="rId280" Type="http://schemas.openxmlformats.org/officeDocument/2006/relationships/slide" Target="slides/slide209.xml"/><Relationship Id="rId336" Type="http://schemas.openxmlformats.org/officeDocument/2006/relationships/slide" Target="slides/slide265.xml"/><Relationship Id="rId75" Type="http://schemas.openxmlformats.org/officeDocument/2006/relationships/slide" Target="slides/slide4.xml"/><Relationship Id="rId140" Type="http://schemas.openxmlformats.org/officeDocument/2006/relationships/slide" Target="slides/slide69.xml"/><Relationship Id="rId182" Type="http://schemas.openxmlformats.org/officeDocument/2006/relationships/slide" Target="slides/slide111.xml"/><Relationship Id="rId6" Type="http://schemas.openxmlformats.org/officeDocument/2006/relationships/slideMaster" Target="slideMasters/slideMaster6.xml"/><Relationship Id="rId238" Type="http://schemas.openxmlformats.org/officeDocument/2006/relationships/slide" Target="slides/slide167.xml"/><Relationship Id="rId291" Type="http://schemas.openxmlformats.org/officeDocument/2006/relationships/slide" Target="slides/slide220.xml"/><Relationship Id="rId305" Type="http://schemas.openxmlformats.org/officeDocument/2006/relationships/slide" Target="slides/slide234.xml"/><Relationship Id="rId347" Type="http://schemas.openxmlformats.org/officeDocument/2006/relationships/slide" Target="slides/slide276.xml"/><Relationship Id="rId44" Type="http://schemas.openxmlformats.org/officeDocument/2006/relationships/slideMaster" Target="slideMasters/slideMaster44.xml"/><Relationship Id="rId86" Type="http://schemas.openxmlformats.org/officeDocument/2006/relationships/slide" Target="slides/slide15.xml"/><Relationship Id="rId151" Type="http://schemas.openxmlformats.org/officeDocument/2006/relationships/slide" Target="slides/slide80.xml"/><Relationship Id="rId193" Type="http://schemas.openxmlformats.org/officeDocument/2006/relationships/slide" Target="slides/slide122.xml"/><Relationship Id="rId207" Type="http://schemas.openxmlformats.org/officeDocument/2006/relationships/slide" Target="slides/slide136.xml"/><Relationship Id="rId249" Type="http://schemas.openxmlformats.org/officeDocument/2006/relationships/slide" Target="slides/slide178.xml"/><Relationship Id="rId13" Type="http://schemas.openxmlformats.org/officeDocument/2006/relationships/slideMaster" Target="slideMasters/slideMaster13.xml"/><Relationship Id="rId109" Type="http://schemas.openxmlformats.org/officeDocument/2006/relationships/slide" Target="slides/slide38.xml"/><Relationship Id="rId260" Type="http://schemas.openxmlformats.org/officeDocument/2006/relationships/slide" Target="slides/slide189.xml"/><Relationship Id="rId316" Type="http://schemas.openxmlformats.org/officeDocument/2006/relationships/slide" Target="slides/slide245.xml"/><Relationship Id="rId55" Type="http://schemas.openxmlformats.org/officeDocument/2006/relationships/slideMaster" Target="slideMasters/slideMaster55.xml"/><Relationship Id="rId97" Type="http://schemas.openxmlformats.org/officeDocument/2006/relationships/slide" Target="slides/slide26.xml"/><Relationship Id="rId120" Type="http://schemas.openxmlformats.org/officeDocument/2006/relationships/slide" Target="slides/slide49.xml"/><Relationship Id="rId358" Type="http://schemas.openxmlformats.org/officeDocument/2006/relationships/handoutMaster" Target="handoutMasters/handoutMaster1.xml"/><Relationship Id="rId162" Type="http://schemas.openxmlformats.org/officeDocument/2006/relationships/slide" Target="slides/slide91.xml"/><Relationship Id="rId218" Type="http://schemas.openxmlformats.org/officeDocument/2006/relationships/slide" Target="slides/slide147.xml"/><Relationship Id="rId271" Type="http://schemas.openxmlformats.org/officeDocument/2006/relationships/slide" Target="slides/slide200.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0.xml"/><Relationship Id="rId327" Type="http://schemas.openxmlformats.org/officeDocument/2006/relationships/slide" Target="slides/slide256.xml"/><Relationship Id="rId173" Type="http://schemas.openxmlformats.org/officeDocument/2006/relationships/slide" Target="slides/slide102.xml"/><Relationship Id="rId229" Type="http://schemas.openxmlformats.org/officeDocument/2006/relationships/slide" Target="slides/slide158.xml"/><Relationship Id="rId240" Type="http://schemas.openxmlformats.org/officeDocument/2006/relationships/slide" Target="slides/slide169.xml"/><Relationship Id="rId35" Type="http://schemas.openxmlformats.org/officeDocument/2006/relationships/slideMaster" Target="slideMasters/slideMaster35.xml"/><Relationship Id="rId77" Type="http://schemas.openxmlformats.org/officeDocument/2006/relationships/slide" Target="slides/slide6.xml"/><Relationship Id="rId100" Type="http://schemas.openxmlformats.org/officeDocument/2006/relationships/slide" Target="slides/slide29.xml"/><Relationship Id="rId282" Type="http://schemas.openxmlformats.org/officeDocument/2006/relationships/slide" Target="slides/slide211.xml"/><Relationship Id="rId338" Type="http://schemas.openxmlformats.org/officeDocument/2006/relationships/slide" Target="slides/slide267.xml"/><Relationship Id="rId8" Type="http://schemas.openxmlformats.org/officeDocument/2006/relationships/slideMaster" Target="slideMasters/slideMaster8.xml"/><Relationship Id="rId142" Type="http://schemas.openxmlformats.org/officeDocument/2006/relationships/slide" Target="slides/slide71.xml"/><Relationship Id="rId184" Type="http://schemas.openxmlformats.org/officeDocument/2006/relationships/slide" Target="slides/slide113.xml"/><Relationship Id="rId251" Type="http://schemas.openxmlformats.org/officeDocument/2006/relationships/slide" Target="slides/slide180.xml"/><Relationship Id="rId46" Type="http://schemas.openxmlformats.org/officeDocument/2006/relationships/slideMaster" Target="slideMasters/slideMaster46.xml"/><Relationship Id="rId293" Type="http://schemas.openxmlformats.org/officeDocument/2006/relationships/slide" Target="slides/slide222.xml"/><Relationship Id="rId307" Type="http://schemas.openxmlformats.org/officeDocument/2006/relationships/slide" Target="slides/slide236.xml"/><Relationship Id="rId349" Type="http://schemas.openxmlformats.org/officeDocument/2006/relationships/slide" Target="slides/slide27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el1goluj/Documents/ZURICH/PROJECTS/UPMEM/upmem-workloads/Microbenchmarks/AI/ai_output-2021-03.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9.xml"/><Relationship Id="rId1" Type="http://schemas.microsoft.com/office/2011/relationships/chartStyle" Target="style9.xml"/></Relationships>
</file>

<file path=ppt/charts/_rels/chart14.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Users/el1goluj/Documents/ZURICH/PROJECTS/UPMEM/upmem-workloads/Comparison-results-2021-06.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l1goluj/Documents/ZURICH/PROJECTS/UPMEM/upmem-workloads/Comparison-results-2021-06.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file:////Users/rbera/Documents/work/Pythia/pythia_MICRO21.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05042735042736"/>
          <c:y val="3.4725185185185185E-2"/>
          <c:w val="0.80509358974358969"/>
          <c:h val="0.68869192724792083"/>
        </c:manualLayout>
      </c:layout>
      <c:scatterChart>
        <c:scatterStyle val="lineMarker"/>
        <c:varyColors val="0"/>
        <c:ser>
          <c:idx val="0"/>
          <c:order val="0"/>
          <c:spPr>
            <a:ln w="19050" cap="rnd">
              <a:noFill/>
              <a:round/>
            </a:ln>
            <a:effectLst/>
          </c:spPr>
          <c:marker>
            <c:symbol val="circle"/>
            <c:size val="15"/>
            <c:spPr>
              <a:solidFill>
                <a:schemeClr val="accent6">
                  <a:lumMod val="20000"/>
                  <a:lumOff val="80000"/>
                </a:schemeClr>
              </a:solidFill>
              <a:ln w="25400">
                <a:solidFill>
                  <a:srgbClr val="00B050"/>
                </a:solidFill>
              </a:ln>
              <a:effectLst/>
            </c:spPr>
          </c:marker>
          <c:dLbls>
            <c:dLbl>
              <c:idx val="0"/>
              <c:tx>
                <c:strRef>
                  <c:f>'/Users/el1goluj/Documents/ZURICH/PROJECTS/UPMEM/upmem-workloads/Microbenchmarks/AI/[ai_output.xlsx]ai_output (4)'!$J$2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{B38D7876-8543-5D4F-BA53-0253D64597A5}</c15:txfldGUID>
                      <c15:f>'/Users/el1goluj/Documents/ZURICH/PROJECTS/UPMEM/upmem-workloads/Microbenchmarks/AI/[ai_output.xlsx]ai_output (4)'!$J$2</c15:f>
                      <c15:dlblFieldTableCache>
                        <c:ptCount val="1"/>
                        <c:pt idx="0">
                          <c:v>1</c:v>
                        </c:pt>
                      </c15:dlblFieldTableCache>
                    </c15:dlblFTEntry>
                  </c15:dlblFieldTable>
                  <c15:showDataLabelsRange val="0"/>
                </c:ext>
                <c:ext xmlns:c16="http://schemas.microsoft.com/office/drawing/2014/chart" uri="{C3380CC4-5D6E-409C-BE32-E72D297353CC}">
                  <c16:uniqueId val="{00000000-FF8B-5F4C-8BBF-ED4DE736661E}"/>
                </c:ext>
              </c:extLst>
            </c:dLbl>
            <c:dLbl>
              <c:idx val="1"/>
              <c:tx>
                <c:strRef>
                  <c:f>'/Users/el1goluj/Documents/ZURICH/PROJECTS/UPMEM/upmem-workloads/Microbenchmarks/AI/[ai_output.xlsx]ai_output (4)'!$J$3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{9BDA9ABC-92ED-A648-AD52-15BE3062DB12}</c15:txfldGUID>
                      <c15:f>'/Users/el1goluj/Documents/ZURICH/PROJECTS/UPMEM/upmem-workloads/Microbenchmarks/AI/[ai_output.xlsx]ai_output (4)'!$J$3</c15:f>
                      <c15:dlblFieldTableCache>
                        <c:ptCount val="1"/>
                        <c:pt idx="0">
                          <c:v>2</c:v>
                        </c:pt>
                      </c15:dlblFieldTableCache>
                    </c15:dlblFTEntry>
                  </c15:dlblFieldTable>
                  <c15:showDataLabelsRange val="0"/>
                </c:ext>
                <c:ext xmlns:c16="http://schemas.microsoft.com/office/drawing/2014/chart" uri="{C3380CC4-5D6E-409C-BE32-E72D297353CC}">
                  <c16:uniqueId val="{00000001-FF8B-5F4C-8BBF-ED4DE736661E}"/>
                </c:ext>
              </c:extLst>
            </c:dLbl>
            <c:dLbl>
              <c:idx val="2"/>
              <c:tx>
                <c:strRef>
                  <c:f>'/Users/el1goluj/Documents/ZURICH/PROJECTS/UPMEM/upmem-workloads/Microbenchmarks/AI/[ai_output.xlsx]ai_output (4)'!$J$4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{FF5E762C-628A-5C4C-8369-C0BF313460CC}</c15:txfldGUID>
                      <c15:f>'/Users/el1goluj/Documents/ZURICH/PROJECTS/UPMEM/upmem-workloads/Microbenchmarks/AI/[ai_output.xlsx]ai_output (4)'!$J$4</c15:f>
                      <c15:dlblFieldTableCache>
                        <c:ptCount val="1"/>
                        <c:pt idx="0">
                          <c:v>3</c:v>
                        </c:pt>
                      </c15:dlblFieldTableCache>
                    </c15:dlblFTEntry>
                  </c15:dlblFieldTable>
                  <c15:showDataLabelsRange val="0"/>
                </c:ext>
                <c:ext xmlns:c16="http://schemas.microsoft.com/office/drawing/2014/chart" uri="{C3380CC4-5D6E-409C-BE32-E72D297353CC}">
                  <c16:uniqueId val="{00000002-FF8B-5F4C-8BBF-ED4DE736661E}"/>
                </c:ext>
              </c:extLst>
            </c:dLbl>
            <c:dLbl>
              <c:idx val="3"/>
              <c:tx>
                <c:strRef>
                  <c:f>'/Users/el1goluj/Documents/ZURICH/PROJECTS/UPMEM/upmem-workloads/Microbenchmarks/AI/[ai_output.xlsx]ai_output (4)'!$J$5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{0FC9934C-E5BC-8F40-BE07-70F8F084CADE}</c15:txfldGUID>
                      <c15:f>'/Users/el1goluj/Documents/ZURICH/PROJECTS/UPMEM/upmem-workloads/Microbenchmarks/AI/[ai_output.xlsx]ai_output (4)'!$J$5</c15:f>
                      <c15:dlblFieldTableCache>
                        <c:ptCount val="1"/>
                        <c:pt idx="0">
                          <c:v>4</c:v>
                        </c:pt>
                      </c15:dlblFieldTableCache>
                    </c15:dlblFTEntry>
                  </c15:dlblFieldTable>
                  <c15:showDataLabelsRange val="0"/>
                </c:ext>
                <c:ext xmlns:c16="http://schemas.microsoft.com/office/drawing/2014/chart" uri="{C3380CC4-5D6E-409C-BE32-E72D297353CC}">
                  <c16:uniqueId val="{00000003-FF8B-5F4C-8BBF-ED4DE736661E}"/>
                </c:ext>
              </c:extLst>
            </c:dLbl>
            <c:dLbl>
              <c:idx val="4"/>
              <c:tx>
                <c:strRef>
                  <c:f>'/Users/el1goluj/Documents/ZURICH/PROJECTS/UPMEM/upmem-workloads/Microbenchmarks/AI/[ai_output.xlsx]ai_output (4)'!$J$6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{FDEB8E88-64AC-D644-94C9-24F68EB32632}</c15:txfldGUID>
                      <c15:f>'/Users/el1goluj/Documents/ZURICH/PROJECTS/UPMEM/upmem-workloads/Microbenchmarks/AI/[ai_output.xlsx]ai_output (4)'!$J$6</c15:f>
                      <c15:dlblFieldTableCache>
                        <c:ptCount val="1"/>
                        <c:pt idx="0">
                          <c:v>5</c:v>
                        </c:pt>
                      </c15:dlblFieldTableCache>
                    </c15:dlblFTEntry>
                  </c15:dlblFieldTable>
                  <c15:showDataLabelsRange val="0"/>
                </c:ext>
                <c:ext xmlns:c16="http://schemas.microsoft.com/office/drawing/2014/chart" uri="{C3380CC4-5D6E-409C-BE32-E72D297353CC}">
                  <c16:uniqueId val="{00000004-FF8B-5F4C-8BBF-ED4DE736661E}"/>
                </c:ext>
              </c:extLst>
            </c:dLbl>
            <c:dLbl>
              <c:idx val="5"/>
              <c:tx>
                <c:strRef>
                  <c:f>'/Users/el1goluj/Documents/ZURICH/PROJECTS/UPMEM/upmem-workloads/Microbenchmarks/AI/[ai_output.xlsx]ai_output (4)'!$J$7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{E6A95D97-E88B-354B-8BCA-3D320A24B2FD}</c15:txfldGUID>
                      <c15:f>'/Users/el1goluj/Documents/ZURICH/PROJECTS/UPMEM/upmem-workloads/Microbenchmarks/AI/[ai_output.xlsx]ai_output (4)'!$J$7</c15:f>
                      <c15:dlblFieldTableCache>
                        <c:ptCount val="1"/>
                        <c:pt idx="0">
                          <c:v>6</c:v>
                        </c:pt>
                      </c15:dlblFieldTableCache>
                    </c15:dlblFTEntry>
                  </c15:dlblFieldTable>
                  <c15:showDataLabelsRange val="0"/>
                </c:ext>
                <c:ext xmlns:c16="http://schemas.microsoft.com/office/drawing/2014/chart" uri="{C3380CC4-5D6E-409C-BE32-E72D297353CC}">
                  <c16:uniqueId val="{00000005-FF8B-5F4C-8BBF-ED4DE736661E}"/>
                </c:ext>
              </c:extLst>
            </c:dLbl>
            <c:dLbl>
              <c:idx val="6"/>
              <c:tx>
                <c:strRef>
                  <c:f>'/Users/el1goluj/Documents/ZURICH/PROJECTS/UPMEM/upmem-workloads/Microbenchmarks/AI/[ai_output.xlsx]ai_output (4)'!$J$8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{0D5EC996-D8D6-564C-ABD2-8CDEFF4A57F6}</c15:txfldGUID>
                      <c15:f>'/Users/el1goluj/Documents/ZURICH/PROJECTS/UPMEM/upmem-workloads/Microbenchmarks/AI/[ai_output.xlsx]ai_output (4)'!$J$8</c15:f>
                      <c15:dlblFieldTableCache>
                        <c:ptCount val="1"/>
                        <c:pt idx="0">
                          <c:v>7</c:v>
                        </c:pt>
                      </c15:dlblFieldTableCache>
                    </c15:dlblFTEntry>
                  </c15:dlblFieldTable>
                  <c15:showDataLabelsRange val="0"/>
                </c:ext>
                <c:ext xmlns:c16="http://schemas.microsoft.com/office/drawing/2014/chart" uri="{C3380CC4-5D6E-409C-BE32-E72D297353CC}">
                  <c16:uniqueId val="{00000006-FF8B-5F4C-8BBF-ED4DE736661E}"/>
                </c:ext>
              </c:extLst>
            </c:dLbl>
            <c:dLbl>
              <c:idx val="7"/>
              <c:tx>
                <c:strRef>
                  <c:f>'/Users/el1goluj/Documents/ZURICH/PROJECTS/UPMEM/upmem-workloads/Microbenchmarks/AI/[ai_output.xlsx]ai_output (4)'!$J$9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{A6E3B6ED-E0A5-7A4F-8103-0CA64A85854B}</c15:txfldGUID>
                      <c15:f>'/Users/el1goluj/Documents/ZURICH/PROJECTS/UPMEM/upmem-workloads/Microbenchmarks/AI/[ai_output.xlsx]ai_output (4)'!$J$9</c15:f>
                      <c15:dlblFieldTableCache>
                        <c:ptCount val="1"/>
                        <c:pt idx="0">
                          <c:v>8</c:v>
                        </c:pt>
                      </c15:dlblFieldTableCache>
                    </c15:dlblFTEntry>
                  </c15:dlblFieldTable>
                  <c15:showDataLabelsRange val="0"/>
                </c:ext>
                <c:ext xmlns:c16="http://schemas.microsoft.com/office/drawing/2014/chart" uri="{C3380CC4-5D6E-409C-BE32-E72D297353CC}">
                  <c16:uniqueId val="{00000007-FF8B-5F4C-8BBF-ED4DE736661E}"/>
                </c:ext>
              </c:extLst>
            </c:dLbl>
            <c:dLbl>
              <c:idx val="8"/>
              <c:tx>
                <c:strRef>
                  <c:f>'/Users/el1goluj/Documents/ZURICH/PROJECTS/UPMEM/upmem-workloads/Microbenchmarks/AI/[ai_output.xlsx]ai_output (4)'!$J$10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{911DF93B-F448-A345-86C8-A6759144C876}</c15:txfldGUID>
                      <c15:f>'/Users/el1goluj/Documents/ZURICH/PROJECTS/UPMEM/upmem-workloads/Microbenchmarks/AI/[ai_output.xlsx]ai_output (4)'!$J$10</c15:f>
                      <c15:dlblFieldTableCache>
                        <c:ptCount val="1"/>
                        <c:pt idx="0">
                          <c:v>9</c:v>
                        </c:pt>
                      </c15:dlblFieldTableCache>
                    </c15:dlblFTEntry>
                  </c15:dlblFieldTable>
                  <c15:showDataLabelsRange val="0"/>
                </c:ext>
                <c:ext xmlns:c16="http://schemas.microsoft.com/office/drawing/2014/chart" uri="{C3380CC4-5D6E-409C-BE32-E72D297353CC}">
                  <c16:uniqueId val="{00000008-FF8B-5F4C-8BBF-ED4DE736661E}"/>
                </c:ext>
              </c:extLst>
            </c:dLbl>
            <c:dLbl>
              <c:idx val="9"/>
              <c:tx>
                <c:strRef>
                  <c:f>'/Users/el1goluj/Documents/ZURICH/PROJECTS/UPMEM/upmem-workloads/Microbenchmarks/AI/[ai_output.xlsx]ai_output (4)'!$J$11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{D3314FC9-D595-6640-B07C-4C686C521CBF}</c15:txfldGUID>
                      <c15:f>'/Users/el1goluj/Documents/ZURICH/PROJECTS/UPMEM/upmem-workloads/Microbenchmarks/AI/[ai_output.xlsx]ai_output (4)'!$J$11</c15:f>
                      <c15:dlblFieldTableCache>
                        <c:ptCount val="1"/>
                        <c:pt idx="0">
                          <c:v>10</c:v>
                        </c:pt>
                      </c15:dlblFieldTableCache>
                    </c15:dlblFTEntry>
                  </c15:dlblFieldTable>
                  <c15:showDataLabelsRange val="0"/>
                </c:ext>
                <c:ext xmlns:c16="http://schemas.microsoft.com/office/drawing/2014/chart" uri="{C3380CC4-5D6E-409C-BE32-E72D297353CC}">
                  <c16:uniqueId val="{00000009-FF8B-5F4C-8BBF-ED4DE736661E}"/>
                </c:ext>
              </c:extLst>
            </c:dLbl>
            <c:dLbl>
              <c:idx val="10"/>
              <c:tx>
                <c:strRef>
                  <c:f>'/Users/el1goluj/Documents/ZURICH/PROJECTS/UPMEM/upmem-workloads/Microbenchmarks/AI/[ai_output.xlsx]ai_output (4)'!$J$12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{647282D4-8B1A-1C4D-B2CA-56F12C942C8D}</c15:txfldGUID>
                      <c15:f>'/Users/el1goluj/Documents/ZURICH/PROJECTS/UPMEM/upmem-workloads/Microbenchmarks/AI/[ai_output.xlsx]ai_output (4)'!$J$12</c15:f>
                      <c15:dlblFieldTableCache>
                        <c:ptCount val="1"/>
                        <c:pt idx="0">
                          <c:v>11</c:v>
                        </c:pt>
                      </c15:dlblFieldTableCache>
                    </c15:dlblFTEntry>
                  </c15:dlblFieldTable>
                  <c15:showDataLabelsRange val="0"/>
                </c:ext>
                <c:ext xmlns:c16="http://schemas.microsoft.com/office/drawing/2014/chart" uri="{C3380CC4-5D6E-409C-BE32-E72D297353CC}">
                  <c16:uniqueId val="{0000000A-FF8B-5F4C-8BBF-ED4DE736661E}"/>
                </c:ext>
              </c:extLst>
            </c:dLbl>
            <c:dLbl>
              <c:idx val="11"/>
              <c:tx>
                <c:strRef>
                  <c:f>'/Users/el1goluj/Documents/ZURICH/PROJECTS/UPMEM/upmem-workloads/Microbenchmarks/AI/[ai_output.xlsx]ai_output (4)'!$J$13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{3D181008-315B-1D4C-BF78-09E9E6F76619}</c15:txfldGUID>
                      <c15:f>'/Users/el1goluj/Documents/ZURICH/PROJECTS/UPMEM/upmem-workloads/Microbenchmarks/AI/[ai_output.xlsx]ai_output (4)'!$J$13</c15:f>
                      <c15:dlblFieldTableCache>
                        <c:ptCount val="1"/>
                        <c:pt idx="0">
                          <c:v>12</c:v>
                        </c:pt>
                      </c15:dlblFieldTableCache>
                    </c15:dlblFTEntry>
                  </c15:dlblFieldTable>
                  <c15:showDataLabelsRange val="0"/>
                </c:ext>
                <c:ext xmlns:c16="http://schemas.microsoft.com/office/drawing/2014/chart" uri="{C3380CC4-5D6E-409C-BE32-E72D297353CC}">
                  <c16:uniqueId val="{0000000B-FF8B-5F4C-8BBF-ED4DE736661E}"/>
                </c:ext>
              </c:extLst>
            </c:dLbl>
            <c:dLbl>
              <c:idx val="12"/>
              <c:tx>
                <c:strRef>
                  <c:f>'/Users/el1goluj/Documents/ZURICH/PROJECTS/UPMEM/upmem-workloads/Microbenchmarks/AI/[ai_output.xlsx]ai_output (4)'!$J$14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{2E0287E0-C50D-824A-8074-82F554792DDA}</c15:txfldGUID>
                      <c15:f>'/Users/el1goluj/Documents/ZURICH/PROJECTS/UPMEM/upmem-workloads/Microbenchmarks/AI/[ai_output.xlsx]ai_output (4)'!$J$14</c15:f>
                      <c15:dlblFieldTableCache>
                        <c:ptCount val="1"/>
                        <c:pt idx="0">
                          <c:v>13</c:v>
                        </c:pt>
                      </c15:dlblFieldTableCache>
                    </c15:dlblFTEntry>
                  </c15:dlblFieldTable>
                  <c15:showDataLabelsRange val="0"/>
                </c:ext>
                <c:ext xmlns:c16="http://schemas.microsoft.com/office/drawing/2014/chart" uri="{C3380CC4-5D6E-409C-BE32-E72D297353CC}">
                  <c16:uniqueId val="{0000000C-FF8B-5F4C-8BBF-ED4DE736661E}"/>
                </c:ext>
              </c:extLst>
            </c:dLbl>
            <c:dLbl>
              <c:idx val="13"/>
              <c:tx>
                <c:strRef>
                  <c:f>'/Users/el1goluj/Documents/ZURICH/PROJECTS/UPMEM/upmem-workloads/Microbenchmarks/AI/[ai_output.xlsx]ai_output (4)'!$J$15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{EFA73298-15D9-2643-8F19-6E5328A5218E}</c15:txfldGUID>
                      <c15:f>'/Users/el1goluj/Documents/ZURICH/PROJECTS/UPMEM/upmem-workloads/Microbenchmarks/AI/[ai_output.xlsx]ai_output (4)'!$J$15</c15:f>
                      <c15:dlblFieldTableCache>
                        <c:ptCount val="1"/>
                        <c:pt idx="0">
                          <c:v>14</c:v>
                        </c:pt>
                      </c15:dlblFieldTableCache>
                    </c15:dlblFTEntry>
                  </c15:dlblFieldTable>
                  <c15:showDataLabelsRange val="0"/>
                </c:ext>
                <c:ext xmlns:c16="http://schemas.microsoft.com/office/drawing/2014/chart" uri="{C3380CC4-5D6E-409C-BE32-E72D297353CC}">
                  <c16:uniqueId val="{0000000D-FF8B-5F4C-8BBF-ED4DE736661E}"/>
                </c:ext>
              </c:extLst>
            </c:dLbl>
            <c:dLbl>
              <c:idx val="14"/>
              <c:tx>
                <c:strRef>
                  <c:f>'/Users/el1goluj/Documents/ZURICH/PROJECTS/UPMEM/upmem-workloads/Microbenchmarks/AI/[ai_output.xlsx]ai_output (4)'!$J$16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{4403AA46-175C-5D46-B325-985D1AFB368F}</c15:txfldGUID>
                      <c15:f>'/Users/el1goluj/Documents/ZURICH/PROJECTS/UPMEM/upmem-workloads/Microbenchmarks/AI/[ai_output.xlsx]ai_output (4)'!$J$16</c15:f>
                      <c15:dlblFieldTableCache>
                        <c:ptCount val="1"/>
                        <c:pt idx="0">
                          <c:v>15</c:v>
                        </c:pt>
                      </c15:dlblFieldTableCache>
                    </c15:dlblFTEntry>
                  </c15:dlblFieldTable>
                  <c15:showDataLabelsRange val="0"/>
                </c:ext>
                <c:ext xmlns:c16="http://schemas.microsoft.com/office/drawing/2014/chart" uri="{C3380CC4-5D6E-409C-BE32-E72D297353CC}">
                  <c16:uniqueId val="{0000000E-FF8B-5F4C-8BBF-ED4DE736661E}"/>
                </c:ext>
              </c:extLst>
            </c:dLbl>
            <c:dLbl>
              <c:idx val="15"/>
              <c:tx>
                <c:strRef>
                  <c:f>'/Users/el1goluj/Documents/ZURICH/PROJECTS/UPMEM/upmem-workloads/Microbenchmarks/AI/[ai_output.xlsx]ai_output (4)'!$J$17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{E9D9BCE5-59C0-FB45-A768-32BAB01D0F71}</c15:txfldGUID>
                      <c15:f>'/Users/el1goluj/Documents/ZURICH/PROJECTS/UPMEM/upmem-workloads/Microbenchmarks/AI/[ai_output.xlsx]ai_output (4)'!$J$17</c15:f>
                      <c15:dlblFieldTableCache>
                        <c:ptCount val="1"/>
                        <c:pt idx="0">
                          <c:v>16</c:v>
                        </c:pt>
                      </c15:dlblFieldTableCache>
                    </c15:dlblFTEntry>
                  </c15:dlblFieldTable>
                  <c15:showDataLabelsRange val="0"/>
                </c:ext>
                <c:ext xmlns:c16="http://schemas.microsoft.com/office/drawing/2014/chart" uri="{C3380CC4-5D6E-409C-BE32-E72D297353CC}">
                  <c16:uniqueId val="{0000000F-FF8B-5F4C-8BBF-ED4DE736661E}"/>
                </c:ext>
              </c:extLst>
            </c:dLbl>
            <c:dLbl>
              <c:idx val="16"/>
              <c:tx>
                <c:strRef>
                  <c:f>'/Users/el1goluj/Documents/ZURICH/PROJECTS/UPMEM/upmem-workloads/Microbenchmarks/AI/[ai_output.xlsx]ai_output (4)'!$J$18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{0F11267B-6763-714C-8E5B-E6FEE0A31BF8}</c15:txfldGUID>
                      <c15:f>'/Users/el1goluj/Documents/ZURICH/PROJECTS/UPMEM/upmem-workloads/Microbenchmarks/AI/[ai_output.xlsx]ai_output (4)'!$J$18</c15:f>
                      <c15:dlblFieldTableCache>
                        <c:ptCount val="1"/>
                        <c:pt idx="0">
                          <c:v>1</c:v>
                        </c:pt>
                      </c15:dlblFieldTableCache>
                    </c15:dlblFTEntry>
                  </c15:dlblFieldTable>
                  <c15:showDataLabelsRange val="0"/>
                </c:ext>
                <c:ext xmlns:c16="http://schemas.microsoft.com/office/drawing/2014/chart" uri="{C3380CC4-5D6E-409C-BE32-E72D297353CC}">
                  <c16:uniqueId val="{00000010-FF8B-5F4C-8BBF-ED4DE736661E}"/>
                </c:ext>
              </c:extLst>
            </c:dLbl>
            <c:dLbl>
              <c:idx val="17"/>
              <c:tx>
                <c:strRef>
                  <c:f>'/Users/el1goluj/Documents/ZURICH/PROJECTS/UPMEM/upmem-workloads/Microbenchmarks/AI/[ai_output.xlsx]ai_output (4)'!$J$19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{7FC84F91-A9D6-A14A-AD34-71FC151980C8}</c15:txfldGUID>
                      <c15:f>'/Users/el1goluj/Documents/ZURICH/PROJECTS/UPMEM/upmem-workloads/Microbenchmarks/AI/[ai_output.xlsx]ai_output (4)'!$J$19</c15:f>
                      <c15:dlblFieldTableCache>
                        <c:ptCount val="1"/>
                        <c:pt idx="0">
                          <c:v>2</c:v>
                        </c:pt>
                      </c15:dlblFieldTableCache>
                    </c15:dlblFTEntry>
                  </c15:dlblFieldTable>
                  <c15:showDataLabelsRange val="0"/>
                </c:ext>
                <c:ext xmlns:c16="http://schemas.microsoft.com/office/drawing/2014/chart" uri="{C3380CC4-5D6E-409C-BE32-E72D297353CC}">
                  <c16:uniqueId val="{00000011-FF8B-5F4C-8BBF-ED4DE736661E}"/>
                </c:ext>
              </c:extLst>
            </c:dLbl>
            <c:dLbl>
              <c:idx val="18"/>
              <c:tx>
                <c:strRef>
                  <c:f>'/Users/el1goluj/Documents/ZURICH/PROJECTS/UPMEM/upmem-workloads/Microbenchmarks/AI/[ai_output.xlsx]ai_output (4)'!$J$20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{45FDD074-73EE-BA48-B00E-4D4FD19B09A8}</c15:txfldGUID>
                      <c15:f>'/Users/el1goluj/Documents/ZURICH/PROJECTS/UPMEM/upmem-workloads/Microbenchmarks/AI/[ai_output.xlsx]ai_output (4)'!$J$20</c15:f>
                      <c15:dlblFieldTableCache>
                        <c:ptCount val="1"/>
                        <c:pt idx="0">
                          <c:v>3</c:v>
                        </c:pt>
                      </c15:dlblFieldTableCache>
                    </c15:dlblFTEntry>
                  </c15:dlblFieldTable>
                  <c15:showDataLabelsRange val="0"/>
                </c:ext>
                <c:ext xmlns:c16="http://schemas.microsoft.com/office/drawing/2014/chart" uri="{C3380CC4-5D6E-409C-BE32-E72D297353CC}">
                  <c16:uniqueId val="{00000012-FF8B-5F4C-8BBF-ED4DE736661E}"/>
                </c:ext>
              </c:extLst>
            </c:dLbl>
            <c:dLbl>
              <c:idx val="19"/>
              <c:tx>
                <c:strRef>
                  <c:f>'/Users/el1goluj/Documents/ZURICH/PROJECTS/UPMEM/upmem-workloads/Microbenchmarks/AI/[ai_output.xlsx]ai_output (4)'!$J$21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{1BF3F1D4-A88F-FF4B-A5B9-3B0F10557192}</c15:txfldGUID>
                      <c15:f>'/Users/el1goluj/Documents/ZURICH/PROJECTS/UPMEM/upmem-workloads/Microbenchmarks/AI/[ai_output.xlsx]ai_output (4)'!$J$21</c15:f>
                      <c15:dlblFieldTableCache>
                        <c:ptCount val="1"/>
                        <c:pt idx="0">
                          <c:v>4</c:v>
                        </c:pt>
                      </c15:dlblFieldTableCache>
                    </c15:dlblFTEntry>
                  </c15:dlblFieldTable>
                  <c15:showDataLabelsRange val="0"/>
                </c:ext>
                <c:ext xmlns:c16="http://schemas.microsoft.com/office/drawing/2014/chart" uri="{C3380CC4-5D6E-409C-BE32-E72D297353CC}">
                  <c16:uniqueId val="{00000013-FF8B-5F4C-8BBF-ED4DE736661E}"/>
                </c:ext>
              </c:extLst>
            </c:dLbl>
            <c:dLbl>
              <c:idx val="20"/>
              <c:tx>
                <c:strRef>
                  <c:f>'/Users/el1goluj/Documents/ZURICH/PROJECTS/UPMEM/upmem-workloads/Microbenchmarks/AI/[ai_output.xlsx]ai_output (4)'!$J$22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{732A79C8-E09C-A84F-B359-35EAF2FD05E3}</c15:txfldGUID>
                      <c15:f>'/Users/el1goluj/Documents/ZURICH/PROJECTS/UPMEM/upmem-workloads/Microbenchmarks/AI/[ai_output.xlsx]ai_output (4)'!$J$22</c15:f>
                      <c15:dlblFieldTableCache>
                        <c:ptCount val="1"/>
                        <c:pt idx="0">
                          <c:v>5</c:v>
                        </c:pt>
                      </c15:dlblFieldTableCache>
                    </c15:dlblFTEntry>
                  </c15:dlblFieldTable>
                  <c15:showDataLabelsRange val="0"/>
                </c:ext>
                <c:ext xmlns:c16="http://schemas.microsoft.com/office/drawing/2014/chart" uri="{C3380CC4-5D6E-409C-BE32-E72D297353CC}">
                  <c16:uniqueId val="{00000014-FF8B-5F4C-8BBF-ED4DE736661E}"/>
                </c:ext>
              </c:extLst>
            </c:dLbl>
            <c:dLbl>
              <c:idx val="21"/>
              <c:tx>
                <c:strRef>
                  <c:f>'/Users/el1goluj/Documents/ZURICH/PROJECTS/UPMEM/upmem-workloads/Microbenchmarks/AI/[ai_output.xlsx]ai_output (4)'!$J$23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{3750F14B-3968-134C-8F88-302BCBE33325}</c15:txfldGUID>
                      <c15:f>'/Users/el1goluj/Documents/ZURICH/PROJECTS/UPMEM/upmem-workloads/Microbenchmarks/AI/[ai_output.xlsx]ai_output (4)'!$J$23</c15:f>
                      <c15:dlblFieldTableCache>
                        <c:ptCount val="1"/>
                        <c:pt idx="0">
                          <c:v>6</c:v>
                        </c:pt>
                      </c15:dlblFieldTableCache>
                    </c15:dlblFTEntry>
                  </c15:dlblFieldTable>
                  <c15:showDataLabelsRange val="0"/>
                </c:ext>
                <c:ext xmlns:c16="http://schemas.microsoft.com/office/drawing/2014/chart" uri="{C3380CC4-5D6E-409C-BE32-E72D297353CC}">
                  <c16:uniqueId val="{00000015-FF8B-5F4C-8BBF-ED4DE736661E}"/>
                </c:ext>
              </c:extLst>
            </c:dLbl>
            <c:dLbl>
              <c:idx val="22"/>
              <c:tx>
                <c:strRef>
                  <c:f>'/Users/el1goluj/Documents/ZURICH/PROJECTS/UPMEM/upmem-workloads/Microbenchmarks/AI/[ai_output.xlsx]ai_output (4)'!$J$24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{10010D4E-952E-DF4C-9767-860B9E6F3F84}</c15:txfldGUID>
                      <c15:f>'/Users/el1goluj/Documents/ZURICH/PROJECTS/UPMEM/upmem-workloads/Microbenchmarks/AI/[ai_output.xlsx]ai_output (4)'!$J$24</c15:f>
                      <c15:dlblFieldTableCache>
                        <c:ptCount val="1"/>
                        <c:pt idx="0">
                          <c:v>7</c:v>
                        </c:pt>
                      </c15:dlblFieldTableCache>
                    </c15:dlblFTEntry>
                  </c15:dlblFieldTable>
                  <c15:showDataLabelsRange val="0"/>
                </c:ext>
                <c:ext xmlns:c16="http://schemas.microsoft.com/office/drawing/2014/chart" uri="{C3380CC4-5D6E-409C-BE32-E72D297353CC}">
                  <c16:uniqueId val="{00000016-FF8B-5F4C-8BBF-ED4DE736661E}"/>
                </c:ext>
              </c:extLst>
            </c:dLbl>
            <c:dLbl>
              <c:idx val="23"/>
              <c:tx>
                <c:strRef>
                  <c:f>'/Users/el1goluj/Documents/ZURICH/PROJECTS/UPMEM/upmem-workloads/Microbenchmarks/AI/[ai_output.xlsx]ai_output (4)'!$J$25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{389AA856-EC8D-8A4D-AC93-629B3F1D5BFF}</c15:txfldGUID>
                      <c15:f>'/Users/el1goluj/Documents/ZURICH/PROJECTS/UPMEM/upmem-workloads/Microbenchmarks/AI/[ai_output.xlsx]ai_output (4)'!$J$25</c15:f>
                      <c15:dlblFieldTableCache>
                        <c:ptCount val="1"/>
                        <c:pt idx="0">
                          <c:v>8</c:v>
                        </c:pt>
                      </c15:dlblFieldTableCache>
                    </c15:dlblFTEntry>
                  </c15:dlblFieldTable>
                  <c15:showDataLabelsRange val="0"/>
                </c:ext>
                <c:ext xmlns:c16="http://schemas.microsoft.com/office/drawing/2014/chart" uri="{C3380CC4-5D6E-409C-BE32-E72D297353CC}">
                  <c16:uniqueId val="{00000017-FF8B-5F4C-8BBF-ED4DE736661E}"/>
                </c:ext>
              </c:extLst>
            </c:dLbl>
            <c:dLbl>
              <c:idx val="24"/>
              <c:tx>
                <c:strRef>
                  <c:f>'/Users/el1goluj/Documents/ZURICH/PROJECTS/UPMEM/upmem-workloads/Microbenchmarks/AI/[ai_output.xlsx]ai_output (4)'!$J$26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{9C889AD9-D702-6F41-B998-AD61ADABBE9D}</c15:txfldGUID>
                      <c15:f>'/Users/el1goluj/Documents/ZURICH/PROJECTS/UPMEM/upmem-workloads/Microbenchmarks/AI/[ai_output.xlsx]ai_output (4)'!$J$26</c15:f>
                      <c15:dlblFieldTableCache>
                        <c:ptCount val="1"/>
                        <c:pt idx="0">
                          <c:v>9</c:v>
                        </c:pt>
                      </c15:dlblFieldTableCache>
                    </c15:dlblFTEntry>
                  </c15:dlblFieldTable>
                  <c15:showDataLabelsRange val="0"/>
                </c:ext>
                <c:ext xmlns:c16="http://schemas.microsoft.com/office/drawing/2014/chart" uri="{C3380CC4-5D6E-409C-BE32-E72D297353CC}">
                  <c16:uniqueId val="{00000018-FF8B-5F4C-8BBF-ED4DE736661E}"/>
                </c:ext>
              </c:extLst>
            </c:dLbl>
            <c:dLbl>
              <c:idx val="25"/>
              <c:tx>
                <c:strRef>
                  <c:f>'/Users/el1goluj/Documents/ZURICH/PROJECTS/UPMEM/upmem-workloads/Microbenchmarks/AI/[ai_output.xlsx]ai_output (4)'!$J$27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{227B51DC-06C5-0E4A-B316-B8DF5906F618}</c15:txfldGUID>
                      <c15:f>'/Users/el1goluj/Documents/ZURICH/PROJECTS/UPMEM/upmem-workloads/Microbenchmarks/AI/[ai_output.xlsx]ai_output (4)'!$J$27</c15:f>
                      <c15:dlblFieldTableCache>
                        <c:ptCount val="1"/>
                        <c:pt idx="0">
                          <c:v>10</c:v>
                        </c:pt>
                      </c15:dlblFieldTableCache>
                    </c15:dlblFTEntry>
                  </c15:dlblFieldTable>
                  <c15:showDataLabelsRange val="0"/>
                </c:ext>
                <c:ext xmlns:c16="http://schemas.microsoft.com/office/drawing/2014/chart" uri="{C3380CC4-5D6E-409C-BE32-E72D297353CC}">
                  <c16:uniqueId val="{00000019-FF8B-5F4C-8BBF-ED4DE736661E}"/>
                </c:ext>
              </c:extLst>
            </c:dLbl>
            <c:dLbl>
              <c:idx val="26"/>
              <c:tx>
                <c:strRef>
                  <c:f>'/Users/el1goluj/Documents/ZURICH/PROJECTS/UPMEM/upmem-workloads/Microbenchmarks/AI/[ai_output.xlsx]ai_output (4)'!$J$28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{9F7F6D72-C168-214E-92BF-649A3D5D1B36}</c15:txfldGUID>
                      <c15:f>'/Users/el1goluj/Documents/ZURICH/PROJECTS/UPMEM/upmem-workloads/Microbenchmarks/AI/[ai_output.xlsx]ai_output (4)'!$J$28</c15:f>
                      <c15:dlblFieldTableCache>
                        <c:ptCount val="1"/>
                        <c:pt idx="0">
                          <c:v>11</c:v>
                        </c:pt>
                      </c15:dlblFieldTableCache>
                    </c15:dlblFTEntry>
                  </c15:dlblFieldTable>
                  <c15:showDataLabelsRange val="0"/>
                </c:ext>
                <c:ext xmlns:c16="http://schemas.microsoft.com/office/drawing/2014/chart" uri="{C3380CC4-5D6E-409C-BE32-E72D297353CC}">
                  <c16:uniqueId val="{0000001A-FF8B-5F4C-8BBF-ED4DE736661E}"/>
                </c:ext>
              </c:extLst>
            </c:dLbl>
            <c:dLbl>
              <c:idx val="27"/>
              <c:tx>
                <c:strRef>
                  <c:f>'/Users/el1goluj/Documents/ZURICH/PROJECTS/UPMEM/upmem-workloads/Microbenchmarks/AI/[ai_output.xlsx]ai_output (4)'!$J$29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{FBC1FEDE-93CF-174A-AE4B-792CD15F897D}</c15:txfldGUID>
                      <c15:f>'/Users/el1goluj/Documents/ZURICH/PROJECTS/UPMEM/upmem-workloads/Microbenchmarks/AI/[ai_output.xlsx]ai_output (4)'!$J$29</c15:f>
                      <c15:dlblFieldTableCache>
                        <c:ptCount val="1"/>
                        <c:pt idx="0">
                          <c:v>12</c:v>
                        </c:pt>
                      </c15:dlblFieldTableCache>
                    </c15:dlblFTEntry>
                  </c15:dlblFieldTable>
                  <c15:showDataLabelsRange val="0"/>
                </c:ext>
                <c:ext xmlns:c16="http://schemas.microsoft.com/office/drawing/2014/chart" uri="{C3380CC4-5D6E-409C-BE32-E72D297353CC}">
                  <c16:uniqueId val="{0000001B-FF8B-5F4C-8BBF-ED4DE736661E}"/>
                </c:ext>
              </c:extLst>
            </c:dLbl>
            <c:dLbl>
              <c:idx val="28"/>
              <c:tx>
                <c:strRef>
                  <c:f>'/Users/el1goluj/Documents/ZURICH/PROJECTS/UPMEM/upmem-workloads/Microbenchmarks/AI/[ai_output.xlsx]ai_output (4)'!$J$30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{6D9964A8-3500-A844-BB27-71265FD1DD5F}</c15:txfldGUID>
                      <c15:f>'/Users/el1goluj/Documents/ZURICH/PROJECTS/UPMEM/upmem-workloads/Microbenchmarks/AI/[ai_output.xlsx]ai_output (4)'!$J$30</c15:f>
                      <c15:dlblFieldTableCache>
                        <c:ptCount val="1"/>
                        <c:pt idx="0">
                          <c:v>13</c:v>
                        </c:pt>
                      </c15:dlblFieldTableCache>
                    </c15:dlblFTEntry>
                  </c15:dlblFieldTable>
                  <c15:showDataLabelsRange val="0"/>
                </c:ext>
                <c:ext xmlns:c16="http://schemas.microsoft.com/office/drawing/2014/chart" uri="{C3380CC4-5D6E-409C-BE32-E72D297353CC}">
                  <c16:uniqueId val="{0000001C-FF8B-5F4C-8BBF-ED4DE736661E}"/>
                </c:ext>
              </c:extLst>
            </c:dLbl>
            <c:dLbl>
              <c:idx val="29"/>
              <c:tx>
                <c:strRef>
                  <c:f>'/Users/el1goluj/Documents/ZURICH/PROJECTS/UPMEM/upmem-workloads/Microbenchmarks/AI/[ai_output.xlsx]ai_output (4)'!$J$31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{D0EF3600-766B-DF47-9B37-5D5CCE6F1B40}</c15:txfldGUID>
                      <c15:f>'/Users/el1goluj/Documents/ZURICH/PROJECTS/UPMEM/upmem-workloads/Microbenchmarks/AI/[ai_output.xlsx]ai_output (4)'!$J$31</c15:f>
                      <c15:dlblFieldTableCache>
                        <c:ptCount val="1"/>
                        <c:pt idx="0">
                          <c:v>14</c:v>
                        </c:pt>
                      </c15:dlblFieldTableCache>
                    </c15:dlblFTEntry>
                  </c15:dlblFieldTable>
                  <c15:showDataLabelsRange val="0"/>
                </c:ext>
                <c:ext xmlns:c16="http://schemas.microsoft.com/office/drawing/2014/chart" uri="{C3380CC4-5D6E-409C-BE32-E72D297353CC}">
                  <c16:uniqueId val="{0000001D-FF8B-5F4C-8BBF-ED4DE736661E}"/>
                </c:ext>
              </c:extLst>
            </c:dLbl>
            <c:dLbl>
              <c:idx val="30"/>
              <c:tx>
                <c:strRef>
                  <c:f>'/Users/el1goluj/Documents/ZURICH/PROJECTS/UPMEM/upmem-workloads/Microbenchmarks/AI/[ai_output.xlsx]ai_output (4)'!$J$32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{C26C5F3E-934C-814B-8C6D-5917ADA590A9}</c15:txfldGUID>
                      <c15:f>'/Users/el1goluj/Documents/ZURICH/PROJECTS/UPMEM/upmem-workloads/Microbenchmarks/AI/[ai_output.xlsx]ai_output (4)'!$J$32</c15:f>
                      <c15:dlblFieldTableCache>
                        <c:ptCount val="1"/>
                        <c:pt idx="0">
                          <c:v>15</c:v>
                        </c:pt>
                      </c15:dlblFieldTableCache>
                    </c15:dlblFTEntry>
                  </c15:dlblFieldTable>
                  <c15:showDataLabelsRange val="0"/>
                </c:ext>
                <c:ext xmlns:c16="http://schemas.microsoft.com/office/drawing/2014/chart" uri="{C3380CC4-5D6E-409C-BE32-E72D297353CC}">
                  <c16:uniqueId val="{0000001E-FF8B-5F4C-8BBF-ED4DE736661E}"/>
                </c:ext>
              </c:extLst>
            </c:dLbl>
            <c:dLbl>
              <c:idx val="31"/>
              <c:tx>
                <c:strRef>
                  <c:f>'/Users/el1goluj/Documents/ZURICH/PROJECTS/UPMEM/upmem-workloads/Microbenchmarks/AI/[ai_output.xlsx]ai_output (4)'!$J$33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{DD7270A3-7325-0844-8CB4-7DE20170A45D}</c15:txfldGUID>
                      <c15:f>'/Users/el1goluj/Documents/ZURICH/PROJECTS/UPMEM/upmem-workloads/Microbenchmarks/AI/[ai_output.xlsx]ai_output (4)'!$J$33</c15:f>
                      <c15:dlblFieldTableCache>
                        <c:ptCount val="1"/>
                        <c:pt idx="0">
                          <c:v>16</c:v>
                        </c:pt>
                      </c15:dlblFieldTableCache>
                    </c15:dlblFTEntry>
                  </c15:dlblFieldTable>
                  <c15:showDataLabelsRange val="0"/>
                </c:ext>
                <c:ext xmlns:c16="http://schemas.microsoft.com/office/drawing/2014/chart" uri="{C3380CC4-5D6E-409C-BE32-E72D297353CC}">
                  <c16:uniqueId val="{0000001F-FF8B-5F4C-8BBF-ED4DE736661E}"/>
                </c:ext>
              </c:extLst>
            </c:dLbl>
            <c:dLbl>
              <c:idx val="32"/>
              <c:tx>
                <c:strRef>
                  <c:f>'/Users/el1goluj/Documents/ZURICH/PROJECTS/UPMEM/upmem-workloads/Microbenchmarks/AI/[ai_output.xlsx]ai_output (4)'!$J$34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{24E7E837-E40C-C142-B8E9-89D2DB02CAD7}</c15:txfldGUID>
                      <c15:f>'/Users/el1goluj/Documents/ZURICH/PROJECTS/UPMEM/upmem-workloads/Microbenchmarks/AI/[ai_output.xlsx]ai_output (4)'!$J$34</c15:f>
                      <c15:dlblFieldTableCache>
                        <c:ptCount val="1"/>
                        <c:pt idx="0">
                          <c:v>1</c:v>
                        </c:pt>
                      </c15:dlblFieldTableCache>
                    </c15:dlblFTEntry>
                  </c15:dlblFieldTable>
                  <c15:showDataLabelsRange val="0"/>
                </c:ext>
                <c:ext xmlns:c16="http://schemas.microsoft.com/office/drawing/2014/chart" uri="{C3380CC4-5D6E-409C-BE32-E72D297353CC}">
                  <c16:uniqueId val="{00000020-FF8B-5F4C-8BBF-ED4DE736661E}"/>
                </c:ext>
              </c:extLst>
            </c:dLbl>
            <c:dLbl>
              <c:idx val="33"/>
              <c:tx>
                <c:strRef>
                  <c:f>'/Users/el1goluj/Documents/ZURICH/PROJECTS/UPMEM/upmem-workloads/Microbenchmarks/AI/[ai_output.xlsx]ai_output (4)'!$J$35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{59DCDEFF-5352-234C-95A5-A4A58E6DF46D}</c15:txfldGUID>
                      <c15:f>'/Users/el1goluj/Documents/ZURICH/PROJECTS/UPMEM/upmem-workloads/Microbenchmarks/AI/[ai_output.xlsx]ai_output (4)'!$J$35</c15:f>
                      <c15:dlblFieldTableCache>
                        <c:ptCount val="1"/>
                        <c:pt idx="0">
                          <c:v>2</c:v>
                        </c:pt>
                      </c15:dlblFieldTableCache>
                    </c15:dlblFTEntry>
                  </c15:dlblFieldTable>
                  <c15:showDataLabelsRange val="0"/>
                </c:ext>
                <c:ext xmlns:c16="http://schemas.microsoft.com/office/drawing/2014/chart" uri="{C3380CC4-5D6E-409C-BE32-E72D297353CC}">
                  <c16:uniqueId val="{00000021-FF8B-5F4C-8BBF-ED4DE736661E}"/>
                </c:ext>
              </c:extLst>
            </c:dLbl>
            <c:dLbl>
              <c:idx val="34"/>
              <c:tx>
                <c:strRef>
                  <c:f>'/Users/el1goluj/Documents/ZURICH/PROJECTS/UPMEM/upmem-workloads/Microbenchmarks/AI/[ai_output.xlsx]ai_output (4)'!$J$36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{460C79A1-C968-C043-8DFC-8B1700A448E7}</c15:txfldGUID>
                      <c15:f>'/Users/el1goluj/Documents/ZURICH/PROJECTS/UPMEM/upmem-workloads/Microbenchmarks/AI/[ai_output.xlsx]ai_output (4)'!$J$36</c15:f>
                      <c15:dlblFieldTableCache>
                        <c:ptCount val="1"/>
                        <c:pt idx="0">
                          <c:v>3</c:v>
                        </c:pt>
                      </c15:dlblFieldTableCache>
                    </c15:dlblFTEntry>
                  </c15:dlblFieldTable>
                  <c15:showDataLabelsRange val="0"/>
                </c:ext>
                <c:ext xmlns:c16="http://schemas.microsoft.com/office/drawing/2014/chart" uri="{C3380CC4-5D6E-409C-BE32-E72D297353CC}">
                  <c16:uniqueId val="{00000022-FF8B-5F4C-8BBF-ED4DE736661E}"/>
                </c:ext>
              </c:extLst>
            </c:dLbl>
            <c:dLbl>
              <c:idx val="35"/>
              <c:tx>
                <c:strRef>
                  <c:f>'/Users/el1goluj/Documents/ZURICH/PROJECTS/UPMEM/upmem-workloads/Microbenchmarks/AI/[ai_output.xlsx]ai_output (4)'!$J$37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{64FC507E-96A4-AF42-B932-E183219F2FD1}</c15:txfldGUID>
                      <c15:f>'/Users/el1goluj/Documents/ZURICH/PROJECTS/UPMEM/upmem-workloads/Microbenchmarks/AI/[ai_output.xlsx]ai_output (4)'!$J$37</c15:f>
                      <c15:dlblFieldTableCache>
                        <c:ptCount val="1"/>
                        <c:pt idx="0">
                          <c:v>4</c:v>
                        </c:pt>
                      </c15:dlblFieldTableCache>
                    </c15:dlblFTEntry>
                  </c15:dlblFieldTable>
                  <c15:showDataLabelsRange val="0"/>
                </c:ext>
                <c:ext xmlns:c16="http://schemas.microsoft.com/office/drawing/2014/chart" uri="{C3380CC4-5D6E-409C-BE32-E72D297353CC}">
                  <c16:uniqueId val="{00000023-FF8B-5F4C-8BBF-ED4DE736661E}"/>
                </c:ext>
              </c:extLst>
            </c:dLbl>
            <c:dLbl>
              <c:idx val="36"/>
              <c:tx>
                <c:strRef>
                  <c:f>'/Users/el1goluj/Documents/ZURICH/PROJECTS/UPMEM/upmem-workloads/Microbenchmarks/AI/[ai_output.xlsx]ai_output (4)'!$J$38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{72D95C42-848A-9F4C-BBD7-33942EB2770F}</c15:txfldGUID>
                      <c15:f>'/Users/el1goluj/Documents/ZURICH/PROJECTS/UPMEM/upmem-workloads/Microbenchmarks/AI/[ai_output.xlsx]ai_output (4)'!$J$38</c15:f>
                      <c15:dlblFieldTableCache>
                        <c:ptCount val="1"/>
                        <c:pt idx="0">
                          <c:v>5</c:v>
                        </c:pt>
                      </c15:dlblFieldTableCache>
                    </c15:dlblFTEntry>
                  </c15:dlblFieldTable>
                  <c15:showDataLabelsRange val="0"/>
                </c:ext>
                <c:ext xmlns:c16="http://schemas.microsoft.com/office/drawing/2014/chart" uri="{C3380CC4-5D6E-409C-BE32-E72D297353CC}">
                  <c16:uniqueId val="{00000024-FF8B-5F4C-8BBF-ED4DE736661E}"/>
                </c:ext>
              </c:extLst>
            </c:dLbl>
            <c:dLbl>
              <c:idx val="37"/>
              <c:tx>
                <c:strRef>
                  <c:f>'/Users/el1goluj/Documents/ZURICH/PROJECTS/UPMEM/upmem-workloads/Microbenchmarks/AI/[ai_output.xlsx]ai_output (4)'!$J$39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{EFE7ADC5-8EE9-DE42-B562-FCE9B7436FBD}</c15:txfldGUID>
                      <c15:f>'/Users/el1goluj/Documents/ZURICH/PROJECTS/UPMEM/upmem-workloads/Microbenchmarks/AI/[ai_output.xlsx]ai_output (4)'!$J$39</c15:f>
                      <c15:dlblFieldTableCache>
                        <c:ptCount val="1"/>
                        <c:pt idx="0">
                          <c:v>6</c:v>
                        </c:pt>
                      </c15:dlblFieldTableCache>
                    </c15:dlblFTEntry>
                  </c15:dlblFieldTable>
                  <c15:showDataLabelsRange val="0"/>
                </c:ext>
                <c:ext xmlns:c16="http://schemas.microsoft.com/office/drawing/2014/chart" uri="{C3380CC4-5D6E-409C-BE32-E72D297353CC}">
                  <c16:uniqueId val="{00000025-FF8B-5F4C-8BBF-ED4DE736661E}"/>
                </c:ext>
              </c:extLst>
            </c:dLbl>
            <c:dLbl>
              <c:idx val="38"/>
              <c:tx>
                <c:strRef>
                  <c:f>'/Users/el1goluj/Documents/ZURICH/PROJECTS/UPMEM/upmem-workloads/Microbenchmarks/AI/[ai_output.xlsx]ai_output (4)'!$J$40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{0CB17089-3492-794B-8960-33DC75094ED2}</c15:txfldGUID>
                      <c15:f>'/Users/el1goluj/Documents/ZURICH/PROJECTS/UPMEM/upmem-workloads/Microbenchmarks/AI/[ai_output.xlsx]ai_output (4)'!$J$40</c15:f>
                      <c15:dlblFieldTableCache>
                        <c:ptCount val="1"/>
                        <c:pt idx="0">
                          <c:v>7</c:v>
                        </c:pt>
                      </c15:dlblFieldTableCache>
                    </c15:dlblFTEntry>
                  </c15:dlblFieldTable>
                  <c15:showDataLabelsRange val="0"/>
                </c:ext>
                <c:ext xmlns:c16="http://schemas.microsoft.com/office/drawing/2014/chart" uri="{C3380CC4-5D6E-409C-BE32-E72D297353CC}">
                  <c16:uniqueId val="{00000026-FF8B-5F4C-8BBF-ED4DE736661E}"/>
                </c:ext>
              </c:extLst>
            </c:dLbl>
            <c:dLbl>
              <c:idx val="39"/>
              <c:tx>
                <c:strRef>
                  <c:f>'/Users/el1goluj/Documents/ZURICH/PROJECTS/UPMEM/upmem-workloads/Microbenchmarks/AI/[ai_output.xlsx]ai_output (4)'!$J$41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{C93CB63C-D68D-4B4A-8B3C-101825C13FCD}</c15:txfldGUID>
                      <c15:f>'/Users/el1goluj/Documents/ZURICH/PROJECTS/UPMEM/upmem-workloads/Microbenchmarks/AI/[ai_output.xlsx]ai_output (4)'!$J$41</c15:f>
                      <c15:dlblFieldTableCache>
                        <c:ptCount val="1"/>
                        <c:pt idx="0">
                          <c:v>8</c:v>
                        </c:pt>
                      </c15:dlblFieldTableCache>
                    </c15:dlblFTEntry>
                  </c15:dlblFieldTable>
                  <c15:showDataLabelsRange val="0"/>
                </c:ext>
                <c:ext xmlns:c16="http://schemas.microsoft.com/office/drawing/2014/chart" uri="{C3380CC4-5D6E-409C-BE32-E72D297353CC}">
                  <c16:uniqueId val="{00000027-FF8B-5F4C-8BBF-ED4DE736661E}"/>
                </c:ext>
              </c:extLst>
            </c:dLbl>
            <c:dLbl>
              <c:idx val="40"/>
              <c:tx>
                <c:strRef>
                  <c:f>'/Users/el1goluj/Documents/ZURICH/PROJECTS/UPMEM/upmem-workloads/Microbenchmarks/AI/[ai_output.xlsx]ai_output (4)'!$J$42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{65457F3F-31E4-0D41-B30E-4A052C26AD9B}</c15:txfldGUID>
                      <c15:f>'/Users/el1goluj/Documents/ZURICH/PROJECTS/UPMEM/upmem-workloads/Microbenchmarks/AI/[ai_output.xlsx]ai_output (4)'!$J$42</c15:f>
                      <c15:dlblFieldTableCache>
                        <c:ptCount val="1"/>
                        <c:pt idx="0">
                          <c:v>9</c:v>
                        </c:pt>
                      </c15:dlblFieldTableCache>
                    </c15:dlblFTEntry>
                  </c15:dlblFieldTable>
                  <c15:showDataLabelsRange val="0"/>
                </c:ext>
                <c:ext xmlns:c16="http://schemas.microsoft.com/office/drawing/2014/chart" uri="{C3380CC4-5D6E-409C-BE32-E72D297353CC}">
                  <c16:uniqueId val="{00000028-FF8B-5F4C-8BBF-ED4DE736661E}"/>
                </c:ext>
              </c:extLst>
            </c:dLbl>
            <c:dLbl>
              <c:idx val="41"/>
              <c:tx>
                <c:strRef>
                  <c:f>'/Users/el1goluj/Documents/ZURICH/PROJECTS/UPMEM/upmem-workloads/Microbenchmarks/AI/[ai_output.xlsx]ai_output (4)'!$J$43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{4D4523CC-332C-6B42-A439-6B5F8DB3C912}</c15:txfldGUID>
                      <c15:f>'/Users/el1goluj/Documents/ZURICH/PROJECTS/UPMEM/upmem-workloads/Microbenchmarks/AI/[ai_output.xlsx]ai_output (4)'!$J$43</c15:f>
                      <c15:dlblFieldTableCache>
                        <c:ptCount val="1"/>
                        <c:pt idx="0">
                          <c:v>10</c:v>
                        </c:pt>
                      </c15:dlblFieldTableCache>
                    </c15:dlblFTEntry>
                  </c15:dlblFieldTable>
                  <c15:showDataLabelsRange val="0"/>
                </c:ext>
                <c:ext xmlns:c16="http://schemas.microsoft.com/office/drawing/2014/chart" uri="{C3380CC4-5D6E-409C-BE32-E72D297353CC}">
                  <c16:uniqueId val="{00000029-FF8B-5F4C-8BBF-ED4DE736661E}"/>
                </c:ext>
              </c:extLst>
            </c:dLbl>
            <c:dLbl>
              <c:idx val="42"/>
              <c:tx>
                <c:strRef>
                  <c:f>'/Users/el1goluj/Documents/ZURICH/PROJECTS/UPMEM/upmem-workloads/Microbenchmarks/AI/[ai_output.xlsx]ai_output (4)'!$J$44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{2DD40F10-A575-7749-8AD5-ABBB649AD43A}</c15:txfldGUID>
                      <c15:f>'/Users/el1goluj/Documents/ZURICH/PROJECTS/UPMEM/upmem-workloads/Microbenchmarks/AI/[ai_output.xlsx]ai_output (4)'!$J$44</c15:f>
                      <c15:dlblFieldTableCache>
                        <c:ptCount val="1"/>
                        <c:pt idx="0">
                          <c:v>11</c:v>
                        </c:pt>
                      </c15:dlblFieldTableCache>
                    </c15:dlblFTEntry>
                  </c15:dlblFieldTable>
                  <c15:showDataLabelsRange val="0"/>
                </c:ext>
                <c:ext xmlns:c16="http://schemas.microsoft.com/office/drawing/2014/chart" uri="{C3380CC4-5D6E-409C-BE32-E72D297353CC}">
                  <c16:uniqueId val="{0000002A-FF8B-5F4C-8BBF-ED4DE736661E}"/>
                </c:ext>
              </c:extLst>
            </c:dLbl>
            <c:dLbl>
              <c:idx val="43"/>
              <c:tx>
                <c:strRef>
                  <c:f>'/Users/el1goluj/Documents/ZURICH/PROJECTS/UPMEM/upmem-workloads/Microbenchmarks/AI/[ai_output.xlsx]ai_output (4)'!$J$45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{8FB59C8B-5630-CD4E-969A-22147EDCF45B}</c15:txfldGUID>
                      <c15:f>'/Users/el1goluj/Documents/ZURICH/PROJECTS/UPMEM/upmem-workloads/Microbenchmarks/AI/[ai_output.xlsx]ai_output (4)'!$J$45</c15:f>
                      <c15:dlblFieldTableCache>
                        <c:ptCount val="1"/>
                        <c:pt idx="0">
                          <c:v>12</c:v>
                        </c:pt>
                      </c15:dlblFieldTableCache>
                    </c15:dlblFTEntry>
                  </c15:dlblFieldTable>
                  <c15:showDataLabelsRange val="0"/>
                </c:ext>
                <c:ext xmlns:c16="http://schemas.microsoft.com/office/drawing/2014/chart" uri="{C3380CC4-5D6E-409C-BE32-E72D297353CC}">
                  <c16:uniqueId val="{0000002B-FF8B-5F4C-8BBF-ED4DE736661E}"/>
                </c:ext>
              </c:extLst>
            </c:dLbl>
            <c:dLbl>
              <c:idx val="44"/>
              <c:tx>
                <c:strRef>
                  <c:f>'/Users/el1goluj/Documents/ZURICH/PROJECTS/UPMEM/upmem-workloads/Microbenchmarks/AI/[ai_output.xlsx]ai_output (4)'!$J$46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{191F968D-F78E-7A4D-B684-627F6DEF641F}</c15:txfldGUID>
                      <c15:f>'/Users/el1goluj/Documents/ZURICH/PROJECTS/UPMEM/upmem-workloads/Microbenchmarks/AI/[ai_output.xlsx]ai_output (4)'!$J$46</c15:f>
                      <c15:dlblFieldTableCache>
                        <c:ptCount val="1"/>
                        <c:pt idx="0">
                          <c:v>13</c:v>
                        </c:pt>
                      </c15:dlblFieldTableCache>
                    </c15:dlblFTEntry>
                  </c15:dlblFieldTable>
                  <c15:showDataLabelsRange val="0"/>
                </c:ext>
                <c:ext xmlns:c16="http://schemas.microsoft.com/office/drawing/2014/chart" uri="{C3380CC4-5D6E-409C-BE32-E72D297353CC}">
                  <c16:uniqueId val="{0000002C-FF8B-5F4C-8BBF-ED4DE736661E}"/>
                </c:ext>
              </c:extLst>
            </c:dLbl>
            <c:dLbl>
              <c:idx val="45"/>
              <c:tx>
                <c:strRef>
                  <c:f>'/Users/el1goluj/Documents/ZURICH/PROJECTS/UPMEM/upmem-workloads/Microbenchmarks/AI/[ai_output.xlsx]ai_output (4)'!$J$47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{03EB29F3-383B-054C-A954-317C4725D995}</c15:txfldGUID>
                      <c15:f>'/Users/el1goluj/Documents/ZURICH/PROJECTS/UPMEM/upmem-workloads/Microbenchmarks/AI/[ai_output.xlsx]ai_output (4)'!$J$47</c15:f>
                      <c15:dlblFieldTableCache>
                        <c:ptCount val="1"/>
                        <c:pt idx="0">
                          <c:v>14</c:v>
                        </c:pt>
                      </c15:dlblFieldTableCache>
                    </c15:dlblFTEntry>
                  </c15:dlblFieldTable>
                  <c15:showDataLabelsRange val="0"/>
                </c:ext>
                <c:ext xmlns:c16="http://schemas.microsoft.com/office/drawing/2014/chart" uri="{C3380CC4-5D6E-409C-BE32-E72D297353CC}">
                  <c16:uniqueId val="{0000002D-FF8B-5F4C-8BBF-ED4DE736661E}"/>
                </c:ext>
              </c:extLst>
            </c:dLbl>
            <c:dLbl>
              <c:idx val="46"/>
              <c:tx>
                <c:strRef>
                  <c:f>'/Users/el1goluj/Documents/ZURICH/PROJECTS/UPMEM/upmem-workloads/Microbenchmarks/AI/[ai_output.xlsx]ai_output (4)'!$J$48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{45655617-7006-3F4F-82B7-039C564CED53}</c15:txfldGUID>
                      <c15:f>'/Users/el1goluj/Documents/ZURICH/PROJECTS/UPMEM/upmem-workloads/Microbenchmarks/AI/[ai_output.xlsx]ai_output (4)'!$J$48</c15:f>
                      <c15:dlblFieldTableCache>
                        <c:ptCount val="1"/>
                        <c:pt idx="0">
                          <c:v>15</c:v>
                        </c:pt>
                      </c15:dlblFieldTableCache>
                    </c15:dlblFTEntry>
                  </c15:dlblFieldTable>
                  <c15:showDataLabelsRange val="0"/>
                </c:ext>
                <c:ext xmlns:c16="http://schemas.microsoft.com/office/drawing/2014/chart" uri="{C3380CC4-5D6E-409C-BE32-E72D297353CC}">
                  <c16:uniqueId val="{0000002E-FF8B-5F4C-8BBF-ED4DE736661E}"/>
                </c:ext>
              </c:extLst>
            </c:dLbl>
            <c:dLbl>
              <c:idx val="47"/>
              <c:tx>
                <c:strRef>
                  <c:f>'/Users/el1goluj/Documents/ZURICH/PROJECTS/UPMEM/upmem-workloads/Microbenchmarks/AI/[ai_output.xlsx]ai_output (4)'!$J$49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{1B74E0C6-E7B8-3D49-9E28-89E0FDE47A64}</c15:txfldGUID>
                      <c15:f>'/Users/el1goluj/Documents/ZURICH/PROJECTS/UPMEM/upmem-workloads/Microbenchmarks/AI/[ai_output.xlsx]ai_output (4)'!$J$49</c15:f>
                      <c15:dlblFieldTableCache>
                        <c:ptCount val="1"/>
                        <c:pt idx="0">
                          <c:v>16</c:v>
                        </c:pt>
                      </c15:dlblFieldTableCache>
                    </c15:dlblFTEntry>
                  </c15:dlblFieldTable>
                  <c15:showDataLabelsRange val="0"/>
                </c:ext>
                <c:ext xmlns:c16="http://schemas.microsoft.com/office/drawing/2014/chart" uri="{C3380CC4-5D6E-409C-BE32-E72D297353CC}">
                  <c16:uniqueId val="{0000002F-FF8B-5F4C-8BBF-ED4DE736661E}"/>
                </c:ext>
              </c:extLst>
            </c:dLbl>
            <c:dLbl>
              <c:idx val="48"/>
              <c:tx>
                <c:strRef>
                  <c:f>'/Users/el1goluj/Documents/ZURICH/PROJECTS/UPMEM/upmem-workloads/Microbenchmarks/AI/[ai_output.xlsx]ai_output (4)'!$J$50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{4C908652-B396-8844-91CF-2DAF1290E0C7}</c15:txfldGUID>
                      <c15:f>'/Users/el1goluj/Documents/ZURICH/PROJECTS/UPMEM/upmem-workloads/Microbenchmarks/AI/[ai_output.xlsx]ai_output (4)'!$J$50</c15:f>
                      <c15:dlblFieldTableCache>
                        <c:ptCount val="1"/>
                        <c:pt idx="0">
                          <c:v>1</c:v>
                        </c:pt>
                      </c15:dlblFieldTableCache>
                    </c15:dlblFTEntry>
                  </c15:dlblFieldTable>
                  <c15:showDataLabelsRange val="0"/>
                </c:ext>
                <c:ext xmlns:c16="http://schemas.microsoft.com/office/drawing/2014/chart" uri="{C3380CC4-5D6E-409C-BE32-E72D297353CC}">
                  <c16:uniqueId val="{00000030-FF8B-5F4C-8BBF-ED4DE736661E}"/>
                </c:ext>
              </c:extLst>
            </c:dLbl>
            <c:dLbl>
              <c:idx val="49"/>
              <c:tx>
                <c:strRef>
                  <c:f>'/Users/el1goluj/Documents/ZURICH/PROJECTS/UPMEM/upmem-workloads/Microbenchmarks/AI/[ai_output.xlsx]ai_output (4)'!$J$51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{F4357D35-27F2-6849-82D4-A47CBB758327}</c15:txfldGUID>
                      <c15:f>'/Users/el1goluj/Documents/ZURICH/PROJECTS/UPMEM/upmem-workloads/Microbenchmarks/AI/[ai_output.xlsx]ai_output (4)'!$J$51</c15:f>
                      <c15:dlblFieldTableCache>
                        <c:ptCount val="1"/>
                        <c:pt idx="0">
                          <c:v>2</c:v>
                        </c:pt>
                      </c15:dlblFieldTableCache>
                    </c15:dlblFTEntry>
                  </c15:dlblFieldTable>
                  <c15:showDataLabelsRange val="0"/>
                </c:ext>
                <c:ext xmlns:c16="http://schemas.microsoft.com/office/drawing/2014/chart" uri="{C3380CC4-5D6E-409C-BE32-E72D297353CC}">
                  <c16:uniqueId val="{00000031-FF8B-5F4C-8BBF-ED4DE736661E}"/>
                </c:ext>
              </c:extLst>
            </c:dLbl>
            <c:dLbl>
              <c:idx val="50"/>
              <c:tx>
                <c:strRef>
                  <c:f>'/Users/el1goluj/Documents/ZURICH/PROJECTS/UPMEM/upmem-workloads/Microbenchmarks/AI/[ai_output.xlsx]ai_output (4)'!$J$52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{20AB46D6-5C6E-5A4A-A22E-C633D5464B3A}</c15:txfldGUID>
                      <c15:f>'/Users/el1goluj/Documents/ZURICH/PROJECTS/UPMEM/upmem-workloads/Microbenchmarks/AI/[ai_output.xlsx]ai_output (4)'!$J$52</c15:f>
                      <c15:dlblFieldTableCache>
                        <c:ptCount val="1"/>
                        <c:pt idx="0">
                          <c:v>3</c:v>
                        </c:pt>
                      </c15:dlblFieldTableCache>
                    </c15:dlblFTEntry>
                  </c15:dlblFieldTable>
                  <c15:showDataLabelsRange val="0"/>
                </c:ext>
                <c:ext xmlns:c16="http://schemas.microsoft.com/office/drawing/2014/chart" uri="{C3380CC4-5D6E-409C-BE32-E72D297353CC}">
                  <c16:uniqueId val="{00000032-FF8B-5F4C-8BBF-ED4DE736661E}"/>
                </c:ext>
              </c:extLst>
            </c:dLbl>
            <c:dLbl>
              <c:idx val="51"/>
              <c:tx>
                <c:strRef>
                  <c:f>'/Users/el1goluj/Documents/ZURICH/PROJECTS/UPMEM/upmem-workloads/Microbenchmarks/AI/[ai_output.xlsx]ai_output (4)'!$J$53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{958371B4-A238-F043-A542-2B1A3372D305}</c15:txfldGUID>
                      <c15:f>'/Users/el1goluj/Documents/ZURICH/PROJECTS/UPMEM/upmem-workloads/Microbenchmarks/AI/[ai_output.xlsx]ai_output (4)'!$J$53</c15:f>
                      <c15:dlblFieldTableCache>
                        <c:ptCount val="1"/>
                        <c:pt idx="0">
                          <c:v>4</c:v>
                        </c:pt>
                      </c15:dlblFieldTableCache>
                    </c15:dlblFTEntry>
                  </c15:dlblFieldTable>
                  <c15:showDataLabelsRange val="0"/>
                </c:ext>
                <c:ext xmlns:c16="http://schemas.microsoft.com/office/drawing/2014/chart" uri="{C3380CC4-5D6E-409C-BE32-E72D297353CC}">
                  <c16:uniqueId val="{00000033-FF8B-5F4C-8BBF-ED4DE736661E}"/>
                </c:ext>
              </c:extLst>
            </c:dLbl>
            <c:dLbl>
              <c:idx val="52"/>
              <c:tx>
                <c:strRef>
                  <c:f>'/Users/el1goluj/Documents/ZURICH/PROJECTS/UPMEM/upmem-workloads/Microbenchmarks/AI/[ai_output.xlsx]ai_output (4)'!$J$54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{4366D216-5598-A146-BDE9-C28D2FD06C66}</c15:txfldGUID>
                      <c15:f>'/Users/el1goluj/Documents/ZURICH/PROJECTS/UPMEM/upmem-workloads/Microbenchmarks/AI/[ai_output.xlsx]ai_output (4)'!$J$54</c15:f>
                      <c15:dlblFieldTableCache>
                        <c:ptCount val="1"/>
                        <c:pt idx="0">
                          <c:v>5</c:v>
                        </c:pt>
                      </c15:dlblFieldTableCache>
                    </c15:dlblFTEntry>
                  </c15:dlblFieldTable>
                  <c15:showDataLabelsRange val="0"/>
                </c:ext>
                <c:ext xmlns:c16="http://schemas.microsoft.com/office/drawing/2014/chart" uri="{C3380CC4-5D6E-409C-BE32-E72D297353CC}">
                  <c16:uniqueId val="{00000034-FF8B-5F4C-8BBF-ED4DE736661E}"/>
                </c:ext>
              </c:extLst>
            </c:dLbl>
            <c:dLbl>
              <c:idx val="53"/>
              <c:tx>
                <c:strRef>
                  <c:f>'/Users/el1goluj/Documents/ZURICH/PROJECTS/UPMEM/upmem-workloads/Microbenchmarks/AI/[ai_output.xlsx]ai_output (4)'!$J$55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{8053A805-7E8A-ED46-AD37-BC8C3799D103}</c15:txfldGUID>
                      <c15:f>'/Users/el1goluj/Documents/ZURICH/PROJECTS/UPMEM/upmem-workloads/Microbenchmarks/AI/[ai_output.xlsx]ai_output (4)'!$J$55</c15:f>
                      <c15:dlblFieldTableCache>
                        <c:ptCount val="1"/>
                        <c:pt idx="0">
                          <c:v>6</c:v>
                        </c:pt>
                      </c15:dlblFieldTableCache>
                    </c15:dlblFTEntry>
                  </c15:dlblFieldTable>
                  <c15:showDataLabelsRange val="0"/>
                </c:ext>
                <c:ext xmlns:c16="http://schemas.microsoft.com/office/drawing/2014/chart" uri="{C3380CC4-5D6E-409C-BE32-E72D297353CC}">
                  <c16:uniqueId val="{00000035-FF8B-5F4C-8BBF-ED4DE736661E}"/>
                </c:ext>
              </c:extLst>
            </c:dLbl>
            <c:dLbl>
              <c:idx val="54"/>
              <c:tx>
                <c:strRef>
                  <c:f>'/Users/el1goluj/Documents/ZURICH/PROJECTS/UPMEM/upmem-workloads/Microbenchmarks/AI/[ai_output.xlsx]ai_output (4)'!$J$56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{6AF0CBE4-1B85-C146-97E7-A665E4BE1F55}</c15:txfldGUID>
                      <c15:f>'/Users/el1goluj/Documents/ZURICH/PROJECTS/UPMEM/upmem-workloads/Microbenchmarks/AI/[ai_output.xlsx]ai_output (4)'!$J$56</c15:f>
                      <c15:dlblFieldTableCache>
                        <c:ptCount val="1"/>
                        <c:pt idx="0">
                          <c:v>7</c:v>
                        </c:pt>
                      </c15:dlblFieldTableCache>
                    </c15:dlblFTEntry>
                  </c15:dlblFieldTable>
                  <c15:showDataLabelsRange val="0"/>
                </c:ext>
                <c:ext xmlns:c16="http://schemas.microsoft.com/office/drawing/2014/chart" uri="{C3380CC4-5D6E-409C-BE32-E72D297353CC}">
                  <c16:uniqueId val="{00000036-FF8B-5F4C-8BBF-ED4DE736661E}"/>
                </c:ext>
              </c:extLst>
            </c:dLbl>
            <c:dLbl>
              <c:idx val="55"/>
              <c:tx>
                <c:strRef>
                  <c:f>'/Users/el1goluj/Documents/ZURICH/PROJECTS/UPMEM/upmem-workloads/Microbenchmarks/AI/[ai_output.xlsx]ai_output (4)'!$J$57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{75C1C1A1-8538-2B4F-896F-13848D1F680A}</c15:txfldGUID>
                      <c15:f>'/Users/el1goluj/Documents/ZURICH/PROJECTS/UPMEM/upmem-workloads/Microbenchmarks/AI/[ai_output.xlsx]ai_output (4)'!$J$57</c15:f>
                      <c15:dlblFieldTableCache>
                        <c:ptCount val="1"/>
                        <c:pt idx="0">
                          <c:v>8</c:v>
                        </c:pt>
                      </c15:dlblFieldTableCache>
                    </c15:dlblFTEntry>
                  </c15:dlblFieldTable>
                  <c15:showDataLabelsRange val="0"/>
                </c:ext>
                <c:ext xmlns:c16="http://schemas.microsoft.com/office/drawing/2014/chart" uri="{C3380CC4-5D6E-409C-BE32-E72D297353CC}">
                  <c16:uniqueId val="{00000037-FF8B-5F4C-8BBF-ED4DE736661E}"/>
                </c:ext>
              </c:extLst>
            </c:dLbl>
            <c:dLbl>
              <c:idx val="56"/>
              <c:tx>
                <c:strRef>
                  <c:f>'/Users/el1goluj/Documents/ZURICH/PROJECTS/UPMEM/upmem-workloads/Microbenchmarks/AI/[ai_output.xlsx]ai_output (4)'!$J$58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{F5394B6B-00F8-154C-BDE2-0ECD2574B972}</c15:txfldGUID>
                      <c15:f>'/Users/el1goluj/Documents/ZURICH/PROJECTS/UPMEM/upmem-workloads/Microbenchmarks/AI/[ai_output.xlsx]ai_output (4)'!$J$58</c15:f>
                      <c15:dlblFieldTableCache>
                        <c:ptCount val="1"/>
                        <c:pt idx="0">
                          <c:v>9</c:v>
                        </c:pt>
                      </c15:dlblFieldTableCache>
                    </c15:dlblFTEntry>
                  </c15:dlblFieldTable>
                  <c15:showDataLabelsRange val="0"/>
                </c:ext>
                <c:ext xmlns:c16="http://schemas.microsoft.com/office/drawing/2014/chart" uri="{C3380CC4-5D6E-409C-BE32-E72D297353CC}">
                  <c16:uniqueId val="{00000038-FF8B-5F4C-8BBF-ED4DE736661E}"/>
                </c:ext>
              </c:extLst>
            </c:dLbl>
            <c:dLbl>
              <c:idx val="57"/>
              <c:tx>
                <c:strRef>
                  <c:f>'/Users/el1goluj/Documents/ZURICH/PROJECTS/UPMEM/upmem-workloads/Microbenchmarks/AI/[ai_output.xlsx]ai_output (4)'!$J$59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{CBE913E9-37CB-AB40-A63A-60F502EA7D46}</c15:txfldGUID>
                      <c15:f>'/Users/el1goluj/Documents/ZURICH/PROJECTS/UPMEM/upmem-workloads/Microbenchmarks/AI/[ai_output.xlsx]ai_output (4)'!$J$59</c15:f>
                      <c15:dlblFieldTableCache>
                        <c:ptCount val="1"/>
                        <c:pt idx="0">
                          <c:v>10</c:v>
                        </c:pt>
                      </c15:dlblFieldTableCache>
                    </c15:dlblFTEntry>
                  </c15:dlblFieldTable>
                  <c15:showDataLabelsRange val="0"/>
                </c:ext>
                <c:ext xmlns:c16="http://schemas.microsoft.com/office/drawing/2014/chart" uri="{C3380CC4-5D6E-409C-BE32-E72D297353CC}">
                  <c16:uniqueId val="{00000039-FF8B-5F4C-8BBF-ED4DE736661E}"/>
                </c:ext>
              </c:extLst>
            </c:dLbl>
            <c:dLbl>
              <c:idx val="58"/>
              <c:tx>
                <c:strRef>
                  <c:f>'/Users/el1goluj/Documents/ZURICH/PROJECTS/UPMEM/upmem-workloads/Microbenchmarks/AI/[ai_output.xlsx]ai_output (4)'!$J$60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{39952140-4D0D-EE42-931A-26891FAD38C7}</c15:txfldGUID>
                      <c15:f>'/Users/el1goluj/Documents/ZURICH/PROJECTS/UPMEM/upmem-workloads/Microbenchmarks/AI/[ai_output.xlsx]ai_output (4)'!$J$60</c15:f>
                      <c15:dlblFieldTableCache>
                        <c:ptCount val="1"/>
                        <c:pt idx="0">
                          <c:v>11</c:v>
                        </c:pt>
                      </c15:dlblFieldTableCache>
                    </c15:dlblFTEntry>
                  </c15:dlblFieldTable>
                  <c15:showDataLabelsRange val="0"/>
                </c:ext>
                <c:ext xmlns:c16="http://schemas.microsoft.com/office/drawing/2014/chart" uri="{C3380CC4-5D6E-409C-BE32-E72D297353CC}">
                  <c16:uniqueId val="{0000003A-FF8B-5F4C-8BBF-ED4DE736661E}"/>
                </c:ext>
              </c:extLst>
            </c:dLbl>
            <c:dLbl>
              <c:idx val="59"/>
              <c:tx>
                <c:strRef>
                  <c:f>'/Users/el1goluj/Documents/ZURICH/PROJECTS/UPMEM/upmem-workloads/Microbenchmarks/AI/[ai_output.xlsx]ai_output (4)'!$J$61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{566E5258-4E89-EB44-9C80-AE2C569A4593}</c15:txfldGUID>
                      <c15:f>'/Users/el1goluj/Documents/ZURICH/PROJECTS/UPMEM/upmem-workloads/Microbenchmarks/AI/[ai_output.xlsx]ai_output (4)'!$J$61</c15:f>
                      <c15:dlblFieldTableCache>
                        <c:ptCount val="1"/>
                        <c:pt idx="0">
                          <c:v>12</c:v>
                        </c:pt>
                      </c15:dlblFieldTableCache>
                    </c15:dlblFTEntry>
                  </c15:dlblFieldTable>
                  <c15:showDataLabelsRange val="0"/>
                </c:ext>
                <c:ext xmlns:c16="http://schemas.microsoft.com/office/drawing/2014/chart" uri="{C3380CC4-5D6E-409C-BE32-E72D297353CC}">
                  <c16:uniqueId val="{0000003B-FF8B-5F4C-8BBF-ED4DE736661E}"/>
                </c:ext>
              </c:extLst>
            </c:dLbl>
            <c:dLbl>
              <c:idx val="60"/>
              <c:tx>
                <c:strRef>
                  <c:f>'/Users/el1goluj/Documents/ZURICH/PROJECTS/UPMEM/upmem-workloads/Microbenchmarks/AI/[ai_output.xlsx]ai_output (4)'!$J$62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{67A1D614-5E4B-8940-AC7C-A8ECBDDBD264}</c15:txfldGUID>
                      <c15:f>'/Users/el1goluj/Documents/ZURICH/PROJECTS/UPMEM/upmem-workloads/Microbenchmarks/AI/[ai_output.xlsx]ai_output (4)'!$J$62</c15:f>
                      <c15:dlblFieldTableCache>
                        <c:ptCount val="1"/>
                        <c:pt idx="0">
                          <c:v>13</c:v>
                        </c:pt>
                      </c15:dlblFieldTableCache>
                    </c15:dlblFTEntry>
                  </c15:dlblFieldTable>
                  <c15:showDataLabelsRange val="0"/>
                </c:ext>
                <c:ext xmlns:c16="http://schemas.microsoft.com/office/drawing/2014/chart" uri="{C3380CC4-5D6E-409C-BE32-E72D297353CC}">
                  <c16:uniqueId val="{0000003C-FF8B-5F4C-8BBF-ED4DE736661E}"/>
                </c:ext>
              </c:extLst>
            </c:dLbl>
            <c:dLbl>
              <c:idx val="61"/>
              <c:tx>
                <c:strRef>
                  <c:f>'/Users/el1goluj/Documents/ZURICH/PROJECTS/UPMEM/upmem-workloads/Microbenchmarks/AI/[ai_output.xlsx]ai_output (4)'!$J$63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{4E9E8390-C49A-6749-93D7-6C2CFD31CD34}</c15:txfldGUID>
                      <c15:f>'/Users/el1goluj/Documents/ZURICH/PROJECTS/UPMEM/upmem-workloads/Microbenchmarks/AI/[ai_output.xlsx]ai_output (4)'!$J$63</c15:f>
                      <c15:dlblFieldTableCache>
                        <c:ptCount val="1"/>
                        <c:pt idx="0">
                          <c:v>14</c:v>
                        </c:pt>
                      </c15:dlblFieldTableCache>
                    </c15:dlblFTEntry>
                  </c15:dlblFieldTable>
                  <c15:showDataLabelsRange val="0"/>
                </c:ext>
                <c:ext xmlns:c16="http://schemas.microsoft.com/office/drawing/2014/chart" uri="{C3380CC4-5D6E-409C-BE32-E72D297353CC}">
                  <c16:uniqueId val="{0000003D-FF8B-5F4C-8BBF-ED4DE736661E}"/>
                </c:ext>
              </c:extLst>
            </c:dLbl>
            <c:dLbl>
              <c:idx val="62"/>
              <c:tx>
                <c:strRef>
                  <c:f>'/Users/el1goluj/Documents/ZURICH/PROJECTS/UPMEM/upmem-workloads/Microbenchmarks/AI/[ai_output.xlsx]ai_output (4)'!$J$64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{F1C34DD9-696E-EB41-BD50-70FA717B0DBA}</c15:txfldGUID>
                      <c15:f>'/Users/el1goluj/Documents/ZURICH/PROJECTS/UPMEM/upmem-workloads/Microbenchmarks/AI/[ai_output.xlsx]ai_output (4)'!$J$64</c15:f>
                      <c15:dlblFieldTableCache>
                        <c:ptCount val="1"/>
                        <c:pt idx="0">
                          <c:v>15</c:v>
                        </c:pt>
                      </c15:dlblFieldTableCache>
                    </c15:dlblFTEntry>
                  </c15:dlblFieldTable>
                  <c15:showDataLabelsRange val="0"/>
                </c:ext>
                <c:ext xmlns:c16="http://schemas.microsoft.com/office/drawing/2014/chart" uri="{C3380CC4-5D6E-409C-BE32-E72D297353CC}">
                  <c16:uniqueId val="{0000003E-FF8B-5F4C-8BBF-ED4DE736661E}"/>
                </c:ext>
              </c:extLst>
            </c:dLbl>
            <c:dLbl>
              <c:idx val="63"/>
              <c:tx>
                <c:strRef>
                  <c:f>'/Users/el1goluj/Documents/ZURICH/PROJECTS/UPMEM/upmem-workloads/Microbenchmarks/AI/[ai_output.xlsx]ai_output (4)'!$J$65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{024A3F05-4B5D-1444-B090-63D7396BEA97}</c15:txfldGUID>
                      <c15:f>'/Users/el1goluj/Documents/ZURICH/PROJECTS/UPMEM/upmem-workloads/Microbenchmarks/AI/[ai_output.xlsx]ai_output (4)'!$J$65</c15:f>
                      <c15:dlblFieldTableCache>
                        <c:ptCount val="1"/>
                        <c:pt idx="0">
                          <c:v>16</c:v>
                        </c:pt>
                      </c15:dlblFieldTableCache>
                    </c15:dlblFTEntry>
                  </c15:dlblFieldTable>
                  <c15:showDataLabelsRange val="0"/>
                </c:ext>
                <c:ext xmlns:c16="http://schemas.microsoft.com/office/drawing/2014/chart" uri="{C3380CC4-5D6E-409C-BE32-E72D297353CC}">
                  <c16:uniqueId val="{0000003F-FF8B-5F4C-8BBF-ED4DE736661E}"/>
                </c:ext>
              </c:extLst>
            </c:dLbl>
            <c:dLbl>
              <c:idx val="64"/>
              <c:tx>
                <c:strRef>
                  <c:f>'/Users/el1goluj/Documents/ZURICH/PROJECTS/UPMEM/upmem-workloads/Microbenchmarks/AI/[ai_output.xlsx]ai_output (4)'!$J$66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{ECFFECE3-5AB3-784F-94C0-617B51E6B9D0}</c15:txfldGUID>
                      <c15:f>'/Users/el1goluj/Documents/ZURICH/PROJECTS/UPMEM/upmem-workloads/Microbenchmarks/AI/[ai_output.xlsx]ai_output (4)'!$J$66</c15:f>
                      <c15:dlblFieldTableCache>
                        <c:ptCount val="1"/>
                        <c:pt idx="0">
                          <c:v>1</c:v>
                        </c:pt>
                      </c15:dlblFieldTableCache>
                    </c15:dlblFTEntry>
                  </c15:dlblFieldTable>
                  <c15:showDataLabelsRange val="0"/>
                </c:ext>
                <c:ext xmlns:c16="http://schemas.microsoft.com/office/drawing/2014/chart" uri="{C3380CC4-5D6E-409C-BE32-E72D297353CC}">
                  <c16:uniqueId val="{00000040-FF8B-5F4C-8BBF-ED4DE736661E}"/>
                </c:ext>
              </c:extLst>
            </c:dLbl>
            <c:dLbl>
              <c:idx val="65"/>
              <c:tx>
                <c:strRef>
                  <c:f>'/Users/el1goluj/Documents/ZURICH/PROJECTS/UPMEM/upmem-workloads/Microbenchmarks/AI/[ai_output.xlsx]ai_output (4)'!$J$67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{7131CE3F-434B-1440-A63C-24C5DFAF938A}</c15:txfldGUID>
                      <c15:f>'/Users/el1goluj/Documents/ZURICH/PROJECTS/UPMEM/upmem-workloads/Microbenchmarks/AI/[ai_output.xlsx]ai_output (4)'!$J$67</c15:f>
                      <c15:dlblFieldTableCache>
                        <c:ptCount val="1"/>
                        <c:pt idx="0">
                          <c:v>2</c:v>
                        </c:pt>
                      </c15:dlblFieldTableCache>
                    </c15:dlblFTEntry>
                  </c15:dlblFieldTable>
                  <c15:showDataLabelsRange val="0"/>
                </c:ext>
                <c:ext xmlns:c16="http://schemas.microsoft.com/office/drawing/2014/chart" uri="{C3380CC4-5D6E-409C-BE32-E72D297353CC}">
                  <c16:uniqueId val="{00000041-FF8B-5F4C-8BBF-ED4DE736661E}"/>
                </c:ext>
              </c:extLst>
            </c:dLbl>
            <c:dLbl>
              <c:idx val="66"/>
              <c:tx>
                <c:strRef>
                  <c:f>'/Users/el1goluj/Documents/ZURICH/PROJECTS/UPMEM/upmem-workloads/Microbenchmarks/AI/[ai_output.xlsx]ai_output (4)'!$J$68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{8BE826F7-443B-354B-AB10-895FF4187181}</c15:txfldGUID>
                      <c15:f>'/Users/el1goluj/Documents/ZURICH/PROJECTS/UPMEM/upmem-workloads/Microbenchmarks/AI/[ai_output.xlsx]ai_output (4)'!$J$68</c15:f>
                      <c15:dlblFieldTableCache>
                        <c:ptCount val="1"/>
                        <c:pt idx="0">
                          <c:v>3</c:v>
                        </c:pt>
                      </c15:dlblFieldTableCache>
                    </c15:dlblFTEntry>
                  </c15:dlblFieldTable>
                  <c15:showDataLabelsRange val="0"/>
                </c:ext>
                <c:ext xmlns:c16="http://schemas.microsoft.com/office/drawing/2014/chart" uri="{C3380CC4-5D6E-409C-BE32-E72D297353CC}">
                  <c16:uniqueId val="{00000042-FF8B-5F4C-8BBF-ED4DE736661E}"/>
                </c:ext>
              </c:extLst>
            </c:dLbl>
            <c:dLbl>
              <c:idx val="67"/>
              <c:tx>
                <c:strRef>
                  <c:f>'/Users/el1goluj/Documents/ZURICH/PROJECTS/UPMEM/upmem-workloads/Microbenchmarks/AI/[ai_output.xlsx]ai_output (4)'!$J$69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{3813634F-5C62-EA48-A7E8-D91998296FE6}</c15:txfldGUID>
                      <c15:f>'/Users/el1goluj/Documents/ZURICH/PROJECTS/UPMEM/upmem-workloads/Microbenchmarks/AI/[ai_output.xlsx]ai_output (4)'!$J$69</c15:f>
                      <c15:dlblFieldTableCache>
                        <c:ptCount val="1"/>
                        <c:pt idx="0">
                          <c:v>4</c:v>
                        </c:pt>
                      </c15:dlblFieldTableCache>
                    </c15:dlblFTEntry>
                  </c15:dlblFieldTable>
                  <c15:showDataLabelsRange val="0"/>
                </c:ext>
                <c:ext xmlns:c16="http://schemas.microsoft.com/office/drawing/2014/chart" uri="{C3380CC4-5D6E-409C-BE32-E72D297353CC}">
                  <c16:uniqueId val="{00000043-FF8B-5F4C-8BBF-ED4DE736661E}"/>
                </c:ext>
              </c:extLst>
            </c:dLbl>
            <c:dLbl>
              <c:idx val="68"/>
              <c:tx>
                <c:strRef>
                  <c:f>'/Users/el1goluj/Documents/ZURICH/PROJECTS/UPMEM/upmem-workloads/Microbenchmarks/AI/[ai_output.xlsx]ai_output (4)'!$J$70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{8D931C37-E0FF-634F-B077-680F32B2B862}</c15:txfldGUID>
                      <c15:f>'/Users/el1goluj/Documents/ZURICH/PROJECTS/UPMEM/upmem-workloads/Microbenchmarks/AI/[ai_output.xlsx]ai_output (4)'!$J$70</c15:f>
                      <c15:dlblFieldTableCache>
                        <c:ptCount val="1"/>
                        <c:pt idx="0">
                          <c:v>5</c:v>
                        </c:pt>
                      </c15:dlblFieldTableCache>
                    </c15:dlblFTEntry>
                  </c15:dlblFieldTable>
                  <c15:showDataLabelsRange val="0"/>
                </c:ext>
                <c:ext xmlns:c16="http://schemas.microsoft.com/office/drawing/2014/chart" uri="{C3380CC4-5D6E-409C-BE32-E72D297353CC}">
                  <c16:uniqueId val="{00000044-FF8B-5F4C-8BBF-ED4DE736661E}"/>
                </c:ext>
              </c:extLst>
            </c:dLbl>
            <c:dLbl>
              <c:idx val="69"/>
              <c:tx>
                <c:strRef>
                  <c:f>'/Users/el1goluj/Documents/ZURICH/PROJECTS/UPMEM/upmem-workloads/Microbenchmarks/AI/[ai_output.xlsx]ai_output (4)'!$J$71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{4AAD1297-8A1C-0C4C-9623-1899CBA4AA27}</c15:txfldGUID>
                      <c15:f>'/Users/el1goluj/Documents/ZURICH/PROJECTS/UPMEM/upmem-workloads/Microbenchmarks/AI/[ai_output.xlsx]ai_output (4)'!$J$71</c15:f>
                      <c15:dlblFieldTableCache>
                        <c:ptCount val="1"/>
                        <c:pt idx="0">
                          <c:v>6</c:v>
                        </c:pt>
                      </c15:dlblFieldTableCache>
                    </c15:dlblFTEntry>
                  </c15:dlblFieldTable>
                  <c15:showDataLabelsRange val="0"/>
                </c:ext>
                <c:ext xmlns:c16="http://schemas.microsoft.com/office/drawing/2014/chart" uri="{C3380CC4-5D6E-409C-BE32-E72D297353CC}">
                  <c16:uniqueId val="{00000045-FF8B-5F4C-8BBF-ED4DE736661E}"/>
                </c:ext>
              </c:extLst>
            </c:dLbl>
            <c:dLbl>
              <c:idx val="70"/>
              <c:tx>
                <c:strRef>
                  <c:f>'/Users/el1goluj/Documents/ZURICH/PROJECTS/UPMEM/upmem-workloads/Microbenchmarks/AI/[ai_output.xlsx]ai_output (4)'!$J$72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{AB241FFE-B46A-2B48-A90C-5B99F7916B6B}</c15:txfldGUID>
                      <c15:f>'/Users/el1goluj/Documents/ZURICH/PROJECTS/UPMEM/upmem-workloads/Microbenchmarks/AI/[ai_output.xlsx]ai_output (4)'!$J$72</c15:f>
                      <c15:dlblFieldTableCache>
                        <c:ptCount val="1"/>
                        <c:pt idx="0">
                          <c:v>7</c:v>
                        </c:pt>
                      </c15:dlblFieldTableCache>
                    </c15:dlblFTEntry>
                  </c15:dlblFieldTable>
                  <c15:showDataLabelsRange val="0"/>
                </c:ext>
                <c:ext xmlns:c16="http://schemas.microsoft.com/office/drawing/2014/chart" uri="{C3380CC4-5D6E-409C-BE32-E72D297353CC}">
                  <c16:uniqueId val="{00000046-FF8B-5F4C-8BBF-ED4DE736661E}"/>
                </c:ext>
              </c:extLst>
            </c:dLbl>
            <c:dLbl>
              <c:idx val="71"/>
              <c:tx>
                <c:strRef>
                  <c:f>'/Users/el1goluj/Documents/ZURICH/PROJECTS/UPMEM/upmem-workloads/Microbenchmarks/AI/[ai_output.xlsx]ai_output (4)'!$J$73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{81914E2E-7205-7949-BF8A-428202ADED2F}</c15:txfldGUID>
                      <c15:f>'/Users/el1goluj/Documents/ZURICH/PROJECTS/UPMEM/upmem-workloads/Microbenchmarks/AI/[ai_output.xlsx]ai_output (4)'!$J$73</c15:f>
                      <c15:dlblFieldTableCache>
                        <c:ptCount val="1"/>
                        <c:pt idx="0">
                          <c:v>8</c:v>
                        </c:pt>
                      </c15:dlblFieldTableCache>
                    </c15:dlblFTEntry>
                  </c15:dlblFieldTable>
                  <c15:showDataLabelsRange val="0"/>
                </c:ext>
                <c:ext xmlns:c16="http://schemas.microsoft.com/office/drawing/2014/chart" uri="{C3380CC4-5D6E-409C-BE32-E72D297353CC}">
                  <c16:uniqueId val="{00000047-FF8B-5F4C-8BBF-ED4DE736661E}"/>
                </c:ext>
              </c:extLst>
            </c:dLbl>
            <c:dLbl>
              <c:idx val="72"/>
              <c:tx>
                <c:strRef>
                  <c:f>'/Users/el1goluj/Documents/ZURICH/PROJECTS/UPMEM/upmem-workloads/Microbenchmarks/AI/[ai_output.xlsx]ai_output (4)'!$J$74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{DBB9670D-888A-4B46-9BD6-DD75D64CED14}</c15:txfldGUID>
                      <c15:f>'/Users/el1goluj/Documents/ZURICH/PROJECTS/UPMEM/upmem-workloads/Microbenchmarks/AI/[ai_output.xlsx]ai_output (4)'!$J$74</c15:f>
                      <c15:dlblFieldTableCache>
                        <c:ptCount val="1"/>
                        <c:pt idx="0">
                          <c:v>9</c:v>
                        </c:pt>
                      </c15:dlblFieldTableCache>
                    </c15:dlblFTEntry>
                  </c15:dlblFieldTable>
                  <c15:showDataLabelsRange val="0"/>
                </c:ext>
                <c:ext xmlns:c16="http://schemas.microsoft.com/office/drawing/2014/chart" uri="{C3380CC4-5D6E-409C-BE32-E72D297353CC}">
                  <c16:uniqueId val="{00000048-FF8B-5F4C-8BBF-ED4DE736661E}"/>
                </c:ext>
              </c:extLst>
            </c:dLbl>
            <c:dLbl>
              <c:idx val="73"/>
              <c:tx>
                <c:strRef>
                  <c:f>'/Users/el1goluj/Documents/ZURICH/PROJECTS/UPMEM/upmem-workloads/Microbenchmarks/AI/[ai_output.xlsx]ai_output (4)'!$J$75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{EF7DC800-4B0F-D841-8B83-499B2E5A661B}</c15:txfldGUID>
                      <c15:f>'/Users/el1goluj/Documents/ZURICH/PROJECTS/UPMEM/upmem-workloads/Microbenchmarks/AI/[ai_output.xlsx]ai_output (4)'!$J$75</c15:f>
                      <c15:dlblFieldTableCache>
                        <c:ptCount val="1"/>
                        <c:pt idx="0">
                          <c:v>10</c:v>
                        </c:pt>
                      </c15:dlblFieldTableCache>
                    </c15:dlblFTEntry>
                  </c15:dlblFieldTable>
                  <c15:showDataLabelsRange val="0"/>
                </c:ext>
                <c:ext xmlns:c16="http://schemas.microsoft.com/office/drawing/2014/chart" uri="{C3380CC4-5D6E-409C-BE32-E72D297353CC}">
                  <c16:uniqueId val="{00000049-FF8B-5F4C-8BBF-ED4DE736661E}"/>
                </c:ext>
              </c:extLst>
            </c:dLbl>
            <c:dLbl>
              <c:idx val="74"/>
              <c:tx>
                <c:strRef>
                  <c:f>'/Users/el1goluj/Documents/ZURICH/PROJECTS/UPMEM/upmem-workloads/Microbenchmarks/AI/[ai_output.xlsx]ai_output (4)'!$J$76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{CFEE090A-0642-5048-BEAD-A235E02FD7A9}</c15:txfldGUID>
                      <c15:f>'/Users/el1goluj/Documents/ZURICH/PROJECTS/UPMEM/upmem-workloads/Microbenchmarks/AI/[ai_output.xlsx]ai_output (4)'!$J$76</c15:f>
                      <c15:dlblFieldTableCache>
                        <c:ptCount val="1"/>
                        <c:pt idx="0">
                          <c:v>11</c:v>
                        </c:pt>
                      </c15:dlblFieldTableCache>
                    </c15:dlblFTEntry>
                  </c15:dlblFieldTable>
                  <c15:showDataLabelsRange val="0"/>
                </c:ext>
                <c:ext xmlns:c16="http://schemas.microsoft.com/office/drawing/2014/chart" uri="{C3380CC4-5D6E-409C-BE32-E72D297353CC}">
                  <c16:uniqueId val="{0000004A-FF8B-5F4C-8BBF-ED4DE736661E}"/>
                </c:ext>
              </c:extLst>
            </c:dLbl>
            <c:dLbl>
              <c:idx val="75"/>
              <c:tx>
                <c:strRef>
                  <c:f>'/Users/el1goluj/Documents/ZURICH/PROJECTS/UPMEM/upmem-workloads/Microbenchmarks/AI/[ai_output.xlsx]ai_output (4)'!$J$77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{3D174CE6-D5BF-D344-BC8F-9EA606B3B701}</c15:txfldGUID>
                      <c15:f>'/Users/el1goluj/Documents/ZURICH/PROJECTS/UPMEM/upmem-workloads/Microbenchmarks/AI/[ai_output.xlsx]ai_output (4)'!$J$77</c15:f>
                      <c15:dlblFieldTableCache>
                        <c:ptCount val="1"/>
                        <c:pt idx="0">
                          <c:v>12</c:v>
                        </c:pt>
                      </c15:dlblFieldTableCache>
                    </c15:dlblFTEntry>
                  </c15:dlblFieldTable>
                  <c15:showDataLabelsRange val="0"/>
                </c:ext>
                <c:ext xmlns:c16="http://schemas.microsoft.com/office/drawing/2014/chart" uri="{C3380CC4-5D6E-409C-BE32-E72D297353CC}">
                  <c16:uniqueId val="{0000004B-FF8B-5F4C-8BBF-ED4DE736661E}"/>
                </c:ext>
              </c:extLst>
            </c:dLbl>
            <c:dLbl>
              <c:idx val="76"/>
              <c:tx>
                <c:strRef>
                  <c:f>'/Users/el1goluj/Documents/ZURICH/PROJECTS/UPMEM/upmem-workloads/Microbenchmarks/AI/[ai_output.xlsx]ai_output (4)'!$J$78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{167F37BC-53D2-2741-865C-4A28194FCCDB}</c15:txfldGUID>
                      <c15:f>'/Users/el1goluj/Documents/ZURICH/PROJECTS/UPMEM/upmem-workloads/Microbenchmarks/AI/[ai_output.xlsx]ai_output (4)'!$J$78</c15:f>
                      <c15:dlblFieldTableCache>
                        <c:ptCount val="1"/>
                        <c:pt idx="0">
                          <c:v>13</c:v>
                        </c:pt>
                      </c15:dlblFieldTableCache>
                    </c15:dlblFTEntry>
                  </c15:dlblFieldTable>
                  <c15:showDataLabelsRange val="0"/>
                </c:ext>
                <c:ext xmlns:c16="http://schemas.microsoft.com/office/drawing/2014/chart" uri="{C3380CC4-5D6E-409C-BE32-E72D297353CC}">
                  <c16:uniqueId val="{0000004C-FF8B-5F4C-8BBF-ED4DE736661E}"/>
                </c:ext>
              </c:extLst>
            </c:dLbl>
            <c:dLbl>
              <c:idx val="77"/>
              <c:tx>
                <c:strRef>
                  <c:f>'/Users/el1goluj/Documents/ZURICH/PROJECTS/UPMEM/upmem-workloads/Microbenchmarks/AI/[ai_output.xlsx]ai_output (4)'!$J$79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{924DBFBC-A03C-1044-9417-09A7903DDE04}</c15:txfldGUID>
                      <c15:f>'/Users/el1goluj/Documents/ZURICH/PROJECTS/UPMEM/upmem-workloads/Microbenchmarks/AI/[ai_output.xlsx]ai_output (4)'!$J$79</c15:f>
                      <c15:dlblFieldTableCache>
                        <c:ptCount val="1"/>
                        <c:pt idx="0">
                          <c:v>14</c:v>
                        </c:pt>
                      </c15:dlblFieldTableCache>
                    </c15:dlblFTEntry>
                  </c15:dlblFieldTable>
                  <c15:showDataLabelsRange val="0"/>
                </c:ext>
                <c:ext xmlns:c16="http://schemas.microsoft.com/office/drawing/2014/chart" uri="{C3380CC4-5D6E-409C-BE32-E72D297353CC}">
                  <c16:uniqueId val="{0000004D-FF8B-5F4C-8BBF-ED4DE736661E}"/>
                </c:ext>
              </c:extLst>
            </c:dLbl>
            <c:dLbl>
              <c:idx val="78"/>
              <c:tx>
                <c:strRef>
                  <c:f>'/Users/el1goluj/Documents/ZURICH/PROJECTS/UPMEM/upmem-workloads/Microbenchmarks/AI/[ai_output.xlsx]ai_output (4)'!$J$80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{AB9FA465-E71D-6E47-BFA9-D2221E0D5031}</c15:txfldGUID>
                      <c15:f>'/Users/el1goluj/Documents/ZURICH/PROJECTS/UPMEM/upmem-workloads/Microbenchmarks/AI/[ai_output.xlsx]ai_output (4)'!$J$80</c15:f>
                      <c15:dlblFieldTableCache>
                        <c:ptCount val="1"/>
                        <c:pt idx="0">
                          <c:v>15</c:v>
                        </c:pt>
                      </c15:dlblFieldTableCache>
                    </c15:dlblFTEntry>
                  </c15:dlblFieldTable>
                  <c15:showDataLabelsRange val="0"/>
                </c:ext>
                <c:ext xmlns:c16="http://schemas.microsoft.com/office/drawing/2014/chart" uri="{C3380CC4-5D6E-409C-BE32-E72D297353CC}">
                  <c16:uniqueId val="{0000004E-FF8B-5F4C-8BBF-ED4DE736661E}"/>
                </c:ext>
              </c:extLst>
            </c:dLbl>
            <c:dLbl>
              <c:idx val="79"/>
              <c:tx>
                <c:strRef>
                  <c:f>'/Users/el1goluj/Documents/ZURICH/PROJECTS/UPMEM/upmem-workloads/Microbenchmarks/AI/[ai_output.xlsx]ai_output (4)'!$J$81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{B43385DF-A17A-E74B-9895-96DBAC90C0BB}</c15:txfldGUID>
                      <c15:f>'/Users/el1goluj/Documents/ZURICH/PROJECTS/UPMEM/upmem-workloads/Microbenchmarks/AI/[ai_output.xlsx]ai_output (4)'!$J$81</c15:f>
                      <c15:dlblFieldTableCache>
                        <c:ptCount val="1"/>
                        <c:pt idx="0">
                          <c:v>16</c:v>
                        </c:pt>
                      </c15:dlblFieldTableCache>
                    </c15:dlblFTEntry>
                  </c15:dlblFieldTable>
                  <c15:showDataLabelsRange val="0"/>
                </c:ext>
                <c:ext xmlns:c16="http://schemas.microsoft.com/office/drawing/2014/chart" uri="{C3380CC4-5D6E-409C-BE32-E72D297353CC}">
                  <c16:uniqueId val="{0000004F-FF8B-5F4C-8BBF-ED4DE736661E}"/>
                </c:ext>
              </c:extLst>
            </c:dLbl>
            <c:dLbl>
              <c:idx val="80"/>
              <c:tx>
                <c:strRef>
                  <c:f>'/Users/el1goluj/Documents/ZURICH/PROJECTS/UPMEM/upmem-workloads/Microbenchmarks/AI/[ai_output.xlsx]ai_output (4)'!$J$82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{C6BACA25-2CA0-E04D-8223-E1CEE57BA149}</c15:txfldGUID>
                      <c15:f>'/Users/el1goluj/Documents/ZURICH/PROJECTS/UPMEM/upmem-workloads/Microbenchmarks/AI/[ai_output.xlsx]ai_output (4)'!$J$82</c15:f>
                      <c15:dlblFieldTableCache>
                        <c:ptCount val="1"/>
                        <c:pt idx="0">
                          <c:v>1</c:v>
                        </c:pt>
                      </c15:dlblFieldTableCache>
                    </c15:dlblFTEntry>
                  </c15:dlblFieldTable>
                  <c15:showDataLabelsRange val="0"/>
                </c:ext>
                <c:ext xmlns:c16="http://schemas.microsoft.com/office/drawing/2014/chart" uri="{C3380CC4-5D6E-409C-BE32-E72D297353CC}">
                  <c16:uniqueId val="{00000050-FF8B-5F4C-8BBF-ED4DE736661E}"/>
                </c:ext>
              </c:extLst>
            </c:dLbl>
            <c:dLbl>
              <c:idx val="81"/>
              <c:tx>
                <c:strRef>
                  <c:f>'/Users/el1goluj/Documents/ZURICH/PROJECTS/UPMEM/upmem-workloads/Microbenchmarks/AI/[ai_output.xlsx]ai_output (4)'!$J$83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{3C39628C-98BB-E64B-AC20-65D63063E1FB}</c15:txfldGUID>
                      <c15:f>'/Users/el1goluj/Documents/ZURICH/PROJECTS/UPMEM/upmem-workloads/Microbenchmarks/AI/[ai_output.xlsx]ai_output (4)'!$J$83</c15:f>
                      <c15:dlblFieldTableCache>
                        <c:ptCount val="1"/>
                        <c:pt idx="0">
                          <c:v>2</c:v>
                        </c:pt>
                      </c15:dlblFieldTableCache>
                    </c15:dlblFTEntry>
                  </c15:dlblFieldTable>
                  <c15:showDataLabelsRange val="0"/>
                </c:ext>
                <c:ext xmlns:c16="http://schemas.microsoft.com/office/drawing/2014/chart" uri="{C3380CC4-5D6E-409C-BE32-E72D297353CC}">
                  <c16:uniqueId val="{00000051-FF8B-5F4C-8BBF-ED4DE736661E}"/>
                </c:ext>
              </c:extLst>
            </c:dLbl>
            <c:dLbl>
              <c:idx val="82"/>
              <c:tx>
                <c:strRef>
                  <c:f>'/Users/el1goluj/Documents/ZURICH/PROJECTS/UPMEM/upmem-workloads/Microbenchmarks/AI/[ai_output.xlsx]ai_output (4)'!$J$84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{5913B47D-1167-B441-B4FE-185D83252AC0}</c15:txfldGUID>
                      <c15:f>'/Users/el1goluj/Documents/ZURICH/PROJECTS/UPMEM/upmem-workloads/Microbenchmarks/AI/[ai_output.xlsx]ai_output (4)'!$J$84</c15:f>
                      <c15:dlblFieldTableCache>
                        <c:ptCount val="1"/>
                        <c:pt idx="0">
                          <c:v>3</c:v>
                        </c:pt>
                      </c15:dlblFieldTableCache>
                    </c15:dlblFTEntry>
                  </c15:dlblFieldTable>
                  <c15:showDataLabelsRange val="0"/>
                </c:ext>
                <c:ext xmlns:c16="http://schemas.microsoft.com/office/drawing/2014/chart" uri="{C3380CC4-5D6E-409C-BE32-E72D297353CC}">
                  <c16:uniqueId val="{00000052-FF8B-5F4C-8BBF-ED4DE736661E}"/>
                </c:ext>
              </c:extLst>
            </c:dLbl>
            <c:dLbl>
              <c:idx val="83"/>
              <c:tx>
                <c:strRef>
                  <c:f>'/Users/el1goluj/Documents/ZURICH/PROJECTS/UPMEM/upmem-workloads/Microbenchmarks/AI/[ai_output.xlsx]ai_output (4)'!$J$85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{59D41A65-E197-3842-9163-EFC62B9BD761}</c15:txfldGUID>
                      <c15:f>'/Users/el1goluj/Documents/ZURICH/PROJECTS/UPMEM/upmem-workloads/Microbenchmarks/AI/[ai_output.xlsx]ai_output (4)'!$J$85</c15:f>
                      <c15:dlblFieldTableCache>
                        <c:ptCount val="1"/>
                        <c:pt idx="0">
                          <c:v>4</c:v>
                        </c:pt>
                      </c15:dlblFieldTableCache>
                    </c15:dlblFTEntry>
                  </c15:dlblFieldTable>
                  <c15:showDataLabelsRange val="0"/>
                </c:ext>
                <c:ext xmlns:c16="http://schemas.microsoft.com/office/drawing/2014/chart" uri="{C3380CC4-5D6E-409C-BE32-E72D297353CC}">
                  <c16:uniqueId val="{00000053-FF8B-5F4C-8BBF-ED4DE736661E}"/>
                </c:ext>
              </c:extLst>
            </c:dLbl>
            <c:dLbl>
              <c:idx val="84"/>
              <c:tx>
                <c:strRef>
                  <c:f>'/Users/el1goluj/Documents/ZURICH/PROJECTS/UPMEM/upmem-workloads/Microbenchmarks/AI/[ai_output.xlsx]ai_output (4)'!$J$86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{251F33CE-A42A-0C49-8F4F-6E912BC18F78}</c15:txfldGUID>
                      <c15:f>'/Users/el1goluj/Documents/ZURICH/PROJECTS/UPMEM/upmem-workloads/Microbenchmarks/AI/[ai_output.xlsx]ai_output (4)'!$J$86</c15:f>
                      <c15:dlblFieldTableCache>
                        <c:ptCount val="1"/>
                        <c:pt idx="0">
                          <c:v>5</c:v>
                        </c:pt>
                      </c15:dlblFieldTableCache>
                    </c15:dlblFTEntry>
                  </c15:dlblFieldTable>
                  <c15:showDataLabelsRange val="0"/>
                </c:ext>
                <c:ext xmlns:c16="http://schemas.microsoft.com/office/drawing/2014/chart" uri="{C3380CC4-5D6E-409C-BE32-E72D297353CC}">
                  <c16:uniqueId val="{00000054-FF8B-5F4C-8BBF-ED4DE736661E}"/>
                </c:ext>
              </c:extLst>
            </c:dLbl>
            <c:dLbl>
              <c:idx val="85"/>
              <c:tx>
                <c:strRef>
                  <c:f>'/Users/el1goluj/Documents/ZURICH/PROJECTS/UPMEM/upmem-workloads/Microbenchmarks/AI/[ai_output.xlsx]ai_output (4)'!$J$87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{B8444076-AB66-3A42-B9CA-C9C24C7A803C}</c15:txfldGUID>
                      <c15:f>'/Users/el1goluj/Documents/ZURICH/PROJECTS/UPMEM/upmem-workloads/Microbenchmarks/AI/[ai_output.xlsx]ai_output (4)'!$J$87</c15:f>
                      <c15:dlblFieldTableCache>
                        <c:ptCount val="1"/>
                        <c:pt idx="0">
                          <c:v>6</c:v>
                        </c:pt>
                      </c15:dlblFieldTableCache>
                    </c15:dlblFTEntry>
                  </c15:dlblFieldTable>
                  <c15:showDataLabelsRange val="0"/>
                </c:ext>
                <c:ext xmlns:c16="http://schemas.microsoft.com/office/drawing/2014/chart" uri="{C3380CC4-5D6E-409C-BE32-E72D297353CC}">
                  <c16:uniqueId val="{00000055-FF8B-5F4C-8BBF-ED4DE736661E}"/>
                </c:ext>
              </c:extLst>
            </c:dLbl>
            <c:dLbl>
              <c:idx val="86"/>
              <c:tx>
                <c:strRef>
                  <c:f>'/Users/el1goluj/Documents/ZURICH/PROJECTS/UPMEM/upmem-workloads/Microbenchmarks/AI/[ai_output.xlsx]ai_output (4)'!$J$88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{8F7BDE8B-3469-B04E-A192-A9D6D4C6BCA6}</c15:txfldGUID>
                      <c15:f>'/Users/el1goluj/Documents/ZURICH/PROJECTS/UPMEM/upmem-workloads/Microbenchmarks/AI/[ai_output.xlsx]ai_output (4)'!$J$88</c15:f>
                      <c15:dlblFieldTableCache>
                        <c:ptCount val="1"/>
                        <c:pt idx="0">
                          <c:v>7</c:v>
                        </c:pt>
                      </c15:dlblFieldTableCache>
                    </c15:dlblFTEntry>
                  </c15:dlblFieldTable>
                  <c15:showDataLabelsRange val="0"/>
                </c:ext>
                <c:ext xmlns:c16="http://schemas.microsoft.com/office/drawing/2014/chart" uri="{C3380CC4-5D6E-409C-BE32-E72D297353CC}">
                  <c16:uniqueId val="{00000056-FF8B-5F4C-8BBF-ED4DE736661E}"/>
                </c:ext>
              </c:extLst>
            </c:dLbl>
            <c:dLbl>
              <c:idx val="87"/>
              <c:tx>
                <c:strRef>
                  <c:f>'/Users/el1goluj/Documents/ZURICH/PROJECTS/UPMEM/upmem-workloads/Microbenchmarks/AI/[ai_output.xlsx]ai_output (4)'!$J$89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{7BE3A686-7321-9443-B984-D96CE7814DA4}</c15:txfldGUID>
                      <c15:f>'/Users/el1goluj/Documents/ZURICH/PROJECTS/UPMEM/upmem-workloads/Microbenchmarks/AI/[ai_output.xlsx]ai_output (4)'!$J$89</c15:f>
                      <c15:dlblFieldTableCache>
                        <c:ptCount val="1"/>
                        <c:pt idx="0">
                          <c:v>8</c:v>
                        </c:pt>
                      </c15:dlblFieldTableCache>
                    </c15:dlblFTEntry>
                  </c15:dlblFieldTable>
                  <c15:showDataLabelsRange val="0"/>
                </c:ext>
                <c:ext xmlns:c16="http://schemas.microsoft.com/office/drawing/2014/chart" uri="{C3380CC4-5D6E-409C-BE32-E72D297353CC}">
                  <c16:uniqueId val="{00000057-FF8B-5F4C-8BBF-ED4DE736661E}"/>
                </c:ext>
              </c:extLst>
            </c:dLbl>
            <c:dLbl>
              <c:idx val="88"/>
              <c:tx>
                <c:strRef>
                  <c:f>'/Users/el1goluj/Documents/ZURICH/PROJECTS/UPMEM/upmem-workloads/Microbenchmarks/AI/[ai_output.xlsx]ai_output (4)'!$J$90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{F0A490AF-3E75-B948-A29E-7D87874B5BFD}</c15:txfldGUID>
                      <c15:f>'/Users/el1goluj/Documents/ZURICH/PROJECTS/UPMEM/upmem-workloads/Microbenchmarks/AI/[ai_output.xlsx]ai_output (4)'!$J$90</c15:f>
                      <c15:dlblFieldTableCache>
                        <c:ptCount val="1"/>
                        <c:pt idx="0">
                          <c:v>9</c:v>
                        </c:pt>
                      </c15:dlblFieldTableCache>
                    </c15:dlblFTEntry>
                  </c15:dlblFieldTable>
                  <c15:showDataLabelsRange val="0"/>
                </c:ext>
                <c:ext xmlns:c16="http://schemas.microsoft.com/office/drawing/2014/chart" uri="{C3380CC4-5D6E-409C-BE32-E72D297353CC}">
                  <c16:uniqueId val="{00000058-FF8B-5F4C-8BBF-ED4DE736661E}"/>
                </c:ext>
              </c:extLst>
            </c:dLbl>
            <c:dLbl>
              <c:idx val="89"/>
              <c:tx>
                <c:strRef>
                  <c:f>'/Users/el1goluj/Documents/ZURICH/PROJECTS/UPMEM/upmem-workloads/Microbenchmarks/AI/[ai_output.xlsx]ai_output (4)'!$J$91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{F7F1EF8A-E4EE-E84B-AC93-32B4F610BA8B}</c15:txfldGUID>
                      <c15:f>'/Users/el1goluj/Documents/ZURICH/PROJECTS/UPMEM/upmem-workloads/Microbenchmarks/AI/[ai_output.xlsx]ai_output (4)'!$J$91</c15:f>
                      <c15:dlblFieldTableCache>
                        <c:ptCount val="1"/>
                        <c:pt idx="0">
                          <c:v>10</c:v>
                        </c:pt>
                      </c15:dlblFieldTableCache>
                    </c15:dlblFTEntry>
                  </c15:dlblFieldTable>
                  <c15:showDataLabelsRange val="0"/>
                </c:ext>
                <c:ext xmlns:c16="http://schemas.microsoft.com/office/drawing/2014/chart" uri="{C3380CC4-5D6E-409C-BE32-E72D297353CC}">
                  <c16:uniqueId val="{00000059-FF8B-5F4C-8BBF-ED4DE736661E}"/>
                </c:ext>
              </c:extLst>
            </c:dLbl>
            <c:dLbl>
              <c:idx val="90"/>
              <c:tx>
                <c:strRef>
                  <c:f>'/Users/el1goluj/Documents/ZURICH/PROJECTS/UPMEM/upmem-workloads/Microbenchmarks/AI/[ai_output.xlsx]ai_output (4)'!$J$92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{3BEFB2DB-8B44-144A-80AB-C8222C04D437}</c15:txfldGUID>
                      <c15:f>'/Users/el1goluj/Documents/ZURICH/PROJECTS/UPMEM/upmem-workloads/Microbenchmarks/AI/[ai_output.xlsx]ai_output (4)'!$J$92</c15:f>
                      <c15:dlblFieldTableCache>
                        <c:ptCount val="1"/>
                        <c:pt idx="0">
                          <c:v>11</c:v>
                        </c:pt>
                      </c15:dlblFieldTableCache>
                    </c15:dlblFTEntry>
                  </c15:dlblFieldTable>
                  <c15:showDataLabelsRange val="0"/>
                </c:ext>
                <c:ext xmlns:c16="http://schemas.microsoft.com/office/drawing/2014/chart" uri="{C3380CC4-5D6E-409C-BE32-E72D297353CC}">
                  <c16:uniqueId val="{0000005A-FF8B-5F4C-8BBF-ED4DE736661E}"/>
                </c:ext>
              </c:extLst>
            </c:dLbl>
            <c:dLbl>
              <c:idx val="91"/>
              <c:tx>
                <c:strRef>
                  <c:f>'/Users/el1goluj/Documents/ZURICH/PROJECTS/UPMEM/upmem-workloads/Microbenchmarks/AI/[ai_output.xlsx]ai_output (4)'!$J$93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{F55D0FA4-9F3E-E042-AEDB-41B6AC06FA49}</c15:txfldGUID>
                      <c15:f>'/Users/el1goluj/Documents/ZURICH/PROJECTS/UPMEM/upmem-workloads/Microbenchmarks/AI/[ai_output.xlsx]ai_output (4)'!$J$93</c15:f>
                      <c15:dlblFieldTableCache>
                        <c:ptCount val="1"/>
                        <c:pt idx="0">
                          <c:v>12</c:v>
                        </c:pt>
                      </c15:dlblFieldTableCache>
                    </c15:dlblFTEntry>
                  </c15:dlblFieldTable>
                  <c15:showDataLabelsRange val="0"/>
                </c:ext>
                <c:ext xmlns:c16="http://schemas.microsoft.com/office/drawing/2014/chart" uri="{C3380CC4-5D6E-409C-BE32-E72D297353CC}">
                  <c16:uniqueId val="{0000005B-FF8B-5F4C-8BBF-ED4DE736661E}"/>
                </c:ext>
              </c:extLst>
            </c:dLbl>
            <c:dLbl>
              <c:idx val="92"/>
              <c:tx>
                <c:strRef>
                  <c:f>'/Users/el1goluj/Documents/ZURICH/PROJECTS/UPMEM/upmem-workloads/Microbenchmarks/AI/[ai_output.xlsx]ai_output (4)'!$J$94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{E4F71945-C7A0-A045-B4BF-47C810EFD3C3}</c15:txfldGUID>
                      <c15:f>'/Users/el1goluj/Documents/ZURICH/PROJECTS/UPMEM/upmem-workloads/Microbenchmarks/AI/[ai_output.xlsx]ai_output (4)'!$J$94</c15:f>
                      <c15:dlblFieldTableCache>
                        <c:ptCount val="1"/>
                        <c:pt idx="0">
                          <c:v>13</c:v>
                        </c:pt>
                      </c15:dlblFieldTableCache>
                    </c15:dlblFTEntry>
                  </c15:dlblFieldTable>
                  <c15:showDataLabelsRange val="0"/>
                </c:ext>
                <c:ext xmlns:c16="http://schemas.microsoft.com/office/drawing/2014/chart" uri="{C3380CC4-5D6E-409C-BE32-E72D297353CC}">
                  <c16:uniqueId val="{0000005C-FF8B-5F4C-8BBF-ED4DE736661E}"/>
                </c:ext>
              </c:extLst>
            </c:dLbl>
            <c:dLbl>
              <c:idx val="93"/>
              <c:tx>
                <c:strRef>
                  <c:f>'/Users/el1goluj/Documents/ZURICH/PROJECTS/UPMEM/upmem-workloads/Microbenchmarks/AI/[ai_output.xlsx]ai_output (4)'!$J$95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{16ECE5E1-BBDB-5645-AB00-211DE917ADD5}</c15:txfldGUID>
                      <c15:f>'/Users/el1goluj/Documents/ZURICH/PROJECTS/UPMEM/upmem-workloads/Microbenchmarks/AI/[ai_output.xlsx]ai_output (4)'!$J$95</c15:f>
                      <c15:dlblFieldTableCache>
                        <c:ptCount val="1"/>
                        <c:pt idx="0">
                          <c:v>14</c:v>
                        </c:pt>
                      </c15:dlblFieldTableCache>
                    </c15:dlblFTEntry>
                  </c15:dlblFieldTable>
                  <c15:showDataLabelsRange val="0"/>
                </c:ext>
                <c:ext xmlns:c16="http://schemas.microsoft.com/office/drawing/2014/chart" uri="{C3380CC4-5D6E-409C-BE32-E72D297353CC}">
                  <c16:uniqueId val="{0000005D-FF8B-5F4C-8BBF-ED4DE736661E}"/>
                </c:ext>
              </c:extLst>
            </c:dLbl>
            <c:dLbl>
              <c:idx val="94"/>
              <c:tx>
                <c:strRef>
                  <c:f>'/Users/el1goluj/Documents/ZURICH/PROJECTS/UPMEM/upmem-workloads/Microbenchmarks/AI/[ai_output.xlsx]ai_output (4)'!$J$96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{999571E6-2831-C045-BB86-62CF6D8D9742}</c15:txfldGUID>
                      <c15:f>'/Users/el1goluj/Documents/ZURICH/PROJECTS/UPMEM/upmem-workloads/Microbenchmarks/AI/[ai_output.xlsx]ai_output (4)'!$J$96</c15:f>
                      <c15:dlblFieldTableCache>
                        <c:ptCount val="1"/>
                        <c:pt idx="0">
                          <c:v>15</c:v>
                        </c:pt>
                      </c15:dlblFieldTableCache>
                    </c15:dlblFTEntry>
                  </c15:dlblFieldTable>
                  <c15:showDataLabelsRange val="0"/>
                </c:ext>
                <c:ext xmlns:c16="http://schemas.microsoft.com/office/drawing/2014/chart" uri="{C3380CC4-5D6E-409C-BE32-E72D297353CC}">
                  <c16:uniqueId val="{0000005E-FF8B-5F4C-8BBF-ED4DE736661E}"/>
                </c:ext>
              </c:extLst>
            </c:dLbl>
            <c:dLbl>
              <c:idx val="95"/>
              <c:tx>
                <c:strRef>
                  <c:f>'/Users/el1goluj/Documents/ZURICH/PROJECTS/UPMEM/upmem-workloads/Microbenchmarks/AI/[ai_output.xlsx]ai_output (4)'!$J$97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{DA69DAF2-117F-C340-A58A-16E70F03C01E}</c15:txfldGUID>
                      <c15:f>'/Users/el1goluj/Documents/ZURICH/PROJECTS/UPMEM/upmem-workloads/Microbenchmarks/AI/[ai_output.xlsx]ai_output (4)'!$J$97</c15:f>
                      <c15:dlblFieldTableCache>
                        <c:ptCount val="1"/>
                        <c:pt idx="0">
                          <c:v>16</c:v>
                        </c:pt>
                      </c15:dlblFieldTableCache>
                    </c15:dlblFTEntry>
                  </c15:dlblFieldTable>
                  <c15:showDataLabelsRange val="0"/>
                </c:ext>
                <c:ext xmlns:c16="http://schemas.microsoft.com/office/drawing/2014/chart" uri="{C3380CC4-5D6E-409C-BE32-E72D297353CC}">
                  <c16:uniqueId val="{0000005F-FF8B-5F4C-8BBF-ED4DE736661E}"/>
                </c:ext>
              </c:extLst>
            </c:dLbl>
            <c:dLbl>
              <c:idx val="96"/>
              <c:tx>
                <c:strRef>
                  <c:f>'/Users/el1goluj/Documents/ZURICH/PROJECTS/UPMEM/upmem-workloads/Microbenchmarks/AI/[ai_output.xlsx]ai_output (4)'!$J$98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{C9DC730A-9153-3F41-8616-72871D1E0784}</c15:txfldGUID>
                      <c15:f>'/Users/el1goluj/Documents/ZURICH/PROJECTS/UPMEM/upmem-workloads/Microbenchmarks/AI/[ai_output.xlsx]ai_output (4)'!$J$98</c15:f>
                      <c15:dlblFieldTableCache>
                        <c:ptCount val="1"/>
                        <c:pt idx="0">
                          <c:v>1</c:v>
                        </c:pt>
                      </c15:dlblFieldTableCache>
                    </c15:dlblFTEntry>
                  </c15:dlblFieldTable>
                  <c15:showDataLabelsRange val="0"/>
                </c:ext>
                <c:ext xmlns:c16="http://schemas.microsoft.com/office/drawing/2014/chart" uri="{C3380CC4-5D6E-409C-BE32-E72D297353CC}">
                  <c16:uniqueId val="{00000060-FF8B-5F4C-8BBF-ED4DE736661E}"/>
                </c:ext>
              </c:extLst>
            </c:dLbl>
            <c:dLbl>
              <c:idx val="97"/>
              <c:tx>
                <c:strRef>
                  <c:f>'/Users/el1goluj/Documents/ZURICH/PROJECTS/UPMEM/upmem-workloads/Microbenchmarks/AI/[ai_output.xlsx]ai_output (4)'!$J$99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{B4B97334-DA1C-0446-8CA8-C6EA768A20B7}</c15:txfldGUID>
                      <c15:f>'/Users/el1goluj/Documents/ZURICH/PROJECTS/UPMEM/upmem-workloads/Microbenchmarks/AI/[ai_output.xlsx]ai_output (4)'!$J$99</c15:f>
                      <c15:dlblFieldTableCache>
                        <c:ptCount val="1"/>
                        <c:pt idx="0">
                          <c:v>2</c:v>
                        </c:pt>
                      </c15:dlblFieldTableCache>
                    </c15:dlblFTEntry>
                  </c15:dlblFieldTable>
                  <c15:showDataLabelsRange val="0"/>
                </c:ext>
                <c:ext xmlns:c16="http://schemas.microsoft.com/office/drawing/2014/chart" uri="{C3380CC4-5D6E-409C-BE32-E72D297353CC}">
                  <c16:uniqueId val="{00000061-FF8B-5F4C-8BBF-ED4DE736661E}"/>
                </c:ext>
              </c:extLst>
            </c:dLbl>
            <c:dLbl>
              <c:idx val="98"/>
              <c:tx>
                <c:strRef>
                  <c:f>'/Users/el1goluj/Documents/ZURICH/PROJECTS/UPMEM/upmem-workloads/Microbenchmarks/AI/[ai_output.xlsx]ai_output (4)'!$J$100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{8ED1BAAC-3EE8-8E4F-A828-C7FC6327C416}</c15:txfldGUID>
                      <c15:f>'/Users/el1goluj/Documents/ZURICH/PROJECTS/UPMEM/upmem-workloads/Microbenchmarks/AI/[ai_output.xlsx]ai_output (4)'!$J$100</c15:f>
                      <c15:dlblFieldTableCache>
                        <c:ptCount val="1"/>
                        <c:pt idx="0">
                          <c:v>3</c:v>
                        </c:pt>
                      </c15:dlblFieldTableCache>
                    </c15:dlblFTEntry>
                  </c15:dlblFieldTable>
                  <c15:showDataLabelsRange val="0"/>
                </c:ext>
                <c:ext xmlns:c16="http://schemas.microsoft.com/office/drawing/2014/chart" uri="{C3380CC4-5D6E-409C-BE32-E72D297353CC}">
                  <c16:uniqueId val="{00000062-FF8B-5F4C-8BBF-ED4DE736661E}"/>
                </c:ext>
              </c:extLst>
            </c:dLbl>
            <c:dLbl>
              <c:idx val="99"/>
              <c:tx>
                <c:strRef>
                  <c:f>'/Users/el1goluj/Documents/ZURICH/PROJECTS/UPMEM/upmem-workloads/Microbenchmarks/AI/[ai_output.xlsx]ai_output (4)'!$J$101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{BE3BDCD3-64AD-A748-BC38-3000839AD7CD}</c15:txfldGUID>
                      <c15:f>'/Users/el1goluj/Documents/ZURICH/PROJECTS/UPMEM/upmem-workloads/Microbenchmarks/AI/[ai_output.xlsx]ai_output (4)'!$J$101</c15:f>
                      <c15:dlblFieldTableCache>
                        <c:ptCount val="1"/>
                        <c:pt idx="0">
                          <c:v>4</c:v>
                        </c:pt>
                      </c15:dlblFieldTableCache>
                    </c15:dlblFTEntry>
                  </c15:dlblFieldTable>
                  <c15:showDataLabelsRange val="0"/>
                </c:ext>
                <c:ext xmlns:c16="http://schemas.microsoft.com/office/drawing/2014/chart" uri="{C3380CC4-5D6E-409C-BE32-E72D297353CC}">
                  <c16:uniqueId val="{00000063-FF8B-5F4C-8BBF-ED4DE736661E}"/>
                </c:ext>
              </c:extLst>
            </c:dLbl>
            <c:dLbl>
              <c:idx val="100"/>
              <c:tx>
                <c:strRef>
                  <c:f>'/Users/el1goluj/Documents/ZURICH/PROJECTS/UPMEM/upmem-workloads/Microbenchmarks/AI/[ai_output.xlsx]ai_output (4)'!$J$102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{1FD1EB64-12CF-5242-8040-279A068705CC}</c15:txfldGUID>
                      <c15:f>'/Users/el1goluj/Documents/ZURICH/PROJECTS/UPMEM/upmem-workloads/Microbenchmarks/AI/[ai_output.xlsx]ai_output (4)'!$J$102</c15:f>
                      <c15:dlblFieldTableCache>
                        <c:ptCount val="1"/>
                        <c:pt idx="0">
                          <c:v>5</c:v>
                        </c:pt>
                      </c15:dlblFieldTableCache>
                    </c15:dlblFTEntry>
                  </c15:dlblFieldTable>
                  <c15:showDataLabelsRange val="0"/>
                </c:ext>
                <c:ext xmlns:c16="http://schemas.microsoft.com/office/drawing/2014/chart" uri="{C3380CC4-5D6E-409C-BE32-E72D297353CC}">
                  <c16:uniqueId val="{00000064-FF8B-5F4C-8BBF-ED4DE736661E}"/>
                </c:ext>
              </c:extLst>
            </c:dLbl>
            <c:dLbl>
              <c:idx val="101"/>
              <c:tx>
                <c:strRef>
                  <c:f>'/Users/el1goluj/Documents/ZURICH/PROJECTS/UPMEM/upmem-workloads/Microbenchmarks/AI/[ai_output.xlsx]ai_output (4)'!$J$103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{8BC3DF1C-BC8B-0443-8D80-7E2C4D87F337}</c15:txfldGUID>
                      <c15:f>'/Users/el1goluj/Documents/ZURICH/PROJECTS/UPMEM/upmem-workloads/Microbenchmarks/AI/[ai_output.xlsx]ai_output (4)'!$J$103</c15:f>
                      <c15:dlblFieldTableCache>
                        <c:ptCount val="1"/>
                        <c:pt idx="0">
                          <c:v>6</c:v>
                        </c:pt>
                      </c15:dlblFieldTableCache>
                    </c15:dlblFTEntry>
                  </c15:dlblFieldTable>
                  <c15:showDataLabelsRange val="0"/>
                </c:ext>
                <c:ext xmlns:c16="http://schemas.microsoft.com/office/drawing/2014/chart" uri="{C3380CC4-5D6E-409C-BE32-E72D297353CC}">
                  <c16:uniqueId val="{00000065-FF8B-5F4C-8BBF-ED4DE736661E}"/>
                </c:ext>
              </c:extLst>
            </c:dLbl>
            <c:dLbl>
              <c:idx val="102"/>
              <c:tx>
                <c:strRef>
                  <c:f>'/Users/el1goluj/Documents/ZURICH/PROJECTS/UPMEM/upmem-workloads/Microbenchmarks/AI/[ai_output.xlsx]ai_output (4)'!$J$104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{AFA12C89-E20A-DF4B-94BE-AA9A94663BA6}</c15:txfldGUID>
                      <c15:f>'/Users/el1goluj/Documents/ZURICH/PROJECTS/UPMEM/upmem-workloads/Microbenchmarks/AI/[ai_output.xlsx]ai_output (4)'!$J$104</c15:f>
                      <c15:dlblFieldTableCache>
                        <c:ptCount val="1"/>
                        <c:pt idx="0">
                          <c:v>7</c:v>
                        </c:pt>
                      </c15:dlblFieldTableCache>
                    </c15:dlblFTEntry>
                  </c15:dlblFieldTable>
                  <c15:showDataLabelsRange val="0"/>
                </c:ext>
                <c:ext xmlns:c16="http://schemas.microsoft.com/office/drawing/2014/chart" uri="{C3380CC4-5D6E-409C-BE32-E72D297353CC}">
                  <c16:uniqueId val="{00000066-FF8B-5F4C-8BBF-ED4DE736661E}"/>
                </c:ext>
              </c:extLst>
            </c:dLbl>
            <c:dLbl>
              <c:idx val="103"/>
              <c:tx>
                <c:strRef>
                  <c:f>'/Users/el1goluj/Documents/ZURICH/PROJECTS/UPMEM/upmem-workloads/Microbenchmarks/AI/[ai_output.xlsx]ai_output (4)'!$J$105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{12306365-0E69-A148-A096-5D14E6618654}</c15:txfldGUID>
                      <c15:f>'/Users/el1goluj/Documents/ZURICH/PROJECTS/UPMEM/upmem-workloads/Microbenchmarks/AI/[ai_output.xlsx]ai_output (4)'!$J$105</c15:f>
                      <c15:dlblFieldTableCache>
                        <c:ptCount val="1"/>
                        <c:pt idx="0">
                          <c:v>8</c:v>
                        </c:pt>
                      </c15:dlblFieldTableCache>
                    </c15:dlblFTEntry>
                  </c15:dlblFieldTable>
                  <c15:showDataLabelsRange val="0"/>
                </c:ext>
                <c:ext xmlns:c16="http://schemas.microsoft.com/office/drawing/2014/chart" uri="{C3380CC4-5D6E-409C-BE32-E72D297353CC}">
                  <c16:uniqueId val="{00000067-FF8B-5F4C-8BBF-ED4DE736661E}"/>
                </c:ext>
              </c:extLst>
            </c:dLbl>
            <c:dLbl>
              <c:idx val="104"/>
              <c:tx>
                <c:strRef>
                  <c:f>'/Users/el1goluj/Documents/ZURICH/PROJECTS/UPMEM/upmem-workloads/Microbenchmarks/AI/[ai_output.xlsx]ai_output (4)'!$J$106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{22D998CA-8F79-2441-B686-F122CF9C26B1}</c15:txfldGUID>
                      <c15:f>'/Users/el1goluj/Documents/ZURICH/PROJECTS/UPMEM/upmem-workloads/Microbenchmarks/AI/[ai_output.xlsx]ai_output (4)'!$J$106</c15:f>
                      <c15:dlblFieldTableCache>
                        <c:ptCount val="1"/>
                        <c:pt idx="0">
                          <c:v>9</c:v>
                        </c:pt>
                      </c15:dlblFieldTableCache>
                    </c15:dlblFTEntry>
                  </c15:dlblFieldTable>
                  <c15:showDataLabelsRange val="0"/>
                </c:ext>
                <c:ext xmlns:c16="http://schemas.microsoft.com/office/drawing/2014/chart" uri="{C3380CC4-5D6E-409C-BE32-E72D297353CC}">
                  <c16:uniqueId val="{00000068-FF8B-5F4C-8BBF-ED4DE736661E}"/>
                </c:ext>
              </c:extLst>
            </c:dLbl>
            <c:dLbl>
              <c:idx val="105"/>
              <c:tx>
                <c:strRef>
                  <c:f>'/Users/el1goluj/Documents/ZURICH/PROJECTS/UPMEM/upmem-workloads/Microbenchmarks/AI/[ai_output.xlsx]ai_output (4)'!$J$107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{D27284B3-C931-114A-80AA-6FF0CAFE5CD3}</c15:txfldGUID>
                      <c15:f>'/Users/el1goluj/Documents/ZURICH/PROJECTS/UPMEM/upmem-workloads/Microbenchmarks/AI/[ai_output.xlsx]ai_output (4)'!$J$107</c15:f>
                      <c15:dlblFieldTableCache>
                        <c:ptCount val="1"/>
                        <c:pt idx="0">
                          <c:v>10</c:v>
                        </c:pt>
                      </c15:dlblFieldTableCache>
                    </c15:dlblFTEntry>
                  </c15:dlblFieldTable>
                  <c15:showDataLabelsRange val="0"/>
                </c:ext>
                <c:ext xmlns:c16="http://schemas.microsoft.com/office/drawing/2014/chart" uri="{C3380CC4-5D6E-409C-BE32-E72D297353CC}">
                  <c16:uniqueId val="{00000069-FF8B-5F4C-8BBF-ED4DE736661E}"/>
                </c:ext>
              </c:extLst>
            </c:dLbl>
            <c:dLbl>
              <c:idx val="106"/>
              <c:tx>
                <c:strRef>
                  <c:f>'/Users/el1goluj/Documents/ZURICH/PROJECTS/UPMEM/upmem-workloads/Microbenchmarks/AI/[ai_output.xlsx]ai_output (4)'!$J$108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{236720AF-1703-704F-AECE-96D78CDFAE61}</c15:txfldGUID>
                      <c15:f>'/Users/el1goluj/Documents/ZURICH/PROJECTS/UPMEM/upmem-workloads/Microbenchmarks/AI/[ai_output.xlsx]ai_output (4)'!$J$108</c15:f>
                      <c15:dlblFieldTableCache>
                        <c:ptCount val="1"/>
                        <c:pt idx="0">
                          <c:v>11</c:v>
                        </c:pt>
                      </c15:dlblFieldTableCache>
                    </c15:dlblFTEntry>
                  </c15:dlblFieldTable>
                  <c15:showDataLabelsRange val="0"/>
                </c:ext>
                <c:ext xmlns:c16="http://schemas.microsoft.com/office/drawing/2014/chart" uri="{C3380CC4-5D6E-409C-BE32-E72D297353CC}">
                  <c16:uniqueId val="{0000006A-FF8B-5F4C-8BBF-ED4DE736661E}"/>
                </c:ext>
              </c:extLst>
            </c:dLbl>
            <c:dLbl>
              <c:idx val="107"/>
              <c:tx>
                <c:strRef>
                  <c:f>'/Users/el1goluj/Documents/ZURICH/PROJECTS/UPMEM/upmem-workloads/Microbenchmarks/AI/[ai_output.xlsx]ai_output (4)'!$J$109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{71C95146-D372-9641-B4CD-BC5B1E51CC37}</c15:txfldGUID>
                      <c15:f>'/Users/el1goluj/Documents/ZURICH/PROJECTS/UPMEM/upmem-workloads/Microbenchmarks/AI/[ai_output.xlsx]ai_output (4)'!$J$109</c15:f>
                      <c15:dlblFieldTableCache>
                        <c:ptCount val="1"/>
                        <c:pt idx="0">
                          <c:v>12</c:v>
                        </c:pt>
                      </c15:dlblFieldTableCache>
                    </c15:dlblFTEntry>
                  </c15:dlblFieldTable>
                  <c15:showDataLabelsRange val="0"/>
                </c:ext>
                <c:ext xmlns:c16="http://schemas.microsoft.com/office/drawing/2014/chart" uri="{C3380CC4-5D6E-409C-BE32-E72D297353CC}">
                  <c16:uniqueId val="{0000006B-FF8B-5F4C-8BBF-ED4DE736661E}"/>
                </c:ext>
              </c:extLst>
            </c:dLbl>
            <c:dLbl>
              <c:idx val="108"/>
              <c:tx>
                <c:strRef>
                  <c:f>'/Users/el1goluj/Documents/ZURICH/PROJECTS/UPMEM/upmem-workloads/Microbenchmarks/AI/[ai_output.xlsx]ai_output (4)'!$J$110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{01541F8D-2CF6-4442-8C48-19AB901E05E8}</c15:txfldGUID>
                      <c15:f>'/Users/el1goluj/Documents/ZURICH/PROJECTS/UPMEM/upmem-workloads/Microbenchmarks/AI/[ai_output.xlsx]ai_output (4)'!$J$110</c15:f>
                      <c15:dlblFieldTableCache>
                        <c:ptCount val="1"/>
                        <c:pt idx="0">
                          <c:v>13</c:v>
                        </c:pt>
                      </c15:dlblFieldTableCache>
                    </c15:dlblFTEntry>
                  </c15:dlblFieldTable>
                  <c15:showDataLabelsRange val="0"/>
                </c:ext>
                <c:ext xmlns:c16="http://schemas.microsoft.com/office/drawing/2014/chart" uri="{C3380CC4-5D6E-409C-BE32-E72D297353CC}">
                  <c16:uniqueId val="{0000006C-FF8B-5F4C-8BBF-ED4DE736661E}"/>
                </c:ext>
              </c:extLst>
            </c:dLbl>
            <c:dLbl>
              <c:idx val="109"/>
              <c:tx>
                <c:strRef>
                  <c:f>'/Users/el1goluj/Documents/ZURICH/PROJECTS/UPMEM/upmem-workloads/Microbenchmarks/AI/[ai_output.xlsx]ai_output (4)'!$J$111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{00B0E2F9-457B-CF4A-A8F6-3E376B3F1217}</c15:txfldGUID>
                      <c15:f>'/Users/el1goluj/Documents/ZURICH/PROJECTS/UPMEM/upmem-workloads/Microbenchmarks/AI/[ai_output.xlsx]ai_output (4)'!$J$111</c15:f>
                      <c15:dlblFieldTableCache>
                        <c:ptCount val="1"/>
                        <c:pt idx="0">
                          <c:v>14</c:v>
                        </c:pt>
                      </c15:dlblFieldTableCache>
                    </c15:dlblFTEntry>
                  </c15:dlblFieldTable>
                  <c15:showDataLabelsRange val="0"/>
                </c:ext>
                <c:ext xmlns:c16="http://schemas.microsoft.com/office/drawing/2014/chart" uri="{C3380CC4-5D6E-409C-BE32-E72D297353CC}">
                  <c16:uniqueId val="{0000006D-FF8B-5F4C-8BBF-ED4DE736661E}"/>
                </c:ext>
              </c:extLst>
            </c:dLbl>
            <c:dLbl>
              <c:idx val="110"/>
              <c:tx>
                <c:strRef>
                  <c:f>'/Users/el1goluj/Documents/ZURICH/PROJECTS/UPMEM/upmem-workloads/Microbenchmarks/AI/[ai_output.xlsx]ai_output (4)'!$J$112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{F28098F3-5DEB-7645-BA12-2BB9348AEF48}</c15:txfldGUID>
                      <c15:f>'/Users/el1goluj/Documents/ZURICH/PROJECTS/UPMEM/upmem-workloads/Microbenchmarks/AI/[ai_output.xlsx]ai_output (4)'!$J$112</c15:f>
                      <c15:dlblFieldTableCache>
                        <c:ptCount val="1"/>
                        <c:pt idx="0">
                          <c:v>15</c:v>
                        </c:pt>
                      </c15:dlblFieldTableCache>
                    </c15:dlblFTEntry>
                  </c15:dlblFieldTable>
                  <c15:showDataLabelsRange val="0"/>
                </c:ext>
                <c:ext xmlns:c16="http://schemas.microsoft.com/office/drawing/2014/chart" uri="{C3380CC4-5D6E-409C-BE32-E72D297353CC}">
                  <c16:uniqueId val="{0000006E-FF8B-5F4C-8BBF-ED4DE736661E}"/>
                </c:ext>
              </c:extLst>
            </c:dLbl>
            <c:dLbl>
              <c:idx val="111"/>
              <c:tx>
                <c:strRef>
                  <c:f>'/Users/el1goluj/Documents/ZURICH/PROJECTS/UPMEM/upmem-workloads/Microbenchmarks/AI/[ai_output.xlsx]ai_output (4)'!$J$113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{AC08BF0E-F55E-794F-B32C-84078394C16E}</c15:txfldGUID>
                      <c15:f>'/Users/el1goluj/Documents/ZURICH/PROJECTS/UPMEM/upmem-workloads/Microbenchmarks/AI/[ai_output.xlsx]ai_output (4)'!$J$113</c15:f>
                      <c15:dlblFieldTableCache>
                        <c:ptCount val="1"/>
                        <c:pt idx="0">
                          <c:v>16</c:v>
                        </c:pt>
                      </c15:dlblFieldTableCache>
                    </c15:dlblFTEntry>
                  </c15:dlblFieldTable>
                  <c15:showDataLabelsRange val="0"/>
                </c:ext>
                <c:ext xmlns:c16="http://schemas.microsoft.com/office/drawing/2014/chart" uri="{C3380CC4-5D6E-409C-BE32-E72D297353CC}">
                  <c16:uniqueId val="{0000006F-FF8B-5F4C-8BBF-ED4DE736661E}"/>
                </c:ext>
              </c:extLst>
            </c:dLbl>
            <c:dLbl>
              <c:idx val="112"/>
              <c:tx>
                <c:strRef>
                  <c:f>'/Users/el1goluj/Documents/ZURICH/PROJECTS/UPMEM/upmem-workloads/Microbenchmarks/AI/[ai_output.xlsx]ai_output (4)'!$J$114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{AA9AE549-3954-D244-B4E5-8DF9E4672E79}</c15:txfldGUID>
                      <c15:f>'/Users/el1goluj/Documents/ZURICH/PROJECTS/UPMEM/upmem-workloads/Microbenchmarks/AI/[ai_output.xlsx]ai_output (4)'!$J$114</c15:f>
                      <c15:dlblFieldTableCache>
                        <c:ptCount val="1"/>
                        <c:pt idx="0">
                          <c:v>1</c:v>
                        </c:pt>
                      </c15:dlblFieldTableCache>
                    </c15:dlblFTEntry>
                  </c15:dlblFieldTable>
                  <c15:showDataLabelsRange val="0"/>
                </c:ext>
                <c:ext xmlns:c16="http://schemas.microsoft.com/office/drawing/2014/chart" uri="{C3380CC4-5D6E-409C-BE32-E72D297353CC}">
                  <c16:uniqueId val="{00000070-FF8B-5F4C-8BBF-ED4DE736661E}"/>
                </c:ext>
              </c:extLst>
            </c:dLbl>
            <c:dLbl>
              <c:idx val="113"/>
              <c:tx>
                <c:strRef>
                  <c:f>'/Users/el1goluj/Documents/ZURICH/PROJECTS/UPMEM/upmem-workloads/Microbenchmarks/AI/[ai_output.xlsx]ai_output (4)'!$J$115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{D7A23628-3DED-EA43-8A76-469DE7AA4604}</c15:txfldGUID>
                      <c15:f>'/Users/el1goluj/Documents/ZURICH/PROJECTS/UPMEM/upmem-workloads/Microbenchmarks/AI/[ai_output.xlsx]ai_output (4)'!$J$115</c15:f>
                      <c15:dlblFieldTableCache>
                        <c:ptCount val="1"/>
                        <c:pt idx="0">
                          <c:v>2</c:v>
                        </c:pt>
                      </c15:dlblFieldTableCache>
                    </c15:dlblFTEntry>
                  </c15:dlblFieldTable>
                  <c15:showDataLabelsRange val="0"/>
                </c:ext>
                <c:ext xmlns:c16="http://schemas.microsoft.com/office/drawing/2014/chart" uri="{C3380CC4-5D6E-409C-BE32-E72D297353CC}">
                  <c16:uniqueId val="{00000071-FF8B-5F4C-8BBF-ED4DE736661E}"/>
                </c:ext>
              </c:extLst>
            </c:dLbl>
            <c:dLbl>
              <c:idx val="114"/>
              <c:tx>
                <c:strRef>
                  <c:f>'/Users/el1goluj/Documents/ZURICH/PROJECTS/UPMEM/upmem-workloads/Microbenchmarks/AI/[ai_output.xlsx]ai_output (4)'!$J$116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{1D4D239D-A9CC-D541-A83F-BB8E091BA66D}</c15:txfldGUID>
                      <c15:f>'/Users/el1goluj/Documents/ZURICH/PROJECTS/UPMEM/upmem-workloads/Microbenchmarks/AI/[ai_output.xlsx]ai_output (4)'!$J$116</c15:f>
                      <c15:dlblFieldTableCache>
                        <c:ptCount val="1"/>
                        <c:pt idx="0">
                          <c:v>3</c:v>
                        </c:pt>
                      </c15:dlblFieldTableCache>
                    </c15:dlblFTEntry>
                  </c15:dlblFieldTable>
                  <c15:showDataLabelsRange val="0"/>
                </c:ext>
                <c:ext xmlns:c16="http://schemas.microsoft.com/office/drawing/2014/chart" uri="{C3380CC4-5D6E-409C-BE32-E72D297353CC}">
                  <c16:uniqueId val="{00000072-FF8B-5F4C-8BBF-ED4DE736661E}"/>
                </c:ext>
              </c:extLst>
            </c:dLbl>
            <c:dLbl>
              <c:idx val="115"/>
              <c:tx>
                <c:strRef>
                  <c:f>'/Users/el1goluj/Documents/ZURICH/PROJECTS/UPMEM/upmem-workloads/Microbenchmarks/AI/[ai_output.xlsx]ai_output (4)'!$J$117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{8A6CC983-33B0-924E-B7E3-B3B82686849D}</c15:txfldGUID>
                      <c15:f>'/Users/el1goluj/Documents/ZURICH/PROJECTS/UPMEM/upmem-workloads/Microbenchmarks/AI/[ai_output.xlsx]ai_output (4)'!$J$117</c15:f>
                      <c15:dlblFieldTableCache>
                        <c:ptCount val="1"/>
                        <c:pt idx="0">
                          <c:v>4</c:v>
                        </c:pt>
                      </c15:dlblFieldTableCache>
                    </c15:dlblFTEntry>
                  </c15:dlblFieldTable>
                  <c15:showDataLabelsRange val="0"/>
                </c:ext>
                <c:ext xmlns:c16="http://schemas.microsoft.com/office/drawing/2014/chart" uri="{C3380CC4-5D6E-409C-BE32-E72D297353CC}">
                  <c16:uniqueId val="{00000073-FF8B-5F4C-8BBF-ED4DE736661E}"/>
                </c:ext>
              </c:extLst>
            </c:dLbl>
            <c:dLbl>
              <c:idx val="116"/>
              <c:tx>
                <c:strRef>
                  <c:f>'/Users/el1goluj/Documents/ZURICH/PROJECTS/UPMEM/upmem-workloads/Microbenchmarks/AI/[ai_output.xlsx]ai_output (4)'!$J$118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{A7D36487-2A03-C54B-B2FE-6C3DC3B4FDE8}</c15:txfldGUID>
                      <c15:f>'/Users/el1goluj/Documents/ZURICH/PROJECTS/UPMEM/upmem-workloads/Microbenchmarks/AI/[ai_output.xlsx]ai_output (4)'!$J$118</c15:f>
                      <c15:dlblFieldTableCache>
                        <c:ptCount val="1"/>
                        <c:pt idx="0">
                          <c:v>5</c:v>
                        </c:pt>
                      </c15:dlblFieldTableCache>
                    </c15:dlblFTEntry>
                  </c15:dlblFieldTable>
                  <c15:showDataLabelsRange val="0"/>
                </c:ext>
                <c:ext xmlns:c16="http://schemas.microsoft.com/office/drawing/2014/chart" uri="{C3380CC4-5D6E-409C-BE32-E72D297353CC}">
                  <c16:uniqueId val="{00000074-FF8B-5F4C-8BBF-ED4DE736661E}"/>
                </c:ext>
              </c:extLst>
            </c:dLbl>
            <c:dLbl>
              <c:idx val="117"/>
              <c:tx>
                <c:strRef>
                  <c:f>'/Users/el1goluj/Documents/ZURICH/PROJECTS/UPMEM/upmem-workloads/Microbenchmarks/AI/[ai_output.xlsx]ai_output (4)'!$J$119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{233DE6FB-4B76-314B-BCF6-53ED8D20CA31}</c15:txfldGUID>
                      <c15:f>'/Users/el1goluj/Documents/ZURICH/PROJECTS/UPMEM/upmem-workloads/Microbenchmarks/AI/[ai_output.xlsx]ai_output (4)'!$J$119</c15:f>
                      <c15:dlblFieldTableCache>
                        <c:ptCount val="1"/>
                        <c:pt idx="0">
                          <c:v>6</c:v>
                        </c:pt>
                      </c15:dlblFieldTableCache>
                    </c15:dlblFTEntry>
                  </c15:dlblFieldTable>
                  <c15:showDataLabelsRange val="0"/>
                </c:ext>
                <c:ext xmlns:c16="http://schemas.microsoft.com/office/drawing/2014/chart" uri="{C3380CC4-5D6E-409C-BE32-E72D297353CC}">
                  <c16:uniqueId val="{00000075-FF8B-5F4C-8BBF-ED4DE736661E}"/>
                </c:ext>
              </c:extLst>
            </c:dLbl>
            <c:dLbl>
              <c:idx val="118"/>
              <c:tx>
                <c:strRef>
                  <c:f>'/Users/el1goluj/Documents/ZURICH/PROJECTS/UPMEM/upmem-workloads/Microbenchmarks/AI/[ai_output.xlsx]ai_output (4)'!$J$120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{2308A41B-B554-E942-96C1-E8F8DFED73BE}</c15:txfldGUID>
                      <c15:f>'/Users/el1goluj/Documents/ZURICH/PROJECTS/UPMEM/upmem-workloads/Microbenchmarks/AI/[ai_output.xlsx]ai_output (4)'!$J$120</c15:f>
                      <c15:dlblFieldTableCache>
                        <c:ptCount val="1"/>
                        <c:pt idx="0">
                          <c:v>7</c:v>
                        </c:pt>
                      </c15:dlblFieldTableCache>
                    </c15:dlblFTEntry>
                  </c15:dlblFieldTable>
                  <c15:showDataLabelsRange val="0"/>
                </c:ext>
                <c:ext xmlns:c16="http://schemas.microsoft.com/office/drawing/2014/chart" uri="{C3380CC4-5D6E-409C-BE32-E72D297353CC}">
                  <c16:uniqueId val="{00000076-FF8B-5F4C-8BBF-ED4DE736661E}"/>
                </c:ext>
              </c:extLst>
            </c:dLbl>
            <c:dLbl>
              <c:idx val="119"/>
              <c:tx>
                <c:strRef>
                  <c:f>'/Users/el1goluj/Documents/ZURICH/PROJECTS/UPMEM/upmem-workloads/Microbenchmarks/AI/[ai_output.xlsx]ai_output (4)'!$J$121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{326ED916-91B6-524E-9886-9996A8200552}</c15:txfldGUID>
                      <c15:f>'/Users/el1goluj/Documents/ZURICH/PROJECTS/UPMEM/upmem-workloads/Microbenchmarks/AI/[ai_output.xlsx]ai_output (4)'!$J$121</c15:f>
                      <c15:dlblFieldTableCache>
                        <c:ptCount val="1"/>
                        <c:pt idx="0">
                          <c:v>8</c:v>
                        </c:pt>
                      </c15:dlblFieldTableCache>
                    </c15:dlblFTEntry>
                  </c15:dlblFieldTable>
                  <c15:showDataLabelsRange val="0"/>
                </c:ext>
                <c:ext xmlns:c16="http://schemas.microsoft.com/office/drawing/2014/chart" uri="{C3380CC4-5D6E-409C-BE32-E72D297353CC}">
                  <c16:uniqueId val="{00000077-FF8B-5F4C-8BBF-ED4DE736661E}"/>
                </c:ext>
              </c:extLst>
            </c:dLbl>
            <c:dLbl>
              <c:idx val="120"/>
              <c:tx>
                <c:strRef>
                  <c:f>'/Users/el1goluj/Documents/ZURICH/PROJECTS/UPMEM/upmem-workloads/Microbenchmarks/AI/[ai_output.xlsx]ai_output (4)'!$J$122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{FD6C24BF-919D-2F44-BDE6-3ED55DCE818C}</c15:txfldGUID>
                      <c15:f>'/Users/el1goluj/Documents/ZURICH/PROJECTS/UPMEM/upmem-workloads/Microbenchmarks/AI/[ai_output.xlsx]ai_output (4)'!$J$122</c15:f>
                      <c15:dlblFieldTableCache>
                        <c:ptCount val="1"/>
                        <c:pt idx="0">
                          <c:v>9</c:v>
                        </c:pt>
                      </c15:dlblFieldTableCache>
                    </c15:dlblFTEntry>
                  </c15:dlblFieldTable>
                  <c15:showDataLabelsRange val="0"/>
                </c:ext>
                <c:ext xmlns:c16="http://schemas.microsoft.com/office/drawing/2014/chart" uri="{C3380CC4-5D6E-409C-BE32-E72D297353CC}">
                  <c16:uniqueId val="{00000078-FF8B-5F4C-8BBF-ED4DE736661E}"/>
                </c:ext>
              </c:extLst>
            </c:dLbl>
            <c:dLbl>
              <c:idx val="121"/>
              <c:tx>
                <c:strRef>
                  <c:f>'/Users/el1goluj/Documents/ZURICH/PROJECTS/UPMEM/upmem-workloads/Microbenchmarks/AI/[ai_output.xlsx]ai_output (4)'!$J$123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{3B219415-42C4-DA46-A3E3-CA47D7E4498B}</c15:txfldGUID>
                      <c15:f>'/Users/el1goluj/Documents/ZURICH/PROJECTS/UPMEM/upmem-workloads/Microbenchmarks/AI/[ai_output.xlsx]ai_output (4)'!$J$123</c15:f>
                      <c15:dlblFieldTableCache>
                        <c:ptCount val="1"/>
                        <c:pt idx="0">
                          <c:v>10</c:v>
                        </c:pt>
                      </c15:dlblFieldTableCache>
                    </c15:dlblFTEntry>
                  </c15:dlblFieldTable>
                  <c15:showDataLabelsRange val="0"/>
                </c:ext>
                <c:ext xmlns:c16="http://schemas.microsoft.com/office/drawing/2014/chart" uri="{C3380CC4-5D6E-409C-BE32-E72D297353CC}">
                  <c16:uniqueId val="{00000079-FF8B-5F4C-8BBF-ED4DE736661E}"/>
                </c:ext>
              </c:extLst>
            </c:dLbl>
            <c:dLbl>
              <c:idx val="122"/>
              <c:tx>
                <c:strRef>
                  <c:f>'/Users/el1goluj/Documents/ZURICH/PROJECTS/UPMEM/upmem-workloads/Microbenchmarks/AI/[ai_output.xlsx]ai_output (4)'!$J$124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{56176E42-77DA-2849-AB53-A1A68E7E29D1}</c15:txfldGUID>
                      <c15:f>'/Users/el1goluj/Documents/ZURICH/PROJECTS/UPMEM/upmem-workloads/Microbenchmarks/AI/[ai_output.xlsx]ai_output (4)'!$J$124</c15:f>
                      <c15:dlblFieldTableCache>
                        <c:ptCount val="1"/>
                        <c:pt idx="0">
                          <c:v>11</c:v>
                        </c:pt>
                      </c15:dlblFieldTableCache>
                    </c15:dlblFTEntry>
                  </c15:dlblFieldTable>
                  <c15:showDataLabelsRange val="0"/>
                </c:ext>
                <c:ext xmlns:c16="http://schemas.microsoft.com/office/drawing/2014/chart" uri="{C3380CC4-5D6E-409C-BE32-E72D297353CC}">
                  <c16:uniqueId val="{0000007A-FF8B-5F4C-8BBF-ED4DE736661E}"/>
                </c:ext>
              </c:extLst>
            </c:dLbl>
            <c:dLbl>
              <c:idx val="123"/>
              <c:tx>
                <c:strRef>
                  <c:f>'/Users/el1goluj/Documents/ZURICH/PROJECTS/UPMEM/upmem-workloads/Microbenchmarks/AI/[ai_output.xlsx]ai_output (4)'!$J$125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{A7F870F5-EB6C-D146-9744-DEB8395863FB}</c15:txfldGUID>
                      <c15:f>'/Users/el1goluj/Documents/ZURICH/PROJECTS/UPMEM/upmem-workloads/Microbenchmarks/AI/[ai_output.xlsx]ai_output (4)'!$J$125</c15:f>
                      <c15:dlblFieldTableCache>
                        <c:ptCount val="1"/>
                        <c:pt idx="0">
                          <c:v>12</c:v>
                        </c:pt>
                      </c15:dlblFieldTableCache>
                    </c15:dlblFTEntry>
                  </c15:dlblFieldTable>
                  <c15:showDataLabelsRange val="0"/>
                </c:ext>
                <c:ext xmlns:c16="http://schemas.microsoft.com/office/drawing/2014/chart" uri="{C3380CC4-5D6E-409C-BE32-E72D297353CC}">
                  <c16:uniqueId val="{0000007B-FF8B-5F4C-8BBF-ED4DE736661E}"/>
                </c:ext>
              </c:extLst>
            </c:dLbl>
            <c:dLbl>
              <c:idx val="124"/>
              <c:tx>
                <c:strRef>
                  <c:f>'/Users/el1goluj/Documents/ZURICH/PROJECTS/UPMEM/upmem-workloads/Microbenchmarks/AI/[ai_output.xlsx]ai_output (4)'!$J$126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{1AA8A37A-3373-E147-9E2B-86ADE5290530}</c15:txfldGUID>
                      <c15:f>'/Users/el1goluj/Documents/ZURICH/PROJECTS/UPMEM/upmem-workloads/Microbenchmarks/AI/[ai_output.xlsx]ai_output (4)'!$J$126</c15:f>
                      <c15:dlblFieldTableCache>
                        <c:ptCount val="1"/>
                        <c:pt idx="0">
                          <c:v>13</c:v>
                        </c:pt>
                      </c15:dlblFieldTableCache>
                    </c15:dlblFTEntry>
                  </c15:dlblFieldTable>
                  <c15:showDataLabelsRange val="0"/>
                </c:ext>
                <c:ext xmlns:c16="http://schemas.microsoft.com/office/drawing/2014/chart" uri="{C3380CC4-5D6E-409C-BE32-E72D297353CC}">
                  <c16:uniqueId val="{0000007C-FF8B-5F4C-8BBF-ED4DE736661E}"/>
                </c:ext>
              </c:extLst>
            </c:dLbl>
            <c:dLbl>
              <c:idx val="125"/>
              <c:tx>
                <c:strRef>
                  <c:f>'/Users/el1goluj/Documents/ZURICH/PROJECTS/UPMEM/upmem-workloads/Microbenchmarks/AI/[ai_output.xlsx]ai_output (4)'!$J$127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{72C80946-B259-4E4C-BAC5-C4577947E762}</c15:txfldGUID>
                      <c15:f>'/Users/el1goluj/Documents/ZURICH/PROJECTS/UPMEM/upmem-workloads/Microbenchmarks/AI/[ai_output.xlsx]ai_output (4)'!$J$127</c15:f>
                      <c15:dlblFieldTableCache>
                        <c:ptCount val="1"/>
                        <c:pt idx="0">
                          <c:v>14</c:v>
                        </c:pt>
                      </c15:dlblFieldTableCache>
                    </c15:dlblFTEntry>
                  </c15:dlblFieldTable>
                  <c15:showDataLabelsRange val="0"/>
                </c:ext>
                <c:ext xmlns:c16="http://schemas.microsoft.com/office/drawing/2014/chart" uri="{C3380CC4-5D6E-409C-BE32-E72D297353CC}">
                  <c16:uniqueId val="{0000007D-FF8B-5F4C-8BBF-ED4DE736661E}"/>
                </c:ext>
              </c:extLst>
            </c:dLbl>
            <c:dLbl>
              <c:idx val="126"/>
              <c:tx>
                <c:strRef>
                  <c:f>'/Users/el1goluj/Documents/ZURICH/PROJECTS/UPMEM/upmem-workloads/Microbenchmarks/AI/[ai_output.xlsx]ai_output (4)'!$J$128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{BF7B5579-51E9-AA4F-85DE-3FB059D6F66C}</c15:txfldGUID>
                      <c15:f>'/Users/el1goluj/Documents/ZURICH/PROJECTS/UPMEM/upmem-workloads/Microbenchmarks/AI/[ai_output.xlsx]ai_output (4)'!$J$128</c15:f>
                      <c15:dlblFieldTableCache>
                        <c:ptCount val="1"/>
                        <c:pt idx="0">
                          <c:v>15</c:v>
                        </c:pt>
                      </c15:dlblFieldTableCache>
                    </c15:dlblFTEntry>
                  </c15:dlblFieldTable>
                  <c15:showDataLabelsRange val="0"/>
                </c:ext>
                <c:ext xmlns:c16="http://schemas.microsoft.com/office/drawing/2014/chart" uri="{C3380CC4-5D6E-409C-BE32-E72D297353CC}">
                  <c16:uniqueId val="{0000007E-FF8B-5F4C-8BBF-ED4DE736661E}"/>
                </c:ext>
              </c:extLst>
            </c:dLbl>
            <c:dLbl>
              <c:idx val="127"/>
              <c:tx>
                <c:strRef>
                  <c:f>'/Users/el1goluj/Documents/ZURICH/PROJECTS/UPMEM/upmem-workloads/Microbenchmarks/AI/[ai_output.xlsx]ai_output (4)'!$J$129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{1F4AEC29-CD75-314E-8BB4-0A763891BD94}</c15:txfldGUID>
                      <c15:f>'/Users/el1goluj/Documents/ZURICH/PROJECTS/UPMEM/upmem-workloads/Microbenchmarks/AI/[ai_output.xlsx]ai_output (4)'!$J$129</c15:f>
                      <c15:dlblFieldTableCache>
                        <c:ptCount val="1"/>
                        <c:pt idx="0">
                          <c:v>16</c:v>
                        </c:pt>
                      </c15:dlblFieldTableCache>
                    </c15:dlblFTEntry>
                  </c15:dlblFieldTable>
                  <c15:showDataLabelsRange val="0"/>
                </c:ext>
                <c:ext xmlns:c16="http://schemas.microsoft.com/office/drawing/2014/chart" uri="{C3380CC4-5D6E-409C-BE32-E72D297353CC}">
                  <c16:uniqueId val="{0000007F-FF8B-5F4C-8BBF-ED4DE736661E}"/>
                </c:ext>
              </c:extLst>
            </c:dLbl>
            <c:dLbl>
              <c:idx val="128"/>
              <c:tx>
                <c:strRef>
                  <c:f>'/Users/el1goluj/Documents/ZURICH/PROJECTS/UPMEM/upmem-workloads/Microbenchmarks/AI/[ai_output.xlsx]ai_output (4)'!$J$130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{CD98AE79-5289-AF43-8ED8-52EE5B023791}</c15:txfldGUID>
                      <c15:f>'/Users/el1goluj/Documents/ZURICH/PROJECTS/UPMEM/upmem-workloads/Microbenchmarks/AI/[ai_output.xlsx]ai_output (4)'!$J$130</c15:f>
                      <c15:dlblFieldTableCache>
                        <c:ptCount val="1"/>
                        <c:pt idx="0">
                          <c:v>1</c:v>
                        </c:pt>
                      </c15:dlblFieldTableCache>
                    </c15:dlblFTEntry>
                  </c15:dlblFieldTable>
                  <c15:showDataLabelsRange val="0"/>
                </c:ext>
                <c:ext xmlns:c16="http://schemas.microsoft.com/office/drawing/2014/chart" uri="{C3380CC4-5D6E-409C-BE32-E72D297353CC}">
                  <c16:uniqueId val="{00000080-FF8B-5F4C-8BBF-ED4DE736661E}"/>
                </c:ext>
              </c:extLst>
            </c:dLbl>
            <c:dLbl>
              <c:idx val="129"/>
              <c:tx>
                <c:strRef>
                  <c:f>'/Users/el1goluj/Documents/ZURICH/PROJECTS/UPMEM/upmem-workloads/Microbenchmarks/AI/[ai_output.xlsx]ai_output (4)'!$J$131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{71BADF50-DC3A-BB4F-8356-22D27FF99491}</c15:txfldGUID>
                      <c15:f>'/Users/el1goluj/Documents/ZURICH/PROJECTS/UPMEM/upmem-workloads/Microbenchmarks/AI/[ai_output.xlsx]ai_output (4)'!$J$131</c15:f>
                      <c15:dlblFieldTableCache>
                        <c:ptCount val="1"/>
                        <c:pt idx="0">
                          <c:v>2</c:v>
                        </c:pt>
                      </c15:dlblFieldTableCache>
                    </c15:dlblFTEntry>
                  </c15:dlblFieldTable>
                  <c15:showDataLabelsRange val="0"/>
                </c:ext>
                <c:ext xmlns:c16="http://schemas.microsoft.com/office/drawing/2014/chart" uri="{C3380CC4-5D6E-409C-BE32-E72D297353CC}">
                  <c16:uniqueId val="{00000081-FF8B-5F4C-8BBF-ED4DE736661E}"/>
                </c:ext>
              </c:extLst>
            </c:dLbl>
            <c:dLbl>
              <c:idx val="130"/>
              <c:tx>
                <c:strRef>
                  <c:f>'/Users/el1goluj/Documents/ZURICH/PROJECTS/UPMEM/upmem-workloads/Microbenchmarks/AI/[ai_output.xlsx]ai_output (4)'!$J$132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{FD56993C-994A-2545-ADE3-F717BDC34A35}</c15:txfldGUID>
                      <c15:f>'/Users/el1goluj/Documents/ZURICH/PROJECTS/UPMEM/upmem-workloads/Microbenchmarks/AI/[ai_output.xlsx]ai_output (4)'!$J$132</c15:f>
                      <c15:dlblFieldTableCache>
                        <c:ptCount val="1"/>
                        <c:pt idx="0">
                          <c:v>3</c:v>
                        </c:pt>
                      </c15:dlblFieldTableCache>
                    </c15:dlblFTEntry>
                  </c15:dlblFieldTable>
                  <c15:showDataLabelsRange val="0"/>
                </c:ext>
                <c:ext xmlns:c16="http://schemas.microsoft.com/office/drawing/2014/chart" uri="{C3380CC4-5D6E-409C-BE32-E72D297353CC}">
                  <c16:uniqueId val="{00000082-FF8B-5F4C-8BBF-ED4DE736661E}"/>
                </c:ext>
              </c:extLst>
            </c:dLbl>
            <c:dLbl>
              <c:idx val="131"/>
              <c:tx>
                <c:strRef>
                  <c:f>'/Users/el1goluj/Documents/ZURICH/PROJECTS/UPMEM/upmem-workloads/Microbenchmarks/AI/[ai_output.xlsx]ai_output (4)'!$J$133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{7B961EAF-77D9-7246-B761-F324F4906995}</c15:txfldGUID>
                      <c15:f>'/Users/el1goluj/Documents/ZURICH/PROJECTS/UPMEM/upmem-workloads/Microbenchmarks/AI/[ai_output.xlsx]ai_output (4)'!$J$133</c15:f>
                      <c15:dlblFieldTableCache>
                        <c:ptCount val="1"/>
                        <c:pt idx="0">
                          <c:v>4</c:v>
                        </c:pt>
                      </c15:dlblFieldTableCache>
                    </c15:dlblFTEntry>
                  </c15:dlblFieldTable>
                  <c15:showDataLabelsRange val="0"/>
                </c:ext>
                <c:ext xmlns:c16="http://schemas.microsoft.com/office/drawing/2014/chart" uri="{C3380CC4-5D6E-409C-BE32-E72D297353CC}">
                  <c16:uniqueId val="{00000083-FF8B-5F4C-8BBF-ED4DE736661E}"/>
                </c:ext>
              </c:extLst>
            </c:dLbl>
            <c:dLbl>
              <c:idx val="132"/>
              <c:tx>
                <c:strRef>
                  <c:f>'/Users/el1goluj/Documents/ZURICH/PROJECTS/UPMEM/upmem-workloads/Microbenchmarks/AI/[ai_output.xlsx]ai_output (4)'!$J$134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{9F012B5C-F477-284B-93B2-D57A0B63A937}</c15:txfldGUID>
                      <c15:f>'/Users/el1goluj/Documents/ZURICH/PROJECTS/UPMEM/upmem-workloads/Microbenchmarks/AI/[ai_output.xlsx]ai_output (4)'!$J$134</c15:f>
                      <c15:dlblFieldTableCache>
                        <c:ptCount val="1"/>
                        <c:pt idx="0">
                          <c:v>5</c:v>
                        </c:pt>
                      </c15:dlblFieldTableCache>
                    </c15:dlblFTEntry>
                  </c15:dlblFieldTable>
                  <c15:showDataLabelsRange val="0"/>
                </c:ext>
                <c:ext xmlns:c16="http://schemas.microsoft.com/office/drawing/2014/chart" uri="{C3380CC4-5D6E-409C-BE32-E72D297353CC}">
                  <c16:uniqueId val="{00000084-FF8B-5F4C-8BBF-ED4DE736661E}"/>
                </c:ext>
              </c:extLst>
            </c:dLbl>
            <c:dLbl>
              <c:idx val="133"/>
              <c:tx>
                <c:strRef>
                  <c:f>'/Users/el1goluj/Documents/ZURICH/PROJECTS/UPMEM/upmem-workloads/Microbenchmarks/AI/[ai_output.xlsx]ai_output (4)'!$J$135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{5AF61EFB-A8FB-1C48-9C5A-3D5E6EFD4A12}</c15:txfldGUID>
                      <c15:f>'/Users/el1goluj/Documents/ZURICH/PROJECTS/UPMEM/upmem-workloads/Microbenchmarks/AI/[ai_output.xlsx]ai_output (4)'!$J$135</c15:f>
                      <c15:dlblFieldTableCache>
                        <c:ptCount val="1"/>
                        <c:pt idx="0">
                          <c:v>6</c:v>
                        </c:pt>
                      </c15:dlblFieldTableCache>
                    </c15:dlblFTEntry>
                  </c15:dlblFieldTable>
                  <c15:showDataLabelsRange val="0"/>
                </c:ext>
                <c:ext xmlns:c16="http://schemas.microsoft.com/office/drawing/2014/chart" uri="{C3380CC4-5D6E-409C-BE32-E72D297353CC}">
                  <c16:uniqueId val="{00000085-FF8B-5F4C-8BBF-ED4DE736661E}"/>
                </c:ext>
              </c:extLst>
            </c:dLbl>
            <c:dLbl>
              <c:idx val="134"/>
              <c:tx>
                <c:strRef>
                  <c:f>'/Users/el1goluj/Documents/ZURICH/PROJECTS/UPMEM/upmem-workloads/Microbenchmarks/AI/[ai_output.xlsx]ai_output (4)'!$J$136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{F0201245-37F6-9A4F-BDBD-BE779F225202}</c15:txfldGUID>
                      <c15:f>'/Users/el1goluj/Documents/ZURICH/PROJECTS/UPMEM/upmem-workloads/Microbenchmarks/AI/[ai_output.xlsx]ai_output (4)'!$J$136</c15:f>
                      <c15:dlblFieldTableCache>
                        <c:ptCount val="1"/>
                        <c:pt idx="0">
                          <c:v>7</c:v>
                        </c:pt>
                      </c15:dlblFieldTableCache>
                    </c15:dlblFTEntry>
                  </c15:dlblFieldTable>
                  <c15:showDataLabelsRange val="0"/>
                </c:ext>
                <c:ext xmlns:c16="http://schemas.microsoft.com/office/drawing/2014/chart" uri="{C3380CC4-5D6E-409C-BE32-E72D297353CC}">
                  <c16:uniqueId val="{00000086-FF8B-5F4C-8BBF-ED4DE736661E}"/>
                </c:ext>
              </c:extLst>
            </c:dLbl>
            <c:dLbl>
              <c:idx val="135"/>
              <c:tx>
                <c:strRef>
                  <c:f>'/Users/el1goluj/Documents/ZURICH/PROJECTS/UPMEM/upmem-workloads/Microbenchmarks/AI/[ai_output.xlsx]ai_output (4)'!$J$137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{A5680428-7FAB-044E-904C-2B763CD59016}</c15:txfldGUID>
                      <c15:f>'/Users/el1goluj/Documents/ZURICH/PROJECTS/UPMEM/upmem-workloads/Microbenchmarks/AI/[ai_output.xlsx]ai_output (4)'!$J$137</c15:f>
                      <c15:dlblFieldTableCache>
                        <c:ptCount val="1"/>
                        <c:pt idx="0">
                          <c:v>8</c:v>
                        </c:pt>
                      </c15:dlblFieldTableCache>
                    </c15:dlblFTEntry>
                  </c15:dlblFieldTable>
                  <c15:showDataLabelsRange val="0"/>
                </c:ext>
                <c:ext xmlns:c16="http://schemas.microsoft.com/office/drawing/2014/chart" uri="{C3380CC4-5D6E-409C-BE32-E72D297353CC}">
                  <c16:uniqueId val="{00000087-FF8B-5F4C-8BBF-ED4DE736661E}"/>
                </c:ext>
              </c:extLst>
            </c:dLbl>
            <c:dLbl>
              <c:idx val="136"/>
              <c:tx>
                <c:strRef>
                  <c:f>'/Users/el1goluj/Documents/ZURICH/PROJECTS/UPMEM/upmem-workloads/Microbenchmarks/AI/[ai_output.xlsx]ai_output (4)'!$J$138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{6A2227E6-F74E-C54D-B208-FFFDA556C8EC}</c15:txfldGUID>
                      <c15:f>'/Users/el1goluj/Documents/ZURICH/PROJECTS/UPMEM/upmem-workloads/Microbenchmarks/AI/[ai_output.xlsx]ai_output (4)'!$J$138</c15:f>
                      <c15:dlblFieldTableCache>
                        <c:ptCount val="1"/>
                        <c:pt idx="0">
                          <c:v>9</c:v>
                        </c:pt>
                      </c15:dlblFieldTableCache>
                    </c15:dlblFTEntry>
                  </c15:dlblFieldTable>
                  <c15:showDataLabelsRange val="0"/>
                </c:ext>
                <c:ext xmlns:c16="http://schemas.microsoft.com/office/drawing/2014/chart" uri="{C3380CC4-5D6E-409C-BE32-E72D297353CC}">
                  <c16:uniqueId val="{00000088-FF8B-5F4C-8BBF-ED4DE736661E}"/>
                </c:ext>
              </c:extLst>
            </c:dLbl>
            <c:dLbl>
              <c:idx val="137"/>
              <c:tx>
                <c:strRef>
                  <c:f>'/Users/el1goluj/Documents/ZURICH/PROJECTS/UPMEM/upmem-workloads/Microbenchmarks/AI/[ai_output.xlsx]ai_output (4)'!$J$139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{7D16FC9C-7B8E-E247-A92A-6BB42FE32F81}</c15:txfldGUID>
                      <c15:f>'/Users/el1goluj/Documents/ZURICH/PROJECTS/UPMEM/upmem-workloads/Microbenchmarks/AI/[ai_output.xlsx]ai_output (4)'!$J$139</c15:f>
                      <c15:dlblFieldTableCache>
                        <c:ptCount val="1"/>
                        <c:pt idx="0">
                          <c:v>10</c:v>
                        </c:pt>
                      </c15:dlblFieldTableCache>
                    </c15:dlblFTEntry>
                  </c15:dlblFieldTable>
                  <c15:showDataLabelsRange val="0"/>
                </c:ext>
                <c:ext xmlns:c16="http://schemas.microsoft.com/office/drawing/2014/chart" uri="{C3380CC4-5D6E-409C-BE32-E72D297353CC}">
                  <c16:uniqueId val="{00000089-FF8B-5F4C-8BBF-ED4DE736661E}"/>
                </c:ext>
              </c:extLst>
            </c:dLbl>
            <c:dLbl>
              <c:idx val="138"/>
              <c:tx>
                <c:strRef>
                  <c:f>'/Users/el1goluj/Documents/ZURICH/PROJECTS/UPMEM/upmem-workloads/Microbenchmarks/AI/[ai_output.xlsx]ai_output (4)'!$J$140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{492E0C41-F814-C143-B2FD-5865616B86D4}</c15:txfldGUID>
                      <c15:f>'/Users/el1goluj/Documents/ZURICH/PROJECTS/UPMEM/upmem-workloads/Microbenchmarks/AI/[ai_output.xlsx]ai_output (4)'!$J$140</c15:f>
                      <c15:dlblFieldTableCache>
                        <c:ptCount val="1"/>
                        <c:pt idx="0">
                          <c:v>11</c:v>
                        </c:pt>
                      </c15:dlblFieldTableCache>
                    </c15:dlblFTEntry>
                  </c15:dlblFieldTable>
                  <c15:showDataLabelsRange val="0"/>
                </c:ext>
                <c:ext xmlns:c16="http://schemas.microsoft.com/office/drawing/2014/chart" uri="{C3380CC4-5D6E-409C-BE32-E72D297353CC}">
                  <c16:uniqueId val="{0000008A-FF8B-5F4C-8BBF-ED4DE736661E}"/>
                </c:ext>
              </c:extLst>
            </c:dLbl>
            <c:dLbl>
              <c:idx val="139"/>
              <c:tx>
                <c:strRef>
                  <c:f>'/Users/el1goluj/Documents/ZURICH/PROJECTS/UPMEM/upmem-workloads/Microbenchmarks/AI/[ai_output.xlsx]ai_output (4)'!$J$141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{42BE7E73-8752-564A-B891-830281F65011}</c15:txfldGUID>
                      <c15:f>'/Users/el1goluj/Documents/ZURICH/PROJECTS/UPMEM/upmem-workloads/Microbenchmarks/AI/[ai_output.xlsx]ai_output (4)'!$J$141</c15:f>
                      <c15:dlblFieldTableCache>
                        <c:ptCount val="1"/>
                        <c:pt idx="0">
                          <c:v>12</c:v>
                        </c:pt>
                      </c15:dlblFieldTableCache>
                    </c15:dlblFTEntry>
                  </c15:dlblFieldTable>
                  <c15:showDataLabelsRange val="0"/>
                </c:ext>
                <c:ext xmlns:c16="http://schemas.microsoft.com/office/drawing/2014/chart" uri="{C3380CC4-5D6E-409C-BE32-E72D297353CC}">
                  <c16:uniqueId val="{0000008B-FF8B-5F4C-8BBF-ED4DE736661E}"/>
                </c:ext>
              </c:extLst>
            </c:dLbl>
            <c:dLbl>
              <c:idx val="140"/>
              <c:tx>
                <c:strRef>
                  <c:f>'/Users/el1goluj/Documents/ZURICH/PROJECTS/UPMEM/upmem-workloads/Microbenchmarks/AI/[ai_output.xlsx]ai_output (4)'!$J$142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{3DE33128-7D4E-8E48-A868-47E257314469}</c15:txfldGUID>
                      <c15:f>'/Users/el1goluj/Documents/ZURICH/PROJECTS/UPMEM/upmem-workloads/Microbenchmarks/AI/[ai_output.xlsx]ai_output (4)'!$J$142</c15:f>
                      <c15:dlblFieldTableCache>
                        <c:ptCount val="1"/>
                        <c:pt idx="0">
                          <c:v>13</c:v>
                        </c:pt>
                      </c15:dlblFieldTableCache>
                    </c15:dlblFTEntry>
                  </c15:dlblFieldTable>
                  <c15:showDataLabelsRange val="0"/>
                </c:ext>
                <c:ext xmlns:c16="http://schemas.microsoft.com/office/drawing/2014/chart" uri="{C3380CC4-5D6E-409C-BE32-E72D297353CC}">
                  <c16:uniqueId val="{0000008C-FF8B-5F4C-8BBF-ED4DE736661E}"/>
                </c:ext>
              </c:extLst>
            </c:dLbl>
            <c:dLbl>
              <c:idx val="141"/>
              <c:tx>
                <c:strRef>
                  <c:f>'/Users/el1goluj/Documents/ZURICH/PROJECTS/UPMEM/upmem-workloads/Microbenchmarks/AI/[ai_output.xlsx]ai_output (4)'!$J$143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{3377ECB8-6BAF-7B47-98BD-30DD19D6393F}</c15:txfldGUID>
                      <c15:f>'/Users/el1goluj/Documents/ZURICH/PROJECTS/UPMEM/upmem-workloads/Microbenchmarks/AI/[ai_output.xlsx]ai_output (4)'!$J$143</c15:f>
                      <c15:dlblFieldTableCache>
                        <c:ptCount val="1"/>
                        <c:pt idx="0">
                          <c:v>14</c:v>
                        </c:pt>
                      </c15:dlblFieldTableCache>
                    </c15:dlblFTEntry>
                  </c15:dlblFieldTable>
                  <c15:showDataLabelsRange val="0"/>
                </c:ext>
                <c:ext xmlns:c16="http://schemas.microsoft.com/office/drawing/2014/chart" uri="{C3380CC4-5D6E-409C-BE32-E72D297353CC}">
                  <c16:uniqueId val="{0000008D-FF8B-5F4C-8BBF-ED4DE736661E}"/>
                </c:ext>
              </c:extLst>
            </c:dLbl>
            <c:dLbl>
              <c:idx val="142"/>
              <c:tx>
                <c:strRef>
                  <c:f>'/Users/el1goluj/Documents/ZURICH/PROJECTS/UPMEM/upmem-workloads/Microbenchmarks/AI/[ai_output.xlsx]ai_output (4)'!$J$144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{AEAC8A71-7D39-7B40-AE42-DD9198669826}</c15:txfldGUID>
                      <c15:f>'/Users/el1goluj/Documents/ZURICH/PROJECTS/UPMEM/upmem-workloads/Microbenchmarks/AI/[ai_output.xlsx]ai_output (4)'!$J$144</c15:f>
                      <c15:dlblFieldTableCache>
                        <c:ptCount val="1"/>
                        <c:pt idx="0">
                          <c:v>15</c:v>
                        </c:pt>
                      </c15:dlblFieldTableCache>
                    </c15:dlblFTEntry>
                  </c15:dlblFieldTable>
                  <c15:showDataLabelsRange val="0"/>
                </c:ext>
                <c:ext xmlns:c16="http://schemas.microsoft.com/office/drawing/2014/chart" uri="{C3380CC4-5D6E-409C-BE32-E72D297353CC}">
                  <c16:uniqueId val="{0000008E-FF8B-5F4C-8BBF-ED4DE736661E}"/>
                </c:ext>
              </c:extLst>
            </c:dLbl>
            <c:dLbl>
              <c:idx val="143"/>
              <c:tx>
                <c:strRef>
                  <c:f>'/Users/el1goluj/Documents/ZURICH/PROJECTS/UPMEM/upmem-workloads/Microbenchmarks/AI/[ai_output.xlsx]ai_output (4)'!$J$145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{138EF195-FDF0-924B-87F1-5C29045565C1}</c15:txfldGUID>
                      <c15:f>'/Users/el1goluj/Documents/ZURICH/PROJECTS/UPMEM/upmem-workloads/Microbenchmarks/AI/[ai_output.xlsx]ai_output (4)'!$J$145</c15:f>
                      <c15:dlblFieldTableCache>
                        <c:ptCount val="1"/>
                        <c:pt idx="0">
                          <c:v>16</c:v>
                        </c:pt>
                      </c15:dlblFieldTableCache>
                    </c15:dlblFTEntry>
                  </c15:dlblFieldTable>
                  <c15:showDataLabelsRange val="0"/>
                </c:ext>
                <c:ext xmlns:c16="http://schemas.microsoft.com/office/drawing/2014/chart" uri="{C3380CC4-5D6E-409C-BE32-E72D297353CC}">
                  <c16:uniqueId val="{0000008F-FF8B-5F4C-8BBF-ED4DE736661E}"/>
                </c:ext>
              </c:extLst>
            </c:dLbl>
            <c:dLbl>
              <c:idx val="144"/>
              <c:tx>
                <c:strRef>
                  <c:f>'/Users/el1goluj/Documents/ZURICH/PROJECTS/UPMEM/upmem-workloads/Microbenchmarks/AI/[ai_output.xlsx]ai_output (4)'!$J$146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{021311CB-AFEE-0B40-99BC-E3F6CC1C884E}</c15:txfldGUID>
                      <c15:f>'/Users/el1goluj/Documents/ZURICH/PROJECTS/UPMEM/upmem-workloads/Microbenchmarks/AI/[ai_output.xlsx]ai_output (4)'!$J$146</c15:f>
                      <c15:dlblFieldTableCache>
                        <c:ptCount val="1"/>
                        <c:pt idx="0">
                          <c:v>1</c:v>
                        </c:pt>
                      </c15:dlblFieldTableCache>
                    </c15:dlblFTEntry>
                  </c15:dlblFieldTable>
                  <c15:showDataLabelsRange val="0"/>
                </c:ext>
                <c:ext xmlns:c16="http://schemas.microsoft.com/office/drawing/2014/chart" uri="{C3380CC4-5D6E-409C-BE32-E72D297353CC}">
                  <c16:uniqueId val="{00000090-FF8B-5F4C-8BBF-ED4DE736661E}"/>
                </c:ext>
              </c:extLst>
            </c:dLbl>
            <c:dLbl>
              <c:idx val="145"/>
              <c:tx>
                <c:strRef>
                  <c:f>'/Users/el1goluj/Documents/ZURICH/PROJECTS/UPMEM/upmem-workloads/Microbenchmarks/AI/[ai_output.xlsx]ai_output (4)'!$J$147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{85A99185-0C69-2948-BE9E-2FE001A63B43}</c15:txfldGUID>
                      <c15:f>'/Users/el1goluj/Documents/ZURICH/PROJECTS/UPMEM/upmem-workloads/Microbenchmarks/AI/[ai_output.xlsx]ai_output (4)'!$J$147</c15:f>
                      <c15:dlblFieldTableCache>
                        <c:ptCount val="1"/>
                        <c:pt idx="0">
                          <c:v>2</c:v>
                        </c:pt>
                      </c15:dlblFieldTableCache>
                    </c15:dlblFTEntry>
                  </c15:dlblFieldTable>
                  <c15:showDataLabelsRange val="0"/>
                </c:ext>
                <c:ext xmlns:c16="http://schemas.microsoft.com/office/drawing/2014/chart" uri="{C3380CC4-5D6E-409C-BE32-E72D297353CC}">
                  <c16:uniqueId val="{00000091-FF8B-5F4C-8BBF-ED4DE736661E}"/>
                </c:ext>
              </c:extLst>
            </c:dLbl>
            <c:dLbl>
              <c:idx val="146"/>
              <c:tx>
                <c:strRef>
                  <c:f>'/Users/el1goluj/Documents/ZURICH/PROJECTS/UPMEM/upmem-workloads/Microbenchmarks/AI/[ai_output.xlsx]ai_output (4)'!$J$148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{D884FB8F-180D-BC4E-B4AE-961B2B3A110E}</c15:txfldGUID>
                      <c15:f>'/Users/el1goluj/Documents/ZURICH/PROJECTS/UPMEM/upmem-workloads/Microbenchmarks/AI/[ai_output.xlsx]ai_output (4)'!$J$148</c15:f>
                      <c15:dlblFieldTableCache>
                        <c:ptCount val="1"/>
                        <c:pt idx="0">
                          <c:v>3</c:v>
                        </c:pt>
                      </c15:dlblFieldTableCache>
                    </c15:dlblFTEntry>
                  </c15:dlblFieldTable>
                  <c15:showDataLabelsRange val="0"/>
                </c:ext>
                <c:ext xmlns:c16="http://schemas.microsoft.com/office/drawing/2014/chart" uri="{C3380CC4-5D6E-409C-BE32-E72D297353CC}">
                  <c16:uniqueId val="{00000092-FF8B-5F4C-8BBF-ED4DE736661E}"/>
                </c:ext>
              </c:extLst>
            </c:dLbl>
            <c:dLbl>
              <c:idx val="147"/>
              <c:tx>
                <c:strRef>
                  <c:f>'/Users/el1goluj/Documents/ZURICH/PROJECTS/UPMEM/upmem-workloads/Microbenchmarks/AI/[ai_output.xlsx]ai_output (4)'!$J$149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{8436F857-ED55-A54D-A4B9-B0A902C04343}</c15:txfldGUID>
                      <c15:f>'/Users/el1goluj/Documents/ZURICH/PROJECTS/UPMEM/upmem-workloads/Microbenchmarks/AI/[ai_output.xlsx]ai_output (4)'!$J$149</c15:f>
                      <c15:dlblFieldTableCache>
                        <c:ptCount val="1"/>
                        <c:pt idx="0">
                          <c:v>4</c:v>
                        </c:pt>
                      </c15:dlblFieldTableCache>
                    </c15:dlblFTEntry>
                  </c15:dlblFieldTable>
                  <c15:showDataLabelsRange val="0"/>
                </c:ext>
                <c:ext xmlns:c16="http://schemas.microsoft.com/office/drawing/2014/chart" uri="{C3380CC4-5D6E-409C-BE32-E72D297353CC}">
                  <c16:uniqueId val="{00000093-FF8B-5F4C-8BBF-ED4DE736661E}"/>
                </c:ext>
              </c:extLst>
            </c:dLbl>
            <c:dLbl>
              <c:idx val="148"/>
              <c:tx>
                <c:strRef>
                  <c:f>'/Users/el1goluj/Documents/ZURICH/PROJECTS/UPMEM/upmem-workloads/Microbenchmarks/AI/[ai_output.xlsx]ai_output (4)'!$J$150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{177D75AC-4134-3146-80C7-5F652BA6326C}</c15:txfldGUID>
                      <c15:f>'/Users/el1goluj/Documents/ZURICH/PROJECTS/UPMEM/upmem-workloads/Microbenchmarks/AI/[ai_output.xlsx]ai_output (4)'!$J$150</c15:f>
                      <c15:dlblFieldTableCache>
                        <c:ptCount val="1"/>
                        <c:pt idx="0">
                          <c:v>5</c:v>
                        </c:pt>
                      </c15:dlblFieldTableCache>
                    </c15:dlblFTEntry>
                  </c15:dlblFieldTable>
                  <c15:showDataLabelsRange val="0"/>
                </c:ext>
                <c:ext xmlns:c16="http://schemas.microsoft.com/office/drawing/2014/chart" uri="{C3380CC4-5D6E-409C-BE32-E72D297353CC}">
                  <c16:uniqueId val="{00000094-FF8B-5F4C-8BBF-ED4DE736661E}"/>
                </c:ext>
              </c:extLst>
            </c:dLbl>
            <c:dLbl>
              <c:idx val="149"/>
              <c:tx>
                <c:strRef>
                  <c:f>'/Users/el1goluj/Documents/ZURICH/PROJECTS/UPMEM/upmem-workloads/Microbenchmarks/AI/[ai_output.xlsx]ai_output (4)'!$J$151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{F08A5041-C35D-9D47-8E26-CFDDF273D5FA}</c15:txfldGUID>
                      <c15:f>'/Users/el1goluj/Documents/ZURICH/PROJECTS/UPMEM/upmem-workloads/Microbenchmarks/AI/[ai_output.xlsx]ai_output (4)'!$J$151</c15:f>
                      <c15:dlblFieldTableCache>
                        <c:ptCount val="1"/>
                        <c:pt idx="0">
                          <c:v>6</c:v>
                        </c:pt>
                      </c15:dlblFieldTableCache>
                    </c15:dlblFTEntry>
                  </c15:dlblFieldTable>
                  <c15:showDataLabelsRange val="0"/>
                </c:ext>
                <c:ext xmlns:c16="http://schemas.microsoft.com/office/drawing/2014/chart" uri="{C3380CC4-5D6E-409C-BE32-E72D297353CC}">
                  <c16:uniqueId val="{00000095-FF8B-5F4C-8BBF-ED4DE736661E}"/>
                </c:ext>
              </c:extLst>
            </c:dLbl>
            <c:dLbl>
              <c:idx val="150"/>
              <c:tx>
                <c:strRef>
                  <c:f>'/Users/el1goluj/Documents/ZURICH/PROJECTS/UPMEM/upmem-workloads/Microbenchmarks/AI/[ai_output.xlsx]ai_output (4)'!$J$152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{C839A54D-CB2A-A647-97E3-4C559D295E45}</c15:txfldGUID>
                      <c15:f>'/Users/el1goluj/Documents/ZURICH/PROJECTS/UPMEM/upmem-workloads/Microbenchmarks/AI/[ai_output.xlsx]ai_output (4)'!$J$152</c15:f>
                      <c15:dlblFieldTableCache>
                        <c:ptCount val="1"/>
                        <c:pt idx="0">
                          <c:v>7</c:v>
                        </c:pt>
                      </c15:dlblFieldTableCache>
                    </c15:dlblFTEntry>
                  </c15:dlblFieldTable>
                  <c15:showDataLabelsRange val="0"/>
                </c:ext>
                <c:ext xmlns:c16="http://schemas.microsoft.com/office/drawing/2014/chart" uri="{C3380CC4-5D6E-409C-BE32-E72D297353CC}">
                  <c16:uniqueId val="{00000096-FF8B-5F4C-8BBF-ED4DE736661E}"/>
                </c:ext>
              </c:extLst>
            </c:dLbl>
            <c:dLbl>
              <c:idx val="151"/>
              <c:tx>
                <c:strRef>
                  <c:f>'/Users/el1goluj/Documents/ZURICH/PROJECTS/UPMEM/upmem-workloads/Microbenchmarks/AI/[ai_output.xlsx]ai_output (4)'!$J$153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{40E2F00D-557B-3B4A-9055-4A68EB04C8F7}</c15:txfldGUID>
                      <c15:f>'/Users/el1goluj/Documents/ZURICH/PROJECTS/UPMEM/upmem-workloads/Microbenchmarks/AI/[ai_output.xlsx]ai_output (4)'!$J$153</c15:f>
                      <c15:dlblFieldTableCache>
                        <c:ptCount val="1"/>
                        <c:pt idx="0">
                          <c:v>8</c:v>
                        </c:pt>
                      </c15:dlblFieldTableCache>
                    </c15:dlblFTEntry>
                  </c15:dlblFieldTable>
                  <c15:showDataLabelsRange val="0"/>
                </c:ext>
                <c:ext xmlns:c16="http://schemas.microsoft.com/office/drawing/2014/chart" uri="{C3380CC4-5D6E-409C-BE32-E72D297353CC}">
                  <c16:uniqueId val="{00000097-FF8B-5F4C-8BBF-ED4DE736661E}"/>
                </c:ext>
              </c:extLst>
            </c:dLbl>
            <c:dLbl>
              <c:idx val="152"/>
              <c:tx>
                <c:strRef>
                  <c:f>'/Users/el1goluj/Documents/ZURICH/PROJECTS/UPMEM/upmem-workloads/Microbenchmarks/AI/[ai_output.xlsx]ai_output (4)'!$J$154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{4E5AB017-1D54-1C46-9346-99C329D0EA13}</c15:txfldGUID>
                      <c15:f>'/Users/el1goluj/Documents/ZURICH/PROJECTS/UPMEM/upmem-workloads/Microbenchmarks/AI/[ai_output.xlsx]ai_output (4)'!$J$154</c15:f>
                      <c15:dlblFieldTableCache>
                        <c:ptCount val="1"/>
                        <c:pt idx="0">
                          <c:v>9</c:v>
                        </c:pt>
                      </c15:dlblFieldTableCache>
                    </c15:dlblFTEntry>
                  </c15:dlblFieldTable>
                  <c15:showDataLabelsRange val="0"/>
                </c:ext>
                <c:ext xmlns:c16="http://schemas.microsoft.com/office/drawing/2014/chart" uri="{C3380CC4-5D6E-409C-BE32-E72D297353CC}">
                  <c16:uniqueId val="{00000098-FF8B-5F4C-8BBF-ED4DE736661E}"/>
                </c:ext>
              </c:extLst>
            </c:dLbl>
            <c:dLbl>
              <c:idx val="153"/>
              <c:tx>
                <c:strRef>
                  <c:f>'/Users/el1goluj/Documents/ZURICH/PROJECTS/UPMEM/upmem-workloads/Microbenchmarks/AI/[ai_output.xlsx]ai_output (4)'!$J$155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{42F1FB14-E8AC-BD48-AD64-E7AE3C578735}</c15:txfldGUID>
                      <c15:f>'/Users/el1goluj/Documents/ZURICH/PROJECTS/UPMEM/upmem-workloads/Microbenchmarks/AI/[ai_output.xlsx]ai_output (4)'!$J$155</c15:f>
                      <c15:dlblFieldTableCache>
                        <c:ptCount val="1"/>
                        <c:pt idx="0">
                          <c:v>10</c:v>
                        </c:pt>
                      </c15:dlblFieldTableCache>
                    </c15:dlblFTEntry>
                  </c15:dlblFieldTable>
                  <c15:showDataLabelsRange val="0"/>
                </c:ext>
                <c:ext xmlns:c16="http://schemas.microsoft.com/office/drawing/2014/chart" uri="{C3380CC4-5D6E-409C-BE32-E72D297353CC}">
                  <c16:uniqueId val="{00000099-FF8B-5F4C-8BBF-ED4DE736661E}"/>
                </c:ext>
              </c:extLst>
            </c:dLbl>
            <c:dLbl>
              <c:idx val="154"/>
              <c:tx>
                <c:strRef>
                  <c:f>'/Users/el1goluj/Documents/ZURICH/PROJECTS/UPMEM/upmem-workloads/Microbenchmarks/AI/[ai_output.xlsx]ai_output (4)'!$J$156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{C8B2A8BF-F1B2-0F4A-8E4D-1B3DCF167508}</c15:txfldGUID>
                      <c15:f>'/Users/el1goluj/Documents/ZURICH/PROJECTS/UPMEM/upmem-workloads/Microbenchmarks/AI/[ai_output.xlsx]ai_output (4)'!$J$156</c15:f>
                      <c15:dlblFieldTableCache>
                        <c:ptCount val="1"/>
                        <c:pt idx="0">
                          <c:v>11</c:v>
                        </c:pt>
                      </c15:dlblFieldTableCache>
                    </c15:dlblFTEntry>
                  </c15:dlblFieldTable>
                  <c15:showDataLabelsRange val="0"/>
                </c:ext>
                <c:ext xmlns:c16="http://schemas.microsoft.com/office/drawing/2014/chart" uri="{C3380CC4-5D6E-409C-BE32-E72D297353CC}">
                  <c16:uniqueId val="{0000009A-FF8B-5F4C-8BBF-ED4DE736661E}"/>
                </c:ext>
              </c:extLst>
            </c:dLbl>
            <c:dLbl>
              <c:idx val="155"/>
              <c:tx>
                <c:strRef>
                  <c:f>'/Users/el1goluj/Documents/ZURICH/PROJECTS/UPMEM/upmem-workloads/Microbenchmarks/AI/[ai_output.xlsx]ai_output (4)'!$J$157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{64675617-5678-EE4E-9D20-707049E47B2B}</c15:txfldGUID>
                      <c15:f>'/Users/el1goluj/Documents/ZURICH/PROJECTS/UPMEM/upmem-workloads/Microbenchmarks/AI/[ai_output.xlsx]ai_output (4)'!$J$157</c15:f>
                      <c15:dlblFieldTableCache>
                        <c:ptCount val="1"/>
                        <c:pt idx="0">
                          <c:v>12</c:v>
                        </c:pt>
                      </c15:dlblFieldTableCache>
                    </c15:dlblFTEntry>
                  </c15:dlblFieldTable>
                  <c15:showDataLabelsRange val="0"/>
                </c:ext>
                <c:ext xmlns:c16="http://schemas.microsoft.com/office/drawing/2014/chart" uri="{C3380CC4-5D6E-409C-BE32-E72D297353CC}">
                  <c16:uniqueId val="{0000009B-FF8B-5F4C-8BBF-ED4DE736661E}"/>
                </c:ext>
              </c:extLst>
            </c:dLbl>
            <c:dLbl>
              <c:idx val="156"/>
              <c:tx>
                <c:strRef>
                  <c:f>'/Users/el1goluj/Documents/ZURICH/PROJECTS/UPMEM/upmem-workloads/Microbenchmarks/AI/[ai_output.xlsx]ai_output (4)'!$J$158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{FF2DF539-9149-4F44-B00D-4B472821D083}</c15:txfldGUID>
                      <c15:f>'/Users/el1goluj/Documents/ZURICH/PROJECTS/UPMEM/upmem-workloads/Microbenchmarks/AI/[ai_output.xlsx]ai_output (4)'!$J$158</c15:f>
                      <c15:dlblFieldTableCache>
                        <c:ptCount val="1"/>
                        <c:pt idx="0">
                          <c:v>13</c:v>
                        </c:pt>
                      </c15:dlblFieldTableCache>
                    </c15:dlblFTEntry>
                  </c15:dlblFieldTable>
                  <c15:showDataLabelsRange val="0"/>
                </c:ext>
                <c:ext xmlns:c16="http://schemas.microsoft.com/office/drawing/2014/chart" uri="{C3380CC4-5D6E-409C-BE32-E72D297353CC}">
                  <c16:uniqueId val="{0000009C-FF8B-5F4C-8BBF-ED4DE736661E}"/>
                </c:ext>
              </c:extLst>
            </c:dLbl>
            <c:dLbl>
              <c:idx val="157"/>
              <c:tx>
                <c:strRef>
                  <c:f>'/Users/el1goluj/Documents/ZURICH/PROJECTS/UPMEM/upmem-workloads/Microbenchmarks/AI/[ai_output.xlsx]ai_output (4)'!$J$159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{7FE940D6-03AA-7748-B709-80709E8E3B9C}</c15:txfldGUID>
                      <c15:f>'/Users/el1goluj/Documents/ZURICH/PROJECTS/UPMEM/upmem-workloads/Microbenchmarks/AI/[ai_output.xlsx]ai_output (4)'!$J$159</c15:f>
                      <c15:dlblFieldTableCache>
                        <c:ptCount val="1"/>
                        <c:pt idx="0">
                          <c:v>14</c:v>
                        </c:pt>
                      </c15:dlblFieldTableCache>
                    </c15:dlblFTEntry>
                  </c15:dlblFieldTable>
                  <c15:showDataLabelsRange val="0"/>
                </c:ext>
                <c:ext xmlns:c16="http://schemas.microsoft.com/office/drawing/2014/chart" uri="{C3380CC4-5D6E-409C-BE32-E72D297353CC}">
                  <c16:uniqueId val="{0000009D-FF8B-5F4C-8BBF-ED4DE736661E}"/>
                </c:ext>
              </c:extLst>
            </c:dLbl>
            <c:dLbl>
              <c:idx val="158"/>
              <c:tx>
                <c:strRef>
                  <c:f>'/Users/el1goluj/Documents/ZURICH/PROJECTS/UPMEM/upmem-workloads/Microbenchmarks/AI/[ai_output.xlsx]ai_output (4)'!$J$160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{0DD8C833-0D47-0741-A325-A4AF6B4BA5EC}</c15:txfldGUID>
                      <c15:f>'/Users/el1goluj/Documents/ZURICH/PROJECTS/UPMEM/upmem-workloads/Microbenchmarks/AI/[ai_output.xlsx]ai_output (4)'!$J$160</c15:f>
                      <c15:dlblFieldTableCache>
                        <c:ptCount val="1"/>
                        <c:pt idx="0">
                          <c:v>15</c:v>
                        </c:pt>
                      </c15:dlblFieldTableCache>
                    </c15:dlblFTEntry>
                  </c15:dlblFieldTable>
                  <c15:showDataLabelsRange val="0"/>
                </c:ext>
                <c:ext xmlns:c16="http://schemas.microsoft.com/office/drawing/2014/chart" uri="{C3380CC4-5D6E-409C-BE32-E72D297353CC}">
                  <c16:uniqueId val="{0000009E-FF8B-5F4C-8BBF-ED4DE736661E}"/>
                </c:ext>
              </c:extLst>
            </c:dLbl>
            <c:dLbl>
              <c:idx val="159"/>
              <c:tx>
                <c:strRef>
                  <c:f>'/Users/el1goluj/Documents/ZURICH/PROJECTS/UPMEM/upmem-workloads/Microbenchmarks/AI/[ai_output.xlsx]ai_output (4)'!$J$161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{0D2DA536-7665-E34A-86B7-8814EBE37118}</c15:txfldGUID>
                      <c15:f>'/Users/el1goluj/Documents/ZURICH/PROJECTS/UPMEM/upmem-workloads/Microbenchmarks/AI/[ai_output.xlsx]ai_output (4)'!$J$161</c15:f>
                      <c15:dlblFieldTableCache>
                        <c:ptCount val="1"/>
                        <c:pt idx="0">
                          <c:v>16</c:v>
                        </c:pt>
                      </c15:dlblFieldTableCache>
                    </c15:dlblFTEntry>
                  </c15:dlblFieldTable>
                  <c15:showDataLabelsRange val="0"/>
                </c:ext>
                <c:ext xmlns:c16="http://schemas.microsoft.com/office/drawing/2014/chart" uri="{C3380CC4-5D6E-409C-BE32-E72D297353CC}">
                  <c16:uniqueId val="{0000009F-FF8B-5F4C-8BBF-ED4DE736661E}"/>
                </c:ext>
              </c:extLst>
            </c:dLbl>
            <c:dLbl>
              <c:idx val="160"/>
              <c:tx>
                <c:strRef>
                  <c:f>'/Users/el1goluj/Documents/ZURICH/PROJECTS/UPMEM/upmem-workloads/Microbenchmarks/AI/[ai_output.xlsx]ai_output (4)'!$J$162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{BF4DF04A-CA4A-D745-BB1D-207893841FE0}</c15:txfldGUID>
                      <c15:f>'/Users/el1goluj/Documents/ZURICH/PROJECTS/UPMEM/upmem-workloads/Microbenchmarks/AI/[ai_output.xlsx]ai_output (4)'!$J$162</c15:f>
                      <c15:dlblFieldTableCache>
                        <c:ptCount val="1"/>
                        <c:pt idx="0">
                          <c:v>1</c:v>
                        </c:pt>
                      </c15:dlblFieldTableCache>
                    </c15:dlblFTEntry>
                  </c15:dlblFieldTable>
                  <c15:showDataLabelsRange val="0"/>
                </c:ext>
                <c:ext xmlns:c16="http://schemas.microsoft.com/office/drawing/2014/chart" uri="{C3380CC4-5D6E-409C-BE32-E72D297353CC}">
                  <c16:uniqueId val="{000000A0-FF8B-5F4C-8BBF-ED4DE736661E}"/>
                </c:ext>
              </c:extLst>
            </c:dLbl>
            <c:dLbl>
              <c:idx val="161"/>
              <c:tx>
                <c:strRef>
                  <c:f>'/Users/el1goluj/Documents/ZURICH/PROJECTS/UPMEM/upmem-workloads/Microbenchmarks/AI/[ai_output.xlsx]ai_output (4)'!$J$163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{C61A0BA9-AEBF-1345-B171-B4A92C59C04E}</c15:txfldGUID>
                      <c15:f>'/Users/el1goluj/Documents/ZURICH/PROJECTS/UPMEM/upmem-workloads/Microbenchmarks/AI/[ai_output.xlsx]ai_output (4)'!$J$163</c15:f>
                      <c15:dlblFieldTableCache>
                        <c:ptCount val="1"/>
                        <c:pt idx="0">
                          <c:v>2</c:v>
                        </c:pt>
                      </c15:dlblFieldTableCache>
                    </c15:dlblFTEntry>
                  </c15:dlblFieldTable>
                  <c15:showDataLabelsRange val="0"/>
                </c:ext>
                <c:ext xmlns:c16="http://schemas.microsoft.com/office/drawing/2014/chart" uri="{C3380CC4-5D6E-409C-BE32-E72D297353CC}">
                  <c16:uniqueId val="{000000A1-FF8B-5F4C-8BBF-ED4DE736661E}"/>
                </c:ext>
              </c:extLst>
            </c:dLbl>
            <c:dLbl>
              <c:idx val="162"/>
              <c:tx>
                <c:strRef>
                  <c:f>'/Users/el1goluj/Documents/ZURICH/PROJECTS/UPMEM/upmem-workloads/Microbenchmarks/AI/[ai_output.xlsx]ai_output (4)'!$J$164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{F9616B74-B69B-7447-A7EF-4A17536AD167}</c15:txfldGUID>
                      <c15:f>'/Users/el1goluj/Documents/ZURICH/PROJECTS/UPMEM/upmem-workloads/Microbenchmarks/AI/[ai_output.xlsx]ai_output (4)'!$J$164</c15:f>
                      <c15:dlblFieldTableCache>
                        <c:ptCount val="1"/>
                        <c:pt idx="0">
                          <c:v>3</c:v>
                        </c:pt>
                      </c15:dlblFieldTableCache>
                    </c15:dlblFTEntry>
                  </c15:dlblFieldTable>
                  <c15:showDataLabelsRange val="0"/>
                </c:ext>
                <c:ext xmlns:c16="http://schemas.microsoft.com/office/drawing/2014/chart" uri="{C3380CC4-5D6E-409C-BE32-E72D297353CC}">
                  <c16:uniqueId val="{000000A2-FF8B-5F4C-8BBF-ED4DE736661E}"/>
                </c:ext>
              </c:extLst>
            </c:dLbl>
            <c:dLbl>
              <c:idx val="163"/>
              <c:tx>
                <c:strRef>
                  <c:f>'/Users/el1goluj/Documents/ZURICH/PROJECTS/UPMEM/upmem-workloads/Microbenchmarks/AI/[ai_output.xlsx]ai_output (4)'!$J$165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{4629E581-C4D2-A547-8C7E-DE83047AAD8B}</c15:txfldGUID>
                      <c15:f>'/Users/el1goluj/Documents/ZURICH/PROJECTS/UPMEM/upmem-workloads/Microbenchmarks/AI/[ai_output.xlsx]ai_output (4)'!$J$165</c15:f>
                      <c15:dlblFieldTableCache>
                        <c:ptCount val="1"/>
                        <c:pt idx="0">
                          <c:v>4</c:v>
                        </c:pt>
                      </c15:dlblFieldTableCache>
                    </c15:dlblFTEntry>
                  </c15:dlblFieldTable>
                  <c15:showDataLabelsRange val="0"/>
                </c:ext>
                <c:ext xmlns:c16="http://schemas.microsoft.com/office/drawing/2014/chart" uri="{C3380CC4-5D6E-409C-BE32-E72D297353CC}">
                  <c16:uniqueId val="{000000A3-FF8B-5F4C-8BBF-ED4DE736661E}"/>
                </c:ext>
              </c:extLst>
            </c:dLbl>
            <c:dLbl>
              <c:idx val="164"/>
              <c:tx>
                <c:strRef>
                  <c:f>'/Users/el1goluj/Documents/ZURICH/PROJECTS/UPMEM/upmem-workloads/Microbenchmarks/AI/[ai_output.xlsx]ai_output (4)'!$J$166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{B6E8E89A-9983-9443-AF9F-AE71AAF9489D}</c15:txfldGUID>
                      <c15:f>'/Users/el1goluj/Documents/ZURICH/PROJECTS/UPMEM/upmem-workloads/Microbenchmarks/AI/[ai_output.xlsx]ai_output (4)'!$J$166</c15:f>
                      <c15:dlblFieldTableCache>
                        <c:ptCount val="1"/>
                        <c:pt idx="0">
                          <c:v>5</c:v>
                        </c:pt>
                      </c15:dlblFieldTableCache>
                    </c15:dlblFTEntry>
                  </c15:dlblFieldTable>
                  <c15:showDataLabelsRange val="0"/>
                </c:ext>
                <c:ext xmlns:c16="http://schemas.microsoft.com/office/drawing/2014/chart" uri="{C3380CC4-5D6E-409C-BE32-E72D297353CC}">
                  <c16:uniqueId val="{000000A4-FF8B-5F4C-8BBF-ED4DE736661E}"/>
                </c:ext>
              </c:extLst>
            </c:dLbl>
            <c:dLbl>
              <c:idx val="165"/>
              <c:tx>
                <c:strRef>
                  <c:f>'/Users/el1goluj/Documents/ZURICH/PROJECTS/UPMEM/upmem-workloads/Microbenchmarks/AI/[ai_output.xlsx]ai_output (4)'!$J$167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{53551A1D-9C6E-844E-A01D-A3019745EFD6}</c15:txfldGUID>
                      <c15:f>'/Users/el1goluj/Documents/ZURICH/PROJECTS/UPMEM/upmem-workloads/Microbenchmarks/AI/[ai_output.xlsx]ai_output (4)'!$J$167</c15:f>
                      <c15:dlblFieldTableCache>
                        <c:ptCount val="1"/>
                        <c:pt idx="0">
                          <c:v>6</c:v>
                        </c:pt>
                      </c15:dlblFieldTableCache>
                    </c15:dlblFTEntry>
                  </c15:dlblFieldTable>
                  <c15:showDataLabelsRange val="0"/>
                </c:ext>
                <c:ext xmlns:c16="http://schemas.microsoft.com/office/drawing/2014/chart" uri="{C3380CC4-5D6E-409C-BE32-E72D297353CC}">
                  <c16:uniqueId val="{000000A5-FF8B-5F4C-8BBF-ED4DE736661E}"/>
                </c:ext>
              </c:extLst>
            </c:dLbl>
            <c:dLbl>
              <c:idx val="166"/>
              <c:tx>
                <c:strRef>
                  <c:f>'/Users/el1goluj/Documents/ZURICH/PROJECTS/UPMEM/upmem-workloads/Microbenchmarks/AI/[ai_output.xlsx]ai_output (4)'!$J$168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{A8A2E56D-F7EC-694C-AD23-DA5C62F346E1}</c15:txfldGUID>
                      <c15:f>'/Users/el1goluj/Documents/ZURICH/PROJECTS/UPMEM/upmem-workloads/Microbenchmarks/AI/[ai_output.xlsx]ai_output (4)'!$J$168</c15:f>
                      <c15:dlblFieldTableCache>
                        <c:ptCount val="1"/>
                        <c:pt idx="0">
                          <c:v>7</c:v>
                        </c:pt>
                      </c15:dlblFieldTableCache>
                    </c15:dlblFTEntry>
                  </c15:dlblFieldTable>
                  <c15:showDataLabelsRange val="0"/>
                </c:ext>
                <c:ext xmlns:c16="http://schemas.microsoft.com/office/drawing/2014/chart" uri="{C3380CC4-5D6E-409C-BE32-E72D297353CC}">
                  <c16:uniqueId val="{000000A6-FF8B-5F4C-8BBF-ED4DE736661E}"/>
                </c:ext>
              </c:extLst>
            </c:dLbl>
            <c:dLbl>
              <c:idx val="167"/>
              <c:tx>
                <c:strRef>
                  <c:f>'/Users/el1goluj/Documents/ZURICH/PROJECTS/UPMEM/upmem-workloads/Microbenchmarks/AI/[ai_output.xlsx]ai_output (4)'!$J$169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{775331CF-4301-5746-BAA3-A42325737217}</c15:txfldGUID>
                      <c15:f>'/Users/el1goluj/Documents/ZURICH/PROJECTS/UPMEM/upmem-workloads/Microbenchmarks/AI/[ai_output.xlsx]ai_output (4)'!$J$169</c15:f>
                      <c15:dlblFieldTableCache>
                        <c:ptCount val="1"/>
                        <c:pt idx="0">
                          <c:v>8</c:v>
                        </c:pt>
                      </c15:dlblFieldTableCache>
                    </c15:dlblFTEntry>
                  </c15:dlblFieldTable>
                  <c15:showDataLabelsRange val="0"/>
                </c:ext>
                <c:ext xmlns:c16="http://schemas.microsoft.com/office/drawing/2014/chart" uri="{C3380CC4-5D6E-409C-BE32-E72D297353CC}">
                  <c16:uniqueId val="{000000A7-FF8B-5F4C-8BBF-ED4DE736661E}"/>
                </c:ext>
              </c:extLst>
            </c:dLbl>
            <c:dLbl>
              <c:idx val="168"/>
              <c:tx>
                <c:strRef>
                  <c:f>'/Users/el1goluj/Documents/ZURICH/PROJECTS/UPMEM/upmem-workloads/Microbenchmarks/AI/[ai_output.xlsx]ai_output (4)'!$J$170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{03F4175B-5AFE-314C-92A5-D476C611A46E}</c15:txfldGUID>
                      <c15:f>'/Users/el1goluj/Documents/ZURICH/PROJECTS/UPMEM/upmem-workloads/Microbenchmarks/AI/[ai_output.xlsx]ai_output (4)'!$J$170</c15:f>
                      <c15:dlblFieldTableCache>
                        <c:ptCount val="1"/>
                        <c:pt idx="0">
                          <c:v>9</c:v>
                        </c:pt>
                      </c15:dlblFieldTableCache>
                    </c15:dlblFTEntry>
                  </c15:dlblFieldTable>
                  <c15:showDataLabelsRange val="0"/>
                </c:ext>
                <c:ext xmlns:c16="http://schemas.microsoft.com/office/drawing/2014/chart" uri="{C3380CC4-5D6E-409C-BE32-E72D297353CC}">
                  <c16:uniqueId val="{000000A8-FF8B-5F4C-8BBF-ED4DE736661E}"/>
                </c:ext>
              </c:extLst>
            </c:dLbl>
            <c:dLbl>
              <c:idx val="169"/>
              <c:tx>
                <c:strRef>
                  <c:f>'/Users/el1goluj/Documents/ZURICH/PROJECTS/UPMEM/upmem-workloads/Microbenchmarks/AI/[ai_output.xlsx]ai_output (4)'!$J$171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{0C7CCB73-37A7-0D4D-B0D8-86B03B955EC2}</c15:txfldGUID>
                      <c15:f>'/Users/el1goluj/Documents/ZURICH/PROJECTS/UPMEM/upmem-workloads/Microbenchmarks/AI/[ai_output.xlsx]ai_output (4)'!$J$171</c15:f>
                      <c15:dlblFieldTableCache>
                        <c:ptCount val="1"/>
                        <c:pt idx="0">
                          <c:v>10</c:v>
                        </c:pt>
                      </c15:dlblFieldTableCache>
                    </c15:dlblFTEntry>
                  </c15:dlblFieldTable>
                  <c15:showDataLabelsRange val="0"/>
                </c:ext>
                <c:ext xmlns:c16="http://schemas.microsoft.com/office/drawing/2014/chart" uri="{C3380CC4-5D6E-409C-BE32-E72D297353CC}">
                  <c16:uniqueId val="{000000A9-FF8B-5F4C-8BBF-ED4DE736661E}"/>
                </c:ext>
              </c:extLst>
            </c:dLbl>
            <c:dLbl>
              <c:idx val="170"/>
              <c:tx>
                <c:strRef>
                  <c:f>'/Users/el1goluj/Documents/ZURICH/PROJECTS/UPMEM/upmem-workloads/Microbenchmarks/AI/[ai_output.xlsx]ai_output (4)'!$J$172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{C7B0B650-22DA-E74D-B3BD-604E5B4D5A97}</c15:txfldGUID>
                      <c15:f>'/Users/el1goluj/Documents/ZURICH/PROJECTS/UPMEM/upmem-workloads/Microbenchmarks/AI/[ai_output.xlsx]ai_output (4)'!$J$172</c15:f>
                      <c15:dlblFieldTableCache>
                        <c:ptCount val="1"/>
                        <c:pt idx="0">
                          <c:v>11</c:v>
                        </c:pt>
                      </c15:dlblFieldTableCache>
                    </c15:dlblFTEntry>
                  </c15:dlblFieldTable>
                  <c15:showDataLabelsRange val="0"/>
                </c:ext>
                <c:ext xmlns:c16="http://schemas.microsoft.com/office/drawing/2014/chart" uri="{C3380CC4-5D6E-409C-BE32-E72D297353CC}">
                  <c16:uniqueId val="{000000AA-FF8B-5F4C-8BBF-ED4DE736661E}"/>
                </c:ext>
              </c:extLst>
            </c:dLbl>
            <c:dLbl>
              <c:idx val="171"/>
              <c:tx>
                <c:strRef>
                  <c:f>'/Users/el1goluj/Documents/ZURICH/PROJECTS/UPMEM/upmem-workloads/Microbenchmarks/AI/[ai_output.xlsx]ai_output (4)'!$J$173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{41DE544F-BCAB-E64B-A485-BBFF43C8F864}</c15:txfldGUID>
                      <c15:f>'/Users/el1goluj/Documents/ZURICH/PROJECTS/UPMEM/upmem-workloads/Microbenchmarks/AI/[ai_output.xlsx]ai_output (4)'!$J$173</c15:f>
                      <c15:dlblFieldTableCache>
                        <c:ptCount val="1"/>
                        <c:pt idx="0">
                          <c:v>12</c:v>
                        </c:pt>
                      </c15:dlblFieldTableCache>
                    </c15:dlblFTEntry>
                  </c15:dlblFieldTable>
                  <c15:showDataLabelsRange val="0"/>
                </c:ext>
                <c:ext xmlns:c16="http://schemas.microsoft.com/office/drawing/2014/chart" uri="{C3380CC4-5D6E-409C-BE32-E72D297353CC}">
                  <c16:uniqueId val="{000000AB-FF8B-5F4C-8BBF-ED4DE736661E}"/>
                </c:ext>
              </c:extLst>
            </c:dLbl>
            <c:dLbl>
              <c:idx val="172"/>
              <c:tx>
                <c:strRef>
                  <c:f>'/Users/el1goluj/Documents/ZURICH/PROJECTS/UPMEM/upmem-workloads/Microbenchmarks/AI/[ai_output.xlsx]ai_output (4)'!$J$174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{DA216D97-3E88-2A4F-A65D-94316BEFA1DA}</c15:txfldGUID>
                      <c15:f>'/Users/el1goluj/Documents/ZURICH/PROJECTS/UPMEM/upmem-workloads/Microbenchmarks/AI/[ai_output.xlsx]ai_output (4)'!$J$174</c15:f>
                      <c15:dlblFieldTableCache>
                        <c:ptCount val="1"/>
                        <c:pt idx="0">
                          <c:v>13</c:v>
                        </c:pt>
                      </c15:dlblFieldTableCache>
                    </c15:dlblFTEntry>
                  </c15:dlblFieldTable>
                  <c15:showDataLabelsRange val="0"/>
                </c:ext>
                <c:ext xmlns:c16="http://schemas.microsoft.com/office/drawing/2014/chart" uri="{C3380CC4-5D6E-409C-BE32-E72D297353CC}">
                  <c16:uniqueId val="{000000AC-FF8B-5F4C-8BBF-ED4DE736661E}"/>
                </c:ext>
              </c:extLst>
            </c:dLbl>
            <c:dLbl>
              <c:idx val="173"/>
              <c:tx>
                <c:strRef>
                  <c:f>'/Users/el1goluj/Documents/ZURICH/PROJECTS/UPMEM/upmem-workloads/Microbenchmarks/AI/[ai_output.xlsx]ai_output (4)'!$J$175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{867DEECA-689F-6443-B5DD-38C172E34BAF}</c15:txfldGUID>
                      <c15:f>'/Users/el1goluj/Documents/ZURICH/PROJECTS/UPMEM/upmem-workloads/Microbenchmarks/AI/[ai_output.xlsx]ai_output (4)'!$J$175</c15:f>
                      <c15:dlblFieldTableCache>
                        <c:ptCount val="1"/>
                        <c:pt idx="0">
                          <c:v>14</c:v>
                        </c:pt>
                      </c15:dlblFieldTableCache>
                    </c15:dlblFTEntry>
                  </c15:dlblFieldTable>
                  <c15:showDataLabelsRange val="0"/>
                </c:ext>
                <c:ext xmlns:c16="http://schemas.microsoft.com/office/drawing/2014/chart" uri="{C3380CC4-5D6E-409C-BE32-E72D297353CC}">
                  <c16:uniqueId val="{000000AD-FF8B-5F4C-8BBF-ED4DE736661E}"/>
                </c:ext>
              </c:extLst>
            </c:dLbl>
            <c:dLbl>
              <c:idx val="174"/>
              <c:tx>
                <c:strRef>
                  <c:f>'/Users/el1goluj/Documents/ZURICH/PROJECTS/UPMEM/upmem-workloads/Microbenchmarks/AI/[ai_output.xlsx]ai_output (4)'!$J$176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{3F615876-D577-FC46-8AA9-6D7FC0B18AC0}</c15:txfldGUID>
                      <c15:f>'/Users/el1goluj/Documents/ZURICH/PROJECTS/UPMEM/upmem-workloads/Microbenchmarks/AI/[ai_output.xlsx]ai_output (4)'!$J$176</c15:f>
                      <c15:dlblFieldTableCache>
                        <c:ptCount val="1"/>
                        <c:pt idx="0">
                          <c:v>15</c:v>
                        </c:pt>
                      </c15:dlblFieldTableCache>
                    </c15:dlblFTEntry>
                  </c15:dlblFieldTable>
                  <c15:showDataLabelsRange val="0"/>
                </c:ext>
                <c:ext xmlns:c16="http://schemas.microsoft.com/office/drawing/2014/chart" uri="{C3380CC4-5D6E-409C-BE32-E72D297353CC}">
                  <c16:uniqueId val="{000000AE-FF8B-5F4C-8BBF-ED4DE736661E}"/>
                </c:ext>
              </c:extLst>
            </c:dLbl>
            <c:dLbl>
              <c:idx val="175"/>
              <c:tx>
                <c:strRef>
                  <c:f>'/Users/el1goluj/Documents/ZURICH/PROJECTS/UPMEM/upmem-workloads/Microbenchmarks/AI/[ai_output.xlsx]ai_output (4)'!$J$177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{F020BBEC-D4FE-D842-8C04-4E72D7D760B1}</c15:txfldGUID>
                      <c15:f>'/Users/el1goluj/Documents/ZURICH/PROJECTS/UPMEM/upmem-workloads/Microbenchmarks/AI/[ai_output.xlsx]ai_output (4)'!$J$177</c15:f>
                      <c15:dlblFieldTableCache>
                        <c:ptCount val="1"/>
                        <c:pt idx="0">
                          <c:v>16</c:v>
                        </c:pt>
                      </c15:dlblFieldTableCache>
                    </c15:dlblFTEntry>
                  </c15:dlblFieldTable>
                  <c15:showDataLabelsRange val="0"/>
                </c:ext>
                <c:ext xmlns:c16="http://schemas.microsoft.com/office/drawing/2014/chart" uri="{C3380CC4-5D6E-409C-BE32-E72D297353CC}">
                  <c16:uniqueId val="{000000AF-FF8B-5F4C-8BBF-ED4DE736661E}"/>
                </c:ext>
              </c:extLst>
            </c:dLbl>
            <c:dLbl>
              <c:idx val="176"/>
              <c:tx>
                <c:strRef>
                  <c:f>'/Users/el1goluj/Documents/ZURICH/PROJECTS/UPMEM/upmem-workloads/Microbenchmarks/AI/[ai_output.xlsx]ai_output (4)'!$J$178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{C428F2E6-16D4-9F47-BD35-C7994ECEF962}</c15:txfldGUID>
                      <c15:f>'/Users/el1goluj/Documents/ZURICH/PROJECTS/UPMEM/upmem-workloads/Microbenchmarks/AI/[ai_output.xlsx]ai_output (4)'!$J$178</c15:f>
                      <c15:dlblFieldTableCache>
                        <c:ptCount val="1"/>
                        <c:pt idx="0">
                          <c:v>1</c:v>
                        </c:pt>
                      </c15:dlblFieldTableCache>
                    </c15:dlblFTEntry>
                  </c15:dlblFieldTable>
                  <c15:showDataLabelsRange val="0"/>
                </c:ext>
                <c:ext xmlns:c16="http://schemas.microsoft.com/office/drawing/2014/chart" uri="{C3380CC4-5D6E-409C-BE32-E72D297353CC}">
                  <c16:uniqueId val="{000000B0-FF8B-5F4C-8BBF-ED4DE736661E}"/>
                </c:ext>
              </c:extLst>
            </c:dLbl>
            <c:dLbl>
              <c:idx val="177"/>
              <c:tx>
                <c:strRef>
                  <c:f>'/Users/el1goluj/Documents/ZURICH/PROJECTS/UPMEM/upmem-workloads/Microbenchmarks/AI/[ai_output.xlsx]ai_output (4)'!$J$179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{79A45EB8-C01F-5942-90AA-39B525E558A1}</c15:txfldGUID>
                      <c15:f>'/Users/el1goluj/Documents/ZURICH/PROJECTS/UPMEM/upmem-workloads/Microbenchmarks/AI/[ai_output.xlsx]ai_output (4)'!$J$179</c15:f>
                      <c15:dlblFieldTableCache>
                        <c:ptCount val="1"/>
                        <c:pt idx="0">
                          <c:v>2</c:v>
                        </c:pt>
                      </c15:dlblFieldTableCache>
                    </c15:dlblFTEntry>
                  </c15:dlblFieldTable>
                  <c15:showDataLabelsRange val="0"/>
                </c:ext>
                <c:ext xmlns:c16="http://schemas.microsoft.com/office/drawing/2014/chart" uri="{C3380CC4-5D6E-409C-BE32-E72D297353CC}">
                  <c16:uniqueId val="{000000B1-FF8B-5F4C-8BBF-ED4DE736661E}"/>
                </c:ext>
              </c:extLst>
            </c:dLbl>
            <c:dLbl>
              <c:idx val="178"/>
              <c:tx>
                <c:strRef>
                  <c:f>'/Users/el1goluj/Documents/ZURICH/PROJECTS/UPMEM/upmem-workloads/Microbenchmarks/AI/[ai_output.xlsx]ai_output (4)'!$J$180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{168B3FAD-01D6-DE4D-9E2A-153ACEB3D4C6}</c15:txfldGUID>
                      <c15:f>'/Users/el1goluj/Documents/ZURICH/PROJECTS/UPMEM/upmem-workloads/Microbenchmarks/AI/[ai_output.xlsx]ai_output (4)'!$J$180</c15:f>
                      <c15:dlblFieldTableCache>
                        <c:ptCount val="1"/>
                        <c:pt idx="0">
                          <c:v>3</c:v>
                        </c:pt>
                      </c15:dlblFieldTableCache>
                    </c15:dlblFTEntry>
                  </c15:dlblFieldTable>
                  <c15:showDataLabelsRange val="0"/>
                </c:ext>
                <c:ext xmlns:c16="http://schemas.microsoft.com/office/drawing/2014/chart" uri="{C3380CC4-5D6E-409C-BE32-E72D297353CC}">
                  <c16:uniqueId val="{000000B2-FF8B-5F4C-8BBF-ED4DE736661E}"/>
                </c:ext>
              </c:extLst>
            </c:dLbl>
            <c:dLbl>
              <c:idx val="179"/>
              <c:tx>
                <c:strRef>
                  <c:f>'/Users/el1goluj/Documents/ZURICH/PROJECTS/UPMEM/upmem-workloads/Microbenchmarks/AI/[ai_output.xlsx]ai_output (4)'!$J$181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{FA284EB6-3ACB-2542-93B9-13B3EE3EB98B}</c15:txfldGUID>
                      <c15:f>'/Users/el1goluj/Documents/ZURICH/PROJECTS/UPMEM/upmem-workloads/Microbenchmarks/AI/[ai_output.xlsx]ai_output (4)'!$J$181</c15:f>
                      <c15:dlblFieldTableCache>
                        <c:ptCount val="1"/>
                        <c:pt idx="0">
                          <c:v>4</c:v>
                        </c:pt>
                      </c15:dlblFieldTableCache>
                    </c15:dlblFTEntry>
                  </c15:dlblFieldTable>
                  <c15:showDataLabelsRange val="0"/>
                </c:ext>
                <c:ext xmlns:c16="http://schemas.microsoft.com/office/drawing/2014/chart" uri="{C3380CC4-5D6E-409C-BE32-E72D297353CC}">
                  <c16:uniqueId val="{000000B3-FF8B-5F4C-8BBF-ED4DE736661E}"/>
                </c:ext>
              </c:extLst>
            </c:dLbl>
            <c:dLbl>
              <c:idx val="180"/>
              <c:tx>
                <c:strRef>
                  <c:f>'/Users/el1goluj/Documents/ZURICH/PROJECTS/UPMEM/upmem-workloads/Microbenchmarks/AI/[ai_output.xlsx]ai_output (4)'!$J$182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{6D81D2A9-DBD2-7D4A-AB6A-4C016CC82D17}</c15:txfldGUID>
                      <c15:f>'/Users/el1goluj/Documents/ZURICH/PROJECTS/UPMEM/upmem-workloads/Microbenchmarks/AI/[ai_output.xlsx]ai_output (4)'!$J$182</c15:f>
                      <c15:dlblFieldTableCache>
                        <c:ptCount val="1"/>
                        <c:pt idx="0">
                          <c:v>5</c:v>
                        </c:pt>
                      </c15:dlblFieldTableCache>
                    </c15:dlblFTEntry>
                  </c15:dlblFieldTable>
                  <c15:showDataLabelsRange val="0"/>
                </c:ext>
                <c:ext xmlns:c16="http://schemas.microsoft.com/office/drawing/2014/chart" uri="{C3380CC4-5D6E-409C-BE32-E72D297353CC}">
                  <c16:uniqueId val="{000000B4-FF8B-5F4C-8BBF-ED4DE736661E}"/>
                </c:ext>
              </c:extLst>
            </c:dLbl>
            <c:dLbl>
              <c:idx val="181"/>
              <c:tx>
                <c:strRef>
                  <c:f>'/Users/el1goluj/Documents/ZURICH/PROJECTS/UPMEM/upmem-workloads/Microbenchmarks/AI/[ai_output.xlsx]ai_output (4)'!$J$183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{9D68D1F2-2488-7246-96E9-E59DA770FB39}</c15:txfldGUID>
                      <c15:f>'/Users/el1goluj/Documents/ZURICH/PROJECTS/UPMEM/upmem-workloads/Microbenchmarks/AI/[ai_output.xlsx]ai_output (4)'!$J$183</c15:f>
                      <c15:dlblFieldTableCache>
                        <c:ptCount val="1"/>
                        <c:pt idx="0">
                          <c:v>6</c:v>
                        </c:pt>
                      </c15:dlblFieldTableCache>
                    </c15:dlblFTEntry>
                  </c15:dlblFieldTable>
                  <c15:showDataLabelsRange val="0"/>
                </c:ext>
                <c:ext xmlns:c16="http://schemas.microsoft.com/office/drawing/2014/chart" uri="{C3380CC4-5D6E-409C-BE32-E72D297353CC}">
                  <c16:uniqueId val="{000000B5-FF8B-5F4C-8BBF-ED4DE736661E}"/>
                </c:ext>
              </c:extLst>
            </c:dLbl>
            <c:dLbl>
              <c:idx val="182"/>
              <c:tx>
                <c:strRef>
                  <c:f>'/Users/el1goluj/Documents/ZURICH/PROJECTS/UPMEM/upmem-workloads/Microbenchmarks/AI/[ai_output.xlsx]ai_output (4)'!$J$184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{CAD6A09F-D4C4-824D-A6A0-F2D60DB61AD7}</c15:txfldGUID>
                      <c15:f>'/Users/el1goluj/Documents/ZURICH/PROJECTS/UPMEM/upmem-workloads/Microbenchmarks/AI/[ai_output.xlsx]ai_output (4)'!$J$184</c15:f>
                      <c15:dlblFieldTableCache>
                        <c:ptCount val="1"/>
                        <c:pt idx="0">
                          <c:v>7</c:v>
                        </c:pt>
                      </c15:dlblFieldTableCache>
                    </c15:dlblFTEntry>
                  </c15:dlblFieldTable>
                  <c15:showDataLabelsRange val="0"/>
                </c:ext>
                <c:ext xmlns:c16="http://schemas.microsoft.com/office/drawing/2014/chart" uri="{C3380CC4-5D6E-409C-BE32-E72D297353CC}">
                  <c16:uniqueId val="{000000B6-FF8B-5F4C-8BBF-ED4DE736661E}"/>
                </c:ext>
              </c:extLst>
            </c:dLbl>
            <c:dLbl>
              <c:idx val="183"/>
              <c:tx>
                <c:strRef>
                  <c:f>'/Users/el1goluj/Documents/ZURICH/PROJECTS/UPMEM/upmem-workloads/Microbenchmarks/AI/[ai_output.xlsx]ai_output (4)'!$J$185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{2F41AA35-8201-E548-B9D8-53458B086E63}</c15:txfldGUID>
                      <c15:f>'/Users/el1goluj/Documents/ZURICH/PROJECTS/UPMEM/upmem-workloads/Microbenchmarks/AI/[ai_output.xlsx]ai_output (4)'!$J$185</c15:f>
                      <c15:dlblFieldTableCache>
                        <c:ptCount val="1"/>
                        <c:pt idx="0">
                          <c:v>8</c:v>
                        </c:pt>
                      </c15:dlblFieldTableCache>
                    </c15:dlblFTEntry>
                  </c15:dlblFieldTable>
                  <c15:showDataLabelsRange val="0"/>
                </c:ext>
                <c:ext xmlns:c16="http://schemas.microsoft.com/office/drawing/2014/chart" uri="{C3380CC4-5D6E-409C-BE32-E72D297353CC}">
                  <c16:uniqueId val="{000000B7-FF8B-5F4C-8BBF-ED4DE736661E}"/>
                </c:ext>
              </c:extLst>
            </c:dLbl>
            <c:dLbl>
              <c:idx val="184"/>
              <c:tx>
                <c:strRef>
                  <c:f>'/Users/el1goluj/Documents/ZURICH/PROJECTS/UPMEM/upmem-workloads/Microbenchmarks/AI/[ai_output.xlsx]ai_output (4)'!$J$186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{2A648FC7-6451-924C-BBCD-513A5B8CF576}</c15:txfldGUID>
                      <c15:f>'/Users/el1goluj/Documents/ZURICH/PROJECTS/UPMEM/upmem-workloads/Microbenchmarks/AI/[ai_output.xlsx]ai_output (4)'!$J$186</c15:f>
                      <c15:dlblFieldTableCache>
                        <c:ptCount val="1"/>
                        <c:pt idx="0">
                          <c:v>9</c:v>
                        </c:pt>
                      </c15:dlblFieldTableCache>
                    </c15:dlblFTEntry>
                  </c15:dlblFieldTable>
                  <c15:showDataLabelsRange val="0"/>
                </c:ext>
                <c:ext xmlns:c16="http://schemas.microsoft.com/office/drawing/2014/chart" uri="{C3380CC4-5D6E-409C-BE32-E72D297353CC}">
                  <c16:uniqueId val="{000000B8-FF8B-5F4C-8BBF-ED4DE736661E}"/>
                </c:ext>
              </c:extLst>
            </c:dLbl>
            <c:dLbl>
              <c:idx val="185"/>
              <c:tx>
                <c:strRef>
                  <c:f>'/Users/el1goluj/Documents/ZURICH/PROJECTS/UPMEM/upmem-workloads/Microbenchmarks/AI/[ai_output.xlsx]ai_output (4)'!$J$187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{C7CB9161-9417-B248-BE89-BA74826E3DE1}</c15:txfldGUID>
                      <c15:f>'/Users/el1goluj/Documents/ZURICH/PROJECTS/UPMEM/upmem-workloads/Microbenchmarks/AI/[ai_output.xlsx]ai_output (4)'!$J$187</c15:f>
                      <c15:dlblFieldTableCache>
                        <c:ptCount val="1"/>
                        <c:pt idx="0">
                          <c:v>10</c:v>
                        </c:pt>
                      </c15:dlblFieldTableCache>
                    </c15:dlblFTEntry>
                  </c15:dlblFieldTable>
                  <c15:showDataLabelsRange val="0"/>
                </c:ext>
                <c:ext xmlns:c16="http://schemas.microsoft.com/office/drawing/2014/chart" uri="{C3380CC4-5D6E-409C-BE32-E72D297353CC}">
                  <c16:uniqueId val="{000000B9-FF8B-5F4C-8BBF-ED4DE736661E}"/>
                </c:ext>
              </c:extLst>
            </c:dLbl>
            <c:dLbl>
              <c:idx val="186"/>
              <c:tx>
                <c:strRef>
                  <c:f>'/Users/el1goluj/Documents/ZURICH/PROJECTS/UPMEM/upmem-workloads/Microbenchmarks/AI/[ai_output.xlsx]ai_output (4)'!$J$188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{F3BE1C36-FEA6-BC4C-9C2F-F03F30012E35}</c15:txfldGUID>
                      <c15:f>'/Users/el1goluj/Documents/ZURICH/PROJECTS/UPMEM/upmem-workloads/Microbenchmarks/AI/[ai_output.xlsx]ai_output (4)'!$J$188</c15:f>
                      <c15:dlblFieldTableCache>
                        <c:ptCount val="1"/>
                        <c:pt idx="0">
                          <c:v>11</c:v>
                        </c:pt>
                      </c15:dlblFieldTableCache>
                    </c15:dlblFTEntry>
                  </c15:dlblFieldTable>
                  <c15:showDataLabelsRange val="0"/>
                </c:ext>
                <c:ext xmlns:c16="http://schemas.microsoft.com/office/drawing/2014/chart" uri="{C3380CC4-5D6E-409C-BE32-E72D297353CC}">
                  <c16:uniqueId val="{000000BA-FF8B-5F4C-8BBF-ED4DE736661E}"/>
                </c:ext>
              </c:extLst>
            </c:dLbl>
            <c:dLbl>
              <c:idx val="187"/>
              <c:tx>
                <c:strRef>
                  <c:f>'/Users/el1goluj/Documents/ZURICH/PROJECTS/UPMEM/upmem-workloads/Microbenchmarks/AI/[ai_output.xlsx]ai_output (4)'!$J$189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{8176903A-3A71-2F4B-8326-6909F7886156}</c15:txfldGUID>
                      <c15:f>'/Users/el1goluj/Documents/ZURICH/PROJECTS/UPMEM/upmem-workloads/Microbenchmarks/AI/[ai_output.xlsx]ai_output (4)'!$J$189</c15:f>
                      <c15:dlblFieldTableCache>
                        <c:ptCount val="1"/>
                        <c:pt idx="0">
                          <c:v>12</c:v>
                        </c:pt>
                      </c15:dlblFieldTableCache>
                    </c15:dlblFTEntry>
                  </c15:dlblFieldTable>
                  <c15:showDataLabelsRange val="0"/>
                </c:ext>
                <c:ext xmlns:c16="http://schemas.microsoft.com/office/drawing/2014/chart" uri="{C3380CC4-5D6E-409C-BE32-E72D297353CC}">
                  <c16:uniqueId val="{000000BB-FF8B-5F4C-8BBF-ED4DE736661E}"/>
                </c:ext>
              </c:extLst>
            </c:dLbl>
            <c:dLbl>
              <c:idx val="188"/>
              <c:tx>
                <c:strRef>
                  <c:f>'/Users/el1goluj/Documents/ZURICH/PROJECTS/UPMEM/upmem-workloads/Microbenchmarks/AI/[ai_output.xlsx]ai_output (4)'!$J$190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{140FC434-B913-7F41-9D69-E2040C340882}</c15:txfldGUID>
                      <c15:f>'/Users/el1goluj/Documents/ZURICH/PROJECTS/UPMEM/upmem-workloads/Microbenchmarks/AI/[ai_output.xlsx]ai_output (4)'!$J$190</c15:f>
                      <c15:dlblFieldTableCache>
                        <c:ptCount val="1"/>
                        <c:pt idx="0">
                          <c:v>13</c:v>
                        </c:pt>
                      </c15:dlblFieldTableCache>
                    </c15:dlblFTEntry>
                  </c15:dlblFieldTable>
                  <c15:showDataLabelsRange val="0"/>
                </c:ext>
                <c:ext xmlns:c16="http://schemas.microsoft.com/office/drawing/2014/chart" uri="{C3380CC4-5D6E-409C-BE32-E72D297353CC}">
                  <c16:uniqueId val="{000000BC-FF8B-5F4C-8BBF-ED4DE736661E}"/>
                </c:ext>
              </c:extLst>
            </c:dLbl>
            <c:dLbl>
              <c:idx val="189"/>
              <c:tx>
                <c:strRef>
                  <c:f>'/Users/el1goluj/Documents/ZURICH/PROJECTS/UPMEM/upmem-workloads/Microbenchmarks/AI/[ai_output.xlsx]ai_output (4)'!$J$191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{75331ABE-AD3E-2D47-B996-E6549CBE3A9B}</c15:txfldGUID>
                      <c15:f>'/Users/el1goluj/Documents/ZURICH/PROJECTS/UPMEM/upmem-workloads/Microbenchmarks/AI/[ai_output.xlsx]ai_output (4)'!$J$191</c15:f>
                      <c15:dlblFieldTableCache>
                        <c:ptCount val="1"/>
                        <c:pt idx="0">
                          <c:v>14</c:v>
                        </c:pt>
                      </c15:dlblFieldTableCache>
                    </c15:dlblFTEntry>
                  </c15:dlblFieldTable>
                  <c15:showDataLabelsRange val="0"/>
                </c:ext>
                <c:ext xmlns:c16="http://schemas.microsoft.com/office/drawing/2014/chart" uri="{C3380CC4-5D6E-409C-BE32-E72D297353CC}">
                  <c16:uniqueId val="{000000BD-FF8B-5F4C-8BBF-ED4DE736661E}"/>
                </c:ext>
              </c:extLst>
            </c:dLbl>
            <c:dLbl>
              <c:idx val="190"/>
              <c:tx>
                <c:strRef>
                  <c:f>'/Users/el1goluj/Documents/ZURICH/PROJECTS/UPMEM/upmem-workloads/Microbenchmarks/AI/[ai_output.xlsx]ai_output (4)'!$J$192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{39CB252B-1B8D-914A-971D-A5CD3D331AA8}</c15:txfldGUID>
                      <c15:f>'/Users/el1goluj/Documents/ZURICH/PROJECTS/UPMEM/upmem-workloads/Microbenchmarks/AI/[ai_output.xlsx]ai_output (4)'!$J$192</c15:f>
                      <c15:dlblFieldTableCache>
                        <c:ptCount val="1"/>
                        <c:pt idx="0">
                          <c:v>15</c:v>
                        </c:pt>
                      </c15:dlblFieldTableCache>
                    </c15:dlblFTEntry>
                  </c15:dlblFieldTable>
                  <c15:showDataLabelsRange val="0"/>
                </c:ext>
                <c:ext xmlns:c16="http://schemas.microsoft.com/office/drawing/2014/chart" uri="{C3380CC4-5D6E-409C-BE32-E72D297353CC}">
                  <c16:uniqueId val="{000000BE-FF8B-5F4C-8BBF-ED4DE736661E}"/>
                </c:ext>
              </c:extLst>
            </c:dLbl>
            <c:dLbl>
              <c:idx val="191"/>
              <c:tx>
                <c:strRef>
                  <c:f>'/Users/el1goluj/Documents/ZURICH/PROJECTS/UPMEM/upmem-workloads/Microbenchmarks/AI/[ai_output.xlsx]ai_output (4)'!$J$193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{A15A2AC4-6E0F-0B4F-AFAA-9C6CD1BF24B5}</c15:txfldGUID>
                      <c15:f>'/Users/el1goluj/Documents/ZURICH/PROJECTS/UPMEM/upmem-workloads/Microbenchmarks/AI/[ai_output.xlsx]ai_output (4)'!$J$193</c15:f>
                      <c15:dlblFieldTableCache>
                        <c:ptCount val="1"/>
                        <c:pt idx="0">
                          <c:v>16</c:v>
                        </c:pt>
                      </c15:dlblFieldTableCache>
                    </c15:dlblFTEntry>
                  </c15:dlblFieldTable>
                  <c15:showDataLabelsRange val="0"/>
                </c:ext>
                <c:ext xmlns:c16="http://schemas.microsoft.com/office/drawing/2014/chart" uri="{C3380CC4-5D6E-409C-BE32-E72D297353CC}">
                  <c16:uniqueId val="{000000BF-FF8B-5F4C-8BBF-ED4DE736661E}"/>
                </c:ext>
              </c:extLst>
            </c:dLbl>
            <c:dLbl>
              <c:idx val="192"/>
              <c:tx>
                <c:strRef>
                  <c:f>'/Users/el1goluj/Documents/ZURICH/PROJECTS/UPMEM/upmem-workloads/Microbenchmarks/AI/[ai_output.xlsx]ai_output (4)'!$J$194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{E16D8F33-9D8C-DD4E-BEA3-4C834F395B62}</c15:txfldGUID>
                      <c15:f>'/Users/el1goluj/Documents/ZURICH/PROJECTS/UPMEM/upmem-workloads/Microbenchmarks/AI/[ai_output.xlsx]ai_output (4)'!$J$194</c15:f>
                      <c15:dlblFieldTableCache>
                        <c:ptCount val="1"/>
                        <c:pt idx="0">
                          <c:v>1</c:v>
                        </c:pt>
                      </c15:dlblFieldTableCache>
                    </c15:dlblFTEntry>
                  </c15:dlblFieldTable>
                  <c15:showDataLabelsRange val="0"/>
                </c:ext>
                <c:ext xmlns:c16="http://schemas.microsoft.com/office/drawing/2014/chart" uri="{C3380CC4-5D6E-409C-BE32-E72D297353CC}">
                  <c16:uniqueId val="{000000C0-FF8B-5F4C-8BBF-ED4DE736661E}"/>
                </c:ext>
              </c:extLst>
            </c:dLbl>
            <c:dLbl>
              <c:idx val="193"/>
              <c:tx>
                <c:strRef>
                  <c:f>'/Users/el1goluj/Documents/ZURICH/PROJECTS/UPMEM/upmem-workloads/Microbenchmarks/AI/[ai_output.xlsx]ai_output (4)'!$J$195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{A7EC10D1-4E47-FB48-8CB4-241C1F5E9573}</c15:txfldGUID>
                      <c15:f>'/Users/el1goluj/Documents/ZURICH/PROJECTS/UPMEM/upmem-workloads/Microbenchmarks/AI/[ai_output.xlsx]ai_output (4)'!$J$195</c15:f>
                      <c15:dlblFieldTableCache>
                        <c:ptCount val="1"/>
                        <c:pt idx="0">
                          <c:v>2</c:v>
                        </c:pt>
                      </c15:dlblFieldTableCache>
                    </c15:dlblFTEntry>
                  </c15:dlblFieldTable>
                  <c15:showDataLabelsRange val="0"/>
                </c:ext>
                <c:ext xmlns:c16="http://schemas.microsoft.com/office/drawing/2014/chart" uri="{C3380CC4-5D6E-409C-BE32-E72D297353CC}">
                  <c16:uniqueId val="{000000C1-FF8B-5F4C-8BBF-ED4DE736661E}"/>
                </c:ext>
              </c:extLst>
            </c:dLbl>
            <c:dLbl>
              <c:idx val="194"/>
              <c:tx>
                <c:strRef>
                  <c:f>'/Users/el1goluj/Documents/ZURICH/PROJECTS/UPMEM/upmem-workloads/Microbenchmarks/AI/[ai_output.xlsx]ai_output (4)'!$J$196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{C0557DC5-27BD-2247-97B5-101B323A6140}</c15:txfldGUID>
                      <c15:f>'/Users/el1goluj/Documents/ZURICH/PROJECTS/UPMEM/upmem-workloads/Microbenchmarks/AI/[ai_output.xlsx]ai_output (4)'!$J$196</c15:f>
                      <c15:dlblFieldTableCache>
                        <c:ptCount val="1"/>
                        <c:pt idx="0">
                          <c:v>3</c:v>
                        </c:pt>
                      </c15:dlblFieldTableCache>
                    </c15:dlblFTEntry>
                  </c15:dlblFieldTable>
                  <c15:showDataLabelsRange val="0"/>
                </c:ext>
                <c:ext xmlns:c16="http://schemas.microsoft.com/office/drawing/2014/chart" uri="{C3380CC4-5D6E-409C-BE32-E72D297353CC}">
                  <c16:uniqueId val="{000000C2-FF8B-5F4C-8BBF-ED4DE736661E}"/>
                </c:ext>
              </c:extLst>
            </c:dLbl>
            <c:dLbl>
              <c:idx val="195"/>
              <c:tx>
                <c:strRef>
                  <c:f>'/Users/el1goluj/Documents/ZURICH/PROJECTS/UPMEM/upmem-workloads/Microbenchmarks/AI/[ai_output.xlsx]ai_output (4)'!$J$197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{E8083936-34CD-1D47-B131-CBC088143BE6}</c15:txfldGUID>
                      <c15:f>'/Users/el1goluj/Documents/ZURICH/PROJECTS/UPMEM/upmem-workloads/Microbenchmarks/AI/[ai_output.xlsx]ai_output (4)'!$J$197</c15:f>
                      <c15:dlblFieldTableCache>
                        <c:ptCount val="1"/>
                        <c:pt idx="0">
                          <c:v>4</c:v>
                        </c:pt>
                      </c15:dlblFieldTableCache>
                    </c15:dlblFTEntry>
                  </c15:dlblFieldTable>
                  <c15:showDataLabelsRange val="0"/>
                </c:ext>
                <c:ext xmlns:c16="http://schemas.microsoft.com/office/drawing/2014/chart" uri="{C3380CC4-5D6E-409C-BE32-E72D297353CC}">
                  <c16:uniqueId val="{000000C3-FF8B-5F4C-8BBF-ED4DE736661E}"/>
                </c:ext>
              </c:extLst>
            </c:dLbl>
            <c:dLbl>
              <c:idx val="196"/>
              <c:tx>
                <c:strRef>
                  <c:f>'/Users/el1goluj/Documents/ZURICH/PROJECTS/UPMEM/upmem-workloads/Microbenchmarks/AI/[ai_output.xlsx]ai_output (4)'!$J$198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{7213C829-A854-1440-946C-F3A27F51FE8C}</c15:txfldGUID>
                      <c15:f>'/Users/el1goluj/Documents/ZURICH/PROJECTS/UPMEM/upmem-workloads/Microbenchmarks/AI/[ai_output.xlsx]ai_output (4)'!$J$198</c15:f>
                      <c15:dlblFieldTableCache>
                        <c:ptCount val="1"/>
                        <c:pt idx="0">
                          <c:v>5</c:v>
                        </c:pt>
                      </c15:dlblFieldTableCache>
                    </c15:dlblFTEntry>
                  </c15:dlblFieldTable>
                  <c15:showDataLabelsRange val="0"/>
                </c:ext>
                <c:ext xmlns:c16="http://schemas.microsoft.com/office/drawing/2014/chart" uri="{C3380CC4-5D6E-409C-BE32-E72D297353CC}">
                  <c16:uniqueId val="{000000C4-FF8B-5F4C-8BBF-ED4DE736661E}"/>
                </c:ext>
              </c:extLst>
            </c:dLbl>
            <c:dLbl>
              <c:idx val="197"/>
              <c:tx>
                <c:strRef>
                  <c:f>'/Users/el1goluj/Documents/ZURICH/PROJECTS/UPMEM/upmem-workloads/Microbenchmarks/AI/[ai_output.xlsx]ai_output (4)'!$J$199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{F6A484D7-FE80-7749-B244-6914D75B7F9F}</c15:txfldGUID>
                      <c15:f>'/Users/el1goluj/Documents/ZURICH/PROJECTS/UPMEM/upmem-workloads/Microbenchmarks/AI/[ai_output.xlsx]ai_output (4)'!$J$199</c15:f>
                      <c15:dlblFieldTableCache>
                        <c:ptCount val="1"/>
                        <c:pt idx="0">
                          <c:v>6</c:v>
                        </c:pt>
                      </c15:dlblFieldTableCache>
                    </c15:dlblFTEntry>
                  </c15:dlblFieldTable>
                  <c15:showDataLabelsRange val="0"/>
                </c:ext>
                <c:ext xmlns:c16="http://schemas.microsoft.com/office/drawing/2014/chart" uri="{C3380CC4-5D6E-409C-BE32-E72D297353CC}">
                  <c16:uniqueId val="{000000C5-FF8B-5F4C-8BBF-ED4DE736661E}"/>
                </c:ext>
              </c:extLst>
            </c:dLbl>
            <c:dLbl>
              <c:idx val="198"/>
              <c:tx>
                <c:strRef>
                  <c:f>'/Users/el1goluj/Documents/ZURICH/PROJECTS/UPMEM/upmem-workloads/Microbenchmarks/AI/[ai_output.xlsx]ai_output (4)'!$J$200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{8528072C-4340-2641-9950-C11F4168BBCC}</c15:txfldGUID>
                      <c15:f>'/Users/el1goluj/Documents/ZURICH/PROJECTS/UPMEM/upmem-workloads/Microbenchmarks/AI/[ai_output.xlsx]ai_output (4)'!$J$200</c15:f>
                      <c15:dlblFieldTableCache>
                        <c:ptCount val="1"/>
                        <c:pt idx="0">
                          <c:v>7</c:v>
                        </c:pt>
                      </c15:dlblFieldTableCache>
                    </c15:dlblFTEntry>
                  </c15:dlblFieldTable>
                  <c15:showDataLabelsRange val="0"/>
                </c:ext>
                <c:ext xmlns:c16="http://schemas.microsoft.com/office/drawing/2014/chart" uri="{C3380CC4-5D6E-409C-BE32-E72D297353CC}">
                  <c16:uniqueId val="{000000C6-FF8B-5F4C-8BBF-ED4DE736661E}"/>
                </c:ext>
              </c:extLst>
            </c:dLbl>
            <c:dLbl>
              <c:idx val="199"/>
              <c:tx>
                <c:strRef>
                  <c:f>'/Users/el1goluj/Documents/ZURICH/PROJECTS/UPMEM/upmem-workloads/Microbenchmarks/AI/[ai_output.xlsx]ai_output (4)'!$J$201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{7CCA68F3-6157-1F48-9C2F-D0503964E836}</c15:txfldGUID>
                      <c15:f>'/Users/el1goluj/Documents/ZURICH/PROJECTS/UPMEM/upmem-workloads/Microbenchmarks/AI/[ai_output.xlsx]ai_output (4)'!$J$201</c15:f>
                      <c15:dlblFieldTableCache>
                        <c:ptCount val="1"/>
                        <c:pt idx="0">
                          <c:v>8</c:v>
                        </c:pt>
                      </c15:dlblFieldTableCache>
                    </c15:dlblFTEntry>
                  </c15:dlblFieldTable>
                  <c15:showDataLabelsRange val="0"/>
                </c:ext>
                <c:ext xmlns:c16="http://schemas.microsoft.com/office/drawing/2014/chart" uri="{C3380CC4-5D6E-409C-BE32-E72D297353CC}">
                  <c16:uniqueId val="{000000C7-FF8B-5F4C-8BBF-ED4DE736661E}"/>
                </c:ext>
              </c:extLst>
            </c:dLbl>
            <c:dLbl>
              <c:idx val="200"/>
              <c:tx>
                <c:strRef>
                  <c:f>'/Users/el1goluj/Documents/ZURICH/PROJECTS/UPMEM/upmem-workloads/Microbenchmarks/AI/[ai_output.xlsx]ai_output (4)'!$J$202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{51135DFF-281F-6C45-A3F7-0035BE9B4DDD}</c15:txfldGUID>
                      <c15:f>'/Users/el1goluj/Documents/ZURICH/PROJECTS/UPMEM/upmem-workloads/Microbenchmarks/AI/[ai_output.xlsx]ai_output (4)'!$J$202</c15:f>
                      <c15:dlblFieldTableCache>
                        <c:ptCount val="1"/>
                        <c:pt idx="0">
                          <c:v>9</c:v>
                        </c:pt>
                      </c15:dlblFieldTableCache>
                    </c15:dlblFTEntry>
                  </c15:dlblFieldTable>
                  <c15:showDataLabelsRange val="0"/>
                </c:ext>
                <c:ext xmlns:c16="http://schemas.microsoft.com/office/drawing/2014/chart" uri="{C3380CC4-5D6E-409C-BE32-E72D297353CC}">
                  <c16:uniqueId val="{000000C8-FF8B-5F4C-8BBF-ED4DE736661E}"/>
                </c:ext>
              </c:extLst>
            </c:dLbl>
            <c:dLbl>
              <c:idx val="201"/>
              <c:tx>
                <c:strRef>
                  <c:f>'/Users/el1goluj/Documents/ZURICH/PROJECTS/UPMEM/upmem-workloads/Microbenchmarks/AI/[ai_output.xlsx]ai_output (4)'!$J$203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{50D672D7-1AE2-E749-B881-FAAECA9CD088}</c15:txfldGUID>
                      <c15:f>'/Users/el1goluj/Documents/ZURICH/PROJECTS/UPMEM/upmem-workloads/Microbenchmarks/AI/[ai_output.xlsx]ai_output (4)'!$J$203</c15:f>
                      <c15:dlblFieldTableCache>
                        <c:ptCount val="1"/>
                        <c:pt idx="0">
                          <c:v>10</c:v>
                        </c:pt>
                      </c15:dlblFieldTableCache>
                    </c15:dlblFTEntry>
                  </c15:dlblFieldTable>
                  <c15:showDataLabelsRange val="0"/>
                </c:ext>
                <c:ext xmlns:c16="http://schemas.microsoft.com/office/drawing/2014/chart" uri="{C3380CC4-5D6E-409C-BE32-E72D297353CC}">
                  <c16:uniqueId val="{000000C9-FF8B-5F4C-8BBF-ED4DE736661E}"/>
                </c:ext>
              </c:extLst>
            </c:dLbl>
            <c:dLbl>
              <c:idx val="202"/>
              <c:tx>
                <c:strRef>
                  <c:f>'/Users/el1goluj/Documents/ZURICH/PROJECTS/UPMEM/upmem-workloads/Microbenchmarks/AI/[ai_output.xlsx]ai_output (4)'!$J$204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{C5E9A65E-646B-404A-8F3F-C43669691447}</c15:txfldGUID>
                      <c15:f>'/Users/el1goluj/Documents/ZURICH/PROJECTS/UPMEM/upmem-workloads/Microbenchmarks/AI/[ai_output.xlsx]ai_output (4)'!$J$204</c15:f>
                      <c15:dlblFieldTableCache>
                        <c:ptCount val="1"/>
                        <c:pt idx="0">
                          <c:v>11</c:v>
                        </c:pt>
                      </c15:dlblFieldTableCache>
                    </c15:dlblFTEntry>
                  </c15:dlblFieldTable>
                  <c15:showDataLabelsRange val="0"/>
                </c:ext>
                <c:ext xmlns:c16="http://schemas.microsoft.com/office/drawing/2014/chart" uri="{C3380CC4-5D6E-409C-BE32-E72D297353CC}">
                  <c16:uniqueId val="{000000CA-FF8B-5F4C-8BBF-ED4DE736661E}"/>
                </c:ext>
              </c:extLst>
            </c:dLbl>
            <c:dLbl>
              <c:idx val="203"/>
              <c:tx>
                <c:strRef>
                  <c:f>'/Users/el1goluj/Documents/ZURICH/PROJECTS/UPMEM/upmem-workloads/Microbenchmarks/AI/[ai_output.xlsx]ai_output (4)'!$J$205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{5383C0E0-46DA-7B47-8DDB-C30B1AADD936}</c15:txfldGUID>
                      <c15:f>'/Users/el1goluj/Documents/ZURICH/PROJECTS/UPMEM/upmem-workloads/Microbenchmarks/AI/[ai_output.xlsx]ai_output (4)'!$J$205</c15:f>
                      <c15:dlblFieldTableCache>
                        <c:ptCount val="1"/>
                        <c:pt idx="0">
                          <c:v>12</c:v>
                        </c:pt>
                      </c15:dlblFieldTableCache>
                    </c15:dlblFTEntry>
                  </c15:dlblFieldTable>
                  <c15:showDataLabelsRange val="0"/>
                </c:ext>
                <c:ext xmlns:c16="http://schemas.microsoft.com/office/drawing/2014/chart" uri="{C3380CC4-5D6E-409C-BE32-E72D297353CC}">
                  <c16:uniqueId val="{000000CB-FF8B-5F4C-8BBF-ED4DE736661E}"/>
                </c:ext>
              </c:extLst>
            </c:dLbl>
            <c:dLbl>
              <c:idx val="204"/>
              <c:tx>
                <c:strRef>
                  <c:f>'/Users/el1goluj/Documents/ZURICH/PROJECTS/UPMEM/upmem-workloads/Microbenchmarks/AI/[ai_output.xlsx]ai_output (4)'!$J$206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{250544C8-CB8C-9841-B5DF-E6B65B271439}</c15:txfldGUID>
                      <c15:f>'/Users/el1goluj/Documents/ZURICH/PROJECTS/UPMEM/upmem-workloads/Microbenchmarks/AI/[ai_output.xlsx]ai_output (4)'!$J$206</c15:f>
                      <c15:dlblFieldTableCache>
                        <c:ptCount val="1"/>
                        <c:pt idx="0">
                          <c:v>13</c:v>
                        </c:pt>
                      </c15:dlblFieldTableCache>
                    </c15:dlblFTEntry>
                  </c15:dlblFieldTable>
                  <c15:showDataLabelsRange val="0"/>
                </c:ext>
                <c:ext xmlns:c16="http://schemas.microsoft.com/office/drawing/2014/chart" uri="{C3380CC4-5D6E-409C-BE32-E72D297353CC}">
                  <c16:uniqueId val="{000000CC-FF8B-5F4C-8BBF-ED4DE736661E}"/>
                </c:ext>
              </c:extLst>
            </c:dLbl>
            <c:dLbl>
              <c:idx val="205"/>
              <c:tx>
                <c:strRef>
                  <c:f>'/Users/el1goluj/Documents/ZURICH/PROJECTS/UPMEM/upmem-workloads/Microbenchmarks/AI/[ai_output.xlsx]ai_output (4)'!$J$207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{D33B6E0C-B4A1-664E-8DFC-9FE0FB89AAA8}</c15:txfldGUID>
                      <c15:f>'/Users/el1goluj/Documents/ZURICH/PROJECTS/UPMEM/upmem-workloads/Microbenchmarks/AI/[ai_output.xlsx]ai_output (4)'!$J$207</c15:f>
                      <c15:dlblFieldTableCache>
                        <c:ptCount val="1"/>
                        <c:pt idx="0">
                          <c:v>14</c:v>
                        </c:pt>
                      </c15:dlblFieldTableCache>
                    </c15:dlblFTEntry>
                  </c15:dlblFieldTable>
                  <c15:showDataLabelsRange val="0"/>
                </c:ext>
                <c:ext xmlns:c16="http://schemas.microsoft.com/office/drawing/2014/chart" uri="{C3380CC4-5D6E-409C-BE32-E72D297353CC}">
                  <c16:uniqueId val="{000000CD-FF8B-5F4C-8BBF-ED4DE736661E}"/>
                </c:ext>
              </c:extLst>
            </c:dLbl>
            <c:dLbl>
              <c:idx val="206"/>
              <c:tx>
                <c:strRef>
                  <c:f>'/Users/el1goluj/Documents/ZURICH/PROJECTS/UPMEM/upmem-workloads/Microbenchmarks/AI/[ai_output.xlsx]ai_output (4)'!$J$208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{54F2D887-174C-2044-818E-5A722DF58986}</c15:txfldGUID>
                      <c15:f>'/Users/el1goluj/Documents/ZURICH/PROJECTS/UPMEM/upmem-workloads/Microbenchmarks/AI/[ai_output.xlsx]ai_output (4)'!$J$208</c15:f>
                      <c15:dlblFieldTableCache>
                        <c:ptCount val="1"/>
                        <c:pt idx="0">
                          <c:v>15</c:v>
                        </c:pt>
                      </c15:dlblFieldTableCache>
                    </c15:dlblFTEntry>
                  </c15:dlblFieldTable>
                  <c15:showDataLabelsRange val="0"/>
                </c:ext>
                <c:ext xmlns:c16="http://schemas.microsoft.com/office/drawing/2014/chart" uri="{C3380CC4-5D6E-409C-BE32-E72D297353CC}">
                  <c16:uniqueId val="{000000CE-FF8B-5F4C-8BBF-ED4DE736661E}"/>
                </c:ext>
              </c:extLst>
            </c:dLbl>
            <c:dLbl>
              <c:idx val="207"/>
              <c:tx>
                <c:strRef>
                  <c:f>'/Users/el1goluj/Documents/ZURICH/PROJECTS/UPMEM/upmem-workloads/Microbenchmarks/AI/[ai_output.xlsx]ai_output (4)'!$J$209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{46EB1C20-8343-FB48-83F4-25DCEF6A38F8}</c15:txfldGUID>
                      <c15:f>'/Users/el1goluj/Documents/ZURICH/PROJECTS/UPMEM/upmem-workloads/Microbenchmarks/AI/[ai_output.xlsx]ai_output (4)'!$J$209</c15:f>
                      <c15:dlblFieldTableCache>
                        <c:ptCount val="1"/>
                        <c:pt idx="0">
                          <c:v>16</c:v>
                        </c:pt>
                      </c15:dlblFieldTableCache>
                    </c15:dlblFTEntry>
                  </c15:dlblFieldTable>
                  <c15:showDataLabelsRange val="0"/>
                </c:ext>
                <c:ext xmlns:c16="http://schemas.microsoft.com/office/drawing/2014/chart" uri="{C3380CC4-5D6E-409C-BE32-E72D297353CC}">
                  <c16:uniqueId val="{000000CF-FF8B-5F4C-8BBF-ED4DE736661E}"/>
                </c:ext>
              </c:extLst>
            </c:dLbl>
            <c:dLbl>
              <c:idx val="208"/>
              <c:tx>
                <c:strRef>
                  <c:f>'/Users/el1goluj/Documents/ZURICH/PROJECTS/UPMEM/upmem-workloads/Microbenchmarks/AI/[ai_output.xlsx]ai_output (4)'!$J$210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{4890EEA2-9337-1941-BD23-30F59EA286A4}</c15:txfldGUID>
                      <c15:f>'/Users/el1goluj/Documents/ZURICH/PROJECTS/UPMEM/upmem-workloads/Microbenchmarks/AI/[ai_output.xlsx]ai_output (4)'!$J$210</c15:f>
                      <c15:dlblFieldTableCache>
                        <c:ptCount val="1"/>
                        <c:pt idx="0">
                          <c:v>1</c:v>
                        </c:pt>
                      </c15:dlblFieldTableCache>
                    </c15:dlblFTEntry>
                  </c15:dlblFieldTable>
                  <c15:showDataLabelsRange val="0"/>
                </c:ext>
                <c:ext xmlns:c16="http://schemas.microsoft.com/office/drawing/2014/chart" uri="{C3380CC4-5D6E-409C-BE32-E72D297353CC}">
                  <c16:uniqueId val="{000000D0-FF8B-5F4C-8BBF-ED4DE736661E}"/>
                </c:ext>
              </c:extLst>
            </c:dLbl>
            <c:dLbl>
              <c:idx val="209"/>
              <c:tx>
                <c:strRef>
                  <c:f>'/Users/el1goluj/Documents/ZURICH/PROJECTS/UPMEM/upmem-workloads/Microbenchmarks/AI/[ai_output.xlsx]ai_output (4)'!$J$211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{679C6947-65B2-4D46-8907-1125CBA538EF}</c15:txfldGUID>
                      <c15:f>'/Users/el1goluj/Documents/ZURICH/PROJECTS/UPMEM/upmem-workloads/Microbenchmarks/AI/[ai_output.xlsx]ai_output (4)'!$J$211</c15:f>
                      <c15:dlblFieldTableCache>
                        <c:ptCount val="1"/>
                        <c:pt idx="0">
                          <c:v>2</c:v>
                        </c:pt>
                      </c15:dlblFieldTableCache>
                    </c15:dlblFTEntry>
                  </c15:dlblFieldTable>
                  <c15:showDataLabelsRange val="0"/>
                </c:ext>
                <c:ext xmlns:c16="http://schemas.microsoft.com/office/drawing/2014/chart" uri="{C3380CC4-5D6E-409C-BE32-E72D297353CC}">
                  <c16:uniqueId val="{000000D1-FF8B-5F4C-8BBF-ED4DE736661E}"/>
                </c:ext>
              </c:extLst>
            </c:dLbl>
            <c:dLbl>
              <c:idx val="210"/>
              <c:tx>
                <c:strRef>
                  <c:f>'/Users/el1goluj/Documents/ZURICH/PROJECTS/UPMEM/upmem-workloads/Microbenchmarks/AI/[ai_output.xlsx]ai_output (4)'!$J$212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{EEBEDD5B-C8F8-4F47-AF3F-A4E2ADDB9822}</c15:txfldGUID>
                      <c15:f>'/Users/el1goluj/Documents/ZURICH/PROJECTS/UPMEM/upmem-workloads/Microbenchmarks/AI/[ai_output.xlsx]ai_output (4)'!$J$212</c15:f>
                      <c15:dlblFieldTableCache>
                        <c:ptCount val="1"/>
                        <c:pt idx="0">
                          <c:v>3</c:v>
                        </c:pt>
                      </c15:dlblFieldTableCache>
                    </c15:dlblFTEntry>
                  </c15:dlblFieldTable>
                  <c15:showDataLabelsRange val="0"/>
                </c:ext>
                <c:ext xmlns:c16="http://schemas.microsoft.com/office/drawing/2014/chart" uri="{C3380CC4-5D6E-409C-BE32-E72D297353CC}">
                  <c16:uniqueId val="{000000D2-FF8B-5F4C-8BBF-ED4DE736661E}"/>
                </c:ext>
              </c:extLst>
            </c:dLbl>
            <c:dLbl>
              <c:idx val="211"/>
              <c:tx>
                <c:strRef>
                  <c:f>'/Users/el1goluj/Documents/ZURICH/PROJECTS/UPMEM/upmem-workloads/Microbenchmarks/AI/[ai_output.xlsx]ai_output (4)'!$J$213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{82DC7AAB-2E44-5B45-9AC3-31CD818A8B82}</c15:txfldGUID>
                      <c15:f>'/Users/el1goluj/Documents/ZURICH/PROJECTS/UPMEM/upmem-workloads/Microbenchmarks/AI/[ai_output.xlsx]ai_output (4)'!$J$213</c15:f>
                      <c15:dlblFieldTableCache>
                        <c:ptCount val="1"/>
                        <c:pt idx="0">
                          <c:v>4</c:v>
                        </c:pt>
                      </c15:dlblFieldTableCache>
                    </c15:dlblFTEntry>
                  </c15:dlblFieldTable>
                  <c15:showDataLabelsRange val="0"/>
                </c:ext>
                <c:ext xmlns:c16="http://schemas.microsoft.com/office/drawing/2014/chart" uri="{C3380CC4-5D6E-409C-BE32-E72D297353CC}">
                  <c16:uniqueId val="{000000D3-FF8B-5F4C-8BBF-ED4DE736661E}"/>
                </c:ext>
              </c:extLst>
            </c:dLbl>
            <c:dLbl>
              <c:idx val="212"/>
              <c:tx>
                <c:strRef>
                  <c:f>'/Users/el1goluj/Documents/ZURICH/PROJECTS/UPMEM/upmem-workloads/Microbenchmarks/AI/[ai_output.xlsx]ai_output (4)'!$J$214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{C120E465-BE64-7047-9A55-8E1AA05D065B}</c15:txfldGUID>
                      <c15:f>'/Users/el1goluj/Documents/ZURICH/PROJECTS/UPMEM/upmem-workloads/Microbenchmarks/AI/[ai_output.xlsx]ai_output (4)'!$J$214</c15:f>
                      <c15:dlblFieldTableCache>
                        <c:ptCount val="1"/>
                        <c:pt idx="0">
                          <c:v>5</c:v>
                        </c:pt>
                      </c15:dlblFieldTableCache>
                    </c15:dlblFTEntry>
                  </c15:dlblFieldTable>
                  <c15:showDataLabelsRange val="0"/>
                </c:ext>
                <c:ext xmlns:c16="http://schemas.microsoft.com/office/drawing/2014/chart" uri="{C3380CC4-5D6E-409C-BE32-E72D297353CC}">
                  <c16:uniqueId val="{000000D4-FF8B-5F4C-8BBF-ED4DE736661E}"/>
                </c:ext>
              </c:extLst>
            </c:dLbl>
            <c:dLbl>
              <c:idx val="213"/>
              <c:tx>
                <c:strRef>
                  <c:f>'/Users/el1goluj/Documents/ZURICH/PROJECTS/UPMEM/upmem-workloads/Microbenchmarks/AI/[ai_output.xlsx]ai_output (4)'!$J$215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{587E859E-49D9-844F-BD2F-9CDAD5622F84}</c15:txfldGUID>
                      <c15:f>'/Users/el1goluj/Documents/ZURICH/PROJECTS/UPMEM/upmem-workloads/Microbenchmarks/AI/[ai_output.xlsx]ai_output (4)'!$J$215</c15:f>
                      <c15:dlblFieldTableCache>
                        <c:ptCount val="1"/>
                        <c:pt idx="0">
                          <c:v>6</c:v>
                        </c:pt>
                      </c15:dlblFieldTableCache>
                    </c15:dlblFTEntry>
                  </c15:dlblFieldTable>
                  <c15:showDataLabelsRange val="0"/>
                </c:ext>
                <c:ext xmlns:c16="http://schemas.microsoft.com/office/drawing/2014/chart" uri="{C3380CC4-5D6E-409C-BE32-E72D297353CC}">
                  <c16:uniqueId val="{000000D5-FF8B-5F4C-8BBF-ED4DE736661E}"/>
                </c:ext>
              </c:extLst>
            </c:dLbl>
            <c:dLbl>
              <c:idx val="214"/>
              <c:tx>
                <c:strRef>
                  <c:f>'/Users/el1goluj/Documents/ZURICH/PROJECTS/UPMEM/upmem-workloads/Microbenchmarks/AI/[ai_output.xlsx]ai_output (4)'!$J$216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{805CDFBA-3F0C-1048-9FDB-CA937EB19106}</c15:txfldGUID>
                      <c15:f>'/Users/el1goluj/Documents/ZURICH/PROJECTS/UPMEM/upmem-workloads/Microbenchmarks/AI/[ai_output.xlsx]ai_output (4)'!$J$216</c15:f>
                      <c15:dlblFieldTableCache>
                        <c:ptCount val="1"/>
                        <c:pt idx="0">
                          <c:v>7</c:v>
                        </c:pt>
                      </c15:dlblFieldTableCache>
                    </c15:dlblFTEntry>
                  </c15:dlblFieldTable>
                  <c15:showDataLabelsRange val="0"/>
                </c:ext>
                <c:ext xmlns:c16="http://schemas.microsoft.com/office/drawing/2014/chart" uri="{C3380CC4-5D6E-409C-BE32-E72D297353CC}">
                  <c16:uniqueId val="{000000D6-FF8B-5F4C-8BBF-ED4DE736661E}"/>
                </c:ext>
              </c:extLst>
            </c:dLbl>
            <c:dLbl>
              <c:idx val="215"/>
              <c:tx>
                <c:strRef>
                  <c:f>'/Users/el1goluj/Documents/ZURICH/PROJECTS/UPMEM/upmem-workloads/Microbenchmarks/AI/[ai_output.xlsx]ai_output (4)'!$J$217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{283010BF-5E36-C742-B5A0-023FB86E66DA}</c15:txfldGUID>
                      <c15:f>'/Users/el1goluj/Documents/ZURICH/PROJECTS/UPMEM/upmem-workloads/Microbenchmarks/AI/[ai_output.xlsx]ai_output (4)'!$J$217</c15:f>
                      <c15:dlblFieldTableCache>
                        <c:ptCount val="1"/>
                        <c:pt idx="0">
                          <c:v>8</c:v>
                        </c:pt>
                      </c15:dlblFieldTableCache>
                    </c15:dlblFTEntry>
                  </c15:dlblFieldTable>
                  <c15:showDataLabelsRange val="0"/>
                </c:ext>
                <c:ext xmlns:c16="http://schemas.microsoft.com/office/drawing/2014/chart" uri="{C3380CC4-5D6E-409C-BE32-E72D297353CC}">
                  <c16:uniqueId val="{000000D7-FF8B-5F4C-8BBF-ED4DE736661E}"/>
                </c:ext>
              </c:extLst>
            </c:dLbl>
            <c:dLbl>
              <c:idx val="216"/>
              <c:tx>
                <c:strRef>
                  <c:f>'/Users/el1goluj/Documents/ZURICH/PROJECTS/UPMEM/upmem-workloads/Microbenchmarks/AI/[ai_output.xlsx]ai_output (4)'!$J$218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{97359141-4A5E-1D49-8795-CE7E9AC1D43F}</c15:txfldGUID>
                      <c15:f>'/Users/el1goluj/Documents/ZURICH/PROJECTS/UPMEM/upmem-workloads/Microbenchmarks/AI/[ai_output.xlsx]ai_output (4)'!$J$218</c15:f>
                      <c15:dlblFieldTableCache>
                        <c:ptCount val="1"/>
                        <c:pt idx="0">
                          <c:v>9</c:v>
                        </c:pt>
                      </c15:dlblFieldTableCache>
                    </c15:dlblFTEntry>
                  </c15:dlblFieldTable>
                  <c15:showDataLabelsRange val="0"/>
                </c:ext>
                <c:ext xmlns:c16="http://schemas.microsoft.com/office/drawing/2014/chart" uri="{C3380CC4-5D6E-409C-BE32-E72D297353CC}">
                  <c16:uniqueId val="{000000D8-FF8B-5F4C-8BBF-ED4DE736661E}"/>
                </c:ext>
              </c:extLst>
            </c:dLbl>
            <c:dLbl>
              <c:idx val="217"/>
              <c:tx>
                <c:strRef>
                  <c:f>'/Users/el1goluj/Documents/ZURICH/PROJECTS/UPMEM/upmem-workloads/Microbenchmarks/AI/[ai_output.xlsx]ai_output (4)'!$J$219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{BB6FBBBE-1246-AB45-8F07-FFD265A30E7F}</c15:txfldGUID>
                      <c15:f>'/Users/el1goluj/Documents/ZURICH/PROJECTS/UPMEM/upmem-workloads/Microbenchmarks/AI/[ai_output.xlsx]ai_output (4)'!$J$219</c15:f>
                      <c15:dlblFieldTableCache>
                        <c:ptCount val="1"/>
                        <c:pt idx="0">
                          <c:v>10</c:v>
                        </c:pt>
                      </c15:dlblFieldTableCache>
                    </c15:dlblFTEntry>
                  </c15:dlblFieldTable>
                  <c15:showDataLabelsRange val="0"/>
                </c:ext>
                <c:ext xmlns:c16="http://schemas.microsoft.com/office/drawing/2014/chart" uri="{C3380CC4-5D6E-409C-BE32-E72D297353CC}">
                  <c16:uniqueId val="{000000D9-FF8B-5F4C-8BBF-ED4DE736661E}"/>
                </c:ext>
              </c:extLst>
            </c:dLbl>
            <c:dLbl>
              <c:idx val="218"/>
              <c:tx>
                <c:strRef>
                  <c:f>'/Users/el1goluj/Documents/ZURICH/PROJECTS/UPMEM/upmem-workloads/Microbenchmarks/AI/[ai_output.xlsx]ai_output (4)'!$J$220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{F5F5D8D7-37F2-B846-B523-21F10AA18858}</c15:txfldGUID>
                      <c15:f>'/Users/el1goluj/Documents/ZURICH/PROJECTS/UPMEM/upmem-workloads/Microbenchmarks/AI/[ai_output.xlsx]ai_output (4)'!$J$220</c15:f>
                      <c15:dlblFieldTableCache>
                        <c:ptCount val="1"/>
                        <c:pt idx="0">
                          <c:v>11</c:v>
                        </c:pt>
                      </c15:dlblFieldTableCache>
                    </c15:dlblFTEntry>
                  </c15:dlblFieldTable>
                  <c15:showDataLabelsRange val="0"/>
                </c:ext>
                <c:ext xmlns:c16="http://schemas.microsoft.com/office/drawing/2014/chart" uri="{C3380CC4-5D6E-409C-BE32-E72D297353CC}">
                  <c16:uniqueId val="{000000DA-FF8B-5F4C-8BBF-ED4DE736661E}"/>
                </c:ext>
              </c:extLst>
            </c:dLbl>
            <c:dLbl>
              <c:idx val="219"/>
              <c:tx>
                <c:strRef>
                  <c:f>'/Users/el1goluj/Documents/ZURICH/PROJECTS/UPMEM/upmem-workloads/Microbenchmarks/AI/[ai_output.xlsx]ai_output (4)'!$J$221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{D4DEF67D-CF99-7C46-80C8-233FDA38A023}</c15:txfldGUID>
                      <c15:f>'/Users/el1goluj/Documents/ZURICH/PROJECTS/UPMEM/upmem-workloads/Microbenchmarks/AI/[ai_output.xlsx]ai_output (4)'!$J$221</c15:f>
                      <c15:dlblFieldTableCache>
                        <c:ptCount val="1"/>
                        <c:pt idx="0">
                          <c:v>12</c:v>
                        </c:pt>
                      </c15:dlblFieldTableCache>
                    </c15:dlblFTEntry>
                  </c15:dlblFieldTable>
                  <c15:showDataLabelsRange val="0"/>
                </c:ext>
                <c:ext xmlns:c16="http://schemas.microsoft.com/office/drawing/2014/chart" uri="{C3380CC4-5D6E-409C-BE32-E72D297353CC}">
                  <c16:uniqueId val="{000000DB-FF8B-5F4C-8BBF-ED4DE736661E}"/>
                </c:ext>
              </c:extLst>
            </c:dLbl>
            <c:dLbl>
              <c:idx val="220"/>
              <c:tx>
                <c:strRef>
                  <c:f>'/Users/el1goluj/Documents/ZURICH/PROJECTS/UPMEM/upmem-workloads/Microbenchmarks/AI/[ai_output.xlsx]ai_output (4)'!$J$222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{A92B057B-F1B2-814B-B255-1B2067E71D5E}</c15:txfldGUID>
                      <c15:f>'/Users/el1goluj/Documents/ZURICH/PROJECTS/UPMEM/upmem-workloads/Microbenchmarks/AI/[ai_output.xlsx]ai_output (4)'!$J$222</c15:f>
                      <c15:dlblFieldTableCache>
                        <c:ptCount val="1"/>
                        <c:pt idx="0">
                          <c:v>13</c:v>
                        </c:pt>
                      </c15:dlblFieldTableCache>
                    </c15:dlblFTEntry>
                  </c15:dlblFieldTable>
                  <c15:showDataLabelsRange val="0"/>
                </c:ext>
                <c:ext xmlns:c16="http://schemas.microsoft.com/office/drawing/2014/chart" uri="{C3380CC4-5D6E-409C-BE32-E72D297353CC}">
                  <c16:uniqueId val="{000000DC-FF8B-5F4C-8BBF-ED4DE736661E}"/>
                </c:ext>
              </c:extLst>
            </c:dLbl>
            <c:dLbl>
              <c:idx val="221"/>
              <c:tx>
                <c:strRef>
                  <c:f>'/Users/el1goluj/Documents/ZURICH/PROJECTS/UPMEM/upmem-workloads/Microbenchmarks/AI/[ai_output.xlsx]ai_output (4)'!$J$223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{A2621F44-060A-EA4B-B7B2-AFB021B80553}</c15:txfldGUID>
                      <c15:f>'/Users/el1goluj/Documents/ZURICH/PROJECTS/UPMEM/upmem-workloads/Microbenchmarks/AI/[ai_output.xlsx]ai_output (4)'!$J$223</c15:f>
                      <c15:dlblFieldTableCache>
                        <c:ptCount val="1"/>
                        <c:pt idx="0">
                          <c:v>14</c:v>
                        </c:pt>
                      </c15:dlblFieldTableCache>
                    </c15:dlblFTEntry>
                  </c15:dlblFieldTable>
                  <c15:showDataLabelsRange val="0"/>
                </c:ext>
                <c:ext xmlns:c16="http://schemas.microsoft.com/office/drawing/2014/chart" uri="{C3380CC4-5D6E-409C-BE32-E72D297353CC}">
                  <c16:uniqueId val="{000000DD-FF8B-5F4C-8BBF-ED4DE736661E}"/>
                </c:ext>
              </c:extLst>
            </c:dLbl>
            <c:dLbl>
              <c:idx val="222"/>
              <c:tx>
                <c:strRef>
                  <c:f>'/Users/el1goluj/Documents/ZURICH/PROJECTS/UPMEM/upmem-workloads/Microbenchmarks/AI/[ai_output.xlsx]ai_output (4)'!$J$224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{3B0A8E27-0F5A-5041-8D0B-EB35AEF33227}</c15:txfldGUID>
                      <c15:f>'/Users/el1goluj/Documents/ZURICH/PROJECTS/UPMEM/upmem-workloads/Microbenchmarks/AI/[ai_output.xlsx]ai_output (4)'!$J$224</c15:f>
                      <c15:dlblFieldTableCache>
                        <c:ptCount val="1"/>
                        <c:pt idx="0">
                          <c:v>15</c:v>
                        </c:pt>
                      </c15:dlblFieldTableCache>
                    </c15:dlblFTEntry>
                  </c15:dlblFieldTable>
                  <c15:showDataLabelsRange val="0"/>
                </c:ext>
                <c:ext xmlns:c16="http://schemas.microsoft.com/office/drawing/2014/chart" uri="{C3380CC4-5D6E-409C-BE32-E72D297353CC}">
                  <c16:uniqueId val="{000000DE-FF8B-5F4C-8BBF-ED4DE736661E}"/>
                </c:ext>
              </c:extLst>
            </c:dLbl>
            <c:dLbl>
              <c:idx val="223"/>
              <c:tx>
                <c:strRef>
                  <c:f>'/Users/el1goluj/Documents/ZURICH/PROJECTS/UPMEM/upmem-workloads/Microbenchmarks/AI/[ai_output.xlsx]ai_output (4)'!$J$225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{B258E19D-BAD7-334A-B32E-CED4E6FBF99D}</c15:txfldGUID>
                      <c15:f>'/Users/el1goluj/Documents/ZURICH/PROJECTS/UPMEM/upmem-workloads/Microbenchmarks/AI/[ai_output.xlsx]ai_output (4)'!$J$225</c15:f>
                      <c15:dlblFieldTableCache>
                        <c:ptCount val="1"/>
                        <c:pt idx="0">
                          <c:v>16</c:v>
                        </c:pt>
                      </c15:dlblFieldTableCache>
                    </c15:dlblFTEntry>
                  </c15:dlblFieldTable>
                  <c15:showDataLabelsRange val="0"/>
                </c:ext>
                <c:ext xmlns:c16="http://schemas.microsoft.com/office/drawing/2014/chart" uri="{C3380CC4-5D6E-409C-BE32-E72D297353CC}">
                  <c16:uniqueId val="{000000DF-FF8B-5F4C-8BBF-ED4DE736661E}"/>
                </c:ext>
              </c:extLst>
            </c:dLbl>
            <c:dLbl>
              <c:idx val="224"/>
              <c:tx>
                <c:strRef>
                  <c:f>'/Users/el1goluj/Documents/ZURICH/PROJECTS/UPMEM/upmem-workloads/Microbenchmarks/AI/[ai_output.xlsx]ai_output (4)'!$J$226</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{A05272A1-6DBD-3E4F-920A-BF7BD0B9100C}</c15:txfldGUID>
                      <c15:f>'/Users/el1goluj/Documents/ZURICH/PROJECTS/UPMEM/upmem-workloads/Microbenchmarks/AI/[ai_output.xlsx]ai_output (4)'!$J$226</c15:f>
                      <c15:dlblFieldTableCache>
                        <c:ptCount val="1"/>
                        <c:pt idx="0">
                          <c:v>1</c:v>
                        </c:pt>
                      </c15:dlblFieldTableCache>
                    </c15:dlblFTEntry>
                  </c15:dlblFieldTable>
                  <c15:showDataLabelsRange val="0"/>
                </c:ext>
                <c:ext xmlns:c16="http://schemas.microsoft.com/office/drawing/2014/chart" uri="{C3380CC4-5D6E-409C-BE32-E72D297353CC}">
                  <c16:uniqueId val="{000000E0-FF8B-5F4C-8BBF-ED4DE736661E}"/>
                </c:ext>
              </c:extLst>
            </c:dLbl>
            <c:dLbl>
              <c:idx val="225"/>
              <c:tx>
                <c:strRef>
                  <c:f>'/Users/el1goluj/Documents/ZURICH/PROJECTS/UPMEM/upmem-workloads/Microbenchmarks/AI/[ai_output.xlsx]ai_output (4)'!$J$227</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{0A8329D8-140D-0E48-9449-A117EF460B56}</c15:txfldGUID>
                      <c15:f>'/Users/el1goluj/Documents/ZURICH/PROJECTS/UPMEM/upmem-workloads/Microbenchmarks/AI/[ai_output.xlsx]ai_output (4)'!$J$227</c15:f>
                      <c15:dlblFieldTableCache>
                        <c:ptCount val="1"/>
                        <c:pt idx="0">
                          <c:v>2</c:v>
                        </c:pt>
                      </c15:dlblFieldTableCache>
                    </c15:dlblFTEntry>
                  </c15:dlblFieldTable>
                  <c15:showDataLabelsRange val="0"/>
                </c:ext>
                <c:ext xmlns:c16="http://schemas.microsoft.com/office/drawing/2014/chart" uri="{C3380CC4-5D6E-409C-BE32-E72D297353CC}">
                  <c16:uniqueId val="{000000E1-FF8B-5F4C-8BBF-ED4DE736661E}"/>
                </c:ext>
              </c:extLst>
            </c:dLbl>
            <c:dLbl>
              <c:idx val="226"/>
              <c:tx>
                <c:strRef>
                  <c:f>'/Users/el1goluj/Documents/ZURICH/PROJECTS/UPMEM/upmem-workloads/Microbenchmarks/AI/[ai_output.xlsx]ai_output (4)'!$J$228</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{3A07C2EA-FEC3-4541-BD1D-4045DCBE0E8D}</c15:txfldGUID>
                      <c15:f>'/Users/el1goluj/Documents/ZURICH/PROJECTS/UPMEM/upmem-workloads/Microbenchmarks/AI/[ai_output.xlsx]ai_output (4)'!$J$228</c15:f>
                      <c15:dlblFieldTableCache>
                        <c:ptCount val="1"/>
                        <c:pt idx="0">
                          <c:v>3</c:v>
                        </c:pt>
                      </c15:dlblFieldTableCache>
                    </c15:dlblFTEntry>
                  </c15:dlblFieldTable>
                  <c15:showDataLabelsRange val="0"/>
                </c:ext>
                <c:ext xmlns:c16="http://schemas.microsoft.com/office/drawing/2014/chart" uri="{C3380CC4-5D6E-409C-BE32-E72D297353CC}">
                  <c16:uniqueId val="{000000E2-FF8B-5F4C-8BBF-ED4DE736661E}"/>
                </c:ext>
              </c:extLst>
            </c:dLbl>
            <c:dLbl>
              <c:idx val="227"/>
              <c:tx>
                <c:strRef>
                  <c:f>'/Users/el1goluj/Documents/ZURICH/PROJECTS/UPMEM/upmem-workloads/Microbenchmarks/AI/[ai_output.xlsx]ai_output (4)'!$J$229</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{E2ABAFAF-7B9E-5144-A14A-C6B7745226C1}</c15:txfldGUID>
                      <c15:f>'/Users/el1goluj/Documents/ZURICH/PROJECTS/UPMEM/upmem-workloads/Microbenchmarks/AI/[ai_output.xlsx]ai_output (4)'!$J$229</c15:f>
                      <c15:dlblFieldTableCache>
                        <c:ptCount val="1"/>
                        <c:pt idx="0">
                          <c:v>4</c:v>
                        </c:pt>
                      </c15:dlblFieldTableCache>
                    </c15:dlblFTEntry>
                  </c15:dlblFieldTable>
                  <c15:showDataLabelsRange val="0"/>
                </c:ext>
                <c:ext xmlns:c16="http://schemas.microsoft.com/office/drawing/2014/chart" uri="{C3380CC4-5D6E-409C-BE32-E72D297353CC}">
                  <c16:uniqueId val="{000000E3-FF8B-5F4C-8BBF-ED4DE736661E}"/>
                </c:ext>
              </c:extLst>
            </c:dLbl>
            <c:dLbl>
              <c:idx val="228"/>
              <c:tx>
                <c:strRef>
                  <c:f>'/Users/el1goluj/Documents/ZURICH/PROJECTS/UPMEM/upmem-workloads/Microbenchmarks/AI/[ai_output.xlsx]ai_output (4)'!$J$230</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{29C3B8D8-1E4E-AA42-860C-1949DDAC5409}</c15:txfldGUID>
                      <c15:f>'/Users/el1goluj/Documents/ZURICH/PROJECTS/UPMEM/upmem-workloads/Microbenchmarks/AI/[ai_output.xlsx]ai_output (4)'!$J$230</c15:f>
                      <c15:dlblFieldTableCache>
                        <c:ptCount val="1"/>
                        <c:pt idx="0">
                          <c:v>5</c:v>
                        </c:pt>
                      </c15:dlblFieldTableCache>
                    </c15:dlblFTEntry>
                  </c15:dlblFieldTable>
                  <c15:showDataLabelsRange val="0"/>
                </c:ext>
                <c:ext xmlns:c16="http://schemas.microsoft.com/office/drawing/2014/chart" uri="{C3380CC4-5D6E-409C-BE32-E72D297353CC}">
                  <c16:uniqueId val="{000000E4-FF8B-5F4C-8BBF-ED4DE736661E}"/>
                </c:ext>
              </c:extLst>
            </c:dLbl>
            <c:dLbl>
              <c:idx val="229"/>
              <c:tx>
                <c:strRef>
                  <c:f>'/Users/el1goluj/Documents/ZURICH/PROJECTS/UPMEM/upmem-workloads/Microbenchmarks/AI/[ai_output.xlsx]ai_output (4)'!$J$231</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{552E4DBB-54B8-6740-A5E0-D8FBA9500AF8}</c15:txfldGUID>
                      <c15:f>'/Users/el1goluj/Documents/ZURICH/PROJECTS/UPMEM/upmem-workloads/Microbenchmarks/AI/[ai_output.xlsx]ai_output (4)'!$J$231</c15:f>
                      <c15:dlblFieldTableCache>
                        <c:ptCount val="1"/>
                        <c:pt idx="0">
                          <c:v>6</c:v>
                        </c:pt>
                      </c15:dlblFieldTableCache>
                    </c15:dlblFTEntry>
                  </c15:dlblFieldTable>
                  <c15:showDataLabelsRange val="0"/>
                </c:ext>
                <c:ext xmlns:c16="http://schemas.microsoft.com/office/drawing/2014/chart" uri="{C3380CC4-5D6E-409C-BE32-E72D297353CC}">
                  <c16:uniqueId val="{000000E5-FF8B-5F4C-8BBF-ED4DE736661E}"/>
                </c:ext>
              </c:extLst>
            </c:dLbl>
            <c:dLbl>
              <c:idx val="230"/>
              <c:tx>
                <c:strRef>
                  <c:f>'/Users/el1goluj/Documents/ZURICH/PROJECTS/UPMEM/upmem-workloads/Microbenchmarks/AI/[ai_output.xlsx]ai_output (4)'!$J$232</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{952EF50E-3A23-224A-A82F-F6010BCD138F}</c15:txfldGUID>
                      <c15:f>'/Users/el1goluj/Documents/ZURICH/PROJECTS/UPMEM/upmem-workloads/Microbenchmarks/AI/[ai_output.xlsx]ai_output (4)'!$J$232</c15:f>
                      <c15:dlblFieldTableCache>
                        <c:ptCount val="1"/>
                        <c:pt idx="0">
                          <c:v>7</c:v>
                        </c:pt>
                      </c15:dlblFieldTableCache>
                    </c15:dlblFTEntry>
                  </c15:dlblFieldTable>
                  <c15:showDataLabelsRange val="0"/>
                </c:ext>
                <c:ext xmlns:c16="http://schemas.microsoft.com/office/drawing/2014/chart" uri="{C3380CC4-5D6E-409C-BE32-E72D297353CC}">
                  <c16:uniqueId val="{000000E6-FF8B-5F4C-8BBF-ED4DE736661E}"/>
                </c:ext>
              </c:extLst>
            </c:dLbl>
            <c:dLbl>
              <c:idx val="231"/>
              <c:tx>
                <c:strRef>
                  <c:f>'/Users/el1goluj/Documents/ZURICH/PROJECTS/UPMEM/upmem-workloads/Microbenchmarks/AI/[ai_output.xlsx]ai_output (4)'!$J$233</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{5C442DE7-12BF-7A4D-B247-18E53143D633}</c15:txfldGUID>
                      <c15:f>'/Users/el1goluj/Documents/ZURICH/PROJECTS/UPMEM/upmem-workloads/Microbenchmarks/AI/[ai_output.xlsx]ai_output (4)'!$J$233</c15:f>
                      <c15:dlblFieldTableCache>
                        <c:ptCount val="1"/>
                        <c:pt idx="0">
                          <c:v>8</c:v>
                        </c:pt>
                      </c15:dlblFieldTableCache>
                    </c15:dlblFTEntry>
                  </c15:dlblFieldTable>
                  <c15:showDataLabelsRange val="0"/>
                </c:ext>
                <c:ext xmlns:c16="http://schemas.microsoft.com/office/drawing/2014/chart" uri="{C3380CC4-5D6E-409C-BE32-E72D297353CC}">
                  <c16:uniqueId val="{000000E7-FF8B-5F4C-8BBF-ED4DE736661E}"/>
                </c:ext>
              </c:extLst>
            </c:dLbl>
            <c:dLbl>
              <c:idx val="232"/>
              <c:tx>
                <c:strRef>
                  <c:f>'/Users/el1goluj/Documents/ZURICH/PROJECTS/UPMEM/upmem-workloads/Microbenchmarks/AI/[ai_output.xlsx]ai_output (4)'!$J$234</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{EF61E632-AE93-7743-AD21-D1A775EB73DC}</c15:txfldGUID>
                      <c15:f>'/Users/el1goluj/Documents/ZURICH/PROJECTS/UPMEM/upmem-workloads/Microbenchmarks/AI/[ai_output.xlsx]ai_output (4)'!$J$234</c15:f>
                      <c15:dlblFieldTableCache>
                        <c:ptCount val="1"/>
                        <c:pt idx="0">
                          <c:v>9</c:v>
                        </c:pt>
                      </c15:dlblFieldTableCache>
                    </c15:dlblFTEntry>
                  </c15:dlblFieldTable>
                  <c15:showDataLabelsRange val="0"/>
                </c:ext>
                <c:ext xmlns:c16="http://schemas.microsoft.com/office/drawing/2014/chart" uri="{C3380CC4-5D6E-409C-BE32-E72D297353CC}">
                  <c16:uniqueId val="{000000E8-FF8B-5F4C-8BBF-ED4DE736661E}"/>
                </c:ext>
              </c:extLst>
            </c:dLbl>
            <c:dLbl>
              <c:idx val="233"/>
              <c:tx>
                <c:strRef>
                  <c:f>'/Users/el1goluj/Documents/ZURICH/PROJECTS/UPMEM/upmem-workloads/Microbenchmarks/AI/[ai_output.xlsx]ai_output (4)'!$J$235</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{A29E3D01-7053-8D42-B04E-C8BAB544FA99}</c15:txfldGUID>
                      <c15:f>'/Users/el1goluj/Documents/ZURICH/PROJECTS/UPMEM/upmem-workloads/Microbenchmarks/AI/[ai_output.xlsx]ai_output (4)'!$J$235</c15:f>
                      <c15:dlblFieldTableCache>
                        <c:ptCount val="1"/>
                        <c:pt idx="0">
                          <c:v>10</c:v>
                        </c:pt>
                      </c15:dlblFieldTableCache>
                    </c15:dlblFTEntry>
                  </c15:dlblFieldTable>
                  <c15:showDataLabelsRange val="0"/>
                </c:ext>
                <c:ext xmlns:c16="http://schemas.microsoft.com/office/drawing/2014/chart" uri="{C3380CC4-5D6E-409C-BE32-E72D297353CC}">
                  <c16:uniqueId val="{000000E9-FF8B-5F4C-8BBF-ED4DE736661E}"/>
                </c:ext>
              </c:extLst>
            </c:dLbl>
            <c:dLbl>
              <c:idx val="234"/>
              <c:tx>
                <c:strRef>
                  <c:f>'/Users/el1goluj/Documents/ZURICH/PROJECTS/UPMEM/upmem-workloads/Microbenchmarks/AI/[ai_output.xlsx]ai_output (4)'!$J$236</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{1285F805-75E7-2C45-AE8C-AB9B37300D59}</c15:txfldGUID>
                      <c15:f>'/Users/el1goluj/Documents/ZURICH/PROJECTS/UPMEM/upmem-workloads/Microbenchmarks/AI/[ai_output.xlsx]ai_output (4)'!$J$236</c15:f>
                      <c15:dlblFieldTableCache>
                        <c:ptCount val="1"/>
                        <c:pt idx="0">
                          <c:v>11</c:v>
                        </c:pt>
                      </c15:dlblFieldTableCache>
                    </c15:dlblFTEntry>
                  </c15:dlblFieldTable>
                  <c15:showDataLabelsRange val="0"/>
                </c:ext>
                <c:ext xmlns:c16="http://schemas.microsoft.com/office/drawing/2014/chart" uri="{C3380CC4-5D6E-409C-BE32-E72D297353CC}">
                  <c16:uniqueId val="{000000EA-FF8B-5F4C-8BBF-ED4DE736661E}"/>
                </c:ext>
              </c:extLst>
            </c:dLbl>
            <c:dLbl>
              <c:idx val="235"/>
              <c:tx>
                <c:strRef>
                  <c:f>'/Users/el1goluj/Documents/ZURICH/PROJECTS/UPMEM/upmem-workloads/Microbenchmarks/AI/[ai_output.xlsx]ai_output (4)'!$J$237</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{D62D835B-F5A4-6D43-9AF5-5C81E1E59165}</c15:txfldGUID>
                      <c15:f>'/Users/el1goluj/Documents/ZURICH/PROJECTS/UPMEM/upmem-workloads/Microbenchmarks/AI/[ai_output.xlsx]ai_output (4)'!$J$237</c15:f>
                      <c15:dlblFieldTableCache>
                        <c:ptCount val="1"/>
                        <c:pt idx="0">
                          <c:v>12</c:v>
                        </c:pt>
                      </c15:dlblFieldTableCache>
                    </c15:dlblFTEntry>
                  </c15:dlblFieldTable>
                  <c15:showDataLabelsRange val="0"/>
                </c:ext>
                <c:ext xmlns:c16="http://schemas.microsoft.com/office/drawing/2014/chart" uri="{C3380CC4-5D6E-409C-BE32-E72D297353CC}">
                  <c16:uniqueId val="{000000EB-FF8B-5F4C-8BBF-ED4DE736661E}"/>
                </c:ext>
              </c:extLst>
            </c:dLbl>
            <c:dLbl>
              <c:idx val="236"/>
              <c:tx>
                <c:strRef>
                  <c:f>'/Users/el1goluj/Documents/ZURICH/PROJECTS/UPMEM/upmem-workloads/Microbenchmarks/AI/[ai_output.xlsx]ai_output (4)'!$J$238</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{1BE861FE-EFB7-854A-AF64-25575FFB8608}</c15:txfldGUID>
                      <c15:f>'/Users/el1goluj/Documents/ZURICH/PROJECTS/UPMEM/upmem-workloads/Microbenchmarks/AI/[ai_output.xlsx]ai_output (4)'!$J$238</c15:f>
                      <c15:dlblFieldTableCache>
                        <c:ptCount val="1"/>
                        <c:pt idx="0">
                          <c:v>13</c:v>
                        </c:pt>
                      </c15:dlblFieldTableCache>
                    </c15:dlblFTEntry>
                  </c15:dlblFieldTable>
                  <c15:showDataLabelsRange val="0"/>
                </c:ext>
                <c:ext xmlns:c16="http://schemas.microsoft.com/office/drawing/2014/chart" uri="{C3380CC4-5D6E-409C-BE32-E72D297353CC}">
                  <c16:uniqueId val="{000000EC-FF8B-5F4C-8BBF-ED4DE736661E}"/>
                </c:ext>
              </c:extLst>
            </c:dLbl>
            <c:dLbl>
              <c:idx val="237"/>
              <c:tx>
                <c:strRef>
                  <c:f>'/Users/el1goluj/Documents/ZURICH/PROJECTS/UPMEM/upmem-workloads/Microbenchmarks/AI/[ai_output.xlsx]ai_output (4)'!$J$239</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{65E27B02-701D-6B4A-8714-B05AF36489B7}</c15:txfldGUID>
                      <c15:f>'/Users/el1goluj/Documents/ZURICH/PROJECTS/UPMEM/upmem-workloads/Microbenchmarks/AI/[ai_output.xlsx]ai_output (4)'!$J$239</c15:f>
                      <c15:dlblFieldTableCache>
                        <c:ptCount val="1"/>
                        <c:pt idx="0">
                          <c:v>14</c:v>
                        </c:pt>
                      </c15:dlblFieldTableCache>
                    </c15:dlblFTEntry>
                  </c15:dlblFieldTable>
                  <c15:showDataLabelsRange val="0"/>
                </c:ext>
                <c:ext xmlns:c16="http://schemas.microsoft.com/office/drawing/2014/chart" uri="{C3380CC4-5D6E-409C-BE32-E72D297353CC}">
                  <c16:uniqueId val="{000000ED-FF8B-5F4C-8BBF-ED4DE736661E}"/>
                </c:ext>
              </c:extLst>
            </c:dLbl>
            <c:dLbl>
              <c:idx val="238"/>
              <c:tx>
                <c:strRef>
                  <c:f>'/Users/el1goluj/Documents/ZURICH/PROJECTS/UPMEM/upmem-workloads/Microbenchmarks/AI/[ai_output.xlsx]ai_output (4)'!$J$240</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{48B8B835-2904-274C-A6AE-AC47EA01D2DE}</c15:txfldGUID>
                      <c15:f>'/Users/el1goluj/Documents/ZURICH/PROJECTS/UPMEM/upmem-workloads/Microbenchmarks/AI/[ai_output.xlsx]ai_output (4)'!$J$240</c15:f>
                      <c15:dlblFieldTableCache>
                        <c:ptCount val="1"/>
                        <c:pt idx="0">
                          <c:v>15</c:v>
                        </c:pt>
                      </c15:dlblFieldTableCache>
                    </c15:dlblFTEntry>
                  </c15:dlblFieldTable>
                  <c15:showDataLabelsRange val="0"/>
                </c:ext>
                <c:ext xmlns:c16="http://schemas.microsoft.com/office/drawing/2014/chart" uri="{C3380CC4-5D6E-409C-BE32-E72D297353CC}">
                  <c16:uniqueId val="{000000EE-FF8B-5F4C-8BBF-ED4DE736661E}"/>
                </c:ext>
              </c:extLst>
            </c:dLbl>
            <c:dLbl>
              <c:idx val="239"/>
              <c:tx>
                <c:strRef>
                  <c:f>'/Users/el1goluj/Documents/ZURICH/PROJECTS/UPMEM/upmem-workloads/Microbenchmarks/AI/[ai_output.xlsx]ai_output (4)'!$J$241</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{02AB41B5-F7E2-D64E-9C1F-E46564A55CA2}</c15:txfldGUID>
                      <c15:f>'/Users/el1goluj/Documents/ZURICH/PROJECTS/UPMEM/upmem-workloads/Microbenchmarks/AI/[ai_output.xlsx]ai_output (4)'!$J$241</c15:f>
                      <c15:dlblFieldTableCache>
                        <c:ptCount val="1"/>
                        <c:pt idx="0">
                          <c:v>16</c:v>
                        </c:pt>
                      </c15:dlblFieldTableCache>
                    </c15:dlblFTEntry>
                  </c15:dlblFieldTable>
                  <c15:showDataLabelsRange val="0"/>
                </c:ext>
                <c:ext xmlns:c16="http://schemas.microsoft.com/office/drawing/2014/chart" uri="{C3380CC4-5D6E-409C-BE32-E72D297353CC}">
                  <c16:uniqueId val="{000000EF-FF8B-5F4C-8BBF-ED4DE736661E}"/>
                </c:ext>
              </c:extLst>
            </c:dLbl>
            <c:dLbl>
              <c:idx val="240"/>
              <c:tx>
                <c:strRef>
                  <c:f>'/Users/el1goluj/Documents/ZURICH/PROJECTS/UPMEM/upmem-workloads/Microbenchmarks/AI/[ai_output.xlsx]ai_output (4)'!$J$242</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{2735AD94-9E3D-6146-A8CE-EE0788051F5F}</c15:txfldGUID>
                      <c15:f>'/Users/el1goluj/Documents/ZURICH/PROJECTS/UPMEM/upmem-workloads/Microbenchmarks/AI/[ai_output.xlsx]ai_output (4)'!$J$242</c15:f>
                      <c15:dlblFieldTableCache>
                        <c:ptCount val="1"/>
                        <c:pt idx="0">
                          <c:v>1</c:v>
                        </c:pt>
                      </c15:dlblFieldTableCache>
                    </c15:dlblFTEntry>
                  </c15:dlblFieldTable>
                  <c15:showDataLabelsRange val="0"/>
                </c:ext>
                <c:ext xmlns:c16="http://schemas.microsoft.com/office/drawing/2014/chart" uri="{C3380CC4-5D6E-409C-BE32-E72D297353CC}">
                  <c16:uniqueId val="{000000F0-FF8B-5F4C-8BBF-ED4DE736661E}"/>
                </c:ext>
              </c:extLst>
            </c:dLbl>
            <c:dLbl>
              <c:idx val="241"/>
              <c:tx>
                <c:strRef>
                  <c:f>'/Users/el1goluj/Documents/ZURICH/PROJECTS/UPMEM/upmem-workloads/Microbenchmarks/AI/[ai_output.xlsx]ai_output (4)'!$J$243</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{9B7872D5-329A-884D-AB77-0277CDBCD293}</c15:txfldGUID>
                      <c15:f>'/Users/el1goluj/Documents/ZURICH/PROJECTS/UPMEM/upmem-workloads/Microbenchmarks/AI/[ai_output.xlsx]ai_output (4)'!$J$243</c15:f>
                      <c15:dlblFieldTableCache>
                        <c:ptCount val="1"/>
                        <c:pt idx="0">
                          <c:v>2</c:v>
                        </c:pt>
                      </c15:dlblFieldTableCache>
                    </c15:dlblFTEntry>
                  </c15:dlblFieldTable>
                  <c15:showDataLabelsRange val="0"/>
                </c:ext>
                <c:ext xmlns:c16="http://schemas.microsoft.com/office/drawing/2014/chart" uri="{C3380CC4-5D6E-409C-BE32-E72D297353CC}">
                  <c16:uniqueId val="{000000F1-FF8B-5F4C-8BBF-ED4DE736661E}"/>
                </c:ext>
              </c:extLst>
            </c:dLbl>
            <c:dLbl>
              <c:idx val="242"/>
              <c:tx>
                <c:strRef>
                  <c:f>'/Users/el1goluj/Documents/ZURICH/PROJECTS/UPMEM/upmem-workloads/Microbenchmarks/AI/[ai_output.xlsx]ai_output (4)'!$J$244</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{724E1340-A227-724E-90E4-2F543CBD22DB}</c15:txfldGUID>
                      <c15:f>'/Users/el1goluj/Documents/ZURICH/PROJECTS/UPMEM/upmem-workloads/Microbenchmarks/AI/[ai_output.xlsx]ai_output (4)'!$J$244</c15:f>
                      <c15:dlblFieldTableCache>
                        <c:ptCount val="1"/>
                        <c:pt idx="0">
                          <c:v>3</c:v>
                        </c:pt>
                      </c15:dlblFieldTableCache>
                    </c15:dlblFTEntry>
                  </c15:dlblFieldTable>
                  <c15:showDataLabelsRange val="0"/>
                </c:ext>
                <c:ext xmlns:c16="http://schemas.microsoft.com/office/drawing/2014/chart" uri="{C3380CC4-5D6E-409C-BE32-E72D297353CC}">
                  <c16:uniqueId val="{000000F2-FF8B-5F4C-8BBF-ED4DE736661E}"/>
                </c:ext>
              </c:extLst>
            </c:dLbl>
            <c:dLbl>
              <c:idx val="243"/>
              <c:tx>
                <c:strRef>
                  <c:f>'/Users/el1goluj/Documents/ZURICH/PROJECTS/UPMEM/upmem-workloads/Microbenchmarks/AI/[ai_output.xlsx]ai_output (4)'!$J$245</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{1D176274-78AE-6341-95CE-5AB108458CFB}</c15:txfldGUID>
                      <c15:f>'/Users/el1goluj/Documents/ZURICH/PROJECTS/UPMEM/upmem-workloads/Microbenchmarks/AI/[ai_output.xlsx]ai_output (4)'!$J$245</c15:f>
                      <c15:dlblFieldTableCache>
                        <c:ptCount val="1"/>
                        <c:pt idx="0">
                          <c:v>4</c:v>
                        </c:pt>
                      </c15:dlblFieldTableCache>
                    </c15:dlblFTEntry>
                  </c15:dlblFieldTable>
                  <c15:showDataLabelsRange val="0"/>
                </c:ext>
                <c:ext xmlns:c16="http://schemas.microsoft.com/office/drawing/2014/chart" uri="{C3380CC4-5D6E-409C-BE32-E72D297353CC}">
                  <c16:uniqueId val="{000000F3-FF8B-5F4C-8BBF-ED4DE736661E}"/>
                </c:ext>
              </c:extLst>
            </c:dLbl>
            <c:dLbl>
              <c:idx val="244"/>
              <c:tx>
                <c:strRef>
                  <c:f>'/Users/el1goluj/Documents/ZURICH/PROJECTS/UPMEM/upmem-workloads/Microbenchmarks/AI/[ai_output.xlsx]ai_output (4)'!$J$246</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{F5313A3A-1DAE-204F-97AB-D3615DB7BCA5}</c15:txfldGUID>
                      <c15:f>'/Users/el1goluj/Documents/ZURICH/PROJECTS/UPMEM/upmem-workloads/Microbenchmarks/AI/[ai_output.xlsx]ai_output (4)'!$J$246</c15:f>
                      <c15:dlblFieldTableCache>
                        <c:ptCount val="1"/>
                        <c:pt idx="0">
                          <c:v>5</c:v>
                        </c:pt>
                      </c15:dlblFieldTableCache>
                    </c15:dlblFTEntry>
                  </c15:dlblFieldTable>
                  <c15:showDataLabelsRange val="0"/>
                </c:ext>
                <c:ext xmlns:c16="http://schemas.microsoft.com/office/drawing/2014/chart" uri="{C3380CC4-5D6E-409C-BE32-E72D297353CC}">
                  <c16:uniqueId val="{000000F4-FF8B-5F4C-8BBF-ED4DE736661E}"/>
                </c:ext>
              </c:extLst>
            </c:dLbl>
            <c:dLbl>
              <c:idx val="245"/>
              <c:tx>
                <c:strRef>
                  <c:f>'/Users/el1goluj/Documents/ZURICH/PROJECTS/UPMEM/upmem-workloads/Microbenchmarks/AI/[ai_output.xlsx]ai_output (4)'!$J$247</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{2318F671-4B7D-664B-BB9C-2545BB6E297B}</c15:txfldGUID>
                      <c15:f>'/Users/el1goluj/Documents/ZURICH/PROJECTS/UPMEM/upmem-workloads/Microbenchmarks/AI/[ai_output.xlsx]ai_output (4)'!$J$247</c15:f>
                      <c15:dlblFieldTableCache>
                        <c:ptCount val="1"/>
                        <c:pt idx="0">
                          <c:v>6</c:v>
                        </c:pt>
                      </c15:dlblFieldTableCache>
                    </c15:dlblFTEntry>
                  </c15:dlblFieldTable>
                  <c15:showDataLabelsRange val="0"/>
                </c:ext>
                <c:ext xmlns:c16="http://schemas.microsoft.com/office/drawing/2014/chart" uri="{C3380CC4-5D6E-409C-BE32-E72D297353CC}">
                  <c16:uniqueId val="{000000F5-FF8B-5F4C-8BBF-ED4DE736661E}"/>
                </c:ext>
              </c:extLst>
            </c:dLbl>
            <c:dLbl>
              <c:idx val="246"/>
              <c:tx>
                <c:strRef>
                  <c:f>'/Users/el1goluj/Documents/ZURICH/PROJECTS/UPMEM/upmem-workloads/Microbenchmarks/AI/[ai_output.xlsx]ai_output (4)'!$J$248</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{38CFEADA-F4B7-0349-8EDD-94B4FD1EEC70}</c15:txfldGUID>
                      <c15:f>'/Users/el1goluj/Documents/ZURICH/PROJECTS/UPMEM/upmem-workloads/Microbenchmarks/AI/[ai_output.xlsx]ai_output (4)'!$J$248</c15:f>
                      <c15:dlblFieldTableCache>
                        <c:ptCount val="1"/>
                        <c:pt idx="0">
                          <c:v>7</c:v>
                        </c:pt>
                      </c15:dlblFieldTableCache>
                    </c15:dlblFTEntry>
                  </c15:dlblFieldTable>
                  <c15:showDataLabelsRange val="0"/>
                </c:ext>
                <c:ext xmlns:c16="http://schemas.microsoft.com/office/drawing/2014/chart" uri="{C3380CC4-5D6E-409C-BE32-E72D297353CC}">
                  <c16:uniqueId val="{000000F6-FF8B-5F4C-8BBF-ED4DE736661E}"/>
                </c:ext>
              </c:extLst>
            </c:dLbl>
            <c:dLbl>
              <c:idx val="247"/>
              <c:tx>
                <c:strRef>
                  <c:f>'/Users/el1goluj/Documents/ZURICH/PROJECTS/UPMEM/upmem-workloads/Microbenchmarks/AI/[ai_output.xlsx]ai_output (4)'!$J$249</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{0E687DC9-0B1B-8E49-8E72-F57BB734D931}</c15:txfldGUID>
                      <c15:f>'/Users/el1goluj/Documents/ZURICH/PROJECTS/UPMEM/upmem-workloads/Microbenchmarks/AI/[ai_output.xlsx]ai_output (4)'!$J$249</c15:f>
                      <c15:dlblFieldTableCache>
                        <c:ptCount val="1"/>
                        <c:pt idx="0">
                          <c:v>8</c:v>
                        </c:pt>
                      </c15:dlblFieldTableCache>
                    </c15:dlblFTEntry>
                  </c15:dlblFieldTable>
                  <c15:showDataLabelsRange val="0"/>
                </c:ext>
                <c:ext xmlns:c16="http://schemas.microsoft.com/office/drawing/2014/chart" uri="{C3380CC4-5D6E-409C-BE32-E72D297353CC}">
                  <c16:uniqueId val="{000000F7-FF8B-5F4C-8BBF-ED4DE736661E}"/>
                </c:ext>
              </c:extLst>
            </c:dLbl>
            <c:dLbl>
              <c:idx val="248"/>
              <c:tx>
                <c:strRef>
                  <c:f>'/Users/el1goluj/Documents/ZURICH/PROJECTS/UPMEM/upmem-workloads/Microbenchmarks/AI/[ai_output.xlsx]ai_output (4)'!$J$250</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{3CF68AC9-940C-764A-AFA0-E695558A515A}</c15:txfldGUID>
                      <c15:f>'/Users/el1goluj/Documents/ZURICH/PROJECTS/UPMEM/upmem-workloads/Microbenchmarks/AI/[ai_output.xlsx]ai_output (4)'!$J$250</c15:f>
                      <c15:dlblFieldTableCache>
                        <c:ptCount val="1"/>
                        <c:pt idx="0">
                          <c:v>9</c:v>
                        </c:pt>
                      </c15:dlblFieldTableCache>
                    </c15:dlblFTEntry>
                  </c15:dlblFieldTable>
                  <c15:showDataLabelsRange val="0"/>
                </c:ext>
                <c:ext xmlns:c16="http://schemas.microsoft.com/office/drawing/2014/chart" uri="{C3380CC4-5D6E-409C-BE32-E72D297353CC}">
                  <c16:uniqueId val="{000000F8-FF8B-5F4C-8BBF-ED4DE736661E}"/>
                </c:ext>
              </c:extLst>
            </c:dLbl>
            <c:dLbl>
              <c:idx val="249"/>
              <c:tx>
                <c:strRef>
                  <c:f>'/Users/el1goluj/Documents/ZURICH/PROJECTS/UPMEM/upmem-workloads/Microbenchmarks/AI/[ai_output.xlsx]ai_output (4)'!$J$251</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{44E85C5D-8FF2-5842-B77D-CF2892F475D9}</c15:txfldGUID>
                      <c15:f>'/Users/el1goluj/Documents/ZURICH/PROJECTS/UPMEM/upmem-workloads/Microbenchmarks/AI/[ai_output.xlsx]ai_output (4)'!$J$251</c15:f>
                      <c15:dlblFieldTableCache>
                        <c:ptCount val="1"/>
                        <c:pt idx="0">
                          <c:v>10</c:v>
                        </c:pt>
                      </c15:dlblFieldTableCache>
                    </c15:dlblFTEntry>
                  </c15:dlblFieldTable>
                  <c15:showDataLabelsRange val="0"/>
                </c:ext>
                <c:ext xmlns:c16="http://schemas.microsoft.com/office/drawing/2014/chart" uri="{C3380CC4-5D6E-409C-BE32-E72D297353CC}">
                  <c16:uniqueId val="{000000F9-FF8B-5F4C-8BBF-ED4DE736661E}"/>
                </c:ext>
              </c:extLst>
            </c:dLbl>
            <c:dLbl>
              <c:idx val="250"/>
              <c:tx>
                <c:strRef>
                  <c:f>'/Users/el1goluj/Documents/ZURICH/PROJECTS/UPMEM/upmem-workloads/Microbenchmarks/AI/[ai_output.xlsx]ai_output (4)'!$J$252</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{62DDB52F-379F-E642-8534-1D50CADB910B}</c15:txfldGUID>
                      <c15:f>'/Users/el1goluj/Documents/ZURICH/PROJECTS/UPMEM/upmem-workloads/Microbenchmarks/AI/[ai_output.xlsx]ai_output (4)'!$J$252</c15:f>
                      <c15:dlblFieldTableCache>
                        <c:ptCount val="1"/>
                        <c:pt idx="0">
                          <c:v>11</c:v>
                        </c:pt>
                      </c15:dlblFieldTableCache>
                    </c15:dlblFTEntry>
                  </c15:dlblFieldTable>
                  <c15:showDataLabelsRange val="0"/>
                </c:ext>
                <c:ext xmlns:c16="http://schemas.microsoft.com/office/drawing/2014/chart" uri="{C3380CC4-5D6E-409C-BE32-E72D297353CC}">
                  <c16:uniqueId val="{000000FA-FF8B-5F4C-8BBF-ED4DE736661E}"/>
                </c:ext>
              </c:extLst>
            </c:dLbl>
            <c:dLbl>
              <c:idx val="251"/>
              <c:tx>
                <c:strRef>
                  <c:f>'/Users/el1goluj/Documents/ZURICH/PROJECTS/UPMEM/upmem-workloads/Microbenchmarks/AI/[ai_output.xlsx]ai_output (4)'!$J$253</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{7F57A38B-3448-224C-894F-E1151E54349F}</c15:txfldGUID>
                      <c15:f>'/Users/el1goluj/Documents/ZURICH/PROJECTS/UPMEM/upmem-workloads/Microbenchmarks/AI/[ai_output.xlsx]ai_output (4)'!$J$253</c15:f>
                      <c15:dlblFieldTableCache>
                        <c:ptCount val="1"/>
                        <c:pt idx="0">
                          <c:v>12</c:v>
                        </c:pt>
                      </c15:dlblFieldTableCache>
                    </c15:dlblFTEntry>
                  </c15:dlblFieldTable>
                  <c15:showDataLabelsRange val="0"/>
                </c:ext>
                <c:ext xmlns:c16="http://schemas.microsoft.com/office/drawing/2014/chart" uri="{C3380CC4-5D6E-409C-BE32-E72D297353CC}">
                  <c16:uniqueId val="{000000FB-FF8B-5F4C-8BBF-ED4DE736661E}"/>
                </c:ext>
              </c:extLst>
            </c:dLbl>
            <c:dLbl>
              <c:idx val="252"/>
              <c:tx>
                <c:strRef>
                  <c:f>'/Users/el1goluj/Documents/ZURICH/PROJECTS/UPMEM/upmem-workloads/Microbenchmarks/AI/[ai_output.xlsx]ai_output (4)'!$J$254</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{4B543803-5F5C-9C4D-9CE4-D3427692C599}</c15:txfldGUID>
                      <c15:f>'/Users/el1goluj/Documents/ZURICH/PROJECTS/UPMEM/upmem-workloads/Microbenchmarks/AI/[ai_output.xlsx]ai_output (4)'!$J$254</c15:f>
                      <c15:dlblFieldTableCache>
                        <c:ptCount val="1"/>
                        <c:pt idx="0">
                          <c:v>13</c:v>
                        </c:pt>
                      </c15:dlblFieldTableCache>
                    </c15:dlblFTEntry>
                  </c15:dlblFieldTable>
                  <c15:showDataLabelsRange val="0"/>
                </c:ext>
                <c:ext xmlns:c16="http://schemas.microsoft.com/office/drawing/2014/chart" uri="{C3380CC4-5D6E-409C-BE32-E72D297353CC}">
                  <c16:uniqueId val="{000000FC-FF8B-5F4C-8BBF-ED4DE736661E}"/>
                </c:ext>
              </c:extLst>
            </c:dLbl>
            <c:dLbl>
              <c:idx val="253"/>
              <c:tx>
                <c:strRef>
                  <c:f>'/Users/el1goluj/Documents/ZURICH/PROJECTS/UPMEM/upmem-workloads/Microbenchmarks/AI/[ai_output.xlsx]ai_output (4)'!$J$255</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{9D57EAF9-578A-8245-B60A-321E730ECCAD}</c15:txfldGUID>
                      <c15:f>'/Users/el1goluj/Documents/ZURICH/PROJECTS/UPMEM/upmem-workloads/Microbenchmarks/AI/[ai_output.xlsx]ai_output (4)'!$J$255</c15:f>
                      <c15:dlblFieldTableCache>
                        <c:ptCount val="1"/>
                        <c:pt idx="0">
                          <c:v>14</c:v>
                        </c:pt>
                      </c15:dlblFieldTableCache>
                    </c15:dlblFTEntry>
                  </c15:dlblFieldTable>
                  <c15:showDataLabelsRange val="0"/>
                </c:ext>
                <c:ext xmlns:c16="http://schemas.microsoft.com/office/drawing/2014/chart" uri="{C3380CC4-5D6E-409C-BE32-E72D297353CC}">
                  <c16:uniqueId val="{000000FD-FF8B-5F4C-8BBF-ED4DE736661E}"/>
                </c:ext>
              </c:extLst>
            </c:dLbl>
            <c:dLbl>
              <c:idx val="254"/>
              <c:tx>
                <c:strRef>
                  <c:f>'/Users/el1goluj/Documents/ZURICH/PROJECTS/UPMEM/upmem-workloads/Microbenchmarks/AI/[ai_output.xlsx]ai_output (4)'!$J$256</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{879EAA5D-FD4F-7D42-8865-960E54D83B8E}</c15:txfldGUID>
                      <c15:f>'/Users/el1goluj/Documents/ZURICH/PROJECTS/UPMEM/upmem-workloads/Microbenchmarks/AI/[ai_output.xlsx]ai_output (4)'!$J$256</c15:f>
                      <c15:dlblFieldTableCache>
                        <c:ptCount val="1"/>
                        <c:pt idx="0">
                          <c:v>15</c:v>
                        </c:pt>
                      </c15:dlblFieldTableCache>
                    </c15:dlblFTEntry>
                  </c15:dlblFieldTable>
                  <c15:showDataLabelsRange val="0"/>
                </c:ext>
                <c:ext xmlns:c16="http://schemas.microsoft.com/office/drawing/2014/chart" uri="{C3380CC4-5D6E-409C-BE32-E72D297353CC}">
                  <c16:uniqueId val="{000000FE-FF8B-5F4C-8BBF-ED4DE736661E}"/>
                </c:ext>
              </c:extLst>
            </c:dLbl>
            <c:dLbl>
              <c:idx val="255"/>
              <c:tx>
                <c:strRef>
                  <c:f>'/Users/el1goluj/Documents/ZURICH/PROJECTS/UPMEM/upmem-workloads/Microbenchmarks/AI/[ai_output.xlsx]ai_output (4)'!$J$257</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{38A789D9-51A2-6649-B837-BE4246BC71C2}</c15:txfldGUID>
                      <c15:f>'/Users/el1goluj/Documents/ZURICH/PROJECTS/UPMEM/upmem-workloads/Microbenchmarks/AI/[ai_output.xlsx]ai_output (4)'!$J$257</c15:f>
                      <c15:dlblFieldTableCache>
                        <c:ptCount val="1"/>
                        <c:pt idx="0">
                          <c:v>16</c:v>
                        </c:pt>
                      </c15:dlblFieldTableCache>
                    </c15:dlblFTEntry>
                  </c15:dlblFieldTable>
                  <c15:showDataLabelsRange val="0"/>
                </c:ext>
                <c:ext xmlns:c16="http://schemas.microsoft.com/office/drawing/2014/chart" uri="{C3380CC4-5D6E-409C-BE32-E72D297353CC}">
                  <c16:uniqueId val="{000000FF-FF8B-5F4C-8BBF-ED4DE736661E}"/>
                </c:ext>
              </c:extLst>
            </c:dLbl>
            <c:dLbl>
              <c:idx val="256"/>
              <c:tx>
                <c:strRef>
                  <c:f>'/Users/el1goluj/Documents/ZURICH/PROJECTS/UPMEM/upmem-workloads/Microbenchmarks/AI/[ai_output.xlsx]ai_output (4)'!$J$258</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{9A181C41-3114-9F4C-864D-5197E2E90465}</c15:txfldGUID>
                      <c15:f>'/Users/el1goluj/Documents/ZURICH/PROJECTS/UPMEM/upmem-workloads/Microbenchmarks/AI/[ai_output.xlsx]ai_output (4)'!$J$258</c15:f>
                      <c15:dlblFieldTableCache>
                        <c:ptCount val="1"/>
                        <c:pt idx="0">
                          <c:v>1</c:v>
                        </c:pt>
                      </c15:dlblFieldTableCache>
                    </c15:dlblFTEntry>
                  </c15:dlblFieldTable>
                  <c15:showDataLabelsRange val="0"/>
                </c:ext>
                <c:ext xmlns:c16="http://schemas.microsoft.com/office/drawing/2014/chart" uri="{C3380CC4-5D6E-409C-BE32-E72D297353CC}">
                  <c16:uniqueId val="{00000100-FF8B-5F4C-8BBF-ED4DE736661E}"/>
                </c:ext>
              </c:extLst>
            </c:dLbl>
            <c:dLbl>
              <c:idx val="257"/>
              <c:tx>
                <c:strRef>
                  <c:f>'/Users/el1goluj/Documents/ZURICH/PROJECTS/UPMEM/upmem-workloads/Microbenchmarks/AI/[ai_output.xlsx]ai_output (4)'!$J$259</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{96702B5A-8CDF-A64A-86FA-8E3F11ACB96B}</c15:txfldGUID>
                      <c15:f>'/Users/el1goluj/Documents/ZURICH/PROJECTS/UPMEM/upmem-workloads/Microbenchmarks/AI/[ai_output.xlsx]ai_output (4)'!$J$259</c15:f>
                      <c15:dlblFieldTableCache>
                        <c:ptCount val="1"/>
                        <c:pt idx="0">
                          <c:v>2</c:v>
                        </c:pt>
                      </c15:dlblFieldTableCache>
                    </c15:dlblFTEntry>
                  </c15:dlblFieldTable>
                  <c15:showDataLabelsRange val="0"/>
                </c:ext>
                <c:ext xmlns:c16="http://schemas.microsoft.com/office/drawing/2014/chart" uri="{C3380CC4-5D6E-409C-BE32-E72D297353CC}">
                  <c16:uniqueId val="{00000101-FF8B-5F4C-8BBF-ED4DE736661E}"/>
                </c:ext>
              </c:extLst>
            </c:dLbl>
            <c:dLbl>
              <c:idx val="258"/>
              <c:tx>
                <c:strRef>
                  <c:f>'/Users/el1goluj/Documents/ZURICH/PROJECTS/UPMEM/upmem-workloads/Microbenchmarks/AI/[ai_output.xlsx]ai_output (4)'!$J$260</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{A4952DF0-6DB8-1346-840E-231F4D5F4DFE}</c15:txfldGUID>
                      <c15:f>'/Users/el1goluj/Documents/ZURICH/PROJECTS/UPMEM/upmem-workloads/Microbenchmarks/AI/[ai_output.xlsx]ai_output (4)'!$J$260</c15:f>
                      <c15:dlblFieldTableCache>
                        <c:ptCount val="1"/>
                        <c:pt idx="0">
                          <c:v>3</c:v>
                        </c:pt>
                      </c15:dlblFieldTableCache>
                    </c15:dlblFTEntry>
                  </c15:dlblFieldTable>
                  <c15:showDataLabelsRange val="0"/>
                </c:ext>
                <c:ext xmlns:c16="http://schemas.microsoft.com/office/drawing/2014/chart" uri="{C3380CC4-5D6E-409C-BE32-E72D297353CC}">
                  <c16:uniqueId val="{00000102-FF8B-5F4C-8BBF-ED4DE736661E}"/>
                </c:ext>
              </c:extLst>
            </c:dLbl>
            <c:dLbl>
              <c:idx val="259"/>
              <c:tx>
                <c:strRef>
                  <c:f>'/Users/el1goluj/Documents/ZURICH/PROJECTS/UPMEM/upmem-workloads/Microbenchmarks/AI/[ai_output.xlsx]ai_output (4)'!$J$261</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{A5AB9774-8AEE-B44F-A136-61F62F5CA566}</c15:txfldGUID>
                      <c15:f>'/Users/el1goluj/Documents/ZURICH/PROJECTS/UPMEM/upmem-workloads/Microbenchmarks/AI/[ai_output.xlsx]ai_output (4)'!$J$261</c15:f>
                      <c15:dlblFieldTableCache>
                        <c:ptCount val="1"/>
                        <c:pt idx="0">
                          <c:v>4</c:v>
                        </c:pt>
                      </c15:dlblFieldTableCache>
                    </c15:dlblFTEntry>
                  </c15:dlblFieldTable>
                  <c15:showDataLabelsRange val="0"/>
                </c:ext>
                <c:ext xmlns:c16="http://schemas.microsoft.com/office/drawing/2014/chart" uri="{C3380CC4-5D6E-409C-BE32-E72D297353CC}">
                  <c16:uniqueId val="{00000103-FF8B-5F4C-8BBF-ED4DE736661E}"/>
                </c:ext>
              </c:extLst>
            </c:dLbl>
            <c:dLbl>
              <c:idx val="260"/>
              <c:tx>
                <c:strRef>
                  <c:f>'/Users/el1goluj/Documents/ZURICH/PROJECTS/UPMEM/upmem-workloads/Microbenchmarks/AI/[ai_output.xlsx]ai_output (4)'!$J$262</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{3BC83221-7D30-2347-B02B-3549ECA37259}</c15:txfldGUID>
                      <c15:f>'/Users/el1goluj/Documents/ZURICH/PROJECTS/UPMEM/upmem-workloads/Microbenchmarks/AI/[ai_output.xlsx]ai_output (4)'!$J$262</c15:f>
                      <c15:dlblFieldTableCache>
                        <c:ptCount val="1"/>
                        <c:pt idx="0">
                          <c:v>5</c:v>
                        </c:pt>
                      </c15:dlblFieldTableCache>
                    </c15:dlblFTEntry>
                  </c15:dlblFieldTable>
                  <c15:showDataLabelsRange val="0"/>
                </c:ext>
                <c:ext xmlns:c16="http://schemas.microsoft.com/office/drawing/2014/chart" uri="{C3380CC4-5D6E-409C-BE32-E72D297353CC}">
                  <c16:uniqueId val="{00000104-FF8B-5F4C-8BBF-ED4DE736661E}"/>
                </c:ext>
              </c:extLst>
            </c:dLbl>
            <c:dLbl>
              <c:idx val="261"/>
              <c:tx>
                <c:strRef>
                  <c:f>'/Users/el1goluj/Documents/ZURICH/PROJECTS/UPMEM/upmem-workloads/Microbenchmarks/AI/[ai_output.xlsx]ai_output (4)'!$J$263</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{948B3F6E-230B-3C4E-B8F5-B2139D66E558}</c15:txfldGUID>
                      <c15:f>'/Users/el1goluj/Documents/ZURICH/PROJECTS/UPMEM/upmem-workloads/Microbenchmarks/AI/[ai_output.xlsx]ai_output (4)'!$J$263</c15:f>
                      <c15:dlblFieldTableCache>
                        <c:ptCount val="1"/>
                        <c:pt idx="0">
                          <c:v>6</c:v>
                        </c:pt>
                      </c15:dlblFieldTableCache>
                    </c15:dlblFTEntry>
                  </c15:dlblFieldTable>
                  <c15:showDataLabelsRange val="0"/>
                </c:ext>
                <c:ext xmlns:c16="http://schemas.microsoft.com/office/drawing/2014/chart" uri="{C3380CC4-5D6E-409C-BE32-E72D297353CC}">
                  <c16:uniqueId val="{00000105-FF8B-5F4C-8BBF-ED4DE736661E}"/>
                </c:ext>
              </c:extLst>
            </c:dLbl>
            <c:dLbl>
              <c:idx val="262"/>
              <c:tx>
                <c:strRef>
                  <c:f>'/Users/el1goluj/Documents/ZURICH/PROJECTS/UPMEM/upmem-workloads/Microbenchmarks/AI/[ai_output.xlsx]ai_output (4)'!$J$264</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{70290AC5-AE99-2C48-8212-B6F66BBEAD5B}</c15:txfldGUID>
                      <c15:f>'/Users/el1goluj/Documents/ZURICH/PROJECTS/UPMEM/upmem-workloads/Microbenchmarks/AI/[ai_output.xlsx]ai_output (4)'!$J$264</c15:f>
                      <c15:dlblFieldTableCache>
                        <c:ptCount val="1"/>
                        <c:pt idx="0">
                          <c:v>7</c:v>
                        </c:pt>
                      </c15:dlblFieldTableCache>
                    </c15:dlblFTEntry>
                  </c15:dlblFieldTable>
                  <c15:showDataLabelsRange val="0"/>
                </c:ext>
                <c:ext xmlns:c16="http://schemas.microsoft.com/office/drawing/2014/chart" uri="{C3380CC4-5D6E-409C-BE32-E72D297353CC}">
                  <c16:uniqueId val="{00000106-FF8B-5F4C-8BBF-ED4DE736661E}"/>
                </c:ext>
              </c:extLst>
            </c:dLbl>
            <c:dLbl>
              <c:idx val="263"/>
              <c:tx>
                <c:strRef>
                  <c:f>'/Users/el1goluj/Documents/ZURICH/PROJECTS/UPMEM/upmem-workloads/Microbenchmarks/AI/[ai_output.xlsx]ai_output (4)'!$J$265</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{6F0FF952-4E5A-A242-AACE-14C59BE3DF95}</c15:txfldGUID>
                      <c15:f>'/Users/el1goluj/Documents/ZURICH/PROJECTS/UPMEM/upmem-workloads/Microbenchmarks/AI/[ai_output.xlsx]ai_output (4)'!$J$265</c15:f>
                      <c15:dlblFieldTableCache>
                        <c:ptCount val="1"/>
                        <c:pt idx="0">
                          <c:v>8</c:v>
                        </c:pt>
                      </c15:dlblFieldTableCache>
                    </c15:dlblFTEntry>
                  </c15:dlblFieldTable>
                  <c15:showDataLabelsRange val="0"/>
                </c:ext>
                <c:ext xmlns:c16="http://schemas.microsoft.com/office/drawing/2014/chart" uri="{C3380CC4-5D6E-409C-BE32-E72D297353CC}">
                  <c16:uniqueId val="{00000107-FF8B-5F4C-8BBF-ED4DE736661E}"/>
                </c:ext>
              </c:extLst>
            </c:dLbl>
            <c:dLbl>
              <c:idx val="264"/>
              <c:tx>
                <c:strRef>
                  <c:f>'/Users/el1goluj/Documents/ZURICH/PROJECTS/UPMEM/upmem-workloads/Microbenchmarks/AI/[ai_output.xlsx]ai_output (4)'!$J$266</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{3562E263-8839-0C42-B2C4-2B0B903DB73C}</c15:txfldGUID>
                      <c15:f>'/Users/el1goluj/Documents/ZURICH/PROJECTS/UPMEM/upmem-workloads/Microbenchmarks/AI/[ai_output.xlsx]ai_output (4)'!$J$266</c15:f>
                      <c15:dlblFieldTableCache>
                        <c:ptCount val="1"/>
                        <c:pt idx="0">
                          <c:v>9</c:v>
                        </c:pt>
                      </c15:dlblFieldTableCache>
                    </c15:dlblFTEntry>
                  </c15:dlblFieldTable>
                  <c15:showDataLabelsRange val="0"/>
                </c:ext>
                <c:ext xmlns:c16="http://schemas.microsoft.com/office/drawing/2014/chart" uri="{C3380CC4-5D6E-409C-BE32-E72D297353CC}">
                  <c16:uniqueId val="{00000108-FF8B-5F4C-8BBF-ED4DE736661E}"/>
                </c:ext>
              </c:extLst>
            </c:dLbl>
            <c:dLbl>
              <c:idx val="265"/>
              <c:tx>
                <c:strRef>
                  <c:f>'/Users/el1goluj/Documents/ZURICH/PROJECTS/UPMEM/upmem-workloads/Microbenchmarks/AI/[ai_output.xlsx]ai_output (4)'!$J$267</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{3831DA63-DAFB-F247-94F8-012384C69F8C}</c15:txfldGUID>
                      <c15:f>'/Users/el1goluj/Documents/ZURICH/PROJECTS/UPMEM/upmem-workloads/Microbenchmarks/AI/[ai_output.xlsx]ai_output (4)'!$J$267</c15:f>
                      <c15:dlblFieldTableCache>
                        <c:ptCount val="1"/>
                        <c:pt idx="0">
                          <c:v>10</c:v>
                        </c:pt>
                      </c15:dlblFieldTableCache>
                    </c15:dlblFTEntry>
                  </c15:dlblFieldTable>
                  <c15:showDataLabelsRange val="0"/>
                </c:ext>
                <c:ext xmlns:c16="http://schemas.microsoft.com/office/drawing/2014/chart" uri="{C3380CC4-5D6E-409C-BE32-E72D297353CC}">
                  <c16:uniqueId val="{00000109-FF8B-5F4C-8BBF-ED4DE736661E}"/>
                </c:ext>
              </c:extLst>
            </c:dLbl>
            <c:dLbl>
              <c:idx val="266"/>
              <c:tx>
                <c:strRef>
                  <c:f>'/Users/el1goluj/Documents/ZURICH/PROJECTS/UPMEM/upmem-workloads/Microbenchmarks/AI/[ai_output.xlsx]ai_output (4)'!$J$268</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{EC39CE95-5E95-1048-A1E1-9E267C08F0DC}</c15:txfldGUID>
                      <c15:f>'/Users/el1goluj/Documents/ZURICH/PROJECTS/UPMEM/upmem-workloads/Microbenchmarks/AI/[ai_output.xlsx]ai_output (4)'!$J$268</c15:f>
                      <c15:dlblFieldTableCache>
                        <c:ptCount val="1"/>
                        <c:pt idx="0">
                          <c:v>11</c:v>
                        </c:pt>
                      </c15:dlblFieldTableCache>
                    </c15:dlblFTEntry>
                  </c15:dlblFieldTable>
                  <c15:showDataLabelsRange val="0"/>
                </c:ext>
                <c:ext xmlns:c16="http://schemas.microsoft.com/office/drawing/2014/chart" uri="{C3380CC4-5D6E-409C-BE32-E72D297353CC}">
                  <c16:uniqueId val="{0000010A-FF8B-5F4C-8BBF-ED4DE736661E}"/>
                </c:ext>
              </c:extLst>
            </c:dLbl>
            <c:dLbl>
              <c:idx val="267"/>
              <c:tx>
                <c:strRef>
                  <c:f>'/Users/el1goluj/Documents/ZURICH/PROJECTS/UPMEM/upmem-workloads/Microbenchmarks/AI/[ai_output.xlsx]ai_output (4)'!$J$269</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{A9053D81-2F96-1E43-946E-3B3A00457244}</c15:txfldGUID>
                      <c15:f>'/Users/el1goluj/Documents/ZURICH/PROJECTS/UPMEM/upmem-workloads/Microbenchmarks/AI/[ai_output.xlsx]ai_output (4)'!$J$269</c15:f>
                      <c15:dlblFieldTableCache>
                        <c:ptCount val="1"/>
                        <c:pt idx="0">
                          <c:v>12</c:v>
                        </c:pt>
                      </c15:dlblFieldTableCache>
                    </c15:dlblFTEntry>
                  </c15:dlblFieldTable>
                  <c15:showDataLabelsRange val="0"/>
                </c:ext>
                <c:ext xmlns:c16="http://schemas.microsoft.com/office/drawing/2014/chart" uri="{C3380CC4-5D6E-409C-BE32-E72D297353CC}">
                  <c16:uniqueId val="{0000010B-FF8B-5F4C-8BBF-ED4DE736661E}"/>
                </c:ext>
              </c:extLst>
            </c:dLbl>
            <c:dLbl>
              <c:idx val="268"/>
              <c:tx>
                <c:strRef>
                  <c:f>'/Users/el1goluj/Documents/ZURICH/PROJECTS/UPMEM/upmem-workloads/Microbenchmarks/AI/[ai_output.xlsx]ai_output (4)'!$J$270</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{179E93ED-F5CD-A34A-B7E5-9809B49C7FAE}</c15:txfldGUID>
                      <c15:f>'/Users/el1goluj/Documents/ZURICH/PROJECTS/UPMEM/upmem-workloads/Microbenchmarks/AI/[ai_output.xlsx]ai_output (4)'!$J$270</c15:f>
                      <c15:dlblFieldTableCache>
                        <c:ptCount val="1"/>
                        <c:pt idx="0">
                          <c:v>13</c:v>
                        </c:pt>
                      </c15:dlblFieldTableCache>
                    </c15:dlblFTEntry>
                  </c15:dlblFieldTable>
                  <c15:showDataLabelsRange val="0"/>
                </c:ext>
                <c:ext xmlns:c16="http://schemas.microsoft.com/office/drawing/2014/chart" uri="{C3380CC4-5D6E-409C-BE32-E72D297353CC}">
                  <c16:uniqueId val="{0000010C-FF8B-5F4C-8BBF-ED4DE736661E}"/>
                </c:ext>
              </c:extLst>
            </c:dLbl>
            <c:dLbl>
              <c:idx val="269"/>
              <c:tx>
                <c:strRef>
                  <c:f>'/Users/el1goluj/Documents/ZURICH/PROJECTS/UPMEM/upmem-workloads/Microbenchmarks/AI/[ai_output.xlsx]ai_output (4)'!$J$271</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{84FAC9A0-AB93-5F45-A006-F77F22C05F85}</c15:txfldGUID>
                      <c15:f>'/Users/el1goluj/Documents/ZURICH/PROJECTS/UPMEM/upmem-workloads/Microbenchmarks/AI/[ai_output.xlsx]ai_output (4)'!$J$271</c15:f>
                      <c15:dlblFieldTableCache>
                        <c:ptCount val="1"/>
                        <c:pt idx="0">
                          <c:v>14</c:v>
                        </c:pt>
                      </c15:dlblFieldTableCache>
                    </c15:dlblFTEntry>
                  </c15:dlblFieldTable>
                  <c15:showDataLabelsRange val="0"/>
                </c:ext>
                <c:ext xmlns:c16="http://schemas.microsoft.com/office/drawing/2014/chart" uri="{C3380CC4-5D6E-409C-BE32-E72D297353CC}">
                  <c16:uniqueId val="{0000010D-FF8B-5F4C-8BBF-ED4DE736661E}"/>
                </c:ext>
              </c:extLst>
            </c:dLbl>
            <c:dLbl>
              <c:idx val="270"/>
              <c:tx>
                <c:strRef>
                  <c:f>'/Users/el1goluj/Documents/ZURICH/PROJECTS/UPMEM/upmem-workloads/Microbenchmarks/AI/[ai_output.xlsx]ai_output (4)'!$J$272</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{1B844949-CFBC-7A48-8150-3AF44441B1C7}</c15:txfldGUID>
                      <c15:f>'/Users/el1goluj/Documents/ZURICH/PROJECTS/UPMEM/upmem-workloads/Microbenchmarks/AI/[ai_output.xlsx]ai_output (4)'!$J$272</c15:f>
                      <c15:dlblFieldTableCache>
                        <c:ptCount val="1"/>
                        <c:pt idx="0">
                          <c:v>15</c:v>
                        </c:pt>
                      </c15:dlblFieldTableCache>
                    </c15:dlblFTEntry>
                  </c15:dlblFieldTable>
                  <c15:showDataLabelsRange val="0"/>
                </c:ext>
                <c:ext xmlns:c16="http://schemas.microsoft.com/office/drawing/2014/chart" uri="{C3380CC4-5D6E-409C-BE32-E72D297353CC}">
                  <c16:uniqueId val="{0000010E-FF8B-5F4C-8BBF-ED4DE736661E}"/>
                </c:ext>
              </c:extLst>
            </c:dLbl>
            <c:dLbl>
              <c:idx val="271"/>
              <c:tx>
                <c:strRef>
                  <c:f>'/Users/el1goluj/Documents/ZURICH/PROJECTS/UPMEM/upmem-workloads/Microbenchmarks/AI/[ai_output.xlsx]ai_output (4)'!$J$273</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{91498CDC-76C0-6440-A062-282CC3E7754B}</c15:txfldGUID>
                      <c15:f>'/Users/el1goluj/Documents/ZURICH/PROJECTS/UPMEM/upmem-workloads/Microbenchmarks/AI/[ai_output.xlsx]ai_output (4)'!$J$273</c15:f>
                      <c15:dlblFieldTableCache>
                        <c:ptCount val="1"/>
                        <c:pt idx="0">
                          <c:v>16</c:v>
                        </c:pt>
                      </c15:dlblFieldTableCache>
                    </c15:dlblFTEntry>
                  </c15:dlblFieldTable>
                  <c15:showDataLabelsRange val="0"/>
                </c:ext>
                <c:ext xmlns:c16="http://schemas.microsoft.com/office/drawing/2014/chart" uri="{C3380CC4-5D6E-409C-BE32-E72D297353CC}">
                  <c16:uniqueId val="{0000010F-FF8B-5F4C-8BBF-ED4DE736661E}"/>
                </c:ext>
              </c:extLst>
            </c:dLbl>
            <c:dLbl>
              <c:idx val="272"/>
              <c:tx>
                <c:strRef>
                  <c:f>'/Users/el1goluj/Documents/ZURICH/PROJECTS/UPMEM/upmem-workloads/Microbenchmarks/AI/[ai_output.xlsx]ai_output (4)'!$J$274</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{874A7991-558C-1740-A34B-CCFF410D8CAC}</c15:txfldGUID>
                      <c15:f>'/Users/el1goluj/Documents/ZURICH/PROJECTS/UPMEM/upmem-workloads/Microbenchmarks/AI/[ai_output.xlsx]ai_output (4)'!$J$274</c15:f>
                      <c15:dlblFieldTableCache>
                        <c:ptCount val="1"/>
                        <c:pt idx="0">
                          <c:v>1</c:v>
                        </c:pt>
                      </c15:dlblFieldTableCache>
                    </c15:dlblFTEntry>
                  </c15:dlblFieldTable>
                  <c15:showDataLabelsRange val="0"/>
                </c:ext>
                <c:ext xmlns:c16="http://schemas.microsoft.com/office/drawing/2014/chart" uri="{C3380CC4-5D6E-409C-BE32-E72D297353CC}">
                  <c16:uniqueId val="{00000110-FF8B-5F4C-8BBF-ED4DE736661E}"/>
                </c:ext>
              </c:extLst>
            </c:dLbl>
            <c:dLbl>
              <c:idx val="273"/>
              <c:tx>
                <c:strRef>
                  <c:f>'/Users/el1goluj/Documents/ZURICH/PROJECTS/UPMEM/upmem-workloads/Microbenchmarks/AI/[ai_output.xlsx]ai_output (4)'!$J$275</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{5DC8DD5E-2F5C-574B-AECA-0A7929E26820}</c15:txfldGUID>
                      <c15:f>'/Users/el1goluj/Documents/ZURICH/PROJECTS/UPMEM/upmem-workloads/Microbenchmarks/AI/[ai_output.xlsx]ai_output (4)'!$J$275</c15:f>
                      <c15:dlblFieldTableCache>
                        <c:ptCount val="1"/>
                        <c:pt idx="0">
                          <c:v>2</c:v>
                        </c:pt>
                      </c15:dlblFieldTableCache>
                    </c15:dlblFTEntry>
                  </c15:dlblFieldTable>
                  <c15:showDataLabelsRange val="0"/>
                </c:ext>
                <c:ext xmlns:c16="http://schemas.microsoft.com/office/drawing/2014/chart" uri="{C3380CC4-5D6E-409C-BE32-E72D297353CC}">
                  <c16:uniqueId val="{00000111-FF8B-5F4C-8BBF-ED4DE736661E}"/>
                </c:ext>
              </c:extLst>
            </c:dLbl>
            <c:dLbl>
              <c:idx val="274"/>
              <c:tx>
                <c:strRef>
                  <c:f>'/Users/el1goluj/Documents/ZURICH/PROJECTS/UPMEM/upmem-workloads/Microbenchmarks/AI/[ai_output.xlsx]ai_output (4)'!$J$276</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{EAEA2F37-15D5-B342-9D67-EAC910B34891}</c15:txfldGUID>
                      <c15:f>'/Users/el1goluj/Documents/ZURICH/PROJECTS/UPMEM/upmem-workloads/Microbenchmarks/AI/[ai_output.xlsx]ai_output (4)'!$J$276</c15:f>
                      <c15:dlblFieldTableCache>
                        <c:ptCount val="1"/>
                        <c:pt idx="0">
                          <c:v>3</c:v>
                        </c:pt>
                      </c15:dlblFieldTableCache>
                    </c15:dlblFTEntry>
                  </c15:dlblFieldTable>
                  <c15:showDataLabelsRange val="0"/>
                </c:ext>
                <c:ext xmlns:c16="http://schemas.microsoft.com/office/drawing/2014/chart" uri="{C3380CC4-5D6E-409C-BE32-E72D297353CC}">
                  <c16:uniqueId val="{00000112-FF8B-5F4C-8BBF-ED4DE736661E}"/>
                </c:ext>
              </c:extLst>
            </c:dLbl>
            <c:dLbl>
              <c:idx val="275"/>
              <c:tx>
                <c:strRef>
                  <c:f>'/Users/el1goluj/Documents/ZURICH/PROJECTS/UPMEM/upmem-workloads/Microbenchmarks/AI/[ai_output.xlsx]ai_output (4)'!$J$277</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{FA4D66DE-28ED-C743-A7A5-1F650D647586}</c15:txfldGUID>
                      <c15:f>'/Users/el1goluj/Documents/ZURICH/PROJECTS/UPMEM/upmem-workloads/Microbenchmarks/AI/[ai_output.xlsx]ai_output (4)'!$J$277</c15:f>
                      <c15:dlblFieldTableCache>
                        <c:ptCount val="1"/>
                        <c:pt idx="0">
                          <c:v>4</c:v>
                        </c:pt>
                      </c15:dlblFieldTableCache>
                    </c15:dlblFTEntry>
                  </c15:dlblFieldTable>
                  <c15:showDataLabelsRange val="0"/>
                </c:ext>
                <c:ext xmlns:c16="http://schemas.microsoft.com/office/drawing/2014/chart" uri="{C3380CC4-5D6E-409C-BE32-E72D297353CC}">
                  <c16:uniqueId val="{00000113-FF8B-5F4C-8BBF-ED4DE736661E}"/>
                </c:ext>
              </c:extLst>
            </c:dLbl>
            <c:dLbl>
              <c:idx val="276"/>
              <c:tx>
                <c:strRef>
                  <c:f>'/Users/el1goluj/Documents/ZURICH/PROJECTS/UPMEM/upmem-workloads/Microbenchmarks/AI/[ai_output.xlsx]ai_output (4)'!$J$278</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{7928F879-141F-F14C-A3CE-8CDE2ABEBE26}</c15:txfldGUID>
                      <c15:f>'/Users/el1goluj/Documents/ZURICH/PROJECTS/UPMEM/upmem-workloads/Microbenchmarks/AI/[ai_output.xlsx]ai_output (4)'!$J$278</c15:f>
                      <c15:dlblFieldTableCache>
                        <c:ptCount val="1"/>
                        <c:pt idx="0">
                          <c:v>5</c:v>
                        </c:pt>
                      </c15:dlblFieldTableCache>
                    </c15:dlblFTEntry>
                  </c15:dlblFieldTable>
                  <c15:showDataLabelsRange val="0"/>
                </c:ext>
                <c:ext xmlns:c16="http://schemas.microsoft.com/office/drawing/2014/chart" uri="{C3380CC4-5D6E-409C-BE32-E72D297353CC}">
                  <c16:uniqueId val="{00000114-FF8B-5F4C-8BBF-ED4DE736661E}"/>
                </c:ext>
              </c:extLst>
            </c:dLbl>
            <c:dLbl>
              <c:idx val="277"/>
              <c:tx>
                <c:strRef>
                  <c:f>'/Users/el1goluj/Documents/ZURICH/PROJECTS/UPMEM/upmem-workloads/Microbenchmarks/AI/[ai_output.xlsx]ai_output (4)'!$J$279</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{D2379AEC-30D1-904D-A01D-B98840631A1C}</c15:txfldGUID>
                      <c15:f>'/Users/el1goluj/Documents/ZURICH/PROJECTS/UPMEM/upmem-workloads/Microbenchmarks/AI/[ai_output.xlsx]ai_output (4)'!$J$279</c15:f>
                      <c15:dlblFieldTableCache>
                        <c:ptCount val="1"/>
                        <c:pt idx="0">
                          <c:v>6</c:v>
                        </c:pt>
                      </c15:dlblFieldTableCache>
                    </c15:dlblFTEntry>
                  </c15:dlblFieldTable>
                  <c15:showDataLabelsRange val="0"/>
                </c:ext>
                <c:ext xmlns:c16="http://schemas.microsoft.com/office/drawing/2014/chart" uri="{C3380CC4-5D6E-409C-BE32-E72D297353CC}">
                  <c16:uniqueId val="{00000115-FF8B-5F4C-8BBF-ED4DE736661E}"/>
                </c:ext>
              </c:extLst>
            </c:dLbl>
            <c:dLbl>
              <c:idx val="278"/>
              <c:tx>
                <c:strRef>
                  <c:f>'/Users/el1goluj/Documents/ZURICH/PROJECTS/UPMEM/upmem-workloads/Microbenchmarks/AI/[ai_output.xlsx]ai_output (4)'!$J$280</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{A4C1384E-0760-F64B-B3D7-D1E98F4FC0A5}</c15:txfldGUID>
                      <c15:f>'/Users/el1goluj/Documents/ZURICH/PROJECTS/UPMEM/upmem-workloads/Microbenchmarks/AI/[ai_output.xlsx]ai_output (4)'!$J$280</c15:f>
                      <c15:dlblFieldTableCache>
                        <c:ptCount val="1"/>
                        <c:pt idx="0">
                          <c:v>7</c:v>
                        </c:pt>
                      </c15:dlblFieldTableCache>
                    </c15:dlblFTEntry>
                  </c15:dlblFieldTable>
                  <c15:showDataLabelsRange val="0"/>
                </c:ext>
                <c:ext xmlns:c16="http://schemas.microsoft.com/office/drawing/2014/chart" uri="{C3380CC4-5D6E-409C-BE32-E72D297353CC}">
                  <c16:uniqueId val="{00000116-FF8B-5F4C-8BBF-ED4DE736661E}"/>
                </c:ext>
              </c:extLst>
            </c:dLbl>
            <c:dLbl>
              <c:idx val="279"/>
              <c:tx>
                <c:strRef>
                  <c:f>'/Users/el1goluj/Documents/ZURICH/PROJECTS/UPMEM/upmem-workloads/Microbenchmarks/AI/[ai_output.xlsx]ai_output (4)'!$J$281</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{194F2D2F-3659-184D-BDEB-A33F06E02FBC}</c15:txfldGUID>
                      <c15:f>'/Users/el1goluj/Documents/ZURICH/PROJECTS/UPMEM/upmem-workloads/Microbenchmarks/AI/[ai_output.xlsx]ai_output (4)'!$J$281</c15:f>
                      <c15:dlblFieldTableCache>
                        <c:ptCount val="1"/>
                        <c:pt idx="0">
                          <c:v>8</c:v>
                        </c:pt>
                      </c15:dlblFieldTableCache>
                    </c15:dlblFTEntry>
                  </c15:dlblFieldTable>
                  <c15:showDataLabelsRange val="0"/>
                </c:ext>
                <c:ext xmlns:c16="http://schemas.microsoft.com/office/drawing/2014/chart" uri="{C3380CC4-5D6E-409C-BE32-E72D297353CC}">
                  <c16:uniqueId val="{00000117-FF8B-5F4C-8BBF-ED4DE736661E}"/>
                </c:ext>
              </c:extLst>
            </c:dLbl>
            <c:dLbl>
              <c:idx val="280"/>
              <c:tx>
                <c:strRef>
                  <c:f>'/Users/el1goluj/Documents/ZURICH/PROJECTS/UPMEM/upmem-workloads/Microbenchmarks/AI/[ai_output.xlsx]ai_output (4)'!$J$282</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{7E00CCAB-8026-A442-ACEC-56DE97B30A68}</c15:txfldGUID>
                      <c15:f>'/Users/el1goluj/Documents/ZURICH/PROJECTS/UPMEM/upmem-workloads/Microbenchmarks/AI/[ai_output.xlsx]ai_output (4)'!$J$282</c15:f>
                      <c15:dlblFieldTableCache>
                        <c:ptCount val="1"/>
                        <c:pt idx="0">
                          <c:v>9</c:v>
                        </c:pt>
                      </c15:dlblFieldTableCache>
                    </c15:dlblFTEntry>
                  </c15:dlblFieldTable>
                  <c15:showDataLabelsRange val="0"/>
                </c:ext>
                <c:ext xmlns:c16="http://schemas.microsoft.com/office/drawing/2014/chart" uri="{C3380CC4-5D6E-409C-BE32-E72D297353CC}">
                  <c16:uniqueId val="{00000118-FF8B-5F4C-8BBF-ED4DE736661E}"/>
                </c:ext>
              </c:extLst>
            </c:dLbl>
            <c:dLbl>
              <c:idx val="281"/>
              <c:tx>
                <c:strRef>
                  <c:f>'/Users/el1goluj/Documents/ZURICH/PROJECTS/UPMEM/upmem-workloads/Microbenchmarks/AI/[ai_output.xlsx]ai_output (4)'!$J$283</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{E0219F82-6878-3C41-8F67-F109F4B8467A}</c15:txfldGUID>
                      <c15:f>'/Users/el1goluj/Documents/ZURICH/PROJECTS/UPMEM/upmem-workloads/Microbenchmarks/AI/[ai_output.xlsx]ai_output (4)'!$J$283</c15:f>
                      <c15:dlblFieldTableCache>
                        <c:ptCount val="1"/>
                        <c:pt idx="0">
                          <c:v>10</c:v>
                        </c:pt>
                      </c15:dlblFieldTableCache>
                    </c15:dlblFTEntry>
                  </c15:dlblFieldTable>
                  <c15:showDataLabelsRange val="0"/>
                </c:ext>
                <c:ext xmlns:c16="http://schemas.microsoft.com/office/drawing/2014/chart" uri="{C3380CC4-5D6E-409C-BE32-E72D297353CC}">
                  <c16:uniqueId val="{00000119-FF8B-5F4C-8BBF-ED4DE736661E}"/>
                </c:ext>
              </c:extLst>
            </c:dLbl>
            <c:dLbl>
              <c:idx val="282"/>
              <c:tx>
                <c:strRef>
                  <c:f>'/Users/el1goluj/Documents/ZURICH/PROJECTS/UPMEM/upmem-workloads/Microbenchmarks/AI/[ai_output.xlsx]ai_output (4)'!$J$284</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{7193B54D-8446-9340-8804-78C24A1B2167}</c15:txfldGUID>
                      <c15:f>'/Users/el1goluj/Documents/ZURICH/PROJECTS/UPMEM/upmem-workloads/Microbenchmarks/AI/[ai_output.xlsx]ai_output (4)'!$J$284</c15:f>
                      <c15:dlblFieldTableCache>
                        <c:ptCount val="1"/>
                        <c:pt idx="0">
                          <c:v>11</c:v>
                        </c:pt>
                      </c15:dlblFieldTableCache>
                    </c15:dlblFTEntry>
                  </c15:dlblFieldTable>
                  <c15:showDataLabelsRange val="0"/>
                </c:ext>
                <c:ext xmlns:c16="http://schemas.microsoft.com/office/drawing/2014/chart" uri="{C3380CC4-5D6E-409C-BE32-E72D297353CC}">
                  <c16:uniqueId val="{0000011A-FF8B-5F4C-8BBF-ED4DE736661E}"/>
                </c:ext>
              </c:extLst>
            </c:dLbl>
            <c:dLbl>
              <c:idx val="283"/>
              <c:tx>
                <c:strRef>
                  <c:f>'/Users/el1goluj/Documents/ZURICH/PROJECTS/UPMEM/upmem-workloads/Microbenchmarks/AI/[ai_output.xlsx]ai_output (4)'!$J$285</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{B86D8F66-72A6-2046-9EF7-2044D7EAB492}</c15:txfldGUID>
                      <c15:f>'/Users/el1goluj/Documents/ZURICH/PROJECTS/UPMEM/upmem-workloads/Microbenchmarks/AI/[ai_output.xlsx]ai_output (4)'!$J$285</c15:f>
                      <c15:dlblFieldTableCache>
                        <c:ptCount val="1"/>
                        <c:pt idx="0">
                          <c:v>12</c:v>
                        </c:pt>
                      </c15:dlblFieldTableCache>
                    </c15:dlblFTEntry>
                  </c15:dlblFieldTable>
                  <c15:showDataLabelsRange val="0"/>
                </c:ext>
                <c:ext xmlns:c16="http://schemas.microsoft.com/office/drawing/2014/chart" uri="{C3380CC4-5D6E-409C-BE32-E72D297353CC}">
                  <c16:uniqueId val="{0000011B-FF8B-5F4C-8BBF-ED4DE736661E}"/>
                </c:ext>
              </c:extLst>
            </c:dLbl>
            <c:dLbl>
              <c:idx val="284"/>
              <c:tx>
                <c:strRef>
                  <c:f>'/Users/el1goluj/Documents/ZURICH/PROJECTS/UPMEM/upmem-workloads/Microbenchmarks/AI/[ai_output.xlsx]ai_output (4)'!$J$286</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{FC1C8474-DDA2-F740-8706-2C0C3FC9B5C7}</c15:txfldGUID>
                      <c15:f>'/Users/el1goluj/Documents/ZURICH/PROJECTS/UPMEM/upmem-workloads/Microbenchmarks/AI/[ai_output.xlsx]ai_output (4)'!$J$286</c15:f>
                      <c15:dlblFieldTableCache>
                        <c:ptCount val="1"/>
                        <c:pt idx="0">
                          <c:v>13</c:v>
                        </c:pt>
                      </c15:dlblFieldTableCache>
                    </c15:dlblFTEntry>
                  </c15:dlblFieldTable>
                  <c15:showDataLabelsRange val="0"/>
                </c:ext>
                <c:ext xmlns:c16="http://schemas.microsoft.com/office/drawing/2014/chart" uri="{C3380CC4-5D6E-409C-BE32-E72D297353CC}">
                  <c16:uniqueId val="{0000011C-FF8B-5F4C-8BBF-ED4DE736661E}"/>
                </c:ext>
              </c:extLst>
            </c:dLbl>
            <c:dLbl>
              <c:idx val="285"/>
              <c:tx>
                <c:strRef>
                  <c:f>'/Users/el1goluj/Documents/ZURICH/PROJECTS/UPMEM/upmem-workloads/Microbenchmarks/AI/[ai_output.xlsx]ai_output (4)'!$J$287</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{922B8305-5859-1447-9EC1-36ABF8007B85}</c15:txfldGUID>
                      <c15:f>'/Users/el1goluj/Documents/ZURICH/PROJECTS/UPMEM/upmem-workloads/Microbenchmarks/AI/[ai_output.xlsx]ai_output (4)'!$J$287</c15:f>
                      <c15:dlblFieldTableCache>
                        <c:ptCount val="1"/>
                        <c:pt idx="0">
                          <c:v>14</c:v>
                        </c:pt>
                      </c15:dlblFieldTableCache>
                    </c15:dlblFTEntry>
                  </c15:dlblFieldTable>
                  <c15:showDataLabelsRange val="0"/>
                </c:ext>
                <c:ext xmlns:c16="http://schemas.microsoft.com/office/drawing/2014/chart" uri="{C3380CC4-5D6E-409C-BE32-E72D297353CC}">
                  <c16:uniqueId val="{0000011D-FF8B-5F4C-8BBF-ED4DE736661E}"/>
                </c:ext>
              </c:extLst>
            </c:dLbl>
            <c:dLbl>
              <c:idx val="286"/>
              <c:tx>
                <c:strRef>
                  <c:f>'/Users/el1goluj/Documents/ZURICH/PROJECTS/UPMEM/upmem-workloads/Microbenchmarks/AI/[ai_output.xlsx]ai_output (4)'!$J$288</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{9B8CF0EC-E348-7645-B54E-175369C30398}</c15:txfldGUID>
                      <c15:f>'/Users/el1goluj/Documents/ZURICH/PROJECTS/UPMEM/upmem-workloads/Microbenchmarks/AI/[ai_output.xlsx]ai_output (4)'!$J$288</c15:f>
                      <c15:dlblFieldTableCache>
                        <c:ptCount val="1"/>
                        <c:pt idx="0">
                          <c:v>15</c:v>
                        </c:pt>
                      </c15:dlblFieldTableCache>
                    </c15:dlblFTEntry>
                  </c15:dlblFieldTable>
                  <c15:showDataLabelsRange val="0"/>
                </c:ext>
                <c:ext xmlns:c16="http://schemas.microsoft.com/office/drawing/2014/chart" uri="{C3380CC4-5D6E-409C-BE32-E72D297353CC}">
                  <c16:uniqueId val="{0000011E-FF8B-5F4C-8BBF-ED4DE736661E}"/>
                </c:ext>
              </c:extLst>
            </c:dLbl>
            <c:dLbl>
              <c:idx val="287"/>
              <c:tx>
                <c:strRef>
                  <c:f>'/Users/el1goluj/Documents/ZURICH/PROJECTS/UPMEM/upmem-workloads/Microbenchmarks/AI/[ai_output.xlsx]ai_output (4)'!$J$289</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{6AFC299C-D777-D444-8BD1-8AAF8F61F299}</c15:txfldGUID>
                      <c15:f>'/Users/el1goluj/Documents/ZURICH/PROJECTS/UPMEM/upmem-workloads/Microbenchmarks/AI/[ai_output.xlsx]ai_output (4)'!$J$289</c15:f>
                      <c15:dlblFieldTableCache>
                        <c:ptCount val="1"/>
                        <c:pt idx="0">
                          <c:v>16</c:v>
                        </c:pt>
                      </c15:dlblFieldTableCache>
                    </c15:dlblFTEntry>
                  </c15:dlblFieldTable>
                  <c15:showDataLabelsRange val="0"/>
                </c:ext>
                <c:ext xmlns:c16="http://schemas.microsoft.com/office/drawing/2014/chart" uri="{C3380CC4-5D6E-409C-BE32-E72D297353CC}">
                  <c16:uniqueId val="{0000011F-FF8B-5F4C-8BBF-ED4DE736661E}"/>
                </c:ext>
              </c:extLst>
            </c:dLbl>
            <c:dLbl>
              <c:idx val="288"/>
              <c:tx>
                <c:strRef>
                  <c:f>'/Users/el1goluj/Documents/ZURICH/PROJECTS/UPMEM/upmem-workloads/Microbenchmarks/AI/[ai_output.xlsx]ai_output (4)'!$J$290</c:f>
                  <c:strCache>
                    <c:ptCount val="1"/>
                    <c:pt idx="0">
                      <c:v>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{A13BC311-579F-AF42-9088-428A00E00755}</c15:txfldGUID>
                      <c15:f>'/Users/el1goluj/Documents/ZURICH/PROJECTS/UPMEM/upmem-workloads/Microbenchmarks/AI/[ai_output.xlsx]ai_output (4)'!$J$290</c15:f>
                      <c15:dlblFieldTableCache>
                        <c:ptCount val="1"/>
                        <c:pt idx="0">
                          <c:v>1</c:v>
                        </c:pt>
                      </c15:dlblFieldTableCache>
                    </c15:dlblFTEntry>
                  </c15:dlblFieldTable>
                  <c15:showDataLabelsRange val="0"/>
                </c:ext>
                <c:ext xmlns:c16="http://schemas.microsoft.com/office/drawing/2014/chart" uri="{C3380CC4-5D6E-409C-BE32-E72D297353CC}">
                  <c16:uniqueId val="{00000120-FF8B-5F4C-8BBF-ED4DE736661E}"/>
                </c:ext>
              </c:extLst>
            </c:dLbl>
            <c:dLbl>
              <c:idx val="289"/>
              <c:tx>
                <c:strRef>
                  <c:f>'/Users/el1goluj/Documents/ZURICH/PROJECTS/UPMEM/upmem-workloads/Microbenchmarks/AI/[ai_output.xlsx]ai_output (4)'!$J$291</c:f>
                  <c:strCache>
                    <c:ptCount val="1"/>
                    <c:pt idx="0">
                      <c:v>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{7B72E618-C1D7-7C46-A41B-74EBBA145E23}</c15:txfldGUID>
                      <c15:f>'/Users/el1goluj/Documents/ZURICH/PROJECTS/UPMEM/upmem-workloads/Microbenchmarks/AI/[ai_output.xlsx]ai_output (4)'!$J$291</c15:f>
                      <c15:dlblFieldTableCache>
                        <c:ptCount val="1"/>
                        <c:pt idx="0">
                          <c:v>2</c:v>
                        </c:pt>
                      </c15:dlblFieldTableCache>
                    </c15:dlblFTEntry>
                  </c15:dlblFieldTable>
                  <c15:showDataLabelsRange val="0"/>
                </c:ext>
                <c:ext xmlns:c16="http://schemas.microsoft.com/office/drawing/2014/chart" uri="{C3380CC4-5D6E-409C-BE32-E72D297353CC}">
                  <c16:uniqueId val="{00000121-FF8B-5F4C-8BBF-ED4DE736661E}"/>
                </c:ext>
              </c:extLst>
            </c:dLbl>
            <c:dLbl>
              <c:idx val="290"/>
              <c:tx>
                <c:strRef>
                  <c:f>'/Users/el1goluj/Documents/ZURICH/PROJECTS/UPMEM/upmem-workloads/Microbenchmarks/AI/[ai_output.xlsx]ai_output (4)'!$J$292</c:f>
                  <c:strCache>
                    <c:ptCount val="1"/>
                    <c:pt idx="0">
                      <c:v>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{DEA0D603-A30D-EC40-8409-D1DE3D5BC165}</c15:txfldGUID>
                      <c15:f>'/Users/el1goluj/Documents/ZURICH/PROJECTS/UPMEM/upmem-workloads/Microbenchmarks/AI/[ai_output.xlsx]ai_output (4)'!$J$292</c15:f>
                      <c15:dlblFieldTableCache>
                        <c:ptCount val="1"/>
                        <c:pt idx="0">
                          <c:v>3</c:v>
                        </c:pt>
                      </c15:dlblFieldTableCache>
                    </c15:dlblFTEntry>
                  </c15:dlblFieldTable>
                  <c15:showDataLabelsRange val="0"/>
                </c:ext>
                <c:ext xmlns:c16="http://schemas.microsoft.com/office/drawing/2014/chart" uri="{C3380CC4-5D6E-409C-BE32-E72D297353CC}">
                  <c16:uniqueId val="{00000122-FF8B-5F4C-8BBF-ED4DE736661E}"/>
                </c:ext>
              </c:extLst>
            </c:dLbl>
            <c:dLbl>
              <c:idx val="291"/>
              <c:tx>
                <c:strRef>
                  <c:f>'/Users/el1goluj/Documents/ZURICH/PROJECTS/UPMEM/upmem-workloads/Microbenchmarks/AI/[ai_output.xlsx]ai_output (4)'!$J$293</c:f>
                  <c:strCache>
                    <c:ptCount val="1"/>
                    <c:pt idx="0">
                      <c:v>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{2E72CC89-9197-B747-AFB6-517FFAE99C7D}</c15:txfldGUID>
                      <c15:f>'/Users/el1goluj/Documents/ZURICH/PROJECTS/UPMEM/upmem-workloads/Microbenchmarks/AI/[ai_output.xlsx]ai_output (4)'!$J$293</c15:f>
                      <c15:dlblFieldTableCache>
                        <c:ptCount val="1"/>
                        <c:pt idx="0">
                          <c:v>4</c:v>
                        </c:pt>
                      </c15:dlblFieldTableCache>
                    </c15:dlblFTEntry>
                  </c15:dlblFieldTable>
                  <c15:showDataLabelsRange val="0"/>
                </c:ext>
                <c:ext xmlns:c16="http://schemas.microsoft.com/office/drawing/2014/chart" uri="{C3380CC4-5D6E-409C-BE32-E72D297353CC}">
                  <c16:uniqueId val="{00000123-FF8B-5F4C-8BBF-ED4DE736661E}"/>
                </c:ext>
              </c:extLst>
            </c:dLbl>
            <c:dLbl>
              <c:idx val="292"/>
              <c:tx>
                <c:strRef>
                  <c:f>'/Users/el1goluj/Documents/ZURICH/PROJECTS/UPMEM/upmem-workloads/Microbenchmarks/AI/[ai_output.xlsx]ai_output (4)'!$J$294</c:f>
                  <c:strCache>
                    <c:ptCount val="1"/>
                    <c:pt idx="0">
                      <c:v>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{0773E976-AB76-C94D-BDE4-240D4741A7BD}</c15:txfldGUID>
                      <c15:f>'/Users/el1goluj/Documents/ZURICH/PROJECTS/UPMEM/upmem-workloads/Microbenchmarks/AI/[ai_output.xlsx]ai_output (4)'!$J$294</c15:f>
                      <c15:dlblFieldTableCache>
                        <c:ptCount val="1"/>
                        <c:pt idx="0">
                          <c:v>5</c:v>
                        </c:pt>
                      </c15:dlblFieldTableCache>
                    </c15:dlblFTEntry>
                  </c15:dlblFieldTable>
                  <c15:showDataLabelsRange val="0"/>
                </c:ext>
                <c:ext xmlns:c16="http://schemas.microsoft.com/office/drawing/2014/chart" uri="{C3380CC4-5D6E-409C-BE32-E72D297353CC}">
                  <c16:uniqueId val="{00000124-FF8B-5F4C-8BBF-ED4DE736661E}"/>
                </c:ext>
              </c:extLst>
            </c:dLbl>
            <c:dLbl>
              <c:idx val="293"/>
              <c:tx>
                <c:strRef>
                  <c:f>'/Users/el1goluj/Documents/ZURICH/PROJECTS/UPMEM/upmem-workloads/Microbenchmarks/AI/[ai_output.xlsx]ai_output (4)'!$J$295</c:f>
                  <c:strCache>
                    <c:ptCount val="1"/>
                    <c:pt idx="0">
                      <c:v>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{831C724A-78B0-DC49-AF1F-BA0927D3227A}</c15:txfldGUID>
                      <c15:f>'/Users/el1goluj/Documents/ZURICH/PROJECTS/UPMEM/upmem-workloads/Microbenchmarks/AI/[ai_output.xlsx]ai_output (4)'!$J$295</c15:f>
                      <c15:dlblFieldTableCache>
                        <c:ptCount val="1"/>
                        <c:pt idx="0">
                          <c:v>6</c:v>
                        </c:pt>
                      </c15:dlblFieldTableCache>
                    </c15:dlblFTEntry>
                  </c15:dlblFieldTable>
                  <c15:showDataLabelsRange val="0"/>
                </c:ext>
                <c:ext xmlns:c16="http://schemas.microsoft.com/office/drawing/2014/chart" uri="{C3380CC4-5D6E-409C-BE32-E72D297353CC}">
                  <c16:uniqueId val="{00000125-FF8B-5F4C-8BBF-ED4DE736661E}"/>
                </c:ext>
              </c:extLst>
            </c:dLbl>
            <c:dLbl>
              <c:idx val="294"/>
              <c:tx>
                <c:strRef>
                  <c:f>'/Users/el1goluj/Documents/ZURICH/PROJECTS/UPMEM/upmem-workloads/Microbenchmarks/AI/[ai_output.xlsx]ai_output (4)'!$J$296</c:f>
                  <c:strCache>
                    <c:ptCount val="1"/>
                    <c:pt idx="0">
                      <c:v>7</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{6EE5296A-1C11-9440-AAD9-71B0AC1A5A27}</c15:txfldGUID>
                      <c15:f>'/Users/el1goluj/Documents/ZURICH/PROJECTS/UPMEM/upmem-workloads/Microbenchmarks/AI/[ai_output.xlsx]ai_output (4)'!$J$296</c15:f>
                      <c15:dlblFieldTableCache>
                        <c:ptCount val="1"/>
                        <c:pt idx="0">
                          <c:v>7</c:v>
                        </c:pt>
                      </c15:dlblFieldTableCache>
                    </c15:dlblFTEntry>
                  </c15:dlblFieldTable>
                  <c15:showDataLabelsRange val="0"/>
                </c:ext>
                <c:ext xmlns:c16="http://schemas.microsoft.com/office/drawing/2014/chart" uri="{C3380CC4-5D6E-409C-BE32-E72D297353CC}">
                  <c16:uniqueId val="{00000126-FF8B-5F4C-8BBF-ED4DE736661E}"/>
                </c:ext>
              </c:extLst>
            </c:dLbl>
            <c:dLbl>
              <c:idx val="295"/>
              <c:tx>
                <c:strRef>
                  <c:f>'/Users/el1goluj/Documents/ZURICH/PROJECTS/UPMEM/upmem-workloads/Microbenchmarks/AI/[ai_output.xlsx]ai_output (4)'!$J$297</c:f>
                  <c:strCache>
                    <c:ptCount val="1"/>
                    <c:pt idx="0">
                      <c:v>8</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{AE85B86D-F138-8349-9E92-E7188C615921}</c15:txfldGUID>
                      <c15:f>'/Users/el1goluj/Documents/ZURICH/PROJECTS/UPMEM/upmem-workloads/Microbenchmarks/AI/[ai_output.xlsx]ai_output (4)'!$J$297</c15:f>
                      <c15:dlblFieldTableCache>
                        <c:ptCount val="1"/>
                        <c:pt idx="0">
                          <c:v>8</c:v>
                        </c:pt>
                      </c15:dlblFieldTableCache>
                    </c15:dlblFTEntry>
                  </c15:dlblFieldTable>
                  <c15:showDataLabelsRange val="0"/>
                </c:ext>
                <c:ext xmlns:c16="http://schemas.microsoft.com/office/drawing/2014/chart" uri="{C3380CC4-5D6E-409C-BE32-E72D297353CC}">
                  <c16:uniqueId val="{00000127-FF8B-5F4C-8BBF-ED4DE736661E}"/>
                </c:ext>
              </c:extLst>
            </c:dLbl>
            <c:dLbl>
              <c:idx val="296"/>
              <c:tx>
                <c:strRef>
                  <c:f>'/Users/el1goluj/Documents/ZURICH/PROJECTS/UPMEM/upmem-workloads/Microbenchmarks/AI/[ai_output.xlsx]ai_output (4)'!$J$298</c:f>
                  <c:strCache>
                    <c:ptCount val="1"/>
                    <c:pt idx="0">
                      <c:v>9</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{542718D7-D6A4-B14B-95D5-7933E495BCCF}</c15:txfldGUID>
                      <c15:f>'/Users/el1goluj/Documents/ZURICH/PROJECTS/UPMEM/upmem-workloads/Microbenchmarks/AI/[ai_output.xlsx]ai_output (4)'!$J$298</c15:f>
                      <c15:dlblFieldTableCache>
                        <c:ptCount val="1"/>
                        <c:pt idx="0">
                          <c:v>9</c:v>
                        </c:pt>
                      </c15:dlblFieldTableCache>
                    </c15:dlblFTEntry>
                  </c15:dlblFieldTable>
                  <c15:showDataLabelsRange val="0"/>
                </c:ext>
                <c:ext xmlns:c16="http://schemas.microsoft.com/office/drawing/2014/chart" uri="{C3380CC4-5D6E-409C-BE32-E72D297353CC}">
                  <c16:uniqueId val="{00000128-FF8B-5F4C-8BBF-ED4DE736661E}"/>
                </c:ext>
              </c:extLst>
            </c:dLbl>
            <c:dLbl>
              <c:idx val="297"/>
              <c:tx>
                <c:strRef>
                  <c:f>'/Users/el1goluj/Documents/ZURICH/PROJECTS/UPMEM/upmem-workloads/Microbenchmarks/AI/[ai_output.xlsx]ai_output (4)'!$J$299</c:f>
                  <c:strCache>
                    <c:ptCount val="1"/>
                    <c:pt idx="0">
                      <c:v>10</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{D7767746-0FEA-FF4B-A627-DC965AD4BA74}</c15:txfldGUID>
                      <c15:f>'/Users/el1goluj/Documents/ZURICH/PROJECTS/UPMEM/upmem-workloads/Microbenchmarks/AI/[ai_output.xlsx]ai_output (4)'!$J$299</c15:f>
                      <c15:dlblFieldTableCache>
                        <c:ptCount val="1"/>
                        <c:pt idx="0">
                          <c:v>10</c:v>
                        </c:pt>
                      </c15:dlblFieldTableCache>
                    </c15:dlblFTEntry>
                  </c15:dlblFieldTable>
                  <c15:showDataLabelsRange val="0"/>
                </c:ext>
                <c:ext xmlns:c16="http://schemas.microsoft.com/office/drawing/2014/chart" uri="{C3380CC4-5D6E-409C-BE32-E72D297353CC}">
                  <c16:uniqueId val="{00000129-FF8B-5F4C-8BBF-ED4DE736661E}"/>
                </c:ext>
              </c:extLst>
            </c:dLbl>
            <c:dLbl>
              <c:idx val="298"/>
              <c:tx>
                <c:strRef>
                  <c:f>'/Users/el1goluj/Documents/ZURICH/PROJECTS/UPMEM/upmem-workloads/Microbenchmarks/AI/[ai_output.xlsx]ai_output (4)'!$J$300</c:f>
                  <c:strCache>
                    <c:ptCount val="1"/>
                    <c:pt idx="0">
                      <c:v>11</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{CFAB6D12-267E-F640-A162-018000AD06A8}</c15:txfldGUID>
                      <c15:f>'/Users/el1goluj/Documents/ZURICH/PROJECTS/UPMEM/upmem-workloads/Microbenchmarks/AI/[ai_output.xlsx]ai_output (4)'!$J$300</c15:f>
                      <c15:dlblFieldTableCache>
                        <c:ptCount val="1"/>
                        <c:pt idx="0">
                          <c:v>11</c:v>
                        </c:pt>
                      </c15:dlblFieldTableCache>
                    </c15:dlblFTEntry>
                  </c15:dlblFieldTable>
                  <c15:showDataLabelsRange val="0"/>
                </c:ext>
                <c:ext xmlns:c16="http://schemas.microsoft.com/office/drawing/2014/chart" uri="{C3380CC4-5D6E-409C-BE32-E72D297353CC}">
                  <c16:uniqueId val="{0000012A-FF8B-5F4C-8BBF-ED4DE736661E}"/>
                </c:ext>
              </c:extLst>
            </c:dLbl>
            <c:dLbl>
              <c:idx val="299"/>
              <c:tx>
                <c:strRef>
                  <c:f>'/Users/el1goluj/Documents/ZURICH/PROJECTS/UPMEM/upmem-workloads/Microbenchmarks/AI/[ai_output.xlsx]ai_output (4)'!$J$301</c:f>
                  <c:strCache>
                    <c:ptCount val="1"/>
                    <c:pt idx="0">
                      <c:v>12</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{13A3E842-76DE-B54E-967B-4975831A7DBF}</c15:txfldGUID>
                      <c15:f>'/Users/el1goluj/Documents/ZURICH/PROJECTS/UPMEM/upmem-workloads/Microbenchmarks/AI/[ai_output.xlsx]ai_output (4)'!$J$301</c15:f>
                      <c15:dlblFieldTableCache>
                        <c:ptCount val="1"/>
                        <c:pt idx="0">
                          <c:v>12</c:v>
                        </c:pt>
                      </c15:dlblFieldTableCache>
                    </c15:dlblFTEntry>
                  </c15:dlblFieldTable>
                  <c15:showDataLabelsRange val="0"/>
                </c:ext>
                <c:ext xmlns:c16="http://schemas.microsoft.com/office/drawing/2014/chart" uri="{C3380CC4-5D6E-409C-BE32-E72D297353CC}">
                  <c16:uniqueId val="{0000012B-FF8B-5F4C-8BBF-ED4DE736661E}"/>
                </c:ext>
              </c:extLst>
            </c:dLbl>
            <c:dLbl>
              <c:idx val="300"/>
              <c:tx>
                <c:strRef>
                  <c:f>'/Users/el1goluj/Documents/ZURICH/PROJECTS/UPMEM/upmem-workloads/Microbenchmarks/AI/[ai_output.xlsx]ai_output (4)'!$J$302</c:f>
                  <c:strCache>
                    <c:ptCount val="1"/>
                    <c:pt idx="0">
                      <c:v>13</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{35741149-2BF0-9941-89C8-42226E2E8EEC}</c15:txfldGUID>
                      <c15:f>'/Users/el1goluj/Documents/ZURICH/PROJECTS/UPMEM/upmem-workloads/Microbenchmarks/AI/[ai_output.xlsx]ai_output (4)'!$J$302</c15:f>
                      <c15:dlblFieldTableCache>
                        <c:ptCount val="1"/>
                        <c:pt idx="0">
                          <c:v>13</c:v>
                        </c:pt>
                      </c15:dlblFieldTableCache>
                    </c15:dlblFTEntry>
                  </c15:dlblFieldTable>
                  <c15:showDataLabelsRange val="0"/>
                </c:ext>
                <c:ext xmlns:c16="http://schemas.microsoft.com/office/drawing/2014/chart" uri="{C3380CC4-5D6E-409C-BE32-E72D297353CC}">
                  <c16:uniqueId val="{0000012C-FF8B-5F4C-8BBF-ED4DE736661E}"/>
                </c:ext>
              </c:extLst>
            </c:dLbl>
            <c:dLbl>
              <c:idx val="301"/>
              <c:tx>
                <c:strRef>
                  <c:f>'/Users/el1goluj/Documents/ZURICH/PROJECTS/UPMEM/upmem-workloads/Microbenchmarks/AI/[ai_output.xlsx]ai_output (4)'!$J$303</c:f>
                  <c:strCache>
                    <c:ptCount val="1"/>
                    <c:pt idx="0">
                      <c:v>14</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{1AA76D3F-7031-1D42-8735-871CF1383E32}</c15:txfldGUID>
                      <c15:f>'/Users/el1goluj/Documents/ZURICH/PROJECTS/UPMEM/upmem-workloads/Microbenchmarks/AI/[ai_output.xlsx]ai_output (4)'!$J$303</c15:f>
                      <c15:dlblFieldTableCache>
                        <c:ptCount val="1"/>
                        <c:pt idx="0">
                          <c:v>14</c:v>
                        </c:pt>
                      </c15:dlblFieldTableCache>
                    </c15:dlblFTEntry>
                  </c15:dlblFieldTable>
                  <c15:showDataLabelsRange val="0"/>
                </c:ext>
                <c:ext xmlns:c16="http://schemas.microsoft.com/office/drawing/2014/chart" uri="{C3380CC4-5D6E-409C-BE32-E72D297353CC}">
                  <c16:uniqueId val="{0000012D-FF8B-5F4C-8BBF-ED4DE736661E}"/>
                </c:ext>
              </c:extLst>
            </c:dLbl>
            <c:dLbl>
              <c:idx val="302"/>
              <c:tx>
                <c:strRef>
                  <c:f>'/Users/el1goluj/Documents/ZURICH/PROJECTS/UPMEM/upmem-workloads/Microbenchmarks/AI/[ai_output.xlsx]ai_output (4)'!$J$304</c:f>
                  <c:strCache>
                    <c:ptCount val="1"/>
                    <c:pt idx="0">
                      <c:v>15</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{78E3FF50-D111-8C4A-9A5F-C24427552E89}</c15:txfldGUID>
                      <c15:f>'/Users/el1goluj/Documents/ZURICH/PROJECTS/UPMEM/upmem-workloads/Microbenchmarks/AI/[ai_output.xlsx]ai_output (4)'!$J$304</c15:f>
                      <c15:dlblFieldTableCache>
                        <c:ptCount val="1"/>
                        <c:pt idx="0">
                          <c:v>15</c:v>
                        </c:pt>
                      </c15:dlblFieldTableCache>
                    </c15:dlblFTEntry>
                  </c15:dlblFieldTable>
                  <c15:showDataLabelsRange val="0"/>
                </c:ext>
                <c:ext xmlns:c16="http://schemas.microsoft.com/office/drawing/2014/chart" uri="{C3380CC4-5D6E-409C-BE32-E72D297353CC}">
                  <c16:uniqueId val="{0000012E-FF8B-5F4C-8BBF-ED4DE736661E}"/>
                </c:ext>
              </c:extLst>
            </c:dLbl>
            <c:dLbl>
              <c:idx val="303"/>
              <c:tx>
                <c:strRef>
                  <c:f>'/Users/el1goluj/Documents/ZURICH/PROJECTS/UPMEM/upmem-workloads/Microbenchmarks/AI/[ai_output.xlsx]ai_output (4)'!$J$305</c:f>
                  <c:strCache>
                    <c:ptCount val="1"/>
                    <c:pt idx="0">
                      <c:v>16</c:v>
                    </c:pt>
                  </c:strCache>
                </c:strRef>
              </c:tx>
              <c:dLblPos val="ctr"/>
              <c:showLegendKey val="0"/>
              <c:showVal val="1"/>
              <c:showCatName val="0"/>
              <c:showSerName val="0"/>
              <c:showPercent val="0"/>
              <c:showBubbleSize val="0"/>
              <c:separator>, </c:separator>
              <c:extLst>
                <c:ext xmlns:c15="http://schemas.microsoft.com/office/drawing/2012/chart" uri="{CE6537A1-D6FC-4f65-9D91-7224C49458BB}">
                  <c15:dlblFieldTable>
                    <c15:dlblFTEntry>
                      <c15:txfldGUID>{34933BBF-7058-584B-96C5-5116ED8ECBE7}</c15:txfldGUID>
                      <c15:f>'/Users/el1goluj/Documents/ZURICH/PROJECTS/UPMEM/upmem-workloads/Microbenchmarks/AI/[ai_output.xlsx]ai_output (4)'!$J$305</c15:f>
                      <c15:dlblFieldTableCache>
                        <c:ptCount val="1"/>
                        <c:pt idx="0">
                          <c:v>16</c:v>
                        </c:pt>
                      </c15:dlblFieldTableCache>
                    </c15:dlblFTEntry>
                  </c15:dlblFieldTable>
                  <c15:showDataLabelsRange val="0"/>
                </c:ext>
                <c:ext xmlns:c16="http://schemas.microsoft.com/office/drawing/2014/chart" uri="{C3380CC4-5D6E-409C-BE32-E72D297353CC}">
                  <c16:uniqueId val="{0000012F-FF8B-5F4C-8BBF-ED4DE736661E}"/>
                </c:ext>
              </c:extLst>
            </c:dLbl>
            <c:spPr>
              <a:noFill/>
              <a:ln>
                <a:noFill/>
              </a:ln>
              <a:effectLst/>
            </c:spPr>
            <c:txPr>
              <a:bodyPr rot="0" vert="horz"/>
              <a:lstStyle/>
              <a:p>
                <a:pPr>
                  <a:defRPr/>
                </a:pPr>
                <a:endParaRPr lang="en-US"/>
              </a:p>
            </c:txPr>
            <c:dLblPos val="ctr"/>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xVal>
            <c:numRef>
              <c:f>'ai_output-frac'!$K$610:$K$849</c:f>
              <c:numCache>
                <c:formatCode>#\ ????/????</c:formatCode>
                <c:ptCount val="240"/>
                <c:pt idx="0">
                  <c:v>4.8825000000000002E-4</c:v>
                </c:pt>
                <c:pt idx="1">
                  <c:v>4.8825000000000002E-4</c:v>
                </c:pt>
                <c:pt idx="2">
                  <c:v>4.8825000000000002E-4</c:v>
                </c:pt>
                <c:pt idx="3">
                  <c:v>4.8825000000000002E-4</c:v>
                </c:pt>
                <c:pt idx="4">
                  <c:v>4.8825000000000002E-4</c:v>
                </c:pt>
                <c:pt idx="5">
                  <c:v>4.8825000000000002E-4</c:v>
                </c:pt>
                <c:pt idx="6">
                  <c:v>4.8825000000000002E-4</c:v>
                </c:pt>
                <c:pt idx="7">
                  <c:v>4.8825000000000002E-4</c:v>
                </c:pt>
                <c:pt idx="8">
                  <c:v>4.8825000000000002E-4</c:v>
                </c:pt>
                <c:pt idx="9">
                  <c:v>4.8825000000000002E-4</c:v>
                </c:pt>
                <c:pt idx="10">
                  <c:v>4.8825000000000002E-4</c:v>
                </c:pt>
                <c:pt idx="11">
                  <c:v>4.8825000000000002E-4</c:v>
                </c:pt>
                <c:pt idx="12">
                  <c:v>4.8825000000000002E-4</c:v>
                </c:pt>
                <c:pt idx="13">
                  <c:v>4.8825000000000002E-4</c:v>
                </c:pt>
                <c:pt idx="14">
                  <c:v>4.8825000000000002E-4</c:v>
                </c:pt>
                <c:pt idx="15">
                  <c:v>4.8825000000000002E-4</c:v>
                </c:pt>
                <c:pt idx="16">
                  <c:v>9.7650000000000005E-4</c:v>
                </c:pt>
                <c:pt idx="17">
                  <c:v>9.7650000000000005E-4</c:v>
                </c:pt>
                <c:pt idx="18">
                  <c:v>9.7650000000000005E-4</c:v>
                </c:pt>
                <c:pt idx="19">
                  <c:v>9.7650000000000005E-4</c:v>
                </c:pt>
                <c:pt idx="20">
                  <c:v>9.7650000000000005E-4</c:v>
                </c:pt>
                <c:pt idx="21">
                  <c:v>9.7650000000000005E-4</c:v>
                </c:pt>
                <c:pt idx="22">
                  <c:v>9.7650000000000005E-4</c:v>
                </c:pt>
                <c:pt idx="23">
                  <c:v>9.7650000000000005E-4</c:v>
                </c:pt>
                <c:pt idx="24">
                  <c:v>9.7650000000000005E-4</c:v>
                </c:pt>
                <c:pt idx="25">
                  <c:v>9.7650000000000005E-4</c:v>
                </c:pt>
                <c:pt idx="26">
                  <c:v>9.7650000000000005E-4</c:v>
                </c:pt>
                <c:pt idx="27">
                  <c:v>9.7650000000000005E-4</c:v>
                </c:pt>
                <c:pt idx="28">
                  <c:v>9.7650000000000005E-4</c:v>
                </c:pt>
                <c:pt idx="29">
                  <c:v>9.7650000000000005E-4</c:v>
                </c:pt>
                <c:pt idx="30">
                  <c:v>9.7650000000000005E-4</c:v>
                </c:pt>
                <c:pt idx="31">
                  <c:v>9.7650000000000005E-4</c:v>
                </c:pt>
                <c:pt idx="32">
                  <c:v>1.9530000000000001E-3</c:v>
                </c:pt>
                <c:pt idx="33">
                  <c:v>1.9530000000000001E-3</c:v>
                </c:pt>
                <c:pt idx="34">
                  <c:v>1.9530000000000001E-3</c:v>
                </c:pt>
                <c:pt idx="35">
                  <c:v>1.9530000000000001E-3</c:v>
                </c:pt>
                <c:pt idx="36">
                  <c:v>1.9530000000000001E-3</c:v>
                </c:pt>
                <c:pt idx="37">
                  <c:v>1.9530000000000001E-3</c:v>
                </c:pt>
                <c:pt idx="38">
                  <c:v>1.9530000000000001E-3</c:v>
                </c:pt>
                <c:pt idx="39">
                  <c:v>1.9530000000000001E-3</c:v>
                </c:pt>
                <c:pt idx="40">
                  <c:v>1.9530000000000001E-3</c:v>
                </c:pt>
                <c:pt idx="41">
                  <c:v>1.9530000000000001E-3</c:v>
                </c:pt>
                <c:pt idx="42">
                  <c:v>1.9530000000000001E-3</c:v>
                </c:pt>
                <c:pt idx="43">
                  <c:v>1.9530000000000001E-3</c:v>
                </c:pt>
                <c:pt idx="44">
                  <c:v>1.9530000000000001E-3</c:v>
                </c:pt>
                <c:pt idx="45">
                  <c:v>1.9530000000000001E-3</c:v>
                </c:pt>
                <c:pt idx="46">
                  <c:v>1.9530000000000001E-3</c:v>
                </c:pt>
                <c:pt idx="47">
                  <c:v>1.9530000000000001E-3</c:v>
                </c:pt>
                <c:pt idx="48">
                  <c:v>3.90625E-3</c:v>
                </c:pt>
                <c:pt idx="49">
                  <c:v>3.90625E-3</c:v>
                </c:pt>
                <c:pt idx="50">
                  <c:v>3.90625E-3</c:v>
                </c:pt>
                <c:pt idx="51">
                  <c:v>3.90625E-3</c:v>
                </c:pt>
                <c:pt idx="52">
                  <c:v>3.90625E-3</c:v>
                </c:pt>
                <c:pt idx="53">
                  <c:v>3.90625E-3</c:v>
                </c:pt>
                <c:pt idx="54">
                  <c:v>3.90625E-3</c:v>
                </c:pt>
                <c:pt idx="55">
                  <c:v>3.90625E-3</c:v>
                </c:pt>
                <c:pt idx="56">
                  <c:v>3.90625E-3</c:v>
                </c:pt>
                <c:pt idx="57">
                  <c:v>3.90625E-3</c:v>
                </c:pt>
                <c:pt idx="58">
                  <c:v>3.90625E-3</c:v>
                </c:pt>
                <c:pt idx="59">
                  <c:v>3.90625E-3</c:v>
                </c:pt>
                <c:pt idx="60">
                  <c:v>3.90625E-3</c:v>
                </c:pt>
                <c:pt idx="61">
                  <c:v>3.90625E-3</c:v>
                </c:pt>
                <c:pt idx="62">
                  <c:v>3.90625E-3</c:v>
                </c:pt>
                <c:pt idx="63">
                  <c:v>3.90625E-3</c:v>
                </c:pt>
                <c:pt idx="64">
                  <c:v>7.8125E-3</c:v>
                </c:pt>
                <c:pt idx="65">
                  <c:v>7.8125E-3</c:v>
                </c:pt>
                <c:pt idx="66">
                  <c:v>7.8125E-3</c:v>
                </c:pt>
                <c:pt idx="67">
                  <c:v>7.8125E-3</c:v>
                </c:pt>
                <c:pt idx="68">
                  <c:v>7.8125E-3</c:v>
                </c:pt>
                <c:pt idx="69">
                  <c:v>7.8125E-3</c:v>
                </c:pt>
                <c:pt idx="70">
                  <c:v>7.8125E-3</c:v>
                </c:pt>
                <c:pt idx="71">
                  <c:v>7.8125E-3</c:v>
                </c:pt>
                <c:pt idx="72">
                  <c:v>7.8125E-3</c:v>
                </c:pt>
                <c:pt idx="73">
                  <c:v>7.8125E-3</c:v>
                </c:pt>
                <c:pt idx="74">
                  <c:v>7.8125E-3</c:v>
                </c:pt>
                <c:pt idx="75">
                  <c:v>7.8125E-3</c:v>
                </c:pt>
                <c:pt idx="76">
                  <c:v>7.8125E-3</c:v>
                </c:pt>
                <c:pt idx="77">
                  <c:v>7.8125E-3</c:v>
                </c:pt>
                <c:pt idx="78">
                  <c:v>7.8125E-3</c:v>
                </c:pt>
                <c:pt idx="79">
                  <c:v>7.8125E-3</c:v>
                </c:pt>
                <c:pt idx="80">
                  <c:v>1.5625E-2</c:v>
                </c:pt>
                <c:pt idx="81">
                  <c:v>1.5625E-2</c:v>
                </c:pt>
                <c:pt idx="82">
                  <c:v>1.5625E-2</c:v>
                </c:pt>
                <c:pt idx="83">
                  <c:v>1.5625E-2</c:v>
                </c:pt>
                <c:pt idx="84">
                  <c:v>1.5625E-2</c:v>
                </c:pt>
                <c:pt idx="85">
                  <c:v>1.5625E-2</c:v>
                </c:pt>
                <c:pt idx="86">
                  <c:v>1.5625E-2</c:v>
                </c:pt>
                <c:pt idx="87">
                  <c:v>1.5625E-2</c:v>
                </c:pt>
                <c:pt idx="88">
                  <c:v>1.5625E-2</c:v>
                </c:pt>
                <c:pt idx="89">
                  <c:v>1.5625E-2</c:v>
                </c:pt>
                <c:pt idx="90">
                  <c:v>1.5625E-2</c:v>
                </c:pt>
                <c:pt idx="91">
                  <c:v>1.5625E-2</c:v>
                </c:pt>
                <c:pt idx="92">
                  <c:v>1.5625E-2</c:v>
                </c:pt>
                <c:pt idx="93">
                  <c:v>1.5625E-2</c:v>
                </c:pt>
                <c:pt idx="94">
                  <c:v>1.5625E-2</c:v>
                </c:pt>
                <c:pt idx="95">
                  <c:v>1.5625E-2</c:v>
                </c:pt>
                <c:pt idx="96">
                  <c:v>3.125E-2</c:v>
                </c:pt>
                <c:pt idx="97">
                  <c:v>3.125E-2</c:v>
                </c:pt>
                <c:pt idx="98">
                  <c:v>3.125E-2</c:v>
                </c:pt>
                <c:pt idx="99">
                  <c:v>3.125E-2</c:v>
                </c:pt>
                <c:pt idx="100">
                  <c:v>3.125E-2</c:v>
                </c:pt>
                <c:pt idx="101">
                  <c:v>3.125E-2</c:v>
                </c:pt>
                <c:pt idx="102">
                  <c:v>3.125E-2</c:v>
                </c:pt>
                <c:pt idx="103">
                  <c:v>3.125E-2</c:v>
                </c:pt>
                <c:pt idx="104">
                  <c:v>3.125E-2</c:v>
                </c:pt>
                <c:pt idx="105">
                  <c:v>3.125E-2</c:v>
                </c:pt>
                <c:pt idx="106">
                  <c:v>3.125E-2</c:v>
                </c:pt>
                <c:pt idx="107">
                  <c:v>3.125E-2</c:v>
                </c:pt>
                <c:pt idx="108">
                  <c:v>3.125E-2</c:v>
                </c:pt>
                <c:pt idx="109">
                  <c:v>3.125E-2</c:v>
                </c:pt>
                <c:pt idx="110">
                  <c:v>3.125E-2</c:v>
                </c:pt>
                <c:pt idx="111">
                  <c:v>3.125E-2</c:v>
                </c:pt>
                <c:pt idx="112">
                  <c:v>6.25E-2</c:v>
                </c:pt>
                <c:pt idx="113">
                  <c:v>6.25E-2</c:v>
                </c:pt>
                <c:pt idx="114">
                  <c:v>6.25E-2</c:v>
                </c:pt>
                <c:pt idx="115">
                  <c:v>6.25E-2</c:v>
                </c:pt>
                <c:pt idx="116">
                  <c:v>6.25E-2</c:v>
                </c:pt>
                <c:pt idx="117">
                  <c:v>6.25E-2</c:v>
                </c:pt>
                <c:pt idx="118">
                  <c:v>6.25E-2</c:v>
                </c:pt>
                <c:pt idx="119">
                  <c:v>6.25E-2</c:v>
                </c:pt>
                <c:pt idx="120">
                  <c:v>6.25E-2</c:v>
                </c:pt>
                <c:pt idx="121">
                  <c:v>6.25E-2</c:v>
                </c:pt>
                <c:pt idx="122">
                  <c:v>6.25E-2</c:v>
                </c:pt>
                <c:pt idx="123">
                  <c:v>6.25E-2</c:v>
                </c:pt>
                <c:pt idx="124">
                  <c:v>6.25E-2</c:v>
                </c:pt>
                <c:pt idx="125">
                  <c:v>6.25E-2</c:v>
                </c:pt>
                <c:pt idx="126">
                  <c:v>6.25E-2</c:v>
                </c:pt>
                <c:pt idx="127">
                  <c:v>6.25E-2</c:v>
                </c:pt>
                <c:pt idx="128">
                  <c:v>0.125</c:v>
                </c:pt>
                <c:pt idx="129">
                  <c:v>0.125</c:v>
                </c:pt>
                <c:pt idx="130">
                  <c:v>0.125</c:v>
                </c:pt>
                <c:pt idx="131">
                  <c:v>0.125</c:v>
                </c:pt>
                <c:pt idx="132">
                  <c:v>0.125</c:v>
                </c:pt>
                <c:pt idx="133">
                  <c:v>0.125</c:v>
                </c:pt>
                <c:pt idx="134">
                  <c:v>0.125</c:v>
                </c:pt>
                <c:pt idx="135">
                  <c:v>0.125</c:v>
                </c:pt>
                <c:pt idx="136">
                  <c:v>0.125</c:v>
                </c:pt>
                <c:pt idx="137">
                  <c:v>0.125</c:v>
                </c:pt>
                <c:pt idx="138">
                  <c:v>0.125</c:v>
                </c:pt>
                <c:pt idx="139">
                  <c:v>0.125</c:v>
                </c:pt>
                <c:pt idx="140">
                  <c:v>0.125</c:v>
                </c:pt>
                <c:pt idx="141">
                  <c:v>0.125</c:v>
                </c:pt>
                <c:pt idx="142">
                  <c:v>0.125</c:v>
                </c:pt>
                <c:pt idx="143">
                  <c:v>0.125</c:v>
                </c:pt>
                <c:pt idx="144">
                  <c:v>0.25</c:v>
                </c:pt>
                <c:pt idx="145">
                  <c:v>0.25</c:v>
                </c:pt>
                <c:pt idx="146">
                  <c:v>0.25</c:v>
                </c:pt>
                <c:pt idx="147">
                  <c:v>0.25</c:v>
                </c:pt>
                <c:pt idx="148">
                  <c:v>0.25</c:v>
                </c:pt>
                <c:pt idx="149">
                  <c:v>0.25</c:v>
                </c:pt>
                <c:pt idx="150">
                  <c:v>0.25</c:v>
                </c:pt>
                <c:pt idx="151">
                  <c:v>0.25</c:v>
                </c:pt>
                <c:pt idx="152">
                  <c:v>0.25</c:v>
                </c:pt>
                <c:pt idx="153">
                  <c:v>0.25</c:v>
                </c:pt>
                <c:pt idx="154">
                  <c:v>0.25</c:v>
                </c:pt>
                <c:pt idx="155">
                  <c:v>0.25</c:v>
                </c:pt>
                <c:pt idx="156">
                  <c:v>0.25</c:v>
                </c:pt>
                <c:pt idx="157">
                  <c:v>0.25</c:v>
                </c:pt>
                <c:pt idx="158">
                  <c:v>0.25</c:v>
                </c:pt>
                <c:pt idx="159">
                  <c:v>0.25</c:v>
                </c:pt>
                <c:pt idx="160">
                  <c:v>0.5</c:v>
                </c:pt>
                <c:pt idx="161">
                  <c:v>0.5</c:v>
                </c:pt>
                <c:pt idx="162">
                  <c:v>0.5</c:v>
                </c:pt>
                <c:pt idx="163">
                  <c:v>0.5</c:v>
                </c:pt>
                <c:pt idx="164">
                  <c:v>0.5</c:v>
                </c:pt>
                <c:pt idx="165">
                  <c:v>0.5</c:v>
                </c:pt>
                <c:pt idx="166">
                  <c:v>0.5</c:v>
                </c:pt>
                <c:pt idx="167">
                  <c:v>0.5</c:v>
                </c:pt>
                <c:pt idx="168">
                  <c:v>0.5</c:v>
                </c:pt>
                <c:pt idx="169">
                  <c:v>0.5</c:v>
                </c:pt>
                <c:pt idx="170">
                  <c:v>0.5</c:v>
                </c:pt>
                <c:pt idx="171">
                  <c:v>0.5</c:v>
                </c:pt>
                <c:pt idx="172">
                  <c:v>0.5</c:v>
                </c:pt>
                <c:pt idx="173">
                  <c:v>0.5</c:v>
                </c:pt>
                <c:pt idx="174">
                  <c:v>0.5</c:v>
                </c:pt>
                <c:pt idx="175">
                  <c:v>0.5</c:v>
                </c:pt>
                <c:pt idx="176">
                  <c:v>1</c:v>
                </c:pt>
                <c:pt idx="177">
                  <c:v>1</c:v>
                </c:pt>
                <c:pt idx="178">
                  <c:v>1</c:v>
                </c:pt>
                <c:pt idx="179">
                  <c:v>1</c:v>
                </c:pt>
                <c:pt idx="180">
                  <c:v>1</c:v>
                </c:pt>
                <c:pt idx="181">
                  <c:v>1</c:v>
                </c:pt>
                <c:pt idx="182">
                  <c:v>1</c:v>
                </c:pt>
                <c:pt idx="183">
                  <c:v>1</c:v>
                </c:pt>
                <c:pt idx="184">
                  <c:v>1</c:v>
                </c:pt>
                <c:pt idx="185">
                  <c:v>1</c:v>
                </c:pt>
                <c:pt idx="186">
                  <c:v>1</c:v>
                </c:pt>
                <c:pt idx="187">
                  <c:v>1</c:v>
                </c:pt>
                <c:pt idx="188">
                  <c:v>1</c:v>
                </c:pt>
                <c:pt idx="189">
                  <c:v>1</c:v>
                </c:pt>
                <c:pt idx="190">
                  <c:v>1</c:v>
                </c:pt>
                <c:pt idx="191">
                  <c:v>1</c:v>
                </c:pt>
                <c:pt idx="192">
                  <c:v>2</c:v>
                </c:pt>
                <c:pt idx="193">
                  <c:v>2</c:v>
                </c:pt>
                <c:pt idx="194">
                  <c:v>2</c:v>
                </c:pt>
                <c:pt idx="195">
                  <c:v>2</c:v>
                </c:pt>
                <c:pt idx="196">
                  <c:v>2</c:v>
                </c:pt>
                <c:pt idx="197">
                  <c:v>2</c:v>
                </c:pt>
                <c:pt idx="198">
                  <c:v>2</c:v>
                </c:pt>
                <c:pt idx="199">
                  <c:v>2</c:v>
                </c:pt>
                <c:pt idx="200">
                  <c:v>2</c:v>
                </c:pt>
                <c:pt idx="201">
                  <c:v>2</c:v>
                </c:pt>
                <c:pt idx="202">
                  <c:v>2</c:v>
                </c:pt>
                <c:pt idx="203">
                  <c:v>2</c:v>
                </c:pt>
                <c:pt idx="204">
                  <c:v>2</c:v>
                </c:pt>
                <c:pt idx="205">
                  <c:v>2</c:v>
                </c:pt>
                <c:pt idx="206">
                  <c:v>2</c:v>
                </c:pt>
                <c:pt idx="207">
                  <c:v>2</c:v>
                </c:pt>
                <c:pt idx="208">
                  <c:v>4</c:v>
                </c:pt>
                <c:pt idx="209">
                  <c:v>4</c:v>
                </c:pt>
                <c:pt idx="210">
                  <c:v>4</c:v>
                </c:pt>
                <c:pt idx="211">
                  <c:v>4</c:v>
                </c:pt>
                <c:pt idx="212">
                  <c:v>4</c:v>
                </c:pt>
                <c:pt idx="213">
                  <c:v>4</c:v>
                </c:pt>
                <c:pt idx="214">
                  <c:v>4</c:v>
                </c:pt>
                <c:pt idx="215">
                  <c:v>4</c:v>
                </c:pt>
                <c:pt idx="216">
                  <c:v>4</c:v>
                </c:pt>
                <c:pt idx="217">
                  <c:v>4</c:v>
                </c:pt>
                <c:pt idx="218">
                  <c:v>4</c:v>
                </c:pt>
                <c:pt idx="219">
                  <c:v>4</c:v>
                </c:pt>
                <c:pt idx="220">
                  <c:v>4</c:v>
                </c:pt>
                <c:pt idx="221">
                  <c:v>4</c:v>
                </c:pt>
                <c:pt idx="222">
                  <c:v>4</c:v>
                </c:pt>
                <c:pt idx="223">
                  <c:v>4</c:v>
                </c:pt>
                <c:pt idx="224">
                  <c:v>8</c:v>
                </c:pt>
                <c:pt idx="225">
                  <c:v>8</c:v>
                </c:pt>
                <c:pt idx="226">
                  <c:v>8</c:v>
                </c:pt>
                <c:pt idx="227">
                  <c:v>8</c:v>
                </c:pt>
                <c:pt idx="228">
                  <c:v>8</c:v>
                </c:pt>
                <c:pt idx="229">
                  <c:v>8</c:v>
                </c:pt>
                <c:pt idx="230">
                  <c:v>8</c:v>
                </c:pt>
                <c:pt idx="231">
                  <c:v>8</c:v>
                </c:pt>
                <c:pt idx="232">
                  <c:v>8</c:v>
                </c:pt>
                <c:pt idx="233">
                  <c:v>8</c:v>
                </c:pt>
                <c:pt idx="234">
                  <c:v>8</c:v>
                </c:pt>
                <c:pt idx="235">
                  <c:v>8</c:v>
                </c:pt>
                <c:pt idx="236">
                  <c:v>8</c:v>
                </c:pt>
                <c:pt idx="237">
                  <c:v>8</c:v>
                </c:pt>
                <c:pt idx="238">
                  <c:v>8</c:v>
                </c:pt>
                <c:pt idx="239">
                  <c:v>8</c:v>
                </c:pt>
              </c:numCache>
            </c:numRef>
          </c:xVal>
          <c:yVal>
            <c:numRef>
              <c:f>'ai_output-frac'!$L$610:$L$849</c:f>
              <c:numCache>
                <c:formatCode>0.0000</c:formatCode>
                <c:ptCount val="240"/>
                <c:pt idx="0">
                  <c:v>0.129720096644761</c:v>
                </c:pt>
                <c:pt idx="1">
                  <c:v>0.15234270051520901</c:v>
                </c:pt>
                <c:pt idx="2">
                  <c:v>0.15231421168950299</c:v>
                </c:pt>
                <c:pt idx="3">
                  <c:v>0.15245416825483199</c:v>
                </c:pt>
                <c:pt idx="4">
                  <c:v>0.15226696963388101</c:v>
                </c:pt>
                <c:pt idx="5">
                  <c:v>0.152366665277819</c:v>
                </c:pt>
                <c:pt idx="6">
                  <c:v>0.152222666403318</c:v>
                </c:pt>
                <c:pt idx="7">
                  <c:v>0.152499904213377</c:v>
                </c:pt>
                <c:pt idx="8">
                  <c:v>0.15219002140309101</c:v>
                </c:pt>
                <c:pt idx="9">
                  <c:v>0.15237832653738001</c:v>
                </c:pt>
                <c:pt idx="10">
                  <c:v>0.15225629569521301</c:v>
                </c:pt>
                <c:pt idx="11">
                  <c:v>0.15219616147245599</c:v>
                </c:pt>
                <c:pt idx="12">
                  <c:v>0.15208507056239801</c:v>
                </c:pt>
                <c:pt idx="13">
                  <c:v>0.152284762857816</c:v>
                </c:pt>
                <c:pt idx="14">
                  <c:v>0.15203087578189101</c:v>
                </c:pt>
                <c:pt idx="15">
                  <c:v>0.15252846255173799</c:v>
                </c:pt>
                <c:pt idx="16">
                  <c:v>0.25947917111950902</c:v>
                </c:pt>
                <c:pt idx="17">
                  <c:v>0.30461936071739698</c:v>
                </c:pt>
                <c:pt idx="18">
                  <c:v>0.30461159315089997</c:v>
                </c:pt>
                <c:pt idx="19">
                  <c:v>0.30490833650966498</c:v>
                </c:pt>
                <c:pt idx="20">
                  <c:v>0.30464072356802602</c:v>
                </c:pt>
                <c:pt idx="21">
                  <c:v>0.30484479259615199</c:v>
                </c:pt>
                <c:pt idx="22">
                  <c:v>0.30444533280663599</c:v>
                </c:pt>
                <c:pt idx="23">
                  <c:v>0.30501927761807501</c:v>
                </c:pt>
                <c:pt idx="24">
                  <c:v>0.30450030154596402</c:v>
                </c:pt>
                <c:pt idx="25">
                  <c:v>0.30483895825846102</c:v>
                </c:pt>
                <c:pt idx="26">
                  <c:v>0.304579879698545</c:v>
                </c:pt>
                <c:pt idx="27">
                  <c:v>0.30443175535168099</c:v>
                </c:pt>
                <c:pt idx="28">
                  <c:v>0.304089486773721</c:v>
                </c:pt>
                <c:pt idx="29">
                  <c:v>0.30475665307476102</c:v>
                </c:pt>
                <c:pt idx="30">
                  <c:v>0.30410432396311299</c:v>
                </c:pt>
                <c:pt idx="31">
                  <c:v>0.30501408559069398</c:v>
                </c:pt>
                <c:pt idx="32">
                  <c:v>0.50430006986635301</c:v>
                </c:pt>
                <c:pt idx="33">
                  <c:v>0.60915717082436505</c:v>
                </c:pt>
                <c:pt idx="34">
                  <c:v>0.60943686385212004</c:v>
                </c:pt>
                <c:pt idx="35">
                  <c:v>0.60953663134620295</c:v>
                </c:pt>
                <c:pt idx="36">
                  <c:v>0.60918694073900903</c:v>
                </c:pt>
                <c:pt idx="37">
                  <c:v>0.60988672364866303</c:v>
                </c:pt>
                <c:pt idx="38">
                  <c:v>0.60904200160597499</c:v>
                </c:pt>
                <c:pt idx="39">
                  <c:v>0.60989191322438796</c:v>
                </c:pt>
                <c:pt idx="40">
                  <c:v>0.60895921020547705</c:v>
                </c:pt>
                <c:pt idx="41">
                  <c:v>0.60982315851269497</c:v>
                </c:pt>
                <c:pt idx="42">
                  <c:v>0.60925425736009697</c:v>
                </c:pt>
                <c:pt idx="43">
                  <c:v>0.60892170276211399</c:v>
                </c:pt>
                <c:pt idx="44">
                  <c:v>0.60829510718832203</c:v>
                </c:pt>
                <c:pt idx="45">
                  <c:v>0.60965328411338104</c:v>
                </c:pt>
                <c:pt idx="46">
                  <c:v>0.60812608292272097</c:v>
                </c:pt>
                <c:pt idx="47">
                  <c:v>0.61032555459050697</c:v>
                </c:pt>
                <c:pt idx="48">
                  <c:v>0.913094847599909</c:v>
                </c:pt>
                <c:pt idx="49">
                  <c:v>1.2192627525690101</c:v>
                </c:pt>
                <c:pt idx="50">
                  <c:v>1.2192627525690101</c:v>
                </c:pt>
                <c:pt idx="51">
                  <c:v>1.22086958002801</c:v>
                </c:pt>
                <c:pt idx="52">
                  <c:v>1.2177222071214999</c:v>
                </c:pt>
                <c:pt idx="53">
                  <c:v>1.21933793760419</c:v>
                </c:pt>
                <c:pt idx="54">
                  <c:v>1.21834313492198</c:v>
                </c:pt>
                <c:pt idx="55">
                  <c:v>1.2204382544736301</c:v>
                </c:pt>
                <c:pt idx="56">
                  <c:v>1.2178308237942499</c:v>
                </c:pt>
                <c:pt idx="57">
                  <c:v>1.21871599564744</c:v>
                </c:pt>
                <c:pt idx="58">
                  <c:v>1.21833795790717</c:v>
                </c:pt>
                <c:pt idx="59">
                  <c:v>1.2181024502671101</c:v>
                </c:pt>
                <c:pt idx="60">
                  <c:v>1.2164899902203901</c:v>
                </c:pt>
                <c:pt idx="61">
                  <c:v>1.2188118369958101</c:v>
                </c:pt>
                <c:pt idx="62">
                  <c:v>1.2161442814030199</c:v>
                </c:pt>
                <c:pt idx="63">
                  <c:v>1.2202356886594501</c:v>
                </c:pt>
                <c:pt idx="64">
                  <c:v>1.5570634539199399</c:v>
                </c:pt>
                <c:pt idx="65">
                  <c:v>2.4137778628990598</c:v>
                </c:pt>
                <c:pt idx="66">
                  <c:v>2.4344621759194398</c:v>
                </c:pt>
                <c:pt idx="67">
                  <c:v>2.4338163984661301</c:v>
                </c:pt>
                <c:pt idx="68">
                  <c:v>2.4362618267715099</c:v>
                </c:pt>
                <c:pt idx="69">
                  <c:v>2.43545992962546</c:v>
                </c:pt>
                <c:pt idx="70">
                  <c:v>2.4341779916248698</c:v>
                </c:pt>
                <c:pt idx="71">
                  <c:v>2.4380537745956699</c:v>
                </c:pt>
                <c:pt idx="72">
                  <c:v>2.4352892712903</c:v>
                </c:pt>
                <c:pt idx="73">
                  <c:v>2.4358685725208602</c:v>
                </c:pt>
                <c:pt idx="74">
                  <c:v>2.4347826086956501</c:v>
                </c:pt>
                <c:pt idx="75">
                  <c:v>2.4337492572786599</c:v>
                </c:pt>
                <c:pt idx="76">
                  <c:v>2.4335013834428199</c:v>
                </c:pt>
                <c:pt idx="77">
                  <c:v>2.4362152505613199</c:v>
                </c:pt>
                <c:pt idx="78">
                  <c:v>2.4324845965407098</c:v>
                </c:pt>
                <c:pt idx="79">
                  <c:v>2.4413597263347402</c:v>
                </c:pt>
                <c:pt idx="80">
                  <c:v>2.4077678055949101</c:v>
                </c:pt>
                <c:pt idx="81">
                  <c:v>4.7512184815637903</c:v>
                </c:pt>
                <c:pt idx="82">
                  <c:v>4.8611234735873898</c:v>
                </c:pt>
                <c:pt idx="83">
                  <c:v>4.8647215641694999</c:v>
                </c:pt>
                <c:pt idx="84">
                  <c:v>4.8658154487773704</c:v>
                </c:pt>
                <c:pt idx="85">
                  <c:v>4.8669821129241004</c:v>
                </c:pt>
                <c:pt idx="86">
                  <c:v>4.8645771256121098</c:v>
                </c:pt>
                <c:pt idx="87">
                  <c:v>4.8673642395910397</c:v>
                </c:pt>
                <c:pt idx="88">
                  <c:v>4.8568312953258097</c:v>
                </c:pt>
                <c:pt idx="89">
                  <c:v>4.8646080760094996</c:v>
                </c:pt>
                <c:pt idx="90">
                  <c:v>4.8616180242046498</c:v>
                </c:pt>
                <c:pt idx="91">
                  <c:v>4.8616386326641301</c:v>
                </c:pt>
                <c:pt idx="92">
                  <c:v>4.85429249855033</c:v>
                </c:pt>
                <c:pt idx="93">
                  <c:v>4.8612883126131203</c:v>
                </c:pt>
                <c:pt idx="94">
                  <c:v>4.8528341485706497</c:v>
                </c:pt>
                <c:pt idx="95">
                  <c:v>4.86849031294041</c:v>
                </c:pt>
                <c:pt idx="96">
                  <c:v>3.3092304584932299</c:v>
                </c:pt>
                <c:pt idx="97">
                  <c:v>6.6138235879277802</c:v>
                </c:pt>
                <c:pt idx="98">
                  <c:v>9.5714911640134304</c:v>
                </c:pt>
                <c:pt idx="99">
                  <c:v>9.7467864958463402</c:v>
                </c:pt>
                <c:pt idx="100">
                  <c:v>9.7215876581406597</c:v>
                </c:pt>
                <c:pt idx="101">
                  <c:v>9.7362780095844794</c:v>
                </c:pt>
                <c:pt idx="102">
                  <c:v>9.7188278562106998</c:v>
                </c:pt>
                <c:pt idx="103">
                  <c:v>9.74720067991076</c:v>
                </c:pt>
                <c:pt idx="104">
                  <c:v>9.7144442303334895</c:v>
                </c:pt>
                <c:pt idx="105">
                  <c:v>9.7321883167577408</c:v>
                </c:pt>
                <c:pt idx="106">
                  <c:v>9.7176132163200108</c:v>
                </c:pt>
                <c:pt idx="107">
                  <c:v>9.7309084121347809</c:v>
                </c:pt>
                <c:pt idx="108">
                  <c:v>9.7075372482134998</c:v>
                </c:pt>
                <c:pt idx="109">
                  <c:v>9.7269675952920593</c:v>
                </c:pt>
                <c:pt idx="110">
                  <c:v>9.7138271359209902</c:v>
                </c:pt>
                <c:pt idx="111">
                  <c:v>9.74595823330713</c:v>
                </c:pt>
                <c:pt idx="112">
                  <c:v>4.0847123351096704</c:v>
                </c:pt>
                <c:pt idx="113">
                  <c:v>8.1625564926515004</c:v>
                </c:pt>
                <c:pt idx="114">
                  <c:v>12.2315274744905</c:v>
                </c:pt>
                <c:pt idx="115">
                  <c:v>16.305790440849702</c:v>
                </c:pt>
                <c:pt idx="116">
                  <c:v>19.191030977431002</c:v>
                </c:pt>
                <c:pt idx="117">
                  <c:v>19.466358883834602</c:v>
                </c:pt>
                <c:pt idx="118">
                  <c:v>19.430205101597799</c:v>
                </c:pt>
                <c:pt idx="119">
                  <c:v>19.476689635262101</c:v>
                </c:pt>
                <c:pt idx="120">
                  <c:v>19.422924666900901</c:v>
                </c:pt>
                <c:pt idx="121">
                  <c:v>19.4533989763422</c:v>
                </c:pt>
                <c:pt idx="122">
                  <c:v>19.431851153728001</c:v>
                </c:pt>
                <c:pt idx="123">
                  <c:v>19.453357730317201</c:v>
                </c:pt>
                <c:pt idx="124">
                  <c:v>19.4368733356918</c:v>
                </c:pt>
                <c:pt idx="125">
                  <c:v>19.447214026520101</c:v>
                </c:pt>
                <c:pt idx="126">
                  <c:v>19.416594714476702</c:v>
                </c:pt>
                <c:pt idx="127">
                  <c:v>19.4604958958152</c:v>
                </c:pt>
                <c:pt idx="128">
                  <c:v>4.6042564722767203</c:v>
                </c:pt>
                <c:pt idx="129">
                  <c:v>9.2057873296811294</c:v>
                </c:pt>
                <c:pt idx="130">
                  <c:v>13.798297590760001</c:v>
                </c:pt>
                <c:pt idx="131">
                  <c:v>18.402896312416601</c:v>
                </c:pt>
                <c:pt idx="132">
                  <c:v>22.969383884950801</c:v>
                </c:pt>
                <c:pt idx="133">
                  <c:v>27.566497312466002</c:v>
                </c:pt>
                <c:pt idx="134">
                  <c:v>32.110199624828503</c:v>
                </c:pt>
                <c:pt idx="135">
                  <c:v>36.681012511469</c:v>
                </c:pt>
                <c:pt idx="136">
                  <c:v>38.758794617303401</c:v>
                </c:pt>
                <c:pt idx="137">
                  <c:v>38.869217831890801</c:v>
                </c:pt>
                <c:pt idx="138">
                  <c:v>38.862138488385803</c:v>
                </c:pt>
                <c:pt idx="139">
                  <c:v>38.839764972822799</c:v>
                </c:pt>
                <c:pt idx="140">
                  <c:v>38.818977425858101</c:v>
                </c:pt>
                <c:pt idx="141">
                  <c:v>38.905643095815499</c:v>
                </c:pt>
                <c:pt idx="142">
                  <c:v>38.803627013127603</c:v>
                </c:pt>
                <c:pt idx="143">
                  <c:v>38.946847865997903</c:v>
                </c:pt>
                <c:pt idx="144">
                  <c:v>4.9238497091989704</c:v>
                </c:pt>
                <c:pt idx="145">
                  <c:v>9.8477126305084504</c:v>
                </c:pt>
                <c:pt idx="146">
                  <c:v>14.7608946591535</c:v>
                </c:pt>
                <c:pt idx="147">
                  <c:v>19.685230777482701</c:v>
                </c:pt>
                <c:pt idx="148">
                  <c:v>24.577536096006</c:v>
                </c:pt>
                <c:pt idx="149">
                  <c:v>29.4981794799662</c:v>
                </c:pt>
                <c:pt idx="150">
                  <c:v>34.377608752669602</c:v>
                </c:pt>
                <c:pt idx="151">
                  <c:v>39.336660321380101</c:v>
                </c:pt>
                <c:pt idx="152">
                  <c:v>44.149081294103702</c:v>
                </c:pt>
                <c:pt idx="153">
                  <c:v>49.0764573103544</c:v>
                </c:pt>
                <c:pt idx="154">
                  <c:v>53.912312813446498</c:v>
                </c:pt>
                <c:pt idx="155">
                  <c:v>57.367484814095697</c:v>
                </c:pt>
                <c:pt idx="156">
                  <c:v>57.3523340110359</c:v>
                </c:pt>
                <c:pt idx="157">
                  <c:v>57.435627774934702</c:v>
                </c:pt>
                <c:pt idx="158">
                  <c:v>57.340684991648899</c:v>
                </c:pt>
                <c:pt idx="159">
                  <c:v>57.539634758177797</c:v>
                </c:pt>
                <c:pt idx="160">
                  <c:v>5.0965012046854197</c:v>
                </c:pt>
                <c:pt idx="161">
                  <c:v>10.193441229651301</c:v>
                </c:pt>
                <c:pt idx="162">
                  <c:v>15.2808139183874</c:v>
                </c:pt>
                <c:pt idx="163">
                  <c:v>20.3819007289135</c:v>
                </c:pt>
                <c:pt idx="164">
                  <c:v>25.451756302229601</c:v>
                </c:pt>
                <c:pt idx="165">
                  <c:v>30.549480369755301</c:v>
                </c:pt>
                <c:pt idx="166">
                  <c:v>35.602706569980299</c:v>
                </c:pt>
                <c:pt idx="167">
                  <c:v>40.743097572077197</c:v>
                </c:pt>
                <c:pt idx="168">
                  <c:v>45.7359910771589</c:v>
                </c:pt>
                <c:pt idx="169">
                  <c:v>50.853433284604698</c:v>
                </c:pt>
                <c:pt idx="170">
                  <c:v>55.8840297234742</c:v>
                </c:pt>
                <c:pt idx="171">
                  <c:v>57.685153603734499</c:v>
                </c:pt>
                <c:pt idx="172">
                  <c:v>57.638949310927003</c:v>
                </c:pt>
                <c:pt idx="173">
                  <c:v>57.723713804872602</c:v>
                </c:pt>
                <c:pt idx="174">
                  <c:v>57.616327171396001</c:v>
                </c:pt>
                <c:pt idx="175">
                  <c:v>57.819201562844597</c:v>
                </c:pt>
                <c:pt idx="176">
                  <c:v>5.1878883831387297</c:v>
                </c:pt>
                <c:pt idx="177">
                  <c:v>10.3751167902299</c:v>
                </c:pt>
                <c:pt idx="178">
                  <c:v>15.5547874735765</c:v>
                </c:pt>
                <c:pt idx="179">
                  <c:v>20.747506211504898</c:v>
                </c:pt>
                <c:pt idx="180">
                  <c:v>25.909180599261902</c:v>
                </c:pt>
                <c:pt idx="181">
                  <c:v>31.1044005754712</c:v>
                </c:pt>
                <c:pt idx="182">
                  <c:v>36.252084238808301</c:v>
                </c:pt>
                <c:pt idx="183">
                  <c:v>41.488679687875297</c:v>
                </c:pt>
                <c:pt idx="184">
                  <c:v>46.579127057658802</c:v>
                </c:pt>
                <c:pt idx="185">
                  <c:v>51.797609134405</c:v>
                </c:pt>
                <c:pt idx="186">
                  <c:v>56.926170801034502</c:v>
                </c:pt>
                <c:pt idx="187">
                  <c:v>57.835146911663898</c:v>
                </c:pt>
                <c:pt idx="188">
                  <c:v>57.789157100792004</c:v>
                </c:pt>
                <c:pt idx="189">
                  <c:v>57.8604497172023</c:v>
                </c:pt>
                <c:pt idx="190">
                  <c:v>57.765962302758403</c:v>
                </c:pt>
                <c:pt idx="191">
                  <c:v>57.963255878230299</c:v>
                </c:pt>
                <c:pt idx="192">
                  <c:v>5.23494345180253</c:v>
                </c:pt>
                <c:pt idx="193">
                  <c:v>10.4696068922234</c:v>
                </c:pt>
                <c:pt idx="194">
                  <c:v>15.696490224486601</c:v>
                </c:pt>
                <c:pt idx="195">
                  <c:v>20.9395124595261</c:v>
                </c:pt>
                <c:pt idx="196">
                  <c:v>26.147863027118401</c:v>
                </c:pt>
                <c:pt idx="197">
                  <c:v>31.388650956729599</c:v>
                </c:pt>
                <c:pt idx="198">
                  <c:v>36.584689573533502</c:v>
                </c:pt>
                <c:pt idx="199">
                  <c:v>41.8739479858233</c:v>
                </c:pt>
                <c:pt idx="200">
                  <c:v>47.013213601747204</c:v>
                </c:pt>
                <c:pt idx="201">
                  <c:v>52.280826589029203</c:v>
                </c:pt>
                <c:pt idx="202">
                  <c:v>57.463641096501703</c:v>
                </c:pt>
                <c:pt idx="203">
                  <c:v>57.921289729471603</c:v>
                </c:pt>
                <c:pt idx="204">
                  <c:v>57.859993614933103</c:v>
                </c:pt>
                <c:pt idx="205">
                  <c:v>57.936033845862397</c:v>
                </c:pt>
                <c:pt idx="206">
                  <c:v>57.840274070294498</c:v>
                </c:pt>
                <c:pt idx="207">
                  <c:v>58.026032546612299</c:v>
                </c:pt>
                <c:pt idx="208">
                  <c:v>5.2584676003868598</c:v>
                </c:pt>
                <c:pt idx="209">
                  <c:v>10.516841021232301</c:v>
                </c:pt>
                <c:pt idx="210">
                  <c:v>15.7676790840178</c:v>
                </c:pt>
                <c:pt idx="211">
                  <c:v>21.035528106954001</c:v>
                </c:pt>
                <c:pt idx="212">
                  <c:v>26.2645841160789</c:v>
                </c:pt>
                <c:pt idx="213">
                  <c:v>31.528162064355399</c:v>
                </c:pt>
                <c:pt idx="214">
                  <c:v>36.756673385329897</c:v>
                </c:pt>
                <c:pt idx="215">
                  <c:v>42.0580989421059</c:v>
                </c:pt>
                <c:pt idx="216">
                  <c:v>47.222517451024501</c:v>
                </c:pt>
                <c:pt idx="217">
                  <c:v>52.528698328070298</c:v>
                </c:pt>
                <c:pt idx="218">
                  <c:v>57.738698131760003</c:v>
                </c:pt>
                <c:pt idx="219">
                  <c:v>57.943808959936803</c:v>
                </c:pt>
                <c:pt idx="220">
                  <c:v>57.898102938276402</c:v>
                </c:pt>
                <c:pt idx="221">
                  <c:v>57.965544609188299</c:v>
                </c:pt>
                <c:pt idx="222">
                  <c:v>57.872424974128997</c:v>
                </c:pt>
                <c:pt idx="223">
                  <c:v>58.074467916765499</c:v>
                </c:pt>
                <c:pt idx="224">
                  <c:v>5.2708579019886797</c:v>
                </c:pt>
                <c:pt idx="225">
                  <c:v>10.5414792474508</c:v>
                </c:pt>
                <c:pt idx="226">
                  <c:v>15.804303101096499</c:v>
                </c:pt>
                <c:pt idx="227">
                  <c:v>21.0829206467746</c:v>
                </c:pt>
                <c:pt idx="228">
                  <c:v>26.3262277038401</c:v>
                </c:pt>
                <c:pt idx="229">
                  <c:v>31.6063944538339</c:v>
                </c:pt>
                <c:pt idx="230">
                  <c:v>36.836685967366499</c:v>
                </c:pt>
                <c:pt idx="231">
                  <c:v>42.1612243359384</c:v>
                </c:pt>
                <c:pt idx="232">
                  <c:v>47.337484481563202</c:v>
                </c:pt>
                <c:pt idx="233">
                  <c:v>52.648560733418499</c:v>
                </c:pt>
                <c:pt idx="234">
                  <c:v>57.861590004335604</c:v>
                </c:pt>
                <c:pt idx="235">
                  <c:v>57.973842774281103</c:v>
                </c:pt>
                <c:pt idx="236">
                  <c:v>57.917233556735802</c:v>
                </c:pt>
                <c:pt idx="237">
                  <c:v>57.990446234143299</c:v>
                </c:pt>
                <c:pt idx="238">
                  <c:v>57.8898264397221</c:v>
                </c:pt>
                <c:pt idx="239">
                  <c:v>58.087681152251903</c:v>
                </c:pt>
              </c:numCache>
            </c:numRef>
          </c:yVal>
          <c:smooth val="0"/>
          <c:extLst>
            <c:ext xmlns:c16="http://schemas.microsoft.com/office/drawing/2014/chart" uri="{C3380CC4-5D6E-409C-BE32-E72D297353CC}">
              <c16:uniqueId val="{00000130-FF8B-5F4C-8BBF-ED4DE736661E}"/>
            </c:ext>
          </c:extLst>
        </c:ser>
        <c:dLbls>
          <c:showLegendKey val="0"/>
          <c:showVal val="0"/>
          <c:showCatName val="0"/>
          <c:showSerName val="0"/>
          <c:showPercent val="0"/>
          <c:showBubbleSize val="0"/>
        </c:dLbls>
        <c:axId val="123850848"/>
        <c:axId val="119669536"/>
      </c:scatterChart>
      <c:valAx>
        <c:axId val="123850848"/>
        <c:scaling>
          <c:logBase val="2"/>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200" b="0"/>
                </a:pPr>
                <a:r>
                  <a:rPr lang="en-US" sz="1200" b="0"/>
                  <a:t>Operational Intensity (OP/B)</a:t>
                </a:r>
              </a:p>
            </c:rich>
          </c:tx>
          <c:layout>
            <c:manualLayout>
              <c:xMode val="edge"/>
              <c:yMode val="edge"/>
              <c:x val="0.36643746180033554"/>
              <c:y val="0.93376597222222224"/>
            </c:manualLayout>
          </c:layout>
          <c:overlay val="0"/>
          <c:spPr>
            <a:noFill/>
            <a:ln>
              <a:noFill/>
            </a:ln>
            <a:effectLst/>
          </c:spPr>
        </c:title>
        <c:numFmt formatCode="#\ ????/????" sourceLinked="1"/>
        <c:majorTickMark val="out"/>
        <c:minorTickMark val="none"/>
        <c:tickLblPos val="nextTo"/>
        <c:spPr>
          <a:noFill/>
          <a:ln w="9525" cap="flat" cmpd="sng" algn="ctr">
            <a:solidFill>
              <a:schemeClr val="tx1"/>
            </a:solidFill>
            <a:round/>
          </a:ln>
          <a:effectLst/>
        </c:spPr>
        <c:txPr>
          <a:bodyPr rot="-2700000"/>
          <a:lstStyle/>
          <a:p>
            <a:pPr>
              <a:defRPr/>
            </a:pPr>
            <a:endParaRPr lang="en-US"/>
          </a:p>
        </c:txPr>
        <c:crossAx val="119669536"/>
        <c:crossesAt val="1.0000000000000002E-3"/>
        <c:crossBetween val="midCat"/>
        <c:majorUnit val="2"/>
        <c:minorUnit val="2"/>
      </c:valAx>
      <c:valAx>
        <c:axId val="119669536"/>
        <c:scaling>
          <c:logBase val="2"/>
          <c:orientation val="minMax"/>
          <c:max val="64"/>
          <c:min val="3.1250000000000007E-2"/>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b="0"/>
                </a:pPr>
                <a:r>
                  <a:rPr lang="en-US" sz="1000" b="0"/>
                  <a:t>Arithmetic Throughput (MOPS, log scale)</a:t>
                </a:r>
              </a:p>
            </c:rich>
          </c:tx>
          <c:overlay val="0"/>
          <c:spPr>
            <a:noFill/>
            <a:ln>
              <a:noFill/>
            </a:ln>
            <a:effectLst/>
          </c:spPr>
        </c:title>
        <c:numFmt formatCode="0.00" sourceLinked="0"/>
        <c:majorTickMark val="out"/>
        <c:minorTickMark val="none"/>
        <c:tickLblPos val="nextTo"/>
        <c:spPr>
          <a:noFill/>
          <a:ln w="9525" cap="flat" cmpd="sng" algn="ctr">
            <a:solidFill>
              <a:schemeClr val="tx1"/>
            </a:solidFill>
            <a:round/>
          </a:ln>
          <a:effectLst/>
        </c:spPr>
        <c:txPr>
          <a:bodyPr rot="-60000000" vert="horz"/>
          <a:lstStyle/>
          <a:p>
            <a:pPr>
              <a:defRPr/>
            </a:pPr>
            <a:endParaRPr lang="en-US"/>
          </a:p>
        </c:txPr>
        <c:crossAx val="123850848"/>
        <c:crossesAt val="4.8830000000000019E-5"/>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chemeClr val="tx1"/>
          </a:solidFil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sz="2400" b="0" i="0" u="none" strike="noStrike" kern="1200" baseline="0">
                    <a:solidFill>
                      <a:schemeClr val="tx1"/>
                    </a:solidFill>
                    <a:latin typeface="+mn-lt"/>
                    <a:ea typeface="+mn-ea"/>
                    <a:cs typeface="+mn-cs"/>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sz="2400" b="0" i="0" u="none" strike="noStrike" kern="1200" baseline="0">
                    <a:solidFill>
                      <a:schemeClr val="tx1"/>
                    </a:solidFill>
                    <a:latin typeface="+mn-lt"/>
                    <a:ea typeface="+mn-ea"/>
                    <a:cs typeface="+mn-cs"/>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sz="2400" b="0" i="0" u="none" strike="noStrike" kern="1200" baseline="0">
                    <a:solidFill>
                      <a:schemeClr val="tx1"/>
                    </a:solidFill>
                    <a:latin typeface="+mn-lt"/>
                    <a:ea typeface="+mn-ea"/>
                    <a:cs typeface="+mn-cs"/>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sz="2400" b="0" i="0" u="none" strike="noStrike" kern="1200" baseline="0">
                    <a:solidFill>
                      <a:schemeClr val="tx1"/>
                    </a:solidFill>
                    <a:latin typeface="+mn-lt"/>
                    <a:ea typeface="+mn-ea"/>
                    <a:cs typeface="+mn-cs"/>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sz="2400" b="0" i="0" u="none" strike="noStrike" kern="1200" baseline="0">
                    <a:solidFill>
                      <a:schemeClr val="tx1"/>
                    </a:solidFill>
                    <a:latin typeface="+mn-lt"/>
                    <a:ea typeface="+mn-ea"/>
                    <a:cs typeface="+mn-cs"/>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567901234568"/>
          <c:y val="7.2466666666666665E-2"/>
          <c:w val="0.84894567901234563"/>
          <c:h val="0.58538282828282828"/>
        </c:manualLayout>
      </c:layout>
      <c:barChart>
        <c:barDir val="col"/>
        <c:grouping val="clustered"/>
        <c:varyColors val="0"/>
        <c:ser>
          <c:idx val="3"/>
          <c:order val="0"/>
          <c:tx>
            <c:strRef>
              <c:f>'2021-06-09'!$F$2</c:f>
              <c:strCache>
                <c:ptCount val="1"/>
                <c:pt idx="0">
                  <c:v>CPU</c:v>
                </c:pt>
              </c:strCache>
            </c:strRef>
          </c:tx>
          <c:spPr>
            <a:solidFill>
              <a:schemeClr val="accent1">
                <a:lumMod val="40000"/>
                <a:lumOff val="60000"/>
              </a:schemeClr>
            </a:solidFill>
            <a:ln>
              <a:solidFill>
                <a:schemeClr val="accent1"/>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'2021-06-09'!$F$3:$F$23</c:f>
              <c:numCache>
                <c:formatCode>0.00</c:formatCode>
                <c:ptCount val="21"/>
                <c:pt idx="0">
                  <c:v>1</c:v>
                </c:pt>
                <c:pt idx="1">
                  <c:v>1</c:v>
                </c:pt>
                <c:pt idx="2">
                  <c:v>1</c:v>
                </c:pt>
                <c:pt idx="3">
                  <c:v>1</c:v>
                </c:pt>
                <c:pt idx="4" formatCode="0.0">
                  <c:v>1</c:v>
                </c:pt>
                <c:pt idx="5" formatCode="0.0">
                  <c:v>1</c:v>
                </c:pt>
                <c:pt idx="6">
                  <c:v>1</c:v>
                </c:pt>
                <c:pt idx="7" formatCode="0.0">
                  <c:v>1</c:v>
                </c:pt>
                <c:pt idx="8" formatCode="0.0">
                  <c:v>1</c:v>
                </c:pt>
                <c:pt idx="9">
                  <c:v>1</c:v>
                </c:pt>
                <c:pt idx="11">
                  <c:v>1</c:v>
                </c:pt>
                <c:pt idx="12">
                  <c:v>1</c:v>
                </c:pt>
                <c:pt idx="13">
                  <c:v>1</c:v>
                </c:pt>
                <c:pt idx="14">
                  <c:v>1</c:v>
                </c:pt>
                <c:pt idx="15">
                  <c:v>1</c:v>
                </c:pt>
                <c:pt idx="16">
                  <c:v>1</c:v>
                </c:pt>
                <c:pt idx="18" formatCode="0.0">
                  <c:v>1</c:v>
                </c:pt>
                <c:pt idx="19" formatCode="0.0">
                  <c:v>1</c:v>
                </c:pt>
                <c:pt idx="20" formatCode="0.0">
                  <c:v>1</c:v>
                </c:pt>
              </c:numCache>
            </c:numRef>
          </c:val>
          <c:extLst>
            <c:ext xmlns:c16="http://schemas.microsoft.com/office/drawing/2014/chart" uri="{C3380CC4-5D6E-409C-BE32-E72D297353CC}">
              <c16:uniqueId val="{00000000-FE00-6B41-8A32-3EE0779DB6AB}"/>
            </c:ext>
          </c:extLst>
        </c:ser>
        <c:ser>
          <c:idx val="0"/>
          <c:order val="1"/>
          <c:tx>
            <c:strRef>
              <c:f>'2021-06-09'!$E$2</c:f>
              <c:strCache>
                <c:ptCount val="1"/>
                <c:pt idx="0">
                  <c:v>GPU</c:v>
                </c:pt>
              </c:strCache>
            </c:strRef>
          </c:tx>
          <c:spPr>
            <a:pattFill prst="wdUpDiag">
              <a:fgClr>
                <a:schemeClr val="accent6">
                  <a:lumMod val="60000"/>
                  <a:lumOff val="40000"/>
                </a:schemeClr>
              </a:fgClr>
              <a:bgClr>
                <a:schemeClr val="accent6">
                  <a:lumMod val="20000"/>
                  <a:lumOff val="80000"/>
                </a:schemeClr>
              </a:bgClr>
            </a:pattFill>
            <a:ln>
              <a:solidFill>
                <a:schemeClr val="accent6"/>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'2021-06-09'!$E$3:$E$23</c:f>
              <c:numCache>
                <c:formatCode>0.0</c:formatCode>
                <c:ptCount val="21"/>
                <c:pt idx="0">
                  <c:v>93.4</c:v>
                </c:pt>
                <c:pt idx="1">
                  <c:v>410.1</c:v>
                </c:pt>
                <c:pt idx="2">
                  <c:v>439.4</c:v>
                </c:pt>
                <c:pt idx="3">
                  <c:v>0.4</c:v>
                </c:pt>
                <c:pt idx="4">
                  <c:v>71.099999999999994</c:v>
                </c:pt>
                <c:pt idx="5">
                  <c:v>71.099999999999994</c:v>
                </c:pt>
                <c:pt idx="6">
                  <c:v>26.1</c:v>
                </c:pt>
                <c:pt idx="7">
                  <c:v>57.6</c:v>
                </c:pt>
                <c:pt idx="8">
                  <c:v>57.6</c:v>
                </c:pt>
                <c:pt idx="9">
                  <c:v>51.3</c:v>
                </c:pt>
                <c:pt idx="11">
                  <c:v>447.2</c:v>
                </c:pt>
                <c:pt idx="12">
                  <c:v>30.7</c:v>
                </c:pt>
                <c:pt idx="13">
                  <c:v>1552.7</c:v>
                </c:pt>
                <c:pt idx="14">
                  <c:v>1.6</c:v>
                </c:pt>
                <c:pt idx="15">
                  <c:v>305</c:v>
                </c:pt>
                <c:pt idx="16">
                  <c:v>68.8</c:v>
                </c:pt>
                <c:pt idx="18">
                  <c:v>52.233589665378666</c:v>
                </c:pt>
                <c:pt idx="19">
                  <c:v>94.577826795981181</c:v>
                </c:pt>
                <c:pt idx="20">
                  <c:v>65.638241188110143</c:v>
                </c:pt>
              </c:numCache>
            </c:numRef>
          </c:val>
          <c:extLst>
            <c:ext xmlns:c16="http://schemas.microsoft.com/office/drawing/2014/chart" uri="{C3380CC4-5D6E-409C-BE32-E72D297353CC}">
              <c16:uniqueId val="{00000001-FE00-6B41-8A32-3EE0779DB6AB}"/>
            </c:ext>
          </c:extLst>
        </c:ser>
        <c:ser>
          <c:idx val="2"/>
          <c:order val="2"/>
          <c:tx>
            <c:strRef>
              <c:f>'2021-06-09'!$C$2</c:f>
              <c:strCache>
                <c:ptCount val="1"/>
                <c:pt idx="0">
                  <c:v>640 DPUs</c:v>
                </c:pt>
              </c:strCache>
            </c:strRef>
          </c:tx>
          <c:spPr>
            <a:solidFill>
              <a:srgbClr val="FFFD78"/>
            </a:solidFill>
            <a:ln>
              <a:solidFill>
                <a:schemeClr val="accent4"/>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'2021-06-09'!$C$3:$C$23</c:f>
              <c:numCache>
                <c:formatCode>0.0</c:formatCode>
                <c:ptCount val="21"/>
                <c:pt idx="0">
                  <c:v>38.6</c:v>
                </c:pt>
                <c:pt idx="1">
                  <c:v>167</c:v>
                </c:pt>
                <c:pt idx="2">
                  <c:v>234.4</c:v>
                </c:pt>
                <c:pt idx="3">
                  <c:v>4.4000000000000004</c:v>
                </c:pt>
                <c:pt idx="4">
                  <c:v>134.4</c:v>
                </c:pt>
                <c:pt idx="5">
                  <c:v>33.6</c:v>
                </c:pt>
                <c:pt idx="6">
                  <c:v>9.1</c:v>
                </c:pt>
                <c:pt idx="7">
                  <c:v>13.5</c:v>
                </c:pt>
                <c:pt idx="8">
                  <c:v>16</c:v>
                </c:pt>
                <c:pt idx="9">
                  <c:v>36.6</c:v>
                </c:pt>
                <c:pt idx="11">
                  <c:v>25.2</c:v>
                </c:pt>
                <c:pt idx="12">
                  <c:v>0.4</c:v>
                </c:pt>
                <c:pt idx="13">
                  <c:v>20.100000000000001</c:v>
                </c:pt>
                <c:pt idx="14" formatCode="0.0000">
                  <c:v>3.6799999999999999E-2</c:v>
                </c:pt>
                <c:pt idx="15">
                  <c:v>5.6</c:v>
                </c:pt>
                <c:pt idx="16">
                  <c:v>0.1</c:v>
                </c:pt>
                <c:pt idx="18">
                  <c:v>34.154102972882662</c:v>
                </c:pt>
                <c:pt idx="19">
                  <c:v>1.2689623569961614</c:v>
                </c:pt>
                <c:pt idx="20">
                  <c:v>10.100450522505204</c:v>
                </c:pt>
              </c:numCache>
            </c:numRef>
          </c:val>
          <c:extLst>
            <c:ext xmlns:c16="http://schemas.microsoft.com/office/drawing/2014/chart" uri="{C3380CC4-5D6E-409C-BE32-E72D297353CC}">
              <c16:uniqueId val="{00000002-FE00-6B41-8A32-3EE0779DB6AB}"/>
            </c:ext>
          </c:extLst>
        </c:ser>
        <c:ser>
          <c:idx val="1"/>
          <c:order val="3"/>
          <c:tx>
            <c:strRef>
              <c:f>'2021-06-09'!$D$2</c:f>
              <c:strCache>
                <c:ptCount val="1"/>
                <c:pt idx="0">
                  <c:v>2556 DPUs</c:v>
                </c:pt>
              </c:strCache>
            </c:strRef>
          </c:tx>
          <c:spPr>
            <a:pattFill prst="wdDnDiag">
              <a:fgClr>
                <a:schemeClr val="accent2"/>
              </a:fgClr>
              <a:bgClr>
                <a:schemeClr val="accent2">
                  <a:lumMod val="40000"/>
                  <a:lumOff val="60000"/>
                </a:schemeClr>
              </a:bgClr>
            </a:pattFill>
            <a:ln>
              <a:solidFill>
                <a:schemeClr val="accent2"/>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'2021-06-09'!$D$3:$D$23</c:f>
              <c:numCache>
                <c:formatCode>0.0</c:formatCode>
                <c:ptCount val="21"/>
                <c:pt idx="0">
                  <c:v>149.1</c:v>
                </c:pt>
                <c:pt idx="1">
                  <c:v>498.2</c:v>
                </c:pt>
                <c:pt idx="2">
                  <c:v>629.5</c:v>
                </c:pt>
                <c:pt idx="3">
                  <c:v>23</c:v>
                </c:pt>
                <c:pt idx="4">
                  <c:v>496.6</c:v>
                </c:pt>
                <c:pt idx="5">
                  <c:v>167.1</c:v>
                </c:pt>
                <c:pt idx="6">
                  <c:v>45.3</c:v>
                </c:pt>
                <c:pt idx="7">
                  <c:v>61.3</c:v>
                </c:pt>
                <c:pt idx="8">
                  <c:v>70.2</c:v>
                </c:pt>
                <c:pt idx="9">
                  <c:v>96.3</c:v>
                </c:pt>
                <c:pt idx="11">
                  <c:v>46.3</c:v>
                </c:pt>
                <c:pt idx="12">
                  <c:v>0.9</c:v>
                </c:pt>
                <c:pt idx="13">
                  <c:v>86.6</c:v>
                </c:pt>
                <c:pt idx="14" formatCode="0.0000">
                  <c:v>1.9E-3</c:v>
                </c:pt>
                <c:pt idx="15">
                  <c:v>5.8</c:v>
                </c:pt>
                <c:pt idx="16">
                  <c:v>0.1</c:v>
                </c:pt>
                <c:pt idx="18">
                  <c:v>132.55954898885241</c:v>
                </c:pt>
                <c:pt idx="19">
                  <c:v>1.2586949733620922</c:v>
                </c:pt>
                <c:pt idx="20">
                  <c:v>23.226702722854029</c:v>
                </c:pt>
              </c:numCache>
            </c:numRef>
          </c:val>
          <c:extLst>
            <c:ext xmlns:c16="http://schemas.microsoft.com/office/drawing/2014/chart" uri="{C3380CC4-5D6E-409C-BE32-E72D297353CC}">
              <c16:uniqueId val="{00000003-FE00-6B41-8A32-3EE0779DB6AB}"/>
            </c:ext>
          </c:extLst>
        </c:ser>
        <c:dLbls>
          <c:showLegendKey val="0"/>
          <c:showVal val="0"/>
          <c:showCatName val="0"/>
          <c:showSerName val="0"/>
          <c:showPercent val="0"/>
          <c:showBubbleSize val="0"/>
        </c:dLbls>
        <c:gapWidth val="219"/>
        <c:overlap val="-27"/>
        <c:axId val="41925439"/>
        <c:axId val="41607039"/>
      </c:barChart>
      <c:catAx>
        <c:axId val="4192543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607039"/>
        <c:crossesAt val="1.0000000000000003E-4"/>
        <c:auto val="1"/>
        <c:lblAlgn val="ctr"/>
        <c:lblOffset val="100"/>
        <c:noMultiLvlLbl val="0"/>
      </c:catAx>
      <c:valAx>
        <c:axId val="41607039"/>
        <c:scaling>
          <c:logBase val="2"/>
          <c:orientation val="minMax"/>
          <c:max val="20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Speedup over CPU (log scale)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925439"/>
        <c:crosses val="autoZero"/>
        <c:crossBetween val="between"/>
        <c:majorUnit val="4"/>
        <c:minorUnit val="4"/>
      </c:valAx>
      <c:spPr>
        <a:noFill/>
        <a:ln>
          <a:solidFill>
            <a:schemeClr val="tx1"/>
          </a:solidFill>
        </a:ln>
        <a:effectLst/>
      </c:spPr>
    </c:plotArea>
    <c:legend>
      <c:legendPos val="t"/>
      <c:layout>
        <c:manualLayout>
          <c:xMode val="edge"/>
          <c:yMode val="edge"/>
          <c:x val="0.12842992551563362"/>
          <c:y val="9.4994949494949521E-3"/>
          <c:w val="0.52368132716049387"/>
          <c:h val="6.41851010101010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49567901234568"/>
          <c:y val="7.2466666666666665E-2"/>
          <c:w val="0.84894567901234563"/>
          <c:h val="0.58538282828282828"/>
        </c:manualLayout>
      </c:layout>
      <c:barChart>
        <c:barDir val="col"/>
        <c:grouping val="clustered"/>
        <c:varyColors val="0"/>
        <c:ser>
          <c:idx val="3"/>
          <c:order val="0"/>
          <c:tx>
            <c:strRef>
              <c:f>'2021-06-09'!$F$2</c:f>
              <c:strCache>
                <c:ptCount val="1"/>
                <c:pt idx="0">
                  <c:v>CPU</c:v>
                </c:pt>
              </c:strCache>
            </c:strRef>
          </c:tx>
          <c:spPr>
            <a:solidFill>
              <a:schemeClr val="accent1">
                <a:lumMod val="40000"/>
                <a:lumOff val="60000"/>
              </a:schemeClr>
            </a:solidFill>
            <a:ln>
              <a:solidFill>
                <a:schemeClr val="accent1"/>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'2021-06-09'!$F$3:$F$23</c:f>
              <c:numCache>
                <c:formatCode>0.00</c:formatCode>
                <c:ptCount val="21"/>
                <c:pt idx="0">
                  <c:v>1</c:v>
                </c:pt>
                <c:pt idx="1">
                  <c:v>1</c:v>
                </c:pt>
                <c:pt idx="2">
                  <c:v>1</c:v>
                </c:pt>
                <c:pt idx="3">
                  <c:v>1</c:v>
                </c:pt>
                <c:pt idx="4" formatCode="0.0">
                  <c:v>1</c:v>
                </c:pt>
                <c:pt idx="5" formatCode="0.0">
                  <c:v>1</c:v>
                </c:pt>
                <c:pt idx="6">
                  <c:v>1</c:v>
                </c:pt>
                <c:pt idx="7" formatCode="0.0">
                  <c:v>1</c:v>
                </c:pt>
                <c:pt idx="8" formatCode="0.0">
                  <c:v>1</c:v>
                </c:pt>
                <c:pt idx="9">
                  <c:v>1</c:v>
                </c:pt>
                <c:pt idx="11">
                  <c:v>1</c:v>
                </c:pt>
                <c:pt idx="12">
                  <c:v>1</c:v>
                </c:pt>
                <c:pt idx="13">
                  <c:v>1</c:v>
                </c:pt>
                <c:pt idx="14">
                  <c:v>1</c:v>
                </c:pt>
                <c:pt idx="15">
                  <c:v>1</c:v>
                </c:pt>
                <c:pt idx="16">
                  <c:v>1</c:v>
                </c:pt>
                <c:pt idx="18" formatCode="0.0">
                  <c:v>1</c:v>
                </c:pt>
                <c:pt idx="19" formatCode="0.0">
                  <c:v>1</c:v>
                </c:pt>
                <c:pt idx="20" formatCode="0.0">
                  <c:v>1</c:v>
                </c:pt>
              </c:numCache>
            </c:numRef>
          </c:val>
          <c:extLst>
            <c:ext xmlns:c16="http://schemas.microsoft.com/office/drawing/2014/chart" uri="{C3380CC4-5D6E-409C-BE32-E72D297353CC}">
              <c16:uniqueId val="{00000000-FE00-6B41-8A32-3EE0779DB6AB}"/>
            </c:ext>
          </c:extLst>
        </c:ser>
        <c:ser>
          <c:idx val="0"/>
          <c:order val="1"/>
          <c:tx>
            <c:strRef>
              <c:f>'2021-06-09'!$E$2</c:f>
              <c:strCache>
                <c:ptCount val="1"/>
                <c:pt idx="0">
                  <c:v>GPU</c:v>
                </c:pt>
              </c:strCache>
            </c:strRef>
          </c:tx>
          <c:spPr>
            <a:pattFill prst="wdUpDiag">
              <a:fgClr>
                <a:schemeClr val="accent6">
                  <a:lumMod val="60000"/>
                  <a:lumOff val="40000"/>
                </a:schemeClr>
              </a:fgClr>
              <a:bgClr>
                <a:schemeClr val="accent6">
                  <a:lumMod val="20000"/>
                  <a:lumOff val="80000"/>
                </a:schemeClr>
              </a:bgClr>
            </a:pattFill>
            <a:ln>
              <a:solidFill>
                <a:schemeClr val="accent6"/>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'2021-06-09'!$E$3:$E$23</c:f>
              <c:numCache>
                <c:formatCode>0.0</c:formatCode>
                <c:ptCount val="21"/>
                <c:pt idx="0">
                  <c:v>93.4</c:v>
                </c:pt>
                <c:pt idx="1">
                  <c:v>410.1</c:v>
                </c:pt>
                <c:pt idx="2">
                  <c:v>439.4</c:v>
                </c:pt>
                <c:pt idx="3">
                  <c:v>0.4</c:v>
                </c:pt>
                <c:pt idx="4">
                  <c:v>71.099999999999994</c:v>
                </c:pt>
                <c:pt idx="5">
                  <c:v>71.099999999999994</c:v>
                </c:pt>
                <c:pt idx="6">
                  <c:v>26.1</c:v>
                </c:pt>
                <c:pt idx="7">
                  <c:v>57.6</c:v>
                </c:pt>
                <c:pt idx="8">
                  <c:v>57.6</c:v>
                </c:pt>
                <c:pt idx="9">
                  <c:v>51.3</c:v>
                </c:pt>
                <c:pt idx="11">
                  <c:v>447.2</c:v>
                </c:pt>
                <c:pt idx="12">
                  <c:v>30.7</c:v>
                </c:pt>
                <c:pt idx="13">
                  <c:v>1552.7</c:v>
                </c:pt>
                <c:pt idx="14">
                  <c:v>1.6</c:v>
                </c:pt>
                <c:pt idx="15">
                  <c:v>305</c:v>
                </c:pt>
                <c:pt idx="16">
                  <c:v>68.8</c:v>
                </c:pt>
                <c:pt idx="18">
                  <c:v>52.233589665378666</c:v>
                </c:pt>
                <c:pt idx="19">
                  <c:v>94.577826795981181</c:v>
                </c:pt>
                <c:pt idx="20">
                  <c:v>65.638241188110143</c:v>
                </c:pt>
              </c:numCache>
            </c:numRef>
          </c:val>
          <c:extLst>
            <c:ext xmlns:c16="http://schemas.microsoft.com/office/drawing/2014/chart" uri="{C3380CC4-5D6E-409C-BE32-E72D297353CC}">
              <c16:uniqueId val="{00000001-FE00-6B41-8A32-3EE0779DB6AB}"/>
            </c:ext>
          </c:extLst>
        </c:ser>
        <c:ser>
          <c:idx val="2"/>
          <c:order val="2"/>
          <c:tx>
            <c:strRef>
              <c:f>'2021-06-09'!$C$2</c:f>
              <c:strCache>
                <c:ptCount val="1"/>
                <c:pt idx="0">
                  <c:v>640 DPUs</c:v>
                </c:pt>
              </c:strCache>
            </c:strRef>
          </c:tx>
          <c:spPr>
            <a:solidFill>
              <a:srgbClr val="FFFD78"/>
            </a:solidFill>
            <a:ln>
              <a:solidFill>
                <a:schemeClr val="accent4"/>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'2021-06-09'!$C$3:$C$23</c:f>
              <c:numCache>
                <c:formatCode>0.0</c:formatCode>
                <c:ptCount val="21"/>
                <c:pt idx="0">
                  <c:v>38.6</c:v>
                </c:pt>
                <c:pt idx="1">
                  <c:v>167</c:v>
                </c:pt>
                <c:pt idx="2">
                  <c:v>234.4</c:v>
                </c:pt>
                <c:pt idx="3">
                  <c:v>4.4000000000000004</c:v>
                </c:pt>
                <c:pt idx="4">
                  <c:v>134.4</c:v>
                </c:pt>
                <c:pt idx="5">
                  <c:v>33.6</c:v>
                </c:pt>
                <c:pt idx="6">
                  <c:v>9.1</c:v>
                </c:pt>
                <c:pt idx="7">
                  <c:v>13.5</c:v>
                </c:pt>
                <c:pt idx="8">
                  <c:v>16</c:v>
                </c:pt>
                <c:pt idx="9">
                  <c:v>36.6</c:v>
                </c:pt>
                <c:pt idx="11">
                  <c:v>25.2</c:v>
                </c:pt>
                <c:pt idx="12">
                  <c:v>0.4</c:v>
                </c:pt>
                <c:pt idx="13">
                  <c:v>20.100000000000001</c:v>
                </c:pt>
                <c:pt idx="14" formatCode="0.0000">
                  <c:v>3.6799999999999999E-2</c:v>
                </c:pt>
                <c:pt idx="15">
                  <c:v>5.6</c:v>
                </c:pt>
                <c:pt idx="16">
                  <c:v>0.1</c:v>
                </c:pt>
                <c:pt idx="18">
                  <c:v>34.154102972882662</c:v>
                </c:pt>
                <c:pt idx="19">
                  <c:v>1.2689623569961614</c:v>
                </c:pt>
                <c:pt idx="20">
                  <c:v>10.100450522505204</c:v>
                </c:pt>
              </c:numCache>
            </c:numRef>
          </c:val>
          <c:extLst>
            <c:ext xmlns:c16="http://schemas.microsoft.com/office/drawing/2014/chart" uri="{C3380CC4-5D6E-409C-BE32-E72D297353CC}">
              <c16:uniqueId val="{00000002-FE00-6B41-8A32-3EE0779DB6AB}"/>
            </c:ext>
          </c:extLst>
        </c:ser>
        <c:ser>
          <c:idx val="1"/>
          <c:order val="3"/>
          <c:tx>
            <c:strRef>
              <c:f>'2021-06-09'!$D$2</c:f>
              <c:strCache>
                <c:ptCount val="1"/>
                <c:pt idx="0">
                  <c:v>2556 DPUs</c:v>
                </c:pt>
              </c:strCache>
            </c:strRef>
          </c:tx>
          <c:spPr>
            <a:pattFill prst="wdDnDiag">
              <a:fgClr>
                <a:schemeClr val="accent2"/>
              </a:fgClr>
              <a:bgClr>
                <a:schemeClr val="accent2">
                  <a:lumMod val="40000"/>
                  <a:lumOff val="60000"/>
                </a:schemeClr>
              </a:bgClr>
            </a:pattFill>
            <a:ln>
              <a:solidFill>
                <a:schemeClr val="accent2"/>
              </a:solidFill>
            </a:ln>
            <a:effectLst/>
          </c:spPr>
          <c:invertIfNegative val="0"/>
          <c:cat>
            <c:multiLvlStrRef>
              <c:f>'2021-06-09'!$A$3:$B$23</c:f>
              <c:multiLvlStrCache>
                <c:ptCount val="21"/>
                <c:lvl>
                  <c:pt idx="0">
                    <c:v>VA</c:v>
                  </c:pt>
                  <c:pt idx="1">
                    <c:v>SEL</c:v>
                  </c:pt>
                  <c:pt idx="2">
                    <c:v>UNI</c:v>
                  </c:pt>
                  <c:pt idx="3">
                    <c:v>BS</c:v>
                  </c:pt>
                  <c:pt idx="4">
                    <c:v>HST-S</c:v>
                  </c:pt>
                  <c:pt idx="5">
                    <c:v>HST-L</c:v>
                  </c:pt>
                  <c:pt idx="6">
                    <c:v>RED</c:v>
                  </c:pt>
                  <c:pt idx="7">
                    <c:v>SCAN-SSA</c:v>
                  </c:pt>
                  <c:pt idx="8">
                    <c:v>SCAN-RSS</c:v>
                  </c:pt>
                  <c:pt idx="9">
                    <c:v>TRNS</c:v>
                  </c:pt>
                  <c:pt idx="11">
                    <c:v>GEMV</c:v>
                  </c:pt>
                  <c:pt idx="12">
                    <c:v>SpMV</c:v>
                  </c:pt>
                  <c:pt idx="13">
                    <c:v>TS</c:v>
                  </c:pt>
                  <c:pt idx="14">
                    <c:v>BFS</c:v>
                  </c:pt>
                  <c:pt idx="15">
                    <c:v>MLP</c:v>
                  </c:pt>
                  <c:pt idx="16">
                    <c:v>NW</c:v>
                  </c:pt>
                  <c:pt idx="18">
                    <c:v>GMEAN (1)</c:v>
                  </c:pt>
                  <c:pt idx="19">
                    <c:v>GMEAN (2)</c:v>
                  </c:pt>
                  <c:pt idx="20">
                    <c:v>GMEAN</c:v>
                  </c:pt>
                </c:lvl>
                <c:lvl>
                  <c:pt idx="0">
                    <c:v>More PIM-suitable workloads (1)</c:v>
                  </c:pt>
                  <c:pt idx="11">
                    <c:v>Less PIM-suitable workloads (2)</c:v>
                  </c:pt>
                  <c:pt idx="18">
                    <c:v> </c:v>
                  </c:pt>
                </c:lvl>
              </c:multiLvlStrCache>
            </c:multiLvlStrRef>
          </c:cat>
          <c:val>
            <c:numRef>
              <c:f>'2021-06-09'!$D$3:$D$23</c:f>
              <c:numCache>
                <c:formatCode>0.0</c:formatCode>
                <c:ptCount val="21"/>
                <c:pt idx="0">
                  <c:v>149.1</c:v>
                </c:pt>
                <c:pt idx="1">
                  <c:v>498.2</c:v>
                </c:pt>
                <c:pt idx="2">
                  <c:v>629.5</c:v>
                </c:pt>
                <c:pt idx="3">
                  <c:v>23</c:v>
                </c:pt>
                <c:pt idx="4">
                  <c:v>496.6</c:v>
                </c:pt>
                <c:pt idx="5">
                  <c:v>167.1</c:v>
                </c:pt>
                <c:pt idx="6">
                  <c:v>45.3</c:v>
                </c:pt>
                <c:pt idx="7">
                  <c:v>61.3</c:v>
                </c:pt>
                <c:pt idx="8">
                  <c:v>70.2</c:v>
                </c:pt>
                <c:pt idx="9">
                  <c:v>96.3</c:v>
                </c:pt>
                <c:pt idx="11">
                  <c:v>46.3</c:v>
                </c:pt>
                <c:pt idx="12">
                  <c:v>0.9</c:v>
                </c:pt>
                <c:pt idx="13">
                  <c:v>86.6</c:v>
                </c:pt>
                <c:pt idx="14" formatCode="0.0000">
                  <c:v>1.9E-3</c:v>
                </c:pt>
                <c:pt idx="15">
                  <c:v>5.8</c:v>
                </c:pt>
                <c:pt idx="16">
                  <c:v>0.1</c:v>
                </c:pt>
                <c:pt idx="18">
                  <c:v>132.55954898885241</c:v>
                </c:pt>
                <c:pt idx="19">
                  <c:v>1.2586949733620922</c:v>
                </c:pt>
                <c:pt idx="20">
                  <c:v>23.226702722854029</c:v>
                </c:pt>
              </c:numCache>
            </c:numRef>
          </c:val>
          <c:extLst>
            <c:ext xmlns:c16="http://schemas.microsoft.com/office/drawing/2014/chart" uri="{C3380CC4-5D6E-409C-BE32-E72D297353CC}">
              <c16:uniqueId val="{00000003-FE00-6B41-8A32-3EE0779DB6AB}"/>
            </c:ext>
          </c:extLst>
        </c:ser>
        <c:dLbls>
          <c:showLegendKey val="0"/>
          <c:showVal val="0"/>
          <c:showCatName val="0"/>
          <c:showSerName val="0"/>
          <c:showPercent val="0"/>
          <c:showBubbleSize val="0"/>
        </c:dLbls>
        <c:gapWidth val="219"/>
        <c:overlap val="-27"/>
        <c:axId val="41925439"/>
        <c:axId val="41607039"/>
      </c:barChart>
      <c:catAx>
        <c:axId val="41925439"/>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607039"/>
        <c:crossesAt val="1.0000000000000003E-4"/>
        <c:auto val="1"/>
        <c:lblAlgn val="ctr"/>
        <c:lblOffset val="100"/>
        <c:noMultiLvlLbl val="0"/>
      </c:catAx>
      <c:valAx>
        <c:axId val="41607039"/>
        <c:scaling>
          <c:logBase val="2"/>
          <c:orientation val="minMax"/>
          <c:max val="204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sz="1600"/>
                  <a:t>Speedup over CPU (log scale)</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1925439"/>
        <c:crosses val="autoZero"/>
        <c:crossBetween val="between"/>
        <c:majorUnit val="4"/>
        <c:minorUnit val="4"/>
      </c:valAx>
      <c:spPr>
        <a:noFill/>
        <a:ln>
          <a:solidFill>
            <a:schemeClr val="tx1"/>
          </a:solidFill>
        </a:ln>
        <a:effectLst/>
      </c:spPr>
    </c:plotArea>
    <c:legend>
      <c:legendPos val="t"/>
      <c:layout>
        <c:manualLayout>
          <c:xMode val="edge"/>
          <c:yMode val="edge"/>
          <c:x val="0.12842992551563362"/>
          <c:y val="9.4994949494949521E-3"/>
          <c:w val="0.52368132716049387"/>
          <c:h val="6.4185101010101012E-2"/>
        </c:manualLayout>
      </c:layout>
      <c:overlay val="1"/>
      <c:spPr>
        <a:solidFill>
          <a:schemeClr val="bg1"/>
        </a:solidFill>
        <a:ln>
          <a:solidFill>
            <a:schemeClr val="tx1"/>
          </a:solid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chemeClr val="tx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sz="2400" b="0" i="0" u="none" strike="noStrike" kern="1200" baseline="0">
                    <a:solidFill>
                      <a:schemeClr val="tx1"/>
                    </a:solidFill>
                    <a:latin typeface="+mn-lt"/>
                    <a:ea typeface="+mn-ea"/>
                    <a:cs typeface="+mn-cs"/>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'nC-runs'!$AY$2</c:f>
              <c:strCache>
                <c:ptCount val="1"/>
                <c:pt idx="0">
                  <c:v>SPP</c:v>
                </c:pt>
              </c:strCache>
            </c:strRef>
          </c:tx>
          <c:spPr>
            <a:ln w="38100" cap="rnd">
              <a:solidFill>
                <a:schemeClr val="accent6">
                  <a:lumMod val="75000"/>
                </a:schemeClr>
              </a:solidFill>
              <a:prstDash val="solid"/>
              <a:round/>
            </a:ln>
            <a:effectLst/>
          </c:spPr>
          <c:marker>
            <c:symbol val="circle"/>
            <c:size val="8"/>
            <c:spPr>
              <a:solidFill>
                <a:schemeClr val="accent6">
                  <a:lumMod val="75000"/>
                </a:schemeClr>
              </a:solidFill>
              <a:ln w="12700">
                <a:solidFill>
                  <a:schemeClr val="accent6">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'nC-runs'!$AZ$2:$BE$2</c:f>
              <c:numCache>
                <c:formatCode>General</c:formatCode>
                <c:ptCount val="6"/>
                <c:pt idx="0">
                  <c:v>1.1808841707873761</c:v>
                </c:pt>
                <c:pt idx="1">
                  <c:v>1.2748240002710416</c:v>
                </c:pt>
                <c:pt idx="2">
                  <c:v>1.2360704054461438</c:v>
                </c:pt>
                <c:pt idx="3">
                  <c:v>1.2321915796264478</c:v>
                </c:pt>
                <c:pt idx="4">
                  <c:v>1.2106804796264479</c:v>
                </c:pt>
                <c:pt idx="5">
                  <c:v>1.1843877796264499</c:v>
                </c:pt>
              </c:numCache>
            </c:numRef>
          </c:yVal>
          <c:smooth val="1"/>
          <c:extLst>
            <c:ext xmlns:c16="http://schemas.microsoft.com/office/drawing/2014/chart" uri="{C3380CC4-5D6E-409C-BE32-E72D297353CC}">
              <c16:uniqueId val="{00000000-F666-2646-8D32-12A584600FA6}"/>
            </c:ext>
          </c:extLst>
        </c:ser>
        <c:ser>
          <c:idx val="1"/>
          <c:order val="1"/>
          <c:tx>
            <c:strRef>
              <c:f>'nC-runs'!$AY$3</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'nC-runs'!$AZ$3:$BE$3</c:f>
              <c:numCache>
                <c:formatCode>General</c:formatCode>
                <c:ptCount val="6"/>
                <c:pt idx="0">
                  <c:v>1.1861222740304298</c:v>
                </c:pt>
                <c:pt idx="1">
                  <c:v>1.283155393669023</c:v>
                </c:pt>
                <c:pt idx="2">
                  <c:v>1.21857547349426</c:v>
                </c:pt>
                <c:pt idx="3">
                  <c:v>1.1863626306643582</c:v>
                </c:pt>
                <c:pt idx="4">
                  <c:v>1.1783076306643601</c:v>
                </c:pt>
                <c:pt idx="5">
                  <c:v>1.1577598306643599</c:v>
                </c:pt>
              </c:numCache>
            </c:numRef>
          </c:yVal>
          <c:smooth val="1"/>
          <c:extLst>
            <c:ext xmlns:c16="http://schemas.microsoft.com/office/drawing/2014/chart" uri="{C3380CC4-5D6E-409C-BE32-E72D297353CC}">
              <c16:uniqueId val="{00000001-F666-2646-8D32-12A584600FA6}"/>
            </c:ext>
          </c:extLst>
        </c:ser>
        <c:ser>
          <c:idx val="2"/>
          <c:order val="2"/>
          <c:tx>
            <c:strRef>
              <c:f>'nC-runs'!$AY$4</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'nC-runs'!$AZ$4:$BE$4</c:f>
              <c:numCache>
                <c:formatCode>General</c:formatCode>
                <c:ptCount val="6"/>
                <c:pt idx="0">
                  <c:v>1.1902479558020136</c:v>
                </c:pt>
                <c:pt idx="1">
                  <c:v>1.2832694998724017</c:v>
                </c:pt>
                <c:pt idx="2">
                  <c:v>1.2429404821709504</c:v>
                </c:pt>
                <c:pt idx="3">
                  <c:v>1.2309973916321584</c:v>
                </c:pt>
                <c:pt idx="4">
                  <c:v>1.20737059163216</c:v>
                </c:pt>
                <c:pt idx="5">
                  <c:v>1.1768934916321601</c:v>
                </c:pt>
              </c:numCache>
            </c:numRef>
          </c:yVal>
          <c:smooth val="1"/>
          <c:extLst>
            <c:ext xmlns:c16="http://schemas.microsoft.com/office/drawing/2014/chart" uri="{C3380CC4-5D6E-409C-BE32-E72D297353CC}">
              <c16:uniqueId val="{00000002-F666-2646-8D32-12A584600FA6}"/>
            </c:ext>
          </c:extLst>
        </c:ser>
        <c:ser>
          <c:idx val="5"/>
          <c:order val="3"/>
          <c:tx>
            <c:strRef>
              <c:f>'nC-runs'!$AY$7</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'nC-runs'!$AZ$1:$BE$1</c:f>
              <c:numCache>
                <c:formatCode>General</c:formatCode>
                <c:ptCount val="6"/>
                <c:pt idx="0">
                  <c:v>1</c:v>
                </c:pt>
                <c:pt idx="1">
                  <c:v>2</c:v>
                </c:pt>
                <c:pt idx="2">
                  <c:v>4</c:v>
                </c:pt>
                <c:pt idx="3">
                  <c:v>6</c:v>
                </c:pt>
                <c:pt idx="4">
                  <c:v>8</c:v>
                </c:pt>
                <c:pt idx="5">
                  <c:v>12</c:v>
                </c:pt>
              </c:numCache>
            </c:numRef>
          </c:xVal>
          <c:yVal>
            <c:numRef>
              <c:f>'nC-runs'!$AZ$7:$BE$7</c:f>
              <c:numCache>
                <c:formatCode>General</c:formatCode>
                <c:ptCount val="6"/>
                <c:pt idx="0">
                  <c:v>1.224211498438099</c:v>
                </c:pt>
                <c:pt idx="1">
                  <c:v>1.3242669269826637</c:v>
                </c:pt>
                <c:pt idx="2">
                  <c:v>1.3008811418323525</c:v>
                </c:pt>
                <c:pt idx="3">
                  <c:v>1.2853278822555283</c:v>
                </c:pt>
                <c:pt idx="4">
                  <c:v>1.2704030822555283</c:v>
                </c:pt>
                <c:pt idx="5">
                  <c:v>1.2538090822555283</c:v>
                </c:pt>
              </c:numCache>
            </c:numRef>
          </c:yVal>
          <c:smooth val="1"/>
          <c:extLst>
            <c:ext xmlns:c16="http://schemas.microsoft.com/office/drawing/2014/chart" uri="{C3380CC4-5D6E-409C-BE32-E72D297353CC}">
              <c16:uniqueId val="{00000003-F666-2646-8D32-12A584600FA6}"/>
            </c:ext>
          </c:extLst>
        </c:ser>
        <c:dLbls>
          <c:showLegendKey val="0"/>
          <c:showVal val="0"/>
          <c:showCatName val="0"/>
          <c:showSerName val="0"/>
          <c:showPercent val="0"/>
          <c:showBubbleSize val="0"/>
        </c:dLbls>
        <c:axId val="371743440"/>
        <c:axId val="371753568"/>
      </c:scatterChart>
      <c:valAx>
        <c:axId val="371743440"/>
        <c:scaling>
          <c:orientation val="minMax"/>
          <c:max val="13"/>
          <c:min val="0"/>
        </c:scaling>
        <c:delete val="0"/>
        <c:axPos val="b"/>
        <c:majorGridlines>
          <c:spPr>
            <a:ln w="9525" cap="flat" cmpd="sng" algn="ctr">
              <a:solidFill>
                <a:schemeClr val="bg1">
                  <a:lumMod val="75000"/>
                </a:schemeClr>
              </a:solidFill>
              <a:prstDash val="dash"/>
              <a:round/>
            </a:ln>
            <a:effectLst/>
          </c:spPr>
        </c:majorGridlines>
        <c:minorGridlines>
          <c:spPr>
            <a:ln w="9525" cap="flat" cmpd="sng" algn="ctr">
              <a:solidFill>
                <a:schemeClr val="tx1">
                  <a:lumMod val="5000"/>
                  <a:lumOff val="95000"/>
                </a:schemeClr>
              </a:solidFill>
              <a:prstDash val="dash"/>
              <a:round/>
            </a:ln>
            <a:effectLst/>
          </c:spPr>
        </c:min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a:t>Number of cores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53568"/>
        <c:crosses val="autoZero"/>
        <c:crossBetween val="midCat"/>
        <c:majorUnit val="2"/>
        <c:minorUnit val="1"/>
      </c:valAx>
      <c:valAx>
        <c:axId val="371753568"/>
        <c:scaling>
          <c:orientation val="minMax"/>
          <c:min val="1.1000000000000001"/>
        </c:scaling>
        <c:delete val="0"/>
        <c:axPos val="l"/>
        <c:majorGridlines>
          <c:spPr>
            <a:ln w="9525" cap="flat" cmpd="sng" algn="ctr">
              <a:solidFill>
                <a:schemeClr val="bg1">
                  <a:lumMod val="7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Geomean speedup</a:t>
                </a:r>
              </a:p>
              <a:p>
                <a:pPr>
                  <a:defRPr sz="2400" b="0" i="0" u="none" strike="noStrike" kern="1200" baseline="0">
                    <a:solidFill>
                      <a:schemeClr val="tx1"/>
                    </a:solidFill>
                    <a:latin typeface="+mn-lt"/>
                    <a:ea typeface="+mn-ea"/>
                    <a:cs typeface="+mn-cs"/>
                  </a:defRPr>
                </a:pPr>
                <a:r>
                  <a:rPr lang="en-GB" dirty="0"/>
                  <a:t>over no prefetching</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71743440"/>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8385746628946"/>
          <c:y val="4.140083461430949E-2"/>
          <c:w val="0.724120199256715"/>
          <c:h val="0.70382677531232474"/>
        </c:manualLayout>
      </c:layout>
      <c:scatterChart>
        <c:scatterStyle val="smoothMarker"/>
        <c:varyColors val="0"/>
        <c:ser>
          <c:idx val="1"/>
          <c:order val="0"/>
          <c:tx>
            <c:strRef>
              <c:f>'ST-sensitivity'!$CT$16</c:f>
              <c:strCache>
                <c:ptCount val="1"/>
                <c:pt idx="0">
                  <c:v>SPP</c:v>
                </c:pt>
              </c:strCache>
            </c:strRef>
          </c:tx>
          <c:spPr>
            <a:ln w="38100" cap="rnd">
              <a:solidFill>
                <a:schemeClr val="accent6"/>
              </a:solidFill>
              <a:prstDash val="solid"/>
              <a:round/>
            </a:ln>
            <a:effectLst/>
          </c:spPr>
          <c:marker>
            <c:symbol val="circle"/>
            <c:size val="8"/>
            <c:spPr>
              <a:solidFill>
                <a:schemeClr val="accent6"/>
              </a:solidFill>
              <a:ln w="12700">
                <a:solidFill>
                  <a:schemeClr val="accent6">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'ST-sensitivity'!$CT$17:$CT$23</c:f>
              <c:numCache>
                <c:formatCode>General</c:formatCode>
                <c:ptCount val="7"/>
                <c:pt idx="0">
                  <c:v>0.97243341268968464</c:v>
                </c:pt>
                <c:pt idx="1">
                  <c:v>1.0879427583890504</c:v>
                </c:pt>
                <c:pt idx="2">
                  <c:v>1.1468761051513541</c:v>
                </c:pt>
                <c:pt idx="3">
                  <c:v>1.1721656409354826</c:v>
                </c:pt>
                <c:pt idx="4">
                  <c:v>1.1808841707873761</c:v>
                </c:pt>
                <c:pt idx="5">
                  <c:v>1.1830119831161829</c:v>
                </c:pt>
                <c:pt idx="6">
                  <c:v>1.1838549944723795</c:v>
                </c:pt>
              </c:numCache>
            </c:numRef>
          </c:yVal>
          <c:smooth val="1"/>
          <c:extLst>
            <c:ext xmlns:c16="http://schemas.microsoft.com/office/drawing/2014/chart" uri="{C3380CC4-5D6E-409C-BE32-E72D297353CC}">
              <c16:uniqueId val="{00000000-23E4-9E49-B4AE-5D5AB40CB9C0}"/>
            </c:ext>
          </c:extLst>
        </c:ser>
        <c:ser>
          <c:idx val="3"/>
          <c:order val="1"/>
          <c:tx>
            <c:strRef>
              <c:f>'ST-sensitivity'!$CU$16</c:f>
              <c:strCache>
                <c:ptCount val="1"/>
                <c:pt idx="0">
                  <c:v>Bingo</c:v>
                </c:pt>
              </c:strCache>
            </c:strRef>
          </c:tx>
          <c:spPr>
            <a:ln w="38100" cap="rnd">
              <a:solidFill>
                <a:schemeClr val="accent1"/>
              </a:solidFill>
              <a:prstDash val="solid"/>
              <a:round/>
            </a:ln>
            <a:effectLst/>
          </c:spPr>
          <c:marker>
            <c:symbol val="circle"/>
            <c:size val="8"/>
            <c:spPr>
              <a:solidFill>
                <a:schemeClr val="accent1"/>
              </a:solidFill>
              <a:ln w="12700">
                <a:solidFill>
                  <a:schemeClr val="accent1">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'ST-sensitivity'!$CU$17:$CU$23</c:f>
              <c:numCache>
                <c:formatCode>General</c:formatCode>
                <c:ptCount val="7"/>
                <c:pt idx="0">
                  <c:v>0.80725874248017193</c:v>
                </c:pt>
                <c:pt idx="1">
                  <c:v>0.93831291064841227</c:v>
                </c:pt>
                <c:pt idx="2">
                  <c:v>1.0520455918743199</c:v>
                </c:pt>
                <c:pt idx="3">
                  <c:v>1.1432280705440736</c:v>
                </c:pt>
                <c:pt idx="4">
                  <c:v>1.1861222740304298</c:v>
                </c:pt>
                <c:pt idx="5">
                  <c:v>1.1989522156548695</c:v>
                </c:pt>
                <c:pt idx="6">
                  <c:v>1.200509156465865</c:v>
                </c:pt>
              </c:numCache>
            </c:numRef>
          </c:yVal>
          <c:smooth val="1"/>
          <c:extLst>
            <c:ext xmlns:c16="http://schemas.microsoft.com/office/drawing/2014/chart" uri="{C3380CC4-5D6E-409C-BE32-E72D297353CC}">
              <c16:uniqueId val="{00000001-23E4-9E49-B4AE-5D5AB40CB9C0}"/>
            </c:ext>
          </c:extLst>
        </c:ser>
        <c:ser>
          <c:idx val="0"/>
          <c:order val="2"/>
          <c:tx>
            <c:strRef>
              <c:f>'ST-sensitivity'!$CV$16</c:f>
              <c:strCache>
                <c:ptCount val="1"/>
                <c:pt idx="0">
                  <c:v>MLOP</c:v>
                </c:pt>
              </c:strCache>
            </c:strRef>
          </c:tx>
          <c:spPr>
            <a:ln w="38100" cap="rnd">
              <a:solidFill>
                <a:schemeClr val="accent4">
                  <a:lumMod val="75000"/>
                </a:schemeClr>
              </a:solidFill>
              <a:prstDash val="solid"/>
              <a:round/>
            </a:ln>
            <a:effectLst/>
          </c:spPr>
          <c:marker>
            <c:symbol val="circle"/>
            <c:size val="8"/>
            <c:spPr>
              <a:solidFill>
                <a:schemeClr val="accent4">
                  <a:lumMod val="75000"/>
                </a:schemeClr>
              </a:solidFill>
              <a:ln w="12700">
                <a:solidFill>
                  <a:schemeClr val="accent4">
                    <a:lumMod val="50000"/>
                  </a:schemeClr>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'ST-sensitivity'!$CV$17:$CV$23</c:f>
              <c:numCache>
                <c:formatCode>General</c:formatCode>
                <c:ptCount val="7"/>
                <c:pt idx="0">
                  <c:v>0.8402811155073433</c:v>
                </c:pt>
                <c:pt idx="1">
                  <c:v>0.99928486419720453</c:v>
                </c:pt>
                <c:pt idx="2">
                  <c:v>1.1043708691127909</c:v>
                </c:pt>
                <c:pt idx="3">
                  <c:v>1.1689402038313679</c:v>
                </c:pt>
                <c:pt idx="4">
                  <c:v>1.1902479558020136</c:v>
                </c:pt>
                <c:pt idx="5">
                  <c:v>1.1960074334879809</c:v>
                </c:pt>
                <c:pt idx="6">
                  <c:v>1.1974786735920837</c:v>
                </c:pt>
              </c:numCache>
            </c:numRef>
          </c:yVal>
          <c:smooth val="1"/>
          <c:extLst>
            <c:ext xmlns:c16="http://schemas.microsoft.com/office/drawing/2014/chart" uri="{C3380CC4-5D6E-409C-BE32-E72D297353CC}">
              <c16:uniqueId val="{00000002-23E4-9E49-B4AE-5D5AB40CB9C0}"/>
            </c:ext>
          </c:extLst>
        </c:ser>
        <c:ser>
          <c:idx val="6"/>
          <c:order val="3"/>
          <c:tx>
            <c:strRef>
              <c:f>'ST-sensitivity'!$CZ$16</c:f>
              <c:strCache>
                <c:ptCount val="1"/>
                <c:pt idx="0">
                  <c:v>Pythia</c:v>
                </c:pt>
              </c:strCache>
            </c:strRef>
          </c:tx>
          <c:spPr>
            <a:ln w="38100" cap="rnd">
              <a:solidFill>
                <a:srgbClr val="C00000"/>
              </a:solidFill>
              <a:prstDash val="solid"/>
              <a:round/>
            </a:ln>
            <a:effectLst/>
          </c:spPr>
          <c:marker>
            <c:symbol val="circle"/>
            <c:size val="11"/>
            <c:spPr>
              <a:solidFill>
                <a:srgbClr val="FFFF00"/>
              </a:solidFill>
              <a:ln w="28575">
                <a:solidFill>
                  <a:schemeClr val="tx1"/>
                </a:solidFill>
              </a:ln>
              <a:effectLst/>
            </c:spPr>
          </c:marker>
          <c:xVal>
            <c:numRef>
              <c:f>'ST-sensitivity'!$CS$17:$CS$23</c:f>
              <c:numCache>
                <c:formatCode>General</c:formatCode>
                <c:ptCount val="7"/>
                <c:pt idx="0">
                  <c:v>150</c:v>
                </c:pt>
                <c:pt idx="1">
                  <c:v>300</c:v>
                </c:pt>
                <c:pt idx="2">
                  <c:v>600</c:v>
                </c:pt>
                <c:pt idx="3">
                  <c:v>1200</c:v>
                </c:pt>
                <c:pt idx="4">
                  <c:v>2400</c:v>
                </c:pt>
                <c:pt idx="5">
                  <c:v>4800</c:v>
                </c:pt>
                <c:pt idx="6">
                  <c:v>9600</c:v>
                </c:pt>
              </c:numCache>
            </c:numRef>
          </c:xVal>
          <c:yVal>
            <c:numRef>
              <c:f>'ST-sensitivity'!$CZ$17:$CZ$23</c:f>
              <c:numCache>
                <c:formatCode>General</c:formatCode>
                <c:ptCount val="7"/>
                <c:pt idx="0">
                  <c:v>1.0089724469700405</c:v>
                </c:pt>
                <c:pt idx="1">
                  <c:v>1.1307710054646649</c:v>
                </c:pt>
                <c:pt idx="2">
                  <c:v>1.1836779145977339</c:v>
                </c:pt>
                <c:pt idx="3">
                  <c:v>1.2141541345792652</c:v>
                </c:pt>
                <c:pt idx="4">
                  <c:v>1.224211498438099</c:v>
                </c:pt>
                <c:pt idx="5">
                  <c:v>1.2264513238300003</c:v>
                </c:pt>
                <c:pt idx="6">
                  <c:v>1.2277639381864598</c:v>
                </c:pt>
              </c:numCache>
            </c:numRef>
          </c:yVal>
          <c:smooth val="1"/>
          <c:extLst>
            <c:ext xmlns:c16="http://schemas.microsoft.com/office/drawing/2014/chart" uri="{C3380CC4-5D6E-409C-BE32-E72D297353CC}">
              <c16:uniqueId val="{00000005-23E4-9E49-B4AE-5D5AB40CB9C0}"/>
            </c:ext>
          </c:extLst>
        </c:ser>
        <c:dLbls>
          <c:showLegendKey val="0"/>
          <c:showVal val="0"/>
          <c:showCatName val="0"/>
          <c:showSerName val="0"/>
          <c:showPercent val="0"/>
          <c:showBubbleSize val="0"/>
        </c:dLbls>
        <c:axId val="153785824"/>
        <c:axId val="153787456"/>
      </c:scatterChart>
      <c:valAx>
        <c:axId val="153785824"/>
        <c:scaling>
          <c:logBase val="2"/>
          <c:orientation val="minMax"/>
          <c:max val="12800"/>
          <c:min val="1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dirty="0"/>
                  <a:t>DRAM</a:t>
                </a:r>
                <a:r>
                  <a:rPr lang="en-GB" baseline="0" dirty="0"/>
                  <a:t> MTPS (in log scale)</a:t>
                </a:r>
                <a:endParaRPr lang="en-GB" dirty="0"/>
              </a:p>
            </c:rich>
          </c:tx>
          <c:layout>
            <c:manualLayout>
              <c:xMode val="edge"/>
              <c:yMode val="edge"/>
              <c:x val="0.37812255278473444"/>
              <c:y val="0.9038770528615285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2400" b="0" i="0" u="none" strike="noStrike" kern="1200" baseline="0">
                <a:solidFill>
                  <a:schemeClr val="tx1"/>
                </a:solidFill>
                <a:latin typeface="+mn-lt"/>
                <a:ea typeface="+mn-ea"/>
                <a:cs typeface="+mn-cs"/>
              </a:defRPr>
            </a:pPr>
            <a:endParaRPr lang="en-US"/>
          </a:p>
        </c:txPr>
        <c:crossAx val="153787456"/>
        <c:crosses val="autoZero"/>
        <c:crossBetween val="midCat"/>
        <c:majorUnit val="2"/>
      </c:valAx>
      <c:valAx>
        <c:axId val="153787456"/>
        <c:scaling>
          <c:orientation val="minMax"/>
          <c:max val="1.25"/>
          <c:min val="0.8"/>
        </c:scaling>
        <c:delete val="0"/>
        <c:axPos val="l"/>
        <c:majorGridlines>
          <c:spPr>
            <a:ln w="9525" cap="flat" cmpd="sng" algn="ctr">
              <a:solidFill>
                <a:schemeClr val="bg1">
                  <a:lumMod val="85000"/>
                </a:schemeClr>
              </a:solidFill>
              <a:prstDash val="dash"/>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r>
                  <a:rPr lang="en-GB" baseline="0"/>
                  <a:t>Geomean speedup </a:t>
                </a:r>
              </a:p>
              <a:p>
                <a:pPr>
                  <a:defRPr sz="2400" b="0" i="0" u="none" strike="noStrike" kern="1200" baseline="0">
                    <a:solidFill>
                      <a:schemeClr val="tx1"/>
                    </a:solidFill>
                    <a:latin typeface="+mn-lt"/>
                    <a:ea typeface="+mn-ea"/>
                    <a:cs typeface="+mn-cs"/>
                  </a:defRPr>
                </a:pPr>
                <a:r>
                  <a:rPr lang="en-GB" baseline="0"/>
                  <a:t>over no prefetching</a:t>
                </a:r>
                <a:endParaRPr lang="en-GB"/>
              </a:p>
            </c:rich>
          </c:tx>
          <c:layout>
            <c:manualLayout>
              <c:xMode val="edge"/>
              <c:yMode val="edge"/>
              <c:x val="8.0844438621947342E-3"/>
              <c:y val="0.1663891436855785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53785824"/>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0.14141</cdr:x>
      <cdr:y>0.03248</cdr:y>
    </cdr:from>
    <cdr:to>
      <cdr:x>0.42698</cdr:x>
      <cdr:y>0.14518</cdr:y>
    </cdr:to>
    <cdr:sp macro="" textlink="">
      <cdr:nvSpPr>
        <cdr:cNvPr id="2" name="TextBox 1">
          <a:extLst xmlns:a="http://schemas.openxmlformats.org/drawingml/2006/main">
            <a:ext uri="{FF2B5EF4-FFF2-40B4-BE49-F238E27FC236}">
              <a16:creationId xmlns:a16="http://schemas.microsoft.com/office/drawing/2014/main" id="{DF0EF052-1488-F14F-93AC-9A50A084E40B}"/>
            </a:ext>
          </a:extLst>
        </cdr:cNvPr>
        <cdr:cNvSpPr txBox="1"/>
      </cdr:nvSpPr>
      <cdr:spPr>
        <a:xfrm xmlns:a="http://schemas.openxmlformats.org/drawingml/2006/main">
          <a:off x="661793" y="90793"/>
          <a:ext cx="1336465" cy="31498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a:t>(a)</a:t>
          </a:r>
          <a:r>
            <a:rPr lang="en-US" sz="1000" b="1" baseline="0"/>
            <a:t> </a:t>
          </a:r>
          <a:r>
            <a:rPr lang="en-US" sz="1000" b="1"/>
            <a:t>INT32, ADD</a:t>
          </a:r>
          <a:r>
            <a:rPr lang="en-US" sz="1000" b="0"/>
            <a:t> (1 DPU)</a:t>
          </a:r>
        </a:p>
      </cdr:txBody>
    </cdr:sp>
  </cdr:relSizeAnchor>
  <cdr:relSizeAnchor xmlns:cdr="http://schemas.openxmlformats.org/drawingml/2006/chartDrawing">
    <cdr:from>
      <cdr:x>0.03118</cdr:x>
      <cdr:y>0.82039</cdr:y>
    </cdr:from>
    <cdr:to>
      <cdr:x>0.16175</cdr:x>
      <cdr:y>0.88401</cdr:y>
    </cdr:to>
    <cdr:sp macro="" textlink="">
      <cdr:nvSpPr>
        <cdr:cNvPr id="3" name="Rectangle 2">
          <a:extLst xmlns:a="http://schemas.openxmlformats.org/drawingml/2006/main">
            <a:ext uri="{FF2B5EF4-FFF2-40B4-BE49-F238E27FC236}">
              <a16:creationId xmlns:a16="http://schemas.microsoft.com/office/drawing/2014/main" id="{E119D161-B698-C34F-A096-FAD6AC5487BA}"/>
            </a:ext>
          </a:extLst>
        </cdr:cNvPr>
        <cdr:cNvSpPr/>
      </cdr:nvSpPr>
      <cdr:spPr>
        <a:xfrm xmlns:a="http://schemas.openxmlformats.org/drawingml/2006/main" rot="18950358" flipV="1">
          <a:off x="145901" y="2292982"/>
          <a:ext cx="611068" cy="177803"/>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lang="en-US" sz="1100"/>
        </a:p>
      </cdr:txBody>
    </cdr:sp>
  </cdr:relSizeAnchor>
  <cdr:relSizeAnchor xmlns:cdr="http://schemas.openxmlformats.org/drawingml/2006/chartDrawing">
    <cdr:from>
      <cdr:x>0.77363</cdr:x>
      <cdr:y>0.81068</cdr:y>
    </cdr:from>
    <cdr:to>
      <cdr:x>0.86405</cdr:x>
      <cdr:y>0.91162</cdr:y>
    </cdr:to>
    <cdr:sp macro="" textlink="">
      <cdr:nvSpPr>
        <cdr:cNvPr id="4" name="Rectangle 3">
          <a:extLst xmlns:a="http://schemas.openxmlformats.org/drawingml/2006/main">
            <a:ext uri="{FF2B5EF4-FFF2-40B4-BE49-F238E27FC236}">
              <a16:creationId xmlns:a16="http://schemas.microsoft.com/office/drawing/2014/main" id="{6F144DA0-F221-484F-BAE9-E0442D4EF9F4}"/>
            </a:ext>
          </a:extLst>
        </cdr:cNvPr>
        <cdr:cNvSpPr/>
      </cdr:nvSpPr>
      <cdr:spPr>
        <a:xfrm xmlns:a="http://schemas.openxmlformats.org/drawingml/2006/main" rot="18950358">
          <a:off x="3620572" y="2265822"/>
          <a:ext cx="423190" cy="2821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2</a:t>
          </a:r>
        </a:p>
      </cdr:txBody>
    </cdr:sp>
  </cdr:relSizeAnchor>
  <cdr:relSizeAnchor xmlns:cdr="http://schemas.openxmlformats.org/drawingml/2006/chartDrawing">
    <cdr:from>
      <cdr:x>0.7382</cdr:x>
      <cdr:y>0.79928</cdr:y>
    </cdr:from>
    <cdr:to>
      <cdr:x>0.80682</cdr:x>
      <cdr:y>0.89976</cdr:y>
    </cdr:to>
    <cdr:sp macro="" textlink="">
      <cdr:nvSpPr>
        <cdr:cNvPr id="5" name="Rectangle 4">
          <a:extLst xmlns:a="http://schemas.openxmlformats.org/drawingml/2006/main">
            <a:ext uri="{FF2B5EF4-FFF2-40B4-BE49-F238E27FC236}">
              <a16:creationId xmlns:a16="http://schemas.microsoft.com/office/drawing/2014/main" id="{90539433-DDEC-FA4F-A51B-B0E6DAA77E86}"/>
            </a:ext>
          </a:extLst>
        </cdr:cNvPr>
        <cdr:cNvSpPr/>
      </cdr:nvSpPr>
      <cdr:spPr>
        <a:xfrm xmlns:a="http://schemas.openxmlformats.org/drawingml/2006/main" rot="18950358">
          <a:off x="3454760" y="2233983"/>
          <a:ext cx="321176" cy="280832"/>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1</a:t>
          </a:r>
        </a:p>
      </cdr:txBody>
    </cdr:sp>
  </cdr:relSizeAnchor>
  <cdr:relSizeAnchor xmlns:cdr="http://schemas.openxmlformats.org/drawingml/2006/chartDrawing">
    <cdr:from>
      <cdr:x>0.85818</cdr:x>
      <cdr:y>0.81973</cdr:y>
    </cdr:from>
    <cdr:to>
      <cdr:x>0.9687</cdr:x>
      <cdr:y>0.92067</cdr:y>
    </cdr:to>
    <cdr:sp macro="" textlink="">
      <cdr:nvSpPr>
        <cdr:cNvPr id="6" name="Rectangle 5">
          <a:extLst xmlns:a="http://schemas.openxmlformats.org/drawingml/2006/main">
            <a:ext uri="{FF2B5EF4-FFF2-40B4-BE49-F238E27FC236}">
              <a16:creationId xmlns:a16="http://schemas.microsoft.com/office/drawing/2014/main" id="{AFC48ECF-5AC6-D24C-BB45-70F0790CED2B}"/>
            </a:ext>
          </a:extLst>
        </cdr:cNvPr>
        <cdr:cNvSpPr/>
      </cdr:nvSpPr>
      <cdr:spPr>
        <a:xfrm xmlns:a="http://schemas.openxmlformats.org/drawingml/2006/main" rot="18950358">
          <a:off x="4016261" y="2291120"/>
          <a:ext cx="517233" cy="282128"/>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8</a:t>
          </a:r>
        </a:p>
      </cdr:txBody>
    </cdr:sp>
  </cdr:relSizeAnchor>
  <cdr:relSizeAnchor xmlns:cdr="http://schemas.openxmlformats.org/drawingml/2006/chartDrawing">
    <cdr:from>
      <cdr:x>0.83298</cdr:x>
      <cdr:y>0.80474</cdr:y>
    </cdr:from>
    <cdr:to>
      <cdr:x>0.91336</cdr:x>
      <cdr:y>0.90568</cdr:y>
    </cdr:to>
    <cdr:sp macro="" textlink="">
      <cdr:nvSpPr>
        <cdr:cNvPr id="7" name="Rectangle 6">
          <a:extLst xmlns:a="http://schemas.openxmlformats.org/drawingml/2006/main">
            <a:ext uri="{FF2B5EF4-FFF2-40B4-BE49-F238E27FC236}">
              <a16:creationId xmlns:a16="http://schemas.microsoft.com/office/drawing/2014/main" id="{73F0D319-4AF1-664C-8CC7-33ABFD5DB396}"/>
            </a:ext>
          </a:extLst>
        </cdr:cNvPr>
        <cdr:cNvSpPr/>
      </cdr:nvSpPr>
      <cdr:spPr>
        <a:xfrm xmlns:a="http://schemas.openxmlformats.org/drawingml/2006/main" rot="18950358">
          <a:off x="3898357" y="2249224"/>
          <a:ext cx="376169" cy="28212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0" bIns="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en-US" sz="1000">
              <a:solidFill>
                <a:schemeClr val="tx1"/>
              </a:solidFill>
            </a:rPr>
            <a:t>4</a:t>
          </a:r>
        </a:p>
      </cdr:txBody>
    </cdr:sp>
  </cdr:relSizeAnchor>
</c:userShapes>
</file>

<file path=ppt/drawings/drawing2.xml><?xml version="1.0" encoding="utf-8"?>
<c:userShapes xmlns:c="http://schemas.openxmlformats.org/drawingml/2006/chart">
  <cdr:relSizeAnchor xmlns:cdr="http://schemas.openxmlformats.org/drawingml/2006/chartDrawing">
    <cdr:from>
      <cdr:x>0.85682</cdr:x>
      <cdr:y>0.06781</cdr:y>
    </cdr:from>
    <cdr:to>
      <cdr:x>0.85682</cdr:x>
      <cdr:y>0.65872</cdr:y>
    </cdr:to>
    <cdr:cxnSp macro="">
      <cdr:nvCxnSpPr>
        <cdr:cNvPr id="2" name="Straight Connector 1">
          <a:extLst xmlns:a="http://schemas.openxmlformats.org/drawingml/2006/main">
            <a:ext uri="{FF2B5EF4-FFF2-40B4-BE49-F238E27FC236}">
              <a16:creationId xmlns:a16="http://schemas.microsoft.com/office/drawing/2014/main" id="{00F891FD-3D50-6D40-9596-4076114A2B91}"/>
            </a:ext>
          </a:extLst>
        </cdr:cNvPr>
        <cdr:cNvCxnSpPr/>
      </cdr:nvCxnSpPr>
      <cdr:spPr>
        <a:xfrm xmlns:a="http://schemas.openxmlformats.org/drawingml/2006/main" flipV="1">
          <a:off x="7439172" y="268543"/>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0.12309</cdr:x>
      <cdr:y>0.37843</cdr:y>
    </cdr:from>
    <cdr:to>
      <cdr:x>0.97907</cdr:x>
      <cdr:y>0.37843</cdr:y>
    </cdr:to>
    <cdr:cxnSp macro="">
      <cdr:nvCxnSpPr>
        <cdr:cNvPr id="4" name="Straight Connector 3">
          <a:extLst xmlns:a="http://schemas.openxmlformats.org/drawingml/2006/main">
            <a:ext uri="{FF2B5EF4-FFF2-40B4-BE49-F238E27FC236}">
              <a16:creationId xmlns:a16="http://schemas.microsoft.com/office/drawing/2014/main" id="{98DB0197-3862-8946-9922-BE04C1B1B1F6}"/>
            </a:ext>
          </a:extLst>
        </cdr:cNvPr>
        <cdr:cNvCxnSpPr/>
      </cdr:nvCxnSpPr>
      <cdr:spPr>
        <a:xfrm xmlns:a="http://schemas.openxmlformats.org/drawingml/2006/main">
          <a:off x="1068751" y="1498596"/>
          <a:ext cx="7431903"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0.57408</cdr:x>
      <cdr:y>0.06834</cdr:y>
    </cdr:from>
    <cdr:to>
      <cdr:x>0.57408</cdr:x>
      <cdr:y>0.65925</cdr:y>
    </cdr:to>
    <cdr:cxnSp macro="">
      <cdr:nvCxnSpPr>
        <cdr:cNvPr id="7" name="Straight Connector 6">
          <a:extLst xmlns:a="http://schemas.openxmlformats.org/drawingml/2006/main">
            <a:ext uri="{FF2B5EF4-FFF2-40B4-BE49-F238E27FC236}">
              <a16:creationId xmlns:a16="http://schemas.microsoft.com/office/drawing/2014/main" id="{A4C5590F-F1DC-E649-BD5E-160ACE05BF26}"/>
            </a:ext>
          </a:extLst>
        </cdr:cNvPr>
        <cdr:cNvCxnSpPr/>
      </cdr:nvCxnSpPr>
      <cdr:spPr>
        <a:xfrm xmlns:a="http://schemas.openxmlformats.org/drawingml/2006/main" flipV="1">
          <a:off x="4984350" y="270642"/>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0.86628</cdr:x>
      <cdr:y>0.68505</cdr:y>
    </cdr:from>
    <cdr:to>
      <cdr:x>0.89022</cdr:x>
      <cdr:y>0.90751</cdr:y>
    </cdr:to>
    <cdr:sp macro="" textlink="">
      <cdr:nvSpPr>
        <cdr:cNvPr id="5" name="TextBox 2">
          <a:extLst xmlns:a="http://schemas.openxmlformats.org/drawingml/2006/main">
            <a:ext uri="{FF2B5EF4-FFF2-40B4-BE49-F238E27FC236}">
              <a16:creationId xmlns:a16="http://schemas.microsoft.com/office/drawing/2014/main" id="{EB943F8D-E402-6A4C-A99D-66736CC995CA}"/>
            </a:ext>
          </a:extLst>
        </cdr:cNvPr>
        <cdr:cNvSpPr txBox="1"/>
      </cdr:nvSpPr>
      <cdr:spPr>
        <a:xfrm xmlns:a="http://schemas.openxmlformats.org/drawingml/2006/main" rot="16200000">
          <a:off x="7480727" y="2924259"/>
          <a:ext cx="847045"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(1)</a:t>
          </a:r>
          <a:endParaRPr lang="en-US" sz="1400" b="1" dirty="0"/>
        </a:p>
      </cdr:txBody>
    </cdr:sp>
  </cdr:relSizeAnchor>
  <cdr:relSizeAnchor xmlns:cdr="http://schemas.openxmlformats.org/drawingml/2006/chartDrawing">
    <cdr:from>
      <cdr:x>0.90658</cdr:x>
      <cdr:y>0.67933</cdr:y>
    </cdr:from>
    <cdr:to>
      <cdr:x>0.93051</cdr:x>
      <cdr:y>0.90508</cdr:y>
    </cdr:to>
    <cdr:sp macro="" textlink="">
      <cdr:nvSpPr>
        <cdr:cNvPr id="6"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7837108" y="2908747"/>
          <a:ext cx="859594"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(2)</a:t>
          </a:r>
          <a:endParaRPr lang="en-US" sz="1400" b="1" dirty="0"/>
        </a:p>
      </cdr:txBody>
    </cdr:sp>
  </cdr:relSizeAnchor>
  <cdr:relSizeAnchor xmlns:cdr="http://schemas.openxmlformats.org/drawingml/2006/chartDrawing">
    <cdr:from>
      <cdr:x>0.94666</cdr:x>
      <cdr:y>0.68284</cdr:y>
    </cdr:from>
    <cdr:to>
      <cdr:x>0.9706</cdr:x>
      <cdr:y>0.84686</cdr:y>
    </cdr:to>
    <cdr:sp macro="" textlink="">
      <cdr:nvSpPr>
        <cdr:cNvPr id="8"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8315417" y="2804597"/>
          <a:ext cx="624552"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p>
      </cdr:txBody>
    </cdr:sp>
  </cdr:relSizeAnchor>
  <cdr:relSizeAnchor xmlns:cdr="http://schemas.openxmlformats.org/drawingml/2006/chartDrawing">
    <cdr:from>
      <cdr:x>0.21822</cdr:x>
      <cdr:y>0.93382</cdr:y>
    </cdr:from>
    <cdr:to>
      <cdr:x>0.48622</cdr:x>
      <cdr:y>1</cdr:y>
    </cdr:to>
    <cdr:sp macro="" textlink="">
      <cdr:nvSpPr>
        <cdr:cNvPr id="9" name="TextBox 2">
          <a:extLst xmlns:a="http://schemas.openxmlformats.org/drawingml/2006/main">
            <a:ext uri="{FF2B5EF4-FFF2-40B4-BE49-F238E27FC236}">
              <a16:creationId xmlns:a16="http://schemas.microsoft.com/office/drawing/2014/main" id="{FEB5A6DD-9CB5-3547-8E28-885598E7524D}"/>
            </a:ext>
          </a:extLst>
        </cdr:cNvPr>
        <cdr:cNvSpPr txBox="1"/>
      </cdr:nvSpPr>
      <cdr:spPr>
        <a:xfrm xmlns:a="http://schemas.openxmlformats.org/drawingml/2006/main">
          <a:off x="1963996" y="3555690"/>
          <a:ext cx="2412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More PIM-suitable workloads (1)</a:t>
          </a:r>
        </a:p>
      </cdr:txBody>
    </cdr:sp>
  </cdr:relSizeAnchor>
  <cdr:relSizeAnchor xmlns:cdr="http://schemas.openxmlformats.org/drawingml/2006/chartDrawing">
    <cdr:from>
      <cdr:x>0.58832</cdr:x>
      <cdr:y>0.93382</cdr:y>
    </cdr:from>
    <cdr:to>
      <cdr:x>0.84832</cdr:x>
      <cdr:y>1</cdr:y>
    </cdr:to>
    <cdr:sp macro="" textlink="">
      <cdr:nvSpPr>
        <cdr:cNvPr id="10" name="TextBox 2">
          <a:extLst xmlns:a="http://schemas.openxmlformats.org/drawingml/2006/main">
            <a:ext uri="{FF2B5EF4-FFF2-40B4-BE49-F238E27FC236}">
              <a16:creationId xmlns:a16="http://schemas.microsoft.com/office/drawing/2014/main" id="{056654C3-77F1-084E-B3E8-E9FA3F33CD62}"/>
            </a:ext>
          </a:extLst>
        </cdr:cNvPr>
        <cdr:cNvSpPr txBox="1"/>
      </cdr:nvSpPr>
      <cdr:spPr>
        <a:xfrm xmlns:a="http://schemas.openxmlformats.org/drawingml/2006/main">
          <a:off x="5294896" y="3555690"/>
          <a:ext cx="2340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Less PIM-suitable workloads (2)</a:t>
          </a:r>
        </a:p>
      </cdr:txBody>
    </cdr:sp>
  </cdr:relSizeAnchor>
</c:userShapes>
</file>

<file path=ppt/drawings/drawing3.xml><?xml version="1.0" encoding="utf-8"?>
<c:userShapes xmlns:c="http://schemas.openxmlformats.org/drawingml/2006/chart">
  <cdr:relSizeAnchor xmlns:cdr="http://schemas.openxmlformats.org/drawingml/2006/chartDrawing">
    <cdr:from>
      <cdr:x>0.85682</cdr:x>
      <cdr:y>0.06781</cdr:y>
    </cdr:from>
    <cdr:to>
      <cdr:x>0.85682</cdr:x>
      <cdr:y>0.65872</cdr:y>
    </cdr:to>
    <cdr:cxnSp macro="">
      <cdr:nvCxnSpPr>
        <cdr:cNvPr id="2" name="Straight Connector 1">
          <a:extLst xmlns:a="http://schemas.openxmlformats.org/drawingml/2006/main">
            <a:ext uri="{FF2B5EF4-FFF2-40B4-BE49-F238E27FC236}">
              <a16:creationId xmlns:a16="http://schemas.microsoft.com/office/drawing/2014/main" id="{00F891FD-3D50-6D40-9596-4076114A2B91}"/>
            </a:ext>
          </a:extLst>
        </cdr:cNvPr>
        <cdr:cNvCxnSpPr/>
      </cdr:nvCxnSpPr>
      <cdr:spPr>
        <a:xfrm xmlns:a="http://schemas.openxmlformats.org/drawingml/2006/main" flipV="1">
          <a:off x="7439172" y="268543"/>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0.12309</cdr:x>
      <cdr:y>0.37843</cdr:y>
    </cdr:from>
    <cdr:to>
      <cdr:x>0.97907</cdr:x>
      <cdr:y>0.37843</cdr:y>
    </cdr:to>
    <cdr:cxnSp macro="">
      <cdr:nvCxnSpPr>
        <cdr:cNvPr id="4" name="Straight Connector 3">
          <a:extLst xmlns:a="http://schemas.openxmlformats.org/drawingml/2006/main">
            <a:ext uri="{FF2B5EF4-FFF2-40B4-BE49-F238E27FC236}">
              <a16:creationId xmlns:a16="http://schemas.microsoft.com/office/drawing/2014/main" id="{98DB0197-3862-8946-9922-BE04C1B1B1F6}"/>
            </a:ext>
          </a:extLst>
        </cdr:cNvPr>
        <cdr:cNvCxnSpPr/>
      </cdr:nvCxnSpPr>
      <cdr:spPr>
        <a:xfrm xmlns:a="http://schemas.openxmlformats.org/drawingml/2006/main">
          <a:off x="1068751" y="1498596"/>
          <a:ext cx="7431903" cy="0"/>
        </a:xfrm>
        <a:prstGeom xmlns:a="http://schemas.openxmlformats.org/drawingml/2006/main" prst="line">
          <a:avLst/>
        </a:prstGeom>
        <a:ln xmlns:a="http://schemas.openxmlformats.org/drawingml/2006/main" w="2540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0.57408</cdr:x>
      <cdr:y>0.06834</cdr:y>
    </cdr:from>
    <cdr:to>
      <cdr:x>0.57408</cdr:x>
      <cdr:y>0.65925</cdr:y>
    </cdr:to>
    <cdr:cxnSp macro="">
      <cdr:nvCxnSpPr>
        <cdr:cNvPr id="7" name="Straight Connector 6">
          <a:extLst xmlns:a="http://schemas.openxmlformats.org/drawingml/2006/main">
            <a:ext uri="{FF2B5EF4-FFF2-40B4-BE49-F238E27FC236}">
              <a16:creationId xmlns:a16="http://schemas.microsoft.com/office/drawing/2014/main" id="{A4C5590F-F1DC-E649-BD5E-160ACE05BF26}"/>
            </a:ext>
          </a:extLst>
        </cdr:cNvPr>
        <cdr:cNvCxnSpPr/>
      </cdr:nvCxnSpPr>
      <cdr:spPr>
        <a:xfrm xmlns:a="http://schemas.openxmlformats.org/drawingml/2006/main" flipV="1">
          <a:off x="4984350" y="270642"/>
          <a:ext cx="0" cy="2340000"/>
        </a:xfrm>
        <a:prstGeom xmlns:a="http://schemas.openxmlformats.org/drawingml/2006/main" prst="line">
          <a:avLst/>
        </a:prstGeom>
        <a:ln xmlns:a="http://schemas.openxmlformats.org/drawingml/2006/main" w="12700">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0.86628</cdr:x>
      <cdr:y>0.68505</cdr:y>
    </cdr:from>
    <cdr:to>
      <cdr:x>0.89022</cdr:x>
      <cdr:y>0.90751</cdr:y>
    </cdr:to>
    <cdr:sp macro="" textlink="">
      <cdr:nvSpPr>
        <cdr:cNvPr id="5" name="TextBox 2">
          <a:extLst xmlns:a="http://schemas.openxmlformats.org/drawingml/2006/main">
            <a:ext uri="{FF2B5EF4-FFF2-40B4-BE49-F238E27FC236}">
              <a16:creationId xmlns:a16="http://schemas.microsoft.com/office/drawing/2014/main" id="{EB943F8D-E402-6A4C-A99D-66736CC995CA}"/>
            </a:ext>
          </a:extLst>
        </cdr:cNvPr>
        <cdr:cNvSpPr txBox="1"/>
      </cdr:nvSpPr>
      <cdr:spPr>
        <a:xfrm xmlns:a="http://schemas.openxmlformats.org/drawingml/2006/main" rot="16200000">
          <a:off x="7480727" y="2924259"/>
          <a:ext cx="847045"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(1)</a:t>
          </a:r>
          <a:endParaRPr lang="en-US" sz="1400" b="1" dirty="0"/>
        </a:p>
      </cdr:txBody>
    </cdr:sp>
  </cdr:relSizeAnchor>
  <cdr:relSizeAnchor xmlns:cdr="http://schemas.openxmlformats.org/drawingml/2006/chartDrawing">
    <cdr:from>
      <cdr:x>0.90658</cdr:x>
      <cdr:y>0.67933</cdr:y>
    </cdr:from>
    <cdr:to>
      <cdr:x>0.93051</cdr:x>
      <cdr:y>0.90508</cdr:y>
    </cdr:to>
    <cdr:sp macro="" textlink="">
      <cdr:nvSpPr>
        <cdr:cNvPr id="6"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7837108" y="2908747"/>
          <a:ext cx="859594"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r>
            <a:rPr lang="en-US" sz="1400" b="1" baseline="0" dirty="0"/>
            <a:t> (2)</a:t>
          </a:r>
          <a:endParaRPr lang="en-US" sz="1400" b="1" dirty="0"/>
        </a:p>
      </cdr:txBody>
    </cdr:sp>
  </cdr:relSizeAnchor>
  <cdr:relSizeAnchor xmlns:cdr="http://schemas.openxmlformats.org/drawingml/2006/chartDrawing">
    <cdr:from>
      <cdr:x>0.94666</cdr:x>
      <cdr:y>0.68284</cdr:y>
    </cdr:from>
    <cdr:to>
      <cdr:x>0.9706</cdr:x>
      <cdr:y>0.84686</cdr:y>
    </cdr:to>
    <cdr:sp macro="" textlink="">
      <cdr:nvSpPr>
        <cdr:cNvPr id="8" name="TextBox 2">
          <a:extLst xmlns:a="http://schemas.openxmlformats.org/drawingml/2006/main">
            <a:ext uri="{FF2B5EF4-FFF2-40B4-BE49-F238E27FC236}">
              <a16:creationId xmlns:a16="http://schemas.microsoft.com/office/drawing/2014/main" id="{930F339E-2FB7-0343-9F8C-B5FCF882A426}"/>
            </a:ext>
          </a:extLst>
        </cdr:cNvPr>
        <cdr:cNvSpPr txBox="1"/>
      </cdr:nvSpPr>
      <cdr:spPr>
        <a:xfrm xmlns:a="http://schemas.openxmlformats.org/drawingml/2006/main" rot="16200000">
          <a:off x="8315417" y="2804597"/>
          <a:ext cx="624552" cy="215444"/>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GMEAN</a:t>
          </a:r>
        </a:p>
      </cdr:txBody>
    </cdr:sp>
  </cdr:relSizeAnchor>
  <cdr:relSizeAnchor xmlns:cdr="http://schemas.openxmlformats.org/drawingml/2006/chartDrawing">
    <cdr:from>
      <cdr:x>0.21822</cdr:x>
      <cdr:y>0.93382</cdr:y>
    </cdr:from>
    <cdr:to>
      <cdr:x>0.48622</cdr:x>
      <cdr:y>1</cdr:y>
    </cdr:to>
    <cdr:sp macro="" textlink="">
      <cdr:nvSpPr>
        <cdr:cNvPr id="9" name="TextBox 2">
          <a:extLst xmlns:a="http://schemas.openxmlformats.org/drawingml/2006/main">
            <a:ext uri="{FF2B5EF4-FFF2-40B4-BE49-F238E27FC236}">
              <a16:creationId xmlns:a16="http://schemas.microsoft.com/office/drawing/2014/main" id="{FEB5A6DD-9CB5-3547-8E28-885598E7524D}"/>
            </a:ext>
          </a:extLst>
        </cdr:cNvPr>
        <cdr:cNvSpPr txBox="1"/>
      </cdr:nvSpPr>
      <cdr:spPr>
        <a:xfrm xmlns:a="http://schemas.openxmlformats.org/drawingml/2006/main">
          <a:off x="1963996" y="3555690"/>
          <a:ext cx="2412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More PIM-suitable workloads (1)</a:t>
          </a:r>
        </a:p>
      </cdr:txBody>
    </cdr:sp>
  </cdr:relSizeAnchor>
  <cdr:relSizeAnchor xmlns:cdr="http://schemas.openxmlformats.org/drawingml/2006/chartDrawing">
    <cdr:from>
      <cdr:x>0.58832</cdr:x>
      <cdr:y>0.93382</cdr:y>
    </cdr:from>
    <cdr:to>
      <cdr:x>0.84832</cdr:x>
      <cdr:y>1</cdr:y>
    </cdr:to>
    <cdr:sp macro="" textlink="">
      <cdr:nvSpPr>
        <cdr:cNvPr id="10" name="TextBox 2">
          <a:extLst xmlns:a="http://schemas.openxmlformats.org/drawingml/2006/main">
            <a:ext uri="{FF2B5EF4-FFF2-40B4-BE49-F238E27FC236}">
              <a16:creationId xmlns:a16="http://schemas.microsoft.com/office/drawing/2014/main" id="{056654C3-77F1-084E-B3E8-E9FA3F33CD62}"/>
            </a:ext>
          </a:extLst>
        </cdr:cNvPr>
        <cdr:cNvSpPr txBox="1"/>
      </cdr:nvSpPr>
      <cdr:spPr>
        <a:xfrm xmlns:a="http://schemas.openxmlformats.org/drawingml/2006/main">
          <a:off x="5294896" y="3555690"/>
          <a:ext cx="2340000" cy="252000"/>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400" b="1" dirty="0"/>
            <a:t>Less PIM-suitable workloads (2)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5/23/22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5/23/22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59423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work, we analyzed 345 applications from distinct domains, from </a:t>
            </a:r>
          </a:p>
          <a:p>
            <a:endParaRPr lang="en-US" dirty="0"/>
          </a:p>
          <a:p>
            <a:r>
              <a:rPr lang="en-US" dirty="0"/>
              <a:t>[CLICK] GRAPH Processing [CLICK]  Neural Networks</a:t>
            </a:r>
          </a:p>
          <a:p>
            <a:r>
              <a:rPr lang="en-US" dirty="0"/>
              <a:t>[CLICK] Physics  [CLICK] High-performance computing</a:t>
            </a:r>
          </a:p>
          <a:p>
            <a:r>
              <a:rPr lang="en-US" dirty="0"/>
              <a:t>[CLICK]Genomics [CLICK] And more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2579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0f89a9d4c8_9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0f89a9d4c8_9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g10f89a9d4c8_9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69114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f89a9d4c8_9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0f89a9d4c8_9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82931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f89a9d4c8_9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f89a9d4c8_9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38039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0f89a9d4c8_9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0f89a9d4c8_9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traditional heuristics usually describe a request by recency, frequency, and/or size and use these features in isolation or combination to make rigid data placement decisions without system-level feedback.</a:t>
            </a:r>
            <a:endParaRPr/>
          </a:p>
        </p:txBody>
      </p:sp>
    </p:spTree>
    <p:extLst>
      <p:ext uri="{BB962C8B-B14F-4D97-AF65-F5344CB8AC3E}">
        <p14:creationId xmlns:p14="http://schemas.microsoft.com/office/powerpoint/2010/main" val="3785481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f89a9d4c8_9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f89a9d4c8_9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Cost-optimized (H&amp;L)</a:t>
            </a:r>
            <a:endParaRPr/>
          </a:p>
        </p:txBody>
      </p:sp>
    </p:spTree>
    <p:extLst>
      <p:ext uri="{BB962C8B-B14F-4D97-AF65-F5344CB8AC3E}">
        <p14:creationId xmlns:p14="http://schemas.microsoft.com/office/powerpoint/2010/main" val="5145241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0f89a9d4c8_9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0f89a9d4c8_9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1777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0f89a9d4c8_9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0f89a9d4c8_9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evaluate the effectiveness of a state-of-the-art heuristic-based policy [77], which extends CDE [49] policy to a tri-hybrid storage system. This policy divides pages into hot, cold, and frozen data and allocates these pages to H, M, and L devices, respectively.</a:t>
            </a:r>
            <a:endParaRPr/>
          </a:p>
        </p:txBody>
      </p:sp>
    </p:spTree>
    <p:extLst>
      <p:ext uri="{BB962C8B-B14F-4D97-AF65-F5344CB8AC3E}">
        <p14:creationId xmlns:p14="http://schemas.microsoft.com/office/powerpoint/2010/main" val="6815831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0f89a9d4c8_9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0f89a9d4c8_9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0306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0f89a9d4c8_9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0f89a9d4c8_9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10f89a9d4c8_9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65794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f89a9d4c8_9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f89a9d4c8_9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Agent tries to maximize the reward function</a:t>
            </a:r>
            <a:endParaRPr/>
          </a:p>
          <a:p>
            <a:pPr marL="0" lvl="0" indent="0" algn="l" rtl="0">
              <a:spcBef>
                <a:spcPts val="0"/>
              </a:spcBef>
              <a:spcAft>
                <a:spcPts val="0"/>
              </a:spcAft>
              <a:buNone/>
            </a:pPr>
            <a:r>
              <a:rPr lang="en"/>
              <a:t>Aims to calculate the optimal action-value function Q. Q-value represents the expected cumulative reward by taking an action A in a given state</a:t>
            </a:r>
            <a:endParaRPr/>
          </a:p>
          <a:p>
            <a:pPr marL="0" lvl="0" indent="0" algn="l" rtl="0">
              <a:spcBef>
                <a:spcPts val="0"/>
              </a:spcBef>
              <a:spcAft>
                <a:spcPts val="0"/>
              </a:spcAft>
              <a:buNone/>
            </a:pPr>
            <a:r>
              <a:rPr lang="en"/>
              <a:t>State is a representation of the environment</a:t>
            </a:r>
            <a:endParaRPr/>
          </a:p>
        </p:txBody>
      </p:sp>
    </p:spTree>
    <p:extLst>
      <p:ext uri="{BB962C8B-B14F-4D97-AF65-F5344CB8AC3E}">
        <p14:creationId xmlns:p14="http://schemas.microsoft.com/office/powerpoint/2010/main" val="2947665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f89a9d4c8_9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f89a9d4c8_9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8450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0f89a9d4c8_9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0f89a9d4c8_9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2049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0f89a9d4c8_9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0f89a9d4c8_9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we empirically observe that our RL agent is more sensitive to the reward structure than to the amount of features in the state</a:t>
            </a:r>
            <a:endParaRPr/>
          </a:p>
          <a:p>
            <a:pPr marL="0" lvl="0" indent="0" algn="l" rtl="0">
              <a:spcBef>
                <a:spcPts val="0"/>
              </a:spcBef>
              <a:spcAft>
                <a:spcPts val="0"/>
              </a:spcAft>
              <a:buNone/>
            </a:pPr>
            <a:endParaRPr/>
          </a:p>
          <a:p>
            <a:pPr marL="0" lvl="0" indent="0" algn="l" rtl="0">
              <a:spcBef>
                <a:spcPts val="0"/>
              </a:spcBef>
              <a:spcAft>
                <a:spcPts val="0"/>
              </a:spcAft>
              <a:buNone/>
            </a:pPr>
            <a:r>
              <a:rPr lang="en"/>
              <a:t>Specifically, using the request latency as a reward provides indirect feedback on the internal timing attributes and the current state of the hybrid storage system.</a:t>
            </a:r>
            <a:endParaRPr/>
          </a:p>
        </p:txBody>
      </p:sp>
    </p:spTree>
    <p:extLst>
      <p:ext uri="{BB962C8B-B14F-4D97-AF65-F5344CB8AC3E}">
        <p14:creationId xmlns:p14="http://schemas.microsoft.com/office/powerpoint/2010/main" val="30522815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0f89a9d4c8_9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0f89a9d4c8_9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the penalty at the correct scale so that it is large enough to penalize the agent and small enough not to deviate the learned policy too much on a wrong decision.</a:t>
            </a:r>
            <a:endParaRPr/>
          </a:p>
          <a:p>
            <a:pPr marL="0" lvl="0" indent="0" algn="l" rtl="0">
              <a:spcBef>
                <a:spcPts val="0"/>
              </a:spcBef>
              <a:spcAft>
                <a:spcPts val="0"/>
              </a:spcAft>
              <a:buNone/>
            </a:pPr>
            <a:r>
              <a:rPr lang="en"/>
              <a:t>We use a half-precision floating-point representation datatype for our reward. </a:t>
            </a:r>
            <a:endParaRPr/>
          </a:p>
        </p:txBody>
      </p:sp>
    </p:spTree>
    <p:extLst>
      <p:ext uri="{BB962C8B-B14F-4D97-AF65-F5344CB8AC3E}">
        <p14:creationId xmlns:p14="http://schemas.microsoft.com/office/powerpoint/2010/main" val="15764432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0f89a9d4c8_9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10f89a9d4c8_9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10f89a9d4c8_9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273969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f89a9d4c8_9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0f89a9d4c8_9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8906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2d7c46e27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2d7c46e27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28520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f89a9d4c8_9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f89a9d4c8_9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vary the discount factor (γ), which balances the immediate reward and the future reward. γ = 0, the agent gives more importance to the immediate reward than the long-term reward</a:t>
            </a:r>
            <a:endParaRPr/>
          </a:p>
          <a:p>
            <a:pPr marL="0" lvl="0" indent="0" algn="l" rtl="0">
              <a:spcBef>
                <a:spcPts val="0"/>
              </a:spcBef>
              <a:spcAft>
                <a:spcPts val="0"/>
              </a:spcAft>
              <a:buNone/>
            </a:pPr>
            <a:endParaRPr/>
          </a:p>
          <a:p>
            <a:pPr marL="0" lvl="0" indent="0" algn="l" rtl="0">
              <a:spcBef>
                <a:spcPts val="0"/>
              </a:spcBef>
              <a:spcAft>
                <a:spcPts val="0"/>
              </a:spcAft>
              <a:buNone/>
            </a:pPr>
            <a:r>
              <a:rPr lang="en"/>
              <a:t>Learning rate asserts the speed of learning for an agent. Higher alpha makes the agent consider only recently calculated Q-value</a:t>
            </a:r>
            <a:endParaRPr/>
          </a:p>
          <a:p>
            <a:pPr marL="0" lvl="0" indent="0" algn="l" rtl="0">
              <a:spcBef>
                <a:spcPts val="0"/>
              </a:spcBef>
              <a:spcAft>
                <a:spcPts val="0"/>
              </a:spcAft>
              <a:buNone/>
            </a:pPr>
            <a:endParaRPr/>
          </a:p>
          <a:p>
            <a:pPr marL="0" lvl="0" indent="0" algn="l" rtl="0">
              <a:spcBef>
                <a:spcPts val="0"/>
              </a:spcBef>
              <a:spcAft>
                <a:spcPts val="0"/>
              </a:spcAft>
              <a:buNone/>
            </a:pPr>
            <a:r>
              <a:rPr lang="en"/>
              <a:t>Epsilon factor determines the exploration vs exploitation. Epsilon decays over time from 1 to 0.1 and then settles down on a fixed exploration rate. In the beginning, the system makes  completely random moves to explore the state maximally</a:t>
            </a:r>
            <a:endParaRPr/>
          </a:p>
          <a:p>
            <a:pPr marL="0" lvl="0" indent="0" algn="l" rtl="0">
              <a:spcBef>
                <a:spcPts val="0"/>
              </a:spcBef>
              <a:spcAft>
                <a:spcPts val="0"/>
              </a:spcAft>
              <a:buNone/>
            </a:pPr>
            <a:endParaRPr/>
          </a:p>
          <a:p>
            <a:pPr marL="0" lvl="0" indent="0" algn="l" rtl="0">
              <a:spcBef>
                <a:spcPts val="0"/>
              </a:spcBef>
              <a:spcAft>
                <a:spcPts val="0"/>
              </a:spcAft>
              <a:buNone/>
            </a:pPr>
            <a:r>
              <a:rPr lang="en"/>
              <a:t>ReLU is a piecewise linear function that will output the input directly if it is positive, otherwise, it will output 0</a:t>
            </a:r>
            <a:endParaRPr/>
          </a:p>
          <a:p>
            <a:pPr marL="0" lvl="0" indent="0" algn="l" rtl="0">
              <a:spcBef>
                <a:spcPts val="0"/>
              </a:spcBef>
              <a:spcAft>
                <a:spcPts val="0"/>
              </a:spcAft>
              <a:buNone/>
            </a:pPr>
            <a:r>
              <a:rPr lang="en"/>
              <a:t>Swish is a smooth, non-monotonic function f(x) = x * sigmoid(X). It is a smoothing function which nonlinearly interpolates between linear and ReLU</a:t>
            </a:r>
            <a:endParaRPr/>
          </a:p>
          <a:p>
            <a:pPr marL="0" lvl="0" indent="0" algn="l" rtl="0">
              <a:spcBef>
                <a:spcPts val="0"/>
              </a:spcBef>
              <a:spcAft>
                <a:spcPts val="0"/>
              </a:spcAft>
              <a:buNone/>
            </a:pPr>
            <a:endParaRPr/>
          </a:p>
          <a:p>
            <a:pPr marL="0" lvl="0" indent="0" algn="l" rtl="0">
              <a:spcBef>
                <a:spcPts val="0"/>
              </a:spcBef>
              <a:spcAft>
                <a:spcPts val="0"/>
              </a:spcAft>
              <a:buNone/>
            </a:pPr>
            <a:r>
              <a:rPr lang="en"/>
              <a:t>For hyper-parameter tuning, we perform cross-validation [116] using different hyper-parameter values. During cross-validation, we randomly select one workload for hyper-parameter tuning and leave other workloads for validation.</a:t>
            </a:r>
            <a:endParaRPr/>
          </a:p>
        </p:txBody>
      </p:sp>
    </p:spTree>
    <p:extLst>
      <p:ext uri="{BB962C8B-B14F-4D97-AF65-F5344CB8AC3E}">
        <p14:creationId xmlns:p14="http://schemas.microsoft.com/office/powerpoint/2010/main" val="30941713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0f89a9d4c8_9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10f89a9d4c8_9_2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10f89a9d4c8_9_2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190350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f89a9d4c8_9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f89a9d4c8_9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304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f96a0de05_1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f96a0de05_1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08305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f89a9d4c8_9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f89a9d4c8_9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Kleio - selects top pages based on misplacements by HPS and access frequency from the previous epoch. Trains RNNs for those top pages and RNNs predict the access frequency of those pages in the upcoming epoch</a:t>
            </a:r>
            <a:endParaRPr/>
          </a:p>
          <a:p>
            <a:pPr marL="0" lvl="0" indent="0" algn="l" rtl="0">
              <a:spcBef>
                <a:spcPts val="0"/>
              </a:spcBef>
              <a:spcAft>
                <a:spcPts val="0"/>
              </a:spcAft>
              <a:buNone/>
            </a:pPr>
            <a:endParaRPr/>
          </a:p>
          <a:p>
            <a:pPr marL="0" lvl="0" indent="0" algn="l" rtl="0">
              <a:spcBef>
                <a:spcPts val="0"/>
              </a:spcBef>
              <a:spcAft>
                <a:spcPts val="0"/>
              </a:spcAft>
              <a:buNone/>
            </a:pPr>
            <a:r>
              <a:rPr lang="en"/>
              <a:t>Archivist trains nn classifier to classify the pages to be placed in one of the devices. It uses access frequency to train the classifier. Does not take into account the capacity for the training. </a:t>
            </a:r>
            <a:endParaRPr/>
          </a:p>
          <a:p>
            <a:pPr marL="0" lvl="0" indent="0" algn="l" rtl="0">
              <a:spcBef>
                <a:spcPts val="0"/>
              </a:spcBef>
              <a:spcAft>
                <a:spcPts val="0"/>
              </a:spcAft>
              <a:buNone/>
            </a:pPr>
            <a:r>
              <a:rPr lang="en"/>
              <a:t>Classifier considers all pages present in the mapping table</a:t>
            </a:r>
            <a:endParaRPr/>
          </a:p>
        </p:txBody>
      </p:sp>
    </p:spTree>
    <p:extLst>
      <p:ext uri="{BB962C8B-B14F-4D97-AF65-F5344CB8AC3E}">
        <p14:creationId xmlns:p14="http://schemas.microsoft.com/office/powerpoint/2010/main" val="293596075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f89a9d4c8_9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0f89a9d4c8_9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3516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0f89a9d4c8_9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0f89a9d4c8_9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5648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f89a9d4c8_9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0f89a9d4c8_9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extend Sibyl for the three devices, we had to only: (1) add a new action in Sibyl’s action space, and (2) add remaining capacity in the middle device as a state feature. This reduces system architects burden in designing sophisticated data-placement mechanisms. </a:t>
            </a:r>
            <a:endParaRPr/>
          </a:p>
        </p:txBody>
      </p:sp>
    </p:spTree>
    <p:extLst>
      <p:ext uri="{BB962C8B-B14F-4D97-AF65-F5344CB8AC3E}">
        <p14:creationId xmlns:p14="http://schemas.microsoft.com/office/powerpoint/2010/main" val="28395866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f89a9d4c8_9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f89a9d4c8_9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427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f96a0de0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f96a0de0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881283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f96a0de0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f96a0de0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9027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0f89a9d4c8_9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0f89a9d4c8_9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Therefore, to store a single experience tuple ⟨State, Action, Reward, NextState⟩, we would need 40-bit+1-bit+16-bit+40-bit. Therefore, for 1k experiences the replay buffer would require a total of 94.7 KiB.</a:t>
            </a:r>
            <a:endParaRPr/>
          </a:p>
        </p:txBody>
      </p:sp>
    </p:spTree>
    <p:extLst>
      <p:ext uri="{BB962C8B-B14F-4D97-AF65-F5344CB8AC3E}">
        <p14:creationId xmlns:p14="http://schemas.microsoft.com/office/powerpoint/2010/main" val="29732394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259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11729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0240130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9560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HW-SW cooperative, cross-layer techniques can greatly improve performance, QoS and security of general purpose processors.</a:t>
            </a:r>
          </a:p>
          <a:p>
            <a:endParaRPr lang="en-TR" dirty="0"/>
          </a:p>
          <a:p>
            <a:r>
              <a:rPr lang="en-TR" dirty="0"/>
              <a:t>[CLICK] These techniques are hard to implement because they require changes across the whole stack,</a:t>
            </a:r>
          </a:p>
          <a:p>
            <a:endParaRPr lang="en-TR" dirty="0"/>
          </a:p>
          <a:p>
            <a:r>
              <a:rPr lang="en-TR" dirty="0"/>
              <a:t>[CLICK] and existing open-source infrastructure for implementing these techniques are not designed to facilitate the implementation of new techniques</a:t>
            </a:r>
          </a:p>
          <a:p>
            <a:endParaRPr lang="en-TR" dirty="0"/>
          </a:p>
          <a:p>
            <a:r>
              <a:rPr lang="en-TR" dirty="0"/>
              <a:t>[CLICK] MetaSys’s key idea is to provide a rich dynamic cross-layer interface to enable a large variety of cross-layer optimizations, </a:t>
            </a:r>
            <a:br>
              <a:rPr lang="en-TR" dirty="0"/>
            </a:br>
            <a:r>
              <a:rPr lang="en-TR" dirty="0"/>
              <a:t>	a low-overhead metadata management subsystem to efficiently support cross-layer optimizations,</a:t>
            </a:r>
          </a:p>
          <a:p>
            <a:r>
              <a:rPr lang="en-TR" dirty="0"/>
              <a:t>	and standardized interfaces to important hardware components to enable quick integration of cross-layer optimizations</a:t>
            </a:r>
          </a:p>
          <a:p>
            <a:endParaRPr lang="en-TR" dirty="0"/>
          </a:p>
          <a:p>
            <a:r>
              <a:rPr lang="en-TR" dirty="0"/>
              <a:t>[CLICK] Our goal in MetaSys is two-fold:</a:t>
            </a:r>
          </a:p>
          <a:p>
            <a:r>
              <a:rPr lang="en-TR" dirty="0"/>
              <a:t>	First, we want to develop a new efficient and flexible framework enable quick implementation of new cross-layer techniques</a:t>
            </a:r>
          </a:p>
          <a:p>
            <a:r>
              <a:rPr lang="en-TR" dirty="0"/>
              <a:t>	Second, using this infrastructure we want to perform a detailed characterization study to quantify the overheads of general metadata systems</a:t>
            </a:r>
          </a:p>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0731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Here is the outline of this talk</a:t>
            </a:r>
          </a:p>
          <a:p>
            <a:endParaRPr lang="en-TR" dirty="0"/>
          </a:p>
          <a:p>
            <a:r>
              <a:rPr lang="en-TR" dirty="0"/>
              <a:t>I will briefly describe the idea behind expressive memory, which is an important prior work that implements the first general cross-layer interface.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566984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Higher-level information or metadata that is commonly available to the software or the developer typically is squeezed through </a:t>
            </a:r>
          </a:p>
          <a:p>
            <a:r>
              <a:rPr lang="en-US" dirty="0"/>
              <a:t>[CLICK] a restrictive interface</a:t>
            </a:r>
          </a:p>
          <a:p>
            <a:r>
              <a:rPr lang="en-US" dirty="0"/>
              <a:t>[CLICK] and converted into a combination of instructions and data residing in memory in current general purpose computing systems.</a:t>
            </a:r>
          </a:p>
          <a:p>
            <a:r>
              <a:rPr lang="en-US" dirty="0"/>
              <a:t>Because of this, the hardware is unaware of the higher-level information and cannot perform optimizations that could improve its performance, QoS or security.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95B471-735A-4C7B-9CEC-66D6A8ECC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23024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richer abstraction instead of a restrictive interface between software and hardware,</a:t>
            </a:r>
          </a:p>
          <a:p>
            <a:r>
              <a:rPr lang="en-US" dirty="0"/>
              <a:t>[CLICK] we can convey high-level information about programs or data residing in memory which can enable the hardware to perform optimizations.</a:t>
            </a:r>
          </a:p>
          <a:p>
            <a:r>
              <a:rPr lang="en-US" dirty="0"/>
              <a:t>[CLICK] Specifically, by accessing metadata on data structures and access patterns, the hardware can make better placement decisions, or</a:t>
            </a:r>
          </a:p>
          <a:p>
            <a:r>
              <a:rPr lang="en-US" dirty="0"/>
              <a:t>[CLICK] improve prefetcher performance.</a:t>
            </a:r>
          </a:p>
          <a:p>
            <a:r>
              <a:rPr lang="en-US" dirty="0"/>
              <a:t>[CLICK] Similarly by accessing metadata on data types, for example the compressibility characteristics of a data type, the hardware can perform better data compression.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95B471-735A-4C7B-9CEC-66D6A8ECCC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9319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Now I will describe MetaSys that provides a rich cross-layer interface to enable such optimizations.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8522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typical general purpose system, [</a:t>
            </a:r>
            <a:r>
              <a:rPr lang="en-US" b="1" dirty="0"/>
              <a:t>CLICK</a:t>
            </a:r>
            <a:r>
              <a:rPr lang="en-US" dirty="0"/>
              <a:t>] main memory stores program information and [</a:t>
            </a:r>
            <a:r>
              <a:rPr lang="en-US" b="1" dirty="0"/>
              <a:t>CLICK</a:t>
            </a:r>
            <a:r>
              <a:rPr lang="en-US" dirty="0"/>
              <a:t>] data</a:t>
            </a:r>
          </a:p>
          <a:p>
            <a:endParaRPr lang="en-US" dirty="0"/>
          </a:p>
          <a:p>
            <a:r>
              <a:rPr lang="en-US" dirty="0"/>
              <a:t>[</a:t>
            </a:r>
            <a:r>
              <a:rPr lang="en-US" b="1" dirty="0"/>
              <a:t>CLICK</a:t>
            </a:r>
            <a:r>
              <a:rPr lang="en-US" dirty="0"/>
              <a:t>] </a:t>
            </a:r>
            <a:r>
              <a:rPr lang="en-US" dirty="0" err="1"/>
              <a:t>MetaSys</a:t>
            </a:r>
            <a:r>
              <a:rPr lang="en-US" dirty="0"/>
              <a:t>, at a high-level, extends the information residing in main memory by additionally storing metadata or high-level program information, such as data types and characteristics associated with data types, access patterns used in accessing data, and locality of data structures.</a:t>
            </a:r>
          </a:p>
          <a:p>
            <a:endParaRPr lang="en-US" b="1" dirty="0"/>
          </a:p>
          <a:p>
            <a:r>
              <a:rPr lang="en-US" dirty="0"/>
              <a:t>[</a:t>
            </a:r>
            <a:r>
              <a:rPr lang="en-US" b="1" dirty="0"/>
              <a:t>CLICK</a:t>
            </a:r>
            <a:r>
              <a:rPr lang="en-US" dirty="0"/>
              <a:t>] This way, the higher-level program information is made available to a variety of components in the system such as the OS, memory controllers, prefetcher and caches via access to main memory.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76277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t>
            </a:r>
            <a:r>
              <a:rPr lang="en-US" b="1" dirty="0"/>
              <a:t>CLICK</a:t>
            </a:r>
            <a:r>
              <a:rPr lang="en-US" dirty="0"/>
              <a:t>] ATOMs to represent metadata in main memory. </a:t>
            </a:r>
          </a:p>
          <a:p>
            <a:endParaRPr lang="en-US" dirty="0"/>
          </a:p>
          <a:p>
            <a:r>
              <a:rPr lang="en-US" dirty="0"/>
              <a:t>[CLICK] An ATOM is mapped to a region in memory that typically [CLICK] contains a data structure</a:t>
            </a:r>
          </a:p>
          <a:p>
            <a:endParaRPr lang="en-US" dirty="0"/>
          </a:p>
          <a:p>
            <a:r>
              <a:rPr lang="en-US" dirty="0"/>
              <a:t>[CLICK] It encapsulates higher-level program information in its program attributes</a:t>
            </a:r>
          </a:p>
          <a:p>
            <a:endParaRPr lang="en-US" dirty="0"/>
          </a:p>
          <a:p>
            <a:r>
              <a:rPr lang="en-US" dirty="0"/>
              <a:t>[CLICK] And it maintains a simple state that indicates whether it is valid at a point in time</a:t>
            </a:r>
          </a:p>
          <a:p>
            <a:endParaRPr lang="en-US" dirty="0"/>
          </a:p>
          <a:p>
            <a:r>
              <a:rPr lang="en-US" dirty="0"/>
              <a:t>[CLICK] ATOMs are identified by unique ids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BB75-DD18-466B-8853-3B99A31CD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3272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MetaSys</a:t>
            </a:r>
            <a:r>
              <a:rPr lang="en-US" dirty="0"/>
              <a:t> exposes operations to manipulate an atom</a:t>
            </a:r>
          </a:p>
          <a:p>
            <a:endParaRPr lang="en-US" dirty="0"/>
          </a:p>
          <a:p>
            <a:r>
              <a:rPr lang="en-US" dirty="0"/>
              <a:t>[CLICK] Using the CREATE operation, programmers can modify program attributes</a:t>
            </a:r>
          </a:p>
          <a:p>
            <a:r>
              <a:rPr lang="en-US" dirty="0"/>
              <a:t>[CLICK] Using MAP/UNMAP operations, programmers can map atoms to data structures</a:t>
            </a:r>
          </a:p>
          <a:p>
            <a:r>
              <a:rPr lang="en-US" dirty="0"/>
              <a:t>And [CLICK] Using ACTIVATE/DEACTIVATE operations, programmers can validate or invalidate an ATOM</a:t>
            </a:r>
          </a:p>
          <a:p>
            <a:endParaRPr lang="en-US" dirty="0"/>
          </a:p>
          <a:p>
            <a:r>
              <a:rPr lang="en-US" dirty="0"/>
              <a:t>[CLICKx3] We expose these three classes of operations as instructions in </a:t>
            </a:r>
            <a:r>
              <a:rPr lang="en-US" dirty="0" err="1"/>
              <a:t>MetaSys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BB75-DD18-466B-8853-3B99A31CD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813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5553672-A733-7140-9773-3B33C550F98F}"/>
              </a:ext>
            </a:extLst>
          </p:cNvPr>
          <p:cNvSpPr>
            <a:spLocks noGrp="1"/>
          </p:cNvSpPr>
          <p:nvPr>
            <p:ph type="body" idx="1"/>
          </p:nvPr>
        </p:nvSpPr>
        <p:spPr/>
        <p:txBody>
          <a:bodyPr>
            <a:normAutofit fontScale="47500" lnSpcReduction="20000"/>
          </a:bodyPr>
          <a:lstStyle/>
          <a:p>
            <a:r>
              <a:rPr lang="en-TR" sz="2800" dirty="0"/>
              <a:t>In this slide I will describe the key structures in MetaSys, and how a hardware module (or an optimization client) can retrieve program attributes to ultimately perform some optimization.</a:t>
            </a:r>
          </a:p>
          <a:p>
            <a:endParaRPr lang="en-TR" sz="2800" dirty="0"/>
          </a:p>
          <a:p>
            <a:r>
              <a:rPr lang="en-TR" sz="2800" dirty="0"/>
              <a:t>[CLICK] The optimization client is the hardware module that wants to retrieve some metadata to perform an optimization</a:t>
            </a:r>
          </a:p>
          <a:p>
            <a:endParaRPr lang="en-TR" sz="2800" dirty="0"/>
          </a:p>
          <a:p>
            <a:r>
              <a:rPr lang="en-TR" sz="2800" dirty="0"/>
              <a:t>[CLICK] It accesses the metadata (or atom) lookup unit using a virtual address, which looks up the metadata mapping cache that stores mappings between addresses and atom IDs</a:t>
            </a:r>
          </a:p>
          <a:p>
            <a:endParaRPr lang="en-TR" sz="2800" dirty="0"/>
          </a:p>
          <a:p>
            <a:r>
              <a:rPr lang="en-TR" sz="2800" dirty="0"/>
              <a:t>[CLICK] The Metadata lookup unit will translate the virtual address by accessing the TLB and then</a:t>
            </a:r>
          </a:p>
          <a:p>
            <a:endParaRPr lang="en-TR" sz="2800" dirty="0"/>
          </a:p>
          <a:p>
            <a:r>
              <a:rPr lang="en-TR" sz="2800" dirty="0"/>
              <a:t>[CLICK] access the metadata mapping table that resides in main memory.</a:t>
            </a:r>
          </a:p>
          <a:p>
            <a:endParaRPr lang="en-TR" sz="2800" dirty="0"/>
          </a:p>
          <a:p>
            <a:r>
              <a:rPr lang="en-TR" sz="2800" dirty="0"/>
              <a:t>[CLICK] The lookup unit will retrieve a valid mapping from the mapping table and place it in the metadata mapping cache</a:t>
            </a:r>
          </a:p>
          <a:p>
            <a:endParaRPr lang="en-TR" sz="2800" dirty="0"/>
          </a:p>
          <a:p>
            <a:r>
              <a:rPr lang="en-TR" sz="2800" dirty="0"/>
              <a:t>[CLICK] Finally, it will access the attribute table which stores metadata or attributes and [CLICK] convey it to the optimization client</a:t>
            </a:r>
          </a:p>
          <a:p>
            <a:endParaRPr lang="en-TR" sz="2800" dirty="0"/>
          </a:p>
          <a:p>
            <a:r>
              <a:rPr lang="en-TR" sz="2800" dirty="0"/>
              <a:t>Example optimization client: D</a:t>
            </a:r>
            <a:r>
              <a:rPr lang="en-US" sz="2800" dirty="0"/>
              <a:t>cache deciding on which cache block to replace</a:t>
            </a:r>
            <a:endParaRPr lang="en-TR" sz="2800" dirty="0"/>
          </a:p>
        </p:txBody>
      </p:sp>
    </p:spTree>
    <p:extLst>
      <p:ext uri="{BB962C8B-B14F-4D97-AF65-F5344CB8AC3E}">
        <p14:creationId xmlns:p14="http://schemas.microsoft.com/office/powerpoint/2010/main" val="43152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 will quickly describe our prototype of MetaSys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70165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developed a prototype of MetaSys on the Zedboard FPGA that is integrated into the RISC-V rocket chip system</a:t>
            </a:r>
          </a:p>
          <a:p>
            <a:endParaRPr lang="en-TR" dirty="0"/>
          </a:p>
          <a:p>
            <a:r>
              <a:rPr lang="en-TR" dirty="0"/>
              <a:t>The figure on the right depicts a typical configuration of the rocket chip system. The system is pretty simple, in-order rocket cores execute RISC-V programs, small L1 caches and an accelerator that is tightly integrated with the l1 subsystem. It connects to a DRAM device over the AXI interface.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4708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make two modifications to rocket chip</a:t>
            </a:r>
          </a:p>
          <a:p>
            <a:endParaRPr lang="en-TR" dirty="0"/>
          </a:p>
          <a:p>
            <a:r>
              <a:rPr lang="en-TR" dirty="0"/>
              <a:t>[CLICK] We implement the atom controller which executes all MetaSys instructions</a:t>
            </a:r>
          </a:p>
          <a:p>
            <a:endParaRPr lang="en-TR" dirty="0"/>
          </a:p>
          <a:p>
            <a:r>
              <a:rPr lang="en-TR" dirty="0"/>
              <a:t>[CLICK] and the metadata lookup unit performs metadata lookups by accessing the metadata table in main memory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632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[CLICK] We implement both components within the co-processor because it is tightly integrated with the core and can easily fetch instructions from the program</a:t>
            </a:r>
          </a:p>
          <a:p>
            <a:endParaRPr lang="en-TR" dirty="0"/>
          </a:p>
          <a:p>
            <a:r>
              <a:rPr lang="en-TR" dirty="0"/>
              <a:t>[CLICK] The user program interfaces with the atom controller to modify the attribute table using [CLICK] metasys instructions</a:t>
            </a:r>
          </a:p>
          <a:p>
            <a:endParaRPr lang="en-TR" dirty="0"/>
          </a:p>
          <a:p>
            <a:r>
              <a:rPr lang="en-TR" dirty="0"/>
              <a:t>[CLICK] and the optimization client communicates with the metadata lookup unit over what we call a Lookup IO which can convey attributes and addresses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10253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fully open sourced our implementation on Github and you can access it using the link in this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0640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10059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In line with our second goal, we perform a limit study using our FPGA prototype to quantify the overheads of performing lookups</a:t>
            </a:r>
          </a:p>
          <a:p>
            <a:endParaRPr lang="en-TR" dirty="0"/>
          </a:p>
          <a:p>
            <a:r>
              <a:rPr lang="en-TR" dirty="0"/>
              <a:t>[Pls check the paper for the full set of results and our analyses]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65415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run a set of workloads on our prototype to test </a:t>
            </a:r>
            <a:r>
              <a:rPr lang="en-US" dirty="0" err="1"/>
              <a:t>MetaSys</a:t>
            </a:r>
            <a:r>
              <a:rPr lang="en-US" dirty="0"/>
              <a:t> under a diverse set of programs with different levels of computation/memory intensity</a:t>
            </a:r>
          </a:p>
          <a:p>
            <a:endParaRPr lang="en-US" dirty="0"/>
          </a:p>
          <a:p>
            <a:endParaRPr lang="en-US" dirty="0"/>
          </a:p>
          <a:p>
            <a:r>
              <a:rPr lang="en-US" dirty="0"/>
              <a:t>The table lists the configuration of components that we use in our system, we configure the metadata cache to have 128 entries and the metadata table to contain 256 entries.</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1053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X-axis: Workloads</a:t>
            </a:r>
          </a:p>
          <a:p>
            <a:r>
              <a:rPr lang="en-US" dirty="0"/>
              <a:t>Y-axis: Execution time normalized to baseline without general metadata support (no lookups)</a:t>
            </a:r>
          </a:p>
          <a:p>
            <a:r>
              <a:rPr lang="en-US" dirty="0"/>
              <a:t>Bars: represent the execution time when we perform a lookup per L1 miss, and per memory access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9018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Y-axis: metadata mapping cache hit rate</a:t>
            </a:r>
          </a:p>
          <a:p>
            <a:r>
              <a:rPr lang="en-TR" dirty="0"/>
              <a:t>Bars: similar to previous figure, black is when we lookup L1-misses only and gray is for all memory accesses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09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Y-axis: Normalized execution time (baseline: no lookups)</a:t>
            </a:r>
          </a:p>
          <a:p>
            <a:r>
              <a:rPr lang="en-US" dirty="0"/>
              <a:t>Bars: Each bar shows the normalized execution time for an MMC size depicted on the legend</a:t>
            </a:r>
          </a:p>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51657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Y-axis: Normalized to </a:t>
            </a:r>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79846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4615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9280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HW-SW cooperative, cross-layer techniques can greatly improve performance, QoS and security of general purpose processors.</a:t>
            </a:r>
          </a:p>
          <a:p>
            <a:endParaRPr lang="en-TR" dirty="0"/>
          </a:p>
          <a:p>
            <a:r>
              <a:rPr lang="en-TR" dirty="0"/>
              <a:t>[CLICK] These techniques are hard to implement because they require changes across the whole stack,</a:t>
            </a:r>
          </a:p>
          <a:p>
            <a:endParaRPr lang="en-TR" dirty="0"/>
          </a:p>
          <a:p>
            <a:r>
              <a:rPr lang="en-TR" dirty="0"/>
              <a:t>[CLICK] and existing open-source infrastructure for implementing these techniques are not designed to facilitate the implementation of new techniques</a:t>
            </a:r>
          </a:p>
          <a:p>
            <a:endParaRPr lang="en-TR" dirty="0"/>
          </a:p>
          <a:p>
            <a:r>
              <a:rPr lang="en-TR" dirty="0"/>
              <a:t>[CLICK] MetaSys’s key idea is to provide a rich dynamic cross-layer interface to enable a large variety of cross-layer optimizations, </a:t>
            </a:r>
            <a:br>
              <a:rPr lang="en-TR" dirty="0"/>
            </a:br>
            <a:r>
              <a:rPr lang="en-TR" dirty="0"/>
              <a:t>	a low-overhead metadata management subsystem to efficiently support cross-layer optimizations,</a:t>
            </a:r>
          </a:p>
          <a:p>
            <a:r>
              <a:rPr lang="en-TR" dirty="0"/>
              <a:t>	and standardized interfaces to important hardware components to enable quick integration of cross-layer optimizations</a:t>
            </a:r>
          </a:p>
          <a:p>
            <a:endParaRPr lang="en-TR" dirty="0"/>
          </a:p>
          <a:p>
            <a:r>
              <a:rPr lang="en-TR" dirty="0"/>
              <a:t>[CLICK] Our goal in MetaSys is two-fold:</a:t>
            </a:r>
          </a:p>
          <a:p>
            <a:r>
              <a:rPr lang="en-TR" dirty="0"/>
              <a:t>	First, we want to develop a new efficient and flexible framework enable quick implementation of new cross-layer techniques</a:t>
            </a:r>
          </a:p>
          <a:p>
            <a:r>
              <a:rPr lang="en-TR" dirty="0"/>
              <a:t>	Second, using this infrastructure we want to perform a detailed characterization study to quantify the overheads of general metadata systems</a:t>
            </a:r>
          </a:p>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284</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5986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285</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249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831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468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8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38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computer</a:t>
            </a:r>
            <a:r>
              <a:rPr lang="en-US" baseline="0" dirty="0"/>
              <a:t> </a:t>
            </a:r>
            <a:r>
              <a:rPr lang="en-US" dirty="0"/>
              <a:t>architecture, HW/SW interaction</a:t>
            </a:r>
            <a:r>
              <a:rPr lang="en-US" baseline="0" dirty="0"/>
              <a:t> and bioinformatics</a:t>
            </a:r>
            <a:r>
              <a:rPr lang="en-US" dirty="0"/>
              <a:t>. </a:t>
            </a:r>
          </a:p>
          <a:p>
            <a:endParaRPr lang="en-US" dirty="0"/>
          </a:p>
          <a:p>
            <a:r>
              <a:rPr lang="en-US" dirty="0"/>
              <a:t>He is looking for students to perform research</a:t>
            </a:r>
            <a:r>
              <a:rPr lang="en-US" baseline="0" dirty="0"/>
              <a:t> in these areas.</a:t>
            </a:r>
            <a:endParaRPr lang="en-US" dirty="0"/>
          </a:p>
          <a:p>
            <a:endParaRPr lang="en-US" dirty="0"/>
          </a:p>
          <a:p>
            <a:r>
              <a:rPr lang="en-US" dirty="0"/>
              <a:t>He and his group, SAFARI,</a:t>
            </a:r>
            <a:r>
              <a:rPr lang="en-US" baseline="0" dirty="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broad 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extLst>
      <p:ext uri="{BB962C8B-B14F-4D97-AF65-F5344CB8AC3E}">
        <p14:creationId xmlns:p14="http://schemas.microsoft.com/office/powerpoint/2010/main" val="1104910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Geraldo, a PhD Student at ETH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our work “Google Neural Network Models for Edge Devices: Analyzing and Mitigating Machine Learning Inference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was lead by </a:t>
            </a:r>
            <a:r>
              <a:rPr lang="en-US" dirty="0" err="1"/>
              <a:t>Amirali</a:t>
            </a:r>
            <a:r>
              <a:rPr lang="en-US" dirty="0"/>
              <a:t> </a:t>
            </a:r>
            <a:r>
              <a:rPr lang="en-US" dirty="0" err="1"/>
              <a:t>Boroumand</a:t>
            </a:r>
            <a:r>
              <a:rPr lang="en-US" dirty="0"/>
              <a:t> during his internship at Google.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029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First, I will give an overview of this work. </a:t>
            </a:r>
          </a:p>
          <a:p>
            <a:endParaRPr lang="en-US" dirty="0"/>
          </a:p>
          <a:p>
            <a:r>
              <a:rPr lang="en-US" dirty="0"/>
              <a:t>[CLICK] In this work, we extensively analyze 24 edge NN models from Google while running inference on the Google Edge TPU accelerator for various types of NN models </a:t>
            </a:r>
          </a:p>
          <a:p>
            <a:endParaRPr lang="en-US" dirty="0"/>
          </a:p>
          <a:p>
            <a:r>
              <a:rPr lang="en-US" dirty="0"/>
              <a:t>[CLICK] We identify that while running NN inference, the accelerator suffers from three main challenges </a:t>
            </a:r>
          </a:p>
          <a:p>
            <a:endParaRPr lang="en-US" dirty="0"/>
          </a:p>
          <a:p>
            <a:r>
              <a:rPr lang="en-US" dirty="0"/>
              <a:t>[CLICK] it operates significantly below its peak throughput </a:t>
            </a:r>
          </a:p>
          <a:p>
            <a:endParaRPr lang="en-US" dirty="0"/>
          </a:p>
          <a:p>
            <a:r>
              <a:rPr lang="en-US" dirty="0"/>
              <a:t>[CLICK] it operates significantly below its theorical peak energy efficiency </a:t>
            </a:r>
          </a:p>
          <a:p>
            <a:endParaRPr lang="en-US" dirty="0"/>
          </a:p>
          <a:p>
            <a:r>
              <a:rPr lang="en-US" dirty="0"/>
              <a:t>[CLICK] and its memory system is not efficient </a:t>
            </a:r>
          </a:p>
          <a:p>
            <a:endParaRPr lang="en-US" dirty="0"/>
          </a:p>
          <a:p>
            <a:r>
              <a:rPr lang="en-US" dirty="0"/>
              <a:t>[CLICK] Our analysis leads to the key insight that these challenges arrive due to the monolithic one-size-fit-all design of the accelerators, which does not account for heterogeneity across different NN layers </a:t>
            </a:r>
          </a:p>
          <a:p>
            <a:endParaRPr lang="en-US" dirty="0"/>
          </a:p>
          <a:p>
            <a:r>
              <a:rPr lang="en-US" dirty="0"/>
              <a:t>[CLICK] To solve this issue, we propose Mensa, a framework that maps the execution of a particular NN layer to its most appropriate hardware accelerator </a:t>
            </a:r>
          </a:p>
          <a:p>
            <a:endParaRPr lang="en-US" dirty="0"/>
          </a:p>
          <a:p>
            <a:r>
              <a:rPr lang="en-US" dirty="0"/>
              <a:t>[CLICK] We extensively evaluate Mensa for Google NN models and we observe that it improves performance and energy efficiency by 3.0x and 3.1x compared to the baseline Edge TPU accelerator while reducing area and cost across 24 edge ML models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810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7022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407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The main conclusion of our analysis is that the key components of the Edge TPU are oblivious to the layer heterogeneity of different NN models and even within a single NN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The monolithic design approach of the edge TPU leads to inefficiency and resources under-utilization, since the accelerator design over-</a:t>
            </a:r>
            <a:r>
              <a:rPr lang="en-US" dirty="0" err="1"/>
              <a:t>provised</a:t>
            </a:r>
            <a:r>
              <a:rPr lang="en-US" dirty="0"/>
              <a:t> the size of the PE array and on-chip buffer, while assuming a rigid dataflow and fixed off-chip memory bandwidth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[CLICK] leading to the three accelerator challenges related to performance, energy and memory we identified in our analysis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1407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Based on our analysis and insights, the goal of our work is to design an edge NN accelerator that can efficiently run inference across a varying number of different models and layers.</a:t>
            </a:r>
          </a:p>
          <a:p>
            <a:endParaRPr lang="en-US" dirty="0"/>
          </a:p>
          <a:p>
            <a:r>
              <a:rPr lang="en-US" dirty="0"/>
              <a:t>[CLICK] To this end, instead of designing a one-size-fit-all monolithic accelerator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We propose Mensa,  a new acceleration framework for NN inference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684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goal of Mensa’s software runtime scheduler is to identify which accelerator each layer in an NN model should run on. It works as follows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The scheduler gets a NN model as an input.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It also has two other pieces of information: (1) the characteristics of each layer; and (2) the key characteristics  of the available  hardware accelerators.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 I will show next, different layers tend to group into a smaller set of layer families with sharing key properties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In this way we can have a small pool of edge accelerators where each accelerator caters to a specific family of layers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We collect the characteristics of the accelerators and layers once prior to inference execution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a:t>[CLICK] With all this information, the scheduler generates a per-layer mapping between layers and accelerators by utilizing a mapping heuristic.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1996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t>
            </a:r>
            <a:r>
              <a:rPr lang="en-US" dirty="0"/>
              <a:t>We invite you to check our paper for more details about our scheduling heuristics.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4209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16</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07604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this end we build a  </a:t>
            </a:r>
            <a:r>
              <a:rPr lang="en-US" baseline="0" dirty="0"/>
              <a:t>[CLICK] </a:t>
            </a:r>
            <a:r>
              <a:rPr lang="en-US" b="1" baseline="0" dirty="0"/>
              <a:t>near-HBM FPGA based accelerator which is connected to a server-grade IBM POWER9-based CPU system</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323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92</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75346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5630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 many prior prefetchers and observe three key shortcomings that significantly limits their performance.</a:t>
            </a:r>
          </a:p>
          <a:p>
            <a:endParaRPr lang="en-US" dirty="0"/>
          </a:p>
          <a:p>
            <a:r>
              <a:rPr lang="en-US" dirty="0"/>
              <a:t>[CLICK] First, they use mainly a single program context for prefetch prediction</a:t>
            </a:r>
          </a:p>
          <a:p>
            <a:r>
              <a:rPr lang="en-US" dirty="0"/>
              <a:t>[CLICK] Second, they lack system awareness</a:t>
            </a:r>
          </a:p>
          <a:p>
            <a:r>
              <a:rPr lang="en-US" dirty="0"/>
              <a:t>[CLICK] Third, they lack in-silicon customizability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8963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alleviate these challenges, we introduce Pythia that:</a:t>
            </a:r>
          </a:p>
          <a:p>
            <a:endParaRPr lang="en-US" dirty="0"/>
          </a:p>
          <a:p>
            <a:r>
              <a:rPr lang="en-US" dirty="0"/>
              <a:t>[CLICK] autonomously learns to prefetch using multiple program context information and system-level feedback</a:t>
            </a:r>
          </a:p>
          <a:p>
            <a:endParaRPr lang="en-US" dirty="0"/>
          </a:p>
          <a:p>
            <a:r>
              <a:rPr lang="en-US" dirty="0"/>
              <a:t>[CLICK] and can be customizable in silicon to alter the program context information or the objective of the prefetcher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840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endParaRPr lang="en-US" dirty="0"/>
          </a:p>
          <a:p>
            <a:r>
              <a:rPr lang="en-US" dirty="0"/>
              <a:t>Reinforcement learning, in its simplest form, is the ...</a:t>
            </a:r>
          </a:p>
          <a:p>
            <a:endParaRPr lang="en-US" dirty="0"/>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r>
              <a:rPr lang="en-US" dirty="0"/>
              <a:t>[CLICK] The agent stores …</a:t>
            </a:r>
          </a:p>
          <a:p>
            <a:r>
              <a:rPr lang="en-US" dirty="0"/>
              <a:t>Given a state, the agent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460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formulates prefetching as a reinforcement learning problem where,</a:t>
            </a:r>
          </a:p>
          <a:p>
            <a:endParaRPr lang="en-US" dirty="0"/>
          </a:p>
          <a:p>
            <a:r>
              <a:rPr lang="en-US" dirty="0"/>
              <a:t>[CLICK] the prefetcher acts as the agent,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3159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consists of two key components:</a:t>
            </a:r>
          </a:p>
          <a:p>
            <a:endParaRPr lang="en-US" dirty="0"/>
          </a:p>
          <a:p>
            <a:r>
              <a:rPr lang="en-US" dirty="0"/>
              <a:t>[CLICK] Q-value store, which is responsible for …</a:t>
            </a:r>
          </a:p>
          <a:p>
            <a:endParaRPr lang="en-US" dirty="0"/>
          </a:p>
          <a:p>
            <a:r>
              <a:rPr lang="en-US" dirty="0"/>
              <a:t>[CLICK] Evaluation queue, which is a first-in-first-out queue that stores the recently taken action. </a:t>
            </a:r>
          </a:p>
          <a:p>
            <a:r>
              <a:rPr lang="en-US" dirty="0"/>
              <a:t>As Pythia cannot always immediately assign a reward to a taken action </a:t>
            </a:r>
          </a:p>
          <a:p>
            <a:r>
              <a:rPr lang="en-US" dirty="0"/>
              <a:t>because the usefulness of the corresponding prefetch request is known, Pythia stores the action</a:t>
            </a:r>
          </a:p>
          <a:p>
            <a:r>
              <a:rPr lang="en-US" dirty="0"/>
              <a:t>in evaluation queue to properly assign rewards to them.</a:t>
            </a:r>
          </a:p>
          <a:p>
            <a:endParaRPr lang="en-US" dirty="0"/>
          </a:p>
          <a:p>
            <a:r>
              <a:rPr lang="en-US" dirty="0"/>
              <a:t>[CLICK] For every demand request, Pythia first checks EQ with </a:t>
            </a:r>
            <a:r>
              <a:rPr lang="en-US" dirty="0" err="1"/>
              <a:t>deamdned</a:t>
            </a:r>
            <a:r>
              <a:rPr lang="en-US" dirty="0"/>
              <a:t> address. If a matching entry is found in EQ, it means the corresponding action in EQ entry has generated a useful prefetch, and Pythia assigns a reward accordingly.</a:t>
            </a:r>
          </a:p>
          <a:p>
            <a:r>
              <a:rPr lang="en-US" dirty="0"/>
              <a:t>[CLICK] Then Pythia extracts features from the attributes of the demand request to create the state-vector and uses the state-vector to lookup </a:t>
            </a:r>
            <a:r>
              <a:rPr lang="en-US" dirty="0" err="1"/>
              <a:t>QVStore</a:t>
            </a:r>
            <a:r>
              <a:rPr lang="en-US" dirty="0"/>
              <a:t> [CLICK]</a:t>
            </a:r>
          </a:p>
          <a:p>
            <a:r>
              <a:rPr lang="en-US" dirty="0"/>
              <a:t>[CLICK] For the given state-vector, Pythia finds the action that has the highest Q-value and generates prefetch request accordingly to the memory hierarchy [CLICK]</a:t>
            </a:r>
          </a:p>
          <a:p>
            <a:r>
              <a:rPr lang="en-US" dirty="0"/>
              <a:t>[CLICK] Next, Pythia inserts the action in the EQ along with the state-action pair.</a:t>
            </a:r>
          </a:p>
          <a:p>
            <a:r>
              <a:rPr lang="en-US" dirty="0"/>
              <a:t>[CLICK] Pythia uses the reward stored in the evicted EQ entry to update the </a:t>
            </a:r>
            <a:r>
              <a:rPr lang="en-US" dirty="0" err="1"/>
              <a:t>QVStore</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642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extensively evaluate Pythia over a wide range of workloads and show that Pythia outperforms many state-of-the-art prefetcher over a wide range of system configuration.</a:t>
            </a:r>
          </a:p>
          <a:p>
            <a:endParaRPr lang="en-US" dirty="0"/>
          </a:p>
          <a:p>
            <a:r>
              <a:rPr lang="en-US" dirty="0"/>
              <a:t>[CLICK] We also show that by simple customization via configuration registers, Pythia can provide higher performance benefits for target workloads, without any changes to the underlying hardware.</a:t>
            </a:r>
          </a:p>
          <a:p>
            <a:endParaRPr lang="en-US" dirty="0"/>
          </a:p>
          <a:p>
            <a:r>
              <a:rPr lang="en-US" dirty="0"/>
              <a:t>[CLICK] Finally, Pythia proposes a realistic implementation of its RL algorithm that incurs a modest area and power overhead on top of a traditional processor.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91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 I’m Geraldo, a PhD Student under the supervision of professor </a:t>
            </a:r>
            <a:r>
              <a:rPr lang="en-US" baseline="0" dirty="0" err="1"/>
              <a:t>Multu</a:t>
            </a:r>
            <a:r>
              <a:rPr lang="en-US" baseline="0" dirty="0"/>
              <a:t> at ETH Zurich and I’ll be talking about our work </a:t>
            </a:r>
            <a:r>
              <a:rPr lang="en-US" sz="1200" dirty="0">
                <a:solidFill>
                  <a:schemeClr val="bg1">
                    <a:lumMod val="95000"/>
                  </a:schemeClr>
                </a:solidFill>
                <a:latin typeface="Cambria" panose="02040503050406030204" pitchFamily="18" charset="0"/>
              </a:rPr>
              <a:t>DAMOV: A New Methodology and Benchmark Suite for Evaluating Data Movement Bottlenecks.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95000"/>
                </a:schemeClr>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95000"/>
                  </a:schemeClr>
                </a:solidFill>
                <a:latin typeface="Cambria" panose="02040503050406030204" pitchFamily="18" charset="0"/>
              </a:rPr>
              <a:t>[NEXT]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lumMod val="95000"/>
                </a:schemeClr>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bg1">
                  <a:lumMod val="95000"/>
                </a:schemeClr>
              </a:solidFill>
              <a:latin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58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including, ….</a:t>
            </a:r>
          </a:p>
          <a:p>
            <a:endParaRPr lang="en-US" dirty="0"/>
          </a:p>
          <a:p>
            <a:endParaRPr lang="en-US" dirty="0"/>
          </a:p>
          <a:p>
            <a:r>
              <a:rPr lang="en-US" dirty="0"/>
              <a:t>We encourage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914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245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f89a9d4c8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0f89a9d4c8_2_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163" name="Google Shape;163;g10f89a9d4c8_2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f89a9d4c8_9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10f89a9d4c8_9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g10f89a9d4c8_9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0f89a9d4c8_9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0f89a9d4c8_9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f89a9d4c8_9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f89a9d4c8_9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0f89a9d4c8_9_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0f89a9d4c8_9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contrast, traditional heuristics usually describe a request by recency, frequency, and/or size and use these features in isolation or combination to make rigid data placement decisions without system-level feedback.</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f89a9d4c8_9_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0f89a9d4c8_9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Cost-optimized (H&amp;L)</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0f89a9d4c8_9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0f89a9d4c8_9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0f89a9d4c8_9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0f89a9d4c8_9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evaluate the effectiveness of a state-of-the-art heuristic-based policy [77], which extends CDE [49] policy to a tri-hybrid storage system. This policy divides pages into hot, cold, and frozen data and allocates these pages to H, M, and L devices, respectively.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0" baseline="0" dirty="0"/>
              <a:t>First, I will give a glance of what this talk is about.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It is known that data movement is a major bottleneck in modern systems. However, it is unclear how we can identify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0" baseline="0" dirty="0"/>
              <a:t>[CLICK]  the different sources that lead to a data movement bottleneck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and the most suitable data movement mitigation technique, as for example, traditional compute-centric techniques as data caching and prefetching, and memory-centric techniques as near-data processing, for a given data movement bottleneck</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Therefore, the goal of our work is twofold </a:t>
            </a:r>
          </a:p>
          <a:p>
            <a:endParaRPr lang="en-US" b="0" baseline="0" dirty="0"/>
          </a:p>
          <a:p>
            <a:r>
              <a:rPr lang="en-US" b="0" baseline="0" dirty="0"/>
              <a:t>[CLICK] First, we aim to design a methodology that can systematically identify different sources of data movement bottlenecks in a system and </a:t>
            </a:r>
          </a:p>
          <a:p>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Second, we aim to compare the suitability of compute-centric and memory-centric data movement mitigation techniques for different data movement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To do so, we perform a large-scale application characterization in order to identify key metrics that can reveal a particular source of data movement bottleneck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From such characterization, we draw four key contributions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Our first contribution is our large-scale experimental  workload characterization of 77K functions from across 345 different applications from varying domains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Second, we develop and validate a systematic methodology that cluster workloads into six different classes of data movement bottlenecks using four key metrics.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We also analyze how each one of the six classes of data movement bottlenecks correlates with three different data movement mitigation techniques, including near-data processing architectures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 [CLICK] Third, by applying our new methodology over a wide-range of workloads, we develop DAMOV, a open-source benchmark suite with 144 application functions that target the study of data movement related topics.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Fourth, we showcase how DAMOV can aid the study of open research problems with four case studies.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We public release and open-source DAMOV in our </a:t>
            </a:r>
            <a:r>
              <a:rPr lang="en-US" b="0" baseline="0" dirty="0" err="1"/>
              <a:t>github</a:t>
            </a:r>
            <a:r>
              <a:rPr lang="en-US" b="0" baseline="0" dirty="0"/>
              <a:t>, with the hope it can enables </a:t>
            </a:r>
            <a:r>
              <a:rPr lang="en-US" b="0" dirty="0"/>
              <a:t>further studies and research on hardware and software solutions for data movement bottlenecks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[NEXT]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267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0f89a9d4c8_9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0f89a9d4c8_9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f89a9d4c8_9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f89a9d4c8_9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Agent tries to maximize the reward function</a:t>
            </a:r>
            <a:endParaRPr/>
          </a:p>
          <a:p>
            <a:pPr marL="0" lvl="0" indent="0" algn="l" rtl="0">
              <a:spcBef>
                <a:spcPts val="0"/>
              </a:spcBef>
              <a:spcAft>
                <a:spcPts val="0"/>
              </a:spcAft>
              <a:buNone/>
            </a:pPr>
            <a:r>
              <a:rPr lang="en"/>
              <a:t>Aims to calculate the optimal action-value function Q. Q-value represents the expected cumulative reward by taking an action A in a given state</a:t>
            </a:r>
            <a:endParaRPr/>
          </a:p>
          <a:p>
            <a:pPr marL="0" lvl="0" indent="0" algn="l" rtl="0">
              <a:spcBef>
                <a:spcPts val="0"/>
              </a:spcBef>
              <a:spcAft>
                <a:spcPts val="0"/>
              </a:spcAft>
              <a:buNone/>
            </a:pPr>
            <a:r>
              <a:rPr lang="en"/>
              <a:t>State is a representation of the environment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0f89a9d4c8_9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10f89a9d4c8_9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0f89a9d4c8_9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0f89a9d4c8_9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Second, we empirically observe that our RL agent is more sensitive to the reward structure than to the amount of features in the state</a:t>
            </a:r>
            <a:endParaRPr/>
          </a:p>
          <a:p>
            <a:pPr marL="0" lvl="0" indent="0" algn="l" rtl="0">
              <a:spcBef>
                <a:spcPts val="0"/>
              </a:spcBef>
              <a:spcAft>
                <a:spcPts val="0"/>
              </a:spcAft>
              <a:buNone/>
            </a:pPr>
            <a:endParaRPr/>
          </a:p>
          <a:p>
            <a:pPr marL="0" lvl="0" indent="0" algn="l" rtl="0">
              <a:spcBef>
                <a:spcPts val="0"/>
              </a:spcBef>
              <a:spcAft>
                <a:spcPts val="0"/>
              </a:spcAft>
              <a:buNone/>
            </a:pPr>
            <a:r>
              <a:rPr lang="en"/>
              <a:t>Specifically, using the request latency as a reward provides indirect feedback on the internal timing attributes and the current state of the hybrid storage system.</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0f89a9d4c8_9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0f89a9d4c8_9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need the penalty at the correct scale so that it is large enough to penalize the agent and small enough not to deviate the learned policy too much on a wrong decision.</a:t>
            </a:r>
            <a:endParaRPr/>
          </a:p>
          <a:p>
            <a:pPr marL="0" lvl="0" indent="0" algn="l" rtl="0">
              <a:spcBef>
                <a:spcPts val="0"/>
              </a:spcBef>
              <a:spcAft>
                <a:spcPts val="0"/>
              </a:spcAft>
              <a:buNone/>
            </a:pPr>
            <a:r>
              <a:rPr lang="en"/>
              <a:t>We use a half-precision floating-point representation datatype for our reward.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f89a9d4c8_9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0f89a9d4c8_9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0f89a9d4c8_9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10f89a9d4c8_9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vary the discount factor (γ), which balances the immediate reward and the future reward. γ = 0, the agent gives more importance to the immediate reward than the long-term reward</a:t>
            </a:r>
            <a:endParaRPr/>
          </a:p>
          <a:p>
            <a:pPr marL="0" lvl="0" indent="0" algn="l" rtl="0">
              <a:spcBef>
                <a:spcPts val="0"/>
              </a:spcBef>
              <a:spcAft>
                <a:spcPts val="0"/>
              </a:spcAft>
              <a:buNone/>
            </a:pPr>
            <a:endParaRPr/>
          </a:p>
          <a:p>
            <a:pPr marL="0" lvl="0" indent="0" algn="l" rtl="0">
              <a:spcBef>
                <a:spcPts val="0"/>
              </a:spcBef>
              <a:spcAft>
                <a:spcPts val="0"/>
              </a:spcAft>
              <a:buNone/>
            </a:pPr>
            <a:r>
              <a:rPr lang="en"/>
              <a:t>Learning rate asserts the speed of learning for an agent. Higher alpha makes the agent consider only recently calculated Q-value</a:t>
            </a:r>
            <a:endParaRPr/>
          </a:p>
          <a:p>
            <a:pPr marL="0" lvl="0" indent="0" algn="l" rtl="0">
              <a:spcBef>
                <a:spcPts val="0"/>
              </a:spcBef>
              <a:spcAft>
                <a:spcPts val="0"/>
              </a:spcAft>
              <a:buNone/>
            </a:pPr>
            <a:endParaRPr/>
          </a:p>
          <a:p>
            <a:pPr marL="0" lvl="0" indent="0" algn="l" rtl="0">
              <a:spcBef>
                <a:spcPts val="0"/>
              </a:spcBef>
              <a:spcAft>
                <a:spcPts val="0"/>
              </a:spcAft>
              <a:buNone/>
            </a:pPr>
            <a:r>
              <a:rPr lang="en"/>
              <a:t>Epsilon factor determines the exploration vs exploitation. Epsilon decays over time from 1 to 0.1 and then settles down on a fixed exploration rate. In the beginning, the system makes  completely random moves to explore the state maximally</a:t>
            </a:r>
            <a:endParaRPr/>
          </a:p>
          <a:p>
            <a:pPr marL="0" lvl="0" indent="0" algn="l" rtl="0">
              <a:spcBef>
                <a:spcPts val="0"/>
              </a:spcBef>
              <a:spcAft>
                <a:spcPts val="0"/>
              </a:spcAft>
              <a:buNone/>
            </a:pPr>
            <a:endParaRPr/>
          </a:p>
          <a:p>
            <a:pPr marL="0" lvl="0" indent="0" algn="l" rtl="0">
              <a:spcBef>
                <a:spcPts val="0"/>
              </a:spcBef>
              <a:spcAft>
                <a:spcPts val="0"/>
              </a:spcAft>
              <a:buNone/>
            </a:pPr>
            <a:r>
              <a:rPr lang="en"/>
              <a:t>ReLU is a piecewise linear function that will output the input directly if it is positive, otherwise, it will output 0</a:t>
            </a:r>
            <a:endParaRPr/>
          </a:p>
          <a:p>
            <a:pPr marL="0" lvl="0" indent="0" algn="l" rtl="0">
              <a:spcBef>
                <a:spcPts val="0"/>
              </a:spcBef>
              <a:spcAft>
                <a:spcPts val="0"/>
              </a:spcAft>
              <a:buNone/>
            </a:pPr>
            <a:r>
              <a:rPr lang="en"/>
              <a:t>Swish is a smooth, non-monotonic function f(x) = x * sigmoid(X). It is a smoothing function which nonlinearly interpolates between linear and ReLU</a:t>
            </a:r>
            <a:endParaRPr/>
          </a:p>
          <a:p>
            <a:pPr marL="0" lvl="0" indent="0" algn="l" rtl="0">
              <a:spcBef>
                <a:spcPts val="0"/>
              </a:spcBef>
              <a:spcAft>
                <a:spcPts val="0"/>
              </a:spcAft>
              <a:buNone/>
            </a:pPr>
            <a:endParaRPr/>
          </a:p>
          <a:p>
            <a:pPr marL="0" lvl="0" indent="0" algn="l" rtl="0">
              <a:spcBef>
                <a:spcPts val="0"/>
              </a:spcBef>
              <a:spcAft>
                <a:spcPts val="0"/>
              </a:spcAft>
              <a:buNone/>
            </a:pPr>
            <a:r>
              <a:rPr lang="en"/>
              <a:t>For hyper-parameter tuning, we perform cross-validation [116] using different hyper-parameter values. During cross-validation, we randomly select one workload for hyper-parameter tuning and leave other workloads for validation.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0f89a9d4c8_9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0f89a9d4c8_9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f96a0de05_1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f96a0de05_1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0f89a9d4c8_9_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0f89a9d4c8_9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Kleio - selects top pages based on misplacements by HPS and access frequency from the previous epoch. Trains RNNs for those top pages and RNNs predict the access frequency of those pages in the upcoming epoch</a:t>
            </a:r>
            <a:endParaRPr/>
          </a:p>
          <a:p>
            <a:pPr marL="0" lvl="0" indent="0" algn="l" rtl="0">
              <a:spcBef>
                <a:spcPts val="0"/>
              </a:spcBef>
              <a:spcAft>
                <a:spcPts val="0"/>
              </a:spcAft>
              <a:buNone/>
            </a:pPr>
            <a:endParaRPr/>
          </a:p>
          <a:p>
            <a:pPr marL="0" lvl="0" indent="0" algn="l" rtl="0">
              <a:spcBef>
                <a:spcPts val="0"/>
              </a:spcBef>
              <a:spcAft>
                <a:spcPts val="0"/>
              </a:spcAft>
              <a:buNone/>
            </a:pPr>
            <a:r>
              <a:rPr lang="en"/>
              <a:t>Archivist trains nn classifier to classify the pages to be placed in one of the devices. It uses access frequency to train the classifier. Does not take into account the capacity for the training. </a:t>
            </a:r>
            <a:endParaRPr/>
          </a:p>
          <a:p>
            <a:pPr marL="0" lvl="0" indent="0" algn="l" rtl="0">
              <a:spcBef>
                <a:spcPts val="0"/>
              </a:spcBef>
              <a:spcAft>
                <a:spcPts val="0"/>
              </a:spcAft>
              <a:buNone/>
            </a:pPr>
            <a:r>
              <a:rPr lang="en"/>
              <a:t>Classifier considers all pages present in the mapping table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Near-data processing in not a new idea. In fact, the idea of near-data processing architectures has been around for at least five decades. However, only recently industry has introduced the first NDP architectures</a:t>
            </a:r>
          </a:p>
          <a:p>
            <a:endParaRPr lang="en-US" dirty="0"/>
          </a:p>
          <a:p>
            <a:r>
              <a:rPr lang="en-US" dirty="0"/>
              <a:t>[CLICK]  For example, the UPMEM architecture designed by the company of same name.</a:t>
            </a:r>
          </a:p>
          <a:p>
            <a:endParaRPr lang="en-US" dirty="0"/>
          </a:p>
          <a:p>
            <a:r>
              <a:rPr lang="en-US" dirty="0"/>
              <a:t>[CLICK] integrates a large number of simple CPUs nearby DRAM chips, targeting general-purpose computing </a:t>
            </a:r>
          </a:p>
          <a:p>
            <a:endParaRPr lang="en-US" dirty="0"/>
          </a:p>
          <a:p>
            <a:r>
              <a:rPr lang="en-US" dirty="0"/>
              <a:t>[CLICK] The UPMEM architecture can provide a compute throughput of around 0.9 TOPS</a:t>
            </a:r>
          </a:p>
          <a:p>
            <a:endParaRPr lang="en-US" dirty="0"/>
          </a:p>
          <a:p>
            <a:r>
              <a:rPr lang="en-US" dirty="0"/>
              <a:t>[CLICK] Another example, Samsung recently introduced the FIMDRAM architecture</a:t>
            </a:r>
          </a:p>
          <a:p>
            <a:endParaRPr lang="en-US" dirty="0"/>
          </a:p>
          <a:p>
            <a:r>
              <a:rPr lang="en-US" dirty="0"/>
              <a:t>[CLICK] which integrates processing elements nearby DRAM banks, which aims to accelerate neural networks.</a:t>
            </a:r>
          </a:p>
          <a:p>
            <a:endParaRPr lang="en-US" dirty="0"/>
          </a:p>
          <a:p>
            <a:r>
              <a:rPr lang="en-US" dirty="0"/>
              <a:t>[CLICK] The FIMDRAM architecture can provide up to 1.2 TFLOPS of compute throughput.</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842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f89a9d4c8_9_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0f89a9d4c8_9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0f89a9d4c8_9_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0f89a9d4c8_9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f89a9d4c8_9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0f89a9d4c8_9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extend Sibyl for the three devices, we had to only: (1) add a new action in Sibyl’s action space, and (2) add remaining capacity in the middle device as a state feature. This reduces system architects burden in designing sophisticated data-placement mechanisms.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f89a9d4c8_9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f89a9d4c8_9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f96a0de0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f96a0de0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0f96a0de0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0f96a0de0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3697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0f89a9d4c8_9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0f89a9d4c8_9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Therefore, to store a single experience tuple ⟨State, Action, Reward, NextState⟩, we would need 40-bit+1-bit+16-bit+40-bit. Therefore, for 1k experiences the replay buffer would require a total of 94.7 KiB.</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144</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72090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1714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HW-SW cooperative, cross-layer techniques can greatly improve performance, QoS and security of general purpose processors.</a:t>
            </a:r>
          </a:p>
          <a:p>
            <a:endParaRPr lang="en-TR" dirty="0"/>
          </a:p>
          <a:p>
            <a:r>
              <a:rPr lang="en-TR" dirty="0"/>
              <a:t>[CLICK] These techniques are hard to implement because they require changes across the whole stack,</a:t>
            </a:r>
          </a:p>
          <a:p>
            <a:endParaRPr lang="en-TR" dirty="0"/>
          </a:p>
          <a:p>
            <a:r>
              <a:rPr lang="en-TR" dirty="0"/>
              <a:t>[CLICK] and existing open-source infrastructure for implementing these techniques are not designed to facilitate the implementation of new techniques</a:t>
            </a:r>
          </a:p>
          <a:p>
            <a:endParaRPr lang="en-TR" dirty="0"/>
          </a:p>
          <a:p>
            <a:r>
              <a:rPr lang="en-TR" dirty="0"/>
              <a:t>[CLICK] MetaSys’s key idea is to provide a rich dynamic cross-layer interface to enable a large variety of cross-layer optimizations, </a:t>
            </a:r>
            <a:br>
              <a:rPr lang="en-TR" dirty="0"/>
            </a:br>
            <a:r>
              <a:rPr lang="en-TR" dirty="0"/>
              <a:t>	a low-overhead metadata management subsystem to efficiently support cross-layer optimizations,</a:t>
            </a:r>
          </a:p>
          <a:p>
            <a:r>
              <a:rPr lang="en-TR" dirty="0"/>
              <a:t>	and standardized interfaces to important hardware components to enable quick integration of cross-layer optimizations</a:t>
            </a:r>
          </a:p>
          <a:p>
            <a:endParaRPr lang="en-TR" dirty="0"/>
          </a:p>
          <a:p>
            <a:r>
              <a:rPr lang="en-TR" dirty="0"/>
              <a:t>[CLICK] Our goal in MetaSys is two-fold:</a:t>
            </a:r>
          </a:p>
          <a:p>
            <a:r>
              <a:rPr lang="en-TR" dirty="0"/>
              <a:t>	First, we want to develop a new efficient and flexible framework enable quick implementation of new cross-layer techniques</a:t>
            </a:r>
          </a:p>
          <a:p>
            <a:r>
              <a:rPr lang="en-TR" dirty="0"/>
              <a:t>	Second, using this infrastructure we want to perform a detailed characterization study to quantify the overheads of general metadata systems</a:t>
            </a:r>
          </a:p>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45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[CLICK] Many recent works explore how NDP can benefit various application domains like</a:t>
            </a:r>
          </a:p>
          <a:p>
            <a:endParaRPr lang="en-US" dirty="0"/>
          </a:p>
          <a:p>
            <a:r>
              <a:rPr lang="en-US" dirty="0"/>
              <a:t>[CLICK] Graph processing,</a:t>
            </a:r>
          </a:p>
          <a:p>
            <a:r>
              <a:rPr lang="en-US" dirty="0"/>
              <a:t>[CLICK] mobile consumer workloads </a:t>
            </a:r>
          </a:p>
          <a:p>
            <a:r>
              <a:rPr lang="en-US" dirty="0"/>
              <a:t>[CLICK] neural networks </a:t>
            </a:r>
          </a:p>
          <a:p>
            <a:r>
              <a:rPr lang="en-US" dirty="0"/>
              <a:t>[CLICK] DNA sequence mapping  </a:t>
            </a:r>
          </a:p>
          <a:p>
            <a:r>
              <a:rPr lang="en-US" dirty="0"/>
              <a:t>[CLICK] Databases</a:t>
            </a:r>
          </a:p>
          <a:p>
            <a:r>
              <a:rPr lang="en-US" dirty="0"/>
              <a:t>[CLICK] Time series analysis</a:t>
            </a:r>
          </a:p>
          <a:p>
            <a:r>
              <a:rPr lang="en-US" dirty="0"/>
              <a:t>[CLICK]  and more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5275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t>
            </a:r>
            <a:r>
              <a:rPr lang="en-US" b="1" dirty="0"/>
              <a:t>CLICK</a:t>
            </a:r>
            <a:r>
              <a:rPr lang="en-US" dirty="0"/>
              <a:t>] ATOMs to represent metadata in main memory. </a:t>
            </a:r>
          </a:p>
          <a:p>
            <a:endParaRPr lang="en-US" dirty="0"/>
          </a:p>
          <a:p>
            <a:r>
              <a:rPr lang="en-US" dirty="0"/>
              <a:t>[CLICK] An ATOM is mapped to a region in memory that typically [CLICK] contains a data structure</a:t>
            </a:r>
          </a:p>
          <a:p>
            <a:endParaRPr lang="en-US" dirty="0"/>
          </a:p>
          <a:p>
            <a:r>
              <a:rPr lang="en-US" dirty="0"/>
              <a:t>[CLICK] It encapsulates higher-level program information in its program attributes</a:t>
            </a:r>
          </a:p>
          <a:p>
            <a:endParaRPr lang="en-US" dirty="0"/>
          </a:p>
          <a:p>
            <a:r>
              <a:rPr lang="en-US" dirty="0"/>
              <a:t>[CLICK] And it maintains a simple state that indicates whether it is valid at a point in time</a:t>
            </a:r>
          </a:p>
          <a:p>
            <a:endParaRPr lang="en-US" dirty="0"/>
          </a:p>
          <a:p>
            <a:r>
              <a:rPr lang="en-US" dirty="0"/>
              <a:t>[CLICK] ATOMs are identified by unique ids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BB75-DD18-466B-8853-3B99A31CD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116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MetaSys</a:t>
            </a:r>
            <a:r>
              <a:rPr lang="en-US" dirty="0"/>
              <a:t> exposes operations to manipulate an atom</a:t>
            </a:r>
          </a:p>
          <a:p>
            <a:endParaRPr lang="en-US" dirty="0"/>
          </a:p>
          <a:p>
            <a:r>
              <a:rPr lang="en-US" dirty="0"/>
              <a:t>[CLICK] Using the CREATE operation, programmers can modify program attributes</a:t>
            </a:r>
          </a:p>
          <a:p>
            <a:r>
              <a:rPr lang="en-US" dirty="0"/>
              <a:t>[CLICK] Using MAP/UNMAP operations, programmers can map atoms to data structures</a:t>
            </a:r>
          </a:p>
          <a:p>
            <a:r>
              <a:rPr lang="en-US" dirty="0"/>
              <a:t>And [CLICK] Using ACTIVATE/DEACTIVATE operations, programmers can validate or invalidate an ATOM</a:t>
            </a:r>
          </a:p>
          <a:p>
            <a:endParaRPr lang="en-US" dirty="0"/>
          </a:p>
          <a:p>
            <a:r>
              <a:rPr lang="en-US" dirty="0"/>
              <a:t>[CLICKx3] We expose these three classes of operations as instructions in </a:t>
            </a:r>
            <a:r>
              <a:rPr lang="en-US" dirty="0" err="1"/>
              <a:t>MetaSys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BB75-DD18-466B-8853-3B99A31CD7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1063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5553672-A733-7140-9773-3B33C550F98F}"/>
              </a:ext>
            </a:extLst>
          </p:cNvPr>
          <p:cNvSpPr>
            <a:spLocks noGrp="1"/>
          </p:cNvSpPr>
          <p:nvPr>
            <p:ph type="body" idx="1"/>
          </p:nvPr>
        </p:nvSpPr>
        <p:spPr/>
        <p:txBody>
          <a:bodyPr>
            <a:normAutofit fontScale="47500" lnSpcReduction="20000"/>
          </a:bodyPr>
          <a:lstStyle/>
          <a:p>
            <a:r>
              <a:rPr lang="en-TR" sz="2800" dirty="0"/>
              <a:t>In this slide I will describe the key structures in MetaSys, and how a hardware module (or an optimization client) can retrieve program attributes to ultimately perform some optimization.</a:t>
            </a:r>
          </a:p>
          <a:p>
            <a:endParaRPr lang="en-TR" sz="2800" dirty="0"/>
          </a:p>
          <a:p>
            <a:r>
              <a:rPr lang="en-TR" sz="2800" dirty="0"/>
              <a:t>[CLICK] The optimization client is the hardware module that wants to retrieve some metadata to perform an optimization</a:t>
            </a:r>
          </a:p>
          <a:p>
            <a:endParaRPr lang="en-TR" sz="2800" dirty="0"/>
          </a:p>
          <a:p>
            <a:r>
              <a:rPr lang="en-TR" sz="2800" dirty="0"/>
              <a:t>[CLICK] It accesses the metadata (or atom) lookup unit using a virtual address, which looks up the metadata mapping cache that stores mappings between addresses and atom IDs</a:t>
            </a:r>
          </a:p>
          <a:p>
            <a:endParaRPr lang="en-TR" sz="2800" dirty="0"/>
          </a:p>
          <a:p>
            <a:r>
              <a:rPr lang="en-TR" sz="2800" dirty="0"/>
              <a:t>[CLICK] The Metadata lookup unit will translate the virtual address by accessing the TLB and then</a:t>
            </a:r>
          </a:p>
          <a:p>
            <a:endParaRPr lang="en-TR" sz="2800" dirty="0"/>
          </a:p>
          <a:p>
            <a:r>
              <a:rPr lang="en-TR" sz="2800" dirty="0"/>
              <a:t>[CLICK] access the metadata mapping table that resides in main memory.</a:t>
            </a:r>
          </a:p>
          <a:p>
            <a:endParaRPr lang="en-TR" sz="2800" dirty="0"/>
          </a:p>
          <a:p>
            <a:r>
              <a:rPr lang="en-TR" sz="2800" dirty="0"/>
              <a:t>[CLICK] The lookup unit will retrieve a valid mapping from the mapping table and place it in the metadata mapping cache</a:t>
            </a:r>
          </a:p>
          <a:p>
            <a:endParaRPr lang="en-TR" sz="2800" dirty="0"/>
          </a:p>
          <a:p>
            <a:r>
              <a:rPr lang="en-TR" sz="2800" dirty="0"/>
              <a:t>[CLICK] Finally, it will access the attribute table which stores metadata or attributes and [CLICK] convey it to the optimization client</a:t>
            </a:r>
          </a:p>
          <a:p>
            <a:endParaRPr lang="en-TR" sz="2800" dirty="0"/>
          </a:p>
          <a:p>
            <a:r>
              <a:rPr lang="en-TR" sz="2800" dirty="0"/>
              <a:t>Example optimization client: D</a:t>
            </a:r>
            <a:r>
              <a:rPr lang="en-US" sz="2800" dirty="0"/>
              <a:t>cache deciding on which cache block to replace</a:t>
            </a:r>
            <a:endParaRPr lang="en-TR" sz="2800" dirty="0"/>
          </a:p>
        </p:txBody>
      </p:sp>
    </p:spTree>
    <p:extLst>
      <p:ext uri="{BB962C8B-B14F-4D97-AF65-F5344CB8AC3E}">
        <p14:creationId xmlns:p14="http://schemas.microsoft.com/office/powerpoint/2010/main" val="1664642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developed a prototype of MetaSys on the Zedboard FPGA that is integrated into the RISC-V rocket chip system</a:t>
            </a:r>
          </a:p>
          <a:p>
            <a:endParaRPr lang="en-TR" dirty="0"/>
          </a:p>
          <a:p>
            <a:r>
              <a:rPr lang="en-TR" dirty="0"/>
              <a:t>The figure on the right depicts a typical configuration of the rocket chip system. The system is pretty simple, in-order rocket cores execute RISC-V programs, small L1 caches and an accelerator that is tightly integrated with the l1 subsystem. It connects to a DRAM device over the AXI interface.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715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make two modifications to rocket chip</a:t>
            </a:r>
          </a:p>
          <a:p>
            <a:endParaRPr lang="en-TR" dirty="0"/>
          </a:p>
          <a:p>
            <a:r>
              <a:rPr lang="en-TR" dirty="0"/>
              <a:t>[CLICK] We implement the atom controller which executes all MetaSys instructions</a:t>
            </a:r>
          </a:p>
          <a:p>
            <a:endParaRPr lang="en-TR" dirty="0"/>
          </a:p>
          <a:p>
            <a:r>
              <a:rPr lang="en-TR" dirty="0"/>
              <a:t>[CLICK] and the metadata lookup unit performs metadata lookups by accessing the metadata table in main memory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3001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R" dirty="0"/>
              <a:t>We fully open sourced our implementation on Github and you can access it using the link in this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9456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X-axis: Workloads</a:t>
            </a:r>
          </a:p>
          <a:p>
            <a:r>
              <a:rPr lang="en-US" dirty="0"/>
              <a:t>Y-axis: Execution time normalized to baseline without general metadata support (no lookups)</a:t>
            </a:r>
          </a:p>
          <a:p>
            <a:r>
              <a:rPr lang="en-US" dirty="0"/>
              <a:t>Bars: represent the execution time when we perform a lookup per L1 miss, and per memory access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4345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380805-08FE-4A2B-82FB-E444880E4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052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R"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1DBD16-F760-2E4E-8888-62AAA9E896AB}" type="slidenum">
              <a:rPr kumimoji="0" lang="en-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6151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19015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develop a new workload characterization methodology to analyze </a:t>
            </a:r>
          </a:p>
          <a:p>
            <a:endParaRPr lang="en-US" dirty="0"/>
          </a:p>
          <a:p>
            <a:r>
              <a:rPr lang="en-US" dirty="0"/>
              <a:t>[CLICK] data movement bottlenecks and </a:t>
            </a:r>
          </a:p>
          <a:p>
            <a:endParaRPr lang="en-US" dirty="0"/>
          </a:p>
          <a:p>
            <a:r>
              <a:rPr lang="en-US" dirty="0"/>
              <a:t>[CLICK] the suitability of different data movement mitigation mechanisms for these bottlenecks</a:t>
            </a:r>
          </a:p>
          <a:p>
            <a:endParaRPr lang="en-US" dirty="0"/>
          </a:p>
          <a:p>
            <a:r>
              <a:rPr lang="en-US" dirty="0"/>
              <a:t>[CLICK] We use two main profiling strategies to gather key metrics from applications</a:t>
            </a:r>
          </a:p>
          <a:p>
            <a:endParaRPr lang="en-US" dirty="0"/>
          </a:p>
          <a:p>
            <a:r>
              <a:rPr lang="en-US" dirty="0"/>
              <a:t>[CLICK]  an architecture-independent profiling  that provides metrics that characterize the application memory behavior independently of the underlying hardware. </a:t>
            </a:r>
          </a:p>
          <a:p>
            <a:endParaRPr lang="en-US" dirty="0"/>
          </a:p>
          <a:p>
            <a:r>
              <a:rPr lang="en-US" dirty="0"/>
              <a:t>[CLICK] And an architecture-dependent profiling  that evaluates the impact of the system configuration (e.g., cache hierarchy) on the memory behavior.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219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80091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46069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this work, we analyzed 345 applications from distinct domains, from </a:t>
            </a:r>
          </a:p>
          <a:p>
            <a:endParaRPr lang="en-US" dirty="0"/>
          </a:p>
          <a:p>
            <a:r>
              <a:rPr lang="en-US" dirty="0"/>
              <a:t>[CLICK] GRAPH Processing [CLICK]  Neural Networks</a:t>
            </a:r>
          </a:p>
          <a:p>
            <a:r>
              <a:rPr lang="en-US" dirty="0"/>
              <a:t>[CLICK] Physics  [CLICK] High-performance computing</a:t>
            </a:r>
          </a:p>
          <a:p>
            <a:r>
              <a:rPr lang="en-US" dirty="0"/>
              <a:t>[CLICK]Genomics [CLICK] And more</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445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8349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395211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041268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237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205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159155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80204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First, I am going to start with an executive summary.</a:t>
            </a:r>
          </a:p>
          <a:p>
            <a:endParaRPr lang="en-US" dirty="0"/>
          </a:p>
          <a:p>
            <a:r>
              <a:rPr lang="en-US" dirty="0"/>
              <a:t>[CLICK] Prefetching is a speculative technique that predicts address of future memory requests by associating patterns in memory addresses with some program context. We call this context a feature.</a:t>
            </a:r>
          </a:p>
          <a:p>
            <a:endParaRPr lang="en-US" dirty="0"/>
          </a:p>
          <a:p>
            <a:r>
              <a:rPr lang="en-US" dirty="0"/>
              <a:t>[CLICK] We observe three key shortcomings in prior prefetchers: </a:t>
            </a:r>
          </a:p>
          <a:p>
            <a:r>
              <a:rPr lang="en-US" dirty="0"/>
              <a:t>First, they mainly use a single program feature for prediction.</a:t>
            </a:r>
          </a:p>
          <a:p>
            <a:r>
              <a:rPr lang="en-US" dirty="0"/>
              <a:t>Second, they lack inherent system awareness</a:t>
            </a:r>
          </a:p>
          <a:p>
            <a:r>
              <a:rPr lang="en-US" dirty="0"/>
              <a:t>Third, they also lack any customizability in silicon</a:t>
            </a:r>
          </a:p>
          <a:p>
            <a:endParaRPr lang="en-US" dirty="0"/>
          </a:p>
          <a:p>
            <a:r>
              <a:rPr lang="en-US" dirty="0"/>
              <a:t>[CLICK] Our goal in this work is to design a prefetching framework that</a:t>
            </a:r>
          </a:p>
          <a:p>
            <a:r>
              <a:rPr lang="en-US" dirty="0"/>
              <a:t>– can learn from multiple program features and inherent system-level feedback</a:t>
            </a:r>
          </a:p>
          <a:p>
            <a:r>
              <a:rPr lang="en-US" dirty="0"/>
              <a:t>-- and can be customized in silicon to change the features or the objective of the prefetcher</a:t>
            </a:r>
          </a:p>
          <a:p>
            <a:endParaRPr lang="en-US" dirty="0"/>
          </a:p>
          <a:p>
            <a:r>
              <a:rPr lang="en-US" dirty="0"/>
              <a:t>[CLICK] Towards this we propose Pythia, that formulates …</a:t>
            </a:r>
          </a:p>
          <a:p>
            <a:r>
              <a:rPr lang="en-US" dirty="0"/>
              <a:t>Pythia makes adaptive and autonomous …</a:t>
            </a:r>
          </a:p>
          <a:p>
            <a:r>
              <a:rPr lang="en-US" dirty="0"/>
              <a:t>Pythia also proposes a realistic and practical …</a:t>
            </a:r>
          </a:p>
          <a:p>
            <a:endParaRPr lang="en-US" dirty="0"/>
          </a:p>
          <a:p>
            <a:r>
              <a:rPr lang="en-US" dirty="0"/>
              <a:t>[CLICK] We extensively evaluate Pythia using …</a:t>
            </a:r>
          </a:p>
          <a:p>
            <a:r>
              <a:rPr lang="en-US" dirty="0"/>
              <a:t>We show that Pythia outperforms prior state-of-the-art …</a:t>
            </a:r>
          </a:p>
          <a:p>
            <a:endParaRPr lang="en-US" dirty="0"/>
          </a:p>
          <a:p>
            <a:r>
              <a:rPr lang="en-US" dirty="0"/>
              <a:t>Pythia is freely available in our GitHub repository.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17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observe three key shortcomings in prior prefetchers that significantly limits their performance improvement</a:t>
            </a:r>
          </a:p>
          <a:p>
            <a:endParaRPr lang="en-US" dirty="0"/>
          </a:p>
          <a:p>
            <a:r>
              <a:rPr lang="en-US" dirty="0"/>
              <a:t>[CLICK] First, they predict mainly …</a:t>
            </a:r>
          </a:p>
          <a:p>
            <a:r>
              <a:rPr lang="en-US" dirty="0"/>
              <a:t>[CLICK] Second, they lack any inherent …</a:t>
            </a:r>
          </a:p>
          <a:p>
            <a:r>
              <a:rPr lang="en-US" dirty="0"/>
              <a:t>[CLICK] Third, the also lack any online in-silicon customizability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 each of these shortcomings.</a:t>
            </a:r>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7741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goal in this work is to … that </a:t>
            </a:r>
          </a:p>
          <a:p>
            <a:endParaRPr lang="en-US" dirty="0"/>
          </a:p>
          <a:p>
            <a:r>
              <a:rPr lang="en-US" dirty="0"/>
              <a:t>[CLICK] …</a:t>
            </a:r>
          </a:p>
          <a:p>
            <a:endParaRPr lang="en-US" dirty="0"/>
          </a:p>
          <a:p>
            <a:r>
              <a:rPr lang="en-US" dirty="0"/>
              <a:t>[CLICK]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6692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 me briefly describe the basics of reinforcement learning.</a:t>
            </a:r>
          </a:p>
          <a:p>
            <a:endParaRPr lang="en-US" dirty="0"/>
          </a:p>
          <a:p>
            <a:r>
              <a:rPr lang="en-US" dirty="0"/>
              <a:t>Reinforcement learning, in its simplest form, is the ...</a:t>
            </a:r>
          </a:p>
          <a:p>
            <a:endParaRPr lang="en-US" dirty="0"/>
          </a:p>
          <a:p>
            <a:r>
              <a:rPr lang="en-US" dirty="0"/>
              <a:t>A RL system contains two components: [CLICK] the agent and the environment.</a:t>
            </a:r>
          </a:p>
          <a:p>
            <a:endParaRPr lang="en-US" dirty="0"/>
          </a:p>
          <a:p>
            <a:r>
              <a:rPr lang="en-US" dirty="0"/>
              <a:t>The agent observes the state of the environment in every timestep [CLICK], takes an action based on the state [CLICK], and receives a reward for that action [CLICK].</a:t>
            </a:r>
          </a:p>
          <a:p>
            <a:endParaRPr lang="en-US" dirty="0"/>
          </a:p>
          <a:p>
            <a:r>
              <a:rPr lang="en-US" dirty="0"/>
              <a:t>[CLICK] The agent stores …</a:t>
            </a:r>
          </a:p>
          <a:p>
            <a:r>
              <a:rPr lang="en-US" dirty="0"/>
              <a:t>Given a state, the agent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716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Pythia, we formulate prefetching as a reinforcement learning problem.</a:t>
            </a:r>
          </a:p>
          <a:p>
            <a:endParaRPr lang="en-US" dirty="0"/>
          </a:p>
          <a:p>
            <a:r>
              <a:rPr lang="en-US" dirty="0"/>
              <a:t>[CLICK] The prefetcher acts as the agent, while [CLICK] the processor and memory subsystem acts as the environment.</a:t>
            </a:r>
          </a:p>
          <a:p>
            <a:endParaRPr lang="en-US" dirty="0"/>
          </a:p>
          <a:p>
            <a:r>
              <a:rPr lang="en-US" dirty="0"/>
              <a:t>[CLICK] Pythia extracts the program features from every demand request and use it as a state information to take a prefetch action [CLICK]</a:t>
            </a:r>
          </a:p>
          <a:p>
            <a:endParaRPr lang="en-US" dirty="0"/>
          </a:p>
          <a:p>
            <a:r>
              <a:rPr lang="en-US" dirty="0"/>
              <a:t>[CLICK] For every prefetch action, Pythia receives a numerical reward that evaluates the usefulness of the prefetch request, while considering various system-level feedbacks.</a:t>
            </a:r>
          </a:p>
          <a:p>
            <a:endParaRPr lang="en-US" dirty="0"/>
          </a:p>
          <a:p>
            <a:r>
              <a:rPr lang="en-US" dirty="0"/>
              <a:t>Not let’s concretely define the state, action, and the reward for Pythia.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384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Pythia consists of two key components:</a:t>
            </a:r>
          </a:p>
          <a:p>
            <a:endParaRPr lang="en-US" dirty="0"/>
          </a:p>
          <a:p>
            <a:r>
              <a:rPr lang="en-US" dirty="0"/>
              <a:t>[CLICK] Q-value store, which is responsible for …</a:t>
            </a:r>
          </a:p>
          <a:p>
            <a:endParaRPr lang="en-US" dirty="0"/>
          </a:p>
          <a:p>
            <a:r>
              <a:rPr lang="en-US" dirty="0"/>
              <a:t>[CLICK] Evaluation queue, which is a first-in-first-out queue that stores the recently taken action. </a:t>
            </a:r>
          </a:p>
          <a:p>
            <a:r>
              <a:rPr lang="en-US" dirty="0"/>
              <a:t>As Pythia cannot always immediately assign a reward to a taken action </a:t>
            </a:r>
          </a:p>
          <a:p>
            <a:r>
              <a:rPr lang="en-US" dirty="0"/>
              <a:t>because the usefulness of the corresponding prefetch request is known, Pythia stores the action</a:t>
            </a:r>
          </a:p>
          <a:p>
            <a:r>
              <a:rPr lang="en-US" dirty="0"/>
              <a:t>in evaluation queue to properly assign rewards to them.</a:t>
            </a:r>
          </a:p>
          <a:p>
            <a:endParaRPr lang="en-US" dirty="0"/>
          </a:p>
          <a:p>
            <a:r>
              <a:rPr lang="en-US" dirty="0"/>
              <a:t>[CLICK] For every demand request, Pythia first checks EQ with </a:t>
            </a:r>
            <a:r>
              <a:rPr lang="en-US" dirty="0" err="1"/>
              <a:t>deamdned</a:t>
            </a:r>
            <a:r>
              <a:rPr lang="en-US" dirty="0"/>
              <a:t> address. If a matching entry is found in EQ, it means the corresponding action in EQ entry has generated a useful prefetch, and Pythia assigns a reward accordingly.</a:t>
            </a:r>
          </a:p>
          <a:p>
            <a:r>
              <a:rPr lang="en-US" dirty="0"/>
              <a:t>[CLICK] Then Pythia extracts features from the attributes of the demand request to create the state-vector and uses the state-vector to lookup </a:t>
            </a:r>
            <a:r>
              <a:rPr lang="en-US" dirty="0" err="1"/>
              <a:t>QVStore</a:t>
            </a:r>
            <a:r>
              <a:rPr lang="en-US" dirty="0"/>
              <a:t> [CLICK]</a:t>
            </a:r>
          </a:p>
          <a:p>
            <a:r>
              <a:rPr lang="en-US" dirty="0"/>
              <a:t>[CLICK] For the given state-vector, Pythia finds the action that has the highest Q-value and generates prefetch request accordingly to the memory hierarchy [CLICK]</a:t>
            </a:r>
          </a:p>
          <a:p>
            <a:r>
              <a:rPr lang="en-US" dirty="0"/>
              <a:t>[CLICK] Next, Pythia inserts the action in the EQ along with the state-action pair.</a:t>
            </a:r>
          </a:p>
          <a:p>
            <a:r>
              <a:rPr lang="en-US" dirty="0"/>
              <a:t>[CLICK] Pythia uses the reward stored in the evicted EQ entry to update the </a:t>
            </a:r>
            <a:r>
              <a:rPr lang="en-US" dirty="0" err="1"/>
              <a:t>QVStore</a:t>
            </a:r>
            <a:r>
              <a:rPr lang="en-U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2147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Pythia’s performance benefits comes at a modest cost of 25.5KB of metadata storge, which is invested only in simple storage, without any need to complex structures.</a:t>
            </a:r>
          </a:p>
          <a:p>
            <a:endParaRPr lang="en-US" dirty="0"/>
          </a:p>
          <a:p>
            <a:r>
              <a:rPr lang="en-US" dirty="0"/>
              <a:t>[CLICK] We also model a fully-functionally-accurate Pythia with its full complexity in Chisel and show that, Pythia incurs </a:t>
            </a:r>
          </a:p>
          <a:p>
            <a:endParaRPr lang="en-US" dirty="0"/>
          </a:p>
          <a:p>
            <a:r>
              <a:rPr lang="en-US" dirty="0"/>
              <a:t>[CLICK] a modest area overhead of 1.03%</a:t>
            </a:r>
          </a:p>
          <a:p>
            <a:endParaRPr lang="en-US" dirty="0"/>
          </a:p>
          <a:p>
            <a:r>
              <a:rPr lang="en-US" dirty="0"/>
              <a:t>[CLICK] a power overhead of half-a-percent</a:t>
            </a:r>
          </a:p>
          <a:p>
            <a:endParaRPr lang="en-US" dirty="0"/>
          </a:p>
          <a:p>
            <a:r>
              <a:rPr lang="en-US" dirty="0"/>
              <a:t>[CLICK] while simultaneously satisfying the prediction latency at L2 cache frequency</a:t>
            </a:r>
          </a:p>
          <a:p>
            <a:endParaRPr lang="en-US" dirty="0"/>
          </a:p>
          <a:p>
            <a:r>
              <a:rPr lang="en-US" dirty="0"/>
              <a:t>Of a desktop-class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8278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many more exciting results including, ….</a:t>
            </a:r>
          </a:p>
          <a:p>
            <a:endParaRPr lang="en-US" dirty="0"/>
          </a:p>
          <a:p>
            <a:endParaRPr lang="en-US" dirty="0"/>
          </a:p>
          <a:p>
            <a:r>
              <a:rPr lang="en-US" dirty="0"/>
              <a:t>We encourage everyone to read it.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44AB11-ED51-4041-ABF3-98774B656127}"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58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Hi I am Rahul. Today, I’m going to present our work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chemeClr val="accent1">
                  <a:lumMod val="50000"/>
                </a:schemeClr>
              </a:solidFill>
              <a:latin typeface="Palatino Linotype" panose="0204050205050503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Palatino Linotype" panose="02040502050505030304" pitchFamily="18" charset="0"/>
              </a:rPr>
              <a:t>This work is done by researchers from SAFARI research group at ETH Zurich, in collaboration with Intel Labs and TU Delft.</a:t>
            </a:r>
            <a:endParaRPr lang="en-CH" sz="1200" b="0" dirty="0">
              <a:solidFill>
                <a:schemeClr val="accent1">
                  <a:lumMod val="50000"/>
                </a:schemeClr>
              </a:solidFill>
              <a:latin typeface="Palatino Linotype" panose="0204050205050503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D793F4-8E1E-4CDB-AE5F-DC093960CF4B}"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421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0f89a9d4c8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g10f89a9d4c8_2_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163" name="Google Shape;163;g10f89a9d4c8_2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867480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f89a9d4c8_9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10f89a9d4c8_9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3" name="Google Shape;173;g10f89a9d4c8_9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31979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2.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3.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5/23/22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2022. 5. 23.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5/23/22</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86953997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14565216"/>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3562865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9586601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412317388"/>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446606780"/>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7295294"/>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78751432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3176476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182357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460270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40101692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31162032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3933167082"/>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229814819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196325445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93955410"/>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361373973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298571985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15493178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793232633"/>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564282075"/>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1209047"/>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53497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91637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680852"/>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518641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400419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934888"/>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2297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58426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8554738"/>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16712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2724357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893370728"/>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781636089"/>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46562057"/>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149001935"/>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66861724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931664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27252084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0560666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09210156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1584089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757222"/>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997573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52025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551025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791904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373361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087323"/>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566075"/>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04800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171463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609099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72504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436844"/>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7193032"/>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0513351"/>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50886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292277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650490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9657465"/>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16623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8057863"/>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704214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473710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321025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324069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863988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988200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879291"/>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58202"/>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525565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447020"/>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86468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71553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432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784921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260399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750801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743308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622499"/>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79427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16866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9163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186151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8976316"/>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7194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1610165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4566092"/>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80977778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56308557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62848099"/>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51751475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4944575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09619115"/>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71948769"/>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67922195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314557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94750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957171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529983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7297694"/>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342841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6203478"/>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6672360"/>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0879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100535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65003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627247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20386980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747483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72733395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80184840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77382730"/>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15162479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21003394"/>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8542325"/>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8836340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84956013"/>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397410295"/>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0752014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0488502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970373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21667788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050863340"/>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818082592"/>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65496155"/>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0709319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85732943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1651781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822515"/>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76395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461689"/>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487337"/>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402223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552682"/>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916642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9264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942524"/>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08173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428111"/>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160024"/>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382672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511417"/>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01597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1407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4056440"/>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49198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552578"/>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66658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03165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1908457"/>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283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3814124"/>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4023254"/>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435722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410560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644075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9042758"/>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4036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255724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82128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6076407"/>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101488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045667"/>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50777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719093"/>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178832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1816955"/>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045541"/>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942686"/>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525815"/>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13474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698988"/>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104399"/>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695943"/>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95828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4668596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21028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113975223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503847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1801958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786489115"/>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2169658776"/>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68679466"/>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139264904"/>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289424019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8988873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338563425"/>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424095635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1493156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11113404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361508069"/>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45842833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351833422"/>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70584319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312165225"/>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425797865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907328651"/>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576016819"/>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8155023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340590882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24965541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859624679"/>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801500122"/>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4171685007"/>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A1827AE5-44FE-2D4A-B3ED-43134FFC15AB}" type="datetime1">
              <a:rPr lang="en-US" smtClean="0"/>
              <a:t>5/23/22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374975713"/>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03F4411B-8ACF-2C4A-B7B5-BD8ED3F85A83}" type="datetime1">
              <a:rPr lang="en-US" smtClean="0"/>
              <a:t>5/23/22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940374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D687866C-86F6-5D48-A804-AB91D15554AD}" type="datetime1">
              <a:rPr lang="en-US" smtClean="0"/>
              <a:t>5/23/22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425854560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9DB5D06A-0738-0E4C-8445-2401B00F2BD5}" type="datetime1">
              <a:rPr lang="en-US" smtClean="0"/>
              <a:t>5/23/22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95470060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9D8D6CEA-B40A-4149-985D-2555F84EA0CA}" type="datetime1">
              <a:rPr lang="en-US" smtClean="0"/>
              <a:t>5/23/22</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0297978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4A0239DA-AF7F-7A4F-B0B3-9CEEB8D1E06E}" type="datetime1">
              <a:rPr lang="en-US" smtClean="0"/>
              <a:t>5/23/22</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3125486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D303B1C0-64CD-C340-AA48-ED7FD89B2F7D}" type="datetime1">
              <a:rPr lang="en-US" smtClean="0"/>
              <a:t>5/23/22</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58203629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34F23BDF-4EA0-844B-BB0F-8DA3C5AF046B}" type="datetime1">
              <a:rPr lang="en-US" smtClean="0"/>
              <a:t>5/23/22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0860649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0F5A654C-BEC2-9642-B4C2-ADA552FD3B4E}" type="datetime1">
              <a:rPr lang="en-US" smtClean="0"/>
              <a:t>5/23/22</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9705795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BC2FD60D-2973-3B48-88F6-3AB6155ABB84}" type="datetime1">
              <a:rPr lang="en-US" smtClean="0"/>
              <a:t>5/23/22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3451052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0899D52B-F2B0-0840-A4EB-13802C196382}" type="datetime1">
              <a:rPr lang="en-US" smtClean="0"/>
              <a:t>5/23/22</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60404750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58014515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1800276021"/>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05773696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3562042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111305386"/>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89951530"/>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4101675124"/>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37468511"/>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415878460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326546947"/>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5992428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1861370512"/>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3246233593"/>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3764824506"/>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414659548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136711886"/>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3333633539"/>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777808337"/>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20699854"/>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457754925"/>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31295453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37634015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2326220835"/>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39614578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025041"/>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563735631"/>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2259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1122363"/>
            <a:ext cx="6858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3602038"/>
            <a:ext cx="6858000" cy="165576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9304362"/>
      </p:ext>
    </p:extLst>
  </p:cSld>
  <p:clrMapOvr>
    <a:masterClrMapping/>
  </p:clrMapOvr>
  <p:hf sldNum="0" hdr="0" ftr="0" dt="0"/>
</p:sldLayout>
</file>

<file path=ppt/slideLayouts/slideLayout65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196388" y="86648"/>
            <a:ext cx="8787592"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4478"/>
              </a:buClr>
              <a:buSzPts val="3300"/>
              <a:buFont typeface="Garamond"/>
              <a:buNone/>
              <a:defRPr b="1">
                <a:solidFill>
                  <a:srgbClr val="264478"/>
                </a:solidFill>
                <a:latin typeface="Garamond"/>
                <a:ea typeface="Garamond"/>
                <a:cs typeface="Garamond"/>
                <a:sym typeface="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96388" y="1512916"/>
            <a:ext cx="8787592" cy="5345083"/>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800"/>
              </a:spcBef>
              <a:spcAft>
                <a:spcPts val="0"/>
              </a:spcAft>
              <a:buClr>
                <a:schemeClr val="dk1"/>
              </a:buClr>
              <a:buSzPts val="1800"/>
              <a:buChar char="•"/>
              <a:defRPr sz="1800">
                <a:latin typeface="Tahoma"/>
                <a:ea typeface="Tahoma"/>
                <a:cs typeface="Tahoma"/>
                <a:sym typeface="Tahoma"/>
              </a:defRPr>
            </a:lvl1pPr>
            <a:lvl2pPr marL="914400" lvl="1" indent="-336550" algn="l">
              <a:lnSpc>
                <a:spcPct val="90000"/>
              </a:lnSpc>
              <a:spcBef>
                <a:spcPts val="400"/>
              </a:spcBef>
              <a:spcAft>
                <a:spcPts val="0"/>
              </a:spcAft>
              <a:buClr>
                <a:schemeClr val="dk1"/>
              </a:buClr>
              <a:buSzPts val="1700"/>
              <a:buChar char="•"/>
              <a:defRPr sz="1700">
                <a:latin typeface="Tahoma"/>
                <a:ea typeface="Tahoma"/>
                <a:cs typeface="Tahoma"/>
                <a:sym typeface="Tahoma"/>
              </a:defRPr>
            </a:lvl2pPr>
            <a:lvl3pPr marL="1371600" lvl="2" indent="-323850" algn="l">
              <a:lnSpc>
                <a:spcPct val="90000"/>
              </a:lnSpc>
              <a:spcBef>
                <a:spcPts val="400"/>
              </a:spcBef>
              <a:spcAft>
                <a:spcPts val="0"/>
              </a:spcAft>
              <a:buClr>
                <a:schemeClr val="dk1"/>
              </a:buClr>
              <a:buSzPts val="1500"/>
              <a:buChar char="•"/>
              <a:defRPr>
                <a:latin typeface="Tahoma"/>
                <a:ea typeface="Tahoma"/>
                <a:cs typeface="Tahoma"/>
                <a:sym typeface="Tahoma"/>
              </a:defRPr>
            </a:lvl3pPr>
            <a:lvl4pPr marL="1828800" lvl="3" indent="-317500" algn="l">
              <a:lnSpc>
                <a:spcPct val="90000"/>
              </a:lnSpc>
              <a:spcBef>
                <a:spcPts val="400"/>
              </a:spcBef>
              <a:spcAft>
                <a:spcPts val="0"/>
              </a:spcAft>
              <a:buClr>
                <a:schemeClr val="dk1"/>
              </a:buClr>
              <a:buSzPts val="1400"/>
              <a:buChar char="•"/>
              <a:defRPr>
                <a:latin typeface="Tahoma"/>
                <a:ea typeface="Tahoma"/>
                <a:cs typeface="Tahoma"/>
                <a:sym typeface="Tahoma"/>
              </a:defRPr>
            </a:lvl4pPr>
            <a:lvl5pPr marL="2286000" lvl="4" indent="-317500" algn="l">
              <a:lnSpc>
                <a:spcPct val="90000"/>
              </a:lnSpc>
              <a:spcBef>
                <a:spcPts val="400"/>
              </a:spcBef>
              <a:spcAft>
                <a:spcPts val="0"/>
              </a:spcAft>
              <a:buClr>
                <a:schemeClr val="dk1"/>
              </a:buClr>
              <a:buSzPts val="1400"/>
              <a:buChar char="•"/>
              <a:defRPr>
                <a:latin typeface="Tahoma"/>
                <a:ea typeface="Tahoma"/>
                <a:cs typeface="Tahoma"/>
                <a:sym typeface="Tahoma"/>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6493507"/>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6493507"/>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084517" y="6493507"/>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1200" b="1">
                <a:solidFill>
                  <a:schemeClr val="dk1"/>
                </a:solidFill>
                <a:latin typeface="Calibri"/>
                <a:ea typeface="Calibri"/>
                <a:cs typeface="Calibri"/>
                <a:sym typeface="Calibri"/>
              </a:defRPr>
            </a:lvl1pPr>
            <a:lvl2pPr marL="0" lvl="1" indent="0" algn="r">
              <a:spcBef>
                <a:spcPts val="0"/>
              </a:spcBef>
              <a:buNone/>
              <a:defRPr sz="1200" b="1">
                <a:solidFill>
                  <a:schemeClr val="dk1"/>
                </a:solidFill>
                <a:latin typeface="Calibri"/>
                <a:ea typeface="Calibri"/>
                <a:cs typeface="Calibri"/>
                <a:sym typeface="Calibri"/>
              </a:defRPr>
            </a:lvl2pPr>
            <a:lvl3pPr marL="0" lvl="2" indent="0" algn="r">
              <a:spcBef>
                <a:spcPts val="0"/>
              </a:spcBef>
              <a:buNone/>
              <a:defRPr sz="1200" b="1">
                <a:solidFill>
                  <a:schemeClr val="dk1"/>
                </a:solidFill>
                <a:latin typeface="Calibri"/>
                <a:ea typeface="Calibri"/>
                <a:cs typeface="Calibri"/>
                <a:sym typeface="Calibri"/>
              </a:defRPr>
            </a:lvl3pPr>
            <a:lvl4pPr marL="0" lvl="3" indent="0" algn="r">
              <a:spcBef>
                <a:spcPts val="0"/>
              </a:spcBef>
              <a:buNone/>
              <a:defRPr sz="1200" b="1">
                <a:solidFill>
                  <a:schemeClr val="dk1"/>
                </a:solidFill>
                <a:latin typeface="Calibri"/>
                <a:ea typeface="Calibri"/>
                <a:cs typeface="Calibri"/>
                <a:sym typeface="Calibri"/>
              </a:defRPr>
            </a:lvl4pPr>
            <a:lvl5pPr marL="0" lvl="4" indent="0" algn="r">
              <a:spcBef>
                <a:spcPts val="0"/>
              </a:spcBef>
              <a:buNone/>
              <a:defRPr sz="1200" b="1">
                <a:solidFill>
                  <a:schemeClr val="dk1"/>
                </a:solidFill>
                <a:latin typeface="Calibri"/>
                <a:ea typeface="Calibri"/>
                <a:cs typeface="Calibri"/>
                <a:sym typeface="Calibri"/>
              </a:defRPr>
            </a:lvl5pPr>
            <a:lvl6pPr marL="0" lvl="5" indent="0" algn="r">
              <a:spcBef>
                <a:spcPts val="0"/>
              </a:spcBef>
              <a:buNone/>
              <a:defRPr sz="1200" b="1">
                <a:solidFill>
                  <a:schemeClr val="dk1"/>
                </a:solidFill>
                <a:latin typeface="Calibri"/>
                <a:ea typeface="Calibri"/>
                <a:cs typeface="Calibri"/>
                <a:sym typeface="Calibri"/>
              </a:defRPr>
            </a:lvl6pPr>
            <a:lvl7pPr marL="0" lvl="6" indent="0" algn="r">
              <a:spcBef>
                <a:spcPts val="0"/>
              </a:spcBef>
              <a:buNone/>
              <a:defRPr sz="1200" b="1">
                <a:solidFill>
                  <a:schemeClr val="dk1"/>
                </a:solidFill>
                <a:latin typeface="Calibri"/>
                <a:ea typeface="Calibri"/>
                <a:cs typeface="Calibri"/>
                <a:sym typeface="Calibri"/>
              </a:defRPr>
            </a:lvl7pPr>
            <a:lvl8pPr marL="0" lvl="7" indent="0" algn="r">
              <a:spcBef>
                <a:spcPts val="0"/>
              </a:spcBef>
              <a:buNone/>
              <a:defRPr sz="1200" b="1">
                <a:solidFill>
                  <a:schemeClr val="dk1"/>
                </a:solidFill>
                <a:latin typeface="Calibri"/>
                <a:ea typeface="Calibri"/>
                <a:cs typeface="Calibri"/>
                <a:sym typeface="Calibri"/>
              </a:defRPr>
            </a:lvl8pPr>
            <a:lvl9pPr marL="0" lvl="8" indent="0" algn="r">
              <a:spcBef>
                <a:spcPts val="0"/>
              </a:spcBef>
              <a:buNone/>
              <a:defRPr sz="1200" b="1">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27598558"/>
      </p:ext>
    </p:extLst>
  </p:cSld>
  <p:clrMapOvr>
    <a:masterClrMapping/>
  </p:clrMapOvr>
  <p:hf sldNum="0" hdr="0" ftr="0" dt="0"/>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709740"/>
            <a:ext cx="7886700" cy="2852737"/>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4589463"/>
            <a:ext cx="7886700" cy="150018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2978405"/>
      </p:ext>
    </p:extLst>
  </p:cSld>
  <p:clrMapOvr>
    <a:masterClrMapping/>
  </p:clrMapOvr>
  <p:hf sldNum="0" hdr="0" ftr="0" dt="0"/>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365125"/>
            <a:ext cx="78867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825625"/>
            <a:ext cx="38862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825625"/>
            <a:ext cx="3886200" cy="4351339"/>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885758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365125"/>
            <a:ext cx="78867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681163"/>
            <a:ext cx="3868340" cy="823912"/>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2505075"/>
            <a:ext cx="3868340" cy="36845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1" y="1681163"/>
            <a:ext cx="3887391" cy="823912"/>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1" y="2505075"/>
            <a:ext cx="3887391" cy="3684588"/>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7038924"/>
      </p:ext>
    </p:extLst>
  </p:cSld>
  <p:clrMapOvr>
    <a:masterClrMapping/>
  </p:clrMapOvr>
  <p:hf sldNum="0" hdr="0" ftr="0" dt="0"/>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365125"/>
            <a:ext cx="78867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3665848"/>
      </p:ext>
    </p:extLst>
  </p:cSld>
  <p:clrMapOvr>
    <a:masterClrMapping/>
  </p:clrMapOvr>
  <p:hf sldNum="0" hdr="0" ftr="0" dt="0"/>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91967481"/>
      </p:ext>
    </p:extLst>
  </p:cSld>
  <p:clrMapOvr>
    <a:masterClrMapping/>
  </p:clrMapOvr>
  <p:hf sldNum="0" hdr="0" ftr="0" dt="0"/>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457200"/>
            <a:ext cx="2949178"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987426"/>
            <a:ext cx="4629150" cy="4873625"/>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2057401"/>
            <a:ext cx="2949178" cy="381158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029928"/>
      </p:ext>
    </p:extLst>
  </p:cSld>
  <p:clrMapOvr>
    <a:masterClrMapping/>
  </p:clrMapOvr>
  <p:hf sldNum="0" hdr="0" ftr="0" dt="0"/>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457200"/>
            <a:ext cx="2949178" cy="16002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987426"/>
            <a:ext cx="4629150" cy="4873625"/>
          </a:xfrm>
          <a:prstGeom prst="rect">
            <a:avLst/>
          </a:prstGeom>
          <a:noFill/>
          <a:ln>
            <a:noFill/>
          </a:ln>
        </p:spPr>
      </p:sp>
      <p:sp>
        <p:nvSpPr>
          <p:cNvPr id="109" name="Google Shape;109;p22"/>
          <p:cNvSpPr txBox="1">
            <a:spLocks noGrp="1"/>
          </p:cNvSpPr>
          <p:nvPr>
            <p:ph type="body" idx="1"/>
          </p:nvPr>
        </p:nvSpPr>
        <p:spPr>
          <a:xfrm>
            <a:off x="629841" y="2057401"/>
            <a:ext cx="2949178" cy="3811588"/>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03308931"/>
      </p:ext>
    </p:extLst>
  </p:cSld>
  <p:clrMapOvr>
    <a:masterClrMapping/>
  </p:clrMapOvr>
  <p:hf sldNum="0" hdr="0" ftr="0" dt="0"/>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365125"/>
            <a:ext cx="7886700" cy="1325563"/>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396331" y="57945"/>
            <a:ext cx="4351339"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22519085"/>
      </p:ext>
    </p:extLst>
  </p:cSld>
  <p:clrMapOvr>
    <a:masterClrMapping/>
  </p:clrMapOvr>
  <p:hf sldNum="0" hdr="0" ftr="0" dt="0"/>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4623594" y="2285207"/>
            <a:ext cx="581183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623094" y="370682"/>
            <a:ext cx="581183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3677069"/>
      </p:ext>
    </p:extLst>
  </p:cSld>
  <p:clrMapOvr>
    <a:masterClrMapping/>
  </p:clrMapOvr>
  <p:hf sldNum="0" hdr="0" ftr="0" dt="0"/>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5"/>
        <p:cNvGrpSpPr/>
        <p:nvPr/>
      </p:nvGrpSpPr>
      <p:grpSpPr>
        <a:xfrm>
          <a:off x="0" y="0"/>
          <a:ext cx="0" cy="0"/>
          <a:chOff x="0" y="0"/>
          <a:chExt cx="0" cy="0"/>
        </a:xfrm>
      </p:grpSpPr>
      <p:sp>
        <p:nvSpPr>
          <p:cNvPr id="126" name="Google Shape;126;p25"/>
          <p:cNvSpPr/>
          <p:nvPr/>
        </p:nvSpPr>
        <p:spPr>
          <a:xfrm>
            <a:off x="-75" y="6727600"/>
            <a:ext cx="9144000" cy="1304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7" name="Google Shape;127;p25"/>
          <p:cNvSpPr txBox="1">
            <a:spLocks noGrp="1"/>
          </p:cNvSpPr>
          <p:nvPr>
            <p:ph type="title"/>
          </p:nvPr>
        </p:nvSpPr>
        <p:spPr>
          <a:xfrm>
            <a:off x="311700" y="593367"/>
            <a:ext cx="8520600" cy="9432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700"/>
              <a:buFont typeface="Calibri"/>
              <a:buNone/>
              <a:defRPr/>
            </a:lvl1pPr>
            <a:lvl2pPr lvl="1">
              <a:spcBef>
                <a:spcPts val="0"/>
              </a:spcBef>
              <a:spcAft>
                <a:spcPts val="0"/>
              </a:spcAft>
              <a:buSzPts val="2700"/>
              <a:buNone/>
              <a:defRPr/>
            </a:lvl2pPr>
            <a:lvl3pPr lvl="2">
              <a:spcBef>
                <a:spcPts val="0"/>
              </a:spcBef>
              <a:spcAft>
                <a:spcPts val="0"/>
              </a:spcAft>
              <a:buSzPts val="2700"/>
              <a:buNone/>
              <a:defRPr/>
            </a:lvl3pPr>
            <a:lvl4pPr lvl="3">
              <a:spcBef>
                <a:spcPts val="0"/>
              </a:spcBef>
              <a:spcAft>
                <a:spcPts val="0"/>
              </a:spcAft>
              <a:buSzPts val="2700"/>
              <a:buNone/>
              <a:defRPr/>
            </a:lvl4pPr>
            <a:lvl5pPr lvl="4">
              <a:spcBef>
                <a:spcPts val="0"/>
              </a:spcBef>
              <a:spcAft>
                <a:spcPts val="0"/>
              </a:spcAft>
              <a:buSzPts val="2700"/>
              <a:buNone/>
              <a:defRPr/>
            </a:lvl5pPr>
            <a:lvl6pPr lvl="5">
              <a:spcBef>
                <a:spcPts val="0"/>
              </a:spcBef>
              <a:spcAft>
                <a:spcPts val="0"/>
              </a:spcAft>
              <a:buSzPts val="2700"/>
              <a:buNone/>
              <a:defRPr/>
            </a:lvl6pPr>
            <a:lvl7pPr lvl="6">
              <a:spcBef>
                <a:spcPts val="0"/>
              </a:spcBef>
              <a:spcAft>
                <a:spcPts val="0"/>
              </a:spcAft>
              <a:buSzPts val="2700"/>
              <a:buNone/>
              <a:defRPr/>
            </a:lvl7pPr>
            <a:lvl8pPr lvl="7">
              <a:spcBef>
                <a:spcPts val="0"/>
              </a:spcBef>
              <a:spcAft>
                <a:spcPts val="0"/>
              </a:spcAft>
              <a:buSzPts val="2700"/>
              <a:buNone/>
              <a:defRPr/>
            </a:lvl8pPr>
            <a:lvl9pPr lvl="8">
              <a:spcBef>
                <a:spcPts val="0"/>
              </a:spcBef>
              <a:spcAft>
                <a:spcPts val="0"/>
              </a:spcAft>
              <a:buSzPts val="2700"/>
              <a:buNone/>
              <a:defRPr/>
            </a:lvl9pPr>
          </a:lstStyle>
          <a:p>
            <a:endParaRPr/>
          </a:p>
        </p:txBody>
      </p:sp>
      <p:sp>
        <p:nvSpPr>
          <p:cNvPr id="128" name="Google Shape;128;p25"/>
          <p:cNvSpPr txBox="1">
            <a:spLocks noGrp="1"/>
          </p:cNvSpPr>
          <p:nvPr>
            <p:ph type="body" idx="1"/>
          </p:nvPr>
        </p:nvSpPr>
        <p:spPr>
          <a:xfrm>
            <a:off x="311700" y="1688433"/>
            <a:ext cx="8520600" cy="44036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a:p>
        </p:txBody>
      </p:sp>
      <p:sp>
        <p:nvSpPr>
          <p:cNvPr id="129" name="Google Shape;129;p25"/>
          <p:cNvSpPr txBox="1">
            <a:spLocks noGrp="1"/>
          </p:cNvSpPr>
          <p:nvPr>
            <p:ph type="sldNum" idx="12"/>
          </p:nvPr>
        </p:nvSpPr>
        <p:spPr>
          <a:xfrm>
            <a:off x="8472458" y="6217623"/>
            <a:ext cx="548700" cy="524800"/>
          </a:xfrm>
          <a:prstGeom prst="rect">
            <a:avLst/>
          </a:prstGeom>
          <a:noFill/>
          <a:ln>
            <a:noFill/>
          </a:ln>
        </p:spPr>
        <p:txBody>
          <a:bodyPr spcFirstLastPara="1" wrap="square" lIns="68575" tIns="68575" rIns="68575" bIns="68575" anchor="ctr" anchorCtr="0">
            <a:no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9217121"/>
      </p:ext>
    </p:extLst>
  </p:cSld>
  <p:clrMapOvr>
    <a:masterClrMapping/>
  </p:clrMapOvr>
  <p:hf sldNum="0" hdr="0" ftr="0" dt="0"/>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0"/>
        <p:cNvGrpSpPr/>
        <p:nvPr/>
      </p:nvGrpSpPr>
      <p:grpSpPr>
        <a:xfrm>
          <a:off x="0" y="0"/>
          <a:ext cx="0" cy="0"/>
          <a:chOff x="0" y="0"/>
          <a:chExt cx="0" cy="0"/>
        </a:xfrm>
      </p:grpSpPr>
      <p:sp>
        <p:nvSpPr>
          <p:cNvPr id="131" name="Google Shape;131;p26"/>
          <p:cNvSpPr txBox="1">
            <a:spLocks noGrp="1"/>
          </p:cNvSpPr>
          <p:nvPr>
            <p:ph type="title"/>
          </p:nvPr>
        </p:nvSpPr>
        <p:spPr>
          <a:xfrm>
            <a:off x="311700" y="593367"/>
            <a:ext cx="8520600" cy="943200"/>
          </a:xfrm>
          <a:prstGeom prst="rect">
            <a:avLst/>
          </a:prstGeom>
          <a:noFill/>
          <a:ln>
            <a:noFill/>
          </a:ln>
        </p:spPr>
        <p:txBody>
          <a:bodyPr spcFirstLastPara="1" wrap="square" lIns="68575" tIns="68575" rIns="68575" bIns="68575" anchor="t" anchorCtr="0">
            <a:normAutofit/>
          </a:bodyPr>
          <a:lstStyle>
            <a:lvl1pPr lvl="0" algn="l">
              <a:lnSpc>
                <a:spcPct val="90000"/>
              </a:lnSpc>
              <a:spcBef>
                <a:spcPts val="0"/>
              </a:spcBef>
              <a:spcAft>
                <a:spcPts val="0"/>
              </a:spcAft>
              <a:buClr>
                <a:schemeClr val="dk1"/>
              </a:buClr>
              <a:buSzPts val="2700"/>
              <a:buFont typeface="Calibri"/>
              <a:buNone/>
              <a:defRPr/>
            </a:lvl1pPr>
            <a:lvl2pPr lvl="1">
              <a:spcBef>
                <a:spcPts val="0"/>
              </a:spcBef>
              <a:spcAft>
                <a:spcPts val="0"/>
              </a:spcAft>
              <a:buSzPts val="2700"/>
              <a:buNone/>
              <a:defRPr/>
            </a:lvl2pPr>
            <a:lvl3pPr lvl="2">
              <a:spcBef>
                <a:spcPts val="0"/>
              </a:spcBef>
              <a:spcAft>
                <a:spcPts val="0"/>
              </a:spcAft>
              <a:buSzPts val="2700"/>
              <a:buNone/>
              <a:defRPr/>
            </a:lvl3pPr>
            <a:lvl4pPr lvl="3">
              <a:spcBef>
                <a:spcPts val="0"/>
              </a:spcBef>
              <a:spcAft>
                <a:spcPts val="0"/>
              </a:spcAft>
              <a:buSzPts val="2700"/>
              <a:buNone/>
              <a:defRPr/>
            </a:lvl4pPr>
            <a:lvl5pPr lvl="4">
              <a:spcBef>
                <a:spcPts val="0"/>
              </a:spcBef>
              <a:spcAft>
                <a:spcPts val="0"/>
              </a:spcAft>
              <a:buSzPts val="2700"/>
              <a:buNone/>
              <a:defRPr/>
            </a:lvl5pPr>
            <a:lvl6pPr lvl="5">
              <a:spcBef>
                <a:spcPts val="0"/>
              </a:spcBef>
              <a:spcAft>
                <a:spcPts val="0"/>
              </a:spcAft>
              <a:buSzPts val="2700"/>
              <a:buNone/>
              <a:defRPr/>
            </a:lvl6pPr>
            <a:lvl7pPr lvl="6">
              <a:spcBef>
                <a:spcPts val="0"/>
              </a:spcBef>
              <a:spcAft>
                <a:spcPts val="0"/>
              </a:spcAft>
              <a:buSzPts val="2700"/>
              <a:buNone/>
              <a:defRPr/>
            </a:lvl7pPr>
            <a:lvl8pPr lvl="7">
              <a:spcBef>
                <a:spcPts val="0"/>
              </a:spcBef>
              <a:spcAft>
                <a:spcPts val="0"/>
              </a:spcAft>
              <a:buSzPts val="2700"/>
              <a:buNone/>
              <a:defRPr/>
            </a:lvl8pPr>
            <a:lvl9pPr lvl="8">
              <a:spcBef>
                <a:spcPts val="0"/>
              </a:spcBef>
              <a:spcAft>
                <a:spcPts val="0"/>
              </a:spcAft>
              <a:buSzPts val="2700"/>
              <a:buNone/>
              <a:defRPr/>
            </a:lvl9pPr>
          </a:lstStyle>
          <a:p>
            <a:endParaRPr/>
          </a:p>
        </p:txBody>
      </p:sp>
      <p:sp>
        <p:nvSpPr>
          <p:cNvPr id="132" name="Google Shape;132;p26"/>
          <p:cNvSpPr txBox="1">
            <a:spLocks noGrp="1"/>
          </p:cNvSpPr>
          <p:nvPr>
            <p:ph type="body" idx="1"/>
          </p:nvPr>
        </p:nvSpPr>
        <p:spPr>
          <a:xfrm>
            <a:off x="311700" y="1688233"/>
            <a:ext cx="3999900" cy="4403600"/>
          </a:xfrm>
          <a:prstGeom prst="rect">
            <a:avLst/>
          </a:prstGeom>
          <a:noFill/>
          <a:ln>
            <a:noFill/>
          </a:ln>
        </p:spPr>
        <p:txBody>
          <a:bodyPr spcFirstLastPara="1" wrap="square" lIns="68575" tIns="68575" rIns="68575" bIns="68575" anchor="t" anchorCtr="0">
            <a:normAutofit/>
          </a:bodyPr>
          <a:lstStyle>
            <a:lvl1pPr marL="457200" lvl="0" indent="-298450" algn="l">
              <a:lnSpc>
                <a:spcPct val="90000"/>
              </a:lnSpc>
              <a:spcBef>
                <a:spcPts val="0"/>
              </a:spcBef>
              <a:spcAft>
                <a:spcPts val="0"/>
              </a:spcAft>
              <a:buClr>
                <a:schemeClr val="dk1"/>
              </a:buClr>
              <a:buSzPts val="1100"/>
              <a:buChar char="●"/>
              <a:defRPr sz="1400"/>
            </a:lvl1pPr>
            <a:lvl2pPr marL="914400" lvl="1" indent="-285750" algn="l">
              <a:lnSpc>
                <a:spcPct val="90000"/>
              </a:lnSpc>
              <a:spcBef>
                <a:spcPts val="0"/>
              </a:spcBef>
              <a:spcAft>
                <a:spcPts val="0"/>
              </a:spcAft>
              <a:buClr>
                <a:schemeClr val="dk1"/>
              </a:buClr>
              <a:buSzPts val="900"/>
              <a:buChar char="○"/>
              <a:defRPr sz="1200"/>
            </a:lvl2pPr>
            <a:lvl3pPr marL="1371600" lvl="2" indent="-285750" algn="l">
              <a:lnSpc>
                <a:spcPct val="90000"/>
              </a:lnSpc>
              <a:spcBef>
                <a:spcPts val="0"/>
              </a:spcBef>
              <a:spcAft>
                <a:spcPts val="0"/>
              </a:spcAft>
              <a:buClr>
                <a:schemeClr val="dk1"/>
              </a:buClr>
              <a:buSzPts val="900"/>
              <a:buChar char="■"/>
              <a:defRPr sz="1200"/>
            </a:lvl3pPr>
            <a:lvl4pPr marL="1828800" lvl="3" indent="-285750" algn="l">
              <a:lnSpc>
                <a:spcPct val="90000"/>
              </a:lnSpc>
              <a:spcBef>
                <a:spcPts val="0"/>
              </a:spcBef>
              <a:spcAft>
                <a:spcPts val="0"/>
              </a:spcAft>
              <a:buClr>
                <a:schemeClr val="dk1"/>
              </a:buClr>
              <a:buSzPts val="900"/>
              <a:buChar char="●"/>
              <a:defRPr sz="1200"/>
            </a:lvl4pPr>
            <a:lvl5pPr marL="2286000" lvl="4" indent="-285750" algn="l">
              <a:lnSpc>
                <a:spcPct val="90000"/>
              </a:lnSpc>
              <a:spcBef>
                <a:spcPts val="0"/>
              </a:spcBef>
              <a:spcAft>
                <a:spcPts val="0"/>
              </a:spcAft>
              <a:buClr>
                <a:schemeClr val="dk1"/>
              </a:buClr>
              <a:buSzPts val="900"/>
              <a:buChar char="○"/>
              <a:defRPr sz="1200"/>
            </a:lvl5pPr>
            <a:lvl6pPr marL="2743200" lvl="5" indent="-285750" algn="l">
              <a:lnSpc>
                <a:spcPct val="90000"/>
              </a:lnSpc>
              <a:spcBef>
                <a:spcPts val="0"/>
              </a:spcBef>
              <a:spcAft>
                <a:spcPts val="0"/>
              </a:spcAft>
              <a:buClr>
                <a:schemeClr val="dk1"/>
              </a:buClr>
              <a:buSzPts val="900"/>
              <a:buChar char="■"/>
              <a:defRPr sz="1200"/>
            </a:lvl6pPr>
            <a:lvl7pPr marL="3200400" lvl="6" indent="-285750" algn="l">
              <a:lnSpc>
                <a:spcPct val="90000"/>
              </a:lnSpc>
              <a:spcBef>
                <a:spcPts val="0"/>
              </a:spcBef>
              <a:spcAft>
                <a:spcPts val="0"/>
              </a:spcAft>
              <a:buClr>
                <a:schemeClr val="dk1"/>
              </a:buClr>
              <a:buSzPts val="900"/>
              <a:buChar char="●"/>
              <a:defRPr sz="1200"/>
            </a:lvl7pPr>
            <a:lvl8pPr marL="3657600" lvl="7" indent="-285750" algn="l">
              <a:lnSpc>
                <a:spcPct val="90000"/>
              </a:lnSpc>
              <a:spcBef>
                <a:spcPts val="0"/>
              </a:spcBef>
              <a:spcAft>
                <a:spcPts val="0"/>
              </a:spcAft>
              <a:buClr>
                <a:schemeClr val="dk1"/>
              </a:buClr>
              <a:buSzPts val="900"/>
              <a:buChar char="○"/>
              <a:defRPr sz="1200"/>
            </a:lvl8pPr>
            <a:lvl9pPr marL="4114800" lvl="8" indent="-285750" algn="l">
              <a:lnSpc>
                <a:spcPct val="90000"/>
              </a:lnSpc>
              <a:spcBef>
                <a:spcPts val="0"/>
              </a:spcBef>
              <a:spcAft>
                <a:spcPts val="0"/>
              </a:spcAft>
              <a:buClr>
                <a:schemeClr val="dk1"/>
              </a:buClr>
              <a:buSzPts val="900"/>
              <a:buChar char="■"/>
              <a:defRPr sz="1200"/>
            </a:lvl9pPr>
          </a:lstStyle>
          <a:p>
            <a:endParaRPr/>
          </a:p>
        </p:txBody>
      </p:sp>
      <p:sp>
        <p:nvSpPr>
          <p:cNvPr id="133" name="Google Shape;133;p26"/>
          <p:cNvSpPr txBox="1">
            <a:spLocks noGrp="1"/>
          </p:cNvSpPr>
          <p:nvPr>
            <p:ph type="body" idx="2"/>
          </p:nvPr>
        </p:nvSpPr>
        <p:spPr>
          <a:xfrm>
            <a:off x="4832400" y="1688233"/>
            <a:ext cx="3999900" cy="4403600"/>
          </a:xfrm>
          <a:prstGeom prst="rect">
            <a:avLst/>
          </a:prstGeom>
          <a:noFill/>
          <a:ln>
            <a:noFill/>
          </a:ln>
        </p:spPr>
        <p:txBody>
          <a:bodyPr spcFirstLastPara="1" wrap="square" lIns="68575" tIns="68575" rIns="68575" bIns="68575" anchor="t" anchorCtr="0">
            <a:normAutofit/>
          </a:bodyPr>
          <a:lstStyle>
            <a:lvl1pPr marL="457200" lvl="0" indent="-298450" algn="l">
              <a:lnSpc>
                <a:spcPct val="90000"/>
              </a:lnSpc>
              <a:spcBef>
                <a:spcPts val="0"/>
              </a:spcBef>
              <a:spcAft>
                <a:spcPts val="0"/>
              </a:spcAft>
              <a:buClr>
                <a:schemeClr val="dk1"/>
              </a:buClr>
              <a:buSzPts val="1100"/>
              <a:buChar char="●"/>
              <a:defRPr sz="1400"/>
            </a:lvl1pPr>
            <a:lvl2pPr marL="914400" lvl="1" indent="-285750" algn="l">
              <a:lnSpc>
                <a:spcPct val="90000"/>
              </a:lnSpc>
              <a:spcBef>
                <a:spcPts val="0"/>
              </a:spcBef>
              <a:spcAft>
                <a:spcPts val="0"/>
              </a:spcAft>
              <a:buClr>
                <a:schemeClr val="dk1"/>
              </a:buClr>
              <a:buSzPts val="900"/>
              <a:buChar char="○"/>
              <a:defRPr sz="1200"/>
            </a:lvl2pPr>
            <a:lvl3pPr marL="1371600" lvl="2" indent="-285750" algn="l">
              <a:lnSpc>
                <a:spcPct val="90000"/>
              </a:lnSpc>
              <a:spcBef>
                <a:spcPts val="0"/>
              </a:spcBef>
              <a:spcAft>
                <a:spcPts val="0"/>
              </a:spcAft>
              <a:buClr>
                <a:schemeClr val="dk1"/>
              </a:buClr>
              <a:buSzPts val="900"/>
              <a:buChar char="■"/>
              <a:defRPr sz="1200"/>
            </a:lvl3pPr>
            <a:lvl4pPr marL="1828800" lvl="3" indent="-285750" algn="l">
              <a:lnSpc>
                <a:spcPct val="90000"/>
              </a:lnSpc>
              <a:spcBef>
                <a:spcPts val="0"/>
              </a:spcBef>
              <a:spcAft>
                <a:spcPts val="0"/>
              </a:spcAft>
              <a:buClr>
                <a:schemeClr val="dk1"/>
              </a:buClr>
              <a:buSzPts val="900"/>
              <a:buChar char="●"/>
              <a:defRPr sz="1200"/>
            </a:lvl4pPr>
            <a:lvl5pPr marL="2286000" lvl="4" indent="-285750" algn="l">
              <a:lnSpc>
                <a:spcPct val="90000"/>
              </a:lnSpc>
              <a:spcBef>
                <a:spcPts val="0"/>
              </a:spcBef>
              <a:spcAft>
                <a:spcPts val="0"/>
              </a:spcAft>
              <a:buClr>
                <a:schemeClr val="dk1"/>
              </a:buClr>
              <a:buSzPts val="900"/>
              <a:buChar char="○"/>
              <a:defRPr sz="1200"/>
            </a:lvl5pPr>
            <a:lvl6pPr marL="2743200" lvl="5" indent="-285750" algn="l">
              <a:lnSpc>
                <a:spcPct val="90000"/>
              </a:lnSpc>
              <a:spcBef>
                <a:spcPts val="0"/>
              </a:spcBef>
              <a:spcAft>
                <a:spcPts val="0"/>
              </a:spcAft>
              <a:buClr>
                <a:schemeClr val="dk1"/>
              </a:buClr>
              <a:buSzPts val="900"/>
              <a:buChar char="■"/>
              <a:defRPr sz="1200"/>
            </a:lvl6pPr>
            <a:lvl7pPr marL="3200400" lvl="6" indent="-285750" algn="l">
              <a:lnSpc>
                <a:spcPct val="90000"/>
              </a:lnSpc>
              <a:spcBef>
                <a:spcPts val="0"/>
              </a:spcBef>
              <a:spcAft>
                <a:spcPts val="0"/>
              </a:spcAft>
              <a:buClr>
                <a:schemeClr val="dk1"/>
              </a:buClr>
              <a:buSzPts val="900"/>
              <a:buChar char="●"/>
              <a:defRPr sz="1200"/>
            </a:lvl7pPr>
            <a:lvl8pPr marL="3657600" lvl="7" indent="-285750" algn="l">
              <a:lnSpc>
                <a:spcPct val="90000"/>
              </a:lnSpc>
              <a:spcBef>
                <a:spcPts val="0"/>
              </a:spcBef>
              <a:spcAft>
                <a:spcPts val="0"/>
              </a:spcAft>
              <a:buClr>
                <a:schemeClr val="dk1"/>
              </a:buClr>
              <a:buSzPts val="900"/>
              <a:buChar char="○"/>
              <a:defRPr sz="1200"/>
            </a:lvl8pPr>
            <a:lvl9pPr marL="4114800" lvl="8" indent="-285750" algn="l">
              <a:lnSpc>
                <a:spcPct val="90000"/>
              </a:lnSpc>
              <a:spcBef>
                <a:spcPts val="0"/>
              </a:spcBef>
              <a:spcAft>
                <a:spcPts val="0"/>
              </a:spcAft>
              <a:buClr>
                <a:schemeClr val="dk1"/>
              </a:buClr>
              <a:buSzPts val="900"/>
              <a:buChar char="■"/>
              <a:defRPr sz="1200"/>
            </a:lvl9pPr>
          </a:lstStyle>
          <a:p>
            <a:endParaRPr/>
          </a:p>
        </p:txBody>
      </p:sp>
      <p:sp>
        <p:nvSpPr>
          <p:cNvPr id="134" name="Google Shape;134;p26"/>
          <p:cNvSpPr txBox="1">
            <a:spLocks noGrp="1"/>
          </p:cNvSpPr>
          <p:nvPr>
            <p:ph type="sldNum" idx="12"/>
          </p:nvPr>
        </p:nvSpPr>
        <p:spPr>
          <a:xfrm>
            <a:off x="8472458" y="6217623"/>
            <a:ext cx="548700" cy="524800"/>
          </a:xfrm>
          <a:prstGeom prst="rect">
            <a:avLst/>
          </a:prstGeom>
          <a:noFill/>
          <a:ln>
            <a:noFill/>
          </a:ln>
        </p:spPr>
        <p:txBody>
          <a:bodyPr spcFirstLastPara="1" wrap="square" lIns="68575" tIns="68575" rIns="68575" bIns="68575" anchor="ctr" anchorCtr="0">
            <a:normAutofit/>
          </a:bodyPr>
          <a:lstStyle>
            <a:lvl1pPr marL="0" lvl="0" indent="0" algn="r">
              <a:buClr>
                <a:srgbClr val="888888"/>
              </a:buClr>
              <a:buSzPts val="900"/>
              <a:buFont typeface="Calibri"/>
              <a:buNone/>
              <a:defRPr sz="900">
                <a:solidFill>
                  <a:srgbClr val="888888"/>
                </a:solidFill>
                <a:latin typeface="Calibri"/>
                <a:ea typeface="Calibri"/>
                <a:cs typeface="Calibri"/>
                <a:sym typeface="Calibri"/>
              </a:defRPr>
            </a:lvl1pPr>
            <a:lvl2pPr marL="0" lvl="1" indent="0" algn="r">
              <a:buClr>
                <a:srgbClr val="888888"/>
              </a:buClr>
              <a:buSzPts val="900"/>
              <a:buFont typeface="Calibri"/>
              <a:buNone/>
              <a:defRPr sz="900">
                <a:solidFill>
                  <a:srgbClr val="888888"/>
                </a:solidFill>
                <a:latin typeface="Calibri"/>
                <a:ea typeface="Calibri"/>
                <a:cs typeface="Calibri"/>
                <a:sym typeface="Calibri"/>
              </a:defRPr>
            </a:lvl2pPr>
            <a:lvl3pPr marL="0" lvl="2" indent="0" algn="r">
              <a:buClr>
                <a:srgbClr val="888888"/>
              </a:buClr>
              <a:buSzPts val="900"/>
              <a:buFont typeface="Calibri"/>
              <a:buNone/>
              <a:defRPr sz="900">
                <a:solidFill>
                  <a:srgbClr val="888888"/>
                </a:solidFill>
                <a:latin typeface="Calibri"/>
                <a:ea typeface="Calibri"/>
                <a:cs typeface="Calibri"/>
                <a:sym typeface="Calibri"/>
              </a:defRPr>
            </a:lvl3pPr>
            <a:lvl4pPr marL="0" lvl="3" indent="0" algn="r">
              <a:buClr>
                <a:srgbClr val="888888"/>
              </a:buClr>
              <a:buSzPts val="900"/>
              <a:buFont typeface="Calibri"/>
              <a:buNone/>
              <a:defRPr sz="900">
                <a:solidFill>
                  <a:srgbClr val="888888"/>
                </a:solidFill>
                <a:latin typeface="Calibri"/>
                <a:ea typeface="Calibri"/>
                <a:cs typeface="Calibri"/>
                <a:sym typeface="Calibri"/>
              </a:defRPr>
            </a:lvl4pPr>
            <a:lvl5pPr marL="0" lvl="4" indent="0" algn="r">
              <a:buClr>
                <a:srgbClr val="888888"/>
              </a:buClr>
              <a:buSzPts val="900"/>
              <a:buFont typeface="Calibri"/>
              <a:buNone/>
              <a:defRPr sz="900">
                <a:solidFill>
                  <a:srgbClr val="888888"/>
                </a:solidFill>
                <a:latin typeface="Calibri"/>
                <a:ea typeface="Calibri"/>
                <a:cs typeface="Calibri"/>
                <a:sym typeface="Calibri"/>
              </a:defRPr>
            </a:lvl5pPr>
            <a:lvl6pPr marL="0" lvl="5" indent="0" algn="r">
              <a:buClr>
                <a:srgbClr val="888888"/>
              </a:buClr>
              <a:buSzPts val="900"/>
              <a:buFont typeface="Calibri"/>
              <a:buNone/>
              <a:defRPr sz="900">
                <a:solidFill>
                  <a:srgbClr val="888888"/>
                </a:solidFill>
                <a:latin typeface="Calibri"/>
                <a:ea typeface="Calibri"/>
                <a:cs typeface="Calibri"/>
                <a:sym typeface="Calibri"/>
              </a:defRPr>
            </a:lvl6pPr>
            <a:lvl7pPr marL="0" lvl="6" indent="0" algn="r">
              <a:buClr>
                <a:srgbClr val="888888"/>
              </a:buClr>
              <a:buSzPts val="900"/>
              <a:buFont typeface="Calibri"/>
              <a:buNone/>
              <a:defRPr sz="900">
                <a:solidFill>
                  <a:srgbClr val="888888"/>
                </a:solidFill>
                <a:latin typeface="Calibri"/>
                <a:ea typeface="Calibri"/>
                <a:cs typeface="Calibri"/>
                <a:sym typeface="Calibri"/>
              </a:defRPr>
            </a:lvl7pPr>
            <a:lvl8pPr marL="0" lvl="7" indent="0" algn="r">
              <a:buClr>
                <a:srgbClr val="888888"/>
              </a:buClr>
              <a:buSzPts val="900"/>
              <a:buFont typeface="Calibri"/>
              <a:buNone/>
              <a:defRPr sz="900">
                <a:solidFill>
                  <a:srgbClr val="888888"/>
                </a:solidFill>
                <a:latin typeface="Calibri"/>
                <a:ea typeface="Calibri"/>
                <a:cs typeface="Calibri"/>
                <a:sym typeface="Calibri"/>
              </a:defRPr>
            </a:lvl8pPr>
            <a:lvl9pPr marL="0" lvl="8" indent="0" algn="r">
              <a:buClr>
                <a:srgbClr val="888888"/>
              </a:buClr>
              <a:buSzPts val="900"/>
              <a:buFont typeface="Calibri"/>
              <a:buNone/>
              <a:defRPr sz="900">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5466676"/>
      </p:ext>
    </p:extLst>
  </p:cSld>
  <p:clrMapOvr>
    <a:masterClrMapping/>
  </p:clrMapOvr>
  <p:hf sldNum="0" hdr="0" ftr="0" dt="0"/>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169011" y="132335"/>
            <a:ext cx="8894700" cy="60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800"/>
              <a:buFont typeface="Lato Black"/>
              <a:buNone/>
              <a:defRPr sz="3800" b="1" i="0">
                <a:latin typeface="Lato Black"/>
                <a:ea typeface="Lato Black"/>
                <a:cs typeface="Lato Black"/>
                <a:sym typeface="Lato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8"/>
          <p:cNvSpPr txBox="1">
            <a:spLocks noGrp="1"/>
          </p:cNvSpPr>
          <p:nvPr>
            <p:ph type="body" idx="1"/>
          </p:nvPr>
        </p:nvSpPr>
        <p:spPr>
          <a:xfrm>
            <a:off x="169011" y="936172"/>
            <a:ext cx="8894700" cy="54196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sz="2800">
                <a:latin typeface="Lato"/>
                <a:ea typeface="Lato"/>
                <a:cs typeface="Lato"/>
                <a:sym typeface="Lato"/>
              </a:defRPr>
            </a:lvl1pPr>
            <a:lvl2pPr marL="914400" lvl="1" indent="-381000" algn="l" rtl="0">
              <a:lnSpc>
                <a:spcPct val="90000"/>
              </a:lnSpc>
              <a:spcBef>
                <a:spcPts val="500"/>
              </a:spcBef>
              <a:spcAft>
                <a:spcPts val="0"/>
              </a:spcAft>
              <a:buClr>
                <a:schemeClr val="dk1"/>
              </a:buClr>
              <a:buSzPts val="2400"/>
              <a:buFont typeface="Cambria"/>
              <a:buChar char="-"/>
              <a:defRPr sz="2400">
                <a:latin typeface="Lato"/>
                <a:ea typeface="Lato"/>
                <a:cs typeface="Lato"/>
                <a:sym typeface="Lato"/>
              </a:defRPr>
            </a:lvl2pPr>
            <a:lvl3pPr marL="1371600" lvl="2" indent="-355600" algn="l" rtl="0">
              <a:lnSpc>
                <a:spcPct val="90000"/>
              </a:lnSpc>
              <a:spcBef>
                <a:spcPts val="500"/>
              </a:spcBef>
              <a:spcAft>
                <a:spcPts val="0"/>
              </a:spcAft>
              <a:buClr>
                <a:schemeClr val="dk1"/>
              </a:buClr>
              <a:buSzPts val="2000"/>
              <a:buChar char="•"/>
              <a:defRPr sz="2000">
                <a:latin typeface="Lato"/>
                <a:ea typeface="Lato"/>
                <a:cs typeface="Lato"/>
                <a:sym typeface="Lato"/>
              </a:defRPr>
            </a:lvl3pPr>
            <a:lvl4pPr marL="1828800" lvl="3" indent="-355600" algn="l" rtl="0">
              <a:lnSpc>
                <a:spcPct val="90000"/>
              </a:lnSpc>
              <a:spcBef>
                <a:spcPts val="500"/>
              </a:spcBef>
              <a:spcAft>
                <a:spcPts val="0"/>
              </a:spcAft>
              <a:buClr>
                <a:schemeClr val="dk1"/>
              </a:buClr>
              <a:buSzPts val="2000"/>
              <a:buChar char="•"/>
              <a:defRPr sz="2000">
                <a:latin typeface="Lato"/>
                <a:ea typeface="Lato"/>
                <a:cs typeface="Lato"/>
                <a:sym typeface="Lato"/>
              </a:defRPr>
            </a:lvl4pPr>
            <a:lvl5pPr marL="2286000" lvl="4" indent="-355600" algn="l" rtl="0">
              <a:lnSpc>
                <a:spcPct val="90000"/>
              </a:lnSpc>
              <a:spcBef>
                <a:spcPts val="500"/>
              </a:spcBef>
              <a:spcAft>
                <a:spcPts val="0"/>
              </a:spcAft>
              <a:buClr>
                <a:schemeClr val="dk1"/>
              </a:buClr>
              <a:buSzPts val="2000"/>
              <a:buChar char="•"/>
              <a:defRPr sz="2000">
                <a:latin typeface="Lato"/>
                <a:ea typeface="Lato"/>
                <a:cs typeface="Lato"/>
                <a:sym typeface="Lato"/>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4" name="Google Shape;144;p28"/>
          <p:cNvSpPr txBox="1"/>
          <p:nvPr/>
        </p:nvSpPr>
        <p:spPr>
          <a:xfrm>
            <a:off x="7977054" y="6355715"/>
            <a:ext cx="990600" cy="365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 sz="1400" b="0" i="0" u="none" strike="noStrike" cap="none">
                <a:solidFill>
                  <a:srgbClr val="888888"/>
                </a:solidFill>
                <a:latin typeface="Lato"/>
                <a:ea typeface="Lato"/>
                <a:cs typeface="Lato"/>
                <a:sym typeface="Lato"/>
              </a:rPr>
              <a:pPr marL="0" marR="0" lvl="0" indent="0" algn="r" rtl="0">
                <a:spcBef>
                  <a:spcPts val="0"/>
                </a:spcBef>
                <a:spcAft>
                  <a:spcPts val="0"/>
                </a:spcAft>
                <a:buNone/>
              </a:pPr>
              <a:t>‹#›</a:t>
            </a:fld>
            <a:endParaRPr sz="2000" b="0" i="0" u="none" strike="noStrike" cap="none">
              <a:solidFill>
                <a:srgbClr val="888888"/>
              </a:solidFill>
              <a:latin typeface="Lato"/>
              <a:ea typeface="Lato"/>
              <a:cs typeface="Lato"/>
              <a:sym typeface="Lato"/>
            </a:endParaRPr>
          </a:p>
        </p:txBody>
      </p:sp>
      <p:pic>
        <p:nvPicPr>
          <p:cNvPr id="145" name="Google Shape;145;p28" descr="safari.png"/>
          <p:cNvPicPr preferRelativeResize="0"/>
          <p:nvPr/>
        </p:nvPicPr>
        <p:blipFill rotWithShape="1">
          <a:blip r:embed="rId2">
            <a:alphaModFix/>
          </a:blip>
          <a:srcRect/>
          <a:stretch/>
        </p:blipFill>
        <p:spPr>
          <a:xfrm>
            <a:off x="189560" y="6413144"/>
            <a:ext cx="810090" cy="312523"/>
          </a:xfrm>
          <a:prstGeom prst="rect">
            <a:avLst/>
          </a:prstGeom>
          <a:noFill/>
          <a:ln>
            <a:noFill/>
          </a:ln>
        </p:spPr>
      </p:pic>
      <p:cxnSp>
        <p:nvCxnSpPr>
          <p:cNvPr id="146" name="Google Shape;146;p28"/>
          <p:cNvCxnSpPr/>
          <p:nvPr/>
        </p:nvCxnSpPr>
        <p:spPr>
          <a:xfrm>
            <a:off x="117021" y="831499"/>
            <a:ext cx="8894700" cy="0"/>
          </a:xfrm>
          <a:prstGeom prst="straightConnector1">
            <a:avLst/>
          </a:prstGeom>
          <a:noFill/>
          <a:ln w="28575" cap="flat" cmpd="sng">
            <a:solidFill>
              <a:srgbClr val="D8D8D8"/>
            </a:solidFill>
            <a:prstDash val="solid"/>
            <a:miter lim="800000"/>
            <a:headEnd type="none" w="sm" len="sm"/>
            <a:tailEnd type="none" w="sm" len="sm"/>
          </a:ln>
        </p:spPr>
      </p:cxnSp>
    </p:spTree>
    <p:extLst>
      <p:ext uri="{BB962C8B-B14F-4D97-AF65-F5344CB8AC3E}">
        <p14:creationId xmlns:p14="http://schemas.microsoft.com/office/powerpoint/2010/main" val="1029310265"/>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47"/>
        <p:cNvGrpSpPr/>
        <p:nvPr/>
      </p:nvGrpSpPr>
      <p:grpSpPr>
        <a:xfrm>
          <a:off x="0" y="0"/>
          <a:ext cx="0" cy="0"/>
          <a:chOff x="0" y="0"/>
          <a:chExt cx="0" cy="0"/>
        </a:xfrm>
      </p:grpSpPr>
    </p:spTree>
    <p:extLst>
      <p:ext uri="{BB962C8B-B14F-4D97-AF65-F5344CB8AC3E}">
        <p14:creationId xmlns:p14="http://schemas.microsoft.com/office/powerpoint/2010/main" val="2239885560"/>
      </p:ext>
    </p:extLst>
  </p:cSld>
  <p:clrMapOvr>
    <a:masterClrMapping/>
  </p:clrMapOvr>
  <p:hf sldNum="0" hdr="0" ftr="0" dt="0"/>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4"/>
        <p:cNvGrpSpPr/>
        <p:nvPr/>
      </p:nvGrpSpPr>
      <p:grpSpPr>
        <a:xfrm>
          <a:off x="0" y="0"/>
          <a:ext cx="0" cy="0"/>
          <a:chOff x="0" y="0"/>
          <a:chExt cx="0" cy="0"/>
        </a:xfrm>
      </p:grpSpPr>
      <p:sp>
        <p:nvSpPr>
          <p:cNvPr id="155" name="Google Shape;155;p31"/>
          <p:cNvSpPr txBox="1">
            <a:spLocks noGrp="1"/>
          </p:cNvSpPr>
          <p:nvPr>
            <p:ph type="title"/>
          </p:nvPr>
        </p:nvSpPr>
        <p:spPr>
          <a:xfrm>
            <a:off x="628650" y="365127"/>
            <a:ext cx="7886700" cy="7900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6" name="Google Shape;156;p31"/>
          <p:cNvSpPr txBox="1">
            <a:spLocks noGrp="1"/>
          </p:cNvSpPr>
          <p:nvPr>
            <p:ph type="body" idx="1"/>
          </p:nvPr>
        </p:nvSpPr>
        <p:spPr>
          <a:xfrm>
            <a:off x="628650" y="1253331"/>
            <a:ext cx="7886700" cy="5003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7" name="Google Shape;157;p31"/>
          <p:cNvSpPr txBox="1">
            <a:spLocks noGrp="1"/>
          </p:cNvSpPr>
          <p:nvPr>
            <p:ph type="dt" idx="10"/>
          </p:nvPr>
        </p:nvSpPr>
        <p:spPr>
          <a:xfrm>
            <a:off x="628650" y="6356351"/>
            <a:ext cx="20574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31"/>
          <p:cNvSpPr txBox="1">
            <a:spLocks noGrp="1"/>
          </p:cNvSpPr>
          <p:nvPr>
            <p:ph type="ftr" idx="11"/>
          </p:nvPr>
        </p:nvSpPr>
        <p:spPr>
          <a:xfrm>
            <a:off x="3028950" y="6356351"/>
            <a:ext cx="3086100" cy="365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9" name="Google Shape;159;p31"/>
          <p:cNvSpPr txBox="1">
            <a:spLocks noGrp="1"/>
          </p:cNvSpPr>
          <p:nvPr>
            <p:ph type="sldNum" idx="12"/>
          </p:nvPr>
        </p:nvSpPr>
        <p:spPr>
          <a:xfrm>
            <a:off x="6457950" y="6356351"/>
            <a:ext cx="2057400" cy="365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278488"/>
      </p:ext>
    </p:extLst>
  </p:cSld>
  <p:clrMapOvr>
    <a:masterClrMapping/>
  </p:clrMapOvr>
  <p:hf sldNum="0" hdr="0" ftr="0" dt="0"/>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8227"/>
            <a:ext cx="7772400" cy="2387600"/>
          </a:xfrm>
          <a:prstGeom prst="rect">
            <a:avLst/>
          </a:prstGeom>
        </p:spPr>
        <p:txBody>
          <a:bodyPr anchor="b"/>
          <a:lstStyle>
            <a:lvl1pPr algn="ctr">
              <a:defRPr sz="6000" b="1" i="0" baseline="0">
                <a:solidFill>
                  <a:schemeClr val="accent1">
                    <a:lumMod val="75000"/>
                  </a:schemeClr>
                </a:solidFill>
                <a:latin typeface="Helvetica Neue" panose="02000503000000020004" pitchFamily="2" charset="0"/>
              </a:defRPr>
            </a:lvl1pPr>
          </a:lstStyle>
          <a:p>
            <a:r>
              <a:rPr lang="en-US" dirty="0"/>
              <a:t>Click to edit Master title style</a:t>
            </a:r>
          </a:p>
        </p:txBody>
      </p:sp>
      <p:sp>
        <p:nvSpPr>
          <p:cNvPr id="3" name="Subtitle 2"/>
          <p:cNvSpPr>
            <a:spLocks noGrp="1"/>
          </p:cNvSpPr>
          <p:nvPr>
            <p:ph type="subTitle" idx="1"/>
          </p:nvPr>
        </p:nvSpPr>
        <p:spPr>
          <a:xfrm>
            <a:off x="1143000" y="3367902"/>
            <a:ext cx="6858000" cy="1330373"/>
          </a:xfrm>
          <a:prstGeom prst="rect">
            <a:avLst/>
          </a:prstGeom>
        </p:spPr>
        <p:txBody>
          <a:bodyPr/>
          <a:lstStyle>
            <a:lvl1pPr marL="0" indent="0" algn="ctr">
              <a:buNone/>
              <a:defRPr sz="2400" baseline="0">
                <a:solidFill>
                  <a:schemeClr val="tx1">
                    <a:lumMod val="50000"/>
                    <a:lumOff val="50000"/>
                  </a:schemeClr>
                </a:solidFill>
                <a:latin typeface="Helvetica Neue"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p:cNvSpPr>
            <a:spLocks noGrp="1"/>
          </p:cNvSpPr>
          <p:nvPr>
            <p:ph type="ftr" sz="quarter" idx="11"/>
          </p:nvPr>
        </p:nvSpPr>
        <p:spPr>
          <a:xfrm>
            <a:off x="171450" y="6356351"/>
            <a:ext cx="8195310" cy="365125"/>
          </a:xfrm>
          <a:prstGeom prst="rect">
            <a:avLst/>
          </a:prstGeom>
        </p:spPr>
        <p:txBody>
          <a:bodyPr/>
          <a:lstStyle>
            <a:lvl1pPr>
              <a:defRPr sz="1200" b="0" i="1" baseline="0">
                <a:latin typeface="Helvetica Neue" panose="02000503000000020004" pitchFamily="2" charset="0"/>
              </a:defRPr>
            </a:lvl1pPr>
          </a:lstStyle>
          <a:p>
            <a:endParaRPr lang="en-TR" dirty="0"/>
          </a:p>
        </p:txBody>
      </p:sp>
      <p:sp>
        <p:nvSpPr>
          <p:cNvPr id="6" name="Slide Number Placeholder 5"/>
          <p:cNvSpPr>
            <a:spLocks noGrp="1"/>
          </p:cNvSpPr>
          <p:nvPr>
            <p:ph type="sldNum" sz="quarter" idx="12"/>
          </p:nvPr>
        </p:nvSpPr>
        <p:spPr>
          <a:xfrm>
            <a:off x="8458200" y="6356351"/>
            <a:ext cx="514350" cy="365125"/>
          </a:xfrm>
          <a:prstGeom prst="rect">
            <a:avLst/>
          </a:prstGeom>
        </p:spPr>
        <p:txBody>
          <a:bodyPr/>
          <a:lstStyle>
            <a:lvl1pPr algn="r">
              <a:defRPr sz="1800" b="1" i="1" baseline="0">
                <a:solidFill>
                  <a:schemeClr val="tx1"/>
                </a:solidFill>
                <a:latin typeface="Helvetica Neue" panose="02000503000000020004" pitchFamily="2" charset="0"/>
              </a:defRPr>
            </a:lvl1pPr>
          </a:lstStyle>
          <a:p>
            <a:fld id="{5E9C7AE5-E3D7-824F-8D57-6129988D23D3}" type="slidenum">
              <a:rPr lang="en-TR" smtClean="0"/>
              <a:pPr/>
              <a:t>‹#›</a:t>
            </a:fld>
            <a:endParaRPr lang="en-TR" dirty="0"/>
          </a:p>
        </p:txBody>
      </p:sp>
    </p:spTree>
    <p:extLst>
      <p:ext uri="{BB962C8B-B14F-4D97-AF65-F5344CB8AC3E}">
        <p14:creationId xmlns:p14="http://schemas.microsoft.com/office/powerpoint/2010/main" val="224052156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B3436D-A043-654E-B8A1-DA24CD223036}"/>
              </a:ext>
            </a:extLst>
          </p:cNvPr>
          <p:cNvSpPr/>
          <p:nvPr userDrawn="1"/>
        </p:nvSpPr>
        <p:spPr>
          <a:xfrm>
            <a:off x="0" y="0"/>
            <a:ext cx="9144000" cy="8592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Title 1"/>
          <p:cNvSpPr>
            <a:spLocks noGrp="1"/>
          </p:cNvSpPr>
          <p:nvPr>
            <p:ph type="title"/>
          </p:nvPr>
        </p:nvSpPr>
        <p:spPr>
          <a:xfrm>
            <a:off x="171450" y="136525"/>
            <a:ext cx="8801100" cy="659003"/>
          </a:xfrm>
          <a:prstGeom prst="rect">
            <a:avLst/>
          </a:prstGeom>
        </p:spPr>
        <p:txBody>
          <a:bodyPr/>
          <a:lstStyle>
            <a:lvl1pPr>
              <a:defRPr sz="4800" b="1" baseline="0">
                <a:solidFill>
                  <a:schemeClr val="accent1">
                    <a:lumMod val="75000"/>
                  </a:schemeClr>
                </a:solidFill>
                <a:latin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a:xfrm>
            <a:off x="171450" y="923545"/>
            <a:ext cx="8801100" cy="5253418"/>
          </a:xfrm>
          <a:prstGeom prst="rect">
            <a:avLst/>
          </a:prstGeom>
        </p:spPr>
        <p:txBody>
          <a:bodyPr/>
          <a:lstStyle>
            <a:lvl1pPr>
              <a:defRPr baseline="0">
                <a:latin typeface="Helvetica Neue" panose="02000503000000020004" pitchFamily="2" charset="0"/>
              </a:defRPr>
            </a:lvl1pPr>
            <a:lvl2pPr>
              <a:defRPr baseline="0">
                <a:latin typeface="Helvetica Neue" panose="02000503000000020004" pitchFamily="2" charset="0"/>
              </a:defRPr>
            </a:lvl2pPr>
            <a:lvl3pPr>
              <a:defRPr baseline="0">
                <a:latin typeface="Helvetica Neue" panose="02000503000000020004" pitchFamily="2" charset="0"/>
              </a:defRPr>
            </a:lvl3pPr>
            <a:lvl4pPr>
              <a:defRPr baseline="0">
                <a:latin typeface="Helvetica Neue" panose="02000503000000020004" pitchFamily="2" charset="0"/>
              </a:defRPr>
            </a:lvl4pPr>
            <a:lvl5pPr>
              <a:defRPr baseline="0">
                <a:latin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0F0445B4-74A8-424B-A275-3E1BCC95618B}"/>
              </a:ext>
            </a:extLst>
          </p:cNvPr>
          <p:cNvSpPr txBox="1">
            <a:spLocks/>
          </p:cNvSpPr>
          <p:nvPr userDrawn="1"/>
        </p:nvSpPr>
        <p:spPr>
          <a:xfrm>
            <a:off x="8458200" y="6356351"/>
            <a:ext cx="514350" cy="365125"/>
          </a:xfrm>
          <a:prstGeom prst="rect">
            <a:avLst/>
          </a:prstGeom>
        </p:spPr>
        <p:txBody>
          <a:bodyPr/>
          <a:lstStyle>
            <a:defPPr>
              <a:defRPr lang="en-US"/>
            </a:defPPr>
            <a:lvl1pPr marL="0" algn="r" defTabSz="457200" rtl="0" eaLnBrk="1" latinLnBrk="0" hangingPunct="1">
              <a:defRPr sz="1800" b="1" i="1" kern="1200" baseline="0">
                <a:solidFill>
                  <a:schemeClr val="tx1"/>
                </a:solidFill>
                <a:latin typeface="Helvetica Neue" panose="02000503000000020004"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E9C7AE5-E3D7-824F-8D57-6129988D23D3}" type="slidenum">
              <a:rPr lang="en-TR" smtClean="0"/>
              <a:pPr/>
              <a:t>‹#›</a:t>
            </a:fld>
            <a:endParaRPr lang="en-TR" dirty="0"/>
          </a:p>
        </p:txBody>
      </p:sp>
      <p:sp>
        <p:nvSpPr>
          <p:cNvPr id="8" name="Footer Placeholder 4">
            <a:extLst>
              <a:ext uri="{FF2B5EF4-FFF2-40B4-BE49-F238E27FC236}">
                <a16:creationId xmlns:a16="http://schemas.microsoft.com/office/drawing/2014/main" id="{69BB422E-4BF5-1B43-883C-B5078F9CC6C6}"/>
              </a:ext>
            </a:extLst>
          </p:cNvPr>
          <p:cNvSpPr>
            <a:spLocks noGrp="1"/>
          </p:cNvSpPr>
          <p:nvPr>
            <p:ph type="ftr" sz="quarter" idx="11"/>
          </p:nvPr>
        </p:nvSpPr>
        <p:spPr>
          <a:xfrm>
            <a:off x="1691640" y="6356351"/>
            <a:ext cx="6675120" cy="365125"/>
          </a:xfrm>
          <a:prstGeom prst="rect">
            <a:avLst/>
          </a:prstGeom>
        </p:spPr>
        <p:txBody>
          <a:bodyPr/>
          <a:lstStyle>
            <a:lvl1pPr>
              <a:defRPr sz="1200" b="0" i="1" baseline="0">
                <a:latin typeface="Helvetica Neue" panose="02000503000000020004" pitchFamily="2" charset="0"/>
              </a:defRPr>
            </a:lvl1pPr>
          </a:lstStyle>
          <a:p>
            <a:endParaRPr lang="en-TR" dirty="0"/>
          </a:p>
        </p:txBody>
      </p:sp>
      <p:pic>
        <p:nvPicPr>
          <p:cNvPr id="13" name="Graphic 12">
            <a:extLst>
              <a:ext uri="{FF2B5EF4-FFF2-40B4-BE49-F238E27FC236}">
                <a16:creationId xmlns:a16="http://schemas.microsoft.com/office/drawing/2014/main" id="{502CD106-F4D4-E948-8FD4-E3B8604681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2024" y="6404545"/>
            <a:ext cx="1408176" cy="268736"/>
          </a:xfrm>
          <a:prstGeom prst="rect">
            <a:avLst/>
          </a:prstGeom>
        </p:spPr>
      </p:pic>
    </p:spTree>
    <p:extLst>
      <p:ext uri="{BB962C8B-B14F-4D97-AF65-F5344CB8AC3E}">
        <p14:creationId xmlns:p14="http://schemas.microsoft.com/office/powerpoint/2010/main" val="1247320347"/>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2233109762"/>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1965290717"/>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3103441308"/>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1405393190"/>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4032523855"/>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237736444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29929092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35115995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761130898"/>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1213622735"/>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471309339"/>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2388404906"/>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86239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96377996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4199975819"/>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767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673CB115-F1E7-CC4C-B987-9BBDA8C4C667}"/>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7AB3B848-1E95-384D-BF3E-460EA855D18A}"/>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2373F858-5A56-D94D-9FF6-3C0309294713}"/>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5A9341F2-8DF2-304F-82A9-66C20713E89B}"/>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F7EBEEAD-15CB-6C4A-88F1-B4B20089D5B2}"/>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FF93B67-EB23-0B4A-A1EA-C6F71ABB2EE9}"/>
              </a:ext>
            </a:extLst>
          </p:cNvPr>
          <p:cNvSpPr>
            <a:spLocks noGrp="1" noChangeArrowheads="1"/>
          </p:cNvSpPr>
          <p:nvPr>
            <p:ph type="sldNum" sz="quarter" idx="12"/>
          </p:nvPr>
        </p:nvSpPr>
        <p:spPr/>
        <p:txBody>
          <a:bodyPr/>
          <a:lstStyle>
            <a:lvl1pPr>
              <a:defRPr sz="1200"/>
            </a:lvl1pPr>
          </a:lstStyle>
          <a:p>
            <a:pPr>
              <a:defRPr/>
            </a:pPr>
            <a:fld id="{851A912F-8176-F243-AC54-7BA90B81FC4D}" type="slidenum">
              <a:rPr lang="en-US" altLang="en-US"/>
              <a:pPr>
                <a:defRPr/>
              </a:pPr>
              <a:t>‹#›</a:t>
            </a:fld>
            <a:endParaRPr lang="en-US" altLang="en-US"/>
          </a:p>
        </p:txBody>
      </p:sp>
    </p:spTree>
    <p:extLst>
      <p:ext uri="{BB962C8B-B14F-4D97-AF65-F5344CB8AC3E}">
        <p14:creationId xmlns:p14="http://schemas.microsoft.com/office/powerpoint/2010/main" val="3383633931"/>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1F8A49F-78D5-E048-AD93-3732E7E004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9FF0BDE-4CC0-3247-AF41-277D794A0434}"/>
              </a:ext>
            </a:extLst>
          </p:cNvPr>
          <p:cNvSpPr>
            <a:spLocks noGrp="1" noChangeArrowheads="1"/>
          </p:cNvSpPr>
          <p:nvPr>
            <p:ph type="sldNum" sz="quarter" idx="11"/>
          </p:nvPr>
        </p:nvSpPr>
        <p:spPr>
          <a:ln/>
        </p:spPr>
        <p:txBody>
          <a:bodyPr/>
          <a:lstStyle>
            <a:lvl1pPr>
              <a:defRPr/>
            </a:lvl1pPr>
          </a:lstStyle>
          <a:p>
            <a:pPr>
              <a:defRPr/>
            </a:pPr>
            <a:fld id="{C97856D4-A26A-1F4C-80C9-857E1FF092E2}" type="slidenum">
              <a:rPr lang="en-US" altLang="en-US"/>
              <a:pPr>
                <a:defRPr/>
              </a:pPr>
              <a:t>‹#›</a:t>
            </a:fld>
            <a:endParaRPr lang="en-US" altLang="en-US"/>
          </a:p>
        </p:txBody>
      </p:sp>
    </p:spTree>
    <p:extLst>
      <p:ext uri="{BB962C8B-B14F-4D97-AF65-F5344CB8AC3E}">
        <p14:creationId xmlns:p14="http://schemas.microsoft.com/office/powerpoint/2010/main" val="394282441"/>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49F2E876-01F3-CA44-9D36-D602BE6C00E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84F9800-9374-F047-B181-AB25E30EBFBD}"/>
              </a:ext>
            </a:extLst>
          </p:cNvPr>
          <p:cNvSpPr>
            <a:spLocks noGrp="1" noChangeArrowheads="1"/>
          </p:cNvSpPr>
          <p:nvPr>
            <p:ph type="sldNum" sz="quarter" idx="11"/>
          </p:nvPr>
        </p:nvSpPr>
        <p:spPr>
          <a:ln/>
        </p:spPr>
        <p:txBody>
          <a:bodyPr/>
          <a:lstStyle>
            <a:lvl1pPr>
              <a:defRPr/>
            </a:lvl1pPr>
          </a:lstStyle>
          <a:p>
            <a:pPr>
              <a:defRPr/>
            </a:pPr>
            <a:fld id="{56F93150-EFAF-2C42-90D1-C55BE3CB654B}" type="slidenum">
              <a:rPr lang="en-US" altLang="en-US"/>
              <a:pPr>
                <a:defRPr/>
              </a:pPr>
              <a:t>‹#›</a:t>
            </a:fld>
            <a:endParaRPr lang="en-US" altLang="en-US"/>
          </a:p>
        </p:txBody>
      </p:sp>
    </p:spTree>
    <p:extLst>
      <p:ext uri="{BB962C8B-B14F-4D97-AF65-F5344CB8AC3E}">
        <p14:creationId xmlns:p14="http://schemas.microsoft.com/office/powerpoint/2010/main" val="3330738434"/>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9111C17-7053-7F4F-A5A4-4C08CD169628}"/>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866BA66-A3EA-EF41-BF50-526BD1062B3E}"/>
              </a:ext>
            </a:extLst>
          </p:cNvPr>
          <p:cNvSpPr>
            <a:spLocks noGrp="1" noChangeArrowheads="1"/>
          </p:cNvSpPr>
          <p:nvPr>
            <p:ph type="sldNum" sz="quarter" idx="11"/>
          </p:nvPr>
        </p:nvSpPr>
        <p:spPr>
          <a:ln/>
        </p:spPr>
        <p:txBody>
          <a:bodyPr/>
          <a:lstStyle>
            <a:lvl1pPr>
              <a:defRPr/>
            </a:lvl1pPr>
          </a:lstStyle>
          <a:p>
            <a:pPr>
              <a:defRPr/>
            </a:pPr>
            <a:fld id="{7F4F197E-3524-9747-87F6-E011C6F5FE2B}" type="slidenum">
              <a:rPr lang="en-US" altLang="en-US"/>
              <a:pPr>
                <a:defRPr/>
              </a:pPr>
              <a:t>‹#›</a:t>
            </a:fld>
            <a:endParaRPr lang="en-US" altLang="en-US"/>
          </a:p>
        </p:txBody>
      </p:sp>
    </p:spTree>
    <p:extLst>
      <p:ext uri="{BB962C8B-B14F-4D97-AF65-F5344CB8AC3E}">
        <p14:creationId xmlns:p14="http://schemas.microsoft.com/office/powerpoint/2010/main" val="698553263"/>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C524BC65-A6E7-3349-8EEF-D8700CC2E95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CD7543B0-41C5-3D4A-ABEB-EF2A4799E173}"/>
              </a:ext>
            </a:extLst>
          </p:cNvPr>
          <p:cNvSpPr>
            <a:spLocks noGrp="1" noChangeArrowheads="1"/>
          </p:cNvSpPr>
          <p:nvPr>
            <p:ph type="sldNum" sz="quarter" idx="11"/>
          </p:nvPr>
        </p:nvSpPr>
        <p:spPr>
          <a:ln/>
        </p:spPr>
        <p:txBody>
          <a:bodyPr/>
          <a:lstStyle>
            <a:lvl1pPr>
              <a:defRPr/>
            </a:lvl1pPr>
          </a:lstStyle>
          <a:p>
            <a:pPr>
              <a:defRPr/>
            </a:pPr>
            <a:fld id="{C21A5564-B097-9F47-B469-439C7730B0C8}" type="slidenum">
              <a:rPr lang="en-US" altLang="en-US"/>
              <a:pPr>
                <a:defRPr/>
              </a:pPr>
              <a:t>‹#›</a:t>
            </a:fld>
            <a:endParaRPr lang="en-US" altLang="en-US"/>
          </a:p>
        </p:txBody>
      </p:sp>
    </p:spTree>
    <p:extLst>
      <p:ext uri="{BB962C8B-B14F-4D97-AF65-F5344CB8AC3E}">
        <p14:creationId xmlns:p14="http://schemas.microsoft.com/office/powerpoint/2010/main" val="3008617450"/>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7A257D34-8735-5E4E-A829-5652127B18F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68E65CE6-A287-6A4B-89E5-54099B130C6D}"/>
              </a:ext>
            </a:extLst>
          </p:cNvPr>
          <p:cNvSpPr>
            <a:spLocks noGrp="1" noChangeArrowheads="1"/>
          </p:cNvSpPr>
          <p:nvPr>
            <p:ph type="sldNum" sz="quarter" idx="11"/>
          </p:nvPr>
        </p:nvSpPr>
        <p:spPr>
          <a:ln/>
        </p:spPr>
        <p:txBody>
          <a:bodyPr/>
          <a:lstStyle>
            <a:lvl1pPr>
              <a:defRPr/>
            </a:lvl1pPr>
          </a:lstStyle>
          <a:p>
            <a:pPr>
              <a:defRPr/>
            </a:pPr>
            <a:fld id="{8C686E93-1E7A-B64E-9BCF-B9A5DDF9D38B}" type="slidenum">
              <a:rPr lang="en-US" altLang="en-US"/>
              <a:pPr>
                <a:defRPr/>
              </a:pPr>
              <a:t>‹#›</a:t>
            </a:fld>
            <a:endParaRPr lang="en-US" altLang="en-US"/>
          </a:p>
        </p:txBody>
      </p:sp>
    </p:spTree>
    <p:extLst>
      <p:ext uri="{BB962C8B-B14F-4D97-AF65-F5344CB8AC3E}">
        <p14:creationId xmlns:p14="http://schemas.microsoft.com/office/powerpoint/2010/main" val="848234469"/>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CAF0C32F-C697-6B40-936C-96104947FFC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1DFD01F8-CD9A-FB43-9281-43CE8BAE058C}"/>
              </a:ext>
            </a:extLst>
          </p:cNvPr>
          <p:cNvSpPr>
            <a:spLocks noGrp="1" noChangeArrowheads="1"/>
          </p:cNvSpPr>
          <p:nvPr>
            <p:ph type="sldNum" sz="quarter" idx="11"/>
          </p:nvPr>
        </p:nvSpPr>
        <p:spPr>
          <a:ln/>
        </p:spPr>
        <p:txBody>
          <a:bodyPr/>
          <a:lstStyle>
            <a:lvl1pPr>
              <a:defRPr/>
            </a:lvl1pPr>
          </a:lstStyle>
          <a:p>
            <a:pPr>
              <a:defRPr/>
            </a:pPr>
            <a:fld id="{73399B72-393A-D441-B0E7-860AD9EB9900}" type="slidenum">
              <a:rPr lang="en-US" altLang="en-US"/>
              <a:pPr>
                <a:defRPr/>
              </a:pPr>
              <a:t>‹#›</a:t>
            </a:fld>
            <a:endParaRPr lang="en-US" altLang="en-US"/>
          </a:p>
        </p:txBody>
      </p:sp>
    </p:spTree>
    <p:extLst>
      <p:ext uri="{BB962C8B-B14F-4D97-AF65-F5344CB8AC3E}">
        <p14:creationId xmlns:p14="http://schemas.microsoft.com/office/powerpoint/2010/main" val="3214031350"/>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17EB29F6-4CA7-7040-9A4A-14091FA8FF6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F83F920-68E4-7347-8793-C2A377D876AB}"/>
              </a:ext>
            </a:extLst>
          </p:cNvPr>
          <p:cNvSpPr>
            <a:spLocks noGrp="1" noChangeArrowheads="1"/>
          </p:cNvSpPr>
          <p:nvPr>
            <p:ph type="sldNum" sz="quarter" idx="11"/>
          </p:nvPr>
        </p:nvSpPr>
        <p:spPr>
          <a:ln/>
        </p:spPr>
        <p:txBody>
          <a:bodyPr/>
          <a:lstStyle>
            <a:lvl1pPr>
              <a:defRPr/>
            </a:lvl1pPr>
          </a:lstStyle>
          <a:p>
            <a:pPr>
              <a:defRPr/>
            </a:pPr>
            <a:fld id="{C4370273-D343-1145-AFF8-7BC6E2A70DD4}" type="slidenum">
              <a:rPr lang="en-US" altLang="en-US"/>
              <a:pPr>
                <a:defRPr/>
              </a:pPr>
              <a:t>‹#›</a:t>
            </a:fld>
            <a:endParaRPr lang="en-US" altLang="en-US"/>
          </a:p>
        </p:txBody>
      </p:sp>
    </p:spTree>
    <p:extLst>
      <p:ext uri="{BB962C8B-B14F-4D97-AF65-F5344CB8AC3E}">
        <p14:creationId xmlns:p14="http://schemas.microsoft.com/office/powerpoint/2010/main" val="3027531536"/>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0EF0E10-F6B9-AB40-9F24-4504F3C67D6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DD3B4DA-2AD0-0F44-972D-DE92AA77ABE3}"/>
              </a:ext>
            </a:extLst>
          </p:cNvPr>
          <p:cNvSpPr>
            <a:spLocks noGrp="1" noChangeArrowheads="1"/>
          </p:cNvSpPr>
          <p:nvPr>
            <p:ph type="sldNum" sz="quarter" idx="11"/>
          </p:nvPr>
        </p:nvSpPr>
        <p:spPr>
          <a:ln/>
        </p:spPr>
        <p:txBody>
          <a:bodyPr/>
          <a:lstStyle>
            <a:lvl1pPr>
              <a:defRPr/>
            </a:lvl1pPr>
          </a:lstStyle>
          <a:p>
            <a:pPr>
              <a:defRPr/>
            </a:pPr>
            <a:fld id="{1B7B0265-1D73-5145-99DD-CB418B828C94}" type="slidenum">
              <a:rPr lang="en-US" altLang="en-US"/>
              <a:pPr>
                <a:defRPr/>
              </a:pPr>
              <a:t>‹#›</a:t>
            </a:fld>
            <a:endParaRPr lang="en-US" altLang="en-US"/>
          </a:p>
        </p:txBody>
      </p:sp>
    </p:spTree>
    <p:extLst>
      <p:ext uri="{BB962C8B-B14F-4D97-AF65-F5344CB8AC3E}">
        <p14:creationId xmlns:p14="http://schemas.microsoft.com/office/powerpoint/2010/main" val="340769116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1ECF953-D6FB-C440-A908-BAB9201D3F2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D3FEB8E9-6640-0A48-A931-2428B1404857}"/>
              </a:ext>
            </a:extLst>
          </p:cNvPr>
          <p:cNvSpPr>
            <a:spLocks noGrp="1" noChangeArrowheads="1"/>
          </p:cNvSpPr>
          <p:nvPr>
            <p:ph type="sldNum" sz="quarter" idx="11"/>
          </p:nvPr>
        </p:nvSpPr>
        <p:spPr>
          <a:ln/>
        </p:spPr>
        <p:txBody>
          <a:bodyPr/>
          <a:lstStyle>
            <a:lvl1pPr>
              <a:defRPr/>
            </a:lvl1pPr>
          </a:lstStyle>
          <a:p>
            <a:pPr>
              <a:defRPr/>
            </a:pPr>
            <a:fld id="{E574F4D8-3924-A645-8746-F01A46C4F177}" type="slidenum">
              <a:rPr lang="en-US" altLang="en-US"/>
              <a:pPr>
                <a:defRPr/>
              </a:pPr>
              <a:t>‹#›</a:t>
            </a:fld>
            <a:endParaRPr lang="en-US" altLang="en-US"/>
          </a:p>
        </p:txBody>
      </p:sp>
    </p:spTree>
    <p:extLst>
      <p:ext uri="{BB962C8B-B14F-4D97-AF65-F5344CB8AC3E}">
        <p14:creationId xmlns:p14="http://schemas.microsoft.com/office/powerpoint/2010/main" val="3451723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E42E4A5-82A4-AB4C-A466-9CB5A0B72E8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B2B6235-57E1-A74B-B5B0-5B8980A19180}"/>
              </a:ext>
            </a:extLst>
          </p:cNvPr>
          <p:cNvSpPr>
            <a:spLocks noGrp="1" noChangeArrowheads="1"/>
          </p:cNvSpPr>
          <p:nvPr>
            <p:ph type="sldNum" sz="quarter" idx="11"/>
          </p:nvPr>
        </p:nvSpPr>
        <p:spPr>
          <a:ln/>
        </p:spPr>
        <p:txBody>
          <a:bodyPr/>
          <a:lstStyle>
            <a:lvl1pPr>
              <a:defRPr/>
            </a:lvl1pPr>
          </a:lstStyle>
          <a:p>
            <a:pPr>
              <a:defRPr/>
            </a:pPr>
            <a:fld id="{1E143A02-8432-F140-BEAC-AB464CC366D9}" type="slidenum">
              <a:rPr lang="en-US" altLang="en-US"/>
              <a:pPr>
                <a:defRPr/>
              </a:pPr>
              <a:t>‹#›</a:t>
            </a:fld>
            <a:endParaRPr lang="en-US" altLang="en-US"/>
          </a:p>
        </p:txBody>
      </p:sp>
    </p:spTree>
    <p:extLst>
      <p:ext uri="{BB962C8B-B14F-4D97-AF65-F5344CB8AC3E}">
        <p14:creationId xmlns:p14="http://schemas.microsoft.com/office/powerpoint/2010/main" val="1024293905"/>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8648154F-FF12-9A41-8FD3-AB2ED93715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0AC588D-28AC-024A-8640-8E4BE6B4F59B}"/>
              </a:ext>
            </a:extLst>
          </p:cNvPr>
          <p:cNvSpPr>
            <a:spLocks noGrp="1" noChangeArrowheads="1"/>
          </p:cNvSpPr>
          <p:nvPr>
            <p:ph type="sldNum" sz="quarter" idx="11"/>
          </p:nvPr>
        </p:nvSpPr>
        <p:spPr>
          <a:ln/>
        </p:spPr>
        <p:txBody>
          <a:bodyPr/>
          <a:lstStyle>
            <a:lvl1pPr>
              <a:defRPr/>
            </a:lvl1pPr>
          </a:lstStyle>
          <a:p>
            <a:pPr>
              <a:defRPr/>
            </a:pPr>
            <a:fld id="{57A99BFB-E38B-AB4D-BCD3-AF7FB62E1E96}" type="slidenum">
              <a:rPr lang="en-US" altLang="en-US"/>
              <a:pPr>
                <a:defRPr/>
              </a:pPr>
              <a:t>‹#›</a:t>
            </a:fld>
            <a:endParaRPr lang="en-US" altLang="en-US"/>
          </a:p>
        </p:txBody>
      </p:sp>
    </p:spTree>
    <p:extLst>
      <p:ext uri="{BB962C8B-B14F-4D97-AF65-F5344CB8AC3E}">
        <p14:creationId xmlns:p14="http://schemas.microsoft.com/office/powerpoint/2010/main" val="3921828374"/>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7A08EACC-8CBF-5A41-8FD1-0ADD9A6E61AA}" type="slidenum">
              <a:rPr lang="en-US"/>
              <a:pPr>
                <a:defRPr/>
              </a:pPr>
              <a:t>‹#›</a:t>
            </a:fld>
            <a:endParaRPr lang="en-US"/>
          </a:p>
        </p:txBody>
      </p:sp>
    </p:spTree>
    <p:extLst>
      <p:ext uri="{BB962C8B-B14F-4D97-AF65-F5344CB8AC3E}">
        <p14:creationId xmlns:p14="http://schemas.microsoft.com/office/powerpoint/2010/main" val="3656447839"/>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DA95AFC4-B67F-BC48-882B-8F3B14641016}" type="slidenum">
              <a:rPr lang="en-US"/>
              <a:pPr>
                <a:defRPr/>
              </a:pPr>
              <a:t>‹#›</a:t>
            </a:fld>
            <a:endParaRPr lang="en-US"/>
          </a:p>
        </p:txBody>
      </p:sp>
    </p:spTree>
    <p:extLst>
      <p:ext uri="{BB962C8B-B14F-4D97-AF65-F5344CB8AC3E}">
        <p14:creationId xmlns:p14="http://schemas.microsoft.com/office/powerpoint/2010/main" val="2832600508"/>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C5605ADE-6E00-1045-8F07-42D08E36EF70}" type="slidenum">
              <a:rPr lang="en-US"/>
              <a:pPr>
                <a:defRPr/>
              </a:pPr>
              <a:t>‹#›</a:t>
            </a:fld>
            <a:endParaRPr lang="en-US"/>
          </a:p>
        </p:txBody>
      </p:sp>
    </p:spTree>
    <p:extLst>
      <p:ext uri="{BB962C8B-B14F-4D97-AF65-F5344CB8AC3E}">
        <p14:creationId xmlns:p14="http://schemas.microsoft.com/office/powerpoint/2010/main" val="361970206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BE20E1A-63D1-9042-BE64-E6D77CA223CD}" type="slidenum">
              <a:rPr lang="en-US"/>
              <a:pPr>
                <a:defRPr/>
              </a:pPr>
              <a:t>‹#›</a:t>
            </a:fld>
            <a:endParaRPr lang="en-US"/>
          </a:p>
        </p:txBody>
      </p:sp>
    </p:spTree>
    <p:extLst>
      <p:ext uri="{BB962C8B-B14F-4D97-AF65-F5344CB8AC3E}">
        <p14:creationId xmlns:p14="http://schemas.microsoft.com/office/powerpoint/2010/main" val="4119403721"/>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EC9CE9EA-6A87-A74E-8999-D522750AE4F5}" type="slidenum">
              <a:rPr lang="en-US"/>
              <a:pPr>
                <a:defRPr/>
              </a:pPr>
              <a:t>‹#›</a:t>
            </a:fld>
            <a:endParaRPr lang="en-US"/>
          </a:p>
        </p:txBody>
      </p:sp>
    </p:spTree>
    <p:extLst>
      <p:ext uri="{BB962C8B-B14F-4D97-AF65-F5344CB8AC3E}">
        <p14:creationId xmlns:p14="http://schemas.microsoft.com/office/powerpoint/2010/main" val="210454412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FAB19C08-DC79-A243-8132-5D8141635E46}" type="slidenum">
              <a:rPr lang="en-US"/>
              <a:pPr>
                <a:defRPr/>
              </a:pPr>
              <a:t>‹#›</a:t>
            </a:fld>
            <a:endParaRPr lang="en-US"/>
          </a:p>
        </p:txBody>
      </p:sp>
    </p:spTree>
    <p:extLst>
      <p:ext uri="{BB962C8B-B14F-4D97-AF65-F5344CB8AC3E}">
        <p14:creationId xmlns:p14="http://schemas.microsoft.com/office/powerpoint/2010/main" val="3443257462"/>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D78B06AB-FCA2-444B-B377-4DCE2DDA6114}" type="slidenum">
              <a:rPr lang="en-US"/>
              <a:pPr>
                <a:defRPr/>
              </a:pPr>
              <a:t>‹#›</a:t>
            </a:fld>
            <a:endParaRPr lang="en-US"/>
          </a:p>
        </p:txBody>
      </p:sp>
    </p:spTree>
    <p:extLst>
      <p:ext uri="{BB962C8B-B14F-4D97-AF65-F5344CB8AC3E}">
        <p14:creationId xmlns:p14="http://schemas.microsoft.com/office/powerpoint/2010/main" val="1473360065"/>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A52F9B4-FA90-5240-B648-E2D01A3C941B}" type="slidenum">
              <a:rPr lang="en-US"/>
              <a:pPr>
                <a:defRPr/>
              </a:pPr>
              <a:t>‹#›</a:t>
            </a:fld>
            <a:endParaRPr lang="en-US"/>
          </a:p>
        </p:txBody>
      </p:sp>
    </p:spTree>
    <p:extLst>
      <p:ext uri="{BB962C8B-B14F-4D97-AF65-F5344CB8AC3E}">
        <p14:creationId xmlns:p14="http://schemas.microsoft.com/office/powerpoint/2010/main" val="181197616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45DFDB1-BFE0-744A-994F-30B5CFD210AD}" type="slidenum">
              <a:rPr lang="en-US"/>
              <a:pPr>
                <a:defRPr/>
              </a:pPr>
              <a:t>‹#›</a:t>
            </a:fld>
            <a:endParaRPr lang="en-US"/>
          </a:p>
        </p:txBody>
      </p:sp>
    </p:spTree>
    <p:extLst>
      <p:ext uri="{BB962C8B-B14F-4D97-AF65-F5344CB8AC3E}">
        <p14:creationId xmlns:p14="http://schemas.microsoft.com/office/powerpoint/2010/main" val="3847232439"/>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F7316A19-9990-D640-B1D8-2C318F01C3A0}" type="slidenum">
              <a:rPr lang="en-US"/>
              <a:pPr>
                <a:defRPr/>
              </a:pPr>
              <a:t>‹#›</a:t>
            </a:fld>
            <a:endParaRPr lang="en-US"/>
          </a:p>
        </p:txBody>
      </p:sp>
    </p:spTree>
    <p:extLst>
      <p:ext uri="{BB962C8B-B14F-4D97-AF65-F5344CB8AC3E}">
        <p14:creationId xmlns:p14="http://schemas.microsoft.com/office/powerpoint/2010/main" val="3192497952"/>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C9D8FC-307F-634F-81A0-60FAC0836A9B}" type="slidenum">
              <a:rPr lang="en-US"/>
              <a:pPr>
                <a:defRPr/>
              </a:pPr>
              <a:t>‹#›</a:t>
            </a:fld>
            <a:endParaRPr lang="en-US"/>
          </a:p>
        </p:txBody>
      </p:sp>
    </p:spTree>
    <p:extLst>
      <p:ext uri="{BB962C8B-B14F-4D97-AF65-F5344CB8AC3E}">
        <p14:creationId xmlns:p14="http://schemas.microsoft.com/office/powerpoint/2010/main" val="3020830086"/>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61D04884-23F1-204A-AF38-4A3015EE9154}" type="slidenum">
              <a:rPr lang="en-US"/>
              <a:pPr>
                <a:defRPr/>
              </a:pPr>
              <a:t>‹#›</a:t>
            </a:fld>
            <a:endParaRPr lang="en-US"/>
          </a:p>
        </p:txBody>
      </p:sp>
    </p:spTree>
    <p:extLst>
      <p:ext uri="{BB962C8B-B14F-4D97-AF65-F5344CB8AC3E}">
        <p14:creationId xmlns:p14="http://schemas.microsoft.com/office/powerpoint/2010/main" val="1086812177"/>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011" y="132334"/>
            <a:ext cx="8894602" cy="606084"/>
          </a:xfrm>
          <a:prstGeom prst="rect">
            <a:avLst/>
          </a:prstGeom>
        </p:spPr>
        <p:txBody>
          <a:bodyPr>
            <a:noAutofit/>
          </a:bodyPr>
          <a:lstStyle>
            <a:lvl1pPr>
              <a:defRPr sz="4200" b="1" i="0">
                <a:latin typeface="Lato Black" panose="020F0502020204030203" pitchFamily="34" charset="77"/>
                <a:cs typeface="Segoe UI" panose="020B0502040204020203"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169011" y="936172"/>
            <a:ext cx="8894602" cy="5419543"/>
          </a:xfrm>
          <a:prstGeom prst="rect">
            <a:avLst/>
          </a:prstGeom>
        </p:spPr>
        <p:txBody>
          <a:bodyPr/>
          <a:lstStyle>
            <a:lvl1pPr>
              <a:defRPr sz="2800">
                <a:latin typeface="Lato" panose="020F0502020204030203" pitchFamily="34" charset="77"/>
                <a:cs typeface="Segoe UI" panose="020B0502040204020203" pitchFamily="34" charset="0"/>
              </a:defRPr>
            </a:lvl1pPr>
            <a:lvl2pPr marL="685800" indent="-228600">
              <a:buFont typeface="Cambria" panose="02040503050406030204" pitchFamily="18" charset="0"/>
              <a:buChar char="-"/>
              <a:defRPr sz="2400">
                <a:latin typeface="Lato" panose="020F0502020204030203" pitchFamily="34" charset="77"/>
                <a:cs typeface="Segoe UI" panose="020B0502040204020203" pitchFamily="34" charset="0"/>
              </a:defRPr>
            </a:lvl2pPr>
            <a:lvl3pPr>
              <a:defRPr sz="2000">
                <a:latin typeface="Lato" panose="020F0502020204030203" pitchFamily="34" charset="77"/>
                <a:cs typeface="Segoe UI" panose="020B0502040204020203" pitchFamily="34" charset="0"/>
              </a:defRPr>
            </a:lvl3pPr>
            <a:lvl4pPr>
              <a:defRPr sz="2000">
                <a:latin typeface="Lato" panose="020F0502020204030203" pitchFamily="34" charset="77"/>
                <a:cs typeface="Segoe UI" panose="020B0502040204020203" pitchFamily="34" charset="0"/>
              </a:defRPr>
            </a:lvl4pPr>
            <a:lvl5pPr>
              <a:defRPr sz="2000">
                <a:latin typeface="Lato" panose="020F0502020204030203" pitchFamily="34" charset="77"/>
                <a:cs typeface="Segoe UI" panose="020B050204020402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Slide Number Placeholder 5"/>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1400" smtClean="0">
                <a:latin typeface="Lato" panose="020F0502020204030203" pitchFamily="34" charset="77"/>
                <a:cs typeface="Segoe UI" panose="020B0502040204020203" pitchFamily="34" charset="0"/>
              </a:rPr>
              <a:pPr/>
              <a:t>‹#›</a:t>
            </a:fld>
            <a:endParaRPr lang="en-US" dirty="0">
              <a:latin typeface="Lato" panose="020F0502020204030203" pitchFamily="34" charset="77"/>
              <a:cs typeface="Segoe UI" panose="020B0502040204020203" pitchFamily="34" charset="0"/>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6" name="Straight Connector 5">
            <a:extLst>
              <a:ext uri="{FF2B5EF4-FFF2-40B4-BE49-F238E27FC236}">
                <a16:creationId xmlns:a16="http://schemas.microsoft.com/office/drawing/2014/main" id="{13D6C95C-F5A1-47A0-B338-935B91ACFEDF}"/>
              </a:ext>
            </a:extLst>
          </p:cNvPr>
          <p:cNvCxnSpPr>
            <a:cxnSpLocks/>
          </p:cNvCxnSpPr>
          <p:nvPr userDrawn="1"/>
        </p:nvCxnSpPr>
        <p:spPr>
          <a:xfrm>
            <a:off x="117021" y="831498"/>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933359"/>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5/23/22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1656993361"/>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AF3772-9A14-4310-AA97-ADA9BE0847FC}" type="datetimeFigureOut">
              <a:rPr lang="en-CH" smtClean="0"/>
              <a:t>5/23/22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B6571078-45FA-4BA5-9BE9-4C6ADE012FE3}" type="slidenum">
              <a:rPr lang="en-CH" smtClean="0"/>
              <a:t>‹#›</a:t>
            </a:fld>
            <a:endParaRPr lang="en-CH"/>
          </a:p>
        </p:txBody>
      </p:sp>
    </p:spTree>
    <p:extLst>
      <p:ext uri="{BB962C8B-B14F-4D97-AF65-F5344CB8AC3E}">
        <p14:creationId xmlns:p14="http://schemas.microsoft.com/office/powerpoint/2010/main" val="238785735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364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1.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1.pn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image" Target="../media/image1.png"/><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theme" Target="../theme/theme43.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image" Target="../media/image1.png"/><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4.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image" Target="../media/image1.png"/><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5.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4.xml"/><Relationship Id="rId13" Type="http://schemas.openxmlformats.org/officeDocument/2006/relationships/image" Target="../media/image1.png"/><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6.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5.xml"/><Relationship Id="rId13" Type="http://schemas.openxmlformats.org/officeDocument/2006/relationships/image" Target="../media/image1.png"/><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7.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image" Target="../media/image1.png"/><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8.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image" Target="../media/image1.png"/><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49.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pn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0.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1.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1.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2.xml"/><Relationship Id="rId13" Type="http://schemas.openxmlformats.org/officeDocument/2006/relationships/image" Target="../media/image1.png"/><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53.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3.xml"/><Relationship Id="rId13" Type="http://schemas.openxmlformats.org/officeDocument/2006/relationships/theme" Target="../theme/theme54.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slideLayout" Target="../slideLayouts/slideLayout587.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589.xml"/><Relationship Id="rId1" Type="http://schemas.openxmlformats.org/officeDocument/2006/relationships/slideLayout" Target="../slideLayouts/slideLayout588.xml"/></Relationships>
</file>

<file path=ppt/slideMasters/_rels/slideMaster56.xml.rels><?xml version="1.0" encoding="UTF-8" standalone="yes"?>
<Relationships xmlns="http://schemas.openxmlformats.org/package/2006/relationships"><Relationship Id="rId3" Type="http://schemas.openxmlformats.org/officeDocument/2006/relationships/slideLayout" Target="../slideLayouts/slideLayout592.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5" Type="http://schemas.openxmlformats.org/officeDocument/2006/relationships/theme" Target="../theme/theme56.xml"/><Relationship Id="rId4" Type="http://schemas.openxmlformats.org/officeDocument/2006/relationships/slideLayout" Target="../slideLayouts/slideLayout593.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theme" Target="../theme/theme57.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theme" Target="../theme/theme58.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slideLayout" Target="../slideLayouts/slideLayout617.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59.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image" Target="../media/image1.png"/><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60.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47.xml"/><Relationship Id="rId13" Type="http://schemas.openxmlformats.org/officeDocument/2006/relationships/theme" Target="../theme/theme61.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slideLayout" Target="../slideLayouts/slideLayout651.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53.xml"/><Relationship Id="rId1" Type="http://schemas.openxmlformats.org/officeDocument/2006/relationships/slideLayout" Target="../slideLayouts/slideLayout652.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55.xml"/><Relationship Id="rId1" Type="http://schemas.openxmlformats.org/officeDocument/2006/relationships/slideLayout" Target="../slideLayouts/slideLayout65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63.xml"/><Relationship Id="rId13" Type="http://schemas.openxmlformats.org/officeDocument/2006/relationships/slideLayout" Target="../slideLayouts/slideLayout668.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slideLayout" Target="../slideLayouts/slideLayout667.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671.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4"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theme" Target="../theme/theme66.xml"/><Relationship Id="rId2" Type="http://schemas.openxmlformats.org/officeDocument/2006/relationships/slideLayout" Target="../slideLayouts/slideLayout673.xml"/><Relationship Id="rId1" Type="http://schemas.openxmlformats.org/officeDocument/2006/relationships/slideLayout" Target="../slideLayouts/slideLayout67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67.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688.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5" Type="http://schemas.openxmlformats.org/officeDocument/2006/relationships/theme" Target="../theme/theme68.xml"/><Relationship Id="rId4" Type="http://schemas.openxmlformats.org/officeDocument/2006/relationships/slideLayout" Target="../slideLayouts/slideLayout689.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7.xml"/><Relationship Id="rId13" Type="http://schemas.openxmlformats.org/officeDocument/2006/relationships/theme" Target="../theme/theme69.xml"/><Relationship Id="rId3" Type="http://schemas.openxmlformats.org/officeDocument/2006/relationships/slideLayout" Target="../slideLayouts/slideLayout692.xml"/><Relationship Id="rId7" Type="http://schemas.openxmlformats.org/officeDocument/2006/relationships/slideLayout" Target="../slideLayouts/slideLayout696.xml"/><Relationship Id="rId12" Type="http://schemas.openxmlformats.org/officeDocument/2006/relationships/slideLayout" Target="../slideLayouts/slideLayout701.xml"/><Relationship Id="rId2" Type="http://schemas.openxmlformats.org/officeDocument/2006/relationships/slideLayout" Target="../slideLayouts/slideLayout691.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11" Type="http://schemas.openxmlformats.org/officeDocument/2006/relationships/slideLayout" Target="../slideLayouts/slideLayout700.xml"/><Relationship Id="rId5" Type="http://schemas.openxmlformats.org/officeDocument/2006/relationships/slideLayout" Target="../slideLayouts/slideLayout694.xml"/><Relationship Id="rId10" Type="http://schemas.openxmlformats.org/officeDocument/2006/relationships/slideLayout" Target="../slideLayouts/slideLayout699.xml"/><Relationship Id="rId4" Type="http://schemas.openxmlformats.org/officeDocument/2006/relationships/slideLayout" Target="../slideLayouts/slideLayout693.xml"/><Relationship Id="rId9" Type="http://schemas.openxmlformats.org/officeDocument/2006/relationships/slideLayout" Target="../slideLayouts/slideLayout6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09.xml"/><Relationship Id="rId13" Type="http://schemas.openxmlformats.org/officeDocument/2006/relationships/theme" Target="../theme/theme70.xml"/><Relationship Id="rId3" Type="http://schemas.openxmlformats.org/officeDocument/2006/relationships/slideLayout" Target="../slideLayouts/slideLayout704.xml"/><Relationship Id="rId7" Type="http://schemas.openxmlformats.org/officeDocument/2006/relationships/slideLayout" Target="../slideLayouts/slideLayout708.xml"/><Relationship Id="rId12" Type="http://schemas.openxmlformats.org/officeDocument/2006/relationships/slideLayout" Target="../slideLayouts/slideLayout713.xml"/><Relationship Id="rId2" Type="http://schemas.openxmlformats.org/officeDocument/2006/relationships/slideLayout" Target="../slideLayouts/slideLayout703.xml"/><Relationship Id="rId1" Type="http://schemas.openxmlformats.org/officeDocument/2006/relationships/slideLayout" Target="../slideLayouts/slideLayout702.xml"/><Relationship Id="rId6" Type="http://schemas.openxmlformats.org/officeDocument/2006/relationships/slideLayout" Target="../slideLayouts/slideLayout707.xml"/><Relationship Id="rId11" Type="http://schemas.openxmlformats.org/officeDocument/2006/relationships/slideLayout" Target="../slideLayouts/slideLayout712.xml"/><Relationship Id="rId5" Type="http://schemas.openxmlformats.org/officeDocument/2006/relationships/slideLayout" Target="../slideLayouts/slideLayout706.xml"/><Relationship Id="rId10" Type="http://schemas.openxmlformats.org/officeDocument/2006/relationships/slideLayout" Target="../slideLayouts/slideLayout711.xml"/><Relationship Id="rId4" Type="http://schemas.openxmlformats.org/officeDocument/2006/relationships/slideLayout" Target="../slideLayouts/slideLayout705.xml"/><Relationship Id="rId9" Type="http://schemas.openxmlformats.org/officeDocument/2006/relationships/slideLayout" Target="../slideLayouts/slideLayout710.xml"/></Relationships>
</file>

<file path=ppt/slideMasters/_rels/slideMaster71.xml.rels><?xml version="1.0" encoding="UTF-8" standalone="yes"?>
<Relationships xmlns="http://schemas.openxmlformats.org/package/2006/relationships"><Relationship Id="rId3" Type="http://schemas.openxmlformats.org/officeDocument/2006/relationships/slideLayout" Target="../slideLayouts/slideLayout716.xml"/><Relationship Id="rId2" Type="http://schemas.openxmlformats.org/officeDocument/2006/relationships/slideLayout" Target="../slideLayouts/slideLayout715.xml"/><Relationship Id="rId1" Type="http://schemas.openxmlformats.org/officeDocument/2006/relationships/slideLayout" Target="../slideLayouts/slideLayout714.xml"/><Relationship Id="rId5" Type="http://schemas.openxmlformats.org/officeDocument/2006/relationships/theme" Target="../theme/theme71.xml"/><Relationship Id="rId4" Type="http://schemas.openxmlformats.org/officeDocument/2006/relationships/slideLayout" Target="../slideLayouts/slideLayout7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2022. 5. 23.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5/23/22</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09322442"/>
      </p:ext>
    </p:extLst>
  </p:cSld>
  <p:clrMap bg1="lt1" tx1="dk1" bg2="lt2" tx2="dk2" accent1="accent1" accent2="accent2" accent3="accent3" accent4="accent4" accent5="accent5" accent6="accent6" hlink="hlink" folHlink="folHlink"/>
  <p:sldLayoutIdLst>
    <p:sldLayoutId id="2147488303" r:id="rId1"/>
    <p:sldLayoutId id="2147488304" r:id="rId2"/>
    <p:sldLayoutId id="2147488305" r:id="rId3"/>
    <p:sldLayoutId id="2147488306" r:id="rId4"/>
    <p:sldLayoutId id="2147488307" r:id="rId5"/>
    <p:sldLayoutId id="2147488308" r:id="rId6"/>
    <p:sldLayoutId id="2147488309" r:id="rId7"/>
    <p:sldLayoutId id="2147488310" r:id="rId8"/>
    <p:sldLayoutId id="2147488311" r:id="rId9"/>
    <p:sldLayoutId id="2147488312" r:id="rId10"/>
    <p:sldLayoutId id="214748831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36718261"/>
      </p:ext>
    </p:extLst>
  </p:cSld>
  <p:clrMap bg1="lt1" tx1="dk1" bg2="lt2" tx2="dk2" accent1="accent1" accent2="accent2" accent3="accent3" accent4="accent4" accent5="accent5" accent6="accent6" hlink="hlink" folHlink="folHlink"/>
  <p:sldLayoutIdLst>
    <p:sldLayoutId id="2147488318" r:id="rId1"/>
    <p:sldLayoutId id="2147488319" r:id="rId2"/>
    <p:sldLayoutId id="2147488320" r:id="rId3"/>
    <p:sldLayoutId id="2147488321" r:id="rId4"/>
    <p:sldLayoutId id="2147488322" r:id="rId5"/>
    <p:sldLayoutId id="2147488323" r:id="rId6"/>
    <p:sldLayoutId id="2147488324" r:id="rId7"/>
    <p:sldLayoutId id="2147488325" r:id="rId8"/>
    <p:sldLayoutId id="2147488326" r:id="rId9"/>
    <p:sldLayoutId id="2147488327" r:id="rId10"/>
    <p:sldLayoutId id="214748832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2922665994"/>
      </p:ext>
    </p:extLst>
  </p:cSld>
  <p:clrMap bg1="lt1" tx1="dk1" bg2="lt2" tx2="dk2" accent1="accent1" accent2="accent2" accent3="accent3" accent4="accent4" accent5="accent5" accent6="accent6" hlink="hlink" folHlink="folHlink"/>
  <p:sldLayoutIdLst>
    <p:sldLayoutId id="2147488330" r:id="rId1"/>
    <p:sldLayoutId id="2147488331" r:id="rId2"/>
    <p:sldLayoutId id="2147488332" r:id="rId3"/>
    <p:sldLayoutId id="2147488333" r:id="rId4"/>
    <p:sldLayoutId id="2147488334" r:id="rId5"/>
    <p:sldLayoutId id="2147488335" r:id="rId6"/>
    <p:sldLayoutId id="2147488336" r:id="rId7"/>
    <p:sldLayoutId id="2147488337" r:id="rId8"/>
    <p:sldLayoutId id="2147488338" r:id="rId9"/>
    <p:sldLayoutId id="2147488339" r:id="rId10"/>
    <p:sldLayoutId id="214748834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9626865"/>
      </p:ext>
    </p:extLst>
  </p:cSld>
  <p:clrMap bg1="lt1" tx1="dk1" bg2="lt2" tx2="dk2" accent1="accent1" accent2="accent2" accent3="accent3" accent4="accent4" accent5="accent5" accent6="accent6" hlink="hlink" folHlink="folHlink"/>
  <p:sldLayoutIdLst>
    <p:sldLayoutId id="2147488450" r:id="rId1"/>
    <p:sldLayoutId id="2147488451" r:id="rId2"/>
    <p:sldLayoutId id="2147488452" r:id="rId3"/>
    <p:sldLayoutId id="2147488453" r:id="rId4"/>
    <p:sldLayoutId id="2147488454" r:id="rId5"/>
    <p:sldLayoutId id="2147488455" r:id="rId6"/>
    <p:sldLayoutId id="2147488456" r:id="rId7"/>
    <p:sldLayoutId id="2147488457" r:id="rId8"/>
    <p:sldLayoutId id="2147488458" r:id="rId9"/>
    <p:sldLayoutId id="2147488459" r:id="rId10"/>
    <p:sldLayoutId id="214748846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1137048"/>
      </p:ext>
    </p:extLst>
  </p:cSld>
  <p:clrMap bg1="lt1" tx1="dk1" bg2="lt2" tx2="dk2" accent1="accent1" accent2="accent2" accent3="accent3" accent4="accent4" accent5="accent5" accent6="accent6" hlink="hlink" folHlink="folHlink"/>
  <p:sldLayoutIdLst>
    <p:sldLayoutId id="2147488475" r:id="rId1"/>
    <p:sldLayoutId id="2147488476" r:id="rId2"/>
    <p:sldLayoutId id="2147488477" r:id="rId3"/>
    <p:sldLayoutId id="2147488478" r:id="rId4"/>
    <p:sldLayoutId id="2147488479" r:id="rId5"/>
    <p:sldLayoutId id="2147488480" r:id="rId6"/>
    <p:sldLayoutId id="2147488481" r:id="rId7"/>
    <p:sldLayoutId id="2147488482" r:id="rId8"/>
    <p:sldLayoutId id="2147488483" r:id="rId9"/>
    <p:sldLayoutId id="2147488484" r:id="rId10"/>
    <p:sldLayoutId id="2147488485"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92787891"/>
      </p:ext>
    </p:extLst>
  </p:cSld>
  <p:clrMap bg1="lt1" tx1="dk1" bg2="lt2" tx2="dk2" accent1="accent1" accent2="accent2" accent3="accent3" accent4="accent4" accent5="accent5" accent6="accent6" hlink="hlink" folHlink="folHlink"/>
  <p:sldLayoutIdLst>
    <p:sldLayoutId id="2147488487" r:id="rId1"/>
    <p:sldLayoutId id="2147488488" r:id="rId2"/>
    <p:sldLayoutId id="2147488489" r:id="rId3"/>
    <p:sldLayoutId id="2147488490" r:id="rId4"/>
    <p:sldLayoutId id="2147488491" r:id="rId5"/>
    <p:sldLayoutId id="2147488492" r:id="rId6"/>
    <p:sldLayoutId id="2147488493" r:id="rId7"/>
    <p:sldLayoutId id="2147488494" r:id="rId8"/>
    <p:sldLayoutId id="2147488495" r:id="rId9"/>
    <p:sldLayoutId id="2147488496" r:id="rId10"/>
    <p:sldLayoutId id="214748849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863912677"/>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56180899"/>
      </p:ext>
    </p:extLst>
  </p:cSld>
  <p:clrMap bg1="lt1" tx1="dk1" bg2="lt2" tx2="dk2" accent1="accent1" accent2="accent2" accent3="accent3" accent4="accent4" accent5="accent5" accent6="accent6" hlink="hlink" folHlink="folHlink"/>
  <p:sldLayoutIdLst>
    <p:sldLayoutId id="2147488537" r:id="rId1"/>
    <p:sldLayoutId id="2147488538" r:id="rId2"/>
    <p:sldLayoutId id="2147488539" r:id="rId3"/>
    <p:sldLayoutId id="2147488540" r:id="rId4"/>
    <p:sldLayoutId id="2147488541" r:id="rId5"/>
    <p:sldLayoutId id="2147488542" r:id="rId6"/>
    <p:sldLayoutId id="2147488543" r:id="rId7"/>
    <p:sldLayoutId id="2147488544" r:id="rId8"/>
    <p:sldLayoutId id="2147488545" r:id="rId9"/>
    <p:sldLayoutId id="2147488546" r:id="rId10"/>
    <p:sldLayoutId id="214748854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1784939"/>
      </p:ext>
    </p:extLst>
  </p:cSld>
  <p:clrMap bg1="lt1" tx1="dk1" bg2="lt2" tx2="dk2" accent1="accent1" accent2="accent2" accent3="accent3" accent4="accent4" accent5="accent5" accent6="accent6" hlink="hlink" folHlink="folHlink"/>
  <p:sldLayoutIdLst>
    <p:sldLayoutId id="2147488549" r:id="rId1"/>
    <p:sldLayoutId id="2147488550" r:id="rId2"/>
    <p:sldLayoutId id="2147488551" r:id="rId3"/>
    <p:sldLayoutId id="2147488552" r:id="rId4"/>
    <p:sldLayoutId id="2147488553" r:id="rId5"/>
    <p:sldLayoutId id="2147488554" r:id="rId6"/>
    <p:sldLayoutId id="2147488555" r:id="rId7"/>
    <p:sldLayoutId id="2147488556" r:id="rId8"/>
    <p:sldLayoutId id="2147488557" r:id="rId9"/>
    <p:sldLayoutId id="2147488558" r:id="rId10"/>
    <p:sldLayoutId id="21474885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168759688"/>
      </p:ext>
    </p:extLst>
  </p:cSld>
  <p:clrMap bg1="lt1" tx1="dk1" bg2="lt2" tx2="dk2" accent1="accent1" accent2="accent2" accent3="accent3" accent4="accent4" accent5="accent5" accent6="accent6" hlink="hlink" folHlink="folHlink"/>
  <p:sldLayoutIdLst>
    <p:sldLayoutId id="2147488561" r:id="rId1"/>
    <p:sldLayoutId id="2147488562" r:id="rId2"/>
    <p:sldLayoutId id="2147488563" r:id="rId3"/>
    <p:sldLayoutId id="2147488564" r:id="rId4"/>
    <p:sldLayoutId id="2147488565" r:id="rId5"/>
    <p:sldLayoutId id="2147488566" r:id="rId6"/>
    <p:sldLayoutId id="2147488567" r:id="rId7"/>
    <p:sldLayoutId id="2147488568" r:id="rId8"/>
    <p:sldLayoutId id="2147488569" r:id="rId9"/>
    <p:sldLayoutId id="2147488570" r:id="rId10"/>
    <p:sldLayoutId id="21474885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44737568"/>
      </p:ext>
    </p:extLst>
  </p:cSld>
  <p:clrMap bg1="lt1" tx1="dk1" bg2="lt2" tx2="dk2" accent1="accent1" accent2="accent2" accent3="accent3" accent4="accent4" accent5="accent5" accent6="accent6" hlink="hlink" folHlink="folHlink"/>
  <p:sldLayoutIdLst>
    <p:sldLayoutId id="2147488578" r:id="rId1"/>
    <p:sldLayoutId id="2147488579" r:id="rId2"/>
    <p:sldLayoutId id="2147488580" r:id="rId3"/>
    <p:sldLayoutId id="2147488581" r:id="rId4"/>
    <p:sldLayoutId id="2147488582" r:id="rId5"/>
    <p:sldLayoutId id="2147488583" r:id="rId6"/>
    <p:sldLayoutId id="2147488584" r:id="rId7"/>
    <p:sldLayoutId id="2147488585" r:id="rId8"/>
    <p:sldLayoutId id="2147488586" r:id="rId9"/>
    <p:sldLayoutId id="2147488587" r:id="rId10"/>
    <p:sldLayoutId id="21474885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27537793"/>
      </p:ext>
    </p:extLst>
  </p:cSld>
  <p:clrMap bg1="lt1" tx1="dk1" bg2="lt2" tx2="dk2" accent1="accent1" accent2="accent2" accent3="accent3" accent4="accent4" accent5="accent5" accent6="accent6" hlink="hlink" folHlink="folHlink"/>
  <p:sldLayoutIdLst>
    <p:sldLayoutId id="2147488590" r:id="rId1"/>
    <p:sldLayoutId id="2147488591" r:id="rId2"/>
    <p:sldLayoutId id="2147488592" r:id="rId3"/>
    <p:sldLayoutId id="2147488593" r:id="rId4"/>
    <p:sldLayoutId id="2147488594" r:id="rId5"/>
    <p:sldLayoutId id="2147488595" r:id="rId6"/>
    <p:sldLayoutId id="2147488596" r:id="rId7"/>
    <p:sldLayoutId id="2147488597" r:id="rId8"/>
    <p:sldLayoutId id="2147488598" r:id="rId9"/>
    <p:sldLayoutId id="2147488599" r:id="rId10"/>
    <p:sldLayoutId id="214748860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9998794"/>
      </p:ext>
    </p:extLst>
  </p:cSld>
  <p:clrMap bg1="lt1" tx1="dk1" bg2="lt2" tx2="dk2" accent1="accent1" accent2="accent2" accent3="accent3" accent4="accent4" accent5="accent5" accent6="accent6" hlink="hlink" folHlink="folHlink"/>
  <p:sldLayoutIdLst>
    <p:sldLayoutId id="2147488615" r:id="rId1"/>
    <p:sldLayoutId id="2147488616" r:id="rId2"/>
    <p:sldLayoutId id="2147488617" r:id="rId3"/>
    <p:sldLayoutId id="2147488618" r:id="rId4"/>
    <p:sldLayoutId id="2147488619" r:id="rId5"/>
    <p:sldLayoutId id="2147488620" r:id="rId6"/>
    <p:sldLayoutId id="2147488621" r:id="rId7"/>
    <p:sldLayoutId id="2147488622" r:id="rId8"/>
    <p:sldLayoutId id="2147488623" r:id="rId9"/>
    <p:sldLayoutId id="2147488624" r:id="rId10"/>
    <p:sldLayoutId id="2147488625" r:id="rId11"/>
    <p:sldLayoutId id="21474886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3075593"/>
      </p:ext>
    </p:extLst>
  </p:cSld>
  <p:clrMap bg1="lt1" tx1="dk1" bg2="lt2" tx2="dk2" accent1="accent1" accent2="accent2" accent3="accent3" accent4="accent4" accent5="accent5" accent6="accent6" hlink="hlink" folHlink="folHlink"/>
  <p:sldLayoutIdLst>
    <p:sldLayoutId id="2147488628" r:id="rId1"/>
    <p:sldLayoutId id="2147488629" r:id="rId2"/>
    <p:sldLayoutId id="2147488630" r:id="rId3"/>
    <p:sldLayoutId id="2147488631" r:id="rId4"/>
    <p:sldLayoutId id="2147488632" r:id="rId5"/>
    <p:sldLayoutId id="2147488633" r:id="rId6"/>
    <p:sldLayoutId id="2147488634" r:id="rId7"/>
    <p:sldLayoutId id="2147488635" r:id="rId8"/>
    <p:sldLayoutId id="2147488636" r:id="rId9"/>
    <p:sldLayoutId id="2147488637" r:id="rId10"/>
    <p:sldLayoutId id="214748863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845085156"/>
      </p:ext>
    </p:extLst>
  </p:cSld>
  <p:clrMap bg1="lt1" tx1="dk1" bg2="lt2" tx2="dk2" accent1="accent1" accent2="accent2" accent3="accent3" accent4="accent4" accent5="accent5" accent6="accent6" hlink="hlink" folHlink="folHlink"/>
  <p:sldLayoutIdLst>
    <p:sldLayoutId id="2147488640" r:id="rId1"/>
    <p:sldLayoutId id="2147488641" r:id="rId2"/>
    <p:sldLayoutId id="2147488642" r:id="rId3"/>
    <p:sldLayoutId id="2147488643" r:id="rId4"/>
    <p:sldLayoutId id="2147488644" r:id="rId5"/>
    <p:sldLayoutId id="2147488645" r:id="rId6"/>
    <p:sldLayoutId id="2147488646" r:id="rId7"/>
    <p:sldLayoutId id="2147488647" r:id="rId8"/>
    <p:sldLayoutId id="2147488648" r:id="rId9"/>
    <p:sldLayoutId id="2147488649" r:id="rId10"/>
    <p:sldLayoutId id="21474886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7879803"/>
      </p:ext>
    </p:extLst>
  </p:cSld>
  <p:clrMap bg1="lt1" tx1="dk1" bg2="lt2" tx2="dk2" accent1="accent1" accent2="accent2" accent3="accent3" accent4="accent4" accent5="accent5" accent6="accent6" hlink="hlink" folHlink="folHlink"/>
  <p:sldLayoutIdLst>
    <p:sldLayoutId id="2147488709" r:id="rId1"/>
    <p:sldLayoutId id="2147488710" r:id="rId2"/>
    <p:sldLayoutId id="2147488711" r:id="rId3"/>
    <p:sldLayoutId id="2147488712" r:id="rId4"/>
    <p:sldLayoutId id="2147488713" r:id="rId5"/>
    <p:sldLayoutId id="2147488714" r:id="rId6"/>
    <p:sldLayoutId id="2147488715" r:id="rId7"/>
    <p:sldLayoutId id="2147488716" r:id="rId8"/>
    <p:sldLayoutId id="2147488717" r:id="rId9"/>
    <p:sldLayoutId id="2147488718" r:id="rId10"/>
    <p:sldLayoutId id="2147488719" r:id="rId11"/>
    <p:sldLayoutId id="214748872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03585"/>
      </p:ext>
    </p:extLst>
  </p:cSld>
  <p:clrMap bg1="lt1" tx1="dk1" bg2="lt2" tx2="dk2" accent1="accent1" accent2="accent2" accent3="accent3" accent4="accent4" accent5="accent5" accent6="accent6" hlink="hlink" folHlink="folHlink"/>
  <p:sldLayoutIdLst>
    <p:sldLayoutId id="2147488722" r:id="rId1"/>
    <p:sldLayoutId id="214748872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365870"/>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5456"/>
      </p:ext>
    </p:extLst>
  </p:cSld>
  <p:clrMap bg1="lt1" tx1="dk1" bg2="lt2" tx2="dk2" accent1="accent1" accent2="accent2" accent3="accent3" accent4="accent4" accent5="accent5" accent6="accent6" hlink="hlink" folHlink="folHlink"/>
  <p:sldLayoutIdLst>
    <p:sldLayoutId id="2147488756" r:id="rId1"/>
    <p:sldLayoutId id="2147488757" r:id="rId2"/>
    <p:sldLayoutId id="2147488758" r:id="rId3"/>
    <p:sldLayoutId id="2147488759" r:id="rId4"/>
    <p:sldLayoutId id="2147488760" r:id="rId5"/>
    <p:sldLayoutId id="2147488761" r:id="rId6"/>
    <p:sldLayoutId id="2147488762" r:id="rId7"/>
    <p:sldLayoutId id="2147488763" r:id="rId8"/>
    <p:sldLayoutId id="2147488764" r:id="rId9"/>
    <p:sldLayoutId id="2147488765" r:id="rId10"/>
    <p:sldLayoutId id="2147488766" r:id="rId11"/>
    <p:sldLayoutId id="214748876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7920193"/>
      </p:ext>
    </p:extLst>
  </p:cSld>
  <p:clrMap bg1="lt1" tx1="dk1" bg2="lt2" tx2="dk2" accent1="accent1" accent2="accent2" accent3="accent3" accent4="accent4" accent5="accent5" accent6="accent6" hlink="hlink" folHlink="folHlink"/>
  <p:sldLayoutIdLst>
    <p:sldLayoutId id="2147488782" r:id="rId1"/>
    <p:sldLayoutId id="2147488783" r:id="rId2"/>
    <p:sldLayoutId id="2147488784" r:id="rId3"/>
    <p:sldLayoutId id="2147488785" r:id="rId4"/>
    <p:sldLayoutId id="2147488786" r:id="rId5"/>
    <p:sldLayoutId id="2147488787" r:id="rId6"/>
    <p:sldLayoutId id="2147488788" r:id="rId7"/>
    <p:sldLayoutId id="2147488789" r:id="rId8"/>
    <p:sldLayoutId id="2147488790" r:id="rId9"/>
    <p:sldLayoutId id="2147488791" r:id="rId10"/>
    <p:sldLayoutId id="2147488792" r:id="rId11"/>
    <p:sldLayoutId id="214748879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3523723721"/>
      </p:ext>
    </p:extLst>
  </p:cSld>
  <p:clrMap bg1="lt1" tx1="dk1" bg2="lt2" tx2="dk2" accent1="accent1" accent2="accent2" accent3="accent3" accent4="accent4" accent5="accent5" accent6="accent6" hlink="hlink" folHlink="folHlink"/>
  <p:sldLayoutIdLst>
    <p:sldLayoutId id="2147488795"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 id="2147488804" r:id="rId10"/>
    <p:sldLayoutId id="2147488805"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4863"/>
      </p:ext>
    </p:extLst>
  </p:cSld>
  <p:clrMap bg1="lt1" tx1="dk1" bg2="lt2" tx2="dk2" accent1="accent1" accent2="accent2" accent3="accent3" accent4="accent4" accent5="accent5" accent6="accent6" hlink="hlink" folHlink="folHlink"/>
  <p:sldLayoutIdLst>
    <p:sldLayoutId id="2147488807" r:id="rId1"/>
    <p:sldLayoutId id="2147488808" r:id="rId2"/>
    <p:sldLayoutId id="2147488809" r:id="rId3"/>
    <p:sldLayoutId id="2147488810" r:id="rId4"/>
    <p:sldLayoutId id="2147488811" r:id="rId5"/>
    <p:sldLayoutId id="2147488812" r:id="rId6"/>
    <p:sldLayoutId id="2147488813" r:id="rId7"/>
    <p:sldLayoutId id="2147488814" r:id="rId8"/>
    <p:sldLayoutId id="2147488815" r:id="rId9"/>
    <p:sldLayoutId id="2147488816" r:id="rId10"/>
    <p:sldLayoutId id="214748881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976773522"/>
      </p:ext>
    </p:extLst>
  </p:cSld>
  <p:clrMap bg1="lt1" tx1="dk1" bg2="lt2" tx2="dk2" accent1="accent1" accent2="accent2" accent3="accent3" accent4="accent4" accent5="accent5" accent6="accent6" hlink="hlink" folHlink="folHlink"/>
  <p:sldLayoutIdLst>
    <p:sldLayoutId id="2147488819" r:id="rId1"/>
    <p:sldLayoutId id="2147488820" r:id="rId2"/>
    <p:sldLayoutId id="2147488821" r:id="rId3"/>
    <p:sldLayoutId id="2147488822" r:id="rId4"/>
    <p:sldLayoutId id="2147488823" r:id="rId5"/>
    <p:sldLayoutId id="2147488824" r:id="rId6"/>
    <p:sldLayoutId id="2147488825" r:id="rId7"/>
    <p:sldLayoutId id="2147488826" r:id="rId8"/>
    <p:sldLayoutId id="2147488827" r:id="rId9"/>
    <p:sldLayoutId id="2147488828" r:id="rId10"/>
    <p:sldLayoutId id="2147488829" r:id="rId11"/>
    <p:sldLayoutId id="214748883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5/23/22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568860748"/>
      </p:ext>
    </p:extLst>
  </p:cSld>
  <p:clrMap bg1="lt1" tx1="dk1" bg2="lt2" tx2="dk2" accent1="accent1" accent2="accent2" accent3="accent3" accent4="accent4" accent5="accent5" accent6="accent6" hlink="hlink" folHlink="folHlink"/>
  <p:sldLayoutIdLst>
    <p:sldLayoutId id="2147488832" r:id="rId1"/>
    <p:sldLayoutId id="2147488833"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5/23/22</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104611938"/>
      </p:ext>
    </p:extLst>
  </p:cSld>
  <p:clrMap bg1="lt1" tx1="dk1" bg2="lt2" tx2="dk2" accent1="accent1" accent2="accent2" accent3="accent3" accent4="accent4" accent5="accent5" accent6="accent6" hlink="hlink" folHlink="folHlink"/>
  <p:sldLayoutIdLst>
    <p:sldLayoutId id="2147488835" r:id="rId1"/>
    <p:sldLayoutId id="2147488836"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825625"/>
            <a:ext cx="7886700" cy="4351339"/>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6356351"/>
            <a:ext cx="20574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6356351"/>
            <a:ext cx="30861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6356351"/>
            <a:ext cx="20574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 name="hl">
            <a:extLst>
              <a:ext uri="{FF2B5EF4-FFF2-40B4-BE49-F238E27FC236}">
                <a16:creationId xmlns:a16="http://schemas.microsoft.com/office/drawing/2014/main" id="{EDF58919-39EB-4252-A5A0-EEA3434236DF}"/>
              </a:ext>
            </a:extLst>
          </p:cNvPr>
          <p:cNvSpPr txBox="1"/>
          <p:nvPr userDrawn="1"/>
        </p:nvSpPr>
        <p:spPr>
          <a:xfrm>
            <a:off x="0" y="0"/>
            <a:ext cx="9144000" cy="369332"/>
          </a:xfrm>
          <a:prstGeom prst="rect">
            <a:avLst/>
          </a:prstGeom>
          <a:noFill/>
        </p:spPr>
        <p:txBody>
          <a:bodyPr vert="horz" rtlCol="0">
            <a:spAutoFit/>
          </a:bodyPr>
          <a:lstStyle/>
          <a:p>
            <a:endParaRPr lang="en-US" sz="1800">
              <a:solidFill>
                <a:srgbClr val="000000"/>
              </a:solidFill>
            </a:endParaRPr>
          </a:p>
        </p:txBody>
      </p:sp>
      <p:sp>
        <p:nvSpPr>
          <p:cNvPr id="3" name="fl">
            <a:extLst>
              <a:ext uri="{FF2B5EF4-FFF2-40B4-BE49-F238E27FC236}">
                <a16:creationId xmlns:a16="http://schemas.microsoft.com/office/drawing/2014/main" id="{3405171B-DB66-41E3-A235-64065E483A80}"/>
              </a:ext>
            </a:extLst>
          </p:cNvPr>
          <p:cNvSpPr txBox="1"/>
          <p:nvPr userDrawn="1"/>
        </p:nvSpPr>
        <p:spPr>
          <a:xfrm>
            <a:off x="0" y="6319520"/>
            <a:ext cx="9144000" cy="369332"/>
          </a:xfrm>
          <a:prstGeom prst="rect">
            <a:avLst/>
          </a:prstGeom>
          <a:noFill/>
        </p:spPr>
        <p:txBody>
          <a:bodyPr vert="horz" rtlCol="0">
            <a:spAutoFit/>
          </a:bodyPr>
          <a:lstStyle/>
          <a:p>
            <a:endParaRPr lang="en-US" sz="1800">
              <a:solidFill>
                <a:srgbClr val="000000"/>
              </a:solidFill>
            </a:endParaRPr>
          </a:p>
        </p:txBody>
      </p:sp>
    </p:spTree>
    <p:extLst>
      <p:ext uri="{BB962C8B-B14F-4D97-AF65-F5344CB8AC3E}">
        <p14:creationId xmlns:p14="http://schemas.microsoft.com/office/powerpoint/2010/main" val="879894439"/>
      </p:ext>
    </p:extLst>
  </p:cSld>
  <p:clrMap bg1="lt1" tx1="dk1" bg2="dk2" tx2="lt2" accent1="accent1" accent2="accent2" accent3="accent3" accent4="accent4" accent5="accent5" accent6="accent6" hlink="hlink" folHlink="folHlink"/>
  <p:sldLayoutIdLst>
    <p:sldLayoutId id="2147488843" r:id="rId1"/>
    <p:sldLayoutId id="2147488844" r:id="rId2"/>
    <p:sldLayoutId id="2147488845" r:id="rId3"/>
    <p:sldLayoutId id="2147488846" r:id="rId4"/>
    <p:sldLayoutId id="2147488847" r:id="rId5"/>
    <p:sldLayoutId id="2147488848" r:id="rId6"/>
    <p:sldLayoutId id="2147488849" r:id="rId7"/>
    <p:sldLayoutId id="2147488850" r:id="rId8"/>
    <p:sldLayoutId id="2147488851" r:id="rId9"/>
    <p:sldLayoutId id="2147488852" r:id="rId10"/>
    <p:sldLayoutId id="2147488853" r:id="rId11"/>
    <p:sldLayoutId id="2147488854" r:id="rId12"/>
    <p:sldLayoutId id="214748885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628650" y="365127"/>
            <a:ext cx="7886700" cy="7900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Black"/>
              <a:buNone/>
              <a:defRPr sz="4400" b="1" i="0" u="none" strike="noStrike" cap="none">
                <a:solidFill>
                  <a:schemeClr val="dk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7" name="Google Shape;137;p27"/>
          <p:cNvSpPr txBox="1">
            <a:spLocks noGrp="1"/>
          </p:cNvSpPr>
          <p:nvPr>
            <p:ph type="body" idx="1"/>
          </p:nvPr>
        </p:nvSpPr>
        <p:spPr>
          <a:xfrm>
            <a:off x="628650" y="1253331"/>
            <a:ext cx="7886700" cy="5003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7"/>
          <p:cNvSpPr txBox="1">
            <a:spLocks noGrp="1"/>
          </p:cNvSpPr>
          <p:nvPr>
            <p:ph type="dt" idx="10"/>
          </p:nvPr>
        </p:nvSpPr>
        <p:spPr>
          <a:xfrm>
            <a:off x="628650" y="6356351"/>
            <a:ext cx="2057400" cy="3652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27"/>
          <p:cNvSpPr txBox="1">
            <a:spLocks noGrp="1"/>
          </p:cNvSpPr>
          <p:nvPr>
            <p:ph type="ftr" idx="11"/>
          </p:nvPr>
        </p:nvSpPr>
        <p:spPr>
          <a:xfrm>
            <a:off x="3028950" y="6356351"/>
            <a:ext cx="3086100" cy="365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27"/>
          <p:cNvSpPr txBox="1">
            <a:spLocks noGrp="1"/>
          </p:cNvSpPr>
          <p:nvPr>
            <p:ph type="sldNum" idx="12"/>
          </p:nvPr>
        </p:nvSpPr>
        <p:spPr>
          <a:xfrm>
            <a:off x="6457950" y="6356351"/>
            <a:ext cx="20574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 name="hl">
            <a:extLst>
              <a:ext uri="{FF2B5EF4-FFF2-40B4-BE49-F238E27FC236}">
                <a16:creationId xmlns:a16="http://schemas.microsoft.com/office/drawing/2014/main" id="{C2FE6794-CD26-4778-BF6F-326412E2130E}"/>
              </a:ext>
            </a:extLst>
          </p:cNvPr>
          <p:cNvSpPr txBox="1"/>
          <p:nvPr userDrawn="1"/>
        </p:nvSpPr>
        <p:spPr>
          <a:xfrm>
            <a:off x="0" y="0"/>
            <a:ext cx="9144000" cy="369332"/>
          </a:xfrm>
          <a:prstGeom prst="rect">
            <a:avLst/>
          </a:prstGeom>
          <a:noFill/>
        </p:spPr>
        <p:txBody>
          <a:bodyPr vert="horz" rtlCol="0">
            <a:spAutoFit/>
          </a:bodyPr>
          <a:lstStyle/>
          <a:p>
            <a:endParaRPr lang="en-US" sz="1800">
              <a:solidFill>
                <a:srgbClr val="000000"/>
              </a:solidFill>
            </a:endParaRPr>
          </a:p>
        </p:txBody>
      </p:sp>
      <p:sp>
        <p:nvSpPr>
          <p:cNvPr id="3" name="fl">
            <a:extLst>
              <a:ext uri="{FF2B5EF4-FFF2-40B4-BE49-F238E27FC236}">
                <a16:creationId xmlns:a16="http://schemas.microsoft.com/office/drawing/2014/main" id="{FC2782CB-D659-454E-AD8B-89F1928CD3C7}"/>
              </a:ext>
            </a:extLst>
          </p:cNvPr>
          <p:cNvSpPr txBox="1"/>
          <p:nvPr userDrawn="1"/>
        </p:nvSpPr>
        <p:spPr>
          <a:xfrm>
            <a:off x="0" y="6319520"/>
            <a:ext cx="9144000" cy="369332"/>
          </a:xfrm>
          <a:prstGeom prst="rect">
            <a:avLst/>
          </a:prstGeom>
          <a:noFill/>
        </p:spPr>
        <p:txBody>
          <a:bodyPr vert="horz" rtlCol="0">
            <a:spAutoFit/>
          </a:bodyPr>
          <a:lstStyle/>
          <a:p>
            <a:endParaRPr lang="en-US" sz="1800">
              <a:solidFill>
                <a:srgbClr val="000000"/>
              </a:solidFill>
            </a:endParaRPr>
          </a:p>
        </p:txBody>
      </p:sp>
    </p:spTree>
    <p:extLst>
      <p:ext uri="{BB962C8B-B14F-4D97-AF65-F5344CB8AC3E}">
        <p14:creationId xmlns:p14="http://schemas.microsoft.com/office/powerpoint/2010/main" val="1806386713"/>
      </p:ext>
    </p:extLst>
  </p:cSld>
  <p:clrMap bg1="lt1" tx1="dk1" bg2="dk2" tx2="lt2" accent1="accent1" accent2="accent2" accent3="accent3" accent4="accent4" accent5="accent5" accent6="accent6" hlink="hlink" folHlink="folHlink"/>
  <p:sldLayoutIdLst>
    <p:sldLayoutId id="2147488857" r:id="rId1"/>
    <p:sldLayoutId id="2147488858" r:id="rId2"/>
    <p:sldLayoutId id="214748885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665772"/>
      </p:ext>
    </p:extLst>
  </p:cSld>
  <p:clrMap bg1="lt1" tx1="dk1" bg2="lt2" tx2="dk2" accent1="accent1" accent2="accent2" accent3="accent3" accent4="accent4" accent5="accent5" accent6="accent6" hlink="hlink" folHlink="folHlink"/>
  <p:sldLayoutIdLst>
    <p:sldLayoutId id="2147488861" r:id="rId1"/>
    <p:sldLayoutId id="21474888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14170427"/>
      </p:ext>
    </p:extLst>
  </p:cSld>
  <p:clrMap bg1="lt1" tx1="dk1" bg2="lt2" tx2="dk2" accent1="accent1" accent2="accent2" accent3="accent3" accent4="accent4" accent5="accent5" accent6="accent6" hlink="hlink" folHlink="folHlink"/>
  <p:sldLayoutIdLst>
    <p:sldLayoutId id="2147488864" r:id="rId1"/>
    <p:sldLayoutId id="2147488865" r:id="rId2"/>
    <p:sldLayoutId id="2147488866" r:id="rId3"/>
    <p:sldLayoutId id="2147488867" r:id="rId4"/>
    <p:sldLayoutId id="2147488868" r:id="rId5"/>
    <p:sldLayoutId id="2147488869" r:id="rId6"/>
    <p:sldLayoutId id="2147488870" r:id="rId7"/>
    <p:sldLayoutId id="2147488871" r:id="rId8"/>
    <p:sldLayoutId id="2147488872" r:id="rId9"/>
    <p:sldLayoutId id="2147488873" r:id="rId10"/>
    <p:sldLayoutId id="2147488874" r:id="rId11"/>
    <p:sldLayoutId id="214748887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3792434258"/>
      </p:ext>
    </p:extLst>
  </p:cSld>
  <p:clrMap bg1="lt1" tx1="dk1" bg2="lt2" tx2="dk2" accent1="accent1" accent2="accent2" accent3="accent3" accent4="accent4" accent5="accent5" accent6="accent6" hlink="hlink" folHlink="folHlink"/>
  <p:sldLayoutIdLst>
    <p:sldLayoutId id="2147488877" r:id="rId1"/>
    <p:sldLayoutId id="2147488878" r:id="rId2"/>
    <p:sldLayoutId id="2147488879" r:id="rId3"/>
    <p:sldLayoutId id="2147488880" r:id="rId4"/>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D1C9EC3F-C554-C645-BEED-DA050A7071AA}"/>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5539" name="Rectangle 1027">
            <a:extLst>
              <a:ext uri="{FF2B5EF4-FFF2-40B4-BE49-F238E27FC236}">
                <a16:creationId xmlns:a16="http://schemas.microsoft.com/office/drawing/2014/main" id="{39177F69-83A0-3A4C-9894-9B9199501BCB}"/>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23A0F77C-4198-5F4B-A635-231322DC25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02C852AA-A1E8-8D4B-B4FB-6FB8486E1E9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ECC61133-7B63-6F45-9285-A3A983BBEE75}" type="slidenum">
              <a:rPr lang="en-US" altLang="en-US"/>
              <a:pPr>
                <a:defRPr/>
              </a:pPr>
              <a:t>‹#›</a:t>
            </a:fld>
            <a:endParaRPr lang="en-US" altLang="en-US"/>
          </a:p>
        </p:txBody>
      </p:sp>
      <p:sp>
        <p:nvSpPr>
          <p:cNvPr id="65542" name="Line 1032">
            <a:extLst>
              <a:ext uri="{FF2B5EF4-FFF2-40B4-BE49-F238E27FC236}">
                <a16:creationId xmlns:a16="http://schemas.microsoft.com/office/drawing/2014/main" id="{51358CB0-C01E-DD4B-A2A6-5FA85A389AF6}"/>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43" name="Line 1033">
            <a:extLst>
              <a:ext uri="{FF2B5EF4-FFF2-40B4-BE49-F238E27FC236}">
                <a16:creationId xmlns:a16="http://schemas.microsoft.com/office/drawing/2014/main" id="{4C0B7545-2670-614B-8CDE-F2E935AE28D5}"/>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87161871"/>
      </p:ext>
    </p:extLst>
  </p:cSld>
  <p:clrMap bg1="lt1" tx1="dk1" bg2="lt2" tx2="dk2" accent1="accent1" accent2="accent2" accent3="accent3" accent4="accent4" accent5="accent5" accent6="accent6" hlink="hlink" folHlink="folHlink"/>
  <p:sldLayoutIdLst>
    <p:sldLayoutId id="2147488882" r:id="rId1"/>
    <p:sldLayoutId id="2147488883" r:id="rId2"/>
    <p:sldLayoutId id="2147488884" r:id="rId3"/>
    <p:sldLayoutId id="2147488885" r:id="rId4"/>
    <p:sldLayoutId id="2147488886" r:id="rId5"/>
    <p:sldLayoutId id="2147488887" r:id="rId6"/>
    <p:sldLayoutId id="2147488888" r:id="rId7"/>
    <p:sldLayoutId id="2147488889" r:id="rId8"/>
    <p:sldLayoutId id="2147488890" r:id="rId9"/>
    <p:sldLayoutId id="2147488891" r:id="rId10"/>
    <p:sldLayoutId id="2147488892" r:id="rId11"/>
    <p:sldLayoutId id="214748889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1730"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01731"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eaLnBrk="1" hangingPunct="1">
              <a:defRPr/>
            </a:pPr>
            <a:fld id="{0BC070B0-CA22-7745-8A7B-A53F4880160F}" type="slidenum">
              <a:rPr lang="en-US">
                <a:ea typeface="ＭＳ Ｐゴシック" charset="0"/>
              </a:rPr>
              <a:pPr eaLnBrk="1" hangingPunct="1">
                <a:defRPr/>
              </a:pPr>
              <a:t>‹#›</a:t>
            </a:fld>
            <a:endParaRPr lang="en-US">
              <a:ea typeface="ＭＳ Ｐゴシック" charset="0"/>
            </a:endParaRPr>
          </a:p>
        </p:txBody>
      </p:sp>
      <p:sp>
        <p:nvSpPr>
          <p:cNvPr id="201734"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201735"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11121894"/>
      </p:ext>
    </p:extLst>
  </p:cSld>
  <p:clrMap bg1="lt1" tx1="dk1" bg2="lt2" tx2="dk2" accent1="accent1" accent2="accent2" accent3="accent3" accent4="accent4" accent5="accent5" accent6="accent6" hlink="hlink" folHlink="folHlink"/>
  <p:sldLayoutIdLst>
    <p:sldLayoutId id="2147488895" r:id="rId1"/>
    <p:sldLayoutId id="2147488896" r:id="rId2"/>
    <p:sldLayoutId id="2147488897" r:id="rId3"/>
    <p:sldLayoutId id="2147488898" r:id="rId4"/>
    <p:sldLayoutId id="2147488899" r:id="rId5"/>
    <p:sldLayoutId id="2147488900" r:id="rId6"/>
    <p:sldLayoutId id="2147488901" r:id="rId7"/>
    <p:sldLayoutId id="2147488902" r:id="rId8"/>
    <p:sldLayoutId id="2147488903" r:id="rId9"/>
    <p:sldLayoutId id="2147488904" r:id="rId10"/>
    <p:sldLayoutId id="2147488905" r:id="rId11"/>
    <p:sldLayoutId id="214748890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8990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253331"/>
            <a:ext cx="7886700" cy="5003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3772-9A14-4310-AA97-ADA9BE0847FC}" type="datetimeFigureOut">
              <a:rPr lang="en-CH" smtClean="0"/>
              <a:t>5/23/22</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571078-45FA-4BA5-9BE9-4C6ADE012FE3}" type="slidenum">
              <a:rPr lang="en-CH" smtClean="0"/>
              <a:t>‹#›</a:t>
            </a:fld>
            <a:endParaRPr lang="en-CH"/>
          </a:p>
        </p:txBody>
      </p:sp>
    </p:spTree>
    <p:extLst>
      <p:ext uri="{BB962C8B-B14F-4D97-AF65-F5344CB8AC3E}">
        <p14:creationId xmlns:p14="http://schemas.microsoft.com/office/powerpoint/2010/main" val="1709435098"/>
      </p:ext>
    </p:extLst>
  </p:cSld>
  <p:clrMap bg1="lt1" tx1="dk1" bg2="lt2" tx2="dk2" accent1="accent1" accent2="accent2" accent3="accent3" accent4="accent4" accent5="accent5" accent6="accent6" hlink="hlink" folHlink="folHlink"/>
  <p:sldLayoutIdLst>
    <p:sldLayoutId id="2147488908" r:id="rId1"/>
    <p:sldLayoutId id="2147488909" r:id="rId2"/>
    <p:sldLayoutId id="2147488910" r:id="rId3"/>
    <p:sldLayoutId id="2147488911" r:id="rId4"/>
  </p:sldLayoutIdLst>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498.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safari.ethz.ch/" TargetMode="External"/><Relationship Id="rId1" Type="http://schemas.openxmlformats.org/officeDocument/2006/relationships/slideLayout" Target="../slideLayouts/slideLayout60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686.xml"/><Relationship Id="rId5" Type="http://schemas.openxmlformats.org/officeDocument/2006/relationships/image" Target="../media/image108.gif"/><Relationship Id="rId4" Type="http://schemas.openxmlformats.org/officeDocument/2006/relationships/image" Target="../media/image107.png"/></Relationships>
</file>

<file path=ppt/slides/_rels/slide10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6.xml"/><Relationship Id="rId1" Type="http://schemas.openxmlformats.org/officeDocument/2006/relationships/slideLayout" Target="../slideLayouts/slideLayout7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37.xml"/><Relationship Id="rId1" Type="http://schemas.openxmlformats.org/officeDocument/2006/relationships/slideLayout" Target="../slideLayouts/slideLayout686.xml"/><Relationship Id="rId4" Type="http://schemas.openxmlformats.org/officeDocument/2006/relationships/image" Target="../media/image111.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1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4.xml"/></Relationships>
</file>

<file path=ppt/slides/_rels/slide105.xml.rels><?xml version="1.0" encoding="UTF-8" standalone="yes"?>
<Relationships xmlns="http://schemas.openxmlformats.org/package/2006/relationships"><Relationship Id="rId2" Type="http://schemas.openxmlformats.org/officeDocument/2006/relationships/hyperlink" Target="https://github.com/ChampSim/ChampSim" TargetMode="External"/><Relationship Id="rId1" Type="http://schemas.openxmlformats.org/officeDocument/2006/relationships/slideLayout" Target="../slideLayouts/slideLayout71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89.xml"/></Relationships>
</file>

<file path=ppt/slides/_rels/slide10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14.xml"/></Relationships>
</file>

<file path=ppt/slides/_rels/slide10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14.xml"/></Relationships>
</file>

<file path=ppt/slides/_rels/slide10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14.xml"/></Relationships>
</file>

<file path=ppt/slides/_rels/slide11.xml.rels><?xml version="1.0" encoding="UTF-8" standalone="yes"?>
<Relationships xmlns="http://schemas.openxmlformats.org/package/2006/relationships"><Relationship Id="rId3" Type="http://schemas.openxmlformats.org/officeDocument/2006/relationships/hyperlink" Target="https://people.inf.ethz.ch/omutlu/pub/onur-HuaweiDay-SAFARIIntroductionAndResearch-October-19-2021.pdf" TargetMode="External"/><Relationship Id="rId2" Type="http://schemas.openxmlformats.org/officeDocument/2006/relationships/hyperlink" Target="https://people.inf.ethz.ch/omutlu/pub/onur-HuaweiDay-SAFARIIntroductionAndResearch-October-19-2021.pptx" TargetMode="External"/><Relationship Id="rId1" Type="http://schemas.openxmlformats.org/officeDocument/2006/relationships/slideLayout" Target="../slideLayouts/slideLayout595.xml"/><Relationship Id="rId4" Type="http://schemas.openxmlformats.org/officeDocument/2006/relationships/hyperlink" Target="https://www.youtube.com/watch?v=mSr1QQmYuX0&amp;list=PL5Q2soXY2Zi8D_5MGV6EnXEJHnV2YFBJl&amp;index=67" TargetMode="External"/></Relationships>
</file>

<file path=ppt/slides/_rels/slide11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14.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714.xml"/><Relationship Id="rId4" Type="http://schemas.openxmlformats.org/officeDocument/2006/relationships/hyperlink" Target="https://arxiv.org/pdf/2109.12021.pdf"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github.com/CMU-SAFARI/Pythia" TargetMode="External"/><Relationship Id="rId1" Type="http://schemas.openxmlformats.org/officeDocument/2006/relationships/slideLayout" Target="../slideLayouts/slideLayout714.xml"/><Relationship Id="rId6" Type="http://schemas.openxmlformats.org/officeDocument/2006/relationships/image" Target="../media/image112.png"/><Relationship Id="rId5" Type="http://schemas.openxmlformats.org/officeDocument/2006/relationships/image" Target="../media/image100.png"/><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41.xml"/><Relationship Id="rId1" Type="http://schemas.openxmlformats.org/officeDocument/2006/relationships/slideLayout" Target="../slideLayouts/slideLayout717.xml"/><Relationship Id="rId6" Type="http://schemas.openxmlformats.org/officeDocument/2006/relationships/image" Target="../media/image97.png"/><Relationship Id="rId5" Type="http://schemas.openxmlformats.org/officeDocument/2006/relationships/image" Target="../media/image96.tiff"/><Relationship Id="rId10" Type="http://schemas.openxmlformats.org/officeDocument/2006/relationships/hyperlink" Target="https://github.com/CMU-SAFARI/Pythia" TargetMode="External"/><Relationship Id="rId4" Type="http://schemas.openxmlformats.org/officeDocument/2006/relationships/image" Target="../media/image95.png"/><Relationship Id="rId9" Type="http://schemas.openxmlformats.org/officeDocument/2006/relationships/image" Target="../media/image10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xiv.org/pdf/2205.07394.pdf" TargetMode="External"/><Relationship Id="rId1" Type="http://schemas.openxmlformats.org/officeDocument/2006/relationships/slideLayout" Target="../slideLayouts/slideLayout6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656.xml"/><Relationship Id="rId4" Type="http://schemas.openxmlformats.org/officeDocument/2006/relationships/image" Target="../media/image115.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6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4.xml"/><Relationship Id="rId1" Type="http://schemas.openxmlformats.org/officeDocument/2006/relationships/slideLayout" Target="../slideLayouts/slideLayout669.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mSr1QQmYuX0" TargetMode="External"/><Relationship Id="rId2" Type="http://schemas.openxmlformats.org/officeDocument/2006/relationships/image" Target="../media/image25.png"/><Relationship Id="rId1" Type="http://schemas.openxmlformats.org/officeDocument/2006/relationships/slideLayout" Target="../slideLayouts/slideLayout59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6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69.xml"/></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66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6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6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66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69.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3.xml"/><Relationship Id="rId1" Type="http://schemas.openxmlformats.org/officeDocument/2006/relationships/slideLayout" Target="../slideLayouts/slideLayout669.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4.xml"/><Relationship Id="rId1" Type="http://schemas.openxmlformats.org/officeDocument/2006/relationships/slideLayout" Target="../slideLayouts/slideLayout66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5.xml"/><Relationship Id="rId1" Type="http://schemas.openxmlformats.org/officeDocument/2006/relationships/slideLayout" Target="../slideLayouts/slideLayout66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6.xml"/><Relationship Id="rId1" Type="http://schemas.openxmlformats.org/officeDocument/2006/relationships/slideLayout" Target="../slideLayouts/slideLayout66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69.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8.xml"/><Relationship Id="rId1" Type="http://schemas.openxmlformats.org/officeDocument/2006/relationships/slideLayout" Target="../slideLayouts/slideLayout66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9.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669.xml"/></Relationships>
</file>

<file path=ppt/slides/_rels/slide1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1.xml"/><Relationship Id="rId1" Type="http://schemas.openxmlformats.org/officeDocument/2006/relationships/slideLayout" Target="../slideLayouts/slideLayout669.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669.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669.xml"/></Relationships>
</file>

<file path=ppt/slides/_rels/slide1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669.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eAZZGDlsDAY" TargetMode="External"/><Relationship Id="rId3" Type="http://schemas.openxmlformats.org/officeDocument/2006/relationships/hyperlink" Target="http://www.date-conference.com/" TargetMode="External"/><Relationship Id="rId7" Type="http://schemas.openxmlformats.org/officeDocument/2006/relationships/hyperlink" Target="https://people.inf.ethz.ch/omutlu/pub/onur-IEDM-Tutorial-MemoryCentricComputingSystems-December-12-2020-FINAL.pdf" TargetMode="External"/><Relationship Id="rId2" Type="http://schemas.openxmlformats.org/officeDocument/2006/relationships/hyperlink" Target="https://people.inf.ethz.ch/omutlu/pub/intelligent-architectures-for-intelligent-computingsystems-invited_paper_DATE21.pdf" TargetMode="External"/><Relationship Id="rId1" Type="http://schemas.openxmlformats.org/officeDocument/2006/relationships/slideLayout" Target="../slideLayouts/slideLayout2.xml"/><Relationship Id="rId6" Type="http://schemas.openxmlformats.org/officeDocument/2006/relationships/hyperlink" Target="https://people.inf.ethz.ch/omutlu/pub/onur-IEDM-Tutorial-MemoryCentricComputingSystems-December-12-2020-FINAL.pptx" TargetMode="External"/><Relationship Id="rId5" Type="http://schemas.openxmlformats.org/officeDocument/2006/relationships/hyperlink" Target="https://people.inf.ethz.ch/omutlu/pub/onur-DATE-InvitedTalk-IntelligentArchitecturesForIntelligentComputingSystems-January-22-2021.pdf" TargetMode="External"/><Relationship Id="rId10" Type="http://schemas.openxmlformats.org/officeDocument/2006/relationships/image" Target="../media/image26.png"/><Relationship Id="rId4" Type="http://schemas.openxmlformats.org/officeDocument/2006/relationships/hyperlink" Target="https://people.inf.ethz.ch/omutlu/pub/onur-DATE-InvitedTalk-IntelligentArchitecturesForIntelligentComputingSystems-January-22-2021.pptx" TargetMode="External"/><Relationship Id="rId9" Type="http://schemas.openxmlformats.org/officeDocument/2006/relationships/hyperlink" Target="https://www.youtube.com/watch?v=H3sEaINPBOE"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669.xml"/><Relationship Id="rId4" Type="http://schemas.openxmlformats.org/officeDocument/2006/relationships/image" Target="../media/image128.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69.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xiv.org/pdf/2205.07394.pdf" TargetMode="External"/><Relationship Id="rId1" Type="http://schemas.openxmlformats.org/officeDocument/2006/relationships/slideLayout" Target="../slideLayouts/slideLayout63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0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03.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0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hyperlink" Target="https://arxiv.org/pdf/2105.08123.pdf" TargetMode="External"/><Relationship Id="rId1" Type="http://schemas.openxmlformats.org/officeDocument/2006/relationships/slideLayout" Target="../slideLayouts/slideLayout63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67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3.jpe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73.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73.xml"/><Relationship Id="rId1" Type="http://schemas.openxmlformats.org/officeDocument/2006/relationships/tags" Target="../tags/tag1.xml"/><Relationship Id="rId4" Type="http://schemas.openxmlformats.org/officeDocument/2006/relationships/image" Target="../media/image135.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73.xml"/><Relationship Id="rId1" Type="http://schemas.openxmlformats.org/officeDocument/2006/relationships/tags" Target="../tags/tag2.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73.xml"/><Relationship Id="rId1" Type="http://schemas.openxmlformats.org/officeDocument/2006/relationships/tags" Target="../tags/tag3.xml"/></Relationships>
</file>

<file path=ppt/slides/_rels/slide1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3.xml"/><Relationship Id="rId1" Type="http://schemas.openxmlformats.org/officeDocument/2006/relationships/slideLayout" Target="../slideLayouts/slideLayout673.xml"/><Relationship Id="rId4" Type="http://schemas.openxmlformats.org/officeDocument/2006/relationships/image" Target="../media/image137.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73.xml"/></Relationships>
</file>

<file path=ppt/slides/_rels/slide1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673.xml"/><Relationship Id="rId4" Type="http://schemas.openxmlformats.org/officeDocument/2006/relationships/hyperlink" Target="https://github.com/CMU-SAFARI/MetaSys"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67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1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7.xml"/><Relationship Id="rId1" Type="http://schemas.openxmlformats.org/officeDocument/2006/relationships/slideLayout" Target="../slideLayouts/slideLayout673.xml"/></Relationships>
</file>

<file path=ppt/slides/_rels/slide161.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67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3.jpeg"/></Relationships>
</file>

<file path=ppt/slides/_rels/slide162.xml.rels><?xml version="1.0" encoding="UTF-8" standalone="yes"?>
<Relationships xmlns="http://schemas.openxmlformats.org/package/2006/relationships"><Relationship Id="rId2" Type="http://schemas.openxmlformats.org/officeDocument/2006/relationships/hyperlink" Target="https://www.youtube.com/onurmutlulectures"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hyperlink" Target="https://people.inf.ethz.ch/omutlu/pub/ModernPrimerOnPIM_springer-emerging-computing-bookchapter21.pdf" TargetMode="External"/><Relationship Id="rId3" Type="http://schemas.openxmlformats.org/officeDocument/2006/relationships/hyperlink" Target="https://esweek.org/education-a2-memory-centric-computing/" TargetMode="External"/><Relationship Id="rId7" Type="http://schemas.openxmlformats.org/officeDocument/2006/relationships/hyperlink" Target="https://people.inf.ethz.ch/omutlu/pub/intelligent-architectures-for-intelligent-computingsystems-invited_paper_DATE21.pdf" TargetMode="External"/><Relationship Id="rId2" Type="http://schemas.openxmlformats.org/officeDocument/2006/relationships/hyperlink" Target="https://people.inf.ethz.ch/omutlu/pub/onur-ESWEEK-Lecture-MemoryCentricComputingSystems-October-9-2021.pptx" TargetMode="External"/><Relationship Id="rId1" Type="http://schemas.openxmlformats.org/officeDocument/2006/relationships/slideLayout" Target="../slideLayouts/slideLayout607.xml"/><Relationship Id="rId6" Type="http://schemas.openxmlformats.org/officeDocument/2006/relationships/hyperlink" Target="https://www.youtube.com/watch?v=N1Ac1ov1JOM&amp;list=PL5Q2soXY2Zi8D_5MGV6EnXEJHnV2YFBJl&amp;index=64" TargetMode="External"/><Relationship Id="rId11" Type="http://schemas.openxmlformats.org/officeDocument/2006/relationships/hyperlink" Target="https://www.youtube.com/onurmutlulectures" TargetMode="External"/><Relationship Id="rId5" Type="http://schemas.openxmlformats.org/officeDocument/2006/relationships/hyperlink" Target="https://people.inf.ethz.ch/omutlu/pub/OnurMutlu-Memory-Centric-Computing-ESWEEK21.pdf" TargetMode="External"/><Relationship Id="rId10" Type="http://schemas.openxmlformats.org/officeDocument/2006/relationships/hyperlink" Target="https://www.youtube.com/watch?v=N1Ac1ov1JOM" TargetMode="External"/><Relationship Id="rId4" Type="http://schemas.openxmlformats.org/officeDocument/2006/relationships/hyperlink" Target="https://people.inf.ethz.ch/omutlu/pub/onur-ESWEEK-Lecture-MemoryCentricComputingSystems-October-9-2021.pdf" TargetMode="External"/><Relationship Id="rId9" Type="http://schemas.openxmlformats.org/officeDocument/2006/relationships/hyperlink" Target="https://www.youtube.com/watch?v=H3sEaINPBOE" TargetMode="External"/></Relationships>
</file>

<file path=ppt/slides/_rels/slide164.xml.rels><?xml version="1.0" encoding="UTF-8" standalone="yes"?>
<Relationships xmlns="http://schemas.openxmlformats.org/package/2006/relationships"><Relationship Id="rId8" Type="http://schemas.openxmlformats.org/officeDocument/2006/relationships/hyperlink" Target="https://people.inf.ethz.ch/omutlu/pub/ModernPrimerOnPIM_springer-emerging-computing-bookchapter21.pdf" TargetMode="External"/><Relationship Id="rId13" Type="http://schemas.openxmlformats.org/officeDocument/2006/relationships/hyperlink" Target="https://www.youtube.com/watch?v=N1Ac1ov1JOM" TargetMode="External"/><Relationship Id="rId3" Type="http://schemas.openxmlformats.org/officeDocument/2006/relationships/hyperlink" Target="https://esweek.org/education-a2-memory-centric-computing/" TargetMode="External"/><Relationship Id="rId7" Type="http://schemas.openxmlformats.org/officeDocument/2006/relationships/hyperlink" Target="https://people.inf.ethz.ch/omutlu/pub/intelligent-architectures-for-intelligent-computingsystems-invited_paper_DATE21.pdf" TargetMode="External"/><Relationship Id="rId12" Type="http://schemas.openxmlformats.org/officeDocument/2006/relationships/image" Target="../media/image141.png"/><Relationship Id="rId2" Type="http://schemas.openxmlformats.org/officeDocument/2006/relationships/hyperlink" Target="https://people.inf.ethz.ch/omutlu/pub/onur-ESWEEK-Lecture-MemoryCentricComputingSystems-October-9-2021.pptx" TargetMode="External"/><Relationship Id="rId1" Type="http://schemas.openxmlformats.org/officeDocument/2006/relationships/slideLayout" Target="../slideLayouts/slideLayout607.xml"/><Relationship Id="rId6" Type="http://schemas.openxmlformats.org/officeDocument/2006/relationships/hyperlink" Target="https://www.youtube.com/watch?v=N1Ac1ov1JOM&amp;list=PL5Q2soXY2Zi8D_5MGV6EnXEJHnV2YFBJl&amp;index=64" TargetMode="External"/><Relationship Id="rId11" Type="http://schemas.openxmlformats.org/officeDocument/2006/relationships/hyperlink" Target="https://www.youtube.com/onurmutlulectures" TargetMode="External"/><Relationship Id="rId5" Type="http://schemas.openxmlformats.org/officeDocument/2006/relationships/hyperlink" Target="https://people.inf.ethz.ch/omutlu/pub/OnurMutlu-Memory-Centric-Computing-ESWEEK21.pdf" TargetMode="External"/><Relationship Id="rId10" Type="http://schemas.openxmlformats.org/officeDocument/2006/relationships/hyperlink" Target="https://www.youtube.com/watch?v=N1Ac1ov1JOM&amp;list=PL5Q2soXY2Zi8D_5MGV6EnXEJHnV2YFBJl&amp;index=65" TargetMode="External"/><Relationship Id="rId4" Type="http://schemas.openxmlformats.org/officeDocument/2006/relationships/hyperlink" Target="https://people.inf.ethz.ch/omutlu/pub/onur-ESWEEK-Lecture-MemoryCentricComputingSystems-October-9-2021.pdf" TargetMode="External"/><Relationship Id="rId9" Type="http://schemas.openxmlformats.org/officeDocument/2006/relationships/hyperlink" Target="https://www.youtube.com/watch?v=H3sEaINPBOE"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s://www.youtube.com/watch?v=LbC0EZY8yw4&amp;list=PL5Q2soXY2Zi_uej3aY39YB5pfW4SJ7LlN" TargetMode="External"/><Relationship Id="rId2" Type="http://schemas.openxmlformats.org/officeDocument/2006/relationships/hyperlink" Target="https://www.youtube.com/watch?v=cpXdE3HwvK0&amp;list=PL5Q2soXY2Zi97Ya5DEUpMpO2bbAoaG7c6" TargetMode="External"/><Relationship Id="rId1" Type="http://schemas.openxmlformats.org/officeDocument/2006/relationships/slideLayout" Target="../slideLayouts/slideLayout521.xml"/><Relationship Id="rId6" Type="http://schemas.openxmlformats.org/officeDocument/2006/relationships/hyperlink" Target="https://www.youtube.com/onurmutlulectures" TargetMode="External"/><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5.xml"/><Relationship Id="rId6" Type="http://schemas.openxmlformats.org/officeDocument/2006/relationships/image" Target="../media/image90.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67.xml.rels><?xml version="1.0" encoding="UTF-8" standalone="yes"?>
<Relationships xmlns="http://schemas.openxmlformats.org/package/2006/relationships"><Relationship Id="rId3" Type="http://schemas.openxmlformats.org/officeDocument/2006/relationships/hyperlink" Target="https://safari.ethz.ch/projects_and_seminars/spring2022/doku.php?id=processing_in_memory"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5.xml"/><Relationship Id="rId6" Type="http://schemas.openxmlformats.org/officeDocument/2006/relationships/image" Target="../media/image92.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s://safari.ethz.ch/projects_and_seminars/fall2021/doku.php?id=processing_in_memory"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5.xml"/><Relationship Id="rId6" Type="http://schemas.openxmlformats.org/officeDocument/2006/relationships/image" Target="../media/image91.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safari.ethz.ch/projects_and_seminars/fall2021/doku.php?id=heterogeneous_systems" TargetMode="External"/><Relationship Id="rId7" Type="http://schemas.openxmlformats.org/officeDocument/2006/relationships/image" Target="../media/image142.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75.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Y_bjwzsfMM&amp;list=PL5Q2soXY2Zi_OwkTgEyA6tk3UsoPBH737" TargetMode="External"/><Relationship Id="rId4" Type="http://schemas.openxmlformats.org/officeDocument/2006/relationships/hyperlink" Target="https://www.youtube.com/watch?v=9e4Chnwdovo&amp;list=PL5Q2soXY2Zi-841fUYYUK9EsXKhQKRPyX"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7.xml"/></Relationships>
</file>

<file path=ppt/slides/_rels/slide170.xml.rels><?xml version="1.0" encoding="UTF-8" standalone="yes"?>
<Relationships xmlns="http://schemas.openxmlformats.org/package/2006/relationships"><Relationship Id="rId3" Type="http://schemas.openxmlformats.org/officeDocument/2006/relationships/hyperlink" Target="https://safari.ethz.ch/projects_and_seminars/fall2021/doku.php?id=bioinformatics" TargetMode="External"/><Relationship Id="rId7" Type="http://schemas.openxmlformats.org/officeDocument/2006/relationships/image" Target="../media/image143.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75.xml"/><Relationship Id="rId6" Type="http://schemas.openxmlformats.org/officeDocument/2006/relationships/hyperlink" Target="https://www.youtube.com/watch?v=MnogTeMjY8k&amp;list=PL5Q2soXY2Zi8sngH-TrNZnDhDkPq55J9J"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s://safari.ethz.ch/projects_and_seminars/spring2022/doku.php?id=hw_sw_codesign" TargetMode="External"/><Relationship Id="rId7" Type="http://schemas.openxmlformats.org/officeDocument/2006/relationships/image" Target="../media/image144.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75.xml"/><Relationship Id="rId6" Type="http://schemas.openxmlformats.org/officeDocument/2006/relationships/hyperlink" Target="https://youtube.com/playlist?list=PL5Q2soXY2Zi8nH7un3ghD2nutKWWDk-NK"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72.xml.rels><?xml version="1.0" encoding="UTF-8" standalone="yes"?>
<Relationships xmlns="http://schemas.openxmlformats.org/package/2006/relationships"><Relationship Id="rId3" Type="http://schemas.openxmlformats.org/officeDocument/2006/relationships/hyperlink" Target="https://safari.ethz.ch/projects_and_seminars/spring2022/doku.php?id=modern_ssds" TargetMode="External"/><Relationship Id="rId7" Type="http://schemas.openxmlformats.org/officeDocument/2006/relationships/image" Target="../media/image147.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675.xml"/><Relationship Id="rId6" Type="http://schemas.openxmlformats.org/officeDocument/2006/relationships/image" Target="../media/image146.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_q4rm71DsY4&amp;list=PL5Q2soXY2Zi8vabcse1kL22DEcgMl2RAq"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safari.ethz.ch/projects_and_seminars" TargetMode="External"/><Relationship Id="rId1" Type="http://schemas.openxmlformats.org/officeDocument/2006/relationships/slideLayout" Target="../slideLayouts/slideLayout521.xml"/></Relationships>
</file>

<file path=ppt/slides/_rels/slide174.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image" Target="../media/image149.png"/><Relationship Id="rId1" Type="http://schemas.openxmlformats.org/officeDocument/2006/relationships/slideLayout" Target="../slideLayouts/slideLayout521.xml"/></Relationships>
</file>

<file path=ppt/slides/_rels/slide175.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79.xml"/><Relationship Id="rId1" Type="http://schemas.openxmlformats.org/officeDocument/2006/relationships/slideLayout" Target="../slideLayouts/slideLayout498.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hyperlink" Target="https://people.inf.ethz.ch/omutlu"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hyperlink" Target="https://people.inf.ethz.ch/omutlu/" TargetMode="External"/><Relationship Id="rId1" Type="http://schemas.openxmlformats.org/officeDocument/2006/relationships/slideLayout" Target="../slideLayouts/slideLayout691.xml"/><Relationship Id="rId4" Type="http://schemas.openxmlformats.org/officeDocument/2006/relationships/image" Target="../media/image150.png"/></Relationships>
</file>

<file path=ppt/slides/_rels/slide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0.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0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9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89.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46.png"/><Relationship Id="rId1" Type="http://schemas.openxmlformats.org/officeDocument/2006/relationships/slideLayout" Target="../slideLayouts/slideLayout499.xml"/></Relationships>
</file>

<file path=ppt/slides/_rels/slide19.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555.xml"/><Relationship Id="rId5" Type="http://schemas.openxmlformats.org/officeDocument/2006/relationships/image" Target="../media/image35.png"/><Relationship Id="rId4" Type="http://schemas.openxmlformats.org/officeDocument/2006/relationships/hyperlink" Target="https://arxiv.org/pdf/1903.03988.pdf"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589.xml"/><Relationship Id="rId4" Type="http://schemas.microsoft.com/office/2007/relationships/hdphoto" Target="../media/hdphoto3.wdp"/></Relationships>
</file>

<file path=ppt/slides/_rels/slide1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3.xml"/><Relationship Id="rId1" Type="http://schemas.openxmlformats.org/officeDocument/2006/relationships/slideLayout" Target="../slideLayouts/slideLayout589.xml"/><Relationship Id="rId4" Type="http://schemas.microsoft.com/office/2007/relationships/hdphoto" Target="../media/hdphoto3.wdp"/></Relationships>
</file>

<file path=ppt/slides/_rels/slide1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4.xml"/><Relationship Id="rId1" Type="http://schemas.openxmlformats.org/officeDocument/2006/relationships/slideLayout" Target="../slideLayouts/slideLayout589.xml"/><Relationship Id="rId4" Type="http://schemas.openxmlformats.org/officeDocument/2006/relationships/hyperlink" Target="https://github.com/CMU-SAFARI/DAMOV"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499.xml"/></Relationships>
</file>

<file path=ppt/slides/_rels/slide1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rxiv.org/pdf/2105.03814.pdf" TargetMode="External"/><Relationship Id="rId1" Type="http://schemas.openxmlformats.org/officeDocument/2006/relationships/slideLayout" Target="../slideLayouts/slideLayout499.xml"/></Relationships>
</file>

<file path=ppt/slides/_rels/slide195.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hyperlink" Target="https://arxiv.org/pdf/2105.03814.pdf" TargetMode="External"/><Relationship Id="rId3" Type="http://schemas.openxmlformats.org/officeDocument/2006/relationships/image" Target="../media/image50.emf"/><Relationship Id="rId7" Type="http://schemas.openxmlformats.org/officeDocument/2006/relationships/image" Target="../media/image54.emf"/><Relationship Id="rId12" Type="http://schemas.openxmlformats.org/officeDocument/2006/relationships/image" Target="../media/image59.emf"/><Relationship Id="rId2" Type="http://schemas.openxmlformats.org/officeDocument/2006/relationships/notesSlide" Target="../notesSlides/notesSlide85.xml"/><Relationship Id="rId1" Type="http://schemas.openxmlformats.org/officeDocument/2006/relationships/slideLayout" Target="../slideLayouts/slideLayout499.xml"/><Relationship Id="rId6" Type="http://schemas.openxmlformats.org/officeDocument/2006/relationships/image" Target="../media/image53.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 Id="rId14" Type="http://schemas.openxmlformats.org/officeDocument/2006/relationships/image" Target="../media/image60.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197.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86.xml"/><Relationship Id="rId1" Type="http://schemas.openxmlformats.org/officeDocument/2006/relationships/slideLayout" Target="../slideLayouts/slideLayout499.xml"/><Relationship Id="rId4" Type="http://schemas.openxmlformats.org/officeDocument/2006/relationships/image" Target="../media/image63.png"/></Relationships>
</file>

<file path=ppt/slides/_rels/slide198.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151.png"/><Relationship Id="rId1" Type="http://schemas.openxmlformats.org/officeDocument/2006/relationships/slideLayout" Target="../slideLayouts/slideLayout49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555.xml"/><Relationship Id="rId4" Type="http://schemas.openxmlformats.org/officeDocument/2006/relationships/image" Target="../media/image3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0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49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0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7.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20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717.xml"/><Relationship Id="rId6" Type="http://schemas.openxmlformats.org/officeDocument/2006/relationships/image" Target="../media/image97.png"/><Relationship Id="rId5" Type="http://schemas.openxmlformats.org/officeDocument/2006/relationships/image" Target="../media/image96.tiff"/><Relationship Id="rId10" Type="http://schemas.openxmlformats.org/officeDocument/2006/relationships/hyperlink" Target="https://github.com/CMU-SAFARI/Pythia" TargetMode="External"/><Relationship Id="rId4" Type="http://schemas.openxmlformats.org/officeDocument/2006/relationships/image" Target="../media/image95.png"/><Relationship Id="rId9" Type="http://schemas.openxmlformats.org/officeDocument/2006/relationships/image" Target="../media/image100.png"/></Relationships>
</file>

<file path=ppt/slides/_rels/slide207.xml.rels><?xml version="1.0" encoding="UTF-8" standalone="yes"?>
<Relationships xmlns="http://schemas.openxmlformats.org/package/2006/relationships"><Relationship Id="rId3" Type="http://schemas.openxmlformats.org/officeDocument/2006/relationships/hyperlink" Target="https://github.com/CMU-SAFARI/Pythia" TargetMode="External"/><Relationship Id="rId2" Type="http://schemas.openxmlformats.org/officeDocument/2006/relationships/notesSlide" Target="../notesSlides/notesSlide89.xml"/><Relationship Id="rId1" Type="http://schemas.openxmlformats.org/officeDocument/2006/relationships/slideLayout" Target="../slideLayouts/slideLayout71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1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1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5.xml"/></Relationships>
</file>

<file path=ppt/slides/_rels/slide21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92.xml"/><Relationship Id="rId1" Type="http://schemas.openxmlformats.org/officeDocument/2006/relationships/slideLayout" Target="../slideLayouts/slideLayout714.xml"/></Relationships>
</file>

<file path=ppt/slides/_rels/slide21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93.xml"/><Relationship Id="rId1" Type="http://schemas.openxmlformats.org/officeDocument/2006/relationships/slideLayout" Target="../slideLayouts/slideLayout714.xml"/><Relationship Id="rId4" Type="http://schemas.openxmlformats.org/officeDocument/2006/relationships/image" Target="../media/image111.emf"/></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14.xml"/></Relationships>
</file>

<file path=ppt/slides/_rels/slide214.xml.rels><?xml version="1.0" encoding="UTF-8" standalone="yes"?>
<Relationships xmlns="http://schemas.openxmlformats.org/package/2006/relationships"><Relationship Id="rId2" Type="http://schemas.openxmlformats.org/officeDocument/2006/relationships/hyperlink" Target="https://github.com/ChampSim/ChampSim" TargetMode="External"/><Relationship Id="rId1" Type="http://schemas.openxmlformats.org/officeDocument/2006/relationships/slideLayout" Target="../slideLayouts/slideLayout7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14.xml"/></Relationships>
</file>

<file path=ppt/slides/_rels/slide21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14.xml"/></Relationships>
</file>

<file path=ppt/slides/_rels/slide21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14.xml"/></Relationships>
</file>

<file path=ppt/slides/_rels/slide21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14.xml"/></Relationships>
</file>

<file path=ppt/slides/_rels/slide21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14.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55.xml"/></Relationships>
</file>

<file path=ppt/slides/_rels/slide2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5.xml"/><Relationship Id="rId1" Type="http://schemas.openxmlformats.org/officeDocument/2006/relationships/slideLayout" Target="../slideLayouts/slideLayout714.xml"/><Relationship Id="rId4" Type="http://schemas.openxmlformats.org/officeDocument/2006/relationships/hyperlink" Target="https://www.chisel-lang.org/"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6.xml"/><Relationship Id="rId1" Type="http://schemas.openxmlformats.org/officeDocument/2006/relationships/slideLayout" Target="../slideLayouts/slideLayout714.xml"/><Relationship Id="rId4" Type="http://schemas.openxmlformats.org/officeDocument/2006/relationships/hyperlink" Target="https://arxiv.org/pdf/2109.12021.pdf"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github.com/CMU-SAFARI/Pythia" TargetMode="External"/><Relationship Id="rId1" Type="http://schemas.openxmlformats.org/officeDocument/2006/relationships/slideLayout" Target="../slideLayouts/slideLayout714.xml"/><Relationship Id="rId6" Type="http://schemas.openxmlformats.org/officeDocument/2006/relationships/image" Target="../media/image112.png"/><Relationship Id="rId5" Type="http://schemas.openxmlformats.org/officeDocument/2006/relationships/image" Target="../media/image100.png"/><Relationship Id="rId4" Type="http://schemas.openxmlformats.org/officeDocument/2006/relationships/image" Target="../media/image99.png"/></Relationships>
</file>

<file path=ppt/slides/_rels/slide22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717.xml"/><Relationship Id="rId6" Type="http://schemas.openxmlformats.org/officeDocument/2006/relationships/image" Target="../media/image97.png"/><Relationship Id="rId5" Type="http://schemas.openxmlformats.org/officeDocument/2006/relationships/image" Target="../media/image96.tiff"/><Relationship Id="rId10" Type="http://schemas.openxmlformats.org/officeDocument/2006/relationships/hyperlink" Target="https://github.com/CMU-SAFARI/Pythia" TargetMode="External"/><Relationship Id="rId4" Type="http://schemas.openxmlformats.org/officeDocument/2006/relationships/image" Target="../media/image95.png"/><Relationship Id="rId9" Type="http://schemas.openxmlformats.org/officeDocument/2006/relationships/image" Target="../media/image100.png"/></Relationships>
</file>

<file path=ppt/slides/_rels/slide224.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703.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hyperlink" Target="https://arxiv.org/pdf/2109.12021.pdf" TargetMode="External"/><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image" Target="../media/image93.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2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xiv.org/pdf/2205.07394.pdf" TargetMode="External"/><Relationship Id="rId1" Type="http://schemas.openxmlformats.org/officeDocument/2006/relationships/slideLayout" Target="../slideLayouts/slideLayout630.xml"/></Relationships>
</file>

<file path=ppt/slides/_rels/slide2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8.xml"/><Relationship Id="rId1" Type="http://schemas.openxmlformats.org/officeDocument/2006/relationships/slideLayout" Target="../slideLayouts/slideLayout656.xml"/><Relationship Id="rId4" Type="http://schemas.openxmlformats.org/officeDocument/2006/relationships/image" Target="../media/image115.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6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6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2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1.xml"/><Relationship Id="rId1" Type="http://schemas.openxmlformats.org/officeDocument/2006/relationships/slideLayout" Target="../slideLayouts/slideLayout66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69.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69.xml"/></Relationships>
</file>

<file path=ppt/slides/_rels/slide2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4.xml"/><Relationship Id="rId1" Type="http://schemas.openxmlformats.org/officeDocument/2006/relationships/slideLayout" Target="../slideLayouts/slideLayout669.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69.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69.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69.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69.xml"/></Relationships>
</file>

<file path=ppt/slides/_rels/slide2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9.xml"/><Relationship Id="rId1" Type="http://schemas.openxmlformats.org/officeDocument/2006/relationships/slideLayout" Target="../slideLayouts/slideLayout669.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6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69.xml"/></Relationships>
</file>

<file path=ppt/slides/_rels/slide2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669.xml"/></Relationships>
</file>

<file path=ppt/slides/_rels/slide2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3.xml"/><Relationship Id="rId1" Type="http://schemas.openxmlformats.org/officeDocument/2006/relationships/slideLayout" Target="../slideLayouts/slideLayout669.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69.xml"/></Relationships>
</file>

<file path=ppt/slides/_rels/slide2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669.xml"/></Relationships>
</file>

<file path=ppt/slides/_rels/slide2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6.xml"/><Relationship Id="rId1" Type="http://schemas.openxmlformats.org/officeDocument/2006/relationships/slideLayout" Target="../slideLayouts/slideLayout669.xml"/><Relationship Id="rId4" Type="http://schemas.openxmlformats.org/officeDocument/2006/relationships/image" Target="../media/image128.png"/></Relationships>
</file>

<file path=ppt/slides/_rels/slide2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7.xml"/><Relationship Id="rId1" Type="http://schemas.openxmlformats.org/officeDocument/2006/relationships/slideLayout" Target="../slideLayouts/slideLayout669.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69.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69.xml"/></Relationships>
</file>

<file path=ppt/slides/_rels/slide2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66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9.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69.xml"/></Relationships>
</file>

<file path=ppt/slides/_rels/slide2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669.xml"/></Relationships>
</file>

<file path=ppt/slides/_rels/slide2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669.xml"/></Relationships>
</file>

<file path=ppt/slides/_rels/slide2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4.xml"/><Relationship Id="rId1" Type="http://schemas.openxmlformats.org/officeDocument/2006/relationships/slideLayout" Target="../slideLayouts/slideLayout669.xml"/></Relationships>
</file>

<file path=ppt/slides/_rels/slide2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5.xml"/><Relationship Id="rId1" Type="http://schemas.openxmlformats.org/officeDocument/2006/relationships/slideLayout" Target="../slideLayouts/slideLayout669.xml"/></Relationships>
</file>

<file path=ppt/slides/_rels/slide25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6.xml"/><Relationship Id="rId1" Type="http://schemas.openxmlformats.org/officeDocument/2006/relationships/slideLayout" Target="../slideLayouts/slideLayout669.xml"/></Relationships>
</file>

<file path=ppt/slides/_rels/slide2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7.xml"/><Relationship Id="rId1" Type="http://schemas.openxmlformats.org/officeDocument/2006/relationships/slideLayout" Target="../slideLayouts/slideLayout669.xml"/><Relationship Id="rId4" Type="http://schemas.openxmlformats.org/officeDocument/2006/relationships/image" Target="../media/image128.png"/></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69.xml"/></Relationships>
</file>

<file path=ppt/slides/_rels/slide2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arxiv.org/pdf/2205.07394.pdf" TargetMode="External"/><Relationship Id="rId1" Type="http://schemas.openxmlformats.org/officeDocument/2006/relationships/slideLayout" Target="../slideLayouts/slideLayout630.xml"/></Relationships>
</file>

<file path=ppt/slides/_rels/slide2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9.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4.png"/><Relationship Id="rId2" Type="http://schemas.openxmlformats.org/officeDocument/2006/relationships/notesSlide" Target="../notesSlides/notesSlide130.xml"/><Relationship Id="rId1" Type="http://schemas.openxmlformats.org/officeDocument/2006/relationships/slideLayout" Target="../slideLayouts/slideLayout67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3.jpe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7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73.xml"/></Relationships>
</file>

<file path=ppt/slides/_rels/slide26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notesSlide" Target="../notesSlides/notesSlide133.xml"/><Relationship Id="rId7" Type="http://schemas.openxmlformats.org/officeDocument/2006/relationships/image" Target="../media/image157.png"/><Relationship Id="rId2" Type="http://schemas.openxmlformats.org/officeDocument/2006/relationships/slideLayout" Target="../slideLayouts/slideLayout673.xml"/><Relationship Id="rId1" Type="http://schemas.openxmlformats.org/officeDocument/2006/relationships/tags" Target="../tags/tag4.xml"/><Relationship Id="rId6" Type="http://schemas.openxmlformats.org/officeDocument/2006/relationships/image" Target="../media/image156.png"/><Relationship Id="rId5" Type="http://schemas.openxmlformats.org/officeDocument/2006/relationships/image" Target="../media/image135.png"/><Relationship Id="rId10" Type="http://schemas.openxmlformats.org/officeDocument/2006/relationships/image" Target="../media/image160.jpeg"/><Relationship Id="rId4" Type="http://schemas.openxmlformats.org/officeDocument/2006/relationships/image" Target="../media/image155.jpg"/><Relationship Id="rId9" Type="http://schemas.openxmlformats.org/officeDocument/2006/relationships/image" Target="../media/image159.png"/></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673.xml"/><Relationship Id="rId1" Type="http://schemas.openxmlformats.org/officeDocument/2006/relationships/tags" Target="../tags/tag5.xml"/><Relationship Id="rId6" Type="http://schemas.openxmlformats.org/officeDocument/2006/relationships/image" Target="../media/image160.jpeg"/><Relationship Id="rId5" Type="http://schemas.openxmlformats.org/officeDocument/2006/relationships/image" Target="../media/image135.png"/><Relationship Id="rId4" Type="http://schemas.openxmlformats.org/officeDocument/2006/relationships/image" Target="../media/image155.jp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673.xml"/></Relationships>
</file>

<file path=ppt/slides/_rels/slide26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6.xml"/><Relationship Id="rId1" Type="http://schemas.openxmlformats.org/officeDocument/2006/relationships/slideLayout" Target="../slideLayouts/slideLayout673.xml"/><Relationship Id="rId4" Type="http://schemas.openxmlformats.org/officeDocument/2006/relationships/image" Target="../media/image162.svg"/></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673.xml"/><Relationship Id="rId1" Type="http://schemas.openxmlformats.org/officeDocument/2006/relationships/tags" Target="../tags/tag6.xml"/><Relationship Id="rId4" Type="http://schemas.openxmlformats.org/officeDocument/2006/relationships/image" Target="../media/image135.png"/></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673.xml"/><Relationship Id="rId1" Type="http://schemas.openxmlformats.org/officeDocument/2006/relationships/tags" Target="../tags/tag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73.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7.jpe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588.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73.xml"/></Relationships>
</file>

<file path=ppt/slides/_rels/slide27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1.xml"/><Relationship Id="rId1" Type="http://schemas.openxmlformats.org/officeDocument/2006/relationships/slideLayout" Target="../slideLayouts/slideLayout673.xml"/><Relationship Id="rId4" Type="http://schemas.openxmlformats.org/officeDocument/2006/relationships/image" Target="../media/image137.png"/></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73.xml"/></Relationships>
</file>

<file path=ppt/slides/_rels/slide273.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143.xml"/><Relationship Id="rId1" Type="http://schemas.openxmlformats.org/officeDocument/2006/relationships/slideLayout" Target="../slideLayouts/slideLayout673.xml"/><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164.svg"/></Relationships>
</file>

<file path=ppt/slides/_rels/slide2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4.xml"/><Relationship Id="rId1" Type="http://schemas.openxmlformats.org/officeDocument/2006/relationships/slideLayout" Target="../slideLayouts/slideLayout673.xml"/><Relationship Id="rId4" Type="http://schemas.openxmlformats.org/officeDocument/2006/relationships/hyperlink" Target="https://github.com/CMU-SAFARI/MetaSys" TargetMode="Externa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73.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73.xml"/></Relationships>
</file>

<file path=ppt/slides/_rels/slide27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7.xml"/><Relationship Id="rId1" Type="http://schemas.openxmlformats.org/officeDocument/2006/relationships/slideLayout" Target="../slideLayouts/slideLayout673.xml"/></Relationships>
</file>

<file path=ppt/slides/_rels/slide2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8.xml"/><Relationship Id="rId1" Type="http://schemas.openxmlformats.org/officeDocument/2006/relationships/slideLayout" Target="../slideLayouts/slideLayout673.xml"/></Relationships>
</file>

<file path=ppt/slides/_rels/slide27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673.xml"/></Relationships>
</file>

<file path=ppt/slides/_rels/slide28.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5.xml"/><Relationship Id="rId1" Type="http://schemas.openxmlformats.org/officeDocument/2006/relationships/slideLayout" Target="../slideLayouts/slideLayout589.xml"/></Relationships>
</file>

<file path=ppt/slides/_rels/slide28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0.xml"/><Relationship Id="rId1" Type="http://schemas.openxmlformats.org/officeDocument/2006/relationships/slideLayout" Target="../slideLayouts/slideLayout673.xml"/></Relationships>
</file>

<file path=ppt/slides/_rels/slide28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1.xml"/><Relationship Id="rId1" Type="http://schemas.openxmlformats.org/officeDocument/2006/relationships/slideLayout" Target="../slideLayouts/slideLayout673.xml"/></Relationships>
</file>

<file path=ppt/slides/_rels/slide2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2.xml"/><Relationship Id="rId1" Type="http://schemas.openxmlformats.org/officeDocument/2006/relationships/slideLayout" Target="../slideLayouts/slideLayout673.xml"/></Relationships>
</file>

<file path=ppt/slides/_rels/slide2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3.xml"/><Relationship Id="rId1" Type="http://schemas.openxmlformats.org/officeDocument/2006/relationships/slideLayout" Target="../slideLayouts/slideLayout67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673.xml"/></Relationships>
</file>

<file path=ppt/slides/_rels/slide285.xml.rels><?xml version="1.0" encoding="UTF-8" standalone="yes"?>
<Relationships xmlns="http://schemas.openxmlformats.org/package/2006/relationships"><Relationship Id="rId3" Type="http://schemas.openxmlformats.org/officeDocument/2006/relationships/image" Target="../media/image132.tiff"/><Relationship Id="rId7" Type="http://schemas.openxmlformats.org/officeDocument/2006/relationships/image" Target="../media/image134.png"/><Relationship Id="rId2" Type="http://schemas.openxmlformats.org/officeDocument/2006/relationships/notesSlide" Target="../notesSlides/notesSlide155.xml"/><Relationship Id="rId1" Type="http://schemas.openxmlformats.org/officeDocument/2006/relationships/slideLayout" Target="../slideLayouts/slideLayout67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589.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8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89.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89.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8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589.xml"/><Relationship Id="rId4" Type="http://schemas.openxmlformats.org/officeDocument/2006/relationships/hyperlink" Target="https://github.com/CMU-SAFARI/DAM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607.xm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630.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46.png"/><Relationship Id="rId1" Type="http://schemas.openxmlformats.org/officeDocument/2006/relationships/slideLayout" Target="../slideLayouts/slideLayout6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42.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47.tiff"/><Relationship Id="rId1" Type="http://schemas.openxmlformats.org/officeDocument/2006/relationships/slideLayout" Target="../slideLayouts/slideLayout641.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48.tiff"/></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653.xml"/><Relationship Id="rId4" Type="http://schemas.openxmlformats.org/officeDocument/2006/relationships/hyperlink" Target="http://www.upmem.com/"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hyperlink" Target="https://arxiv.org/pdf/2105.03814.pdf" TargetMode="External"/><Relationship Id="rId3" Type="http://schemas.openxmlformats.org/officeDocument/2006/relationships/image" Target="../media/image50.emf"/><Relationship Id="rId7" Type="http://schemas.openxmlformats.org/officeDocument/2006/relationships/image" Target="../media/image54.emf"/><Relationship Id="rId12" Type="http://schemas.openxmlformats.org/officeDocument/2006/relationships/image" Target="../media/image59.emf"/><Relationship Id="rId2" Type="http://schemas.openxmlformats.org/officeDocument/2006/relationships/notesSlide" Target="../notesSlides/notesSlide15.xml"/><Relationship Id="rId1" Type="http://schemas.openxmlformats.org/officeDocument/2006/relationships/slideLayout" Target="../slideLayouts/slideLayout641.xml"/><Relationship Id="rId6" Type="http://schemas.openxmlformats.org/officeDocument/2006/relationships/image" Target="../media/image53.emf"/><Relationship Id="rId11" Type="http://schemas.openxmlformats.org/officeDocument/2006/relationships/image" Target="../media/image58.emf"/><Relationship Id="rId5" Type="http://schemas.openxmlformats.org/officeDocument/2006/relationships/image" Target="../media/image52.emf"/><Relationship Id="rId10" Type="http://schemas.openxmlformats.org/officeDocument/2006/relationships/image" Target="../media/image57.emf"/><Relationship Id="rId4" Type="http://schemas.openxmlformats.org/officeDocument/2006/relationships/image" Target="../media/image51.emf"/><Relationship Id="rId9" Type="http://schemas.openxmlformats.org/officeDocument/2006/relationships/image" Target="../media/image56.emf"/><Relationship Id="rId1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607.xml"/></Relationships>
</file>

<file path=ppt/slides/_rels/slide46.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641.xml"/><Relationship Id="rId6" Type="http://schemas.openxmlformats.org/officeDocument/2006/relationships/hyperlink" Target="https://people.inf.ethz.ch/omutlu/pub/Benchmarking-Memory-Centric-Computing-Systems_cut21-talk.pptx" TargetMode="External"/><Relationship Id="rId5" Type="http://schemas.openxmlformats.org/officeDocument/2006/relationships/hyperlink" Target="https://github.com/CMU-SAFARI/prim-benchmarks" TargetMode="External"/><Relationship Id="rId10" Type="http://schemas.openxmlformats.org/officeDocument/2006/relationships/image" Target="../media/image62.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47.xml.rels><?xml version="1.0" encoding="UTF-8" standalone="yes"?>
<Relationships xmlns="http://schemas.openxmlformats.org/package/2006/relationships"><Relationship Id="rId2" Type="http://schemas.openxmlformats.org/officeDocument/2006/relationships/hyperlink" Target="https://github.com/CMU-SAFARI/prim-benchmarks" TargetMode="External"/><Relationship Id="rId1" Type="http://schemas.openxmlformats.org/officeDocument/2006/relationships/slideLayout" Target="../slideLayouts/slideLayout65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591.xml"/><Relationship Id="rId6" Type="http://schemas.openxmlformats.org/officeDocument/2006/relationships/hyperlink" Target="https://safari.ethz.ch/safari-newsletter-january-2021/" TargetMode="External"/><Relationship Id="rId5" Type="http://schemas.openxmlformats.org/officeDocument/2006/relationships/image" Target="../media/image21.jpeg"/><Relationship Id="rId4" Type="http://schemas.openxmlformats.org/officeDocument/2006/relationships/hyperlink" Target="http://www.safari.ethz.ch/"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6.xml"/><Relationship Id="rId1" Type="http://schemas.openxmlformats.org/officeDocument/2006/relationships/slideLayout" Target="../slideLayouts/slideLayout655.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hyperlink" Target="https://doi.org/10.1109/ACCESS.2022.3174101" TargetMode="External"/><Relationship Id="rId2" Type="http://schemas.openxmlformats.org/officeDocument/2006/relationships/notesSlide" Target="../notesSlides/notesSlide17.xml"/><Relationship Id="rId1" Type="http://schemas.openxmlformats.org/officeDocument/2006/relationships/slideLayout" Target="../slideLayouts/slideLayout655.xml"/><Relationship Id="rId5" Type="http://schemas.openxmlformats.org/officeDocument/2006/relationships/image" Target="../media/image64.png"/><Relationship Id="rId4" Type="http://schemas.openxmlformats.org/officeDocument/2006/relationships/hyperlink" Target="https://github.com/CMU-SAFARI/prim-benchmarks"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5.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55.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55.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55.xml"/></Relationships>
</file>

<file path=ppt/slides/_rels/slide58.xml.rels><?xml version="1.0" encoding="UTF-8" standalone="yes"?>
<Relationships xmlns="http://schemas.openxmlformats.org/package/2006/relationships"><Relationship Id="rId3" Type="http://schemas.openxmlformats.org/officeDocument/2006/relationships/hyperlink" Target="https://doi.org/10.1109/ACCESS.2022.3174101" TargetMode="External"/><Relationship Id="rId2" Type="http://schemas.openxmlformats.org/officeDocument/2006/relationships/notesSlide" Target="../notesSlides/notesSlide19.xml"/><Relationship Id="rId1" Type="http://schemas.openxmlformats.org/officeDocument/2006/relationships/slideLayout" Target="../slideLayouts/slideLayout655.xml"/><Relationship Id="rId5" Type="http://schemas.openxmlformats.org/officeDocument/2006/relationships/image" Target="../media/image64.png"/><Relationship Id="rId4" Type="http://schemas.openxmlformats.org/officeDocument/2006/relationships/hyperlink" Target="https://github.com/CMU-SAFARI/prim-benchmarks"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github.com/CMU-SAFARI/prim-benchmarks" TargetMode="External"/><Relationship Id="rId1" Type="http://schemas.openxmlformats.org/officeDocument/2006/relationships/slideLayout" Target="../slideLayouts/slideLayout654.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595.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rxiv.org/pdf/2105.03814.pdf" TargetMode="External"/><Relationship Id="rId1" Type="http://schemas.openxmlformats.org/officeDocument/2006/relationships/slideLayout" Target="../slideLayouts/slideLayout64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607.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607.xml"/></Relationships>
</file>

<file path=ppt/slides/_rels/slide63.xml.rels><?xml version="1.0" encoding="UTF-8" standalone="yes"?>
<Relationships xmlns="http://schemas.openxmlformats.org/package/2006/relationships"><Relationship Id="rId8" Type="http://schemas.openxmlformats.org/officeDocument/2006/relationships/hyperlink" Target="https://people.inf.ethz.ch/omutlu/pub/PrIM-UPMEM-Tutorial-Analysis-Benchmarking-1hour-2021-07-04-talk.pdf" TargetMode="External"/><Relationship Id="rId13" Type="http://schemas.openxmlformats.org/officeDocument/2006/relationships/hyperlink" Target="https://www.youtube.com/watch?v=D8Hjy2iU9l4&amp;list=PL5Q2soXY2Zi_tOTAYm--dYByNPL7JhwR9" TargetMode="External"/><Relationship Id="rId3" Type="http://schemas.openxmlformats.org/officeDocument/2006/relationships/hyperlink" Target="https://arxiv.org/abs/2105.03814" TargetMode="External"/><Relationship Id="rId7" Type="http://schemas.openxmlformats.org/officeDocument/2006/relationships/hyperlink" Target="https://people.inf.ethz.ch/omutlu/pub/PrIM-UPMEM-Tutorial-Analysis-Benchmarking-1hour-2021-07-04-talk.pptx" TargetMode="External"/><Relationship Id="rId12" Type="http://schemas.openxmlformats.org/officeDocument/2006/relationships/hyperlink" Target="https://people.inf.ethz.ch/omutlu/pub/PrIM-UPMEM-Tutorial-Analysis-Benchmarking-SAFARI-Live-Seminar-2021-07-12-talk.pdf" TargetMode="External"/><Relationship Id="rId2" Type="http://schemas.openxmlformats.org/officeDocument/2006/relationships/hyperlink" Target="https://arxiv.org/pdf/2105.03814.pdf" TargetMode="External"/><Relationship Id="rId1" Type="http://schemas.openxmlformats.org/officeDocument/2006/relationships/slideLayout" Target="../slideLayouts/slideLayout607.xml"/><Relationship Id="rId6" Type="http://schemas.openxmlformats.org/officeDocument/2006/relationships/hyperlink" Target="https://people.inf.ethz.ch/omutlu/pub/PrIM-UPMEM-Tutorial-Analysis-Benchmarking-20min-2021-07-04-talk.pdf" TargetMode="External"/><Relationship Id="rId11" Type="http://schemas.openxmlformats.org/officeDocument/2006/relationships/hyperlink" Target="https://people.inf.ethz.ch/omutlu/pub/PrIM-UPMEM-Tutorial-Analysis-Benchmarking-SAFARI-Live-Seminar-2021-07-12-talk.pptx" TargetMode="External"/><Relationship Id="rId5" Type="http://schemas.openxmlformats.org/officeDocument/2006/relationships/hyperlink" Target="https://people.inf.ethz.ch/omutlu/pub/PrIM-UPMEM-Tutorial-Analysis-Benchmarking-20min-2021-07-04-talk.pptx" TargetMode="External"/><Relationship Id="rId10" Type="http://schemas.openxmlformats.org/officeDocument/2006/relationships/hyperlink" Target="https://people.inf.ethz.ch/omutlu/pub/PrIM-UPMEM-Tutorial-Analysis-Benchmarking-3min-2021-07-04-talk.pdf" TargetMode="External"/><Relationship Id="rId4" Type="http://schemas.openxmlformats.org/officeDocument/2006/relationships/hyperlink" Target="https://github.com/CMU-SAFARI/prim-benchmarks" TargetMode="External"/><Relationship Id="rId9" Type="http://schemas.openxmlformats.org/officeDocument/2006/relationships/hyperlink" Target="https://people.inf.ethz.ch/omutlu/pub/PrIM-UPMEM-Tutorial-Analysis-Benchmarking-3min-2021-07-04-talk.pptx" TargetMode="External"/><Relationship Id="rId14" Type="http://schemas.openxmlformats.org/officeDocument/2006/relationships/hyperlink" Target="https://www.youtube.com/watch?v=SrFD_u46EDA&amp;list=PL5Q2soXY2Zi8_VVChACnON4sfh2bJ5IrD&amp;index=152"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641.xml"/><Relationship Id="rId6" Type="http://schemas.openxmlformats.org/officeDocument/2006/relationships/hyperlink" Target="https://people.inf.ethz.ch/omutlu/pub/Benchmarking-Memory-Centric-Computing-Systems_cut21-talk.pptx" TargetMode="External"/><Relationship Id="rId5" Type="http://schemas.openxmlformats.org/officeDocument/2006/relationships/hyperlink" Target="https://github.com/CMU-SAFARI/prim-benchmarks" TargetMode="External"/><Relationship Id="rId10" Type="http://schemas.openxmlformats.org/officeDocument/2006/relationships/image" Target="../media/image62.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67.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55.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8.png"/><Relationship Id="rId7"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6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1.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619.xml"/></Relationships>
</file>

<file path=ppt/slides/_rels/slide6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95.xml"/></Relationships>
</file>

<file path=ppt/slides/_rels/slide7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619.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619.xml"/><Relationship Id="rId5" Type="http://schemas.openxmlformats.org/officeDocument/2006/relationships/chart" Target="../charts/chart6.xml"/><Relationship Id="rId4" Type="http://schemas.openxmlformats.org/officeDocument/2006/relationships/chart" Target="../charts/chart5.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619.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619.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619.xml"/><Relationship Id="rId6" Type="http://schemas.openxmlformats.org/officeDocument/2006/relationships/image" Target="../media/image1.png"/><Relationship Id="rId5" Type="http://schemas.openxmlformats.org/officeDocument/2006/relationships/image" Target="../media/image78.emf"/><Relationship Id="rId4" Type="http://schemas.openxmlformats.org/officeDocument/2006/relationships/image" Target="../media/image77.png"/></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619.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619.xml"/><Relationship Id="rId5" Type="http://schemas.openxmlformats.org/officeDocument/2006/relationships/image" Target="../media/image80.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67.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55.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arxiv.org/pdf/2204.11275.pdf" TargetMode="External"/><Relationship Id="rId2" Type="http://schemas.openxmlformats.org/officeDocument/2006/relationships/image" Target="../media/image81.png"/><Relationship Id="rId1" Type="http://schemas.openxmlformats.org/officeDocument/2006/relationships/slideLayout" Target="../slideLayouts/slideLayout555.xml"/></Relationships>
</file>

<file path=ppt/slides/_rels/slide8.xml.rels><?xml version="1.0" encoding="UTF-8" standalone="yes"?>
<Relationships xmlns="http://schemas.openxmlformats.org/package/2006/relationships"><Relationship Id="rId2" Type="http://schemas.openxmlformats.org/officeDocument/2006/relationships/hyperlink" Target="https://github.com/CMU-SAFARI" TargetMode="Externa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8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86.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arxiv.org/pdf/2201.05072.pdf" TargetMode="External"/><Relationship Id="rId1" Type="http://schemas.openxmlformats.org/officeDocument/2006/relationships/slideLayout" Target="../slideLayouts/slideLayout630.xml"/><Relationship Id="rId4" Type="http://schemas.openxmlformats.org/officeDocument/2006/relationships/hyperlink" Target="https://github.com/CMU-SAFARI/SparseP"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5kaOsJKlGrE" TargetMode="External"/><Relationship Id="rId2" Type="http://schemas.openxmlformats.org/officeDocument/2006/relationships/image" Target="../media/image88.png"/><Relationship Id="rId1" Type="http://schemas.openxmlformats.org/officeDocument/2006/relationships/slideLayout" Target="../slideLayouts/slideLayout630.xml"/></Relationships>
</file>

<file path=ppt/slides/_rels/slide87.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607.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5.xml"/><Relationship Id="rId6" Type="http://schemas.openxmlformats.org/officeDocument/2006/relationships/image" Target="../media/image90.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safari.ethz.ch/projects_and_seminars/fall2021/doku.php?id=processing_in_memory"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5.xml"/><Relationship Id="rId6" Type="http://schemas.openxmlformats.org/officeDocument/2006/relationships/image" Target="../media/image91.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github.com/CMU-SAFARI/" TargetMode="External"/><Relationship Id="rId1" Type="http://schemas.openxmlformats.org/officeDocument/2006/relationships/slideLayout" Target="../slideLayouts/slideLayout595.xml"/></Relationships>
</file>

<file path=ppt/slides/_rels/slide90.xml.rels><?xml version="1.0" encoding="UTF-8" standalone="yes"?>
<Relationships xmlns="http://schemas.openxmlformats.org/package/2006/relationships"><Relationship Id="rId3" Type="http://schemas.openxmlformats.org/officeDocument/2006/relationships/hyperlink" Target="https://safari.ethz.ch/projects_and_seminars/spring2022/doku.php?id=processing_in_memory"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5.xml"/><Relationship Id="rId6" Type="http://schemas.openxmlformats.org/officeDocument/2006/relationships/image" Target="../media/image92.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0.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98.xm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hyperlink" Target="https://people.inf.ethz.ch/omutlu/pub/Pythia-customizable-hardware-prefetcher-using-reinforcement-learning_micro21-lightning-talk.pptx" TargetMode="External"/><Relationship Id="rId13" Type="http://schemas.openxmlformats.org/officeDocument/2006/relationships/hyperlink" Target="https://arxiv.org/abs/2109.12021" TargetMode="External"/><Relationship Id="rId3" Type="http://schemas.openxmlformats.org/officeDocument/2006/relationships/hyperlink" Target="http://www.microarch.org/micro54/" TargetMode="External"/><Relationship Id="rId7" Type="http://schemas.openxmlformats.org/officeDocument/2006/relationships/hyperlink" Target="https://people.inf.ethz.ch/omutlu/pub/Pythia-customizable-hardware-prefetcher-using-reinforcement-learning_micro21-short-talk.pdf" TargetMode="External"/><Relationship Id="rId12" Type="http://schemas.openxmlformats.org/officeDocument/2006/relationships/hyperlink" Target="https://github.com/CMU-SAFARI/Pythia" TargetMode="External"/><Relationship Id="rId2" Type="http://schemas.openxmlformats.org/officeDocument/2006/relationships/hyperlink" Target="https://people.inf.ethz.ch/omutlu/pub/Pythia-customizable-hardware-prefetcher-using-reinforcement-learning_micro21.pdf" TargetMode="External"/><Relationship Id="rId1" Type="http://schemas.openxmlformats.org/officeDocument/2006/relationships/slideLayout" Target="../slideLayouts/slideLayout703.xml"/><Relationship Id="rId6" Type="http://schemas.openxmlformats.org/officeDocument/2006/relationships/hyperlink" Target="https://people.inf.ethz.ch/omutlu/pub/Pythia-customizable-hardware-prefetcher-using-reinforcement-learning_micro21-short-talk.pptx" TargetMode="External"/><Relationship Id="rId11" Type="http://schemas.openxmlformats.org/officeDocument/2006/relationships/hyperlink" Target="https://www.youtube.com/watch?v=kzL22FTz0vc&amp;list=PL5Q2soXY2Zi--0LrXSQ9sST3N0k0bXp51&amp;index=2" TargetMode="External"/><Relationship Id="rId5" Type="http://schemas.openxmlformats.org/officeDocument/2006/relationships/hyperlink" Target="https://people.inf.ethz.ch/omutlu/pub/Pythia-customizable-hardware-prefetcher-using-reinforcement-learning_micro21-talk.pdf" TargetMode="External"/><Relationship Id="rId15" Type="http://schemas.openxmlformats.org/officeDocument/2006/relationships/hyperlink" Target="https://arxiv.org/pdf/2109.12021.pdf" TargetMode="External"/><Relationship Id="rId10" Type="http://schemas.openxmlformats.org/officeDocument/2006/relationships/hyperlink" Target="https://www.youtube.com/watch?v=6UMFRW3VFPo&amp;list=PL5Q2soXY2Zi--0LrXSQ9sST3N0k0bXp51&amp;index=7" TargetMode="External"/><Relationship Id="rId4" Type="http://schemas.openxmlformats.org/officeDocument/2006/relationships/hyperlink" Target="https://people.inf.ethz.ch/omutlu/pub/Pythia-customizable-hardware-prefetcher-using-reinforcement-learning_micro21-talk.pptx" TargetMode="External"/><Relationship Id="rId9" Type="http://schemas.openxmlformats.org/officeDocument/2006/relationships/hyperlink" Target="https://people.inf.ethz.ch/omutlu/pub/Pythia-customizable-hardware-prefetcher-using-reinforcement-learning_micro21-lightning-talk.pdf" TargetMode="External"/><Relationship Id="rId14" Type="http://schemas.openxmlformats.org/officeDocument/2006/relationships/image" Target="../media/image93.png"/></Relationships>
</file>

<file path=ppt/slides/_rels/slide9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17.xml"/><Relationship Id="rId6" Type="http://schemas.openxmlformats.org/officeDocument/2006/relationships/image" Target="../media/image97.png"/><Relationship Id="rId5" Type="http://schemas.openxmlformats.org/officeDocument/2006/relationships/image" Target="../media/image96.tiff"/><Relationship Id="rId10" Type="http://schemas.openxmlformats.org/officeDocument/2006/relationships/hyperlink" Target="https://github.com/CMU-SAFARI/Pythia" TargetMode="External"/><Relationship Id="rId4" Type="http://schemas.openxmlformats.org/officeDocument/2006/relationships/image" Target="../media/image95.png"/><Relationship Id="rId9" Type="http://schemas.openxmlformats.org/officeDocument/2006/relationships/image" Target="../media/image100.png"/></Relationships>
</file>

<file path=ppt/slides/_rels/slide9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34.xml"/><Relationship Id="rId1" Type="http://schemas.openxmlformats.org/officeDocument/2006/relationships/slideLayout" Target="../slideLayouts/slideLayout686.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3789040"/>
            <a:ext cx="7848600" cy="2286000"/>
          </a:xfrm>
        </p:spPr>
        <p:txBody>
          <a:bodyPr/>
          <a:lstStyle/>
          <a:p>
            <a:r>
              <a:rPr lang="en-US" dirty="0" err="1"/>
              <a:t>Onur</a:t>
            </a:r>
            <a:r>
              <a:rPr lang="en-US" dirty="0"/>
              <a:t> </a:t>
            </a:r>
            <a:r>
              <a:rPr lang="en-US" dirty="0" err="1"/>
              <a:t>Mutlu</a:t>
            </a:r>
            <a:endParaRPr lang="en-US" dirty="0"/>
          </a:p>
          <a:p>
            <a:r>
              <a:rPr lang="en-US" dirty="0">
                <a:solidFill>
                  <a:srgbClr val="0432FF"/>
                </a:solidFill>
                <a:hlinkClick r:id="rId3">
                  <a:extLst>
                    <a:ext uri="{A12FA001-AC4F-418D-AE19-62706E023703}">
                      <ahyp:hlinkClr xmlns:ahyp="http://schemas.microsoft.com/office/drawing/2018/hyperlinkcolor" val="tx"/>
                    </a:ext>
                  </a:extLst>
                </a:hlinkClick>
              </a:rPr>
              <a:t>omutlu@gmail.com</a:t>
            </a:r>
            <a:r>
              <a:rPr lang="en-US" dirty="0">
                <a:solidFill>
                  <a:srgbClr val="0432FF"/>
                </a:solidFill>
              </a:rPr>
              <a:t> </a:t>
            </a:r>
          </a:p>
          <a:p>
            <a:r>
              <a:rPr lang="en-US" dirty="0">
                <a:solidFill>
                  <a:srgbClr val="0432FF"/>
                </a:solidFill>
                <a:hlinkClick r:id="rId4">
                  <a:extLst>
                    <a:ext uri="{A12FA001-AC4F-418D-AE19-62706E023703}">
                      <ahyp:hlinkClr xmlns:ahyp="http://schemas.microsoft.com/office/drawing/2018/hyperlinkcolor" val="tx"/>
                    </a:ext>
                  </a:extLst>
                </a:hlinkClick>
              </a:rPr>
              <a:t>https://people.inf.ethz.ch/omutlu</a:t>
            </a:r>
            <a:endParaRPr lang="en-US" dirty="0">
              <a:solidFill>
                <a:srgbClr val="0432FF"/>
              </a:solidFill>
            </a:endParaRPr>
          </a:p>
          <a:p>
            <a:r>
              <a:rPr lang="en-US" dirty="0"/>
              <a:t>23 May 2022</a:t>
            </a:r>
          </a:p>
          <a:p>
            <a:r>
              <a:rPr lang="en-US" dirty="0"/>
              <a:t>EFCL Mini-Conference</a:t>
            </a: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4600" dirty="0">
                <a:solidFill>
                  <a:srgbClr val="C00000"/>
                </a:solidFill>
              </a:rPr>
              <a:t>SAFARI EFCL Research Projects:</a:t>
            </a:r>
            <a:br>
              <a:rPr lang="en-US" sz="4600" dirty="0"/>
            </a:br>
            <a:r>
              <a:rPr lang="en-US" sz="4600" dirty="0"/>
              <a:t>Recent Results and Future Outlook</a:t>
            </a:r>
            <a:endParaRPr lang="en-US" sz="46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6"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299256490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solidFill>
                  <a:srgbClr val="70AD47">
                    <a:lumMod val="50000"/>
                  </a:srgbClr>
                </a:solidFill>
                <a:latin typeface="Garamond" charset="0"/>
                <a:ea typeface="ＭＳ Ｐゴシック" charset="0"/>
              </a:rPr>
              <a:t>Onur </a:t>
            </a:r>
            <a:r>
              <a:rPr lang="en-US" dirty="0" err="1">
                <a:solidFill>
                  <a:srgbClr val="70AD47">
                    <a:lumMod val="50000"/>
                  </a:srgbClr>
                </a:solidFill>
                <a:latin typeface="Garamond" charset="0"/>
                <a:ea typeface="ＭＳ Ｐゴシック" charset="0"/>
              </a:rPr>
              <a:t>Mutlu’s</a:t>
            </a:r>
            <a:r>
              <a:rPr lang="en-US" dirty="0">
                <a:solidFill>
                  <a:srgbClr val="70AD47">
                    <a:lumMod val="50000"/>
                  </a:srgbClr>
                </a:solidFill>
                <a:latin typeface="Garamond" charset="0"/>
                <a:ea typeface="ＭＳ Ｐゴシック" charset="0"/>
              </a:rPr>
              <a:t> SAFARI Research Group</a:t>
            </a:r>
            <a:endParaRPr lang="en-US" dirty="0">
              <a:latin typeface="Garamond" charset="0"/>
              <a:ea typeface="ＭＳ Ｐゴシック" charset="0"/>
              <a:cs typeface="ＭＳ Ｐゴシック" charset="0"/>
            </a:endParaRP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378839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931C012-C888-E24C-AD15-A46ED8EA6F2C}"/>
              </a:ext>
            </a:extLst>
          </p:cNvPr>
          <p:cNvSpPr/>
          <p:nvPr/>
        </p:nvSpPr>
        <p:spPr>
          <a:xfrm>
            <a:off x="24714" y="774357"/>
            <a:ext cx="9061622" cy="107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D54A3F0-80C7-EF4F-B8E7-3EAE19F28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280" y="303772"/>
            <a:ext cx="2074390" cy="2074390"/>
          </a:xfrm>
          <a:prstGeom prst="rect">
            <a:avLst/>
          </a:prstGeom>
          <a:effectLst>
            <a:outerShdw blurRad="50800" dist="38100" dir="2700000" algn="tl" rotWithShape="0">
              <a:prstClr val="black">
                <a:alpha val="40000"/>
              </a:prstClr>
            </a:outerShdw>
          </a:effectLst>
        </p:spPr>
      </p:pic>
      <p:sp>
        <p:nvSpPr>
          <p:cNvPr id="4" name="Rounded Rectangle 3">
            <a:extLst>
              <a:ext uri="{FF2B5EF4-FFF2-40B4-BE49-F238E27FC236}">
                <a16:creationId xmlns:a16="http://schemas.microsoft.com/office/drawing/2014/main" id="{6D68E338-D8CE-3244-B0B0-0D673FF4A0B3}"/>
              </a:ext>
            </a:extLst>
          </p:cNvPr>
          <p:cNvSpPr/>
          <p:nvPr/>
        </p:nvSpPr>
        <p:spPr>
          <a:xfrm>
            <a:off x="177113" y="3239530"/>
            <a:ext cx="417246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Autonomously learns to prefetch using </a:t>
            </a: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multiple program context information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and </a:t>
            </a: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system-level feedback</a:t>
            </a:r>
          </a:p>
        </p:txBody>
      </p:sp>
      <p:sp>
        <p:nvSpPr>
          <p:cNvPr id="5" name="Rounded Rectangle 4">
            <a:extLst>
              <a:ext uri="{FF2B5EF4-FFF2-40B4-BE49-F238E27FC236}">
                <a16:creationId xmlns:a16="http://schemas.microsoft.com/office/drawing/2014/main" id="{399DEC7B-0A8F-9B42-95AD-E465A8905B1E}"/>
              </a:ext>
            </a:extLst>
          </p:cNvPr>
          <p:cNvSpPr/>
          <p:nvPr/>
        </p:nvSpPr>
        <p:spPr>
          <a:xfrm>
            <a:off x="4810897" y="3239530"/>
            <a:ext cx="417246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In-silicon customizable</a:t>
            </a: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 to change program context information or prefetching objective </a:t>
            </a: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on the fly</a:t>
            </a:r>
          </a:p>
        </p:txBody>
      </p:sp>
      <p:pic>
        <p:nvPicPr>
          <p:cNvPr id="7" name="Picture 6">
            <a:extLst>
              <a:ext uri="{FF2B5EF4-FFF2-40B4-BE49-F238E27FC236}">
                <a16:creationId xmlns:a16="http://schemas.microsoft.com/office/drawing/2014/main" id="{C0DAC716-2E21-E74A-AE60-59619E2D8DE8}"/>
              </a:ext>
            </a:extLst>
          </p:cNvPr>
          <p:cNvPicPr>
            <a:picLocks noChangeAspect="1"/>
          </p:cNvPicPr>
          <p:nvPr/>
        </p:nvPicPr>
        <p:blipFill>
          <a:blip r:embed="rId4"/>
          <a:stretch>
            <a:fillRect/>
          </a:stretch>
        </p:blipFill>
        <p:spPr>
          <a:xfrm>
            <a:off x="444070" y="4466968"/>
            <a:ext cx="3638550" cy="1911350"/>
          </a:xfrm>
          <a:prstGeom prst="rect">
            <a:avLst/>
          </a:prstGeom>
        </p:spPr>
      </p:pic>
      <p:sp>
        <p:nvSpPr>
          <p:cNvPr id="8" name="TextBox 7">
            <a:extLst>
              <a:ext uri="{FF2B5EF4-FFF2-40B4-BE49-F238E27FC236}">
                <a16:creationId xmlns:a16="http://schemas.microsoft.com/office/drawing/2014/main" id="{848C9232-7878-4B44-B6F8-D3113823CD67}"/>
              </a:ext>
            </a:extLst>
          </p:cNvPr>
          <p:cNvSpPr txBox="1"/>
          <p:nvPr/>
        </p:nvSpPr>
        <p:spPr>
          <a:xfrm>
            <a:off x="3728303" y="2360708"/>
            <a:ext cx="1720343"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Lato Black" panose="020F0502020204030203" pitchFamily="34" charset="77"/>
                <a:ea typeface="+mn-ea"/>
                <a:cs typeface="+mn-cs"/>
              </a:rPr>
              <a:t>Pythia</a:t>
            </a:r>
          </a:p>
        </p:txBody>
      </p:sp>
      <p:pic>
        <p:nvPicPr>
          <p:cNvPr id="9" name="Picture 8">
            <a:extLst>
              <a:ext uri="{FF2B5EF4-FFF2-40B4-BE49-F238E27FC236}">
                <a16:creationId xmlns:a16="http://schemas.microsoft.com/office/drawing/2014/main" id="{04ABD906-F46D-FF41-B13A-37B8F2436D9F}"/>
              </a:ext>
            </a:extLst>
          </p:cNvPr>
          <p:cNvPicPr>
            <a:picLocks noChangeAspect="1"/>
          </p:cNvPicPr>
          <p:nvPr/>
        </p:nvPicPr>
        <p:blipFill>
          <a:blip r:embed="rId5"/>
          <a:stretch>
            <a:fillRect/>
          </a:stretch>
        </p:blipFill>
        <p:spPr>
          <a:xfrm>
            <a:off x="5429420" y="4709700"/>
            <a:ext cx="2947513" cy="1252693"/>
          </a:xfrm>
          <a:prstGeom prst="rect">
            <a:avLst/>
          </a:prstGeom>
          <a:effectLst>
            <a:softEdge rad="63500"/>
          </a:effectLst>
        </p:spPr>
      </p:pic>
      <p:sp>
        <p:nvSpPr>
          <p:cNvPr id="15" name="Bent Up Arrow 14">
            <a:extLst>
              <a:ext uri="{FF2B5EF4-FFF2-40B4-BE49-F238E27FC236}">
                <a16:creationId xmlns:a16="http://schemas.microsoft.com/office/drawing/2014/main" id="{D415CFDF-6466-4F46-A3CA-6EAE031D5E13}"/>
              </a:ext>
            </a:extLst>
          </p:cNvPr>
          <p:cNvSpPr/>
          <p:nvPr/>
        </p:nvSpPr>
        <p:spPr>
          <a:xfrm rot="10800000">
            <a:off x="1874969" y="1660208"/>
            <a:ext cx="1499287" cy="13569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Bent Up Arrow 17">
            <a:extLst>
              <a:ext uri="{FF2B5EF4-FFF2-40B4-BE49-F238E27FC236}">
                <a16:creationId xmlns:a16="http://schemas.microsoft.com/office/drawing/2014/main" id="{AB081D5D-9738-0748-9BCA-9B7E13C48F55}"/>
              </a:ext>
            </a:extLst>
          </p:cNvPr>
          <p:cNvSpPr/>
          <p:nvPr/>
        </p:nvSpPr>
        <p:spPr>
          <a:xfrm rot="10800000" flipH="1">
            <a:off x="5802695" y="1660209"/>
            <a:ext cx="1499287" cy="13569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35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3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3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3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sz="38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5789494"/>
          </a:xfrm>
        </p:spPr>
        <p:txBody>
          <a:bodyPr>
            <a:normAutofit/>
          </a:bodyPr>
          <a:lstStyle/>
          <a:p>
            <a:r>
              <a:rPr lang="en-US" sz="3000" dirty="0">
                <a:latin typeface="Calibri" panose="020F0502020204030204" pitchFamily="34" charset="0"/>
                <a:cs typeface="Calibri" panose="020F0502020204030204" pitchFamily="34" charset="0"/>
              </a:rPr>
              <a:t>Algorithmic approach to learn to take an </a:t>
            </a:r>
            <a:r>
              <a:rPr lang="en-US" sz="3000" b="1" dirty="0">
                <a:solidFill>
                  <a:srgbClr val="000CFF"/>
                </a:solidFill>
                <a:latin typeface="Calibri" panose="020F0502020204030204" pitchFamily="34" charset="0"/>
                <a:cs typeface="Calibri" panose="020F0502020204030204" pitchFamily="34" charset="0"/>
              </a:rPr>
              <a:t>action</a:t>
            </a:r>
            <a:r>
              <a:rPr lang="en-US" sz="3000" dirty="0">
                <a:latin typeface="Calibri" panose="020F0502020204030204" pitchFamily="34" charset="0"/>
                <a:cs typeface="Calibri" panose="020F0502020204030204" pitchFamily="34" charset="0"/>
              </a:rPr>
              <a:t> in a given </a:t>
            </a:r>
            <a:r>
              <a:rPr lang="en-US" sz="3000" b="1" dirty="0">
                <a:solidFill>
                  <a:srgbClr val="000CFF"/>
                </a:solidFill>
                <a:latin typeface="Calibri" panose="020F0502020204030204" pitchFamily="34" charset="0"/>
                <a:cs typeface="Calibri" panose="020F0502020204030204" pitchFamily="34" charset="0"/>
              </a:rPr>
              <a:t>situation</a:t>
            </a:r>
            <a:r>
              <a:rPr lang="en-US" sz="3000" dirty="0">
                <a:latin typeface="Calibri" panose="020F0502020204030204" pitchFamily="34" charset="0"/>
                <a:cs typeface="Calibri" panose="020F0502020204030204" pitchFamily="34" charset="0"/>
              </a:rPr>
              <a:t> to maximize a numerical </a:t>
            </a:r>
            <a:r>
              <a:rPr lang="en-US" sz="3000" b="1" dirty="0">
                <a:solidFill>
                  <a:srgbClr val="000CFF"/>
                </a:solidFill>
                <a:latin typeface="Calibri" panose="020F0502020204030204" pitchFamily="34" charset="0"/>
                <a:cs typeface="Calibri" panose="020F0502020204030204" pitchFamily="34" charset="0"/>
              </a:rPr>
              <a:t>reward</a:t>
            </a: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sz="3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Agent stores </a:t>
            </a:r>
            <a:r>
              <a:rPr lang="en-US" sz="3000" b="1" dirty="0">
                <a:solidFill>
                  <a:srgbClr val="C00000"/>
                </a:solidFill>
                <a:latin typeface="Calibri" panose="020F0502020204030204" pitchFamily="34" charset="0"/>
                <a:cs typeface="Calibri" panose="020F0502020204030204" pitchFamily="34" charset="0"/>
              </a:rPr>
              <a:t>Q-values</a:t>
            </a:r>
            <a:r>
              <a:rPr lang="en-US" sz="3000" dirty="0">
                <a:latin typeface="Calibri" panose="020F0502020204030204" pitchFamily="34" charset="0"/>
                <a:cs typeface="Calibri" panose="020F0502020204030204" pitchFamily="34" charset="0"/>
              </a:rPr>
              <a:t> for </a:t>
            </a:r>
            <a:r>
              <a:rPr lang="en-US" sz="3000" i="1" dirty="0">
                <a:solidFill>
                  <a:srgbClr val="C00000"/>
                </a:solidFill>
                <a:latin typeface="Calibri" panose="020F0502020204030204" pitchFamily="34" charset="0"/>
                <a:cs typeface="Calibri" panose="020F0502020204030204" pitchFamily="34" charset="0"/>
              </a:rPr>
              <a:t>every</a:t>
            </a:r>
            <a:r>
              <a:rPr lang="en-US" sz="3000" dirty="0">
                <a:latin typeface="Calibri" panose="020F0502020204030204" pitchFamily="34" charset="0"/>
                <a:cs typeface="Calibri" panose="020F0502020204030204" pitchFamily="34" charset="0"/>
              </a:rPr>
              <a:t> state-action pair</a:t>
            </a:r>
          </a:p>
          <a:p>
            <a:pPr lvl="1"/>
            <a:r>
              <a:rPr lang="en-US" sz="2600" b="1" dirty="0">
                <a:solidFill>
                  <a:srgbClr val="C00000"/>
                </a:solidFill>
                <a:latin typeface="Calibri" panose="020F0502020204030204" pitchFamily="34" charset="0"/>
                <a:cs typeface="Calibri" panose="020F0502020204030204" pitchFamily="34" charset="0"/>
              </a:rPr>
              <a:t>Expected return</a:t>
            </a:r>
            <a:r>
              <a:rPr lang="en-US" sz="2600" dirty="0">
                <a:latin typeface="Calibri" panose="020F0502020204030204" pitchFamily="34" charset="0"/>
                <a:cs typeface="Calibri" panose="020F0502020204030204" pitchFamily="34" charset="0"/>
              </a:rPr>
              <a:t> for taking an action in a state</a:t>
            </a:r>
          </a:p>
          <a:p>
            <a:pPr lvl="1"/>
            <a:r>
              <a:rPr lang="en-US" sz="2600" dirty="0">
                <a:latin typeface="Calibri" panose="020F0502020204030204" pitchFamily="34" charset="0"/>
                <a:cs typeface="Calibri" panose="020F0502020204030204" pitchFamily="34" charset="0"/>
              </a:rPr>
              <a:t>Given a state, selects action that provides </a:t>
            </a:r>
            <a:r>
              <a:rPr lang="en-US" sz="2600" b="1" dirty="0">
                <a:solidFill>
                  <a:srgbClr val="C00000"/>
                </a:solidFill>
                <a:latin typeface="Calibri" panose="020F0502020204030204" pitchFamily="34" charset="0"/>
                <a:cs typeface="Calibri" panose="020F0502020204030204" pitchFamily="34" charset="0"/>
              </a:rPr>
              <a:t>highest</a:t>
            </a:r>
            <a:r>
              <a:rPr lang="en-US" sz="2600" dirty="0">
                <a:latin typeface="Calibri" panose="020F0502020204030204" pitchFamily="34" charset="0"/>
                <a:cs typeface="Calibri" panose="020F0502020204030204" pitchFamily="34" charset="0"/>
              </a:rPr>
              <a:t> Q-value</a:t>
            </a: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2162423"/>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2162423"/>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3408113"/>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3408114"/>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934031"/>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2108258"/>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3422118"/>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80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3DD89C-2FD7-EC46-A6E9-1554CE5C0E33}"/>
              </a:ext>
            </a:extLst>
          </p:cNvPr>
          <p:cNvSpPr>
            <a:spLocks noGrp="1"/>
          </p:cNvSpPr>
          <p:nvPr>
            <p:ph type="title"/>
          </p:nvPr>
        </p:nvSpPr>
        <p:spPr/>
        <p:txBody>
          <a:bodyPr/>
          <a:lstStyle/>
          <a:p>
            <a:r>
              <a:rPr lang="en-US" dirty="0"/>
              <a:t>Brief Overview of Pythia</a:t>
            </a:r>
          </a:p>
        </p:txBody>
      </p:sp>
      <p:sp>
        <p:nvSpPr>
          <p:cNvPr id="10" name="TextBox 9">
            <a:extLst>
              <a:ext uri="{FF2B5EF4-FFF2-40B4-BE49-F238E27FC236}">
                <a16:creationId xmlns:a16="http://schemas.microsoft.com/office/drawing/2014/main" id="{B12D7D5D-1A98-794A-8C36-6FC358F95A48}"/>
              </a:ext>
            </a:extLst>
          </p:cNvPr>
          <p:cNvSpPr txBox="1"/>
          <p:nvPr/>
        </p:nvSpPr>
        <p:spPr>
          <a:xfrm>
            <a:off x="200289" y="796913"/>
            <a:ext cx="886332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Pythia formulates prefetching as a </a:t>
            </a:r>
            <a:r>
              <a:rPr kumimoji="0" lang="en-US" sz="2800" b="1" i="0" u="none" strike="noStrike" kern="1200" cap="none" spc="0" normalizeH="0" baseline="0" noProof="0" dirty="0">
                <a:ln>
                  <a:noFill/>
                </a:ln>
                <a:solidFill>
                  <a:srgbClr val="C00000"/>
                </a:solidFill>
                <a:effectLst/>
                <a:uLnTx/>
                <a:uFillTx/>
                <a:latin typeface="Lato Black" panose="020F0502020204030203" pitchFamily="34" charset="77"/>
                <a:ea typeface="+mn-ea"/>
                <a:cs typeface="+mn-cs"/>
              </a:rPr>
              <a:t>reinforcement learning</a:t>
            </a: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problem</a:t>
            </a:r>
          </a:p>
        </p:txBody>
      </p:sp>
      <p:pic>
        <p:nvPicPr>
          <p:cNvPr id="14" name="Content Placeholder 6">
            <a:extLst>
              <a:ext uri="{FF2B5EF4-FFF2-40B4-BE49-F238E27FC236}">
                <a16:creationId xmlns:a16="http://schemas.microsoft.com/office/drawing/2014/main" id="{6D395E3F-1734-C842-97D4-0E8B7E24EC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4387" y="1320133"/>
            <a:ext cx="5391785" cy="2288674"/>
          </a:xfrm>
        </p:spPr>
      </p:pic>
      <p:pic>
        <p:nvPicPr>
          <p:cNvPr id="15" name="Picture 14">
            <a:extLst>
              <a:ext uri="{FF2B5EF4-FFF2-40B4-BE49-F238E27FC236}">
                <a16:creationId xmlns:a16="http://schemas.microsoft.com/office/drawing/2014/main" id="{ACBFB3EC-1599-3B43-B030-E79BA4875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7457" y="4017494"/>
            <a:ext cx="6905646" cy="2707883"/>
          </a:xfrm>
          <a:prstGeom prst="rect">
            <a:avLst/>
          </a:prstGeom>
        </p:spPr>
      </p:pic>
      <p:sp>
        <p:nvSpPr>
          <p:cNvPr id="16" name="Rectangle 15">
            <a:extLst>
              <a:ext uri="{FF2B5EF4-FFF2-40B4-BE49-F238E27FC236}">
                <a16:creationId xmlns:a16="http://schemas.microsoft.com/office/drawing/2014/main" id="{ECC332C6-6CD8-DB47-A2D4-3C16369AAC9B}"/>
              </a:ext>
            </a:extLst>
          </p:cNvPr>
          <p:cNvSpPr/>
          <p:nvPr/>
        </p:nvSpPr>
        <p:spPr>
          <a:xfrm>
            <a:off x="4000684" y="1320133"/>
            <a:ext cx="1502797"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7472537-9FA7-1240-B3FE-35F009017DB7}"/>
              </a:ext>
            </a:extLst>
          </p:cNvPr>
          <p:cNvSpPr/>
          <p:nvPr/>
        </p:nvSpPr>
        <p:spPr>
          <a:xfrm>
            <a:off x="3613720" y="2983126"/>
            <a:ext cx="2276726"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FD62A66-2919-D742-9F16-7D46F19D3D71}"/>
              </a:ext>
            </a:extLst>
          </p:cNvPr>
          <p:cNvSpPr/>
          <p:nvPr/>
        </p:nvSpPr>
        <p:spPr>
          <a:xfrm>
            <a:off x="3890690" y="3985892"/>
            <a:ext cx="1571269" cy="69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CD9B694-E895-4146-8950-D9F3E33DB56F}"/>
              </a:ext>
            </a:extLst>
          </p:cNvPr>
          <p:cNvSpPr/>
          <p:nvPr/>
        </p:nvSpPr>
        <p:spPr>
          <a:xfrm>
            <a:off x="3499530" y="5820108"/>
            <a:ext cx="2434870" cy="90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A23658-26AC-F845-8D44-E0B7B2E10E9A}"/>
              </a:ext>
            </a:extLst>
          </p:cNvPr>
          <p:cNvSpPr/>
          <p:nvPr/>
        </p:nvSpPr>
        <p:spPr>
          <a:xfrm>
            <a:off x="2024387" y="1320133"/>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E86855E-1258-E94E-A220-298EE99DCFF2}"/>
              </a:ext>
            </a:extLst>
          </p:cNvPr>
          <p:cNvSpPr/>
          <p:nvPr/>
        </p:nvSpPr>
        <p:spPr>
          <a:xfrm>
            <a:off x="1665031" y="2320648"/>
            <a:ext cx="1929911" cy="11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45BF1FFA-58EB-7343-BED3-8ED0E41B2D1D}"/>
              </a:ext>
            </a:extLst>
          </p:cNvPr>
          <p:cNvSpPr/>
          <p:nvPr/>
        </p:nvSpPr>
        <p:spPr>
          <a:xfrm>
            <a:off x="5509454" y="1320133"/>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D46FD34-F0D5-EA48-AE33-3C44D7350896}"/>
              </a:ext>
            </a:extLst>
          </p:cNvPr>
          <p:cNvSpPr/>
          <p:nvPr/>
        </p:nvSpPr>
        <p:spPr>
          <a:xfrm>
            <a:off x="5902597" y="2334041"/>
            <a:ext cx="1532354" cy="1035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7CDA68C-3655-2C44-9CF8-F9047D74ECF3}"/>
              </a:ext>
            </a:extLst>
          </p:cNvPr>
          <p:cNvSpPr/>
          <p:nvPr/>
        </p:nvSpPr>
        <p:spPr>
          <a:xfrm>
            <a:off x="3783814" y="2330649"/>
            <a:ext cx="1929911"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DE50A43-774B-E843-8D6B-E88673E91B32}"/>
              </a:ext>
            </a:extLst>
          </p:cNvPr>
          <p:cNvSpPr/>
          <p:nvPr/>
        </p:nvSpPr>
        <p:spPr>
          <a:xfrm flipV="1">
            <a:off x="4611179" y="2760237"/>
            <a:ext cx="211572" cy="20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C8D83AC-7C2F-584D-9DEF-48092C7E9E08}"/>
              </a:ext>
            </a:extLst>
          </p:cNvPr>
          <p:cNvSpPr/>
          <p:nvPr/>
        </p:nvSpPr>
        <p:spPr>
          <a:xfrm flipV="1">
            <a:off x="4638547" y="1961186"/>
            <a:ext cx="211572" cy="334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E22B6E4-FFF2-1546-BCD0-1781DC3813AF}"/>
              </a:ext>
            </a:extLst>
          </p:cNvPr>
          <p:cNvSpPr/>
          <p:nvPr/>
        </p:nvSpPr>
        <p:spPr>
          <a:xfrm>
            <a:off x="1948627" y="3882957"/>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D1259C5-0BA9-0445-9DF8-9727087756EB}"/>
              </a:ext>
            </a:extLst>
          </p:cNvPr>
          <p:cNvSpPr/>
          <p:nvPr/>
        </p:nvSpPr>
        <p:spPr>
          <a:xfrm>
            <a:off x="1349423" y="4890098"/>
            <a:ext cx="2150107"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67A0CB0-575D-1A4A-809D-B2E4E67D4220}"/>
              </a:ext>
            </a:extLst>
          </p:cNvPr>
          <p:cNvSpPr/>
          <p:nvPr/>
        </p:nvSpPr>
        <p:spPr>
          <a:xfrm>
            <a:off x="5474111" y="3925549"/>
            <a:ext cx="2617026"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10A9B8B5-F812-0648-B065-CE6AD4FD3531}"/>
              </a:ext>
            </a:extLst>
          </p:cNvPr>
          <p:cNvSpPr/>
          <p:nvPr/>
        </p:nvSpPr>
        <p:spPr>
          <a:xfrm>
            <a:off x="5941032" y="5351899"/>
            <a:ext cx="2143475"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A171BCB-8BA1-8746-A1E7-E9ACA2262371}"/>
              </a:ext>
            </a:extLst>
          </p:cNvPr>
          <p:cNvSpPr/>
          <p:nvPr/>
        </p:nvSpPr>
        <p:spPr>
          <a:xfrm>
            <a:off x="4267056" y="5163401"/>
            <a:ext cx="828047"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0C68A780-7040-AC45-9755-5A4F1A6DA902}"/>
              </a:ext>
            </a:extLst>
          </p:cNvPr>
          <p:cNvSpPr/>
          <p:nvPr/>
        </p:nvSpPr>
        <p:spPr>
          <a:xfrm>
            <a:off x="4487466" y="4692548"/>
            <a:ext cx="302162" cy="437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17D5AC1-73BF-9541-A7C9-F90D63A1B2CC}"/>
              </a:ext>
            </a:extLst>
          </p:cNvPr>
          <p:cNvSpPr/>
          <p:nvPr/>
        </p:nvSpPr>
        <p:spPr>
          <a:xfrm>
            <a:off x="4487466" y="5497411"/>
            <a:ext cx="302162" cy="2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31A355A8-4431-D34D-B6E2-9EAD9E85B657}"/>
              </a:ext>
            </a:extLst>
          </p:cNvPr>
          <p:cNvCxnSpPr/>
          <p:nvPr/>
        </p:nvCxnSpPr>
        <p:spPr>
          <a:xfrm>
            <a:off x="1102437" y="3744797"/>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5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7EA5C-35E4-F941-9564-9CF822114D44}"/>
              </a:ext>
            </a:extLst>
          </p:cNvPr>
          <p:cNvSpPr>
            <a:spLocks noGrp="1"/>
          </p:cNvSpPr>
          <p:nvPr>
            <p:ph type="title"/>
          </p:nvPr>
        </p:nvSpPr>
        <p:spPr/>
        <p:txBody>
          <a:bodyPr/>
          <a:lstStyle/>
          <a:p>
            <a:r>
              <a:rPr lang="en-US" dirty="0"/>
              <a:t>Basic Pythia Configuration</a:t>
            </a:r>
          </a:p>
        </p:txBody>
      </p:sp>
      <p:sp>
        <p:nvSpPr>
          <p:cNvPr id="5" name="Content Placeholder 4">
            <a:extLst>
              <a:ext uri="{FF2B5EF4-FFF2-40B4-BE49-F238E27FC236}">
                <a16:creationId xmlns:a16="http://schemas.microsoft.com/office/drawing/2014/main" id="{4EFAB781-6E1D-4D44-AAAC-11021D7B8DD5}"/>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Derived from </a:t>
            </a:r>
            <a:r>
              <a:rPr lang="en-US" sz="3000" b="1" dirty="0">
                <a:solidFill>
                  <a:srgbClr val="FF5261"/>
                </a:solidFill>
                <a:latin typeface="Calibri" panose="020F0502020204030204" pitchFamily="34" charset="0"/>
                <a:cs typeface="Calibri" panose="020F0502020204030204" pitchFamily="34" charset="0"/>
              </a:rPr>
              <a:t>automatic design-space exploration</a:t>
            </a:r>
          </a:p>
          <a:p>
            <a:endParaRPr lang="en-US" dirty="0">
              <a:latin typeface="Calibri" panose="020F0502020204030204" pitchFamily="34" charset="0"/>
              <a:cs typeface="Calibri" panose="020F0502020204030204" pitchFamily="34" charset="0"/>
            </a:endParaRPr>
          </a:p>
          <a:p>
            <a:r>
              <a:rPr lang="en-US" sz="3000" b="1" dirty="0">
                <a:solidFill>
                  <a:srgbClr val="C00000"/>
                </a:solidFill>
                <a:latin typeface="Calibri" panose="020F0502020204030204" pitchFamily="34" charset="0"/>
                <a:cs typeface="Calibri" panose="020F0502020204030204" pitchFamily="34" charset="0"/>
              </a:rPr>
              <a:t>State:</a:t>
            </a:r>
            <a:r>
              <a:rPr lang="en-US" sz="3000" dirty="0">
                <a:latin typeface="Calibri" panose="020F0502020204030204" pitchFamily="34" charset="0"/>
                <a:cs typeface="Calibri" panose="020F0502020204030204" pitchFamily="34" charset="0"/>
              </a:rPr>
              <a:t> 2 features</a:t>
            </a:r>
          </a:p>
          <a:p>
            <a:pPr lvl="1"/>
            <a:r>
              <a:rPr lang="en-US" sz="2600" dirty="0" err="1">
                <a:latin typeface="Calibri" panose="020F0502020204030204" pitchFamily="34" charset="0"/>
                <a:cs typeface="Calibri" panose="020F0502020204030204" pitchFamily="34" charset="0"/>
              </a:rPr>
              <a:t>PC+Delta</a:t>
            </a:r>
            <a:endParaRPr lang="en-US" sz="2600" dirty="0">
              <a:latin typeface="Calibri" panose="020F0502020204030204" pitchFamily="34" charset="0"/>
              <a:cs typeface="Calibri" panose="020F0502020204030204" pitchFamily="34" charset="0"/>
            </a:endParaRPr>
          </a:p>
          <a:p>
            <a:pPr lvl="1"/>
            <a:r>
              <a:rPr lang="en-US" sz="2600" dirty="0">
                <a:latin typeface="Calibri" panose="020F0502020204030204" pitchFamily="34" charset="0"/>
                <a:cs typeface="Calibri" panose="020F0502020204030204" pitchFamily="34" charset="0"/>
              </a:rPr>
              <a:t>Sequence of last-4 deltas</a:t>
            </a:r>
          </a:p>
          <a:p>
            <a:pPr lvl="1"/>
            <a:endParaRPr lang="en-US" sz="1600" dirty="0">
              <a:latin typeface="Calibri" panose="020F0502020204030204" pitchFamily="34" charset="0"/>
              <a:cs typeface="Calibri" panose="020F0502020204030204" pitchFamily="34" charset="0"/>
            </a:endParaRPr>
          </a:p>
          <a:p>
            <a:r>
              <a:rPr lang="en-US" sz="3000" b="1" dirty="0">
                <a:solidFill>
                  <a:srgbClr val="7030A0"/>
                </a:solidFill>
                <a:latin typeface="Calibri" panose="020F0502020204030204" pitchFamily="34" charset="0"/>
                <a:cs typeface="Calibri" panose="020F0502020204030204" pitchFamily="34" charset="0"/>
              </a:rPr>
              <a:t>Actions:</a:t>
            </a:r>
            <a:r>
              <a:rPr lang="en-US" sz="3000" dirty="0">
                <a:latin typeface="Calibri" panose="020F0502020204030204" pitchFamily="34" charset="0"/>
                <a:cs typeface="Calibri" panose="020F0502020204030204" pitchFamily="34" charset="0"/>
              </a:rPr>
              <a:t> 16 prefetch offsets</a:t>
            </a:r>
          </a:p>
          <a:p>
            <a:pPr lvl="1"/>
            <a:r>
              <a:rPr lang="en-US" sz="2600" dirty="0">
                <a:latin typeface="Calibri" panose="020F0502020204030204" pitchFamily="34" charset="0"/>
                <a:cs typeface="Calibri" panose="020F0502020204030204" pitchFamily="34" charset="0"/>
              </a:rPr>
              <a:t>Ranging between -6 to +32. Including 0.</a:t>
            </a:r>
          </a:p>
          <a:p>
            <a:endParaRPr lang="en-US" sz="1600" dirty="0">
              <a:latin typeface="Calibri" panose="020F0502020204030204" pitchFamily="34" charset="0"/>
              <a:cs typeface="Calibri" panose="020F0502020204030204" pitchFamily="34" charset="0"/>
            </a:endParaRPr>
          </a:p>
          <a:p>
            <a:r>
              <a:rPr lang="en-US" sz="3000" b="1" dirty="0">
                <a:solidFill>
                  <a:schemeClr val="accent6">
                    <a:lumMod val="75000"/>
                  </a:schemeClr>
                </a:solidFill>
                <a:latin typeface="Calibri" panose="020F0502020204030204" pitchFamily="34" charset="0"/>
                <a:cs typeface="Calibri" panose="020F0502020204030204" pitchFamily="34" charset="0"/>
              </a:rPr>
              <a:t>Rewards:</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AT</a:t>
            </a:r>
            <a:r>
              <a:rPr lang="en-US" sz="2600" dirty="0">
                <a:latin typeface="Calibri" panose="020F0502020204030204" pitchFamily="34" charset="0"/>
                <a:cs typeface="Calibri" panose="020F0502020204030204" pitchFamily="34" charset="0"/>
              </a:rPr>
              <a:t> = +20; R</a:t>
            </a:r>
            <a:r>
              <a:rPr lang="en-US" sz="2600" baseline="-25000" dirty="0">
                <a:latin typeface="Calibri" panose="020F0502020204030204" pitchFamily="34" charset="0"/>
                <a:cs typeface="Calibri" panose="020F0502020204030204" pitchFamily="34" charset="0"/>
              </a:rPr>
              <a:t>AL</a:t>
            </a:r>
            <a:r>
              <a:rPr lang="en-US" sz="2600" dirty="0">
                <a:latin typeface="Calibri" panose="020F0502020204030204" pitchFamily="34" charset="0"/>
                <a:cs typeface="Calibri" panose="020F0502020204030204" pitchFamily="34" charset="0"/>
              </a:rPr>
              <a:t> = +12;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-H=-2;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-L=-4;</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-H=-14; 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-L=-8; R</a:t>
            </a:r>
            <a:r>
              <a:rPr lang="en-US" sz="2600" baseline="-25000" dirty="0">
                <a:latin typeface="Calibri" panose="020F0502020204030204" pitchFamily="34" charset="0"/>
                <a:cs typeface="Calibri" panose="020F0502020204030204" pitchFamily="34" charset="0"/>
              </a:rPr>
              <a:t>CL</a:t>
            </a:r>
            <a:r>
              <a:rPr lang="en-US" sz="2600" dirty="0">
                <a:latin typeface="Calibri" panose="020F0502020204030204" pitchFamily="34" charset="0"/>
                <a:cs typeface="Calibri" panose="020F0502020204030204" pitchFamily="34" charset="0"/>
              </a:rPr>
              <a:t>=-12</a:t>
            </a:r>
          </a:p>
          <a:p>
            <a:pPr marL="457200" lvl="1"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7346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More Detailed 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normAutofit/>
          </a:bodyPr>
          <a:lstStyle/>
          <a:p>
            <a:r>
              <a:rPr lang="en-US" b="1" dirty="0">
                <a:solidFill>
                  <a:schemeClr val="accent2"/>
                </a:solidFill>
                <a:latin typeface="Calibri" panose="020F0502020204030204" pitchFamily="34" charset="0"/>
                <a:cs typeface="Calibri" panose="020F0502020204030204" pitchFamily="34" charset="0"/>
              </a:rPr>
              <a:t>Q-Value Store</a:t>
            </a:r>
            <a:r>
              <a:rPr lang="en-US" dirty="0">
                <a:latin typeface="Calibri" panose="020F0502020204030204" pitchFamily="34" charset="0"/>
                <a:cs typeface="Calibri" panose="020F0502020204030204" pitchFamily="34" charset="0"/>
              </a:rPr>
              <a:t>: Records Q-values for </a:t>
            </a:r>
            <a:r>
              <a:rPr lang="en-US" i="1" dirty="0">
                <a:solidFill>
                  <a:srgbClr val="C00000"/>
                </a:solidFill>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state-action pairs</a:t>
            </a:r>
          </a:p>
          <a:p>
            <a:r>
              <a:rPr lang="en-US" b="1" dirty="0">
                <a:solidFill>
                  <a:srgbClr val="7030A0"/>
                </a:solidFill>
                <a:latin typeface="Calibri" panose="020F0502020204030204" pitchFamily="34" charset="0"/>
                <a:cs typeface="Calibri" panose="020F0502020204030204" pitchFamily="34" charset="0"/>
              </a:rPr>
              <a:t>Evaluation Queue</a:t>
            </a:r>
            <a:r>
              <a:rPr lang="en-US" dirty="0">
                <a:latin typeface="Calibri" panose="020F0502020204030204" pitchFamily="34" charset="0"/>
                <a:cs typeface="Calibri" panose="020F0502020204030204" pitchFamily="34" charset="0"/>
              </a:rPr>
              <a:t>: A FIFO queue of recently-taken actions</a:t>
            </a:r>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mn-ea"/>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mn-ea"/>
                  <a:cs typeface="+mn-cs"/>
                </a:rPr>
                <a:t>Max</a:t>
              </a:r>
            </a:p>
          </p:txBody>
        </p:sp>
      </p:grpSp>
    </p:spTree>
    <p:extLst>
      <p:ext uri="{BB962C8B-B14F-4D97-AF65-F5344CB8AC3E}">
        <p14:creationId xmlns:p14="http://schemas.microsoft.com/office/powerpoint/2010/main" val="13222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childTnLst>
                                </p:cTn>
                              </p:par>
                              <p:par>
                                <p:cTn id="59" presetID="10" presetClass="entr" presetSubtype="0" fill="hold" nodeType="withEffect">
                                  <p:stCondLst>
                                    <p:cond delay="20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300"/>
                                        <p:tgtEl>
                                          <p:spTgt spid="2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9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8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9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0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2" grpId="0" animBg="1"/>
      <p:bldP spid="173" grpId="0"/>
      <p:bldP spid="175" grpId="0"/>
      <p:bldP spid="176" grpId="0" animBg="1"/>
      <p:bldP spid="177" grpId="0"/>
      <p:bldP spid="179" grpId="0" animBg="1"/>
      <p:bldP spid="180" grpId="0" animBg="1"/>
      <p:bldP spid="184" grpId="0" animBg="1"/>
      <p:bldP spid="185" grpId="0"/>
      <p:bldP spid="187" grpId="0" animBg="1"/>
      <p:bldP spid="188" grpId="0" animBg="1"/>
      <p:bldP spid="190" grpId="0"/>
      <p:bldP spid="191" grpId="0"/>
      <p:bldP spid="192" grpId="0"/>
      <p:bldP spid="193" grpId="0" animBg="1"/>
      <p:bldP spid="195" grpId="0"/>
      <p:bldP spid="196" grpId="0"/>
      <p:bldP spid="197" grpId="0" animBg="1"/>
      <p:bldP spid="198" grpId="0" animBg="1"/>
      <p:bldP spid="202" grpId="0" animBg="1"/>
      <p:bldP spid="20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Rigorous Evaluation Methodology</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583898"/>
          </a:xfrm>
        </p:spPr>
        <p:txBody>
          <a:bodyPr>
            <a:normAutofit lnSpcReduction="10000"/>
          </a:bodyPr>
          <a:lstStyle/>
          <a:p>
            <a:r>
              <a:rPr lang="en-US" b="1" dirty="0" err="1">
                <a:solidFill>
                  <a:srgbClr val="C00000"/>
                </a:solidFill>
                <a:latin typeface="Calibri" panose="020F0502020204030204" pitchFamily="34" charset="0"/>
                <a:cs typeface="Calibri" panose="020F0502020204030204" pitchFamily="34" charset="0"/>
              </a:rPr>
              <a:t>Champsim</a:t>
            </a:r>
            <a:r>
              <a:rPr lang="en-US" b="1" dirty="0">
                <a:solidFill>
                  <a:srgbClr val="C00000"/>
                </a:solidFill>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trace-driven simulator</a:t>
            </a:r>
          </a:p>
          <a:p>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150</a:t>
            </a:r>
            <a:r>
              <a:rPr lang="en-US" dirty="0">
                <a:latin typeface="Calibri" panose="020F0502020204030204" pitchFamily="34" charset="0"/>
                <a:cs typeface="Calibri" panose="020F0502020204030204" pitchFamily="34" charset="0"/>
              </a:rPr>
              <a:t> single-core memory-intensive workload traces</a:t>
            </a:r>
          </a:p>
          <a:p>
            <a:pPr lvl="1"/>
            <a:r>
              <a:rPr lang="en-US" dirty="0">
                <a:latin typeface="Calibri" panose="020F0502020204030204" pitchFamily="34" charset="0"/>
                <a:cs typeface="Calibri" panose="020F0502020204030204" pitchFamily="34" charset="0"/>
              </a:rPr>
              <a:t>SPEC CPU2006 and CPU2017</a:t>
            </a:r>
          </a:p>
          <a:p>
            <a:pPr lvl="1"/>
            <a:r>
              <a:rPr lang="en-US" dirty="0">
                <a:latin typeface="Calibri" panose="020F0502020204030204" pitchFamily="34" charset="0"/>
                <a:cs typeface="Calibri" panose="020F0502020204030204" pitchFamily="34" charset="0"/>
              </a:rPr>
              <a:t>PARSEC 2.1</a:t>
            </a:r>
          </a:p>
          <a:p>
            <a:pPr lvl="1"/>
            <a:r>
              <a:rPr lang="en-US" dirty="0" err="1">
                <a:latin typeface="Calibri" panose="020F0502020204030204" pitchFamily="34" charset="0"/>
                <a:cs typeface="Calibri" panose="020F0502020204030204" pitchFamily="34" charset="0"/>
              </a:rPr>
              <a:t>Ligra</a:t>
            </a:r>
            <a:endParaRPr lang="en-US"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Cloudsuite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Homogeneous and heterogeneous multi-core mixes</a:t>
            </a:r>
          </a:p>
          <a:p>
            <a:pPr lvl="1"/>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Five</a:t>
            </a:r>
            <a:r>
              <a:rPr lang="en-US" dirty="0">
                <a:latin typeface="Calibri" panose="020F0502020204030204" pitchFamily="34" charset="0"/>
                <a:cs typeface="Calibri" panose="020F0502020204030204" pitchFamily="34" charset="0"/>
              </a:rPr>
              <a:t> state-of-the-art prefetchers</a:t>
            </a:r>
          </a:p>
          <a:p>
            <a:pPr lvl="1"/>
            <a:r>
              <a:rPr lang="en-US" dirty="0">
                <a:latin typeface="Calibri" panose="020F0502020204030204" pitchFamily="34" charset="0"/>
                <a:cs typeface="Calibri" panose="020F0502020204030204" pitchFamily="34" charset="0"/>
              </a:rPr>
              <a:t>SPP </a:t>
            </a:r>
            <a:r>
              <a:rPr lang="en-US" sz="1800" b="1" dirty="0">
                <a:solidFill>
                  <a:schemeClr val="bg2">
                    <a:lumMod val="75000"/>
                  </a:schemeClr>
                </a:solidFill>
                <a:latin typeface="Calibri" panose="020F0502020204030204" pitchFamily="34" charset="0"/>
                <a:cs typeface="Calibri" panose="020F0502020204030204" pitchFamily="34" charset="0"/>
              </a:rPr>
              <a:t>[Kim+, MICRO’16]</a:t>
            </a:r>
            <a:endParaRPr lang="en-US" b="1" dirty="0">
              <a:solidFill>
                <a:schemeClr val="bg2">
                  <a:lumMod val="75000"/>
                </a:schemeClr>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Bingo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Bakhshalipour</a:t>
            </a:r>
            <a:r>
              <a:rPr lang="en-US" sz="1800" b="1" dirty="0">
                <a:solidFill>
                  <a:schemeClr val="bg2">
                    <a:lumMod val="75000"/>
                  </a:schemeClr>
                </a:solidFill>
                <a:latin typeface="Calibri" panose="020F0502020204030204" pitchFamily="34" charset="0"/>
                <a:cs typeface="Calibri" panose="020F0502020204030204" pitchFamily="34" charset="0"/>
              </a:rPr>
              <a:t>+, HPCA’19]</a:t>
            </a:r>
          </a:p>
          <a:p>
            <a:pPr lvl="1"/>
            <a:r>
              <a:rPr lang="en-US" dirty="0">
                <a:latin typeface="Calibri" panose="020F0502020204030204" pitchFamily="34" charset="0"/>
                <a:cs typeface="Calibri" panose="020F0502020204030204" pitchFamily="34" charset="0"/>
              </a:rPr>
              <a:t>MLOP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Shakerinava</a:t>
            </a:r>
            <a:r>
              <a:rPr lang="en-US" sz="1800" b="1" dirty="0">
                <a:solidFill>
                  <a:schemeClr val="bg2">
                    <a:lumMod val="75000"/>
                  </a:schemeClr>
                </a:solidFill>
                <a:latin typeface="Calibri" panose="020F0502020204030204" pitchFamily="34" charset="0"/>
                <a:cs typeface="Calibri" panose="020F0502020204030204" pitchFamily="34" charset="0"/>
              </a:rPr>
              <a:t>+, 3</a:t>
            </a:r>
            <a:r>
              <a:rPr lang="en-US" sz="1800" b="1" baseline="30000" dirty="0">
                <a:solidFill>
                  <a:schemeClr val="bg2">
                    <a:lumMod val="75000"/>
                  </a:schemeClr>
                </a:solidFill>
                <a:latin typeface="Calibri" panose="020F0502020204030204" pitchFamily="34" charset="0"/>
                <a:cs typeface="Calibri" panose="020F0502020204030204" pitchFamily="34" charset="0"/>
              </a:rPr>
              <a:t>rd</a:t>
            </a:r>
            <a:r>
              <a:rPr lang="en-US" sz="1800" b="1" dirty="0">
                <a:solidFill>
                  <a:schemeClr val="bg2">
                    <a:lumMod val="75000"/>
                  </a:schemeClr>
                </a:solidFill>
                <a:latin typeface="Calibri" panose="020F0502020204030204" pitchFamily="34" charset="0"/>
                <a:cs typeface="Calibri" panose="020F0502020204030204" pitchFamily="34" charset="0"/>
              </a:rPr>
              <a:t> Prefetching Championship, 2019 ]</a:t>
            </a:r>
          </a:p>
          <a:p>
            <a:pPr lvl="1"/>
            <a:r>
              <a:rPr lang="en-US" dirty="0" err="1">
                <a:latin typeface="Calibri" panose="020F0502020204030204" pitchFamily="34" charset="0"/>
                <a:cs typeface="Calibri" panose="020F0502020204030204" pitchFamily="34" charset="0"/>
              </a:rPr>
              <a:t>SPP+DSPatch</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Bera</a:t>
            </a:r>
            <a:r>
              <a:rPr lang="en-US" sz="1800" b="1" dirty="0">
                <a:solidFill>
                  <a:schemeClr val="bg2">
                    <a:lumMod val="75000"/>
                  </a:schemeClr>
                </a:solidFill>
                <a:latin typeface="Calibri" panose="020F0502020204030204" pitchFamily="34" charset="0"/>
                <a:cs typeface="Calibri" panose="020F0502020204030204" pitchFamily="34" charset="0"/>
              </a:rPr>
              <a:t>+, MICRO’19]</a:t>
            </a:r>
          </a:p>
          <a:p>
            <a:pPr lvl="1"/>
            <a:r>
              <a:rPr lang="en-US" dirty="0">
                <a:latin typeface="Calibri" panose="020F0502020204030204" pitchFamily="34" charset="0"/>
                <a:cs typeface="Calibri" panose="020F0502020204030204" pitchFamily="34" charset="0"/>
              </a:rPr>
              <a:t>SPP+PPF </a:t>
            </a:r>
            <a:r>
              <a:rPr lang="en-US" sz="1800" b="1" dirty="0">
                <a:solidFill>
                  <a:schemeClr val="bg2">
                    <a:lumMod val="75000"/>
                  </a:schemeClr>
                </a:solidFill>
                <a:latin typeface="Calibri" panose="020F0502020204030204" pitchFamily="34" charset="0"/>
                <a:cs typeface="Calibri" panose="020F0502020204030204" pitchFamily="34" charset="0"/>
              </a:rPr>
              <a:t>[Bhatia+, ISCA’20]</a:t>
            </a:r>
          </a:p>
        </p:txBody>
      </p:sp>
      <p:sp>
        <p:nvSpPr>
          <p:cNvPr id="2" name="TextBox 1">
            <a:extLst>
              <a:ext uri="{FF2B5EF4-FFF2-40B4-BE49-F238E27FC236}">
                <a16:creationId xmlns:a16="http://schemas.microsoft.com/office/drawing/2014/main" id="{870820FF-CC99-994C-9E2F-D95E9DD48D9E}"/>
              </a:ext>
            </a:extLst>
          </p:cNvPr>
          <p:cNvSpPr txBox="1"/>
          <p:nvPr/>
        </p:nvSpPr>
        <p:spPr>
          <a:xfrm>
            <a:off x="5623757" y="6398822"/>
            <a:ext cx="30313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[3]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https://github.com/ChampSim/ChampSim</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9942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AED599-F653-3745-953A-779835A3806F}"/>
              </a:ext>
            </a:extLst>
          </p:cNvPr>
          <p:cNvSpPr>
            <a:spLocks noGrp="1"/>
          </p:cNvSpPr>
          <p:nvPr>
            <p:ph type="sldNum" sz="quarter" idx="4294967295"/>
          </p:nvPr>
        </p:nvSpPr>
        <p:spPr>
          <a:xfrm>
            <a:off x="7086600" y="6356350"/>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571078-45FA-4BA5-9BE9-4C6ADE012FE3}" type="slidenum">
              <a:rPr kumimoji="0" lang="en-CH"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CH"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ounded Rectangle 4">
            <a:extLst>
              <a:ext uri="{FF2B5EF4-FFF2-40B4-BE49-F238E27FC236}">
                <a16:creationId xmlns:a16="http://schemas.microsoft.com/office/drawing/2014/main" id="{DC4DA42F-AC2A-3E42-9996-FADEDB663821}"/>
              </a:ext>
            </a:extLst>
          </p:cNvPr>
          <p:cNvSpPr/>
          <p:nvPr/>
        </p:nvSpPr>
        <p:spPr>
          <a:xfrm>
            <a:off x="271848" y="280085"/>
            <a:ext cx="8600303" cy="2545493"/>
          </a:xfrm>
          <a:prstGeom prst="roundRect">
            <a:avLst>
              <a:gd name="adj" fmla="val 4586"/>
            </a:avLst>
          </a:prstGeom>
          <a:solidFill>
            <a:schemeClr val="bg1">
              <a:lumMod val="85000"/>
            </a:schemeClr>
          </a:solidFill>
          <a:ln w="28575">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Lato" panose="020F0502020204030203" pitchFamily="34" charset="77"/>
                <a:ea typeface="+mn-ea"/>
                <a:cs typeface="+mn-cs"/>
              </a:rPr>
              <a:t>We evaluate Pythia using a wide-range of workloads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Pythia improves performance by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 and 3.8% in single-core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 and 9.6% in twelve-core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16.9% and 20.2% in memory bandwidth-constrained core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over state-of-the-art MLOP and Bingo prefetchers</a:t>
            </a:r>
            <a:endPar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endParaRPr>
          </a:p>
        </p:txBody>
      </p:sp>
      <p:sp>
        <p:nvSpPr>
          <p:cNvPr id="6" name="Rounded Rectangle 5">
            <a:extLst>
              <a:ext uri="{FF2B5EF4-FFF2-40B4-BE49-F238E27FC236}">
                <a16:creationId xmlns:a16="http://schemas.microsoft.com/office/drawing/2014/main" id="{5872AA01-88F3-A841-A493-1D8D4058D777}"/>
              </a:ext>
            </a:extLst>
          </p:cNvPr>
          <p:cNvSpPr/>
          <p:nvPr/>
        </p:nvSpPr>
        <p:spPr>
          <a:xfrm>
            <a:off x="271848" y="3277028"/>
            <a:ext cx="8600303" cy="1313936"/>
          </a:xfrm>
          <a:prstGeom prst="roundRect">
            <a:avLst>
              <a:gd name="adj" fmla="val 4586"/>
            </a:avLst>
          </a:prstGeom>
          <a:solidFill>
            <a:schemeClr val="bg1">
              <a:lumMod val="85000"/>
            </a:schemeClr>
          </a:solidFill>
          <a:ln w="28575">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We gain </a:t>
            </a:r>
            <a:r>
              <a:rPr kumimoji="0" lang="en-US" sz="25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7.8% more performance on top of basic Pythia </a:t>
            </a: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configuration by simply customizing reward values for graph workloads</a:t>
            </a:r>
          </a:p>
        </p:txBody>
      </p:sp>
      <p:sp>
        <p:nvSpPr>
          <p:cNvPr id="7" name="Rounded Rectangle 6">
            <a:extLst>
              <a:ext uri="{FF2B5EF4-FFF2-40B4-BE49-F238E27FC236}">
                <a16:creationId xmlns:a16="http://schemas.microsoft.com/office/drawing/2014/main" id="{9815BC04-231D-A648-BD8C-BF48CD81B812}"/>
              </a:ext>
            </a:extLst>
          </p:cNvPr>
          <p:cNvSpPr/>
          <p:nvPr/>
        </p:nvSpPr>
        <p:spPr>
          <a:xfrm>
            <a:off x="271848" y="5042414"/>
            <a:ext cx="8600303" cy="1313936"/>
          </a:xfrm>
          <a:prstGeom prst="roundRect">
            <a:avLst>
              <a:gd name="adj" fmla="val 4586"/>
            </a:avLst>
          </a:prstGeom>
          <a:solidFill>
            <a:schemeClr val="bg1">
              <a:lumMod val="85000"/>
            </a:schemeClr>
          </a:solidFill>
          <a:ln w="28575">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00FF"/>
                </a:solidFill>
                <a:effectLst/>
                <a:uLnTx/>
                <a:uFillTx/>
                <a:latin typeface="Lato" panose="020F0502020204030203" pitchFamily="34" charset="77"/>
                <a:ea typeface="+mn-ea"/>
                <a:cs typeface="+mn-cs"/>
              </a:rPr>
              <a:t>Realistic, practical</a:t>
            </a:r>
            <a:r>
              <a:rPr kumimoji="0" lang="en-US" sz="2000" b="1" i="0" u="none" strike="noStrike" kern="1200" cap="none" spc="0" normalizeH="0" baseline="0" noProof="0" dirty="0">
                <a:ln>
                  <a:noFill/>
                </a:ln>
                <a:solidFill>
                  <a:srgbClr val="0000FF"/>
                </a:solidFill>
                <a:effectLst/>
                <a:uLnTx/>
                <a:uFillTx/>
                <a:latin typeface="Lato" panose="020F0502020204030203" pitchFamily="34" charset="77"/>
                <a:ea typeface="+mn-ea"/>
                <a:cs typeface="+mn-cs"/>
              </a:rPr>
              <a:t> implementation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No complex structures, only simple tables.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Only </a:t>
            </a:r>
            <a:r>
              <a:rPr kumimoji="0" lang="en-US" sz="25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1.03% area and 0.4% power</a:t>
            </a:r>
            <a:r>
              <a:rPr kumimoji="0" lang="en-US" sz="2000" b="1" i="0" u="none" strike="noStrike" kern="1200" cap="none" spc="0" normalizeH="0" baseline="0" noProof="0" dirty="0">
                <a:ln>
                  <a:noFill/>
                </a:ln>
                <a:solidFill>
                  <a:prstClr val="black"/>
                </a:solidFill>
                <a:effectLst/>
                <a:uLnTx/>
                <a:uFillTx/>
                <a:latin typeface="Lato" panose="020F0502020204030203" pitchFamily="34" charset="77"/>
                <a:ea typeface="+mn-ea"/>
                <a:cs typeface="+mn-cs"/>
              </a:rPr>
              <a:t> of a desktop-class processor</a:t>
            </a:r>
          </a:p>
        </p:txBody>
      </p:sp>
      <p:sp>
        <p:nvSpPr>
          <p:cNvPr id="8" name="TextBox 7">
            <a:extLst>
              <a:ext uri="{FF2B5EF4-FFF2-40B4-BE49-F238E27FC236}">
                <a16:creationId xmlns:a16="http://schemas.microsoft.com/office/drawing/2014/main" id="{7462CF42-BBC9-0B41-8AF7-B3BC76C5FD06}"/>
              </a:ext>
            </a:extLst>
          </p:cNvPr>
          <p:cNvSpPr txBox="1"/>
          <p:nvPr/>
        </p:nvSpPr>
        <p:spPr>
          <a:xfrm>
            <a:off x="271848" y="-85040"/>
            <a:ext cx="675185"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9" name="TextBox 8">
            <a:extLst>
              <a:ext uri="{FF2B5EF4-FFF2-40B4-BE49-F238E27FC236}">
                <a16:creationId xmlns:a16="http://schemas.microsoft.com/office/drawing/2014/main" id="{F7DAA98D-726E-9F41-8A9A-28FC5A985FC6}"/>
              </a:ext>
            </a:extLst>
          </p:cNvPr>
          <p:cNvSpPr txBox="1"/>
          <p:nvPr/>
        </p:nvSpPr>
        <p:spPr>
          <a:xfrm>
            <a:off x="271847" y="2723030"/>
            <a:ext cx="675185"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
        <p:nvSpPr>
          <p:cNvPr id="10" name="TextBox 9">
            <a:extLst>
              <a:ext uri="{FF2B5EF4-FFF2-40B4-BE49-F238E27FC236}">
                <a16:creationId xmlns:a16="http://schemas.microsoft.com/office/drawing/2014/main" id="{21500BB1-4C42-084D-A3CD-6875F89AAA62}"/>
              </a:ext>
            </a:extLst>
          </p:cNvPr>
          <p:cNvSpPr txBox="1"/>
          <p:nvPr/>
        </p:nvSpPr>
        <p:spPr>
          <a:xfrm>
            <a:off x="271846" y="4525652"/>
            <a:ext cx="675185" cy="110799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3</a:t>
            </a:r>
            <a:endPar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14618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24575" y="3189861"/>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7.7%</a:t>
            </a:r>
          </a:p>
        </p:txBody>
      </p:sp>
    </p:spTree>
    <p:extLst>
      <p:ext uri="{BB962C8B-B14F-4D97-AF65-F5344CB8AC3E}">
        <p14:creationId xmlns:p14="http://schemas.microsoft.com/office/powerpoint/2010/main" val="37503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5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2" dur="500"/>
                                        <p:tgtEl>
                                          <p:spTgt spid="21">
                                            <p:graphicEl>
                                              <a:chart seriesIdx="0" categoryIdx="-4" bldStep="series"/>
                                            </p:graphic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par>
                                <p:cTn id="15" presetID="22" presetClass="entr" presetSubtype="8" fill="hold" grpId="0" nodeType="withEffect">
                                  <p:stCondLst>
                                    <p:cond delay="50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7" dur="500"/>
                                        <p:tgtEl>
                                          <p:spTgt spid="21">
                                            <p:graphicEl>
                                              <a:chart seriesIdx="1" categoryIdx="-4" bldStep="series"/>
                                            </p:graphicEl>
                                          </p:spTgt>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grpId="0" nodeType="withEffect">
                                  <p:stCondLst>
                                    <p:cond delay="1000"/>
                                  </p:stCondLst>
                                  <p:childTnLst>
                                    <p:set>
                                      <p:cBhvr>
                                        <p:cTn id="21"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wipe(left)">
                                      <p:cBhvr>
                                        <p:cTn id="22" dur="500"/>
                                        <p:tgtEl>
                                          <p:spTgt spid="21">
                                            <p:graphicEl>
                                              <a:chart seriesIdx="2" categoryIdx="-4" bldStep="series"/>
                                            </p:graphicEl>
                                          </p:spTgt>
                                        </p:tgtEl>
                                      </p:cBhvr>
                                    </p:animEffect>
                                  </p:childTnLst>
                                </p:cTn>
                              </p:par>
                              <p:par>
                                <p:cTn id="23" presetID="1" presetClass="entr" presetSubtype="0" fill="hold" grpId="0" nodeType="withEffect">
                                  <p:stCondLst>
                                    <p:cond delay="150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wipe(left)">
                                      <p:cBhvr>
                                        <p:cTn id="29" dur="500"/>
                                        <p:tgtEl>
                                          <p:spTgt spid="21">
                                            <p:graphicEl>
                                              <a:chart seriesIdx="3" categoryIdx="-4" bldStep="series"/>
                                            </p:graphicEl>
                                          </p:spTgt>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series"/>
        </p:bldSub>
      </p:bldGraphic>
      <p:bldP spid="22" grpId="0"/>
      <p:bldP spid="23" grpId="0"/>
      <p:bldP spid="24" grpId="0"/>
      <p:bldP spid="25" grpId="0"/>
      <p:bldP spid="35" grpId="0"/>
      <p:bldP spid="3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
        <p:nvSpPr>
          <p:cNvPr id="12" name="Rectangle 11">
            <a:extLst>
              <a:ext uri="{FF2B5EF4-FFF2-40B4-BE49-F238E27FC236}">
                <a16:creationId xmlns:a16="http://schemas.microsoft.com/office/drawing/2014/main" id="{D782EF0A-FF3F-2447-94E7-065DCDE4778E}"/>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ED78F5B-5AD3-3444-AB2D-EFA84E5C42D3}"/>
              </a:ext>
            </a:extLst>
          </p:cNvPr>
          <p:cNvSpPr/>
          <p:nvPr/>
        </p:nvSpPr>
        <p:spPr>
          <a:xfrm>
            <a:off x="80387" y="2046456"/>
            <a:ext cx="8983226" cy="131028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Pythia consistently provides the highest performance 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all core configurations</a:t>
            </a:r>
          </a:p>
        </p:txBody>
      </p:sp>
      <p:sp>
        <p:nvSpPr>
          <p:cNvPr id="14" name="Rectangle 13">
            <a:extLst>
              <a:ext uri="{FF2B5EF4-FFF2-40B4-BE49-F238E27FC236}">
                <a16:creationId xmlns:a16="http://schemas.microsoft.com/office/drawing/2014/main" id="{8E5B46C1-FC04-B54B-819D-490FB17FC6C3}"/>
              </a:ext>
            </a:extLst>
          </p:cNvPr>
          <p:cNvSpPr/>
          <p:nvPr/>
        </p:nvSpPr>
        <p:spPr>
          <a:xfrm>
            <a:off x="80387" y="3802856"/>
            <a:ext cx="8983226" cy="1017745"/>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Pythia’s gain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increases with core count</a:t>
            </a:r>
          </a:p>
        </p:txBody>
      </p:sp>
    </p:spTree>
    <p:extLst>
      <p:ext uri="{BB962C8B-B14F-4D97-AF65-F5344CB8AC3E}">
        <p14:creationId xmlns:p14="http://schemas.microsoft.com/office/powerpoint/2010/main" val="155238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20580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7646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9338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a:t>
            </a:r>
            <a:r>
              <a:rPr kumimoji="0" lang="en-US" sz="2000" b="0" i="1"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Threadripper</a:t>
            </a: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10615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40291" y="820503"/>
            <a:ext cx="56086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17%</a:t>
            </a:r>
          </a:p>
        </p:txBody>
      </p:sp>
      <p:cxnSp>
        <p:nvCxnSpPr>
          <p:cNvPr id="3" name="Straight Connector 2">
            <a:extLst>
              <a:ext uri="{FF2B5EF4-FFF2-40B4-BE49-F238E27FC236}">
                <a16:creationId xmlns:a16="http://schemas.microsoft.com/office/drawing/2014/main" id="{A958F930-B399-9349-B00B-4C36F84BFC85}"/>
              </a:ext>
            </a:extLst>
          </p:cNvPr>
          <p:cNvCxnSpPr/>
          <p:nvPr/>
        </p:nvCxnSpPr>
        <p:spPr>
          <a:xfrm>
            <a:off x="2388973" y="3311611"/>
            <a:ext cx="5708822" cy="0"/>
          </a:xfrm>
          <a:prstGeom prst="line">
            <a:avLst/>
          </a:prstGeom>
          <a:ln w="12700">
            <a:solidFill>
              <a:srgbClr val="E303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right)">
                                      <p:cBhvr>
                                        <p:cTn id="15" dur="500"/>
                                        <p:tgtEl>
                                          <p:spTgt spid="6">
                                            <p:graphicEl>
                                              <a:chart seriesIdx="0" categoryIdx="-4" bldStep="series"/>
                                            </p:graphicEl>
                                          </p:spTgt>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childTnLst>
                                </p:cTn>
                              </p:par>
                              <p:par>
                                <p:cTn id="18" presetID="22" presetClass="entr" presetSubtype="2" fill="hold" grpId="0" nodeType="withEffect">
                                  <p:stCondLst>
                                    <p:cond delay="50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right)">
                                      <p:cBhvr>
                                        <p:cTn id="20" dur="500"/>
                                        <p:tgtEl>
                                          <p:spTgt spid="6">
                                            <p:graphicEl>
                                              <a:chart seriesIdx="1" categoryIdx="-4" bldStep="series"/>
                                            </p:graphicEl>
                                          </p:spTgt>
                                        </p:tgtEl>
                                      </p:cBhvr>
                                    </p:animEffect>
                                  </p:childTnLst>
                                </p:cTn>
                              </p:par>
                              <p:par>
                                <p:cTn id="21" presetID="1" presetClass="entr" presetSubtype="0"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childTnLst>
                                </p:cTn>
                              </p:par>
                              <p:par>
                                <p:cTn id="23" presetID="22" presetClass="entr" presetSubtype="2" fill="hold" grpId="0" nodeType="withEffect">
                                  <p:stCondLst>
                                    <p:cond delay="100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25" dur="500"/>
                                        <p:tgtEl>
                                          <p:spTgt spid="6">
                                            <p:graphicEl>
                                              <a:chart seriesIdx="2" categoryIdx="-4" bldStep="series"/>
                                            </p:graphicEl>
                                          </p:spTgt>
                                        </p:tgtEl>
                                      </p:cBhvr>
                                    </p:animEffect>
                                  </p:childTnLst>
                                </p:cTn>
                              </p:par>
                              <p:par>
                                <p:cTn id="26" presetID="1" presetClass="entr" presetSubtype="0" fill="hold" grpId="0" nodeType="withEffect">
                                  <p:stCondLst>
                                    <p:cond delay="150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right)">
                                      <p:cBhvr>
                                        <p:cTn id="50" dur="500"/>
                                        <p:tgtEl>
                                          <p:spTgt spid="6">
                                            <p:graphicEl>
                                              <a:chart seriesIdx="3" categoryIdx="-4" bldStep="series"/>
                                            </p:graphicEl>
                                          </p:spTgt>
                                        </p:tgtEl>
                                      </p:cBhvr>
                                    </p:animEffect>
                                  </p:childTnLst>
                                </p:cTn>
                              </p:par>
                              <p:par>
                                <p:cTn id="51" presetID="1" presetClass="entr" presetSubtype="0" fill="hold" grpId="0" nodeType="withEffect">
                                  <p:stCondLst>
                                    <p:cond delay="50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Graphic spid="6" grpId="0" uiExpand="1">
        <p:bldSub>
          <a:bldChart bld="series"/>
        </p:bldSub>
      </p:bldGraphic>
      <p:bldP spid="11" grpId="0"/>
      <p:bldP spid="12" grpId="0"/>
      <p:bldP spid="13" grpId="0"/>
      <p:bldP spid="14" grpId="0"/>
      <p:bldP spid="15" grpId="0"/>
      <p:bldP spid="16" grpId="0"/>
      <p:bldP spid="17" grpId="0"/>
      <p:bldP spid="19" grpId="0"/>
      <p:bldP spid="22"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SAFARI Overview at EFCL Huawei Day</a:t>
            </a:r>
          </a:p>
        </p:txBody>
      </p:sp>
      <p:sp>
        <p:nvSpPr>
          <p:cNvPr id="3" name="Content Placeholder 2"/>
          <p:cNvSpPr>
            <a:spLocks noGrp="1"/>
          </p:cNvSpPr>
          <p:nvPr>
            <p:ph idx="1"/>
          </p:nvPr>
        </p:nvSpPr>
        <p:spPr/>
        <p:txBody>
          <a:bodyPr/>
          <a:lstStyle/>
          <a:p>
            <a:endParaRPr lang="en-US" dirty="0"/>
          </a:p>
          <a:p>
            <a:r>
              <a:rPr lang="en-US" dirty="0" err="1"/>
              <a:t>Onur</a:t>
            </a:r>
            <a:r>
              <a:rPr lang="en-US" dirty="0"/>
              <a:t> </a:t>
            </a:r>
            <a:r>
              <a:rPr lang="en-US" dirty="0" err="1"/>
              <a:t>Mutlu</a:t>
            </a:r>
            <a:r>
              <a:rPr lang="en-US" dirty="0"/>
              <a:t>,</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"SAFARI Research Group: Introduction &amp; Research"</a:t>
            </a:r>
            <a:r>
              <a:rPr lang="en-US" dirty="0">
                <a:solidFill>
                  <a:srgbClr val="0432FF"/>
                </a:solidFill>
              </a:rPr>
              <a:t> </a:t>
            </a:r>
            <a:br>
              <a:rPr lang="en-US" dirty="0"/>
            </a:br>
            <a:r>
              <a:rPr lang="en-US" i="1" dirty="0"/>
              <a:t>Invited Talk at the ETH Future Computing Laboratory Huawei Day</a:t>
            </a:r>
            <a:r>
              <a:rPr lang="en-US" dirty="0"/>
              <a:t>, Virtual, 19 October 2021. </a:t>
            </a:r>
            <a:br>
              <a:rPr lang="en-US" dirty="0"/>
            </a:br>
            <a:r>
              <a:rPr lang="en-US" dirty="0"/>
              <a:t>[</a:t>
            </a:r>
            <a:r>
              <a:rPr lang="en-US" dirty="0">
                <a:hlinkClick r:id="rId2"/>
              </a:rPr>
              <a:t>Slides (pptx)</a:t>
            </a:r>
            <a:r>
              <a:rPr lang="en-US" dirty="0"/>
              <a:t> </a:t>
            </a:r>
            <a:r>
              <a:rPr lang="en-US" dirty="0">
                <a:hlinkClick r:id="rId3"/>
              </a:rPr>
              <a:t>(pdf)</a:t>
            </a:r>
            <a:r>
              <a:rPr lang="en-US" dirty="0"/>
              <a:t>] </a:t>
            </a:r>
            <a:br>
              <a:rPr lang="en-US" dirty="0"/>
            </a:br>
            <a:r>
              <a:rPr lang="en-US" dirty="0"/>
              <a:t>[</a:t>
            </a:r>
            <a:r>
              <a:rPr lang="en-US" dirty="0">
                <a:hlinkClick r:id="rId4"/>
              </a:rPr>
              <a:t>Talk Video</a:t>
            </a:r>
            <a:r>
              <a:rPr lang="en-US" dirty="0"/>
              <a:t> (15 minutes)]</a:t>
            </a:r>
          </a:p>
        </p:txBody>
      </p:sp>
      <p:sp>
        <p:nvSpPr>
          <p:cNvPr id="5" name="Slide Number Placeholder 3">
            <a:extLst>
              <a:ext uri="{FF2B5EF4-FFF2-40B4-BE49-F238E27FC236}">
                <a16:creationId xmlns:a16="http://schemas.microsoft.com/office/drawing/2014/main" id="{886D3C1B-E499-894D-97D0-D0E03EF76320}"/>
              </a:ext>
            </a:extLst>
          </p:cNvPr>
          <p:cNvSpPr>
            <a:spLocks noGrp="1"/>
          </p:cNvSpPr>
          <p:nvPr>
            <p:ph type="sldNum" sz="quarter" idx="11"/>
          </p:nvPr>
        </p:nvSpPr>
        <p:spPr>
          <a:xfrm>
            <a:off x="6777038" y="6318250"/>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1019061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19928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691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7927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a:t>
            </a:r>
            <a:r>
              <a:rPr kumimoji="0" lang="en-US" sz="18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Threadripper</a:t>
            </a: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9733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56764" y="794763"/>
            <a:ext cx="5052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99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17%</a:t>
            </a:r>
          </a:p>
        </p:txBody>
      </p:sp>
      <p:sp>
        <p:nvSpPr>
          <p:cNvPr id="20" name="Rectangle 19">
            <a:extLst>
              <a:ext uri="{FF2B5EF4-FFF2-40B4-BE49-F238E27FC236}">
                <a16:creationId xmlns:a16="http://schemas.microsoft.com/office/drawing/2014/main" id="{CFB99ED5-254B-834B-8CE2-64A8CD8975BF}"/>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0A7FC1-AA75-8346-96D6-E584847A540F}"/>
              </a:ext>
            </a:extLst>
          </p:cNvPr>
          <p:cNvSpPr/>
          <p:nvPr/>
        </p:nvSpPr>
        <p:spPr>
          <a:xfrm>
            <a:off x="80388" y="2655844"/>
            <a:ext cx="8983226" cy="1558928"/>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Pythia outperforms prior best prefetchers for</a:t>
            </a: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 wide range of DRAM bandwidth configurations</a:t>
            </a:r>
          </a:p>
        </p:txBody>
      </p:sp>
    </p:spTree>
    <p:extLst>
      <p:ext uri="{BB962C8B-B14F-4D97-AF65-F5344CB8AC3E}">
        <p14:creationId xmlns:p14="http://schemas.microsoft.com/office/powerpoint/2010/main" val="3012957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A Lot 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rmAutofit lnSpcReduction="10000"/>
          </a:bodyPr>
          <a:lstStyle/>
          <a:p>
            <a:r>
              <a:rPr lang="en-US" dirty="0"/>
              <a:t>Performance comparison with </a:t>
            </a:r>
            <a:r>
              <a:rPr lang="en-US" b="1" dirty="0">
                <a:solidFill>
                  <a:srgbClr val="C00000"/>
                </a:solidFill>
              </a:rPr>
              <a:t>unseen traces</a:t>
            </a:r>
          </a:p>
          <a:p>
            <a:pPr lvl="1"/>
            <a:r>
              <a:rPr lang="en-US" dirty="0"/>
              <a:t>Pythia provides equally high performance benefits</a:t>
            </a:r>
            <a:br>
              <a:rPr lang="en-US" dirty="0"/>
            </a:br>
            <a:endParaRPr lang="en-US" dirty="0"/>
          </a:p>
          <a:p>
            <a:r>
              <a:rPr lang="en-US" dirty="0"/>
              <a:t>Comparison against </a:t>
            </a:r>
            <a:r>
              <a:rPr lang="en-US" b="1" dirty="0">
                <a:solidFill>
                  <a:srgbClr val="000CFF"/>
                </a:solidFill>
              </a:rPr>
              <a:t>multi-level prefetchers</a:t>
            </a:r>
            <a:endParaRPr lang="en-US" b="1" dirty="0">
              <a:solidFill>
                <a:srgbClr val="C00000"/>
              </a:solidFill>
            </a:endParaRPr>
          </a:p>
          <a:p>
            <a:pPr lvl="1"/>
            <a:r>
              <a:rPr lang="en-US" dirty="0"/>
              <a:t>Pythia outperforms prior best multi-level prefetchers</a:t>
            </a:r>
          </a:p>
          <a:p>
            <a:pPr lvl="1"/>
            <a:endParaRPr lang="en-US" dirty="0"/>
          </a:p>
          <a:p>
            <a:r>
              <a:rPr lang="en-US" dirty="0"/>
              <a:t>Understanding Pythia’s learning with </a:t>
            </a:r>
            <a:r>
              <a:rPr lang="en-US" b="1" dirty="0">
                <a:solidFill>
                  <a:schemeClr val="accent2"/>
                </a:solidFill>
              </a:rPr>
              <a:t>a case study</a:t>
            </a:r>
          </a:p>
          <a:p>
            <a:pPr lvl="1"/>
            <a:r>
              <a:rPr lang="en-US" dirty="0"/>
              <a:t>We reason towards the correctness of Pythia’s decision</a:t>
            </a:r>
          </a:p>
          <a:p>
            <a:endParaRPr lang="en-US" b="1" dirty="0">
              <a:solidFill>
                <a:schemeClr val="accent6"/>
              </a:solidFill>
            </a:endParaRPr>
          </a:p>
          <a:p>
            <a:r>
              <a:rPr lang="en-US" b="1" dirty="0">
                <a:solidFill>
                  <a:schemeClr val="accent6"/>
                </a:solidFill>
              </a:rPr>
              <a:t>Performance sensitivity</a:t>
            </a:r>
            <a:r>
              <a:rPr lang="en-US" dirty="0"/>
              <a:t> towards different features and hyperparameter values</a:t>
            </a:r>
          </a:p>
          <a:p>
            <a:endParaRPr lang="en-US" dirty="0"/>
          </a:p>
          <a:p>
            <a:r>
              <a:rPr lang="en-US" dirty="0"/>
              <a:t>Detailed single-core and four-core performance</a:t>
            </a:r>
            <a:endParaRPr lang="en-US" b="1" dirty="0">
              <a:solidFill>
                <a:srgbClr val="C00000"/>
              </a:solidFill>
            </a:endParaRPr>
          </a:p>
          <a:p>
            <a:pPr>
              <a:buFont typeface="Wingdings" pitchFamily="2" charset="2"/>
              <a:buChar char="ü"/>
            </a:pPr>
            <a:endParaRPr lang="en-US" b="1" dirty="0">
              <a:solidFill>
                <a:srgbClr val="C00000"/>
              </a:solidFill>
            </a:endParaRPr>
          </a:p>
        </p:txBody>
      </p:sp>
      <p:sp>
        <p:nvSpPr>
          <p:cNvPr id="6" name="Rectangle 5">
            <a:extLst>
              <a:ext uri="{FF2B5EF4-FFF2-40B4-BE49-F238E27FC236}">
                <a16:creationId xmlns:a16="http://schemas.microsoft.com/office/drawing/2014/main" id="{E6F44A4A-BB04-3A40-AA0C-1FAF328BF33C}"/>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329752B-1A8B-6144-9B45-3FF3BF816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4E21BB4-2BC2-3449-A3CD-747FA23CAAD4}"/>
              </a:ext>
            </a:extLst>
          </p:cNvPr>
          <p:cNvSpPr txBox="1"/>
          <p:nvPr/>
        </p:nvSpPr>
        <p:spPr>
          <a:xfrm>
            <a:off x="2172522" y="4359529"/>
            <a:ext cx="4729428"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hlinkClick r:id="rId4">
                  <a:extLst>
                    <a:ext uri="{A12FA001-AC4F-418D-AE19-62706E023703}">
                      <ahyp:hlinkClr xmlns:ahyp="http://schemas.microsoft.com/office/drawing/2018/hyperlinkcolor" val="tx"/>
                    </a:ext>
                  </a:extLst>
                </a:hlinkClick>
              </a:rPr>
              <a:t>https://arxiv.org/pdf/2109.12021.pdf</a:t>
            </a:r>
            <a:endParaRPr kumimoji="0" lang="en-US" sz="1800" b="1" i="0" u="none" strike="noStrike" kern="1200" cap="none" spc="0" normalizeH="0" baseline="0" noProof="0" dirty="0">
              <a:ln>
                <a:noFill/>
              </a:ln>
              <a:solidFill>
                <a:srgbClr val="0000FF"/>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2407695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5BB35-9FEF-244E-92B7-E108363EA1D8}"/>
              </a:ext>
            </a:extLst>
          </p:cNvPr>
          <p:cNvSpPr>
            <a:spLocks noGrp="1"/>
          </p:cNvSpPr>
          <p:nvPr>
            <p:ph type="title"/>
          </p:nvPr>
        </p:nvSpPr>
        <p:spPr/>
        <p:txBody>
          <a:bodyPr/>
          <a:lstStyle/>
          <a:p>
            <a:r>
              <a:rPr lang="en-US" dirty="0"/>
              <a:t>Pythia is Open Source</a:t>
            </a:r>
          </a:p>
        </p:txBody>
      </p:sp>
      <p:sp>
        <p:nvSpPr>
          <p:cNvPr id="9" name="Content Placeholder 8">
            <a:extLst>
              <a:ext uri="{FF2B5EF4-FFF2-40B4-BE49-F238E27FC236}">
                <a16:creationId xmlns:a16="http://schemas.microsoft.com/office/drawing/2014/main" id="{F53749AB-BE31-7046-A890-54FC3D0BA9C8}"/>
              </a:ext>
            </a:extLst>
          </p:cNvPr>
          <p:cNvSpPr>
            <a:spLocks noGrp="1"/>
          </p:cNvSpPr>
          <p:nvPr>
            <p:ph idx="1"/>
          </p:nvPr>
        </p:nvSpPr>
        <p:spPr/>
        <p:txBody>
          <a:bodyPr/>
          <a:lstStyle/>
          <a:p>
            <a:pPr marL="0" indent="0" algn="ctr">
              <a:buNone/>
            </a:pPr>
            <a:r>
              <a:rPr lang="en-US" sz="3200" dirty="0">
                <a:latin typeface="Calibri" panose="020F0502020204030204" pitchFamily="34" charset="0"/>
                <a:cs typeface="Calibri" panose="020F0502020204030204" pitchFamily="34" charset="0"/>
                <a:hlinkClick r:id="rId2"/>
              </a:rPr>
              <a:t>https://github.com/CMU-SAFARI/Pythia</a:t>
            </a:r>
            <a:endParaRPr lang="en-US" sz="3200" dirty="0">
              <a:latin typeface="Calibri" panose="020F0502020204030204" pitchFamily="34" charset="0"/>
              <a:cs typeface="Calibri" panose="020F0502020204030204" pitchFamily="34" charset="0"/>
            </a:endParaRPr>
          </a:p>
          <a:p>
            <a:endParaRPr lang="en-US" sz="1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MICRO’21 </a:t>
            </a:r>
            <a:r>
              <a:rPr lang="en-US" sz="3000" b="1" dirty="0">
                <a:solidFill>
                  <a:srgbClr val="C00000"/>
                </a:solidFill>
                <a:latin typeface="Calibri" panose="020F0502020204030204" pitchFamily="34" charset="0"/>
                <a:cs typeface="Calibri" panose="020F0502020204030204" pitchFamily="34" charset="0"/>
              </a:rPr>
              <a:t>artifact evaluated</a:t>
            </a:r>
          </a:p>
          <a:p>
            <a:r>
              <a:rPr lang="en-US" sz="3000" b="1" dirty="0" err="1">
                <a:solidFill>
                  <a:srgbClr val="000CFF"/>
                </a:solidFill>
                <a:latin typeface="Calibri" panose="020F0502020204030204" pitchFamily="34" charset="0"/>
                <a:cs typeface="Calibri" panose="020F0502020204030204" pitchFamily="34" charset="0"/>
              </a:rPr>
              <a:t>Champsim</a:t>
            </a:r>
            <a:r>
              <a:rPr lang="en-US" sz="3000" b="1" dirty="0">
                <a:solidFill>
                  <a:srgbClr val="000CFF"/>
                </a:solidFill>
                <a:latin typeface="Calibri" panose="020F0502020204030204" pitchFamily="34" charset="0"/>
                <a:cs typeface="Calibri" panose="020F0502020204030204" pitchFamily="34" charset="0"/>
              </a:rPr>
              <a:t> source</a:t>
            </a:r>
            <a:r>
              <a:rPr lang="en-US" sz="3000" dirty="0">
                <a:solidFill>
                  <a:srgbClr val="000CFF"/>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code + </a:t>
            </a:r>
            <a:r>
              <a:rPr lang="en-US" sz="3000" b="1" dirty="0">
                <a:solidFill>
                  <a:srgbClr val="000CFF"/>
                </a:solidFill>
                <a:latin typeface="Calibri" panose="020F0502020204030204" pitchFamily="34" charset="0"/>
                <a:cs typeface="Calibri" panose="020F0502020204030204" pitchFamily="34" charset="0"/>
              </a:rPr>
              <a:t>Chisel</a:t>
            </a:r>
            <a:r>
              <a:rPr lang="en-US" sz="3000" dirty="0">
                <a:latin typeface="Calibri" panose="020F0502020204030204" pitchFamily="34" charset="0"/>
                <a:cs typeface="Calibri" panose="020F0502020204030204" pitchFamily="34" charset="0"/>
              </a:rPr>
              <a:t> modeling code</a:t>
            </a:r>
          </a:p>
          <a:p>
            <a:r>
              <a:rPr lang="en-US" sz="3000" b="1" dirty="0">
                <a:solidFill>
                  <a:schemeClr val="accent6">
                    <a:lumMod val="75000"/>
                  </a:schemeClr>
                </a:solidFill>
                <a:latin typeface="Calibri" panose="020F0502020204030204" pitchFamily="34" charset="0"/>
                <a:cs typeface="Calibri" panose="020F0502020204030204" pitchFamily="34" charset="0"/>
              </a:rPr>
              <a:t>All traces</a:t>
            </a:r>
            <a:r>
              <a:rPr lang="en-US" sz="3000" dirty="0">
                <a:latin typeface="Calibri" panose="020F0502020204030204" pitchFamily="34" charset="0"/>
                <a:cs typeface="Calibri" panose="020F0502020204030204" pitchFamily="34" charset="0"/>
              </a:rPr>
              <a:t> used for evaluation</a:t>
            </a:r>
          </a:p>
        </p:txBody>
      </p:sp>
      <p:pic>
        <p:nvPicPr>
          <p:cNvPr id="13" name="Picture 12">
            <a:extLst>
              <a:ext uri="{FF2B5EF4-FFF2-40B4-BE49-F238E27FC236}">
                <a16:creationId xmlns:a16="http://schemas.microsoft.com/office/drawing/2014/main" id="{0CF51876-2774-604C-B12B-CB9D757B3020}"/>
              </a:ext>
            </a:extLst>
          </p:cNvPr>
          <p:cNvPicPr>
            <a:picLocks noChangeAspect="1"/>
          </p:cNvPicPr>
          <p:nvPr/>
        </p:nvPicPr>
        <p:blipFill>
          <a:blip r:embed="rId3"/>
          <a:stretch>
            <a:fillRect/>
          </a:stretch>
        </p:blipFill>
        <p:spPr>
          <a:xfrm>
            <a:off x="6351586" y="43365"/>
            <a:ext cx="759994" cy="755795"/>
          </a:xfrm>
          <a:prstGeom prst="rect">
            <a:avLst/>
          </a:prstGeom>
        </p:spPr>
      </p:pic>
      <p:pic>
        <p:nvPicPr>
          <p:cNvPr id="14" name="Picture 13">
            <a:extLst>
              <a:ext uri="{FF2B5EF4-FFF2-40B4-BE49-F238E27FC236}">
                <a16:creationId xmlns:a16="http://schemas.microsoft.com/office/drawing/2014/main" id="{1F963882-2781-184B-8124-7F3E699EEE5E}"/>
              </a:ext>
            </a:extLst>
          </p:cNvPr>
          <p:cNvPicPr>
            <a:picLocks noChangeAspect="1"/>
          </p:cNvPicPr>
          <p:nvPr/>
        </p:nvPicPr>
        <p:blipFill>
          <a:blip r:embed="rId4"/>
          <a:stretch>
            <a:fillRect/>
          </a:stretch>
        </p:blipFill>
        <p:spPr>
          <a:xfrm>
            <a:off x="7204269" y="44462"/>
            <a:ext cx="759994" cy="755795"/>
          </a:xfrm>
          <a:prstGeom prst="rect">
            <a:avLst/>
          </a:prstGeom>
        </p:spPr>
      </p:pic>
      <p:pic>
        <p:nvPicPr>
          <p:cNvPr id="15" name="Picture 14">
            <a:extLst>
              <a:ext uri="{FF2B5EF4-FFF2-40B4-BE49-F238E27FC236}">
                <a16:creationId xmlns:a16="http://schemas.microsoft.com/office/drawing/2014/main" id="{D325227A-CBE5-E542-927A-E269C88CB4C0}"/>
              </a:ext>
            </a:extLst>
          </p:cNvPr>
          <p:cNvPicPr>
            <a:picLocks noChangeAspect="1"/>
          </p:cNvPicPr>
          <p:nvPr/>
        </p:nvPicPr>
        <p:blipFill>
          <a:blip r:embed="rId5"/>
          <a:stretch>
            <a:fillRect/>
          </a:stretch>
        </p:blipFill>
        <p:spPr>
          <a:xfrm>
            <a:off x="8056952" y="44241"/>
            <a:ext cx="759994" cy="755795"/>
          </a:xfrm>
          <a:prstGeom prst="rect">
            <a:avLst/>
          </a:prstGeom>
        </p:spPr>
      </p:pic>
      <p:pic>
        <p:nvPicPr>
          <p:cNvPr id="3" name="Picture 2">
            <a:extLst>
              <a:ext uri="{FF2B5EF4-FFF2-40B4-BE49-F238E27FC236}">
                <a16:creationId xmlns:a16="http://schemas.microsoft.com/office/drawing/2014/main" id="{DBAB3A35-E534-8847-A3B1-ECB4E72F9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096" y="3179920"/>
            <a:ext cx="6836119" cy="3634715"/>
          </a:xfrm>
          <a:prstGeom prst="rect">
            <a:avLst/>
          </a:prstGeom>
        </p:spPr>
      </p:pic>
    </p:spTree>
    <p:extLst>
      <p:ext uri="{BB962C8B-B14F-4D97-AF65-F5344CB8AC3E}">
        <p14:creationId xmlns:p14="http://schemas.microsoft.com/office/powerpoint/2010/main" val="42801267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0"/>
              </a:rPr>
              <a:t>https://github.com/CMU-SAFARI/Pythia</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1127098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251223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915400" cy="5195664"/>
          </a:xfrm>
        </p:spPr>
        <p:txBody>
          <a:bodyPr/>
          <a:lstStyle/>
          <a:p>
            <a:r>
              <a:rPr lang="en-US" sz="2000" dirty="0"/>
              <a:t>Pythia: A Customizable Hardware Prefetching Framework Using Online Reinforcement Learning [MICRO 2021]</a:t>
            </a:r>
            <a:br>
              <a:rPr lang="en-US" sz="2000" dirty="0"/>
            </a:br>
            <a:endParaRPr lang="en-US" sz="2000" dirty="0"/>
          </a:p>
          <a:p>
            <a:r>
              <a:rPr lang="en-US" sz="2000" dirty="0"/>
              <a:t>Sibyl: Adaptive and Extensible Data Placement in Hybrid Storage Systems Using Online Reinforcement Learning [ISCA 2022]</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EFD7648D-2229-B73C-8069-3F0AE6A20AFB}"/>
              </a:ext>
            </a:extLst>
          </p:cNvPr>
          <p:cNvSpPr/>
          <p:nvPr/>
        </p:nvSpPr>
        <p:spPr>
          <a:xfrm>
            <a:off x="494656" y="1988840"/>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8736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p:txBody>
          <a:bodyPr/>
          <a:lstStyle/>
          <a:p>
            <a:r>
              <a:rPr lang="en-US" dirty="0">
                <a:latin typeface="Garamond" charset="0"/>
              </a:rPr>
              <a:t>Self-Optimizing Hybrid Storage Systems</a:t>
            </a:r>
            <a:endParaRPr lang="en-US" dirty="0"/>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To appear in ISCA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160740" y="5723964"/>
            <a:ext cx="4742004" cy="369332"/>
          </a:xfrm>
          <a:prstGeom prst="rect">
            <a:avLst/>
          </a:prstGeom>
          <a:noFill/>
        </p:spPr>
        <p:txBody>
          <a:bodyPr wrap="none" rtlCol="0">
            <a:spAutoFit/>
          </a:bodyPr>
          <a:lstStyle/>
          <a:p>
            <a:pPr lvl="0"/>
            <a:r>
              <a:rPr lang="en-US" b="1" dirty="0">
                <a:solidFill>
                  <a:srgbClr val="0000FF"/>
                </a:solidFill>
                <a:hlinkClick r:id="rId2">
                  <a:extLst>
                    <a:ext uri="{A12FA001-AC4F-418D-AE19-62706E023703}">
                      <ahyp:hlinkClr xmlns:ahyp="http://schemas.microsoft.com/office/drawing/2018/hyperlinkcolor" val="tx"/>
                    </a:ext>
                  </a:extLst>
                </a:hlinkClick>
              </a:rPr>
              <a:t>https://arxiv.org/pdf/2205.07394.pdf</a:t>
            </a:r>
            <a:r>
              <a:rPr lang="en-US" b="1" dirty="0">
                <a:solidFill>
                  <a:srgbClr val="0000FF"/>
                </a:solidFill>
              </a:rPr>
              <a:t> </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7" name="Picture 6">
            <a:extLst>
              <a:ext uri="{FF2B5EF4-FFF2-40B4-BE49-F238E27FC236}">
                <a16:creationId xmlns:a16="http://schemas.microsoft.com/office/drawing/2014/main" id="{03023FE1-3568-98CA-A61D-7E80400176EB}"/>
              </a:ext>
            </a:extLst>
          </p:cNvPr>
          <p:cNvPicPr>
            <a:picLocks noChangeAspect="1"/>
          </p:cNvPicPr>
          <p:nvPr/>
        </p:nvPicPr>
        <p:blipFill>
          <a:blip r:embed="rId3"/>
          <a:stretch>
            <a:fillRect/>
          </a:stretch>
        </p:blipFill>
        <p:spPr>
          <a:xfrm>
            <a:off x="0" y="2533417"/>
            <a:ext cx="9144000" cy="1791165"/>
          </a:xfrm>
          <a:prstGeom prst="rect">
            <a:avLst/>
          </a:prstGeom>
        </p:spPr>
      </p:pic>
    </p:spTree>
    <p:extLst>
      <p:ext uri="{BB962C8B-B14F-4D97-AF65-F5344CB8AC3E}">
        <p14:creationId xmlns:p14="http://schemas.microsoft.com/office/powerpoint/2010/main" val="1821146287"/>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ctrTitle"/>
          </p:nvPr>
        </p:nvSpPr>
        <p:spPr>
          <a:xfrm>
            <a:off x="-925" y="841149"/>
            <a:ext cx="9145800" cy="2934600"/>
          </a:xfrm>
          <a:prstGeom prst="rect">
            <a:avLst/>
          </a:prstGeom>
          <a:solidFill>
            <a:srgbClr val="EFEFEF"/>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a:buClr>
                <a:srgbClr val="002060"/>
              </a:buClr>
              <a:buSzPts val="4400"/>
            </a:pPr>
            <a:r>
              <a:rPr lang="en" sz="5600" b="1" dirty="0">
                <a:solidFill>
                  <a:srgbClr val="002060"/>
                </a:solidFill>
              </a:rPr>
              <a:t>Sibyl:</a:t>
            </a:r>
            <a:r>
              <a:rPr lang="en" sz="5100" b="1" dirty="0">
                <a:solidFill>
                  <a:srgbClr val="002060"/>
                </a:solidFill>
              </a:rPr>
              <a:t> </a:t>
            </a:r>
            <a:br>
              <a:rPr lang="en" sz="4700" b="1" dirty="0">
                <a:solidFill>
                  <a:srgbClr val="002060"/>
                </a:solidFill>
              </a:rPr>
            </a:br>
            <a:r>
              <a:rPr lang="en" sz="4300" b="1" dirty="0">
                <a:solidFill>
                  <a:srgbClr val="002060"/>
                </a:solidFill>
              </a:rPr>
              <a:t>Adaptive and Extensible Data Placement in Hybrid Storage Systems Using Online Reinforcement Learning</a:t>
            </a:r>
            <a:endParaRPr sz="4600" b="1" dirty="0">
              <a:solidFill>
                <a:srgbClr val="002060"/>
              </a:solidFill>
            </a:endParaRPr>
          </a:p>
        </p:txBody>
      </p:sp>
      <p:sp>
        <p:nvSpPr>
          <p:cNvPr id="166" name="Google Shape;166;p32"/>
          <p:cNvSpPr txBox="1"/>
          <p:nvPr/>
        </p:nvSpPr>
        <p:spPr>
          <a:xfrm>
            <a:off x="10918372" y="-1110343"/>
            <a:ext cx="138548" cy="284663"/>
          </a:xfrm>
          <a:prstGeom prst="rect">
            <a:avLst/>
          </a:prstGeom>
          <a:noFill/>
          <a:ln>
            <a:noFill/>
          </a:ln>
        </p:spPr>
        <p:txBody>
          <a:bodyPr spcFirstLastPara="1" wrap="square" lIns="68575" tIns="34275" rIns="68575" bIns="34275" anchor="t" anchorCtr="0">
            <a:spAutoFit/>
          </a:bodyPr>
          <a:lstStyle/>
          <a:p>
            <a:pPr>
              <a:buClr>
                <a:srgbClr val="000000"/>
              </a:buClr>
            </a:pPr>
            <a:endParaRPr sz="1400" kern="0">
              <a:solidFill>
                <a:srgbClr val="000000"/>
              </a:solidFill>
              <a:latin typeface="Calibri"/>
              <a:ea typeface="Calibri"/>
              <a:cs typeface="Calibri"/>
              <a:sym typeface="Calibri"/>
            </a:endParaRPr>
          </a:p>
        </p:txBody>
      </p:sp>
      <p:sp>
        <p:nvSpPr>
          <p:cNvPr id="167" name="Google Shape;167;p32"/>
          <p:cNvSpPr txBox="1">
            <a:spLocks noGrp="1"/>
          </p:cNvSpPr>
          <p:nvPr>
            <p:ph type="subTitle" idx="1"/>
          </p:nvPr>
        </p:nvSpPr>
        <p:spPr>
          <a:xfrm>
            <a:off x="0" y="3775750"/>
            <a:ext cx="9145800" cy="2225100"/>
          </a:xfrm>
          <a:prstGeom prst="rect">
            <a:avLst/>
          </a:prstGeom>
          <a:noFill/>
          <a:ln>
            <a:noFill/>
          </a:ln>
        </p:spPr>
        <p:txBody>
          <a:bodyPr spcFirstLastPara="1" wrap="square" lIns="68575" tIns="34275" rIns="68575" bIns="34275" anchor="t" anchorCtr="0">
            <a:normAutofit/>
          </a:bodyPr>
          <a:lstStyle/>
          <a:p>
            <a:pPr marL="0" indent="0">
              <a:spcBef>
                <a:spcPts val="0"/>
              </a:spcBef>
              <a:buSzPts val="1200"/>
            </a:pPr>
            <a:r>
              <a:rPr lang="en" sz="2100" dirty="0"/>
              <a:t>Gagandeep Singh, Rakesh </a:t>
            </a:r>
            <a:r>
              <a:rPr lang="en" sz="2100" dirty="0" err="1"/>
              <a:t>Nadig</a:t>
            </a:r>
            <a:r>
              <a:rPr lang="en" sz="2100" dirty="0"/>
              <a:t>, </a:t>
            </a:r>
            <a:r>
              <a:rPr lang="en" sz="2100" dirty="0" err="1"/>
              <a:t>Jisung</a:t>
            </a:r>
            <a:r>
              <a:rPr lang="en" sz="2100" dirty="0"/>
              <a:t> Park, Rahul </a:t>
            </a:r>
            <a:r>
              <a:rPr lang="en" sz="2100" dirty="0" err="1"/>
              <a:t>Bera</a:t>
            </a:r>
            <a:r>
              <a:rPr lang="en" sz="2100" dirty="0"/>
              <a:t>, Nastaran Hajinazar,  David Novo, Juan Gómez-Luna, Onur Mutlu</a:t>
            </a:r>
            <a:endParaRPr sz="2100" dirty="0"/>
          </a:p>
          <a:p>
            <a:pPr marL="0" indent="0">
              <a:spcBef>
                <a:spcPts val="0"/>
              </a:spcBef>
              <a:buSzPts val="1200"/>
            </a:pPr>
            <a:endParaRPr sz="2100" dirty="0"/>
          </a:p>
          <a:p>
            <a:pPr marL="0" indent="0" algn="l">
              <a:spcBef>
                <a:spcPts val="0"/>
              </a:spcBef>
              <a:buSzPts val="1200"/>
            </a:pPr>
            <a:endParaRPr dirty="0"/>
          </a:p>
        </p:txBody>
      </p:sp>
      <p:pic>
        <p:nvPicPr>
          <p:cNvPr id="168" name="Google Shape;168;p32"/>
          <p:cNvPicPr preferRelativeResize="0"/>
          <p:nvPr/>
        </p:nvPicPr>
        <p:blipFill>
          <a:blip r:embed="rId3">
            <a:alphaModFix/>
          </a:blip>
          <a:stretch>
            <a:fillRect/>
          </a:stretch>
        </p:blipFill>
        <p:spPr>
          <a:xfrm>
            <a:off x="0" y="5049676"/>
            <a:ext cx="2300850" cy="923275"/>
          </a:xfrm>
          <a:prstGeom prst="rect">
            <a:avLst/>
          </a:prstGeom>
          <a:noFill/>
          <a:ln>
            <a:noFill/>
          </a:ln>
        </p:spPr>
      </p:pic>
      <p:pic>
        <p:nvPicPr>
          <p:cNvPr id="169" name="Google Shape;169;p32"/>
          <p:cNvPicPr preferRelativeResize="0"/>
          <p:nvPr/>
        </p:nvPicPr>
        <p:blipFill>
          <a:blip r:embed="rId4">
            <a:alphaModFix/>
          </a:blip>
          <a:stretch>
            <a:fillRect/>
          </a:stretch>
        </p:blipFill>
        <p:spPr>
          <a:xfrm>
            <a:off x="6301676" y="5267851"/>
            <a:ext cx="2844125" cy="54252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body" idx="1"/>
          </p:nvPr>
        </p:nvSpPr>
        <p:spPr>
          <a:xfrm>
            <a:off x="169000" y="1489818"/>
            <a:ext cx="8894700" cy="4613524"/>
          </a:xfrm>
          <a:prstGeom prst="rect">
            <a:avLst/>
          </a:prstGeom>
          <a:noFill/>
          <a:ln>
            <a:noFill/>
          </a:ln>
        </p:spPr>
        <p:txBody>
          <a:bodyPr spcFirstLastPara="1" wrap="square" lIns="91425" tIns="45700" rIns="91425" bIns="45700" anchor="t" anchorCtr="0">
            <a:normAutofit fontScale="92500" lnSpcReduction="20000"/>
          </a:bodyPr>
          <a:lstStyle/>
          <a:p>
            <a:pPr marL="0" indent="0">
              <a:lnSpc>
                <a:spcPct val="100000"/>
              </a:lnSpc>
              <a:spcBef>
                <a:spcPts val="0"/>
              </a:spcBef>
              <a:buSzPct val="66956"/>
              <a:buNone/>
            </a:pPr>
            <a:r>
              <a:rPr lang="en" sz="1150" b="1" dirty="0">
                <a:solidFill>
                  <a:srgbClr val="0070C0"/>
                </a:solidFill>
              </a:rPr>
              <a:t>Background</a:t>
            </a:r>
            <a:r>
              <a:rPr lang="en" sz="1150" dirty="0"/>
              <a:t>: Hybrid storage systems (HSSs) complement different storage technologies to extend the overall capacity and reduce the system cost with minimal effect on the application performance</a:t>
            </a:r>
            <a:endParaRPr sz="1150" dirty="0"/>
          </a:p>
          <a:p>
            <a:pPr marL="0" indent="0">
              <a:lnSpc>
                <a:spcPct val="100000"/>
              </a:lnSpc>
              <a:buSzPct val="66956"/>
              <a:buNone/>
            </a:pPr>
            <a:r>
              <a:rPr lang="en" sz="1150" b="1" dirty="0">
                <a:solidFill>
                  <a:srgbClr val="E30305"/>
                </a:solidFill>
              </a:rPr>
              <a:t>Problem</a:t>
            </a:r>
            <a:r>
              <a:rPr lang="en" sz="1150" dirty="0"/>
              <a:t>: Accurately identify the performance-critical data of an application and placing it in the “best-fit” storage device. Three key shortcomings of prior data placement policies (heuristic-based and supervised learning-based) of hybrid storage systems:</a:t>
            </a:r>
            <a:endParaRPr sz="1150" dirty="0"/>
          </a:p>
          <a:p>
            <a:pPr marL="228600" indent="-118348">
              <a:lnSpc>
                <a:spcPct val="100000"/>
              </a:lnSpc>
              <a:spcBef>
                <a:spcPts val="500"/>
              </a:spcBef>
              <a:buSzPct val="100000"/>
              <a:buFont typeface="Lato"/>
              <a:buChar char="•"/>
            </a:pPr>
            <a:r>
              <a:rPr lang="en" sz="1150" dirty="0"/>
              <a:t>Lack of </a:t>
            </a:r>
            <a:r>
              <a:rPr lang="en" sz="1150" b="1" dirty="0">
                <a:solidFill>
                  <a:srgbClr val="C00000"/>
                </a:solidFill>
              </a:rPr>
              <a:t>adaptability</a:t>
            </a:r>
            <a:endParaRPr sz="1150" dirty="0"/>
          </a:p>
          <a:p>
            <a:pPr marL="228600" indent="-118348">
              <a:lnSpc>
                <a:spcPct val="100000"/>
              </a:lnSpc>
              <a:spcBef>
                <a:spcPts val="500"/>
              </a:spcBef>
              <a:buSzPct val="100000"/>
              <a:buFont typeface="Lato"/>
              <a:buChar char="•"/>
            </a:pPr>
            <a:r>
              <a:rPr lang="en" sz="1150" dirty="0"/>
              <a:t>Lack of </a:t>
            </a:r>
            <a:r>
              <a:rPr lang="en" sz="1150" b="1" dirty="0">
                <a:solidFill>
                  <a:srgbClr val="C00000"/>
                </a:solidFill>
              </a:rPr>
              <a:t>device awareness (e.g., read/write latencies of each device)</a:t>
            </a:r>
            <a:endParaRPr sz="1150" dirty="0"/>
          </a:p>
          <a:p>
            <a:pPr marL="228600" indent="-118348">
              <a:lnSpc>
                <a:spcPct val="100000"/>
              </a:lnSpc>
              <a:spcBef>
                <a:spcPts val="500"/>
              </a:spcBef>
              <a:buSzPct val="100000"/>
              <a:buFont typeface="Lato"/>
              <a:buChar char="•"/>
            </a:pPr>
            <a:r>
              <a:rPr lang="en" sz="1150" dirty="0"/>
              <a:t>Lack of</a:t>
            </a:r>
            <a:r>
              <a:rPr lang="en" sz="1150" b="1" dirty="0">
                <a:solidFill>
                  <a:srgbClr val="C00000"/>
                </a:solidFill>
              </a:rPr>
              <a:t> extensibility</a:t>
            </a:r>
            <a:endParaRPr sz="1150" dirty="0"/>
          </a:p>
          <a:p>
            <a:pPr marL="0" indent="0">
              <a:lnSpc>
                <a:spcPct val="100000"/>
              </a:lnSpc>
              <a:buSzPct val="66956"/>
              <a:buNone/>
            </a:pPr>
            <a:r>
              <a:rPr lang="en" sz="1150" b="1" dirty="0">
                <a:solidFill>
                  <a:srgbClr val="BF9000"/>
                </a:solidFill>
              </a:rPr>
              <a:t>Goal</a:t>
            </a:r>
            <a:r>
              <a:rPr lang="en" sz="1150" dirty="0"/>
              <a:t>: Develop a new, efficient, and high performance data-placement mechanism for hybrid storage systems that can:</a:t>
            </a:r>
            <a:endParaRPr sz="1150" dirty="0"/>
          </a:p>
          <a:p>
            <a:pPr marL="228600" indent="-118348">
              <a:lnSpc>
                <a:spcPct val="100000"/>
              </a:lnSpc>
              <a:spcBef>
                <a:spcPts val="500"/>
              </a:spcBef>
              <a:buSzPct val="100000"/>
              <a:buFont typeface="Lato"/>
              <a:buChar char="•"/>
            </a:pPr>
            <a:r>
              <a:rPr lang="en" sz="1150" dirty="0"/>
              <a:t>Dynamically derive an adaptive data-placement strategy by</a:t>
            </a:r>
            <a:r>
              <a:rPr lang="en" sz="1150" dirty="0">
                <a:solidFill>
                  <a:srgbClr val="BF9000"/>
                </a:solidFill>
              </a:rPr>
              <a:t> </a:t>
            </a:r>
            <a:r>
              <a:rPr lang="en" sz="1150" b="1" dirty="0">
                <a:solidFill>
                  <a:srgbClr val="BF9000"/>
                </a:solidFill>
              </a:rPr>
              <a:t>continuously learning and adapting </a:t>
            </a:r>
            <a:r>
              <a:rPr lang="en" sz="1150" dirty="0"/>
              <a:t>to the</a:t>
            </a:r>
            <a:r>
              <a:rPr lang="en" sz="1150" b="1" dirty="0">
                <a:solidFill>
                  <a:srgbClr val="BF9000"/>
                </a:solidFill>
              </a:rPr>
              <a:t> application and underlying device characteristics</a:t>
            </a:r>
            <a:endParaRPr sz="1150" b="1" dirty="0">
              <a:solidFill>
                <a:srgbClr val="BF9000"/>
              </a:solidFill>
            </a:endParaRPr>
          </a:p>
          <a:p>
            <a:pPr marL="228600" indent="-118348">
              <a:lnSpc>
                <a:spcPct val="100000"/>
              </a:lnSpc>
              <a:spcBef>
                <a:spcPts val="500"/>
              </a:spcBef>
              <a:buSzPct val="100000"/>
              <a:buFont typeface="Lato"/>
              <a:buChar char="•"/>
            </a:pPr>
            <a:r>
              <a:rPr lang="en" sz="1150" b="1" dirty="0">
                <a:solidFill>
                  <a:srgbClr val="BF9000"/>
                </a:solidFill>
              </a:rPr>
              <a:t>Easily extensible </a:t>
            </a:r>
            <a:r>
              <a:rPr lang="en" sz="1150" dirty="0"/>
              <a:t>to incorporate a wide range of hybrid storage configurations.</a:t>
            </a:r>
            <a:endParaRPr sz="1150" dirty="0"/>
          </a:p>
          <a:p>
            <a:pPr marL="0" indent="0">
              <a:lnSpc>
                <a:spcPct val="100000"/>
              </a:lnSpc>
              <a:buSzPct val="66956"/>
              <a:buNone/>
            </a:pPr>
            <a:r>
              <a:rPr lang="en" sz="1150" b="1" dirty="0">
                <a:solidFill>
                  <a:srgbClr val="548135"/>
                </a:solidFill>
              </a:rPr>
              <a:t>Key Idea</a:t>
            </a:r>
            <a:r>
              <a:rPr lang="en" sz="1150" dirty="0"/>
              <a:t>: Sibyl, an online reinforcement learning-based self-optimizing mechanism for data placement that:</a:t>
            </a:r>
            <a:endParaRPr sz="1150" dirty="0"/>
          </a:p>
          <a:p>
            <a:pPr marL="228600" indent="-118348">
              <a:lnSpc>
                <a:spcPct val="100000"/>
              </a:lnSpc>
              <a:spcBef>
                <a:spcPts val="500"/>
              </a:spcBef>
              <a:buSzPct val="100000"/>
              <a:buFont typeface="Lato"/>
              <a:buChar char="•"/>
            </a:pPr>
            <a:r>
              <a:rPr lang="en" sz="1150" b="1" dirty="0">
                <a:solidFill>
                  <a:srgbClr val="38761D"/>
                </a:solidFill>
              </a:rPr>
              <a:t>Dynamically learns</a:t>
            </a:r>
            <a:r>
              <a:rPr lang="en" sz="1150" dirty="0"/>
              <a:t> from past experiences and </a:t>
            </a:r>
            <a:r>
              <a:rPr lang="en" sz="1150" b="1" dirty="0">
                <a:solidFill>
                  <a:srgbClr val="38761D"/>
                </a:solidFill>
              </a:rPr>
              <a:t>continuously adapts </a:t>
            </a:r>
            <a:r>
              <a:rPr lang="en" sz="1150" dirty="0"/>
              <a:t>its policy to improve long-term performance by interacting with the hybrid storage system </a:t>
            </a:r>
            <a:endParaRPr sz="1150" dirty="0"/>
          </a:p>
          <a:p>
            <a:pPr marL="228600" indent="-118348">
              <a:lnSpc>
                <a:spcPct val="100000"/>
              </a:lnSpc>
              <a:spcBef>
                <a:spcPts val="500"/>
              </a:spcBef>
              <a:buSzPct val="100000"/>
              <a:buFont typeface="Lato"/>
              <a:buChar char="•"/>
            </a:pPr>
            <a:r>
              <a:rPr lang="en" sz="1150" b="1" dirty="0">
                <a:solidFill>
                  <a:srgbClr val="38761D"/>
                </a:solidFill>
              </a:rPr>
              <a:t>Learns the asymmetry in the read/write latencies </a:t>
            </a:r>
            <a:r>
              <a:rPr lang="en" sz="1150" dirty="0"/>
              <a:t>present in modern hybrid storage devices while </a:t>
            </a:r>
            <a:r>
              <a:rPr lang="en" sz="1150" b="1" dirty="0">
                <a:solidFill>
                  <a:srgbClr val="38761D"/>
                </a:solidFill>
              </a:rPr>
              <a:t>taking into account</a:t>
            </a:r>
            <a:r>
              <a:rPr lang="en" sz="1150" dirty="0"/>
              <a:t> the </a:t>
            </a:r>
            <a:r>
              <a:rPr lang="en" sz="1150" dirty="0">
                <a:solidFill>
                  <a:srgbClr val="38761D"/>
                </a:solidFill>
              </a:rPr>
              <a:t>i</a:t>
            </a:r>
            <a:r>
              <a:rPr lang="en" sz="1150" b="1" dirty="0">
                <a:solidFill>
                  <a:srgbClr val="38761D"/>
                </a:solidFill>
              </a:rPr>
              <a:t>nherent characteristics of an application</a:t>
            </a:r>
            <a:endParaRPr sz="1150" b="1" dirty="0">
              <a:solidFill>
                <a:srgbClr val="38761D"/>
              </a:solidFill>
            </a:endParaRPr>
          </a:p>
          <a:p>
            <a:pPr marL="0" indent="0">
              <a:lnSpc>
                <a:spcPct val="100000"/>
              </a:lnSpc>
              <a:buSzPct val="66956"/>
              <a:buNone/>
            </a:pPr>
            <a:r>
              <a:rPr lang="en" sz="1150" b="1" dirty="0">
                <a:solidFill>
                  <a:srgbClr val="7030A0"/>
                </a:solidFill>
              </a:rPr>
              <a:t>Key Results</a:t>
            </a:r>
            <a:r>
              <a:rPr lang="en" sz="1150" dirty="0"/>
              <a:t>: Sibyl is evaluated on a real system with multiple device configurations</a:t>
            </a:r>
            <a:endParaRPr sz="1150" dirty="0"/>
          </a:p>
          <a:p>
            <a:pPr marL="228600" indent="-118348">
              <a:lnSpc>
                <a:spcPct val="100000"/>
              </a:lnSpc>
              <a:spcBef>
                <a:spcPts val="500"/>
              </a:spcBef>
              <a:buSzPct val="100000"/>
              <a:buFont typeface="Lato"/>
              <a:buChar char="•"/>
            </a:pPr>
            <a:r>
              <a:rPr lang="en" sz="1150" dirty="0"/>
              <a:t>Evaluated using a </a:t>
            </a:r>
            <a:r>
              <a:rPr lang="en" sz="1150" b="1" dirty="0">
                <a:solidFill>
                  <a:srgbClr val="674EA7"/>
                </a:solidFill>
              </a:rPr>
              <a:t>wide range of workloads</a:t>
            </a:r>
            <a:r>
              <a:rPr lang="en" sz="1150" dirty="0">
                <a:solidFill>
                  <a:srgbClr val="351C75"/>
                </a:solidFill>
              </a:rPr>
              <a:t> f</a:t>
            </a:r>
            <a:r>
              <a:rPr lang="en" sz="1150" dirty="0"/>
              <a:t>rom MSR Cambridge and Filebench</a:t>
            </a:r>
            <a:endParaRPr sz="1150" dirty="0"/>
          </a:p>
          <a:p>
            <a:pPr marL="228600" indent="-118348">
              <a:lnSpc>
                <a:spcPct val="100000"/>
              </a:lnSpc>
              <a:spcBef>
                <a:spcPts val="500"/>
              </a:spcBef>
              <a:buSzPct val="100000"/>
              <a:buFont typeface="Lato"/>
              <a:buChar char="•"/>
            </a:pPr>
            <a:r>
              <a:rPr lang="en" sz="1150" dirty="0"/>
              <a:t>In a performance (cost) optimized hybrid storage configuration, Sibyl provides up to </a:t>
            </a:r>
            <a:r>
              <a:rPr lang="en" sz="1150" b="1" dirty="0">
                <a:solidFill>
                  <a:srgbClr val="674EA7"/>
                </a:solidFill>
              </a:rPr>
              <a:t>21.6% (19.9%)</a:t>
            </a:r>
            <a:r>
              <a:rPr lang="en" sz="1150" b="1" dirty="0">
                <a:solidFill>
                  <a:srgbClr val="351C75"/>
                </a:solidFill>
              </a:rPr>
              <a:t> </a:t>
            </a:r>
            <a:r>
              <a:rPr lang="en" sz="1150" dirty="0"/>
              <a:t>performance improvement compared to prior data placement policies</a:t>
            </a:r>
            <a:endParaRPr sz="1150" dirty="0"/>
          </a:p>
          <a:p>
            <a:pPr marL="228600" indent="-118348">
              <a:lnSpc>
                <a:spcPct val="100000"/>
              </a:lnSpc>
              <a:spcBef>
                <a:spcPts val="500"/>
              </a:spcBef>
              <a:buSzPct val="100000"/>
              <a:buFont typeface="Lato"/>
              <a:buChar char="•"/>
            </a:pPr>
            <a:r>
              <a:rPr lang="en" sz="1150" dirty="0"/>
              <a:t>On a tri-hybrid storage system, Sibyl outperforms a heuristics-based policy by </a:t>
            </a:r>
            <a:r>
              <a:rPr lang="en" sz="1150" b="1" dirty="0">
                <a:solidFill>
                  <a:srgbClr val="674EA7"/>
                </a:solidFill>
              </a:rPr>
              <a:t>23.9%</a:t>
            </a:r>
            <a:r>
              <a:rPr lang="en" sz="1150" dirty="0"/>
              <a:t> -</a:t>
            </a:r>
            <a:r>
              <a:rPr lang="en" sz="1150" b="1" dirty="0">
                <a:solidFill>
                  <a:srgbClr val="674EA7"/>
                </a:solidFill>
              </a:rPr>
              <a:t>48.2%</a:t>
            </a:r>
            <a:r>
              <a:rPr lang="en" sz="1150" dirty="0"/>
              <a:t> </a:t>
            </a:r>
            <a:endParaRPr sz="1150" dirty="0"/>
          </a:p>
          <a:p>
            <a:pPr marL="228600" indent="-118348">
              <a:lnSpc>
                <a:spcPct val="100000"/>
              </a:lnSpc>
              <a:spcBef>
                <a:spcPts val="500"/>
              </a:spcBef>
              <a:buSzPct val="100000"/>
            </a:pPr>
            <a:r>
              <a:rPr lang="en" sz="1150" dirty="0"/>
              <a:t>Sibyl achieves </a:t>
            </a:r>
            <a:r>
              <a:rPr lang="en" sz="1150" b="1" dirty="0">
                <a:solidFill>
                  <a:srgbClr val="7030A0"/>
                </a:solidFill>
              </a:rPr>
              <a:t>80% </a:t>
            </a:r>
            <a:r>
              <a:rPr lang="en" sz="1150" dirty="0"/>
              <a:t>performance of an oracle policy with storage overhead of </a:t>
            </a:r>
            <a:r>
              <a:rPr lang="en" sz="1150" b="1" dirty="0">
                <a:solidFill>
                  <a:srgbClr val="7030A0"/>
                </a:solidFill>
              </a:rPr>
              <a:t>124.4 KiB</a:t>
            </a:r>
            <a:endParaRPr sz="1150" b="1" dirty="0">
              <a:solidFill>
                <a:srgbClr val="7030A0"/>
              </a:solidFill>
            </a:endParaRPr>
          </a:p>
        </p:txBody>
      </p:sp>
      <p:sp>
        <p:nvSpPr>
          <p:cNvPr id="176" name="Google Shape;176;p33"/>
          <p:cNvSpPr txBox="1">
            <a:spLocks noGrp="1"/>
          </p:cNvSpPr>
          <p:nvPr>
            <p:ph type="title"/>
          </p:nvPr>
        </p:nvSpPr>
        <p:spPr>
          <a:xfrm>
            <a:off x="169011" y="880301"/>
            <a:ext cx="8894700" cy="454500"/>
          </a:xfrm>
          <a:prstGeom prst="rect">
            <a:avLst/>
          </a:prstGeom>
          <a:noFill/>
          <a:ln>
            <a:noFill/>
          </a:ln>
        </p:spPr>
        <p:txBody>
          <a:bodyPr spcFirstLastPara="1" wrap="square" lIns="91425" tIns="45700" rIns="91425" bIns="45700" anchor="ctr" anchorCtr="0">
            <a:noAutofit/>
          </a:bodyPr>
          <a:lstStyle/>
          <a:p>
            <a:pPr>
              <a:buSzPts val="3780"/>
            </a:pPr>
            <a:r>
              <a:rPr lang="en" sz="3820" dirty="0"/>
              <a:t>Executive Summary</a:t>
            </a:r>
            <a:endParaRPr sz="3820" dirty="0"/>
          </a:p>
        </p:txBody>
      </p:sp>
      <p:sp>
        <p:nvSpPr>
          <p:cNvPr id="4" name="Rectangle 3">
            <a:extLst>
              <a:ext uri="{FF2B5EF4-FFF2-40B4-BE49-F238E27FC236}">
                <a16:creationId xmlns:a16="http://schemas.microsoft.com/office/drawing/2014/main" id="{908A5F97-2CE4-FB59-18C2-7C671F78441F}"/>
              </a:ext>
            </a:extLst>
          </p:cNvPr>
          <p:cNvSpPr/>
          <p:nvPr/>
        </p:nvSpPr>
        <p:spPr>
          <a:xfrm>
            <a:off x="80300" y="3645024"/>
            <a:ext cx="8812180" cy="936104"/>
          </a:xfrm>
          <a:prstGeom prst="rect">
            <a:avLst/>
          </a:prstGeom>
          <a:noFill/>
          <a:ln w="571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 name="Rectangle 4">
            <a:extLst>
              <a:ext uri="{FF2B5EF4-FFF2-40B4-BE49-F238E27FC236}">
                <a16:creationId xmlns:a16="http://schemas.microsoft.com/office/drawing/2014/main" id="{037C4610-9E70-DC45-934A-624744BBA516}"/>
              </a:ext>
            </a:extLst>
          </p:cNvPr>
          <p:cNvSpPr/>
          <p:nvPr/>
        </p:nvSpPr>
        <p:spPr>
          <a:xfrm>
            <a:off x="80300" y="4603508"/>
            <a:ext cx="8812180" cy="11297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dirty="0"/>
              <a:t>Hybrid Storage Systems</a:t>
            </a:r>
            <a:endParaRPr dirty="0"/>
          </a:p>
        </p:txBody>
      </p:sp>
      <p:pic>
        <p:nvPicPr>
          <p:cNvPr id="193" name="Google Shape;193;p35"/>
          <p:cNvPicPr preferRelativeResize="0"/>
          <p:nvPr/>
        </p:nvPicPr>
        <p:blipFill>
          <a:blip r:embed="rId3">
            <a:alphaModFix/>
          </a:blip>
          <a:stretch>
            <a:fillRect/>
          </a:stretch>
        </p:blipFill>
        <p:spPr>
          <a:xfrm>
            <a:off x="1146263" y="1789500"/>
            <a:ext cx="6851476" cy="32790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SAFARI Overview at EFCL Huawei Day</a:t>
            </a:r>
          </a:p>
        </p:txBody>
      </p:sp>
      <p:pic>
        <p:nvPicPr>
          <p:cNvPr id="6" name="Picture 5">
            <a:extLst>
              <a:ext uri="{FF2B5EF4-FFF2-40B4-BE49-F238E27FC236}">
                <a16:creationId xmlns:a16="http://schemas.microsoft.com/office/drawing/2014/main" id="{5417EC54-F2AF-1E45-A9D3-3128C09D68BF}"/>
              </a:ext>
            </a:extLst>
          </p:cNvPr>
          <p:cNvPicPr>
            <a:picLocks noChangeAspect="1"/>
          </p:cNvPicPr>
          <p:nvPr/>
        </p:nvPicPr>
        <p:blipFill>
          <a:blip r:embed="rId2"/>
          <a:stretch>
            <a:fillRect/>
          </a:stretch>
        </p:blipFill>
        <p:spPr>
          <a:xfrm>
            <a:off x="1000616" y="908720"/>
            <a:ext cx="7142769" cy="5544616"/>
          </a:xfrm>
          <a:prstGeom prst="rect">
            <a:avLst/>
          </a:prstGeom>
        </p:spPr>
      </p:pic>
      <p:sp>
        <p:nvSpPr>
          <p:cNvPr id="7" name="TextBox 6">
            <a:extLst>
              <a:ext uri="{FF2B5EF4-FFF2-40B4-BE49-F238E27FC236}">
                <a16:creationId xmlns:a16="http://schemas.microsoft.com/office/drawing/2014/main" id="{E571E2DF-6767-874A-AF96-4F5206055EC5}"/>
              </a:ext>
            </a:extLst>
          </p:cNvPr>
          <p:cNvSpPr txBox="1"/>
          <p:nvPr/>
        </p:nvSpPr>
        <p:spPr>
          <a:xfrm>
            <a:off x="2822611" y="6453336"/>
            <a:ext cx="3498778" cy="369332"/>
          </a:xfrm>
          <a:prstGeom prst="rect">
            <a:avLst/>
          </a:prstGeom>
          <a:noFill/>
        </p:spPr>
        <p:txBody>
          <a:bodyPr wrap="none" rtlCol="0">
            <a:spAutoFit/>
          </a:bodyPr>
          <a:lstStyle/>
          <a:p>
            <a:r>
              <a:rPr lang="en-US" dirty="0">
                <a:solidFill>
                  <a:srgbClr val="0432FF"/>
                </a:solidFill>
                <a:hlinkClick r:id="rId3">
                  <a:extLst>
                    <a:ext uri="{A12FA001-AC4F-418D-AE19-62706E023703}">
                      <ahyp:hlinkClr xmlns:ahyp="http://schemas.microsoft.com/office/drawing/2018/hyperlinkcolor" val="tx"/>
                    </a:ext>
                  </a:extLst>
                </a:hlinkClick>
              </a:rPr>
              <a:t>https://youtu.be/mSr1QQmYuX0</a:t>
            </a:r>
            <a:endParaRPr lang="en-US" dirty="0">
              <a:solidFill>
                <a:srgbClr val="0432FF"/>
              </a:solidFill>
            </a:endParaRPr>
          </a:p>
        </p:txBody>
      </p:sp>
      <p:sp>
        <p:nvSpPr>
          <p:cNvPr id="9" name="Slide Number Placeholder 3">
            <a:extLst>
              <a:ext uri="{FF2B5EF4-FFF2-40B4-BE49-F238E27FC236}">
                <a16:creationId xmlns:a16="http://schemas.microsoft.com/office/drawing/2014/main" id="{813BFD7D-498A-1E48-9E36-AB2F1419B85E}"/>
              </a:ext>
            </a:extLst>
          </p:cNvPr>
          <p:cNvSpPr>
            <a:spLocks noGrp="1"/>
          </p:cNvSpPr>
          <p:nvPr>
            <p:ph type="sldNum" sz="quarter" idx="11"/>
          </p:nvPr>
        </p:nvSpPr>
        <p:spPr>
          <a:xfrm>
            <a:off x="6777038" y="6318250"/>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906394492"/>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169000" y="956500"/>
            <a:ext cx="9081900" cy="454500"/>
          </a:xfrm>
          <a:prstGeom prst="rect">
            <a:avLst/>
          </a:prstGeom>
        </p:spPr>
        <p:txBody>
          <a:bodyPr spcFirstLastPara="1" wrap="square" lIns="91425" tIns="45700" rIns="91425" bIns="45700" anchor="ctr" anchorCtr="0">
            <a:noAutofit/>
          </a:bodyPr>
          <a:lstStyle/>
          <a:p>
            <a:r>
              <a:rPr lang="en" sz="2800"/>
              <a:t>Key Shortcomings of Prior Data Placement Techniques</a:t>
            </a:r>
            <a:endParaRPr sz="2800"/>
          </a:p>
        </p:txBody>
      </p:sp>
      <p:sp>
        <p:nvSpPr>
          <p:cNvPr id="199" name="Google Shape;199;p36"/>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0" indent="0">
              <a:spcBef>
                <a:spcPts val="0"/>
              </a:spcBef>
              <a:buNone/>
            </a:pPr>
            <a:r>
              <a:rPr lang="en" sz="2300">
                <a:latin typeface="Calibri"/>
                <a:ea typeface="Calibri"/>
                <a:cs typeface="Calibri"/>
                <a:sym typeface="Calibri"/>
              </a:rPr>
              <a:t>We observe </a:t>
            </a:r>
            <a:r>
              <a:rPr lang="en" sz="2300" b="1">
                <a:solidFill>
                  <a:srgbClr val="C00000"/>
                </a:solidFill>
                <a:latin typeface="Calibri"/>
                <a:ea typeface="Calibri"/>
                <a:cs typeface="Calibri"/>
                <a:sym typeface="Calibri"/>
              </a:rPr>
              <a:t>three key shortcomings</a:t>
            </a:r>
            <a:r>
              <a:rPr lang="en" sz="2300">
                <a:latin typeface="Calibri"/>
                <a:ea typeface="Calibri"/>
                <a:cs typeface="Calibri"/>
                <a:sym typeface="Calibri"/>
              </a:rPr>
              <a:t> that significantly limit performance benefits of data-placement techniques</a:t>
            </a:r>
            <a:endParaRPr/>
          </a:p>
        </p:txBody>
      </p:sp>
      <p:sp>
        <p:nvSpPr>
          <p:cNvPr id="200" name="Google Shape;200;p36"/>
          <p:cNvSpPr/>
          <p:nvPr/>
        </p:nvSpPr>
        <p:spPr>
          <a:xfrm>
            <a:off x="0" y="2517442"/>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3600" b="1" kern="0">
                <a:solidFill>
                  <a:srgbClr val="FFFFFF"/>
                </a:solidFill>
                <a:latin typeface="Calibri"/>
                <a:ea typeface="Calibri"/>
                <a:cs typeface="Calibri"/>
                <a:sym typeface="Calibri"/>
              </a:rPr>
              <a:t>Lack of </a:t>
            </a:r>
            <a:r>
              <a:rPr lang="en" sz="3600" b="1" kern="0">
                <a:solidFill>
                  <a:srgbClr val="FFFF00"/>
                </a:solidFill>
                <a:latin typeface="Calibri"/>
                <a:ea typeface="Calibri"/>
                <a:cs typeface="Calibri"/>
                <a:sym typeface="Calibri"/>
              </a:rPr>
              <a:t>adaptability</a:t>
            </a:r>
            <a:endParaRPr sz="3600" kern="0">
              <a:solidFill>
                <a:srgbClr val="000000"/>
              </a:solidFill>
              <a:latin typeface="Arial"/>
              <a:cs typeface="Arial"/>
              <a:sym typeface="Arial"/>
            </a:endParaRPr>
          </a:p>
        </p:txBody>
      </p:sp>
      <p:sp>
        <p:nvSpPr>
          <p:cNvPr id="201" name="Google Shape;201;p36"/>
          <p:cNvSpPr/>
          <p:nvPr/>
        </p:nvSpPr>
        <p:spPr>
          <a:xfrm>
            <a:off x="0" y="3553039"/>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3600" b="1" kern="0">
                <a:solidFill>
                  <a:srgbClr val="FFFFFF"/>
                </a:solidFill>
                <a:latin typeface="Calibri"/>
                <a:ea typeface="Calibri"/>
                <a:cs typeface="Calibri"/>
                <a:sym typeface="Calibri"/>
              </a:rPr>
              <a:t>Lack of </a:t>
            </a:r>
            <a:r>
              <a:rPr lang="en" sz="3600" b="1" kern="0">
                <a:solidFill>
                  <a:srgbClr val="FFFF00"/>
                </a:solidFill>
                <a:latin typeface="Calibri"/>
                <a:ea typeface="Calibri"/>
                <a:cs typeface="Calibri"/>
                <a:sym typeface="Calibri"/>
              </a:rPr>
              <a:t>device awareness</a:t>
            </a:r>
            <a:endParaRPr sz="3600" kern="0">
              <a:solidFill>
                <a:srgbClr val="000000"/>
              </a:solidFill>
              <a:latin typeface="Arial"/>
              <a:cs typeface="Arial"/>
              <a:sym typeface="Arial"/>
            </a:endParaRPr>
          </a:p>
        </p:txBody>
      </p:sp>
      <p:sp>
        <p:nvSpPr>
          <p:cNvPr id="202" name="Google Shape;202;p36"/>
          <p:cNvSpPr/>
          <p:nvPr/>
        </p:nvSpPr>
        <p:spPr>
          <a:xfrm>
            <a:off x="0" y="4588660"/>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3600" b="1" kern="0">
                <a:solidFill>
                  <a:srgbClr val="FFFFFF"/>
                </a:solidFill>
                <a:latin typeface="Calibri"/>
                <a:ea typeface="Calibri"/>
                <a:cs typeface="Calibri"/>
                <a:sym typeface="Calibri"/>
              </a:rPr>
              <a:t>Lack of</a:t>
            </a:r>
            <a:r>
              <a:rPr lang="en" sz="3600" b="1" kern="0">
                <a:solidFill>
                  <a:srgbClr val="FFFF00"/>
                </a:solidFill>
                <a:latin typeface="Calibri"/>
                <a:ea typeface="Calibri"/>
                <a:cs typeface="Calibri"/>
                <a:sym typeface="Calibri"/>
              </a:rPr>
              <a:t> extensibility</a:t>
            </a:r>
            <a:endParaRPr sz="3600" b="1" kern="0">
              <a:solidFill>
                <a:srgbClr val="FFFFFF"/>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Adaptability (1/2) </a:t>
            </a:r>
            <a:endParaRPr>
              <a:solidFill>
                <a:srgbClr val="264478"/>
              </a:solidFill>
              <a:latin typeface="Garamond"/>
              <a:ea typeface="Garamond"/>
              <a:cs typeface="Garamond"/>
              <a:sym typeface="Garamond"/>
            </a:endParaRPr>
          </a:p>
        </p:txBody>
      </p:sp>
      <p:sp>
        <p:nvSpPr>
          <p:cNvPr id="208" name="Google Shape;208;p37"/>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lnSpcReduction="10000"/>
          </a:bodyPr>
          <a:lstStyle/>
          <a:p>
            <a:pPr indent="-387350">
              <a:buSzPts val="2500"/>
            </a:pPr>
            <a:r>
              <a:rPr lang="en" sz="2500" dirty="0"/>
              <a:t>Prior heuristic-based techniques consider only a </a:t>
            </a:r>
            <a:r>
              <a:rPr lang="en" sz="2500" b="1" dirty="0">
                <a:solidFill>
                  <a:srgbClr val="9E0000"/>
                </a:solidFill>
              </a:rPr>
              <a:t>few characteristics</a:t>
            </a:r>
            <a:r>
              <a:rPr lang="en" sz="2500" dirty="0">
                <a:solidFill>
                  <a:srgbClr val="9E0000"/>
                </a:solidFill>
              </a:rPr>
              <a:t> </a:t>
            </a:r>
            <a:r>
              <a:rPr lang="en" sz="2500" dirty="0"/>
              <a:t>(e.g., access frequency) to perform data placement</a:t>
            </a:r>
          </a:p>
          <a:p>
            <a:pPr indent="-387350">
              <a:buSzPts val="2500"/>
            </a:pPr>
            <a:endParaRPr sz="2500" dirty="0"/>
          </a:p>
          <a:p>
            <a:pPr indent="-387350">
              <a:spcBef>
                <a:spcPts val="0"/>
              </a:spcBef>
              <a:buSzPts val="2500"/>
            </a:pPr>
            <a:r>
              <a:rPr lang="en" sz="2500" b="1" dirty="0">
                <a:solidFill>
                  <a:srgbClr val="9E0000"/>
                </a:solidFill>
              </a:rPr>
              <a:t>Statically tuned characteristics</a:t>
            </a:r>
            <a:r>
              <a:rPr lang="en" sz="2500" dirty="0">
                <a:solidFill>
                  <a:srgbClr val="9E0000"/>
                </a:solidFill>
              </a:rPr>
              <a:t> </a:t>
            </a:r>
            <a:r>
              <a:rPr lang="en" sz="2500" dirty="0"/>
              <a:t>(based on</a:t>
            </a:r>
            <a:r>
              <a:rPr lang="en" sz="2500" b="1" dirty="0"/>
              <a:t> fixed thresholds</a:t>
            </a:r>
            <a:r>
              <a:rPr lang="en" sz="2500" dirty="0"/>
              <a:t>) are  ineffective when used on a wide range of applications and system configurations</a:t>
            </a:r>
            <a:endParaRPr sz="2500" dirty="0"/>
          </a:p>
          <a:p>
            <a:pPr indent="-387350">
              <a:spcBef>
                <a:spcPts val="0"/>
              </a:spcBef>
              <a:buSzPts val="2500"/>
            </a:pPr>
            <a:endParaRPr lang="en" sz="2500" dirty="0"/>
          </a:p>
          <a:p>
            <a:pPr indent="-387350">
              <a:spcBef>
                <a:spcPts val="0"/>
              </a:spcBef>
              <a:buSzPts val="2500"/>
            </a:pPr>
            <a:r>
              <a:rPr lang="en" sz="2500" dirty="0"/>
              <a:t>Supervised learning techniques need </a:t>
            </a:r>
            <a:r>
              <a:rPr lang="en" sz="2500" b="1" dirty="0"/>
              <a:t>labeled data</a:t>
            </a:r>
            <a:r>
              <a:rPr lang="en" sz="2500" dirty="0"/>
              <a:t> and </a:t>
            </a:r>
            <a:r>
              <a:rPr lang="en" sz="2500" b="1" dirty="0"/>
              <a:t>frequent retraining</a:t>
            </a:r>
            <a:r>
              <a:rPr lang="en" sz="2500" dirty="0"/>
              <a:t> to adapt to varying workloads and system conditions</a:t>
            </a:r>
            <a:endParaRPr sz="2500" dirty="0"/>
          </a:p>
        </p:txBody>
      </p:sp>
      <p:sp>
        <p:nvSpPr>
          <p:cNvPr id="5" name="Google Shape;209;p37">
            <a:extLst>
              <a:ext uri="{FF2B5EF4-FFF2-40B4-BE49-F238E27FC236}">
                <a16:creationId xmlns:a16="http://schemas.microsoft.com/office/drawing/2014/main" id="{0163BBAB-6333-85B8-7385-19381D82BB22}"/>
              </a:ext>
            </a:extLst>
          </p:cNvPr>
          <p:cNvSpPr/>
          <p:nvPr/>
        </p:nvSpPr>
        <p:spPr>
          <a:xfrm>
            <a:off x="0" y="5624079"/>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2400" b="1" kern="0" dirty="0">
                <a:solidFill>
                  <a:srgbClr val="FFFFFF"/>
                </a:solidFill>
                <a:latin typeface="Calibri"/>
                <a:ea typeface="Calibri"/>
                <a:cs typeface="Calibri"/>
                <a:sym typeface="Calibri"/>
              </a:rPr>
              <a:t>Prior techniques offer </a:t>
            </a:r>
            <a:r>
              <a:rPr lang="en" sz="2400" b="1" kern="0" dirty="0">
                <a:solidFill>
                  <a:srgbClr val="FFFF00"/>
                </a:solidFill>
                <a:latin typeface="Calibri"/>
                <a:ea typeface="Calibri"/>
                <a:cs typeface="Calibri"/>
                <a:sym typeface="Calibri"/>
              </a:rPr>
              <a:t>41.1% lower performance</a:t>
            </a:r>
            <a:r>
              <a:rPr lang="en" sz="2400" b="1" kern="0" dirty="0">
                <a:solidFill>
                  <a:srgbClr val="FFFFFF"/>
                </a:solidFill>
                <a:latin typeface="Calibri"/>
                <a:ea typeface="Calibri"/>
                <a:cs typeface="Calibri"/>
                <a:sym typeface="Calibri"/>
              </a:rPr>
              <a:t> compared to an Oracle policy</a:t>
            </a:r>
            <a:endParaRPr sz="1100" kern="0" dirty="0">
              <a:solidFill>
                <a:srgbClr val="000000"/>
              </a:solidFill>
              <a:latin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 name="Picture 1">
            <a:extLst>
              <a:ext uri="{FF2B5EF4-FFF2-40B4-BE49-F238E27FC236}">
                <a16:creationId xmlns:a16="http://schemas.microsoft.com/office/drawing/2014/main" id="{6E737A78-3AA1-49C8-8BED-481046656B98}"/>
              </a:ext>
            </a:extLst>
          </p:cNvPr>
          <p:cNvPicPr>
            <a:picLocks noChangeAspect="1"/>
          </p:cNvPicPr>
          <p:nvPr/>
        </p:nvPicPr>
        <p:blipFill rotWithShape="1">
          <a:blip r:embed="rId3"/>
          <a:srcRect b="10466"/>
          <a:stretch/>
        </p:blipFill>
        <p:spPr>
          <a:xfrm>
            <a:off x="0" y="1461262"/>
            <a:ext cx="9144000" cy="2893045"/>
          </a:xfrm>
          <a:prstGeom prst="rect">
            <a:avLst/>
          </a:prstGeom>
        </p:spPr>
      </p:pic>
      <p:sp>
        <p:nvSpPr>
          <p:cNvPr id="216" name="Google Shape;216;p38"/>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Adaptability (2/2)</a:t>
            </a:r>
            <a:endParaRPr>
              <a:solidFill>
                <a:srgbClr val="264478"/>
              </a:solidFill>
              <a:latin typeface="Garamond"/>
              <a:ea typeface="Garamond"/>
              <a:cs typeface="Garamond"/>
              <a:sym typeface="Garamond"/>
            </a:endParaRPr>
          </a:p>
        </p:txBody>
      </p:sp>
      <p:grpSp>
        <p:nvGrpSpPr>
          <p:cNvPr id="217" name="Google Shape;217;p38"/>
          <p:cNvGrpSpPr/>
          <p:nvPr/>
        </p:nvGrpSpPr>
        <p:grpSpPr>
          <a:xfrm>
            <a:off x="1172822" y="4164267"/>
            <a:ext cx="6868315" cy="712134"/>
            <a:chOff x="1223777" y="3865429"/>
            <a:chExt cx="6868315" cy="712134"/>
          </a:xfrm>
        </p:grpSpPr>
        <p:sp>
          <p:nvSpPr>
            <p:cNvPr id="220" name="Google Shape;220;p38"/>
            <p:cNvSpPr txBox="1"/>
            <p:nvPr/>
          </p:nvSpPr>
          <p:spPr>
            <a:xfrm>
              <a:off x="1223777" y="3869707"/>
              <a:ext cx="3168834" cy="707856"/>
            </a:xfrm>
            <a:prstGeom prst="rect">
              <a:avLst/>
            </a:prstGeom>
            <a:noFill/>
            <a:ln>
              <a:noFill/>
            </a:ln>
          </p:spPr>
          <p:txBody>
            <a:bodyPr spcFirstLastPara="1" wrap="square" lIns="91425" tIns="91425" rIns="91425" bIns="91425" anchor="t" anchorCtr="0">
              <a:spAutoFit/>
            </a:bodyPr>
            <a:lstStyle/>
            <a:p>
              <a:pPr algn="ctr">
                <a:buClr>
                  <a:srgbClr val="000000"/>
                </a:buClr>
              </a:pPr>
              <a:r>
                <a:rPr lang="en" sz="1700" kern="0" dirty="0">
                  <a:solidFill>
                    <a:srgbClr val="000000"/>
                  </a:solidFill>
                  <a:latin typeface="Calibri"/>
                  <a:ea typeface="Calibri"/>
                  <a:cs typeface="Calibri"/>
                  <a:sym typeface="Calibri"/>
                </a:rPr>
                <a:t>(a) Performance-optimized (H&amp;M)</a:t>
              </a:r>
              <a:endParaRPr sz="2000" kern="0" dirty="0">
                <a:solidFill>
                  <a:srgbClr val="000000"/>
                </a:solidFill>
                <a:latin typeface="Calibri"/>
                <a:ea typeface="Calibri"/>
                <a:cs typeface="Calibri"/>
                <a:sym typeface="Calibri"/>
              </a:endParaRPr>
            </a:p>
          </p:txBody>
        </p:sp>
        <p:sp>
          <p:nvSpPr>
            <p:cNvPr id="219" name="Google Shape;219;p38"/>
            <p:cNvSpPr txBox="1"/>
            <p:nvPr/>
          </p:nvSpPr>
          <p:spPr>
            <a:xfrm>
              <a:off x="6249332" y="3865429"/>
              <a:ext cx="1842760" cy="707856"/>
            </a:xfrm>
            <a:prstGeom prst="rect">
              <a:avLst/>
            </a:prstGeom>
            <a:noFill/>
            <a:ln>
              <a:noFill/>
            </a:ln>
          </p:spPr>
          <p:txBody>
            <a:bodyPr spcFirstLastPara="1" wrap="square" lIns="91425" tIns="91425" rIns="91425" bIns="91425" anchor="t" anchorCtr="0">
              <a:spAutoFit/>
            </a:bodyPr>
            <a:lstStyle/>
            <a:p>
              <a:pPr>
                <a:buClr>
                  <a:srgbClr val="000000"/>
                </a:buClr>
              </a:pPr>
              <a:r>
                <a:rPr lang="en" sz="1700" kern="0" dirty="0">
                  <a:solidFill>
                    <a:srgbClr val="000000"/>
                  </a:solidFill>
                  <a:latin typeface="Calibri"/>
                  <a:ea typeface="Calibri"/>
                  <a:cs typeface="Calibri"/>
                  <a:sym typeface="Calibri"/>
                </a:rPr>
                <a:t>(b) Cost-optimized </a:t>
              </a:r>
            </a:p>
            <a:p>
              <a:pPr algn="ctr">
                <a:buClr>
                  <a:srgbClr val="000000"/>
                </a:buClr>
              </a:pPr>
              <a:r>
                <a:rPr lang="en" sz="1700" kern="0" dirty="0">
                  <a:solidFill>
                    <a:srgbClr val="000000"/>
                  </a:solidFill>
                  <a:latin typeface="Calibri"/>
                  <a:ea typeface="Calibri"/>
                  <a:cs typeface="Calibri"/>
                  <a:sym typeface="Calibri"/>
                </a:rPr>
                <a:t>(H&amp;L)</a:t>
              </a:r>
              <a:endParaRPr sz="2000" kern="0" dirty="0">
                <a:solidFill>
                  <a:srgbClr val="000000"/>
                </a:solidFill>
                <a:latin typeface="Calibri"/>
                <a:ea typeface="Calibri"/>
                <a:cs typeface="Calibri"/>
                <a:sym typeface="Calibri"/>
              </a:endParaRPr>
            </a:p>
          </p:txBody>
        </p:sp>
      </p:grpSp>
      <p:sp>
        <p:nvSpPr>
          <p:cNvPr id="214" name="Google Shape;214;p38"/>
          <p:cNvSpPr txBox="1"/>
          <p:nvPr/>
        </p:nvSpPr>
        <p:spPr>
          <a:xfrm>
            <a:off x="114632" y="4793551"/>
            <a:ext cx="8812800" cy="384900"/>
          </a:xfrm>
          <a:prstGeom prst="rect">
            <a:avLst/>
          </a:prstGeom>
          <a:solidFill>
            <a:srgbClr val="548135"/>
          </a:solidFill>
          <a:ln w="28575" cap="flat" cmpd="sng">
            <a:solidFill>
              <a:srgbClr val="38562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algn="ctr">
              <a:buClr>
                <a:srgbClr val="000000"/>
              </a:buClr>
            </a:pPr>
            <a:r>
              <a:rPr lang="en" sz="1900" b="1" kern="0" dirty="0">
                <a:solidFill>
                  <a:srgbClr val="FFFFFF"/>
                </a:solidFill>
                <a:latin typeface="Calibri"/>
                <a:ea typeface="Calibri"/>
                <a:cs typeface="Calibri"/>
                <a:sym typeface="Calibri"/>
              </a:rPr>
              <a:t>CDE shows an average performance gap of 41.1% (32.6%) to Oracle for H&amp;M (H&amp;L)  </a:t>
            </a:r>
            <a:endParaRPr sz="1100" kern="0" dirty="0">
              <a:solidFill>
                <a:srgbClr val="000000"/>
              </a:solidFill>
              <a:latin typeface="Arial"/>
              <a:cs typeface="Arial"/>
              <a:sym typeface="Arial"/>
            </a:endParaRPr>
          </a:p>
        </p:txBody>
      </p:sp>
      <p:sp>
        <p:nvSpPr>
          <p:cNvPr id="215" name="Google Shape;215;p38"/>
          <p:cNvSpPr txBox="1"/>
          <p:nvPr/>
        </p:nvSpPr>
        <p:spPr>
          <a:xfrm>
            <a:off x="116230" y="5250076"/>
            <a:ext cx="8812800" cy="384900"/>
          </a:xfrm>
          <a:prstGeom prst="rect">
            <a:avLst/>
          </a:prstGeom>
          <a:solidFill>
            <a:srgbClr val="B6D7A8"/>
          </a:solidFill>
          <a:ln w="28575" cap="flat" cmpd="sng">
            <a:solidFill>
              <a:srgbClr val="38562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algn="ctr">
              <a:buClr>
                <a:srgbClr val="000000"/>
              </a:buClr>
            </a:pPr>
            <a:r>
              <a:rPr lang="en" sz="1900" b="1" kern="0" dirty="0">
                <a:solidFill>
                  <a:srgbClr val="000000"/>
                </a:solidFill>
                <a:latin typeface="Calibri"/>
                <a:ea typeface="Calibri"/>
                <a:cs typeface="Calibri"/>
                <a:sym typeface="Calibri"/>
              </a:rPr>
              <a:t>HPS shows an average performance gap of 37.2% (55.5%) to Oracle for H&amp;M (H&amp;L)</a:t>
            </a:r>
            <a:r>
              <a:rPr lang="en" sz="1900" b="1" kern="0" dirty="0">
                <a:solidFill>
                  <a:srgbClr val="FFFFFF"/>
                </a:solidFill>
                <a:latin typeface="Calibri"/>
                <a:ea typeface="Calibri"/>
                <a:cs typeface="Calibri"/>
                <a:sym typeface="Calibri"/>
              </a:rPr>
              <a:t>  </a:t>
            </a:r>
            <a:endParaRPr sz="1100" kern="0" dirty="0">
              <a:solidFill>
                <a:srgbClr val="000000"/>
              </a:solidFill>
              <a:latin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0" indent="0">
              <a:buNone/>
            </a:pPr>
            <a:r>
              <a:rPr lang="en" sz="2500"/>
              <a:t>Prior data placement techniques:</a:t>
            </a:r>
            <a:endParaRPr sz="2500"/>
          </a:p>
          <a:p>
            <a:pPr indent="-387350">
              <a:buSzPts val="2500"/>
            </a:pPr>
            <a:r>
              <a:rPr lang="en" sz="2500" b="1">
                <a:solidFill>
                  <a:srgbClr val="9E0000"/>
                </a:solidFill>
              </a:rPr>
              <a:t>do not adapt</a:t>
            </a:r>
            <a:r>
              <a:rPr lang="en" sz="2500"/>
              <a:t> well to changes in underlying device characteristics (e.g., storage read latency)</a:t>
            </a:r>
            <a:endParaRPr sz="2500"/>
          </a:p>
          <a:p>
            <a:pPr marL="0" indent="0">
              <a:buNone/>
            </a:pPr>
            <a:endParaRPr sz="2500"/>
          </a:p>
          <a:p>
            <a:pPr indent="-387350">
              <a:buSzPts val="2500"/>
            </a:pPr>
            <a:r>
              <a:rPr lang="en" sz="2500" b="1">
                <a:solidFill>
                  <a:srgbClr val="9E0000"/>
                </a:solidFill>
              </a:rPr>
              <a:t>do not consider the data migration cost</a:t>
            </a:r>
            <a:r>
              <a:rPr lang="en" sz="2500"/>
              <a:t> between storage devices while making a data placement decision</a:t>
            </a:r>
            <a:endParaRPr sz="2500"/>
          </a:p>
          <a:p>
            <a:pPr indent="0">
              <a:buNone/>
            </a:pPr>
            <a:endParaRPr sz="2500"/>
          </a:p>
          <a:p>
            <a:pPr indent="-387350">
              <a:buSzPts val="2500"/>
            </a:pPr>
            <a:r>
              <a:rPr lang="en" sz="2500" b="1">
                <a:solidFill>
                  <a:srgbClr val="9E0000"/>
                </a:solidFill>
              </a:rPr>
              <a:t>are highly inefficient</a:t>
            </a:r>
            <a:r>
              <a:rPr lang="en" sz="2500"/>
              <a:t> in hybrid storage systems that have devices with significantly different read/write latencies</a:t>
            </a:r>
            <a:endParaRPr sz="2500"/>
          </a:p>
          <a:p>
            <a:pPr indent="0">
              <a:buNone/>
            </a:pPr>
            <a:endParaRPr sz="2500"/>
          </a:p>
        </p:txBody>
      </p:sp>
      <p:sp>
        <p:nvSpPr>
          <p:cNvPr id="226" name="Google Shape;226;p39"/>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Device Awareness</a:t>
            </a:r>
            <a:endParaRPr>
              <a:solidFill>
                <a:srgbClr val="264478"/>
              </a:solidFill>
              <a:latin typeface="Garamond"/>
              <a:ea typeface="Garamond"/>
              <a:cs typeface="Garamond"/>
              <a:sym typeface="Garamon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indent="-387350">
              <a:buSzPts val="2500"/>
            </a:pPr>
            <a:r>
              <a:rPr lang="en" sz="2500"/>
              <a:t>Prior data placement techniques are typically </a:t>
            </a:r>
            <a:r>
              <a:rPr lang="en" sz="2500" b="1"/>
              <a:t>designed</a:t>
            </a:r>
            <a:r>
              <a:rPr lang="en" sz="2500"/>
              <a:t> for a hybrid storage system with </a:t>
            </a:r>
            <a:r>
              <a:rPr lang="en" sz="2500" b="1"/>
              <a:t>only two storage devices</a:t>
            </a:r>
            <a:endParaRPr sz="2500" b="1"/>
          </a:p>
          <a:p>
            <a:pPr indent="0">
              <a:buNone/>
            </a:pPr>
            <a:endParaRPr sz="2500"/>
          </a:p>
          <a:p>
            <a:pPr indent="-387350">
              <a:buSzPts val="2500"/>
            </a:pPr>
            <a:r>
              <a:rPr lang="en" sz="2500" b="1">
                <a:solidFill>
                  <a:srgbClr val="9E0000"/>
                </a:solidFill>
              </a:rPr>
              <a:t>Significant effort</a:t>
            </a:r>
            <a:r>
              <a:rPr lang="en" sz="2500"/>
              <a:t> is required to extend the data placement policies for more than two devices</a:t>
            </a:r>
            <a:endParaRPr sz="2500"/>
          </a:p>
          <a:p>
            <a:pPr marL="0" indent="0">
              <a:buNone/>
            </a:pPr>
            <a:endParaRPr sz="2500"/>
          </a:p>
          <a:p>
            <a:pPr indent="0">
              <a:buNone/>
            </a:pPr>
            <a:endParaRPr sz="2500"/>
          </a:p>
        </p:txBody>
      </p:sp>
      <p:sp>
        <p:nvSpPr>
          <p:cNvPr id="232" name="Google Shape;232;p40"/>
          <p:cNvSpPr/>
          <p:nvPr/>
        </p:nvSpPr>
        <p:spPr>
          <a:xfrm>
            <a:off x="0" y="4253754"/>
            <a:ext cx="9144000" cy="936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2400" b="1" kern="0">
                <a:solidFill>
                  <a:srgbClr val="FFFFFF"/>
                </a:solidFill>
                <a:latin typeface="Calibri"/>
                <a:ea typeface="Calibri"/>
                <a:cs typeface="Calibri"/>
                <a:sym typeface="Calibri"/>
              </a:rPr>
              <a:t>Compared to a RL-based solution, a heuristic-based policy provides </a:t>
            </a:r>
            <a:r>
              <a:rPr lang="en" sz="2400" b="1" kern="0">
                <a:solidFill>
                  <a:srgbClr val="FFFF00"/>
                </a:solidFill>
                <a:latin typeface="Calibri"/>
                <a:ea typeface="Calibri"/>
                <a:cs typeface="Calibri"/>
                <a:sym typeface="Calibri"/>
              </a:rPr>
              <a:t>48.2% lower performance</a:t>
            </a:r>
            <a:r>
              <a:rPr lang="en" sz="2400" b="1" kern="0">
                <a:solidFill>
                  <a:srgbClr val="FFFFFF"/>
                </a:solidFill>
                <a:latin typeface="Calibri"/>
                <a:ea typeface="Calibri"/>
                <a:cs typeface="Calibri"/>
                <a:sym typeface="Calibri"/>
              </a:rPr>
              <a:t> when extended from two to three devices</a:t>
            </a:r>
            <a:endParaRPr sz="1100" kern="0">
              <a:solidFill>
                <a:srgbClr val="000000"/>
              </a:solidFill>
              <a:latin typeface="Arial"/>
              <a:cs typeface="Arial"/>
              <a:sym typeface="Arial"/>
            </a:endParaRPr>
          </a:p>
        </p:txBody>
      </p:sp>
      <p:sp>
        <p:nvSpPr>
          <p:cNvPr id="233" name="Google Shape;233;p40"/>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Extensibility</a:t>
            </a:r>
            <a:endParaRPr>
              <a:solidFill>
                <a:srgbClr val="264478"/>
              </a:solidFill>
              <a:latin typeface="Garamond"/>
              <a:ea typeface="Garamond"/>
              <a:cs typeface="Garamond"/>
              <a:sym typeface="Garamond"/>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1"/>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Our Goal</a:t>
            </a:r>
            <a:endParaRPr/>
          </a:p>
        </p:txBody>
      </p:sp>
      <p:sp>
        <p:nvSpPr>
          <p:cNvPr id="239" name="Google Shape;239;p41"/>
          <p:cNvSpPr/>
          <p:nvPr/>
        </p:nvSpPr>
        <p:spPr>
          <a:xfrm>
            <a:off x="1004100" y="1687800"/>
            <a:ext cx="7135800" cy="3683400"/>
          </a:xfrm>
          <a:prstGeom prst="roundRect">
            <a:avLst>
              <a:gd name="adj" fmla="val 6175"/>
            </a:avLst>
          </a:prstGeom>
          <a:solidFill>
            <a:srgbClr val="DAE3F3"/>
          </a:solidFill>
          <a:ln w="38100" cap="flat" cmpd="sng">
            <a:solidFill>
              <a:srgbClr val="38761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buClr>
                <a:srgbClr val="000000"/>
              </a:buClr>
            </a:pPr>
            <a:r>
              <a:rPr lang="en" sz="3200" kern="0" dirty="0">
                <a:solidFill>
                  <a:srgbClr val="000000"/>
                </a:solidFill>
                <a:latin typeface="Calibri"/>
                <a:ea typeface="Calibri"/>
                <a:cs typeface="Calibri"/>
                <a:sym typeface="Calibri"/>
              </a:rPr>
              <a:t>A </a:t>
            </a:r>
            <a:r>
              <a:rPr lang="en" sz="3200" b="1" kern="0" dirty="0">
                <a:solidFill>
                  <a:srgbClr val="000CFF"/>
                </a:solidFill>
                <a:latin typeface="Calibri"/>
                <a:ea typeface="Calibri"/>
                <a:cs typeface="Calibri"/>
                <a:sym typeface="Calibri"/>
              </a:rPr>
              <a:t>data-placement mechanism </a:t>
            </a:r>
            <a:r>
              <a:rPr lang="en" sz="3200" kern="0" dirty="0">
                <a:solidFill>
                  <a:srgbClr val="000000"/>
                </a:solidFill>
                <a:latin typeface="Calibri"/>
                <a:ea typeface="Calibri"/>
                <a:cs typeface="Calibri"/>
                <a:sym typeface="Calibri"/>
              </a:rPr>
              <a:t>that can</a:t>
            </a:r>
            <a:endParaRPr sz="1500" kern="0" dirty="0">
              <a:solidFill>
                <a:srgbClr val="000000"/>
              </a:solidFill>
              <a:latin typeface="Calibri"/>
              <a:ea typeface="Calibri"/>
              <a:cs typeface="Calibri"/>
              <a:sym typeface="Calibri"/>
            </a:endParaRPr>
          </a:p>
          <a:p>
            <a:pPr>
              <a:buClr>
                <a:srgbClr val="000000"/>
              </a:buClr>
            </a:pPr>
            <a:endParaRPr sz="1100" kern="0" dirty="0">
              <a:solidFill>
                <a:srgbClr val="000000"/>
              </a:solidFill>
              <a:latin typeface="Calibri"/>
              <a:ea typeface="Calibri"/>
              <a:cs typeface="Calibri"/>
              <a:sym typeface="Calibri"/>
            </a:endParaRPr>
          </a:p>
          <a:p>
            <a:pPr marL="457200" indent="-400050">
              <a:buClr>
                <a:srgbClr val="000000"/>
              </a:buClr>
              <a:buSzPts val="2700"/>
              <a:buFont typeface="Calibri"/>
              <a:buChar char="●"/>
            </a:pPr>
            <a:r>
              <a:rPr lang="en" sz="2700" kern="0" dirty="0">
                <a:solidFill>
                  <a:srgbClr val="000000"/>
                </a:solidFill>
                <a:latin typeface="Calibri"/>
                <a:ea typeface="Calibri"/>
                <a:cs typeface="Calibri"/>
                <a:sym typeface="Calibri"/>
              </a:rPr>
              <a:t>dynamically derive an adaptive data-placement strategy by </a:t>
            </a:r>
            <a:r>
              <a:rPr lang="en" sz="2700" b="1" kern="0" dirty="0">
                <a:solidFill>
                  <a:srgbClr val="38761D"/>
                </a:solidFill>
                <a:latin typeface="Calibri"/>
                <a:ea typeface="Calibri"/>
                <a:cs typeface="Calibri"/>
                <a:sym typeface="Calibri"/>
              </a:rPr>
              <a:t>continuously learning</a:t>
            </a:r>
            <a:r>
              <a:rPr lang="en" sz="2700" kern="0" dirty="0">
                <a:solidFill>
                  <a:srgbClr val="000000"/>
                </a:solidFill>
                <a:latin typeface="Calibri"/>
                <a:ea typeface="Calibri"/>
                <a:cs typeface="Calibri"/>
                <a:sym typeface="Calibri"/>
              </a:rPr>
              <a:t> and </a:t>
            </a:r>
            <a:r>
              <a:rPr lang="en" sz="2700" b="1" kern="0" dirty="0">
                <a:solidFill>
                  <a:srgbClr val="38761D"/>
                </a:solidFill>
                <a:latin typeface="Calibri"/>
                <a:ea typeface="Calibri"/>
                <a:cs typeface="Calibri"/>
                <a:sym typeface="Calibri"/>
              </a:rPr>
              <a:t>adapting</a:t>
            </a:r>
            <a:r>
              <a:rPr lang="en" sz="2700" i="1" kern="0" dirty="0">
                <a:solidFill>
                  <a:srgbClr val="000000"/>
                </a:solidFill>
                <a:latin typeface="Calibri"/>
                <a:ea typeface="Calibri"/>
                <a:cs typeface="Calibri"/>
                <a:sym typeface="Calibri"/>
              </a:rPr>
              <a:t> </a:t>
            </a:r>
            <a:r>
              <a:rPr lang="en" sz="2700" kern="0" dirty="0">
                <a:solidFill>
                  <a:srgbClr val="000000"/>
                </a:solidFill>
                <a:latin typeface="Calibri"/>
                <a:ea typeface="Calibri"/>
                <a:cs typeface="Calibri"/>
                <a:sym typeface="Calibri"/>
              </a:rPr>
              <a:t>to the application and underlying device characteristics</a:t>
            </a:r>
            <a:endParaRPr sz="1400" kern="0" dirty="0">
              <a:solidFill>
                <a:srgbClr val="000000"/>
              </a:solidFill>
              <a:latin typeface="Calibri"/>
              <a:ea typeface="Calibri"/>
              <a:cs typeface="Calibri"/>
              <a:sym typeface="Calibri"/>
            </a:endParaRPr>
          </a:p>
          <a:p>
            <a:pPr marL="457200" indent="-400050">
              <a:buClr>
                <a:srgbClr val="000000"/>
              </a:buClr>
              <a:buSzPts val="2700"/>
              <a:buFont typeface="Calibri"/>
              <a:buChar char="●"/>
            </a:pPr>
            <a:endParaRPr lang="en" sz="2600" kern="0" dirty="0">
              <a:solidFill>
                <a:srgbClr val="000000"/>
              </a:solidFill>
              <a:latin typeface="Calibri"/>
              <a:ea typeface="Calibri"/>
              <a:cs typeface="Calibri"/>
              <a:sym typeface="Calibri"/>
            </a:endParaRPr>
          </a:p>
          <a:p>
            <a:pPr marL="457200" indent="-400050">
              <a:buClr>
                <a:srgbClr val="000000"/>
              </a:buClr>
              <a:buSzPts val="2700"/>
              <a:buFont typeface="Calibri"/>
              <a:buChar char="●"/>
            </a:pPr>
            <a:r>
              <a:rPr lang="en" sz="2600" kern="0" dirty="0">
                <a:solidFill>
                  <a:srgbClr val="000000"/>
                </a:solidFill>
                <a:latin typeface="Calibri"/>
                <a:ea typeface="Calibri"/>
                <a:cs typeface="Calibri"/>
                <a:sym typeface="Calibri"/>
              </a:rPr>
              <a:t>be </a:t>
            </a:r>
            <a:r>
              <a:rPr lang="en" sz="2600" b="1" kern="0" dirty="0">
                <a:solidFill>
                  <a:srgbClr val="C00000"/>
                </a:solidFill>
                <a:latin typeface="Calibri"/>
                <a:ea typeface="Calibri"/>
                <a:cs typeface="Calibri"/>
                <a:sym typeface="Calibri"/>
              </a:rPr>
              <a:t>easily extended </a:t>
            </a:r>
            <a:r>
              <a:rPr lang="en" sz="2600" kern="0" dirty="0">
                <a:solidFill>
                  <a:srgbClr val="000000"/>
                </a:solidFill>
                <a:latin typeface="Calibri"/>
                <a:ea typeface="Calibri"/>
                <a:cs typeface="Calibri"/>
                <a:sym typeface="Calibri"/>
              </a:rPr>
              <a:t>to </a:t>
            </a:r>
            <a:r>
              <a:rPr lang="en" sz="2700" kern="0" dirty="0">
                <a:solidFill>
                  <a:srgbClr val="000000"/>
                </a:solidFill>
                <a:latin typeface="Calibri"/>
                <a:ea typeface="Calibri"/>
                <a:cs typeface="Calibri"/>
                <a:sym typeface="Calibri"/>
              </a:rPr>
              <a:t>incorporate a wide range of hybrid storage configurations</a:t>
            </a:r>
            <a:endParaRPr sz="2600" kern="0" dirty="0">
              <a:solidFill>
                <a:srgbClr val="000000"/>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body" idx="1"/>
          </p:nvPr>
        </p:nvSpPr>
        <p:spPr>
          <a:xfrm>
            <a:off x="169000" y="4023320"/>
            <a:ext cx="8894700" cy="2286000"/>
          </a:xfrm>
          <a:prstGeom prst="rect">
            <a:avLst/>
          </a:prstGeom>
        </p:spPr>
        <p:txBody>
          <a:bodyPr spcFirstLastPara="1" wrap="square" lIns="91425" tIns="45700" rIns="91425" bIns="45700" anchor="t" anchorCtr="0">
            <a:normAutofit fontScale="85000" lnSpcReduction="10000"/>
          </a:bodyPr>
          <a:lstStyle/>
          <a:p>
            <a:pPr marL="177800" indent="-214630">
              <a:lnSpc>
                <a:spcPct val="115000"/>
              </a:lnSpc>
              <a:spcBef>
                <a:spcPts val="300"/>
              </a:spcBef>
              <a:buSzPct val="100000"/>
              <a:buFont typeface="Lato"/>
              <a:buChar char="•"/>
            </a:pPr>
            <a:r>
              <a:rPr lang="en" dirty="0"/>
              <a:t>RL is a framework for decision making</a:t>
            </a:r>
            <a:endParaRPr dirty="0"/>
          </a:p>
          <a:p>
            <a:pPr marL="520700" lvl="1" indent="-205740">
              <a:lnSpc>
                <a:spcPct val="115000"/>
              </a:lnSpc>
              <a:spcBef>
                <a:spcPts val="0"/>
              </a:spcBef>
              <a:buSzPct val="100000"/>
              <a:buFont typeface="Tahoma"/>
              <a:buChar char="•"/>
            </a:pPr>
            <a:r>
              <a:rPr lang="en" dirty="0"/>
              <a:t>An </a:t>
            </a:r>
            <a:r>
              <a:rPr lang="en" b="1" dirty="0">
                <a:solidFill>
                  <a:srgbClr val="B45F06"/>
                </a:solidFill>
              </a:rPr>
              <a:t>autonomous</a:t>
            </a:r>
            <a:r>
              <a:rPr lang="en" dirty="0"/>
              <a:t> </a:t>
            </a:r>
            <a:r>
              <a:rPr lang="en" b="1" dirty="0">
                <a:solidFill>
                  <a:srgbClr val="B45F06"/>
                </a:solidFill>
              </a:rPr>
              <a:t>agent</a:t>
            </a:r>
            <a:r>
              <a:rPr lang="en" dirty="0">
                <a:solidFill>
                  <a:srgbClr val="B45F06"/>
                </a:solidFill>
              </a:rPr>
              <a:t> </a:t>
            </a:r>
            <a:r>
              <a:rPr lang="en" b="1" dirty="0">
                <a:solidFill>
                  <a:srgbClr val="B45F06"/>
                </a:solidFill>
              </a:rPr>
              <a:t>observes</a:t>
            </a:r>
            <a:r>
              <a:rPr lang="en" dirty="0">
                <a:solidFill>
                  <a:srgbClr val="B45F06"/>
                </a:solidFill>
              </a:rPr>
              <a:t> </a:t>
            </a:r>
            <a:r>
              <a:rPr lang="en" dirty="0"/>
              <a:t>the current </a:t>
            </a:r>
            <a:r>
              <a:rPr lang="en" b="1" dirty="0">
                <a:solidFill>
                  <a:srgbClr val="0000FF"/>
                </a:solidFill>
              </a:rPr>
              <a:t>state</a:t>
            </a:r>
            <a:r>
              <a:rPr lang="en" b="1" dirty="0"/>
              <a:t> </a:t>
            </a:r>
            <a:r>
              <a:rPr lang="en" dirty="0"/>
              <a:t>of the environment</a:t>
            </a:r>
            <a:endParaRPr dirty="0"/>
          </a:p>
          <a:p>
            <a:pPr marL="520700" lvl="1" indent="-205740">
              <a:lnSpc>
                <a:spcPct val="115000"/>
              </a:lnSpc>
              <a:spcBef>
                <a:spcPts val="0"/>
              </a:spcBef>
              <a:buSzPct val="100000"/>
              <a:buFont typeface="Tahoma"/>
              <a:buChar char="•"/>
            </a:pPr>
            <a:r>
              <a:rPr lang="en" dirty="0"/>
              <a:t>It </a:t>
            </a:r>
            <a:r>
              <a:rPr lang="en" b="1" dirty="0">
                <a:solidFill>
                  <a:srgbClr val="B45F06"/>
                </a:solidFill>
              </a:rPr>
              <a:t>interacts</a:t>
            </a:r>
            <a:r>
              <a:rPr lang="en" dirty="0"/>
              <a:t> with the environment by taking </a:t>
            </a:r>
            <a:r>
              <a:rPr lang="en" b="1" dirty="0">
                <a:solidFill>
                  <a:srgbClr val="0000FF"/>
                </a:solidFill>
              </a:rPr>
              <a:t>actions</a:t>
            </a:r>
            <a:endParaRPr b="1" dirty="0">
              <a:solidFill>
                <a:srgbClr val="0000FF"/>
              </a:solidFill>
            </a:endParaRPr>
          </a:p>
          <a:p>
            <a:pPr marL="520700" lvl="1" indent="-205740">
              <a:lnSpc>
                <a:spcPct val="115000"/>
              </a:lnSpc>
              <a:spcBef>
                <a:spcPts val="0"/>
              </a:spcBef>
              <a:buSzPct val="100000"/>
              <a:buFont typeface="Tahoma"/>
              <a:buChar char="•"/>
            </a:pPr>
            <a:r>
              <a:rPr lang="en" dirty="0"/>
              <a:t>Agent is </a:t>
            </a:r>
            <a:r>
              <a:rPr lang="en" b="1" dirty="0">
                <a:solidFill>
                  <a:srgbClr val="0000FF"/>
                </a:solidFill>
              </a:rPr>
              <a:t>rewarded</a:t>
            </a:r>
            <a:r>
              <a:rPr lang="en" b="1" dirty="0"/>
              <a:t> </a:t>
            </a:r>
            <a:r>
              <a:rPr lang="en" dirty="0"/>
              <a:t>or </a:t>
            </a:r>
            <a:r>
              <a:rPr lang="en" b="1" dirty="0">
                <a:solidFill>
                  <a:srgbClr val="0000FF"/>
                </a:solidFill>
              </a:rPr>
              <a:t>penalized</a:t>
            </a:r>
            <a:r>
              <a:rPr lang="en" b="1" dirty="0"/>
              <a:t> </a:t>
            </a:r>
            <a:r>
              <a:rPr lang="en" dirty="0"/>
              <a:t>based on the consequences of its actions</a:t>
            </a:r>
            <a:endParaRPr dirty="0"/>
          </a:p>
          <a:p>
            <a:pPr marL="520700" lvl="1" indent="-205740">
              <a:lnSpc>
                <a:spcPct val="115000"/>
              </a:lnSpc>
              <a:spcBef>
                <a:spcPts val="0"/>
              </a:spcBef>
              <a:buSzPct val="100000"/>
              <a:buFont typeface="Tahoma"/>
              <a:buChar char="•"/>
            </a:pPr>
            <a:r>
              <a:rPr lang="en" dirty="0"/>
              <a:t>Agent tries to maximize the cumulative reward</a:t>
            </a:r>
            <a:endParaRPr dirty="0"/>
          </a:p>
        </p:txBody>
      </p:sp>
      <p:sp>
        <p:nvSpPr>
          <p:cNvPr id="257" name="Google Shape;257;p43"/>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Basics of Reinforcement Learning</a:t>
            </a:r>
            <a:endParaRPr>
              <a:solidFill>
                <a:srgbClr val="264478"/>
              </a:solidFill>
              <a:latin typeface="Garamond"/>
              <a:ea typeface="Garamond"/>
              <a:cs typeface="Garamond"/>
              <a:sym typeface="Garamond"/>
            </a:endParaRPr>
          </a:p>
        </p:txBody>
      </p:sp>
      <p:pic>
        <p:nvPicPr>
          <p:cNvPr id="2" name="Picture 1">
            <a:extLst>
              <a:ext uri="{FF2B5EF4-FFF2-40B4-BE49-F238E27FC236}">
                <a16:creationId xmlns:a16="http://schemas.microsoft.com/office/drawing/2014/main" id="{AB006B64-CE11-4015-A7C3-D199B17C25D7}"/>
              </a:ext>
            </a:extLst>
          </p:cNvPr>
          <p:cNvPicPr>
            <a:picLocks noChangeAspect="1"/>
          </p:cNvPicPr>
          <p:nvPr/>
        </p:nvPicPr>
        <p:blipFill rotWithShape="1">
          <a:blip r:embed="rId3"/>
          <a:srcRect t="10300" b="48431"/>
          <a:stretch/>
        </p:blipFill>
        <p:spPr>
          <a:xfrm>
            <a:off x="857383" y="1553682"/>
            <a:ext cx="7108149" cy="1875318"/>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Applying RL to Data Placement</a:t>
            </a:r>
            <a:endParaRPr/>
          </a:p>
        </p:txBody>
      </p:sp>
      <p:sp>
        <p:nvSpPr>
          <p:cNvPr id="263" name="Google Shape;263;p44"/>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0" indent="0">
              <a:lnSpc>
                <a:spcPct val="100000"/>
              </a:lnSpc>
              <a:buNone/>
            </a:pPr>
            <a:r>
              <a:rPr lang="en"/>
              <a:t>Key factors in applying RL for data placement in a hybrid storage system</a:t>
            </a:r>
            <a:endParaRPr/>
          </a:p>
          <a:p>
            <a:pPr>
              <a:lnSpc>
                <a:spcPct val="100000"/>
              </a:lnSpc>
            </a:pPr>
            <a:r>
              <a:rPr lang="en"/>
              <a:t>RL agent needs to be</a:t>
            </a:r>
            <a:r>
              <a:rPr lang="en" b="1">
                <a:solidFill>
                  <a:srgbClr val="674EA7"/>
                </a:solidFill>
              </a:rPr>
              <a:t> </a:t>
            </a:r>
            <a:r>
              <a:rPr lang="en" b="1">
                <a:solidFill>
                  <a:srgbClr val="0000FF"/>
                </a:solidFill>
              </a:rPr>
              <a:t>aware of: </a:t>
            </a:r>
            <a:endParaRPr b="1">
              <a:solidFill>
                <a:srgbClr val="0000FF"/>
              </a:solidFill>
            </a:endParaRPr>
          </a:p>
          <a:p>
            <a:pPr lvl="1">
              <a:lnSpc>
                <a:spcPct val="100000"/>
              </a:lnSpc>
              <a:spcBef>
                <a:spcPts val="0"/>
              </a:spcBef>
            </a:pPr>
            <a:r>
              <a:rPr lang="en">
                <a:solidFill>
                  <a:srgbClr val="980000"/>
                </a:solidFill>
              </a:rPr>
              <a:t>asymmetry in read/write latencies</a:t>
            </a:r>
            <a:r>
              <a:rPr lang="en"/>
              <a:t> of a storage device</a:t>
            </a:r>
            <a:endParaRPr/>
          </a:p>
          <a:p>
            <a:pPr lvl="1">
              <a:lnSpc>
                <a:spcPct val="100000"/>
              </a:lnSpc>
              <a:spcBef>
                <a:spcPts val="0"/>
              </a:spcBef>
            </a:pPr>
            <a:r>
              <a:rPr lang="en">
                <a:solidFill>
                  <a:srgbClr val="980000"/>
                </a:solidFill>
              </a:rPr>
              <a:t>differences in latencies</a:t>
            </a:r>
            <a:r>
              <a:rPr lang="en"/>
              <a:t> across hybrid storage devices</a:t>
            </a:r>
            <a:endParaRPr/>
          </a:p>
          <a:p>
            <a:pPr lvl="1">
              <a:lnSpc>
                <a:spcPct val="100000"/>
              </a:lnSpc>
              <a:spcBef>
                <a:spcPts val="0"/>
              </a:spcBef>
              <a:buClr>
                <a:srgbClr val="980000"/>
              </a:buClr>
            </a:pPr>
            <a:r>
              <a:rPr lang="en">
                <a:solidFill>
                  <a:srgbClr val="980000"/>
                </a:solidFill>
              </a:rPr>
              <a:t>application access patterns</a:t>
            </a:r>
            <a:endParaRPr>
              <a:solidFill>
                <a:srgbClr val="980000"/>
              </a:solidFill>
            </a:endParaRPr>
          </a:p>
          <a:p>
            <a:pPr>
              <a:lnSpc>
                <a:spcPct val="100000"/>
              </a:lnSpc>
              <a:spcBef>
                <a:spcPts val="0"/>
              </a:spcBef>
            </a:pPr>
            <a:r>
              <a:rPr lang="en"/>
              <a:t>Data placement module should decide which actions to reward and penalize (credit assignment)</a:t>
            </a:r>
            <a:endParaRPr/>
          </a:p>
          <a:p>
            <a:pPr>
              <a:lnSpc>
                <a:spcPct val="100000"/>
              </a:lnSpc>
              <a:spcBef>
                <a:spcPts val="0"/>
              </a:spcBef>
            </a:pPr>
            <a:r>
              <a:rPr lang="en"/>
              <a:t>Low implementation overhead</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RL State</a:t>
            </a:r>
            <a:endParaRPr/>
          </a:p>
        </p:txBody>
      </p:sp>
      <p:sp>
        <p:nvSpPr>
          <p:cNvPr id="275" name="Google Shape;275;p46"/>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50800" indent="0">
              <a:spcBef>
                <a:spcPts val="0"/>
              </a:spcBef>
              <a:buNone/>
            </a:pPr>
            <a:endParaRPr dirty="0">
              <a:latin typeface="Calibri"/>
              <a:ea typeface="Calibri"/>
              <a:cs typeface="Calibri"/>
              <a:sym typeface="Calibri"/>
            </a:endParaRPr>
          </a:p>
          <a:p>
            <a:pPr>
              <a:spcBef>
                <a:spcPts val="0"/>
              </a:spcBef>
              <a:buFont typeface="Calibri"/>
              <a:buChar char="•"/>
            </a:pPr>
            <a:r>
              <a:rPr lang="en" dirty="0">
                <a:latin typeface="Calibri"/>
                <a:ea typeface="Calibri"/>
                <a:cs typeface="Calibri"/>
                <a:sym typeface="Calibri"/>
              </a:rPr>
              <a:t>Feature selection is performed to select only the most correlated features that affect data placement</a:t>
            </a:r>
            <a:endParaRPr dirty="0">
              <a:latin typeface="Calibri"/>
              <a:ea typeface="Calibri"/>
              <a:cs typeface="Calibri"/>
              <a:sym typeface="Calibri"/>
            </a:endParaRPr>
          </a:p>
          <a:p>
            <a:pPr indent="0">
              <a:spcBef>
                <a:spcPts val="0"/>
              </a:spcBef>
              <a:buNone/>
            </a:pPr>
            <a:endParaRPr dirty="0">
              <a:latin typeface="Calibri"/>
              <a:ea typeface="Calibri"/>
              <a:cs typeface="Calibri"/>
              <a:sym typeface="Calibri"/>
            </a:endParaRPr>
          </a:p>
          <a:p>
            <a:pPr>
              <a:spcBef>
                <a:spcPts val="0"/>
              </a:spcBef>
              <a:buFont typeface="Calibri"/>
              <a:buChar char="•"/>
            </a:pPr>
            <a:r>
              <a:rPr lang="en" dirty="0">
                <a:latin typeface="Calibri"/>
                <a:ea typeface="Calibri"/>
                <a:cs typeface="Calibri"/>
                <a:sym typeface="Calibri"/>
              </a:rPr>
              <a:t>Divide the states into a small number of bins to reduce the state space</a:t>
            </a:r>
            <a:endParaRPr dirty="0">
              <a:latin typeface="Calibri"/>
              <a:ea typeface="Calibri"/>
              <a:cs typeface="Calibri"/>
              <a:sym typeface="Calibri"/>
            </a:endParaRPr>
          </a:p>
        </p:txBody>
      </p:sp>
      <p:pic>
        <p:nvPicPr>
          <p:cNvPr id="2" name="Picture 1">
            <a:extLst>
              <a:ext uri="{FF2B5EF4-FFF2-40B4-BE49-F238E27FC236}">
                <a16:creationId xmlns:a16="http://schemas.microsoft.com/office/drawing/2014/main" id="{8E1969EC-051A-41B4-8562-29CF415E167F}"/>
              </a:ext>
            </a:extLst>
          </p:cNvPr>
          <p:cNvPicPr>
            <a:picLocks noChangeAspect="1"/>
          </p:cNvPicPr>
          <p:nvPr/>
        </p:nvPicPr>
        <p:blipFill rotWithShape="1">
          <a:blip r:embed="rId3"/>
          <a:srcRect t="2304" b="1"/>
          <a:stretch/>
        </p:blipFill>
        <p:spPr>
          <a:xfrm>
            <a:off x="735534" y="4012279"/>
            <a:ext cx="7086600" cy="1507495"/>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Reward</a:t>
            </a:r>
            <a:endParaRPr/>
          </a:p>
        </p:txBody>
      </p:sp>
      <p:sp>
        <p:nvSpPr>
          <p:cNvPr id="283" name="Google Shape;283;p47"/>
          <p:cNvSpPr txBox="1">
            <a:spLocks noGrp="1"/>
          </p:cNvSpPr>
          <p:nvPr>
            <p:ph type="body" idx="1"/>
          </p:nvPr>
        </p:nvSpPr>
        <p:spPr>
          <a:xfrm>
            <a:off x="169000" y="1582800"/>
            <a:ext cx="8894700" cy="2681700"/>
          </a:xfrm>
          <a:prstGeom prst="rect">
            <a:avLst/>
          </a:prstGeom>
        </p:spPr>
        <p:txBody>
          <a:bodyPr spcFirstLastPara="1" wrap="square" lIns="91425" tIns="45700" rIns="91425" bIns="45700" anchor="t" anchorCtr="0">
            <a:noAutofit/>
          </a:bodyPr>
          <a:lstStyle/>
          <a:p>
            <a:pPr indent="-381000">
              <a:lnSpc>
                <a:spcPct val="100000"/>
              </a:lnSpc>
              <a:buSzPts val="2400"/>
            </a:pPr>
            <a:r>
              <a:rPr lang="en" sz="2400"/>
              <a:t>For every action at time-step </a:t>
            </a:r>
            <a:r>
              <a:rPr lang="en" sz="2400" i="1"/>
              <a:t>t</a:t>
            </a:r>
            <a:r>
              <a:rPr lang="en" sz="2400"/>
              <a:t>, Sibyl gets a reward from the environment at time-step </a:t>
            </a:r>
            <a:r>
              <a:rPr lang="en" sz="2400" i="1"/>
              <a:t>t</a:t>
            </a:r>
            <a:r>
              <a:rPr lang="en" sz="2400"/>
              <a:t> + 1</a:t>
            </a:r>
            <a:endParaRPr sz="2400"/>
          </a:p>
          <a:p>
            <a:pPr indent="-381000">
              <a:lnSpc>
                <a:spcPct val="100000"/>
              </a:lnSpc>
              <a:spcBef>
                <a:spcPts val="0"/>
              </a:spcBef>
              <a:buSzPts val="2400"/>
            </a:pPr>
            <a:r>
              <a:rPr lang="en" sz="2400">
                <a:solidFill>
                  <a:srgbClr val="0000FF"/>
                </a:solidFill>
              </a:rPr>
              <a:t>Reward</a:t>
            </a:r>
            <a:r>
              <a:rPr lang="en" sz="2400"/>
              <a:t> acts as a </a:t>
            </a:r>
            <a:r>
              <a:rPr lang="en" sz="2400" b="1">
                <a:solidFill>
                  <a:srgbClr val="38761D"/>
                </a:solidFill>
              </a:rPr>
              <a:t>feedback</a:t>
            </a:r>
            <a:r>
              <a:rPr lang="en" sz="2400">
                <a:solidFill>
                  <a:srgbClr val="674EA7"/>
                </a:solidFill>
              </a:rPr>
              <a:t> </a:t>
            </a:r>
            <a:r>
              <a:rPr lang="en" sz="2400"/>
              <a:t>to the agent’s past action</a:t>
            </a:r>
            <a:endParaRPr sz="2400"/>
          </a:p>
          <a:p>
            <a:pPr indent="-381000">
              <a:lnSpc>
                <a:spcPct val="100000"/>
              </a:lnSpc>
              <a:spcBef>
                <a:spcPts val="0"/>
              </a:spcBef>
              <a:buSzPts val="2400"/>
            </a:pPr>
            <a:r>
              <a:rPr lang="en" sz="2400" b="1">
                <a:solidFill>
                  <a:srgbClr val="BF9000"/>
                </a:solidFill>
              </a:rPr>
              <a:t>Request latency</a:t>
            </a:r>
            <a:r>
              <a:rPr lang="en" sz="2400">
                <a:solidFill>
                  <a:srgbClr val="BF9000"/>
                </a:solidFill>
              </a:rPr>
              <a:t> </a:t>
            </a:r>
            <a:r>
              <a:rPr lang="en" sz="2400"/>
              <a:t>faithfully captures the status of the hybrid storage system</a:t>
            </a:r>
            <a:endParaRPr sz="2400"/>
          </a:p>
          <a:p>
            <a:pPr indent="-381000">
              <a:lnSpc>
                <a:spcPct val="100000"/>
              </a:lnSpc>
              <a:spcBef>
                <a:spcPts val="0"/>
              </a:spcBef>
              <a:buSzPts val="2400"/>
            </a:pPr>
            <a:r>
              <a:rPr lang="en" sz="2400" b="1">
                <a:solidFill>
                  <a:srgbClr val="BF9000"/>
                </a:solidFill>
              </a:rPr>
              <a:t>Penalty</a:t>
            </a:r>
            <a:r>
              <a:rPr lang="en" sz="2400"/>
              <a:t> value is chosen to prevent the agent from aggressively servicing all the requests from the faster device</a:t>
            </a:r>
            <a:endParaRPr sz="2400"/>
          </a:p>
          <a:p>
            <a:pPr marL="0" indent="0">
              <a:buNone/>
            </a:pPr>
            <a:endParaRPr/>
          </a:p>
          <a:p>
            <a:pPr indent="0">
              <a:buNone/>
            </a:pPr>
            <a:endParaRPr/>
          </a:p>
        </p:txBody>
      </p:sp>
      <p:grpSp>
        <p:nvGrpSpPr>
          <p:cNvPr id="284" name="Google Shape;284;p47"/>
          <p:cNvGrpSpPr/>
          <p:nvPr/>
        </p:nvGrpSpPr>
        <p:grpSpPr>
          <a:xfrm>
            <a:off x="200325" y="4306369"/>
            <a:ext cx="8743350" cy="1048525"/>
            <a:chOff x="267900" y="728738"/>
            <a:chExt cx="8743350" cy="1048525"/>
          </a:xfrm>
        </p:grpSpPr>
        <p:pic>
          <p:nvPicPr>
            <p:cNvPr id="285" name="Google Shape;285;p47"/>
            <p:cNvPicPr preferRelativeResize="0"/>
            <p:nvPr/>
          </p:nvPicPr>
          <p:blipFill>
            <a:blip r:embed="rId3">
              <a:alphaModFix/>
            </a:blip>
            <a:stretch>
              <a:fillRect/>
            </a:stretch>
          </p:blipFill>
          <p:spPr>
            <a:xfrm>
              <a:off x="267900" y="728738"/>
              <a:ext cx="6657225" cy="1048525"/>
            </a:xfrm>
            <a:prstGeom prst="rect">
              <a:avLst/>
            </a:prstGeom>
            <a:noFill/>
            <a:ln>
              <a:noFill/>
            </a:ln>
          </p:spPr>
        </p:pic>
        <p:sp>
          <p:nvSpPr>
            <p:cNvPr id="286" name="Google Shape;286;p47"/>
            <p:cNvSpPr txBox="1"/>
            <p:nvPr/>
          </p:nvSpPr>
          <p:spPr>
            <a:xfrm>
              <a:off x="6982050" y="960513"/>
              <a:ext cx="2029200" cy="784800"/>
            </a:xfrm>
            <a:prstGeom prst="rect">
              <a:avLst/>
            </a:prstGeom>
            <a:noFill/>
            <a:ln>
              <a:noFill/>
            </a:ln>
          </p:spPr>
          <p:txBody>
            <a:bodyPr spcFirstLastPara="1" wrap="square" lIns="91425" tIns="91425" rIns="91425" bIns="91425" anchor="t" anchorCtr="0">
              <a:spAutoFit/>
            </a:bodyPr>
            <a:lstStyle/>
            <a:p>
              <a:pPr>
                <a:buClr>
                  <a:srgbClr val="000000"/>
                </a:buClr>
              </a:pPr>
              <a:r>
                <a:rPr lang="en" sz="1300" i="1" kern="0">
                  <a:solidFill>
                    <a:srgbClr val="000000"/>
                  </a:solidFill>
                  <a:latin typeface="Lato"/>
                  <a:ea typeface="Lato"/>
                  <a:cs typeface="Lato"/>
                  <a:sym typeface="Lato"/>
                </a:rPr>
                <a:t>L</a:t>
              </a:r>
              <a:r>
                <a:rPr lang="en" sz="1300" i="1" kern="0" baseline="-25000">
                  <a:solidFill>
                    <a:srgbClr val="000000"/>
                  </a:solidFill>
                  <a:latin typeface="Lato"/>
                  <a:ea typeface="Lato"/>
                  <a:cs typeface="Lato"/>
                  <a:sym typeface="Lato"/>
                </a:rPr>
                <a:t>t</a:t>
              </a:r>
              <a:r>
                <a:rPr lang="en" sz="1300" kern="0">
                  <a:solidFill>
                    <a:srgbClr val="000000"/>
                  </a:solidFill>
                  <a:latin typeface="Lato"/>
                  <a:ea typeface="Lato"/>
                  <a:cs typeface="Lato"/>
                  <a:sym typeface="Lato"/>
                </a:rPr>
                <a:t> = latency of the request</a:t>
              </a:r>
              <a:endParaRPr sz="1300" kern="0">
                <a:solidFill>
                  <a:srgbClr val="000000"/>
                </a:solidFill>
                <a:latin typeface="Lato"/>
                <a:ea typeface="Lato"/>
                <a:cs typeface="Lato"/>
                <a:sym typeface="Lato"/>
              </a:endParaRPr>
            </a:p>
            <a:p>
              <a:pPr>
                <a:buClr>
                  <a:srgbClr val="000000"/>
                </a:buClr>
              </a:pPr>
              <a:r>
                <a:rPr lang="en" sz="1300" i="1" kern="0">
                  <a:solidFill>
                    <a:srgbClr val="000000"/>
                  </a:solidFill>
                  <a:latin typeface="Lato"/>
                  <a:ea typeface="Lato"/>
                  <a:cs typeface="Lato"/>
                  <a:sym typeface="Lato"/>
                </a:rPr>
                <a:t>R</a:t>
              </a:r>
              <a:r>
                <a:rPr lang="en" sz="1300" i="1" kern="0" baseline="-25000">
                  <a:solidFill>
                    <a:srgbClr val="000000"/>
                  </a:solidFill>
                  <a:latin typeface="Lato"/>
                  <a:ea typeface="Lato"/>
                  <a:cs typeface="Lato"/>
                  <a:sym typeface="Lato"/>
                </a:rPr>
                <a:t>p</a:t>
              </a:r>
              <a:r>
                <a:rPr lang="en" sz="1300" kern="0">
                  <a:solidFill>
                    <a:srgbClr val="000000"/>
                  </a:solidFill>
                  <a:latin typeface="Lato"/>
                  <a:ea typeface="Lato"/>
                  <a:cs typeface="Lato"/>
                  <a:sym typeface="Lato"/>
                </a:rPr>
                <a:t> = eviction penalty</a:t>
              </a:r>
              <a:endParaRPr sz="1300" kern="0">
                <a:solidFill>
                  <a:srgbClr val="000000"/>
                </a:solidFill>
                <a:latin typeface="Lato"/>
                <a:ea typeface="Lato"/>
                <a:cs typeface="Lato"/>
                <a:sym typeface="La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0030818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9"/>
          <p:cNvPicPr preferRelativeResize="0"/>
          <p:nvPr/>
        </p:nvPicPr>
        <p:blipFill rotWithShape="1">
          <a:blip r:embed="rId3">
            <a:alphaModFix/>
          </a:blip>
          <a:srcRect l="3218" t="10120" r="1851"/>
          <a:stretch/>
        </p:blipFill>
        <p:spPr>
          <a:xfrm>
            <a:off x="222051" y="1507501"/>
            <a:ext cx="8434251" cy="3637701"/>
          </a:xfrm>
          <a:prstGeom prst="rect">
            <a:avLst/>
          </a:prstGeom>
          <a:noFill/>
          <a:ln>
            <a:noFill/>
          </a:ln>
        </p:spPr>
      </p:pic>
      <p:sp>
        <p:nvSpPr>
          <p:cNvPr id="303" name="Google Shape;303;p49"/>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Overview of Sibyl</a:t>
            </a:r>
            <a:endParaRPr/>
          </a:p>
        </p:txBody>
      </p:sp>
      <p:sp>
        <p:nvSpPr>
          <p:cNvPr id="304" name="Google Shape;304;p49"/>
          <p:cNvSpPr/>
          <p:nvPr/>
        </p:nvSpPr>
        <p:spPr>
          <a:xfrm>
            <a:off x="44350" y="496180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2300" kern="0" dirty="0">
                <a:solidFill>
                  <a:srgbClr val="FFFFFF"/>
                </a:solidFill>
                <a:latin typeface="Lato"/>
                <a:ea typeface="Lato"/>
                <a:cs typeface="Lato"/>
                <a:sym typeface="Lato"/>
              </a:rPr>
              <a:t>The two threads run asynchronously to prevent training delay from affecting the inference time</a:t>
            </a:r>
            <a:endParaRPr sz="2300" kern="0" dirty="0">
              <a:solidFill>
                <a:srgbClr val="FFFFFF"/>
              </a:solidFill>
              <a:latin typeface="Lato"/>
              <a:ea typeface="Lato"/>
              <a:cs typeface="Lato"/>
              <a:sym typeface="Lato"/>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7"/>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Hyper-parameter Tuning</a:t>
            </a:r>
            <a:endParaRPr/>
          </a:p>
        </p:txBody>
      </p:sp>
      <p:sp>
        <p:nvSpPr>
          <p:cNvPr id="362" name="Google Shape;362;p57"/>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r>
              <a:rPr lang="en"/>
              <a:t>Different hyper-parameter configurations were chosen using the design of experiments (DoE) technique</a:t>
            </a:r>
            <a:endParaRPr/>
          </a:p>
        </p:txBody>
      </p:sp>
      <p:pic>
        <p:nvPicPr>
          <p:cNvPr id="2" name="Picture 1">
            <a:extLst>
              <a:ext uri="{FF2B5EF4-FFF2-40B4-BE49-F238E27FC236}">
                <a16:creationId xmlns:a16="http://schemas.microsoft.com/office/drawing/2014/main" id="{8F19F3E4-FA9D-4865-8FAB-7B4A8176F931}"/>
              </a:ext>
            </a:extLst>
          </p:cNvPr>
          <p:cNvPicPr>
            <a:picLocks noChangeAspect="1"/>
          </p:cNvPicPr>
          <p:nvPr/>
        </p:nvPicPr>
        <p:blipFill rotWithShape="1">
          <a:blip r:embed="rId3"/>
          <a:srcRect t="2641" b="1"/>
          <a:stretch/>
        </p:blipFill>
        <p:spPr>
          <a:xfrm>
            <a:off x="44361" y="3481787"/>
            <a:ext cx="9144000" cy="1816834"/>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9"/>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Evaluation Methodology</a:t>
            </a:r>
            <a:endParaRPr/>
          </a:p>
        </p:txBody>
      </p:sp>
      <p:sp>
        <p:nvSpPr>
          <p:cNvPr id="380" name="Google Shape;380;p59"/>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fontScale="85000" lnSpcReduction="10000"/>
          </a:bodyPr>
          <a:lstStyle/>
          <a:p>
            <a:pPr indent="-393065">
              <a:lnSpc>
                <a:spcPct val="115000"/>
              </a:lnSpc>
              <a:buSzPct val="100000"/>
            </a:pPr>
            <a:r>
              <a:rPr lang="en"/>
              <a:t>Evaluated on a </a:t>
            </a:r>
            <a:r>
              <a:rPr lang="en" b="1">
                <a:solidFill>
                  <a:srgbClr val="0000FF"/>
                </a:solidFill>
              </a:rPr>
              <a:t>real system</a:t>
            </a:r>
            <a:r>
              <a:rPr lang="en"/>
              <a:t> with different hybrid storage configurations</a:t>
            </a:r>
            <a:endParaRPr/>
          </a:p>
          <a:p>
            <a:pPr indent="-393065">
              <a:lnSpc>
                <a:spcPct val="115000"/>
              </a:lnSpc>
              <a:spcBef>
                <a:spcPts val="0"/>
              </a:spcBef>
              <a:buSzPct val="100000"/>
            </a:pPr>
            <a:r>
              <a:rPr lang="en"/>
              <a:t>Hybrid storage system constitutes one contiguous logical block address space </a:t>
            </a:r>
            <a:endParaRPr/>
          </a:p>
          <a:p>
            <a:pPr indent="-393065">
              <a:lnSpc>
                <a:spcPct val="115000"/>
              </a:lnSpc>
              <a:spcBef>
                <a:spcPts val="0"/>
              </a:spcBef>
              <a:buSzPct val="100000"/>
            </a:pPr>
            <a:r>
              <a:rPr lang="en"/>
              <a:t>A custom block driver was implemented to manage the I/O requests to the storage devices</a:t>
            </a:r>
            <a:endParaRPr/>
          </a:p>
          <a:p>
            <a:pPr indent="-393065">
              <a:lnSpc>
                <a:spcPct val="115000"/>
              </a:lnSpc>
              <a:spcBef>
                <a:spcPts val="0"/>
              </a:spcBef>
              <a:buSzPct val="100000"/>
            </a:pPr>
            <a:r>
              <a:rPr lang="en"/>
              <a:t>We evaluate </a:t>
            </a:r>
            <a:r>
              <a:rPr lang="en" b="1">
                <a:solidFill>
                  <a:srgbClr val="000CFF"/>
                </a:solidFill>
              </a:rPr>
              <a:t>three </a:t>
            </a:r>
            <a:r>
              <a:rPr lang="en"/>
              <a:t>different hybrid storage configurations</a:t>
            </a:r>
            <a:endParaRPr/>
          </a:p>
          <a:p>
            <a:pPr lvl="1" indent="-369569">
              <a:lnSpc>
                <a:spcPct val="115000"/>
              </a:lnSpc>
              <a:spcBef>
                <a:spcPts val="0"/>
              </a:spcBef>
              <a:buSzPct val="100000"/>
            </a:pPr>
            <a:r>
              <a:rPr lang="en"/>
              <a:t>Performance-optimized (H&amp;M)</a:t>
            </a:r>
            <a:endParaRPr/>
          </a:p>
          <a:p>
            <a:pPr lvl="1" indent="-369569">
              <a:lnSpc>
                <a:spcPct val="115000"/>
              </a:lnSpc>
              <a:spcBef>
                <a:spcPts val="0"/>
              </a:spcBef>
              <a:buSzPct val="100000"/>
            </a:pPr>
            <a:r>
              <a:rPr lang="en"/>
              <a:t>Cost-optimized (H&amp;L)</a:t>
            </a:r>
            <a:endParaRPr/>
          </a:p>
          <a:p>
            <a:pPr lvl="1" indent="-369569">
              <a:lnSpc>
                <a:spcPct val="115000"/>
              </a:lnSpc>
              <a:spcBef>
                <a:spcPts val="0"/>
              </a:spcBef>
              <a:buSzPct val="100000"/>
            </a:pPr>
            <a:r>
              <a:rPr lang="en"/>
              <a:t>Tri-hybrid storage system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Evaluation Methodology</a:t>
            </a:r>
            <a:endParaRPr/>
          </a:p>
        </p:txBody>
      </p:sp>
      <p:pic>
        <p:nvPicPr>
          <p:cNvPr id="2" name="Picture 1">
            <a:extLst>
              <a:ext uri="{FF2B5EF4-FFF2-40B4-BE49-F238E27FC236}">
                <a16:creationId xmlns:a16="http://schemas.microsoft.com/office/drawing/2014/main" id="{6CE49124-D854-4D4C-82A2-7FF8370CCA65}"/>
              </a:ext>
            </a:extLst>
          </p:cNvPr>
          <p:cNvPicPr>
            <a:picLocks noChangeAspect="1"/>
          </p:cNvPicPr>
          <p:nvPr/>
        </p:nvPicPr>
        <p:blipFill rotWithShape="1">
          <a:blip r:embed="rId3"/>
          <a:srcRect t="1096"/>
          <a:stretch/>
        </p:blipFill>
        <p:spPr>
          <a:xfrm>
            <a:off x="506079" y="1687888"/>
            <a:ext cx="7723522" cy="3867324"/>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1"/>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Evaluation Methodology</a:t>
            </a:r>
            <a:endParaRPr/>
          </a:p>
        </p:txBody>
      </p:sp>
      <p:sp>
        <p:nvSpPr>
          <p:cNvPr id="392" name="Google Shape;392;p61"/>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fontScale="92500" lnSpcReduction="20000"/>
          </a:bodyPr>
          <a:lstStyle/>
          <a:p>
            <a:pPr>
              <a:lnSpc>
                <a:spcPct val="115000"/>
              </a:lnSpc>
            </a:pPr>
            <a:r>
              <a:rPr lang="en"/>
              <a:t>18 different workloads from MSR Cambridge and FileBench suites</a:t>
            </a:r>
            <a:endParaRPr/>
          </a:p>
          <a:p>
            <a:pPr>
              <a:lnSpc>
                <a:spcPct val="115000"/>
              </a:lnSpc>
              <a:spcBef>
                <a:spcPts val="0"/>
              </a:spcBef>
            </a:pPr>
            <a:r>
              <a:rPr lang="en"/>
              <a:t>Sibyl is compared against </a:t>
            </a:r>
            <a:r>
              <a:rPr lang="en" b="1">
                <a:solidFill>
                  <a:srgbClr val="0000FF"/>
                </a:solidFill>
              </a:rPr>
              <a:t>four baselines</a:t>
            </a:r>
            <a:endParaRPr b="1">
              <a:solidFill>
                <a:srgbClr val="0000FF"/>
              </a:solidFill>
            </a:endParaRPr>
          </a:p>
          <a:p>
            <a:pPr lvl="1">
              <a:lnSpc>
                <a:spcPct val="115000"/>
              </a:lnSpc>
              <a:spcBef>
                <a:spcPts val="0"/>
              </a:spcBef>
            </a:pPr>
            <a:r>
              <a:rPr lang="en"/>
              <a:t>Heuristic-based policies</a:t>
            </a:r>
            <a:endParaRPr/>
          </a:p>
          <a:p>
            <a:pPr lvl="2">
              <a:lnSpc>
                <a:spcPct val="115000"/>
              </a:lnSpc>
              <a:spcBef>
                <a:spcPts val="0"/>
              </a:spcBef>
            </a:pPr>
            <a:r>
              <a:rPr lang="en"/>
              <a:t>Cold data eviction (CDE) </a:t>
            </a:r>
            <a:r>
              <a:rPr lang="en" sz="1100"/>
              <a:t>[Matsui et. al., “Design of Hybrid SSDs With Storage Class Memory and NAND Flash Memory,” IEEE 2017]</a:t>
            </a:r>
            <a:endParaRPr sz="1100"/>
          </a:p>
          <a:p>
            <a:pPr lvl="2">
              <a:lnSpc>
                <a:spcPct val="115000"/>
              </a:lnSpc>
              <a:spcBef>
                <a:spcPts val="0"/>
              </a:spcBef>
            </a:pPr>
            <a:r>
              <a:rPr lang="en"/>
              <a:t>History Page Scheduler (HPS) </a:t>
            </a:r>
            <a:r>
              <a:rPr lang="en" sz="1100"/>
              <a:t>[Meswani et.al., “Heterogeneous Memory Architectures: A HW/SW Approach for Mixing Die-stacked and Off-package Memories,” HPCA, 2015]</a:t>
            </a:r>
            <a:endParaRPr sz="1100"/>
          </a:p>
          <a:p>
            <a:pPr lvl="1">
              <a:lnSpc>
                <a:spcPct val="115000"/>
              </a:lnSpc>
              <a:spcBef>
                <a:spcPts val="0"/>
              </a:spcBef>
            </a:pPr>
            <a:r>
              <a:rPr lang="en"/>
              <a:t>Supervised learning-based policies</a:t>
            </a:r>
            <a:endParaRPr/>
          </a:p>
          <a:p>
            <a:pPr lvl="2">
              <a:lnSpc>
                <a:spcPct val="115000"/>
              </a:lnSpc>
              <a:spcBef>
                <a:spcPts val="0"/>
              </a:spcBef>
            </a:pPr>
            <a:r>
              <a:rPr lang="en"/>
              <a:t>Recurrent neural network (RNN)-based technique adapted from Kleio </a:t>
            </a:r>
            <a:r>
              <a:rPr lang="en" sz="1100"/>
              <a:t>[Doudali et.al., “Kleio: A Hybrid Memory Page Scheduler with Machine Intelligence,” HPDC, 2019]</a:t>
            </a:r>
            <a:endParaRPr sz="1100"/>
          </a:p>
          <a:p>
            <a:pPr lvl="2">
              <a:lnSpc>
                <a:spcPct val="115000"/>
              </a:lnSpc>
              <a:spcBef>
                <a:spcPts val="0"/>
              </a:spcBef>
            </a:pPr>
            <a:r>
              <a:rPr lang="en"/>
              <a:t>Neural network-based classifier based on Archivist </a:t>
            </a:r>
            <a:r>
              <a:rPr lang="en" sz="1100"/>
              <a:t>[Ren et.al., “Archivist: A Machine Learning Assisted Data Placement Mechanism for Hybrid Storage Systems,” ICCD, 2019 ]</a:t>
            </a:r>
            <a:endParaRPr sz="110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dirty="0"/>
              <a:t>Latency Improvement</a:t>
            </a:r>
            <a:endParaRPr dirty="0"/>
          </a:p>
        </p:txBody>
      </p:sp>
      <p:graphicFrame>
        <p:nvGraphicFramePr>
          <p:cNvPr id="398" name="Google Shape;398;p62"/>
          <p:cNvGraphicFramePr/>
          <p:nvPr/>
        </p:nvGraphicFramePr>
        <p:xfrm>
          <a:off x="952500" y="4145575"/>
          <a:ext cx="7239000" cy="118863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264725">
                <a:tc>
                  <a:txBody>
                    <a:bodyPr/>
                    <a:lstStyle/>
                    <a:p>
                      <a:pPr marL="0" lvl="0" indent="0" algn="ctr" rtl="0">
                        <a:spcBef>
                          <a:spcPts val="0"/>
                        </a:spcBef>
                        <a:spcAft>
                          <a:spcPts val="0"/>
                        </a:spcAft>
                        <a:buNone/>
                      </a:pPr>
                      <a:r>
                        <a:rPr lang="en" b="1"/>
                        <a:t>Configuration</a:t>
                      </a:r>
                      <a:endParaRPr b="1"/>
                    </a:p>
                  </a:txBody>
                  <a:tcPr marL="91425" marR="91425" marT="91425" marB="91425"/>
                </a:tc>
                <a:tc>
                  <a:txBody>
                    <a:bodyPr/>
                    <a:lstStyle/>
                    <a:p>
                      <a:pPr marL="0" lvl="0" indent="0" algn="ctr" rtl="0">
                        <a:spcBef>
                          <a:spcPts val="0"/>
                        </a:spcBef>
                        <a:spcAft>
                          <a:spcPts val="0"/>
                        </a:spcAft>
                        <a:buNone/>
                      </a:pPr>
                      <a:r>
                        <a:rPr lang="en" b="1"/>
                        <a:t>CDE</a:t>
                      </a:r>
                      <a:endParaRPr b="1"/>
                    </a:p>
                  </a:txBody>
                  <a:tcPr marL="91425" marR="91425" marT="91425" marB="91425"/>
                </a:tc>
                <a:tc>
                  <a:txBody>
                    <a:bodyPr/>
                    <a:lstStyle/>
                    <a:p>
                      <a:pPr marL="0" lvl="0" indent="0" algn="ctr" rtl="0">
                        <a:spcBef>
                          <a:spcPts val="0"/>
                        </a:spcBef>
                        <a:spcAft>
                          <a:spcPts val="0"/>
                        </a:spcAft>
                        <a:buNone/>
                      </a:pPr>
                      <a:r>
                        <a:rPr lang="en" b="1" dirty="0"/>
                        <a:t>HPS</a:t>
                      </a:r>
                      <a:endParaRPr b="1" dirty="0"/>
                    </a:p>
                  </a:txBody>
                  <a:tcPr marL="91425" marR="91425" marT="91425" marB="91425"/>
                </a:tc>
                <a:tc>
                  <a:txBody>
                    <a:bodyPr/>
                    <a:lstStyle/>
                    <a:p>
                      <a:pPr marL="0" lvl="0" indent="0" algn="ctr" rtl="0">
                        <a:spcBef>
                          <a:spcPts val="0"/>
                        </a:spcBef>
                        <a:spcAft>
                          <a:spcPts val="0"/>
                        </a:spcAft>
                        <a:buNone/>
                      </a:pPr>
                      <a:r>
                        <a:rPr lang="en" b="1"/>
                        <a:t>Archivist</a:t>
                      </a:r>
                      <a:endParaRPr b="1"/>
                    </a:p>
                  </a:txBody>
                  <a:tcPr marL="91425" marR="91425" marT="91425" marB="91425"/>
                </a:tc>
                <a:tc>
                  <a:txBody>
                    <a:bodyPr/>
                    <a:lstStyle/>
                    <a:p>
                      <a:pPr marL="0" lvl="0" indent="0" algn="ctr" rtl="0">
                        <a:spcBef>
                          <a:spcPts val="0"/>
                        </a:spcBef>
                        <a:spcAft>
                          <a:spcPts val="0"/>
                        </a:spcAft>
                        <a:buNone/>
                      </a:pPr>
                      <a:r>
                        <a:rPr lang="en" b="1"/>
                        <a:t>RNN-HSS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H&amp;M</a:t>
                      </a:r>
                      <a:endParaRPr/>
                    </a:p>
                  </a:txBody>
                  <a:tcPr marL="91425" marR="91425" marT="91425" marB="91425"/>
                </a:tc>
                <a:tc>
                  <a:txBody>
                    <a:bodyPr/>
                    <a:lstStyle/>
                    <a:p>
                      <a:pPr marL="0" lvl="0" indent="0" algn="ctr" rtl="0">
                        <a:spcBef>
                          <a:spcPts val="0"/>
                        </a:spcBef>
                        <a:spcAft>
                          <a:spcPts val="0"/>
                        </a:spcAft>
                        <a:buNone/>
                      </a:pPr>
                      <a:r>
                        <a:rPr lang="en"/>
                        <a:t>28.1%</a:t>
                      </a:r>
                      <a:endParaRPr/>
                    </a:p>
                  </a:txBody>
                  <a:tcPr marL="91425" marR="91425" marT="91425" marB="91425"/>
                </a:tc>
                <a:tc>
                  <a:txBody>
                    <a:bodyPr/>
                    <a:lstStyle/>
                    <a:p>
                      <a:pPr marL="0" lvl="0" indent="0" algn="ctr" rtl="0">
                        <a:spcBef>
                          <a:spcPts val="0"/>
                        </a:spcBef>
                        <a:spcAft>
                          <a:spcPts val="0"/>
                        </a:spcAft>
                        <a:buNone/>
                      </a:pPr>
                      <a:r>
                        <a:rPr lang="en"/>
                        <a:t>23.2%</a:t>
                      </a:r>
                      <a:endParaRPr/>
                    </a:p>
                  </a:txBody>
                  <a:tcPr marL="91425" marR="91425" marT="91425" marB="91425"/>
                </a:tc>
                <a:tc>
                  <a:txBody>
                    <a:bodyPr/>
                    <a:lstStyle/>
                    <a:p>
                      <a:pPr marL="0" lvl="0" indent="0" algn="ctr" rtl="0">
                        <a:spcBef>
                          <a:spcPts val="0"/>
                        </a:spcBef>
                        <a:spcAft>
                          <a:spcPts val="0"/>
                        </a:spcAft>
                        <a:buNone/>
                      </a:pPr>
                      <a:r>
                        <a:rPr lang="en"/>
                        <a:t>36.1%</a:t>
                      </a:r>
                      <a:endParaRPr/>
                    </a:p>
                  </a:txBody>
                  <a:tcPr marL="91425" marR="91425" marT="91425" marB="91425"/>
                </a:tc>
                <a:tc>
                  <a:txBody>
                    <a:bodyPr/>
                    <a:lstStyle/>
                    <a:p>
                      <a:pPr marL="0" lvl="0" indent="0" algn="ctr" rtl="0">
                        <a:spcBef>
                          <a:spcPts val="0"/>
                        </a:spcBef>
                        <a:spcAft>
                          <a:spcPts val="0"/>
                        </a:spcAft>
                        <a:buNone/>
                      </a:pPr>
                      <a:r>
                        <a:rPr lang="en"/>
                        <a:t>21.6%</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H&amp;L</a:t>
                      </a:r>
                      <a:endParaRPr/>
                    </a:p>
                  </a:txBody>
                  <a:tcPr marL="91425" marR="91425" marT="91425" marB="91425"/>
                </a:tc>
                <a:tc>
                  <a:txBody>
                    <a:bodyPr/>
                    <a:lstStyle/>
                    <a:p>
                      <a:pPr marL="0" lvl="0" indent="0" algn="ctr" rtl="0">
                        <a:spcBef>
                          <a:spcPts val="0"/>
                        </a:spcBef>
                        <a:spcAft>
                          <a:spcPts val="0"/>
                        </a:spcAft>
                        <a:buNone/>
                      </a:pPr>
                      <a:r>
                        <a:rPr lang="en"/>
                        <a:t>19.9%</a:t>
                      </a:r>
                      <a:endParaRPr/>
                    </a:p>
                  </a:txBody>
                  <a:tcPr marL="91425" marR="91425" marT="91425" marB="91425"/>
                </a:tc>
                <a:tc>
                  <a:txBody>
                    <a:bodyPr/>
                    <a:lstStyle/>
                    <a:p>
                      <a:pPr marL="0" lvl="0" indent="0" algn="ctr" rtl="0">
                        <a:spcBef>
                          <a:spcPts val="0"/>
                        </a:spcBef>
                        <a:spcAft>
                          <a:spcPts val="0"/>
                        </a:spcAft>
                        <a:buNone/>
                      </a:pPr>
                      <a:r>
                        <a:rPr lang="en"/>
                        <a:t>45.9%</a:t>
                      </a:r>
                      <a:endParaRPr/>
                    </a:p>
                  </a:txBody>
                  <a:tcPr marL="91425" marR="91425" marT="91425" marB="91425"/>
                </a:tc>
                <a:tc>
                  <a:txBody>
                    <a:bodyPr/>
                    <a:lstStyle/>
                    <a:p>
                      <a:pPr marL="0" lvl="0" indent="0" algn="ctr" rtl="0">
                        <a:spcBef>
                          <a:spcPts val="0"/>
                        </a:spcBef>
                        <a:spcAft>
                          <a:spcPts val="0"/>
                        </a:spcAft>
                        <a:buNone/>
                      </a:pPr>
                      <a:r>
                        <a:rPr lang="en"/>
                        <a:t>68.8%</a:t>
                      </a:r>
                      <a:endParaRPr/>
                    </a:p>
                  </a:txBody>
                  <a:tcPr marL="91425" marR="91425" marT="91425" marB="91425"/>
                </a:tc>
                <a:tc>
                  <a:txBody>
                    <a:bodyPr/>
                    <a:lstStyle/>
                    <a:p>
                      <a:pPr marL="0" lvl="0" indent="0" algn="ctr" rtl="0">
                        <a:spcBef>
                          <a:spcPts val="0"/>
                        </a:spcBef>
                        <a:spcAft>
                          <a:spcPts val="0"/>
                        </a:spcAft>
                        <a:buNone/>
                      </a:pPr>
                      <a:r>
                        <a:rPr lang="en" dirty="0"/>
                        <a:t>34.1%</a:t>
                      </a:r>
                      <a:endParaRPr dirty="0"/>
                    </a:p>
                  </a:txBody>
                  <a:tcPr marL="91425" marR="91425" marT="91425" marB="91425"/>
                </a:tc>
                <a:extLst>
                  <a:ext uri="{0D108BD9-81ED-4DB2-BD59-A6C34878D82A}">
                    <a16:rowId xmlns:a16="http://schemas.microsoft.com/office/drawing/2014/main" val="10002"/>
                  </a:ext>
                </a:extLst>
              </a:tr>
            </a:tbl>
          </a:graphicData>
        </a:graphic>
      </p:graphicFrame>
      <p:pic>
        <p:nvPicPr>
          <p:cNvPr id="2" name="Picture 1">
            <a:extLst>
              <a:ext uri="{FF2B5EF4-FFF2-40B4-BE49-F238E27FC236}">
                <a16:creationId xmlns:a16="http://schemas.microsoft.com/office/drawing/2014/main" id="{ACB60D5B-13A6-4367-90BF-5136D62AC0D3}"/>
              </a:ext>
            </a:extLst>
          </p:cNvPr>
          <p:cNvPicPr>
            <a:picLocks noChangeAspect="1"/>
          </p:cNvPicPr>
          <p:nvPr/>
        </p:nvPicPr>
        <p:blipFill rotWithShape="1">
          <a:blip r:embed="rId3"/>
          <a:srcRect b="57245"/>
          <a:stretch/>
        </p:blipFill>
        <p:spPr>
          <a:xfrm>
            <a:off x="0" y="1835516"/>
            <a:ext cx="9144000" cy="1499688"/>
          </a:xfrm>
          <a:prstGeom prst="rect">
            <a:avLst/>
          </a:prstGeom>
        </p:spPr>
      </p:pic>
      <p:sp>
        <p:nvSpPr>
          <p:cNvPr id="10" name="Google Shape;220;p38">
            <a:extLst>
              <a:ext uri="{FF2B5EF4-FFF2-40B4-BE49-F238E27FC236}">
                <a16:creationId xmlns:a16="http://schemas.microsoft.com/office/drawing/2014/main" id="{D2CFE3B6-B5FD-49E8-B054-BB417E7FA347}"/>
              </a:ext>
            </a:extLst>
          </p:cNvPr>
          <p:cNvSpPr txBox="1"/>
          <p:nvPr/>
        </p:nvSpPr>
        <p:spPr>
          <a:xfrm>
            <a:off x="1165841" y="3184396"/>
            <a:ext cx="3168834" cy="707856"/>
          </a:xfrm>
          <a:prstGeom prst="rect">
            <a:avLst/>
          </a:prstGeom>
          <a:noFill/>
          <a:ln>
            <a:noFill/>
          </a:ln>
        </p:spPr>
        <p:txBody>
          <a:bodyPr spcFirstLastPara="1" wrap="square" lIns="91425" tIns="91425" rIns="91425" bIns="91425" anchor="t" anchorCtr="0">
            <a:spAutoFit/>
          </a:bodyPr>
          <a:lstStyle/>
          <a:p>
            <a:pPr algn="ctr">
              <a:buClr>
                <a:srgbClr val="000000"/>
              </a:buClr>
            </a:pPr>
            <a:r>
              <a:rPr lang="en" sz="1700" kern="0" dirty="0">
                <a:solidFill>
                  <a:srgbClr val="000000"/>
                </a:solidFill>
                <a:latin typeface="Calibri"/>
                <a:ea typeface="Calibri"/>
                <a:cs typeface="Calibri"/>
                <a:sym typeface="Calibri"/>
              </a:rPr>
              <a:t>(a) Performance-optimized (H&amp;M)</a:t>
            </a:r>
            <a:endParaRPr sz="2000" kern="0" dirty="0">
              <a:solidFill>
                <a:srgbClr val="000000"/>
              </a:solidFill>
              <a:latin typeface="Calibri"/>
              <a:ea typeface="Calibri"/>
              <a:cs typeface="Calibri"/>
              <a:sym typeface="Calibri"/>
            </a:endParaRPr>
          </a:p>
        </p:txBody>
      </p:sp>
      <p:sp>
        <p:nvSpPr>
          <p:cNvPr id="11" name="Google Shape;219;p38">
            <a:extLst>
              <a:ext uri="{FF2B5EF4-FFF2-40B4-BE49-F238E27FC236}">
                <a16:creationId xmlns:a16="http://schemas.microsoft.com/office/drawing/2014/main" id="{F763D39C-492B-4DE2-80FE-74596E869A96}"/>
              </a:ext>
            </a:extLst>
          </p:cNvPr>
          <p:cNvSpPr txBox="1"/>
          <p:nvPr/>
        </p:nvSpPr>
        <p:spPr>
          <a:xfrm>
            <a:off x="6191396" y="3180118"/>
            <a:ext cx="1842760" cy="707856"/>
          </a:xfrm>
          <a:prstGeom prst="rect">
            <a:avLst/>
          </a:prstGeom>
          <a:noFill/>
          <a:ln>
            <a:noFill/>
          </a:ln>
        </p:spPr>
        <p:txBody>
          <a:bodyPr spcFirstLastPara="1" wrap="square" lIns="91425" tIns="91425" rIns="91425" bIns="91425" anchor="t" anchorCtr="0">
            <a:spAutoFit/>
          </a:bodyPr>
          <a:lstStyle/>
          <a:p>
            <a:pPr>
              <a:buClr>
                <a:srgbClr val="000000"/>
              </a:buClr>
            </a:pPr>
            <a:r>
              <a:rPr lang="en" sz="1700" kern="0" dirty="0">
                <a:solidFill>
                  <a:srgbClr val="000000"/>
                </a:solidFill>
                <a:latin typeface="Calibri"/>
                <a:ea typeface="Calibri"/>
                <a:cs typeface="Calibri"/>
                <a:sym typeface="Calibri"/>
              </a:rPr>
              <a:t>(b) Cost-optimized </a:t>
            </a:r>
          </a:p>
          <a:p>
            <a:pPr algn="ctr">
              <a:buClr>
                <a:srgbClr val="000000"/>
              </a:buClr>
            </a:pPr>
            <a:r>
              <a:rPr lang="en" sz="1700" kern="0" dirty="0">
                <a:solidFill>
                  <a:srgbClr val="000000"/>
                </a:solidFill>
                <a:latin typeface="Calibri"/>
                <a:ea typeface="Calibri"/>
                <a:cs typeface="Calibri"/>
                <a:sym typeface="Calibri"/>
              </a:rPr>
              <a:t>(H&amp;L)</a:t>
            </a:r>
            <a:endParaRPr sz="2000" kern="0" dirty="0">
              <a:solidFill>
                <a:srgbClr val="000000"/>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3"/>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dirty="0"/>
              <a:t>Throughput Improvement</a:t>
            </a:r>
            <a:endParaRPr dirty="0"/>
          </a:p>
        </p:txBody>
      </p:sp>
      <p:graphicFrame>
        <p:nvGraphicFramePr>
          <p:cNvPr id="409" name="Google Shape;409;p63"/>
          <p:cNvGraphicFramePr/>
          <p:nvPr/>
        </p:nvGraphicFramePr>
        <p:xfrm>
          <a:off x="952500" y="4145575"/>
          <a:ext cx="7239000" cy="118863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264725">
                <a:tc>
                  <a:txBody>
                    <a:bodyPr/>
                    <a:lstStyle/>
                    <a:p>
                      <a:pPr marL="0" lvl="0" indent="0" algn="ctr" rtl="0">
                        <a:spcBef>
                          <a:spcPts val="0"/>
                        </a:spcBef>
                        <a:spcAft>
                          <a:spcPts val="0"/>
                        </a:spcAft>
                        <a:buNone/>
                      </a:pPr>
                      <a:r>
                        <a:rPr lang="en" b="1"/>
                        <a:t>Configuration</a:t>
                      </a:r>
                      <a:endParaRPr b="1"/>
                    </a:p>
                  </a:txBody>
                  <a:tcPr marL="91425" marR="91425" marT="91425" marB="91425"/>
                </a:tc>
                <a:tc>
                  <a:txBody>
                    <a:bodyPr/>
                    <a:lstStyle/>
                    <a:p>
                      <a:pPr marL="0" lvl="0" indent="0" algn="ctr" rtl="0">
                        <a:spcBef>
                          <a:spcPts val="0"/>
                        </a:spcBef>
                        <a:spcAft>
                          <a:spcPts val="0"/>
                        </a:spcAft>
                        <a:buNone/>
                      </a:pPr>
                      <a:r>
                        <a:rPr lang="en" b="1"/>
                        <a:t>CDE</a:t>
                      </a:r>
                      <a:endParaRPr b="1"/>
                    </a:p>
                  </a:txBody>
                  <a:tcPr marL="91425" marR="91425" marT="91425" marB="91425"/>
                </a:tc>
                <a:tc>
                  <a:txBody>
                    <a:bodyPr/>
                    <a:lstStyle/>
                    <a:p>
                      <a:pPr marL="0" lvl="0" indent="0" algn="ctr" rtl="0">
                        <a:spcBef>
                          <a:spcPts val="0"/>
                        </a:spcBef>
                        <a:spcAft>
                          <a:spcPts val="0"/>
                        </a:spcAft>
                        <a:buNone/>
                      </a:pPr>
                      <a:r>
                        <a:rPr lang="en" b="1"/>
                        <a:t>HPS</a:t>
                      </a:r>
                      <a:endParaRPr b="1"/>
                    </a:p>
                  </a:txBody>
                  <a:tcPr marL="91425" marR="91425" marT="91425" marB="91425"/>
                </a:tc>
                <a:tc>
                  <a:txBody>
                    <a:bodyPr/>
                    <a:lstStyle/>
                    <a:p>
                      <a:pPr marL="0" lvl="0" indent="0" algn="ctr" rtl="0">
                        <a:spcBef>
                          <a:spcPts val="0"/>
                        </a:spcBef>
                        <a:spcAft>
                          <a:spcPts val="0"/>
                        </a:spcAft>
                        <a:buNone/>
                      </a:pPr>
                      <a:r>
                        <a:rPr lang="en" b="1"/>
                        <a:t>Archivist</a:t>
                      </a:r>
                      <a:endParaRPr b="1"/>
                    </a:p>
                  </a:txBody>
                  <a:tcPr marL="91425" marR="91425" marT="91425" marB="91425"/>
                </a:tc>
                <a:tc>
                  <a:txBody>
                    <a:bodyPr/>
                    <a:lstStyle/>
                    <a:p>
                      <a:pPr marL="0" lvl="0" indent="0" algn="ctr" rtl="0">
                        <a:spcBef>
                          <a:spcPts val="0"/>
                        </a:spcBef>
                        <a:spcAft>
                          <a:spcPts val="0"/>
                        </a:spcAft>
                        <a:buNone/>
                      </a:pPr>
                      <a:r>
                        <a:rPr lang="en" b="1"/>
                        <a:t>RNN-HSS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H&amp;M</a:t>
                      </a:r>
                      <a:endParaRPr/>
                    </a:p>
                  </a:txBody>
                  <a:tcPr marL="91425" marR="91425" marT="91425" marB="91425"/>
                </a:tc>
                <a:tc>
                  <a:txBody>
                    <a:bodyPr/>
                    <a:lstStyle/>
                    <a:p>
                      <a:pPr marL="0" lvl="0" indent="0" algn="ctr" rtl="0">
                        <a:spcBef>
                          <a:spcPts val="0"/>
                        </a:spcBef>
                        <a:spcAft>
                          <a:spcPts val="0"/>
                        </a:spcAft>
                        <a:buNone/>
                      </a:pPr>
                      <a:r>
                        <a:rPr lang="en"/>
                        <a:t>32.6%</a:t>
                      </a:r>
                      <a:endParaRPr/>
                    </a:p>
                  </a:txBody>
                  <a:tcPr marL="91425" marR="91425" marT="91425" marB="91425"/>
                </a:tc>
                <a:tc>
                  <a:txBody>
                    <a:bodyPr/>
                    <a:lstStyle/>
                    <a:p>
                      <a:pPr marL="0" lvl="0" indent="0" algn="ctr" rtl="0">
                        <a:spcBef>
                          <a:spcPts val="0"/>
                        </a:spcBef>
                        <a:spcAft>
                          <a:spcPts val="0"/>
                        </a:spcAft>
                        <a:buNone/>
                      </a:pPr>
                      <a:r>
                        <a:rPr lang="en"/>
                        <a:t>21.9%</a:t>
                      </a:r>
                      <a:endParaRPr/>
                    </a:p>
                  </a:txBody>
                  <a:tcPr marL="91425" marR="91425" marT="91425" marB="91425"/>
                </a:tc>
                <a:tc>
                  <a:txBody>
                    <a:bodyPr/>
                    <a:lstStyle/>
                    <a:p>
                      <a:pPr marL="0" lvl="0" indent="0" algn="ctr" rtl="0">
                        <a:spcBef>
                          <a:spcPts val="0"/>
                        </a:spcBef>
                        <a:spcAft>
                          <a:spcPts val="0"/>
                        </a:spcAft>
                        <a:buNone/>
                      </a:pPr>
                      <a:r>
                        <a:rPr lang="en"/>
                        <a:t>54.2%</a:t>
                      </a:r>
                      <a:endParaRPr/>
                    </a:p>
                  </a:txBody>
                  <a:tcPr marL="91425" marR="91425" marT="91425" marB="91425"/>
                </a:tc>
                <a:tc>
                  <a:txBody>
                    <a:bodyPr/>
                    <a:lstStyle/>
                    <a:p>
                      <a:pPr marL="0" lvl="0" indent="0" algn="ctr" rtl="0">
                        <a:spcBef>
                          <a:spcPts val="0"/>
                        </a:spcBef>
                        <a:spcAft>
                          <a:spcPts val="0"/>
                        </a:spcAft>
                        <a:buNone/>
                      </a:pPr>
                      <a:r>
                        <a:rPr lang="en"/>
                        <a:t>22.7%</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H&amp;L</a:t>
                      </a:r>
                      <a:endParaRPr/>
                    </a:p>
                  </a:txBody>
                  <a:tcPr marL="91425" marR="91425" marT="91425" marB="91425"/>
                </a:tc>
                <a:tc>
                  <a:txBody>
                    <a:bodyPr/>
                    <a:lstStyle/>
                    <a:p>
                      <a:pPr marL="0" lvl="0" indent="0" algn="ctr" rtl="0">
                        <a:spcBef>
                          <a:spcPts val="0"/>
                        </a:spcBef>
                        <a:spcAft>
                          <a:spcPts val="0"/>
                        </a:spcAft>
                        <a:buNone/>
                      </a:pPr>
                      <a:r>
                        <a:rPr lang="en"/>
                        <a:t>22.8%</a:t>
                      </a:r>
                      <a:endParaRPr/>
                    </a:p>
                  </a:txBody>
                  <a:tcPr marL="91425" marR="91425" marT="91425" marB="91425"/>
                </a:tc>
                <a:tc>
                  <a:txBody>
                    <a:bodyPr/>
                    <a:lstStyle/>
                    <a:p>
                      <a:pPr marL="0" lvl="0" indent="0" algn="ctr" rtl="0">
                        <a:spcBef>
                          <a:spcPts val="0"/>
                        </a:spcBef>
                        <a:spcAft>
                          <a:spcPts val="0"/>
                        </a:spcAft>
                        <a:buNone/>
                      </a:pPr>
                      <a:r>
                        <a:rPr lang="en"/>
                        <a:t>49.1%</a:t>
                      </a:r>
                      <a:endParaRPr/>
                    </a:p>
                  </a:txBody>
                  <a:tcPr marL="91425" marR="91425" marT="91425" marB="91425"/>
                </a:tc>
                <a:tc>
                  <a:txBody>
                    <a:bodyPr/>
                    <a:lstStyle/>
                    <a:p>
                      <a:pPr marL="0" lvl="0" indent="0" algn="ctr" rtl="0">
                        <a:spcBef>
                          <a:spcPts val="0"/>
                        </a:spcBef>
                        <a:spcAft>
                          <a:spcPts val="0"/>
                        </a:spcAft>
                        <a:buNone/>
                      </a:pPr>
                      <a:r>
                        <a:rPr lang="en"/>
                        <a:t>86.9%</a:t>
                      </a:r>
                      <a:endParaRPr/>
                    </a:p>
                  </a:txBody>
                  <a:tcPr marL="91425" marR="91425" marT="91425" marB="91425"/>
                </a:tc>
                <a:tc>
                  <a:txBody>
                    <a:bodyPr/>
                    <a:lstStyle/>
                    <a:p>
                      <a:pPr marL="0" lvl="0" indent="0" algn="ctr" rtl="0">
                        <a:spcBef>
                          <a:spcPts val="0"/>
                        </a:spcBef>
                        <a:spcAft>
                          <a:spcPts val="0"/>
                        </a:spcAft>
                        <a:buNone/>
                      </a:pPr>
                      <a:r>
                        <a:rPr lang="en"/>
                        <a:t>41.9%</a:t>
                      </a:r>
                      <a:endParaRPr/>
                    </a:p>
                  </a:txBody>
                  <a:tcPr marL="91425" marR="91425" marT="91425" marB="91425"/>
                </a:tc>
                <a:extLst>
                  <a:ext uri="{0D108BD9-81ED-4DB2-BD59-A6C34878D82A}">
                    <a16:rowId xmlns:a16="http://schemas.microsoft.com/office/drawing/2014/main" val="10002"/>
                  </a:ext>
                </a:extLst>
              </a:tr>
            </a:tbl>
          </a:graphicData>
        </a:graphic>
      </p:graphicFrame>
      <p:pic>
        <p:nvPicPr>
          <p:cNvPr id="2" name="Picture 1">
            <a:extLst>
              <a:ext uri="{FF2B5EF4-FFF2-40B4-BE49-F238E27FC236}">
                <a16:creationId xmlns:a16="http://schemas.microsoft.com/office/drawing/2014/main" id="{E46ECDCD-8A2A-4115-949F-898C5C09B88F}"/>
              </a:ext>
            </a:extLst>
          </p:cNvPr>
          <p:cNvPicPr>
            <a:picLocks noChangeAspect="1"/>
          </p:cNvPicPr>
          <p:nvPr/>
        </p:nvPicPr>
        <p:blipFill rotWithShape="1">
          <a:blip r:embed="rId3"/>
          <a:srcRect t="54888" b="1737"/>
          <a:stretch/>
        </p:blipFill>
        <p:spPr>
          <a:xfrm>
            <a:off x="44361" y="1778877"/>
            <a:ext cx="9144000" cy="1521427"/>
          </a:xfrm>
          <a:prstGeom prst="rect">
            <a:avLst/>
          </a:prstGeom>
        </p:spPr>
      </p:pic>
      <p:sp>
        <p:nvSpPr>
          <p:cNvPr id="10" name="Google Shape;220;p38">
            <a:extLst>
              <a:ext uri="{FF2B5EF4-FFF2-40B4-BE49-F238E27FC236}">
                <a16:creationId xmlns:a16="http://schemas.microsoft.com/office/drawing/2014/main" id="{34D85BBD-FD5D-4224-80BF-EA1CF62F261E}"/>
              </a:ext>
            </a:extLst>
          </p:cNvPr>
          <p:cNvSpPr txBox="1"/>
          <p:nvPr/>
        </p:nvSpPr>
        <p:spPr>
          <a:xfrm>
            <a:off x="1033218" y="3251643"/>
            <a:ext cx="3168834" cy="707856"/>
          </a:xfrm>
          <a:prstGeom prst="rect">
            <a:avLst/>
          </a:prstGeom>
          <a:noFill/>
          <a:ln>
            <a:noFill/>
          </a:ln>
        </p:spPr>
        <p:txBody>
          <a:bodyPr spcFirstLastPara="1" wrap="square" lIns="91425" tIns="91425" rIns="91425" bIns="91425" anchor="t" anchorCtr="0">
            <a:spAutoFit/>
          </a:bodyPr>
          <a:lstStyle/>
          <a:p>
            <a:pPr algn="ctr">
              <a:buClr>
                <a:srgbClr val="000000"/>
              </a:buClr>
            </a:pPr>
            <a:r>
              <a:rPr lang="en" sz="1700" kern="0" dirty="0">
                <a:solidFill>
                  <a:srgbClr val="000000"/>
                </a:solidFill>
                <a:latin typeface="Calibri"/>
                <a:ea typeface="Calibri"/>
                <a:cs typeface="Calibri"/>
                <a:sym typeface="Calibri"/>
              </a:rPr>
              <a:t>(a) Performance-optimized (H&amp;M)</a:t>
            </a:r>
            <a:endParaRPr sz="2000" kern="0" dirty="0">
              <a:solidFill>
                <a:srgbClr val="000000"/>
              </a:solidFill>
              <a:latin typeface="Calibri"/>
              <a:ea typeface="Calibri"/>
              <a:cs typeface="Calibri"/>
              <a:sym typeface="Calibri"/>
            </a:endParaRPr>
          </a:p>
        </p:txBody>
      </p:sp>
      <p:sp>
        <p:nvSpPr>
          <p:cNvPr id="11" name="Google Shape;219;p38">
            <a:extLst>
              <a:ext uri="{FF2B5EF4-FFF2-40B4-BE49-F238E27FC236}">
                <a16:creationId xmlns:a16="http://schemas.microsoft.com/office/drawing/2014/main" id="{CAACEEB8-A286-47D1-A937-2E6416EE18C2}"/>
              </a:ext>
            </a:extLst>
          </p:cNvPr>
          <p:cNvSpPr txBox="1"/>
          <p:nvPr/>
        </p:nvSpPr>
        <p:spPr>
          <a:xfrm>
            <a:off x="6058773" y="3247365"/>
            <a:ext cx="1842760" cy="707856"/>
          </a:xfrm>
          <a:prstGeom prst="rect">
            <a:avLst/>
          </a:prstGeom>
          <a:noFill/>
          <a:ln>
            <a:noFill/>
          </a:ln>
        </p:spPr>
        <p:txBody>
          <a:bodyPr spcFirstLastPara="1" wrap="square" lIns="91425" tIns="91425" rIns="91425" bIns="91425" anchor="t" anchorCtr="0">
            <a:spAutoFit/>
          </a:bodyPr>
          <a:lstStyle/>
          <a:p>
            <a:pPr>
              <a:buClr>
                <a:srgbClr val="000000"/>
              </a:buClr>
            </a:pPr>
            <a:r>
              <a:rPr lang="en" sz="1700" kern="0" dirty="0">
                <a:solidFill>
                  <a:srgbClr val="000000"/>
                </a:solidFill>
                <a:latin typeface="Calibri"/>
                <a:ea typeface="Calibri"/>
                <a:cs typeface="Calibri"/>
                <a:sym typeface="Calibri"/>
              </a:rPr>
              <a:t>(b) Cost-optimized </a:t>
            </a:r>
          </a:p>
          <a:p>
            <a:pPr algn="ctr">
              <a:buClr>
                <a:srgbClr val="000000"/>
              </a:buClr>
            </a:pPr>
            <a:r>
              <a:rPr lang="en" sz="1700" kern="0" dirty="0">
                <a:solidFill>
                  <a:srgbClr val="000000"/>
                </a:solidFill>
                <a:latin typeface="Calibri"/>
                <a:ea typeface="Calibri"/>
                <a:cs typeface="Calibri"/>
                <a:sym typeface="Calibri"/>
              </a:rPr>
              <a:t>(H&amp;L)</a:t>
            </a:r>
            <a:endParaRPr sz="2000" kern="0" dirty="0">
              <a:solidFill>
                <a:srgbClr val="000000"/>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4"/>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Latency in Tri-Hybrid System</a:t>
            </a:r>
            <a:endParaRPr/>
          </a:p>
        </p:txBody>
      </p:sp>
      <p:sp>
        <p:nvSpPr>
          <p:cNvPr id="421" name="Google Shape;421;p64"/>
          <p:cNvSpPr/>
          <p:nvPr/>
        </p:nvSpPr>
        <p:spPr>
          <a:xfrm>
            <a:off x="17887" y="483017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2300" kern="0" dirty="0">
                <a:solidFill>
                  <a:srgbClr val="FFFFFF"/>
                </a:solidFill>
                <a:latin typeface="Lato"/>
                <a:ea typeface="Lato"/>
                <a:cs typeface="Lato"/>
                <a:sym typeface="Lato"/>
              </a:rPr>
              <a:t>Sibyl outperforms the heuristic-based data placement policy for tri-hybrid system by 48.2% on average across all workloads</a:t>
            </a:r>
            <a:endParaRPr sz="2300" kern="0" dirty="0">
              <a:solidFill>
                <a:srgbClr val="FFFFFF"/>
              </a:solidFill>
              <a:latin typeface="Lato"/>
              <a:ea typeface="Lato"/>
              <a:cs typeface="Lato"/>
              <a:sym typeface="Lato"/>
            </a:endParaRPr>
          </a:p>
        </p:txBody>
      </p:sp>
      <p:pic>
        <p:nvPicPr>
          <p:cNvPr id="2" name="Picture 1">
            <a:extLst>
              <a:ext uri="{FF2B5EF4-FFF2-40B4-BE49-F238E27FC236}">
                <a16:creationId xmlns:a16="http://schemas.microsoft.com/office/drawing/2014/main" id="{EE35149E-502E-4F25-9F5A-4BB7930654F5}"/>
              </a:ext>
            </a:extLst>
          </p:cNvPr>
          <p:cNvPicPr>
            <a:picLocks noChangeAspect="1"/>
          </p:cNvPicPr>
          <p:nvPr/>
        </p:nvPicPr>
        <p:blipFill>
          <a:blip r:embed="rId3"/>
          <a:stretch>
            <a:fillRect/>
          </a:stretch>
        </p:blipFill>
        <p:spPr>
          <a:xfrm>
            <a:off x="1162050" y="2314575"/>
            <a:ext cx="6819900" cy="222885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2" name="Picture 1">
            <a:extLst>
              <a:ext uri="{FF2B5EF4-FFF2-40B4-BE49-F238E27FC236}">
                <a16:creationId xmlns:a16="http://schemas.microsoft.com/office/drawing/2014/main" id="{35CE519F-5A30-4D73-BDD8-89D8CF9889E6}"/>
              </a:ext>
            </a:extLst>
          </p:cNvPr>
          <p:cNvPicPr>
            <a:picLocks noChangeAspect="1"/>
          </p:cNvPicPr>
          <p:nvPr/>
        </p:nvPicPr>
        <p:blipFill>
          <a:blip r:embed="rId3"/>
          <a:stretch>
            <a:fillRect/>
          </a:stretch>
        </p:blipFill>
        <p:spPr>
          <a:xfrm>
            <a:off x="-17887" y="1466536"/>
            <a:ext cx="9144000" cy="3363635"/>
          </a:xfrm>
          <a:prstGeom prst="rect">
            <a:avLst/>
          </a:prstGeom>
        </p:spPr>
      </p:pic>
      <p:sp>
        <p:nvSpPr>
          <p:cNvPr id="426" name="Google Shape;426;p65"/>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Latency for Unseen Workloads</a:t>
            </a:r>
            <a:endParaRPr/>
          </a:p>
        </p:txBody>
      </p:sp>
      <p:sp>
        <p:nvSpPr>
          <p:cNvPr id="427" name="Google Shape;427;p65"/>
          <p:cNvSpPr/>
          <p:nvPr/>
        </p:nvSpPr>
        <p:spPr>
          <a:xfrm>
            <a:off x="17887" y="483017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2300" kern="0" dirty="0">
                <a:solidFill>
                  <a:srgbClr val="FFFFFF"/>
                </a:solidFill>
                <a:latin typeface="Lato"/>
                <a:ea typeface="Lato"/>
                <a:cs typeface="Lato"/>
                <a:sym typeface="Lato"/>
              </a:rPr>
              <a:t>In H&amp;M (H&amp;L) configurations, Sibyl outperforms RNN-HSS and Archivist by 46.1% (54.6%) and 8.5% (44.1%) respectively</a:t>
            </a:r>
            <a:endParaRPr sz="2300" kern="0" dirty="0">
              <a:solidFill>
                <a:srgbClr val="FFFFFF"/>
              </a:solidFill>
              <a:latin typeface="Lato"/>
              <a:ea typeface="Lato"/>
              <a:cs typeface="Lato"/>
              <a:sym typeface="Lato"/>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4" name="Google Shape;434;p66"/>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Sensitivity to Fast Storage Capacity</a:t>
            </a:r>
            <a:endParaRPr/>
          </a:p>
        </p:txBody>
      </p:sp>
      <p:pic>
        <p:nvPicPr>
          <p:cNvPr id="2" name="Picture 1">
            <a:extLst>
              <a:ext uri="{FF2B5EF4-FFF2-40B4-BE49-F238E27FC236}">
                <a16:creationId xmlns:a16="http://schemas.microsoft.com/office/drawing/2014/main" id="{FA85FC5D-47F6-4956-89B6-93F16399173A}"/>
              </a:ext>
            </a:extLst>
          </p:cNvPr>
          <p:cNvPicPr>
            <a:picLocks noChangeAspect="1"/>
          </p:cNvPicPr>
          <p:nvPr/>
        </p:nvPicPr>
        <p:blipFill>
          <a:blip r:embed="rId3"/>
          <a:stretch>
            <a:fillRect/>
          </a:stretch>
        </p:blipFill>
        <p:spPr>
          <a:xfrm>
            <a:off x="1028700" y="1643063"/>
            <a:ext cx="7086600" cy="35718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F852-247E-8E45-911F-917B88B448CC}"/>
              </a:ext>
            </a:extLst>
          </p:cNvPr>
          <p:cNvSpPr>
            <a:spLocks noGrp="1"/>
          </p:cNvSpPr>
          <p:nvPr>
            <p:ph type="title"/>
          </p:nvPr>
        </p:nvSpPr>
        <p:spPr>
          <a:xfrm>
            <a:off x="228600" y="152400"/>
            <a:ext cx="8879904" cy="1066800"/>
          </a:xfrm>
        </p:spPr>
        <p:txBody>
          <a:bodyPr/>
          <a:lstStyle/>
          <a:p>
            <a:r>
              <a:rPr lang="en-US" sz="3400" dirty="0"/>
              <a:t>A Blueprint for Fundamentally Better Architectures</a:t>
            </a:r>
          </a:p>
        </p:txBody>
      </p:sp>
      <p:sp>
        <p:nvSpPr>
          <p:cNvPr id="3" name="Content Placeholder 2">
            <a:extLst>
              <a:ext uri="{FF2B5EF4-FFF2-40B4-BE49-F238E27FC236}">
                <a16:creationId xmlns:a16="http://schemas.microsoft.com/office/drawing/2014/main" id="{33D775C0-662F-E944-BE80-00AD35D75816}"/>
              </a:ext>
            </a:extLst>
          </p:cNvPr>
          <p:cNvSpPr>
            <a:spLocks noGrp="1"/>
          </p:cNvSpPr>
          <p:nvPr>
            <p:ph idx="1"/>
          </p:nvPr>
        </p:nvSpPr>
        <p:spPr>
          <a:xfrm>
            <a:off x="228600" y="1052736"/>
            <a:ext cx="8610600" cy="5195664"/>
          </a:xfrm>
        </p:spPr>
        <p:txBody>
          <a:bodyPr/>
          <a:lstStyle/>
          <a:p>
            <a:r>
              <a:rPr lang="en-US" sz="2000" dirty="0"/>
              <a:t>Onur Mutlu,</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"Intelligent Architectures for Intelligent Computing Systems"</a:t>
            </a:r>
            <a:br>
              <a:rPr lang="en-US" sz="2000" dirty="0"/>
            </a:br>
            <a:r>
              <a:rPr lang="en-US" sz="2000" i="1" dirty="0"/>
              <a:t>Invited Paper in Proceedings of the </a:t>
            </a:r>
            <a:r>
              <a:rPr lang="en-US" sz="2000" i="1" dirty="0">
                <a:hlinkClick r:id="rId3"/>
              </a:rPr>
              <a:t>Design, Automation, and Test in Europe Conference</a:t>
            </a:r>
            <a:r>
              <a:rPr lang="en-US" sz="2000" i="1" dirty="0"/>
              <a:t> (</a:t>
            </a:r>
            <a:r>
              <a:rPr lang="en-US" sz="2000" b="1" i="1" dirty="0"/>
              <a:t>DATE</a:t>
            </a:r>
            <a:r>
              <a:rPr lang="en-US" sz="2000" i="1" dirty="0"/>
              <a:t>)</a:t>
            </a:r>
            <a:r>
              <a:rPr lang="en-US" sz="2000" dirty="0"/>
              <a:t>, Virtual, February 2021.</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a:t>
            </a:r>
            <a:br>
              <a:rPr lang="en-US" sz="2000" dirty="0"/>
            </a:br>
            <a:r>
              <a:rPr lang="en-US" sz="2000" dirty="0"/>
              <a:t>[</a:t>
            </a:r>
            <a:r>
              <a:rPr lang="en-US" sz="2000" dirty="0">
                <a:hlinkClick r:id="rId6"/>
              </a:rPr>
              <a:t>IEDM Tutorial Slides (pptx)</a:t>
            </a:r>
            <a:r>
              <a:rPr lang="en-US" sz="2000" dirty="0"/>
              <a:t> </a:t>
            </a:r>
            <a:r>
              <a:rPr lang="en-US" sz="2000" dirty="0">
                <a:hlinkClick r:id="rId7"/>
              </a:rPr>
              <a:t>(pdf)</a:t>
            </a:r>
            <a:r>
              <a:rPr lang="en-US" sz="2000" dirty="0"/>
              <a:t>]</a:t>
            </a:r>
            <a:br>
              <a:rPr lang="en-US" sz="2000" dirty="0"/>
            </a:br>
            <a:r>
              <a:rPr lang="en-US" sz="2000" dirty="0"/>
              <a:t>[</a:t>
            </a:r>
            <a:r>
              <a:rPr lang="en-US" sz="2000" dirty="0">
                <a:hlinkClick r:id="rId8"/>
              </a:rPr>
              <a:t>Short DATE Talk Video</a:t>
            </a:r>
            <a:r>
              <a:rPr lang="en-US" sz="2000" dirty="0"/>
              <a:t> (11 minutes)]</a:t>
            </a:r>
            <a:br>
              <a:rPr lang="en-US" sz="2000" dirty="0"/>
            </a:br>
            <a:r>
              <a:rPr lang="en-US" sz="2000" dirty="0"/>
              <a:t>[</a:t>
            </a:r>
            <a:r>
              <a:rPr lang="en-US" sz="2000" dirty="0">
                <a:hlinkClick r:id="rId9"/>
              </a:rPr>
              <a:t>Longer IEDM Tutorial Video</a:t>
            </a:r>
            <a:r>
              <a:rPr lang="en-US" sz="2000" dirty="0"/>
              <a:t> (1 </a:t>
            </a:r>
            <a:r>
              <a:rPr lang="en-US" sz="2000" dirty="0" err="1"/>
              <a:t>hr</a:t>
            </a:r>
            <a:r>
              <a:rPr lang="en-US" sz="2000" dirty="0"/>
              <a:t> 51 minutes)]</a:t>
            </a:r>
          </a:p>
          <a:p>
            <a:endParaRPr lang="en-US" sz="2000" dirty="0"/>
          </a:p>
        </p:txBody>
      </p:sp>
      <p:sp>
        <p:nvSpPr>
          <p:cNvPr id="4" name="Slide Number Placeholder 3">
            <a:extLst>
              <a:ext uri="{FF2B5EF4-FFF2-40B4-BE49-F238E27FC236}">
                <a16:creationId xmlns:a16="http://schemas.microsoft.com/office/drawing/2014/main" id="{A902EC93-2093-4A4C-9A55-4B63386A8D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4A91863D-16AC-D747-BA17-510BFEEF04EF}"/>
              </a:ext>
            </a:extLst>
          </p:cNvPr>
          <p:cNvPicPr>
            <a:picLocks noChangeAspect="1"/>
          </p:cNvPicPr>
          <p:nvPr/>
        </p:nvPicPr>
        <p:blipFill>
          <a:blip r:embed="rId10"/>
          <a:stretch>
            <a:fillRect/>
          </a:stretch>
        </p:blipFill>
        <p:spPr>
          <a:xfrm>
            <a:off x="0" y="4399550"/>
            <a:ext cx="9144000" cy="1549730"/>
          </a:xfrm>
          <a:prstGeom prst="rect">
            <a:avLst/>
          </a:prstGeom>
        </p:spPr>
      </p:pic>
    </p:spTree>
    <p:extLst>
      <p:ext uri="{BB962C8B-B14F-4D97-AF65-F5344CB8AC3E}">
        <p14:creationId xmlns:p14="http://schemas.microsoft.com/office/powerpoint/2010/main" val="259520990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4" name="Google Shape;434;p66"/>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Sensitivity to Fast Storage Capacity</a:t>
            </a:r>
            <a:endParaRPr/>
          </a:p>
        </p:txBody>
      </p:sp>
      <p:pic>
        <p:nvPicPr>
          <p:cNvPr id="2" name="Picture 1">
            <a:extLst>
              <a:ext uri="{FF2B5EF4-FFF2-40B4-BE49-F238E27FC236}">
                <a16:creationId xmlns:a16="http://schemas.microsoft.com/office/drawing/2014/main" id="{FA85FC5D-47F6-4956-89B6-93F16399173A}"/>
              </a:ext>
            </a:extLst>
          </p:cNvPr>
          <p:cNvPicPr>
            <a:picLocks noChangeAspect="1"/>
          </p:cNvPicPr>
          <p:nvPr/>
        </p:nvPicPr>
        <p:blipFill>
          <a:blip r:embed="rId3"/>
          <a:stretch>
            <a:fillRect/>
          </a:stretch>
        </p:blipFill>
        <p:spPr>
          <a:xfrm>
            <a:off x="1028700" y="1643063"/>
            <a:ext cx="7086600" cy="3571875"/>
          </a:xfrm>
          <a:prstGeom prst="rect">
            <a:avLst/>
          </a:prstGeom>
        </p:spPr>
      </p:pic>
      <p:pic>
        <p:nvPicPr>
          <p:cNvPr id="4" name="Google Shape;441;p67">
            <a:extLst>
              <a:ext uri="{FF2B5EF4-FFF2-40B4-BE49-F238E27FC236}">
                <a16:creationId xmlns:a16="http://schemas.microsoft.com/office/drawing/2014/main" id="{58EE8D30-1B72-4296-BDEB-12B1E3E936E1}"/>
              </a:ext>
            </a:extLst>
          </p:cNvPr>
          <p:cNvPicPr preferRelativeResize="0"/>
          <p:nvPr/>
        </p:nvPicPr>
        <p:blipFill>
          <a:blip r:embed="rId4">
            <a:alphaModFix/>
          </a:blip>
          <a:stretch>
            <a:fillRect/>
          </a:stretch>
        </p:blipFill>
        <p:spPr>
          <a:xfrm>
            <a:off x="224841" y="1411002"/>
            <a:ext cx="9144002" cy="4133349"/>
          </a:xfrm>
          <a:prstGeom prst="rect">
            <a:avLst/>
          </a:prstGeom>
          <a:noFill/>
          <a:ln>
            <a:noFill/>
          </a:ln>
        </p:spPr>
      </p:pic>
      <p:sp>
        <p:nvSpPr>
          <p:cNvPr id="5" name="Google Shape;442;p67">
            <a:extLst>
              <a:ext uri="{FF2B5EF4-FFF2-40B4-BE49-F238E27FC236}">
                <a16:creationId xmlns:a16="http://schemas.microsoft.com/office/drawing/2014/main" id="{87BBB55B-37E2-46D9-B2BB-60ACADE022D0}"/>
              </a:ext>
            </a:extLst>
          </p:cNvPr>
          <p:cNvSpPr/>
          <p:nvPr/>
        </p:nvSpPr>
        <p:spPr>
          <a:xfrm>
            <a:off x="0" y="3076202"/>
            <a:ext cx="9144000" cy="9444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algn="ctr">
              <a:buClr>
                <a:srgbClr val="000000"/>
              </a:buClr>
            </a:pPr>
            <a:r>
              <a:rPr lang="en" sz="2600" kern="0" dirty="0">
                <a:solidFill>
                  <a:srgbClr val="FFFFFF"/>
                </a:solidFill>
                <a:latin typeface="Lato"/>
                <a:ea typeface="Lato"/>
                <a:cs typeface="Lato"/>
                <a:sym typeface="Lato"/>
              </a:rPr>
              <a:t>Sibyl consistently </a:t>
            </a:r>
            <a:r>
              <a:rPr lang="en" sz="2600" b="1" kern="0" dirty="0">
                <a:solidFill>
                  <a:srgbClr val="FFFF00"/>
                </a:solidFill>
                <a:latin typeface="Lato"/>
                <a:ea typeface="Lato"/>
                <a:cs typeface="Lato"/>
                <a:sym typeface="Lato"/>
              </a:rPr>
              <a:t>provides highest performance</a:t>
            </a:r>
            <a:r>
              <a:rPr lang="en" sz="2600" kern="0" dirty="0">
                <a:solidFill>
                  <a:srgbClr val="FFFFFF"/>
                </a:solidFill>
                <a:latin typeface="Lato"/>
                <a:ea typeface="Lato"/>
                <a:cs typeface="Lato"/>
                <a:sym typeface="Lato"/>
              </a:rPr>
              <a:t> by </a:t>
            </a:r>
            <a:r>
              <a:rPr lang="en" sz="2600" b="1" kern="0" dirty="0">
                <a:solidFill>
                  <a:srgbClr val="FFFF00"/>
                </a:solidFill>
                <a:latin typeface="Lato"/>
                <a:ea typeface="Lato"/>
                <a:cs typeface="Lato"/>
                <a:sym typeface="Lato"/>
              </a:rPr>
              <a:t>dynamically adapting</a:t>
            </a:r>
            <a:r>
              <a:rPr lang="en" sz="2600" kern="0" dirty="0">
                <a:solidFill>
                  <a:srgbClr val="FFFFFF"/>
                </a:solidFill>
                <a:latin typeface="Lato"/>
                <a:ea typeface="Lato"/>
                <a:cs typeface="Lato"/>
                <a:sym typeface="Lato"/>
              </a:rPr>
              <a:t> its data-placement policy</a:t>
            </a:r>
            <a:endParaRPr sz="2600" kern="0" dirty="0">
              <a:solidFill>
                <a:srgbClr val="FFFFFF"/>
              </a:solidFill>
              <a:latin typeface="Lato"/>
              <a:ea typeface="Lato"/>
              <a:cs typeface="Lato"/>
              <a:sym typeface="Lato"/>
            </a:endParaRPr>
          </a:p>
        </p:txBody>
      </p:sp>
    </p:spTree>
    <p:extLst>
      <p:ext uri="{BB962C8B-B14F-4D97-AF65-F5344CB8AC3E}">
        <p14:creationId xmlns:p14="http://schemas.microsoft.com/office/powerpoint/2010/main" val="4623990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8"/>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Overhead Analysis</a:t>
            </a:r>
            <a:endParaRPr/>
          </a:p>
        </p:txBody>
      </p:sp>
      <p:sp>
        <p:nvSpPr>
          <p:cNvPr id="448" name="Google Shape;448;p68"/>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a:lnSpc>
                <a:spcPct val="100000"/>
              </a:lnSpc>
            </a:pPr>
            <a:r>
              <a:rPr lang="en" b="1" dirty="0"/>
              <a:t>Performance Overhead</a:t>
            </a:r>
            <a:endParaRPr b="1" dirty="0"/>
          </a:p>
          <a:p>
            <a:pPr lvl="1">
              <a:lnSpc>
                <a:spcPct val="100000"/>
              </a:lnSpc>
              <a:spcBef>
                <a:spcPts val="0"/>
              </a:spcBef>
            </a:pPr>
            <a:r>
              <a:rPr lang="en" b="1" dirty="0">
                <a:solidFill>
                  <a:srgbClr val="000CFF"/>
                </a:solidFill>
              </a:rPr>
              <a:t>~10ns</a:t>
            </a:r>
            <a:r>
              <a:rPr lang="en" b="1" dirty="0"/>
              <a:t> </a:t>
            </a:r>
            <a:r>
              <a:rPr lang="en" dirty="0"/>
              <a:t>for every inference on the evaluated system; this is several orders of magnitude less than I/O latency of high-end SSD</a:t>
            </a:r>
            <a:endParaRPr dirty="0"/>
          </a:p>
          <a:p>
            <a:pPr>
              <a:lnSpc>
                <a:spcPct val="100000"/>
              </a:lnSpc>
              <a:spcBef>
                <a:spcPts val="0"/>
              </a:spcBef>
            </a:pPr>
            <a:r>
              <a:rPr lang="en" b="1" dirty="0"/>
              <a:t>Implementation Overhead</a:t>
            </a:r>
            <a:endParaRPr b="1" dirty="0"/>
          </a:p>
          <a:p>
            <a:pPr lvl="1">
              <a:lnSpc>
                <a:spcPct val="100000"/>
              </a:lnSpc>
              <a:spcBef>
                <a:spcPts val="0"/>
              </a:spcBef>
            </a:pPr>
            <a:r>
              <a:rPr lang="en" b="1" dirty="0">
                <a:solidFill>
                  <a:srgbClr val="000CFF"/>
                </a:solidFill>
              </a:rPr>
              <a:t>124.4 KiB</a:t>
            </a:r>
            <a:r>
              <a:rPr lang="en" dirty="0"/>
              <a:t> of implementation overhead </a:t>
            </a:r>
            <a:endParaRPr dirty="0"/>
          </a:p>
          <a:p>
            <a:pPr>
              <a:lnSpc>
                <a:spcPct val="100000"/>
              </a:lnSpc>
              <a:spcBef>
                <a:spcPts val="0"/>
              </a:spcBef>
            </a:pPr>
            <a:r>
              <a:rPr lang="en" b="1" dirty="0"/>
              <a:t>Metadata overhead</a:t>
            </a:r>
            <a:endParaRPr b="1" dirty="0"/>
          </a:p>
          <a:p>
            <a:pPr lvl="1">
              <a:lnSpc>
                <a:spcPct val="100000"/>
              </a:lnSpc>
              <a:spcBef>
                <a:spcPts val="0"/>
              </a:spcBef>
            </a:pPr>
            <a:r>
              <a:rPr lang="en" dirty="0"/>
              <a:t>0.1% of the total storage capacity when using a 4 KiB data placement granularity </a:t>
            </a:r>
            <a:endParaRPr dirty="0"/>
          </a:p>
          <a:p>
            <a:pPr lvl="1">
              <a:lnSpc>
                <a:spcPct val="100000"/>
              </a:lnSpc>
              <a:spcBef>
                <a:spcPts val="0"/>
              </a:spcBef>
            </a:pPr>
            <a:r>
              <a:rPr lang="en" b="1" dirty="0">
                <a:solidFill>
                  <a:srgbClr val="000CFF"/>
                </a:solidFill>
              </a:rPr>
              <a:t>40-bit </a:t>
            </a:r>
            <a:r>
              <a:rPr lang="en" dirty="0"/>
              <a:t>metadata overhead per data placement unit</a:t>
            </a:r>
            <a:endParaRPr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p:txBody>
          <a:bodyPr/>
          <a:lstStyle/>
          <a:p>
            <a:r>
              <a:rPr lang="en-US" dirty="0">
                <a:latin typeface="Garamond" charset="0"/>
              </a:rPr>
              <a:t>For More on Sybil</a:t>
            </a:r>
            <a:endParaRPr lang="en-US" dirty="0"/>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To appear in ISCA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160740" y="572396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03023FE1-3568-98CA-A61D-7E80400176EB}"/>
              </a:ext>
            </a:extLst>
          </p:cNvPr>
          <p:cNvPicPr>
            <a:picLocks noChangeAspect="1"/>
          </p:cNvPicPr>
          <p:nvPr/>
        </p:nvPicPr>
        <p:blipFill>
          <a:blip r:embed="rId3"/>
          <a:stretch>
            <a:fillRect/>
          </a:stretch>
        </p:blipFill>
        <p:spPr>
          <a:xfrm>
            <a:off x="0" y="2533417"/>
            <a:ext cx="9144000" cy="1791165"/>
          </a:xfrm>
          <a:prstGeom prst="rect">
            <a:avLst/>
          </a:prstGeom>
        </p:spPr>
      </p:pic>
    </p:spTree>
    <p:extLst>
      <p:ext uri="{BB962C8B-B14F-4D97-AF65-F5344CB8AC3E}">
        <p14:creationId xmlns:p14="http://schemas.microsoft.com/office/powerpoint/2010/main" val="132483599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71C7-661C-4147-8816-A3292E71FD43}"/>
              </a:ext>
            </a:extLst>
          </p:cNvPr>
          <p:cNvSpPr>
            <a:spLocks noGrp="1"/>
          </p:cNvSpPr>
          <p:nvPr>
            <p:ph type="title"/>
          </p:nvPr>
        </p:nvSpPr>
        <p:spPr/>
        <p:txBody>
          <a:bodyPr/>
          <a:lstStyle/>
          <a:p>
            <a:r>
              <a:rPr lang="en-US" dirty="0"/>
              <a:t>Current EFCL Projects</a:t>
            </a:r>
          </a:p>
        </p:txBody>
      </p:sp>
      <p:sp>
        <p:nvSpPr>
          <p:cNvPr id="3" name="Content Placeholder 2">
            <a:extLst>
              <a:ext uri="{FF2B5EF4-FFF2-40B4-BE49-F238E27FC236}">
                <a16:creationId xmlns:a16="http://schemas.microsoft.com/office/drawing/2014/main" id="{B36C2420-C500-B841-AB16-DE1A95668546}"/>
              </a:ext>
            </a:extLst>
          </p:cNvPr>
          <p:cNvSpPr>
            <a:spLocks noGrp="1"/>
          </p:cNvSpPr>
          <p:nvPr>
            <p:ph idx="1"/>
          </p:nvPr>
        </p:nvSpPr>
        <p:spPr>
          <a:xfrm>
            <a:off x="228600" y="1124744"/>
            <a:ext cx="8610600" cy="5123656"/>
          </a:xfrm>
        </p:spPr>
        <p:txBody>
          <a:bodyPr/>
          <a:lstStyle/>
          <a:p>
            <a:r>
              <a:rPr lang="en-US" dirty="0"/>
              <a:t>“A New Methodology and Open-Source Benchmark Suite for Evaluating Data Movement Bottlenecks: A Processing-in-Memory Case Study” </a:t>
            </a:r>
          </a:p>
          <a:p>
            <a:pPr lvl="1"/>
            <a:r>
              <a:rPr lang="en-US" dirty="0">
                <a:solidFill>
                  <a:srgbClr val="0000FF"/>
                </a:solidFill>
              </a:rPr>
              <a:t>Data-centric</a:t>
            </a:r>
          </a:p>
          <a:p>
            <a:pPr marL="0" indent="0">
              <a:buNone/>
            </a:pPr>
            <a:endParaRPr lang="en-US" sz="3000" dirty="0"/>
          </a:p>
          <a:p>
            <a:r>
              <a:rPr lang="en-US" dirty="0"/>
              <a:t>“Machine-Learning-Assisted Intelligent Microarchitectures to Reduce Memory Access Latency”</a:t>
            </a:r>
          </a:p>
          <a:p>
            <a:pPr lvl="1"/>
            <a:r>
              <a:rPr lang="en-US" dirty="0">
                <a:solidFill>
                  <a:srgbClr val="0000FF"/>
                </a:solidFill>
              </a:rPr>
              <a:t>Data-driven</a:t>
            </a:r>
          </a:p>
          <a:p>
            <a:pPr marL="0" indent="0">
              <a:buNone/>
            </a:pPr>
            <a:endParaRPr lang="en-US" sz="3000" dirty="0"/>
          </a:p>
          <a:p>
            <a:r>
              <a:rPr lang="en-US" dirty="0"/>
              <a:t>“Cross-layer Hardware/Software Techniques to Enable Powerful Computation and Memory Optimizations”</a:t>
            </a:r>
          </a:p>
          <a:p>
            <a:pPr lvl="1"/>
            <a:r>
              <a:rPr lang="en-US" dirty="0">
                <a:solidFill>
                  <a:srgbClr val="0000FF"/>
                </a:solidFill>
              </a:rPr>
              <a:t>Data-aware</a:t>
            </a:r>
          </a:p>
        </p:txBody>
      </p:sp>
      <p:sp>
        <p:nvSpPr>
          <p:cNvPr id="4" name="Slide Number Placeholder 3">
            <a:extLst>
              <a:ext uri="{FF2B5EF4-FFF2-40B4-BE49-F238E27FC236}">
                <a16:creationId xmlns:a16="http://schemas.microsoft.com/office/drawing/2014/main" id="{B8B8475B-7FD5-4846-8F3A-650CFE4178C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70078213-3E34-C273-EA5B-5A358E7292C7}"/>
              </a:ext>
            </a:extLst>
          </p:cNvPr>
          <p:cNvSpPr/>
          <p:nvPr/>
        </p:nvSpPr>
        <p:spPr>
          <a:xfrm>
            <a:off x="494656" y="5013176"/>
            <a:ext cx="8496944" cy="1169543"/>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328962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4038600"/>
            <a:ext cx="8208912" cy="1406624"/>
          </a:xfrm>
        </p:spPr>
        <p:txBody>
          <a:bodyPr/>
          <a:lstStyle/>
          <a:p>
            <a:pPr marL="0" indent="0" algn="ctr" eaLnBrk="1" hangingPunct="1">
              <a:buNone/>
            </a:pPr>
            <a:r>
              <a:rPr lang="en-US" altLang="en-US" dirty="0" err="1">
                <a:ea typeface="ＭＳ Ｐゴシック" panose="020B0600070205080204" pitchFamily="34" charset="-128"/>
              </a:rPr>
              <a:t>Ataberk</a:t>
            </a:r>
            <a:r>
              <a:rPr lang="en-US" altLang="en-US" dirty="0">
                <a:ea typeface="ＭＳ Ｐゴシック" panose="020B0600070205080204" pitchFamily="34" charset="-128"/>
              </a:rPr>
              <a:t> </a:t>
            </a:r>
            <a:r>
              <a:rPr lang="en-US" altLang="en-US" dirty="0" err="1">
                <a:ea typeface="ＭＳ Ｐゴシック" panose="020B0600070205080204" pitchFamily="34" charset="-128"/>
              </a:rPr>
              <a:t>Olgun</a:t>
            </a:r>
            <a:r>
              <a:rPr lang="en-US" altLang="en-US" dirty="0">
                <a:ea typeface="ＭＳ Ｐゴシック" panose="020B0600070205080204" pitchFamily="34" charset="-128"/>
              </a:rPr>
              <a:t>, Konstantinos </a:t>
            </a:r>
            <a:r>
              <a:rPr lang="en-US" altLang="en-US" dirty="0" err="1">
                <a:ea typeface="ＭＳ Ｐゴシック" panose="020B0600070205080204" pitchFamily="34" charset="-128"/>
              </a:rPr>
              <a:t>Kanellopoulos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Nisa</a:t>
            </a:r>
            <a:r>
              <a:rPr lang="en-US" altLang="en-US" dirty="0">
                <a:ea typeface="ＭＳ Ｐゴシック" panose="020B0600070205080204" pitchFamily="34" charset="-128"/>
              </a:rPr>
              <a:t> </a:t>
            </a:r>
            <a:r>
              <a:rPr lang="en-US" altLang="en-US" dirty="0" err="1">
                <a:ea typeface="ＭＳ Ｐゴシック" panose="020B0600070205080204" pitchFamily="34" charset="-128"/>
              </a:rPr>
              <a:t>Bostanci</a:t>
            </a:r>
            <a:endParaRPr lang="en-US" altLang="en-US" dirty="0">
              <a:ea typeface="ＭＳ Ｐゴシック" panose="020B0600070205080204" pitchFamily="34" charset="-128"/>
            </a:endParaRPr>
          </a:p>
          <a:p>
            <a:pPr marL="0" indent="0" algn="ctr" eaLnBrk="1" hangingPunct="1">
              <a:buNone/>
            </a:pPr>
            <a:r>
              <a:rPr lang="en-US" altLang="en-US" dirty="0">
                <a:ea typeface="ＭＳ Ｐゴシック" panose="020B0600070205080204" pitchFamily="34" charset="-128"/>
              </a:rPr>
              <a:t>Onur Mutlu</a:t>
            </a:r>
          </a:p>
          <a:p>
            <a:pPr marL="0" indent="0" algn="ctr" eaLnBrk="1" hangingPunct="1">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3400" dirty="0"/>
              <a:t>Cross-layer Hardware/Software Techniques </a:t>
            </a:r>
            <a:br>
              <a:rPr lang="en-US" sz="3400" dirty="0"/>
            </a:br>
            <a:r>
              <a:rPr lang="en-US" sz="3400" dirty="0"/>
              <a:t>to Enable Powerful </a:t>
            </a:r>
            <a:br>
              <a:rPr lang="en-US" sz="3400" dirty="0"/>
            </a:br>
            <a:r>
              <a:rPr lang="en-US" sz="3400" dirty="0"/>
              <a:t>Computation and Memory Optimizations </a:t>
            </a:r>
            <a:endParaRPr lang="en-US" sz="34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4"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217406313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CE99-5A9A-3B4D-B9AE-CED1929518D6}"/>
              </a:ext>
            </a:extLst>
          </p:cNvPr>
          <p:cNvSpPr>
            <a:spLocks noGrp="1"/>
          </p:cNvSpPr>
          <p:nvPr>
            <p:ph type="title"/>
          </p:nvPr>
        </p:nvSpPr>
        <p:spPr/>
        <p:txBody>
          <a:bodyPr/>
          <a:lstStyle/>
          <a:p>
            <a:r>
              <a:rPr lang="en-US" dirty="0"/>
              <a:t>Data-Aware Architectures</a:t>
            </a:r>
          </a:p>
        </p:txBody>
      </p:sp>
      <p:sp>
        <p:nvSpPr>
          <p:cNvPr id="3" name="Content Placeholder 2">
            <a:extLst>
              <a:ext uri="{FF2B5EF4-FFF2-40B4-BE49-F238E27FC236}">
                <a16:creationId xmlns:a16="http://schemas.microsoft.com/office/drawing/2014/main" id="{2A999E97-8C3D-FC48-9E08-0D96B2348D48}"/>
              </a:ext>
            </a:extLst>
          </p:cNvPr>
          <p:cNvSpPr>
            <a:spLocks noGrp="1"/>
          </p:cNvSpPr>
          <p:nvPr>
            <p:ph idx="1"/>
          </p:nvPr>
        </p:nvSpPr>
        <p:spPr/>
        <p:txBody>
          <a:bodyPr/>
          <a:lstStyle/>
          <a:p>
            <a:r>
              <a:rPr lang="en-US" dirty="0"/>
              <a:t>A data-aware architecture </a:t>
            </a:r>
            <a:r>
              <a:rPr lang="en-US" dirty="0">
                <a:solidFill>
                  <a:srgbClr val="0000FF"/>
                </a:solidFill>
              </a:rPr>
              <a:t>understands what it can do with and to each piece of data</a:t>
            </a:r>
          </a:p>
          <a:p>
            <a:endParaRPr lang="en-US" dirty="0"/>
          </a:p>
          <a:p>
            <a:r>
              <a:rPr lang="en-US" dirty="0"/>
              <a:t>It makes use of different properties of data to improve performance, efficiency and other metrics</a:t>
            </a:r>
          </a:p>
          <a:p>
            <a:pPr lvl="1"/>
            <a:r>
              <a:rPr lang="en-US" dirty="0"/>
              <a:t>Compressibility</a:t>
            </a:r>
          </a:p>
          <a:p>
            <a:pPr lvl="1"/>
            <a:r>
              <a:rPr lang="en-US" dirty="0"/>
              <a:t>Approximability</a:t>
            </a:r>
          </a:p>
          <a:p>
            <a:pPr lvl="1"/>
            <a:r>
              <a:rPr lang="en-US" dirty="0"/>
              <a:t>Locality</a:t>
            </a:r>
          </a:p>
          <a:p>
            <a:pPr lvl="1"/>
            <a:r>
              <a:rPr lang="en-US" dirty="0"/>
              <a:t>Sparsity</a:t>
            </a:r>
          </a:p>
          <a:p>
            <a:pPr lvl="1"/>
            <a:r>
              <a:rPr lang="en-US" dirty="0"/>
              <a:t>Criticality for Computation X</a:t>
            </a:r>
          </a:p>
          <a:p>
            <a:pPr lvl="1"/>
            <a:r>
              <a:rPr lang="en-US" dirty="0"/>
              <a:t>Access Semantics</a:t>
            </a:r>
          </a:p>
          <a:p>
            <a:pPr lvl="1"/>
            <a:r>
              <a:rPr lang="en-US" dirty="0"/>
              <a:t>…</a:t>
            </a:r>
          </a:p>
          <a:p>
            <a:endParaRPr lang="en-US" dirty="0"/>
          </a:p>
          <a:p>
            <a:endParaRPr lang="en-US" dirty="0"/>
          </a:p>
        </p:txBody>
      </p:sp>
      <p:sp>
        <p:nvSpPr>
          <p:cNvPr id="4" name="Slide Number Placeholder 3">
            <a:extLst>
              <a:ext uri="{FF2B5EF4-FFF2-40B4-BE49-F238E27FC236}">
                <a16:creationId xmlns:a16="http://schemas.microsoft.com/office/drawing/2014/main" id="{188C744D-F38D-264E-AC4F-A7A830C2B66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spTree>
    <p:extLst>
      <p:ext uri="{BB962C8B-B14F-4D97-AF65-F5344CB8AC3E}">
        <p14:creationId xmlns:p14="http://schemas.microsoft.com/office/powerpoint/2010/main" val="83205099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84E8-46D7-1745-BA18-D06529D28974}"/>
              </a:ext>
            </a:extLst>
          </p:cNvPr>
          <p:cNvSpPr>
            <a:spLocks noGrp="1"/>
          </p:cNvSpPr>
          <p:nvPr>
            <p:ph type="title"/>
          </p:nvPr>
        </p:nvSpPr>
        <p:spPr/>
        <p:txBody>
          <a:bodyPr/>
          <a:lstStyle/>
          <a:p>
            <a:r>
              <a:rPr lang="en-US" dirty="0"/>
              <a:t>One Problem: Limited Expressiveness</a:t>
            </a:r>
          </a:p>
        </p:txBody>
      </p:sp>
      <p:sp>
        <p:nvSpPr>
          <p:cNvPr id="3" name="Content Placeholder 2">
            <a:extLst>
              <a:ext uri="{FF2B5EF4-FFF2-40B4-BE49-F238E27FC236}">
                <a16:creationId xmlns:a16="http://schemas.microsoft.com/office/drawing/2014/main" id="{F313CB78-6E64-104A-B227-ECFB269415F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8A73B4-6E72-424A-8FAB-A5668B1645C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2A1BD76-0C0A-1B44-A8C0-61EA9A13B35D}"/>
              </a:ext>
            </a:extLst>
          </p:cNvPr>
          <p:cNvPicPr>
            <a:picLocks noChangeAspect="1"/>
          </p:cNvPicPr>
          <p:nvPr/>
        </p:nvPicPr>
        <p:blipFill>
          <a:blip r:embed="rId2"/>
          <a:stretch>
            <a:fillRect/>
          </a:stretch>
        </p:blipFill>
        <p:spPr>
          <a:xfrm>
            <a:off x="50800" y="1114896"/>
            <a:ext cx="9042400" cy="4978400"/>
          </a:xfrm>
          <a:prstGeom prst="rect">
            <a:avLst/>
          </a:prstGeom>
        </p:spPr>
      </p:pic>
    </p:spTree>
    <p:extLst>
      <p:ext uri="{BB962C8B-B14F-4D97-AF65-F5344CB8AC3E}">
        <p14:creationId xmlns:p14="http://schemas.microsoft.com/office/powerpoint/2010/main" val="275716052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CB68-5CE5-1D4D-AAE5-65AE904DEBFF}"/>
              </a:ext>
            </a:extLst>
          </p:cNvPr>
          <p:cNvSpPr>
            <a:spLocks noGrp="1"/>
          </p:cNvSpPr>
          <p:nvPr>
            <p:ph type="title"/>
          </p:nvPr>
        </p:nvSpPr>
        <p:spPr/>
        <p:txBody>
          <a:bodyPr/>
          <a:lstStyle/>
          <a:p>
            <a:r>
              <a:rPr lang="en-US" dirty="0"/>
              <a:t>A Solution: More Expressive Interfaces</a:t>
            </a:r>
          </a:p>
        </p:txBody>
      </p:sp>
      <p:sp>
        <p:nvSpPr>
          <p:cNvPr id="3" name="Content Placeholder 2">
            <a:extLst>
              <a:ext uri="{FF2B5EF4-FFF2-40B4-BE49-F238E27FC236}">
                <a16:creationId xmlns:a16="http://schemas.microsoft.com/office/drawing/2014/main" id="{F5DB3EEF-AAAD-9847-820E-EB0F1C17AC9A}"/>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8108765-1E1B-D049-A72B-B6772BD3CE3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95AFC4-B67F-BC48-882B-8F3B14641016}"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EB3FB78E-168C-4E4F-B6BE-1657460704D9}"/>
              </a:ext>
            </a:extLst>
          </p:cNvPr>
          <p:cNvPicPr>
            <a:picLocks noChangeAspect="1"/>
          </p:cNvPicPr>
          <p:nvPr/>
        </p:nvPicPr>
        <p:blipFill>
          <a:blip r:embed="rId2"/>
          <a:stretch>
            <a:fillRect/>
          </a:stretch>
        </p:blipFill>
        <p:spPr>
          <a:xfrm>
            <a:off x="25400" y="1196752"/>
            <a:ext cx="9093200" cy="5041900"/>
          </a:xfrm>
          <a:prstGeom prst="rect">
            <a:avLst/>
          </a:prstGeom>
        </p:spPr>
      </p:pic>
    </p:spTree>
    <p:extLst>
      <p:ext uri="{BB962C8B-B14F-4D97-AF65-F5344CB8AC3E}">
        <p14:creationId xmlns:p14="http://schemas.microsoft.com/office/powerpoint/2010/main" val="15593144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Data-Aware</a:t>
            </a:r>
          </a:p>
          <a:p>
            <a:pPr marL="0" indent="0" algn="ctr" eaLnBrk="1" hangingPunct="1">
              <a:buNone/>
            </a:pPr>
            <a:r>
              <a:rPr lang="en-US" sz="6000" dirty="0">
                <a:solidFill>
                  <a:srgbClr val="0432FF"/>
                </a:solidFill>
                <a:latin typeface="Tahoma" charset="0"/>
                <a:ea typeface="ＭＳ Ｐゴシック" charset="0"/>
                <a:cs typeface="ＭＳ Ｐゴシック" charset="0"/>
              </a:rPr>
              <a:t>(Expressive)</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97285673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915400" cy="5195664"/>
          </a:xfrm>
        </p:spPr>
        <p:txBody>
          <a:bodyPr/>
          <a:lstStyle/>
          <a:p>
            <a:r>
              <a:rPr lang="en-US" sz="2000" dirty="0" err="1"/>
              <a:t>MetaSys</a:t>
            </a:r>
            <a:r>
              <a:rPr lang="en-US" sz="2000" dirty="0"/>
              <a:t>: A Practical Open-Source Metadata Management System to Implement and Evaluate Cross-Layer Optimizations [ACM TACO 2022]</a:t>
            </a:r>
            <a:br>
              <a:rPr lang="en-US" sz="2000" dirty="0"/>
            </a:br>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494656" y="1052736"/>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858870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71C7-661C-4147-8816-A3292E71FD43}"/>
              </a:ext>
            </a:extLst>
          </p:cNvPr>
          <p:cNvSpPr>
            <a:spLocks noGrp="1"/>
          </p:cNvSpPr>
          <p:nvPr>
            <p:ph type="title"/>
          </p:nvPr>
        </p:nvSpPr>
        <p:spPr/>
        <p:txBody>
          <a:bodyPr/>
          <a:lstStyle/>
          <a:p>
            <a:r>
              <a:rPr lang="en-US" dirty="0"/>
              <a:t>Current EFCL Projects</a:t>
            </a:r>
          </a:p>
        </p:txBody>
      </p:sp>
      <p:sp>
        <p:nvSpPr>
          <p:cNvPr id="3" name="Content Placeholder 2">
            <a:extLst>
              <a:ext uri="{FF2B5EF4-FFF2-40B4-BE49-F238E27FC236}">
                <a16:creationId xmlns:a16="http://schemas.microsoft.com/office/drawing/2014/main" id="{B36C2420-C500-B841-AB16-DE1A95668546}"/>
              </a:ext>
            </a:extLst>
          </p:cNvPr>
          <p:cNvSpPr>
            <a:spLocks noGrp="1"/>
          </p:cNvSpPr>
          <p:nvPr>
            <p:ph idx="1"/>
          </p:nvPr>
        </p:nvSpPr>
        <p:spPr>
          <a:xfrm>
            <a:off x="228600" y="1124744"/>
            <a:ext cx="8610600" cy="5123656"/>
          </a:xfrm>
        </p:spPr>
        <p:txBody>
          <a:bodyPr/>
          <a:lstStyle/>
          <a:p>
            <a:r>
              <a:rPr lang="en-US" dirty="0"/>
              <a:t>“A New Methodology and Open-Source Benchmark Suite for Evaluating Data Movement Bottlenecks: A Processing-in-Memory Case Study” </a:t>
            </a:r>
          </a:p>
          <a:p>
            <a:pPr lvl="1"/>
            <a:r>
              <a:rPr lang="en-US" dirty="0">
                <a:solidFill>
                  <a:srgbClr val="0000FF"/>
                </a:solidFill>
              </a:rPr>
              <a:t>Data-centric</a:t>
            </a:r>
          </a:p>
          <a:p>
            <a:pPr marL="0" indent="0">
              <a:buNone/>
            </a:pPr>
            <a:endParaRPr lang="en-US" sz="3000" dirty="0"/>
          </a:p>
          <a:p>
            <a:r>
              <a:rPr lang="en-US" dirty="0"/>
              <a:t>“Machine-Learning-Assisted Intelligent Microarchitectures to Reduce Memory Access Latency”</a:t>
            </a:r>
          </a:p>
          <a:p>
            <a:pPr lvl="1"/>
            <a:r>
              <a:rPr lang="en-US" dirty="0">
                <a:solidFill>
                  <a:srgbClr val="0000FF"/>
                </a:solidFill>
              </a:rPr>
              <a:t>Data-driven</a:t>
            </a:r>
          </a:p>
          <a:p>
            <a:pPr marL="0" indent="0">
              <a:buNone/>
            </a:pPr>
            <a:endParaRPr lang="en-US" sz="3000" dirty="0"/>
          </a:p>
          <a:p>
            <a:r>
              <a:rPr lang="en-US" dirty="0"/>
              <a:t>“Cross-layer Hardware/Software Techniques to Enable Powerful Computation and Memory Optimizations”</a:t>
            </a:r>
          </a:p>
          <a:p>
            <a:pPr lvl="1"/>
            <a:r>
              <a:rPr lang="en-US" dirty="0">
                <a:solidFill>
                  <a:srgbClr val="0000FF"/>
                </a:solidFill>
              </a:rPr>
              <a:t>Data-aware</a:t>
            </a:r>
          </a:p>
        </p:txBody>
      </p:sp>
      <p:sp>
        <p:nvSpPr>
          <p:cNvPr id="4" name="Slide Number Placeholder 3">
            <a:extLst>
              <a:ext uri="{FF2B5EF4-FFF2-40B4-BE49-F238E27FC236}">
                <a16:creationId xmlns:a16="http://schemas.microsoft.com/office/drawing/2014/main" id="{B8B8475B-7FD5-4846-8F3A-650CFE4178C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70078213-3E34-C273-EA5B-5A358E7292C7}"/>
              </a:ext>
            </a:extLst>
          </p:cNvPr>
          <p:cNvSpPr/>
          <p:nvPr/>
        </p:nvSpPr>
        <p:spPr>
          <a:xfrm>
            <a:off x="494656" y="1035321"/>
            <a:ext cx="8496944" cy="167359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654335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p:txBody>
          <a:bodyPr/>
          <a:lstStyle/>
          <a:p>
            <a:r>
              <a:rPr lang="en-US" dirty="0" err="1">
                <a:latin typeface="Garamond" charset="0"/>
              </a:rPr>
              <a:t>MetaSys</a:t>
            </a:r>
            <a:r>
              <a:rPr lang="en-US" dirty="0">
                <a:latin typeface="Garamond" charset="0"/>
              </a:rPr>
              <a:t> Open Source Framework</a:t>
            </a:r>
            <a:endParaRPr lang="en-US" dirty="0"/>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124744"/>
            <a:ext cx="8610600" cy="4876800"/>
          </a:xfrm>
        </p:spPr>
        <p:txBody>
          <a:bodyPr/>
          <a:lstStyle/>
          <a:p>
            <a:r>
              <a:rPr lang="en-US" dirty="0">
                <a:solidFill>
                  <a:srgbClr val="0000FF"/>
                </a:solidFill>
              </a:rPr>
              <a:t>Appears in ACM TACO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160740" y="6495018"/>
            <a:ext cx="4742004" cy="369332"/>
          </a:xfrm>
          <a:prstGeom prst="rect">
            <a:avLst/>
          </a:prstGeom>
          <a:noFill/>
        </p:spPr>
        <p:txBody>
          <a:bodyPr wrap="none" rtlCol="0">
            <a:spAutoFit/>
          </a:bodyPr>
          <a:lstStyle/>
          <a:p>
            <a:pPr lvl="0"/>
            <a:r>
              <a:rPr lang="en-US" b="1" dirty="0">
                <a:solidFill>
                  <a:srgbClr val="0000FF"/>
                </a:solidFill>
                <a:hlinkClick r:id="rId2">
                  <a:extLst>
                    <a:ext uri="{A12FA001-AC4F-418D-AE19-62706E023703}">
                      <ahyp:hlinkClr xmlns:ahyp="http://schemas.microsoft.com/office/drawing/2018/hyperlinkcolor" val="tx"/>
                    </a:ext>
                  </a:extLst>
                </a:hlinkClick>
              </a:rPr>
              <a:t>https://arxiv.org/pdf/2105.08123.pdf</a:t>
            </a:r>
            <a:r>
              <a:rPr lang="en-US" b="1" dirty="0">
                <a:solidFill>
                  <a:srgbClr val="0000FF"/>
                </a:solidFill>
              </a:rPr>
              <a:t> </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9605BD85-4795-87C1-D5BA-C2324215E902}"/>
              </a:ext>
            </a:extLst>
          </p:cNvPr>
          <p:cNvPicPr>
            <a:picLocks noChangeAspect="1"/>
          </p:cNvPicPr>
          <p:nvPr/>
        </p:nvPicPr>
        <p:blipFill>
          <a:blip r:embed="rId3"/>
          <a:stretch>
            <a:fillRect/>
          </a:stretch>
        </p:blipFill>
        <p:spPr>
          <a:xfrm>
            <a:off x="179512" y="1926877"/>
            <a:ext cx="8837042" cy="4026555"/>
          </a:xfrm>
          <a:prstGeom prst="rect">
            <a:avLst/>
          </a:prstGeom>
        </p:spPr>
      </p:pic>
    </p:spTree>
    <p:extLst>
      <p:ext uri="{BB962C8B-B14F-4D97-AF65-F5344CB8AC3E}">
        <p14:creationId xmlns:p14="http://schemas.microsoft.com/office/powerpoint/2010/main" val="244184192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0B55-16DC-D645-B6CA-782533EC5FFC}"/>
              </a:ext>
            </a:extLst>
          </p:cNvPr>
          <p:cNvSpPr>
            <a:spLocks noGrp="1"/>
          </p:cNvSpPr>
          <p:nvPr>
            <p:ph type="ctrTitle"/>
          </p:nvPr>
        </p:nvSpPr>
        <p:spPr>
          <a:xfrm>
            <a:off x="158044" y="561348"/>
            <a:ext cx="8827912" cy="2182511"/>
          </a:xfrm>
        </p:spPr>
        <p:txBody>
          <a:bodyPr/>
          <a:lstStyle/>
          <a:p>
            <a: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MetaSys </a:t>
            </a:r>
            <a:b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 Practical Open-Source Metadata Management System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to Implement and Evaluate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Cross-Layer Optimizations</a:t>
            </a:r>
            <a:endPar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ubtitle 5">
            <a:extLst>
              <a:ext uri="{FF2B5EF4-FFF2-40B4-BE49-F238E27FC236}">
                <a16:creationId xmlns:a16="http://schemas.microsoft.com/office/drawing/2014/main" id="{B5D7390C-5290-3043-92CE-7253D4F94536}"/>
              </a:ext>
            </a:extLst>
          </p:cNvPr>
          <p:cNvSpPr txBox="1">
            <a:spLocks/>
          </p:cNvSpPr>
          <p:nvPr/>
        </p:nvSpPr>
        <p:spPr>
          <a:xfrm>
            <a:off x="-1524000" y="3040037"/>
            <a:ext cx="12191999" cy="173305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b="1"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b="1"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b="1"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yriad Pro Cond"/>
                <a:ea typeface="+mn-ea"/>
                <a:cs typeface="+mn-cs"/>
              </a:rPr>
              <a:t>Nandita Vijaykumar</a:t>
            </a: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Ataberk Olgun, Konstantinos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Kanellopoulos</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F.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Nisa</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Bostanci</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Hasan Hassan,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Mehrshad</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Lotfi</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Phillip B. Gibbons,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Onur</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Mutlu</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p:txBody>
      </p:sp>
      <p:pic>
        <p:nvPicPr>
          <p:cNvPr id="6" name="Picture 5">
            <a:extLst>
              <a:ext uri="{FF2B5EF4-FFF2-40B4-BE49-F238E27FC236}">
                <a16:creationId xmlns:a16="http://schemas.microsoft.com/office/drawing/2014/main" id="{0EB0A026-4BF8-CD45-AD74-4085DAD83AC6}"/>
              </a:ext>
            </a:extLst>
          </p:cNvPr>
          <p:cNvPicPr>
            <a:picLocks noChangeAspect="1"/>
          </p:cNvPicPr>
          <p:nvPr/>
        </p:nvPicPr>
        <p:blipFill>
          <a:blip r:embed="rId3"/>
          <a:stretch>
            <a:fillRect/>
          </a:stretch>
        </p:blipFill>
        <p:spPr>
          <a:xfrm>
            <a:off x="3308872" y="5679195"/>
            <a:ext cx="2526254" cy="1009635"/>
          </a:xfrm>
          <a:prstGeom prst="rect">
            <a:avLst/>
          </a:prstGeom>
        </p:spPr>
      </p:pic>
      <p:pic>
        <p:nvPicPr>
          <p:cNvPr id="7" name="Picture 6">
            <a:extLst>
              <a:ext uri="{FF2B5EF4-FFF2-40B4-BE49-F238E27FC236}">
                <a16:creationId xmlns:a16="http://schemas.microsoft.com/office/drawing/2014/main" id="{62EA3F73-CC57-C746-B8D3-AB7F0C93F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44" y="5572943"/>
            <a:ext cx="2793820" cy="1009635"/>
          </a:xfrm>
          <a:prstGeom prst="rect">
            <a:avLst/>
          </a:prstGeom>
        </p:spPr>
      </p:pic>
      <p:pic>
        <p:nvPicPr>
          <p:cNvPr id="8" name="Graphic 7">
            <a:extLst>
              <a:ext uri="{FF2B5EF4-FFF2-40B4-BE49-F238E27FC236}">
                <a16:creationId xmlns:a16="http://schemas.microsoft.com/office/drawing/2014/main" id="{8D143130-5DC5-9D41-88BB-5D097D91A3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9395" y="4889046"/>
            <a:ext cx="2925208" cy="558246"/>
          </a:xfrm>
          <a:prstGeom prst="rect">
            <a:avLst/>
          </a:prstGeom>
        </p:spPr>
      </p:pic>
      <p:pic>
        <p:nvPicPr>
          <p:cNvPr id="10" name="Picture 4" descr="TOBB ETÜ">
            <a:extLst>
              <a:ext uri="{FF2B5EF4-FFF2-40B4-BE49-F238E27FC236}">
                <a16:creationId xmlns:a16="http://schemas.microsoft.com/office/drawing/2014/main" id="{31871AE1-CB31-0F47-9DA8-53F05461C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134" y="5827847"/>
            <a:ext cx="2671238" cy="71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8190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Executive Summary</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811107"/>
            <a:ext cx="8801100" cy="5354197"/>
          </a:xfrm>
        </p:spPr>
        <p:txBody>
          <a:bodyPr/>
          <a:lstStyle/>
          <a:p>
            <a:pPr marL="0" indent="0">
              <a:buNone/>
            </a:pPr>
            <a:r>
              <a:rPr lang="en-TR" sz="2000" b="1" dirty="0">
                <a:solidFill>
                  <a:schemeClr val="accent6"/>
                </a:solidFill>
              </a:rPr>
              <a:t>Problem</a:t>
            </a:r>
          </a:p>
          <a:p>
            <a:r>
              <a:rPr lang="en-TR" sz="2000" dirty="0"/>
              <a:t>Cross-layer techniques are </a:t>
            </a:r>
            <a:r>
              <a:rPr lang="en-TR" sz="2000" dirty="0">
                <a:solidFill>
                  <a:srgbClr val="FF0000"/>
                </a:solidFill>
              </a:rPr>
              <a:t>challenging</a:t>
            </a:r>
            <a:r>
              <a:rPr lang="en-TR" sz="2000" dirty="0"/>
              <a:t> to </a:t>
            </a:r>
            <a:r>
              <a:rPr lang="en-TR" sz="2000" dirty="0">
                <a:solidFill>
                  <a:schemeClr val="bg2">
                    <a:lumMod val="50000"/>
                  </a:schemeClr>
                </a:solidFill>
              </a:rPr>
              <a:t>implement</a:t>
            </a:r>
            <a:r>
              <a:rPr lang="en-TR" sz="2000" dirty="0">
                <a:solidFill>
                  <a:srgbClr val="FF0000"/>
                </a:solidFill>
              </a:rPr>
              <a:t> </a:t>
            </a:r>
            <a:r>
              <a:rPr lang="en-TR" sz="2000" dirty="0"/>
              <a:t>because they require </a:t>
            </a:r>
            <a:r>
              <a:rPr lang="en-TR" sz="2000" dirty="0">
                <a:solidFill>
                  <a:schemeClr val="bg2">
                    <a:lumMod val="50000"/>
                  </a:schemeClr>
                </a:solidFill>
              </a:rPr>
              <a:t>full-stack changes</a:t>
            </a:r>
            <a:endParaRPr lang="en-TR" sz="100" b="1" dirty="0">
              <a:solidFill>
                <a:schemeClr val="accent6"/>
              </a:solidFill>
            </a:endParaRPr>
          </a:p>
          <a:p>
            <a:r>
              <a:rPr lang="en-TR" sz="2000" dirty="0">
                <a:solidFill>
                  <a:schemeClr val="bg2">
                    <a:lumMod val="50000"/>
                  </a:schemeClr>
                </a:solidFill>
              </a:rPr>
              <a:t>Existing open-source infrastructures </a:t>
            </a:r>
            <a:r>
              <a:rPr lang="en-TR" sz="2000" dirty="0"/>
              <a:t>for implementing cross-layer techniques are </a:t>
            </a:r>
            <a:r>
              <a:rPr lang="en-TR" sz="2000" dirty="0">
                <a:solidFill>
                  <a:schemeClr val="accent6"/>
                </a:solidFill>
              </a:rPr>
              <a:t>not</a:t>
            </a:r>
            <a:r>
              <a:rPr lang="en-TR" sz="2000" dirty="0"/>
              <a:t> designed to provide </a:t>
            </a:r>
            <a:r>
              <a:rPr lang="en-TR" sz="2000">
                <a:solidFill>
                  <a:schemeClr val="bg2">
                    <a:lumMod val="50000"/>
                  </a:schemeClr>
                </a:solidFill>
              </a:rPr>
              <a:t>key features</a:t>
            </a:r>
            <a:endParaRPr lang="en-US" sz="2000" dirty="0"/>
          </a:p>
          <a:p>
            <a:endParaRPr lang="en-TR" sz="600" dirty="0"/>
          </a:p>
          <a:p>
            <a:pPr marL="0" indent="0">
              <a:buNone/>
            </a:pPr>
            <a:r>
              <a:rPr lang="en-TR" sz="2000" b="1" dirty="0">
                <a:solidFill>
                  <a:srgbClr val="FFC000"/>
                </a:solidFill>
              </a:rPr>
              <a:t>Key Idea </a:t>
            </a:r>
            <a:r>
              <a:rPr lang="en-TR" sz="2000" b="1" dirty="0"/>
              <a:t>–</a:t>
            </a:r>
            <a:r>
              <a:rPr lang="en-TR" sz="2000" b="1" dirty="0">
                <a:solidFill>
                  <a:srgbClr val="FFC000"/>
                </a:solidFill>
              </a:rPr>
              <a:t> </a:t>
            </a:r>
            <a:r>
              <a:rPr lang="en-TR" sz="2000" dirty="0"/>
              <a:t>Provide:</a:t>
            </a:r>
          </a:p>
          <a:p>
            <a:r>
              <a:rPr lang="en-TR" sz="2000" dirty="0"/>
              <a:t>Rich dynamic HW/SW interfaces</a:t>
            </a:r>
          </a:p>
          <a:p>
            <a:r>
              <a:rPr lang="en-TR" sz="2000" dirty="0"/>
              <a:t>Low-overhead metadata management</a:t>
            </a:r>
          </a:p>
          <a:p>
            <a:r>
              <a:rPr lang="en-TR" sz="2000" dirty="0"/>
              <a:t>Interfaces to key hardware components (e.g</a:t>
            </a:r>
            <a:r>
              <a:rPr lang="en-TR" sz="2000"/>
              <a:t>., prefetcher</a:t>
            </a:r>
            <a:r>
              <a:rPr lang="en-US" sz="2000" dirty="0"/>
              <a:t>, caches</a:t>
            </a:r>
            <a:r>
              <a:rPr lang="en-TR" sz="2000"/>
              <a:t>)</a:t>
            </a:r>
            <a:endParaRPr lang="en-US" sz="2000" dirty="0"/>
          </a:p>
          <a:p>
            <a:endParaRPr lang="en-TR" sz="600" dirty="0"/>
          </a:p>
          <a:p>
            <a:pPr marL="0" indent="0">
              <a:buNone/>
            </a:pPr>
            <a:r>
              <a:rPr lang="en-TR" sz="2000">
                <a:solidFill>
                  <a:schemeClr val="bg2">
                    <a:lumMod val="50000"/>
                  </a:schemeClr>
                </a:solidFill>
              </a:rPr>
              <a:t>Our</a:t>
            </a:r>
            <a:r>
              <a:rPr lang="en-TR" sz="2000" b="1">
                <a:solidFill>
                  <a:schemeClr val="bg2">
                    <a:lumMod val="50000"/>
                  </a:schemeClr>
                </a:solidFill>
              </a:rPr>
              <a:t> </a:t>
            </a:r>
            <a:r>
              <a:rPr lang="en-TR" sz="2000" b="1" dirty="0">
                <a:solidFill>
                  <a:schemeClr val="bg2">
                    <a:lumMod val="50000"/>
                  </a:schemeClr>
                </a:solidFill>
              </a:rPr>
              <a:t>goal </a:t>
            </a:r>
            <a:r>
              <a:rPr lang="en-TR" sz="2000" dirty="0"/>
              <a:t>is twofold:</a:t>
            </a:r>
          </a:p>
          <a:p>
            <a:pPr marL="457200" indent="-457200">
              <a:buFont typeface="+mj-lt"/>
              <a:buAutoNum type="arabicPeriod"/>
            </a:pPr>
            <a:r>
              <a:rPr lang="en-TR" sz="2000" dirty="0"/>
              <a:t>Develop an </a:t>
            </a:r>
            <a:r>
              <a:rPr lang="en-TR" sz="2000" dirty="0">
                <a:solidFill>
                  <a:schemeClr val="bg2">
                    <a:lumMod val="50000"/>
                  </a:schemeClr>
                </a:solidFill>
              </a:rPr>
              <a:t>efficient </a:t>
            </a:r>
            <a:r>
              <a:rPr lang="en-TR" sz="2000" dirty="0"/>
              <a:t>and </a:t>
            </a:r>
            <a:r>
              <a:rPr lang="en-TR" sz="2000" dirty="0">
                <a:solidFill>
                  <a:schemeClr val="bg2">
                    <a:lumMod val="50000"/>
                  </a:schemeClr>
                </a:solidFill>
              </a:rPr>
              <a:t>flexible</a:t>
            </a:r>
            <a:r>
              <a:rPr lang="en-TR" sz="2000" dirty="0"/>
              <a:t> framework to enable </a:t>
            </a:r>
            <a:r>
              <a:rPr lang="en-TR" sz="2000" dirty="0">
                <a:solidFill>
                  <a:schemeClr val="bg2">
                    <a:lumMod val="50000"/>
                  </a:schemeClr>
                </a:solidFill>
              </a:rPr>
              <a:t>rapid implementation </a:t>
            </a:r>
            <a:r>
              <a:rPr lang="en-TR" sz="2000" dirty="0"/>
              <a:t>of new cross-layer techniques</a:t>
            </a:r>
          </a:p>
          <a:p>
            <a:pPr marL="457200" indent="-457200">
              <a:buFont typeface="+mj-lt"/>
              <a:buAutoNum type="arabicPeriod"/>
            </a:pPr>
            <a:r>
              <a:rPr lang="en-TR" sz="2000" dirty="0"/>
              <a:t>Perform a detailed limit study to quantify the overheads associated with </a:t>
            </a:r>
            <a:r>
              <a:rPr lang="en-TR" sz="2000" dirty="0">
                <a:solidFill>
                  <a:schemeClr val="bg2">
                    <a:lumMod val="50000"/>
                  </a:schemeClr>
                </a:solidFill>
              </a:rPr>
              <a:t>general</a:t>
            </a:r>
            <a:r>
              <a:rPr lang="en-TR" sz="2000" dirty="0"/>
              <a:t> metadata systems</a:t>
            </a:r>
          </a:p>
          <a:p>
            <a:pPr marL="0" indent="0">
              <a:buNone/>
            </a:pPr>
            <a:endParaRPr lang="en-TR" sz="2000" dirty="0"/>
          </a:p>
        </p:txBody>
      </p:sp>
    </p:spTree>
    <p:extLst>
      <p:ext uri="{BB962C8B-B14F-4D97-AF65-F5344CB8AC3E}">
        <p14:creationId xmlns:p14="http://schemas.microsoft.com/office/powerpoint/2010/main" val="37165029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Atom Abstraction</a:t>
            </a:r>
          </a:p>
        </p:txBody>
      </p:sp>
      <p:grpSp>
        <p:nvGrpSpPr>
          <p:cNvPr id="10" name="Group 9"/>
          <p:cNvGrpSpPr/>
          <p:nvPr/>
        </p:nvGrpSpPr>
        <p:grpSpPr>
          <a:xfrm>
            <a:off x="252066" y="2665995"/>
            <a:ext cx="3593288" cy="2168308"/>
            <a:chOff x="3646715" y="2481943"/>
            <a:chExt cx="4019646" cy="3224351"/>
          </a:xfrm>
        </p:grpSpPr>
        <p:sp>
          <p:nvSpPr>
            <p:cNvPr id="5" name="Rounded Rectangle 4"/>
            <p:cNvSpPr/>
            <p:nvPr/>
          </p:nvSpPr>
          <p:spPr>
            <a:xfrm>
              <a:off x="3646715" y="2481943"/>
              <a:ext cx="4019646" cy="3224351"/>
            </a:xfrm>
            <a:prstGeom prst="roundRect">
              <a:avLst>
                <a:gd name="adj" fmla="val 88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endParaRPr>
            </a:p>
          </p:txBody>
        </p:sp>
        <p:sp>
          <p:nvSpPr>
            <p:cNvPr id="6" name="TextBox 5"/>
            <p:cNvSpPr txBox="1"/>
            <p:nvPr/>
          </p:nvSpPr>
          <p:spPr>
            <a:xfrm>
              <a:off x="4884980" y="2490905"/>
              <a:ext cx="2084923" cy="82381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 X </a:t>
              </a:r>
            </a:p>
          </p:txBody>
        </p:sp>
        <p:sp>
          <p:nvSpPr>
            <p:cNvPr id="7" name="Rounded Rectangle 6"/>
            <p:cNvSpPr/>
            <p:nvPr/>
          </p:nvSpPr>
          <p:spPr>
            <a:xfrm>
              <a:off x="3929744" y="3309597"/>
              <a:ext cx="1774371" cy="1213756"/>
            </a:xfrm>
            <a:prstGeom prst="roundRect">
              <a:avLst>
                <a:gd name="adj" fmla="val 1063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Program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Attributes</a:t>
              </a:r>
            </a:p>
          </p:txBody>
        </p:sp>
        <p:sp>
          <p:nvSpPr>
            <p:cNvPr id="8" name="Rounded Rectangle 7"/>
            <p:cNvSpPr/>
            <p:nvPr/>
          </p:nvSpPr>
          <p:spPr>
            <a:xfrm>
              <a:off x="5845815" y="3296108"/>
              <a:ext cx="1576704" cy="1213756"/>
            </a:xfrm>
            <a:prstGeom prst="roundRect">
              <a:avLst>
                <a:gd name="adj" fmla="val 12953"/>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Mapping</a:t>
              </a:r>
            </a:p>
          </p:txBody>
        </p:sp>
        <p:sp>
          <p:nvSpPr>
            <p:cNvPr id="9" name="Rounded Rectangle 8"/>
            <p:cNvSpPr/>
            <p:nvPr/>
          </p:nvSpPr>
          <p:spPr>
            <a:xfrm>
              <a:off x="5114037" y="4666636"/>
              <a:ext cx="1409212" cy="794148"/>
            </a:xfrm>
            <a:prstGeom prst="roundRect">
              <a:avLst>
                <a:gd name="adj" fmla="val 1453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State</a:t>
              </a:r>
            </a:p>
          </p:txBody>
        </p:sp>
      </p:grpSp>
      <p:sp>
        <p:nvSpPr>
          <p:cNvPr id="25" name="TextBox 24"/>
          <p:cNvSpPr txBox="1"/>
          <p:nvPr/>
        </p:nvSpPr>
        <p:spPr>
          <a:xfrm>
            <a:off x="336643" y="5061407"/>
            <a:ext cx="2792658"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7E6E6">
                    <a:lumMod val="50000"/>
                  </a:srgbClr>
                </a:solidFill>
                <a:effectLst/>
                <a:uLnTx/>
                <a:uFillTx/>
                <a:latin typeface="Myriad Pro Cond" panose="020B0506030403020204" pitchFamily="34" charset="0"/>
                <a:ea typeface="+mn-ea"/>
                <a:cs typeface="+mn-cs"/>
              </a:rPr>
              <a:t>Valid/invalid at current execution point</a:t>
            </a:r>
          </a:p>
        </p:txBody>
      </p:sp>
      <p:sp>
        <p:nvSpPr>
          <p:cNvPr id="12" name="Oval 11"/>
          <p:cNvSpPr/>
          <p:nvPr/>
        </p:nvSpPr>
        <p:spPr>
          <a:xfrm>
            <a:off x="2421516" y="2667912"/>
            <a:ext cx="342900" cy="58440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812863" y="2023267"/>
            <a:ext cx="1366452"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Myriad Pro Cond" panose="020B0506030403020204" pitchFamily="34" charset="0"/>
                <a:ea typeface="+mn-ea"/>
                <a:cs typeface="+mn-cs"/>
              </a:rPr>
              <a:t>Unique Atom ID</a:t>
            </a:r>
          </a:p>
        </p:txBody>
      </p:sp>
      <p:cxnSp>
        <p:nvCxnSpPr>
          <p:cNvPr id="26" name="Straight Arrow Connector 25">
            <a:extLst>
              <a:ext uri="{FF2B5EF4-FFF2-40B4-BE49-F238E27FC236}">
                <a16:creationId xmlns:a16="http://schemas.microsoft.com/office/drawing/2014/main" id="{C6AD44BE-F6DD-4BDD-88A6-CB814CFDBCD5}"/>
              </a:ext>
            </a:extLst>
          </p:cNvPr>
          <p:cNvCxnSpPr>
            <a:cxnSpLocks/>
            <a:stCxn id="8" idx="3"/>
            <a:endCxn id="32" idx="0"/>
          </p:cNvCxnSpPr>
          <p:nvPr/>
        </p:nvCxnSpPr>
        <p:spPr>
          <a:xfrm>
            <a:off x="3627376" y="3621617"/>
            <a:ext cx="1103379" cy="9343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4F7CB10-7730-4636-8B3A-FFF2D968F8B2}"/>
              </a:ext>
            </a:extLst>
          </p:cNvPr>
          <p:cNvCxnSpPr>
            <a:cxnSpLocks/>
            <a:endCxn id="25" idx="0"/>
          </p:cNvCxnSpPr>
          <p:nvPr/>
        </p:nvCxnSpPr>
        <p:spPr>
          <a:xfrm flipH="1">
            <a:off x="1732972" y="4675768"/>
            <a:ext cx="434552" cy="38563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1717C10-12AE-47CF-AA0E-765801320AE8}"/>
              </a:ext>
            </a:extLst>
          </p:cNvPr>
          <p:cNvCxnSpPr>
            <a:cxnSpLocks/>
            <a:stCxn id="12" idx="6"/>
            <a:endCxn id="20" idx="1"/>
          </p:cNvCxnSpPr>
          <p:nvPr/>
        </p:nvCxnSpPr>
        <p:spPr>
          <a:xfrm flipV="1">
            <a:off x="2764416" y="2438766"/>
            <a:ext cx="1048447" cy="5213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8A6CC09-258D-4587-9DFA-9014C39F875D}"/>
              </a:ext>
            </a:extLst>
          </p:cNvPr>
          <p:cNvSpPr txBox="1"/>
          <p:nvPr/>
        </p:nvSpPr>
        <p:spPr>
          <a:xfrm>
            <a:off x="4010821" y="4735773"/>
            <a:ext cx="103759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a:t>
            </a:r>
          </a:p>
        </p:txBody>
      </p:sp>
      <p:pic>
        <p:nvPicPr>
          <p:cNvPr id="29" name="Picture 28">
            <a:extLst>
              <a:ext uri="{FF2B5EF4-FFF2-40B4-BE49-F238E27FC236}">
                <a16:creationId xmlns:a16="http://schemas.microsoft.com/office/drawing/2014/main" id="{B9E5BF3D-6E0C-4D33-A981-140F113D7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911" y="4118211"/>
            <a:ext cx="1714286" cy="1714286"/>
          </a:xfrm>
          <a:prstGeom prst="rect">
            <a:avLst/>
          </a:prstGeom>
        </p:spPr>
      </p:pic>
      <p:sp>
        <p:nvSpPr>
          <p:cNvPr id="30" name="Oval 29">
            <a:extLst>
              <a:ext uri="{FF2B5EF4-FFF2-40B4-BE49-F238E27FC236}">
                <a16:creationId xmlns:a16="http://schemas.microsoft.com/office/drawing/2014/main" id="{1200D005-7559-41DB-9C26-34E825FB8E9E}"/>
              </a:ext>
            </a:extLst>
          </p:cNvPr>
          <p:cNvSpPr/>
          <p:nvPr/>
        </p:nvSpPr>
        <p:spPr>
          <a:xfrm>
            <a:off x="3525315" y="4225935"/>
            <a:ext cx="1714286" cy="171428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D692B140-8C49-46B4-9915-5C6ADC2D88FE}"/>
              </a:ext>
            </a:extLst>
          </p:cNvPr>
          <p:cNvSpPr/>
          <p:nvPr/>
        </p:nvSpPr>
        <p:spPr>
          <a:xfrm>
            <a:off x="4259803" y="4555918"/>
            <a:ext cx="941903" cy="88646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06BAA02D-1509-4EFF-BEA4-766D24EA76A7}"/>
              </a:ext>
            </a:extLst>
          </p:cNvPr>
          <p:cNvCxnSpPr>
            <a:cxnSpLocks/>
            <a:stCxn id="8" idx="3"/>
            <a:endCxn id="30" idx="1"/>
          </p:cNvCxnSpPr>
          <p:nvPr/>
        </p:nvCxnSpPr>
        <p:spPr>
          <a:xfrm>
            <a:off x="3627376" y="3621617"/>
            <a:ext cx="148990" cy="85536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580F16D-E543-423D-920B-401704D3301B}"/>
              </a:ext>
            </a:extLst>
          </p:cNvPr>
          <p:cNvSpPr txBox="1"/>
          <p:nvPr/>
        </p:nvSpPr>
        <p:spPr>
          <a:xfrm flipH="1">
            <a:off x="5381490" y="2280157"/>
            <a:ext cx="3861116" cy="3139321"/>
          </a:xfrm>
          <a:prstGeom prst="rect">
            <a:avLst/>
          </a:prstGeom>
          <a:noFill/>
        </p:spPr>
        <p:txBody>
          <a:bodyPr wrap="square" rtlCol="0">
            <a:spAutoFit/>
          </a:bodyPr>
          <a:lstStyle/>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Value Properties: </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INT, FLOAT, CHAR,…</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COMPRESSIBLE</a:t>
            </a:r>
            <a:endPar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Access Properties:</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Read-Write Characteristics</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Access Pattern </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Access Intensity</a:t>
            </a:r>
            <a:endPar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Locality: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Working 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Reuse</a:t>
            </a:r>
          </a:p>
          <a:p>
            <a:pPr marL="385763" marR="0" lvl="0" indent="-385763" algn="l" defTabSz="685800" rtl="0" eaLnBrk="1" fontAlgn="auto" latinLnBrk="0" hangingPunct="1">
              <a:lnSpc>
                <a:spcPct val="100000"/>
              </a:lnSpc>
              <a:spcBef>
                <a:spcPts val="0"/>
              </a:spcBef>
              <a:spcAft>
                <a:spcPts val="0"/>
              </a:spcAft>
              <a:buClrTx/>
              <a:buSzTx/>
              <a:buFont typeface="+mj-lt"/>
              <a:buAutoNum type="arabicPeriod" startAt="4"/>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47" name="Straight Arrow Connector 46">
            <a:extLst>
              <a:ext uri="{FF2B5EF4-FFF2-40B4-BE49-F238E27FC236}">
                <a16:creationId xmlns:a16="http://schemas.microsoft.com/office/drawing/2014/main" id="{256EF635-21A7-4829-B269-1D8E2B896E1A}"/>
              </a:ext>
            </a:extLst>
          </p:cNvPr>
          <p:cNvCxnSpPr>
            <a:cxnSpLocks/>
            <a:stCxn id="7" idx="3"/>
          </p:cNvCxnSpPr>
          <p:nvPr/>
        </p:nvCxnSpPr>
        <p:spPr>
          <a:xfrm flipV="1">
            <a:off x="2091241" y="3056895"/>
            <a:ext cx="3219733" cy="5737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C23CD88-E78A-3E4D-9084-66E1574AB6E4}"/>
              </a:ext>
            </a:extLst>
          </p:cNvPr>
          <p:cNvSpPr/>
          <p:nvPr/>
        </p:nvSpPr>
        <p:spPr>
          <a:xfrm>
            <a:off x="241843" y="897653"/>
            <a:ext cx="7303538"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An abstraction to express data semantics</a:t>
            </a:r>
            <a:endParaRPr kumimoji="0" lang="en-TR"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30416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animBg="1"/>
      <p:bldP spid="20" grpId="0"/>
      <p:bldP spid="30" grpId="0" animBg="1"/>
      <p:bldP spid="3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F077-9892-4980-9E42-9E481E4F8482}"/>
              </a:ext>
            </a:extLst>
          </p:cNvPr>
          <p:cNvSpPr>
            <a:spLocks noGrp="1"/>
          </p:cNvSpPr>
          <p:nvPr>
            <p:ph type="title"/>
          </p:nvPr>
        </p:nvSpPr>
        <p:spPr/>
        <p:txBody>
          <a:bodyPr/>
          <a:lstStyle/>
          <a:p>
            <a:r>
              <a:rPr lang="en-US" dirty="0"/>
              <a:t>The Software Interface</a:t>
            </a:r>
            <a:endParaRPr lang="en-US" sz="2800" dirty="0"/>
          </a:p>
        </p:txBody>
      </p:sp>
      <p:grpSp>
        <p:nvGrpSpPr>
          <p:cNvPr id="3" name="Group 2"/>
          <p:cNvGrpSpPr/>
          <p:nvPr/>
        </p:nvGrpSpPr>
        <p:grpSpPr>
          <a:xfrm>
            <a:off x="2615717" y="2111247"/>
            <a:ext cx="3627040" cy="2296952"/>
            <a:chOff x="653144" y="2309331"/>
            <a:chExt cx="4079494" cy="3157444"/>
          </a:xfrm>
        </p:grpSpPr>
        <p:sp>
          <p:nvSpPr>
            <p:cNvPr id="6" name="TextBox 5">
              <a:extLst>
                <a:ext uri="{FF2B5EF4-FFF2-40B4-BE49-F238E27FC236}">
                  <a16:creationId xmlns:a16="http://schemas.microsoft.com/office/drawing/2014/main" id="{30213092-435E-4FB4-92F9-631D3D2D9E2A}"/>
                </a:ext>
              </a:extLst>
            </p:cNvPr>
            <p:cNvSpPr txBox="1"/>
            <p:nvPr/>
          </p:nvSpPr>
          <p:spPr>
            <a:xfrm>
              <a:off x="2380026" y="2333287"/>
              <a:ext cx="1383456" cy="76153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a:t>
              </a:r>
            </a:p>
          </p:txBody>
        </p:sp>
        <p:sp>
          <p:nvSpPr>
            <p:cNvPr id="12" name="Rounded Rectangle 11"/>
            <p:cNvSpPr/>
            <p:nvPr/>
          </p:nvSpPr>
          <p:spPr>
            <a:xfrm>
              <a:off x="653144" y="2309331"/>
              <a:ext cx="4079494" cy="3157444"/>
            </a:xfrm>
            <a:prstGeom prst="roundRect">
              <a:avLst>
                <a:gd name="adj" fmla="val 67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endParaRPr>
            </a:p>
          </p:txBody>
        </p:sp>
        <p:sp>
          <p:nvSpPr>
            <p:cNvPr id="13" name="TextBox 12"/>
            <p:cNvSpPr txBox="1"/>
            <p:nvPr/>
          </p:nvSpPr>
          <p:spPr>
            <a:xfrm>
              <a:off x="2220838" y="2309331"/>
              <a:ext cx="1383456" cy="76153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a:t>
              </a:r>
            </a:p>
          </p:txBody>
        </p:sp>
        <p:sp>
          <p:nvSpPr>
            <p:cNvPr id="14" name="Rounded Rectangle 13"/>
            <p:cNvSpPr/>
            <p:nvPr/>
          </p:nvSpPr>
          <p:spPr>
            <a:xfrm>
              <a:off x="936173" y="3020396"/>
              <a:ext cx="1774371" cy="1213756"/>
            </a:xfrm>
            <a:prstGeom prst="roundRect">
              <a:avLst>
                <a:gd name="adj" fmla="val 1351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Program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Attributes</a:t>
              </a:r>
            </a:p>
          </p:txBody>
        </p:sp>
        <p:sp>
          <p:nvSpPr>
            <p:cNvPr id="15" name="Rounded Rectangle 14"/>
            <p:cNvSpPr/>
            <p:nvPr/>
          </p:nvSpPr>
          <p:spPr>
            <a:xfrm>
              <a:off x="2923932" y="3017217"/>
              <a:ext cx="1569465" cy="1213756"/>
            </a:xfrm>
            <a:prstGeom prst="roundRect">
              <a:avLst>
                <a:gd name="adj" fmla="val 8795"/>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Mapping</a:t>
              </a:r>
            </a:p>
          </p:txBody>
        </p:sp>
        <p:sp>
          <p:nvSpPr>
            <p:cNvPr id="16" name="Rounded Rectangle 15"/>
            <p:cNvSpPr/>
            <p:nvPr/>
          </p:nvSpPr>
          <p:spPr>
            <a:xfrm>
              <a:off x="1925811" y="4365050"/>
              <a:ext cx="1569465" cy="827433"/>
            </a:xfrm>
            <a:prstGeom prst="roundRect">
              <a:avLst>
                <a:gd name="adj" fmla="val 896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State</a:t>
              </a:r>
            </a:p>
          </p:txBody>
        </p:sp>
      </p:grpSp>
      <p:cxnSp>
        <p:nvCxnSpPr>
          <p:cNvPr id="17" name="Straight Arrow Connector 16">
            <a:extLst>
              <a:ext uri="{FF2B5EF4-FFF2-40B4-BE49-F238E27FC236}">
                <a16:creationId xmlns:a16="http://schemas.microsoft.com/office/drawing/2014/main" id="{E3B64903-D764-4703-A44B-88EB16000D17}"/>
              </a:ext>
            </a:extLst>
          </p:cNvPr>
          <p:cNvCxnSpPr>
            <a:cxnSpLocks/>
          </p:cNvCxnSpPr>
          <p:nvPr/>
        </p:nvCxnSpPr>
        <p:spPr>
          <a:xfrm>
            <a:off x="2242752" y="2728403"/>
            <a:ext cx="868946" cy="25949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6725" y="2167685"/>
            <a:ext cx="190148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1. CREATE</a:t>
            </a:r>
          </a:p>
        </p:txBody>
      </p:sp>
      <p:cxnSp>
        <p:nvCxnSpPr>
          <p:cNvPr id="18" name="Straight Arrow Connector 17">
            <a:extLst>
              <a:ext uri="{FF2B5EF4-FFF2-40B4-BE49-F238E27FC236}">
                <a16:creationId xmlns:a16="http://schemas.microsoft.com/office/drawing/2014/main" id="{E3B64903-D764-4703-A44B-88EB16000D17}"/>
              </a:ext>
            </a:extLst>
          </p:cNvPr>
          <p:cNvCxnSpPr>
            <a:cxnSpLocks/>
          </p:cNvCxnSpPr>
          <p:nvPr/>
        </p:nvCxnSpPr>
        <p:spPr>
          <a:xfrm flipH="1">
            <a:off x="6030051" y="2728403"/>
            <a:ext cx="1081949" cy="4031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04375" y="2175440"/>
            <a:ext cx="2473754"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2. MAP/UNMAP</a:t>
            </a:r>
          </a:p>
        </p:txBody>
      </p:sp>
      <p:cxnSp>
        <p:nvCxnSpPr>
          <p:cNvPr id="21" name="Straight Arrow Connector 20">
            <a:extLst>
              <a:ext uri="{FF2B5EF4-FFF2-40B4-BE49-F238E27FC236}">
                <a16:creationId xmlns:a16="http://schemas.microsoft.com/office/drawing/2014/main" id="{E3B64903-D764-4703-A44B-88EB16000D17}"/>
              </a:ext>
            </a:extLst>
          </p:cNvPr>
          <p:cNvCxnSpPr>
            <a:cxnSpLocks/>
          </p:cNvCxnSpPr>
          <p:nvPr/>
        </p:nvCxnSpPr>
        <p:spPr>
          <a:xfrm flipH="1" flipV="1">
            <a:off x="4602518" y="4319754"/>
            <a:ext cx="588548" cy="6019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07560" y="4983737"/>
            <a:ext cx="438132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3. ACTIVATE/DEACTIVATE</a:t>
            </a:r>
          </a:p>
        </p:txBody>
      </p:sp>
      <p:sp>
        <p:nvSpPr>
          <p:cNvPr id="5" name="Rectangle 4">
            <a:extLst>
              <a:ext uri="{FF2B5EF4-FFF2-40B4-BE49-F238E27FC236}">
                <a16:creationId xmlns:a16="http://schemas.microsoft.com/office/drawing/2014/main" id="{D1BFF25C-4878-6C41-BF72-743CE2916023}"/>
              </a:ext>
            </a:extLst>
          </p:cNvPr>
          <p:cNvSpPr/>
          <p:nvPr/>
        </p:nvSpPr>
        <p:spPr>
          <a:xfrm>
            <a:off x="223016" y="895404"/>
            <a:ext cx="688898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Three Atom operators</a:t>
            </a:r>
            <a:endParaRPr kumimoji="0" lang="en-TR"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A51532A8-32B6-A947-8810-2210C102301E}"/>
              </a:ext>
            </a:extLst>
          </p:cNvPr>
          <p:cNvSpPr txBox="1"/>
          <p:nvPr/>
        </p:nvSpPr>
        <p:spPr>
          <a:xfrm>
            <a:off x="76591" y="2760358"/>
            <a:ext cx="24442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Create ID, Metadata</a:t>
            </a:r>
          </a:p>
        </p:txBody>
      </p:sp>
      <p:sp>
        <p:nvSpPr>
          <p:cNvPr id="19" name="TextBox 18">
            <a:extLst>
              <a:ext uri="{FF2B5EF4-FFF2-40B4-BE49-F238E27FC236}">
                <a16:creationId xmlns:a16="http://schemas.microsoft.com/office/drawing/2014/main" id="{14711C24-C5B9-8740-B9B9-895B1C625EDD}"/>
              </a:ext>
            </a:extLst>
          </p:cNvPr>
          <p:cNvSpPr txBox="1"/>
          <p:nvPr/>
        </p:nvSpPr>
        <p:spPr>
          <a:xfrm>
            <a:off x="6633863" y="2861740"/>
            <a:ext cx="244426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Map ID, Start Addr., Size</a:t>
            </a:r>
            <a:b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Map2D ID, …</a:t>
            </a:r>
            <a:endParaRPr kumimoji="0" lang="en-TR"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extBox 21">
            <a:extLst>
              <a:ext uri="{FF2B5EF4-FFF2-40B4-BE49-F238E27FC236}">
                <a16:creationId xmlns:a16="http://schemas.microsoft.com/office/drawing/2014/main" id="{9BCFA3EA-09F2-6C40-BE0A-0B6BA8E9449A}"/>
              </a:ext>
            </a:extLst>
          </p:cNvPr>
          <p:cNvSpPr txBox="1"/>
          <p:nvPr/>
        </p:nvSpPr>
        <p:spPr>
          <a:xfrm>
            <a:off x="4807917" y="5424302"/>
            <a:ext cx="24442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Activate 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Deactivate ID</a:t>
            </a:r>
            <a:endParaRPr kumimoji="0" lang="en-TR"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288209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3" grpId="0"/>
      <p:bldP spid="7" grpId="0"/>
      <p:bldP spid="19" grpId="0"/>
      <p:bldP spid="2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E637D349-1DB1-4C8A-8F68-C64C0170B25F}"/>
              </a:ext>
            </a:extLst>
          </p:cNvPr>
          <p:cNvSpPr txBox="1"/>
          <p:nvPr/>
        </p:nvSpPr>
        <p:spPr>
          <a:xfrm>
            <a:off x="2138648" y="1267112"/>
            <a:ext cx="3436800"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Mapping Table</a:t>
            </a:r>
            <a:endParaRPr kumimoji="0" lang="en-US" sz="27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11" name="Table 10">
            <a:extLst>
              <a:ext uri="{FF2B5EF4-FFF2-40B4-BE49-F238E27FC236}">
                <a16:creationId xmlns:a16="http://schemas.microsoft.com/office/drawing/2014/main" id="{D813B142-69CD-4223-93F7-238A2A528FBA}"/>
              </a:ext>
            </a:extLst>
          </p:cNvPr>
          <p:cNvGraphicFramePr>
            <a:graphicFrameLocks noGrp="1"/>
          </p:cNvGraphicFramePr>
          <p:nvPr/>
        </p:nvGraphicFramePr>
        <p:xfrm>
          <a:off x="2769068" y="1720855"/>
          <a:ext cx="2175960" cy="1749007"/>
        </p:xfrm>
        <a:graphic>
          <a:graphicData uri="http://schemas.openxmlformats.org/drawingml/2006/table">
            <a:tbl>
              <a:tblPr firstRow="1" bandRow="1">
                <a:tableStyleId>{5C22544A-7EE6-4342-B048-85BDC9FD1C3A}</a:tableStyleId>
              </a:tblPr>
              <a:tblGrid>
                <a:gridCol w="1300373">
                  <a:extLst>
                    <a:ext uri="{9D8B030D-6E8A-4147-A177-3AD203B41FA5}">
                      <a16:colId xmlns:a16="http://schemas.microsoft.com/office/drawing/2014/main" val="3779005586"/>
                    </a:ext>
                  </a:extLst>
                </a:gridCol>
                <a:gridCol w="875587">
                  <a:extLst>
                    <a:ext uri="{9D8B030D-6E8A-4147-A177-3AD203B41FA5}">
                      <a16:colId xmlns:a16="http://schemas.microsoft.com/office/drawing/2014/main" val="578106588"/>
                    </a:ext>
                  </a:extLst>
                </a:gridCol>
              </a:tblGrid>
              <a:tr h="903187">
                <a:tc>
                  <a:txBody>
                    <a:bodyPr/>
                    <a:lstStyle/>
                    <a:p>
                      <a:pPr algn="ctr"/>
                      <a:r>
                        <a:rPr lang="en-US" sz="2100" dirty="0">
                          <a:solidFill>
                            <a:schemeClr val="tx1"/>
                          </a:solidFill>
                          <a:latin typeface="Myriad Pro Cond" panose="020B0506030403020204" pitchFamily="34" charset="0"/>
                        </a:rPr>
                        <a:t>Memory Address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100" dirty="0">
                          <a:solidFill>
                            <a:schemeClr val="tx1"/>
                          </a:solidFill>
                          <a:latin typeface="Myriad Pro Cond" panose="020B0506030403020204" pitchFamily="34" charset="0"/>
                        </a:rPr>
                        <a:t>Atom 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315865"/>
                  </a:ext>
                </a:extLst>
              </a:tr>
              <a:tr h="268835">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7446741"/>
                  </a:ext>
                </a:extLst>
              </a:tr>
              <a:tr h="268835">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5807746"/>
                  </a:ext>
                </a:extLst>
              </a:tr>
              <a:tr h="268835">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6247564"/>
                  </a:ext>
                </a:extLst>
              </a:tr>
            </a:tbl>
          </a:graphicData>
        </a:graphic>
      </p:graphicFrame>
      <p:sp>
        <p:nvSpPr>
          <p:cNvPr id="35" name="Rectangle: Rounded Corners 2">
            <a:extLst>
              <a:ext uri="{FF2B5EF4-FFF2-40B4-BE49-F238E27FC236}">
                <a16:creationId xmlns:a16="http://schemas.microsoft.com/office/drawing/2014/main" id="{FDE77C69-ED65-4421-B88F-035E0F904AE7}"/>
              </a:ext>
            </a:extLst>
          </p:cNvPr>
          <p:cNvSpPr/>
          <p:nvPr/>
        </p:nvSpPr>
        <p:spPr>
          <a:xfrm>
            <a:off x="6548984" y="1474861"/>
            <a:ext cx="1769423" cy="1198898"/>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Mapping Cache</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ectangle: Rounded Corners 2">
            <a:extLst>
              <a:ext uri="{FF2B5EF4-FFF2-40B4-BE49-F238E27FC236}">
                <a16:creationId xmlns:a16="http://schemas.microsoft.com/office/drawing/2014/main" id="{5F44EC3B-7D39-49F0-9CD0-25A5212D0ECA}"/>
              </a:ext>
            </a:extLst>
          </p:cNvPr>
          <p:cNvSpPr/>
          <p:nvPr/>
        </p:nvSpPr>
        <p:spPr>
          <a:xfrm>
            <a:off x="2542732" y="4561617"/>
            <a:ext cx="2631876" cy="896398"/>
          </a:xfrm>
          <a:prstGeom prst="roundRect">
            <a:avLst/>
          </a:prstGeom>
          <a:solidFill>
            <a:schemeClr val="bg2">
              <a:lumMod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Lookup Unit</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Rounded Corners 2">
            <a:extLst>
              <a:ext uri="{FF2B5EF4-FFF2-40B4-BE49-F238E27FC236}">
                <a16:creationId xmlns:a16="http://schemas.microsoft.com/office/drawing/2014/main" id="{3D8AB886-ECEB-446F-818A-E87E4BBA6DB1}"/>
              </a:ext>
            </a:extLst>
          </p:cNvPr>
          <p:cNvSpPr/>
          <p:nvPr/>
        </p:nvSpPr>
        <p:spPr>
          <a:xfrm>
            <a:off x="211326" y="2538667"/>
            <a:ext cx="1311499" cy="2833628"/>
          </a:xfrm>
          <a:prstGeom prst="round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TLB</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Rounded Corners 2">
            <a:extLst>
              <a:ext uri="{FF2B5EF4-FFF2-40B4-BE49-F238E27FC236}">
                <a16:creationId xmlns:a16="http://schemas.microsoft.com/office/drawing/2014/main" id="{2ED619B8-70B5-45E4-B7FE-60CF830727DC}"/>
              </a:ext>
            </a:extLst>
          </p:cNvPr>
          <p:cNvSpPr/>
          <p:nvPr/>
        </p:nvSpPr>
        <p:spPr>
          <a:xfrm>
            <a:off x="6493419" y="4898742"/>
            <a:ext cx="2255504" cy="818501"/>
          </a:xfrm>
          <a:prstGeom prst="roundRect">
            <a:avLst/>
          </a:prstGeom>
          <a:solidFill>
            <a:srgbClr val="C42F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Optimization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Client</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3" name="Connector: Elbow 12">
            <a:extLst>
              <a:ext uri="{FF2B5EF4-FFF2-40B4-BE49-F238E27FC236}">
                <a16:creationId xmlns:a16="http://schemas.microsoft.com/office/drawing/2014/main" id="{799C33E6-5B11-4807-A250-793EF147C7E7}"/>
              </a:ext>
            </a:extLst>
          </p:cNvPr>
          <p:cNvCxnSpPr>
            <a:cxnSpLocks/>
            <a:stCxn id="16" idx="1"/>
          </p:cNvCxnSpPr>
          <p:nvPr/>
        </p:nvCxnSpPr>
        <p:spPr>
          <a:xfrm rot="10800000">
            <a:off x="1522826" y="4101078"/>
            <a:ext cx="1019907" cy="90873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0F920A5-E298-402B-A75C-27C150D54BEA}"/>
              </a:ext>
            </a:extLst>
          </p:cNvPr>
          <p:cNvCxnSpPr>
            <a:cxnSpLocks/>
            <a:stCxn id="17" idx="3"/>
            <a:endCxn id="50" idx="1"/>
          </p:cNvCxnSpPr>
          <p:nvPr/>
        </p:nvCxnSpPr>
        <p:spPr>
          <a:xfrm flipV="1">
            <a:off x="1522825" y="1474861"/>
            <a:ext cx="615823" cy="248062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8716863-9CA5-F340-872E-C2AEE9B7E283}"/>
              </a:ext>
            </a:extLst>
          </p:cNvPr>
          <p:cNvSpPr>
            <a:spLocks noGrp="1"/>
          </p:cNvSpPr>
          <p:nvPr>
            <p:ph type="title"/>
          </p:nvPr>
        </p:nvSpPr>
        <p:spPr>
          <a:xfrm>
            <a:off x="171450" y="136525"/>
            <a:ext cx="8801100" cy="659003"/>
          </a:xfrm>
        </p:spPr>
        <p:txBody>
          <a:bodyPr/>
          <a:lstStyle/>
          <a:p>
            <a:r>
              <a:rPr lang="en-TR" sz="4000" dirty="0"/>
              <a:t>MetaSys Key Structures</a:t>
            </a:r>
          </a:p>
        </p:txBody>
      </p:sp>
      <p:cxnSp>
        <p:nvCxnSpPr>
          <p:cNvPr id="8" name="Straight Arrow Connector 7">
            <a:extLst>
              <a:ext uri="{FF2B5EF4-FFF2-40B4-BE49-F238E27FC236}">
                <a16:creationId xmlns:a16="http://schemas.microsoft.com/office/drawing/2014/main" id="{08DBF1DB-C8E9-254B-9F5A-3546C83039DF}"/>
              </a:ext>
            </a:extLst>
          </p:cNvPr>
          <p:cNvCxnSpPr>
            <a:stCxn id="18" idx="1"/>
            <a:endCxn id="16" idx="3"/>
          </p:cNvCxnSpPr>
          <p:nvPr/>
        </p:nvCxnSpPr>
        <p:spPr>
          <a:xfrm flipH="1" flipV="1">
            <a:off x="5174608" y="5009816"/>
            <a:ext cx="1318811" cy="2981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97A5BA-A1D5-EB49-8722-179A0848D25E}"/>
              </a:ext>
            </a:extLst>
          </p:cNvPr>
          <p:cNvSpPr/>
          <p:nvPr/>
        </p:nvSpPr>
        <p:spPr>
          <a:xfrm>
            <a:off x="2138648" y="1267112"/>
            <a:ext cx="3436800" cy="2688369"/>
          </a:xfrm>
          <a:prstGeom prst="rect">
            <a:avLst/>
          </a:prstGeom>
          <a:solidFill>
            <a:schemeClr val="tx1">
              <a:lumMod val="50000"/>
              <a:lumOff val="50000"/>
              <a:alpha val="201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DCC2A14-3281-4F49-BB8A-B09E9989AF70}"/>
              </a:ext>
            </a:extLst>
          </p:cNvPr>
          <p:cNvSpPr txBox="1"/>
          <p:nvPr/>
        </p:nvSpPr>
        <p:spPr>
          <a:xfrm>
            <a:off x="2359324" y="3583383"/>
            <a:ext cx="299544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Resides in Main Memory</a:t>
            </a:r>
          </a:p>
        </p:txBody>
      </p:sp>
      <p:cxnSp>
        <p:nvCxnSpPr>
          <p:cNvPr id="22" name="Straight Arrow Connector 21">
            <a:extLst>
              <a:ext uri="{FF2B5EF4-FFF2-40B4-BE49-F238E27FC236}">
                <a16:creationId xmlns:a16="http://schemas.microsoft.com/office/drawing/2014/main" id="{5DB1E36D-0688-A942-891F-06C472ED6262}"/>
              </a:ext>
            </a:extLst>
          </p:cNvPr>
          <p:cNvCxnSpPr>
            <a:cxnSpLocks/>
            <a:stCxn id="50" idx="3"/>
            <a:endCxn id="35" idx="1"/>
          </p:cNvCxnSpPr>
          <p:nvPr/>
        </p:nvCxnSpPr>
        <p:spPr>
          <a:xfrm>
            <a:off x="5575448" y="1474861"/>
            <a:ext cx="973536" cy="5994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
            <a:extLst>
              <a:ext uri="{FF2B5EF4-FFF2-40B4-BE49-F238E27FC236}">
                <a16:creationId xmlns:a16="http://schemas.microsoft.com/office/drawing/2014/main" id="{ACC51B1F-6BA8-F149-9E62-A467A3FA581D}"/>
              </a:ext>
            </a:extLst>
          </p:cNvPr>
          <p:cNvSpPr/>
          <p:nvPr/>
        </p:nvSpPr>
        <p:spPr>
          <a:xfrm>
            <a:off x="6548984" y="3302304"/>
            <a:ext cx="2507010" cy="989729"/>
          </a:xfrm>
          <a:prstGeom prst="round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Attribute Table</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28" name="Straight Arrow Connector 27">
            <a:extLst>
              <a:ext uri="{FF2B5EF4-FFF2-40B4-BE49-F238E27FC236}">
                <a16:creationId xmlns:a16="http://schemas.microsoft.com/office/drawing/2014/main" id="{CE7502A6-335A-0D4D-A1C6-318B62CCDE4D}"/>
              </a:ext>
            </a:extLst>
          </p:cNvPr>
          <p:cNvCxnSpPr>
            <a:cxnSpLocks/>
            <a:stCxn id="35" idx="2"/>
            <a:endCxn id="27" idx="0"/>
          </p:cNvCxnSpPr>
          <p:nvPr/>
        </p:nvCxnSpPr>
        <p:spPr>
          <a:xfrm>
            <a:off x="7433696" y="2673759"/>
            <a:ext cx="368793" cy="628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A3F5196-90DC-B543-B289-B3B9577EC56A}"/>
              </a:ext>
            </a:extLst>
          </p:cNvPr>
          <p:cNvCxnSpPr>
            <a:cxnSpLocks/>
            <a:stCxn id="27" idx="2"/>
            <a:endCxn id="18" idx="0"/>
          </p:cNvCxnSpPr>
          <p:nvPr/>
        </p:nvCxnSpPr>
        <p:spPr>
          <a:xfrm flipH="1">
            <a:off x="7621171" y="4292033"/>
            <a:ext cx="181318" cy="6067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D19F0C-D951-ED4C-A75A-275BDBD893D7}"/>
              </a:ext>
            </a:extLst>
          </p:cNvPr>
          <p:cNvSpPr txBox="1"/>
          <p:nvPr/>
        </p:nvSpPr>
        <p:spPr>
          <a:xfrm>
            <a:off x="7583107" y="2736757"/>
            <a:ext cx="11774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Atom ID</a:t>
            </a:r>
          </a:p>
        </p:txBody>
      </p:sp>
      <p:sp>
        <p:nvSpPr>
          <p:cNvPr id="40" name="TextBox 39">
            <a:extLst>
              <a:ext uri="{FF2B5EF4-FFF2-40B4-BE49-F238E27FC236}">
                <a16:creationId xmlns:a16="http://schemas.microsoft.com/office/drawing/2014/main" id="{63923198-A937-8B47-9D1E-89A5BCFEF1FA}"/>
              </a:ext>
            </a:extLst>
          </p:cNvPr>
          <p:cNvSpPr txBox="1"/>
          <p:nvPr/>
        </p:nvSpPr>
        <p:spPr>
          <a:xfrm>
            <a:off x="7795143" y="4405880"/>
            <a:ext cx="11774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Attributes</a:t>
            </a:r>
          </a:p>
        </p:txBody>
      </p:sp>
      <p:sp>
        <p:nvSpPr>
          <p:cNvPr id="41" name="TextBox 40">
            <a:extLst>
              <a:ext uri="{FF2B5EF4-FFF2-40B4-BE49-F238E27FC236}">
                <a16:creationId xmlns:a16="http://schemas.microsoft.com/office/drawing/2014/main" id="{6DCFCB06-B307-D345-9157-31D32D1ECB35}"/>
              </a:ext>
            </a:extLst>
          </p:cNvPr>
          <p:cNvSpPr txBox="1"/>
          <p:nvPr/>
        </p:nvSpPr>
        <p:spPr>
          <a:xfrm rot="693916">
            <a:off x="5220866" y="4785210"/>
            <a:ext cx="117740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Virtual Address</a:t>
            </a:r>
          </a:p>
        </p:txBody>
      </p:sp>
      <p:sp>
        <p:nvSpPr>
          <p:cNvPr id="21" name="Rectangle: Rounded Corners 2">
            <a:extLst>
              <a:ext uri="{FF2B5EF4-FFF2-40B4-BE49-F238E27FC236}">
                <a16:creationId xmlns:a16="http://schemas.microsoft.com/office/drawing/2014/main" id="{C2893B0B-620D-F642-986D-2B46E418D4B8}"/>
              </a:ext>
            </a:extLst>
          </p:cNvPr>
          <p:cNvSpPr/>
          <p:nvPr/>
        </p:nvSpPr>
        <p:spPr>
          <a:xfrm>
            <a:off x="3013979" y="5590888"/>
            <a:ext cx="1769423" cy="1198898"/>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Mapping Cache</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42155325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2D5A-77F5-484D-A371-2992B793E875}"/>
              </a:ext>
            </a:extLst>
          </p:cNvPr>
          <p:cNvSpPr>
            <a:spLocks noGrp="1"/>
          </p:cNvSpPr>
          <p:nvPr>
            <p:ph type="title"/>
          </p:nvPr>
        </p:nvSpPr>
        <p:spPr/>
        <p:txBody>
          <a:bodyPr/>
          <a:lstStyle/>
          <a:p>
            <a:r>
              <a:rPr lang="en-TR" dirty="0"/>
              <a:t>FPGA Prototype</a:t>
            </a:r>
          </a:p>
        </p:txBody>
      </p:sp>
      <p:sp>
        <p:nvSpPr>
          <p:cNvPr id="3" name="Content Placeholder 2">
            <a:extLst>
              <a:ext uri="{FF2B5EF4-FFF2-40B4-BE49-F238E27FC236}">
                <a16:creationId xmlns:a16="http://schemas.microsoft.com/office/drawing/2014/main" id="{B7C8A1B9-625A-2248-80CD-BF4D64C058FE}"/>
              </a:ext>
            </a:extLst>
          </p:cNvPr>
          <p:cNvSpPr>
            <a:spLocks noGrp="1"/>
          </p:cNvSpPr>
          <p:nvPr>
            <p:ph idx="1"/>
          </p:nvPr>
        </p:nvSpPr>
        <p:spPr/>
        <p:txBody>
          <a:bodyPr/>
          <a:lstStyle/>
          <a:p>
            <a:pPr marL="0" indent="0">
              <a:buNone/>
            </a:pPr>
            <a:r>
              <a:rPr lang="en-TR" dirty="0"/>
              <a:t>Prototype on Xilinx Zedboard</a:t>
            </a:r>
          </a:p>
          <a:p>
            <a:pPr marL="0" indent="0">
              <a:buNone/>
            </a:pPr>
            <a:r>
              <a:rPr lang="en-TR" dirty="0"/>
              <a:t>within a </a:t>
            </a:r>
            <a:r>
              <a:rPr lang="en-TR" dirty="0">
                <a:solidFill>
                  <a:schemeClr val="bg2">
                    <a:lumMod val="50000"/>
                  </a:schemeClr>
                </a:solidFill>
              </a:rPr>
              <a:t>real RISC-V system</a:t>
            </a:r>
            <a:r>
              <a:rPr lang="en-TR" dirty="0"/>
              <a:t> (Rocket Chip)</a:t>
            </a:r>
          </a:p>
        </p:txBody>
      </p:sp>
      <p:pic>
        <p:nvPicPr>
          <p:cNvPr id="1026" name="Picture 2" descr="410-248 | Digilent ZedBoard Zynq-7000 ARM/FPGA SoC-Entwicklungsplatine  Ethernet/UART/USB | Distrelec Schweiz">
            <a:extLst>
              <a:ext uri="{FF2B5EF4-FFF2-40B4-BE49-F238E27FC236}">
                <a16:creationId xmlns:a16="http://schemas.microsoft.com/office/drawing/2014/main" id="{3E796495-5EF3-674D-B140-F0B656CD3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52" r="16963"/>
          <a:stretch/>
        </p:blipFill>
        <p:spPr bwMode="auto">
          <a:xfrm>
            <a:off x="592663" y="2547585"/>
            <a:ext cx="3497633" cy="3004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1EDD32-85AA-914F-AD61-EEB9BE639744}"/>
              </a:ext>
            </a:extLst>
          </p:cNvPr>
          <p:cNvSpPr txBox="1"/>
          <p:nvPr/>
        </p:nvSpPr>
        <p:spPr>
          <a:xfrm>
            <a:off x="1048903" y="2123949"/>
            <a:ext cx="25851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srgbClr val="B4DCFA">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Zedboard</a:t>
            </a:r>
          </a:p>
        </p:txBody>
      </p:sp>
      <p:sp>
        <p:nvSpPr>
          <p:cNvPr id="6" name="TextBox 5">
            <a:extLst>
              <a:ext uri="{FF2B5EF4-FFF2-40B4-BE49-F238E27FC236}">
                <a16:creationId xmlns:a16="http://schemas.microsoft.com/office/drawing/2014/main" id="{2D19F1C9-E11F-4741-97AC-69A190B0519D}"/>
              </a:ext>
            </a:extLst>
          </p:cNvPr>
          <p:cNvSpPr txBox="1"/>
          <p:nvPr/>
        </p:nvSpPr>
        <p:spPr>
          <a:xfrm>
            <a:off x="5468909" y="2114675"/>
            <a:ext cx="25851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srgbClr val="B4DCFA">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Rocket Chip</a:t>
            </a:r>
          </a:p>
        </p:txBody>
      </p:sp>
      <p:pic>
        <p:nvPicPr>
          <p:cNvPr id="1028" name="Picture 4" descr="Rocket-Chip を改造して外部SRAMからプログラムをロードして実行する - FPGA開発日記">
            <a:extLst>
              <a:ext uri="{FF2B5EF4-FFF2-40B4-BE49-F238E27FC236}">
                <a16:creationId xmlns:a16="http://schemas.microsoft.com/office/drawing/2014/main" id="{801D5875-F281-534E-A812-35C7E60A7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482" y="2647169"/>
            <a:ext cx="2902055" cy="375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12994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6D16-42F4-A14D-B512-E68180AA7A81}"/>
              </a:ext>
            </a:extLst>
          </p:cNvPr>
          <p:cNvSpPr>
            <a:spLocks noGrp="1"/>
          </p:cNvSpPr>
          <p:nvPr>
            <p:ph type="title"/>
          </p:nvPr>
        </p:nvSpPr>
        <p:spPr/>
        <p:txBody>
          <a:bodyPr/>
          <a:lstStyle/>
          <a:p>
            <a:r>
              <a:rPr lang="en-TR" sz="4400" dirty="0"/>
              <a:t>MetaSys in Rocket Chip</a:t>
            </a:r>
          </a:p>
        </p:txBody>
      </p:sp>
      <p:sp>
        <p:nvSpPr>
          <p:cNvPr id="3" name="Content Placeholder 2">
            <a:extLst>
              <a:ext uri="{FF2B5EF4-FFF2-40B4-BE49-F238E27FC236}">
                <a16:creationId xmlns:a16="http://schemas.microsoft.com/office/drawing/2014/main" id="{34D5CD2C-64E5-3246-9440-028BCADD778A}"/>
              </a:ext>
            </a:extLst>
          </p:cNvPr>
          <p:cNvSpPr>
            <a:spLocks noGrp="1"/>
          </p:cNvSpPr>
          <p:nvPr>
            <p:ph idx="1"/>
          </p:nvPr>
        </p:nvSpPr>
        <p:spPr>
          <a:xfrm>
            <a:off x="171450" y="1198179"/>
            <a:ext cx="8801100" cy="4978784"/>
          </a:xfrm>
        </p:spPr>
        <p:txBody>
          <a:bodyPr/>
          <a:lstStyle/>
          <a:p>
            <a:pPr marL="0" indent="0">
              <a:buNone/>
            </a:pPr>
            <a:r>
              <a:rPr lang="en-TR" dirty="0"/>
              <a:t>Implement two</a:t>
            </a:r>
            <a:r>
              <a:rPr lang="en-TR" dirty="0">
                <a:solidFill>
                  <a:schemeClr val="bg2">
                    <a:lumMod val="50000"/>
                  </a:schemeClr>
                </a:solidFill>
              </a:rPr>
              <a:t> main </a:t>
            </a:r>
            <a:r>
              <a:rPr lang="en-TR" dirty="0"/>
              <a:t>components:</a:t>
            </a:r>
          </a:p>
          <a:p>
            <a:pPr marL="0" indent="0">
              <a:buNone/>
            </a:pPr>
            <a:endParaRPr lang="en-TR" dirty="0"/>
          </a:p>
          <a:p>
            <a:pPr marL="514350" indent="-514350">
              <a:buFont typeface="+mj-lt"/>
              <a:buAutoNum type="arabicPeriod"/>
            </a:pPr>
            <a:r>
              <a:rPr lang="en-TR" dirty="0">
                <a:solidFill>
                  <a:schemeClr val="bg2">
                    <a:lumMod val="50000"/>
                  </a:schemeClr>
                </a:solidFill>
              </a:rPr>
              <a:t>Atom Controller</a:t>
            </a:r>
          </a:p>
          <a:p>
            <a:pPr lvl="1"/>
            <a:r>
              <a:rPr lang="en-TR" dirty="0"/>
              <a:t>Manages the</a:t>
            </a:r>
            <a:r>
              <a:rPr lang="en-TR" dirty="0">
                <a:solidFill>
                  <a:schemeClr val="bg2">
                    <a:lumMod val="50000"/>
                  </a:schemeClr>
                </a:solidFill>
              </a:rPr>
              <a:t> attribute table </a:t>
            </a:r>
            <a:r>
              <a:rPr lang="en-TR" dirty="0"/>
              <a:t>(CREATE – (DE)ACTIVATE)</a:t>
            </a:r>
          </a:p>
          <a:p>
            <a:pPr lvl="1"/>
            <a:r>
              <a:rPr lang="en-TR" dirty="0"/>
              <a:t>Performs atom mapping (MAP/UNMAP)</a:t>
            </a:r>
          </a:p>
          <a:p>
            <a:pPr lvl="2"/>
            <a:r>
              <a:rPr lang="en-TR" dirty="0"/>
              <a:t> Physical address </a:t>
            </a:r>
            <a:r>
              <a:rPr lang="en-TR" dirty="0">
                <a:sym typeface="Wingdings" pitchFamily="2" charset="2"/>
              </a:rPr>
              <a:t> Atom ID</a:t>
            </a:r>
          </a:p>
          <a:p>
            <a:pPr marL="914400" lvl="2" indent="0">
              <a:buNone/>
            </a:pPr>
            <a:endParaRPr lang="en-TR" dirty="0"/>
          </a:p>
          <a:p>
            <a:pPr marL="514350" indent="-514350">
              <a:buFont typeface="+mj-lt"/>
              <a:buAutoNum type="arabicPeriod"/>
            </a:pPr>
            <a:r>
              <a:rPr lang="en-TR" dirty="0">
                <a:solidFill>
                  <a:schemeClr val="bg2">
                    <a:lumMod val="50000"/>
                  </a:schemeClr>
                </a:solidFill>
              </a:rPr>
              <a:t>Metadata Lookup Unit</a:t>
            </a:r>
          </a:p>
          <a:p>
            <a:pPr lvl="1"/>
            <a:r>
              <a:rPr lang="en-TR" dirty="0"/>
              <a:t>Responds to clients:</a:t>
            </a:r>
          </a:p>
          <a:p>
            <a:pPr lvl="2"/>
            <a:r>
              <a:rPr lang="en-TR" dirty="0"/>
              <a:t>Provides atom attributes</a:t>
            </a:r>
          </a:p>
          <a:p>
            <a:pPr lvl="1"/>
            <a:r>
              <a:rPr lang="en-TR" dirty="0"/>
              <a:t>Contains the metadata mapping cache</a:t>
            </a:r>
          </a:p>
        </p:txBody>
      </p:sp>
    </p:spTree>
    <p:extLst>
      <p:ext uri="{BB962C8B-B14F-4D97-AF65-F5344CB8AC3E}">
        <p14:creationId xmlns:p14="http://schemas.microsoft.com/office/powerpoint/2010/main" val="35007085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90DC-0DB3-8A4F-8951-FEF112E093D7}"/>
              </a:ext>
            </a:extLst>
          </p:cNvPr>
          <p:cNvSpPr>
            <a:spLocks noGrp="1"/>
          </p:cNvSpPr>
          <p:nvPr>
            <p:ph type="title"/>
          </p:nvPr>
        </p:nvSpPr>
        <p:spPr/>
        <p:txBody>
          <a:bodyPr/>
          <a:lstStyle/>
          <a:p>
            <a:r>
              <a:rPr lang="en-US" dirty="0" err="1"/>
              <a:t>MetaSys</a:t>
            </a:r>
            <a:r>
              <a:rPr lang="en-US" dirty="0"/>
              <a:t> is Open </a:t>
            </a:r>
            <a:r>
              <a:rPr lang="en-TR"/>
              <a:t>Source</a:t>
            </a:r>
            <a:endParaRPr lang="en-TR" dirty="0"/>
          </a:p>
        </p:txBody>
      </p:sp>
      <p:pic>
        <p:nvPicPr>
          <p:cNvPr id="4" name="Content Placeholder 3">
            <a:extLst>
              <a:ext uri="{FF2B5EF4-FFF2-40B4-BE49-F238E27FC236}">
                <a16:creationId xmlns:a16="http://schemas.microsoft.com/office/drawing/2014/main" id="{94754E87-6BA1-5440-8E19-1345C574A521}"/>
              </a:ext>
            </a:extLst>
          </p:cNvPr>
          <p:cNvPicPr>
            <a:picLocks noGrp="1" noChangeAspect="1"/>
          </p:cNvPicPr>
          <p:nvPr>
            <p:ph idx="1"/>
          </p:nvPr>
        </p:nvPicPr>
        <p:blipFill>
          <a:blip r:embed="rId3"/>
          <a:stretch>
            <a:fillRect/>
          </a:stretch>
        </p:blipFill>
        <p:spPr>
          <a:xfrm>
            <a:off x="700969" y="1767871"/>
            <a:ext cx="7742061" cy="4468904"/>
          </a:xfrm>
          <a:prstGeom prst="rect">
            <a:avLst/>
          </a:prstGeom>
        </p:spPr>
      </p:pic>
      <p:sp>
        <p:nvSpPr>
          <p:cNvPr id="6" name="TextBox 5">
            <a:extLst>
              <a:ext uri="{FF2B5EF4-FFF2-40B4-BE49-F238E27FC236}">
                <a16:creationId xmlns:a16="http://schemas.microsoft.com/office/drawing/2014/main" id="{4C02E446-A8FE-074C-9914-DA87774ACB79}"/>
              </a:ext>
            </a:extLst>
          </p:cNvPr>
          <p:cNvSpPr txBox="1"/>
          <p:nvPr/>
        </p:nvSpPr>
        <p:spPr>
          <a:xfrm>
            <a:off x="1467556" y="1097033"/>
            <a:ext cx="64459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srgbClr val="0000FF"/>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https://github.com/CMU-SAFARI/MetaSys</a:t>
            </a:r>
            <a:endParaRPr kumimoji="0" lang="en-TR" sz="2400" b="1" i="0" u="none" strike="noStrike" kern="1200" cap="none" spc="0" normalizeH="0" baseline="0" noProof="0" dirty="0">
              <a:ln>
                <a:noFill/>
              </a:ln>
              <a:solidFill>
                <a:srgbClr val="0000FF"/>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18150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E78F-BA5E-4F60-A067-79B368289CA6}"/>
              </a:ext>
            </a:extLst>
          </p:cNvPr>
          <p:cNvSpPr>
            <a:spLocks noGrp="1"/>
          </p:cNvSpPr>
          <p:nvPr>
            <p:ph type="title"/>
          </p:nvPr>
        </p:nvSpPr>
        <p:spPr/>
        <p:txBody>
          <a:bodyPr/>
          <a:lstStyle/>
          <a:p>
            <a:r>
              <a:rPr lang="en-US" dirty="0"/>
              <a:t>Performance Overhead</a:t>
            </a:r>
          </a:p>
        </p:txBody>
      </p:sp>
      <p:pic>
        <p:nvPicPr>
          <p:cNvPr id="10" name="Picture 9">
            <a:extLst>
              <a:ext uri="{FF2B5EF4-FFF2-40B4-BE49-F238E27FC236}">
                <a16:creationId xmlns:a16="http://schemas.microsoft.com/office/drawing/2014/main" id="{6D7B35EB-680C-4234-A535-3155F5119EC3}"/>
              </a:ext>
            </a:extLst>
          </p:cNvPr>
          <p:cNvPicPr>
            <a:picLocks noChangeAspect="1"/>
          </p:cNvPicPr>
          <p:nvPr/>
        </p:nvPicPr>
        <p:blipFill rotWithShape="1">
          <a:blip r:embed="rId3"/>
          <a:srcRect l="55489" t="50000" r="1086" b="22410"/>
          <a:stretch/>
        </p:blipFill>
        <p:spPr>
          <a:xfrm>
            <a:off x="226457" y="1697837"/>
            <a:ext cx="8691085" cy="2626783"/>
          </a:xfrm>
          <a:prstGeom prst="rect">
            <a:avLst/>
          </a:prstGeom>
        </p:spPr>
      </p:pic>
      <p:sp>
        <p:nvSpPr>
          <p:cNvPr id="11" name="Rectangle: Rounded Corners 2">
            <a:extLst>
              <a:ext uri="{FF2B5EF4-FFF2-40B4-BE49-F238E27FC236}">
                <a16:creationId xmlns:a16="http://schemas.microsoft.com/office/drawing/2014/main" id="{9DEC3873-B75F-4B0B-BD05-A46E7D073BAB}"/>
              </a:ext>
            </a:extLst>
          </p:cNvPr>
          <p:cNvSpPr/>
          <p:nvPr/>
        </p:nvSpPr>
        <p:spPr>
          <a:xfrm>
            <a:off x="171450" y="4514767"/>
            <a:ext cx="8858250" cy="101792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Metadata lookups occur low performance overheads</a:t>
            </a:r>
            <a:b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b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2.7% on average</a:t>
            </a:r>
          </a:p>
        </p:txBody>
      </p:sp>
    </p:spTree>
    <p:extLst>
      <p:ext uri="{BB962C8B-B14F-4D97-AF65-F5344CB8AC3E}">
        <p14:creationId xmlns:p14="http://schemas.microsoft.com/office/powerpoint/2010/main" val="276344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4038600"/>
            <a:ext cx="7848600" cy="1406624"/>
          </a:xfrm>
        </p:spPr>
        <p:txBody>
          <a:bodyPr/>
          <a:lstStyle/>
          <a:p>
            <a:pPr marL="0" indent="0" algn="ctr" eaLnBrk="1" hangingPunct="1">
              <a:buNone/>
            </a:pPr>
            <a:r>
              <a:rPr lang="en-US" altLang="en-US" dirty="0">
                <a:ea typeface="ＭＳ Ｐゴシック" panose="020B0600070205080204" pitchFamily="34" charset="-128"/>
              </a:rPr>
              <a:t>Juan Gómez Luna, Geraldo F. Oliveira, </a:t>
            </a:r>
          </a:p>
          <a:p>
            <a:pPr marL="0" indent="0" algn="ctr" eaLnBrk="1" hangingPunct="1">
              <a:buNone/>
            </a:pPr>
            <a:r>
              <a:rPr lang="en-US" altLang="en-US" dirty="0">
                <a:ea typeface="ＭＳ Ｐゴシック" panose="020B0600070205080204" pitchFamily="34" charset="-128"/>
              </a:rPr>
              <a:t>Mohammad Sadr, Lois Orosa</a:t>
            </a:r>
          </a:p>
          <a:p>
            <a:pPr marL="0" indent="0" algn="ctr" eaLnBrk="1" hangingPunct="1">
              <a:buNone/>
            </a:pPr>
            <a:r>
              <a:rPr lang="en-US" altLang="en-US" dirty="0">
                <a:ea typeface="ＭＳ Ｐゴシック" panose="020B0600070205080204" pitchFamily="34" charset="-128"/>
              </a:rPr>
              <a:t>Onur Mutlu</a:t>
            </a:r>
          </a:p>
          <a:p>
            <a:pPr marL="0" indent="0" algn="ctr" eaLnBrk="1" hangingPunct="1">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3200" dirty="0"/>
              <a:t>A New Methodology and </a:t>
            </a:r>
            <a:br>
              <a:rPr lang="en-US" sz="3200" dirty="0"/>
            </a:br>
            <a:r>
              <a:rPr lang="en-US" sz="3200" dirty="0"/>
              <a:t>Open-Source Benchmark Suite </a:t>
            </a:r>
            <a:br>
              <a:rPr lang="en-US" sz="3200" dirty="0"/>
            </a:br>
            <a:r>
              <a:rPr lang="en-US" sz="3200" dirty="0">
                <a:solidFill>
                  <a:srgbClr val="C00000"/>
                </a:solidFill>
              </a:rPr>
              <a:t>for</a:t>
            </a:r>
            <a:r>
              <a:rPr lang="en-US" sz="3200" dirty="0"/>
              <a:t> </a:t>
            </a:r>
            <a:r>
              <a:rPr lang="en-US" sz="3200" dirty="0">
                <a:solidFill>
                  <a:srgbClr val="C00000"/>
                </a:solidFill>
              </a:rPr>
              <a:t>Evaluating Data Movement Bottlenecks</a:t>
            </a:r>
            <a:r>
              <a:rPr lang="en-US" sz="3200" dirty="0"/>
              <a:t>: </a:t>
            </a:r>
            <a:br>
              <a:rPr lang="en-US" sz="3200" dirty="0"/>
            </a:br>
            <a:r>
              <a:rPr lang="en-US" sz="3200" dirty="0"/>
              <a:t>A Processing-in-Memory Case Study</a:t>
            </a:r>
            <a:endParaRPr lang="en-US" sz="32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4"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162391342"/>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098E-49AF-45E2-9D9E-4F35A5C8A290}"/>
              </a:ext>
            </a:extLst>
          </p:cNvPr>
          <p:cNvSpPr>
            <a:spLocks noGrp="1"/>
          </p:cNvSpPr>
          <p:nvPr>
            <p:ph type="title"/>
          </p:nvPr>
        </p:nvSpPr>
        <p:spPr>
          <a:xfrm>
            <a:off x="75641" y="156187"/>
            <a:ext cx="8992717" cy="784800"/>
          </a:xfrm>
        </p:spPr>
        <p:txBody>
          <a:bodyPr>
            <a:noAutofit/>
          </a:bodyPr>
          <a:lstStyle/>
          <a:p>
            <a:r>
              <a:rPr lang="en-US" sz="3200" dirty="0"/>
              <a:t>Impact of Tagging Granularity on TLB misses</a:t>
            </a:r>
          </a:p>
        </p:txBody>
      </p:sp>
      <p:pic>
        <p:nvPicPr>
          <p:cNvPr id="6" name="Picture 5">
            <a:extLst>
              <a:ext uri="{FF2B5EF4-FFF2-40B4-BE49-F238E27FC236}">
                <a16:creationId xmlns:a16="http://schemas.microsoft.com/office/drawing/2014/main" id="{2EFBB73D-3FDB-40D4-890C-F17AC7BDB044}"/>
              </a:ext>
            </a:extLst>
          </p:cNvPr>
          <p:cNvPicPr>
            <a:picLocks noChangeAspect="1"/>
          </p:cNvPicPr>
          <p:nvPr/>
        </p:nvPicPr>
        <p:blipFill rotWithShape="1">
          <a:blip r:embed="rId3"/>
          <a:srcRect l="56251" t="46058" r="1874" b="31607"/>
          <a:stretch/>
        </p:blipFill>
        <p:spPr>
          <a:xfrm>
            <a:off x="75641" y="1636889"/>
            <a:ext cx="8992717" cy="2281734"/>
          </a:xfrm>
          <a:prstGeom prst="rect">
            <a:avLst/>
          </a:prstGeom>
        </p:spPr>
      </p:pic>
      <p:sp>
        <p:nvSpPr>
          <p:cNvPr id="7" name="Rectangle: Rounded Corners 2">
            <a:extLst>
              <a:ext uri="{FF2B5EF4-FFF2-40B4-BE49-F238E27FC236}">
                <a16:creationId xmlns:a16="http://schemas.microsoft.com/office/drawing/2014/main" id="{8089B12F-664B-468F-A990-E28AE068B6E3}"/>
              </a:ext>
            </a:extLst>
          </p:cNvPr>
          <p:cNvSpPr/>
          <p:nvPr/>
        </p:nvSpPr>
        <p:spPr>
          <a:xfrm>
            <a:off x="0" y="4525627"/>
            <a:ext cx="9144000" cy="101792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Fine tagging granularities increase TLB misses </a:t>
            </a:r>
          </a:p>
        </p:txBody>
      </p:sp>
    </p:spTree>
    <p:extLst>
      <p:ext uri="{BB962C8B-B14F-4D97-AF65-F5344CB8AC3E}">
        <p14:creationId xmlns:p14="http://schemas.microsoft.com/office/powerpoint/2010/main" val="257191177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0B55-16DC-D645-B6CA-782533EC5FFC}"/>
              </a:ext>
            </a:extLst>
          </p:cNvPr>
          <p:cNvSpPr>
            <a:spLocks noGrp="1"/>
          </p:cNvSpPr>
          <p:nvPr>
            <p:ph type="ctrTitle"/>
          </p:nvPr>
        </p:nvSpPr>
        <p:spPr>
          <a:xfrm>
            <a:off x="158044" y="561348"/>
            <a:ext cx="8827912" cy="2182511"/>
          </a:xfrm>
        </p:spPr>
        <p:txBody>
          <a:bodyPr/>
          <a:lstStyle/>
          <a:p>
            <a: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MetaSys </a:t>
            </a:r>
            <a:b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 Practical Open-Source Metadata Management System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to Implement and Evaluate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Cross-Layer Optimizations</a:t>
            </a:r>
            <a:endPar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ubtitle 5">
            <a:extLst>
              <a:ext uri="{FF2B5EF4-FFF2-40B4-BE49-F238E27FC236}">
                <a16:creationId xmlns:a16="http://schemas.microsoft.com/office/drawing/2014/main" id="{B5D7390C-5290-3043-92CE-7253D4F94536}"/>
              </a:ext>
            </a:extLst>
          </p:cNvPr>
          <p:cNvSpPr txBox="1">
            <a:spLocks/>
          </p:cNvSpPr>
          <p:nvPr/>
        </p:nvSpPr>
        <p:spPr>
          <a:xfrm>
            <a:off x="-1524000" y="3040037"/>
            <a:ext cx="12191999" cy="173305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b="1"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b="1"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b="1"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yriad Pro Cond"/>
                <a:ea typeface="+mn-ea"/>
                <a:cs typeface="+mn-cs"/>
              </a:rPr>
              <a:t>Nandita Vijaykumar</a:t>
            </a: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Ataberk Olgun, Konstantinos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Kanellopoulos</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F.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Nisa</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Bostanci</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Hasan Hassan,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Mehrshad</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Lotfi</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Phillip B. Gibbons,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Onur</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Mutlu</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p:txBody>
      </p:sp>
      <p:pic>
        <p:nvPicPr>
          <p:cNvPr id="6" name="Picture 5">
            <a:extLst>
              <a:ext uri="{FF2B5EF4-FFF2-40B4-BE49-F238E27FC236}">
                <a16:creationId xmlns:a16="http://schemas.microsoft.com/office/drawing/2014/main" id="{0EB0A026-4BF8-CD45-AD74-4085DAD83AC6}"/>
              </a:ext>
            </a:extLst>
          </p:cNvPr>
          <p:cNvPicPr>
            <a:picLocks noChangeAspect="1"/>
          </p:cNvPicPr>
          <p:nvPr/>
        </p:nvPicPr>
        <p:blipFill>
          <a:blip r:embed="rId3"/>
          <a:stretch>
            <a:fillRect/>
          </a:stretch>
        </p:blipFill>
        <p:spPr>
          <a:xfrm>
            <a:off x="3308872" y="5679195"/>
            <a:ext cx="2526254" cy="1009635"/>
          </a:xfrm>
          <a:prstGeom prst="rect">
            <a:avLst/>
          </a:prstGeom>
        </p:spPr>
      </p:pic>
      <p:pic>
        <p:nvPicPr>
          <p:cNvPr id="7" name="Picture 6">
            <a:extLst>
              <a:ext uri="{FF2B5EF4-FFF2-40B4-BE49-F238E27FC236}">
                <a16:creationId xmlns:a16="http://schemas.microsoft.com/office/drawing/2014/main" id="{62EA3F73-CC57-C746-B8D3-AB7F0C93F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44" y="5572943"/>
            <a:ext cx="2793820" cy="1009635"/>
          </a:xfrm>
          <a:prstGeom prst="rect">
            <a:avLst/>
          </a:prstGeom>
        </p:spPr>
      </p:pic>
      <p:pic>
        <p:nvPicPr>
          <p:cNvPr id="8" name="Graphic 7">
            <a:extLst>
              <a:ext uri="{FF2B5EF4-FFF2-40B4-BE49-F238E27FC236}">
                <a16:creationId xmlns:a16="http://schemas.microsoft.com/office/drawing/2014/main" id="{8D143130-5DC5-9D41-88BB-5D097D91A3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9395" y="4889046"/>
            <a:ext cx="2925208" cy="558246"/>
          </a:xfrm>
          <a:prstGeom prst="rect">
            <a:avLst/>
          </a:prstGeom>
        </p:spPr>
      </p:pic>
      <p:pic>
        <p:nvPicPr>
          <p:cNvPr id="10" name="Picture 4" descr="TOBB ETÜ">
            <a:extLst>
              <a:ext uri="{FF2B5EF4-FFF2-40B4-BE49-F238E27FC236}">
                <a16:creationId xmlns:a16="http://schemas.microsoft.com/office/drawing/2014/main" id="{31871AE1-CB31-0F47-9DA8-53F05461C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134" y="5827847"/>
            <a:ext cx="2671238" cy="71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5245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915400" cy="5195664"/>
          </a:xfrm>
        </p:spPr>
        <p:txBody>
          <a:bodyPr/>
          <a:lstStyle/>
          <a:p>
            <a:r>
              <a:rPr lang="en-US" dirty="0">
                <a:solidFill>
                  <a:srgbClr val="FF0000"/>
                </a:solidFill>
              </a:rPr>
              <a:t>Many Educational and Outreach Efforts</a:t>
            </a:r>
          </a:p>
          <a:p>
            <a:pPr lvl="1"/>
            <a:r>
              <a:rPr lang="en-US" sz="2400" dirty="0"/>
              <a:t>11 Different Courses (livestreamed &amp; recorded)</a:t>
            </a:r>
          </a:p>
          <a:p>
            <a:pPr lvl="1"/>
            <a:r>
              <a:rPr lang="en-US" sz="2400" dirty="0"/>
              <a:t>Tutorials</a:t>
            </a:r>
          </a:p>
          <a:p>
            <a:pPr lvl="1"/>
            <a:r>
              <a:rPr lang="en-US" sz="2400" dirty="0"/>
              <a:t>Keynote Talks</a:t>
            </a:r>
          </a:p>
          <a:p>
            <a:pPr lvl="1"/>
            <a:r>
              <a:rPr lang="en-US" sz="2400" dirty="0"/>
              <a:t>Invited Talks</a:t>
            </a:r>
          </a:p>
          <a:p>
            <a:pPr lvl="1"/>
            <a:r>
              <a:rPr lang="en-US" sz="2400" dirty="0"/>
              <a:t>Conference &amp; Workshop Talks</a:t>
            </a:r>
          </a:p>
          <a:p>
            <a:pPr lvl="1"/>
            <a:r>
              <a:rPr lang="en-US" sz="2400" dirty="0"/>
              <a:t>…</a:t>
            </a:r>
          </a:p>
          <a:p>
            <a:endParaRPr lang="en-US" dirty="0"/>
          </a:p>
          <a:p>
            <a:endParaRPr lang="en-US" dirty="0"/>
          </a:p>
          <a:p>
            <a:r>
              <a:rPr lang="en-US" dirty="0"/>
              <a:t>All are freely available on our YouTube Channel</a:t>
            </a:r>
          </a:p>
          <a:p>
            <a:pPr lvl="1"/>
            <a:r>
              <a:rPr lang="en-US" sz="2400" b="1" kern="1200" dirty="0">
                <a:solidFill>
                  <a:srgbClr val="0000FF"/>
                </a:solidFill>
                <a:hlinkClick r:id="rId2">
                  <a:extLst>
                    <a:ext uri="{A12FA001-AC4F-418D-AE19-62706E023703}">
                      <ahyp:hlinkClr xmlns:ahyp="http://schemas.microsoft.com/office/drawing/2018/hyperlinkcolor" val="tx"/>
                    </a:ext>
                  </a:extLst>
                </a:hlinkClick>
              </a:rPr>
              <a:t>https://www.youtube.com/onurmutlulectures</a:t>
            </a:r>
            <a:r>
              <a:rPr lang="en-US" sz="2400" b="1" kern="1200" dirty="0">
                <a:solidFill>
                  <a:srgbClr val="0000FF"/>
                </a:solidFill>
              </a:rPr>
              <a:t> </a:t>
            </a:r>
          </a:p>
          <a:p>
            <a:pPr lvl="1"/>
            <a:endParaRPr lang="en-US" sz="2400" dirty="0"/>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62876818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4400" dirty="0"/>
              <a:t>A Detailed Tutorial </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a:xfrm>
            <a:off x="228600" y="997527"/>
            <a:ext cx="8879904"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a:t>
            </a:r>
            <a:br>
              <a:rPr lang="en-US" dirty="0"/>
            </a:br>
            <a:r>
              <a:rPr lang="en-US" i="1" dirty="0"/>
              <a:t>Education Class at </a:t>
            </a:r>
            <a:r>
              <a:rPr lang="en-US" i="1" dirty="0">
                <a:hlinkClick r:id="rId3"/>
              </a:rPr>
              <a:t>Embedded Systems Week (</a:t>
            </a:r>
            <a:r>
              <a:rPr lang="en-US" b="1" i="1" dirty="0">
                <a:hlinkClick r:id="rId3"/>
              </a:rPr>
              <a:t>ESWEEK</a:t>
            </a:r>
            <a:r>
              <a:rPr lang="en-US" i="1" dirty="0">
                <a:hlinkClick r:id="rId3"/>
              </a:rPr>
              <a:t>)</a:t>
            </a:r>
            <a:r>
              <a:rPr lang="en-US" dirty="0"/>
              <a:t>, Virtual, 9 October 2021.</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Abstract (pdf)</a:t>
            </a:r>
            <a:r>
              <a:rPr lang="en-US" dirty="0"/>
              <a:t>]</a:t>
            </a:r>
            <a:br>
              <a:rPr lang="en-US" dirty="0"/>
            </a:br>
            <a:r>
              <a:rPr lang="en-US" dirty="0"/>
              <a:t>[</a:t>
            </a:r>
            <a:r>
              <a:rPr lang="en-US" dirty="0">
                <a:hlinkClick r:id="rId6"/>
              </a:rPr>
              <a:t>Talk Video</a:t>
            </a:r>
            <a:r>
              <a:rPr lang="en-US" dirty="0"/>
              <a:t> (2 hours, including Q&amp;A)]</a:t>
            </a:r>
            <a:br>
              <a:rPr lang="en-US" dirty="0"/>
            </a:br>
            <a:r>
              <a:rPr lang="en-US" dirty="0"/>
              <a:t>[</a:t>
            </a:r>
            <a:r>
              <a:rPr lang="en-US" dirty="0">
                <a:hlinkClick r:id="rId7"/>
              </a:rPr>
              <a:t>Invited Paper at DATE 2021</a:t>
            </a:r>
            <a:r>
              <a:rPr lang="en-US" dirty="0"/>
              <a:t>]</a:t>
            </a:r>
            <a:br>
              <a:rPr lang="en-US" dirty="0"/>
            </a:br>
            <a:r>
              <a:rPr lang="en-US" dirty="0"/>
              <a:t>[</a:t>
            </a:r>
            <a:r>
              <a:rPr lang="en-US" dirty="0">
                <a:hlinkClick r:id="rId8"/>
              </a:rPr>
              <a:t>"A Modern Primer on Processing in Memory" paper</a:t>
            </a:r>
            <a:r>
              <a:rPr lang="en-US" dirty="0"/>
              <a:t>]</a:t>
            </a:r>
            <a:br>
              <a:rPr lang="en-US" dirty="0"/>
            </a:br>
            <a:endParaRPr lang="en-US" dirty="0"/>
          </a:p>
          <a:p>
            <a:endParaRPr lang="en-US" dirty="0">
              <a:solidFill>
                <a:srgbClr val="0000FF"/>
              </a:solidFill>
              <a:hlinkClick r:id="rId9">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10">
                  <a:extLst>
                    <a:ext uri="{A12FA001-AC4F-418D-AE19-62706E023703}">
                      <ahyp:hlinkClr xmlns:ahyp="http://schemas.microsoft.com/office/drawing/2018/hyperlinkcolor" val="tx"/>
                    </a:ext>
                  </a:extLst>
                </a:hlinkClick>
              </a:rPr>
              <a:t>https://www.youtube.com/watch?v=N1Ac1ov1JOM</a:t>
            </a:r>
            <a:r>
              <a:rPr lang="en-US" b="1"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1">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938450842"/>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Latest Longer &amp; Detailed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a:xfrm>
            <a:off x="228600" y="997527"/>
            <a:ext cx="8879904" cy="5193723"/>
          </a:xfrm>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a:t>
            </a:r>
            <a:br>
              <a:rPr lang="en-US" dirty="0"/>
            </a:br>
            <a:r>
              <a:rPr lang="en-US" i="1" dirty="0"/>
              <a:t>Education Class at </a:t>
            </a:r>
            <a:r>
              <a:rPr lang="en-US" i="1" dirty="0">
                <a:hlinkClick r:id="rId3"/>
              </a:rPr>
              <a:t>Embedded Systems Week (</a:t>
            </a:r>
            <a:r>
              <a:rPr lang="en-US" b="1" i="1" dirty="0">
                <a:hlinkClick r:id="rId3"/>
              </a:rPr>
              <a:t>ESWEEK</a:t>
            </a:r>
            <a:r>
              <a:rPr lang="en-US" i="1" dirty="0">
                <a:hlinkClick r:id="rId3"/>
              </a:rPr>
              <a:t>)</a:t>
            </a:r>
            <a:r>
              <a:rPr lang="en-US" dirty="0"/>
              <a:t>, Virtual, 9 October 2021.</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Abstract (pdf)</a:t>
            </a:r>
            <a:r>
              <a:rPr lang="en-US" dirty="0"/>
              <a:t>]</a:t>
            </a:r>
            <a:br>
              <a:rPr lang="en-US" dirty="0"/>
            </a:br>
            <a:r>
              <a:rPr lang="en-US" dirty="0"/>
              <a:t>[</a:t>
            </a:r>
            <a:r>
              <a:rPr lang="en-US" dirty="0">
                <a:hlinkClick r:id="rId6"/>
              </a:rPr>
              <a:t>Talk Video</a:t>
            </a:r>
            <a:r>
              <a:rPr lang="en-US" dirty="0"/>
              <a:t> (2 hours, including Q&amp;A)]</a:t>
            </a:r>
            <a:br>
              <a:rPr lang="en-US" dirty="0"/>
            </a:br>
            <a:r>
              <a:rPr lang="en-US" dirty="0"/>
              <a:t>[</a:t>
            </a:r>
            <a:r>
              <a:rPr lang="en-US" dirty="0">
                <a:hlinkClick r:id="rId7"/>
              </a:rPr>
              <a:t>Invited Paper at DATE 2021</a:t>
            </a:r>
            <a:r>
              <a:rPr lang="en-US" dirty="0"/>
              <a:t>]</a:t>
            </a:r>
            <a:br>
              <a:rPr lang="en-US" dirty="0"/>
            </a:br>
            <a:r>
              <a:rPr lang="en-US" dirty="0"/>
              <a:t>[</a:t>
            </a:r>
            <a:r>
              <a:rPr lang="en-US" dirty="0">
                <a:hlinkClick r:id="rId8"/>
              </a:rPr>
              <a:t>"A Modern Primer on Processing in Memory" paper</a:t>
            </a:r>
            <a:r>
              <a:rPr lang="en-US" dirty="0"/>
              <a:t>]</a:t>
            </a:r>
            <a:br>
              <a:rPr lang="en-US" dirty="0"/>
            </a:br>
            <a:endParaRPr lang="en-US" dirty="0"/>
          </a:p>
          <a:p>
            <a:endParaRPr lang="en-US" dirty="0">
              <a:solidFill>
                <a:srgbClr val="0000FF"/>
              </a:solidFill>
              <a:hlinkClick r:id="rId9">
                <a:extLst>
                  <a:ext uri="{A12FA001-AC4F-418D-AE19-62706E023703}">
                    <ahyp:hlinkClr xmlns:ahyp="http://schemas.microsoft.com/office/drawing/2018/hyperlinkcolor" val="tx"/>
                  </a:ext>
                </a:extLst>
              </a:hlinkClick>
            </a:endParaRPr>
          </a:p>
          <a:p>
            <a:pPr marL="0" indent="0" algn="ctr">
              <a:buNone/>
            </a:pPr>
            <a:r>
              <a:rPr lang="en-US" b="1" dirty="0">
                <a:solidFill>
                  <a:srgbClr val="0000FF"/>
                </a:solidFill>
                <a:hlinkClick r:id="rId10">
                  <a:extLst>
                    <a:ext uri="{A12FA001-AC4F-418D-AE19-62706E023703}">
                      <ahyp:hlinkClr xmlns:ahyp="http://schemas.microsoft.com/office/drawing/2018/hyperlinkcolor" val="tx"/>
                    </a:ext>
                  </a:extLst>
                </a:hlinkClick>
              </a:rPr>
              <a:t>https://www.youtube.com/watch?v=N1Ac1ov1JOM&amp;list=PL5Q2soXY2Zi8D_5MGV6EnXEJHnV2YFBJl&amp;index=65</a:t>
            </a:r>
            <a:r>
              <a:rPr lang="en-US" b="1"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1">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E2B5F8BD-7A17-3543-B400-BC971BD38660}"/>
              </a:ext>
            </a:extLst>
          </p:cNvPr>
          <p:cNvPicPr>
            <a:picLocks noChangeAspect="1"/>
          </p:cNvPicPr>
          <p:nvPr/>
        </p:nvPicPr>
        <p:blipFill>
          <a:blip r:embed="rId12"/>
          <a:stretch>
            <a:fillRect/>
          </a:stretch>
        </p:blipFill>
        <p:spPr>
          <a:xfrm>
            <a:off x="0" y="260648"/>
            <a:ext cx="9144000" cy="6288280"/>
          </a:xfrm>
          <a:prstGeom prst="rect">
            <a:avLst/>
          </a:prstGeom>
        </p:spPr>
      </p:pic>
      <p:sp>
        <p:nvSpPr>
          <p:cNvPr id="7" name="TextBox 6">
            <a:extLst>
              <a:ext uri="{FF2B5EF4-FFF2-40B4-BE49-F238E27FC236}">
                <a16:creationId xmlns:a16="http://schemas.microsoft.com/office/drawing/2014/main" id="{ACAEA377-A521-7E4B-A9B2-844CE156AC49}"/>
              </a:ext>
            </a:extLst>
          </p:cNvPr>
          <p:cNvSpPr txBox="1"/>
          <p:nvPr/>
        </p:nvSpPr>
        <p:spPr>
          <a:xfrm>
            <a:off x="2683970" y="6132892"/>
            <a:ext cx="3699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Tahoma"/>
                <a:ea typeface="+mn-ea"/>
                <a:cs typeface="+mn-cs"/>
                <a:hlinkClick r:id="rId13">
                  <a:extLst>
                    <a:ext uri="{A12FA001-AC4F-418D-AE19-62706E023703}">
                      <ahyp:hlinkClr xmlns:ahyp="http://schemas.microsoft.com/office/drawing/2018/hyperlinkcolor" val="tx"/>
                    </a:ext>
                  </a:extLst>
                </a:hlinkClick>
              </a:rPr>
              <a:t>https://www.youtube.com/watch?v=N1Ac1ov1JOM</a:t>
            </a:r>
            <a:r>
              <a:rPr kumimoji="0" lang="en-US" sz="1200" b="0"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8292612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C03F-D161-E245-931A-AD7F4A463876}"/>
              </a:ext>
            </a:extLst>
          </p:cNvPr>
          <p:cNvSpPr>
            <a:spLocks noGrp="1"/>
          </p:cNvSpPr>
          <p:nvPr>
            <p:ph type="title"/>
          </p:nvPr>
        </p:nvSpPr>
        <p:spPr/>
        <p:txBody>
          <a:bodyPr/>
          <a:lstStyle/>
          <a:p>
            <a:r>
              <a:rPr lang="en-US" dirty="0"/>
              <a:t>Online Courses &amp; Lectures</a:t>
            </a:r>
          </a:p>
        </p:txBody>
      </p:sp>
      <p:sp>
        <p:nvSpPr>
          <p:cNvPr id="3" name="Content Placeholder 2">
            <a:extLst>
              <a:ext uri="{FF2B5EF4-FFF2-40B4-BE49-F238E27FC236}">
                <a16:creationId xmlns:a16="http://schemas.microsoft.com/office/drawing/2014/main" id="{477AA677-0510-9649-A9AF-28360FF80377}"/>
              </a:ext>
            </a:extLst>
          </p:cNvPr>
          <p:cNvSpPr>
            <a:spLocks noGrp="1"/>
          </p:cNvSpPr>
          <p:nvPr>
            <p:ph idx="1"/>
          </p:nvPr>
        </p:nvSpPr>
        <p:spPr>
          <a:xfrm>
            <a:off x="228600" y="908720"/>
            <a:ext cx="8610600" cy="5267672"/>
          </a:xfrm>
        </p:spPr>
        <p:txBody>
          <a:bodyPr/>
          <a:lstStyle/>
          <a:p>
            <a:r>
              <a:rPr lang="en-US" b="1" dirty="0">
                <a:solidFill>
                  <a:srgbClr val="FF0000"/>
                </a:solidFill>
              </a:rPr>
              <a:t>First Computer Architecture &amp; Digital Design Course</a:t>
            </a:r>
          </a:p>
          <a:p>
            <a:pPr lvl="1"/>
            <a:r>
              <a:rPr lang="en-US" dirty="0"/>
              <a:t>Digital Design and Computer Architecture </a:t>
            </a:r>
          </a:p>
          <a:p>
            <a:pPr lvl="1"/>
            <a:r>
              <a:rPr lang="en-US" b="1" dirty="0"/>
              <a:t>Spring 2022 Livestream</a:t>
            </a:r>
            <a:r>
              <a:rPr lang="en-US" dirty="0"/>
              <a:t> Edition: </a:t>
            </a:r>
            <a:r>
              <a:rPr lang="en-US" sz="1600" dirty="0">
                <a:solidFill>
                  <a:srgbClr val="0000FF"/>
                </a:solidFill>
                <a:hlinkClick r:id="rId2">
                  <a:extLst>
                    <a:ext uri="{A12FA001-AC4F-418D-AE19-62706E023703}">
                      <ahyp:hlinkClr xmlns:ahyp="http://schemas.microsoft.com/office/drawing/2018/hyperlinkcolor" val="tx"/>
                    </a:ext>
                  </a:extLst>
                </a:hlinkClick>
              </a:rPr>
              <a:t>https://www.youtube.com/watch?v=cpXdE3HwvK0&amp;list=PL5Q2soXY2Zi97Ya5DEUpMpO2bbAoaG7c6</a:t>
            </a:r>
            <a:r>
              <a:rPr lang="en-US" sz="1600" dirty="0">
                <a:solidFill>
                  <a:srgbClr val="0000FF"/>
                </a:solidFill>
              </a:rPr>
              <a:t> </a:t>
            </a:r>
          </a:p>
          <a:p>
            <a:pPr lvl="1"/>
            <a:r>
              <a:rPr lang="en-US" b="1" dirty="0"/>
              <a:t>Spring 2021 Livestream</a:t>
            </a:r>
            <a:r>
              <a:rPr lang="en-US" dirty="0"/>
              <a:t> Edition: </a:t>
            </a:r>
            <a:r>
              <a:rPr lang="en-US" sz="1600" dirty="0">
                <a:solidFill>
                  <a:srgbClr val="0432FF"/>
                </a:solidFill>
                <a:hlinkClick r:id="rId3">
                  <a:extLst>
                    <a:ext uri="{A12FA001-AC4F-418D-AE19-62706E023703}">
                      <ahyp:hlinkClr xmlns:ahyp="http://schemas.microsoft.com/office/drawing/2018/hyperlinkcolor" val="tx"/>
                    </a:ext>
                  </a:extLst>
                </a:hlinkClick>
              </a:rPr>
              <a:t>https://www.youtube.com/watch?v=LbC0EZY8yw4&amp;list=PL5Q2soXY2Zi_uej3aY39YB5pfW4SJ7LlN</a:t>
            </a:r>
            <a:r>
              <a:rPr lang="en-US" sz="1600" dirty="0">
                <a:solidFill>
                  <a:srgbClr val="0432FF"/>
                </a:solidFill>
              </a:rPr>
              <a:t> </a:t>
            </a:r>
          </a:p>
          <a:p>
            <a:pPr lvl="1"/>
            <a:endParaRPr lang="en-US" sz="1800" dirty="0">
              <a:solidFill>
                <a:srgbClr val="0432FF"/>
              </a:solidFill>
            </a:endParaRPr>
          </a:p>
          <a:p>
            <a:r>
              <a:rPr lang="en-US" b="1" dirty="0">
                <a:solidFill>
                  <a:srgbClr val="FF0000"/>
                </a:solidFill>
              </a:rPr>
              <a:t>Advanced Computer Architecture Course</a:t>
            </a:r>
          </a:p>
          <a:p>
            <a:pPr lvl="1"/>
            <a:r>
              <a:rPr lang="en-US" dirty="0"/>
              <a:t>Computer Architecture</a:t>
            </a:r>
          </a:p>
          <a:p>
            <a:pPr lvl="1"/>
            <a:r>
              <a:rPr lang="en-US" b="1" dirty="0"/>
              <a:t>Fall 2021 Livestream</a:t>
            </a:r>
            <a:r>
              <a:rPr lang="en-US" dirty="0"/>
              <a:t> Edition: </a:t>
            </a:r>
            <a:r>
              <a:rPr lang="en-US" sz="1600" dirty="0">
                <a:solidFill>
                  <a:srgbClr val="0000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600" dirty="0">
                <a:solidFill>
                  <a:srgbClr val="0000FF"/>
                </a:solidFill>
              </a:rPr>
              <a:t> </a:t>
            </a:r>
          </a:p>
          <a:p>
            <a:pPr lvl="1"/>
            <a:r>
              <a:rPr lang="en-US" b="1" dirty="0"/>
              <a:t>Fall 2020 </a:t>
            </a:r>
            <a:r>
              <a:rPr lang="en-US" dirty="0"/>
              <a:t>Edition: </a:t>
            </a:r>
            <a:r>
              <a:rPr lang="en-US" sz="16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600" dirty="0">
                <a:solidFill>
                  <a:srgbClr val="0432FF"/>
                </a:solidFill>
              </a:rPr>
              <a:t>  </a:t>
            </a:r>
          </a:p>
        </p:txBody>
      </p:sp>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400800"/>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2384414279"/>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79293631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(Current)</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7B65125C-8F77-228D-2AAF-B62CE7AF9FEE}"/>
              </a:ext>
            </a:extLst>
          </p:cNvPr>
          <p:cNvPicPr>
            <a:picLocks noChangeAspect="1"/>
          </p:cNvPicPr>
          <p:nvPr/>
        </p:nvPicPr>
        <p:blipFill>
          <a:blip r:embed="rId6"/>
          <a:stretch>
            <a:fillRect/>
          </a:stretch>
        </p:blipFill>
        <p:spPr>
          <a:xfrm>
            <a:off x="5652120" y="0"/>
            <a:ext cx="2747979" cy="6858000"/>
          </a:xfrm>
          <a:prstGeom prst="rect">
            <a:avLst/>
          </a:prstGeom>
        </p:spPr>
      </p:pic>
    </p:spTree>
    <p:extLst>
      <p:ext uri="{BB962C8B-B14F-4D97-AF65-F5344CB8AC3E}">
        <p14:creationId xmlns:p14="http://schemas.microsoft.com/office/powerpoint/2010/main" val="20640484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https://safari.ethz.ch/projects_and_seminars/fall2021/doku.php?id=processing_in_memory</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B48F207C-31C3-2C44-B8B7-3F68010892DB}"/>
              </a:ext>
            </a:extLst>
          </p:cNvPr>
          <p:cNvPicPr>
            <a:picLocks noChangeAspect="1"/>
          </p:cNvPicPr>
          <p:nvPr/>
        </p:nvPicPr>
        <p:blipFill>
          <a:blip r:embed="rId6"/>
          <a:stretch>
            <a:fillRect/>
          </a:stretch>
        </p:blipFill>
        <p:spPr>
          <a:xfrm>
            <a:off x="4837600" y="0"/>
            <a:ext cx="4198896" cy="6858000"/>
          </a:xfrm>
          <a:prstGeom prst="rect">
            <a:avLst/>
          </a:prstGeom>
        </p:spPr>
      </p:pic>
    </p:spTree>
    <p:extLst>
      <p:ext uri="{BB962C8B-B14F-4D97-AF65-F5344CB8AC3E}">
        <p14:creationId xmlns:p14="http://schemas.microsoft.com/office/powerpoint/2010/main" val="2638587823"/>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Hetero. Systems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a:t>
            </a:r>
            <a:r>
              <a:rPr lang="en-US" sz="1600" b="1" dirty="0">
                <a:solidFill>
                  <a:srgbClr val="0432FF"/>
                </a:solidFill>
                <a:hlinkClick r:id="rId3">
                  <a:extLst>
                    <a:ext uri="{A12FA001-AC4F-418D-AE19-62706E023703}">
                      <ahyp:hlinkClr xmlns:ahyp="http://schemas.microsoft.com/office/drawing/2018/hyperlinkcolor" val="tx"/>
                    </a:ext>
                  </a:extLst>
                </a:hlinkClick>
              </a:rPr>
              <a:t>2021</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https://safari.ethz.ch/projects_and_seminars/fall2021/doku.php?id=heterogeneous_systems</a:t>
            </a:r>
            <a:r>
              <a:rPr lang="en-US" sz="1400" dirty="0">
                <a:solidFill>
                  <a:srgbClr val="0432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a:t>
            </a:r>
            <a:r>
              <a:rPr lang="en-US" sz="1600" b="1" dirty="0">
                <a:solidFill>
                  <a:srgbClr val="0432FF"/>
                </a:solidFill>
                <a:hlinkClick r:id="rId5">
                  <a:extLst>
                    <a:ext uri="{A12FA001-AC4F-418D-AE19-62706E023703}">
                      <ahyp:hlinkClr xmlns:ahyp="http://schemas.microsoft.com/office/drawing/2018/hyperlinkcolor" val="tx"/>
                    </a:ext>
                  </a:extLst>
                </a:hlinkClick>
              </a:rPr>
              <a:t>Livestream</a:t>
            </a:r>
            <a:r>
              <a:rPr lang="en-US" sz="1600" b="1" dirty="0">
                <a:solidFill>
                  <a:srgbClr val="0432FF"/>
                </a:solidFill>
                <a:hlinkClick r:id="rId4">
                  <a:extLst>
                    <a:ext uri="{A12FA001-AC4F-418D-AE19-62706E023703}">
                      <ahyp:hlinkClr xmlns:ahyp="http://schemas.microsoft.com/office/drawing/2018/hyperlinkcolor" val="tx"/>
                    </a:ext>
                  </a:extLst>
                </a:hlinkClick>
              </a:rPr>
              <a:t>:</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https://www.youtube.com/watch?v=QY_bjwzsfMM&amp;list=PL5Q2soXY2Zi_OwkTgEyA6tk3UsoPBH737</a:t>
            </a:r>
            <a:r>
              <a:rPr lang="en-US" sz="1400" dirty="0">
                <a:solidFill>
                  <a:srgbClr val="0432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GPU and Parallelism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53A1A99C-1B4B-744D-8684-6A3CB296A5CD}"/>
              </a:ext>
            </a:extLst>
          </p:cNvPr>
          <p:cNvPicPr>
            <a:picLocks noChangeAspect="1"/>
          </p:cNvPicPr>
          <p:nvPr/>
        </p:nvPicPr>
        <p:blipFill>
          <a:blip r:embed="rId7"/>
          <a:stretch>
            <a:fillRect/>
          </a:stretch>
        </p:blipFill>
        <p:spPr>
          <a:xfrm>
            <a:off x="5285939" y="0"/>
            <a:ext cx="3858061" cy="6858000"/>
          </a:xfrm>
          <a:prstGeom prst="rect">
            <a:avLst/>
          </a:prstGeom>
        </p:spPr>
      </p:pic>
    </p:spTree>
    <p:extLst>
      <p:ext uri="{BB962C8B-B14F-4D97-AF65-F5344CB8AC3E}">
        <p14:creationId xmlns:p14="http://schemas.microsoft.com/office/powerpoint/2010/main" val="358431748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Genomics (Fall 2021)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a:t>
            </a:r>
            <a:r>
              <a:rPr lang="en-US" sz="1600" b="1" dirty="0">
                <a:solidFill>
                  <a:srgbClr val="0432FF"/>
                </a:solidFill>
                <a:hlinkClick r:id="rId3">
                  <a:extLst>
                    <a:ext uri="{A12FA001-AC4F-418D-AE19-62706E023703}">
                      <ahyp:hlinkClr xmlns:ahyp="http://schemas.microsoft.com/office/drawing/2018/hyperlinkcolor" val="tx"/>
                    </a:ext>
                  </a:extLst>
                </a:hlinkClick>
              </a:rPr>
              <a:t>2021</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https://safari.ethz.ch/projects_and_seminars/fall2021/doku.php?id=bioinformatics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https://www.youtube.com/watch?v=MnogTeMjY8k&amp;list=PL5Q2soXY2Zi8sngH-TrNZnDhDkPq55J9J</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7" name="Picture 6">
            <a:extLst>
              <a:ext uri="{FF2B5EF4-FFF2-40B4-BE49-F238E27FC236}">
                <a16:creationId xmlns:a16="http://schemas.microsoft.com/office/drawing/2014/main" id="{CD6CE219-6EB8-F749-B658-9578FB7FA0E6}"/>
              </a:ext>
            </a:extLst>
          </p:cNvPr>
          <p:cNvPicPr>
            <a:picLocks noChangeAspect="1"/>
          </p:cNvPicPr>
          <p:nvPr/>
        </p:nvPicPr>
        <p:blipFill>
          <a:blip r:embed="rId7"/>
          <a:stretch>
            <a:fillRect/>
          </a:stretch>
        </p:blipFill>
        <p:spPr>
          <a:xfrm>
            <a:off x="4953000" y="0"/>
            <a:ext cx="4013343" cy="6858000"/>
          </a:xfrm>
          <a:prstGeom prst="rect">
            <a:avLst/>
          </a:prstGeom>
        </p:spPr>
      </p:pic>
    </p:spTree>
    <p:extLst>
      <p:ext uri="{BB962C8B-B14F-4D97-AF65-F5344CB8AC3E}">
        <p14:creationId xmlns:p14="http://schemas.microsoft.com/office/powerpoint/2010/main" val="131728411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HW/SW Co-Design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https://safari.ethz.ch/projects_and_seminars/spring2022/doku.php?id=hw_sw_codesign</a:t>
            </a:r>
            <a:endParaRPr lang="en-US" sz="1400" dirty="0">
              <a:solidFill>
                <a:srgbClr val="0432FF"/>
              </a:solidFill>
            </a:endParaRP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https://youtube.com/playlist?list=PL5Q2soXY2Zi8nH7un3ghD2nutKWWDk-NK</a:t>
            </a:r>
            <a:endParaRPr lang="en-US" sz="14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HW/SW co-design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07929472-62AD-AB4E-A75A-BE2AA054DBA5}"/>
              </a:ext>
            </a:extLst>
          </p:cNvPr>
          <p:cNvPicPr>
            <a:picLocks noChangeAspect="1"/>
          </p:cNvPicPr>
          <p:nvPr/>
        </p:nvPicPr>
        <p:blipFill>
          <a:blip r:embed="rId7"/>
          <a:stretch>
            <a:fillRect/>
          </a:stretch>
        </p:blipFill>
        <p:spPr>
          <a:xfrm>
            <a:off x="5292480" y="908720"/>
            <a:ext cx="3600000" cy="2205344"/>
          </a:xfrm>
          <a:prstGeom prst="rect">
            <a:avLst/>
          </a:prstGeom>
        </p:spPr>
      </p:pic>
      <p:pic>
        <p:nvPicPr>
          <p:cNvPr id="6" name="Picture 5">
            <a:extLst>
              <a:ext uri="{FF2B5EF4-FFF2-40B4-BE49-F238E27FC236}">
                <a16:creationId xmlns:a16="http://schemas.microsoft.com/office/drawing/2014/main" id="{CD8CB39F-DC1B-2F4D-8F50-25FE46B07DFB}"/>
              </a:ext>
            </a:extLst>
          </p:cNvPr>
          <p:cNvPicPr>
            <a:picLocks noChangeAspect="1"/>
          </p:cNvPicPr>
          <p:nvPr/>
        </p:nvPicPr>
        <p:blipFill>
          <a:blip r:embed="rId8"/>
          <a:stretch>
            <a:fillRect/>
          </a:stretch>
        </p:blipFill>
        <p:spPr>
          <a:xfrm>
            <a:off x="5292480" y="3097214"/>
            <a:ext cx="3600000" cy="3572146"/>
          </a:xfrm>
          <a:prstGeom prst="rect">
            <a:avLst/>
          </a:prstGeom>
        </p:spPr>
      </p:pic>
    </p:spTree>
    <p:extLst>
      <p:ext uri="{BB962C8B-B14F-4D97-AF65-F5344CB8AC3E}">
        <p14:creationId xmlns:p14="http://schemas.microsoft.com/office/powerpoint/2010/main" val="3802774207"/>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https://safari.ethz.ch/projects_and_seminars/spring2022/doku.php?id=modern_ssds</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https://www.youtube.com/watch?v=_q4rm71DsY4&amp;list=PL5Q2soXY2Zi8vabcse1kL22DEcgMl2RAq</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7" name="Picture 6">
            <a:extLst>
              <a:ext uri="{FF2B5EF4-FFF2-40B4-BE49-F238E27FC236}">
                <a16:creationId xmlns:a16="http://schemas.microsoft.com/office/drawing/2014/main" id="{3046AD48-5FCD-3C98-E8A2-A00B51668526}"/>
              </a:ext>
            </a:extLst>
          </p:cNvPr>
          <p:cNvPicPr>
            <a:picLocks noChangeAspect="1"/>
          </p:cNvPicPr>
          <p:nvPr/>
        </p:nvPicPr>
        <p:blipFill>
          <a:blip r:embed="rId6"/>
          <a:stretch>
            <a:fillRect/>
          </a:stretch>
        </p:blipFill>
        <p:spPr>
          <a:xfrm>
            <a:off x="4975419" y="980728"/>
            <a:ext cx="4046636" cy="2773219"/>
          </a:xfrm>
          <a:prstGeom prst="rect">
            <a:avLst/>
          </a:prstGeom>
        </p:spPr>
      </p:pic>
      <p:pic>
        <p:nvPicPr>
          <p:cNvPr id="8" name="Picture 7">
            <a:extLst>
              <a:ext uri="{FF2B5EF4-FFF2-40B4-BE49-F238E27FC236}">
                <a16:creationId xmlns:a16="http://schemas.microsoft.com/office/drawing/2014/main" id="{51EEFCF4-8E7C-ACAA-6D85-CB72A2373879}"/>
              </a:ext>
            </a:extLst>
          </p:cNvPr>
          <p:cNvPicPr>
            <a:picLocks noChangeAspect="1"/>
          </p:cNvPicPr>
          <p:nvPr/>
        </p:nvPicPr>
        <p:blipFill>
          <a:blip r:embed="rId7"/>
          <a:stretch>
            <a:fillRect/>
          </a:stretch>
        </p:blipFill>
        <p:spPr>
          <a:xfrm>
            <a:off x="4989859" y="3798920"/>
            <a:ext cx="4046637" cy="2773220"/>
          </a:xfrm>
          <a:prstGeom prst="rect">
            <a:avLst/>
          </a:prstGeom>
        </p:spPr>
      </p:pic>
    </p:spTree>
    <p:extLst>
      <p:ext uri="{BB962C8B-B14F-4D97-AF65-F5344CB8AC3E}">
        <p14:creationId xmlns:p14="http://schemas.microsoft.com/office/powerpoint/2010/main" val="15263569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52C7-0D4A-6D4D-8783-055FF57B72F3}"/>
              </a:ext>
            </a:extLst>
          </p:cNvPr>
          <p:cNvSpPr>
            <a:spLocks noGrp="1"/>
          </p:cNvSpPr>
          <p:nvPr>
            <p:ph type="title"/>
          </p:nvPr>
        </p:nvSpPr>
        <p:spPr/>
        <p:txBody>
          <a:bodyPr/>
          <a:lstStyle/>
          <a:p>
            <a:r>
              <a:rPr lang="en-US" dirty="0"/>
              <a:t>Hands-On Projects &amp; Seminars Courses </a:t>
            </a:r>
          </a:p>
        </p:txBody>
      </p:sp>
      <p:sp>
        <p:nvSpPr>
          <p:cNvPr id="3" name="Content Placeholder 2">
            <a:extLst>
              <a:ext uri="{FF2B5EF4-FFF2-40B4-BE49-F238E27FC236}">
                <a16:creationId xmlns:a16="http://schemas.microsoft.com/office/drawing/2014/main" id="{F5D57137-7AAB-7F45-991A-E0428972B14F}"/>
              </a:ext>
            </a:extLst>
          </p:cNvPr>
          <p:cNvSpPr>
            <a:spLocks noGrp="1"/>
          </p:cNvSpPr>
          <p:nvPr>
            <p:ph idx="1"/>
          </p:nvPr>
        </p:nvSpPr>
        <p:spPr>
          <a:xfrm>
            <a:off x="228600" y="1052736"/>
            <a:ext cx="8610600" cy="5195664"/>
          </a:xfrm>
        </p:spPr>
        <p:txBody>
          <a:bodyPr/>
          <a:lstStyle/>
          <a:p>
            <a:r>
              <a:rPr lang="en-US" dirty="0">
                <a:solidFill>
                  <a:srgbClr val="0432FF"/>
                </a:solidFill>
                <a:hlinkClick r:id="rId2">
                  <a:extLst>
                    <a:ext uri="{A12FA001-AC4F-418D-AE19-62706E023703}">
                      <ahyp:hlinkClr xmlns:ahyp="http://schemas.microsoft.com/office/drawing/2018/hyperlinkcolor" val="tx"/>
                    </a:ext>
                  </a:extLst>
                </a:hlinkClick>
              </a:rPr>
              <a:t>https://safari.ethz.ch/projects_and_seminars</a:t>
            </a:r>
            <a:endParaRPr lang="en-US" dirty="0">
              <a:solidFill>
                <a:srgbClr val="0432FF"/>
              </a:solidFill>
            </a:endParaRPr>
          </a:p>
          <a:p>
            <a:endParaRPr lang="en-US" dirty="0">
              <a:solidFill>
                <a:srgbClr val="0432FF"/>
              </a:solidFill>
            </a:endParaRPr>
          </a:p>
        </p:txBody>
      </p:sp>
      <p:sp>
        <p:nvSpPr>
          <p:cNvPr id="4" name="Slide Number Placeholder 3">
            <a:extLst>
              <a:ext uri="{FF2B5EF4-FFF2-40B4-BE49-F238E27FC236}">
                <a16:creationId xmlns:a16="http://schemas.microsoft.com/office/drawing/2014/main" id="{4A07976A-3AD7-364A-8088-891DED496DA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70F37AB-EBE1-311D-5EA3-E5E7FA435603}"/>
              </a:ext>
            </a:extLst>
          </p:cNvPr>
          <p:cNvPicPr>
            <a:picLocks noChangeAspect="1"/>
          </p:cNvPicPr>
          <p:nvPr/>
        </p:nvPicPr>
        <p:blipFill>
          <a:blip r:embed="rId3"/>
          <a:stretch>
            <a:fillRect/>
          </a:stretch>
        </p:blipFill>
        <p:spPr>
          <a:xfrm>
            <a:off x="0" y="1556792"/>
            <a:ext cx="9144000" cy="4830473"/>
          </a:xfrm>
          <a:prstGeom prst="rect">
            <a:avLst/>
          </a:prstGeom>
        </p:spPr>
      </p:pic>
    </p:spTree>
    <p:extLst>
      <p:ext uri="{BB962C8B-B14F-4D97-AF65-F5344CB8AC3E}">
        <p14:creationId xmlns:p14="http://schemas.microsoft.com/office/powerpoint/2010/main" val="461057892"/>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48D39F-6516-0B4D-8586-9DC3102EB4B5}"/>
              </a:ext>
            </a:extLst>
          </p:cNvPr>
          <p:cNvPicPr>
            <a:picLocks noChangeAspect="1"/>
          </p:cNvPicPr>
          <p:nvPr/>
        </p:nvPicPr>
        <p:blipFill>
          <a:blip r:embed="rId2"/>
          <a:stretch>
            <a:fillRect/>
          </a:stretch>
        </p:blipFill>
        <p:spPr>
          <a:xfrm>
            <a:off x="1307915" y="0"/>
            <a:ext cx="6528169" cy="6858000"/>
          </a:xfrm>
          <a:prstGeom prst="rect">
            <a:avLst/>
          </a:prstGeom>
        </p:spPr>
      </p:pic>
      <p:sp>
        <p:nvSpPr>
          <p:cNvPr id="4" name="Slide Number Placeholder 3">
            <a:extLst>
              <a:ext uri="{FF2B5EF4-FFF2-40B4-BE49-F238E27FC236}">
                <a16:creationId xmlns:a16="http://schemas.microsoft.com/office/drawing/2014/main" id="{7A3A7E02-2643-AE47-9E89-F1453DDD1EA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6B85FA6F-504C-B945-91C4-019393BC2F64}"/>
              </a:ext>
            </a:extLst>
          </p:cNvPr>
          <p:cNvSpPr txBox="1"/>
          <p:nvPr/>
        </p:nvSpPr>
        <p:spPr>
          <a:xfrm>
            <a:off x="1835696" y="6527085"/>
            <a:ext cx="56108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https://www.youtube.com/onurmutlulectures</a:t>
            </a:r>
            <a:endPar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endParaRPr>
          </a:p>
        </p:txBody>
      </p:sp>
    </p:spTree>
    <p:extLst>
      <p:ext uri="{BB962C8B-B14F-4D97-AF65-F5344CB8AC3E}">
        <p14:creationId xmlns:p14="http://schemas.microsoft.com/office/powerpoint/2010/main" val="624853011"/>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3789040"/>
            <a:ext cx="7848600" cy="2286000"/>
          </a:xfrm>
        </p:spPr>
        <p:txBody>
          <a:bodyPr/>
          <a:lstStyle/>
          <a:p>
            <a:r>
              <a:rPr lang="en-US" dirty="0" err="1"/>
              <a:t>Onur</a:t>
            </a:r>
            <a:r>
              <a:rPr lang="en-US" dirty="0"/>
              <a:t> </a:t>
            </a:r>
            <a:r>
              <a:rPr lang="en-US" dirty="0" err="1"/>
              <a:t>Mutlu</a:t>
            </a:r>
            <a:endParaRPr lang="en-US" dirty="0"/>
          </a:p>
          <a:p>
            <a:r>
              <a:rPr lang="en-US" dirty="0">
                <a:solidFill>
                  <a:srgbClr val="0432FF"/>
                </a:solidFill>
                <a:hlinkClick r:id="rId3">
                  <a:extLst>
                    <a:ext uri="{A12FA001-AC4F-418D-AE19-62706E023703}">
                      <ahyp:hlinkClr xmlns:ahyp="http://schemas.microsoft.com/office/drawing/2018/hyperlinkcolor" val="tx"/>
                    </a:ext>
                  </a:extLst>
                </a:hlinkClick>
              </a:rPr>
              <a:t>omutlu@gmail.com</a:t>
            </a:r>
            <a:r>
              <a:rPr lang="en-US" dirty="0">
                <a:solidFill>
                  <a:srgbClr val="0432FF"/>
                </a:solidFill>
              </a:rPr>
              <a:t> </a:t>
            </a:r>
          </a:p>
          <a:p>
            <a:r>
              <a:rPr lang="en-US" dirty="0">
                <a:solidFill>
                  <a:srgbClr val="0432FF"/>
                </a:solidFill>
                <a:hlinkClick r:id="rId4">
                  <a:extLst>
                    <a:ext uri="{A12FA001-AC4F-418D-AE19-62706E023703}">
                      <ahyp:hlinkClr xmlns:ahyp="http://schemas.microsoft.com/office/drawing/2018/hyperlinkcolor" val="tx"/>
                    </a:ext>
                  </a:extLst>
                </a:hlinkClick>
              </a:rPr>
              <a:t>https://people.inf.ethz.ch/omutlu</a:t>
            </a:r>
            <a:endParaRPr lang="en-US" dirty="0">
              <a:solidFill>
                <a:srgbClr val="0432FF"/>
              </a:solidFill>
            </a:endParaRPr>
          </a:p>
          <a:p>
            <a:r>
              <a:rPr lang="en-US" dirty="0"/>
              <a:t>23 May 2022</a:t>
            </a:r>
          </a:p>
          <a:p>
            <a:r>
              <a:rPr lang="en-US" dirty="0"/>
              <a:t>EFCL Mini-Conference</a:t>
            </a: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4600" dirty="0">
                <a:solidFill>
                  <a:srgbClr val="C00000"/>
                </a:solidFill>
              </a:rPr>
              <a:t>SAFARI EFCL Research Projects:</a:t>
            </a:r>
            <a:br>
              <a:rPr lang="en-US" sz="4600" dirty="0"/>
            </a:br>
            <a:r>
              <a:rPr lang="en-US" sz="4600" dirty="0"/>
              <a:t>Recent Results and Future Outlook</a:t>
            </a:r>
            <a:endParaRPr lang="en-US" sz="46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6"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347565376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412776"/>
            <a:ext cx="7924800" cy="1752600"/>
          </a:xfrm>
        </p:spPr>
        <p:txBody>
          <a:bodyPr/>
          <a:lstStyle/>
          <a:p>
            <a:pPr algn="ctr"/>
            <a:r>
              <a:rPr lang="en-US" dirty="0"/>
              <a:t>Backup Slides</a:t>
            </a:r>
            <a:br>
              <a:rPr lang="en-US" dirty="0"/>
            </a:br>
            <a:r>
              <a:rPr lang="en-US" dirty="0"/>
              <a:t>(for More Detail)</a:t>
            </a:r>
          </a:p>
        </p:txBody>
      </p:sp>
      <p:sp>
        <p:nvSpPr>
          <p:cNvPr id="3" name="Subtitle 2"/>
          <p:cNvSpPr>
            <a:spLocks noGrp="1"/>
          </p:cNvSpPr>
          <p:nvPr>
            <p:ph type="subTitle" idx="1"/>
          </p:nvPr>
        </p:nvSpPr>
        <p:spPr/>
        <p:txBody>
          <a:bodyPr/>
          <a:lstStyle/>
          <a:p>
            <a:endParaRPr lang="en-US" b="1" dirty="0">
              <a:solidFill>
                <a:srgbClr val="0432FF"/>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0267801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825500"/>
            <a:ext cx="9144000" cy="5194300"/>
          </a:xfrm>
        </p:spPr>
        <p:txBody>
          <a:bodyPr/>
          <a:lstStyle/>
          <a:p>
            <a:r>
              <a:rPr lang="en-US" altLang="en-US" sz="2200" dirty="0">
                <a:ea typeface="ＭＳ Ｐゴシック" panose="020B0600070205080204" pitchFamily="34" charset="-128"/>
              </a:rPr>
              <a:t>Onur Mutlu</a:t>
            </a:r>
          </a:p>
          <a:p>
            <a:pPr lvl="1"/>
            <a:r>
              <a:rPr lang="en-US" altLang="en-US" sz="1800" dirty="0">
                <a:ea typeface="ＭＳ Ｐゴシック" panose="020B0600070205080204" pitchFamily="34" charset="-128"/>
              </a:rPr>
              <a:t>Full Professor @ ETH Zurich ITET (INFK), since Sept 2015  </a:t>
            </a:r>
          </a:p>
          <a:p>
            <a:pPr lvl="1"/>
            <a:r>
              <a:rPr lang="en-US" altLang="en-US" sz="1800" dirty="0">
                <a:ea typeface="ＭＳ Ｐゴシック" panose="020B0600070205080204" pitchFamily="34" charset="-128"/>
              </a:rPr>
              <a:t>Strecker Professor @ Carnegie Mellon University ECE (CS), 2009-2016, 2016-…</a:t>
            </a:r>
          </a:p>
          <a:p>
            <a:pPr lvl="1"/>
            <a:r>
              <a:rPr lang="en-US" altLang="en-US" sz="1800" dirty="0">
                <a:ea typeface="ＭＳ Ｐゴシック" panose="020B0600070205080204" pitchFamily="34" charset="-128"/>
              </a:rPr>
              <a:t>Started the Comp Arch Research Group @ Microsoft Research, 2006-2009</a:t>
            </a:r>
          </a:p>
          <a:p>
            <a:pPr lvl="1"/>
            <a:r>
              <a:rPr lang="en-US" altLang="en-US" sz="1800" dirty="0">
                <a:ea typeface="ＭＳ Ｐゴシック" panose="020B0600070205080204" pitchFamily="34" charset="-128"/>
              </a:rPr>
              <a:t>Worked @ Google, VMware, Microsoft Research, Intel, AMD</a:t>
            </a:r>
          </a:p>
          <a:p>
            <a:pPr lvl="1"/>
            <a:r>
              <a:rPr lang="en-US" altLang="en-US" sz="1800" dirty="0">
                <a:ea typeface="ＭＳ Ｐゴシック" panose="020B0600070205080204" pitchFamily="34" charset="-128"/>
              </a:rPr>
              <a:t>PhD in Computer Engineering from University of Texas at Austin in 2006</a:t>
            </a:r>
          </a:p>
          <a:p>
            <a:pPr lvl="1"/>
            <a:r>
              <a:rPr lang="en-US" altLang="en-US" sz="1800" dirty="0">
                <a:ea typeface="ＭＳ Ｐゴシック" panose="020B0600070205080204" pitchFamily="34" charset="-128"/>
              </a:rPr>
              <a:t>BS in Computer Engineering &amp; Psychology from University of Michigan in 2000</a:t>
            </a:r>
          </a:p>
          <a:p>
            <a:pPr lvl="1"/>
            <a:r>
              <a:rPr lang="en-US" altLang="en-US" sz="1800" dirty="0">
                <a:ea typeface="ＭＳ Ｐゴシック" panose="020B0600070205080204" pitchFamily="34" charset="-128"/>
                <a:hlinkClick r:id="rId2"/>
              </a:rPr>
              <a:t>https://people.inf.ethz.ch/omutlu/</a:t>
            </a:r>
            <a:r>
              <a:rPr lang="en-US" altLang="en-US" sz="1800" dirty="0">
                <a:ea typeface="ＭＳ Ｐゴシック" panose="020B0600070205080204" pitchFamily="34" charset="-128"/>
              </a:rPr>
              <a:t>    </a:t>
            </a:r>
            <a:r>
              <a:rPr lang="en-US" altLang="en-US" sz="1800" dirty="0">
                <a:ea typeface="ＭＳ Ｐゴシック" panose="020B0600070205080204" pitchFamily="34" charset="-128"/>
                <a:hlinkClick r:id="rId3"/>
              </a:rPr>
              <a:t>omutlu@gmail.com</a:t>
            </a:r>
            <a:endParaRPr lang="en-US" altLang="en-US" sz="1800" dirty="0">
              <a:ea typeface="ＭＳ Ｐゴシック" panose="020B0600070205080204" pitchFamily="34" charset="-128"/>
            </a:endParaRPr>
          </a:p>
          <a:p>
            <a:pPr lvl="1"/>
            <a:endParaRPr lang="en-US" altLang="en-US" sz="1000" dirty="0">
              <a:ea typeface="ＭＳ Ｐゴシック" panose="020B0600070205080204" pitchFamily="34" charset="-128"/>
            </a:endParaRPr>
          </a:p>
          <a:p>
            <a:pPr lvl="1"/>
            <a:endParaRPr lang="en-US" altLang="en-US" sz="6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and Teaching in:</a:t>
            </a:r>
            <a:endParaRPr lang="en-US" altLang="en-US" sz="2200" dirty="0">
              <a:ea typeface="ＭＳ Ｐゴシック" panose="020B0600070205080204" pitchFamily="34" charset="-128"/>
            </a:endParaRPr>
          </a:p>
          <a:p>
            <a:pPr lvl="1"/>
            <a:r>
              <a:rPr lang="en-US" altLang="en-US" sz="1800" b="1" dirty="0">
                <a:solidFill>
                  <a:srgbClr val="0000FF"/>
                </a:solidFill>
                <a:ea typeface="ＭＳ Ｐゴシック" panose="020B0600070205080204" pitchFamily="34" charset="-128"/>
              </a:rPr>
              <a:t>Computer architecture, systems, hardware security, bioinformatics</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Robust &amp; dependable hardware systems: security, safety, predictability, reliability</a:t>
            </a:r>
          </a:p>
          <a:p>
            <a:pPr lvl="1"/>
            <a:r>
              <a:rPr lang="en-US" altLang="en-US" sz="1800" dirty="0">
                <a:ea typeface="ＭＳ Ｐゴシック" panose="020B0600070205080204" pitchFamily="34" charset="-128"/>
              </a:rPr>
              <a:t>Hardware/software cooperation</a:t>
            </a:r>
          </a:p>
          <a:p>
            <a:pPr lvl="1"/>
            <a:r>
              <a:rPr lang="en-US" altLang="en-US" sz="1800" dirty="0">
                <a:ea typeface="ＭＳ Ｐゴシック" panose="020B0600070205080204" pitchFamily="34" charset="-128"/>
              </a:rPr>
              <a:t>New computing paradigms; architectures with emerging technologies/devices</a:t>
            </a:r>
          </a:p>
          <a:p>
            <a:pPr lvl="1"/>
            <a:r>
              <a:rPr lang="is-IS" altLang="en-US" sz="1800" dirty="0">
                <a:ea typeface="ＭＳ Ｐゴシック" panose="020B0600070205080204" pitchFamily="34" charset="-128"/>
              </a:rPr>
              <a:t>Architectures for bioinformatics, genomics, health, medicine, AI/ML</a:t>
            </a:r>
            <a:endParaRPr lang="en-US" altLang="en-US" sz="1800" dirty="0">
              <a:ea typeface="ＭＳ Ｐゴシック" panose="020B0600070205080204" pitchFamily="34" charset="-128"/>
            </a:endParaRP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99012" name="Picture 1">
            <a:extLst>
              <a:ext uri="{FF2B5EF4-FFF2-40B4-BE49-F238E27FC236}">
                <a16:creationId xmlns:a16="http://schemas.microsoft.com/office/drawing/2014/main" id="{EDA8380A-00B6-2F46-A5D1-F19A2EE59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0"/>
            <a:ext cx="1270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6292703"/>
      </p:ext>
    </p:extLst>
  </p:cSld>
  <p:clrMapOvr>
    <a:masterClrMapping/>
  </p:clrMapOvr>
  <p:transition spd="slow" advClick="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4038600"/>
            <a:ext cx="7848600" cy="1406624"/>
          </a:xfrm>
        </p:spPr>
        <p:txBody>
          <a:bodyPr/>
          <a:lstStyle/>
          <a:p>
            <a:pPr marL="0" indent="0" algn="ctr" eaLnBrk="1" hangingPunct="1">
              <a:buNone/>
            </a:pPr>
            <a:r>
              <a:rPr lang="en-US" altLang="en-US" dirty="0">
                <a:ea typeface="ＭＳ Ｐゴシック" panose="020B0600070205080204" pitchFamily="34" charset="-128"/>
              </a:rPr>
              <a:t>Backup Slides</a:t>
            </a:r>
          </a:p>
          <a:p>
            <a:pPr marL="0" indent="0" algn="ctr" eaLnBrk="1" hangingPunct="1">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3200" dirty="0"/>
              <a:t>A New Methodology and </a:t>
            </a:r>
            <a:br>
              <a:rPr lang="en-US" sz="3200" dirty="0"/>
            </a:br>
            <a:r>
              <a:rPr lang="en-US" sz="3200" dirty="0"/>
              <a:t>Open-Source Benchmark Suite </a:t>
            </a:r>
            <a:br>
              <a:rPr lang="en-US" sz="3200" dirty="0"/>
            </a:br>
            <a:r>
              <a:rPr lang="en-US" sz="3200" dirty="0">
                <a:solidFill>
                  <a:srgbClr val="C00000"/>
                </a:solidFill>
              </a:rPr>
              <a:t>for</a:t>
            </a:r>
            <a:r>
              <a:rPr lang="en-US" sz="3200" dirty="0"/>
              <a:t> </a:t>
            </a:r>
            <a:r>
              <a:rPr lang="en-US" sz="3200" dirty="0">
                <a:solidFill>
                  <a:srgbClr val="C00000"/>
                </a:solidFill>
              </a:rPr>
              <a:t>Evaluating Data Movement Bottlenecks</a:t>
            </a:r>
            <a:r>
              <a:rPr lang="en-US" sz="3200" dirty="0"/>
              <a:t>: </a:t>
            </a:r>
            <a:br>
              <a:rPr lang="en-US" sz="3200" dirty="0"/>
            </a:br>
            <a:r>
              <a:rPr lang="en-US" sz="3200" dirty="0"/>
              <a:t>A Processing-in-Memory Case Study</a:t>
            </a:r>
            <a:endParaRPr lang="en-US" sz="32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4"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155508286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Executive Summary</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Data movement between memory units and compute units is a major system bottleneck</a:t>
            </a:r>
          </a:p>
          <a:p>
            <a:r>
              <a:rPr lang="en-US" dirty="0"/>
              <a:t>Many workloads suffer from the </a:t>
            </a:r>
            <a:r>
              <a:rPr lang="en-US" dirty="0">
                <a:solidFill>
                  <a:srgbClr val="7030A0"/>
                </a:solidFill>
              </a:rPr>
              <a:t>data movement bottleneck</a:t>
            </a:r>
          </a:p>
          <a:p>
            <a:pPr lvl="1"/>
            <a:r>
              <a:rPr lang="en-US" dirty="0"/>
              <a:t>Machine learning, computational biology, graph processing, databases, video analytics, real-time data analytics…</a:t>
            </a:r>
          </a:p>
          <a:p>
            <a:r>
              <a:rPr lang="en-US" dirty="0"/>
              <a:t>The traditional processor-centric design should evolve to </a:t>
            </a:r>
            <a:r>
              <a:rPr lang="en-US" dirty="0">
                <a:solidFill>
                  <a:srgbClr val="00B050"/>
                </a:solidFill>
              </a:rPr>
              <a:t>a more data-centric design where processing elements are closer to where the data resides</a:t>
            </a:r>
          </a:p>
          <a:p>
            <a:pPr lvl="1"/>
            <a:r>
              <a:rPr lang="en-US" dirty="0"/>
              <a:t>Near-data processing (NDP), processing-in-memory (PIM)</a:t>
            </a:r>
          </a:p>
          <a:p>
            <a:pPr lvl="1"/>
            <a:r>
              <a:rPr lang="en-US" dirty="0"/>
              <a:t>Processing-immersed-with-memory (monolithic 3D integration)</a:t>
            </a:r>
          </a:p>
          <a:p>
            <a:r>
              <a:rPr lang="en-US" dirty="0"/>
              <a:t>Some </a:t>
            </a:r>
            <a:r>
              <a:rPr lang="en-US" dirty="0">
                <a:solidFill>
                  <a:srgbClr val="FF0000"/>
                </a:solidFill>
              </a:rPr>
              <a:t>main challenges for adoption</a:t>
            </a:r>
          </a:p>
          <a:p>
            <a:pPr lvl="1"/>
            <a:r>
              <a:rPr lang="en-US" dirty="0"/>
              <a:t>Identifying suitable workloads and functions</a:t>
            </a:r>
          </a:p>
          <a:p>
            <a:pPr lvl="1"/>
            <a:r>
              <a:rPr lang="en-US" dirty="0"/>
              <a:t>Lack of profiling tools, analytical models, simulators…</a:t>
            </a:r>
          </a:p>
        </p:txBody>
      </p:sp>
    </p:spTree>
    <p:extLst>
      <p:ext uri="{BB962C8B-B14F-4D97-AF65-F5344CB8AC3E}">
        <p14:creationId xmlns:p14="http://schemas.microsoft.com/office/powerpoint/2010/main" val="4219772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r>
              <a:rPr lang="en-US" sz="1400" dirty="0"/>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174320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8"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905419"/>
          </a:xfrm>
        </p:spPr>
        <p:txBody>
          <a:bodyPr>
            <a:normAutofit/>
          </a:bodyPr>
          <a:lstStyle/>
          <a:p>
            <a:r>
              <a:rPr lang="en-US" dirty="0">
                <a:ea typeface="ＭＳ Ｐゴシック" charset="0"/>
                <a:cs typeface="ＭＳ Ｐゴシック" charset="0"/>
              </a:rPr>
              <a:t>Data Movement in Computing Systems</a:t>
            </a:r>
            <a:endParaRPr lang="en-US" dirty="0"/>
          </a:p>
        </p:txBody>
      </p:sp>
      <p:sp>
        <p:nvSpPr>
          <p:cNvPr id="3" name="Content Placeholder 2"/>
          <p:cNvSpPr>
            <a:spLocks noGrp="1"/>
          </p:cNvSpPr>
          <p:nvPr>
            <p:ph idx="1"/>
          </p:nvPr>
        </p:nvSpPr>
        <p:spPr>
          <a:xfrm>
            <a:off x="228600" y="908719"/>
            <a:ext cx="8610600" cy="2060794"/>
          </a:xfrm>
        </p:spPr>
        <p:txBody>
          <a:bodyPr>
            <a:noAutofit/>
          </a:bodyPr>
          <a:lstStyle/>
          <a:p>
            <a:r>
              <a:rPr lang="en-US" sz="2200" dirty="0">
                <a:solidFill>
                  <a:srgbClr val="7030A0"/>
                </a:solidFill>
                <a:cs typeface="Adobe Garamond Pro"/>
              </a:rPr>
              <a:t>Data movement </a:t>
            </a:r>
            <a:r>
              <a:rPr lang="en-US" sz="2200" dirty="0">
                <a:cs typeface="Adobe Garamond Pro"/>
              </a:rPr>
              <a:t>dominates </a:t>
            </a:r>
            <a:r>
              <a:rPr lang="en-US" sz="2200" dirty="0">
                <a:solidFill>
                  <a:srgbClr val="0070C0"/>
                </a:solidFill>
                <a:cs typeface="Adobe Garamond Pro"/>
              </a:rPr>
              <a:t>performance </a:t>
            </a:r>
            <a:r>
              <a:rPr lang="en-US" sz="2200" dirty="0">
                <a:cs typeface="Adobe Garamond Pro"/>
              </a:rPr>
              <a:t>and</a:t>
            </a:r>
            <a:r>
              <a:rPr lang="en-US" sz="2200" dirty="0">
                <a:solidFill>
                  <a:srgbClr val="FF0000"/>
                </a:solidFill>
                <a:cs typeface="Adobe Garamond Pro"/>
              </a:rPr>
              <a:t> </a:t>
            </a:r>
            <a:r>
              <a:rPr lang="en-US" sz="2200" dirty="0">
                <a:cs typeface="Adobe Garamond Pro"/>
              </a:rPr>
              <a:t>is a major system </a:t>
            </a:r>
            <a:r>
              <a:rPr lang="en-US" sz="2200" dirty="0">
                <a:solidFill>
                  <a:srgbClr val="C00000"/>
                </a:solidFill>
                <a:cs typeface="Adobe Garamond Pro"/>
              </a:rPr>
              <a:t>energy bottleneck</a:t>
            </a:r>
          </a:p>
          <a:p>
            <a:r>
              <a:rPr lang="en-US" sz="2200" dirty="0">
                <a:solidFill>
                  <a:srgbClr val="C00000"/>
                </a:solidFill>
                <a:cs typeface="Adobe Garamond Pro"/>
              </a:rPr>
              <a:t>Total system energy</a:t>
            </a:r>
            <a:r>
              <a:rPr lang="en-US" sz="2200" dirty="0">
                <a:cs typeface="Adobe Garamond Pro"/>
              </a:rPr>
              <a:t>: data movement accounts for </a:t>
            </a:r>
          </a:p>
          <a:p>
            <a:pPr lvl="1"/>
            <a:r>
              <a:rPr lang="en-US" sz="1800" dirty="0">
                <a:cs typeface="Adobe Garamond Pro"/>
              </a:rPr>
              <a:t>62% in consumer applications</a:t>
            </a:r>
            <a:r>
              <a:rPr lang="en-US" sz="1800" baseline="30000" dirty="0"/>
              <a:t>✻</a:t>
            </a:r>
            <a:r>
              <a:rPr lang="en-US" sz="1800" dirty="0">
                <a:cs typeface="Adobe Garamond Pro"/>
              </a:rPr>
              <a:t>, </a:t>
            </a:r>
          </a:p>
          <a:p>
            <a:pPr lvl="1"/>
            <a:r>
              <a:rPr lang="en-US" sz="1800" dirty="0">
                <a:cs typeface="Adobe Garamond Pro"/>
              </a:rPr>
              <a:t>40% in scientific applications</a:t>
            </a:r>
            <a:r>
              <a:rPr lang="en-US" sz="1800" baseline="30000" dirty="0"/>
              <a:t>★</a:t>
            </a:r>
            <a:r>
              <a:rPr lang="en-US" sz="1800" dirty="0">
                <a:cs typeface="Adobe Garamond Pro"/>
              </a:rPr>
              <a:t>, </a:t>
            </a:r>
          </a:p>
          <a:p>
            <a:pPr lvl="1"/>
            <a:r>
              <a:rPr lang="en-US" sz="1800" dirty="0">
                <a:cs typeface="Adobe Garamond Pro"/>
              </a:rPr>
              <a:t>35% in mobile  applications</a:t>
            </a:r>
            <a:r>
              <a:rPr lang="en-US" sz="1800" baseline="30000" dirty="0"/>
              <a:t>☆</a:t>
            </a:r>
            <a:endParaRPr lang="en-US" sz="1800" dirty="0">
              <a:cs typeface="Adobe Garamond Pro"/>
            </a:endParaRPr>
          </a:p>
          <a:p>
            <a:pPr lvl="1"/>
            <a:endParaRPr lang="en-US" sz="2200" dirty="0">
              <a:solidFill>
                <a:srgbClr val="C00000"/>
              </a:solidFill>
              <a:cs typeface="Adobe Garamond Pro"/>
            </a:endParaRPr>
          </a:p>
        </p:txBody>
      </p:sp>
      <p:sp>
        <p:nvSpPr>
          <p:cNvPr id="6" name="TextBox 5"/>
          <p:cNvSpPr txBox="1"/>
          <p:nvPr/>
        </p:nvSpPr>
        <p:spPr>
          <a:xfrm>
            <a:off x="95300" y="5923671"/>
            <a:ext cx="748955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Boroumand</a:t>
            </a:r>
            <a:r>
              <a:rPr kumimoji="0" lang="en-US" sz="1000" b="0" i="0" u="none" strike="noStrike" kern="1200" cap="none" spc="0" normalizeH="0" baseline="0" noProof="0" dirty="0">
                <a:ln>
                  <a:noFill/>
                </a:ln>
                <a:solidFill>
                  <a:srgbClr val="000000"/>
                </a:solidFill>
                <a:effectLst/>
                <a:uLnTx/>
                <a:uFillTx/>
                <a:latin typeface="Tahoma"/>
                <a:ea typeface="+mn-ea"/>
                <a:cs typeface="+mn-cs"/>
              </a:rPr>
              <a:t> et al., “Google Workloads for Consumer Devices: Mitigating Data Movement Bottlenecks,” ASPLOS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Kestor</a:t>
            </a:r>
            <a:r>
              <a:rPr kumimoji="0" lang="en-US" sz="1000" b="0" i="0" u="none" strike="noStrike" kern="1200" cap="none" spc="0" normalizeH="0" baseline="0" noProof="0" dirty="0">
                <a:ln>
                  <a:noFill/>
                </a:ln>
                <a:solidFill>
                  <a:srgbClr val="000000"/>
                </a:solidFill>
                <a:effectLst/>
                <a:uLnTx/>
                <a:uFillTx/>
                <a:latin typeface="Tahoma"/>
                <a:ea typeface="+mn-ea"/>
                <a:cs typeface="+mn-cs"/>
              </a:rPr>
              <a:t> et al., “Quantifying the Energy Cost of Data Movement in Scientific Applications,” IISWC 2013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0000"/>
                </a:solidFill>
                <a:effectLst/>
                <a:uLnTx/>
                <a:uFillTx/>
                <a:latin typeface="Tahoma"/>
                <a:ea typeface="+mn-ea"/>
                <a:cs typeface="+mn-cs"/>
              </a:rPr>
              <a:t>☆ </a:t>
            </a:r>
            <a:r>
              <a:rPr kumimoji="0" lang="en-US" sz="1000" b="0" i="0" u="none" strike="noStrike" kern="1200" cap="none" spc="0" normalizeH="0" baseline="0" noProof="0" dirty="0" err="1">
                <a:ln>
                  <a:noFill/>
                </a:ln>
                <a:solidFill>
                  <a:srgbClr val="000000"/>
                </a:solidFill>
                <a:effectLst/>
                <a:uLnTx/>
                <a:uFillTx/>
                <a:latin typeface="Tahoma"/>
                <a:ea typeface="+mn-ea"/>
                <a:cs typeface="+mn-cs"/>
              </a:rPr>
              <a:t>Pandiyan</a:t>
            </a:r>
            <a:r>
              <a:rPr kumimoji="0" lang="en-US" sz="1000" b="0" i="0" u="none" strike="noStrike" kern="1200" cap="none" spc="0" normalizeH="0" baseline="0" noProof="0" dirty="0">
                <a:ln>
                  <a:noFill/>
                </a:ln>
                <a:solidFill>
                  <a:srgbClr val="000000"/>
                </a:solidFill>
                <a:effectLst/>
                <a:uLnTx/>
                <a:uFillTx/>
                <a:latin typeface="Tahoma"/>
                <a:ea typeface="+mn-ea"/>
                <a:cs typeface="+mn-cs"/>
              </a:rPr>
              <a:t> and Wu, “Quantifying the energy cost of data movement for emerging smart phone workloads on mobile platforms,” IISWC 2014</a:t>
            </a:r>
          </a:p>
        </p:txBody>
      </p:sp>
      <p:cxnSp>
        <p:nvCxnSpPr>
          <p:cNvPr id="10" name="Curved Connector 9"/>
          <p:cNvCxnSpPr/>
          <p:nvPr/>
        </p:nvCxnSpPr>
        <p:spPr>
          <a:xfrm rot="5400000">
            <a:off x="4328592" y="3380992"/>
            <a:ext cx="914400" cy="609600"/>
          </a:xfrm>
          <a:prstGeom prst="curvedConnector3">
            <a:avLst>
              <a:gd name="adj1" fmla="val 50000"/>
            </a:avLst>
          </a:prstGeom>
          <a:ln w="38100" cmpd="sng">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7092280" y="3436798"/>
            <a:ext cx="990600" cy="2306394"/>
          </a:xfrm>
          <a:prstGeom prst="roundRect">
            <a:avLst/>
          </a:prstGeom>
          <a:solidFill>
            <a:schemeClr val="accent6">
              <a:lumMod val="75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Tahoma"/>
                <a:ea typeface="+mn-ea"/>
                <a:cs typeface="+mn-cs"/>
              </a:rPr>
              <a:t>DRAM</a:t>
            </a:r>
            <a:endParaRPr kumimoji="0" lang="en-US" sz="1400" b="1" i="0" u="none" strike="noStrike" kern="1200" cap="none" spc="0" normalizeH="0" baseline="0" noProof="0" dirty="0">
              <a:ln>
                <a:noFill/>
              </a:ln>
              <a:solidFill>
                <a:srgbClr val="FFFFFF"/>
              </a:solidFill>
              <a:effectLst/>
              <a:uLnTx/>
              <a:uFillTx/>
              <a:latin typeface="Tahoma"/>
              <a:ea typeface="+mn-ea"/>
              <a:cs typeface="+mn-cs"/>
            </a:endParaRPr>
          </a:p>
        </p:txBody>
      </p:sp>
      <p:sp>
        <p:nvSpPr>
          <p:cNvPr id="13" name="Left-Right Arrow 12"/>
          <p:cNvSpPr/>
          <p:nvPr/>
        </p:nvSpPr>
        <p:spPr>
          <a:xfrm>
            <a:off x="5640245" y="4464617"/>
            <a:ext cx="1387896" cy="256875"/>
          </a:xfrm>
          <a:prstGeom prst="leftRightArrow">
            <a:avLst/>
          </a:prstGeom>
          <a:solidFill>
            <a:schemeClr val="accent4">
              <a:lumMod val="60000"/>
              <a:lumOff val="4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a:ea typeface="+mn-ea"/>
              <a:cs typeface="+mn-cs"/>
            </a:endParaRPr>
          </a:p>
        </p:txBody>
      </p:sp>
      <p:cxnSp>
        <p:nvCxnSpPr>
          <p:cNvPr id="14" name="Curved Connector 13"/>
          <p:cNvCxnSpPr/>
          <p:nvPr/>
        </p:nvCxnSpPr>
        <p:spPr>
          <a:xfrm rot="16200000" flipH="1">
            <a:off x="5814492" y="3419092"/>
            <a:ext cx="990600" cy="609600"/>
          </a:xfrm>
          <a:prstGeom prst="curvedConnector3">
            <a:avLst>
              <a:gd name="adj1" fmla="val 50000"/>
            </a:avLst>
          </a:prstGeom>
          <a:ln w="38100" cmpd="sng">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01344" y="2825182"/>
            <a:ext cx="2746920" cy="40011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30A0"/>
                </a:solidFill>
                <a:effectLst/>
                <a:uLnTx/>
                <a:uFillTx/>
                <a:latin typeface="Tahoma"/>
                <a:ea typeface="+mn-ea"/>
                <a:cs typeface="+mn-cs"/>
              </a:rPr>
              <a:t>Data Movement</a:t>
            </a:r>
          </a:p>
        </p:txBody>
      </p:sp>
      <p:sp>
        <p:nvSpPr>
          <p:cNvPr id="20" name="Rounded Rectangle 19"/>
          <p:cNvSpPr/>
          <p:nvPr/>
        </p:nvSpPr>
        <p:spPr>
          <a:xfrm>
            <a:off x="1098801" y="4310632"/>
            <a:ext cx="958117" cy="558800"/>
          </a:xfrm>
          <a:prstGeom prst="roundRect">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5742A">
                    <a:lumMod val="50000"/>
                  </a:srgbClr>
                </a:solidFill>
                <a:effectLst/>
                <a:uLnTx/>
                <a:uFillTx/>
                <a:latin typeface="Tahoma"/>
                <a:ea typeface="+mn-ea"/>
                <a:cs typeface="+mn-cs"/>
              </a:rPr>
              <a:t>GPU</a:t>
            </a:r>
            <a:endParaRPr kumimoji="0" lang="en-US" sz="1000" b="1" i="0" u="none" strike="noStrike" kern="1200" cap="none" spc="0" normalizeH="0" baseline="0" noProof="0" dirty="0">
              <a:ln>
                <a:noFill/>
              </a:ln>
              <a:solidFill>
                <a:srgbClr val="35742A">
                  <a:lumMod val="50000"/>
                </a:srgbClr>
              </a:solidFill>
              <a:effectLst/>
              <a:uLnTx/>
              <a:uFillTx/>
              <a:latin typeface="Tahoma"/>
              <a:ea typeface="+mn-ea"/>
              <a:cs typeface="+mn-cs"/>
            </a:endParaRPr>
          </a:p>
        </p:txBody>
      </p:sp>
      <p:cxnSp>
        <p:nvCxnSpPr>
          <p:cNvPr id="21" name="Straight Arrow Connector 20"/>
          <p:cNvCxnSpPr/>
          <p:nvPr/>
        </p:nvCxnSpPr>
        <p:spPr>
          <a:xfrm flipH="1">
            <a:off x="2161246" y="4031232"/>
            <a:ext cx="464820" cy="0"/>
          </a:xfrm>
          <a:prstGeom prst="straightConnector1">
            <a:avLst/>
          </a:prstGeom>
          <a:noFill/>
          <a:ln w="28575" cap="flat" cmpd="sng" algn="ctr">
            <a:solidFill>
              <a:srgbClr val="000000"/>
            </a:solidFill>
            <a:prstDash val="solid"/>
            <a:miter lim="800000"/>
            <a:headEnd type="arrow"/>
            <a:tailEnd type="arrow"/>
          </a:ln>
          <a:effectLst/>
        </p:spPr>
      </p:cxnSp>
      <p:sp>
        <p:nvSpPr>
          <p:cNvPr id="22" name="Rounded Rectangle 21"/>
          <p:cNvSpPr/>
          <p:nvPr/>
        </p:nvSpPr>
        <p:spPr>
          <a:xfrm>
            <a:off x="1098801" y="3584192"/>
            <a:ext cx="830847" cy="558800"/>
          </a:xfrm>
          <a:prstGeom prst="roundRect">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homa"/>
                <a:ea typeface="+mn-ea"/>
                <a:cs typeface="+mn-cs"/>
              </a:rPr>
              <a:t>CPU</a:t>
            </a:r>
            <a:endParaRPr kumimoji="0" lang="en-US" sz="1100" b="1" i="0" u="none" strike="noStrike" kern="1200" cap="none" spc="0" normalizeH="0" baseline="0" noProof="0" dirty="0">
              <a:ln>
                <a:noFill/>
              </a:ln>
              <a:solidFill>
                <a:srgbClr val="FFFFFF"/>
              </a:solidFill>
              <a:effectLst/>
              <a:uLnTx/>
              <a:uFillTx/>
              <a:latin typeface="Tahoma"/>
              <a:ea typeface="+mn-ea"/>
              <a:cs typeface="+mn-cs"/>
            </a:endParaRPr>
          </a:p>
        </p:txBody>
      </p:sp>
      <p:sp>
        <p:nvSpPr>
          <p:cNvPr id="23" name="Rounded Rectangle 22"/>
          <p:cNvSpPr/>
          <p:nvPr/>
        </p:nvSpPr>
        <p:spPr>
          <a:xfrm>
            <a:off x="1231606" y="3640072"/>
            <a:ext cx="830847" cy="558800"/>
          </a:xfrm>
          <a:prstGeom prst="roundRect">
            <a:avLst/>
          </a:prstGeom>
          <a:solidFill>
            <a:srgbClr val="0070C0"/>
          </a:solid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Tahoma"/>
                <a:ea typeface="+mn-ea"/>
                <a:cs typeface="+mn-cs"/>
              </a:rPr>
              <a:t>CPU</a:t>
            </a:r>
            <a:endParaRPr kumimoji="0" lang="en-US" sz="1100" b="1" i="0" u="none" strike="noStrike" kern="1200" cap="none" spc="0" normalizeH="0" baseline="0" noProof="0" dirty="0">
              <a:ln>
                <a:noFill/>
              </a:ln>
              <a:solidFill>
                <a:srgbClr val="FFFFFF"/>
              </a:solidFill>
              <a:effectLst/>
              <a:uLnTx/>
              <a:uFillTx/>
              <a:latin typeface="Tahoma"/>
              <a:ea typeface="+mn-ea"/>
              <a:cs typeface="+mn-cs"/>
            </a:endParaRPr>
          </a:p>
        </p:txBody>
      </p:sp>
      <p:grpSp>
        <p:nvGrpSpPr>
          <p:cNvPr id="5" name="Group 4">
            <a:extLst>
              <a:ext uri="{FF2B5EF4-FFF2-40B4-BE49-F238E27FC236}">
                <a16:creationId xmlns:a16="http://schemas.microsoft.com/office/drawing/2014/main" id="{F33D5AE4-8163-4E43-9AF8-88A5F6E5A1DA}"/>
              </a:ext>
            </a:extLst>
          </p:cNvPr>
          <p:cNvGrpSpPr/>
          <p:nvPr/>
        </p:nvGrpSpPr>
        <p:grpSpPr>
          <a:xfrm>
            <a:off x="899592" y="3322722"/>
            <a:ext cx="4648200" cy="2496670"/>
            <a:chOff x="899592" y="3322722"/>
            <a:chExt cx="4648200" cy="2496670"/>
          </a:xfrm>
        </p:grpSpPr>
        <p:sp>
          <p:nvSpPr>
            <p:cNvPr id="19" name="Rounded Rectangle 18"/>
            <p:cNvSpPr/>
            <p:nvPr/>
          </p:nvSpPr>
          <p:spPr>
            <a:xfrm>
              <a:off x="899592" y="3360672"/>
              <a:ext cx="4648200" cy="2458720"/>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24" name="TextBox 23"/>
            <p:cNvSpPr txBox="1"/>
            <p:nvPr/>
          </p:nvSpPr>
          <p:spPr>
            <a:xfrm>
              <a:off x="3386322" y="3322722"/>
              <a:ext cx="8976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lumMod val="75000"/>
                      <a:lumOff val="25000"/>
                    </a:srgbClr>
                  </a:solidFill>
                  <a:effectLst/>
                  <a:uLnTx/>
                  <a:uFillTx/>
                  <a:latin typeface="Tahoma"/>
                  <a:ea typeface="+mn-ea"/>
                  <a:cs typeface="+mn-cs"/>
                </a:rPr>
                <a:t>SoC</a:t>
              </a:r>
              <a:endParaRPr kumimoji="0" lang="en-US" sz="2400" b="1" i="0" u="none" strike="noStrike" kern="1200" cap="none" spc="0" normalizeH="0" baseline="0" noProof="0" dirty="0">
                <a:ln>
                  <a:noFill/>
                </a:ln>
                <a:solidFill>
                  <a:srgbClr val="000000">
                    <a:lumMod val="75000"/>
                    <a:lumOff val="25000"/>
                  </a:srgbClr>
                </a:solidFill>
                <a:effectLst/>
                <a:uLnTx/>
                <a:uFillTx/>
                <a:latin typeface="Tahoma"/>
                <a:ea typeface="+mn-ea"/>
                <a:cs typeface="+mn-cs"/>
              </a:endParaRPr>
            </a:p>
          </p:txBody>
        </p:sp>
      </p:grpSp>
      <p:sp>
        <p:nvSpPr>
          <p:cNvPr id="25" name="Rounded Rectangle 24"/>
          <p:cNvSpPr/>
          <p:nvPr/>
        </p:nvSpPr>
        <p:spPr>
          <a:xfrm>
            <a:off x="2758872" y="3751832"/>
            <a:ext cx="464820" cy="1117600"/>
          </a:xfrm>
          <a:prstGeom prst="roundRect">
            <a:avLst/>
          </a:prstGeom>
          <a:solidFill>
            <a:schemeClr val="accent2">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L2</a:t>
            </a:r>
            <a:endParaRPr kumimoji="0" lang="en-US" sz="1000" b="1" i="0" u="none" strike="noStrike" kern="1200" cap="none" spc="0" normalizeH="0" baseline="0" noProof="0" dirty="0">
              <a:ln>
                <a:noFill/>
              </a:ln>
              <a:solidFill>
                <a:srgbClr val="000000"/>
              </a:solidFill>
              <a:effectLst/>
              <a:uLnTx/>
              <a:uFillTx/>
              <a:latin typeface="Tahoma"/>
              <a:ea typeface="+mn-ea"/>
              <a:cs typeface="+mn-cs"/>
            </a:endParaRPr>
          </a:p>
        </p:txBody>
      </p:sp>
      <p:sp>
        <p:nvSpPr>
          <p:cNvPr id="26" name="Rounded Rectangle 25"/>
          <p:cNvSpPr/>
          <p:nvPr/>
        </p:nvSpPr>
        <p:spPr>
          <a:xfrm>
            <a:off x="1988933" y="5372352"/>
            <a:ext cx="796834" cy="335280"/>
          </a:xfrm>
          <a:prstGeom prst="round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Video Decoder</a:t>
            </a:r>
            <a:endParaRPr kumimoji="0" lang="en-US" sz="9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27" name="Straight Arrow Connector 26"/>
          <p:cNvCxnSpPr/>
          <p:nvPr/>
        </p:nvCxnSpPr>
        <p:spPr>
          <a:xfrm flipH="1">
            <a:off x="3337992" y="4295392"/>
            <a:ext cx="1524000" cy="0"/>
          </a:xfrm>
          <a:prstGeom prst="straightConnector1">
            <a:avLst/>
          </a:prstGeom>
          <a:noFill/>
          <a:ln w="57150" cap="flat" cmpd="sng" algn="ctr">
            <a:solidFill>
              <a:srgbClr val="000000"/>
            </a:solidFill>
            <a:prstDash val="solid"/>
            <a:miter lim="800000"/>
            <a:headEnd type="arrow"/>
            <a:tailEnd type="arrow"/>
          </a:ln>
          <a:effectLst/>
        </p:spPr>
      </p:cxnSp>
      <p:cxnSp>
        <p:nvCxnSpPr>
          <p:cNvPr id="28" name="Straight Arrow Connector 27"/>
          <p:cNvCxnSpPr/>
          <p:nvPr/>
        </p:nvCxnSpPr>
        <p:spPr>
          <a:xfrm flipH="1">
            <a:off x="2161246" y="4590032"/>
            <a:ext cx="464820" cy="0"/>
          </a:xfrm>
          <a:prstGeom prst="straightConnector1">
            <a:avLst/>
          </a:prstGeom>
          <a:noFill/>
          <a:ln w="28575" cap="flat" cmpd="sng" algn="ctr">
            <a:solidFill>
              <a:srgbClr val="000000"/>
            </a:solidFill>
            <a:prstDash val="solid"/>
            <a:miter lim="800000"/>
            <a:headEnd type="arrow"/>
            <a:tailEnd type="arrow"/>
          </a:ln>
          <a:effectLst/>
        </p:spPr>
      </p:cxnSp>
      <p:sp>
        <p:nvSpPr>
          <p:cNvPr id="29" name="Rounded Rectangle 28"/>
          <p:cNvSpPr/>
          <p:nvPr/>
        </p:nvSpPr>
        <p:spPr>
          <a:xfrm>
            <a:off x="1098801" y="5372352"/>
            <a:ext cx="796834" cy="335280"/>
          </a:xfrm>
          <a:prstGeom prst="roundRect">
            <a:avLst/>
          </a:prstGeom>
          <a:solidFill>
            <a:schemeClr val="accent5">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Video Encoder</a:t>
            </a:r>
            <a:endParaRPr kumimoji="0" lang="en-US" sz="900" b="1" i="0" u="none" strike="noStrike" kern="1200" cap="none" spc="0" normalizeH="0" baseline="0" noProof="0" dirty="0">
              <a:ln>
                <a:noFill/>
              </a:ln>
              <a:solidFill>
                <a:srgbClr val="000000"/>
              </a:solidFill>
              <a:effectLst/>
              <a:uLnTx/>
              <a:uFillTx/>
              <a:latin typeface="Tahoma"/>
              <a:ea typeface="+mn-ea"/>
              <a:cs typeface="+mn-cs"/>
            </a:endParaRPr>
          </a:p>
        </p:txBody>
      </p:sp>
      <p:sp>
        <p:nvSpPr>
          <p:cNvPr id="30" name="Rounded Rectangle 29"/>
          <p:cNvSpPr/>
          <p:nvPr/>
        </p:nvSpPr>
        <p:spPr>
          <a:xfrm>
            <a:off x="2880792" y="5362192"/>
            <a:ext cx="796834" cy="335280"/>
          </a:xfrm>
          <a:prstGeom prst="roundRect">
            <a:avLst/>
          </a:prstGeom>
          <a:solidFill>
            <a:schemeClr val="accent1">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Audio</a:t>
            </a:r>
            <a:endParaRPr kumimoji="0" lang="en-US" sz="900" b="1" i="0" u="none" strike="noStrike" kern="1200" cap="none" spc="0" normalizeH="0" baseline="0" noProof="0" dirty="0">
              <a:ln>
                <a:noFill/>
              </a:ln>
              <a:solidFill>
                <a:srgbClr val="000000"/>
              </a:solidFill>
              <a:effectLst/>
              <a:uLnTx/>
              <a:uFillTx/>
              <a:latin typeface="Tahoma"/>
              <a:ea typeface="+mn-ea"/>
              <a:cs typeface="+mn-cs"/>
            </a:endParaRPr>
          </a:p>
        </p:txBody>
      </p:sp>
      <p:sp>
        <p:nvSpPr>
          <p:cNvPr id="31" name="Rounded Rectangle 30"/>
          <p:cNvSpPr/>
          <p:nvPr/>
        </p:nvSpPr>
        <p:spPr>
          <a:xfrm>
            <a:off x="3795192" y="5362192"/>
            <a:ext cx="796834" cy="346064"/>
          </a:xfrm>
          <a:prstGeom prst="roundRect">
            <a:avLst/>
          </a:prstGeom>
          <a:solidFill>
            <a:schemeClr val="accent5">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Display Engine</a:t>
            </a:r>
            <a:endParaRPr kumimoji="0" lang="en-US" sz="900" b="1" i="0" u="none" strike="noStrike" kern="1200" cap="none" spc="0" normalizeH="0" baseline="0" noProof="0" dirty="0">
              <a:ln>
                <a:noFill/>
              </a:ln>
              <a:solidFill>
                <a:srgbClr val="000000"/>
              </a:solidFill>
              <a:effectLst/>
              <a:uLnTx/>
              <a:uFillTx/>
              <a:latin typeface="Tahoma"/>
              <a:ea typeface="+mn-ea"/>
              <a:cs typeface="+mn-cs"/>
            </a:endParaRPr>
          </a:p>
        </p:txBody>
      </p:sp>
      <p:cxnSp>
        <p:nvCxnSpPr>
          <p:cNvPr id="32" name="Straight Arrow Connector 31"/>
          <p:cNvCxnSpPr/>
          <p:nvPr/>
        </p:nvCxnSpPr>
        <p:spPr>
          <a:xfrm flipH="1">
            <a:off x="5090592" y="3761992"/>
            <a:ext cx="13064" cy="1905000"/>
          </a:xfrm>
          <a:prstGeom prst="straightConnector1">
            <a:avLst/>
          </a:prstGeom>
          <a:noFill/>
          <a:ln w="57150" cap="flat" cmpd="sng" algn="ctr">
            <a:solidFill>
              <a:srgbClr val="000000"/>
            </a:solidFill>
            <a:prstDash val="solid"/>
            <a:miter lim="800000"/>
            <a:headEnd type="arrow"/>
            <a:tailEnd type="arrow"/>
          </a:ln>
          <a:effectLst/>
        </p:spPr>
      </p:cxnSp>
      <p:cxnSp>
        <p:nvCxnSpPr>
          <p:cNvPr id="33" name="Straight Arrow Connector 32"/>
          <p:cNvCxnSpPr/>
          <p:nvPr/>
        </p:nvCxnSpPr>
        <p:spPr>
          <a:xfrm flipH="1">
            <a:off x="1165204" y="4981192"/>
            <a:ext cx="3772988" cy="0"/>
          </a:xfrm>
          <a:prstGeom prst="straightConnector1">
            <a:avLst/>
          </a:prstGeom>
          <a:noFill/>
          <a:ln w="38100" cap="flat" cmpd="sng" algn="ctr">
            <a:solidFill>
              <a:srgbClr val="000000"/>
            </a:solidFill>
            <a:prstDash val="solid"/>
            <a:miter lim="800000"/>
            <a:headEnd type="arrow"/>
            <a:tailEnd type="arrow"/>
          </a:ln>
          <a:effectLst/>
        </p:spPr>
      </p:cxnSp>
      <p:cxnSp>
        <p:nvCxnSpPr>
          <p:cNvPr id="34" name="Straight Arrow Connector 33"/>
          <p:cNvCxnSpPr/>
          <p:nvPr/>
        </p:nvCxnSpPr>
        <p:spPr>
          <a:xfrm>
            <a:off x="2387350"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35" name="Straight Arrow Connector 34"/>
          <p:cNvCxnSpPr/>
          <p:nvPr/>
        </p:nvCxnSpPr>
        <p:spPr>
          <a:xfrm>
            <a:off x="1497218"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36" name="Straight Arrow Connector 35"/>
          <p:cNvCxnSpPr/>
          <p:nvPr/>
        </p:nvCxnSpPr>
        <p:spPr>
          <a:xfrm>
            <a:off x="3261792" y="4981192"/>
            <a:ext cx="0" cy="335280"/>
          </a:xfrm>
          <a:prstGeom prst="straightConnector1">
            <a:avLst/>
          </a:prstGeom>
          <a:noFill/>
          <a:ln w="28575" cap="flat" cmpd="sng" algn="ctr">
            <a:solidFill>
              <a:srgbClr val="000000"/>
            </a:solidFill>
            <a:prstDash val="solid"/>
            <a:miter lim="800000"/>
            <a:headEnd type="arrow"/>
            <a:tailEnd type="arrow"/>
          </a:ln>
          <a:effectLst/>
        </p:spPr>
      </p:cxnSp>
      <p:cxnSp>
        <p:nvCxnSpPr>
          <p:cNvPr id="18" name="Straight Arrow Connector 17"/>
          <p:cNvCxnSpPr/>
          <p:nvPr/>
        </p:nvCxnSpPr>
        <p:spPr>
          <a:xfrm>
            <a:off x="4176192" y="4981192"/>
            <a:ext cx="0" cy="335280"/>
          </a:xfrm>
          <a:prstGeom prst="straightConnector1">
            <a:avLst/>
          </a:prstGeom>
          <a:noFill/>
          <a:ln w="28575" cap="flat" cmpd="sng" algn="ctr">
            <a:solidFill>
              <a:srgbClr val="000000"/>
            </a:solidFill>
            <a:prstDash val="solid"/>
            <a:miter lim="800000"/>
            <a:headEnd type="arrow"/>
            <a:tailEnd type="arrow"/>
          </a:ln>
          <a:effectLst/>
        </p:spPr>
      </p:cxnSp>
      <p:sp>
        <p:nvSpPr>
          <p:cNvPr id="37" name="Slide Number Placeholder 3">
            <a:extLst>
              <a:ext uri="{FF2B5EF4-FFF2-40B4-BE49-F238E27FC236}">
                <a16:creationId xmlns:a16="http://schemas.microsoft.com/office/drawing/2014/main" id="{6CF9A9DB-7077-BA4C-AA8A-FBA062B92B98}"/>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783213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15" grpId="0"/>
      <p:bldP spid="20" grpId="0" animBg="1"/>
      <p:bldP spid="22" grpId="0" animBg="1"/>
      <p:bldP spid="23" grpId="0" animBg="1"/>
      <p:bldP spid="25" grpId="0" animBg="1"/>
      <p:bldP spid="26" grpId="0" animBg="1"/>
      <p:bldP spid="29" grpId="0" animBg="1"/>
      <p:bldP spid="30" grpId="0" animBg="1"/>
      <p:bldP spid="3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Our Goal</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To </a:t>
            </a:r>
            <a:r>
              <a:rPr lang="en-US" dirty="0">
                <a:solidFill>
                  <a:srgbClr val="00B050"/>
                </a:solidFill>
              </a:rPr>
              <a:t>enable adoptable PIM systems </a:t>
            </a:r>
            <a:r>
              <a:rPr lang="en-US" dirty="0"/>
              <a:t>by solving various key challenges</a:t>
            </a:r>
          </a:p>
          <a:p>
            <a:pPr lvl="1"/>
            <a:r>
              <a:rPr lang="en-US" dirty="0">
                <a:solidFill>
                  <a:srgbClr val="FF0000"/>
                </a:solidFill>
              </a:rPr>
              <a:t>Identifying workloads and functions </a:t>
            </a:r>
            <a:r>
              <a:rPr lang="en-US" dirty="0"/>
              <a:t>that are suitable for processing near/inside where the data resides</a:t>
            </a:r>
          </a:p>
          <a:p>
            <a:pPr lvl="2"/>
            <a:r>
              <a:rPr lang="en-US" dirty="0"/>
              <a:t>Fundamental (architecture-independent) characterization</a:t>
            </a:r>
          </a:p>
          <a:p>
            <a:pPr lvl="2"/>
            <a:r>
              <a:rPr lang="en-US" dirty="0"/>
              <a:t>Architecture-specific suitability</a:t>
            </a:r>
          </a:p>
          <a:p>
            <a:pPr lvl="1"/>
            <a:r>
              <a:rPr lang="en-US" dirty="0">
                <a:solidFill>
                  <a:srgbClr val="FF0000"/>
                </a:solidFill>
              </a:rPr>
              <a:t>Lack of tools</a:t>
            </a:r>
          </a:p>
          <a:p>
            <a:pPr lvl="2"/>
            <a:r>
              <a:rPr lang="en-US" dirty="0"/>
              <a:t>Profiling tools</a:t>
            </a:r>
          </a:p>
          <a:p>
            <a:pPr lvl="2"/>
            <a:r>
              <a:rPr lang="en-US" dirty="0"/>
              <a:t>Analytical performance and energy models (or ML-based models)</a:t>
            </a:r>
          </a:p>
          <a:p>
            <a:pPr lvl="2"/>
            <a:r>
              <a:rPr lang="en-US" dirty="0"/>
              <a:t>Simulation tools</a:t>
            </a:r>
          </a:p>
          <a:p>
            <a:r>
              <a:rPr lang="en-US" dirty="0"/>
              <a:t>The project is organized in </a:t>
            </a:r>
            <a:r>
              <a:rPr lang="en-US" dirty="0">
                <a:solidFill>
                  <a:srgbClr val="0070C0"/>
                </a:solidFill>
              </a:rPr>
              <a:t>two phases</a:t>
            </a:r>
          </a:p>
          <a:p>
            <a:pPr lvl="1"/>
            <a:r>
              <a:rPr lang="en-US" dirty="0"/>
              <a:t>Phase 1: Methodology and benchmark suite</a:t>
            </a:r>
          </a:p>
          <a:p>
            <a:pPr lvl="1"/>
            <a:r>
              <a:rPr lang="en-US" dirty="0"/>
              <a:t>Phase 2: Follow-up project to enable PIM adoption</a:t>
            </a:r>
          </a:p>
        </p:txBody>
      </p:sp>
    </p:spTree>
    <p:extLst>
      <p:ext uri="{BB962C8B-B14F-4D97-AF65-F5344CB8AC3E}">
        <p14:creationId xmlns:p14="http://schemas.microsoft.com/office/powerpoint/2010/main" val="1600140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Phase 1: Methodology and Benchmark Suite</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We aim to </a:t>
            </a:r>
            <a:r>
              <a:rPr lang="en-US" dirty="0">
                <a:solidFill>
                  <a:srgbClr val="0070C0"/>
                </a:solidFill>
              </a:rPr>
              <a:t>develop understanding into modern workloads </a:t>
            </a:r>
            <a:r>
              <a:rPr lang="en-US" dirty="0"/>
              <a:t>with the </a:t>
            </a:r>
            <a:r>
              <a:rPr lang="en-US" dirty="0">
                <a:solidFill>
                  <a:srgbClr val="00B050"/>
                </a:solidFill>
              </a:rPr>
              <a:t>key goal of identifying workload characteristics</a:t>
            </a:r>
            <a:r>
              <a:rPr lang="en-US" dirty="0"/>
              <a:t> and portions that would be beneficial to offload to a </a:t>
            </a:r>
            <a:r>
              <a:rPr lang="en-US" dirty="0">
                <a:solidFill>
                  <a:srgbClr val="0070C0"/>
                </a:solidFill>
              </a:rPr>
              <a:t>PIM engine</a:t>
            </a:r>
          </a:p>
          <a:p>
            <a:endParaRPr lang="en-US" dirty="0"/>
          </a:p>
          <a:p>
            <a:r>
              <a:rPr lang="en-US" dirty="0"/>
              <a:t>We intend to develop:</a:t>
            </a:r>
          </a:p>
          <a:p>
            <a:pPr lvl="1"/>
            <a:r>
              <a:rPr lang="en-US" dirty="0"/>
              <a:t>New profiling tools</a:t>
            </a:r>
          </a:p>
          <a:p>
            <a:pPr lvl="1"/>
            <a:r>
              <a:rPr lang="en-US" dirty="0"/>
              <a:t>Analytical and simulation models</a:t>
            </a:r>
          </a:p>
          <a:p>
            <a:pPr lvl="1"/>
            <a:r>
              <a:rPr lang="en-US" dirty="0"/>
              <a:t>Benchmark suites</a:t>
            </a:r>
          </a:p>
          <a:p>
            <a:pPr lvl="1"/>
            <a:endParaRPr lang="en-US" dirty="0"/>
          </a:p>
          <a:p>
            <a:r>
              <a:rPr lang="en-US" dirty="0">
                <a:solidFill>
                  <a:srgbClr val="0070C0"/>
                </a:solidFill>
              </a:rPr>
              <a:t>Three anticipated steps</a:t>
            </a:r>
            <a:r>
              <a:rPr lang="en-US" dirty="0"/>
              <a:t>:</a:t>
            </a:r>
          </a:p>
          <a:p>
            <a:pPr lvl="1"/>
            <a:r>
              <a:rPr lang="en-US" dirty="0"/>
              <a:t>1. Application profiling on modern processors</a:t>
            </a:r>
          </a:p>
          <a:p>
            <a:pPr lvl="1"/>
            <a:r>
              <a:rPr lang="en-US" dirty="0"/>
              <a:t>2. Application characterization</a:t>
            </a:r>
          </a:p>
          <a:p>
            <a:pPr lvl="1"/>
            <a:r>
              <a:rPr lang="en-US" dirty="0"/>
              <a:t>3. Performance analysis and validation</a:t>
            </a:r>
          </a:p>
        </p:txBody>
      </p:sp>
    </p:spTree>
    <p:extLst>
      <p:ext uri="{BB962C8B-B14F-4D97-AF65-F5344CB8AC3E}">
        <p14:creationId xmlns:p14="http://schemas.microsoft.com/office/powerpoint/2010/main" val="31916818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lstStyle/>
          <a:p>
            <a:r>
              <a:rPr lang="en-US" dirty="0"/>
              <a:t>Phase 1: Three Anticipated Steps (I)</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Step 1: </a:t>
            </a:r>
            <a:r>
              <a:rPr lang="en-US" dirty="0">
                <a:solidFill>
                  <a:srgbClr val="0070C0"/>
                </a:solidFill>
              </a:rPr>
              <a:t>Application profiling on modern processors</a:t>
            </a:r>
          </a:p>
          <a:p>
            <a:pPr lvl="1"/>
            <a:endParaRPr lang="en-US" dirty="0"/>
          </a:p>
          <a:p>
            <a:pPr lvl="1"/>
            <a:r>
              <a:rPr lang="en-US" dirty="0"/>
              <a:t>We will use</a:t>
            </a:r>
          </a:p>
          <a:p>
            <a:pPr lvl="2"/>
            <a:r>
              <a:rPr lang="en-US" dirty="0"/>
              <a:t>Profiling tools: </a:t>
            </a:r>
            <a:r>
              <a:rPr lang="en-US" dirty="0" err="1"/>
              <a:t>VTune</a:t>
            </a:r>
            <a:r>
              <a:rPr lang="en-US" dirty="0"/>
              <a:t>, perf, </a:t>
            </a:r>
            <a:r>
              <a:rPr lang="en-US" dirty="0" err="1"/>
              <a:t>nvprof</a:t>
            </a:r>
            <a:endParaRPr lang="en-US" dirty="0"/>
          </a:p>
          <a:p>
            <a:pPr lvl="2"/>
            <a:r>
              <a:rPr lang="en-US" dirty="0"/>
              <a:t>Relevant metrics</a:t>
            </a:r>
            <a:r>
              <a:rPr lang="en-US" dirty="0">
                <a:sym typeface="Wingdings" pitchFamily="2" charset="2"/>
              </a:rPr>
              <a:t> (e.g., cache misses, DRAM accesses, data locality)</a:t>
            </a:r>
          </a:p>
          <a:p>
            <a:pPr lvl="1"/>
            <a:endParaRPr lang="en-US" dirty="0">
              <a:sym typeface="Wingdings" pitchFamily="2" charset="2"/>
            </a:endParaRPr>
          </a:p>
          <a:p>
            <a:pPr lvl="1"/>
            <a:r>
              <a:rPr lang="en-US" dirty="0">
                <a:sym typeface="Wingdings" pitchFamily="2" charset="2"/>
              </a:rPr>
              <a:t>Outcomes</a:t>
            </a:r>
          </a:p>
          <a:p>
            <a:pPr lvl="2"/>
            <a:r>
              <a:rPr lang="en-US" dirty="0">
                <a:sym typeface="Wingdings" pitchFamily="2" charset="2"/>
              </a:rPr>
              <a:t>Motivate the need for PIM and type of PIM</a:t>
            </a:r>
          </a:p>
          <a:p>
            <a:pPr lvl="2"/>
            <a:r>
              <a:rPr lang="en-US" dirty="0">
                <a:sym typeface="Wingdings" pitchFamily="2" charset="2"/>
              </a:rPr>
              <a:t>Strong empirical understanding about workload characteristics and suitable portions</a:t>
            </a:r>
            <a:endParaRPr lang="en-US" dirty="0"/>
          </a:p>
        </p:txBody>
      </p:sp>
    </p:spTree>
    <p:extLst>
      <p:ext uri="{BB962C8B-B14F-4D97-AF65-F5344CB8AC3E}">
        <p14:creationId xmlns:p14="http://schemas.microsoft.com/office/powerpoint/2010/main" val="983065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Phase 1: Three Anticipated Steps (II)</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Step 2: </a:t>
            </a:r>
            <a:r>
              <a:rPr lang="en-US" dirty="0">
                <a:solidFill>
                  <a:srgbClr val="0070C0"/>
                </a:solidFill>
              </a:rPr>
              <a:t>Application characterization</a:t>
            </a:r>
          </a:p>
          <a:p>
            <a:pPr lvl="1"/>
            <a:endParaRPr lang="en-US" dirty="0"/>
          </a:p>
          <a:p>
            <a:pPr lvl="1"/>
            <a:r>
              <a:rPr lang="en-US" dirty="0"/>
              <a:t>Analysis of metrics</a:t>
            </a:r>
          </a:p>
          <a:p>
            <a:pPr lvl="2"/>
            <a:r>
              <a:rPr lang="en-US" dirty="0"/>
              <a:t>Architecture-independent and architecture-dependent metrics</a:t>
            </a:r>
          </a:p>
          <a:p>
            <a:pPr lvl="2"/>
            <a:r>
              <a:rPr lang="en-US" dirty="0"/>
              <a:t>Identification of key metrics</a:t>
            </a:r>
          </a:p>
          <a:p>
            <a:pPr lvl="1"/>
            <a:endParaRPr lang="en-US" dirty="0"/>
          </a:p>
          <a:p>
            <a:pPr lvl="1"/>
            <a:r>
              <a:rPr lang="en-US" dirty="0"/>
              <a:t>Huge design space</a:t>
            </a:r>
          </a:p>
          <a:p>
            <a:pPr lvl="2"/>
            <a:r>
              <a:rPr lang="en-US" dirty="0"/>
              <a:t>Types of cores, accelerators, functional units</a:t>
            </a:r>
          </a:p>
          <a:p>
            <a:pPr lvl="2"/>
            <a:r>
              <a:rPr lang="en-US" dirty="0"/>
              <a:t>Processing models on host and PIM side</a:t>
            </a:r>
          </a:p>
        </p:txBody>
      </p:sp>
    </p:spTree>
    <p:extLst>
      <p:ext uri="{BB962C8B-B14F-4D97-AF65-F5344CB8AC3E}">
        <p14:creationId xmlns:p14="http://schemas.microsoft.com/office/powerpoint/2010/main" val="2477508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Phase 1: Three Anticipated Steps (III)</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Step 3: </a:t>
            </a:r>
            <a:r>
              <a:rPr lang="en-US" dirty="0">
                <a:solidFill>
                  <a:srgbClr val="0070C0"/>
                </a:solidFill>
              </a:rPr>
              <a:t>Performance analysis and validation</a:t>
            </a:r>
          </a:p>
          <a:p>
            <a:pPr lvl="1"/>
            <a:endParaRPr lang="en-US" dirty="0"/>
          </a:p>
          <a:p>
            <a:pPr lvl="1"/>
            <a:r>
              <a:rPr lang="en-US" dirty="0"/>
              <a:t>Rigorous analysis and validation</a:t>
            </a:r>
          </a:p>
          <a:p>
            <a:pPr lvl="1"/>
            <a:endParaRPr lang="en-US" dirty="0"/>
          </a:p>
          <a:p>
            <a:pPr lvl="1"/>
            <a:r>
              <a:rPr lang="en-US" dirty="0"/>
              <a:t>Commonalities between functions </a:t>
            </a:r>
          </a:p>
          <a:p>
            <a:pPr lvl="1"/>
            <a:endParaRPr lang="en-US" dirty="0"/>
          </a:p>
          <a:p>
            <a:pPr lvl="1"/>
            <a:r>
              <a:rPr lang="en-US" dirty="0"/>
              <a:t>Development and evaluation of general-purpose and special-purpose PIM</a:t>
            </a:r>
          </a:p>
        </p:txBody>
      </p:sp>
    </p:spTree>
    <p:extLst>
      <p:ext uri="{BB962C8B-B14F-4D97-AF65-F5344CB8AC3E}">
        <p14:creationId xmlns:p14="http://schemas.microsoft.com/office/powerpoint/2010/main" val="1995110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Phase 1: Target Applications</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We will apply our methodology to </a:t>
            </a:r>
            <a:r>
              <a:rPr lang="en-US" dirty="0">
                <a:solidFill>
                  <a:srgbClr val="0070C0"/>
                </a:solidFill>
              </a:rPr>
              <a:t>more than 500 applications</a:t>
            </a:r>
          </a:p>
          <a:p>
            <a:pPr lvl="1"/>
            <a:r>
              <a:rPr lang="en-US" dirty="0"/>
              <a:t>Benchmark suites, frameworks</a:t>
            </a:r>
          </a:p>
          <a:p>
            <a:pPr lvl="1"/>
            <a:r>
              <a:rPr lang="en-US" dirty="0"/>
              <a:t>Custom open-source version</a:t>
            </a:r>
          </a:p>
          <a:p>
            <a:r>
              <a:rPr lang="en-US" dirty="0">
                <a:solidFill>
                  <a:srgbClr val="C00000"/>
                </a:solidFill>
              </a:rPr>
              <a:t>Major domains</a:t>
            </a:r>
          </a:p>
          <a:p>
            <a:pPr lvl="1"/>
            <a:r>
              <a:rPr lang="en-US" dirty="0"/>
              <a:t>Machine learning</a:t>
            </a:r>
          </a:p>
          <a:p>
            <a:pPr lvl="1"/>
            <a:r>
              <a:rPr lang="en-US" dirty="0"/>
              <a:t>Graph processing</a:t>
            </a:r>
          </a:p>
          <a:p>
            <a:pPr lvl="1"/>
            <a:r>
              <a:rPr lang="en-US" dirty="0"/>
              <a:t>Data analytics</a:t>
            </a:r>
          </a:p>
          <a:p>
            <a:pPr lvl="1"/>
            <a:r>
              <a:rPr lang="en-US" dirty="0"/>
              <a:t>Databases</a:t>
            </a:r>
          </a:p>
          <a:p>
            <a:pPr lvl="1"/>
            <a:r>
              <a:rPr lang="en-US" dirty="0"/>
              <a:t>Bioinformatics</a:t>
            </a:r>
          </a:p>
          <a:p>
            <a:pPr lvl="1"/>
            <a:r>
              <a:rPr lang="en-US" dirty="0"/>
              <a:t>Image/video processing</a:t>
            </a:r>
          </a:p>
          <a:p>
            <a:pPr lvl="1"/>
            <a:r>
              <a:rPr lang="en-US" dirty="0"/>
              <a:t>Physics simulation</a:t>
            </a:r>
          </a:p>
          <a:p>
            <a:pPr lvl="1"/>
            <a:r>
              <a:rPr lang="en-US" dirty="0"/>
              <a:t>Etc.</a:t>
            </a:r>
          </a:p>
        </p:txBody>
      </p:sp>
    </p:spTree>
    <p:extLst>
      <p:ext uri="{BB962C8B-B14F-4D97-AF65-F5344CB8AC3E}">
        <p14:creationId xmlns:p14="http://schemas.microsoft.com/office/powerpoint/2010/main" val="360223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Phase 1: Types of PIM</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solidFill>
                  <a:srgbClr val="C00000"/>
                </a:solidFill>
              </a:rPr>
              <a:t>Where?</a:t>
            </a:r>
          </a:p>
          <a:p>
            <a:pPr lvl="1"/>
            <a:r>
              <a:rPr lang="en-US" dirty="0"/>
              <a:t>Processing in logic layer of 3D stacked memories</a:t>
            </a:r>
          </a:p>
          <a:p>
            <a:pPr lvl="1"/>
            <a:r>
              <a:rPr lang="en-US" dirty="0"/>
              <a:t>Processing in memory controllers on die</a:t>
            </a:r>
          </a:p>
          <a:p>
            <a:pPr lvl="1"/>
            <a:r>
              <a:rPr lang="en-US" dirty="0"/>
              <a:t>In-DRAM processing ala Ambit</a:t>
            </a:r>
          </a:p>
          <a:p>
            <a:pPr lvl="1"/>
            <a:r>
              <a:rPr lang="en-US" dirty="0"/>
              <a:t>In-DRAM processing ala UPMEM</a:t>
            </a:r>
          </a:p>
          <a:p>
            <a:pPr lvl="1"/>
            <a:r>
              <a:rPr lang="en-US" dirty="0"/>
              <a:t>In-cache processing</a:t>
            </a:r>
          </a:p>
          <a:p>
            <a:endParaRPr lang="en-US" dirty="0"/>
          </a:p>
          <a:p>
            <a:r>
              <a:rPr lang="en-US" dirty="0">
                <a:solidFill>
                  <a:srgbClr val="C00000"/>
                </a:solidFill>
              </a:rPr>
              <a:t>What?</a:t>
            </a:r>
          </a:p>
          <a:p>
            <a:pPr lvl="1"/>
            <a:r>
              <a:rPr lang="en-US" dirty="0"/>
              <a:t>General-purpose and special-purpose PIM</a:t>
            </a:r>
          </a:p>
          <a:p>
            <a:pPr lvl="1"/>
            <a:r>
              <a:rPr lang="en-US" dirty="0"/>
              <a:t>Host: CPU, GPU, FPGA, accelerators</a:t>
            </a:r>
          </a:p>
        </p:txBody>
      </p:sp>
    </p:spTree>
    <p:extLst>
      <p:ext uri="{BB962C8B-B14F-4D97-AF65-F5344CB8AC3E}">
        <p14:creationId xmlns:p14="http://schemas.microsoft.com/office/powerpoint/2010/main" val="3533979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Phase 1: Tools</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Profiling tools</a:t>
            </a:r>
          </a:p>
          <a:p>
            <a:pPr lvl="1"/>
            <a:r>
              <a:rPr lang="en-US" dirty="0" err="1"/>
              <a:t>VTune</a:t>
            </a:r>
            <a:endParaRPr lang="en-US" dirty="0"/>
          </a:p>
          <a:p>
            <a:pPr lvl="1"/>
            <a:r>
              <a:rPr lang="en-US" dirty="0"/>
              <a:t>Perf</a:t>
            </a:r>
          </a:p>
          <a:p>
            <a:pPr lvl="1"/>
            <a:r>
              <a:rPr lang="en-US" dirty="0"/>
              <a:t>Pin</a:t>
            </a:r>
          </a:p>
          <a:p>
            <a:pPr lvl="1"/>
            <a:endParaRPr lang="en-US" dirty="0"/>
          </a:p>
          <a:p>
            <a:r>
              <a:rPr lang="en-US" dirty="0"/>
              <a:t>Simulation tools</a:t>
            </a:r>
          </a:p>
          <a:p>
            <a:pPr lvl="1"/>
            <a:r>
              <a:rPr lang="en-US" dirty="0" err="1"/>
              <a:t>Ramulator</a:t>
            </a:r>
            <a:endParaRPr lang="en-US" dirty="0"/>
          </a:p>
          <a:p>
            <a:pPr lvl="1"/>
            <a:r>
              <a:rPr lang="en-US" dirty="0"/>
              <a:t>Gem5</a:t>
            </a:r>
          </a:p>
          <a:p>
            <a:pPr lvl="1"/>
            <a:r>
              <a:rPr lang="en-US" dirty="0"/>
              <a:t>GPGPU-Sim</a:t>
            </a:r>
          </a:p>
          <a:p>
            <a:pPr lvl="1"/>
            <a:r>
              <a:rPr lang="en-US" dirty="0" err="1"/>
              <a:t>Ramulator</a:t>
            </a:r>
            <a:r>
              <a:rPr lang="en-US" dirty="0"/>
              <a:t>-PIM</a:t>
            </a:r>
          </a:p>
          <a:p>
            <a:pPr lvl="1"/>
            <a:endParaRPr lang="en-US" dirty="0"/>
          </a:p>
        </p:txBody>
      </p:sp>
    </p:spTree>
    <p:extLst>
      <p:ext uri="{BB962C8B-B14F-4D97-AF65-F5344CB8AC3E}">
        <p14:creationId xmlns:p14="http://schemas.microsoft.com/office/powerpoint/2010/main" val="3340629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0"/>
            <a:ext cx="9023920" cy="947766"/>
          </a:xfrm>
        </p:spPr>
        <p:txBody>
          <a:bodyPr anchor="ctr"/>
          <a:lstStyle/>
          <a:p>
            <a:r>
              <a:rPr lang="en-US" sz="3600" dirty="0"/>
              <a:t>DAMOV Analysis Methodology &amp; Workloads</a:t>
            </a:r>
            <a:endParaRPr lang="en-US" sz="3600" b="1"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60200727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3860171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76D68-840D-4751-9C30-8884D8792624}"/>
              </a:ext>
            </a:extLst>
          </p:cNvPr>
          <p:cNvSpPr>
            <a:spLocks noGrp="1"/>
          </p:cNvSpPr>
          <p:nvPr>
            <p:ph type="title"/>
          </p:nvPr>
        </p:nvSpPr>
        <p:spPr/>
        <p:txBody>
          <a:bodyPr/>
          <a:lstStyle/>
          <a:p>
            <a:r>
              <a:rPr lang="en-US" dirty="0"/>
              <a:t>Step 1: Application Profiling </a:t>
            </a:r>
          </a:p>
        </p:txBody>
      </p:sp>
      <p:sp>
        <p:nvSpPr>
          <p:cNvPr id="3" name="Espaço Reservado para Conteúdo 2">
            <a:extLst>
              <a:ext uri="{FF2B5EF4-FFF2-40B4-BE49-F238E27FC236}">
                <a16:creationId xmlns:a16="http://schemas.microsoft.com/office/drawing/2014/main" id="{BE0EBD8F-8878-4F45-A76A-C50D5816038E}"/>
              </a:ext>
            </a:extLst>
          </p:cNvPr>
          <p:cNvSpPr>
            <a:spLocks noGrp="1"/>
          </p:cNvSpPr>
          <p:nvPr>
            <p:ph idx="1"/>
          </p:nvPr>
        </p:nvSpPr>
        <p:spPr/>
        <p:txBody>
          <a:bodyPr/>
          <a:lstStyle/>
          <a:p>
            <a:r>
              <a:rPr lang="en-US" sz="2400" dirty="0"/>
              <a:t>We analyze </a:t>
            </a:r>
            <a:r>
              <a:rPr lang="en-US" sz="2400" dirty="0">
                <a:solidFill>
                  <a:schemeClr val="accent1">
                    <a:lumMod val="75000"/>
                  </a:schemeClr>
                </a:solidFill>
              </a:rPr>
              <a:t>345 applications</a:t>
            </a:r>
            <a:r>
              <a:rPr lang="en-US" sz="2400" dirty="0"/>
              <a:t> from distinct domains</a:t>
            </a:r>
            <a:r>
              <a:rPr lang="en-US" sz="2400" b="1" dirty="0"/>
              <a:t>:</a:t>
            </a:r>
          </a:p>
          <a:p>
            <a:pPr marL="0" indent="0">
              <a:buNone/>
            </a:pPr>
            <a:endParaRPr lang="en-US" sz="2400" b="1" dirty="0"/>
          </a:p>
          <a:p>
            <a:pPr>
              <a:buFontTx/>
              <a:buChar char="-"/>
            </a:pPr>
            <a:endParaRPr lang="en-US" b="1" dirty="0"/>
          </a:p>
          <a:p>
            <a:pPr>
              <a:buFontTx/>
              <a:buChar char="-"/>
            </a:pPr>
            <a:endParaRPr lang="en-US" dirty="0"/>
          </a:p>
        </p:txBody>
      </p:sp>
      <p:sp>
        <p:nvSpPr>
          <p:cNvPr id="7" name="Rectangle 6">
            <a:extLst>
              <a:ext uri="{FF2B5EF4-FFF2-40B4-BE49-F238E27FC236}">
                <a16:creationId xmlns:a16="http://schemas.microsoft.com/office/drawing/2014/main" id="{57EDCFFB-9755-1C42-A8EE-85CF2AD143F5}"/>
              </a:ext>
            </a:extLst>
          </p:cNvPr>
          <p:cNvSpPr/>
          <p:nvPr/>
        </p:nvSpPr>
        <p:spPr>
          <a:xfrm>
            <a:off x="134788" y="1325018"/>
            <a:ext cx="4870031" cy="5632311"/>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Graph Processing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Deep Neural Networks</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Physics</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High-Performance Computing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Genomics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Machine Learning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Databases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Data Reorganization</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Image Processing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Map-Reduce</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Benchmarking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Linear Algebra   </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5" name="Group 4">
            <a:extLst>
              <a:ext uri="{FF2B5EF4-FFF2-40B4-BE49-F238E27FC236}">
                <a16:creationId xmlns:a16="http://schemas.microsoft.com/office/drawing/2014/main" id="{6D4CD789-CE14-EF4A-8D29-43A108585B77}"/>
              </a:ext>
            </a:extLst>
          </p:cNvPr>
          <p:cNvGrpSpPr/>
          <p:nvPr/>
        </p:nvGrpSpPr>
        <p:grpSpPr>
          <a:xfrm>
            <a:off x="4669559" y="1554109"/>
            <a:ext cx="4474441" cy="4188560"/>
            <a:chOff x="287318" y="2244751"/>
            <a:chExt cx="3915641" cy="3665463"/>
          </a:xfrm>
        </p:grpSpPr>
        <p:grpSp>
          <p:nvGrpSpPr>
            <p:cNvPr id="8" name="Group 7">
              <a:extLst>
                <a:ext uri="{FF2B5EF4-FFF2-40B4-BE49-F238E27FC236}">
                  <a16:creationId xmlns:a16="http://schemas.microsoft.com/office/drawing/2014/main" id="{D03C7A51-D54F-C44F-9C79-87901EA49EAE}"/>
                </a:ext>
              </a:extLst>
            </p:cNvPr>
            <p:cNvGrpSpPr/>
            <p:nvPr/>
          </p:nvGrpSpPr>
          <p:grpSpPr>
            <a:xfrm>
              <a:off x="287318" y="2244751"/>
              <a:ext cx="3412488" cy="3665463"/>
              <a:chOff x="287318" y="2244751"/>
              <a:chExt cx="3412488" cy="3665463"/>
            </a:xfrm>
          </p:grpSpPr>
          <p:sp>
            <p:nvSpPr>
              <p:cNvPr id="9" name="Oval 8">
                <a:extLst>
                  <a:ext uri="{FF2B5EF4-FFF2-40B4-BE49-F238E27FC236}">
                    <a16:creationId xmlns:a16="http://schemas.microsoft.com/office/drawing/2014/main" id="{56E51B3A-D7E7-7746-B109-B736D012BF11}"/>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0" name="Oval 9">
                <a:extLst>
                  <a:ext uri="{FF2B5EF4-FFF2-40B4-BE49-F238E27FC236}">
                    <a16:creationId xmlns:a16="http://schemas.microsoft.com/office/drawing/2014/main" id="{8BDF4EF2-647A-CA4E-A51D-30DB819BC08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1" name="Oval 10">
                <a:extLst>
                  <a:ext uri="{FF2B5EF4-FFF2-40B4-BE49-F238E27FC236}">
                    <a16:creationId xmlns:a16="http://schemas.microsoft.com/office/drawing/2014/main" id="{05D425B0-9644-E142-A9E9-E1CEE6E3425B}"/>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2" name="Oval 11">
                <a:extLst>
                  <a:ext uri="{FF2B5EF4-FFF2-40B4-BE49-F238E27FC236}">
                    <a16:creationId xmlns:a16="http://schemas.microsoft.com/office/drawing/2014/main" id="{1D19B34A-5341-6B4D-86EA-8F34223C95D2}"/>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3" name="Oval 12">
                <a:extLst>
                  <a:ext uri="{FF2B5EF4-FFF2-40B4-BE49-F238E27FC236}">
                    <a16:creationId xmlns:a16="http://schemas.microsoft.com/office/drawing/2014/main" id="{C3B2254A-50C7-B449-A205-B6978BCDD313}"/>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14" name="Oval 13">
                <a:extLst>
                  <a:ext uri="{FF2B5EF4-FFF2-40B4-BE49-F238E27FC236}">
                    <a16:creationId xmlns:a16="http://schemas.microsoft.com/office/drawing/2014/main" id="{472A0705-9BC1-E943-9C33-1F609CBF2CE1}"/>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15" name="Oval 14">
                <a:extLst>
                  <a:ext uri="{FF2B5EF4-FFF2-40B4-BE49-F238E27FC236}">
                    <a16:creationId xmlns:a16="http://schemas.microsoft.com/office/drawing/2014/main" id="{2DBEECCB-BA0E-6A43-BEBB-6C8C0BF71C32}"/>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16" name="Oval 15">
                <a:extLst>
                  <a:ext uri="{FF2B5EF4-FFF2-40B4-BE49-F238E27FC236}">
                    <a16:creationId xmlns:a16="http://schemas.microsoft.com/office/drawing/2014/main" id="{4C2D8E6A-ECE2-2B47-A176-D727694397FF}"/>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17" name="Oval 16">
                <a:extLst>
                  <a:ext uri="{FF2B5EF4-FFF2-40B4-BE49-F238E27FC236}">
                    <a16:creationId xmlns:a16="http://schemas.microsoft.com/office/drawing/2014/main" id="{9D21C273-818C-7741-9C4F-B3ADD5B707BE}"/>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18" name="Oval 17">
                <a:extLst>
                  <a:ext uri="{FF2B5EF4-FFF2-40B4-BE49-F238E27FC236}">
                    <a16:creationId xmlns:a16="http://schemas.microsoft.com/office/drawing/2014/main" id="{4C41485A-98AA-EF40-A37F-D723C5A2CCBA}"/>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19" name="Oval 18">
                <a:extLst>
                  <a:ext uri="{FF2B5EF4-FFF2-40B4-BE49-F238E27FC236}">
                    <a16:creationId xmlns:a16="http://schemas.microsoft.com/office/drawing/2014/main" id="{4AD777D6-308D-7741-A6B7-04C7FD732DE6}"/>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0" name="Oval 19">
                <a:extLst>
                  <a:ext uri="{FF2B5EF4-FFF2-40B4-BE49-F238E27FC236}">
                    <a16:creationId xmlns:a16="http://schemas.microsoft.com/office/drawing/2014/main" id="{CAB46374-DEE7-904E-BC56-86E772055EB1}"/>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1" name="Oval 20">
                <a:extLst>
                  <a:ext uri="{FF2B5EF4-FFF2-40B4-BE49-F238E27FC236}">
                    <a16:creationId xmlns:a16="http://schemas.microsoft.com/office/drawing/2014/main" id="{207C48DF-CDA6-094A-82E8-F66155CC5DCC}"/>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pic>
          <p:nvPicPr>
            <p:cNvPr id="23" name="Picture 22">
              <a:extLst>
                <a:ext uri="{FF2B5EF4-FFF2-40B4-BE49-F238E27FC236}">
                  <a16:creationId xmlns:a16="http://schemas.microsoft.com/office/drawing/2014/main" id="{BF9EC09B-DC22-3948-9655-D28F73170DAD}"/>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grpSp>
      <p:sp>
        <p:nvSpPr>
          <p:cNvPr id="22" name="Slide Number Placeholder 3">
            <a:extLst>
              <a:ext uri="{FF2B5EF4-FFF2-40B4-BE49-F238E27FC236}">
                <a16:creationId xmlns:a16="http://schemas.microsoft.com/office/drawing/2014/main" id="{7087D3BF-DAB5-364A-81F4-78F311AF6B33}"/>
              </a:ext>
            </a:extLst>
          </p:cNvPr>
          <p:cNvSpPr txBox="1">
            <a:spLocks/>
          </p:cNvSpPr>
          <p:nvPr/>
        </p:nvSpPr>
        <p:spPr>
          <a:xfrm>
            <a:off x="6948264" y="6381328"/>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6288732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4" name="Slide Number Placeholder 3">
            <a:extLst>
              <a:ext uri="{FF2B5EF4-FFF2-40B4-BE49-F238E27FC236}">
                <a16:creationId xmlns:a16="http://schemas.microsoft.com/office/drawing/2014/main" id="{C8215D3F-9D36-3344-9D06-D37C01D62648}"/>
              </a:ext>
            </a:extLst>
          </p:cNvPr>
          <p:cNvSpPr txBox="1">
            <a:spLocks/>
          </p:cNvSpPr>
          <p:nvPr/>
        </p:nvSpPr>
        <p:spPr>
          <a:xfrm>
            <a:off x="6974904" y="6453336"/>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460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530120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
        <p:nvSpPr>
          <p:cNvPr id="18" name="Slide Number Placeholder 3">
            <a:extLst>
              <a:ext uri="{FF2B5EF4-FFF2-40B4-BE49-F238E27FC236}">
                <a16:creationId xmlns:a16="http://schemas.microsoft.com/office/drawing/2014/main" id="{2E7CDD28-67CC-3A43-BC43-ED78636A57FB}"/>
              </a:ext>
            </a:extLst>
          </p:cNvPr>
          <p:cNvSpPr txBox="1">
            <a:spLocks/>
          </p:cNvSpPr>
          <p:nvPr/>
        </p:nvSpPr>
        <p:spPr>
          <a:xfrm>
            <a:off x="6902896" y="6428184"/>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77302703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0"/>
            <a:ext cx="8915400" cy="924198"/>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2072237995"/>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0"/>
            <a:ext cx="9023920" cy="905635"/>
          </a:xfrm>
        </p:spPr>
        <p:txBody>
          <a:bodyPr anchor="ctr"/>
          <a:lstStyle/>
          <a:p>
            <a:r>
              <a:rPr lang="en-US" sz="3200" dirty="0"/>
              <a:t>Experimental Analysis of the UPMEM PIM Engine</a:t>
            </a:r>
            <a:endParaRPr lang="en-US" sz="2400"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272796872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a:xfrm>
            <a:off x="228600" y="0"/>
            <a:ext cx="8610600" cy="916191"/>
          </a:xfrm>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3814807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a:xfrm>
            <a:off x="228600" y="0"/>
            <a:ext cx="8610600" cy="936626"/>
          </a:xfrm>
        </p:spPr>
        <p:txBody>
          <a:bodyPr>
            <a:normAutofit/>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
        <p:nvSpPr>
          <p:cNvPr id="4" name="Slide Number Placeholder 3">
            <a:extLst>
              <a:ext uri="{FF2B5EF4-FFF2-40B4-BE49-F238E27FC236}">
                <a16:creationId xmlns:a16="http://schemas.microsoft.com/office/drawing/2014/main" id="{390AC006-0B89-DD42-8349-FFFB62122A94}"/>
              </a:ext>
            </a:extLst>
          </p:cNvPr>
          <p:cNvSpPr>
            <a:spLocks noGrp="1"/>
          </p:cNvSpPr>
          <p:nvPr>
            <p:ph type="sldNum" sz="quarter" idx="11"/>
          </p:nvPr>
        </p:nvSpPr>
        <p:spPr>
          <a:xfrm>
            <a:off x="6758880" y="6284168"/>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1341908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a:xfrm>
            <a:off x="228600" y="0"/>
            <a:ext cx="8610600" cy="908720"/>
          </a:xfrm>
        </p:spPr>
        <p:txBody>
          <a:bodyPr>
            <a:normAutofit/>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a:xfrm>
            <a:off x="228600" y="908720"/>
            <a:ext cx="8610600" cy="4876800"/>
          </a:xfrm>
        </p:spPr>
        <p:txBody>
          <a:bodyPr>
            <a:normAutofit/>
          </a:bodyPr>
          <a:lstStyle/>
          <a:p>
            <a:r>
              <a:rPr lang="en-US" sz="2400" dirty="0"/>
              <a:t>All microbenchmarks, benchmarks, and scripts</a:t>
            </a:r>
          </a:p>
          <a:p>
            <a:r>
              <a:rPr lang="en-US" sz="2400" dirty="0">
                <a:solidFill>
                  <a:srgbClr val="0070C0"/>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70C0"/>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61483"/>
            <a:ext cx="6433378" cy="4591853"/>
          </a:xfrm>
          <a:prstGeom prst="rect">
            <a:avLst/>
          </a:prstGeom>
        </p:spPr>
      </p:pic>
      <p:sp>
        <p:nvSpPr>
          <p:cNvPr id="5" name="Slide Number Placeholder 3">
            <a:extLst>
              <a:ext uri="{FF2B5EF4-FFF2-40B4-BE49-F238E27FC236}">
                <a16:creationId xmlns:a16="http://schemas.microsoft.com/office/drawing/2014/main" id="{5BB466F6-AD39-FA4C-9B6B-E62722AE9279}"/>
              </a:ext>
            </a:extLst>
          </p:cNvPr>
          <p:cNvSpPr>
            <a:spLocks noGrp="1"/>
          </p:cNvSpPr>
          <p:nvPr>
            <p:ph type="sldNum" sz="quarter" idx="11"/>
          </p:nvPr>
        </p:nvSpPr>
        <p:spPr>
          <a:xfrm>
            <a:off x="6553200" y="6243638"/>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2727376842"/>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0"/>
            <a:ext cx="8610600" cy="914400"/>
          </a:xfrm>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913944003"/>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sz="3800" dirty="0"/>
              <a:t>Phase 2: Projects to Enable PIM Adoption (I)</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Learnings and artifacts (e.g., benchmark suites) from Phase 1 will allow us to start the </a:t>
            </a:r>
            <a:r>
              <a:rPr lang="en-US" dirty="0">
                <a:solidFill>
                  <a:srgbClr val="C00000"/>
                </a:solidFill>
              </a:rPr>
              <a:t>exploration of the following lines of research</a:t>
            </a:r>
          </a:p>
          <a:p>
            <a:endParaRPr lang="en-US" dirty="0"/>
          </a:p>
          <a:p>
            <a:r>
              <a:rPr lang="en-US" dirty="0"/>
              <a:t>1. </a:t>
            </a:r>
            <a:r>
              <a:rPr lang="en-US" dirty="0">
                <a:solidFill>
                  <a:srgbClr val="0070C0"/>
                </a:solidFill>
              </a:rPr>
              <a:t>Design space exploration for PIM hardware accelerators</a:t>
            </a:r>
          </a:p>
          <a:p>
            <a:pPr lvl="1"/>
            <a:r>
              <a:rPr lang="en-US" dirty="0"/>
              <a:t>Understand hardware requirements of a vast range of dataflow-based PIM accelerators</a:t>
            </a:r>
          </a:p>
          <a:p>
            <a:pPr lvl="1"/>
            <a:r>
              <a:rPr lang="en-US" dirty="0"/>
              <a:t>Near-memory hardware accelerators for PIM-friendly workloads</a:t>
            </a:r>
          </a:p>
          <a:p>
            <a:pPr lvl="1"/>
            <a:r>
              <a:rPr lang="en-US" dirty="0"/>
              <a:t>Pre-RTL power-performance accelerator simulator</a:t>
            </a:r>
          </a:p>
          <a:p>
            <a:pPr lvl="1"/>
            <a:r>
              <a:rPr lang="en-US" dirty="0"/>
              <a:t>PIM hardware library to instantiate by workloads</a:t>
            </a:r>
          </a:p>
        </p:txBody>
      </p:sp>
    </p:spTree>
    <p:extLst>
      <p:ext uri="{BB962C8B-B14F-4D97-AF65-F5344CB8AC3E}">
        <p14:creationId xmlns:p14="http://schemas.microsoft.com/office/powerpoint/2010/main" val="2907508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52900" y="105147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a:t>
            </a: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25458" y="2705198"/>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165083" y="1912953"/>
            <a:ext cx="1276125" cy="127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498591" y="4977878"/>
            <a:ext cx="229235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200" b="1" i="1" u="none" strike="noStrike" kern="1200" cap="none" spc="0" normalizeH="0" baseline="0" noProof="0">
              <a:ln>
                <a:noFill/>
              </a:ln>
              <a:solidFill>
                <a:srgbClr val="3333CC"/>
              </a:solidFill>
              <a:effectLst/>
              <a:uLnTx/>
              <a:uFillTx/>
              <a:latin typeface="Arial Narrow" charset="0"/>
              <a:ea typeface="ＭＳ Ｐゴシック" charset="0"/>
              <a:cs typeface="Arial"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256665" y="4191392"/>
            <a:ext cx="2325687" cy="90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304126" y="3812751"/>
            <a:ext cx="3077766" cy="1554083"/>
            <a:chOff x="5252245" y="4774407"/>
            <a:chExt cx="3076909" cy="1554282"/>
          </a:xfrm>
        </p:grpSpPr>
        <p:sp>
          <p:nvSpPr>
            <p:cNvPr id="26642" name="TextBox 8"/>
            <p:cNvSpPr txBox="1">
              <a:spLocks noChangeArrowheads="1"/>
            </p:cNvSpPr>
            <p:nvPr/>
          </p:nvSpPr>
          <p:spPr bwMode="auto">
            <a:xfrm>
              <a:off x="5252245" y="5959310"/>
              <a:ext cx="3076909" cy="369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charset="0"/>
                  <a:ea typeface="ＭＳ Ｐゴシック" charset="0"/>
                  <a:cs typeface="Arial" charset="0"/>
                </a:rPr>
                <a:t>Graphics and Vision Processing</a:t>
              </a:r>
              <a:endParaRPr kumimoji="0" lang="en-US" altLang="zh-CN" sz="1600" b="0" i="0" u="none" strike="noStrike" kern="1200" cap="none" spc="0" normalizeH="0" baseline="0" noProof="0" dirty="0">
                <a:ln>
                  <a:noFill/>
                </a:ln>
                <a:solidFill>
                  <a:srgbClr val="000000"/>
                </a:solidFill>
                <a:effectLst/>
                <a:uLnTx/>
                <a:uFillTx/>
                <a:latin typeface="Calibri" charset="0"/>
                <a:ea typeface="ＭＳ Ｐゴシック" charset="0"/>
                <a:cs typeface="Arial"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376771" y="3295761"/>
            <a:ext cx="1733033" cy="895630"/>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Heterogeneous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Processors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00780" y="2453452"/>
            <a:ext cx="2258492" cy="341632"/>
          </a:xfrm>
          <a:prstGeom prst="rect">
            <a:avLst/>
          </a:prstGeom>
          <a:noFill/>
          <a:ln w="12700">
            <a:noFill/>
            <a:miter lim="800000"/>
            <a:headEnd/>
            <a:tailEnd/>
          </a:ln>
          <a:effectLst/>
        </p:spPr>
        <p:txBody>
          <a:bodyPr wrap="non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Hybrid Main Memory</a:t>
            </a:r>
          </a:p>
        </p:txBody>
      </p:sp>
      <p:sp>
        <p:nvSpPr>
          <p:cNvPr id="29" name="Line 15"/>
          <p:cNvSpPr>
            <a:spLocks noChangeShapeType="1"/>
          </p:cNvSpPr>
          <p:nvPr/>
        </p:nvSpPr>
        <p:spPr bwMode="auto">
          <a:xfrm flipV="1">
            <a:off x="1885168" y="2550397"/>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510960" y="3220136"/>
            <a:ext cx="2925968" cy="341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328" y="1979091"/>
            <a:ext cx="1312168" cy="1279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582353" y="1923945"/>
            <a:ext cx="2304256" cy="549297"/>
          </a:xfrm>
          <a:prstGeom prst="rect">
            <a:avLst/>
          </a:prstGeom>
        </p:spPr>
      </p:pic>
      <p:pic>
        <p:nvPicPr>
          <p:cNvPr id="35" name="Picture 34"/>
          <p:cNvPicPr>
            <a:picLocks noChangeAspect="1"/>
          </p:cNvPicPr>
          <p:nvPr/>
        </p:nvPicPr>
        <p:blipFill>
          <a:blip r:embed="rId10"/>
          <a:stretch>
            <a:fillRect/>
          </a:stretch>
        </p:blipFill>
        <p:spPr>
          <a:xfrm>
            <a:off x="5583794" y="2093914"/>
            <a:ext cx="1554690" cy="1003885"/>
          </a:xfrm>
          <a:prstGeom prst="rect">
            <a:avLst/>
          </a:prstGeom>
        </p:spPr>
      </p:pic>
      <p:sp>
        <p:nvSpPr>
          <p:cNvPr id="36" name="Line 15"/>
          <p:cNvSpPr>
            <a:spLocks noChangeShapeType="1"/>
          </p:cNvSpPr>
          <p:nvPr/>
        </p:nvSpPr>
        <p:spPr bwMode="auto">
          <a:xfrm flipV="1">
            <a:off x="4886609" y="2566532"/>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233759" y="2969690"/>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864928" y="3372447"/>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2" name="TextBox 1"/>
          <p:cNvSpPr txBox="1"/>
          <p:nvPr/>
        </p:nvSpPr>
        <p:spPr>
          <a:xfrm>
            <a:off x="284385" y="5570018"/>
            <a:ext cx="856356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Build fundamentally better architectures</a:t>
            </a:r>
          </a:p>
        </p:txBody>
      </p:sp>
      <p:sp>
        <p:nvSpPr>
          <p:cNvPr id="26" name="Title 1"/>
          <p:cNvSpPr>
            <a:spLocks noGrp="1"/>
          </p:cNvSpPr>
          <p:nvPr>
            <p:ph type="title"/>
          </p:nvPr>
        </p:nvSpPr>
        <p:spPr>
          <a:xfrm>
            <a:off x="228600" y="152400"/>
            <a:ext cx="8610600" cy="1066800"/>
          </a:xfrm>
        </p:spPr>
        <p:txBody>
          <a:bodyPr/>
          <a:lstStyle/>
          <a:p>
            <a:r>
              <a:rPr lang="en-US" dirty="0"/>
              <a:t>Current Research Mission</a:t>
            </a:r>
          </a:p>
        </p:txBody>
      </p:sp>
    </p:spTree>
    <p:extLst>
      <p:ext uri="{BB962C8B-B14F-4D97-AF65-F5344CB8AC3E}">
        <p14:creationId xmlns:p14="http://schemas.microsoft.com/office/powerpoint/2010/main" val="373845714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129043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sz="3700" dirty="0"/>
              <a:t>Phase 2: Projects to Enable PIM Adoption (II)</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2. </a:t>
            </a:r>
            <a:r>
              <a:rPr lang="en-US" dirty="0">
                <a:solidFill>
                  <a:srgbClr val="0070C0"/>
                </a:solidFill>
              </a:rPr>
              <a:t>Runtime scheduling</a:t>
            </a:r>
          </a:p>
          <a:p>
            <a:pPr lvl="1"/>
            <a:endParaRPr lang="en-US" dirty="0"/>
          </a:p>
          <a:p>
            <a:pPr lvl="1"/>
            <a:r>
              <a:rPr lang="en-US" dirty="0"/>
              <a:t>Runtime schedulers that can automatically identify when to offload a code segment to a PIM core</a:t>
            </a:r>
          </a:p>
          <a:p>
            <a:pPr lvl="1"/>
            <a:endParaRPr lang="en-US" dirty="0"/>
          </a:p>
          <a:p>
            <a:pPr lvl="1"/>
            <a:r>
              <a:rPr lang="en-US" dirty="0"/>
              <a:t>Considerations:</a:t>
            </a:r>
          </a:p>
          <a:p>
            <a:pPr lvl="2"/>
            <a:r>
              <a:rPr lang="en-US" dirty="0"/>
              <a:t>Data movement</a:t>
            </a:r>
          </a:p>
          <a:p>
            <a:pPr lvl="2"/>
            <a:r>
              <a:rPr lang="en-US" dirty="0"/>
              <a:t>Memory coherence</a:t>
            </a:r>
          </a:p>
          <a:p>
            <a:pPr lvl="2"/>
            <a:r>
              <a:rPr lang="en-US" dirty="0"/>
              <a:t>Memory interference between applications and PIM cores</a:t>
            </a:r>
          </a:p>
          <a:p>
            <a:pPr lvl="2"/>
            <a:r>
              <a:rPr lang="en-US" dirty="0"/>
              <a:t>Offloading to different levels of the memory hierarchy</a:t>
            </a:r>
          </a:p>
        </p:txBody>
      </p:sp>
    </p:spTree>
    <p:extLst>
      <p:ext uri="{BB962C8B-B14F-4D97-AF65-F5344CB8AC3E}">
        <p14:creationId xmlns:p14="http://schemas.microsoft.com/office/powerpoint/2010/main" val="1345868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sz="3700" dirty="0"/>
              <a:t>Phase 2: Projects to Enable PIM Adoption (III)</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3. </a:t>
            </a:r>
            <a:r>
              <a:rPr lang="en-US" dirty="0">
                <a:solidFill>
                  <a:srgbClr val="0070C0"/>
                </a:solidFill>
              </a:rPr>
              <a:t>PIM API</a:t>
            </a:r>
          </a:p>
          <a:p>
            <a:pPr lvl="1"/>
            <a:endParaRPr lang="en-US" dirty="0"/>
          </a:p>
          <a:p>
            <a:pPr lvl="1"/>
            <a:r>
              <a:rPr lang="en-US" dirty="0"/>
              <a:t>Search for common computation patterns</a:t>
            </a:r>
          </a:p>
          <a:p>
            <a:pPr lvl="1"/>
            <a:endParaRPr lang="en-US" dirty="0"/>
          </a:p>
          <a:p>
            <a:pPr lvl="1"/>
            <a:r>
              <a:rPr lang="en-US" dirty="0"/>
              <a:t>PIM API can facilitate PIM programmability</a:t>
            </a:r>
          </a:p>
          <a:p>
            <a:pPr lvl="1"/>
            <a:endParaRPr lang="en-US" dirty="0"/>
          </a:p>
          <a:p>
            <a:pPr lvl="1"/>
            <a:r>
              <a:rPr lang="en-US" dirty="0"/>
              <a:t>Techniques to maximize performance, bandwidth utilization, to reduce communication</a:t>
            </a:r>
          </a:p>
        </p:txBody>
      </p:sp>
    </p:spTree>
    <p:extLst>
      <p:ext uri="{BB962C8B-B14F-4D97-AF65-F5344CB8AC3E}">
        <p14:creationId xmlns:p14="http://schemas.microsoft.com/office/powerpoint/2010/main" val="286599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sz="3700" dirty="0"/>
              <a:t>Phase 2: Projects to Enable PIM Adoption (IV)</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4. </a:t>
            </a:r>
            <a:r>
              <a:rPr lang="en-US" dirty="0">
                <a:solidFill>
                  <a:srgbClr val="0070C0"/>
                </a:solidFill>
              </a:rPr>
              <a:t>Extending our methodology to other levels of the memory/storage hierarchy</a:t>
            </a:r>
          </a:p>
          <a:p>
            <a:pPr lvl="1"/>
            <a:endParaRPr lang="en-US" dirty="0"/>
          </a:p>
          <a:p>
            <a:pPr lvl="1"/>
            <a:r>
              <a:rPr lang="en-US" dirty="0"/>
              <a:t>Computation offloading to other parts of the memory hierarchy</a:t>
            </a:r>
          </a:p>
          <a:p>
            <a:pPr lvl="2"/>
            <a:r>
              <a:rPr lang="en-US" dirty="0"/>
              <a:t>Near-cache computing</a:t>
            </a:r>
          </a:p>
          <a:p>
            <a:pPr lvl="2"/>
            <a:r>
              <a:rPr lang="en-US" dirty="0"/>
              <a:t>Near-storage computing</a:t>
            </a:r>
          </a:p>
          <a:p>
            <a:pPr lvl="1"/>
            <a:endParaRPr lang="en-US" dirty="0"/>
          </a:p>
          <a:p>
            <a:pPr lvl="1"/>
            <a:r>
              <a:rPr lang="en-US" dirty="0"/>
              <a:t>Memory technologies other than DRAM</a:t>
            </a:r>
          </a:p>
          <a:p>
            <a:pPr marL="344487" lvl="1" indent="0">
              <a:buNone/>
            </a:pPr>
            <a:endParaRPr lang="en-US" dirty="0"/>
          </a:p>
        </p:txBody>
      </p:sp>
    </p:spTree>
    <p:extLst>
      <p:ext uri="{BB962C8B-B14F-4D97-AF65-F5344CB8AC3E}">
        <p14:creationId xmlns:p14="http://schemas.microsoft.com/office/powerpoint/2010/main" val="257747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sz="3700" dirty="0"/>
              <a:t>Term / Timeline</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t>The project plan spans </a:t>
            </a:r>
            <a:r>
              <a:rPr lang="en-US" dirty="0">
                <a:solidFill>
                  <a:srgbClr val="C00000"/>
                </a:solidFill>
              </a:rPr>
              <a:t>3 years</a:t>
            </a:r>
          </a:p>
        </p:txBody>
      </p:sp>
      <p:pic>
        <p:nvPicPr>
          <p:cNvPr id="7" name="Picture 6">
            <a:extLst>
              <a:ext uri="{FF2B5EF4-FFF2-40B4-BE49-F238E27FC236}">
                <a16:creationId xmlns:a16="http://schemas.microsoft.com/office/drawing/2014/main" id="{80DFD9DA-3460-7748-8854-99120F89C1D9}"/>
              </a:ext>
            </a:extLst>
          </p:cNvPr>
          <p:cNvPicPr>
            <a:picLocks noChangeAspect="1"/>
          </p:cNvPicPr>
          <p:nvPr/>
        </p:nvPicPr>
        <p:blipFill>
          <a:blip r:embed="rId2"/>
          <a:stretch>
            <a:fillRect/>
          </a:stretch>
        </p:blipFill>
        <p:spPr>
          <a:xfrm>
            <a:off x="196011" y="1987550"/>
            <a:ext cx="8751978" cy="3194050"/>
          </a:xfrm>
          <a:prstGeom prst="rect">
            <a:avLst/>
          </a:prstGeom>
        </p:spPr>
      </p:pic>
    </p:spTree>
    <p:extLst>
      <p:ext uri="{BB962C8B-B14F-4D97-AF65-F5344CB8AC3E}">
        <p14:creationId xmlns:p14="http://schemas.microsoft.com/office/powerpoint/2010/main" val="1707195544"/>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sz="3700" dirty="0"/>
              <a:t>Expected Outcomes</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64045"/>
            <a:ext cx="8682038" cy="5512955"/>
          </a:xfrm>
        </p:spPr>
        <p:txBody>
          <a:bodyPr/>
          <a:lstStyle/>
          <a:p>
            <a:r>
              <a:rPr lang="en-US" dirty="0">
                <a:solidFill>
                  <a:srgbClr val="C00000"/>
                </a:solidFill>
              </a:rPr>
              <a:t>At the completion of Phase 1 </a:t>
            </a:r>
            <a:r>
              <a:rPr lang="en-US" dirty="0"/>
              <a:t>of this project</a:t>
            </a:r>
          </a:p>
          <a:p>
            <a:pPr lvl="1"/>
            <a:r>
              <a:rPr lang="en-US" dirty="0"/>
              <a:t>1. Tools for identification of PIM suitability</a:t>
            </a:r>
          </a:p>
          <a:p>
            <a:pPr lvl="1"/>
            <a:r>
              <a:rPr lang="en-US" dirty="0"/>
              <a:t>2. Models for understanding and evaluating PIM architectures</a:t>
            </a:r>
          </a:p>
          <a:p>
            <a:pPr lvl="1"/>
            <a:r>
              <a:rPr lang="en-US" dirty="0"/>
              <a:t>3. PIM benchmark suites</a:t>
            </a:r>
          </a:p>
          <a:p>
            <a:endParaRPr lang="en-US" dirty="0"/>
          </a:p>
          <a:p>
            <a:r>
              <a:rPr lang="en-US" dirty="0">
                <a:solidFill>
                  <a:srgbClr val="C00000"/>
                </a:solidFill>
              </a:rPr>
              <a:t>At the completion of Phase 2</a:t>
            </a:r>
            <a:r>
              <a:rPr lang="en-US" dirty="0"/>
              <a:t> of this project</a:t>
            </a:r>
          </a:p>
          <a:p>
            <a:pPr lvl="1"/>
            <a:r>
              <a:rPr lang="en-US" dirty="0"/>
              <a:t>1. Design space exploration of PIM accelerators</a:t>
            </a:r>
          </a:p>
          <a:p>
            <a:pPr lvl="1"/>
            <a:r>
              <a:rPr lang="en-US" dirty="0"/>
              <a:t>2. Runtime schedulers</a:t>
            </a:r>
          </a:p>
          <a:p>
            <a:pPr lvl="1"/>
            <a:r>
              <a:rPr lang="en-US" dirty="0"/>
              <a:t>3. Tools for PIM programming</a:t>
            </a:r>
          </a:p>
          <a:p>
            <a:pPr lvl="1"/>
            <a:r>
              <a:rPr lang="en-US" dirty="0"/>
              <a:t>4. Tools for PIM suitability across other levels of memory/storage</a:t>
            </a:r>
          </a:p>
        </p:txBody>
      </p:sp>
    </p:spTree>
    <p:extLst>
      <p:ext uri="{BB962C8B-B14F-4D97-AF65-F5344CB8AC3E}">
        <p14:creationId xmlns:p14="http://schemas.microsoft.com/office/powerpoint/2010/main" val="2412834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4038600"/>
            <a:ext cx="7848600" cy="2286000"/>
          </a:xfrm>
        </p:spPr>
        <p:txBody>
          <a:bodyPr/>
          <a:lstStyle/>
          <a:p>
            <a:pPr eaLnBrk="1" hangingPunct="1"/>
            <a:r>
              <a:rPr lang="en-US" altLang="en-US" dirty="0">
                <a:ea typeface="ＭＳ Ｐゴシック" panose="020B0600070205080204" pitchFamily="34" charset="-128"/>
              </a:rPr>
              <a:t>Backup Slides</a:t>
            </a:r>
          </a:p>
          <a:p>
            <a:pPr marL="0" indent="0" algn="ctr" eaLnBrk="1" hangingPunct="1">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4000" dirty="0"/>
              <a:t>Machine-Learning-Assisted </a:t>
            </a:r>
            <a:br>
              <a:rPr lang="en-US" sz="4000" dirty="0"/>
            </a:br>
            <a:r>
              <a:rPr lang="en-US" sz="4000" dirty="0"/>
              <a:t>Intelligent Microarchitectures </a:t>
            </a:r>
            <a:br>
              <a:rPr lang="en-US" sz="4000" dirty="0"/>
            </a:br>
            <a:r>
              <a:rPr lang="en-US" sz="4000" dirty="0"/>
              <a:t>to Reduce Memory Access Latency</a:t>
            </a:r>
            <a:endParaRPr lang="en-US" sz="40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4"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211420427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62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0"/>
              </a:rPr>
              <a:t>https://github.com/CMU-SAFARI/Pythia</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15948203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78D72AD6-90F9-4D4E-BB8C-B3CAE2447857}"/>
              </a:ext>
            </a:extLst>
          </p:cNvPr>
          <p:cNvSpPr/>
          <p:nvPr/>
        </p:nvSpPr>
        <p:spPr>
          <a:xfrm>
            <a:off x="90613" y="4939815"/>
            <a:ext cx="8972997" cy="1228072"/>
          </a:xfrm>
          <a:prstGeom prst="roundRect">
            <a:avLst>
              <a:gd name="adj" fmla="val 4914"/>
            </a:avLst>
          </a:prstGeom>
          <a:solidFill>
            <a:srgbClr val="FFD4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323F9310-436B-2148-9BEE-287B9C8D0845}"/>
              </a:ext>
            </a:extLst>
          </p:cNvPr>
          <p:cNvSpPr/>
          <p:nvPr/>
        </p:nvSpPr>
        <p:spPr>
          <a:xfrm>
            <a:off x="90614" y="3731501"/>
            <a:ext cx="8972997" cy="1157390"/>
          </a:xfrm>
          <a:prstGeom prst="roundRect">
            <a:avLst>
              <a:gd name="adj" fmla="val 4752"/>
            </a:avLst>
          </a:prstGeom>
          <a:solidFill>
            <a:srgbClr val="E2F0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E26C6B5-FAA5-AD49-A5C5-27FF882473B7}"/>
              </a:ext>
            </a:extLst>
          </p:cNvPr>
          <p:cNvSpPr/>
          <p:nvPr/>
        </p:nvSpPr>
        <p:spPr>
          <a:xfrm>
            <a:off x="90615" y="2762038"/>
            <a:ext cx="8972997" cy="918538"/>
          </a:xfrm>
          <a:prstGeom prst="roundRect">
            <a:avLst>
              <a:gd name="adj" fmla="val 6118"/>
            </a:avLst>
          </a:prstGeom>
          <a:solidFill>
            <a:srgbClr val="FFF2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245F93DA-41DE-4A4C-9B1D-817B6A0EBC50}"/>
              </a:ext>
            </a:extLst>
          </p:cNvPr>
          <p:cNvSpPr/>
          <p:nvPr/>
        </p:nvSpPr>
        <p:spPr>
          <a:xfrm>
            <a:off x="80387" y="1553645"/>
            <a:ext cx="8972997" cy="1157390"/>
          </a:xfrm>
          <a:prstGeom prst="roundRect">
            <a:avLst>
              <a:gd name="adj" fmla="val 5700"/>
            </a:avLst>
          </a:prstGeom>
          <a:solidFill>
            <a:srgbClr val="FBE5D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7D6700DE-A60F-0047-B270-63F9AB574DCC}"/>
              </a:ext>
            </a:extLst>
          </p:cNvPr>
          <p:cNvSpPr/>
          <p:nvPr/>
        </p:nvSpPr>
        <p:spPr>
          <a:xfrm>
            <a:off x="90616" y="936172"/>
            <a:ext cx="8972997" cy="566471"/>
          </a:xfrm>
          <a:prstGeom prst="roundRect">
            <a:avLst>
              <a:gd name="adj" fmla="val 10119"/>
            </a:avLst>
          </a:prstGeom>
          <a:solidFill>
            <a:srgbClr val="DAE3F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709DE5-F276-824C-9D6F-0E1B1DEE5DF3}"/>
              </a:ext>
            </a:extLst>
          </p:cNvPr>
          <p:cNvSpPr>
            <a:spLocks noGrp="1"/>
          </p:cNvSpPr>
          <p:nvPr>
            <p:ph type="title"/>
          </p:nvPr>
        </p:nvSpPr>
        <p:spPr/>
        <p:txBody>
          <a:bodyPr>
            <a:normAutofit fontScale="90000"/>
          </a:bodyPr>
          <a:lstStyle/>
          <a:p>
            <a:r>
              <a:rPr lang="en-US" dirty="0"/>
              <a:t>Executive Summary</a:t>
            </a:r>
          </a:p>
        </p:txBody>
      </p:sp>
      <p:sp>
        <p:nvSpPr>
          <p:cNvPr id="13" name="TextBox 12">
            <a:extLst>
              <a:ext uri="{FF2B5EF4-FFF2-40B4-BE49-F238E27FC236}">
                <a16:creationId xmlns:a16="http://schemas.microsoft.com/office/drawing/2014/main" id="{CDE8B0D0-D472-A74F-9DA1-634CACC78EB5}"/>
              </a:ext>
            </a:extLst>
          </p:cNvPr>
          <p:cNvSpPr txBox="1"/>
          <p:nvPr/>
        </p:nvSpPr>
        <p:spPr>
          <a:xfrm>
            <a:off x="2205308" y="6273497"/>
            <a:ext cx="4743606" cy="408623"/>
          </a:xfrm>
          <a:prstGeom prst="roundRect">
            <a:avLst/>
          </a:prstGeom>
          <a:solidFill>
            <a:schemeClr val="bg1">
              <a:lumMod val="95000"/>
            </a:schemeClr>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3"/>
              </a:rPr>
              <a:t>https://github.com/CMU-SAFARI/Pythia</a:t>
            </a:r>
            <a:endPar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
        <p:nvSpPr>
          <p:cNvPr id="3" name="Content Placeholder 2">
            <a:extLst>
              <a:ext uri="{FF2B5EF4-FFF2-40B4-BE49-F238E27FC236}">
                <a16:creationId xmlns:a16="http://schemas.microsoft.com/office/drawing/2014/main" id="{44722C4C-45FE-344B-A79D-CCCD100D937C}"/>
              </a:ext>
            </a:extLst>
          </p:cNvPr>
          <p:cNvSpPr>
            <a:spLocks noGrp="1"/>
          </p:cNvSpPr>
          <p:nvPr>
            <p:ph idx="1"/>
          </p:nvPr>
        </p:nvSpPr>
        <p:spPr>
          <a:xfrm>
            <a:off x="68368" y="936172"/>
            <a:ext cx="8995245" cy="5789494"/>
          </a:xfrm>
        </p:spPr>
        <p:txBody>
          <a:bodyPr>
            <a:normAutofit/>
          </a:bodyPr>
          <a:lstStyle/>
          <a:p>
            <a:r>
              <a:rPr lang="en-US" sz="1800" b="1" dirty="0">
                <a:solidFill>
                  <a:srgbClr val="0070C0"/>
                </a:solidFill>
                <a:latin typeface="Calibri" panose="020F0502020204030204" pitchFamily="34" charset="0"/>
                <a:cs typeface="Calibri" panose="020F0502020204030204" pitchFamily="34" charset="0"/>
              </a:rPr>
              <a:t>Background</a:t>
            </a:r>
            <a:r>
              <a:rPr lang="en-US" sz="1800" dirty="0">
                <a:latin typeface="Calibri" panose="020F0502020204030204" pitchFamily="34" charset="0"/>
                <a:cs typeface="Calibri" panose="020F0502020204030204" pitchFamily="34" charset="0"/>
              </a:rPr>
              <a:t>: Prefetchers predict addresses of future memory requests by associating memory access patterns with program context (called </a:t>
            </a:r>
            <a:r>
              <a:rPr lang="en-US" sz="1800" b="1" dirty="0">
                <a:solidFill>
                  <a:schemeClr val="accent1">
                    <a:lumMod val="75000"/>
                  </a:schemeClr>
                </a:solidFill>
                <a:latin typeface="Calibri" panose="020F0502020204030204" pitchFamily="34" charset="0"/>
                <a:cs typeface="Calibri" panose="020F0502020204030204" pitchFamily="34" charset="0"/>
              </a:rPr>
              <a:t>feature</a:t>
            </a:r>
            <a:r>
              <a:rPr lang="en-US" sz="1800" dirty="0">
                <a:latin typeface="Calibri" panose="020F0502020204030204" pitchFamily="34" charset="0"/>
                <a:cs typeface="Calibri" panose="020F0502020204030204" pitchFamily="34" charset="0"/>
              </a:rPr>
              <a:t>)</a:t>
            </a:r>
          </a:p>
          <a:p>
            <a:r>
              <a:rPr lang="en-US" sz="1800" b="1" dirty="0">
                <a:solidFill>
                  <a:srgbClr val="E30305"/>
                </a:solidFill>
                <a:latin typeface="Calibri" panose="020F0502020204030204" pitchFamily="34" charset="0"/>
                <a:cs typeface="Calibri" panose="020F0502020204030204" pitchFamily="34" charset="0"/>
              </a:rPr>
              <a:t>Problem</a:t>
            </a:r>
            <a:r>
              <a:rPr lang="en-US" sz="1800" dirty="0">
                <a:latin typeface="Calibri" panose="020F0502020204030204" pitchFamily="34" charset="0"/>
                <a:cs typeface="Calibri" panose="020F0502020204030204" pitchFamily="34" charset="0"/>
              </a:rPr>
              <a:t>: Three key shortcomings of prior prefetchers:</a:t>
            </a:r>
          </a:p>
          <a:p>
            <a:pPr marL="536575" lvl="1" indent="-179388"/>
            <a:r>
              <a:rPr lang="en-US" sz="1600" dirty="0">
                <a:latin typeface="Calibri" panose="020F0502020204030204" pitchFamily="34" charset="0"/>
                <a:cs typeface="Calibri" panose="020F0502020204030204" pitchFamily="34" charset="0"/>
              </a:rPr>
              <a:t>Predict mainly using a </a:t>
            </a:r>
            <a:r>
              <a:rPr lang="en-US" sz="1600" b="1" dirty="0">
                <a:solidFill>
                  <a:srgbClr val="C00000"/>
                </a:solidFill>
                <a:latin typeface="Calibri" panose="020F0502020204030204" pitchFamily="34" charset="0"/>
                <a:cs typeface="Calibri" panose="020F0502020204030204" pitchFamily="34" charset="0"/>
              </a:rPr>
              <a:t>single program feature</a:t>
            </a:r>
          </a:p>
          <a:p>
            <a:pPr marL="536575" lvl="1" indent="-179388"/>
            <a:r>
              <a:rPr lang="en-US" sz="1600" dirty="0">
                <a:latin typeface="Calibri" panose="020F0502020204030204" pitchFamily="34" charset="0"/>
                <a:cs typeface="Calibri" panose="020F0502020204030204" pitchFamily="34" charset="0"/>
              </a:rPr>
              <a:t>Lack </a:t>
            </a:r>
            <a:r>
              <a:rPr lang="en-US" sz="1600" b="1" dirty="0">
                <a:solidFill>
                  <a:srgbClr val="C00000"/>
                </a:solidFill>
                <a:latin typeface="Calibri" panose="020F0502020204030204" pitchFamily="34" charset="0"/>
                <a:cs typeface="Calibri" panose="020F0502020204030204" pitchFamily="34" charset="0"/>
              </a:rPr>
              <a:t>inherent system awareness </a:t>
            </a:r>
            <a:r>
              <a:rPr lang="en-US" sz="1600" dirty="0">
                <a:latin typeface="Calibri" panose="020F0502020204030204" pitchFamily="34" charset="0"/>
                <a:cs typeface="Calibri" panose="020F0502020204030204" pitchFamily="34" charset="0"/>
              </a:rPr>
              <a:t>(e.g., memory bandwidth usage)</a:t>
            </a:r>
          </a:p>
          <a:p>
            <a:pPr marL="536575" lvl="1" indent="-179388"/>
            <a:r>
              <a:rPr lang="en-US" sz="1600" dirty="0">
                <a:latin typeface="Calibri" panose="020F0502020204030204" pitchFamily="34" charset="0"/>
                <a:cs typeface="Calibri" panose="020F0502020204030204" pitchFamily="34" charset="0"/>
              </a:rPr>
              <a:t>Lack </a:t>
            </a:r>
            <a:r>
              <a:rPr lang="en-US" sz="1600" b="1" dirty="0">
                <a:solidFill>
                  <a:srgbClr val="C00000"/>
                </a:solidFill>
                <a:latin typeface="Calibri" panose="020F0502020204030204" pitchFamily="34" charset="0"/>
                <a:cs typeface="Calibri" panose="020F0502020204030204" pitchFamily="34" charset="0"/>
              </a:rPr>
              <a:t>in-silicon customizability</a:t>
            </a:r>
          </a:p>
          <a:p>
            <a:r>
              <a:rPr lang="en-US" sz="1800" b="1" dirty="0">
                <a:solidFill>
                  <a:schemeClr val="accent4">
                    <a:lumMod val="75000"/>
                  </a:schemeClr>
                </a:solidFill>
                <a:latin typeface="Calibri" panose="020F0502020204030204" pitchFamily="34" charset="0"/>
                <a:cs typeface="Calibri" panose="020F0502020204030204" pitchFamily="34" charset="0"/>
              </a:rPr>
              <a:t>Goal</a:t>
            </a:r>
            <a:r>
              <a:rPr lang="en-US" sz="1800" dirty="0">
                <a:latin typeface="Calibri" panose="020F0502020204030204" pitchFamily="34" charset="0"/>
                <a:cs typeface="Calibri" panose="020F0502020204030204" pitchFamily="34" charset="0"/>
              </a:rPr>
              <a:t>: Design a prefetching framework that:</a:t>
            </a:r>
          </a:p>
          <a:p>
            <a:pPr marL="536575" lvl="1" indent="-179388"/>
            <a:r>
              <a:rPr lang="en-US" sz="1600" dirty="0">
                <a:latin typeface="Calibri" panose="020F0502020204030204" pitchFamily="34" charset="0"/>
                <a:cs typeface="Calibri" panose="020F0502020204030204" pitchFamily="34" charset="0"/>
              </a:rPr>
              <a:t>Learns from </a:t>
            </a:r>
            <a:r>
              <a:rPr lang="en-US" sz="1600" b="1" dirty="0">
                <a:solidFill>
                  <a:schemeClr val="accent4">
                    <a:lumMod val="75000"/>
                  </a:schemeClr>
                </a:solidFill>
                <a:latin typeface="Calibri" panose="020F0502020204030204" pitchFamily="34" charset="0"/>
                <a:cs typeface="Calibri" panose="020F0502020204030204" pitchFamily="34" charset="0"/>
              </a:rPr>
              <a:t>multiple features</a:t>
            </a:r>
            <a:r>
              <a:rPr lang="en-US" sz="1600" dirty="0">
                <a:latin typeface="Calibri" panose="020F0502020204030204" pitchFamily="34" charset="0"/>
                <a:cs typeface="Calibri" panose="020F0502020204030204" pitchFamily="34" charset="0"/>
              </a:rPr>
              <a:t> and </a:t>
            </a:r>
            <a:r>
              <a:rPr lang="en-US" sz="1600" b="1" dirty="0">
                <a:solidFill>
                  <a:schemeClr val="accent4">
                    <a:lumMod val="75000"/>
                  </a:schemeClr>
                </a:solidFill>
                <a:latin typeface="Calibri" panose="020F0502020204030204" pitchFamily="34" charset="0"/>
                <a:cs typeface="Calibri" panose="020F0502020204030204" pitchFamily="34" charset="0"/>
              </a:rPr>
              <a:t>inherent system-level feedback</a:t>
            </a:r>
          </a:p>
          <a:p>
            <a:pPr marL="536575" lvl="1" indent="-179388"/>
            <a:r>
              <a:rPr lang="en-US" sz="1600" dirty="0">
                <a:latin typeface="Calibri" panose="020F0502020204030204" pitchFamily="34" charset="0"/>
                <a:cs typeface="Calibri" panose="020F0502020204030204" pitchFamily="34" charset="0"/>
              </a:rPr>
              <a:t>Can be </a:t>
            </a:r>
            <a:r>
              <a:rPr lang="en-US" sz="1600" b="1" dirty="0">
                <a:solidFill>
                  <a:schemeClr val="accent4">
                    <a:lumMod val="75000"/>
                  </a:schemeClr>
                </a:solidFill>
                <a:latin typeface="Calibri" panose="020F0502020204030204" pitchFamily="34" charset="0"/>
                <a:cs typeface="Calibri" panose="020F0502020204030204" pitchFamily="34" charset="0"/>
              </a:rPr>
              <a:t>customized in silicon</a:t>
            </a:r>
            <a:r>
              <a:rPr lang="en-US" sz="1600" dirty="0">
                <a:latin typeface="Calibri" panose="020F0502020204030204" pitchFamily="34" charset="0"/>
                <a:cs typeface="Calibri" panose="020F0502020204030204" pitchFamily="34" charset="0"/>
              </a:rPr>
              <a:t> to use different features and/or prefetching objectives</a:t>
            </a:r>
          </a:p>
          <a:p>
            <a:r>
              <a:rPr lang="en-US" sz="1800" b="1" dirty="0">
                <a:solidFill>
                  <a:schemeClr val="accent6">
                    <a:lumMod val="75000"/>
                  </a:schemeClr>
                </a:solidFill>
                <a:latin typeface="Calibri" panose="020F0502020204030204" pitchFamily="34" charset="0"/>
                <a:cs typeface="Calibri" panose="020F0502020204030204" pitchFamily="34" charset="0"/>
              </a:rPr>
              <a:t>Contribution</a:t>
            </a:r>
            <a:r>
              <a:rPr lang="en-US" sz="1800" dirty="0">
                <a:latin typeface="Calibri" panose="020F0502020204030204" pitchFamily="34" charset="0"/>
                <a:cs typeface="Calibri" panose="020F0502020204030204" pitchFamily="34" charset="0"/>
              </a:rPr>
              <a:t>: Pythia, which formulates prefetching as reinforcement learning problem</a:t>
            </a:r>
          </a:p>
          <a:p>
            <a:pPr marL="536575" lvl="1" indent="-179388"/>
            <a:r>
              <a:rPr lang="en-US" sz="1600" dirty="0">
                <a:latin typeface="Calibri" panose="020F0502020204030204" pitchFamily="34" charset="0"/>
                <a:cs typeface="Calibri" panose="020F0502020204030204" pitchFamily="34" charset="0"/>
              </a:rPr>
              <a:t>Takes</a:t>
            </a:r>
            <a:r>
              <a:rPr lang="en-US" sz="1600" b="1" dirty="0">
                <a:solidFill>
                  <a:srgbClr val="C00000"/>
                </a:solidFill>
                <a:latin typeface="Calibri" panose="020F0502020204030204" pitchFamily="34" charset="0"/>
                <a:cs typeface="Calibri" panose="020F0502020204030204" pitchFamily="34" charset="0"/>
              </a:rPr>
              <a:t> </a:t>
            </a:r>
            <a:r>
              <a:rPr lang="en-US" sz="1600" b="1" dirty="0">
                <a:solidFill>
                  <a:schemeClr val="accent6">
                    <a:lumMod val="75000"/>
                  </a:schemeClr>
                </a:solidFill>
                <a:latin typeface="Calibri" panose="020F0502020204030204" pitchFamily="34" charset="0"/>
                <a:cs typeface="Calibri" panose="020F0502020204030204" pitchFamily="34" charset="0"/>
              </a:rPr>
              <a:t>adaptive</a:t>
            </a:r>
            <a:r>
              <a:rPr lang="en-US" sz="1600" dirty="0">
                <a:latin typeface="Calibri" panose="020F0502020204030204" pitchFamily="34" charset="0"/>
                <a:cs typeface="Calibri" panose="020F0502020204030204" pitchFamily="34" charset="0"/>
              </a:rPr>
              <a:t> prefetch decisions using multiple features and system-level feedback</a:t>
            </a:r>
          </a:p>
          <a:p>
            <a:pPr marL="536575" lvl="1" indent="-179388"/>
            <a:r>
              <a:rPr lang="en-US" sz="1600" dirty="0">
                <a:latin typeface="Calibri" panose="020F0502020204030204" pitchFamily="34" charset="0"/>
                <a:cs typeface="Calibri" panose="020F0502020204030204" pitchFamily="34" charset="0"/>
              </a:rPr>
              <a:t>Can be </a:t>
            </a:r>
            <a:r>
              <a:rPr lang="en-US" sz="1600" b="1" dirty="0">
                <a:solidFill>
                  <a:schemeClr val="accent6">
                    <a:lumMod val="75000"/>
                  </a:schemeClr>
                </a:solidFill>
                <a:latin typeface="Calibri" panose="020F0502020204030204" pitchFamily="34" charset="0"/>
                <a:cs typeface="Calibri" panose="020F0502020204030204" pitchFamily="34" charset="0"/>
              </a:rPr>
              <a:t>customized in silicon</a:t>
            </a:r>
            <a:r>
              <a:rPr lang="en-US" sz="1600" dirty="0">
                <a:latin typeface="Calibri" panose="020F0502020204030204" pitchFamily="34" charset="0"/>
                <a:cs typeface="Calibri" panose="020F0502020204030204" pitchFamily="34" charset="0"/>
              </a:rPr>
              <a:t> for target workloads via simple configuration registers</a:t>
            </a:r>
          </a:p>
          <a:p>
            <a:pPr marL="536575" lvl="1" indent="-179388"/>
            <a:r>
              <a:rPr lang="en-US" sz="1600" dirty="0">
                <a:latin typeface="Calibri" panose="020F0502020204030204" pitchFamily="34" charset="0"/>
                <a:cs typeface="Calibri" panose="020F0502020204030204" pitchFamily="34" charset="0"/>
              </a:rPr>
              <a:t>Proposes</a:t>
            </a:r>
            <a:r>
              <a:rPr lang="en-US" sz="1600" b="1" dirty="0">
                <a:solidFill>
                  <a:schemeClr val="accent6">
                    <a:lumMod val="75000"/>
                  </a:schemeClr>
                </a:solidFill>
                <a:latin typeface="Calibri" panose="020F0502020204030204" pitchFamily="34" charset="0"/>
                <a:cs typeface="Calibri" panose="020F0502020204030204" pitchFamily="34" charset="0"/>
              </a:rPr>
              <a:t> a realistic and practical</a:t>
            </a:r>
            <a:r>
              <a:rPr lang="en-US" sz="1600" dirty="0">
                <a:latin typeface="Calibri" panose="020F0502020204030204" pitchFamily="34" charset="0"/>
                <a:cs typeface="Calibri" panose="020F0502020204030204" pitchFamily="34" charset="0"/>
              </a:rPr>
              <a:t> implementation of RL algorithm in hardware</a:t>
            </a:r>
          </a:p>
          <a:p>
            <a:r>
              <a:rPr lang="en-US" sz="1800" b="1" dirty="0">
                <a:solidFill>
                  <a:srgbClr val="7030A0"/>
                </a:solidFill>
                <a:latin typeface="Calibri" panose="020F0502020204030204" pitchFamily="34" charset="0"/>
                <a:cs typeface="Calibri" panose="020F0502020204030204" pitchFamily="34" charset="0"/>
              </a:rPr>
              <a:t>Key Results</a:t>
            </a:r>
            <a:r>
              <a:rPr lang="en-US" sz="1800" dirty="0">
                <a:latin typeface="Calibri" panose="020F0502020204030204" pitchFamily="34" charset="0"/>
                <a:cs typeface="Calibri" panose="020F0502020204030204" pitchFamily="34" charset="0"/>
              </a:rPr>
              <a:t>:</a:t>
            </a:r>
          </a:p>
          <a:p>
            <a:pPr marL="536575" lvl="1" indent="-179388"/>
            <a:r>
              <a:rPr lang="en-US" sz="1600" dirty="0">
                <a:latin typeface="Calibri" panose="020F0502020204030204" pitchFamily="34" charset="0"/>
                <a:cs typeface="Calibri" panose="020F0502020204030204" pitchFamily="34" charset="0"/>
              </a:rPr>
              <a:t>Evaluated using a wide range of workloads from SPEC CPU, PARSEC, </a:t>
            </a:r>
            <a:r>
              <a:rPr lang="en-US" sz="1600" dirty="0" err="1">
                <a:latin typeface="Calibri" panose="020F0502020204030204" pitchFamily="34" charset="0"/>
                <a:cs typeface="Calibri" panose="020F0502020204030204" pitchFamily="34" charset="0"/>
              </a:rPr>
              <a:t>Ligra</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Cloudsuite</a:t>
            </a:r>
            <a:endParaRPr lang="en-US" sz="1600" dirty="0">
              <a:latin typeface="Calibri" panose="020F0502020204030204" pitchFamily="34" charset="0"/>
              <a:cs typeface="Calibri" panose="020F0502020204030204" pitchFamily="34" charset="0"/>
            </a:endParaRPr>
          </a:p>
          <a:p>
            <a:pPr marL="536575" lvl="1" indent="-179388"/>
            <a:r>
              <a:rPr lang="en-US" sz="1600" dirty="0">
                <a:latin typeface="Calibri" panose="020F0502020204030204" pitchFamily="34" charset="0"/>
                <a:cs typeface="Calibri" panose="020F0502020204030204" pitchFamily="34" charset="0"/>
              </a:rPr>
              <a:t>Outperforms best prefetcher (in 1-core config.) by </a:t>
            </a:r>
            <a:r>
              <a:rPr lang="en-US" sz="1600" b="1" dirty="0">
                <a:solidFill>
                  <a:srgbClr val="7030A0"/>
                </a:solidFill>
                <a:latin typeface="Calibri" panose="020F0502020204030204" pitchFamily="34" charset="0"/>
                <a:cs typeface="Calibri" panose="020F0502020204030204" pitchFamily="34" charset="0"/>
              </a:rPr>
              <a:t>3.4%, 7.7% and 17%</a:t>
            </a:r>
            <a:r>
              <a:rPr lang="en-US" sz="1600" b="1" dirty="0">
                <a:solidFill>
                  <a:srgbClr val="C0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in 1/4/</a:t>
            </a:r>
            <a:r>
              <a:rPr lang="en-US" sz="1600" dirty="0" err="1">
                <a:latin typeface="Calibri" panose="020F0502020204030204" pitchFamily="34" charset="0"/>
                <a:cs typeface="Calibri" panose="020F0502020204030204" pitchFamily="34" charset="0"/>
              </a:rPr>
              <a:t>bw</a:t>
            </a:r>
            <a:r>
              <a:rPr lang="en-US" sz="1600" dirty="0">
                <a:latin typeface="Calibri" panose="020F0502020204030204" pitchFamily="34" charset="0"/>
                <a:cs typeface="Calibri" panose="020F0502020204030204" pitchFamily="34" charset="0"/>
              </a:rPr>
              <a:t>-constrained cores</a:t>
            </a:r>
          </a:p>
          <a:p>
            <a:pPr marL="536575" lvl="1" indent="-179388"/>
            <a:r>
              <a:rPr lang="en-US" sz="1600" dirty="0">
                <a:latin typeface="Calibri" panose="020F0502020204030204" pitchFamily="34" charset="0"/>
                <a:cs typeface="Calibri" panose="020F0502020204030204" pitchFamily="34" charset="0"/>
              </a:rPr>
              <a:t>Up to </a:t>
            </a:r>
            <a:r>
              <a:rPr lang="en-US" sz="1600" b="1" dirty="0">
                <a:solidFill>
                  <a:srgbClr val="7030A0"/>
                </a:solidFill>
                <a:latin typeface="Calibri" panose="020F0502020204030204" pitchFamily="34" charset="0"/>
                <a:cs typeface="Calibri" panose="020F0502020204030204" pitchFamily="34" charset="0"/>
              </a:rPr>
              <a:t>7.8% more performance </a:t>
            </a:r>
            <a:r>
              <a:rPr lang="en-US" sz="1600" dirty="0">
                <a:latin typeface="Calibri" panose="020F0502020204030204" pitchFamily="34" charset="0"/>
                <a:cs typeface="Calibri" panose="020F0502020204030204" pitchFamily="34" charset="0"/>
              </a:rPr>
              <a:t>over basic Pythia across </a:t>
            </a:r>
            <a:r>
              <a:rPr lang="en-US" sz="1600" dirty="0" err="1">
                <a:latin typeface="Calibri" panose="020F0502020204030204" pitchFamily="34" charset="0"/>
                <a:cs typeface="Calibri" panose="020F0502020204030204" pitchFamily="34" charset="0"/>
              </a:rPr>
              <a:t>Ligra</a:t>
            </a:r>
            <a:r>
              <a:rPr lang="en-US" sz="1600" dirty="0">
                <a:latin typeface="Calibri" panose="020F0502020204030204" pitchFamily="34" charset="0"/>
                <a:cs typeface="Calibri" panose="020F0502020204030204" pitchFamily="34" charset="0"/>
              </a:rPr>
              <a:t> workloads via simple customization</a:t>
            </a:r>
          </a:p>
        </p:txBody>
      </p:sp>
    </p:spTree>
    <p:extLst>
      <p:ext uri="{BB962C8B-B14F-4D97-AF65-F5344CB8AC3E}">
        <p14:creationId xmlns:p14="http://schemas.microsoft.com/office/powerpoint/2010/main" val="38733623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BD8FD-8814-1C4A-84D3-B2D6C3AD0CBF}"/>
              </a:ext>
            </a:extLst>
          </p:cNvPr>
          <p:cNvSpPr>
            <a:spLocks noGrp="1"/>
          </p:cNvSpPr>
          <p:nvPr>
            <p:ph type="title"/>
          </p:nvPr>
        </p:nvSpPr>
        <p:spPr/>
        <p:txBody>
          <a:bodyPr/>
          <a:lstStyle/>
          <a:p>
            <a:r>
              <a:rPr lang="en-US" sz="3800" dirty="0"/>
              <a:t>Key Shortcomings in Prior Prefetchers</a:t>
            </a:r>
          </a:p>
        </p:txBody>
      </p:sp>
      <p:sp>
        <p:nvSpPr>
          <p:cNvPr id="5" name="Content Placeholder 4">
            <a:extLst>
              <a:ext uri="{FF2B5EF4-FFF2-40B4-BE49-F238E27FC236}">
                <a16:creationId xmlns:a16="http://schemas.microsoft.com/office/drawing/2014/main" id="{50C54CB4-985E-7444-B83B-9DD4B2AA78DF}"/>
              </a:ext>
            </a:extLst>
          </p:cNvPr>
          <p:cNvSpPr>
            <a:spLocks noGrp="1"/>
          </p:cNvSpPr>
          <p:nvPr>
            <p:ph idx="1"/>
          </p:nvPr>
        </p:nvSpPr>
        <p:spPr/>
        <p:txBody>
          <a:bodyPr>
            <a:normAutofit/>
          </a:bodyPr>
          <a:lstStyle/>
          <a:p>
            <a:r>
              <a:rPr lang="en-US" sz="3000" dirty="0">
                <a:latin typeface="Calibri" panose="020F0502020204030204" pitchFamily="34" charset="0"/>
                <a:cs typeface="Calibri" panose="020F0502020204030204" pitchFamily="34" charset="0"/>
              </a:rPr>
              <a:t>We observe </a:t>
            </a:r>
            <a:r>
              <a:rPr lang="en-US" sz="3000" b="1" dirty="0">
                <a:solidFill>
                  <a:srgbClr val="C00000"/>
                </a:solidFill>
                <a:latin typeface="Calibri" panose="020F0502020204030204" pitchFamily="34" charset="0"/>
                <a:cs typeface="Calibri" panose="020F0502020204030204" pitchFamily="34" charset="0"/>
              </a:rPr>
              <a:t>three key shortcomings</a:t>
            </a:r>
            <a:r>
              <a:rPr lang="en-US" sz="3000" dirty="0">
                <a:latin typeface="Calibri" panose="020F0502020204030204" pitchFamily="34" charset="0"/>
                <a:cs typeface="Calibri" panose="020F0502020204030204" pitchFamily="34" charset="0"/>
              </a:rPr>
              <a:t> that significantly limit performance benefits of prior prefetchers</a:t>
            </a:r>
          </a:p>
        </p:txBody>
      </p:sp>
      <p:sp>
        <p:nvSpPr>
          <p:cNvPr id="6" name="Rectangle 5">
            <a:extLst>
              <a:ext uri="{FF2B5EF4-FFF2-40B4-BE49-F238E27FC236}">
                <a16:creationId xmlns:a16="http://schemas.microsoft.com/office/drawing/2014/main" id="{6F21AB0B-7F8D-C841-A2EF-3CF16CC35568}"/>
              </a:ext>
            </a:extLst>
          </p:cNvPr>
          <p:cNvSpPr/>
          <p:nvPr/>
        </p:nvSpPr>
        <p:spPr>
          <a:xfrm>
            <a:off x="0" y="2258171"/>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Predict mainly using a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single program feature</a:t>
            </a:r>
          </a:p>
        </p:txBody>
      </p:sp>
      <p:sp>
        <p:nvSpPr>
          <p:cNvPr id="7" name="Rectangle 6">
            <a:extLst>
              <a:ext uri="{FF2B5EF4-FFF2-40B4-BE49-F238E27FC236}">
                <a16:creationId xmlns:a16="http://schemas.microsoft.com/office/drawing/2014/main" id="{5F42E4B1-E4C8-134F-B7EF-54760F12B47B}"/>
              </a:ext>
            </a:extLst>
          </p:cNvPr>
          <p:cNvSpPr/>
          <p:nvPr/>
        </p:nvSpPr>
        <p:spPr>
          <a:xfrm>
            <a:off x="0" y="3429000"/>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Lack inherent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system awareness</a:t>
            </a:r>
          </a:p>
        </p:txBody>
      </p:sp>
      <p:sp>
        <p:nvSpPr>
          <p:cNvPr id="8" name="Rectangle 7">
            <a:extLst>
              <a:ext uri="{FF2B5EF4-FFF2-40B4-BE49-F238E27FC236}">
                <a16:creationId xmlns:a16="http://schemas.microsoft.com/office/drawing/2014/main" id="{F4DF45F0-4550-7F44-B962-423337D47660}"/>
              </a:ext>
            </a:extLst>
          </p:cNvPr>
          <p:cNvSpPr/>
          <p:nvPr/>
        </p:nvSpPr>
        <p:spPr>
          <a:xfrm>
            <a:off x="0" y="4599829"/>
            <a:ext cx="9144000" cy="826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Lack </a:t>
            </a:r>
            <a:r>
              <a:rPr kumimoji="0" lang="en-US" sz="32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in-silicon customizability</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D5E3FCCB-96D5-784F-A7F1-E91AC10581A7}"/>
              </a:ext>
            </a:extLst>
          </p:cNvPr>
          <p:cNvSpPr/>
          <p:nvPr/>
        </p:nvSpPr>
        <p:spPr>
          <a:xfrm>
            <a:off x="31804" y="2313830"/>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Lato Black" panose="020F0502020204030203" pitchFamily="34" charset="77"/>
                <a:ea typeface="+mn-ea"/>
                <a:cs typeface="+mn-cs"/>
              </a:rPr>
              <a:t>1</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
        <p:nvSpPr>
          <p:cNvPr id="10" name="Rectangle 9">
            <a:extLst>
              <a:ext uri="{FF2B5EF4-FFF2-40B4-BE49-F238E27FC236}">
                <a16:creationId xmlns:a16="http://schemas.microsoft.com/office/drawing/2014/main" id="{240621A8-FD2F-9A4F-958E-C654EBD70AED}"/>
              </a:ext>
            </a:extLst>
          </p:cNvPr>
          <p:cNvSpPr/>
          <p:nvPr/>
        </p:nvSpPr>
        <p:spPr>
          <a:xfrm>
            <a:off x="31803" y="3499087"/>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2</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
        <p:nvSpPr>
          <p:cNvPr id="11" name="Rectangle 10">
            <a:extLst>
              <a:ext uri="{FF2B5EF4-FFF2-40B4-BE49-F238E27FC236}">
                <a16:creationId xmlns:a16="http://schemas.microsoft.com/office/drawing/2014/main" id="{5FED9F05-0C36-C347-9B3D-250673C37CF2}"/>
              </a:ext>
            </a:extLst>
          </p:cNvPr>
          <p:cNvSpPr/>
          <p:nvPr/>
        </p:nvSpPr>
        <p:spPr>
          <a:xfrm>
            <a:off x="31802" y="4667415"/>
            <a:ext cx="675861" cy="6917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rPr>
              <a:t>3</a:t>
            </a:r>
            <a:endParaRPr kumimoji="0" lang="en-US" sz="3000" b="1" i="0" u="none" strike="noStrike" kern="1200" cap="none" spc="0" normalizeH="0" baseline="0" noProof="0" dirty="0">
              <a:ln>
                <a:noFill/>
              </a:ln>
              <a:solidFill>
                <a:prstClr val="white"/>
              </a:solidFill>
              <a:effectLst/>
              <a:uLnTx/>
              <a:uFillTx/>
              <a:latin typeface="Lato Black" panose="020F0502020204030203" pitchFamily="34" charset="77"/>
              <a:ea typeface="+mn-ea"/>
              <a:cs typeface="+mn-cs"/>
            </a:endParaRPr>
          </a:p>
        </p:txBody>
      </p:sp>
    </p:spTree>
    <p:extLst>
      <p:ext uri="{BB962C8B-B14F-4D97-AF65-F5344CB8AC3E}">
        <p14:creationId xmlns:p14="http://schemas.microsoft.com/office/powerpoint/2010/main" val="14949577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D11F8-F0EF-7C4D-86C5-B76B163FE8AF}"/>
              </a:ext>
            </a:extLst>
          </p:cNvPr>
          <p:cNvSpPr>
            <a:spLocks noGrp="1"/>
          </p:cNvSpPr>
          <p:nvPr>
            <p:ph type="title"/>
          </p:nvPr>
        </p:nvSpPr>
        <p:spPr/>
        <p:txBody>
          <a:bodyPr/>
          <a:lstStyle/>
          <a:p>
            <a:r>
              <a:rPr lang="en-US" dirty="0"/>
              <a:t>Our Goal</a:t>
            </a:r>
          </a:p>
        </p:txBody>
      </p:sp>
      <p:sp>
        <p:nvSpPr>
          <p:cNvPr id="6" name="Rounded Rectangle 5">
            <a:extLst>
              <a:ext uri="{FF2B5EF4-FFF2-40B4-BE49-F238E27FC236}">
                <a16:creationId xmlns:a16="http://schemas.microsoft.com/office/drawing/2014/main" id="{00F8F039-743D-2642-84D6-4D49626B242B}"/>
              </a:ext>
            </a:extLst>
          </p:cNvPr>
          <p:cNvSpPr/>
          <p:nvPr/>
        </p:nvSpPr>
        <p:spPr>
          <a:xfrm>
            <a:off x="83925" y="1521070"/>
            <a:ext cx="8976149" cy="4237891"/>
          </a:xfrm>
          <a:prstGeom prst="roundRect">
            <a:avLst>
              <a:gd name="adj" fmla="val 6175"/>
            </a:avLst>
          </a:prstGeom>
          <a:solidFill>
            <a:srgbClr val="DAE3F3"/>
          </a:solidFill>
          <a:ln w="38100"/>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4200" b="1" i="0" u="none" strike="noStrike" kern="1200" cap="none" spc="0" normalizeH="0" baseline="0" noProof="0" dirty="0">
                <a:ln>
                  <a:noFill/>
                </a:ln>
                <a:solidFill>
                  <a:srgbClr val="000CFF"/>
                </a:solidFill>
                <a:effectLst/>
                <a:uLnTx/>
                <a:uFillTx/>
                <a:latin typeface="Calibri" panose="020F0502020204030204"/>
                <a:ea typeface="+mn-ea"/>
                <a:cs typeface="+mn-cs"/>
              </a:rPr>
              <a:t>prefetching</a:t>
            </a:r>
            <a:r>
              <a:rPr kumimoji="0" lang="en-US" sz="4200" b="0" i="0" u="none" strike="noStrike" kern="1200" cap="none" spc="0" normalizeH="0" baseline="0" noProof="0" dirty="0">
                <a:ln>
                  <a:noFill/>
                </a:ln>
                <a:solidFill>
                  <a:srgbClr val="000CFF"/>
                </a:solidFill>
                <a:effectLst/>
                <a:uLnTx/>
                <a:uFillTx/>
                <a:latin typeface="Calibri" panose="020F0502020204030204"/>
                <a:ea typeface="+mn-ea"/>
                <a:cs typeface="+mn-cs"/>
              </a:rPr>
              <a:t> </a:t>
            </a:r>
            <a:r>
              <a:rPr kumimoji="0" lang="en-US" sz="4200" b="1" i="0" u="none" strike="noStrike" kern="1200" cap="none" spc="0" normalizeH="0" baseline="0" noProof="0" dirty="0">
                <a:ln>
                  <a:noFill/>
                </a:ln>
                <a:solidFill>
                  <a:srgbClr val="000CFF"/>
                </a:solidFill>
                <a:effectLst/>
                <a:uLnTx/>
                <a:uFillTx/>
                <a:latin typeface="Calibri" panose="020F0502020204030204"/>
                <a:ea typeface="+mn-ea"/>
                <a:cs typeface="+mn-cs"/>
              </a:rPr>
              <a:t>framework</a:t>
            </a: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 that can: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Learn to prefetch using </a:t>
            </a:r>
            <a:r>
              <a:rPr kumimoji="0" lang="en-US" sz="3400" b="1" i="0" u="none" strike="noStrike" kern="1200" cap="none" spc="0" normalizeH="0" baseline="0" noProof="0" dirty="0">
                <a:ln>
                  <a:noFill/>
                </a:ln>
                <a:solidFill>
                  <a:srgbClr val="70AD47"/>
                </a:solidFill>
                <a:effectLst/>
                <a:uLnTx/>
                <a:uFillTx/>
                <a:latin typeface="Calibri" panose="020F0502020204030204"/>
                <a:ea typeface="+mn-ea"/>
                <a:cs typeface="+mn-cs"/>
              </a:rPr>
              <a:t>multiple features</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3400" b="1" i="0" u="none" strike="noStrike" kern="1200" cap="none" spc="0" normalizeH="0" baseline="0" noProof="0" dirty="0">
                <a:ln>
                  <a:noFill/>
                </a:ln>
                <a:solidFill>
                  <a:srgbClr val="70AD47"/>
                </a:solidFill>
                <a:effectLst/>
                <a:uLnTx/>
                <a:uFillTx/>
                <a:latin typeface="Calibri" panose="020F0502020204030204"/>
                <a:ea typeface="+mn-ea"/>
                <a:cs typeface="+mn-cs"/>
              </a:rPr>
              <a:t>inherent system-level feedback</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information</a:t>
            </a: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ctr" defTabSz="457200" rtl="0" eaLnBrk="1" fontAlgn="auto" latinLnBrk="0" hangingPunct="1">
              <a:lnSpc>
                <a:spcPct val="100000"/>
              </a:lnSpc>
              <a:spcBef>
                <a:spcPts val="0"/>
              </a:spcBef>
              <a:spcAft>
                <a:spcPts val="0"/>
              </a:spcAft>
              <a:buClrTx/>
              <a:buSzTx/>
              <a:buFontTx/>
              <a:buAutoNum type="arabicPeriod"/>
              <a:tabLst/>
              <a:defRPr/>
            </a:pP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en-US" sz="3400" b="1" i="0" u="none" strike="noStrike" kern="1200" cap="none" spc="0" normalizeH="0" baseline="0" noProof="0" dirty="0">
                <a:ln>
                  <a:noFill/>
                </a:ln>
                <a:solidFill>
                  <a:srgbClr val="C00000"/>
                </a:solidFill>
                <a:effectLst/>
                <a:uLnTx/>
                <a:uFillTx/>
                <a:latin typeface="Calibri" panose="020F0502020204030204"/>
                <a:ea typeface="+mn-ea"/>
                <a:cs typeface="+mn-cs"/>
              </a:rPr>
              <a:t>easily customized in silicon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rPr>
              <a:t> to use different features and/or change prefetcher’s objectives</a:t>
            </a:r>
          </a:p>
        </p:txBody>
      </p:sp>
    </p:spTree>
    <p:extLst>
      <p:ext uri="{BB962C8B-B14F-4D97-AF65-F5344CB8AC3E}">
        <p14:creationId xmlns:p14="http://schemas.microsoft.com/office/powerpoint/2010/main" val="24685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2567D-A796-D347-A81C-53A42C0F54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1D145C-B1CC-0248-8402-DB3B402EA31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D74E4B9-8C28-2246-BBD1-89AFB3653A3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32E59C2-C60B-164F-8152-5EAEA0A62FE5}"/>
              </a:ext>
            </a:extLst>
          </p:cNvPr>
          <p:cNvPicPr>
            <a:picLocks noChangeAspect="1"/>
          </p:cNvPicPr>
          <p:nvPr/>
        </p:nvPicPr>
        <p:blipFill>
          <a:blip r:embed="rId2"/>
          <a:stretch>
            <a:fillRect/>
          </a:stretch>
        </p:blipFill>
        <p:spPr>
          <a:xfrm>
            <a:off x="1835150" y="196850"/>
            <a:ext cx="5473700" cy="6464300"/>
          </a:xfrm>
          <a:prstGeom prst="rect">
            <a:avLst/>
          </a:prstGeom>
        </p:spPr>
      </p:pic>
    </p:spTree>
    <p:extLst>
      <p:ext uri="{BB962C8B-B14F-4D97-AF65-F5344CB8AC3E}">
        <p14:creationId xmlns:p14="http://schemas.microsoft.com/office/powerpoint/2010/main" val="1892590674"/>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ABE630-4151-074F-8263-49EFB5E0D497}"/>
              </a:ext>
            </a:extLst>
          </p:cNvPr>
          <p:cNvSpPr>
            <a:spLocks noGrp="1"/>
          </p:cNvSpPr>
          <p:nvPr>
            <p:ph type="title"/>
          </p:nvPr>
        </p:nvSpPr>
        <p:spPr/>
        <p:txBody>
          <a:bodyPr/>
          <a:lstStyle/>
          <a:p>
            <a:r>
              <a:rPr lang="en-US" dirty="0"/>
              <a:t>Our Proposal</a:t>
            </a:r>
          </a:p>
        </p:txBody>
      </p:sp>
      <p:pic>
        <p:nvPicPr>
          <p:cNvPr id="11" name="Content Placeholder 10">
            <a:extLst>
              <a:ext uri="{FF2B5EF4-FFF2-40B4-BE49-F238E27FC236}">
                <a16:creationId xmlns:a16="http://schemas.microsoft.com/office/drawing/2014/main" id="{459EE8E4-A7E4-6D4C-B683-1F70FCCCB9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64504" y="1204572"/>
            <a:ext cx="2414992" cy="2414992"/>
          </a:xfrm>
        </p:spPr>
      </p:pic>
      <p:sp>
        <p:nvSpPr>
          <p:cNvPr id="12" name="TextBox 11">
            <a:extLst>
              <a:ext uri="{FF2B5EF4-FFF2-40B4-BE49-F238E27FC236}">
                <a16:creationId xmlns:a16="http://schemas.microsoft.com/office/drawing/2014/main" id="{AB14BC19-14CB-C74A-8F2C-9DB36EC9727C}"/>
              </a:ext>
            </a:extLst>
          </p:cNvPr>
          <p:cNvSpPr txBox="1"/>
          <p:nvPr/>
        </p:nvSpPr>
        <p:spPr>
          <a:xfrm>
            <a:off x="3711510" y="3702380"/>
            <a:ext cx="180959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Pythia</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CFB2216-8DDA-B34B-BDD0-7A67AE10B2F9}"/>
              </a:ext>
            </a:extLst>
          </p:cNvPr>
          <p:cNvSpPr txBox="1"/>
          <p:nvPr/>
        </p:nvSpPr>
        <p:spPr>
          <a:xfrm>
            <a:off x="1818549" y="4616193"/>
            <a:ext cx="5595521"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Formulates prefetching as a </a:t>
            </a:r>
            <a:r>
              <a:rPr kumimoji="0" lang="en-US" sz="3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reinforcement learning problem</a:t>
            </a:r>
          </a:p>
        </p:txBody>
      </p:sp>
      <p:sp>
        <p:nvSpPr>
          <p:cNvPr id="15" name="TextBox 14">
            <a:extLst>
              <a:ext uri="{FF2B5EF4-FFF2-40B4-BE49-F238E27FC236}">
                <a16:creationId xmlns:a16="http://schemas.microsoft.com/office/drawing/2014/main" id="{5CF0F5F5-213D-A341-A7B3-42238F9F4941}"/>
              </a:ext>
            </a:extLst>
          </p:cNvPr>
          <p:cNvSpPr txBox="1"/>
          <p:nvPr/>
        </p:nvSpPr>
        <p:spPr>
          <a:xfrm>
            <a:off x="1919098" y="6263552"/>
            <a:ext cx="5394425"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Pythia is named after the oracle of Delphi, who is known for her accurate prophecies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https://</a:t>
            </a:r>
            <a:r>
              <a:rPr kumimoji="0" lang="en-US" sz="1200" b="0" i="1"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en.wikipedia.org</a:t>
            </a:r>
            <a:r>
              <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/wiki/Pythia</a:t>
            </a:r>
          </a:p>
        </p:txBody>
      </p:sp>
    </p:spTree>
    <p:extLst>
      <p:ext uri="{BB962C8B-B14F-4D97-AF65-F5344CB8AC3E}">
        <p14:creationId xmlns:p14="http://schemas.microsoft.com/office/powerpoint/2010/main" val="404353577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DBA749-4B46-5846-A229-89C516AB117E}"/>
              </a:ext>
            </a:extLst>
          </p:cNvPr>
          <p:cNvSpPr>
            <a:spLocks noGrp="1"/>
          </p:cNvSpPr>
          <p:nvPr>
            <p:ph type="title"/>
          </p:nvPr>
        </p:nvSpPr>
        <p:spPr/>
        <p:txBody>
          <a:bodyPr/>
          <a:lstStyle/>
          <a:p>
            <a:r>
              <a:rPr lang="en-US" sz="3800" dirty="0"/>
              <a:t>Basics of Reinforcement Learning (RL)</a:t>
            </a:r>
          </a:p>
        </p:txBody>
      </p:sp>
      <p:sp>
        <p:nvSpPr>
          <p:cNvPr id="5" name="Content Placeholder 4">
            <a:extLst>
              <a:ext uri="{FF2B5EF4-FFF2-40B4-BE49-F238E27FC236}">
                <a16:creationId xmlns:a16="http://schemas.microsoft.com/office/drawing/2014/main" id="{90772A9A-66E4-0244-83CD-CADE17C6CDDE}"/>
              </a:ext>
            </a:extLst>
          </p:cNvPr>
          <p:cNvSpPr>
            <a:spLocks noGrp="1"/>
          </p:cNvSpPr>
          <p:nvPr>
            <p:ph idx="1"/>
          </p:nvPr>
        </p:nvSpPr>
        <p:spPr>
          <a:xfrm>
            <a:off x="169011" y="936172"/>
            <a:ext cx="8894602" cy="5789494"/>
          </a:xfrm>
        </p:spPr>
        <p:txBody>
          <a:bodyPr>
            <a:normAutofit/>
          </a:bodyPr>
          <a:lstStyle/>
          <a:p>
            <a:r>
              <a:rPr lang="en-US" sz="3000" dirty="0">
                <a:latin typeface="Calibri" panose="020F0502020204030204" pitchFamily="34" charset="0"/>
                <a:cs typeface="Calibri" panose="020F0502020204030204" pitchFamily="34" charset="0"/>
              </a:rPr>
              <a:t>Algorithmic approach to learn to take an </a:t>
            </a:r>
            <a:r>
              <a:rPr lang="en-US" sz="3000" b="1" dirty="0">
                <a:solidFill>
                  <a:srgbClr val="000CFF"/>
                </a:solidFill>
                <a:latin typeface="Calibri" panose="020F0502020204030204" pitchFamily="34" charset="0"/>
                <a:cs typeface="Calibri" panose="020F0502020204030204" pitchFamily="34" charset="0"/>
              </a:rPr>
              <a:t>action</a:t>
            </a:r>
            <a:r>
              <a:rPr lang="en-US" sz="3000" dirty="0">
                <a:latin typeface="Calibri" panose="020F0502020204030204" pitchFamily="34" charset="0"/>
                <a:cs typeface="Calibri" panose="020F0502020204030204" pitchFamily="34" charset="0"/>
              </a:rPr>
              <a:t> in a given </a:t>
            </a:r>
            <a:r>
              <a:rPr lang="en-US" sz="3000" b="1" dirty="0">
                <a:solidFill>
                  <a:srgbClr val="000CFF"/>
                </a:solidFill>
                <a:latin typeface="Calibri" panose="020F0502020204030204" pitchFamily="34" charset="0"/>
                <a:cs typeface="Calibri" panose="020F0502020204030204" pitchFamily="34" charset="0"/>
              </a:rPr>
              <a:t>situation</a:t>
            </a:r>
            <a:r>
              <a:rPr lang="en-US" sz="3000" dirty="0">
                <a:latin typeface="Calibri" panose="020F0502020204030204" pitchFamily="34" charset="0"/>
                <a:cs typeface="Calibri" panose="020F0502020204030204" pitchFamily="34" charset="0"/>
              </a:rPr>
              <a:t> to maximize a numerical </a:t>
            </a:r>
            <a:r>
              <a:rPr lang="en-US" sz="3000" b="1" dirty="0">
                <a:solidFill>
                  <a:srgbClr val="000CFF"/>
                </a:solidFill>
                <a:latin typeface="Calibri" panose="020F0502020204030204" pitchFamily="34" charset="0"/>
                <a:cs typeface="Calibri" panose="020F0502020204030204" pitchFamily="34" charset="0"/>
              </a:rPr>
              <a:t>reward</a:t>
            </a: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endParaRPr lang="en-US" sz="3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Agent stores </a:t>
            </a:r>
            <a:r>
              <a:rPr lang="en-US" sz="3000" b="1" dirty="0">
                <a:solidFill>
                  <a:srgbClr val="C00000"/>
                </a:solidFill>
                <a:latin typeface="Calibri" panose="020F0502020204030204" pitchFamily="34" charset="0"/>
                <a:cs typeface="Calibri" panose="020F0502020204030204" pitchFamily="34" charset="0"/>
              </a:rPr>
              <a:t>Q-values</a:t>
            </a:r>
            <a:r>
              <a:rPr lang="en-US" sz="3000" dirty="0">
                <a:latin typeface="Calibri" panose="020F0502020204030204" pitchFamily="34" charset="0"/>
                <a:cs typeface="Calibri" panose="020F0502020204030204" pitchFamily="34" charset="0"/>
              </a:rPr>
              <a:t> for </a:t>
            </a:r>
            <a:r>
              <a:rPr lang="en-US" sz="3000" i="1" dirty="0">
                <a:solidFill>
                  <a:srgbClr val="C00000"/>
                </a:solidFill>
                <a:latin typeface="Calibri" panose="020F0502020204030204" pitchFamily="34" charset="0"/>
                <a:cs typeface="Calibri" panose="020F0502020204030204" pitchFamily="34" charset="0"/>
              </a:rPr>
              <a:t>every</a:t>
            </a:r>
            <a:r>
              <a:rPr lang="en-US" sz="3000" dirty="0">
                <a:latin typeface="Calibri" panose="020F0502020204030204" pitchFamily="34" charset="0"/>
                <a:cs typeface="Calibri" panose="020F0502020204030204" pitchFamily="34" charset="0"/>
              </a:rPr>
              <a:t> state-action pair</a:t>
            </a:r>
          </a:p>
          <a:p>
            <a:pPr lvl="1"/>
            <a:r>
              <a:rPr lang="en-US" sz="2600" b="1" dirty="0">
                <a:solidFill>
                  <a:srgbClr val="C00000"/>
                </a:solidFill>
                <a:latin typeface="Calibri" panose="020F0502020204030204" pitchFamily="34" charset="0"/>
                <a:cs typeface="Calibri" panose="020F0502020204030204" pitchFamily="34" charset="0"/>
              </a:rPr>
              <a:t>Expected return</a:t>
            </a:r>
            <a:r>
              <a:rPr lang="en-US" sz="2600" dirty="0">
                <a:latin typeface="Calibri" panose="020F0502020204030204" pitchFamily="34" charset="0"/>
                <a:cs typeface="Calibri" panose="020F0502020204030204" pitchFamily="34" charset="0"/>
              </a:rPr>
              <a:t> for taking an action in a state</a:t>
            </a:r>
          </a:p>
          <a:p>
            <a:pPr lvl="1"/>
            <a:r>
              <a:rPr lang="en-US" sz="2600" dirty="0">
                <a:latin typeface="Calibri" panose="020F0502020204030204" pitchFamily="34" charset="0"/>
                <a:cs typeface="Calibri" panose="020F0502020204030204" pitchFamily="34" charset="0"/>
              </a:rPr>
              <a:t>Given a state, selects action that provides </a:t>
            </a:r>
            <a:r>
              <a:rPr lang="en-US" sz="2600" b="1" dirty="0">
                <a:solidFill>
                  <a:srgbClr val="C00000"/>
                </a:solidFill>
                <a:latin typeface="Calibri" panose="020F0502020204030204" pitchFamily="34" charset="0"/>
                <a:cs typeface="Calibri" panose="020F0502020204030204" pitchFamily="34" charset="0"/>
              </a:rPr>
              <a:t>highest</a:t>
            </a:r>
            <a:r>
              <a:rPr lang="en-US" sz="2600" dirty="0">
                <a:latin typeface="Calibri" panose="020F0502020204030204" pitchFamily="34" charset="0"/>
                <a:cs typeface="Calibri" panose="020F0502020204030204" pitchFamily="34" charset="0"/>
              </a:rPr>
              <a:t> Q-value</a:t>
            </a:r>
          </a:p>
        </p:txBody>
      </p:sp>
      <p:pic>
        <p:nvPicPr>
          <p:cNvPr id="7" name="Picture 6">
            <a:extLst>
              <a:ext uri="{FF2B5EF4-FFF2-40B4-BE49-F238E27FC236}">
                <a16:creationId xmlns:a16="http://schemas.microsoft.com/office/drawing/2014/main" id="{B5318DA0-969A-3649-BFAC-A2D03EE60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534" y="2162423"/>
            <a:ext cx="6642100" cy="2819400"/>
          </a:xfrm>
          <a:prstGeom prst="rect">
            <a:avLst/>
          </a:prstGeom>
        </p:spPr>
      </p:pic>
      <p:sp>
        <p:nvSpPr>
          <p:cNvPr id="8" name="Rectangle 7">
            <a:extLst>
              <a:ext uri="{FF2B5EF4-FFF2-40B4-BE49-F238E27FC236}">
                <a16:creationId xmlns:a16="http://schemas.microsoft.com/office/drawing/2014/main" id="{C0AB31C9-755A-A641-A5B7-B2FAC56E2924}"/>
              </a:ext>
            </a:extLst>
          </p:cNvPr>
          <p:cNvSpPr/>
          <p:nvPr/>
        </p:nvSpPr>
        <p:spPr>
          <a:xfrm>
            <a:off x="1029114" y="2162423"/>
            <a:ext cx="2520563" cy="120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4E8297D-305C-904E-9B21-424EB26849AC}"/>
              </a:ext>
            </a:extLst>
          </p:cNvPr>
          <p:cNvSpPr/>
          <p:nvPr/>
        </p:nvSpPr>
        <p:spPr>
          <a:xfrm>
            <a:off x="1029113" y="3408113"/>
            <a:ext cx="2051437"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FDC9F6A-4388-6D49-9731-DE2CD9ADC8F7}"/>
              </a:ext>
            </a:extLst>
          </p:cNvPr>
          <p:cNvSpPr/>
          <p:nvPr/>
        </p:nvSpPr>
        <p:spPr>
          <a:xfrm>
            <a:off x="3304512" y="3408114"/>
            <a:ext cx="2392017" cy="7901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A86BF9D-0283-7440-900E-6B4D6908B55A}"/>
              </a:ext>
            </a:extLst>
          </p:cNvPr>
          <p:cNvSpPr/>
          <p:nvPr/>
        </p:nvSpPr>
        <p:spPr>
          <a:xfrm>
            <a:off x="4336856" y="2934031"/>
            <a:ext cx="327328" cy="4382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F074B86-3F1D-DC43-A0D9-82380326512F}"/>
              </a:ext>
            </a:extLst>
          </p:cNvPr>
          <p:cNvSpPr/>
          <p:nvPr/>
        </p:nvSpPr>
        <p:spPr>
          <a:xfrm>
            <a:off x="5451363" y="2108258"/>
            <a:ext cx="2346271" cy="1255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594AEAD-E8D2-064A-9277-BF53D83E64B8}"/>
              </a:ext>
            </a:extLst>
          </p:cNvPr>
          <p:cNvSpPr/>
          <p:nvPr/>
        </p:nvSpPr>
        <p:spPr>
          <a:xfrm>
            <a:off x="5920491" y="3422118"/>
            <a:ext cx="1877143" cy="1283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7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E1681-0436-2046-A6E8-E391907CBE2D}"/>
              </a:ext>
            </a:extLst>
          </p:cNvPr>
          <p:cNvSpPr>
            <a:spLocks noGrp="1"/>
          </p:cNvSpPr>
          <p:nvPr>
            <p:ph type="title"/>
          </p:nvPr>
        </p:nvSpPr>
        <p:spPr/>
        <p:txBody>
          <a:bodyPr/>
          <a:lstStyle/>
          <a:p>
            <a:r>
              <a:rPr lang="en-US" dirty="0"/>
              <a:t>Formulating Prefetching as RL</a:t>
            </a:r>
          </a:p>
        </p:txBody>
      </p:sp>
      <p:pic>
        <p:nvPicPr>
          <p:cNvPr id="7" name="Content Placeholder 6">
            <a:extLst>
              <a:ext uri="{FF2B5EF4-FFF2-40B4-BE49-F238E27FC236}">
                <a16:creationId xmlns:a16="http://schemas.microsoft.com/office/drawing/2014/main" id="{D621D27C-6A02-F347-8494-127556EA2F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76107" y="1004336"/>
            <a:ext cx="5391785" cy="2288674"/>
          </a:xfrm>
        </p:spPr>
      </p:pic>
      <p:pic>
        <p:nvPicPr>
          <p:cNvPr id="9" name="Picture 8">
            <a:extLst>
              <a:ext uri="{FF2B5EF4-FFF2-40B4-BE49-F238E27FC236}">
                <a16:creationId xmlns:a16="http://schemas.microsoft.com/office/drawing/2014/main" id="{08FD2C54-DB36-6245-9D84-8805931FF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177" y="3701697"/>
            <a:ext cx="6905646" cy="2707883"/>
          </a:xfrm>
          <a:prstGeom prst="rect">
            <a:avLst/>
          </a:prstGeom>
        </p:spPr>
      </p:pic>
      <p:sp>
        <p:nvSpPr>
          <p:cNvPr id="10" name="Rectangle 9">
            <a:extLst>
              <a:ext uri="{FF2B5EF4-FFF2-40B4-BE49-F238E27FC236}">
                <a16:creationId xmlns:a16="http://schemas.microsoft.com/office/drawing/2014/main" id="{BF167353-6E22-B849-A3CE-4DAA684787AB}"/>
              </a:ext>
            </a:extLst>
          </p:cNvPr>
          <p:cNvSpPr/>
          <p:nvPr/>
        </p:nvSpPr>
        <p:spPr>
          <a:xfrm>
            <a:off x="3852404" y="1004336"/>
            <a:ext cx="1502797"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70BBACB-9B0A-E94F-9AFF-672B37109C36}"/>
              </a:ext>
            </a:extLst>
          </p:cNvPr>
          <p:cNvSpPr/>
          <p:nvPr/>
        </p:nvSpPr>
        <p:spPr>
          <a:xfrm>
            <a:off x="3465440" y="2667329"/>
            <a:ext cx="2276726" cy="625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FA8E092-D95D-AA42-83E3-6B402095208D}"/>
              </a:ext>
            </a:extLst>
          </p:cNvPr>
          <p:cNvSpPr/>
          <p:nvPr/>
        </p:nvSpPr>
        <p:spPr>
          <a:xfrm>
            <a:off x="3742410" y="3670095"/>
            <a:ext cx="1571269" cy="698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7B7EFEA-C3BB-4445-8891-5B3E2A5E45DD}"/>
              </a:ext>
            </a:extLst>
          </p:cNvPr>
          <p:cNvSpPr/>
          <p:nvPr/>
        </p:nvSpPr>
        <p:spPr>
          <a:xfrm>
            <a:off x="3351250" y="5504311"/>
            <a:ext cx="2434870" cy="905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07B293-3AA4-514B-9205-E17A1FF6CE86}"/>
              </a:ext>
            </a:extLst>
          </p:cNvPr>
          <p:cNvSpPr/>
          <p:nvPr/>
        </p:nvSpPr>
        <p:spPr>
          <a:xfrm>
            <a:off x="1876107"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00F6041-70A8-8B48-B707-103A49B165B2}"/>
              </a:ext>
            </a:extLst>
          </p:cNvPr>
          <p:cNvSpPr/>
          <p:nvPr/>
        </p:nvSpPr>
        <p:spPr>
          <a:xfrm>
            <a:off x="1516751" y="2004851"/>
            <a:ext cx="1929911" cy="1110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3403463-B2FC-7B43-8971-9C41BD9A4AC5}"/>
              </a:ext>
            </a:extLst>
          </p:cNvPr>
          <p:cNvSpPr/>
          <p:nvPr/>
        </p:nvSpPr>
        <p:spPr>
          <a:xfrm>
            <a:off x="5361174" y="1004336"/>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2B802A5-C049-5241-89D4-10C515AA1A24}"/>
              </a:ext>
            </a:extLst>
          </p:cNvPr>
          <p:cNvSpPr/>
          <p:nvPr/>
        </p:nvSpPr>
        <p:spPr>
          <a:xfrm>
            <a:off x="5754317" y="2018244"/>
            <a:ext cx="1532354" cy="1035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D01B655-E837-864F-8F97-7BAC0B2BDE0B}"/>
              </a:ext>
            </a:extLst>
          </p:cNvPr>
          <p:cNvSpPr/>
          <p:nvPr/>
        </p:nvSpPr>
        <p:spPr>
          <a:xfrm>
            <a:off x="3635534" y="2014852"/>
            <a:ext cx="1929911"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04999C2-C787-1345-A7EB-032921114C93}"/>
              </a:ext>
            </a:extLst>
          </p:cNvPr>
          <p:cNvSpPr/>
          <p:nvPr/>
        </p:nvSpPr>
        <p:spPr>
          <a:xfrm flipV="1">
            <a:off x="4462899" y="2444440"/>
            <a:ext cx="211572" cy="207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1B66F59-2BC1-9D4E-A978-5805F82B3B84}"/>
              </a:ext>
            </a:extLst>
          </p:cNvPr>
          <p:cNvSpPr/>
          <p:nvPr/>
        </p:nvSpPr>
        <p:spPr>
          <a:xfrm flipV="1">
            <a:off x="4490267" y="1645389"/>
            <a:ext cx="211572" cy="334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7BC7899-9C44-F645-BD75-9F5C02E38CF9}"/>
              </a:ext>
            </a:extLst>
          </p:cNvPr>
          <p:cNvSpPr/>
          <p:nvPr/>
        </p:nvSpPr>
        <p:spPr>
          <a:xfrm>
            <a:off x="1800347" y="3567160"/>
            <a:ext cx="1929911" cy="975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0A33112-6F21-8E48-8C1F-50C79A1E9745}"/>
              </a:ext>
            </a:extLst>
          </p:cNvPr>
          <p:cNvSpPr/>
          <p:nvPr/>
        </p:nvSpPr>
        <p:spPr>
          <a:xfrm>
            <a:off x="1201143" y="4574301"/>
            <a:ext cx="2150107"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38DE44E6-5721-E144-B3A7-B97F2708D3B9}"/>
              </a:ext>
            </a:extLst>
          </p:cNvPr>
          <p:cNvSpPr/>
          <p:nvPr/>
        </p:nvSpPr>
        <p:spPr>
          <a:xfrm>
            <a:off x="5325831" y="3609752"/>
            <a:ext cx="2617026"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E426AF4-FF54-224F-9EF8-CBF772E904EE}"/>
              </a:ext>
            </a:extLst>
          </p:cNvPr>
          <p:cNvSpPr/>
          <p:nvPr/>
        </p:nvSpPr>
        <p:spPr>
          <a:xfrm>
            <a:off x="5792752" y="5036102"/>
            <a:ext cx="2143475" cy="1405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AE916B8-EDC0-B04C-A79A-A6EA5938CC6B}"/>
              </a:ext>
            </a:extLst>
          </p:cNvPr>
          <p:cNvSpPr/>
          <p:nvPr/>
        </p:nvSpPr>
        <p:spPr>
          <a:xfrm>
            <a:off x="4118776" y="4847604"/>
            <a:ext cx="828047" cy="318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51705C-DF0B-784F-B880-19E4B735823F}"/>
              </a:ext>
            </a:extLst>
          </p:cNvPr>
          <p:cNvSpPr/>
          <p:nvPr/>
        </p:nvSpPr>
        <p:spPr>
          <a:xfrm>
            <a:off x="4339186" y="4376751"/>
            <a:ext cx="302162" cy="4371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4D32609-641B-0B4A-8DBE-CF095DACCA47}"/>
              </a:ext>
            </a:extLst>
          </p:cNvPr>
          <p:cNvSpPr/>
          <p:nvPr/>
        </p:nvSpPr>
        <p:spPr>
          <a:xfrm>
            <a:off x="4339186" y="5181614"/>
            <a:ext cx="302162" cy="29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ED122E0C-22F0-6747-A99C-5BF96DC1691A}"/>
              </a:ext>
            </a:extLst>
          </p:cNvPr>
          <p:cNvCxnSpPr/>
          <p:nvPr/>
        </p:nvCxnSpPr>
        <p:spPr>
          <a:xfrm>
            <a:off x="954157" y="3429000"/>
            <a:ext cx="7243638" cy="0"/>
          </a:xfrm>
          <a:prstGeom prst="line">
            <a:avLst/>
          </a:prstGeom>
          <a:ln w="28575">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8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3FCEAF-8A5B-644C-A41E-0C6D4BB6BEF3}"/>
              </a:ext>
            </a:extLst>
          </p:cNvPr>
          <p:cNvSpPr>
            <a:spLocks noGrp="1"/>
          </p:cNvSpPr>
          <p:nvPr>
            <p:ph type="title"/>
          </p:nvPr>
        </p:nvSpPr>
        <p:spPr/>
        <p:txBody>
          <a:bodyPr/>
          <a:lstStyle/>
          <a:p>
            <a:r>
              <a:rPr lang="en-US" dirty="0"/>
              <a:t>Pythia Overview</a:t>
            </a:r>
          </a:p>
        </p:txBody>
      </p:sp>
      <p:sp>
        <p:nvSpPr>
          <p:cNvPr id="5" name="Content Placeholder 4">
            <a:extLst>
              <a:ext uri="{FF2B5EF4-FFF2-40B4-BE49-F238E27FC236}">
                <a16:creationId xmlns:a16="http://schemas.microsoft.com/office/drawing/2014/main" id="{8B656715-C85A-7749-B41C-B585766E82AC}"/>
              </a:ext>
            </a:extLst>
          </p:cNvPr>
          <p:cNvSpPr>
            <a:spLocks noGrp="1"/>
          </p:cNvSpPr>
          <p:nvPr>
            <p:ph idx="1"/>
          </p:nvPr>
        </p:nvSpPr>
        <p:spPr/>
        <p:txBody>
          <a:bodyPr>
            <a:normAutofit/>
          </a:bodyPr>
          <a:lstStyle/>
          <a:p>
            <a:r>
              <a:rPr lang="en-US" b="1" dirty="0">
                <a:solidFill>
                  <a:schemeClr val="accent2"/>
                </a:solidFill>
                <a:latin typeface="Calibri" panose="020F0502020204030204" pitchFamily="34" charset="0"/>
                <a:cs typeface="Calibri" panose="020F0502020204030204" pitchFamily="34" charset="0"/>
              </a:rPr>
              <a:t>Q-Value Store</a:t>
            </a:r>
            <a:r>
              <a:rPr lang="en-US" dirty="0">
                <a:latin typeface="Calibri" panose="020F0502020204030204" pitchFamily="34" charset="0"/>
                <a:cs typeface="Calibri" panose="020F0502020204030204" pitchFamily="34" charset="0"/>
              </a:rPr>
              <a:t>: Records Q-values for </a:t>
            </a:r>
            <a:r>
              <a:rPr lang="en-US" i="1" dirty="0">
                <a:solidFill>
                  <a:srgbClr val="C00000"/>
                </a:solidFill>
                <a:latin typeface="Calibri" panose="020F0502020204030204" pitchFamily="34" charset="0"/>
                <a:cs typeface="Calibri" panose="020F0502020204030204" pitchFamily="34" charset="0"/>
              </a:rPr>
              <a:t>all</a:t>
            </a:r>
            <a:r>
              <a:rPr lang="en-US" dirty="0">
                <a:latin typeface="Calibri" panose="020F0502020204030204" pitchFamily="34" charset="0"/>
                <a:cs typeface="Calibri" panose="020F0502020204030204" pitchFamily="34" charset="0"/>
              </a:rPr>
              <a:t> state-action pairs</a:t>
            </a:r>
          </a:p>
          <a:p>
            <a:r>
              <a:rPr lang="en-US" b="1" dirty="0">
                <a:solidFill>
                  <a:srgbClr val="7030A0"/>
                </a:solidFill>
                <a:latin typeface="Calibri" panose="020F0502020204030204" pitchFamily="34" charset="0"/>
                <a:cs typeface="Calibri" panose="020F0502020204030204" pitchFamily="34" charset="0"/>
              </a:rPr>
              <a:t>Evaluation Queue</a:t>
            </a:r>
            <a:r>
              <a:rPr lang="en-US" dirty="0">
                <a:latin typeface="Calibri" panose="020F0502020204030204" pitchFamily="34" charset="0"/>
                <a:cs typeface="Calibri" panose="020F0502020204030204" pitchFamily="34" charset="0"/>
              </a:rPr>
              <a:t>: A FIFO queue of recently-taken actions</a:t>
            </a:r>
          </a:p>
        </p:txBody>
      </p:sp>
      <p:sp>
        <p:nvSpPr>
          <p:cNvPr id="109" name="Rounded Rectangle 108">
            <a:extLst>
              <a:ext uri="{FF2B5EF4-FFF2-40B4-BE49-F238E27FC236}">
                <a16:creationId xmlns:a16="http://schemas.microsoft.com/office/drawing/2014/main" id="{EC8661E4-A71B-3540-BD0E-E0D5DB689D16}"/>
              </a:ext>
            </a:extLst>
          </p:cNvPr>
          <p:cNvSpPr/>
          <p:nvPr/>
        </p:nvSpPr>
        <p:spPr>
          <a:xfrm>
            <a:off x="2784494" y="4873134"/>
            <a:ext cx="2724277" cy="385893"/>
          </a:xfrm>
          <a:prstGeom prst="round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a:ln>
                  <a:noFill/>
                </a:ln>
                <a:solidFill>
                  <a:prstClr val="black"/>
                </a:solidFill>
                <a:effectLst/>
                <a:uLnTx/>
                <a:uFillTx/>
                <a:latin typeface="Calibri" panose="020F0502020204030204"/>
                <a:ea typeface="+mn-ea"/>
                <a:cs typeface="+mn-cs"/>
              </a:rPr>
              <a:t>Evaluation Queue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 (EQ)</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B88356B1-928C-264A-9B5F-9E3C9EC2B60F}"/>
              </a:ext>
            </a:extLst>
          </p:cNvPr>
          <p:cNvSpPr/>
          <p:nvPr/>
        </p:nvSpPr>
        <p:spPr>
          <a:xfrm>
            <a:off x="808505" y="2870992"/>
            <a:ext cx="1241570" cy="578840"/>
          </a:xfrm>
          <a:prstGeom prst="rect">
            <a:avLst/>
          </a:prstGeom>
          <a:solidFill>
            <a:schemeClr val="bg1">
              <a:lumMod val="95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Demand</a:t>
            </a:r>
            <a:r>
              <a:rPr kumimoji="0" lang="en-CH"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Request</a:t>
            </a:r>
          </a:p>
        </p:txBody>
      </p:sp>
      <p:cxnSp>
        <p:nvCxnSpPr>
          <p:cNvPr id="111" name="Elbow Connector 110">
            <a:extLst>
              <a:ext uri="{FF2B5EF4-FFF2-40B4-BE49-F238E27FC236}">
                <a16:creationId xmlns:a16="http://schemas.microsoft.com/office/drawing/2014/main" id="{799D849E-B76B-764E-83B2-02E1654DC452}"/>
              </a:ext>
            </a:extLst>
          </p:cNvPr>
          <p:cNvCxnSpPr>
            <a:cxnSpLocks/>
          </p:cNvCxnSpPr>
          <p:nvPr/>
        </p:nvCxnSpPr>
        <p:spPr>
          <a:xfrm rot="16200000" flipH="1">
            <a:off x="1319478" y="3564808"/>
            <a:ext cx="1862357" cy="1635854"/>
          </a:xfrm>
          <a:prstGeom prst="bentConnector3">
            <a:avLst>
              <a:gd name="adj1" fmla="val 12117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82F50DC-6D7F-D044-89B5-8FDF94727609}"/>
              </a:ext>
            </a:extLst>
          </p:cNvPr>
          <p:cNvSpPr/>
          <p:nvPr/>
        </p:nvSpPr>
        <p:spPr>
          <a:xfrm>
            <a:off x="2108043" y="5340658"/>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73" name="TextBox 172">
            <a:extLst>
              <a:ext uri="{FF2B5EF4-FFF2-40B4-BE49-F238E27FC236}">
                <a16:creationId xmlns:a16="http://schemas.microsoft.com/office/drawing/2014/main" id="{7E7927F1-F692-8441-8877-592E9DF51BD5}"/>
              </a:ext>
            </a:extLst>
          </p:cNvPr>
          <p:cNvSpPr txBox="1"/>
          <p:nvPr/>
        </p:nvSpPr>
        <p:spPr>
          <a:xfrm>
            <a:off x="1306487" y="5700692"/>
            <a:ext cx="188833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Assign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reward to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1400" b="0" i="1" u="none" strike="noStrike" kern="1200" cap="none" spc="0" normalizeH="0" baseline="0" noProof="0" dirty="0">
                <a:ln>
                  <a:noFill/>
                </a:ln>
                <a:solidFill>
                  <a:prstClr val="black"/>
                </a:solidFill>
                <a:effectLst/>
                <a:uLnTx/>
                <a:uFillTx/>
                <a:latin typeface="Calibri" panose="020F0502020204030204"/>
                <a:ea typeface="+mn-ea"/>
                <a:cs typeface="+mn-cs"/>
              </a:rPr>
              <a:t>c</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orresponding</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EQ entry</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4" name="Straight Arrow Connector 173">
            <a:extLst>
              <a:ext uri="{FF2B5EF4-FFF2-40B4-BE49-F238E27FC236}">
                <a16:creationId xmlns:a16="http://schemas.microsoft.com/office/drawing/2014/main" id="{88FC4250-A26F-D241-82E9-FCD66DBA2DCC}"/>
              </a:ext>
            </a:extLst>
          </p:cNvPr>
          <p:cNvCxnSpPr>
            <a:cxnSpLocks/>
          </p:cNvCxnSpPr>
          <p:nvPr/>
        </p:nvCxnSpPr>
        <p:spPr>
          <a:xfrm>
            <a:off x="3014642" y="3165735"/>
            <a:ext cx="1253456"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75" name="Rectangle 174">
            <a:extLst>
              <a:ext uri="{FF2B5EF4-FFF2-40B4-BE49-F238E27FC236}">
                <a16:creationId xmlns:a16="http://schemas.microsoft.com/office/drawing/2014/main" id="{54B3E7B3-1DFD-D94C-A922-29813EAB75AA}"/>
              </a:ext>
            </a:extLst>
          </p:cNvPr>
          <p:cNvSpPr/>
          <p:nvPr/>
        </p:nvSpPr>
        <p:spPr>
          <a:xfrm>
            <a:off x="3297875" y="2635649"/>
            <a:ext cx="79836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Look</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up </a:t>
            </a:r>
            <a:endPar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QVStore</a:t>
            </a:r>
          </a:p>
        </p:txBody>
      </p:sp>
      <p:sp>
        <p:nvSpPr>
          <p:cNvPr id="176" name="Rectangle 175">
            <a:extLst>
              <a:ext uri="{FF2B5EF4-FFF2-40B4-BE49-F238E27FC236}">
                <a16:creationId xmlns:a16="http://schemas.microsoft.com/office/drawing/2014/main" id="{DE7775CF-E1F5-8E46-9049-D65F8E93668A}"/>
              </a:ext>
            </a:extLst>
          </p:cNvPr>
          <p:cNvSpPr/>
          <p:nvPr/>
        </p:nvSpPr>
        <p:spPr>
          <a:xfrm>
            <a:off x="2322367" y="2906510"/>
            <a:ext cx="832128" cy="50471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State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rPr>
              <a:t>Vector</a:t>
            </a:r>
          </a:p>
        </p:txBody>
      </p:sp>
      <p:sp>
        <p:nvSpPr>
          <p:cNvPr id="177" name="Rectangle 176">
            <a:extLst>
              <a:ext uri="{FF2B5EF4-FFF2-40B4-BE49-F238E27FC236}">
                <a16:creationId xmlns:a16="http://schemas.microsoft.com/office/drawing/2014/main" id="{587FE97B-5658-7A49-A914-E5D83F503595}"/>
              </a:ext>
            </a:extLst>
          </p:cNvPr>
          <p:cNvSpPr/>
          <p:nvPr/>
        </p:nvSpPr>
        <p:spPr>
          <a:xfrm>
            <a:off x="4508804" y="3780661"/>
            <a:ext cx="1506182"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Q-Value Store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QVStore</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8" name="Straight Arrow Connector 177">
            <a:extLst>
              <a:ext uri="{FF2B5EF4-FFF2-40B4-BE49-F238E27FC236}">
                <a16:creationId xmlns:a16="http://schemas.microsoft.com/office/drawing/2014/main" id="{74357D81-4E96-ED47-8706-8416146AE134}"/>
              </a:ext>
            </a:extLst>
          </p:cNvPr>
          <p:cNvCxnSpPr>
            <a:stCxn id="110" idx="3"/>
            <a:endCxn id="176" idx="1"/>
          </p:cNvCxnSpPr>
          <p:nvPr/>
        </p:nvCxnSpPr>
        <p:spPr>
          <a:xfrm flipV="1">
            <a:off x="2050075" y="3158869"/>
            <a:ext cx="272292" cy="15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Oval 178">
            <a:extLst>
              <a:ext uri="{FF2B5EF4-FFF2-40B4-BE49-F238E27FC236}">
                <a16:creationId xmlns:a16="http://schemas.microsoft.com/office/drawing/2014/main" id="{6ADC6D65-C652-5846-A0C0-D713E2DE326C}"/>
              </a:ext>
            </a:extLst>
          </p:cNvPr>
          <p:cNvSpPr/>
          <p:nvPr/>
        </p:nvSpPr>
        <p:spPr>
          <a:xfrm>
            <a:off x="2595818" y="2564797"/>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80" name="Oval 179">
            <a:extLst>
              <a:ext uri="{FF2B5EF4-FFF2-40B4-BE49-F238E27FC236}">
                <a16:creationId xmlns:a16="http://schemas.microsoft.com/office/drawing/2014/main" id="{D906ED77-3132-214E-A3F5-31B07CAE1C39}"/>
              </a:ext>
            </a:extLst>
          </p:cNvPr>
          <p:cNvSpPr/>
          <p:nvPr/>
        </p:nvSpPr>
        <p:spPr>
          <a:xfrm>
            <a:off x="3554075" y="323231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84" name="Oval 183">
            <a:extLst>
              <a:ext uri="{FF2B5EF4-FFF2-40B4-BE49-F238E27FC236}">
                <a16:creationId xmlns:a16="http://schemas.microsoft.com/office/drawing/2014/main" id="{476A954E-AC99-B948-9C25-154CE4DACB8E}"/>
              </a:ext>
            </a:extLst>
          </p:cNvPr>
          <p:cNvSpPr/>
          <p:nvPr/>
        </p:nvSpPr>
        <p:spPr>
          <a:xfrm>
            <a:off x="6014879" y="47305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TextBox 184">
            <a:extLst>
              <a:ext uri="{FF2B5EF4-FFF2-40B4-BE49-F238E27FC236}">
                <a16:creationId xmlns:a16="http://schemas.microsoft.com/office/drawing/2014/main" id="{DED76AD1-C286-F54B-BF0B-B1C81BB0C856}"/>
              </a:ext>
            </a:extLst>
          </p:cNvPr>
          <p:cNvSpPr txBox="1"/>
          <p:nvPr/>
        </p:nvSpPr>
        <p:spPr>
          <a:xfrm>
            <a:off x="5378782" y="5102664"/>
            <a:ext cx="21633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Insert prefetch action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State-Action pair in EQ</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6" name="Elbow Connector 185">
            <a:extLst>
              <a:ext uri="{FF2B5EF4-FFF2-40B4-BE49-F238E27FC236}">
                <a16:creationId xmlns:a16="http://schemas.microsoft.com/office/drawing/2014/main" id="{15E5651A-39A4-AD4E-A15B-18B1FFAEF0FC}"/>
              </a:ext>
            </a:extLst>
          </p:cNvPr>
          <p:cNvCxnSpPr>
            <a:cxnSpLocks/>
            <a:stCxn id="109" idx="1"/>
          </p:cNvCxnSpPr>
          <p:nvPr/>
        </p:nvCxnSpPr>
        <p:spPr>
          <a:xfrm rot="10800000" flipH="1">
            <a:off x="2784494" y="3747909"/>
            <a:ext cx="1657524" cy="1318172"/>
          </a:xfrm>
          <a:prstGeom prst="bentConnector3">
            <a:avLst>
              <a:gd name="adj1" fmla="val -1379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7" name="Oval 186">
            <a:extLst>
              <a:ext uri="{FF2B5EF4-FFF2-40B4-BE49-F238E27FC236}">
                <a16:creationId xmlns:a16="http://schemas.microsoft.com/office/drawing/2014/main" id="{EEF2AF26-83E3-4E48-8DAE-05821FC6A326}"/>
              </a:ext>
            </a:extLst>
          </p:cNvPr>
          <p:cNvSpPr/>
          <p:nvPr/>
        </p:nvSpPr>
        <p:spPr>
          <a:xfrm>
            <a:off x="2177701" y="4262013"/>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EFC4A003-0047-B548-A1D9-92DECD65EB20}"/>
              </a:ext>
            </a:extLst>
          </p:cNvPr>
          <p:cNvSpPr/>
          <p:nvPr/>
        </p:nvSpPr>
        <p:spPr>
          <a:xfrm>
            <a:off x="4508804" y="5969822"/>
            <a:ext cx="1663943" cy="385893"/>
          </a:xfrm>
          <a:prstGeom prst="rect">
            <a:avLst/>
          </a:prstGeom>
          <a:solidFill>
            <a:schemeClr val="accent6">
              <a:lumMod val="20000"/>
              <a:lumOff val="80000"/>
            </a:schemeClr>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Prefetch Fill </a:t>
            </a:r>
          </a:p>
        </p:txBody>
      </p:sp>
      <p:cxnSp>
        <p:nvCxnSpPr>
          <p:cNvPr id="189" name="Straight Arrow Connector 188">
            <a:extLst>
              <a:ext uri="{FF2B5EF4-FFF2-40B4-BE49-F238E27FC236}">
                <a16:creationId xmlns:a16="http://schemas.microsoft.com/office/drawing/2014/main" id="{C4489A71-7E05-1B4D-A4B3-DD2DA5AC432B}"/>
              </a:ext>
            </a:extLst>
          </p:cNvPr>
          <p:cNvCxnSpPr>
            <a:cxnSpLocks/>
          </p:cNvCxnSpPr>
          <p:nvPr/>
        </p:nvCxnSpPr>
        <p:spPr>
          <a:xfrm flipV="1">
            <a:off x="5048115" y="5318082"/>
            <a:ext cx="0" cy="55645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90" name="Rectangle 189">
            <a:extLst>
              <a:ext uri="{FF2B5EF4-FFF2-40B4-BE49-F238E27FC236}">
                <a16:creationId xmlns:a16="http://schemas.microsoft.com/office/drawing/2014/main" id="{B4E1DBE9-431A-BC49-9501-63346E18178F}"/>
              </a:ext>
            </a:extLst>
          </p:cNvPr>
          <p:cNvSpPr/>
          <p:nvPr/>
        </p:nvSpPr>
        <p:spPr>
          <a:xfrm>
            <a:off x="4516320" y="238010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A1</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A68EBED8-7957-B64F-B3E1-3FB8DA825AEE}"/>
              </a:ext>
            </a:extLst>
          </p:cNvPr>
          <p:cNvSpPr/>
          <p:nvPr/>
        </p:nvSpPr>
        <p:spPr>
          <a:xfrm>
            <a:off x="4870021" y="2376552"/>
            <a:ext cx="356188"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1" i="0" u="none" strike="noStrike" kern="1200" cap="none" spc="0" normalizeH="0" baseline="0" noProof="0">
                <a:ln>
                  <a:noFill/>
                </a:ln>
                <a:solidFill>
                  <a:prstClr val="black"/>
                </a:solidFill>
                <a:effectLst/>
                <a:uLnTx/>
                <a:uFillTx/>
                <a:latin typeface="Calibri" panose="020F0502020204030204"/>
                <a:ea typeface="+mn-ea"/>
                <a:cs typeface="+mn-cs"/>
              </a:rPr>
              <a:t>A2</a:t>
            </a:r>
            <a:endParaRPr kumimoji="0" lang="en-CH"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5D5C5A33-2AC4-E44D-BB0A-6BC9E2928D10}"/>
              </a:ext>
            </a:extLst>
          </p:cNvPr>
          <p:cNvSpPr/>
          <p:nvPr/>
        </p:nvSpPr>
        <p:spPr>
          <a:xfrm>
            <a:off x="5231038" y="2372997"/>
            <a:ext cx="352982"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200" b="0" i="0" u="none" strike="noStrike" kern="1200" cap="none" spc="0" normalizeH="0" baseline="0" noProof="0">
                <a:ln>
                  <a:noFill/>
                </a:ln>
                <a:solidFill>
                  <a:prstClr val="black"/>
                </a:solidFill>
                <a:effectLst/>
                <a:uLnTx/>
                <a:uFillTx/>
                <a:latin typeface="Calibri" panose="020F0502020204030204"/>
                <a:ea typeface="+mn-ea"/>
                <a:cs typeface="+mn-cs"/>
              </a:rPr>
              <a:t>A3</a:t>
            </a:r>
            <a:endParaRPr kumimoji="0" lang="en-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Rounded Rectangle 192">
            <a:extLst>
              <a:ext uri="{FF2B5EF4-FFF2-40B4-BE49-F238E27FC236}">
                <a16:creationId xmlns:a16="http://schemas.microsoft.com/office/drawing/2014/main" id="{09552ACF-AD9B-9343-981D-03F83CA30487}"/>
              </a:ext>
            </a:extLst>
          </p:cNvPr>
          <p:cNvSpPr/>
          <p:nvPr/>
        </p:nvSpPr>
        <p:spPr>
          <a:xfrm>
            <a:off x="6802341" y="2865890"/>
            <a:ext cx="1426822" cy="730105"/>
          </a:xfrm>
          <a:prstGeom prst="round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Memory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black"/>
                </a:solidFill>
                <a:effectLst/>
                <a:uLnTx/>
                <a:uFillTx/>
                <a:latin typeface="Calibri" panose="020F0502020204030204"/>
                <a:ea typeface="+mn-ea"/>
                <a:cs typeface="+mn-cs"/>
              </a:rPr>
              <a:t>Hierarchy</a:t>
            </a:r>
          </a:p>
        </p:txBody>
      </p:sp>
      <p:cxnSp>
        <p:nvCxnSpPr>
          <p:cNvPr id="194" name="Straight Arrow Connector 193">
            <a:extLst>
              <a:ext uri="{FF2B5EF4-FFF2-40B4-BE49-F238E27FC236}">
                <a16:creationId xmlns:a16="http://schemas.microsoft.com/office/drawing/2014/main" id="{A9793FB3-ADBA-9340-964F-C14E30A5A345}"/>
              </a:ext>
            </a:extLst>
          </p:cNvPr>
          <p:cNvCxnSpPr>
            <a:cxnSpLocks/>
            <a:endCxn id="193" idx="1"/>
          </p:cNvCxnSpPr>
          <p:nvPr/>
        </p:nvCxnSpPr>
        <p:spPr>
          <a:xfrm flipV="1">
            <a:off x="5971738" y="3230943"/>
            <a:ext cx="830603" cy="61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ectangle 194">
            <a:extLst>
              <a:ext uri="{FF2B5EF4-FFF2-40B4-BE49-F238E27FC236}">
                <a16:creationId xmlns:a16="http://schemas.microsoft.com/office/drawing/2014/main" id="{7D964871-AF2D-2C4C-A018-991008E8378E}"/>
              </a:ext>
            </a:extLst>
          </p:cNvPr>
          <p:cNvSpPr/>
          <p:nvPr/>
        </p:nvSpPr>
        <p:spPr>
          <a:xfrm>
            <a:off x="5931285" y="2677246"/>
            <a:ext cx="859210"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Generate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prefetch</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34B3079F-FCD7-274B-8506-2786C809D580}"/>
              </a:ext>
            </a:extLst>
          </p:cNvPr>
          <p:cNvSpPr/>
          <p:nvPr/>
        </p:nvSpPr>
        <p:spPr>
          <a:xfrm>
            <a:off x="2586481" y="4143016"/>
            <a:ext cx="1757868"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Evict EQ entry and update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QVStore</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0243FFFE-6A73-CA40-B4DF-3CD7A32986AF}"/>
              </a:ext>
            </a:extLst>
          </p:cNvPr>
          <p:cNvSpPr/>
          <p:nvPr/>
        </p:nvSpPr>
        <p:spPr>
          <a:xfrm>
            <a:off x="6212152" y="2436321"/>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98" name="Rectangle 197">
            <a:extLst>
              <a:ext uri="{FF2B5EF4-FFF2-40B4-BE49-F238E27FC236}">
                <a16:creationId xmlns:a16="http://schemas.microsoft.com/office/drawing/2014/main" id="{CF5F4FBB-8860-F042-8A9D-EBCEC1147F88}"/>
              </a:ext>
            </a:extLst>
          </p:cNvPr>
          <p:cNvSpPr/>
          <p:nvPr/>
        </p:nvSpPr>
        <p:spPr>
          <a:xfrm>
            <a:off x="3793570" y="2026696"/>
            <a:ext cx="2617255" cy="307777"/>
          </a:xfrm>
          <a:prstGeom prst="rect">
            <a:avLst/>
          </a:prstGeom>
          <a:solidFill>
            <a:schemeClr val="bg2"/>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Find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Action with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CH" sz="1400" b="0" i="1" u="none" strike="noStrike" kern="1200" cap="none" spc="0" normalizeH="0" baseline="0" noProof="0">
                <a:ln>
                  <a:noFill/>
                </a:ln>
                <a:solidFill>
                  <a:prstClr val="black"/>
                </a:solidFill>
                <a:effectLst/>
                <a:uLnTx/>
                <a:uFillTx/>
                <a:latin typeface="Calibri" panose="020F0502020204030204"/>
                <a:ea typeface="+mn-ea"/>
                <a:cs typeface="+mn-cs"/>
              </a:rPr>
              <a:t>ax </a:t>
            </a:r>
            <a:r>
              <a:rPr kumimoji="0" lang="en-CH" sz="1400" b="0" i="1" u="none" strike="noStrike" kern="1200" cap="none" spc="0" normalizeH="0" baseline="0" noProof="0" dirty="0">
                <a:ln>
                  <a:noFill/>
                </a:ln>
                <a:solidFill>
                  <a:prstClr val="black"/>
                </a:solidFill>
                <a:effectLst/>
                <a:uLnTx/>
                <a:uFillTx/>
                <a:latin typeface="Calibri" panose="020F0502020204030204"/>
                <a:ea typeface="+mn-ea"/>
                <a:cs typeface="+mn-cs"/>
              </a:rPr>
              <a:t>Q-Value</a:t>
            </a:r>
          </a:p>
        </p:txBody>
      </p:sp>
      <p:cxnSp>
        <p:nvCxnSpPr>
          <p:cNvPr id="199" name="Straight Arrow Connector 198">
            <a:extLst>
              <a:ext uri="{FF2B5EF4-FFF2-40B4-BE49-F238E27FC236}">
                <a16:creationId xmlns:a16="http://schemas.microsoft.com/office/drawing/2014/main" id="{CF04ABA9-016F-1D44-9CB9-2CD086BB1F29}"/>
              </a:ext>
            </a:extLst>
          </p:cNvPr>
          <p:cNvCxnSpPr>
            <a:cxnSpLocks/>
          </p:cNvCxnSpPr>
          <p:nvPr/>
        </p:nvCxnSpPr>
        <p:spPr>
          <a:xfrm>
            <a:off x="5038337"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0" name="Straight Arrow Connector 199">
            <a:extLst>
              <a:ext uri="{FF2B5EF4-FFF2-40B4-BE49-F238E27FC236}">
                <a16:creationId xmlns:a16="http://schemas.microsoft.com/office/drawing/2014/main" id="{B72E909B-B36E-9B4E-B9AB-70D89B040A5F}"/>
              </a:ext>
            </a:extLst>
          </p:cNvPr>
          <p:cNvCxnSpPr>
            <a:cxnSpLocks/>
          </p:cNvCxnSpPr>
          <p:nvPr/>
        </p:nvCxnSpPr>
        <p:spPr>
          <a:xfrm>
            <a:off x="4679009" y="2293563"/>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cxnSp>
        <p:nvCxnSpPr>
          <p:cNvPr id="201" name="Straight Arrow Connector 200">
            <a:extLst>
              <a:ext uri="{FF2B5EF4-FFF2-40B4-BE49-F238E27FC236}">
                <a16:creationId xmlns:a16="http://schemas.microsoft.com/office/drawing/2014/main" id="{A8CF9FBF-1EAE-E141-943E-8B123653A864}"/>
              </a:ext>
            </a:extLst>
          </p:cNvPr>
          <p:cNvCxnSpPr>
            <a:cxnSpLocks/>
          </p:cNvCxnSpPr>
          <p:nvPr/>
        </p:nvCxnSpPr>
        <p:spPr>
          <a:xfrm>
            <a:off x="5394429" y="2308908"/>
            <a:ext cx="0" cy="158868"/>
          </a:xfrm>
          <a:prstGeom prst="straightConnector1">
            <a:avLst/>
          </a:prstGeom>
          <a:ln>
            <a:tailEnd type="triangle" w="sm" len="sm"/>
          </a:ln>
        </p:spPr>
        <p:style>
          <a:lnRef idx="1">
            <a:schemeClr val="dk1"/>
          </a:lnRef>
          <a:fillRef idx="0">
            <a:schemeClr val="dk1"/>
          </a:fillRef>
          <a:effectRef idx="0">
            <a:schemeClr val="dk1"/>
          </a:effectRef>
          <a:fontRef idx="minor">
            <a:schemeClr val="tx1"/>
          </a:fontRef>
        </p:style>
      </p:cxnSp>
      <p:sp>
        <p:nvSpPr>
          <p:cNvPr id="202" name="Oval 201">
            <a:extLst>
              <a:ext uri="{FF2B5EF4-FFF2-40B4-BE49-F238E27FC236}">
                <a16:creationId xmlns:a16="http://schemas.microsoft.com/office/drawing/2014/main" id="{85BD7E60-7BFF-434D-BBB6-AE2235405BE1}"/>
              </a:ext>
            </a:extLst>
          </p:cNvPr>
          <p:cNvSpPr/>
          <p:nvPr/>
        </p:nvSpPr>
        <p:spPr>
          <a:xfrm>
            <a:off x="5123608" y="5476795"/>
            <a:ext cx="285226" cy="285226"/>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2" name="Group 211">
            <a:extLst>
              <a:ext uri="{FF2B5EF4-FFF2-40B4-BE49-F238E27FC236}">
                <a16:creationId xmlns:a16="http://schemas.microsoft.com/office/drawing/2014/main" id="{4B9572B7-08B9-8F49-80A6-03052E688C52}"/>
              </a:ext>
            </a:extLst>
          </p:cNvPr>
          <p:cNvGrpSpPr/>
          <p:nvPr/>
        </p:nvGrpSpPr>
        <p:grpSpPr>
          <a:xfrm>
            <a:off x="4289620" y="2601710"/>
            <a:ext cx="1592509" cy="1220460"/>
            <a:chOff x="4289620" y="2601710"/>
            <a:chExt cx="1592509" cy="1220460"/>
          </a:xfrm>
        </p:grpSpPr>
        <p:sp>
          <p:nvSpPr>
            <p:cNvPr id="113" name="Rectangle 112">
              <a:extLst>
                <a:ext uri="{FF2B5EF4-FFF2-40B4-BE49-F238E27FC236}">
                  <a16:creationId xmlns:a16="http://schemas.microsoft.com/office/drawing/2014/main" id="{FD3A8377-8D24-9143-8097-35CFD901AD6C}"/>
                </a:ext>
              </a:extLst>
            </p:cNvPr>
            <p:cNvSpPr/>
            <p:nvPr/>
          </p:nvSpPr>
          <p:spPr>
            <a:xfrm>
              <a:off x="4289620" y="26017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44BD0F1C-308B-AD41-ADC0-9D662775B839}"/>
                </a:ext>
              </a:extLst>
            </p:cNvPr>
            <p:cNvSpPr/>
            <p:nvPr/>
          </p:nvSpPr>
          <p:spPr>
            <a:xfrm>
              <a:off x="4499345" y="26017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3F57A77B-B4C5-B34F-9654-A2C73A1DDC34}"/>
                </a:ext>
              </a:extLst>
            </p:cNvPr>
            <p:cNvSpPr/>
            <p:nvPr/>
          </p:nvSpPr>
          <p:spPr>
            <a:xfrm>
              <a:off x="4858673" y="26017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89A27451-93BD-8E44-8120-AD957A3C2F88}"/>
                </a:ext>
              </a:extLst>
            </p:cNvPr>
            <p:cNvSpPr/>
            <p:nvPr/>
          </p:nvSpPr>
          <p:spPr>
            <a:xfrm>
              <a:off x="5218001" y="26017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1FB99F77-BEFB-7F4C-8456-69B826978233}"/>
                </a:ext>
              </a:extLst>
            </p:cNvPr>
            <p:cNvSpPr/>
            <p:nvPr/>
          </p:nvSpPr>
          <p:spPr>
            <a:xfrm>
              <a:off x="4289620" y="27778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ctangle 117">
              <a:extLst>
                <a:ext uri="{FF2B5EF4-FFF2-40B4-BE49-F238E27FC236}">
                  <a16:creationId xmlns:a16="http://schemas.microsoft.com/office/drawing/2014/main" id="{ACF4C514-8B32-614D-BF6B-3F188A3F5A83}"/>
                </a:ext>
              </a:extLst>
            </p:cNvPr>
            <p:cNvSpPr/>
            <p:nvPr/>
          </p:nvSpPr>
          <p:spPr>
            <a:xfrm>
              <a:off x="4499345" y="27778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9AFF6B2C-7524-D04C-AD64-4B438BFD7B75}"/>
                </a:ext>
              </a:extLst>
            </p:cNvPr>
            <p:cNvSpPr/>
            <p:nvPr/>
          </p:nvSpPr>
          <p:spPr>
            <a:xfrm>
              <a:off x="4858673" y="27778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ctangle 119">
              <a:extLst>
                <a:ext uri="{FF2B5EF4-FFF2-40B4-BE49-F238E27FC236}">
                  <a16:creationId xmlns:a16="http://schemas.microsoft.com/office/drawing/2014/main" id="{4EAD4285-7314-DD46-8C66-6AA6025A7AA4}"/>
                </a:ext>
              </a:extLst>
            </p:cNvPr>
            <p:cNvSpPr/>
            <p:nvPr/>
          </p:nvSpPr>
          <p:spPr>
            <a:xfrm>
              <a:off x="5218001" y="27778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Rectangle 120">
              <a:extLst>
                <a:ext uri="{FF2B5EF4-FFF2-40B4-BE49-F238E27FC236}">
                  <a16:creationId xmlns:a16="http://schemas.microsoft.com/office/drawing/2014/main" id="{B9A6C0D6-5D43-9D4B-88B7-75FD58C3B988}"/>
                </a:ext>
              </a:extLst>
            </p:cNvPr>
            <p:cNvSpPr/>
            <p:nvPr/>
          </p:nvSpPr>
          <p:spPr>
            <a:xfrm>
              <a:off x="4289620" y="29540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Rectangle 121">
              <a:extLst>
                <a:ext uri="{FF2B5EF4-FFF2-40B4-BE49-F238E27FC236}">
                  <a16:creationId xmlns:a16="http://schemas.microsoft.com/office/drawing/2014/main" id="{CAB6E6E3-1D84-9E43-BE56-DD55A7DE7CCB}"/>
                </a:ext>
              </a:extLst>
            </p:cNvPr>
            <p:cNvSpPr/>
            <p:nvPr/>
          </p:nvSpPr>
          <p:spPr>
            <a:xfrm>
              <a:off x="4499345" y="29540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4E5707F-03EA-6F40-AAF2-E23363D7AB62}"/>
                </a:ext>
              </a:extLst>
            </p:cNvPr>
            <p:cNvSpPr/>
            <p:nvPr/>
          </p:nvSpPr>
          <p:spPr>
            <a:xfrm>
              <a:off x="4858673" y="29540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Rectangle 123">
              <a:extLst>
                <a:ext uri="{FF2B5EF4-FFF2-40B4-BE49-F238E27FC236}">
                  <a16:creationId xmlns:a16="http://schemas.microsoft.com/office/drawing/2014/main" id="{522B78C4-6877-CE46-A63B-7A82ECD115B6}"/>
                </a:ext>
              </a:extLst>
            </p:cNvPr>
            <p:cNvSpPr/>
            <p:nvPr/>
          </p:nvSpPr>
          <p:spPr>
            <a:xfrm>
              <a:off x="5218001" y="29540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FA16AED2-8F60-B74B-8B2C-22BB3853A814}"/>
                </a:ext>
              </a:extLst>
            </p:cNvPr>
            <p:cNvSpPr/>
            <p:nvPr/>
          </p:nvSpPr>
          <p:spPr>
            <a:xfrm>
              <a:off x="4289620" y="31302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CBB5A613-228E-E84B-8B5A-BD3DDE37FC4B}"/>
                </a:ext>
              </a:extLst>
            </p:cNvPr>
            <p:cNvSpPr/>
            <p:nvPr/>
          </p:nvSpPr>
          <p:spPr>
            <a:xfrm>
              <a:off x="4499345" y="31302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Rectangle 126">
              <a:extLst>
                <a:ext uri="{FF2B5EF4-FFF2-40B4-BE49-F238E27FC236}">
                  <a16:creationId xmlns:a16="http://schemas.microsoft.com/office/drawing/2014/main" id="{C33B4829-767E-CC46-841A-C59701274878}"/>
                </a:ext>
              </a:extLst>
            </p:cNvPr>
            <p:cNvSpPr/>
            <p:nvPr/>
          </p:nvSpPr>
          <p:spPr>
            <a:xfrm>
              <a:off x="4858673" y="31302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ctangle 127">
              <a:extLst>
                <a:ext uri="{FF2B5EF4-FFF2-40B4-BE49-F238E27FC236}">
                  <a16:creationId xmlns:a16="http://schemas.microsoft.com/office/drawing/2014/main" id="{4FF74D98-0B9E-B447-95A6-F7E4B08A282C}"/>
                </a:ext>
              </a:extLst>
            </p:cNvPr>
            <p:cNvSpPr/>
            <p:nvPr/>
          </p:nvSpPr>
          <p:spPr>
            <a:xfrm>
              <a:off x="5218001" y="31302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a:extLst>
                <a:ext uri="{FF2B5EF4-FFF2-40B4-BE49-F238E27FC236}">
                  <a16:creationId xmlns:a16="http://schemas.microsoft.com/office/drawing/2014/main" id="{936DAFF4-957A-5B45-B8B7-8D31D4136A21}"/>
                </a:ext>
              </a:extLst>
            </p:cNvPr>
            <p:cNvSpPr/>
            <p:nvPr/>
          </p:nvSpPr>
          <p:spPr>
            <a:xfrm>
              <a:off x="4289620" y="33063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ctangle 129">
              <a:extLst>
                <a:ext uri="{FF2B5EF4-FFF2-40B4-BE49-F238E27FC236}">
                  <a16:creationId xmlns:a16="http://schemas.microsoft.com/office/drawing/2014/main" id="{D2980796-4C2F-414B-816E-081F907A10F6}"/>
                </a:ext>
              </a:extLst>
            </p:cNvPr>
            <p:cNvSpPr/>
            <p:nvPr/>
          </p:nvSpPr>
          <p:spPr>
            <a:xfrm>
              <a:off x="4499345" y="33063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extLst>
                <a:ext uri="{FF2B5EF4-FFF2-40B4-BE49-F238E27FC236}">
                  <a16:creationId xmlns:a16="http://schemas.microsoft.com/office/drawing/2014/main" id="{A887C44D-FFC2-384B-83BF-BEB08C155264}"/>
                </a:ext>
              </a:extLst>
            </p:cNvPr>
            <p:cNvSpPr/>
            <p:nvPr/>
          </p:nvSpPr>
          <p:spPr>
            <a:xfrm>
              <a:off x="4858673" y="33063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Rectangle 131">
              <a:extLst>
                <a:ext uri="{FF2B5EF4-FFF2-40B4-BE49-F238E27FC236}">
                  <a16:creationId xmlns:a16="http://schemas.microsoft.com/office/drawing/2014/main" id="{E1A5196E-7185-724A-983F-D13E80FEF654}"/>
                </a:ext>
              </a:extLst>
            </p:cNvPr>
            <p:cNvSpPr/>
            <p:nvPr/>
          </p:nvSpPr>
          <p:spPr>
            <a:xfrm>
              <a:off x="5218001" y="33063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Rectangle 132">
              <a:extLst>
                <a:ext uri="{FF2B5EF4-FFF2-40B4-BE49-F238E27FC236}">
                  <a16:creationId xmlns:a16="http://schemas.microsoft.com/office/drawing/2014/main" id="{721EE2A8-FA3E-FE45-9AFE-3FAF44806885}"/>
                </a:ext>
              </a:extLst>
            </p:cNvPr>
            <p:cNvSpPr/>
            <p:nvPr/>
          </p:nvSpPr>
          <p:spPr>
            <a:xfrm>
              <a:off x="4442020" y="27541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4" name="Rectangle 133">
              <a:extLst>
                <a:ext uri="{FF2B5EF4-FFF2-40B4-BE49-F238E27FC236}">
                  <a16:creationId xmlns:a16="http://schemas.microsoft.com/office/drawing/2014/main" id="{84A7F9AF-2BA4-DA46-B255-8263E7DC1415}"/>
                </a:ext>
              </a:extLst>
            </p:cNvPr>
            <p:cNvSpPr/>
            <p:nvPr/>
          </p:nvSpPr>
          <p:spPr>
            <a:xfrm>
              <a:off x="4651745" y="27541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Rectangle 134">
              <a:extLst>
                <a:ext uri="{FF2B5EF4-FFF2-40B4-BE49-F238E27FC236}">
                  <a16:creationId xmlns:a16="http://schemas.microsoft.com/office/drawing/2014/main" id="{C834DDEE-C429-1F4E-BA53-A9762690A852}"/>
                </a:ext>
              </a:extLst>
            </p:cNvPr>
            <p:cNvSpPr/>
            <p:nvPr/>
          </p:nvSpPr>
          <p:spPr>
            <a:xfrm>
              <a:off x="5011073" y="27541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Rectangle 135">
              <a:extLst>
                <a:ext uri="{FF2B5EF4-FFF2-40B4-BE49-F238E27FC236}">
                  <a16:creationId xmlns:a16="http://schemas.microsoft.com/office/drawing/2014/main" id="{F2A5FBBE-49F2-6E41-A6FA-5BF57BDC811B}"/>
                </a:ext>
              </a:extLst>
            </p:cNvPr>
            <p:cNvSpPr/>
            <p:nvPr/>
          </p:nvSpPr>
          <p:spPr>
            <a:xfrm>
              <a:off x="5370401" y="27541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AB7977CF-D25A-0249-8C4F-1F5C1074B4DA}"/>
                </a:ext>
              </a:extLst>
            </p:cNvPr>
            <p:cNvSpPr/>
            <p:nvPr/>
          </p:nvSpPr>
          <p:spPr>
            <a:xfrm>
              <a:off x="4442020" y="2930283"/>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Rectangle 137">
              <a:extLst>
                <a:ext uri="{FF2B5EF4-FFF2-40B4-BE49-F238E27FC236}">
                  <a16:creationId xmlns:a16="http://schemas.microsoft.com/office/drawing/2014/main" id="{1DCC281C-206A-1C42-9653-43442F95173C}"/>
                </a:ext>
              </a:extLst>
            </p:cNvPr>
            <p:cNvSpPr/>
            <p:nvPr/>
          </p:nvSpPr>
          <p:spPr>
            <a:xfrm>
              <a:off x="4651745" y="29302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FA8DB686-5998-1347-B9D1-24913AB66085}"/>
                </a:ext>
              </a:extLst>
            </p:cNvPr>
            <p:cNvSpPr/>
            <p:nvPr/>
          </p:nvSpPr>
          <p:spPr>
            <a:xfrm>
              <a:off x="5011073" y="29302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52477002-3CA5-0C4A-A69F-FC27F12C0F32}"/>
                </a:ext>
              </a:extLst>
            </p:cNvPr>
            <p:cNvSpPr/>
            <p:nvPr/>
          </p:nvSpPr>
          <p:spPr>
            <a:xfrm>
              <a:off x="5370401" y="29302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E71E42E4-EA17-8544-BA6F-98DC7D25C484}"/>
                </a:ext>
              </a:extLst>
            </p:cNvPr>
            <p:cNvSpPr/>
            <p:nvPr/>
          </p:nvSpPr>
          <p:spPr>
            <a:xfrm>
              <a:off x="4442020" y="3106448"/>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E3C6B61F-3267-144B-8B8B-0330940C7B3A}"/>
                </a:ext>
              </a:extLst>
            </p:cNvPr>
            <p:cNvSpPr/>
            <p:nvPr/>
          </p:nvSpPr>
          <p:spPr>
            <a:xfrm>
              <a:off x="4651745" y="31064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Rectangle 142">
              <a:extLst>
                <a:ext uri="{FF2B5EF4-FFF2-40B4-BE49-F238E27FC236}">
                  <a16:creationId xmlns:a16="http://schemas.microsoft.com/office/drawing/2014/main" id="{79B9D27D-654E-9345-BFDB-F279B43171E6}"/>
                </a:ext>
              </a:extLst>
            </p:cNvPr>
            <p:cNvSpPr/>
            <p:nvPr/>
          </p:nvSpPr>
          <p:spPr>
            <a:xfrm>
              <a:off x="5011073" y="31064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57B09164-A6D4-DE4F-B6E0-4B3B182E83E6}"/>
                </a:ext>
              </a:extLst>
            </p:cNvPr>
            <p:cNvSpPr/>
            <p:nvPr/>
          </p:nvSpPr>
          <p:spPr>
            <a:xfrm>
              <a:off x="5370401" y="31064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50AAB409-A231-B344-89A5-BC22A08F4E5D}"/>
                </a:ext>
              </a:extLst>
            </p:cNvPr>
            <p:cNvSpPr/>
            <p:nvPr/>
          </p:nvSpPr>
          <p:spPr>
            <a:xfrm>
              <a:off x="4442020" y="3282607"/>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DC64A051-2E1C-D24E-A926-7F6CFAB82A42}"/>
                </a:ext>
              </a:extLst>
            </p:cNvPr>
            <p:cNvSpPr/>
            <p:nvPr/>
          </p:nvSpPr>
          <p:spPr>
            <a:xfrm>
              <a:off x="4651745" y="32826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D016E615-339E-344B-8E16-39978250CC74}"/>
                </a:ext>
              </a:extLst>
            </p:cNvPr>
            <p:cNvSpPr/>
            <p:nvPr/>
          </p:nvSpPr>
          <p:spPr>
            <a:xfrm>
              <a:off x="5011073" y="32826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AA2512A-D531-5048-948E-B343384A84E0}"/>
                </a:ext>
              </a:extLst>
            </p:cNvPr>
            <p:cNvSpPr/>
            <p:nvPr/>
          </p:nvSpPr>
          <p:spPr>
            <a:xfrm>
              <a:off x="5370401" y="32826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BFE0B49-5175-1643-B20A-A2F81DD24087}"/>
                </a:ext>
              </a:extLst>
            </p:cNvPr>
            <p:cNvSpPr/>
            <p:nvPr/>
          </p:nvSpPr>
          <p:spPr>
            <a:xfrm>
              <a:off x="4442020" y="3458766"/>
              <a:ext cx="209725"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6D163B17-BB1F-FE4C-9ED1-3760259AAEFA}"/>
                </a:ext>
              </a:extLst>
            </p:cNvPr>
            <p:cNvSpPr/>
            <p:nvPr/>
          </p:nvSpPr>
          <p:spPr>
            <a:xfrm>
              <a:off x="4651745" y="34587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3533B4D-DE4C-6B4F-8107-68EBB6D94730}"/>
                </a:ext>
              </a:extLst>
            </p:cNvPr>
            <p:cNvSpPr/>
            <p:nvPr/>
          </p:nvSpPr>
          <p:spPr>
            <a:xfrm>
              <a:off x="5011073" y="34587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869B4248-3278-184F-89E3-0AA368CC0E71}"/>
                </a:ext>
              </a:extLst>
            </p:cNvPr>
            <p:cNvSpPr/>
            <p:nvPr/>
          </p:nvSpPr>
          <p:spPr>
            <a:xfrm>
              <a:off x="5370401" y="34587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6E0751EC-A6E7-A447-99EF-FEAD80409739}"/>
                </a:ext>
              </a:extLst>
            </p:cNvPr>
            <p:cNvSpPr/>
            <p:nvPr/>
          </p:nvSpPr>
          <p:spPr>
            <a:xfrm>
              <a:off x="4594420" y="2906514"/>
              <a:ext cx="209725" cy="176169"/>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E9D1925E-9291-3E49-8439-0D01E9F12223}"/>
                </a:ext>
              </a:extLst>
            </p:cNvPr>
            <p:cNvSpPr/>
            <p:nvPr/>
          </p:nvSpPr>
          <p:spPr>
            <a:xfrm>
              <a:off x="4804145" y="290651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extLst>
                <a:ext uri="{FF2B5EF4-FFF2-40B4-BE49-F238E27FC236}">
                  <a16:creationId xmlns:a16="http://schemas.microsoft.com/office/drawing/2014/main" id="{30359934-1140-8A40-A8C9-8E1C28D77FC0}"/>
                </a:ext>
              </a:extLst>
            </p:cNvPr>
            <p:cNvSpPr/>
            <p:nvPr/>
          </p:nvSpPr>
          <p:spPr>
            <a:xfrm>
              <a:off x="5163473" y="290651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155">
              <a:extLst>
                <a:ext uri="{FF2B5EF4-FFF2-40B4-BE49-F238E27FC236}">
                  <a16:creationId xmlns:a16="http://schemas.microsoft.com/office/drawing/2014/main" id="{DBE827D9-5ABC-C84A-9948-CAE67C6223F8}"/>
                </a:ext>
              </a:extLst>
            </p:cNvPr>
            <p:cNvSpPr/>
            <p:nvPr/>
          </p:nvSpPr>
          <p:spPr>
            <a:xfrm>
              <a:off x="5522801" y="2906510"/>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extLst>
                <a:ext uri="{FF2B5EF4-FFF2-40B4-BE49-F238E27FC236}">
                  <a16:creationId xmlns:a16="http://schemas.microsoft.com/office/drawing/2014/main" id="{3DC75011-39A9-0747-8EEF-32D06E2EAA8A}"/>
                </a:ext>
              </a:extLst>
            </p:cNvPr>
            <p:cNvSpPr/>
            <p:nvPr/>
          </p:nvSpPr>
          <p:spPr>
            <a:xfrm>
              <a:off x="4594420" y="3082683"/>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Rectangle 157">
              <a:extLst>
                <a:ext uri="{FF2B5EF4-FFF2-40B4-BE49-F238E27FC236}">
                  <a16:creationId xmlns:a16="http://schemas.microsoft.com/office/drawing/2014/main" id="{2805C98B-5BFC-3840-B582-6A0B09D38789}"/>
                </a:ext>
              </a:extLst>
            </p:cNvPr>
            <p:cNvSpPr/>
            <p:nvPr/>
          </p:nvSpPr>
          <p:spPr>
            <a:xfrm>
              <a:off x="4804145" y="308268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D0A5A52E-1300-A44B-AC53-6974825156CB}"/>
                </a:ext>
              </a:extLst>
            </p:cNvPr>
            <p:cNvSpPr/>
            <p:nvPr/>
          </p:nvSpPr>
          <p:spPr>
            <a:xfrm>
              <a:off x="5163473" y="3082681"/>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5CB469A1-A4C2-F246-B303-813E353BB533}"/>
                </a:ext>
              </a:extLst>
            </p:cNvPr>
            <p:cNvSpPr/>
            <p:nvPr/>
          </p:nvSpPr>
          <p:spPr>
            <a:xfrm>
              <a:off x="5522801" y="3082679"/>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160">
              <a:extLst>
                <a:ext uri="{FF2B5EF4-FFF2-40B4-BE49-F238E27FC236}">
                  <a16:creationId xmlns:a16="http://schemas.microsoft.com/office/drawing/2014/main" id="{2E244172-D057-B941-B8E7-E7A88B70B4D2}"/>
                </a:ext>
              </a:extLst>
            </p:cNvPr>
            <p:cNvSpPr/>
            <p:nvPr/>
          </p:nvSpPr>
          <p:spPr>
            <a:xfrm>
              <a:off x="4594420" y="3258848"/>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Rectangle 161">
              <a:extLst>
                <a:ext uri="{FF2B5EF4-FFF2-40B4-BE49-F238E27FC236}">
                  <a16:creationId xmlns:a16="http://schemas.microsoft.com/office/drawing/2014/main" id="{7C270745-8C73-0746-8971-4AF504B7019F}"/>
                </a:ext>
              </a:extLst>
            </p:cNvPr>
            <p:cNvSpPr/>
            <p:nvPr/>
          </p:nvSpPr>
          <p:spPr>
            <a:xfrm>
              <a:off x="4804145" y="3258848"/>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06BCF51D-67B1-A347-B542-FD6FB02215A0}"/>
                </a:ext>
              </a:extLst>
            </p:cNvPr>
            <p:cNvSpPr/>
            <p:nvPr/>
          </p:nvSpPr>
          <p:spPr>
            <a:xfrm>
              <a:off x="5163473" y="325884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087CE3F0-07E6-A849-87AA-63BF28801962}"/>
                </a:ext>
              </a:extLst>
            </p:cNvPr>
            <p:cNvSpPr/>
            <p:nvPr/>
          </p:nvSpPr>
          <p:spPr>
            <a:xfrm>
              <a:off x="5522801" y="325884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E500197A-944F-D74D-8E02-798D9B8A1A32}"/>
                </a:ext>
              </a:extLst>
            </p:cNvPr>
            <p:cNvSpPr/>
            <p:nvPr/>
          </p:nvSpPr>
          <p:spPr>
            <a:xfrm>
              <a:off x="4594420" y="3435007"/>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A7405B60-4A29-0A4D-91F4-655E4DFCF345}"/>
                </a:ext>
              </a:extLst>
            </p:cNvPr>
            <p:cNvSpPr/>
            <p:nvPr/>
          </p:nvSpPr>
          <p:spPr>
            <a:xfrm>
              <a:off x="4804145" y="3435007"/>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CFAA4F28-9CE9-0B41-A7B6-96F82E9BA6EC}"/>
                </a:ext>
              </a:extLst>
            </p:cNvPr>
            <p:cNvSpPr/>
            <p:nvPr/>
          </p:nvSpPr>
          <p:spPr>
            <a:xfrm>
              <a:off x="5163473" y="3435005"/>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DF2E21C-D995-5549-8D42-7CA6F3B5E3EC}"/>
                </a:ext>
              </a:extLst>
            </p:cNvPr>
            <p:cNvSpPr/>
            <p:nvPr/>
          </p:nvSpPr>
          <p:spPr>
            <a:xfrm>
              <a:off x="5522801" y="3435003"/>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Rectangle 168">
              <a:extLst>
                <a:ext uri="{FF2B5EF4-FFF2-40B4-BE49-F238E27FC236}">
                  <a16:creationId xmlns:a16="http://schemas.microsoft.com/office/drawing/2014/main" id="{785CFE8B-16E7-934D-96C2-47D4B3DF383D}"/>
                </a:ext>
              </a:extLst>
            </p:cNvPr>
            <p:cNvSpPr/>
            <p:nvPr/>
          </p:nvSpPr>
          <p:spPr>
            <a:xfrm>
              <a:off x="4594420" y="3611166"/>
              <a:ext cx="209725" cy="176169"/>
            </a:xfrm>
            <a:prstGeom prst="rect">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0ED70F50-3F4D-3945-B1A4-281F695672BF}"/>
                </a:ext>
              </a:extLst>
            </p:cNvPr>
            <p:cNvSpPr/>
            <p:nvPr/>
          </p:nvSpPr>
          <p:spPr>
            <a:xfrm>
              <a:off x="4804145" y="3611166"/>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89C6D539-89DC-8047-83D9-1C63B10A9A1E}"/>
                </a:ext>
              </a:extLst>
            </p:cNvPr>
            <p:cNvSpPr/>
            <p:nvPr/>
          </p:nvSpPr>
          <p:spPr>
            <a:xfrm>
              <a:off x="5163473" y="3611164"/>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14D4D384-1412-3745-BBB1-5A9CA9FE5528}"/>
                </a:ext>
              </a:extLst>
            </p:cNvPr>
            <p:cNvSpPr/>
            <p:nvPr/>
          </p:nvSpPr>
          <p:spPr>
            <a:xfrm>
              <a:off x="5522801" y="3611162"/>
              <a:ext cx="359328" cy="17616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Rectangle 203">
              <a:extLst>
                <a:ext uri="{FF2B5EF4-FFF2-40B4-BE49-F238E27FC236}">
                  <a16:creationId xmlns:a16="http://schemas.microsoft.com/office/drawing/2014/main" id="{DF6E36A8-6582-8747-BB44-EF1A66E23C68}"/>
                </a:ext>
              </a:extLst>
            </p:cNvPr>
            <p:cNvSpPr/>
            <p:nvPr/>
          </p:nvSpPr>
          <p:spPr>
            <a:xfrm>
              <a:off x="4544504" y="3065619"/>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S1</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Rectangle 204">
              <a:extLst>
                <a:ext uri="{FF2B5EF4-FFF2-40B4-BE49-F238E27FC236}">
                  <a16:creationId xmlns:a16="http://schemas.microsoft.com/office/drawing/2014/main" id="{00B2DAE8-CBDF-C344-A5D5-32290481D4A6}"/>
                </a:ext>
              </a:extLst>
            </p:cNvPr>
            <p:cNvSpPr/>
            <p:nvPr/>
          </p:nvSpPr>
          <p:spPr>
            <a:xfrm>
              <a:off x="4545841" y="3240237"/>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S2</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A110B1DD-D7D9-8B48-9C15-044DD56AD9CA}"/>
                </a:ext>
              </a:extLst>
            </p:cNvPr>
            <p:cNvSpPr/>
            <p:nvPr/>
          </p:nvSpPr>
          <p:spPr>
            <a:xfrm>
              <a:off x="4549671" y="3413952"/>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S3</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Rectangle 206">
              <a:extLst>
                <a:ext uri="{FF2B5EF4-FFF2-40B4-BE49-F238E27FC236}">
                  <a16:creationId xmlns:a16="http://schemas.microsoft.com/office/drawing/2014/main" id="{5353740A-DEFC-704F-83EA-45ABFE836C34}"/>
                </a:ext>
              </a:extLst>
            </p:cNvPr>
            <p:cNvSpPr/>
            <p:nvPr/>
          </p:nvSpPr>
          <p:spPr>
            <a:xfrm>
              <a:off x="4549671" y="3591338"/>
              <a:ext cx="295274" cy="2308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900" b="1" i="1" u="none" strike="noStrike" kern="1200" cap="none" spc="0" normalizeH="0" baseline="0" noProof="0" dirty="0">
                  <a:ln>
                    <a:noFill/>
                  </a:ln>
                  <a:solidFill>
                    <a:prstClr val="black"/>
                  </a:solidFill>
                  <a:effectLst/>
                  <a:uLnTx/>
                  <a:uFillTx/>
                  <a:latin typeface="Calibri" panose="020F0502020204030204"/>
                  <a:ea typeface="+mn-ea"/>
                  <a:cs typeface="+mn-cs"/>
                </a:rPr>
                <a:t>S4</a:t>
              </a:r>
              <a:endParaRPr kumimoji="0" lang="en-CH" sz="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8" name="TextBox 207">
            <a:extLst>
              <a:ext uri="{FF2B5EF4-FFF2-40B4-BE49-F238E27FC236}">
                <a16:creationId xmlns:a16="http://schemas.microsoft.com/office/drawing/2014/main" id="{8C887EF2-64B3-5C4F-B587-5D0337A2B97A}"/>
              </a:ext>
            </a:extLst>
          </p:cNvPr>
          <p:cNvSpPr txBox="1"/>
          <p:nvPr/>
        </p:nvSpPr>
        <p:spPr>
          <a:xfrm>
            <a:off x="3714030" y="5490076"/>
            <a:ext cx="1317540"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Set filled bit</a:t>
            </a:r>
            <a:endParaRPr kumimoji="0" lang="en-CH"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9" name="Elbow Connector 208">
            <a:extLst>
              <a:ext uri="{FF2B5EF4-FFF2-40B4-BE49-F238E27FC236}">
                <a16:creationId xmlns:a16="http://schemas.microsoft.com/office/drawing/2014/main" id="{DF0815CD-63AD-4245-9714-D351E1229B14}"/>
              </a:ext>
            </a:extLst>
          </p:cNvPr>
          <p:cNvCxnSpPr>
            <a:cxnSpLocks/>
          </p:cNvCxnSpPr>
          <p:nvPr/>
        </p:nvCxnSpPr>
        <p:spPr>
          <a:xfrm flipH="1">
            <a:off x="5527641" y="3563338"/>
            <a:ext cx="468480" cy="1525255"/>
          </a:xfrm>
          <a:prstGeom prst="bentConnector4">
            <a:avLst>
              <a:gd name="adj1" fmla="val -151871"/>
              <a:gd name="adj2" fmla="val 10003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1" name="Group 210">
            <a:extLst>
              <a:ext uri="{FF2B5EF4-FFF2-40B4-BE49-F238E27FC236}">
                <a16:creationId xmlns:a16="http://schemas.microsoft.com/office/drawing/2014/main" id="{BE5C845F-5541-584A-8AC5-5CFCF1682CD8}"/>
              </a:ext>
            </a:extLst>
          </p:cNvPr>
          <p:cNvGrpSpPr/>
          <p:nvPr/>
        </p:nvGrpSpPr>
        <p:grpSpPr>
          <a:xfrm>
            <a:off x="4852151" y="3225743"/>
            <a:ext cx="965556" cy="246221"/>
            <a:chOff x="-1482231" y="2981228"/>
            <a:chExt cx="965556" cy="246221"/>
          </a:xfrm>
        </p:grpSpPr>
        <p:sp>
          <p:nvSpPr>
            <p:cNvPr id="181" name="Rectangle 180">
              <a:extLst>
                <a:ext uri="{FF2B5EF4-FFF2-40B4-BE49-F238E27FC236}">
                  <a16:creationId xmlns:a16="http://schemas.microsoft.com/office/drawing/2014/main" id="{F696243C-A446-D24F-8E95-6F5853E28F7B}"/>
                </a:ext>
              </a:extLst>
            </p:cNvPr>
            <p:cNvSpPr/>
            <p:nvPr/>
          </p:nvSpPr>
          <p:spPr>
            <a:xfrm>
              <a:off x="-1482231" y="3046340"/>
              <a:ext cx="243526" cy="11939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EE62E3F3-73B0-5C40-99F7-20A5CB2C1166}"/>
                </a:ext>
              </a:extLst>
            </p:cNvPr>
            <p:cNvSpPr/>
            <p:nvPr/>
          </p:nvSpPr>
          <p:spPr>
            <a:xfrm>
              <a:off x="-1122902" y="3047091"/>
              <a:ext cx="243526" cy="119395"/>
            </a:xfrm>
            <a:prstGeom prst="rect">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0BF88CC-D73B-8145-8BB1-9D8D1FFA9467}"/>
                </a:ext>
              </a:extLst>
            </p:cNvPr>
            <p:cNvSpPr/>
            <p:nvPr/>
          </p:nvSpPr>
          <p:spPr>
            <a:xfrm>
              <a:off x="-760201" y="3047091"/>
              <a:ext cx="243526" cy="119395"/>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Rectangle 202">
              <a:extLst>
                <a:ext uri="{FF2B5EF4-FFF2-40B4-BE49-F238E27FC236}">
                  <a16:creationId xmlns:a16="http://schemas.microsoft.com/office/drawing/2014/main" id="{1A133D55-F6E3-8043-9FAD-85C7DFD57450}"/>
                </a:ext>
              </a:extLst>
            </p:cNvPr>
            <p:cNvSpPr/>
            <p:nvPr/>
          </p:nvSpPr>
          <p:spPr>
            <a:xfrm>
              <a:off x="-1206336" y="2981228"/>
              <a:ext cx="415498" cy="2462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H" sz="1000" b="0" i="1" u="none" strike="noStrike" kern="1200" cap="none" spc="0" normalizeH="0" baseline="0" noProof="0" dirty="0">
                  <a:ln>
                    <a:noFill/>
                  </a:ln>
                  <a:solidFill>
                    <a:prstClr val="white"/>
                  </a:solidFill>
                  <a:effectLst/>
                  <a:uLnTx/>
                  <a:uFillTx/>
                  <a:latin typeface="Calibri" panose="020F0502020204030204"/>
                  <a:ea typeface="+mn-ea"/>
                  <a:cs typeface="+mn-cs"/>
                </a:rPr>
                <a:t>Max</a:t>
              </a:r>
            </a:p>
          </p:txBody>
        </p:sp>
      </p:grpSp>
    </p:spTree>
    <p:extLst>
      <p:ext uri="{BB962C8B-B14F-4D97-AF65-F5344CB8AC3E}">
        <p14:creationId xmlns:p14="http://schemas.microsoft.com/office/powerpoint/2010/main" val="75796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0"/>
                                        </p:tgtEl>
                                        <p:attrNameLst>
                                          <p:attrName>style.visibility</p:attrName>
                                        </p:attrNameLst>
                                      </p:cBhvr>
                                      <p:to>
                                        <p:strVal val="visible"/>
                                      </p:to>
                                    </p:set>
                                  </p:childTnLst>
                                </p:cTn>
                              </p:par>
                              <p:par>
                                <p:cTn id="59" presetID="10" presetClass="entr" presetSubtype="0" fill="hold" nodeType="withEffect">
                                  <p:stCondLst>
                                    <p:cond delay="20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300"/>
                                        <p:tgtEl>
                                          <p:spTgt spid="21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7"/>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195"/>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9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20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8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19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1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02"/>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8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208"/>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2" grpId="0" animBg="1"/>
      <p:bldP spid="173" grpId="0"/>
      <p:bldP spid="175" grpId="0"/>
      <p:bldP spid="176" grpId="0" animBg="1"/>
      <p:bldP spid="177" grpId="0"/>
      <p:bldP spid="179" grpId="0" animBg="1"/>
      <p:bldP spid="180" grpId="0" animBg="1"/>
      <p:bldP spid="184" grpId="0" animBg="1"/>
      <p:bldP spid="185" grpId="0"/>
      <p:bldP spid="187" grpId="0" animBg="1"/>
      <p:bldP spid="188" grpId="0" animBg="1"/>
      <p:bldP spid="190" grpId="0"/>
      <p:bldP spid="191" grpId="0"/>
      <p:bldP spid="192" grpId="0"/>
      <p:bldP spid="193" grpId="0" animBg="1"/>
      <p:bldP spid="195" grpId="0"/>
      <p:bldP spid="196" grpId="0"/>
      <p:bldP spid="197" grpId="0" animBg="1"/>
      <p:bldP spid="198" grpId="0" animBg="1"/>
      <p:bldP spid="202" grpId="0" animBg="1"/>
      <p:bldP spid="208"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C26D8-06D7-3D42-8BD9-27A2266EE1ED}"/>
              </a:ext>
            </a:extLst>
          </p:cNvPr>
          <p:cNvSpPr>
            <a:spLocks noGrp="1"/>
          </p:cNvSpPr>
          <p:nvPr>
            <p:ph type="title"/>
          </p:nvPr>
        </p:nvSpPr>
        <p:spPr/>
        <p:txBody>
          <a:bodyPr/>
          <a:lstStyle/>
          <a:p>
            <a:r>
              <a:rPr lang="en-US" dirty="0"/>
              <a:t>Simulation Methodology</a:t>
            </a:r>
          </a:p>
        </p:txBody>
      </p:sp>
      <p:sp>
        <p:nvSpPr>
          <p:cNvPr id="5" name="Content Placeholder 4">
            <a:extLst>
              <a:ext uri="{FF2B5EF4-FFF2-40B4-BE49-F238E27FC236}">
                <a16:creationId xmlns:a16="http://schemas.microsoft.com/office/drawing/2014/main" id="{EBED96BD-B5B0-524D-AF57-C1B3FE166193}"/>
              </a:ext>
            </a:extLst>
          </p:cNvPr>
          <p:cNvSpPr>
            <a:spLocks noGrp="1"/>
          </p:cNvSpPr>
          <p:nvPr>
            <p:ph idx="1"/>
          </p:nvPr>
        </p:nvSpPr>
        <p:spPr>
          <a:xfrm>
            <a:off x="169011" y="936172"/>
            <a:ext cx="8894602" cy="5583898"/>
          </a:xfrm>
        </p:spPr>
        <p:txBody>
          <a:bodyPr>
            <a:normAutofit lnSpcReduction="10000"/>
          </a:bodyPr>
          <a:lstStyle/>
          <a:p>
            <a:r>
              <a:rPr lang="en-US" b="1" dirty="0" err="1">
                <a:solidFill>
                  <a:srgbClr val="C00000"/>
                </a:solidFill>
                <a:latin typeface="Calibri" panose="020F0502020204030204" pitchFamily="34" charset="0"/>
                <a:cs typeface="Calibri" panose="020F0502020204030204" pitchFamily="34" charset="0"/>
              </a:rPr>
              <a:t>Champsim</a:t>
            </a:r>
            <a:r>
              <a:rPr lang="en-US" b="1" dirty="0">
                <a:solidFill>
                  <a:srgbClr val="C00000"/>
                </a:solidFill>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trace-driven simulator</a:t>
            </a:r>
          </a:p>
          <a:p>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150</a:t>
            </a:r>
            <a:r>
              <a:rPr lang="en-US" dirty="0">
                <a:latin typeface="Calibri" panose="020F0502020204030204" pitchFamily="34" charset="0"/>
                <a:cs typeface="Calibri" panose="020F0502020204030204" pitchFamily="34" charset="0"/>
              </a:rPr>
              <a:t> single-core memory-intensive workload traces</a:t>
            </a:r>
          </a:p>
          <a:p>
            <a:pPr lvl="1"/>
            <a:r>
              <a:rPr lang="en-US" dirty="0">
                <a:latin typeface="Calibri" panose="020F0502020204030204" pitchFamily="34" charset="0"/>
                <a:cs typeface="Calibri" panose="020F0502020204030204" pitchFamily="34" charset="0"/>
              </a:rPr>
              <a:t>SPEC CPU2006 and CPU2017</a:t>
            </a:r>
          </a:p>
          <a:p>
            <a:pPr lvl="1"/>
            <a:r>
              <a:rPr lang="en-US" dirty="0">
                <a:latin typeface="Calibri" panose="020F0502020204030204" pitchFamily="34" charset="0"/>
                <a:cs typeface="Calibri" panose="020F0502020204030204" pitchFamily="34" charset="0"/>
              </a:rPr>
              <a:t>PARSEC 2.1</a:t>
            </a:r>
          </a:p>
          <a:p>
            <a:pPr lvl="1"/>
            <a:r>
              <a:rPr lang="en-US" dirty="0" err="1">
                <a:latin typeface="Calibri" panose="020F0502020204030204" pitchFamily="34" charset="0"/>
                <a:cs typeface="Calibri" panose="020F0502020204030204" pitchFamily="34" charset="0"/>
              </a:rPr>
              <a:t>Ligra</a:t>
            </a:r>
            <a:endParaRPr lang="en-US"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Cloudsuite</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Homogeneous and heterogeneous multi-core mixes</a:t>
            </a:r>
          </a:p>
          <a:p>
            <a:pPr lvl="1"/>
            <a:endParaRPr lang="en-US" sz="1000" dirty="0">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Five</a:t>
            </a:r>
            <a:r>
              <a:rPr lang="en-US" dirty="0">
                <a:latin typeface="Calibri" panose="020F0502020204030204" pitchFamily="34" charset="0"/>
                <a:cs typeface="Calibri" panose="020F0502020204030204" pitchFamily="34" charset="0"/>
              </a:rPr>
              <a:t> state-of-the-art prefetchers</a:t>
            </a:r>
          </a:p>
          <a:p>
            <a:pPr lvl="1"/>
            <a:r>
              <a:rPr lang="en-US" dirty="0">
                <a:latin typeface="Calibri" panose="020F0502020204030204" pitchFamily="34" charset="0"/>
                <a:cs typeface="Calibri" panose="020F0502020204030204" pitchFamily="34" charset="0"/>
              </a:rPr>
              <a:t>SPP </a:t>
            </a:r>
            <a:r>
              <a:rPr lang="en-US" sz="1800" b="1" dirty="0">
                <a:solidFill>
                  <a:schemeClr val="bg2">
                    <a:lumMod val="75000"/>
                  </a:schemeClr>
                </a:solidFill>
                <a:latin typeface="Calibri" panose="020F0502020204030204" pitchFamily="34" charset="0"/>
                <a:cs typeface="Calibri" panose="020F0502020204030204" pitchFamily="34" charset="0"/>
              </a:rPr>
              <a:t>[Kim+, MICRO’16]</a:t>
            </a:r>
            <a:endParaRPr lang="en-US" b="1" dirty="0">
              <a:solidFill>
                <a:schemeClr val="bg2">
                  <a:lumMod val="75000"/>
                </a:schemeClr>
              </a:solidFill>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Bingo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Bakhshalipour</a:t>
            </a:r>
            <a:r>
              <a:rPr lang="en-US" sz="1800" b="1" dirty="0">
                <a:solidFill>
                  <a:schemeClr val="bg2">
                    <a:lumMod val="75000"/>
                  </a:schemeClr>
                </a:solidFill>
                <a:latin typeface="Calibri" panose="020F0502020204030204" pitchFamily="34" charset="0"/>
                <a:cs typeface="Calibri" panose="020F0502020204030204" pitchFamily="34" charset="0"/>
              </a:rPr>
              <a:t>+, HPCA’19]</a:t>
            </a:r>
          </a:p>
          <a:p>
            <a:pPr lvl="1"/>
            <a:r>
              <a:rPr lang="en-US" dirty="0">
                <a:latin typeface="Calibri" panose="020F0502020204030204" pitchFamily="34" charset="0"/>
                <a:cs typeface="Calibri" panose="020F0502020204030204" pitchFamily="34" charset="0"/>
              </a:rPr>
              <a:t>MLOP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Shakerinava</a:t>
            </a:r>
            <a:r>
              <a:rPr lang="en-US" sz="1800" b="1" dirty="0">
                <a:solidFill>
                  <a:schemeClr val="bg2">
                    <a:lumMod val="75000"/>
                  </a:schemeClr>
                </a:solidFill>
                <a:latin typeface="Calibri" panose="020F0502020204030204" pitchFamily="34" charset="0"/>
                <a:cs typeface="Calibri" panose="020F0502020204030204" pitchFamily="34" charset="0"/>
              </a:rPr>
              <a:t>+, 3</a:t>
            </a:r>
            <a:r>
              <a:rPr lang="en-US" sz="1800" b="1" baseline="30000" dirty="0">
                <a:solidFill>
                  <a:schemeClr val="bg2">
                    <a:lumMod val="75000"/>
                  </a:schemeClr>
                </a:solidFill>
                <a:latin typeface="Calibri" panose="020F0502020204030204" pitchFamily="34" charset="0"/>
                <a:cs typeface="Calibri" panose="020F0502020204030204" pitchFamily="34" charset="0"/>
              </a:rPr>
              <a:t>rd</a:t>
            </a:r>
            <a:r>
              <a:rPr lang="en-US" sz="1800" b="1" dirty="0">
                <a:solidFill>
                  <a:schemeClr val="bg2">
                    <a:lumMod val="75000"/>
                  </a:schemeClr>
                </a:solidFill>
                <a:latin typeface="Calibri" panose="020F0502020204030204" pitchFamily="34" charset="0"/>
                <a:cs typeface="Calibri" panose="020F0502020204030204" pitchFamily="34" charset="0"/>
              </a:rPr>
              <a:t> Prefetching Championship, 2019 ]</a:t>
            </a:r>
          </a:p>
          <a:p>
            <a:pPr lvl="1"/>
            <a:r>
              <a:rPr lang="en-US" dirty="0" err="1">
                <a:latin typeface="Calibri" panose="020F0502020204030204" pitchFamily="34" charset="0"/>
                <a:cs typeface="Calibri" panose="020F0502020204030204" pitchFamily="34" charset="0"/>
              </a:rPr>
              <a:t>SPP+DSPatch</a:t>
            </a:r>
            <a:r>
              <a:rPr lang="en-US" dirty="0">
                <a:latin typeface="Calibri" panose="020F0502020204030204" pitchFamily="34" charset="0"/>
                <a:cs typeface="Calibri" panose="020F0502020204030204" pitchFamily="34" charset="0"/>
              </a:rPr>
              <a:t> </a:t>
            </a:r>
            <a:r>
              <a:rPr lang="en-US" sz="1800" b="1" dirty="0">
                <a:solidFill>
                  <a:schemeClr val="bg2">
                    <a:lumMod val="75000"/>
                  </a:schemeClr>
                </a:solidFill>
                <a:latin typeface="Calibri" panose="020F0502020204030204" pitchFamily="34" charset="0"/>
                <a:cs typeface="Calibri" panose="020F0502020204030204" pitchFamily="34" charset="0"/>
              </a:rPr>
              <a:t>[</a:t>
            </a:r>
            <a:r>
              <a:rPr lang="en-US" sz="1800" b="1" dirty="0" err="1">
                <a:solidFill>
                  <a:schemeClr val="bg2">
                    <a:lumMod val="75000"/>
                  </a:schemeClr>
                </a:solidFill>
                <a:latin typeface="Calibri" panose="020F0502020204030204" pitchFamily="34" charset="0"/>
                <a:cs typeface="Calibri" panose="020F0502020204030204" pitchFamily="34" charset="0"/>
              </a:rPr>
              <a:t>Bera</a:t>
            </a:r>
            <a:r>
              <a:rPr lang="en-US" sz="1800" b="1" dirty="0">
                <a:solidFill>
                  <a:schemeClr val="bg2">
                    <a:lumMod val="75000"/>
                  </a:schemeClr>
                </a:solidFill>
                <a:latin typeface="Calibri" panose="020F0502020204030204" pitchFamily="34" charset="0"/>
                <a:cs typeface="Calibri" panose="020F0502020204030204" pitchFamily="34" charset="0"/>
              </a:rPr>
              <a:t>+, MICRO’19]</a:t>
            </a:r>
          </a:p>
          <a:p>
            <a:pPr lvl="1"/>
            <a:r>
              <a:rPr lang="en-US" dirty="0">
                <a:latin typeface="Calibri" panose="020F0502020204030204" pitchFamily="34" charset="0"/>
                <a:cs typeface="Calibri" panose="020F0502020204030204" pitchFamily="34" charset="0"/>
              </a:rPr>
              <a:t>SPP+PPF </a:t>
            </a:r>
            <a:r>
              <a:rPr lang="en-US" sz="1800" b="1" dirty="0">
                <a:solidFill>
                  <a:schemeClr val="bg2">
                    <a:lumMod val="75000"/>
                  </a:schemeClr>
                </a:solidFill>
                <a:latin typeface="Calibri" panose="020F0502020204030204" pitchFamily="34" charset="0"/>
                <a:cs typeface="Calibri" panose="020F0502020204030204" pitchFamily="34" charset="0"/>
              </a:rPr>
              <a:t>[Bhatia+, ISCA’20]</a:t>
            </a:r>
          </a:p>
        </p:txBody>
      </p:sp>
      <p:sp>
        <p:nvSpPr>
          <p:cNvPr id="2" name="TextBox 1">
            <a:extLst>
              <a:ext uri="{FF2B5EF4-FFF2-40B4-BE49-F238E27FC236}">
                <a16:creationId xmlns:a16="http://schemas.microsoft.com/office/drawing/2014/main" id="{870820FF-CC99-994C-9E2F-D95E9DD48D9E}"/>
              </a:ext>
            </a:extLst>
          </p:cNvPr>
          <p:cNvSpPr txBox="1"/>
          <p:nvPr/>
        </p:nvSpPr>
        <p:spPr>
          <a:xfrm>
            <a:off x="5623757" y="6398822"/>
            <a:ext cx="303134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[3]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https://github.com/ChampSim/ChampSim</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8304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97EA5C-35E4-F941-9564-9CF822114D44}"/>
              </a:ext>
            </a:extLst>
          </p:cNvPr>
          <p:cNvSpPr>
            <a:spLocks noGrp="1"/>
          </p:cNvSpPr>
          <p:nvPr>
            <p:ph type="title"/>
          </p:nvPr>
        </p:nvSpPr>
        <p:spPr/>
        <p:txBody>
          <a:bodyPr/>
          <a:lstStyle/>
          <a:p>
            <a:r>
              <a:rPr lang="en-US" dirty="0"/>
              <a:t>Basic Pythia Configuration</a:t>
            </a:r>
          </a:p>
        </p:txBody>
      </p:sp>
      <p:sp>
        <p:nvSpPr>
          <p:cNvPr id="5" name="Content Placeholder 4">
            <a:extLst>
              <a:ext uri="{FF2B5EF4-FFF2-40B4-BE49-F238E27FC236}">
                <a16:creationId xmlns:a16="http://schemas.microsoft.com/office/drawing/2014/main" id="{4EFAB781-6E1D-4D44-AAAC-11021D7B8DD5}"/>
              </a:ext>
            </a:extLst>
          </p:cNvPr>
          <p:cNvSpPr>
            <a:spLocks noGrp="1"/>
          </p:cNvSpPr>
          <p:nvPr>
            <p:ph idx="1"/>
          </p:nvPr>
        </p:nvSpPr>
        <p:spPr/>
        <p:txBody>
          <a:bodyPr/>
          <a:lstStyle/>
          <a:p>
            <a:r>
              <a:rPr lang="en-US" sz="3000" dirty="0">
                <a:latin typeface="Calibri" panose="020F0502020204030204" pitchFamily="34" charset="0"/>
                <a:cs typeface="Calibri" panose="020F0502020204030204" pitchFamily="34" charset="0"/>
              </a:rPr>
              <a:t>Derived from </a:t>
            </a:r>
            <a:r>
              <a:rPr lang="en-US" sz="3000" b="1" dirty="0">
                <a:solidFill>
                  <a:srgbClr val="FF5261"/>
                </a:solidFill>
                <a:latin typeface="Calibri" panose="020F0502020204030204" pitchFamily="34" charset="0"/>
                <a:cs typeface="Calibri" panose="020F0502020204030204" pitchFamily="34" charset="0"/>
              </a:rPr>
              <a:t>automatic design-space exploration</a:t>
            </a:r>
          </a:p>
          <a:p>
            <a:endParaRPr lang="en-US" dirty="0">
              <a:latin typeface="Calibri" panose="020F0502020204030204" pitchFamily="34" charset="0"/>
              <a:cs typeface="Calibri" panose="020F0502020204030204" pitchFamily="34" charset="0"/>
            </a:endParaRPr>
          </a:p>
          <a:p>
            <a:r>
              <a:rPr lang="en-US" sz="3000" b="1" dirty="0">
                <a:solidFill>
                  <a:srgbClr val="C00000"/>
                </a:solidFill>
                <a:latin typeface="Calibri" panose="020F0502020204030204" pitchFamily="34" charset="0"/>
                <a:cs typeface="Calibri" panose="020F0502020204030204" pitchFamily="34" charset="0"/>
              </a:rPr>
              <a:t>State:</a:t>
            </a:r>
            <a:r>
              <a:rPr lang="en-US" sz="3000" dirty="0">
                <a:latin typeface="Calibri" panose="020F0502020204030204" pitchFamily="34" charset="0"/>
                <a:cs typeface="Calibri" panose="020F0502020204030204" pitchFamily="34" charset="0"/>
              </a:rPr>
              <a:t> 2 features</a:t>
            </a:r>
          </a:p>
          <a:p>
            <a:pPr lvl="1"/>
            <a:r>
              <a:rPr lang="en-US" sz="2600" dirty="0" err="1">
                <a:latin typeface="Calibri" panose="020F0502020204030204" pitchFamily="34" charset="0"/>
                <a:cs typeface="Calibri" panose="020F0502020204030204" pitchFamily="34" charset="0"/>
              </a:rPr>
              <a:t>PC+Delta</a:t>
            </a:r>
            <a:endParaRPr lang="en-US" sz="2600" dirty="0">
              <a:latin typeface="Calibri" panose="020F0502020204030204" pitchFamily="34" charset="0"/>
              <a:cs typeface="Calibri" panose="020F0502020204030204" pitchFamily="34" charset="0"/>
            </a:endParaRPr>
          </a:p>
          <a:p>
            <a:pPr lvl="1"/>
            <a:r>
              <a:rPr lang="en-US" sz="2600" dirty="0">
                <a:latin typeface="Calibri" panose="020F0502020204030204" pitchFamily="34" charset="0"/>
                <a:cs typeface="Calibri" panose="020F0502020204030204" pitchFamily="34" charset="0"/>
              </a:rPr>
              <a:t>Sequence of last-4 deltas</a:t>
            </a:r>
          </a:p>
          <a:p>
            <a:pPr lvl="1"/>
            <a:endParaRPr lang="en-US" sz="1600" dirty="0">
              <a:latin typeface="Calibri" panose="020F0502020204030204" pitchFamily="34" charset="0"/>
              <a:cs typeface="Calibri" panose="020F0502020204030204" pitchFamily="34" charset="0"/>
            </a:endParaRPr>
          </a:p>
          <a:p>
            <a:r>
              <a:rPr lang="en-US" sz="3000" b="1" dirty="0">
                <a:solidFill>
                  <a:srgbClr val="7030A0"/>
                </a:solidFill>
                <a:latin typeface="Calibri" panose="020F0502020204030204" pitchFamily="34" charset="0"/>
                <a:cs typeface="Calibri" panose="020F0502020204030204" pitchFamily="34" charset="0"/>
              </a:rPr>
              <a:t>Actions:</a:t>
            </a:r>
            <a:r>
              <a:rPr lang="en-US" sz="3000" dirty="0">
                <a:latin typeface="Calibri" panose="020F0502020204030204" pitchFamily="34" charset="0"/>
                <a:cs typeface="Calibri" panose="020F0502020204030204" pitchFamily="34" charset="0"/>
              </a:rPr>
              <a:t> 16 prefetch offsets</a:t>
            </a:r>
          </a:p>
          <a:p>
            <a:pPr lvl="1"/>
            <a:r>
              <a:rPr lang="en-US" sz="2600" dirty="0">
                <a:latin typeface="Calibri" panose="020F0502020204030204" pitchFamily="34" charset="0"/>
                <a:cs typeface="Calibri" panose="020F0502020204030204" pitchFamily="34" charset="0"/>
              </a:rPr>
              <a:t>Ranging between -6 to +32. Including 0.</a:t>
            </a:r>
          </a:p>
          <a:p>
            <a:endParaRPr lang="en-US" sz="1600" dirty="0">
              <a:latin typeface="Calibri" panose="020F0502020204030204" pitchFamily="34" charset="0"/>
              <a:cs typeface="Calibri" panose="020F0502020204030204" pitchFamily="34" charset="0"/>
            </a:endParaRPr>
          </a:p>
          <a:p>
            <a:r>
              <a:rPr lang="en-US" sz="3000" b="1" dirty="0">
                <a:solidFill>
                  <a:schemeClr val="accent6">
                    <a:lumMod val="75000"/>
                  </a:schemeClr>
                </a:solidFill>
                <a:latin typeface="Calibri" panose="020F0502020204030204" pitchFamily="34" charset="0"/>
                <a:cs typeface="Calibri" panose="020F0502020204030204" pitchFamily="34" charset="0"/>
              </a:rPr>
              <a:t>Rewards:</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AT</a:t>
            </a:r>
            <a:r>
              <a:rPr lang="en-US" sz="2600" dirty="0">
                <a:latin typeface="Calibri" panose="020F0502020204030204" pitchFamily="34" charset="0"/>
                <a:cs typeface="Calibri" panose="020F0502020204030204" pitchFamily="34" charset="0"/>
              </a:rPr>
              <a:t> = +20; R</a:t>
            </a:r>
            <a:r>
              <a:rPr lang="en-US" sz="2600" baseline="-25000" dirty="0">
                <a:latin typeface="Calibri" panose="020F0502020204030204" pitchFamily="34" charset="0"/>
                <a:cs typeface="Calibri" panose="020F0502020204030204" pitchFamily="34" charset="0"/>
              </a:rPr>
              <a:t>AL</a:t>
            </a:r>
            <a:r>
              <a:rPr lang="en-US" sz="2600" dirty="0">
                <a:latin typeface="Calibri" panose="020F0502020204030204" pitchFamily="34" charset="0"/>
                <a:cs typeface="Calibri" panose="020F0502020204030204" pitchFamily="34" charset="0"/>
              </a:rPr>
              <a:t> = +12;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-H=-2; R</a:t>
            </a:r>
            <a:r>
              <a:rPr lang="en-US" sz="2600" baseline="-25000" dirty="0">
                <a:latin typeface="Calibri" panose="020F0502020204030204" pitchFamily="34" charset="0"/>
                <a:cs typeface="Calibri" panose="020F0502020204030204" pitchFamily="34" charset="0"/>
              </a:rPr>
              <a:t>NP</a:t>
            </a:r>
            <a:r>
              <a:rPr lang="en-US" sz="2600" dirty="0">
                <a:latin typeface="Calibri" panose="020F0502020204030204" pitchFamily="34" charset="0"/>
                <a:cs typeface="Calibri" panose="020F0502020204030204" pitchFamily="34" charset="0"/>
              </a:rPr>
              <a:t>-L=-4;</a:t>
            </a:r>
          </a:p>
          <a:p>
            <a:pPr lvl="1"/>
            <a:r>
              <a:rPr lang="en-US" sz="2600" dirty="0">
                <a:latin typeface="Calibri" panose="020F0502020204030204" pitchFamily="34" charset="0"/>
                <a:cs typeface="Calibri" panose="020F0502020204030204" pitchFamily="34" charset="0"/>
              </a:rPr>
              <a:t>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-H=-14; R</a:t>
            </a:r>
            <a:r>
              <a:rPr lang="en-US" sz="2600" baseline="-25000" dirty="0">
                <a:latin typeface="Calibri" panose="020F0502020204030204" pitchFamily="34" charset="0"/>
                <a:cs typeface="Calibri" panose="020F0502020204030204" pitchFamily="34" charset="0"/>
              </a:rPr>
              <a:t>IN</a:t>
            </a:r>
            <a:r>
              <a:rPr lang="en-US" sz="2600" dirty="0">
                <a:latin typeface="Calibri" panose="020F0502020204030204" pitchFamily="34" charset="0"/>
                <a:cs typeface="Calibri" panose="020F0502020204030204" pitchFamily="34" charset="0"/>
              </a:rPr>
              <a:t>-L=-8; R</a:t>
            </a:r>
            <a:r>
              <a:rPr lang="en-US" sz="2600" baseline="-25000" dirty="0">
                <a:latin typeface="Calibri" panose="020F0502020204030204" pitchFamily="34" charset="0"/>
                <a:cs typeface="Calibri" panose="020F0502020204030204" pitchFamily="34" charset="0"/>
              </a:rPr>
              <a:t>CL</a:t>
            </a:r>
            <a:r>
              <a:rPr lang="en-US" sz="2600" dirty="0">
                <a:latin typeface="Calibri" panose="020F0502020204030204" pitchFamily="34" charset="0"/>
                <a:cs typeface="Calibri" panose="020F0502020204030204" pitchFamily="34" charset="0"/>
              </a:rPr>
              <a:t>=-12</a:t>
            </a:r>
          </a:p>
          <a:p>
            <a:pPr marL="457200" lvl="1"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382882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mn-ea"/>
                <a:cs typeface="Calibri" panose="020F0502020204030204" pitchFamily="34" charset="0"/>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endParaRPr kumimoji="0" lang="en-US" sz="2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24575" y="3189861"/>
            <a:ext cx="750526"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7.7%</a:t>
            </a:r>
          </a:p>
        </p:txBody>
      </p:sp>
    </p:spTree>
    <p:extLst>
      <p:ext uri="{BB962C8B-B14F-4D97-AF65-F5344CB8AC3E}">
        <p14:creationId xmlns:p14="http://schemas.microsoft.com/office/powerpoint/2010/main" val="20660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graphicEl>
                                              <a:chart seriesIdx="-3" categoryIdx="-3" bldStep="gridLegend"/>
                                            </p:graphicEl>
                                          </p:spTgt>
                                        </p:tgtEl>
                                        <p:attrNameLst>
                                          <p:attrName>style.visibility</p:attrName>
                                        </p:attrNameLst>
                                      </p:cBhvr>
                                      <p:to>
                                        <p:strVal val="visible"/>
                                      </p:to>
                                    </p:set>
                                    <p:animEffect transition="in" filter="wipe(left)">
                                      <p:cBhvr>
                                        <p:cTn id="7" dur="500"/>
                                        <p:tgtEl>
                                          <p:spTgt spid="21">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graphicEl>
                                              <a:chart seriesIdx="0" categoryIdx="-4" bldStep="series"/>
                                            </p:graphicEl>
                                          </p:spTgt>
                                        </p:tgtEl>
                                        <p:attrNameLst>
                                          <p:attrName>style.visibility</p:attrName>
                                        </p:attrNameLst>
                                      </p:cBhvr>
                                      <p:to>
                                        <p:strVal val="visible"/>
                                      </p:to>
                                    </p:set>
                                    <p:animEffect transition="in" filter="wipe(left)">
                                      <p:cBhvr>
                                        <p:cTn id="12" dur="500"/>
                                        <p:tgtEl>
                                          <p:spTgt spid="21">
                                            <p:graphicEl>
                                              <a:chart seriesIdx="0" categoryIdx="-4" bldStep="series"/>
                                            </p:graphicEl>
                                          </p:spTgt>
                                        </p:tgtEl>
                                      </p:cBhvr>
                                    </p:animEffect>
                                  </p:childTnLst>
                                </p:cTn>
                              </p:par>
                              <p:par>
                                <p:cTn id="13" presetID="1"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childTnLst>
                                </p:cTn>
                              </p:par>
                              <p:par>
                                <p:cTn id="15" presetID="22" presetClass="entr" presetSubtype="8" fill="hold" grpId="0" nodeType="withEffect">
                                  <p:stCondLst>
                                    <p:cond delay="500"/>
                                  </p:stCondLst>
                                  <p:childTnLst>
                                    <p:set>
                                      <p:cBhvr>
                                        <p:cTn id="16" dur="1" fill="hold">
                                          <p:stCondLst>
                                            <p:cond delay="0"/>
                                          </p:stCondLst>
                                        </p:cTn>
                                        <p:tgtEl>
                                          <p:spTgt spid="21">
                                            <p:graphicEl>
                                              <a:chart seriesIdx="1" categoryIdx="-4" bldStep="series"/>
                                            </p:graphicEl>
                                          </p:spTgt>
                                        </p:tgtEl>
                                        <p:attrNameLst>
                                          <p:attrName>style.visibility</p:attrName>
                                        </p:attrNameLst>
                                      </p:cBhvr>
                                      <p:to>
                                        <p:strVal val="visible"/>
                                      </p:to>
                                    </p:set>
                                    <p:animEffect transition="in" filter="wipe(left)">
                                      <p:cBhvr>
                                        <p:cTn id="17" dur="500"/>
                                        <p:tgtEl>
                                          <p:spTgt spid="21">
                                            <p:graphicEl>
                                              <a:chart seriesIdx="1" categoryIdx="-4" bldStep="series"/>
                                            </p:graphicEl>
                                          </p:spTgt>
                                        </p:tgtEl>
                                      </p:cBhvr>
                                    </p:animEffect>
                                  </p:childTnLst>
                                </p:cTn>
                              </p:par>
                              <p:par>
                                <p:cTn id="18" presetID="1" presetClass="entr" presetSubtype="0" fill="hold" grpId="0" nodeType="withEffect">
                                  <p:stCondLst>
                                    <p:cond delay="1000"/>
                                  </p:stCondLst>
                                  <p:childTnLst>
                                    <p:set>
                                      <p:cBhvr>
                                        <p:cTn id="19" dur="1" fill="hold">
                                          <p:stCondLst>
                                            <p:cond delay="0"/>
                                          </p:stCondLst>
                                        </p:cTn>
                                        <p:tgtEl>
                                          <p:spTgt spid="22"/>
                                        </p:tgtEl>
                                        <p:attrNameLst>
                                          <p:attrName>style.visibility</p:attrName>
                                        </p:attrNameLst>
                                      </p:cBhvr>
                                      <p:to>
                                        <p:strVal val="visible"/>
                                      </p:to>
                                    </p:set>
                                  </p:childTnLst>
                                </p:cTn>
                              </p:par>
                              <p:par>
                                <p:cTn id="20" presetID="22" presetClass="entr" presetSubtype="8" fill="hold" grpId="0" nodeType="withEffect">
                                  <p:stCondLst>
                                    <p:cond delay="1000"/>
                                  </p:stCondLst>
                                  <p:childTnLst>
                                    <p:set>
                                      <p:cBhvr>
                                        <p:cTn id="21" dur="1" fill="hold">
                                          <p:stCondLst>
                                            <p:cond delay="0"/>
                                          </p:stCondLst>
                                        </p:cTn>
                                        <p:tgtEl>
                                          <p:spTgt spid="21">
                                            <p:graphicEl>
                                              <a:chart seriesIdx="2" categoryIdx="-4" bldStep="series"/>
                                            </p:graphicEl>
                                          </p:spTgt>
                                        </p:tgtEl>
                                        <p:attrNameLst>
                                          <p:attrName>style.visibility</p:attrName>
                                        </p:attrNameLst>
                                      </p:cBhvr>
                                      <p:to>
                                        <p:strVal val="visible"/>
                                      </p:to>
                                    </p:set>
                                    <p:animEffect transition="in" filter="wipe(left)">
                                      <p:cBhvr>
                                        <p:cTn id="22" dur="500"/>
                                        <p:tgtEl>
                                          <p:spTgt spid="21">
                                            <p:graphicEl>
                                              <a:chart seriesIdx="2" categoryIdx="-4" bldStep="series"/>
                                            </p:graphicEl>
                                          </p:spTgt>
                                        </p:tgtEl>
                                      </p:cBhvr>
                                    </p:animEffect>
                                  </p:childTnLst>
                                </p:cTn>
                              </p:par>
                              <p:par>
                                <p:cTn id="23" presetID="1" presetClass="entr" presetSubtype="0" fill="hold" grpId="0" nodeType="withEffect">
                                  <p:stCondLst>
                                    <p:cond delay="150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graphicEl>
                                              <a:chart seriesIdx="3" categoryIdx="-4" bldStep="series"/>
                                            </p:graphicEl>
                                          </p:spTgt>
                                        </p:tgtEl>
                                        <p:attrNameLst>
                                          <p:attrName>style.visibility</p:attrName>
                                        </p:attrNameLst>
                                      </p:cBhvr>
                                      <p:to>
                                        <p:strVal val="visible"/>
                                      </p:to>
                                    </p:set>
                                    <p:animEffect transition="in" filter="wipe(left)">
                                      <p:cBhvr>
                                        <p:cTn id="29" dur="500"/>
                                        <p:tgtEl>
                                          <p:spTgt spid="21">
                                            <p:graphicEl>
                                              <a:chart seriesIdx="3" categoryIdx="-4" bldStep="series"/>
                                            </p:graphicEl>
                                          </p:spTgt>
                                        </p:tgtEl>
                                      </p:cBhvr>
                                    </p:animEffect>
                                  </p:childTnLst>
                                </p:cTn>
                              </p:par>
                              <p:par>
                                <p:cTn id="30" presetID="1"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uiExpand="1">
        <p:bldSub>
          <a:bldChart bld="series"/>
        </p:bldSub>
      </p:bldGraphic>
      <p:bldP spid="22" grpId="0"/>
      <p:bldP spid="23" grpId="0"/>
      <p:bldP spid="24" grpId="0"/>
      <p:bldP spid="25" grpId="0"/>
      <p:bldP spid="35" grpId="0"/>
      <p:bldP spid="38"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5">
            <a:extLst>
              <a:ext uri="{FF2B5EF4-FFF2-40B4-BE49-F238E27FC236}">
                <a16:creationId xmlns:a16="http://schemas.microsoft.com/office/drawing/2014/main" id="{C8FB2B37-63B1-3840-A052-A998E2D143FE}"/>
              </a:ext>
            </a:extLst>
          </p:cNvPr>
          <p:cNvGraphicFramePr>
            <a:graphicFrameLocks/>
          </p:cNvGraphicFramePr>
          <p:nvPr/>
        </p:nvGraphicFramePr>
        <p:xfrm>
          <a:off x="510181" y="960479"/>
          <a:ext cx="7942055" cy="544032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B33B866-8551-7643-9289-120D0A85D6FC}"/>
              </a:ext>
            </a:extLst>
          </p:cNvPr>
          <p:cNvSpPr>
            <a:spLocks noGrp="1"/>
          </p:cNvSpPr>
          <p:nvPr>
            <p:ph type="title"/>
          </p:nvPr>
        </p:nvSpPr>
        <p:spPr/>
        <p:txBody>
          <a:bodyPr/>
          <a:lstStyle/>
          <a:p>
            <a:r>
              <a:rPr lang="en-US" sz="3800" dirty="0"/>
              <a:t>Performance with Varying Core Count</a:t>
            </a:r>
          </a:p>
        </p:txBody>
      </p:sp>
      <p:sp>
        <p:nvSpPr>
          <p:cNvPr id="22" name="TextBox 21">
            <a:extLst>
              <a:ext uri="{FF2B5EF4-FFF2-40B4-BE49-F238E27FC236}">
                <a16:creationId xmlns:a16="http://schemas.microsoft.com/office/drawing/2014/main" id="{AE7AB2C0-F26E-BC42-8113-1C7DF5CA59FE}"/>
              </a:ext>
            </a:extLst>
          </p:cNvPr>
          <p:cNvSpPr txBox="1"/>
          <p:nvPr/>
        </p:nvSpPr>
        <p:spPr>
          <a:xfrm>
            <a:off x="7836423" y="4134678"/>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23" name="TextBox 22">
            <a:extLst>
              <a:ext uri="{FF2B5EF4-FFF2-40B4-BE49-F238E27FC236}">
                <a16:creationId xmlns:a16="http://schemas.microsoft.com/office/drawing/2014/main" id="{A4738DB8-88F4-A547-80E8-05C09F8B5A93}"/>
              </a:ext>
            </a:extLst>
          </p:cNvPr>
          <p:cNvSpPr txBox="1"/>
          <p:nvPr/>
        </p:nvSpPr>
        <p:spPr>
          <a:xfrm>
            <a:off x="7836423" y="3839495"/>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24" name="TextBox 23">
            <a:extLst>
              <a:ext uri="{FF2B5EF4-FFF2-40B4-BE49-F238E27FC236}">
                <a16:creationId xmlns:a16="http://schemas.microsoft.com/office/drawing/2014/main" id="{47312256-2DE4-FD4C-BA5C-DAA59788AD54}"/>
              </a:ext>
            </a:extLst>
          </p:cNvPr>
          <p:cNvSpPr txBox="1"/>
          <p:nvPr/>
        </p:nvSpPr>
        <p:spPr>
          <a:xfrm>
            <a:off x="7836423" y="3563047"/>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25" name="TextBox 24">
            <a:extLst>
              <a:ext uri="{FF2B5EF4-FFF2-40B4-BE49-F238E27FC236}">
                <a16:creationId xmlns:a16="http://schemas.microsoft.com/office/drawing/2014/main" id="{B0749C44-98C1-BD4B-A2FB-459F4206E6D6}"/>
              </a:ext>
            </a:extLst>
          </p:cNvPr>
          <p:cNvSpPr txBox="1"/>
          <p:nvPr/>
        </p:nvSpPr>
        <p:spPr>
          <a:xfrm>
            <a:off x="7835125" y="254019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endParaRPr kumimoji="0" lang="en-US" sz="20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endParaRPr>
          </a:p>
        </p:txBody>
      </p:sp>
      <p:cxnSp>
        <p:nvCxnSpPr>
          <p:cNvPr id="33" name="Straight Arrow Connector 32">
            <a:extLst>
              <a:ext uri="{FF2B5EF4-FFF2-40B4-BE49-F238E27FC236}">
                <a16:creationId xmlns:a16="http://schemas.microsoft.com/office/drawing/2014/main" id="{BE790E4C-4B06-2740-8B8D-6FFA51A0B61F}"/>
              </a:ext>
            </a:extLst>
          </p:cNvPr>
          <p:cNvCxnSpPr>
            <a:cxnSpLocks/>
          </p:cNvCxnSpPr>
          <p:nvPr/>
        </p:nvCxnSpPr>
        <p:spPr>
          <a:xfrm>
            <a:off x="2965837" y="3206364"/>
            <a:ext cx="0" cy="633131"/>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D291E7F-2016-6A4A-BAF2-ACA54EBC87A4}"/>
              </a:ext>
            </a:extLst>
          </p:cNvPr>
          <p:cNvSpPr txBox="1"/>
          <p:nvPr/>
        </p:nvSpPr>
        <p:spPr>
          <a:xfrm>
            <a:off x="2994809" y="3280529"/>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3.4%</a:t>
            </a:r>
          </a:p>
        </p:txBody>
      </p:sp>
      <p:cxnSp>
        <p:nvCxnSpPr>
          <p:cNvPr id="36" name="Straight Arrow Connector 35">
            <a:extLst>
              <a:ext uri="{FF2B5EF4-FFF2-40B4-BE49-F238E27FC236}">
                <a16:creationId xmlns:a16="http://schemas.microsoft.com/office/drawing/2014/main" id="{F7D8D3D2-0C0B-8449-B3DA-4AADD62928F5}"/>
              </a:ext>
            </a:extLst>
          </p:cNvPr>
          <p:cNvCxnSpPr>
            <a:cxnSpLocks/>
          </p:cNvCxnSpPr>
          <p:nvPr/>
        </p:nvCxnSpPr>
        <p:spPr>
          <a:xfrm>
            <a:off x="7714091" y="2847453"/>
            <a:ext cx="0" cy="1115704"/>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4A9D6B6-834A-504D-8FBB-2AB89500C826}"/>
              </a:ext>
            </a:extLst>
          </p:cNvPr>
          <p:cNvSpPr txBox="1"/>
          <p:nvPr/>
        </p:nvSpPr>
        <p:spPr>
          <a:xfrm>
            <a:off x="6961748" y="3129785"/>
            <a:ext cx="74571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7.7%</a:t>
            </a:r>
          </a:p>
        </p:txBody>
      </p:sp>
      <p:sp>
        <p:nvSpPr>
          <p:cNvPr id="12" name="Rectangle 11">
            <a:extLst>
              <a:ext uri="{FF2B5EF4-FFF2-40B4-BE49-F238E27FC236}">
                <a16:creationId xmlns:a16="http://schemas.microsoft.com/office/drawing/2014/main" id="{D782EF0A-FF3F-2447-94E7-065DCDE4778E}"/>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ED78F5B-5AD3-3444-AB2D-EFA84E5C42D3}"/>
              </a:ext>
            </a:extLst>
          </p:cNvPr>
          <p:cNvSpPr/>
          <p:nvPr/>
        </p:nvSpPr>
        <p:spPr>
          <a:xfrm>
            <a:off x="80387" y="2046456"/>
            <a:ext cx="8983226" cy="1310280"/>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Pythia consistently provides the highest performance 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all core configurations</a:t>
            </a:r>
          </a:p>
        </p:txBody>
      </p:sp>
      <p:sp>
        <p:nvSpPr>
          <p:cNvPr id="14" name="Rectangle 13">
            <a:extLst>
              <a:ext uri="{FF2B5EF4-FFF2-40B4-BE49-F238E27FC236}">
                <a16:creationId xmlns:a16="http://schemas.microsoft.com/office/drawing/2014/main" id="{8E5B46C1-FC04-B54B-819D-490FB17FC6C3}"/>
              </a:ext>
            </a:extLst>
          </p:cNvPr>
          <p:cNvSpPr/>
          <p:nvPr/>
        </p:nvSpPr>
        <p:spPr>
          <a:xfrm>
            <a:off x="80387" y="3802856"/>
            <a:ext cx="8983226" cy="1017745"/>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Pythia’s gain </a:t>
            </a:r>
            <a:r>
              <a:rPr kumimoji="0" lang="en-US" sz="36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increases with core count</a:t>
            </a:r>
          </a:p>
        </p:txBody>
      </p:sp>
    </p:spTree>
    <p:extLst>
      <p:ext uri="{BB962C8B-B14F-4D97-AF65-F5344CB8AC3E}">
        <p14:creationId xmlns:p14="http://schemas.microsoft.com/office/powerpoint/2010/main" val="207590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205806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7646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93381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~AMD </a:t>
            </a:r>
            <a:r>
              <a:rPr kumimoji="0" lang="en-US" sz="2000" b="0" i="1" u="none" strike="noStrike" kern="1200" cap="none" spc="0" normalizeH="0" baseline="0" noProof="0" dirty="0" err="1">
                <a:ln>
                  <a:noFill/>
                </a:ln>
                <a:solidFill>
                  <a:srgbClr val="E7E6E6">
                    <a:lumMod val="50000"/>
                  </a:srgbClr>
                </a:solidFill>
                <a:effectLst/>
                <a:uLnTx/>
                <a:uFillTx/>
                <a:latin typeface="Calibri" panose="020F0502020204030204" pitchFamily="34" charset="0"/>
                <a:ea typeface="+mn-ea"/>
                <a:cs typeface="Calibri" panose="020F0502020204030204" pitchFamily="34" charset="0"/>
              </a:rPr>
              <a:t>Threadripper</a:t>
            </a: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5790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78649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pitchFamily="34" charset="0"/>
                <a:ea typeface="+mn-ea"/>
                <a:cs typeface="Calibri" panose="020F0502020204030204" pitchFamily="34" charset="0"/>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82298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99790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106150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7E6E6">
                    <a:lumMod val="50000"/>
                  </a:srgbClr>
                </a:solidFill>
                <a:effectLst/>
                <a:uLnTx/>
                <a:uFillTx/>
                <a:latin typeface="Calibri" panose="020F0502020204030204"/>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40291" y="820503"/>
            <a:ext cx="56086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190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17%</a:t>
            </a:r>
          </a:p>
        </p:txBody>
      </p:sp>
      <p:cxnSp>
        <p:nvCxnSpPr>
          <p:cNvPr id="3" name="Straight Connector 2">
            <a:extLst>
              <a:ext uri="{FF2B5EF4-FFF2-40B4-BE49-F238E27FC236}">
                <a16:creationId xmlns:a16="http://schemas.microsoft.com/office/drawing/2014/main" id="{A958F930-B399-9349-B00B-4C36F84BFC85}"/>
              </a:ext>
            </a:extLst>
          </p:cNvPr>
          <p:cNvCxnSpPr/>
          <p:nvPr/>
        </p:nvCxnSpPr>
        <p:spPr>
          <a:xfrm>
            <a:off x="2388973" y="3311611"/>
            <a:ext cx="5708822" cy="0"/>
          </a:xfrm>
          <a:prstGeom prst="line">
            <a:avLst/>
          </a:prstGeom>
          <a:ln w="12700">
            <a:solidFill>
              <a:srgbClr val="E3030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57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right)">
                                      <p:cBhvr>
                                        <p:cTn id="15" dur="500"/>
                                        <p:tgtEl>
                                          <p:spTgt spid="6">
                                            <p:graphicEl>
                                              <a:chart seriesIdx="0" categoryIdx="-4" bldStep="series"/>
                                            </p:graphicEl>
                                          </p:spTgt>
                                        </p:tgtEl>
                                      </p:cBhvr>
                                    </p:animEffect>
                                  </p:childTnLst>
                                </p:cTn>
                              </p:par>
                              <p:par>
                                <p:cTn id="16" presetID="1"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childTnLst>
                                </p:cTn>
                              </p:par>
                              <p:par>
                                <p:cTn id="18" presetID="22" presetClass="entr" presetSubtype="2" fill="hold" grpId="0" nodeType="withEffect">
                                  <p:stCondLst>
                                    <p:cond delay="500"/>
                                  </p:stCondLst>
                                  <p:childTnLst>
                                    <p:set>
                                      <p:cBhvr>
                                        <p:cTn id="19"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right)">
                                      <p:cBhvr>
                                        <p:cTn id="20" dur="500"/>
                                        <p:tgtEl>
                                          <p:spTgt spid="6">
                                            <p:graphicEl>
                                              <a:chart seriesIdx="1" categoryIdx="-4" bldStep="series"/>
                                            </p:graphicEl>
                                          </p:spTgt>
                                        </p:tgtEl>
                                      </p:cBhvr>
                                    </p:animEffect>
                                  </p:childTnLst>
                                </p:cTn>
                              </p:par>
                              <p:par>
                                <p:cTn id="21" presetID="1" presetClass="entr" presetSubtype="0" fill="hold" grpId="0" nodeType="withEffect">
                                  <p:stCondLst>
                                    <p:cond delay="1000"/>
                                  </p:stCondLst>
                                  <p:childTnLst>
                                    <p:set>
                                      <p:cBhvr>
                                        <p:cTn id="22" dur="1" fill="hold">
                                          <p:stCondLst>
                                            <p:cond delay="0"/>
                                          </p:stCondLst>
                                        </p:cTn>
                                        <p:tgtEl>
                                          <p:spTgt spid="15"/>
                                        </p:tgtEl>
                                        <p:attrNameLst>
                                          <p:attrName>style.visibility</p:attrName>
                                        </p:attrNameLst>
                                      </p:cBhvr>
                                      <p:to>
                                        <p:strVal val="visible"/>
                                      </p:to>
                                    </p:set>
                                  </p:childTnLst>
                                </p:cTn>
                              </p:par>
                              <p:par>
                                <p:cTn id="23" presetID="22" presetClass="entr" presetSubtype="2" fill="hold" grpId="0" nodeType="withEffect">
                                  <p:stCondLst>
                                    <p:cond delay="1000"/>
                                  </p:stCondLst>
                                  <p:childTnLst>
                                    <p:set>
                                      <p:cBhvr>
                                        <p:cTn id="24"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right)">
                                      <p:cBhvr>
                                        <p:cTn id="25" dur="500"/>
                                        <p:tgtEl>
                                          <p:spTgt spid="6">
                                            <p:graphicEl>
                                              <a:chart seriesIdx="2" categoryIdx="-4" bldStep="series"/>
                                            </p:graphicEl>
                                          </p:spTgt>
                                        </p:tgtEl>
                                      </p:cBhvr>
                                    </p:animEffect>
                                  </p:childTnLst>
                                </p:cTn>
                              </p:par>
                              <p:par>
                                <p:cTn id="26" presetID="1" presetClass="entr" presetSubtype="0" fill="hold" grpId="0" nodeType="withEffect">
                                  <p:stCondLst>
                                    <p:cond delay="150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chart seriesIdx="3" categoryIdx="-4" bldStep="series"/>
                                            </p:graphicEl>
                                          </p:spTgt>
                                        </p:tgtEl>
                                        <p:attrNameLst>
                                          <p:attrName>style.visibility</p:attrName>
                                        </p:attrNameLst>
                                      </p:cBhvr>
                                      <p:to>
                                        <p:strVal val="visible"/>
                                      </p:to>
                                    </p:set>
                                    <p:animEffect transition="in" filter="wipe(right)">
                                      <p:cBhvr>
                                        <p:cTn id="50" dur="500"/>
                                        <p:tgtEl>
                                          <p:spTgt spid="6">
                                            <p:graphicEl>
                                              <a:chart seriesIdx="3" categoryIdx="-4" bldStep="series"/>
                                            </p:graphicEl>
                                          </p:spTgt>
                                        </p:tgtEl>
                                      </p:cBhvr>
                                    </p:animEffect>
                                  </p:childTnLst>
                                </p:cTn>
                              </p:par>
                              <p:par>
                                <p:cTn id="51" presetID="1" presetClass="entr" presetSubtype="0" fill="hold" grpId="0" nodeType="withEffect">
                                  <p:stCondLst>
                                    <p:cond delay="50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Graphic spid="6" grpId="0" uiExpand="1">
        <p:bldSub>
          <a:bldChart bld="series"/>
        </p:bldSub>
      </p:bldGraphic>
      <p:bldP spid="11" grpId="0"/>
      <p:bldP spid="12" grpId="0"/>
      <p:bldP spid="13" grpId="0"/>
      <p:bldP spid="14" grpId="0"/>
      <p:bldP spid="15" grpId="0"/>
      <p:bldP spid="16" grpId="0"/>
      <p:bldP spid="17" grpId="0"/>
      <p:bldP spid="19" grpId="0"/>
      <p:bldP spid="22" grpId="0"/>
      <p:bldP spid="2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189DF5-26C1-604A-8FFF-039744C89528}"/>
              </a:ext>
            </a:extLst>
          </p:cNvPr>
          <p:cNvSpPr/>
          <p:nvPr/>
        </p:nvSpPr>
        <p:spPr>
          <a:xfrm>
            <a:off x="5931673" y="1137037"/>
            <a:ext cx="357809" cy="707666"/>
          </a:xfrm>
          <a:prstGeom prst="rect">
            <a:avLst/>
          </a:prstGeom>
          <a:solidFill>
            <a:schemeClr val="accent2">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852EC56-9A0D-8C4C-A03A-886B1B37B6EA}"/>
              </a:ext>
            </a:extLst>
          </p:cNvPr>
          <p:cNvSpPr/>
          <p:nvPr/>
        </p:nvSpPr>
        <p:spPr>
          <a:xfrm>
            <a:off x="4310932" y="1490870"/>
            <a:ext cx="357809" cy="1498820"/>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20000"/>
                  <a:lumOff val="80000"/>
                </a:srgb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A26AB28-E6FB-B342-8F73-C33E646B9012}"/>
              </a:ext>
            </a:extLst>
          </p:cNvPr>
          <p:cNvSpPr/>
          <p:nvPr/>
        </p:nvSpPr>
        <p:spPr>
          <a:xfrm>
            <a:off x="3493273" y="2009030"/>
            <a:ext cx="357809" cy="1966622"/>
          </a:xfrm>
          <a:prstGeom prst="rect">
            <a:avLst/>
          </a:prstGeom>
          <a:solidFill>
            <a:srgbClr val="B1F5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4BDBDB5-78F5-5B45-AF03-EE2E263CDFAB}"/>
              </a:ext>
            </a:extLst>
          </p:cNvPr>
          <p:cNvSpPr/>
          <p:nvPr/>
        </p:nvSpPr>
        <p:spPr>
          <a:xfrm>
            <a:off x="2675614" y="3090408"/>
            <a:ext cx="357809" cy="2030232"/>
          </a:xfrm>
          <a:prstGeom prst="rect">
            <a:avLst/>
          </a:prstGeom>
          <a:solidFill>
            <a:srgbClr val="E8C9F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CA066560-B431-AD4A-A271-21C20C27697E}"/>
              </a:ext>
            </a:extLst>
          </p:cNvPr>
          <p:cNvGraphicFramePr>
            <a:graphicFrameLocks noGrp="1"/>
          </p:cNvGraphicFramePr>
          <p:nvPr>
            <p:ph idx="1"/>
          </p:nvPr>
        </p:nvGraphicFramePr>
        <p:xfrm>
          <a:off x="644704" y="842838"/>
          <a:ext cx="7854591" cy="5720247"/>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EE45BEF4-7A68-EB48-BDF4-73C667B49DE6}"/>
              </a:ext>
            </a:extLst>
          </p:cNvPr>
          <p:cNvSpPr>
            <a:spLocks noGrp="1"/>
          </p:cNvSpPr>
          <p:nvPr>
            <p:ph type="title"/>
          </p:nvPr>
        </p:nvSpPr>
        <p:spPr/>
        <p:txBody>
          <a:bodyPr/>
          <a:lstStyle/>
          <a:p>
            <a:r>
              <a:rPr lang="en-US" sz="3200" dirty="0"/>
              <a:t>Performance with Varying DRAM Bandwidth</a:t>
            </a:r>
          </a:p>
        </p:txBody>
      </p:sp>
      <p:sp>
        <p:nvSpPr>
          <p:cNvPr id="11" name="TextBox 10">
            <a:extLst>
              <a:ext uri="{FF2B5EF4-FFF2-40B4-BE49-F238E27FC236}">
                <a16:creationId xmlns:a16="http://schemas.microsoft.com/office/drawing/2014/main" id="{4CA0334B-FBF7-374C-88CD-C4F7447B6B7A}"/>
              </a:ext>
            </a:extLst>
          </p:cNvPr>
          <p:cNvSpPr txBox="1"/>
          <p:nvPr/>
        </p:nvSpPr>
        <p:spPr>
          <a:xfrm>
            <a:off x="4668741" y="2589580"/>
            <a:ext cx="199285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~Intel Xeon 6258R</a:t>
            </a:r>
          </a:p>
        </p:txBody>
      </p:sp>
      <p:sp>
        <p:nvSpPr>
          <p:cNvPr id="12" name="TextBox 11">
            <a:extLst>
              <a:ext uri="{FF2B5EF4-FFF2-40B4-BE49-F238E27FC236}">
                <a16:creationId xmlns:a16="http://schemas.microsoft.com/office/drawing/2014/main" id="{39B37F5F-6EA5-8E49-AC90-05356E13800C}"/>
              </a:ext>
            </a:extLst>
          </p:cNvPr>
          <p:cNvSpPr txBox="1"/>
          <p:nvPr/>
        </p:nvSpPr>
        <p:spPr>
          <a:xfrm>
            <a:off x="3920554" y="3591445"/>
            <a:ext cx="269176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EPYC Rome 7702P</a:t>
            </a:r>
          </a:p>
        </p:txBody>
      </p:sp>
      <p:sp>
        <p:nvSpPr>
          <p:cNvPr id="13" name="TextBox 12">
            <a:extLst>
              <a:ext uri="{FF2B5EF4-FFF2-40B4-BE49-F238E27FC236}">
                <a16:creationId xmlns:a16="http://schemas.microsoft.com/office/drawing/2014/main" id="{6B216214-9C94-2C44-BF1C-D6C6C189A227}"/>
              </a:ext>
            </a:extLst>
          </p:cNvPr>
          <p:cNvSpPr txBox="1"/>
          <p:nvPr/>
        </p:nvSpPr>
        <p:spPr>
          <a:xfrm>
            <a:off x="3089060" y="4658706"/>
            <a:ext cx="279275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~AMD </a:t>
            </a:r>
            <a:r>
              <a:rPr kumimoji="0" lang="en-US" sz="1800" b="0" i="1" u="none" strike="noStrike" kern="1200" cap="none" spc="0" normalizeH="0" baseline="0" noProof="0" dirty="0" err="1">
                <a:ln>
                  <a:noFill/>
                </a:ln>
                <a:solidFill>
                  <a:srgbClr val="E7E6E6">
                    <a:lumMod val="50000"/>
                  </a:srgbClr>
                </a:solidFill>
                <a:effectLst/>
                <a:uLnTx/>
                <a:uFillTx/>
                <a:latin typeface="Lato" panose="020F0502020204030203" pitchFamily="34" charset="77"/>
                <a:ea typeface="+mn-ea"/>
                <a:cs typeface="+mn-cs"/>
              </a:rPr>
              <a:t>Threadripper</a:t>
            </a: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 3990x</a:t>
            </a:r>
          </a:p>
        </p:txBody>
      </p:sp>
      <p:sp>
        <p:nvSpPr>
          <p:cNvPr id="14" name="TextBox 13">
            <a:extLst>
              <a:ext uri="{FF2B5EF4-FFF2-40B4-BE49-F238E27FC236}">
                <a16:creationId xmlns:a16="http://schemas.microsoft.com/office/drawing/2014/main" id="{5EE9F10A-8B23-7941-84EF-002FE5597F59}"/>
              </a:ext>
            </a:extLst>
          </p:cNvPr>
          <p:cNvSpPr txBox="1"/>
          <p:nvPr/>
        </p:nvSpPr>
        <p:spPr>
          <a:xfrm>
            <a:off x="7810198" y="1839385"/>
            <a:ext cx="64312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AD47">
                    <a:lumMod val="75000"/>
                  </a:srgbClr>
                </a:solidFill>
                <a:effectLst/>
                <a:uLnTx/>
                <a:uFillTx/>
                <a:latin typeface="Lato" panose="020F0502020204030203" pitchFamily="34" charset="77"/>
                <a:ea typeface="+mn-ea"/>
                <a:cs typeface="+mn-cs"/>
              </a:rPr>
              <a:t>SPP</a:t>
            </a:r>
          </a:p>
        </p:txBody>
      </p:sp>
      <p:sp>
        <p:nvSpPr>
          <p:cNvPr id="15" name="TextBox 14">
            <a:extLst>
              <a:ext uri="{FF2B5EF4-FFF2-40B4-BE49-F238E27FC236}">
                <a16:creationId xmlns:a16="http://schemas.microsoft.com/office/drawing/2014/main" id="{5F10B72E-015E-B849-8200-7EB07ABE0EB7}"/>
              </a:ext>
            </a:extLst>
          </p:cNvPr>
          <p:cNvSpPr txBox="1"/>
          <p:nvPr/>
        </p:nvSpPr>
        <p:spPr>
          <a:xfrm>
            <a:off x="7795398" y="1334855"/>
            <a:ext cx="84510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Lato" panose="020F0502020204030203" pitchFamily="34" charset="77"/>
                <a:ea typeface="+mn-ea"/>
                <a:cs typeface="+mn-cs"/>
              </a:rPr>
              <a:t>Bingo</a:t>
            </a:r>
          </a:p>
        </p:txBody>
      </p:sp>
      <p:sp>
        <p:nvSpPr>
          <p:cNvPr id="16" name="TextBox 15">
            <a:extLst>
              <a:ext uri="{FF2B5EF4-FFF2-40B4-BE49-F238E27FC236}">
                <a16:creationId xmlns:a16="http://schemas.microsoft.com/office/drawing/2014/main" id="{002A643B-926E-D444-BB4B-6BB5C7D77F06}"/>
              </a:ext>
            </a:extLst>
          </p:cNvPr>
          <p:cNvSpPr txBox="1"/>
          <p:nvPr/>
        </p:nvSpPr>
        <p:spPr>
          <a:xfrm>
            <a:off x="7805366" y="1586301"/>
            <a:ext cx="92204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lumMod val="75000"/>
                  </a:srgbClr>
                </a:solidFill>
                <a:effectLst/>
                <a:uLnTx/>
                <a:uFillTx/>
                <a:latin typeface="Lato" panose="020F0502020204030203" pitchFamily="34" charset="77"/>
                <a:ea typeface="+mn-ea"/>
                <a:cs typeface="+mn-cs"/>
              </a:rPr>
              <a:t>MLOP</a:t>
            </a:r>
          </a:p>
        </p:txBody>
      </p:sp>
      <p:sp>
        <p:nvSpPr>
          <p:cNvPr id="17" name="TextBox 16">
            <a:extLst>
              <a:ext uri="{FF2B5EF4-FFF2-40B4-BE49-F238E27FC236}">
                <a16:creationId xmlns:a16="http://schemas.microsoft.com/office/drawing/2014/main" id="{A2AEDD91-0C32-574E-A186-5BE3E67D1250}"/>
              </a:ext>
            </a:extLst>
          </p:cNvPr>
          <p:cNvSpPr txBox="1"/>
          <p:nvPr/>
        </p:nvSpPr>
        <p:spPr>
          <a:xfrm>
            <a:off x="7795398" y="1029205"/>
            <a:ext cx="107914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Lato" panose="020F0502020204030203" pitchFamily="34" charset="77"/>
                <a:ea typeface="+mn-ea"/>
                <a:cs typeface="+mn-cs"/>
              </a:rPr>
              <a:t>Pythia</a:t>
            </a:r>
          </a:p>
        </p:txBody>
      </p:sp>
      <p:sp>
        <p:nvSpPr>
          <p:cNvPr id="19" name="TextBox 18">
            <a:extLst>
              <a:ext uri="{FF2B5EF4-FFF2-40B4-BE49-F238E27FC236}">
                <a16:creationId xmlns:a16="http://schemas.microsoft.com/office/drawing/2014/main" id="{9E6D2B8A-FBBA-A44F-BBFF-5961207623E6}"/>
              </a:ext>
            </a:extLst>
          </p:cNvPr>
          <p:cNvSpPr txBox="1"/>
          <p:nvPr/>
        </p:nvSpPr>
        <p:spPr>
          <a:xfrm>
            <a:off x="5638974" y="1823102"/>
            <a:ext cx="9733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Lato" panose="020F0502020204030203" pitchFamily="34" charset="77"/>
                <a:ea typeface="+mn-ea"/>
                <a:cs typeface="+mn-cs"/>
              </a:rPr>
              <a:t>Baseline</a:t>
            </a:r>
          </a:p>
        </p:txBody>
      </p:sp>
      <p:cxnSp>
        <p:nvCxnSpPr>
          <p:cNvPr id="21" name="Straight Arrow Connector 20">
            <a:extLst>
              <a:ext uri="{FF2B5EF4-FFF2-40B4-BE49-F238E27FC236}">
                <a16:creationId xmlns:a16="http://schemas.microsoft.com/office/drawing/2014/main" id="{118F8850-7242-1847-8B96-B32BE4DFB84C}"/>
              </a:ext>
            </a:extLst>
          </p:cNvPr>
          <p:cNvCxnSpPr/>
          <p:nvPr/>
        </p:nvCxnSpPr>
        <p:spPr>
          <a:xfrm>
            <a:off x="7577594" y="1204640"/>
            <a:ext cx="0" cy="341906"/>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25E65D6-965B-D149-B1FC-1C4A2019F3AD}"/>
              </a:ext>
            </a:extLst>
          </p:cNvPr>
          <p:cNvSpPr txBox="1"/>
          <p:nvPr/>
        </p:nvSpPr>
        <p:spPr>
          <a:xfrm>
            <a:off x="7356764" y="794763"/>
            <a:ext cx="50526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3%</a:t>
            </a:r>
          </a:p>
        </p:txBody>
      </p:sp>
      <p:cxnSp>
        <p:nvCxnSpPr>
          <p:cNvPr id="23" name="Straight Arrow Connector 22">
            <a:extLst>
              <a:ext uri="{FF2B5EF4-FFF2-40B4-BE49-F238E27FC236}">
                <a16:creationId xmlns:a16="http://schemas.microsoft.com/office/drawing/2014/main" id="{2439A36C-430F-5A4A-AEF7-487C86615982}"/>
              </a:ext>
            </a:extLst>
          </p:cNvPr>
          <p:cNvCxnSpPr>
            <a:cxnSpLocks/>
          </p:cNvCxnSpPr>
          <p:nvPr/>
        </p:nvCxnSpPr>
        <p:spPr>
          <a:xfrm>
            <a:off x="2675614" y="3177889"/>
            <a:ext cx="0" cy="1665483"/>
          </a:xfrm>
          <a:prstGeom prst="straightConnector1">
            <a:avLst/>
          </a:prstGeom>
          <a:ln w="381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EA070D8-8650-5B48-BCED-7C89EE12F006}"/>
              </a:ext>
            </a:extLst>
          </p:cNvPr>
          <p:cNvSpPr txBox="1"/>
          <p:nvPr/>
        </p:nvSpPr>
        <p:spPr>
          <a:xfrm>
            <a:off x="2666017" y="3825964"/>
            <a:ext cx="63991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Lato" panose="020F0502020204030203" pitchFamily="34" charset="77"/>
                <a:ea typeface="+mn-ea"/>
                <a:cs typeface="+mn-cs"/>
              </a:rPr>
              <a:t>17%</a:t>
            </a:r>
          </a:p>
        </p:txBody>
      </p:sp>
      <p:sp>
        <p:nvSpPr>
          <p:cNvPr id="20" name="Rectangle 19">
            <a:extLst>
              <a:ext uri="{FF2B5EF4-FFF2-40B4-BE49-F238E27FC236}">
                <a16:creationId xmlns:a16="http://schemas.microsoft.com/office/drawing/2014/main" id="{CFB99ED5-254B-834B-8CE2-64A8CD8975BF}"/>
              </a:ext>
            </a:extLst>
          </p:cNvPr>
          <p:cNvSpPr/>
          <p:nvPr/>
        </p:nvSpPr>
        <p:spPr>
          <a:xfrm>
            <a:off x="169011" y="874643"/>
            <a:ext cx="8736450" cy="5542060"/>
          </a:xfrm>
          <a:prstGeom prst="rect">
            <a:avLst/>
          </a:prstGeom>
          <a:solidFill>
            <a:srgbClr val="FFFFFF">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E80A7FC1-AA75-8346-96D6-E584847A540F}"/>
              </a:ext>
            </a:extLst>
          </p:cNvPr>
          <p:cNvSpPr/>
          <p:nvPr/>
        </p:nvSpPr>
        <p:spPr>
          <a:xfrm>
            <a:off x="80388" y="2655844"/>
            <a:ext cx="8983226" cy="1558928"/>
          </a:xfrm>
          <a:prstGeom prst="rect">
            <a:avLst/>
          </a:prstGeom>
          <a:ln w="28575">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Pythia outperforms prior best prefetchers for</a:t>
            </a: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 wide range of DRAM bandwidth configurations</a:t>
            </a:r>
          </a:p>
        </p:txBody>
      </p:sp>
    </p:spTree>
    <p:extLst>
      <p:ext uri="{BB962C8B-B14F-4D97-AF65-F5344CB8AC3E}">
        <p14:creationId xmlns:p14="http://schemas.microsoft.com/office/powerpoint/2010/main" val="1854683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9408-568D-D849-B20B-D14F7C0146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809458-3406-614B-8614-09C6E86A51A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829EE78-77DE-774E-8E3C-547D2974177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2DF97FCE-1C93-7F47-B714-6E5EA092E7B6}"/>
              </a:ext>
            </a:extLst>
          </p:cNvPr>
          <p:cNvPicPr>
            <a:picLocks noChangeAspect="1"/>
          </p:cNvPicPr>
          <p:nvPr/>
        </p:nvPicPr>
        <p:blipFill>
          <a:blip r:embed="rId2"/>
          <a:stretch>
            <a:fillRect/>
          </a:stretch>
        </p:blipFill>
        <p:spPr>
          <a:xfrm>
            <a:off x="1955617" y="0"/>
            <a:ext cx="5232765" cy="6858000"/>
          </a:xfrm>
          <a:prstGeom prst="rect">
            <a:avLst/>
          </a:prstGeom>
        </p:spPr>
      </p:pic>
    </p:spTree>
    <p:extLst>
      <p:ext uri="{BB962C8B-B14F-4D97-AF65-F5344CB8AC3E}">
        <p14:creationId xmlns:p14="http://schemas.microsoft.com/office/powerpoint/2010/main" val="1126066395"/>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170E7-5437-B241-B8D8-8F3300D03E7C}"/>
              </a:ext>
            </a:extLst>
          </p:cNvPr>
          <p:cNvSpPr>
            <a:spLocks noGrp="1"/>
          </p:cNvSpPr>
          <p:nvPr>
            <p:ph type="title"/>
          </p:nvPr>
        </p:nvSpPr>
        <p:spPr/>
        <p:txBody>
          <a:bodyPr/>
          <a:lstStyle/>
          <a:p>
            <a:r>
              <a:rPr lang="en-US" dirty="0"/>
              <a:t>Pythia’s Overhead</a:t>
            </a:r>
          </a:p>
        </p:txBody>
      </p:sp>
      <p:sp>
        <p:nvSpPr>
          <p:cNvPr id="5" name="Content Placeholder 4">
            <a:extLst>
              <a:ext uri="{FF2B5EF4-FFF2-40B4-BE49-F238E27FC236}">
                <a16:creationId xmlns:a16="http://schemas.microsoft.com/office/drawing/2014/main" id="{63E193EB-0456-824E-AABB-C7B93318976B}"/>
              </a:ext>
            </a:extLst>
          </p:cNvPr>
          <p:cNvSpPr>
            <a:spLocks noGrp="1"/>
          </p:cNvSpPr>
          <p:nvPr>
            <p:ph idx="1"/>
          </p:nvPr>
        </p:nvSpPr>
        <p:spPr/>
        <p:txBody>
          <a:bodyPr/>
          <a:lstStyle/>
          <a:p>
            <a:r>
              <a:rPr lang="en-US" sz="3000" b="1" dirty="0">
                <a:solidFill>
                  <a:srgbClr val="000CFF"/>
                </a:solidFill>
                <a:latin typeface="+mn-lt"/>
              </a:rPr>
              <a:t>25.5 KB </a:t>
            </a:r>
            <a:r>
              <a:rPr lang="en-US" sz="3000" dirty="0">
                <a:latin typeface="+mn-lt"/>
              </a:rPr>
              <a:t>of total metadata storage </a:t>
            </a:r>
            <a:r>
              <a:rPr lang="en-US" sz="3000" b="1" dirty="0">
                <a:solidFill>
                  <a:srgbClr val="000CFF"/>
                </a:solidFill>
                <a:latin typeface="+mn-lt"/>
              </a:rPr>
              <a:t>per core</a:t>
            </a:r>
          </a:p>
          <a:p>
            <a:pPr lvl="1"/>
            <a:r>
              <a:rPr lang="en-US" sz="2600" dirty="0">
                <a:latin typeface="+mn-lt"/>
              </a:rPr>
              <a:t>Only simple tables</a:t>
            </a:r>
          </a:p>
          <a:p>
            <a:r>
              <a:rPr lang="en-US" sz="3000" dirty="0">
                <a:latin typeface="+mn-lt"/>
              </a:rPr>
              <a:t>We also model functionally-accurate Pythia with full complexity in </a:t>
            </a:r>
            <a:r>
              <a:rPr lang="en-US" sz="3000" b="1" dirty="0">
                <a:solidFill>
                  <a:schemeClr val="accent2"/>
                </a:solidFill>
                <a:latin typeface="+mn-lt"/>
              </a:rPr>
              <a:t>Chisel</a:t>
            </a:r>
            <a:r>
              <a:rPr lang="en-US" sz="3000" dirty="0">
                <a:latin typeface="+mn-lt"/>
              </a:rPr>
              <a:t> </a:t>
            </a:r>
            <a:r>
              <a:rPr lang="en-US" sz="1800" b="1" dirty="0">
                <a:solidFill>
                  <a:schemeClr val="bg2">
                    <a:lumMod val="75000"/>
                  </a:schemeClr>
                </a:solidFill>
                <a:latin typeface="+mn-lt"/>
              </a:rPr>
              <a:t>[4]</a:t>
            </a:r>
            <a:r>
              <a:rPr lang="en-US" sz="3000" dirty="0">
                <a:latin typeface="+mn-lt"/>
              </a:rPr>
              <a:t> HDL</a:t>
            </a:r>
          </a:p>
        </p:txBody>
      </p:sp>
      <p:sp>
        <p:nvSpPr>
          <p:cNvPr id="6" name="Rounded Rectangle 5">
            <a:extLst>
              <a:ext uri="{FF2B5EF4-FFF2-40B4-BE49-F238E27FC236}">
                <a16:creationId xmlns:a16="http://schemas.microsoft.com/office/drawing/2014/main" id="{B9CE33B3-3879-9E48-945B-53C67109D76C}"/>
              </a:ext>
            </a:extLst>
          </p:cNvPr>
          <p:cNvSpPr/>
          <p:nvPr/>
        </p:nvSpPr>
        <p:spPr>
          <a:xfrm>
            <a:off x="2539715" y="2980986"/>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1.03%</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area</a:t>
            </a:r>
            <a:r>
              <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overhead</a:t>
            </a:r>
          </a:p>
        </p:txBody>
      </p:sp>
      <p:sp>
        <p:nvSpPr>
          <p:cNvPr id="8" name="Rounded Rectangle 7">
            <a:extLst>
              <a:ext uri="{FF2B5EF4-FFF2-40B4-BE49-F238E27FC236}">
                <a16:creationId xmlns:a16="http://schemas.microsoft.com/office/drawing/2014/main" id="{1FCF103B-80E0-0B4F-96B7-2C7E8AA094DF}"/>
              </a:ext>
            </a:extLst>
          </p:cNvPr>
          <p:cNvSpPr/>
          <p:nvPr/>
        </p:nvSpPr>
        <p:spPr>
          <a:xfrm>
            <a:off x="2539714" y="5187273"/>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Satisfies prediction latency</a:t>
            </a:r>
            <a:endParaRPr kumimoji="0" lang="en-US" sz="27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8499BC97-2BA5-584E-8758-5898A9ACB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2778904"/>
            <a:ext cx="1014185" cy="1014185"/>
          </a:xfrm>
          <a:prstGeom prst="rect">
            <a:avLst/>
          </a:prstGeom>
          <a:effectLst>
            <a:outerShdw blurRad="50800" dist="38100" dir="2700000" algn="tl" rotWithShape="0">
              <a:prstClr val="black">
                <a:alpha val="40000"/>
              </a:prstClr>
            </a:outerShdw>
          </a:effectLst>
        </p:spPr>
      </p:pic>
      <p:sp>
        <p:nvSpPr>
          <p:cNvPr id="17" name="Rounded Rectangle 16">
            <a:extLst>
              <a:ext uri="{FF2B5EF4-FFF2-40B4-BE49-F238E27FC236}">
                <a16:creationId xmlns:a16="http://schemas.microsoft.com/office/drawing/2014/main" id="{964FBD02-CAFE-C749-90E4-555B48C2307C}"/>
              </a:ext>
            </a:extLst>
          </p:cNvPr>
          <p:cNvSpPr/>
          <p:nvPr/>
        </p:nvSpPr>
        <p:spPr>
          <a:xfrm>
            <a:off x="2539714" y="4065373"/>
            <a:ext cx="4733055" cy="650630"/>
          </a:xfrm>
          <a:prstGeom prst="round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00"/>
                </a:solidFill>
                <a:effectLst/>
                <a:uLnTx/>
                <a:uFillTx/>
                <a:latin typeface="Calibri" panose="020F0502020204030204"/>
                <a:ea typeface="+mn-ea"/>
                <a:cs typeface="+mn-cs"/>
              </a:rPr>
              <a:t>0.4%</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700" b="1" i="0" u="none" strike="noStrike" kern="1200" cap="none" spc="0" normalizeH="0" baseline="0" noProof="0" dirty="0">
                <a:ln>
                  <a:noFill/>
                </a:ln>
                <a:solidFill>
                  <a:srgbClr val="FFFF00"/>
                </a:solidFill>
                <a:effectLst/>
                <a:uLnTx/>
                <a:uFillTx/>
                <a:latin typeface="Calibri" panose="020F0502020204030204"/>
                <a:ea typeface="+mn-ea"/>
                <a:cs typeface="+mn-cs"/>
              </a:rPr>
              <a:t>power</a:t>
            </a: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 overhead</a:t>
            </a:r>
          </a:p>
        </p:txBody>
      </p:sp>
      <p:pic>
        <p:nvPicPr>
          <p:cNvPr id="18" name="Picture 17">
            <a:extLst>
              <a:ext uri="{FF2B5EF4-FFF2-40B4-BE49-F238E27FC236}">
                <a16:creationId xmlns:a16="http://schemas.microsoft.com/office/drawing/2014/main" id="{1443FFCA-31F6-644E-8F1B-1AF3AA3D2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3874523"/>
            <a:ext cx="1014185" cy="1014185"/>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E02E2A8A-176E-2A44-AE22-6D9BB69A7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621" y="4985794"/>
            <a:ext cx="1042482" cy="1014185"/>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E2FAFE7A-26BE-B54E-9515-C4C2BB6617F5}"/>
              </a:ext>
            </a:extLst>
          </p:cNvPr>
          <p:cNvSpPr txBox="1"/>
          <p:nvPr/>
        </p:nvSpPr>
        <p:spPr>
          <a:xfrm>
            <a:off x="1707907" y="6121440"/>
            <a:ext cx="620323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rPr>
              <a:t>of a desktop-class 4-core Skylake processor (Xeon D2132IT, 60W)</a:t>
            </a:r>
          </a:p>
        </p:txBody>
      </p:sp>
      <p:sp>
        <p:nvSpPr>
          <p:cNvPr id="21" name="TextBox 20">
            <a:extLst>
              <a:ext uri="{FF2B5EF4-FFF2-40B4-BE49-F238E27FC236}">
                <a16:creationId xmlns:a16="http://schemas.microsoft.com/office/drawing/2014/main" id="{A5C02E59-B1D8-4E46-92B4-5062CD636EE0}"/>
              </a:ext>
            </a:extLst>
          </p:cNvPr>
          <p:cNvSpPr txBox="1"/>
          <p:nvPr/>
        </p:nvSpPr>
        <p:spPr>
          <a:xfrm>
            <a:off x="6514862" y="6394960"/>
            <a:ext cx="2137958"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[4] </a:t>
            </a:r>
            <a:r>
              <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https://www.chisel-lang.org</a:t>
            </a:r>
            <a:endParaRPr kumimoji="0" lang="en-US" sz="12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19016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1BF3B2-EBA2-284D-B1A6-0A4796392EF5}"/>
              </a:ext>
            </a:extLst>
          </p:cNvPr>
          <p:cNvSpPr>
            <a:spLocks noGrp="1"/>
          </p:cNvSpPr>
          <p:nvPr>
            <p:ph type="title"/>
          </p:nvPr>
        </p:nvSpPr>
        <p:spPr/>
        <p:txBody>
          <a:bodyPr/>
          <a:lstStyle/>
          <a:p>
            <a:r>
              <a:rPr lang="en-US" dirty="0"/>
              <a:t>More in the Paper</a:t>
            </a:r>
          </a:p>
        </p:txBody>
      </p:sp>
      <p:sp>
        <p:nvSpPr>
          <p:cNvPr id="5" name="Content Placeholder 4">
            <a:extLst>
              <a:ext uri="{FF2B5EF4-FFF2-40B4-BE49-F238E27FC236}">
                <a16:creationId xmlns:a16="http://schemas.microsoft.com/office/drawing/2014/main" id="{3A584A94-F8C7-C549-8266-83090A961D82}"/>
              </a:ext>
            </a:extLst>
          </p:cNvPr>
          <p:cNvSpPr>
            <a:spLocks noGrp="1"/>
          </p:cNvSpPr>
          <p:nvPr>
            <p:ph idx="1"/>
          </p:nvPr>
        </p:nvSpPr>
        <p:spPr/>
        <p:txBody>
          <a:bodyPr>
            <a:normAutofit lnSpcReduction="10000"/>
          </a:bodyPr>
          <a:lstStyle/>
          <a:p>
            <a:r>
              <a:rPr lang="en-US" dirty="0"/>
              <a:t>Performance comparison with </a:t>
            </a:r>
            <a:r>
              <a:rPr lang="en-US" b="1" dirty="0">
                <a:solidFill>
                  <a:srgbClr val="C00000"/>
                </a:solidFill>
              </a:rPr>
              <a:t>unseen traces</a:t>
            </a:r>
          </a:p>
          <a:p>
            <a:pPr lvl="1"/>
            <a:r>
              <a:rPr lang="en-US" dirty="0"/>
              <a:t>Pythia provides equally high performance benefits</a:t>
            </a:r>
            <a:br>
              <a:rPr lang="en-US" dirty="0"/>
            </a:br>
            <a:endParaRPr lang="en-US" dirty="0"/>
          </a:p>
          <a:p>
            <a:r>
              <a:rPr lang="en-US" dirty="0"/>
              <a:t>Comparison against </a:t>
            </a:r>
            <a:r>
              <a:rPr lang="en-US" b="1" dirty="0">
                <a:solidFill>
                  <a:srgbClr val="000CFF"/>
                </a:solidFill>
              </a:rPr>
              <a:t>multi-level prefetchers</a:t>
            </a:r>
            <a:endParaRPr lang="en-US" b="1" dirty="0">
              <a:solidFill>
                <a:srgbClr val="C00000"/>
              </a:solidFill>
            </a:endParaRPr>
          </a:p>
          <a:p>
            <a:pPr lvl="1"/>
            <a:r>
              <a:rPr lang="en-US" dirty="0"/>
              <a:t>Pythia outperforms prior best multi-level prefetchers</a:t>
            </a:r>
          </a:p>
          <a:p>
            <a:pPr lvl="1"/>
            <a:endParaRPr lang="en-US" dirty="0"/>
          </a:p>
          <a:p>
            <a:r>
              <a:rPr lang="en-US" dirty="0"/>
              <a:t>Understanding Pythia’s learning with </a:t>
            </a:r>
            <a:r>
              <a:rPr lang="en-US" b="1" dirty="0">
                <a:solidFill>
                  <a:schemeClr val="accent2"/>
                </a:solidFill>
              </a:rPr>
              <a:t>a case study</a:t>
            </a:r>
          </a:p>
          <a:p>
            <a:pPr lvl="1"/>
            <a:r>
              <a:rPr lang="en-US" dirty="0"/>
              <a:t>We reason towards the correctness of Pythia’s decision</a:t>
            </a:r>
          </a:p>
          <a:p>
            <a:endParaRPr lang="en-US" b="1" dirty="0">
              <a:solidFill>
                <a:schemeClr val="accent6"/>
              </a:solidFill>
            </a:endParaRPr>
          </a:p>
          <a:p>
            <a:r>
              <a:rPr lang="en-US" b="1" dirty="0">
                <a:solidFill>
                  <a:schemeClr val="accent6"/>
                </a:solidFill>
              </a:rPr>
              <a:t>Performance sensitivity</a:t>
            </a:r>
            <a:r>
              <a:rPr lang="en-US" dirty="0"/>
              <a:t> towards different features and hyperparameter values</a:t>
            </a:r>
          </a:p>
          <a:p>
            <a:endParaRPr lang="en-US" dirty="0"/>
          </a:p>
          <a:p>
            <a:r>
              <a:rPr lang="en-US" dirty="0"/>
              <a:t>Detailed single-core and four-core performance</a:t>
            </a:r>
            <a:endParaRPr lang="en-US" b="1" dirty="0">
              <a:solidFill>
                <a:srgbClr val="C00000"/>
              </a:solidFill>
            </a:endParaRPr>
          </a:p>
          <a:p>
            <a:pPr>
              <a:buFont typeface="Wingdings" pitchFamily="2" charset="2"/>
              <a:buChar char="ü"/>
            </a:pPr>
            <a:endParaRPr lang="en-US" b="1" dirty="0">
              <a:solidFill>
                <a:srgbClr val="C00000"/>
              </a:solidFill>
            </a:endParaRPr>
          </a:p>
        </p:txBody>
      </p:sp>
      <p:sp>
        <p:nvSpPr>
          <p:cNvPr id="6" name="Rectangle 5">
            <a:extLst>
              <a:ext uri="{FF2B5EF4-FFF2-40B4-BE49-F238E27FC236}">
                <a16:creationId xmlns:a16="http://schemas.microsoft.com/office/drawing/2014/main" id="{E6F44A4A-BB04-3A40-AA0C-1FAF328BF33C}"/>
              </a:ext>
            </a:extLst>
          </p:cNvPr>
          <p:cNvSpPr/>
          <p:nvPr/>
        </p:nvSpPr>
        <p:spPr>
          <a:xfrm>
            <a:off x="169011" y="874643"/>
            <a:ext cx="8736450" cy="554206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329752B-1A8B-6144-9B45-3FF3BF816C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39" y="2302611"/>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4E21BB4-2BC2-3449-A3CD-747FA23CAAD4}"/>
              </a:ext>
            </a:extLst>
          </p:cNvPr>
          <p:cNvSpPr txBox="1"/>
          <p:nvPr/>
        </p:nvSpPr>
        <p:spPr>
          <a:xfrm>
            <a:off x="2172522" y="4359529"/>
            <a:ext cx="4729428"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4"/>
              </a:rPr>
              <a:t>https://arxiv.org/pdf/2109.12021.pdf</a:t>
            </a:r>
            <a:endParaRPr kumimoji="0" lang="en-US" sz="18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417607185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5BB35-9FEF-244E-92B7-E108363EA1D8}"/>
              </a:ext>
            </a:extLst>
          </p:cNvPr>
          <p:cNvSpPr>
            <a:spLocks noGrp="1"/>
          </p:cNvSpPr>
          <p:nvPr>
            <p:ph type="title"/>
          </p:nvPr>
        </p:nvSpPr>
        <p:spPr/>
        <p:txBody>
          <a:bodyPr/>
          <a:lstStyle/>
          <a:p>
            <a:r>
              <a:rPr lang="en-US" dirty="0"/>
              <a:t>Pythia is Open Source</a:t>
            </a:r>
          </a:p>
        </p:txBody>
      </p:sp>
      <p:sp>
        <p:nvSpPr>
          <p:cNvPr id="9" name="Content Placeholder 8">
            <a:extLst>
              <a:ext uri="{FF2B5EF4-FFF2-40B4-BE49-F238E27FC236}">
                <a16:creationId xmlns:a16="http://schemas.microsoft.com/office/drawing/2014/main" id="{F53749AB-BE31-7046-A890-54FC3D0BA9C8}"/>
              </a:ext>
            </a:extLst>
          </p:cNvPr>
          <p:cNvSpPr>
            <a:spLocks noGrp="1"/>
          </p:cNvSpPr>
          <p:nvPr>
            <p:ph idx="1"/>
          </p:nvPr>
        </p:nvSpPr>
        <p:spPr/>
        <p:txBody>
          <a:bodyPr/>
          <a:lstStyle/>
          <a:p>
            <a:pPr marL="0" indent="0" algn="ctr">
              <a:buNone/>
            </a:pPr>
            <a:r>
              <a:rPr lang="en-US" sz="3200" dirty="0">
                <a:latin typeface="Calibri" panose="020F0502020204030204" pitchFamily="34" charset="0"/>
                <a:cs typeface="Calibri" panose="020F0502020204030204" pitchFamily="34" charset="0"/>
                <a:hlinkClick r:id="rId2"/>
              </a:rPr>
              <a:t>https://github.com/CMU-SAFARI/Pythia</a:t>
            </a:r>
            <a:endParaRPr lang="en-US" sz="3200" dirty="0">
              <a:latin typeface="Calibri" panose="020F0502020204030204" pitchFamily="34" charset="0"/>
              <a:cs typeface="Calibri" panose="020F0502020204030204" pitchFamily="34" charset="0"/>
            </a:endParaRPr>
          </a:p>
          <a:p>
            <a:endParaRPr lang="en-US" sz="100" dirty="0">
              <a:latin typeface="Calibri" panose="020F0502020204030204" pitchFamily="34" charset="0"/>
              <a:cs typeface="Calibri" panose="020F0502020204030204" pitchFamily="34" charset="0"/>
            </a:endParaRPr>
          </a:p>
          <a:p>
            <a:r>
              <a:rPr lang="en-US" sz="3000" dirty="0">
                <a:latin typeface="Calibri" panose="020F0502020204030204" pitchFamily="34" charset="0"/>
                <a:cs typeface="Calibri" panose="020F0502020204030204" pitchFamily="34" charset="0"/>
              </a:rPr>
              <a:t>MICRO’21 </a:t>
            </a:r>
            <a:r>
              <a:rPr lang="en-US" sz="3000" b="1" dirty="0">
                <a:solidFill>
                  <a:srgbClr val="C00000"/>
                </a:solidFill>
                <a:latin typeface="Calibri" panose="020F0502020204030204" pitchFamily="34" charset="0"/>
                <a:cs typeface="Calibri" panose="020F0502020204030204" pitchFamily="34" charset="0"/>
              </a:rPr>
              <a:t>artifact evaluated</a:t>
            </a:r>
          </a:p>
          <a:p>
            <a:r>
              <a:rPr lang="en-US" sz="3000" b="1" dirty="0" err="1">
                <a:solidFill>
                  <a:srgbClr val="000CFF"/>
                </a:solidFill>
                <a:latin typeface="Calibri" panose="020F0502020204030204" pitchFamily="34" charset="0"/>
                <a:cs typeface="Calibri" panose="020F0502020204030204" pitchFamily="34" charset="0"/>
              </a:rPr>
              <a:t>Champsim</a:t>
            </a:r>
            <a:r>
              <a:rPr lang="en-US" sz="3000" b="1" dirty="0">
                <a:solidFill>
                  <a:srgbClr val="000CFF"/>
                </a:solidFill>
                <a:latin typeface="Calibri" panose="020F0502020204030204" pitchFamily="34" charset="0"/>
                <a:cs typeface="Calibri" panose="020F0502020204030204" pitchFamily="34" charset="0"/>
              </a:rPr>
              <a:t> source</a:t>
            </a:r>
            <a:r>
              <a:rPr lang="en-US" sz="3000" dirty="0">
                <a:solidFill>
                  <a:srgbClr val="000CFF"/>
                </a:solidFill>
                <a:latin typeface="Calibri" panose="020F0502020204030204" pitchFamily="34" charset="0"/>
                <a:cs typeface="Calibri" panose="020F0502020204030204" pitchFamily="34" charset="0"/>
              </a:rPr>
              <a:t> </a:t>
            </a:r>
            <a:r>
              <a:rPr lang="en-US" sz="3000" dirty="0">
                <a:latin typeface="Calibri" panose="020F0502020204030204" pitchFamily="34" charset="0"/>
                <a:cs typeface="Calibri" panose="020F0502020204030204" pitchFamily="34" charset="0"/>
              </a:rPr>
              <a:t>code + </a:t>
            </a:r>
            <a:r>
              <a:rPr lang="en-US" sz="3000" b="1" dirty="0">
                <a:solidFill>
                  <a:srgbClr val="000CFF"/>
                </a:solidFill>
                <a:latin typeface="Calibri" panose="020F0502020204030204" pitchFamily="34" charset="0"/>
                <a:cs typeface="Calibri" panose="020F0502020204030204" pitchFamily="34" charset="0"/>
              </a:rPr>
              <a:t>Chisel</a:t>
            </a:r>
            <a:r>
              <a:rPr lang="en-US" sz="3000" dirty="0">
                <a:latin typeface="Calibri" panose="020F0502020204030204" pitchFamily="34" charset="0"/>
                <a:cs typeface="Calibri" panose="020F0502020204030204" pitchFamily="34" charset="0"/>
              </a:rPr>
              <a:t> modeling code</a:t>
            </a:r>
          </a:p>
          <a:p>
            <a:r>
              <a:rPr lang="en-US" sz="3000" b="1" dirty="0">
                <a:solidFill>
                  <a:schemeClr val="accent6">
                    <a:lumMod val="75000"/>
                  </a:schemeClr>
                </a:solidFill>
                <a:latin typeface="Calibri" panose="020F0502020204030204" pitchFamily="34" charset="0"/>
                <a:cs typeface="Calibri" panose="020F0502020204030204" pitchFamily="34" charset="0"/>
              </a:rPr>
              <a:t>All traces</a:t>
            </a:r>
            <a:r>
              <a:rPr lang="en-US" sz="3000" dirty="0">
                <a:latin typeface="Calibri" panose="020F0502020204030204" pitchFamily="34" charset="0"/>
                <a:cs typeface="Calibri" panose="020F0502020204030204" pitchFamily="34" charset="0"/>
              </a:rPr>
              <a:t> used for evaluation</a:t>
            </a:r>
          </a:p>
        </p:txBody>
      </p:sp>
      <p:pic>
        <p:nvPicPr>
          <p:cNvPr id="13" name="Picture 12">
            <a:extLst>
              <a:ext uri="{FF2B5EF4-FFF2-40B4-BE49-F238E27FC236}">
                <a16:creationId xmlns:a16="http://schemas.microsoft.com/office/drawing/2014/main" id="{0CF51876-2774-604C-B12B-CB9D757B3020}"/>
              </a:ext>
            </a:extLst>
          </p:cNvPr>
          <p:cNvPicPr>
            <a:picLocks noChangeAspect="1"/>
          </p:cNvPicPr>
          <p:nvPr/>
        </p:nvPicPr>
        <p:blipFill>
          <a:blip r:embed="rId3"/>
          <a:stretch>
            <a:fillRect/>
          </a:stretch>
        </p:blipFill>
        <p:spPr>
          <a:xfrm>
            <a:off x="6351586" y="43365"/>
            <a:ext cx="759994" cy="755795"/>
          </a:xfrm>
          <a:prstGeom prst="rect">
            <a:avLst/>
          </a:prstGeom>
        </p:spPr>
      </p:pic>
      <p:pic>
        <p:nvPicPr>
          <p:cNvPr id="14" name="Picture 13">
            <a:extLst>
              <a:ext uri="{FF2B5EF4-FFF2-40B4-BE49-F238E27FC236}">
                <a16:creationId xmlns:a16="http://schemas.microsoft.com/office/drawing/2014/main" id="{1F963882-2781-184B-8124-7F3E699EEE5E}"/>
              </a:ext>
            </a:extLst>
          </p:cNvPr>
          <p:cNvPicPr>
            <a:picLocks noChangeAspect="1"/>
          </p:cNvPicPr>
          <p:nvPr/>
        </p:nvPicPr>
        <p:blipFill>
          <a:blip r:embed="rId4"/>
          <a:stretch>
            <a:fillRect/>
          </a:stretch>
        </p:blipFill>
        <p:spPr>
          <a:xfrm>
            <a:off x="7204269" y="44462"/>
            <a:ext cx="759994" cy="755795"/>
          </a:xfrm>
          <a:prstGeom prst="rect">
            <a:avLst/>
          </a:prstGeom>
        </p:spPr>
      </p:pic>
      <p:pic>
        <p:nvPicPr>
          <p:cNvPr id="15" name="Picture 14">
            <a:extLst>
              <a:ext uri="{FF2B5EF4-FFF2-40B4-BE49-F238E27FC236}">
                <a16:creationId xmlns:a16="http://schemas.microsoft.com/office/drawing/2014/main" id="{D325227A-CBE5-E542-927A-E269C88CB4C0}"/>
              </a:ext>
            </a:extLst>
          </p:cNvPr>
          <p:cNvPicPr>
            <a:picLocks noChangeAspect="1"/>
          </p:cNvPicPr>
          <p:nvPr/>
        </p:nvPicPr>
        <p:blipFill>
          <a:blip r:embed="rId5"/>
          <a:stretch>
            <a:fillRect/>
          </a:stretch>
        </p:blipFill>
        <p:spPr>
          <a:xfrm>
            <a:off x="8056952" y="44241"/>
            <a:ext cx="759994" cy="755795"/>
          </a:xfrm>
          <a:prstGeom prst="rect">
            <a:avLst/>
          </a:prstGeom>
        </p:spPr>
      </p:pic>
      <p:pic>
        <p:nvPicPr>
          <p:cNvPr id="3" name="Picture 2">
            <a:extLst>
              <a:ext uri="{FF2B5EF4-FFF2-40B4-BE49-F238E27FC236}">
                <a16:creationId xmlns:a16="http://schemas.microsoft.com/office/drawing/2014/main" id="{DBAB3A35-E534-8847-A3B1-ECB4E72F9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096" y="3179920"/>
            <a:ext cx="6836119" cy="3634715"/>
          </a:xfrm>
          <a:prstGeom prst="rect">
            <a:avLst/>
          </a:prstGeom>
        </p:spPr>
      </p:pic>
    </p:spTree>
    <p:extLst>
      <p:ext uri="{BB962C8B-B14F-4D97-AF65-F5344CB8AC3E}">
        <p14:creationId xmlns:p14="http://schemas.microsoft.com/office/powerpoint/2010/main" val="34373204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0"/>
              </a:rPr>
              <a:t>https://github.com/CMU-SAFARI/Pythia</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20258258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r>
              <a:rPr lang="en-US" sz="1600" dirty="0"/>
              <a:t>Rahul </a:t>
            </a:r>
            <a:r>
              <a:rPr lang="en-US" sz="1600" dirty="0" err="1"/>
              <a:t>Bera</a:t>
            </a:r>
            <a:r>
              <a:rPr lang="en-US" sz="1600" dirty="0"/>
              <a:t>, Konstantinos </a:t>
            </a:r>
            <a:r>
              <a:rPr lang="en-US" sz="1600" dirty="0" err="1"/>
              <a:t>Kanellopoulos</a:t>
            </a:r>
            <a:r>
              <a:rPr lang="en-US" sz="1600" dirty="0"/>
              <a:t>, Anant Nori, Taha </a:t>
            </a:r>
            <a:r>
              <a:rPr lang="en-US" sz="1600" dirty="0" err="1"/>
              <a:t>Shahroodi</a:t>
            </a:r>
            <a:r>
              <a:rPr lang="en-US" sz="1600" dirty="0"/>
              <a:t>, Sreenivas </a:t>
            </a:r>
            <a:r>
              <a:rPr lang="en-US" sz="1600" dirty="0" err="1"/>
              <a:t>Subramoney</a:t>
            </a:r>
            <a:r>
              <a:rPr lang="en-US" sz="1600" dirty="0"/>
              <a:t>,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600" dirty="0"/>
            </a:br>
            <a:r>
              <a:rPr lang="en-US" sz="1600" i="1" dirty="0"/>
              <a:t>Proceedings of the </a:t>
            </a:r>
            <a:r>
              <a:rPr lang="en-US" sz="1600" i="1" dirty="0">
                <a:hlinkClick r:id="rId3"/>
              </a:rPr>
              <a:t>54th International Symposium on Microarchitecture</a:t>
            </a:r>
            <a:r>
              <a:rPr lang="en-US" sz="1600" i="1" dirty="0"/>
              <a:t> (</a:t>
            </a:r>
            <a:r>
              <a:rPr lang="en-US" sz="1600" b="1" i="1" dirty="0"/>
              <a:t>MICRO</a:t>
            </a:r>
            <a:r>
              <a:rPr lang="en-US" sz="1600" i="1" dirty="0"/>
              <a:t>)</a:t>
            </a:r>
            <a:r>
              <a:rPr lang="en-US" sz="1600" dirty="0"/>
              <a:t>, Virtual, October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Lightning Talk Slides (pptx)</a:t>
            </a:r>
            <a:r>
              <a:rPr lang="en-US" sz="1600" dirty="0"/>
              <a:t> </a:t>
            </a:r>
            <a:r>
              <a:rPr lang="en-US" sz="1600" dirty="0">
                <a:hlinkClick r:id="rId9"/>
              </a:rPr>
              <a:t>(pdf)</a:t>
            </a:r>
            <a:r>
              <a:rPr lang="en-US" sz="1600" dirty="0"/>
              <a:t>]</a:t>
            </a:r>
            <a:br>
              <a:rPr lang="en-US" sz="1600" dirty="0"/>
            </a:br>
            <a:r>
              <a:rPr lang="en-US" sz="1600" dirty="0"/>
              <a:t>[</a:t>
            </a:r>
            <a:r>
              <a:rPr lang="en-US" sz="1600" dirty="0">
                <a:hlinkClick r:id="rId10"/>
              </a:rPr>
              <a:t>Talk Video</a:t>
            </a:r>
            <a:r>
              <a:rPr lang="en-US" sz="1600" dirty="0"/>
              <a:t> (20 minutes)]</a:t>
            </a:r>
            <a:br>
              <a:rPr lang="en-US" sz="1600" dirty="0"/>
            </a:br>
            <a:r>
              <a:rPr lang="en-US" sz="1600" dirty="0"/>
              <a:t>[</a:t>
            </a:r>
            <a:r>
              <a:rPr lang="en-US" sz="1600" dirty="0">
                <a:hlinkClick r:id="rId11"/>
              </a:rPr>
              <a:t>Lightning Talk Video</a:t>
            </a:r>
            <a:r>
              <a:rPr lang="en-US" sz="1600" dirty="0"/>
              <a:t> (1.5 minutes)]</a:t>
            </a:r>
            <a:br>
              <a:rPr lang="en-US" sz="1600" dirty="0"/>
            </a:br>
            <a:r>
              <a:rPr lang="en-US" sz="1600" dirty="0"/>
              <a:t>[</a:t>
            </a:r>
            <a:r>
              <a:rPr lang="en-US" sz="1600" dirty="0">
                <a:hlinkClick r:id="rId12"/>
              </a:rPr>
              <a:t>Pythia Source Code (Officially Artifact Evaluated with All Badges)</a:t>
            </a:r>
            <a:r>
              <a:rPr lang="en-US" sz="1600" dirty="0"/>
              <a:t>]</a:t>
            </a:r>
            <a:br>
              <a:rPr lang="en-US" sz="1600" dirty="0"/>
            </a:br>
            <a:r>
              <a:rPr lang="en-US" sz="1600" dirty="0"/>
              <a:t>[</a:t>
            </a:r>
            <a:r>
              <a:rPr lang="en-US" sz="1600" dirty="0">
                <a:hlinkClick r:id="rId13"/>
              </a:rPr>
              <a:t>arXiv version</a:t>
            </a:r>
            <a:r>
              <a:rPr lang="en-US" sz="1600" dirty="0"/>
              <a:t>]</a:t>
            </a:r>
          </a:p>
          <a:p>
            <a:pPr marL="0" indent="0">
              <a:buNone/>
            </a:pPr>
            <a:br>
              <a:rPr lang="en-US" sz="1600" dirty="0"/>
            </a:br>
            <a:endParaRPr lang="en-US" sz="1600" dirty="0"/>
          </a:p>
        </p:txBody>
      </p:sp>
      <p:pic>
        <p:nvPicPr>
          <p:cNvPr id="8" name="Picture 7">
            <a:extLst>
              <a:ext uri="{FF2B5EF4-FFF2-40B4-BE49-F238E27FC236}">
                <a16:creationId xmlns:a16="http://schemas.microsoft.com/office/drawing/2014/main" id="{1701DCC2-6CD5-A04C-9F39-E488424A90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083" y="4460635"/>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5">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81310348"/>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77CD4A3-FD8F-FD4E-99EA-F5EDB1D89C51}"/>
              </a:ext>
            </a:extLst>
          </p:cNvPr>
          <p:cNvSpPr txBox="1"/>
          <p:nvPr/>
        </p:nvSpPr>
        <p:spPr>
          <a:xfrm>
            <a:off x="1669975" y="5055245"/>
            <a:ext cx="5727850"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We need to rethink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(of all controllers)</a:t>
            </a:r>
          </a:p>
        </p:txBody>
      </p:sp>
    </p:spTree>
    <p:extLst>
      <p:ext uri="{BB962C8B-B14F-4D97-AF65-F5344CB8AC3E}">
        <p14:creationId xmlns:p14="http://schemas.microsoft.com/office/powerpoint/2010/main" val="1021585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p:txBody>
          <a:bodyPr/>
          <a:lstStyle/>
          <a:p>
            <a:r>
              <a:rPr lang="en-US" dirty="0">
                <a:latin typeface="Garamond" charset="0"/>
              </a:rPr>
              <a:t>Self-Optimizing Hybrid Storage Systems</a:t>
            </a:r>
            <a:endParaRPr lang="en-US" dirty="0"/>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To appear in ISCA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160740" y="572396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03023FE1-3568-98CA-A61D-7E80400176EB}"/>
              </a:ext>
            </a:extLst>
          </p:cNvPr>
          <p:cNvPicPr>
            <a:picLocks noChangeAspect="1"/>
          </p:cNvPicPr>
          <p:nvPr/>
        </p:nvPicPr>
        <p:blipFill>
          <a:blip r:embed="rId3"/>
          <a:stretch>
            <a:fillRect/>
          </a:stretch>
        </p:blipFill>
        <p:spPr>
          <a:xfrm>
            <a:off x="0" y="2533417"/>
            <a:ext cx="9144000" cy="1791165"/>
          </a:xfrm>
          <a:prstGeom prst="rect">
            <a:avLst/>
          </a:prstGeom>
        </p:spPr>
      </p:pic>
    </p:spTree>
    <p:extLst>
      <p:ext uri="{BB962C8B-B14F-4D97-AF65-F5344CB8AC3E}">
        <p14:creationId xmlns:p14="http://schemas.microsoft.com/office/powerpoint/2010/main" val="170834321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2"/>
          <p:cNvSpPr txBox="1">
            <a:spLocks noGrp="1"/>
          </p:cNvSpPr>
          <p:nvPr>
            <p:ph type="ctrTitle"/>
          </p:nvPr>
        </p:nvSpPr>
        <p:spPr>
          <a:xfrm>
            <a:off x="-925" y="841149"/>
            <a:ext cx="9145800" cy="2934600"/>
          </a:xfrm>
          <a:prstGeom prst="rect">
            <a:avLst/>
          </a:prstGeom>
          <a:solidFill>
            <a:srgbClr val="EFEFEF"/>
          </a:solidFill>
          <a:ln w="952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a:buClr>
                <a:srgbClr val="002060"/>
              </a:buClr>
              <a:buSzPts val="4400"/>
            </a:pPr>
            <a:r>
              <a:rPr lang="en" sz="5600" b="1" dirty="0">
                <a:solidFill>
                  <a:srgbClr val="002060"/>
                </a:solidFill>
              </a:rPr>
              <a:t>Sibyl:</a:t>
            </a:r>
            <a:r>
              <a:rPr lang="en" sz="5100" b="1" dirty="0">
                <a:solidFill>
                  <a:srgbClr val="002060"/>
                </a:solidFill>
              </a:rPr>
              <a:t> </a:t>
            </a:r>
            <a:br>
              <a:rPr lang="en" sz="4700" b="1" dirty="0">
                <a:solidFill>
                  <a:srgbClr val="002060"/>
                </a:solidFill>
              </a:rPr>
            </a:br>
            <a:r>
              <a:rPr lang="en" sz="4300" b="1" dirty="0">
                <a:solidFill>
                  <a:srgbClr val="002060"/>
                </a:solidFill>
              </a:rPr>
              <a:t>Adaptive and Extensible Data Placement in Hybrid Storage Systems Using Online Reinforcement Learning</a:t>
            </a:r>
            <a:endParaRPr sz="4600" b="1" dirty="0">
              <a:solidFill>
                <a:srgbClr val="002060"/>
              </a:solidFill>
            </a:endParaRPr>
          </a:p>
        </p:txBody>
      </p:sp>
      <p:sp>
        <p:nvSpPr>
          <p:cNvPr id="166" name="Google Shape;166;p32"/>
          <p:cNvSpPr txBox="1"/>
          <p:nvPr/>
        </p:nvSpPr>
        <p:spPr>
          <a:xfrm>
            <a:off x="10918372" y="-1110343"/>
            <a:ext cx="138548" cy="284663"/>
          </a:xfrm>
          <a:prstGeom prst="rect">
            <a:avLst/>
          </a:prstGeom>
          <a:noFill/>
          <a:ln>
            <a:noFill/>
          </a:ln>
        </p:spPr>
        <p:txBody>
          <a:bodyPr spcFirstLastPara="1" wrap="square" lIns="68575" tIns="34275" rIns="68575" bIns="3427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167;p32"/>
          <p:cNvSpPr txBox="1">
            <a:spLocks noGrp="1"/>
          </p:cNvSpPr>
          <p:nvPr>
            <p:ph type="subTitle" idx="1"/>
          </p:nvPr>
        </p:nvSpPr>
        <p:spPr>
          <a:xfrm>
            <a:off x="0" y="3775750"/>
            <a:ext cx="9145800" cy="2225100"/>
          </a:xfrm>
          <a:prstGeom prst="rect">
            <a:avLst/>
          </a:prstGeom>
          <a:noFill/>
          <a:ln>
            <a:noFill/>
          </a:ln>
        </p:spPr>
        <p:txBody>
          <a:bodyPr spcFirstLastPara="1" wrap="square" lIns="68575" tIns="34275" rIns="68575" bIns="34275" anchor="t" anchorCtr="0">
            <a:normAutofit/>
          </a:bodyPr>
          <a:lstStyle/>
          <a:p>
            <a:pPr marL="0" indent="0">
              <a:spcBef>
                <a:spcPts val="0"/>
              </a:spcBef>
              <a:buSzPts val="1200"/>
            </a:pPr>
            <a:r>
              <a:rPr lang="en" sz="2100" dirty="0"/>
              <a:t>Gagandeep Singh, Rakesh </a:t>
            </a:r>
            <a:r>
              <a:rPr lang="en" sz="2100" dirty="0" err="1"/>
              <a:t>Nadig</a:t>
            </a:r>
            <a:r>
              <a:rPr lang="en" sz="2100" dirty="0"/>
              <a:t>, </a:t>
            </a:r>
            <a:r>
              <a:rPr lang="en" sz="2100" dirty="0" err="1"/>
              <a:t>Jisung</a:t>
            </a:r>
            <a:r>
              <a:rPr lang="en" sz="2100" dirty="0"/>
              <a:t> Park, Rahul </a:t>
            </a:r>
            <a:r>
              <a:rPr lang="en" sz="2100" dirty="0" err="1"/>
              <a:t>Bera</a:t>
            </a:r>
            <a:r>
              <a:rPr lang="en" sz="2100" dirty="0"/>
              <a:t>, Nastaran Hajinazar,  David Novo, Juan Gómez-Luna, Onur Mutlu</a:t>
            </a:r>
            <a:endParaRPr sz="2100" dirty="0"/>
          </a:p>
          <a:p>
            <a:pPr marL="0" indent="0">
              <a:spcBef>
                <a:spcPts val="0"/>
              </a:spcBef>
              <a:buSzPts val="1200"/>
            </a:pPr>
            <a:endParaRPr sz="2100" dirty="0"/>
          </a:p>
          <a:p>
            <a:pPr marL="0" indent="0" algn="l">
              <a:spcBef>
                <a:spcPts val="0"/>
              </a:spcBef>
              <a:buSzPts val="1200"/>
            </a:pPr>
            <a:endParaRPr dirty="0"/>
          </a:p>
        </p:txBody>
      </p:sp>
      <p:pic>
        <p:nvPicPr>
          <p:cNvPr id="168" name="Google Shape;168;p32"/>
          <p:cNvPicPr preferRelativeResize="0"/>
          <p:nvPr/>
        </p:nvPicPr>
        <p:blipFill>
          <a:blip r:embed="rId3">
            <a:alphaModFix/>
          </a:blip>
          <a:stretch>
            <a:fillRect/>
          </a:stretch>
        </p:blipFill>
        <p:spPr>
          <a:xfrm>
            <a:off x="0" y="5049676"/>
            <a:ext cx="2300850" cy="923275"/>
          </a:xfrm>
          <a:prstGeom prst="rect">
            <a:avLst/>
          </a:prstGeom>
          <a:noFill/>
          <a:ln>
            <a:noFill/>
          </a:ln>
        </p:spPr>
      </p:pic>
      <p:pic>
        <p:nvPicPr>
          <p:cNvPr id="169" name="Google Shape;169;p32"/>
          <p:cNvPicPr preferRelativeResize="0"/>
          <p:nvPr/>
        </p:nvPicPr>
        <p:blipFill>
          <a:blip r:embed="rId4">
            <a:alphaModFix/>
          </a:blip>
          <a:stretch>
            <a:fillRect/>
          </a:stretch>
        </p:blipFill>
        <p:spPr>
          <a:xfrm>
            <a:off x="6301676" y="5267851"/>
            <a:ext cx="2844125" cy="542525"/>
          </a:xfrm>
          <a:prstGeom prst="rect">
            <a:avLst/>
          </a:prstGeom>
          <a:noFill/>
          <a:ln>
            <a:noFill/>
          </a:ln>
        </p:spPr>
      </p:pic>
    </p:spTree>
    <p:extLst>
      <p:ext uri="{BB962C8B-B14F-4D97-AF65-F5344CB8AC3E}">
        <p14:creationId xmlns:p14="http://schemas.microsoft.com/office/powerpoint/2010/main" val="69944328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3"/>
          <p:cNvSpPr txBox="1">
            <a:spLocks noGrp="1"/>
          </p:cNvSpPr>
          <p:nvPr>
            <p:ph type="body" idx="1"/>
          </p:nvPr>
        </p:nvSpPr>
        <p:spPr>
          <a:xfrm>
            <a:off x="169000" y="1489818"/>
            <a:ext cx="8894700" cy="4613524"/>
          </a:xfrm>
          <a:prstGeom prst="rect">
            <a:avLst/>
          </a:prstGeom>
          <a:noFill/>
          <a:ln>
            <a:noFill/>
          </a:ln>
        </p:spPr>
        <p:txBody>
          <a:bodyPr spcFirstLastPara="1" wrap="square" lIns="91425" tIns="45700" rIns="91425" bIns="45700" anchor="t" anchorCtr="0">
            <a:normAutofit fontScale="92500" lnSpcReduction="20000"/>
          </a:bodyPr>
          <a:lstStyle/>
          <a:p>
            <a:pPr marL="0" indent="0">
              <a:lnSpc>
                <a:spcPct val="100000"/>
              </a:lnSpc>
              <a:spcBef>
                <a:spcPts val="0"/>
              </a:spcBef>
              <a:buSzPct val="66956"/>
              <a:buNone/>
            </a:pPr>
            <a:r>
              <a:rPr lang="en" sz="1150" b="1" dirty="0">
                <a:solidFill>
                  <a:srgbClr val="0070C0"/>
                </a:solidFill>
              </a:rPr>
              <a:t>Background</a:t>
            </a:r>
            <a:r>
              <a:rPr lang="en" sz="1150" dirty="0"/>
              <a:t>: Hybrid storage systems (HSSs) complement different storage technologies to extend the overall capacity and reduce the system cost with minimal effect on the application performance</a:t>
            </a:r>
            <a:endParaRPr sz="1150" dirty="0"/>
          </a:p>
          <a:p>
            <a:pPr marL="0" indent="0">
              <a:lnSpc>
                <a:spcPct val="100000"/>
              </a:lnSpc>
              <a:buSzPct val="66956"/>
              <a:buNone/>
            </a:pPr>
            <a:r>
              <a:rPr lang="en" sz="1150" b="1" dirty="0">
                <a:solidFill>
                  <a:srgbClr val="E30305"/>
                </a:solidFill>
              </a:rPr>
              <a:t>Problem</a:t>
            </a:r>
            <a:r>
              <a:rPr lang="en" sz="1150" dirty="0"/>
              <a:t>: Accurately identify the performance-critical data of an application and placing it in the “best-fit” storage device. Three key shortcomings of prior data placement policies (heuristic-based and supervised learning-based) of hybrid storage systems:</a:t>
            </a:r>
            <a:endParaRPr sz="1150" dirty="0"/>
          </a:p>
          <a:p>
            <a:pPr marL="228600" indent="-118348">
              <a:lnSpc>
                <a:spcPct val="100000"/>
              </a:lnSpc>
              <a:spcBef>
                <a:spcPts val="500"/>
              </a:spcBef>
              <a:buSzPct val="100000"/>
              <a:buFont typeface="Lato"/>
              <a:buChar char="•"/>
            </a:pPr>
            <a:r>
              <a:rPr lang="en" sz="1150" dirty="0"/>
              <a:t>Lack of </a:t>
            </a:r>
            <a:r>
              <a:rPr lang="en" sz="1150" b="1" dirty="0">
                <a:solidFill>
                  <a:srgbClr val="C00000"/>
                </a:solidFill>
              </a:rPr>
              <a:t>adaptability</a:t>
            </a:r>
            <a:endParaRPr sz="1150" dirty="0"/>
          </a:p>
          <a:p>
            <a:pPr marL="228600" indent="-118348">
              <a:lnSpc>
                <a:spcPct val="100000"/>
              </a:lnSpc>
              <a:spcBef>
                <a:spcPts val="500"/>
              </a:spcBef>
              <a:buSzPct val="100000"/>
              <a:buFont typeface="Lato"/>
              <a:buChar char="•"/>
            </a:pPr>
            <a:r>
              <a:rPr lang="en" sz="1150" dirty="0"/>
              <a:t>Lack of </a:t>
            </a:r>
            <a:r>
              <a:rPr lang="en" sz="1150" b="1" dirty="0">
                <a:solidFill>
                  <a:srgbClr val="C00000"/>
                </a:solidFill>
              </a:rPr>
              <a:t>device awareness (e.g., read/write latencies of each device)</a:t>
            </a:r>
            <a:endParaRPr sz="1150" dirty="0"/>
          </a:p>
          <a:p>
            <a:pPr marL="228600" indent="-118348">
              <a:lnSpc>
                <a:spcPct val="100000"/>
              </a:lnSpc>
              <a:spcBef>
                <a:spcPts val="500"/>
              </a:spcBef>
              <a:buSzPct val="100000"/>
              <a:buFont typeface="Lato"/>
              <a:buChar char="•"/>
            </a:pPr>
            <a:r>
              <a:rPr lang="en" sz="1150" dirty="0"/>
              <a:t>Lack of</a:t>
            </a:r>
            <a:r>
              <a:rPr lang="en" sz="1150" b="1" dirty="0">
                <a:solidFill>
                  <a:srgbClr val="C00000"/>
                </a:solidFill>
              </a:rPr>
              <a:t> extensibility</a:t>
            </a:r>
            <a:endParaRPr sz="1150" dirty="0"/>
          </a:p>
          <a:p>
            <a:pPr marL="0" indent="0">
              <a:lnSpc>
                <a:spcPct val="100000"/>
              </a:lnSpc>
              <a:buSzPct val="66956"/>
              <a:buNone/>
            </a:pPr>
            <a:r>
              <a:rPr lang="en" sz="1150" b="1" dirty="0">
                <a:solidFill>
                  <a:srgbClr val="BF9000"/>
                </a:solidFill>
              </a:rPr>
              <a:t>Goal</a:t>
            </a:r>
            <a:r>
              <a:rPr lang="en" sz="1150" dirty="0"/>
              <a:t>: Develop a new, efficient, and high performance data-placement mechanism for hybrid storage systems that can:</a:t>
            </a:r>
            <a:endParaRPr sz="1150" dirty="0"/>
          </a:p>
          <a:p>
            <a:pPr marL="228600" indent="-118348">
              <a:lnSpc>
                <a:spcPct val="100000"/>
              </a:lnSpc>
              <a:spcBef>
                <a:spcPts val="500"/>
              </a:spcBef>
              <a:buSzPct val="100000"/>
              <a:buFont typeface="Lato"/>
              <a:buChar char="•"/>
            </a:pPr>
            <a:r>
              <a:rPr lang="en" sz="1150" dirty="0"/>
              <a:t>Dynamically derive an adaptive data-placement strategy by</a:t>
            </a:r>
            <a:r>
              <a:rPr lang="en" sz="1150" dirty="0">
                <a:solidFill>
                  <a:srgbClr val="BF9000"/>
                </a:solidFill>
              </a:rPr>
              <a:t> </a:t>
            </a:r>
            <a:r>
              <a:rPr lang="en" sz="1150" b="1" dirty="0">
                <a:solidFill>
                  <a:srgbClr val="BF9000"/>
                </a:solidFill>
              </a:rPr>
              <a:t>continuously learning and adapting </a:t>
            </a:r>
            <a:r>
              <a:rPr lang="en" sz="1150" dirty="0"/>
              <a:t>to the</a:t>
            </a:r>
            <a:r>
              <a:rPr lang="en" sz="1150" b="1" dirty="0">
                <a:solidFill>
                  <a:srgbClr val="BF9000"/>
                </a:solidFill>
              </a:rPr>
              <a:t> application and underlying device characteristics</a:t>
            </a:r>
            <a:endParaRPr sz="1150" b="1" dirty="0">
              <a:solidFill>
                <a:srgbClr val="BF9000"/>
              </a:solidFill>
            </a:endParaRPr>
          </a:p>
          <a:p>
            <a:pPr marL="228600" indent="-118348">
              <a:lnSpc>
                <a:spcPct val="100000"/>
              </a:lnSpc>
              <a:spcBef>
                <a:spcPts val="500"/>
              </a:spcBef>
              <a:buSzPct val="100000"/>
              <a:buFont typeface="Lato"/>
              <a:buChar char="•"/>
            </a:pPr>
            <a:r>
              <a:rPr lang="en" sz="1150" b="1" dirty="0">
                <a:solidFill>
                  <a:srgbClr val="BF9000"/>
                </a:solidFill>
              </a:rPr>
              <a:t>Easily  extensible </a:t>
            </a:r>
            <a:r>
              <a:rPr lang="en" sz="1150" dirty="0"/>
              <a:t>to incorporate a wide range of hybrid storage configurations.</a:t>
            </a:r>
            <a:endParaRPr sz="1150" dirty="0"/>
          </a:p>
          <a:p>
            <a:pPr marL="0" indent="0">
              <a:lnSpc>
                <a:spcPct val="100000"/>
              </a:lnSpc>
              <a:buSzPct val="66956"/>
              <a:buNone/>
            </a:pPr>
            <a:r>
              <a:rPr lang="en" sz="1150" b="1" dirty="0">
                <a:solidFill>
                  <a:srgbClr val="548135"/>
                </a:solidFill>
              </a:rPr>
              <a:t>Key Idea</a:t>
            </a:r>
            <a:r>
              <a:rPr lang="en" sz="1150" dirty="0"/>
              <a:t>: Sibyl, an online reinforcement learning-based self-adaptable mechanism for data placement that:</a:t>
            </a:r>
            <a:endParaRPr sz="1150" dirty="0"/>
          </a:p>
          <a:p>
            <a:pPr marL="228600" indent="-118348">
              <a:lnSpc>
                <a:spcPct val="100000"/>
              </a:lnSpc>
              <a:spcBef>
                <a:spcPts val="500"/>
              </a:spcBef>
              <a:buSzPct val="100000"/>
              <a:buFont typeface="Lato"/>
              <a:buChar char="•"/>
            </a:pPr>
            <a:r>
              <a:rPr lang="en" sz="1150" b="1" dirty="0">
                <a:solidFill>
                  <a:srgbClr val="38761D"/>
                </a:solidFill>
              </a:rPr>
              <a:t>Dynamically learns</a:t>
            </a:r>
            <a:r>
              <a:rPr lang="en" sz="1150" dirty="0"/>
              <a:t> from past experiences and </a:t>
            </a:r>
            <a:r>
              <a:rPr lang="en" sz="1150" b="1" dirty="0">
                <a:solidFill>
                  <a:srgbClr val="38761D"/>
                </a:solidFill>
              </a:rPr>
              <a:t>continuously adapts </a:t>
            </a:r>
            <a:r>
              <a:rPr lang="en" sz="1150" dirty="0"/>
              <a:t>its policy to improve long-term performance by interacting with the hybrid storage system </a:t>
            </a:r>
            <a:endParaRPr sz="1150" dirty="0"/>
          </a:p>
          <a:p>
            <a:pPr marL="228600" indent="-118348">
              <a:lnSpc>
                <a:spcPct val="100000"/>
              </a:lnSpc>
              <a:spcBef>
                <a:spcPts val="500"/>
              </a:spcBef>
              <a:buSzPct val="100000"/>
              <a:buFont typeface="Lato"/>
              <a:buChar char="•"/>
            </a:pPr>
            <a:r>
              <a:rPr lang="en" sz="1150" b="1" dirty="0">
                <a:solidFill>
                  <a:srgbClr val="38761D"/>
                </a:solidFill>
              </a:rPr>
              <a:t>Learns the asymmetry in the read/write latencies </a:t>
            </a:r>
            <a:r>
              <a:rPr lang="en" sz="1150" dirty="0"/>
              <a:t>present in modern hybrid storage devices while </a:t>
            </a:r>
            <a:r>
              <a:rPr lang="en" sz="1150" b="1" dirty="0">
                <a:solidFill>
                  <a:srgbClr val="38761D"/>
                </a:solidFill>
              </a:rPr>
              <a:t>taking into account</a:t>
            </a:r>
            <a:r>
              <a:rPr lang="en" sz="1150" dirty="0"/>
              <a:t> the </a:t>
            </a:r>
            <a:r>
              <a:rPr lang="en" sz="1150" dirty="0">
                <a:solidFill>
                  <a:srgbClr val="38761D"/>
                </a:solidFill>
              </a:rPr>
              <a:t>i</a:t>
            </a:r>
            <a:r>
              <a:rPr lang="en" sz="1150" b="1" dirty="0">
                <a:solidFill>
                  <a:srgbClr val="38761D"/>
                </a:solidFill>
              </a:rPr>
              <a:t>nherent characteristics of an application</a:t>
            </a:r>
            <a:endParaRPr sz="1150" b="1" dirty="0">
              <a:solidFill>
                <a:srgbClr val="38761D"/>
              </a:solidFill>
            </a:endParaRPr>
          </a:p>
          <a:p>
            <a:pPr marL="0" indent="0">
              <a:lnSpc>
                <a:spcPct val="100000"/>
              </a:lnSpc>
              <a:buSzPct val="66956"/>
              <a:buNone/>
            </a:pPr>
            <a:r>
              <a:rPr lang="en" sz="1150" b="1" dirty="0">
                <a:solidFill>
                  <a:srgbClr val="7030A0"/>
                </a:solidFill>
              </a:rPr>
              <a:t>Key Results</a:t>
            </a:r>
            <a:r>
              <a:rPr lang="en" sz="1150" dirty="0"/>
              <a:t>: Sibyl is evaluated on a real system with multiple device configurations</a:t>
            </a:r>
            <a:endParaRPr sz="1150" dirty="0"/>
          </a:p>
          <a:p>
            <a:pPr marL="228600" indent="-118348">
              <a:lnSpc>
                <a:spcPct val="100000"/>
              </a:lnSpc>
              <a:spcBef>
                <a:spcPts val="500"/>
              </a:spcBef>
              <a:buSzPct val="100000"/>
              <a:buFont typeface="Lato"/>
              <a:buChar char="•"/>
            </a:pPr>
            <a:r>
              <a:rPr lang="en" sz="1150" dirty="0"/>
              <a:t>Evaluated using a </a:t>
            </a:r>
            <a:r>
              <a:rPr lang="en" sz="1150" b="1" dirty="0">
                <a:solidFill>
                  <a:srgbClr val="674EA7"/>
                </a:solidFill>
              </a:rPr>
              <a:t>wide range of workloads</a:t>
            </a:r>
            <a:r>
              <a:rPr lang="en" sz="1150" dirty="0">
                <a:solidFill>
                  <a:srgbClr val="351C75"/>
                </a:solidFill>
              </a:rPr>
              <a:t> f</a:t>
            </a:r>
            <a:r>
              <a:rPr lang="en" sz="1150" dirty="0"/>
              <a:t>rom MSR Cambridge and Filebench</a:t>
            </a:r>
            <a:endParaRPr sz="1150" dirty="0"/>
          </a:p>
          <a:p>
            <a:pPr marL="228600" indent="-118348">
              <a:lnSpc>
                <a:spcPct val="100000"/>
              </a:lnSpc>
              <a:spcBef>
                <a:spcPts val="500"/>
              </a:spcBef>
              <a:buSzPct val="100000"/>
              <a:buFont typeface="Lato"/>
              <a:buChar char="•"/>
            </a:pPr>
            <a:r>
              <a:rPr lang="en" sz="1150" dirty="0"/>
              <a:t>In a performance (cost) optimized hybrid storage configuration, Sibyl provides up to </a:t>
            </a:r>
            <a:r>
              <a:rPr lang="en" sz="1150" b="1" dirty="0">
                <a:solidFill>
                  <a:srgbClr val="674EA7"/>
                </a:solidFill>
              </a:rPr>
              <a:t>21.6% (19.9%)</a:t>
            </a:r>
            <a:r>
              <a:rPr lang="en" sz="1150" b="1" dirty="0">
                <a:solidFill>
                  <a:srgbClr val="351C75"/>
                </a:solidFill>
              </a:rPr>
              <a:t> </a:t>
            </a:r>
            <a:r>
              <a:rPr lang="en" sz="1150" dirty="0"/>
              <a:t>performance improvement compared to prior data placement policies</a:t>
            </a:r>
            <a:endParaRPr sz="1150" dirty="0"/>
          </a:p>
          <a:p>
            <a:pPr marL="228600" indent="-118348">
              <a:lnSpc>
                <a:spcPct val="100000"/>
              </a:lnSpc>
              <a:spcBef>
                <a:spcPts val="500"/>
              </a:spcBef>
              <a:buSzPct val="100000"/>
              <a:buFont typeface="Lato"/>
              <a:buChar char="•"/>
            </a:pPr>
            <a:r>
              <a:rPr lang="en" sz="1150" dirty="0"/>
              <a:t>On a tri-hybrid storage system, Sibyl outperforms a heuristics-based policy by </a:t>
            </a:r>
            <a:r>
              <a:rPr lang="en" sz="1150" b="1" dirty="0">
                <a:solidFill>
                  <a:srgbClr val="674EA7"/>
                </a:solidFill>
              </a:rPr>
              <a:t>23.9%</a:t>
            </a:r>
            <a:r>
              <a:rPr lang="en" sz="1150" dirty="0"/>
              <a:t> -</a:t>
            </a:r>
            <a:r>
              <a:rPr lang="en" sz="1150" b="1" dirty="0">
                <a:solidFill>
                  <a:srgbClr val="674EA7"/>
                </a:solidFill>
              </a:rPr>
              <a:t>48.2%</a:t>
            </a:r>
            <a:r>
              <a:rPr lang="en" sz="1150" dirty="0"/>
              <a:t> </a:t>
            </a:r>
            <a:endParaRPr sz="1150" dirty="0"/>
          </a:p>
          <a:p>
            <a:pPr marL="228600" indent="-118348">
              <a:lnSpc>
                <a:spcPct val="100000"/>
              </a:lnSpc>
              <a:spcBef>
                <a:spcPts val="500"/>
              </a:spcBef>
              <a:buSzPct val="100000"/>
            </a:pPr>
            <a:r>
              <a:rPr lang="en" sz="1150" dirty="0"/>
              <a:t>Sibyl achieves </a:t>
            </a:r>
            <a:r>
              <a:rPr lang="en" sz="1150" b="1" dirty="0">
                <a:solidFill>
                  <a:srgbClr val="7030A0"/>
                </a:solidFill>
              </a:rPr>
              <a:t>80% </a:t>
            </a:r>
            <a:r>
              <a:rPr lang="en" sz="1150" dirty="0"/>
              <a:t>performance of an oracle policy with storage overhead of </a:t>
            </a:r>
            <a:r>
              <a:rPr lang="en" sz="1150" b="1" dirty="0">
                <a:solidFill>
                  <a:srgbClr val="7030A0"/>
                </a:solidFill>
              </a:rPr>
              <a:t>124.4 KiB</a:t>
            </a:r>
            <a:endParaRPr sz="1150" b="1" dirty="0">
              <a:solidFill>
                <a:srgbClr val="7030A0"/>
              </a:solidFill>
            </a:endParaRPr>
          </a:p>
        </p:txBody>
      </p:sp>
      <p:sp>
        <p:nvSpPr>
          <p:cNvPr id="176" name="Google Shape;176;p33"/>
          <p:cNvSpPr txBox="1">
            <a:spLocks noGrp="1"/>
          </p:cNvSpPr>
          <p:nvPr>
            <p:ph type="title"/>
          </p:nvPr>
        </p:nvSpPr>
        <p:spPr>
          <a:xfrm>
            <a:off x="169011" y="880301"/>
            <a:ext cx="8894700" cy="454500"/>
          </a:xfrm>
          <a:prstGeom prst="rect">
            <a:avLst/>
          </a:prstGeom>
          <a:noFill/>
          <a:ln>
            <a:noFill/>
          </a:ln>
        </p:spPr>
        <p:txBody>
          <a:bodyPr spcFirstLastPara="1" wrap="square" lIns="91425" tIns="45700" rIns="91425" bIns="45700" anchor="ctr" anchorCtr="0">
            <a:noAutofit/>
          </a:bodyPr>
          <a:lstStyle/>
          <a:p>
            <a:pPr>
              <a:buSzPts val="3780"/>
            </a:pPr>
            <a:r>
              <a:rPr lang="en" sz="3820" dirty="0"/>
              <a:t>Executive Summary</a:t>
            </a:r>
            <a:endParaRPr sz="3820" dirty="0"/>
          </a:p>
        </p:txBody>
      </p:sp>
    </p:spTree>
    <p:extLst>
      <p:ext uri="{BB962C8B-B14F-4D97-AF65-F5344CB8AC3E}">
        <p14:creationId xmlns:p14="http://schemas.microsoft.com/office/powerpoint/2010/main" val="2426141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169011" y="956501"/>
            <a:ext cx="8894700" cy="454500"/>
          </a:xfrm>
          <a:prstGeom prst="rect">
            <a:avLst/>
          </a:prstGeom>
          <a:noFill/>
          <a:ln>
            <a:noFill/>
          </a:ln>
        </p:spPr>
        <p:txBody>
          <a:bodyPr spcFirstLastPara="1" wrap="square" lIns="91425" tIns="45700" rIns="91425" bIns="45700" anchor="ctr" anchorCtr="0">
            <a:noAutofit/>
          </a:bodyPr>
          <a:lstStyle/>
          <a:p>
            <a:pPr>
              <a:buSzPts val="4200"/>
            </a:pPr>
            <a:r>
              <a:rPr lang="en"/>
              <a:t>Outline</a:t>
            </a:r>
            <a:endParaRPr/>
          </a:p>
        </p:txBody>
      </p:sp>
      <p:sp>
        <p:nvSpPr>
          <p:cNvPr id="183" name="Google Shape;183;p34"/>
          <p:cNvSpPr/>
          <p:nvPr/>
        </p:nvSpPr>
        <p:spPr>
          <a:xfrm>
            <a:off x="169011" y="1584794"/>
            <a:ext cx="8823900" cy="5307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Background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34"/>
          <p:cNvSpPr/>
          <p:nvPr/>
        </p:nvSpPr>
        <p:spPr>
          <a:xfrm>
            <a:off x="169011" y="2408748"/>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Formulating Data Placement as RL problem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34"/>
          <p:cNvSpPr/>
          <p:nvPr/>
        </p:nvSpPr>
        <p:spPr>
          <a:xfrm>
            <a:off x="160043" y="3232702"/>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Sibyl: Overview</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34"/>
          <p:cNvSpPr/>
          <p:nvPr/>
        </p:nvSpPr>
        <p:spPr>
          <a:xfrm>
            <a:off x="160043" y="4056656"/>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Evaluation and Key Results</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87" name="Google Shape;187;p34"/>
          <p:cNvSpPr/>
          <p:nvPr/>
        </p:nvSpPr>
        <p:spPr>
          <a:xfrm>
            <a:off x="160043" y="4880609"/>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Conclusion</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2015391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515737841"/>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5"/>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dirty="0"/>
              <a:t>Hybrid Storage Systems</a:t>
            </a:r>
            <a:endParaRPr dirty="0"/>
          </a:p>
        </p:txBody>
      </p:sp>
      <p:pic>
        <p:nvPicPr>
          <p:cNvPr id="193" name="Google Shape;193;p35"/>
          <p:cNvPicPr preferRelativeResize="0"/>
          <p:nvPr/>
        </p:nvPicPr>
        <p:blipFill>
          <a:blip r:embed="rId3">
            <a:alphaModFix/>
          </a:blip>
          <a:stretch>
            <a:fillRect/>
          </a:stretch>
        </p:blipFill>
        <p:spPr>
          <a:xfrm>
            <a:off x="1146263" y="1789500"/>
            <a:ext cx="6851476" cy="3279024"/>
          </a:xfrm>
          <a:prstGeom prst="rect">
            <a:avLst/>
          </a:prstGeom>
          <a:noFill/>
          <a:ln>
            <a:noFill/>
          </a:ln>
        </p:spPr>
      </p:pic>
    </p:spTree>
    <p:extLst>
      <p:ext uri="{BB962C8B-B14F-4D97-AF65-F5344CB8AC3E}">
        <p14:creationId xmlns:p14="http://schemas.microsoft.com/office/powerpoint/2010/main" val="193992559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6"/>
          <p:cNvSpPr txBox="1">
            <a:spLocks noGrp="1"/>
          </p:cNvSpPr>
          <p:nvPr>
            <p:ph type="title"/>
          </p:nvPr>
        </p:nvSpPr>
        <p:spPr>
          <a:xfrm>
            <a:off x="169000" y="956500"/>
            <a:ext cx="9081900" cy="454500"/>
          </a:xfrm>
          <a:prstGeom prst="rect">
            <a:avLst/>
          </a:prstGeom>
        </p:spPr>
        <p:txBody>
          <a:bodyPr spcFirstLastPara="1" wrap="square" lIns="91425" tIns="45700" rIns="91425" bIns="45700" anchor="ctr" anchorCtr="0">
            <a:noAutofit/>
          </a:bodyPr>
          <a:lstStyle/>
          <a:p>
            <a:r>
              <a:rPr lang="en" sz="2800"/>
              <a:t>Key Shortcomings of Prior Data Placement Techniques</a:t>
            </a:r>
            <a:endParaRPr sz="2800"/>
          </a:p>
        </p:txBody>
      </p:sp>
      <p:sp>
        <p:nvSpPr>
          <p:cNvPr id="199" name="Google Shape;199;p36"/>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0" indent="0">
              <a:spcBef>
                <a:spcPts val="0"/>
              </a:spcBef>
              <a:buNone/>
            </a:pPr>
            <a:r>
              <a:rPr lang="en" sz="2300">
                <a:latin typeface="Calibri"/>
                <a:ea typeface="Calibri"/>
                <a:cs typeface="Calibri"/>
                <a:sym typeface="Calibri"/>
              </a:rPr>
              <a:t>We observe </a:t>
            </a:r>
            <a:r>
              <a:rPr lang="en" sz="2300" b="1">
                <a:solidFill>
                  <a:srgbClr val="C00000"/>
                </a:solidFill>
                <a:latin typeface="Calibri"/>
                <a:ea typeface="Calibri"/>
                <a:cs typeface="Calibri"/>
                <a:sym typeface="Calibri"/>
              </a:rPr>
              <a:t>three key shortcomings</a:t>
            </a:r>
            <a:r>
              <a:rPr lang="en" sz="2300">
                <a:latin typeface="Calibri"/>
                <a:ea typeface="Calibri"/>
                <a:cs typeface="Calibri"/>
                <a:sym typeface="Calibri"/>
              </a:rPr>
              <a:t> that significantly limit performance benefits of data-placement techniques</a:t>
            </a:r>
            <a:endParaRPr/>
          </a:p>
        </p:txBody>
      </p:sp>
      <p:sp>
        <p:nvSpPr>
          <p:cNvPr id="200" name="Google Shape;200;p36"/>
          <p:cNvSpPr/>
          <p:nvPr/>
        </p:nvSpPr>
        <p:spPr>
          <a:xfrm>
            <a:off x="0" y="2517442"/>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a:ln>
                  <a:noFill/>
                </a:ln>
                <a:solidFill>
                  <a:srgbClr val="FFFFFF"/>
                </a:solidFill>
                <a:effectLst/>
                <a:uLnTx/>
                <a:uFillTx/>
                <a:latin typeface="Calibri"/>
                <a:ea typeface="Calibri"/>
                <a:cs typeface="Calibri"/>
                <a:sym typeface="Calibri"/>
              </a:rPr>
              <a:t>Lack of </a:t>
            </a:r>
            <a:r>
              <a:rPr kumimoji="0" lang="en" sz="3600" b="1" i="0" u="none" strike="noStrike" kern="0" cap="none" spc="0" normalizeH="0" baseline="0" noProof="0">
                <a:ln>
                  <a:noFill/>
                </a:ln>
                <a:solidFill>
                  <a:srgbClr val="FFFF00"/>
                </a:solidFill>
                <a:effectLst/>
                <a:uLnTx/>
                <a:uFillTx/>
                <a:latin typeface="Calibri"/>
                <a:ea typeface="Calibri"/>
                <a:cs typeface="Calibri"/>
                <a:sym typeface="Calibri"/>
              </a:rPr>
              <a:t>adaptability</a:t>
            </a: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36"/>
          <p:cNvSpPr/>
          <p:nvPr/>
        </p:nvSpPr>
        <p:spPr>
          <a:xfrm>
            <a:off x="0" y="3553039"/>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a:ln>
                  <a:noFill/>
                </a:ln>
                <a:solidFill>
                  <a:srgbClr val="FFFFFF"/>
                </a:solidFill>
                <a:effectLst/>
                <a:uLnTx/>
                <a:uFillTx/>
                <a:latin typeface="Calibri"/>
                <a:ea typeface="Calibri"/>
                <a:cs typeface="Calibri"/>
                <a:sym typeface="Calibri"/>
              </a:rPr>
              <a:t>Lack of </a:t>
            </a:r>
            <a:r>
              <a:rPr kumimoji="0" lang="en" sz="3600" b="1" i="0" u="none" strike="noStrike" kern="0" cap="none" spc="0" normalizeH="0" baseline="0" noProof="0">
                <a:ln>
                  <a:noFill/>
                </a:ln>
                <a:solidFill>
                  <a:srgbClr val="FFFF00"/>
                </a:solidFill>
                <a:effectLst/>
                <a:uLnTx/>
                <a:uFillTx/>
                <a:latin typeface="Calibri"/>
                <a:ea typeface="Calibri"/>
                <a:cs typeface="Calibri"/>
                <a:sym typeface="Calibri"/>
              </a:rPr>
              <a:t>device awareness</a:t>
            </a:r>
            <a:endParaRPr kumimoji="0" sz="36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36"/>
          <p:cNvSpPr/>
          <p:nvPr/>
        </p:nvSpPr>
        <p:spPr>
          <a:xfrm>
            <a:off x="0" y="4588660"/>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a:ln>
                  <a:noFill/>
                </a:ln>
                <a:solidFill>
                  <a:srgbClr val="FFFFFF"/>
                </a:solidFill>
                <a:effectLst/>
                <a:uLnTx/>
                <a:uFillTx/>
                <a:latin typeface="Calibri"/>
                <a:ea typeface="Calibri"/>
                <a:cs typeface="Calibri"/>
                <a:sym typeface="Calibri"/>
              </a:rPr>
              <a:t>Lack of</a:t>
            </a:r>
            <a:r>
              <a:rPr kumimoji="0" lang="en" sz="3600" b="1" i="0" u="none" strike="noStrike" kern="0" cap="none" spc="0" normalizeH="0" baseline="0" noProof="0">
                <a:ln>
                  <a:noFill/>
                </a:ln>
                <a:solidFill>
                  <a:srgbClr val="FFFF00"/>
                </a:solidFill>
                <a:effectLst/>
                <a:uLnTx/>
                <a:uFillTx/>
                <a:latin typeface="Calibri"/>
                <a:ea typeface="Calibri"/>
                <a:cs typeface="Calibri"/>
                <a:sym typeface="Calibri"/>
              </a:rPr>
              <a:t> extensibility</a:t>
            </a:r>
            <a:endParaRPr kumimoji="0" sz="3600" b="1"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76473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Adaptability (1/2) </a:t>
            </a:r>
            <a:endParaRPr>
              <a:solidFill>
                <a:srgbClr val="264478"/>
              </a:solidFill>
              <a:latin typeface="Garamond"/>
              <a:ea typeface="Garamond"/>
              <a:cs typeface="Garamond"/>
              <a:sym typeface="Garamond"/>
            </a:endParaRPr>
          </a:p>
        </p:txBody>
      </p:sp>
      <p:sp>
        <p:nvSpPr>
          <p:cNvPr id="208" name="Google Shape;208;p37"/>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indent="-387350">
              <a:buSzPts val="2500"/>
            </a:pPr>
            <a:r>
              <a:rPr lang="en" sz="2500" dirty="0"/>
              <a:t>Prior heuristic-based techniques consider only a </a:t>
            </a:r>
            <a:r>
              <a:rPr lang="en" sz="2500" b="1" dirty="0">
                <a:solidFill>
                  <a:srgbClr val="9E0000"/>
                </a:solidFill>
              </a:rPr>
              <a:t>few characteristics</a:t>
            </a:r>
            <a:r>
              <a:rPr lang="en" sz="2500" dirty="0">
                <a:solidFill>
                  <a:srgbClr val="9E0000"/>
                </a:solidFill>
              </a:rPr>
              <a:t> </a:t>
            </a:r>
            <a:r>
              <a:rPr lang="en" sz="2500" dirty="0"/>
              <a:t>(e.g., access frequency) to perform data placement</a:t>
            </a:r>
            <a:endParaRPr sz="2500" dirty="0"/>
          </a:p>
          <a:p>
            <a:pPr indent="-387350">
              <a:spcBef>
                <a:spcPts val="0"/>
              </a:spcBef>
              <a:buSzPts val="2500"/>
            </a:pPr>
            <a:r>
              <a:rPr lang="en" sz="2500" b="1" dirty="0">
                <a:solidFill>
                  <a:srgbClr val="9E0000"/>
                </a:solidFill>
              </a:rPr>
              <a:t>Statically tuned characteristics</a:t>
            </a:r>
            <a:r>
              <a:rPr lang="en" sz="2500" dirty="0">
                <a:solidFill>
                  <a:srgbClr val="9E0000"/>
                </a:solidFill>
              </a:rPr>
              <a:t> </a:t>
            </a:r>
            <a:r>
              <a:rPr lang="en" sz="2500" dirty="0"/>
              <a:t>(based on</a:t>
            </a:r>
            <a:r>
              <a:rPr lang="en" sz="2500" b="1" dirty="0"/>
              <a:t> fixed thresholds</a:t>
            </a:r>
            <a:r>
              <a:rPr lang="en" sz="2500" dirty="0"/>
              <a:t>) are  ineffective when used on a wide range of applications and system configurations</a:t>
            </a:r>
            <a:endParaRPr sz="2500" dirty="0"/>
          </a:p>
          <a:p>
            <a:pPr indent="-387350">
              <a:spcBef>
                <a:spcPts val="0"/>
              </a:spcBef>
              <a:buSzPts val="2500"/>
            </a:pPr>
            <a:r>
              <a:rPr lang="en" sz="2500" dirty="0"/>
              <a:t>Supervised learning techniques need </a:t>
            </a:r>
            <a:r>
              <a:rPr lang="en" sz="2500" b="1" dirty="0"/>
              <a:t>labeled data</a:t>
            </a:r>
            <a:r>
              <a:rPr lang="en" sz="2500" dirty="0"/>
              <a:t> and </a:t>
            </a:r>
            <a:r>
              <a:rPr lang="en" sz="2500" b="1" dirty="0"/>
              <a:t>frequent retraining</a:t>
            </a:r>
            <a:r>
              <a:rPr lang="en" sz="2500" dirty="0"/>
              <a:t> to adapt to varying workloads and system conditions</a:t>
            </a:r>
            <a:endParaRPr sz="2500" dirty="0"/>
          </a:p>
        </p:txBody>
      </p:sp>
      <p:sp>
        <p:nvSpPr>
          <p:cNvPr id="209" name="Google Shape;209;p37"/>
          <p:cNvSpPr/>
          <p:nvPr/>
        </p:nvSpPr>
        <p:spPr>
          <a:xfrm>
            <a:off x="0" y="4787142"/>
            <a:ext cx="9144000" cy="6201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Calibri"/>
                <a:ea typeface="Calibri"/>
                <a:cs typeface="Calibri"/>
                <a:sym typeface="Calibri"/>
              </a:rPr>
              <a:t>Prior techniques offer </a:t>
            </a:r>
            <a:r>
              <a:rPr kumimoji="0" lang="en" sz="2400" b="1" i="0" u="none" strike="noStrike" kern="0" cap="none" spc="0" normalizeH="0" baseline="0" noProof="0">
                <a:ln>
                  <a:noFill/>
                </a:ln>
                <a:solidFill>
                  <a:srgbClr val="FFFF00"/>
                </a:solidFill>
                <a:effectLst/>
                <a:uLnTx/>
                <a:uFillTx/>
                <a:latin typeface="Calibri"/>
                <a:ea typeface="Calibri"/>
                <a:cs typeface="Calibri"/>
                <a:sym typeface="Calibri"/>
              </a:rPr>
              <a:t>41.1% lower performance</a:t>
            </a:r>
            <a:r>
              <a:rPr kumimoji="0" lang="en" sz="2400" b="1" i="0" u="none" strike="noStrike" kern="0" cap="none" spc="0" normalizeH="0" baseline="0" noProof="0">
                <a:ln>
                  <a:noFill/>
                </a:ln>
                <a:solidFill>
                  <a:srgbClr val="FFFFFF"/>
                </a:solidFill>
                <a:effectLst/>
                <a:uLnTx/>
                <a:uFillTx/>
                <a:latin typeface="Calibri"/>
                <a:ea typeface="Calibri"/>
                <a:cs typeface="Calibri"/>
                <a:sym typeface="Calibri"/>
              </a:rPr>
              <a:t> compared to an Oracle policy</a:t>
            </a: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830399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 name="Picture 1">
            <a:extLst>
              <a:ext uri="{FF2B5EF4-FFF2-40B4-BE49-F238E27FC236}">
                <a16:creationId xmlns:a16="http://schemas.microsoft.com/office/drawing/2014/main" id="{6E737A78-3AA1-49C8-8BED-481046656B98}"/>
              </a:ext>
            </a:extLst>
          </p:cNvPr>
          <p:cNvPicPr>
            <a:picLocks noChangeAspect="1"/>
          </p:cNvPicPr>
          <p:nvPr/>
        </p:nvPicPr>
        <p:blipFill rotWithShape="1">
          <a:blip r:embed="rId3"/>
          <a:srcRect b="10466"/>
          <a:stretch/>
        </p:blipFill>
        <p:spPr>
          <a:xfrm>
            <a:off x="0" y="1461262"/>
            <a:ext cx="9144000" cy="2893045"/>
          </a:xfrm>
          <a:prstGeom prst="rect">
            <a:avLst/>
          </a:prstGeom>
        </p:spPr>
      </p:pic>
      <p:sp>
        <p:nvSpPr>
          <p:cNvPr id="216" name="Google Shape;216;p38"/>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Adaptability (2/2)</a:t>
            </a:r>
            <a:endParaRPr>
              <a:solidFill>
                <a:srgbClr val="264478"/>
              </a:solidFill>
              <a:latin typeface="Garamond"/>
              <a:ea typeface="Garamond"/>
              <a:cs typeface="Garamond"/>
              <a:sym typeface="Garamond"/>
            </a:endParaRPr>
          </a:p>
        </p:txBody>
      </p:sp>
      <p:grpSp>
        <p:nvGrpSpPr>
          <p:cNvPr id="217" name="Google Shape;217;p38"/>
          <p:cNvGrpSpPr/>
          <p:nvPr/>
        </p:nvGrpSpPr>
        <p:grpSpPr>
          <a:xfrm>
            <a:off x="1172822" y="4164267"/>
            <a:ext cx="6868315" cy="712134"/>
            <a:chOff x="1223777" y="3865429"/>
            <a:chExt cx="6868315" cy="712134"/>
          </a:xfrm>
        </p:grpSpPr>
        <p:sp>
          <p:nvSpPr>
            <p:cNvPr id="220" name="Google Shape;220;p38"/>
            <p:cNvSpPr txBox="1"/>
            <p:nvPr/>
          </p:nvSpPr>
          <p:spPr>
            <a:xfrm>
              <a:off x="1223777" y="3869707"/>
              <a:ext cx="3168834" cy="70785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(a) Performance-optimized (H&amp;M)</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9" name="Google Shape;219;p38"/>
            <p:cNvSpPr txBox="1"/>
            <p:nvPr/>
          </p:nvSpPr>
          <p:spPr>
            <a:xfrm>
              <a:off x="6249332" y="3865429"/>
              <a:ext cx="1842760" cy="70785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(b) Cost-optimized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(H&amp;L)</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214" name="Google Shape;214;p38"/>
          <p:cNvSpPr txBox="1"/>
          <p:nvPr/>
        </p:nvSpPr>
        <p:spPr>
          <a:xfrm>
            <a:off x="114632" y="4793551"/>
            <a:ext cx="8812800" cy="384900"/>
          </a:xfrm>
          <a:prstGeom prst="rect">
            <a:avLst/>
          </a:prstGeom>
          <a:solidFill>
            <a:srgbClr val="548135"/>
          </a:solidFill>
          <a:ln w="28575" cap="flat" cmpd="sng">
            <a:solidFill>
              <a:srgbClr val="38562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dirty="0">
                <a:ln>
                  <a:noFill/>
                </a:ln>
                <a:solidFill>
                  <a:srgbClr val="FFFFFF"/>
                </a:solidFill>
                <a:effectLst/>
                <a:uLnTx/>
                <a:uFillTx/>
                <a:latin typeface="Calibri"/>
                <a:ea typeface="Calibri"/>
                <a:cs typeface="Calibri"/>
                <a:sym typeface="Calibri"/>
              </a:rPr>
              <a:t>CDE shows an average performance gap of 41.1% (32.6%) to Oracle for H&amp;M (H&amp;L)  </a:t>
            </a:r>
            <a:endParaRPr kumimoji="0"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5" name="Google Shape;215;p38"/>
          <p:cNvSpPr txBox="1"/>
          <p:nvPr/>
        </p:nvSpPr>
        <p:spPr>
          <a:xfrm>
            <a:off x="116230" y="5250076"/>
            <a:ext cx="8812800" cy="384900"/>
          </a:xfrm>
          <a:prstGeom prst="rect">
            <a:avLst/>
          </a:prstGeom>
          <a:solidFill>
            <a:srgbClr val="B6D7A8"/>
          </a:solidFill>
          <a:ln w="28575" cap="flat" cmpd="sng">
            <a:solidFill>
              <a:srgbClr val="385623"/>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900" b="1" i="0" u="none" strike="noStrike" kern="0" cap="none" spc="0" normalizeH="0" baseline="0" noProof="0" dirty="0">
                <a:ln>
                  <a:noFill/>
                </a:ln>
                <a:solidFill>
                  <a:srgbClr val="000000"/>
                </a:solidFill>
                <a:effectLst/>
                <a:uLnTx/>
                <a:uFillTx/>
                <a:latin typeface="Calibri"/>
                <a:ea typeface="Calibri"/>
                <a:cs typeface="Calibri"/>
                <a:sym typeface="Calibri"/>
              </a:rPr>
              <a:t>HPS shows an average performance gap of 37.2% (55.5%) to Oracle for H&amp;M (H&amp;L)</a:t>
            </a:r>
            <a:r>
              <a:rPr kumimoji="0" lang="en" sz="1900" b="1" i="0" u="none" strike="noStrike" kern="0" cap="none" spc="0" normalizeH="0" baseline="0" noProof="0" dirty="0">
                <a:ln>
                  <a:noFill/>
                </a:ln>
                <a:solidFill>
                  <a:srgbClr val="FFFFFF"/>
                </a:solidFill>
                <a:effectLst/>
                <a:uLnTx/>
                <a:uFillTx/>
                <a:latin typeface="Calibri"/>
                <a:ea typeface="Calibri"/>
                <a:cs typeface="Calibri"/>
                <a:sym typeface="Calibri"/>
              </a:rPr>
              <a:t>  </a:t>
            </a:r>
            <a:endParaRPr kumimoji="0" sz="11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6241753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0" indent="0">
              <a:buNone/>
            </a:pPr>
            <a:r>
              <a:rPr lang="en" sz="2500"/>
              <a:t>Prior data placement techniques:</a:t>
            </a:r>
            <a:endParaRPr sz="2500"/>
          </a:p>
          <a:p>
            <a:pPr indent="-387350">
              <a:buSzPts val="2500"/>
            </a:pPr>
            <a:r>
              <a:rPr lang="en" sz="2500" b="1">
                <a:solidFill>
                  <a:srgbClr val="9E0000"/>
                </a:solidFill>
              </a:rPr>
              <a:t>do not adapt</a:t>
            </a:r>
            <a:r>
              <a:rPr lang="en" sz="2500"/>
              <a:t> well to changes in underlying device characteristics (e.g., storage read latency)</a:t>
            </a:r>
            <a:endParaRPr sz="2500"/>
          </a:p>
          <a:p>
            <a:pPr marL="0" indent="0">
              <a:buNone/>
            </a:pPr>
            <a:endParaRPr sz="2500"/>
          </a:p>
          <a:p>
            <a:pPr indent="-387350">
              <a:buSzPts val="2500"/>
            </a:pPr>
            <a:r>
              <a:rPr lang="en" sz="2500" b="1">
                <a:solidFill>
                  <a:srgbClr val="9E0000"/>
                </a:solidFill>
              </a:rPr>
              <a:t>do not consider the data migration cost</a:t>
            </a:r>
            <a:r>
              <a:rPr lang="en" sz="2500"/>
              <a:t> between storage devices while making a data placement decision</a:t>
            </a:r>
            <a:endParaRPr sz="2500"/>
          </a:p>
          <a:p>
            <a:pPr indent="0">
              <a:buNone/>
            </a:pPr>
            <a:endParaRPr sz="2500"/>
          </a:p>
          <a:p>
            <a:pPr indent="-387350">
              <a:buSzPts val="2500"/>
            </a:pPr>
            <a:r>
              <a:rPr lang="en" sz="2500" b="1">
                <a:solidFill>
                  <a:srgbClr val="9E0000"/>
                </a:solidFill>
              </a:rPr>
              <a:t>are highly inefficient</a:t>
            </a:r>
            <a:r>
              <a:rPr lang="en" sz="2500"/>
              <a:t> in hybrid storage systems that have devices with significantly different read/write latencies</a:t>
            </a:r>
            <a:endParaRPr sz="2500"/>
          </a:p>
          <a:p>
            <a:pPr indent="0">
              <a:buNone/>
            </a:pPr>
            <a:endParaRPr sz="2500"/>
          </a:p>
        </p:txBody>
      </p:sp>
      <p:sp>
        <p:nvSpPr>
          <p:cNvPr id="226" name="Google Shape;226;p39"/>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Device Awareness</a:t>
            </a:r>
            <a:endParaRPr>
              <a:solidFill>
                <a:srgbClr val="264478"/>
              </a:solidFill>
              <a:latin typeface="Garamond"/>
              <a:ea typeface="Garamond"/>
              <a:cs typeface="Garamond"/>
              <a:sym typeface="Garamond"/>
            </a:endParaRPr>
          </a:p>
        </p:txBody>
      </p:sp>
    </p:spTree>
    <p:extLst>
      <p:ext uri="{BB962C8B-B14F-4D97-AF65-F5344CB8AC3E}">
        <p14:creationId xmlns:p14="http://schemas.microsoft.com/office/powerpoint/2010/main" val="51977995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0"/>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indent="-387350">
              <a:buSzPts val="2500"/>
            </a:pPr>
            <a:r>
              <a:rPr lang="en" sz="2500"/>
              <a:t>Prior data placement techniques are typically </a:t>
            </a:r>
            <a:r>
              <a:rPr lang="en" sz="2500" b="1"/>
              <a:t>designed</a:t>
            </a:r>
            <a:r>
              <a:rPr lang="en" sz="2500"/>
              <a:t> for a hybrid storage system with </a:t>
            </a:r>
            <a:r>
              <a:rPr lang="en" sz="2500" b="1"/>
              <a:t>only two storage devices</a:t>
            </a:r>
            <a:endParaRPr sz="2500" b="1"/>
          </a:p>
          <a:p>
            <a:pPr indent="0">
              <a:buNone/>
            </a:pPr>
            <a:endParaRPr sz="2500"/>
          </a:p>
          <a:p>
            <a:pPr indent="-387350">
              <a:buSzPts val="2500"/>
            </a:pPr>
            <a:r>
              <a:rPr lang="en" sz="2500" b="1">
                <a:solidFill>
                  <a:srgbClr val="9E0000"/>
                </a:solidFill>
              </a:rPr>
              <a:t>Significant effort</a:t>
            </a:r>
            <a:r>
              <a:rPr lang="en" sz="2500"/>
              <a:t> is required to extend the data placement policies for more than two devices</a:t>
            </a:r>
            <a:endParaRPr sz="2500"/>
          </a:p>
          <a:p>
            <a:pPr marL="0" indent="0">
              <a:buNone/>
            </a:pPr>
            <a:endParaRPr sz="2500"/>
          </a:p>
          <a:p>
            <a:pPr indent="0">
              <a:buNone/>
            </a:pPr>
            <a:endParaRPr sz="2500"/>
          </a:p>
        </p:txBody>
      </p:sp>
      <p:sp>
        <p:nvSpPr>
          <p:cNvPr id="232" name="Google Shape;232;p40"/>
          <p:cNvSpPr/>
          <p:nvPr/>
        </p:nvSpPr>
        <p:spPr>
          <a:xfrm>
            <a:off x="0" y="4253754"/>
            <a:ext cx="9144000" cy="936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FFFFFF"/>
                </a:solidFill>
                <a:effectLst/>
                <a:uLnTx/>
                <a:uFillTx/>
                <a:latin typeface="Calibri"/>
                <a:ea typeface="Calibri"/>
                <a:cs typeface="Calibri"/>
                <a:sym typeface="Calibri"/>
              </a:rPr>
              <a:t>Compared to a RL-based solution, a heuristic-based policy provides </a:t>
            </a:r>
            <a:r>
              <a:rPr kumimoji="0" lang="en" sz="2400" b="1" i="0" u="none" strike="noStrike" kern="0" cap="none" spc="0" normalizeH="0" baseline="0" noProof="0">
                <a:ln>
                  <a:noFill/>
                </a:ln>
                <a:solidFill>
                  <a:srgbClr val="FFFF00"/>
                </a:solidFill>
                <a:effectLst/>
                <a:uLnTx/>
                <a:uFillTx/>
                <a:latin typeface="Calibri"/>
                <a:ea typeface="Calibri"/>
                <a:cs typeface="Calibri"/>
                <a:sym typeface="Calibri"/>
              </a:rPr>
              <a:t>48.2% lower performance</a:t>
            </a:r>
            <a:r>
              <a:rPr kumimoji="0" lang="en" sz="2400" b="1" i="0" u="none" strike="noStrike" kern="0" cap="none" spc="0" normalizeH="0" baseline="0" noProof="0">
                <a:ln>
                  <a:noFill/>
                </a:ln>
                <a:solidFill>
                  <a:srgbClr val="FFFFFF"/>
                </a:solidFill>
                <a:effectLst/>
                <a:uLnTx/>
                <a:uFillTx/>
                <a:latin typeface="Calibri"/>
                <a:ea typeface="Calibri"/>
                <a:cs typeface="Calibri"/>
                <a:sym typeface="Calibri"/>
              </a:rPr>
              <a:t> when extended from two to three devices</a:t>
            </a:r>
            <a:endParaRPr kumimoji="0" sz="1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40"/>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Lack of Extensibility</a:t>
            </a:r>
            <a:endParaRPr>
              <a:solidFill>
                <a:srgbClr val="264478"/>
              </a:solidFill>
              <a:latin typeface="Garamond"/>
              <a:ea typeface="Garamond"/>
              <a:cs typeface="Garamond"/>
              <a:sym typeface="Garamond"/>
            </a:endParaRPr>
          </a:p>
        </p:txBody>
      </p:sp>
    </p:spTree>
    <p:extLst>
      <p:ext uri="{BB962C8B-B14F-4D97-AF65-F5344CB8AC3E}">
        <p14:creationId xmlns:p14="http://schemas.microsoft.com/office/powerpoint/2010/main" val="337100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1"/>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Our Goal</a:t>
            </a:r>
            <a:endParaRPr/>
          </a:p>
        </p:txBody>
      </p:sp>
      <p:sp>
        <p:nvSpPr>
          <p:cNvPr id="239" name="Google Shape;239;p41"/>
          <p:cNvSpPr/>
          <p:nvPr/>
        </p:nvSpPr>
        <p:spPr>
          <a:xfrm>
            <a:off x="1004100" y="1687800"/>
            <a:ext cx="7135800" cy="3683400"/>
          </a:xfrm>
          <a:prstGeom prst="roundRect">
            <a:avLst>
              <a:gd name="adj" fmla="val 6175"/>
            </a:avLst>
          </a:prstGeom>
          <a:solidFill>
            <a:srgbClr val="DAE3F3"/>
          </a:solidFill>
          <a:ln w="38100" cap="flat" cmpd="sng">
            <a:solidFill>
              <a:srgbClr val="38761D"/>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Calibri"/>
                <a:ea typeface="Calibri"/>
                <a:cs typeface="Calibri"/>
                <a:sym typeface="Calibri"/>
              </a:rPr>
              <a:t>A </a:t>
            </a:r>
            <a:r>
              <a:rPr kumimoji="0" lang="en" sz="3200" b="1" i="0" u="none" strike="noStrike" kern="0" cap="none" spc="0" normalizeH="0" baseline="0" noProof="0">
                <a:ln>
                  <a:noFill/>
                </a:ln>
                <a:solidFill>
                  <a:srgbClr val="000CFF"/>
                </a:solidFill>
                <a:effectLst/>
                <a:uLnTx/>
                <a:uFillTx/>
                <a:latin typeface="Calibri"/>
                <a:ea typeface="Calibri"/>
                <a:cs typeface="Calibri"/>
                <a:sym typeface="Calibri"/>
              </a:rPr>
              <a:t>data-placement mechanism </a:t>
            </a:r>
            <a:r>
              <a:rPr kumimoji="0" lang="en" sz="3200" b="0" i="0" u="none" strike="noStrike" kern="0" cap="none" spc="0" normalizeH="0" baseline="0" noProof="0">
                <a:ln>
                  <a:noFill/>
                </a:ln>
                <a:solidFill>
                  <a:srgbClr val="000000"/>
                </a:solidFill>
                <a:effectLst/>
                <a:uLnTx/>
                <a:uFillTx/>
                <a:latin typeface="Calibri"/>
                <a:ea typeface="Calibri"/>
                <a:cs typeface="Calibri"/>
                <a:sym typeface="Calibri"/>
              </a:rPr>
              <a:t>that can</a:t>
            </a:r>
            <a:endParaRPr kumimoji="0" sz="15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00050" algn="l" defTabSz="914400" rtl="0" eaLnBrk="1" fontAlgn="auto" latinLnBrk="0" hangingPunct="1">
              <a:lnSpc>
                <a:spcPct val="100000"/>
              </a:lnSpc>
              <a:spcBef>
                <a:spcPts val="0"/>
              </a:spcBef>
              <a:spcAft>
                <a:spcPts val="0"/>
              </a:spcAft>
              <a:buClr>
                <a:srgbClr val="000000"/>
              </a:buClr>
              <a:buSzPts val="2700"/>
              <a:buFont typeface="Calibri"/>
              <a:buChar char="●"/>
              <a:tabLst/>
              <a:defRPr/>
            </a:pPr>
            <a:r>
              <a:rPr kumimoji="0" lang="en" sz="2700" b="0" i="0" u="none" strike="noStrike" kern="0" cap="none" spc="0" normalizeH="0" baseline="0" noProof="0">
                <a:ln>
                  <a:noFill/>
                </a:ln>
                <a:solidFill>
                  <a:srgbClr val="000000"/>
                </a:solidFill>
                <a:effectLst/>
                <a:uLnTx/>
                <a:uFillTx/>
                <a:latin typeface="Calibri"/>
                <a:ea typeface="Calibri"/>
                <a:cs typeface="Calibri"/>
                <a:sym typeface="Calibri"/>
              </a:rPr>
              <a:t>dynamically derive an adaptive data-placement strategy by </a:t>
            </a:r>
            <a:r>
              <a:rPr kumimoji="0" lang="en" sz="2700" b="1" i="0" u="none" strike="noStrike" kern="0" cap="none" spc="0" normalizeH="0" baseline="0" noProof="0">
                <a:ln>
                  <a:noFill/>
                </a:ln>
                <a:solidFill>
                  <a:srgbClr val="38761D"/>
                </a:solidFill>
                <a:effectLst/>
                <a:uLnTx/>
                <a:uFillTx/>
                <a:latin typeface="Calibri"/>
                <a:ea typeface="Calibri"/>
                <a:cs typeface="Calibri"/>
                <a:sym typeface="Calibri"/>
              </a:rPr>
              <a:t>continuously learning</a:t>
            </a:r>
            <a:r>
              <a:rPr kumimoji="0" lang="en" sz="2700" b="0" i="0" u="none" strike="noStrike" kern="0" cap="none" spc="0" normalizeH="0" baseline="0" noProof="0">
                <a:ln>
                  <a:noFill/>
                </a:ln>
                <a:solidFill>
                  <a:srgbClr val="000000"/>
                </a:solidFill>
                <a:effectLst/>
                <a:uLnTx/>
                <a:uFillTx/>
                <a:latin typeface="Calibri"/>
                <a:ea typeface="Calibri"/>
                <a:cs typeface="Calibri"/>
                <a:sym typeface="Calibri"/>
              </a:rPr>
              <a:t> and </a:t>
            </a:r>
            <a:r>
              <a:rPr kumimoji="0" lang="en" sz="2700" b="1" i="0" u="none" strike="noStrike" kern="0" cap="none" spc="0" normalizeH="0" baseline="0" noProof="0">
                <a:ln>
                  <a:noFill/>
                </a:ln>
                <a:solidFill>
                  <a:srgbClr val="38761D"/>
                </a:solidFill>
                <a:effectLst/>
                <a:uLnTx/>
                <a:uFillTx/>
                <a:latin typeface="Calibri"/>
                <a:ea typeface="Calibri"/>
                <a:cs typeface="Calibri"/>
                <a:sym typeface="Calibri"/>
              </a:rPr>
              <a:t>adapting</a:t>
            </a:r>
            <a:r>
              <a:rPr kumimoji="0" lang="en" sz="2700" b="0" i="1" u="none" strike="noStrike" kern="0" cap="none" spc="0" normalizeH="0" baseline="0" noProof="0">
                <a:ln>
                  <a:noFill/>
                </a:ln>
                <a:solidFill>
                  <a:srgbClr val="000000"/>
                </a:solidFill>
                <a:effectLst/>
                <a:uLnTx/>
                <a:uFillTx/>
                <a:latin typeface="Calibri"/>
                <a:ea typeface="Calibri"/>
                <a:cs typeface="Calibri"/>
                <a:sym typeface="Calibri"/>
              </a:rPr>
              <a:t> </a:t>
            </a:r>
            <a:r>
              <a:rPr kumimoji="0" lang="en" sz="2700" b="0" i="0" u="none" strike="noStrike" kern="0" cap="none" spc="0" normalizeH="0" baseline="0" noProof="0">
                <a:ln>
                  <a:noFill/>
                </a:ln>
                <a:solidFill>
                  <a:srgbClr val="000000"/>
                </a:solidFill>
                <a:effectLst/>
                <a:uLnTx/>
                <a:uFillTx/>
                <a:latin typeface="Calibri"/>
                <a:ea typeface="Calibri"/>
                <a:cs typeface="Calibri"/>
                <a:sym typeface="Calibri"/>
              </a:rPr>
              <a:t>to the application and underlying device characteristics</a:t>
            </a: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400050" algn="l" defTabSz="914400" rtl="0" eaLnBrk="1" fontAlgn="auto" latinLnBrk="0" hangingPunct="1">
              <a:lnSpc>
                <a:spcPct val="100000"/>
              </a:lnSpc>
              <a:spcBef>
                <a:spcPts val="0"/>
              </a:spcBef>
              <a:spcAft>
                <a:spcPts val="0"/>
              </a:spcAft>
              <a:buClr>
                <a:srgbClr val="000000"/>
              </a:buClr>
              <a:buSzPts val="2700"/>
              <a:buFont typeface="Calibri"/>
              <a:buChar char="●"/>
              <a:tabLst/>
              <a:defRPr/>
            </a:pPr>
            <a:r>
              <a:rPr kumimoji="0" lang="en" sz="2600" b="0" i="0" u="none" strike="noStrike" kern="0" cap="none" spc="0" normalizeH="0" baseline="0" noProof="0">
                <a:ln>
                  <a:noFill/>
                </a:ln>
                <a:solidFill>
                  <a:srgbClr val="000000"/>
                </a:solidFill>
                <a:effectLst/>
                <a:uLnTx/>
                <a:uFillTx/>
                <a:latin typeface="Calibri"/>
                <a:ea typeface="Calibri"/>
                <a:cs typeface="Calibri"/>
                <a:sym typeface="Calibri"/>
              </a:rPr>
              <a:t>be </a:t>
            </a:r>
            <a:r>
              <a:rPr kumimoji="0" lang="en" sz="2600" b="1" i="0" u="none" strike="noStrike" kern="0" cap="none" spc="0" normalizeH="0" baseline="0" noProof="0">
                <a:ln>
                  <a:noFill/>
                </a:ln>
                <a:solidFill>
                  <a:srgbClr val="C00000"/>
                </a:solidFill>
                <a:effectLst/>
                <a:uLnTx/>
                <a:uFillTx/>
                <a:latin typeface="Calibri"/>
                <a:ea typeface="Calibri"/>
                <a:cs typeface="Calibri"/>
                <a:sym typeface="Calibri"/>
              </a:rPr>
              <a:t>easily extended </a:t>
            </a:r>
            <a:r>
              <a:rPr kumimoji="0" lang="en" sz="2600" b="0" i="0" u="none" strike="noStrike" kern="0" cap="none" spc="0" normalizeH="0" baseline="0" noProof="0">
                <a:ln>
                  <a:noFill/>
                </a:ln>
                <a:solidFill>
                  <a:srgbClr val="000000"/>
                </a:solidFill>
                <a:effectLst/>
                <a:uLnTx/>
                <a:uFillTx/>
                <a:latin typeface="Calibri"/>
                <a:ea typeface="Calibri"/>
                <a:cs typeface="Calibri"/>
                <a:sym typeface="Calibri"/>
              </a:rPr>
              <a:t>to </a:t>
            </a:r>
            <a:r>
              <a:rPr kumimoji="0" lang="en" sz="2700" b="0" i="0" u="none" strike="noStrike" kern="0" cap="none" spc="0" normalizeH="0" baseline="0" noProof="0">
                <a:ln>
                  <a:noFill/>
                </a:ln>
                <a:solidFill>
                  <a:srgbClr val="000000"/>
                </a:solidFill>
                <a:effectLst/>
                <a:uLnTx/>
                <a:uFillTx/>
                <a:latin typeface="Calibri"/>
                <a:ea typeface="Calibri"/>
                <a:cs typeface="Calibri"/>
                <a:sym typeface="Calibri"/>
              </a:rPr>
              <a:t>incorporate a wide range of hybrid storage configurations</a:t>
            </a:r>
            <a:endParaRPr kumimoji="0" sz="26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405136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169011" y="956501"/>
            <a:ext cx="8894700" cy="454500"/>
          </a:xfrm>
          <a:prstGeom prst="rect">
            <a:avLst/>
          </a:prstGeom>
          <a:noFill/>
          <a:ln>
            <a:noFill/>
          </a:ln>
        </p:spPr>
        <p:txBody>
          <a:bodyPr spcFirstLastPara="1" wrap="square" lIns="91425" tIns="45700" rIns="91425" bIns="45700" anchor="ctr" anchorCtr="0">
            <a:noAutofit/>
          </a:bodyPr>
          <a:lstStyle/>
          <a:p>
            <a:pPr>
              <a:buSzPts val="4200"/>
            </a:pPr>
            <a:r>
              <a:rPr lang="en"/>
              <a:t>Outline</a:t>
            </a:r>
            <a:endParaRPr/>
          </a:p>
        </p:txBody>
      </p:sp>
      <p:sp>
        <p:nvSpPr>
          <p:cNvPr id="246" name="Google Shape;246;p42"/>
          <p:cNvSpPr/>
          <p:nvPr/>
        </p:nvSpPr>
        <p:spPr>
          <a:xfrm>
            <a:off x="169011" y="1584794"/>
            <a:ext cx="8823900" cy="530700"/>
          </a:xfrm>
          <a:prstGeom prst="roundRect">
            <a:avLst>
              <a:gd name="adj" fmla="val 16667"/>
            </a:avLst>
          </a:prstGeom>
          <a:solidFill>
            <a:srgbClr val="D0CEC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Background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42"/>
          <p:cNvSpPr/>
          <p:nvPr/>
        </p:nvSpPr>
        <p:spPr>
          <a:xfrm>
            <a:off x="169011" y="2408748"/>
            <a:ext cx="8823900" cy="5307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Formulating Data Placement as RL problem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42"/>
          <p:cNvSpPr/>
          <p:nvPr/>
        </p:nvSpPr>
        <p:spPr>
          <a:xfrm>
            <a:off x="160043" y="3232702"/>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Sibyl: Overview</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42"/>
          <p:cNvSpPr/>
          <p:nvPr/>
        </p:nvSpPr>
        <p:spPr>
          <a:xfrm>
            <a:off x="160043" y="4056656"/>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Evaluation and Key Results</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250" name="Google Shape;250;p42"/>
          <p:cNvSpPr/>
          <p:nvPr/>
        </p:nvSpPr>
        <p:spPr>
          <a:xfrm>
            <a:off x="160043" y="4880609"/>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Conclusion</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91878991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3"/>
          <p:cNvSpPr txBox="1">
            <a:spLocks noGrp="1"/>
          </p:cNvSpPr>
          <p:nvPr>
            <p:ph type="body" idx="1"/>
          </p:nvPr>
        </p:nvSpPr>
        <p:spPr>
          <a:xfrm>
            <a:off x="169000" y="4023320"/>
            <a:ext cx="8894700" cy="2286000"/>
          </a:xfrm>
          <a:prstGeom prst="rect">
            <a:avLst/>
          </a:prstGeom>
        </p:spPr>
        <p:txBody>
          <a:bodyPr spcFirstLastPara="1" wrap="square" lIns="91425" tIns="45700" rIns="91425" bIns="45700" anchor="t" anchorCtr="0">
            <a:normAutofit fontScale="85000" lnSpcReduction="10000"/>
          </a:bodyPr>
          <a:lstStyle/>
          <a:p>
            <a:pPr marL="177800" indent="-214630">
              <a:lnSpc>
                <a:spcPct val="115000"/>
              </a:lnSpc>
              <a:spcBef>
                <a:spcPts val="300"/>
              </a:spcBef>
              <a:buSzPct val="100000"/>
              <a:buFont typeface="Lato"/>
              <a:buChar char="•"/>
            </a:pPr>
            <a:r>
              <a:rPr lang="en" dirty="0"/>
              <a:t>RL is a framework for decision making</a:t>
            </a:r>
            <a:endParaRPr dirty="0"/>
          </a:p>
          <a:p>
            <a:pPr marL="520700" lvl="1" indent="-205740">
              <a:lnSpc>
                <a:spcPct val="115000"/>
              </a:lnSpc>
              <a:spcBef>
                <a:spcPts val="0"/>
              </a:spcBef>
              <a:buSzPct val="100000"/>
              <a:buFont typeface="Tahoma"/>
              <a:buChar char="•"/>
            </a:pPr>
            <a:r>
              <a:rPr lang="en" dirty="0"/>
              <a:t>An </a:t>
            </a:r>
            <a:r>
              <a:rPr lang="en" b="1" dirty="0">
                <a:solidFill>
                  <a:srgbClr val="B45F06"/>
                </a:solidFill>
              </a:rPr>
              <a:t>autonomous</a:t>
            </a:r>
            <a:r>
              <a:rPr lang="en" dirty="0"/>
              <a:t> </a:t>
            </a:r>
            <a:r>
              <a:rPr lang="en" b="1" dirty="0">
                <a:solidFill>
                  <a:srgbClr val="B45F06"/>
                </a:solidFill>
              </a:rPr>
              <a:t>agent</a:t>
            </a:r>
            <a:r>
              <a:rPr lang="en" dirty="0">
                <a:solidFill>
                  <a:srgbClr val="B45F06"/>
                </a:solidFill>
              </a:rPr>
              <a:t> </a:t>
            </a:r>
            <a:r>
              <a:rPr lang="en" b="1" dirty="0">
                <a:solidFill>
                  <a:srgbClr val="B45F06"/>
                </a:solidFill>
              </a:rPr>
              <a:t>observes</a:t>
            </a:r>
            <a:r>
              <a:rPr lang="en" dirty="0">
                <a:solidFill>
                  <a:srgbClr val="B45F06"/>
                </a:solidFill>
              </a:rPr>
              <a:t> </a:t>
            </a:r>
            <a:r>
              <a:rPr lang="en" dirty="0"/>
              <a:t>the current </a:t>
            </a:r>
            <a:r>
              <a:rPr lang="en" b="1" dirty="0">
                <a:solidFill>
                  <a:srgbClr val="0000FF"/>
                </a:solidFill>
              </a:rPr>
              <a:t>state</a:t>
            </a:r>
            <a:r>
              <a:rPr lang="en" b="1" dirty="0"/>
              <a:t> </a:t>
            </a:r>
            <a:r>
              <a:rPr lang="en" dirty="0"/>
              <a:t>of the environment</a:t>
            </a:r>
            <a:endParaRPr dirty="0"/>
          </a:p>
          <a:p>
            <a:pPr marL="520700" lvl="1" indent="-205740">
              <a:lnSpc>
                <a:spcPct val="115000"/>
              </a:lnSpc>
              <a:spcBef>
                <a:spcPts val="0"/>
              </a:spcBef>
              <a:buSzPct val="100000"/>
              <a:buFont typeface="Tahoma"/>
              <a:buChar char="•"/>
            </a:pPr>
            <a:r>
              <a:rPr lang="en" dirty="0"/>
              <a:t>It </a:t>
            </a:r>
            <a:r>
              <a:rPr lang="en" b="1" dirty="0">
                <a:solidFill>
                  <a:srgbClr val="B45F06"/>
                </a:solidFill>
              </a:rPr>
              <a:t>interacts</a:t>
            </a:r>
            <a:r>
              <a:rPr lang="en" dirty="0"/>
              <a:t> with the environment by taking </a:t>
            </a:r>
            <a:r>
              <a:rPr lang="en" b="1" dirty="0">
                <a:solidFill>
                  <a:srgbClr val="0000FF"/>
                </a:solidFill>
              </a:rPr>
              <a:t>actions</a:t>
            </a:r>
            <a:endParaRPr b="1" dirty="0">
              <a:solidFill>
                <a:srgbClr val="0000FF"/>
              </a:solidFill>
            </a:endParaRPr>
          </a:p>
          <a:p>
            <a:pPr marL="520700" lvl="1" indent="-205740">
              <a:lnSpc>
                <a:spcPct val="115000"/>
              </a:lnSpc>
              <a:spcBef>
                <a:spcPts val="0"/>
              </a:spcBef>
              <a:buSzPct val="100000"/>
              <a:buFont typeface="Tahoma"/>
              <a:buChar char="•"/>
            </a:pPr>
            <a:r>
              <a:rPr lang="en" dirty="0"/>
              <a:t>Agent is </a:t>
            </a:r>
            <a:r>
              <a:rPr lang="en" b="1" dirty="0">
                <a:solidFill>
                  <a:srgbClr val="0000FF"/>
                </a:solidFill>
              </a:rPr>
              <a:t>rewarded</a:t>
            </a:r>
            <a:r>
              <a:rPr lang="en" b="1" dirty="0"/>
              <a:t> </a:t>
            </a:r>
            <a:r>
              <a:rPr lang="en" dirty="0"/>
              <a:t>or </a:t>
            </a:r>
            <a:r>
              <a:rPr lang="en" b="1" dirty="0">
                <a:solidFill>
                  <a:srgbClr val="0000FF"/>
                </a:solidFill>
              </a:rPr>
              <a:t>penalized</a:t>
            </a:r>
            <a:r>
              <a:rPr lang="en" b="1" dirty="0"/>
              <a:t> </a:t>
            </a:r>
            <a:r>
              <a:rPr lang="en" dirty="0"/>
              <a:t>based on the consequences of its actions</a:t>
            </a:r>
            <a:endParaRPr dirty="0"/>
          </a:p>
          <a:p>
            <a:pPr marL="520700" lvl="1" indent="-205740">
              <a:lnSpc>
                <a:spcPct val="115000"/>
              </a:lnSpc>
              <a:spcBef>
                <a:spcPts val="0"/>
              </a:spcBef>
              <a:buSzPct val="100000"/>
              <a:buFont typeface="Tahoma"/>
              <a:buChar char="•"/>
            </a:pPr>
            <a:r>
              <a:rPr lang="en" dirty="0"/>
              <a:t>Agent tries to maximize the cumulative reward</a:t>
            </a:r>
            <a:endParaRPr dirty="0"/>
          </a:p>
        </p:txBody>
      </p:sp>
      <p:sp>
        <p:nvSpPr>
          <p:cNvPr id="257" name="Google Shape;257;p43"/>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pPr>
              <a:lnSpc>
                <a:spcPct val="100000"/>
              </a:lnSpc>
            </a:pPr>
            <a:r>
              <a:rPr lang="en"/>
              <a:t>Basics of Reinforcement Learning</a:t>
            </a:r>
            <a:endParaRPr>
              <a:solidFill>
                <a:srgbClr val="264478"/>
              </a:solidFill>
              <a:latin typeface="Garamond"/>
              <a:ea typeface="Garamond"/>
              <a:cs typeface="Garamond"/>
              <a:sym typeface="Garamond"/>
            </a:endParaRPr>
          </a:p>
        </p:txBody>
      </p:sp>
      <p:pic>
        <p:nvPicPr>
          <p:cNvPr id="2" name="Picture 1">
            <a:extLst>
              <a:ext uri="{FF2B5EF4-FFF2-40B4-BE49-F238E27FC236}">
                <a16:creationId xmlns:a16="http://schemas.microsoft.com/office/drawing/2014/main" id="{AB006B64-CE11-4015-A7C3-D199B17C25D7}"/>
              </a:ext>
            </a:extLst>
          </p:cNvPr>
          <p:cNvPicPr>
            <a:picLocks noChangeAspect="1"/>
          </p:cNvPicPr>
          <p:nvPr/>
        </p:nvPicPr>
        <p:blipFill rotWithShape="1">
          <a:blip r:embed="rId3"/>
          <a:srcRect t="10300" b="48431"/>
          <a:stretch/>
        </p:blipFill>
        <p:spPr>
          <a:xfrm>
            <a:off x="857383" y="1553682"/>
            <a:ext cx="7108149" cy="1875318"/>
          </a:xfrm>
          <a:prstGeom prst="rect">
            <a:avLst/>
          </a:prstGeom>
        </p:spPr>
      </p:pic>
    </p:spTree>
    <p:extLst>
      <p:ext uri="{BB962C8B-B14F-4D97-AF65-F5344CB8AC3E}">
        <p14:creationId xmlns:p14="http://schemas.microsoft.com/office/powerpoint/2010/main" val="131406863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4"/>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Applying RL to Data Placement</a:t>
            </a:r>
            <a:endParaRPr/>
          </a:p>
        </p:txBody>
      </p:sp>
      <p:sp>
        <p:nvSpPr>
          <p:cNvPr id="263" name="Google Shape;263;p44"/>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0" indent="0">
              <a:lnSpc>
                <a:spcPct val="100000"/>
              </a:lnSpc>
              <a:buNone/>
            </a:pPr>
            <a:r>
              <a:rPr lang="en"/>
              <a:t>Key factors in applying RL for data placement in a hybrid storage system</a:t>
            </a:r>
            <a:endParaRPr/>
          </a:p>
          <a:p>
            <a:pPr>
              <a:lnSpc>
                <a:spcPct val="100000"/>
              </a:lnSpc>
            </a:pPr>
            <a:r>
              <a:rPr lang="en"/>
              <a:t>RL agent needs to be</a:t>
            </a:r>
            <a:r>
              <a:rPr lang="en" b="1">
                <a:solidFill>
                  <a:srgbClr val="674EA7"/>
                </a:solidFill>
              </a:rPr>
              <a:t> </a:t>
            </a:r>
            <a:r>
              <a:rPr lang="en" b="1">
                <a:solidFill>
                  <a:srgbClr val="0000FF"/>
                </a:solidFill>
              </a:rPr>
              <a:t>aware of: </a:t>
            </a:r>
            <a:endParaRPr b="1">
              <a:solidFill>
                <a:srgbClr val="0000FF"/>
              </a:solidFill>
            </a:endParaRPr>
          </a:p>
          <a:p>
            <a:pPr lvl="1">
              <a:lnSpc>
                <a:spcPct val="100000"/>
              </a:lnSpc>
              <a:spcBef>
                <a:spcPts val="0"/>
              </a:spcBef>
            </a:pPr>
            <a:r>
              <a:rPr lang="en">
                <a:solidFill>
                  <a:srgbClr val="980000"/>
                </a:solidFill>
              </a:rPr>
              <a:t>asymmetry in read/write latencies</a:t>
            </a:r>
            <a:r>
              <a:rPr lang="en"/>
              <a:t> of a storage device</a:t>
            </a:r>
            <a:endParaRPr/>
          </a:p>
          <a:p>
            <a:pPr lvl="1">
              <a:lnSpc>
                <a:spcPct val="100000"/>
              </a:lnSpc>
              <a:spcBef>
                <a:spcPts val="0"/>
              </a:spcBef>
            </a:pPr>
            <a:r>
              <a:rPr lang="en">
                <a:solidFill>
                  <a:srgbClr val="980000"/>
                </a:solidFill>
              </a:rPr>
              <a:t>differences in latencies</a:t>
            </a:r>
            <a:r>
              <a:rPr lang="en"/>
              <a:t> across hybrid storage devices</a:t>
            </a:r>
            <a:endParaRPr/>
          </a:p>
          <a:p>
            <a:pPr lvl="1">
              <a:lnSpc>
                <a:spcPct val="100000"/>
              </a:lnSpc>
              <a:spcBef>
                <a:spcPts val="0"/>
              </a:spcBef>
              <a:buClr>
                <a:srgbClr val="980000"/>
              </a:buClr>
            </a:pPr>
            <a:r>
              <a:rPr lang="en">
                <a:solidFill>
                  <a:srgbClr val="980000"/>
                </a:solidFill>
              </a:rPr>
              <a:t>application access patterns</a:t>
            </a:r>
            <a:endParaRPr>
              <a:solidFill>
                <a:srgbClr val="980000"/>
              </a:solidFill>
            </a:endParaRPr>
          </a:p>
          <a:p>
            <a:pPr>
              <a:lnSpc>
                <a:spcPct val="100000"/>
              </a:lnSpc>
              <a:spcBef>
                <a:spcPts val="0"/>
              </a:spcBef>
            </a:pPr>
            <a:r>
              <a:rPr lang="en"/>
              <a:t>Data placement module should decide which actions to reward and penalize (credit assignment)</a:t>
            </a:r>
            <a:endParaRPr/>
          </a:p>
          <a:p>
            <a:pPr>
              <a:lnSpc>
                <a:spcPct val="100000"/>
              </a:lnSpc>
              <a:spcBef>
                <a:spcPts val="0"/>
              </a:spcBef>
            </a:pPr>
            <a:r>
              <a:rPr lang="en"/>
              <a:t>Low implementation overhead</a:t>
            </a:r>
            <a:endParaRPr/>
          </a:p>
        </p:txBody>
      </p:sp>
    </p:spTree>
    <p:extLst>
      <p:ext uri="{BB962C8B-B14F-4D97-AF65-F5344CB8AC3E}">
        <p14:creationId xmlns:p14="http://schemas.microsoft.com/office/powerpoint/2010/main" val="3331338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070173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5"/>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RL Formulation</a:t>
            </a:r>
            <a:endParaRPr/>
          </a:p>
        </p:txBody>
      </p:sp>
      <p:sp>
        <p:nvSpPr>
          <p:cNvPr id="269" name="Google Shape;269;p45"/>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lnSpcReduction="10000"/>
          </a:bodyPr>
          <a:lstStyle/>
          <a:p>
            <a:pPr>
              <a:lnSpc>
                <a:spcPct val="100000"/>
              </a:lnSpc>
            </a:pPr>
            <a:r>
              <a:rPr lang="en"/>
              <a:t>Sibyl observes </a:t>
            </a:r>
            <a:r>
              <a:rPr lang="en" b="1">
                <a:solidFill>
                  <a:srgbClr val="548135"/>
                </a:solidFill>
              </a:rPr>
              <a:t>multiple application/device features</a:t>
            </a:r>
            <a:r>
              <a:rPr lang="en"/>
              <a:t> for every storage request to make a data placement decision</a:t>
            </a:r>
            <a:endParaRPr/>
          </a:p>
          <a:p>
            <a:pPr>
              <a:lnSpc>
                <a:spcPct val="100000"/>
              </a:lnSpc>
              <a:spcBef>
                <a:spcPts val="0"/>
              </a:spcBef>
            </a:pPr>
            <a:r>
              <a:rPr lang="en"/>
              <a:t>Possible actions - Placing data in fast or slow device</a:t>
            </a:r>
            <a:endParaRPr/>
          </a:p>
          <a:p>
            <a:pPr>
              <a:lnSpc>
                <a:spcPct val="100000"/>
              </a:lnSpc>
              <a:spcBef>
                <a:spcPts val="0"/>
              </a:spcBef>
            </a:pPr>
            <a:r>
              <a:rPr lang="en"/>
              <a:t>For </a:t>
            </a:r>
            <a:r>
              <a:rPr lang="en" b="1">
                <a:solidFill>
                  <a:srgbClr val="38761D"/>
                </a:solidFill>
              </a:rPr>
              <a:t>every action</a:t>
            </a:r>
            <a:r>
              <a:rPr lang="en"/>
              <a:t>, Sibyl receives a </a:t>
            </a:r>
            <a:r>
              <a:rPr lang="en" b="1">
                <a:solidFill>
                  <a:srgbClr val="0000FF"/>
                </a:solidFill>
              </a:rPr>
              <a:t>reward</a:t>
            </a:r>
            <a:r>
              <a:rPr lang="en"/>
              <a:t> that takes into account the data placement decision and state of the environment</a:t>
            </a:r>
            <a:endParaRPr/>
          </a:p>
          <a:p>
            <a:pPr>
              <a:lnSpc>
                <a:spcPct val="100000"/>
              </a:lnSpc>
              <a:spcBef>
                <a:spcPts val="0"/>
              </a:spcBef>
            </a:pPr>
            <a:r>
              <a:rPr lang="en"/>
              <a:t>Sibyl finds an </a:t>
            </a:r>
            <a:r>
              <a:rPr lang="en" b="1">
                <a:solidFill>
                  <a:srgbClr val="38761D"/>
                </a:solidFill>
              </a:rPr>
              <a:t>optimal data placement policy</a:t>
            </a:r>
            <a:r>
              <a:rPr lang="en"/>
              <a:t> that increases the overall performance for any workload and system configuration</a:t>
            </a:r>
            <a:endParaRPr/>
          </a:p>
        </p:txBody>
      </p:sp>
    </p:spTree>
    <p:extLst>
      <p:ext uri="{BB962C8B-B14F-4D97-AF65-F5344CB8AC3E}">
        <p14:creationId xmlns:p14="http://schemas.microsoft.com/office/powerpoint/2010/main" val="132980564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6"/>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RL State</a:t>
            </a:r>
            <a:endParaRPr/>
          </a:p>
        </p:txBody>
      </p:sp>
      <p:sp>
        <p:nvSpPr>
          <p:cNvPr id="275" name="Google Shape;275;p46"/>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marL="50800" indent="0">
              <a:spcBef>
                <a:spcPts val="0"/>
              </a:spcBef>
              <a:buNone/>
            </a:pPr>
            <a:endParaRPr dirty="0">
              <a:latin typeface="Calibri"/>
              <a:ea typeface="Calibri"/>
              <a:cs typeface="Calibri"/>
              <a:sym typeface="Calibri"/>
            </a:endParaRPr>
          </a:p>
          <a:p>
            <a:pPr>
              <a:spcBef>
                <a:spcPts val="0"/>
              </a:spcBef>
              <a:buFont typeface="Calibri"/>
              <a:buChar char="•"/>
            </a:pPr>
            <a:r>
              <a:rPr lang="en" dirty="0">
                <a:latin typeface="Calibri"/>
                <a:ea typeface="Calibri"/>
                <a:cs typeface="Calibri"/>
                <a:sym typeface="Calibri"/>
              </a:rPr>
              <a:t>Feature selection is performed to select only the most correlated features that affect data placement</a:t>
            </a:r>
            <a:endParaRPr dirty="0">
              <a:latin typeface="Calibri"/>
              <a:ea typeface="Calibri"/>
              <a:cs typeface="Calibri"/>
              <a:sym typeface="Calibri"/>
            </a:endParaRPr>
          </a:p>
          <a:p>
            <a:pPr indent="0">
              <a:spcBef>
                <a:spcPts val="0"/>
              </a:spcBef>
              <a:buNone/>
            </a:pPr>
            <a:endParaRPr dirty="0">
              <a:latin typeface="Calibri"/>
              <a:ea typeface="Calibri"/>
              <a:cs typeface="Calibri"/>
              <a:sym typeface="Calibri"/>
            </a:endParaRPr>
          </a:p>
          <a:p>
            <a:pPr>
              <a:spcBef>
                <a:spcPts val="0"/>
              </a:spcBef>
              <a:buFont typeface="Calibri"/>
              <a:buChar char="•"/>
            </a:pPr>
            <a:r>
              <a:rPr lang="en" dirty="0">
                <a:latin typeface="Calibri"/>
                <a:ea typeface="Calibri"/>
                <a:cs typeface="Calibri"/>
                <a:sym typeface="Calibri"/>
              </a:rPr>
              <a:t>Divide the states into a small number of bins to reduce the state space</a:t>
            </a:r>
            <a:endParaRPr dirty="0">
              <a:latin typeface="Calibri"/>
              <a:ea typeface="Calibri"/>
              <a:cs typeface="Calibri"/>
              <a:sym typeface="Calibri"/>
            </a:endParaRPr>
          </a:p>
        </p:txBody>
      </p:sp>
      <p:pic>
        <p:nvPicPr>
          <p:cNvPr id="2" name="Picture 1">
            <a:extLst>
              <a:ext uri="{FF2B5EF4-FFF2-40B4-BE49-F238E27FC236}">
                <a16:creationId xmlns:a16="http://schemas.microsoft.com/office/drawing/2014/main" id="{8E1969EC-051A-41B4-8562-29CF415E167F}"/>
              </a:ext>
            </a:extLst>
          </p:cNvPr>
          <p:cNvPicPr>
            <a:picLocks noChangeAspect="1"/>
          </p:cNvPicPr>
          <p:nvPr/>
        </p:nvPicPr>
        <p:blipFill rotWithShape="1">
          <a:blip r:embed="rId3"/>
          <a:srcRect t="2304" b="1"/>
          <a:stretch/>
        </p:blipFill>
        <p:spPr>
          <a:xfrm>
            <a:off x="735534" y="4012279"/>
            <a:ext cx="7086600" cy="1507495"/>
          </a:xfrm>
          <a:prstGeom prst="rect">
            <a:avLst/>
          </a:prstGeom>
        </p:spPr>
      </p:pic>
    </p:spTree>
    <p:extLst>
      <p:ext uri="{BB962C8B-B14F-4D97-AF65-F5344CB8AC3E}">
        <p14:creationId xmlns:p14="http://schemas.microsoft.com/office/powerpoint/2010/main" val="126200145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7"/>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Reward</a:t>
            </a:r>
            <a:endParaRPr/>
          </a:p>
        </p:txBody>
      </p:sp>
      <p:sp>
        <p:nvSpPr>
          <p:cNvPr id="283" name="Google Shape;283;p47"/>
          <p:cNvSpPr txBox="1">
            <a:spLocks noGrp="1"/>
          </p:cNvSpPr>
          <p:nvPr>
            <p:ph type="body" idx="1"/>
          </p:nvPr>
        </p:nvSpPr>
        <p:spPr>
          <a:xfrm>
            <a:off x="169000" y="1582800"/>
            <a:ext cx="8894700" cy="2681700"/>
          </a:xfrm>
          <a:prstGeom prst="rect">
            <a:avLst/>
          </a:prstGeom>
        </p:spPr>
        <p:txBody>
          <a:bodyPr spcFirstLastPara="1" wrap="square" lIns="91425" tIns="45700" rIns="91425" bIns="45700" anchor="t" anchorCtr="0">
            <a:noAutofit/>
          </a:bodyPr>
          <a:lstStyle/>
          <a:p>
            <a:pPr indent="-381000">
              <a:lnSpc>
                <a:spcPct val="100000"/>
              </a:lnSpc>
              <a:buSzPts val="2400"/>
            </a:pPr>
            <a:r>
              <a:rPr lang="en" sz="2400"/>
              <a:t>For every action at time-step </a:t>
            </a:r>
            <a:r>
              <a:rPr lang="en" sz="2400" i="1"/>
              <a:t>t</a:t>
            </a:r>
            <a:r>
              <a:rPr lang="en" sz="2400"/>
              <a:t>, Sibyl gets a reward from the environment at time-step </a:t>
            </a:r>
            <a:r>
              <a:rPr lang="en" sz="2400" i="1"/>
              <a:t>t</a:t>
            </a:r>
            <a:r>
              <a:rPr lang="en" sz="2400"/>
              <a:t> + 1</a:t>
            </a:r>
            <a:endParaRPr sz="2400"/>
          </a:p>
          <a:p>
            <a:pPr indent="-381000">
              <a:lnSpc>
                <a:spcPct val="100000"/>
              </a:lnSpc>
              <a:spcBef>
                <a:spcPts val="0"/>
              </a:spcBef>
              <a:buSzPts val="2400"/>
            </a:pPr>
            <a:r>
              <a:rPr lang="en" sz="2400">
                <a:solidFill>
                  <a:srgbClr val="0000FF"/>
                </a:solidFill>
              </a:rPr>
              <a:t>Reward</a:t>
            </a:r>
            <a:r>
              <a:rPr lang="en" sz="2400"/>
              <a:t> acts as a </a:t>
            </a:r>
            <a:r>
              <a:rPr lang="en" sz="2400" b="1">
                <a:solidFill>
                  <a:srgbClr val="38761D"/>
                </a:solidFill>
              </a:rPr>
              <a:t>feedback</a:t>
            </a:r>
            <a:r>
              <a:rPr lang="en" sz="2400">
                <a:solidFill>
                  <a:srgbClr val="674EA7"/>
                </a:solidFill>
              </a:rPr>
              <a:t> </a:t>
            </a:r>
            <a:r>
              <a:rPr lang="en" sz="2400"/>
              <a:t>to the agent’s past action</a:t>
            </a:r>
            <a:endParaRPr sz="2400"/>
          </a:p>
          <a:p>
            <a:pPr indent="-381000">
              <a:lnSpc>
                <a:spcPct val="100000"/>
              </a:lnSpc>
              <a:spcBef>
                <a:spcPts val="0"/>
              </a:spcBef>
              <a:buSzPts val="2400"/>
            </a:pPr>
            <a:r>
              <a:rPr lang="en" sz="2400" b="1">
                <a:solidFill>
                  <a:srgbClr val="BF9000"/>
                </a:solidFill>
              </a:rPr>
              <a:t>Request latency</a:t>
            </a:r>
            <a:r>
              <a:rPr lang="en" sz="2400">
                <a:solidFill>
                  <a:srgbClr val="BF9000"/>
                </a:solidFill>
              </a:rPr>
              <a:t> </a:t>
            </a:r>
            <a:r>
              <a:rPr lang="en" sz="2400"/>
              <a:t>faithfully captures the status of the hybrid storage system</a:t>
            </a:r>
            <a:endParaRPr sz="2400"/>
          </a:p>
          <a:p>
            <a:pPr indent="-381000">
              <a:lnSpc>
                <a:spcPct val="100000"/>
              </a:lnSpc>
              <a:spcBef>
                <a:spcPts val="0"/>
              </a:spcBef>
              <a:buSzPts val="2400"/>
            </a:pPr>
            <a:r>
              <a:rPr lang="en" sz="2400" b="1">
                <a:solidFill>
                  <a:srgbClr val="BF9000"/>
                </a:solidFill>
              </a:rPr>
              <a:t>Penalty</a:t>
            </a:r>
            <a:r>
              <a:rPr lang="en" sz="2400"/>
              <a:t> value is chosen to prevent the agent from aggressively servicing all the requests from the faster device</a:t>
            </a:r>
            <a:endParaRPr sz="2400"/>
          </a:p>
          <a:p>
            <a:pPr marL="0" indent="0">
              <a:buNone/>
            </a:pPr>
            <a:endParaRPr/>
          </a:p>
          <a:p>
            <a:pPr indent="0">
              <a:buNone/>
            </a:pPr>
            <a:endParaRPr/>
          </a:p>
        </p:txBody>
      </p:sp>
      <p:grpSp>
        <p:nvGrpSpPr>
          <p:cNvPr id="284" name="Google Shape;284;p47"/>
          <p:cNvGrpSpPr/>
          <p:nvPr/>
        </p:nvGrpSpPr>
        <p:grpSpPr>
          <a:xfrm>
            <a:off x="200325" y="4306369"/>
            <a:ext cx="8743350" cy="1048525"/>
            <a:chOff x="267900" y="728738"/>
            <a:chExt cx="8743350" cy="1048525"/>
          </a:xfrm>
        </p:grpSpPr>
        <p:pic>
          <p:nvPicPr>
            <p:cNvPr id="285" name="Google Shape;285;p47"/>
            <p:cNvPicPr preferRelativeResize="0"/>
            <p:nvPr/>
          </p:nvPicPr>
          <p:blipFill>
            <a:blip r:embed="rId3">
              <a:alphaModFix/>
            </a:blip>
            <a:stretch>
              <a:fillRect/>
            </a:stretch>
          </p:blipFill>
          <p:spPr>
            <a:xfrm>
              <a:off x="267900" y="728738"/>
              <a:ext cx="6657225" cy="1048525"/>
            </a:xfrm>
            <a:prstGeom prst="rect">
              <a:avLst/>
            </a:prstGeom>
            <a:noFill/>
            <a:ln>
              <a:noFill/>
            </a:ln>
          </p:spPr>
        </p:pic>
        <p:sp>
          <p:nvSpPr>
            <p:cNvPr id="286" name="Google Shape;286;p47"/>
            <p:cNvSpPr txBox="1"/>
            <p:nvPr/>
          </p:nvSpPr>
          <p:spPr>
            <a:xfrm>
              <a:off x="6982050" y="960513"/>
              <a:ext cx="2029200" cy="7848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300" b="0" i="1" u="none" strike="noStrike" kern="0" cap="none" spc="0" normalizeH="0" baseline="0" noProof="0">
                  <a:ln>
                    <a:noFill/>
                  </a:ln>
                  <a:solidFill>
                    <a:srgbClr val="000000"/>
                  </a:solidFill>
                  <a:effectLst/>
                  <a:uLnTx/>
                  <a:uFillTx/>
                  <a:latin typeface="Lato"/>
                  <a:ea typeface="Lato"/>
                  <a:cs typeface="Lato"/>
                  <a:sym typeface="Lato"/>
                </a:rPr>
                <a:t>L</a:t>
              </a:r>
              <a:r>
                <a:rPr kumimoji="0" lang="en" sz="1300" b="0" i="1" u="none" strike="noStrike" kern="0" cap="none" spc="0" normalizeH="0" baseline="-25000" noProof="0">
                  <a:ln>
                    <a:noFill/>
                  </a:ln>
                  <a:solidFill>
                    <a:srgbClr val="000000"/>
                  </a:solidFill>
                  <a:effectLst/>
                  <a:uLnTx/>
                  <a:uFillTx/>
                  <a:latin typeface="Lato"/>
                  <a:ea typeface="Lato"/>
                  <a:cs typeface="Lato"/>
                  <a:sym typeface="Lato"/>
                </a:rPr>
                <a:t>t</a:t>
              </a:r>
              <a:r>
                <a:rPr kumimoji="0" lang="en" sz="1300" b="0" i="0" u="none" strike="noStrike" kern="0" cap="none" spc="0" normalizeH="0" baseline="0" noProof="0">
                  <a:ln>
                    <a:noFill/>
                  </a:ln>
                  <a:solidFill>
                    <a:srgbClr val="000000"/>
                  </a:solidFill>
                  <a:effectLst/>
                  <a:uLnTx/>
                  <a:uFillTx/>
                  <a:latin typeface="Lato"/>
                  <a:ea typeface="Lato"/>
                  <a:cs typeface="Lato"/>
                  <a:sym typeface="Lato"/>
                </a:rPr>
                <a:t> = latency of the request</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300" b="0" i="1" u="none" strike="noStrike" kern="0" cap="none" spc="0" normalizeH="0" baseline="0" noProof="0">
                  <a:ln>
                    <a:noFill/>
                  </a:ln>
                  <a:solidFill>
                    <a:srgbClr val="000000"/>
                  </a:solidFill>
                  <a:effectLst/>
                  <a:uLnTx/>
                  <a:uFillTx/>
                  <a:latin typeface="Lato"/>
                  <a:ea typeface="Lato"/>
                  <a:cs typeface="Lato"/>
                  <a:sym typeface="Lato"/>
                </a:rPr>
                <a:t>R</a:t>
              </a:r>
              <a:r>
                <a:rPr kumimoji="0" lang="en" sz="1300" b="0" i="1" u="none" strike="noStrike" kern="0" cap="none" spc="0" normalizeH="0" baseline="-25000" noProof="0">
                  <a:ln>
                    <a:noFill/>
                  </a:ln>
                  <a:solidFill>
                    <a:srgbClr val="000000"/>
                  </a:solidFill>
                  <a:effectLst/>
                  <a:uLnTx/>
                  <a:uFillTx/>
                  <a:latin typeface="Lato"/>
                  <a:ea typeface="Lato"/>
                  <a:cs typeface="Lato"/>
                  <a:sym typeface="Lato"/>
                </a:rPr>
                <a:t>p</a:t>
              </a:r>
              <a:r>
                <a:rPr kumimoji="0" lang="en" sz="1300" b="0" i="0" u="none" strike="noStrike" kern="0" cap="none" spc="0" normalizeH="0" baseline="0" noProof="0">
                  <a:ln>
                    <a:noFill/>
                  </a:ln>
                  <a:solidFill>
                    <a:srgbClr val="000000"/>
                  </a:solidFill>
                  <a:effectLst/>
                  <a:uLnTx/>
                  <a:uFillTx/>
                  <a:latin typeface="Lato"/>
                  <a:ea typeface="Lato"/>
                  <a:cs typeface="Lato"/>
                  <a:sym typeface="Lato"/>
                </a:rPr>
                <a:t> = eviction penalty</a:t>
              </a:r>
              <a:endParaRPr kumimoji="0" sz="1300" b="0" i="0" u="none" strike="noStrike" kern="0" cap="none" spc="0" normalizeH="0" baseline="0" noProof="0">
                <a:ln>
                  <a:noFill/>
                </a:ln>
                <a:solidFill>
                  <a:srgbClr val="000000"/>
                </a:solidFill>
                <a:effectLst/>
                <a:uLnTx/>
                <a:uFillTx/>
                <a:latin typeface="Lato"/>
                <a:ea typeface="Lato"/>
                <a:cs typeface="Lato"/>
                <a:sym typeface="Lato"/>
              </a:endParaRPr>
            </a:p>
          </p:txBody>
        </p:sp>
      </p:grpSp>
    </p:spTree>
    <p:extLst>
      <p:ext uri="{BB962C8B-B14F-4D97-AF65-F5344CB8AC3E}">
        <p14:creationId xmlns:p14="http://schemas.microsoft.com/office/powerpoint/2010/main" val="2186042809"/>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8"/>
          <p:cNvSpPr txBox="1">
            <a:spLocks noGrp="1"/>
          </p:cNvSpPr>
          <p:nvPr>
            <p:ph type="title"/>
          </p:nvPr>
        </p:nvSpPr>
        <p:spPr>
          <a:xfrm>
            <a:off x="169011" y="956501"/>
            <a:ext cx="8894700" cy="454500"/>
          </a:xfrm>
          <a:prstGeom prst="rect">
            <a:avLst/>
          </a:prstGeom>
          <a:noFill/>
          <a:ln>
            <a:noFill/>
          </a:ln>
        </p:spPr>
        <p:txBody>
          <a:bodyPr spcFirstLastPara="1" wrap="square" lIns="91425" tIns="45700" rIns="91425" bIns="45700" anchor="ctr" anchorCtr="0">
            <a:noAutofit/>
          </a:bodyPr>
          <a:lstStyle/>
          <a:p>
            <a:pPr>
              <a:buSzPts val="4200"/>
            </a:pPr>
            <a:r>
              <a:rPr lang="en"/>
              <a:t>Outline</a:t>
            </a:r>
            <a:endParaRPr/>
          </a:p>
        </p:txBody>
      </p:sp>
      <p:sp>
        <p:nvSpPr>
          <p:cNvPr id="293" name="Google Shape;293;p48"/>
          <p:cNvSpPr/>
          <p:nvPr/>
        </p:nvSpPr>
        <p:spPr>
          <a:xfrm>
            <a:off x="169011" y="1584794"/>
            <a:ext cx="8823900" cy="530700"/>
          </a:xfrm>
          <a:prstGeom prst="roundRect">
            <a:avLst>
              <a:gd name="adj" fmla="val 16667"/>
            </a:avLst>
          </a:prstGeom>
          <a:solidFill>
            <a:srgbClr val="D0CEC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Background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48"/>
          <p:cNvSpPr/>
          <p:nvPr/>
        </p:nvSpPr>
        <p:spPr>
          <a:xfrm>
            <a:off x="169011" y="2408748"/>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Formulating Data Placement as RL problem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48"/>
          <p:cNvSpPr/>
          <p:nvPr/>
        </p:nvSpPr>
        <p:spPr>
          <a:xfrm>
            <a:off x="160043" y="3232702"/>
            <a:ext cx="8823900" cy="530700"/>
          </a:xfrm>
          <a:prstGeom prst="roundRect">
            <a:avLst>
              <a:gd name="adj" fmla="val 16667"/>
            </a:avLst>
          </a:prstGeom>
          <a:solidFill>
            <a:srgbClr val="4472C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Sibyl: Overview</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48"/>
          <p:cNvSpPr/>
          <p:nvPr/>
        </p:nvSpPr>
        <p:spPr>
          <a:xfrm>
            <a:off x="160043" y="4056656"/>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Evaluation and Key Results</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297" name="Google Shape;297;p48"/>
          <p:cNvSpPr/>
          <p:nvPr/>
        </p:nvSpPr>
        <p:spPr>
          <a:xfrm>
            <a:off x="160043" y="4880609"/>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Conclusion</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126331396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9"/>
          <p:cNvPicPr preferRelativeResize="0"/>
          <p:nvPr/>
        </p:nvPicPr>
        <p:blipFill rotWithShape="1">
          <a:blip r:embed="rId3">
            <a:alphaModFix/>
          </a:blip>
          <a:srcRect l="3218" t="10120" r="1851"/>
          <a:stretch/>
        </p:blipFill>
        <p:spPr>
          <a:xfrm>
            <a:off x="222051" y="1507501"/>
            <a:ext cx="8434251" cy="3637701"/>
          </a:xfrm>
          <a:prstGeom prst="rect">
            <a:avLst/>
          </a:prstGeom>
          <a:noFill/>
          <a:ln>
            <a:noFill/>
          </a:ln>
        </p:spPr>
      </p:pic>
      <p:sp>
        <p:nvSpPr>
          <p:cNvPr id="303" name="Google Shape;303;p49"/>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Overview of Sibyl</a:t>
            </a:r>
            <a:endParaRPr/>
          </a:p>
        </p:txBody>
      </p:sp>
      <p:sp>
        <p:nvSpPr>
          <p:cNvPr id="304" name="Google Shape;304;p49"/>
          <p:cNvSpPr/>
          <p:nvPr/>
        </p:nvSpPr>
        <p:spPr>
          <a:xfrm>
            <a:off x="44350" y="496180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300" b="0" i="0" u="none" strike="noStrike" kern="0" cap="none" spc="0" normalizeH="0" baseline="0" noProof="0" dirty="0">
                <a:ln>
                  <a:noFill/>
                </a:ln>
                <a:solidFill>
                  <a:srgbClr val="FFFFFF"/>
                </a:solidFill>
                <a:effectLst/>
                <a:uLnTx/>
                <a:uFillTx/>
                <a:latin typeface="Lato"/>
                <a:ea typeface="Lato"/>
                <a:cs typeface="Lato"/>
                <a:sym typeface="Lato"/>
              </a:rPr>
              <a:t>The two threads run asynchronously to prevent training delay from affecting the inference time</a:t>
            </a:r>
            <a:endParaRPr kumimoji="0" sz="2300" b="0" i="0" u="none" strike="noStrike" kern="0" cap="none" spc="0" normalizeH="0" baseline="0" noProof="0" dirty="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198817056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0"/>
          <p:cNvPicPr preferRelativeResize="0"/>
          <p:nvPr/>
        </p:nvPicPr>
        <p:blipFill rotWithShape="1">
          <a:blip r:embed="rId3">
            <a:alphaModFix/>
          </a:blip>
          <a:srcRect l="3218" t="10120" r="1851"/>
          <a:stretch/>
        </p:blipFill>
        <p:spPr>
          <a:xfrm>
            <a:off x="222051" y="1507501"/>
            <a:ext cx="8434251" cy="3637701"/>
          </a:xfrm>
          <a:prstGeom prst="rect">
            <a:avLst/>
          </a:prstGeom>
          <a:noFill/>
          <a:ln>
            <a:noFill/>
          </a:ln>
        </p:spPr>
      </p:pic>
      <p:sp>
        <p:nvSpPr>
          <p:cNvPr id="310" name="Google Shape;310;p50"/>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Overview of Sibyl</a:t>
            </a:r>
            <a:endParaRPr/>
          </a:p>
        </p:txBody>
      </p:sp>
      <p:sp>
        <p:nvSpPr>
          <p:cNvPr id="311" name="Google Shape;311;p50"/>
          <p:cNvSpPr/>
          <p:nvPr/>
        </p:nvSpPr>
        <p:spPr>
          <a:xfrm>
            <a:off x="44350" y="496180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300" b="0" i="0" u="none" strike="noStrike" kern="0" cap="none" spc="0" normalizeH="0" baseline="0" noProof="0">
                <a:ln>
                  <a:noFill/>
                </a:ln>
                <a:solidFill>
                  <a:srgbClr val="FFFFFF"/>
                </a:solidFill>
                <a:effectLst/>
                <a:uLnTx/>
                <a:uFillTx/>
                <a:latin typeface="Lato"/>
                <a:ea typeface="Lato"/>
                <a:cs typeface="Lato"/>
                <a:sym typeface="Lato"/>
              </a:rPr>
              <a:t>In the RL training thread, Sibyl uses explored experiences to autonomously update its decision-making policy</a:t>
            </a:r>
            <a:endParaRPr kumimoji="0" sz="2300" b="0" i="0" u="none" strike="noStrike" kern="0" cap="none" spc="0" normalizeH="0" baseline="0" noProof="0">
              <a:ln>
                <a:noFill/>
              </a:ln>
              <a:solidFill>
                <a:srgbClr val="FFFFFF"/>
              </a:solidFill>
              <a:effectLst/>
              <a:uLnTx/>
              <a:uFillTx/>
              <a:latin typeface="Lato"/>
              <a:ea typeface="Lato"/>
              <a:cs typeface="Lato"/>
              <a:sym typeface="Lato"/>
            </a:endParaRPr>
          </a:p>
        </p:txBody>
      </p:sp>
      <p:pic>
        <p:nvPicPr>
          <p:cNvPr id="312" name="Google Shape;312;p50"/>
          <p:cNvPicPr preferRelativeResize="0"/>
          <p:nvPr/>
        </p:nvPicPr>
        <p:blipFill>
          <a:blip r:embed="rId4">
            <a:alphaModFix/>
          </a:blip>
          <a:stretch>
            <a:fillRect/>
          </a:stretch>
        </p:blipFill>
        <p:spPr>
          <a:xfrm>
            <a:off x="169001" y="2855450"/>
            <a:ext cx="8583801" cy="2065124"/>
          </a:xfrm>
          <a:prstGeom prst="rect">
            <a:avLst/>
          </a:prstGeom>
          <a:noFill/>
          <a:ln>
            <a:noFill/>
          </a:ln>
        </p:spPr>
      </p:pic>
    </p:spTree>
    <p:extLst>
      <p:ext uri="{BB962C8B-B14F-4D97-AF65-F5344CB8AC3E}">
        <p14:creationId xmlns:p14="http://schemas.microsoft.com/office/powerpoint/2010/main" val="368134554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7"/>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Hyper-parameter Tuning</a:t>
            </a:r>
            <a:endParaRPr/>
          </a:p>
        </p:txBody>
      </p:sp>
      <p:sp>
        <p:nvSpPr>
          <p:cNvPr id="362" name="Google Shape;362;p57"/>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r>
              <a:rPr lang="en"/>
              <a:t>Different hyper-parameter configurations were chosen using the design of experiments (DoE) technique</a:t>
            </a:r>
            <a:endParaRPr/>
          </a:p>
        </p:txBody>
      </p:sp>
      <p:pic>
        <p:nvPicPr>
          <p:cNvPr id="2" name="Picture 1">
            <a:extLst>
              <a:ext uri="{FF2B5EF4-FFF2-40B4-BE49-F238E27FC236}">
                <a16:creationId xmlns:a16="http://schemas.microsoft.com/office/drawing/2014/main" id="{8F19F3E4-FA9D-4865-8FAB-7B4A8176F931}"/>
              </a:ext>
            </a:extLst>
          </p:cNvPr>
          <p:cNvPicPr>
            <a:picLocks noChangeAspect="1"/>
          </p:cNvPicPr>
          <p:nvPr/>
        </p:nvPicPr>
        <p:blipFill rotWithShape="1">
          <a:blip r:embed="rId3"/>
          <a:srcRect t="2641" b="1"/>
          <a:stretch/>
        </p:blipFill>
        <p:spPr>
          <a:xfrm>
            <a:off x="44361" y="3481787"/>
            <a:ext cx="9144000" cy="1816834"/>
          </a:xfrm>
          <a:prstGeom prst="rect">
            <a:avLst/>
          </a:prstGeom>
        </p:spPr>
      </p:pic>
    </p:spTree>
    <p:extLst>
      <p:ext uri="{BB962C8B-B14F-4D97-AF65-F5344CB8AC3E}">
        <p14:creationId xmlns:p14="http://schemas.microsoft.com/office/powerpoint/2010/main" val="48915683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8"/>
          <p:cNvSpPr txBox="1">
            <a:spLocks noGrp="1"/>
          </p:cNvSpPr>
          <p:nvPr>
            <p:ph type="title"/>
          </p:nvPr>
        </p:nvSpPr>
        <p:spPr>
          <a:xfrm>
            <a:off x="169011" y="956501"/>
            <a:ext cx="8894700" cy="454500"/>
          </a:xfrm>
          <a:prstGeom prst="rect">
            <a:avLst/>
          </a:prstGeom>
          <a:noFill/>
          <a:ln>
            <a:noFill/>
          </a:ln>
        </p:spPr>
        <p:txBody>
          <a:bodyPr spcFirstLastPara="1" wrap="square" lIns="91425" tIns="45700" rIns="91425" bIns="45700" anchor="ctr" anchorCtr="0">
            <a:noAutofit/>
          </a:bodyPr>
          <a:lstStyle/>
          <a:p>
            <a:pPr>
              <a:buSzPts val="4200"/>
            </a:pPr>
            <a:r>
              <a:rPr lang="en"/>
              <a:t>Outline</a:t>
            </a:r>
            <a:endParaRPr/>
          </a:p>
        </p:txBody>
      </p:sp>
      <p:sp>
        <p:nvSpPr>
          <p:cNvPr id="370" name="Google Shape;370;p58"/>
          <p:cNvSpPr/>
          <p:nvPr/>
        </p:nvSpPr>
        <p:spPr>
          <a:xfrm>
            <a:off x="169011" y="1584794"/>
            <a:ext cx="8823900" cy="530700"/>
          </a:xfrm>
          <a:prstGeom prst="roundRect">
            <a:avLst>
              <a:gd name="adj" fmla="val 16667"/>
            </a:avLst>
          </a:prstGeom>
          <a:solidFill>
            <a:srgbClr val="D0CECE"/>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Background</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58"/>
          <p:cNvSpPr/>
          <p:nvPr/>
        </p:nvSpPr>
        <p:spPr>
          <a:xfrm>
            <a:off x="169011" y="2408748"/>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Formulating Data Placement as RL problem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58"/>
          <p:cNvSpPr/>
          <p:nvPr/>
        </p:nvSpPr>
        <p:spPr>
          <a:xfrm>
            <a:off x="160043" y="3232702"/>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Sibyl: Overview</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58"/>
          <p:cNvSpPr/>
          <p:nvPr/>
        </p:nvSpPr>
        <p:spPr>
          <a:xfrm>
            <a:off x="160043" y="4056656"/>
            <a:ext cx="8823900" cy="530700"/>
          </a:xfrm>
          <a:prstGeom prst="roundRect">
            <a:avLst>
              <a:gd name="adj" fmla="val 16667"/>
            </a:avLst>
          </a:prstGeom>
          <a:solidFill>
            <a:srgbClr val="4472C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Evaluation and Key Results</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
        <p:nvSpPr>
          <p:cNvPr id="374" name="Google Shape;374;p58"/>
          <p:cNvSpPr/>
          <p:nvPr/>
        </p:nvSpPr>
        <p:spPr>
          <a:xfrm>
            <a:off x="160043" y="4880609"/>
            <a:ext cx="8823900" cy="530700"/>
          </a:xfrm>
          <a:prstGeom prst="roundRect">
            <a:avLst>
              <a:gd name="adj" fmla="val 16667"/>
            </a:avLst>
          </a:prstGeom>
          <a:solidFill>
            <a:srgbClr val="D0CEC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FFFFFF"/>
                </a:solidFill>
                <a:effectLst/>
                <a:uLnTx/>
                <a:uFillTx/>
                <a:latin typeface="Lato"/>
                <a:ea typeface="Lato"/>
                <a:cs typeface="Lato"/>
                <a:sym typeface="Lato"/>
              </a:rPr>
              <a:t>Conclusion</a:t>
            </a:r>
            <a:endParaRPr kumimoji="0" sz="2800" b="1" i="0" u="none" strike="noStrike" kern="0" cap="none" spc="0" normalizeH="0" baseline="0" noProof="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1519889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9"/>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Evaluation Methodology</a:t>
            </a:r>
            <a:endParaRPr/>
          </a:p>
        </p:txBody>
      </p:sp>
      <p:sp>
        <p:nvSpPr>
          <p:cNvPr id="380" name="Google Shape;380;p59"/>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fontScale="85000" lnSpcReduction="10000"/>
          </a:bodyPr>
          <a:lstStyle/>
          <a:p>
            <a:pPr indent="-393065">
              <a:lnSpc>
                <a:spcPct val="115000"/>
              </a:lnSpc>
              <a:buSzPct val="100000"/>
            </a:pPr>
            <a:r>
              <a:rPr lang="en"/>
              <a:t>Evaluated on a </a:t>
            </a:r>
            <a:r>
              <a:rPr lang="en" b="1">
                <a:solidFill>
                  <a:srgbClr val="0000FF"/>
                </a:solidFill>
              </a:rPr>
              <a:t>real system</a:t>
            </a:r>
            <a:r>
              <a:rPr lang="en"/>
              <a:t> with different hybrid storage configurations</a:t>
            </a:r>
            <a:endParaRPr/>
          </a:p>
          <a:p>
            <a:pPr indent="-393065">
              <a:lnSpc>
                <a:spcPct val="115000"/>
              </a:lnSpc>
              <a:spcBef>
                <a:spcPts val="0"/>
              </a:spcBef>
              <a:buSzPct val="100000"/>
            </a:pPr>
            <a:r>
              <a:rPr lang="en"/>
              <a:t>Hybrid storage system constitutes one contiguous logical block address space </a:t>
            </a:r>
            <a:endParaRPr/>
          </a:p>
          <a:p>
            <a:pPr indent="-393065">
              <a:lnSpc>
                <a:spcPct val="115000"/>
              </a:lnSpc>
              <a:spcBef>
                <a:spcPts val="0"/>
              </a:spcBef>
              <a:buSzPct val="100000"/>
            </a:pPr>
            <a:r>
              <a:rPr lang="en"/>
              <a:t>A custom block driver was implemented to manage the I/O requests to the storage devices</a:t>
            </a:r>
            <a:endParaRPr/>
          </a:p>
          <a:p>
            <a:pPr indent="-393065">
              <a:lnSpc>
                <a:spcPct val="115000"/>
              </a:lnSpc>
              <a:spcBef>
                <a:spcPts val="0"/>
              </a:spcBef>
              <a:buSzPct val="100000"/>
            </a:pPr>
            <a:r>
              <a:rPr lang="en"/>
              <a:t>We evaluate </a:t>
            </a:r>
            <a:r>
              <a:rPr lang="en" b="1">
                <a:solidFill>
                  <a:srgbClr val="000CFF"/>
                </a:solidFill>
              </a:rPr>
              <a:t>three </a:t>
            </a:r>
            <a:r>
              <a:rPr lang="en"/>
              <a:t>different hybrid storage configurations</a:t>
            </a:r>
            <a:endParaRPr/>
          </a:p>
          <a:p>
            <a:pPr lvl="1" indent="-369569">
              <a:lnSpc>
                <a:spcPct val="115000"/>
              </a:lnSpc>
              <a:spcBef>
                <a:spcPts val="0"/>
              </a:spcBef>
              <a:buSzPct val="100000"/>
            </a:pPr>
            <a:r>
              <a:rPr lang="en"/>
              <a:t>Performance-optimized (H&amp;M)</a:t>
            </a:r>
            <a:endParaRPr/>
          </a:p>
          <a:p>
            <a:pPr lvl="1" indent="-369569">
              <a:lnSpc>
                <a:spcPct val="115000"/>
              </a:lnSpc>
              <a:spcBef>
                <a:spcPts val="0"/>
              </a:spcBef>
              <a:buSzPct val="100000"/>
            </a:pPr>
            <a:r>
              <a:rPr lang="en"/>
              <a:t>Cost-optimized (H&amp;L)</a:t>
            </a:r>
            <a:endParaRPr/>
          </a:p>
          <a:p>
            <a:pPr lvl="1" indent="-369569">
              <a:lnSpc>
                <a:spcPct val="115000"/>
              </a:lnSpc>
              <a:spcBef>
                <a:spcPts val="0"/>
              </a:spcBef>
              <a:buSzPct val="100000"/>
            </a:pPr>
            <a:r>
              <a:rPr lang="en"/>
              <a:t>Tri-hybrid storage system </a:t>
            </a:r>
            <a:endParaRPr/>
          </a:p>
        </p:txBody>
      </p:sp>
    </p:spTree>
    <p:extLst>
      <p:ext uri="{BB962C8B-B14F-4D97-AF65-F5344CB8AC3E}">
        <p14:creationId xmlns:p14="http://schemas.microsoft.com/office/powerpoint/2010/main" val="158913510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0"/>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Evaluation Methodology</a:t>
            </a:r>
            <a:endParaRPr/>
          </a:p>
        </p:txBody>
      </p:sp>
      <p:pic>
        <p:nvPicPr>
          <p:cNvPr id="2" name="Picture 1">
            <a:extLst>
              <a:ext uri="{FF2B5EF4-FFF2-40B4-BE49-F238E27FC236}">
                <a16:creationId xmlns:a16="http://schemas.microsoft.com/office/drawing/2014/main" id="{6CE49124-D854-4D4C-82A2-7FF8370CCA65}"/>
              </a:ext>
            </a:extLst>
          </p:cNvPr>
          <p:cNvPicPr>
            <a:picLocks noChangeAspect="1"/>
          </p:cNvPicPr>
          <p:nvPr/>
        </p:nvPicPr>
        <p:blipFill rotWithShape="1">
          <a:blip r:embed="rId3"/>
          <a:srcRect t="1096"/>
          <a:stretch/>
        </p:blipFill>
        <p:spPr>
          <a:xfrm>
            <a:off x="506079" y="1687888"/>
            <a:ext cx="7723522" cy="3867324"/>
          </a:xfrm>
          <a:prstGeom prst="rect">
            <a:avLst/>
          </a:prstGeom>
        </p:spPr>
      </p:pic>
    </p:spTree>
    <p:extLst>
      <p:ext uri="{BB962C8B-B14F-4D97-AF65-F5344CB8AC3E}">
        <p14:creationId xmlns:p14="http://schemas.microsoft.com/office/powerpoint/2010/main" val="4250822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0"/>
            <a:ext cx="8915400" cy="964045"/>
          </a:xfrm>
        </p:spPr>
        <p:txBody>
          <a:bodyPr anchor="ctr"/>
          <a:lstStyle/>
          <a:p>
            <a:r>
              <a:rPr lang="en-US" dirty="0"/>
              <a:t>Our Goal</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228600" y="908720"/>
            <a:ext cx="8682038" cy="5512955"/>
          </a:xfrm>
        </p:spPr>
        <p:txBody>
          <a:bodyPr/>
          <a:lstStyle/>
          <a:p>
            <a:r>
              <a:rPr lang="en-US" dirty="0"/>
              <a:t>To </a:t>
            </a:r>
            <a:r>
              <a:rPr lang="en-US" dirty="0">
                <a:solidFill>
                  <a:srgbClr val="00B050"/>
                </a:solidFill>
              </a:rPr>
              <a:t>enable adoption of Processing-in-Memory (PIM) systems </a:t>
            </a:r>
            <a:r>
              <a:rPr lang="en-US" dirty="0"/>
              <a:t>by solving various key challenges</a:t>
            </a:r>
          </a:p>
          <a:p>
            <a:pPr lvl="1"/>
            <a:r>
              <a:rPr lang="en-US" dirty="0">
                <a:solidFill>
                  <a:srgbClr val="FF0000"/>
                </a:solidFill>
              </a:rPr>
              <a:t>Identifying workloads and functions suitable for PIM</a:t>
            </a:r>
          </a:p>
          <a:p>
            <a:pPr lvl="2"/>
            <a:r>
              <a:rPr lang="en-US" dirty="0"/>
              <a:t>Fundamental (architecture-independent) characterization</a:t>
            </a:r>
          </a:p>
          <a:p>
            <a:pPr lvl="2"/>
            <a:r>
              <a:rPr lang="en-US" dirty="0"/>
              <a:t>Architecture-specific suitability</a:t>
            </a:r>
          </a:p>
          <a:p>
            <a:pPr lvl="1"/>
            <a:r>
              <a:rPr lang="en-US" dirty="0">
                <a:solidFill>
                  <a:srgbClr val="FF0000"/>
                </a:solidFill>
              </a:rPr>
              <a:t>Overcoming the problem of lack of useful tools</a:t>
            </a:r>
          </a:p>
          <a:p>
            <a:pPr lvl="2"/>
            <a:r>
              <a:rPr lang="en-US" dirty="0"/>
              <a:t>Profiling tools</a:t>
            </a:r>
          </a:p>
          <a:p>
            <a:pPr lvl="2"/>
            <a:r>
              <a:rPr lang="en-US" dirty="0"/>
              <a:t>Analytical performance and energy models (or ML-based models)</a:t>
            </a:r>
          </a:p>
          <a:p>
            <a:pPr lvl="2"/>
            <a:r>
              <a:rPr lang="en-US" dirty="0"/>
              <a:t>Simulation tools</a:t>
            </a:r>
          </a:p>
          <a:p>
            <a:endParaRPr lang="en-US" dirty="0"/>
          </a:p>
          <a:p>
            <a:r>
              <a:rPr lang="en-US" dirty="0"/>
              <a:t>The project is organized in </a:t>
            </a:r>
            <a:r>
              <a:rPr lang="en-US" dirty="0">
                <a:solidFill>
                  <a:srgbClr val="0070C0"/>
                </a:solidFill>
              </a:rPr>
              <a:t>two phases</a:t>
            </a:r>
          </a:p>
          <a:p>
            <a:pPr lvl="1"/>
            <a:r>
              <a:rPr lang="en-US" dirty="0"/>
              <a:t>Phase 1: Methodology and open-source benchmark suite(s)</a:t>
            </a:r>
          </a:p>
          <a:p>
            <a:pPr lvl="1"/>
            <a:r>
              <a:rPr lang="en-US" dirty="0"/>
              <a:t>Phase 2: Follow-up project to enable PIM adoption</a:t>
            </a:r>
          </a:p>
        </p:txBody>
      </p:sp>
    </p:spTree>
    <p:extLst>
      <p:ext uri="{BB962C8B-B14F-4D97-AF65-F5344CB8AC3E}">
        <p14:creationId xmlns:p14="http://schemas.microsoft.com/office/powerpoint/2010/main" val="208505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1"/>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Evaluation Methodology</a:t>
            </a:r>
            <a:endParaRPr/>
          </a:p>
        </p:txBody>
      </p:sp>
      <p:sp>
        <p:nvSpPr>
          <p:cNvPr id="392" name="Google Shape;392;p61"/>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fontScale="92500" lnSpcReduction="20000"/>
          </a:bodyPr>
          <a:lstStyle/>
          <a:p>
            <a:pPr>
              <a:lnSpc>
                <a:spcPct val="115000"/>
              </a:lnSpc>
            </a:pPr>
            <a:r>
              <a:rPr lang="en"/>
              <a:t>18 different workloads from MSR Cambridge and FileBench suites</a:t>
            </a:r>
            <a:endParaRPr/>
          </a:p>
          <a:p>
            <a:pPr>
              <a:lnSpc>
                <a:spcPct val="115000"/>
              </a:lnSpc>
              <a:spcBef>
                <a:spcPts val="0"/>
              </a:spcBef>
            </a:pPr>
            <a:r>
              <a:rPr lang="en"/>
              <a:t>Sibyl is compared against </a:t>
            </a:r>
            <a:r>
              <a:rPr lang="en" b="1">
                <a:solidFill>
                  <a:srgbClr val="0000FF"/>
                </a:solidFill>
              </a:rPr>
              <a:t>four baselines</a:t>
            </a:r>
            <a:endParaRPr b="1">
              <a:solidFill>
                <a:srgbClr val="0000FF"/>
              </a:solidFill>
            </a:endParaRPr>
          </a:p>
          <a:p>
            <a:pPr lvl="1">
              <a:lnSpc>
                <a:spcPct val="115000"/>
              </a:lnSpc>
              <a:spcBef>
                <a:spcPts val="0"/>
              </a:spcBef>
            </a:pPr>
            <a:r>
              <a:rPr lang="en"/>
              <a:t>Heuristic-based policies</a:t>
            </a:r>
            <a:endParaRPr/>
          </a:p>
          <a:p>
            <a:pPr lvl="2">
              <a:lnSpc>
                <a:spcPct val="115000"/>
              </a:lnSpc>
              <a:spcBef>
                <a:spcPts val="0"/>
              </a:spcBef>
            </a:pPr>
            <a:r>
              <a:rPr lang="en"/>
              <a:t>Cold data eviction (CDE) </a:t>
            </a:r>
            <a:r>
              <a:rPr lang="en" sz="1100"/>
              <a:t>[Matsui et. al., “Design of Hybrid SSDs With Storage Class Memory and NAND Flash Memory,” IEEE 2017]</a:t>
            </a:r>
            <a:endParaRPr sz="1100"/>
          </a:p>
          <a:p>
            <a:pPr lvl="2">
              <a:lnSpc>
                <a:spcPct val="115000"/>
              </a:lnSpc>
              <a:spcBef>
                <a:spcPts val="0"/>
              </a:spcBef>
            </a:pPr>
            <a:r>
              <a:rPr lang="en"/>
              <a:t>History Page Scheduler (HPS) </a:t>
            </a:r>
            <a:r>
              <a:rPr lang="en" sz="1100"/>
              <a:t>[Meswani et.al., “Heterogeneous Memory Architectures: A HW/SW Approach for Mixing Die-stacked and Off-package Memories,” HPCA, 2015]</a:t>
            </a:r>
            <a:endParaRPr sz="1100"/>
          </a:p>
          <a:p>
            <a:pPr lvl="1">
              <a:lnSpc>
                <a:spcPct val="115000"/>
              </a:lnSpc>
              <a:spcBef>
                <a:spcPts val="0"/>
              </a:spcBef>
            </a:pPr>
            <a:r>
              <a:rPr lang="en"/>
              <a:t>Supervised learning-based policies</a:t>
            </a:r>
            <a:endParaRPr/>
          </a:p>
          <a:p>
            <a:pPr lvl="2">
              <a:lnSpc>
                <a:spcPct val="115000"/>
              </a:lnSpc>
              <a:spcBef>
                <a:spcPts val="0"/>
              </a:spcBef>
            </a:pPr>
            <a:r>
              <a:rPr lang="en"/>
              <a:t>Recurrent neural network (RNN)-based technique adapted from Kleio </a:t>
            </a:r>
            <a:r>
              <a:rPr lang="en" sz="1100"/>
              <a:t>[Doudali et.al., “Kleio: A Hybrid Memory Page Scheduler with Machine Intelligence,” HPDC, 2019]</a:t>
            </a:r>
            <a:endParaRPr sz="1100"/>
          </a:p>
          <a:p>
            <a:pPr lvl="2">
              <a:lnSpc>
                <a:spcPct val="115000"/>
              </a:lnSpc>
              <a:spcBef>
                <a:spcPts val="0"/>
              </a:spcBef>
            </a:pPr>
            <a:r>
              <a:rPr lang="en"/>
              <a:t>Neural network-based classifier based on Archivist </a:t>
            </a:r>
            <a:r>
              <a:rPr lang="en" sz="1100"/>
              <a:t>[Ren et.al., “Archivist: A Machine Learning Assisted Data Placement Mechanism for Hybrid Storage Systems,” ICCD, 2019 ]</a:t>
            </a:r>
            <a:endParaRPr sz="1100"/>
          </a:p>
        </p:txBody>
      </p:sp>
    </p:spTree>
    <p:extLst>
      <p:ext uri="{BB962C8B-B14F-4D97-AF65-F5344CB8AC3E}">
        <p14:creationId xmlns:p14="http://schemas.microsoft.com/office/powerpoint/2010/main" val="78535208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2"/>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Latency for HSS Configurations</a:t>
            </a:r>
            <a:endParaRPr/>
          </a:p>
        </p:txBody>
      </p:sp>
      <p:graphicFrame>
        <p:nvGraphicFramePr>
          <p:cNvPr id="398" name="Google Shape;398;p62"/>
          <p:cNvGraphicFramePr/>
          <p:nvPr/>
        </p:nvGraphicFramePr>
        <p:xfrm>
          <a:off x="952500" y="4145575"/>
          <a:ext cx="7239000" cy="118863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264725">
                <a:tc>
                  <a:txBody>
                    <a:bodyPr/>
                    <a:lstStyle/>
                    <a:p>
                      <a:pPr marL="0" lvl="0" indent="0" algn="ctr" rtl="0">
                        <a:spcBef>
                          <a:spcPts val="0"/>
                        </a:spcBef>
                        <a:spcAft>
                          <a:spcPts val="0"/>
                        </a:spcAft>
                        <a:buNone/>
                      </a:pPr>
                      <a:r>
                        <a:rPr lang="en" b="1"/>
                        <a:t>Configuration</a:t>
                      </a:r>
                      <a:endParaRPr b="1"/>
                    </a:p>
                  </a:txBody>
                  <a:tcPr marL="91425" marR="91425" marT="91425" marB="91425"/>
                </a:tc>
                <a:tc>
                  <a:txBody>
                    <a:bodyPr/>
                    <a:lstStyle/>
                    <a:p>
                      <a:pPr marL="0" lvl="0" indent="0" algn="ctr" rtl="0">
                        <a:spcBef>
                          <a:spcPts val="0"/>
                        </a:spcBef>
                        <a:spcAft>
                          <a:spcPts val="0"/>
                        </a:spcAft>
                        <a:buNone/>
                      </a:pPr>
                      <a:r>
                        <a:rPr lang="en" b="1"/>
                        <a:t>CDE</a:t>
                      </a:r>
                      <a:endParaRPr b="1"/>
                    </a:p>
                  </a:txBody>
                  <a:tcPr marL="91425" marR="91425" marT="91425" marB="91425"/>
                </a:tc>
                <a:tc>
                  <a:txBody>
                    <a:bodyPr/>
                    <a:lstStyle/>
                    <a:p>
                      <a:pPr marL="0" lvl="0" indent="0" algn="ctr" rtl="0">
                        <a:spcBef>
                          <a:spcPts val="0"/>
                        </a:spcBef>
                        <a:spcAft>
                          <a:spcPts val="0"/>
                        </a:spcAft>
                        <a:buNone/>
                      </a:pPr>
                      <a:r>
                        <a:rPr lang="en" b="1" dirty="0"/>
                        <a:t>HPS</a:t>
                      </a:r>
                      <a:endParaRPr b="1" dirty="0"/>
                    </a:p>
                  </a:txBody>
                  <a:tcPr marL="91425" marR="91425" marT="91425" marB="91425"/>
                </a:tc>
                <a:tc>
                  <a:txBody>
                    <a:bodyPr/>
                    <a:lstStyle/>
                    <a:p>
                      <a:pPr marL="0" lvl="0" indent="0" algn="ctr" rtl="0">
                        <a:spcBef>
                          <a:spcPts val="0"/>
                        </a:spcBef>
                        <a:spcAft>
                          <a:spcPts val="0"/>
                        </a:spcAft>
                        <a:buNone/>
                      </a:pPr>
                      <a:r>
                        <a:rPr lang="en" b="1"/>
                        <a:t>Archivist</a:t>
                      </a:r>
                      <a:endParaRPr b="1"/>
                    </a:p>
                  </a:txBody>
                  <a:tcPr marL="91425" marR="91425" marT="91425" marB="91425"/>
                </a:tc>
                <a:tc>
                  <a:txBody>
                    <a:bodyPr/>
                    <a:lstStyle/>
                    <a:p>
                      <a:pPr marL="0" lvl="0" indent="0" algn="ctr" rtl="0">
                        <a:spcBef>
                          <a:spcPts val="0"/>
                        </a:spcBef>
                        <a:spcAft>
                          <a:spcPts val="0"/>
                        </a:spcAft>
                        <a:buNone/>
                      </a:pPr>
                      <a:r>
                        <a:rPr lang="en" b="1"/>
                        <a:t>RNN-HSS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H&amp;M</a:t>
                      </a:r>
                      <a:endParaRPr/>
                    </a:p>
                  </a:txBody>
                  <a:tcPr marL="91425" marR="91425" marT="91425" marB="91425"/>
                </a:tc>
                <a:tc>
                  <a:txBody>
                    <a:bodyPr/>
                    <a:lstStyle/>
                    <a:p>
                      <a:pPr marL="0" lvl="0" indent="0" algn="ctr" rtl="0">
                        <a:spcBef>
                          <a:spcPts val="0"/>
                        </a:spcBef>
                        <a:spcAft>
                          <a:spcPts val="0"/>
                        </a:spcAft>
                        <a:buNone/>
                      </a:pPr>
                      <a:r>
                        <a:rPr lang="en"/>
                        <a:t>28.1%</a:t>
                      </a:r>
                      <a:endParaRPr/>
                    </a:p>
                  </a:txBody>
                  <a:tcPr marL="91425" marR="91425" marT="91425" marB="91425"/>
                </a:tc>
                <a:tc>
                  <a:txBody>
                    <a:bodyPr/>
                    <a:lstStyle/>
                    <a:p>
                      <a:pPr marL="0" lvl="0" indent="0" algn="ctr" rtl="0">
                        <a:spcBef>
                          <a:spcPts val="0"/>
                        </a:spcBef>
                        <a:spcAft>
                          <a:spcPts val="0"/>
                        </a:spcAft>
                        <a:buNone/>
                      </a:pPr>
                      <a:r>
                        <a:rPr lang="en"/>
                        <a:t>23.2%</a:t>
                      </a:r>
                      <a:endParaRPr/>
                    </a:p>
                  </a:txBody>
                  <a:tcPr marL="91425" marR="91425" marT="91425" marB="91425"/>
                </a:tc>
                <a:tc>
                  <a:txBody>
                    <a:bodyPr/>
                    <a:lstStyle/>
                    <a:p>
                      <a:pPr marL="0" lvl="0" indent="0" algn="ctr" rtl="0">
                        <a:spcBef>
                          <a:spcPts val="0"/>
                        </a:spcBef>
                        <a:spcAft>
                          <a:spcPts val="0"/>
                        </a:spcAft>
                        <a:buNone/>
                      </a:pPr>
                      <a:r>
                        <a:rPr lang="en"/>
                        <a:t>36.1%</a:t>
                      </a:r>
                      <a:endParaRPr/>
                    </a:p>
                  </a:txBody>
                  <a:tcPr marL="91425" marR="91425" marT="91425" marB="91425"/>
                </a:tc>
                <a:tc>
                  <a:txBody>
                    <a:bodyPr/>
                    <a:lstStyle/>
                    <a:p>
                      <a:pPr marL="0" lvl="0" indent="0" algn="ctr" rtl="0">
                        <a:spcBef>
                          <a:spcPts val="0"/>
                        </a:spcBef>
                        <a:spcAft>
                          <a:spcPts val="0"/>
                        </a:spcAft>
                        <a:buNone/>
                      </a:pPr>
                      <a:r>
                        <a:rPr lang="en"/>
                        <a:t>21.6%</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H&amp;L</a:t>
                      </a:r>
                      <a:endParaRPr/>
                    </a:p>
                  </a:txBody>
                  <a:tcPr marL="91425" marR="91425" marT="91425" marB="91425"/>
                </a:tc>
                <a:tc>
                  <a:txBody>
                    <a:bodyPr/>
                    <a:lstStyle/>
                    <a:p>
                      <a:pPr marL="0" lvl="0" indent="0" algn="ctr" rtl="0">
                        <a:spcBef>
                          <a:spcPts val="0"/>
                        </a:spcBef>
                        <a:spcAft>
                          <a:spcPts val="0"/>
                        </a:spcAft>
                        <a:buNone/>
                      </a:pPr>
                      <a:r>
                        <a:rPr lang="en"/>
                        <a:t>19.9%</a:t>
                      </a:r>
                      <a:endParaRPr/>
                    </a:p>
                  </a:txBody>
                  <a:tcPr marL="91425" marR="91425" marT="91425" marB="91425"/>
                </a:tc>
                <a:tc>
                  <a:txBody>
                    <a:bodyPr/>
                    <a:lstStyle/>
                    <a:p>
                      <a:pPr marL="0" lvl="0" indent="0" algn="ctr" rtl="0">
                        <a:spcBef>
                          <a:spcPts val="0"/>
                        </a:spcBef>
                        <a:spcAft>
                          <a:spcPts val="0"/>
                        </a:spcAft>
                        <a:buNone/>
                      </a:pPr>
                      <a:r>
                        <a:rPr lang="en"/>
                        <a:t>45.9%</a:t>
                      </a:r>
                      <a:endParaRPr/>
                    </a:p>
                  </a:txBody>
                  <a:tcPr marL="91425" marR="91425" marT="91425" marB="91425"/>
                </a:tc>
                <a:tc>
                  <a:txBody>
                    <a:bodyPr/>
                    <a:lstStyle/>
                    <a:p>
                      <a:pPr marL="0" lvl="0" indent="0" algn="ctr" rtl="0">
                        <a:spcBef>
                          <a:spcPts val="0"/>
                        </a:spcBef>
                        <a:spcAft>
                          <a:spcPts val="0"/>
                        </a:spcAft>
                        <a:buNone/>
                      </a:pPr>
                      <a:r>
                        <a:rPr lang="en"/>
                        <a:t>68.8%</a:t>
                      </a:r>
                      <a:endParaRPr/>
                    </a:p>
                  </a:txBody>
                  <a:tcPr marL="91425" marR="91425" marT="91425" marB="91425"/>
                </a:tc>
                <a:tc>
                  <a:txBody>
                    <a:bodyPr/>
                    <a:lstStyle/>
                    <a:p>
                      <a:pPr marL="0" lvl="0" indent="0" algn="ctr" rtl="0">
                        <a:spcBef>
                          <a:spcPts val="0"/>
                        </a:spcBef>
                        <a:spcAft>
                          <a:spcPts val="0"/>
                        </a:spcAft>
                        <a:buNone/>
                      </a:pPr>
                      <a:r>
                        <a:rPr lang="en" dirty="0"/>
                        <a:t>34.1%</a:t>
                      </a:r>
                      <a:endParaRPr dirty="0"/>
                    </a:p>
                  </a:txBody>
                  <a:tcPr marL="91425" marR="91425" marT="91425" marB="91425"/>
                </a:tc>
                <a:extLst>
                  <a:ext uri="{0D108BD9-81ED-4DB2-BD59-A6C34878D82A}">
                    <a16:rowId xmlns:a16="http://schemas.microsoft.com/office/drawing/2014/main" val="10002"/>
                  </a:ext>
                </a:extLst>
              </a:tr>
            </a:tbl>
          </a:graphicData>
        </a:graphic>
      </p:graphicFrame>
      <p:pic>
        <p:nvPicPr>
          <p:cNvPr id="2" name="Picture 1">
            <a:extLst>
              <a:ext uri="{FF2B5EF4-FFF2-40B4-BE49-F238E27FC236}">
                <a16:creationId xmlns:a16="http://schemas.microsoft.com/office/drawing/2014/main" id="{ACB60D5B-13A6-4367-90BF-5136D62AC0D3}"/>
              </a:ext>
            </a:extLst>
          </p:cNvPr>
          <p:cNvPicPr>
            <a:picLocks noChangeAspect="1"/>
          </p:cNvPicPr>
          <p:nvPr/>
        </p:nvPicPr>
        <p:blipFill rotWithShape="1">
          <a:blip r:embed="rId3"/>
          <a:srcRect b="57245"/>
          <a:stretch/>
        </p:blipFill>
        <p:spPr>
          <a:xfrm>
            <a:off x="0" y="1835516"/>
            <a:ext cx="9144000" cy="1499688"/>
          </a:xfrm>
          <a:prstGeom prst="rect">
            <a:avLst/>
          </a:prstGeom>
        </p:spPr>
      </p:pic>
      <p:sp>
        <p:nvSpPr>
          <p:cNvPr id="10" name="Google Shape;220;p38">
            <a:extLst>
              <a:ext uri="{FF2B5EF4-FFF2-40B4-BE49-F238E27FC236}">
                <a16:creationId xmlns:a16="http://schemas.microsoft.com/office/drawing/2014/main" id="{D2CFE3B6-B5FD-49E8-B054-BB417E7FA347}"/>
              </a:ext>
            </a:extLst>
          </p:cNvPr>
          <p:cNvSpPr txBox="1"/>
          <p:nvPr/>
        </p:nvSpPr>
        <p:spPr>
          <a:xfrm>
            <a:off x="1165841" y="3184396"/>
            <a:ext cx="3168834" cy="70785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(a) Performance-optimized (H&amp;M)</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219;p38">
            <a:extLst>
              <a:ext uri="{FF2B5EF4-FFF2-40B4-BE49-F238E27FC236}">
                <a16:creationId xmlns:a16="http://schemas.microsoft.com/office/drawing/2014/main" id="{F763D39C-492B-4DE2-80FE-74596E869A96}"/>
              </a:ext>
            </a:extLst>
          </p:cNvPr>
          <p:cNvSpPr txBox="1"/>
          <p:nvPr/>
        </p:nvSpPr>
        <p:spPr>
          <a:xfrm>
            <a:off x="6191396" y="3180118"/>
            <a:ext cx="1842760" cy="70785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(b) Cost-optimized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(H&amp;L)</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5014385"/>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3"/>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Throughput for HSS Configurations</a:t>
            </a:r>
            <a:endParaRPr/>
          </a:p>
        </p:txBody>
      </p:sp>
      <p:graphicFrame>
        <p:nvGraphicFramePr>
          <p:cNvPr id="409" name="Google Shape;409;p63"/>
          <p:cNvGraphicFramePr/>
          <p:nvPr/>
        </p:nvGraphicFramePr>
        <p:xfrm>
          <a:off x="952500" y="4145575"/>
          <a:ext cx="7239000" cy="1188630"/>
        </p:xfrm>
        <a:graphic>
          <a:graphicData uri="http://schemas.openxmlformats.org/drawingml/2006/table">
            <a:tbl>
              <a:tblPr>
                <a:noFil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264725">
                <a:tc>
                  <a:txBody>
                    <a:bodyPr/>
                    <a:lstStyle/>
                    <a:p>
                      <a:pPr marL="0" lvl="0" indent="0" algn="ctr" rtl="0">
                        <a:spcBef>
                          <a:spcPts val="0"/>
                        </a:spcBef>
                        <a:spcAft>
                          <a:spcPts val="0"/>
                        </a:spcAft>
                        <a:buNone/>
                      </a:pPr>
                      <a:r>
                        <a:rPr lang="en" b="1"/>
                        <a:t>Configuration</a:t>
                      </a:r>
                      <a:endParaRPr b="1"/>
                    </a:p>
                  </a:txBody>
                  <a:tcPr marL="91425" marR="91425" marT="91425" marB="91425"/>
                </a:tc>
                <a:tc>
                  <a:txBody>
                    <a:bodyPr/>
                    <a:lstStyle/>
                    <a:p>
                      <a:pPr marL="0" lvl="0" indent="0" algn="ctr" rtl="0">
                        <a:spcBef>
                          <a:spcPts val="0"/>
                        </a:spcBef>
                        <a:spcAft>
                          <a:spcPts val="0"/>
                        </a:spcAft>
                        <a:buNone/>
                      </a:pPr>
                      <a:r>
                        <a:rPr lang="en" b="1"/>
                        <a:t>CDE</a:t>
                      </a:r>
                      <a:endParaRPr b="1"/>
                    </a:p>
                  </a:txBody>
                  <a:tcPr marL="91425" marR="91425" marT="91425" marB="91425"/>
                </a:tc>
                <a:tc>
                  <a:txBody>
                    <a:bodyPr/>
                    <a:lstStyle/>
                    <a:p>
                      <a:pPr marL="0" lvl="0" indent="0" algn="ctr" rtl="0">
                        <a:spcBef>
                          <a:spcPts val="0"/>
                        </a:spcBef>
                        <a:spcAft>
                          <a:spcPts val="0"/>
                        </a:spcAft>
                        <a:buNone/>
                      </a:pPr>
                      <a:r>
                        <a:rPr lang="en" b="1"/>
                        <a:t>HPS</a:t>
                      </a:r>
                      <a:endParaRPr b="1"/>
                    </a:p>
                  </a:txBody>
                  <a:tcPr marL="91425" marR="91425" marT="91425" marB="91425"/>
                </a:tc>
                <a:tc>
                  <a:txBody>
                    <a:bodyPr/>
                    <a:lstStyle/>
                    <a:p>
                      <a:pPr marL="0" lvl="0" indent="0" algn="ctr" rtl="0">
                        <a:spcBef>
                          <a:spcPts val="0"/>
                        </a:spcBef>
                        <a:spcAft>
                          <a:spcPts val="0"/>
                        </a:spcAft>
                        <a:buNone/>
                      </a:pPr>
                      <a:r>
                        <a:rPr lang="en" b="1"/>
                        <a:t>Archivist</a:t>
                      </a:r>
                      <a:endParaRPr b="1"/>
                    </a:p>
                  </a:txBody>
                  <a:tcPr marL="91425" marR="91425" marT="91425" marB="91425"/>
                </a:tc>
                <a:tc>
                  <a:txBody>
                    <a:bodyPr/>
                    <a:lstStyle/>
                    <a:p>
                      <a:pPr marL="0" lvl="0" indent="0" algn="ctr" rtl="0">
                        <a:spcBef>
                          <a:spcPts val="0"/>
                        </a:spcBef>
                        <a:spcAft>
                          <a:spcPts val="0"/>
                        </a:spcAft>
                        <a:buNone/>
                      </a:pPr>
                      <a:r>
                        <a:rPr lang="en" b="1"/>
                        <a:t>RNN-HSS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a:t>H&amp;M</a:t>
                      </a:r>
                      <a:endParaRPr/>
                    </a:p>
                  </a:txBody>
                  <a:tcPr marL="91425" marR="91425" marT="91425" marB="91425"/>
                </a:tc>
                <a:tc>
                  <a:txBody>
                    <a:bodyPr/>
                    <a:lstStyle/>
                    <a:p>
                      <a:pPr marL="0" lvl="0" indent="0" algn="ctr" rtl="0">
                        <a:spcBef>
                          <a:spcPts val="0"/>
                        </a:spcBef>
                        <a:spcAft>
                          <a:spcPts val="0"/>
                        </a:spcAft>
                        <a:buNone/>
                      </a:pPr>
                      <a:r>
                        <a:rPr lang="en"/>
                        <a:t>32.6%</a:t>
                      </a:r>
                      <a:endParaRPr/>
                    </a:p>
                  </a:txBody>
                  <a:tcPr marL="91425" marR="91425" marT="91425" marB="91425"/>
                </a:tc>
                <a:tc>
                  <a:txBody>
                    <a:bodyPr/>
                    <a:lstStyle/>
                    <a:p>
                      <a:pPr marL="0" lvl="0" indent="0" algn="ctr" rtl="0">
                        <a:spcBef>
                          <a:spcPts val="0"/>
                        </a:spcBef>
                        <a:spcAft>
                          <a:spcPts val="0"/>
                        </a:spcAft>
                        <a:buNone/>
                      </a:pPr>
                      <a:r>
                        <a:rPr lang="en"/>
                        <a:t>21.9%</a:t>
                      </a:r>
                      <a:endParaRPr/>
                    </a:p>
                  </a:txBody>
                  <a:tcPr marL="91425" marR="91425" marT="91425" marB="91425"/>
                </a:tc>
                <a:tc>
                  <a:txBody>
                    <a:bodyPr/>
                    <a:lstStyle/>
                    <a:p>
                      <a:pPr marL="0" lvl="0" indent="0" algn="ctr" rtl="0">
                        <a:spcBef>
                          <a:spcPts val="0"/>
                        </a:spcBef>
                        <a:spcAft>
                          <a:spcPts val="0"/>
                        </a:spcAft>
                        <a:buNone/>
                      </a:pPr>
                      <a:r>
                        <a:rPr lang="en"/>
                        <a:t>54.2%</a:t>
                      </a:r>
                      <a:endParaRPr/>
                    </a:p>
                  </a:txBody>
                  <a:tcPr marL="91425" marR="91425" marT="91425" marB="91425"/>
                </a:tc>
                <a:tc>
                  <a:txBody>
                    <a:bodyPr/>
                    <a:lstStyle/>
                    <a:p>
                      <a:pPr marL="0" lvl="0" indent="0" algn="ctr" rtl="0">
                        <a:spcBef>
                          <a:spcPts val="0"/>
                        </a:spcBef>
                        <a:spcAft>
                          <a:spcPts val="0"/>
                        </a:spcAft>
                        <a:buNone/>
                      </a:pPr>
                      <a:r>
                        <a:rPr lang="en"/>
                        <a:t>22.7%</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a:t>H&amp;L</a:t>
                      </a:r>
                      <a:endParaRPr/>
                    </a:p>
                  </a:txBody>
                  <a:tcPr marL="91425" marR="91425" marT="91425" marB="91425"/>
                </a:tc>
                <a:tc>
                  <a:txBody>
                    <a:bodyPr/>
                    <a:lstStyle/>
                    <a:p>
                      <a:pPr marL="0" lvl="0" indent="0" algn="ctr" rtl="0">
                        <a:spcBef>
                          <a:spcPts val="0"/>
                        </a:spcBef>
                        <a:spcAft>
                          <a:spcPts val="0"/>
                        </a:spcAft>
                        <a:buNone/>
                      </a:pPr>
                      <a:r>
                        <a:rPr lang="en"/>
                        <a:t>22.8%</a:t>
                      </a:r>
                      <a:endParaRPr/>
                    </a:p>
                  </a:txBody>
                  <a:tcPr marL="91425" marR="91425" marT="91425" marB="91425"/>
                </a:tc>
                <a:tc>
                  <a:txBody>
                    <a:bodyPr/>
                    <a:lstStyle/>
                    <a:p>
                      <a:pPr marL="0" lvl="0" indent="0" algn="ctr" rtl="0">
                        <a:spcBef>
                          <a:spcPts val="0"/>
                        </a:spcBef>
                        <a:spcAft>
                          <a:spcPts val="0"/>
                        </a:spcAft>
                        <a:buNone/>
                      </a:pPr>
                      <a:r>
                        <a:rPr lang="en"/>
                        <a:t>49.1%</a:t>
                      </a:r>
                      <a:endParaRPr/>
                    </a:p>
                  </a:txBody>
                  <a:tcPr marL="91425" marR="91425" marT="91425" marB="91425"/>
                </a:tc>
                <a:tc>
                  <a:txBody>
                    <a:bodyPr/>
                    <a:lstStyle/>
                    <a:p>
                      <a:pPr marL="0" lvl="0" indent="0" algn="ctr" rtl="0">
                        <a:spcBef>
                          <a:spcPts val="0"/>
                        </a:spcBef>
                        <a:spcAft>
                          <a:spcPts val="0"/>
                        </a:spcAft>
                        <a:buNone/>
                      </a:pPr>
                      <a:r>
                        <a:rPr lang="en"/>
                        <a:t>86.9%</a:t>
                      </a:r>
                      <a:endParaRPr/>
                    </a:p>
                  </a:txBody>
                  <a:tcPr marL="91425" marR="91425" marT="91425" marB="91425"/>
                </a:tc>
                <a:tc>
                  <a:txBody>
                    <a:bodyPr/>
                    <a:lstStyle/>
                    <a:p>
                      <a:pPr marL="0" lvl="0" indent="0" algn="ctr" rtl="0">
                        <a:spcBef>
                          <a:spcPts val="0"/>
                        </a:spcBef>
                        <a:spcAft>
                          <a:spcPts val="0"/>
                        </a:spcAft>
                        <a:buNone/>
                      </a:pPr>
                      <a:r>
                        <a:rPr lang="en"/>
                        <a:t>41.9%</a:t>
                      </a:r>
                      <a:endParaRPr/>
                    </a:p>
                  </a:txBody>
                  <a:tcPr marL="91425" marR="91425" marT="91425" marB="91425"/>
                </a:tc>
                <a:extLst>
                  <a:ext uri="{0D108BD9-81ED-4DB2-BD59-A6C34878D82A}">
                    <a16:rowId xmlns:a16="http://schemas.microsoft.com/office/drawing/2014/main" val="10002"/>
                  </a:ext>
                </a:extLst>
              </a:tr>
            </a:tbl>
          </a:graphicData>
        </a:graphic>
      </p:graphicFrame>
      <p:pic>
        <p:nvPicPr>
          <p:cNvPr id="2" name="Picture 1">
            <a:extLst>
              <a:ext uri="{FF2B5EF4-FFF2-40B4-BE49-F238E27FC236}">
                <a16:creationId xmlns:a16="http://schemas.microsoft.com/office/drawing/2014/main" id="{E46ECDCD-8A2A-4115-949F-898C5C09B88F}"/>
              </a:ext>
            </a:extLst>
          </p:cNvPr>
          <p:cNvPicPr>
            <a:picLocks noChangeAspect="1"/>
          </p:cNvPicPr>
          <p:nvPr/>
        </p:nvPicPr>
        <p:blipFill rotWithShape="1">
          <a:blip r:embed="rId3"/>
          <a:srcRect t="54888" b="1737"/>
          <a:stretch/>
        </p:blipFill>
        <p:spPr>
          <a:xfrm>
            <a:off x="44361" y="1778877"/>
            <a:ext cx="9144000" cy="1521427"/>
          </a:xfrm>
          <a:prstGeom prst="rect">
            <a:avLst/>
          </a:prstGeom>
        </p:spPr>
      </p:pic>
      <p:sp>
        <p:nvSpPr>
          <p:cNvPr id="10" name="Google Shape;220;p38">
            <a:extLst>
              <a:ext uri="{FF2B5EF4-FFF2-40B4-BE49-F238E27FC236}">
                <a16:creationId xmlns:a16="http://schemas.microsoft.com/office/drawing/2014/main" id="{34D85BBD-FD5D-4224-80BF-EA1CF62F261E}"/>
              </a:ext>
            </a:extLst>
          </p:cNvPr>
          <p:cNvSpPr txBox="1"/>
          <p:nvPr/>
        </p:nvSpPr>
        <p:spPr>
          <a:xfrm>
            <a:off x="1033218" y="3251643"/>
            <a:ext cx="3168834" cy="70785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(a) Performance-optimized (H&amp;M)</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Google Shape;219;p38">
            <a:extLst>
              <a:ext uri="{FF2B5EF4-FFF2-40B4-BE49-F238E27FC236}">
                <a16:creationId xmlns:a16="http://schemas.microsoft.com/office/drawing/2014/main" id="{CAACEEB8-A286-47D1-A937-2E6416EE18C2}"/>
              </a:ext>
            </a:extLst>
          </p:cNvPr>
          <p:cNvSpPr txBox="1"/>
          <p:nvPr/>
        </p:nvSpPr>
        <p:spPr>
          <a:xfrm>
            <a:off x="6058773" y="3247365"/>
            <a:ext cx="1842760" cy="707856"/>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(b) Cost-optimized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1700" b="0" i="0" u="none" strike="noStrike" kern="0" cap="none" spc="0" normalizeH="0" baseline="0" noProof="0" dirty="0">
                <a:ln>
                  <a:noFill/>
                </a:ln>
                <a:solidFill>
                  <a:srgbClr val="000000"/>
                </a:solidFill>
                <a:effectLst/>
                <a:uLnTx/>
                <a:uFillTx/>
                <a:latin typeface="Calibri"/>
                <a:ea typeface="Calibri"/>
                <a:cs typeface="Calibri"/>
                <a:sym typeface="Calibri"/>
              </a:rPr>
              <a:t>(H&amp;L)</a:t>
            </a:r>
            <a:endParaRPr kumimoji="0" sz="2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061289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4"/>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Latency in Tri-Hybrid System</a:t>
            </a:r>
            <a:endParaRPr/>
          </a:p>
        </p:txBody>
      </p:sp>
      <p:sp>
        <p:nvSpPr>
          <p:cNvPr id="421" name="Google Shape;421;p64"/>
          <p:cNvSpPr/>
          <p:nvPr/>
        </p:nvSpPr>
        <p:spPr>
          <a:xfrm>
            <a:off x="17887" y="483017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300" b="0" i="0" u="none" strike="noStrike" kern="0" cap="none" spc="0" normalizeH="0" baseline="0" noProof="0" dirty="0">
                <a:ln>
                  <a:noFill/>
                </a:ln>
                <a:solidFill>
                  <a:srgbClr val="FFFFFF"/>
                </a:solidFill>
                <a:effectLst/>
                <a:uLnTx/>
                <a:uFillTx/>
                <a:latin typeface="Lato"/>
                <a:ea typeface="Lato"/>
                <a:cs typeface="Lato"/>
                <a:sym typeface="Lato"/>
              </a:rPr>
              <a:t>Sibyl outperforms the heuristic-based data placement policy for tri-hybrid system by 48.2% on average across all workloads</a:t>
            </a:r>
            <a:endParaRPr kumimoji="0" sz="2300" b="0" i="0" u="none" strike="noStrike" kern="0" cap="none" spc="0" normalizeH="0" baseline="0" noProof="0" dirty="0">
              <a:ln>
                <a:noFill/>
              </a:ln>
              <a:solidFill>
                <a:srgbClr val="FFFFFF"/>
              </a:solidFill>
              <a:effectLst/>
              <a:uLnTx/>
              <a:uFillTx/>
              <a:latin typeface="Lato"/>
              <a:ea typeface="Lato"/>
              <a:cs typeface="Lato"/>
              <a:sym typeface="Lato"/>
            </a:endParaRPr>
          </a:p>
        </p:txBody>
      </p:sp>
      <p:pic>
        <p:nvPicPr>
          <p:cNvPr id="2" name="Picture 1">
            <a:extLst>
              <a:ext uri="{FF2B5EF4-FFF2-40B4-BE49-F238E27FC236}">
                <a16:creationId xmlns:a16="http://schemas.microsoft.com/office/drawing/2014/main" id="{EE35149E-502E-4F25-9F5A-4BB7930654F5}"/>
              </a:ext>
            </a:extLst>
          </p:cNvPr>
          <p:cNvPicPr>
            <a:picLocks noChangeAspect="1"/>
          </p:cNvPicPr>
          <p:nvPr/>
        </p:nvPicPr>
        <p:blipFill>
          <a:blip r:embed="rId3"/>
          <a:stretch>
            <a:fillRect/>
          </a:stretch>
        </p:blipFill>
        <p:spPr>
          <a:xfrm>
            <a:off x="1162050" y="2314575"/>
            <a:ext cx="6819900" cy="2228850"/>
          </a:xfrm>
          <a:prstGeom prst="rect">
            <a:avLst/>
          </a:prstGeom>
        </p:spPr>
      </p:pic>
    </p:spTree>
    <p:extLst>
      <p:ext uri="{BB962C8B-B14F-4D97-AF65-F5344CB8AC3E}">
        <p14:creationId xmlns:p14="http://schemas.microsoft.com/office/powerpoint/2010/main" val="198683869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2" name="Picture 1">
            <a:extLst>
              <a:ext uri="{FF2B5EF4-FFF2-40B4-BE49-F238E27FC236}">
                <a16:creationId xmlns:a16="http://schemas.microsoft.com/office/drawing/2014/main" id="{35CE519F-5A30-4D73-BDD8-89D8CF9889E6}"/>
              </a:ext>
            </a:extLst>
          </p:cNvPr>
          <p:cNvPicPr>
            <a:picLocks noChangeAspect="1"/>
          </p:cNvPicPr>
          <p:nvPr/>
        </p:nvPicPr>
        <p:blipFill>
          <a:blip r:embed="rId3"/>
          <a:stretch>
            <a:fillRect/>
          </a:stretch>
        </p:blipFill>
        <p:spPr>
          <a:xfrm>
            <a:off x="-17887" y="1466536"/>
            <a:ext cx="9144000" cy="3363635"/>
          </a:xfrm>
          <a:prstGeom prst="rect">
            <a:avLst/>
          </a:prstGeom>
        </p:spPr>
      </p:pic>
      <p:sp>
        <p:nvSpPr>
          <p:cNvPr id="426" name="Google Shape;426;p65"/>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Latency for Unseen Workloads</a:t>
            </a:r>
            <a:endParaRPr/>
          </a:p>
        </p:txBody>
      </p:sp>
      <p:sp>
        <p:nvSpPr>
          <p:cNvPr id="427" name="Google Shape;427;p65"/>
          <p:cNvSpPr/>
          <p:nvPr/>
        </p:nvSpPr>
        <p:spPr>
          <a:xfrm>
            <a:off x="17887" y="4830170"/>
            <a:ext cx="9144000" cy="7056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300" b="0" i="0" u="none" strike="noStrike" kern="0" cap="none" spc="0" normalizeH="0" baseline="0" noProof="0" dirty="0">
                <a:ln>
                  <a:noFill/>
                </a:ln>
                <a:solidFill>
                  <a:srgbClr val="FFFFFF"/>
                </a:solidFill>
                <a:effectLst/>
                <a:uLnTx/>
                <a:uFillTx/>
                <a:latin typeface="Lato"/>
                <a:ea typeface="Lato"/>
                <a:cs typeface="Lato"/>
                <a:sym typeface="Lato"/>
              </a:rPr>
              <a:t>In H&amp;M (H&amp;L) configurations, Sibyl outperforms RNN-HSS and Archivist by 46.1% (54.6%) and 8.5% (44.1%) respectively</a:t>
            </a:r>
            <a:endParaRPr kumimoji="0" sz="2300" b="0" i="0" u="none" strike="noStrike" kern="0" cap="none" spc="0" normalizeH="0" baseline="0" noProof="0" dirty="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29227293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4" name="Google Shape;434;p66"/>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Sensitivity to Fast Storage Capacity</a:t>
            </a:r>
            <a:endParaRPr/>
          </a:p>
        </p:txBody>
      </p:sp>
      <p:pic>
        <p:nvPicPr>
          <p:cNvPr id="2" name="Picture 1">
            <a:extLst>
              <a:ext uri="{FF2B5EF4-FFF2-40B4-BE49-F238E27FC236}">
                <a16:creationId xmlns:a16="http://schemas.microsoft.com/office/drawing/2014/main" id="{FA85FC5D-47F6-4956-89B6-93F16399173A}"/>
              </a:ext>
            </a:extLst>
          </p:cNvPr>
          <p:cNvPicPr>
            <a:picLocks noChangeAspect="1"/>
          </p:cNvPicPr>
          <p:nvPr/>
        </p:nvPicPr>
        <p:blipFill>
          <a:blip r:embed="rId3"/>
          <a:stretch>
            <a:fillRect/>
          </a:stretch>
        </p:blipFill>
        <p:spPr>
          <a:xfrm>
            <a:off x="1028700" y="1643063"/>
            <a:ext cx="7086600" cy="3571875"/>
          </a:xfrm>
          <a:prstGeom prst="rect">
            <a:avLst/>
          </a:prstGeom>
        </p:spPr>
      </p:pic>
    </p:spTree>
    <p:extLst>
      <p:ext uri="{BB962C8B-B14F-4D97-AF65-F5344CB8AC3E}">
        <p14:creationId xmlns:p14="http://schemas.microsoft.com/office/powerpoint/2010/main" val="187315437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4" name="Google Shape;434;p66"/>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Sensitivity to Fast Storage Capacity</a:t>
            </a:r>
            <a:endParaRPr/>
          </a:p>
        </p:txBody>
      </p:sp>
      <p:pic>
        <p:nvPicPr>
          <p:cNvPr id="2" name="Picture 1">
            <a:extLst>
              <a:ext uri="{FF2B5EF4-FFF2-40B4-BE49-F238E27FC236}">
                <a16:creationId xmlns:a16="http://schemas.microsoft.com/office/drawing/2014/main" id="{FA85FC5D-47F6-4956-89B6-93F16399173A}"/>
              </a:ext>
            </a:extLst>
          </p:cNvPr>
          <p:cNvPicPr>
            <a:picLocks noChangeAspect="1"/>
          </p:cNvPicPr>
          <p:nvPr/>
        </p:nvPicPr>
        <p:blipFill>
          <a:blip r:embed="rId3"/>
          <a:stretch>
            <a:fillRect/>
          </a:stretch>
        </p:blipFill>
        <p:spPr>
          <a:xfrm>
            <a:off x="1028700" y="1643063"/>
            <a:ext cx="7086600" cy="3571875"/>
          </a:xfrm>
          <a:prstGeom prst="rect">
            <a:avLst/>
          </a:prstGeom>
        </p:spPr>
      </p:pic>
      <p:pic>
        <p:nvPicPr>
          <p:cNvPr id="4" name="Google Shape;441;p67">
            <a:extLst>
              <a:ext uri="{FF2B5EF4-FFF2-40B4-BE49-F238E27FC236}">
                <a16:creationId xmlns:a16="http://schemas.microsoft.com/office/drawing/2014/main" id="{58EE8D30-1B72-4296-BDEB-12B1E3E936E1}"/>
              </a:ext>
            </a:extLst>
          </p:cNvPr>
          <p:cNvPicPr preferRelativeResize="0"/>
          <p:nvPr/>
        </p:nvPicPr>
        <p:blipFill>
          <a:blip r:embed="rId4">
            <a:alphaModFix/>
          </a:blip>
          <a:stretch>
            <a:fillRect/>
          </a:stretch>
        </p:blipFill>
        <p:spPr>
          <a:xfrm>
            <a:off x="224841" y="1411002"/>
            <a:ext cx="9144002" cy="4133349"/>
          </a:xfrm>
          <a:prstGeom prst="rect">
            <a:avLst/>
          </a:prstGeom>
          <a:noFill/>
          <a:ln>
            <a:noFill/>
          </a:ln>
        </p:spPr>
      </p:pic>
      <p:sp>
        <p:nvSpPr>
          <p:cNvPr id="5" name="Google Shape;442;p67">
            <a:extLst>
              <a:ext uri="{FF2B5EF4-FFF2-40B4-BE49-F238E27FC236}">
                <a16:creationId xmlns:a16="http://schemas.microsoft.com/office/drawing/2014/main" id="{87BBB55B-37E2-46D9-B2BB-60ACADE022D0}"/>
              </a:ext>
            </a:extLst>
          </p:cNvPr>
          <p:cNvSpPr/>
          <p:nvPr/>
        </p:nvSpPr>
        <p:spPr>
          <a:xfrm>
            <a:off x="0" y="3076202"/>
            <a:ext cx="9144000" cy="94440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 sz="2600" b="0" i="0" u="none" strike="noStrike" kern="0" cap="none" spc="0" normalizeH="0" baseline="0" noProof="0" dirty="0">
                <a:ln>
                  <a:noFill/>
                </a:ln>
                <a:solidFill>
                  <a:srgbClr val="FFFFFF"/>
                </a:solidFill>
                <a:effectLst/>
                <a:uLnTx/>
                <a:uFillTx/>
                <a:latin typeface="Lato"/>
                <a:ea typeface="Lato"/>
                <a:cs typeface="Lato"/>
                <a:sym typeface="Lato"/>
              </a:rPr>
              <a:t>Sibyl consistently </a:t>
            </a:r>
            <a:r>
              <a:rPr kumimoji="0" lang="en" sz="2600" b="1" i="0" u="none" strike="noStrike" kern="0" cap="none" spc="0" normalizeH="0" baseline="0" noProof="0" dirty="0">
                <a:ln>
                  <a:noFill/>
                </a:ln>
                <a:solidFill>
                  <a:srgbClr val="FFFF00"/>
                </a:solidFill>
                <a:effectLst/>
                <a:uLnTx/>
                <a:uFillTx/>
                <a:latin typeface="Lato"/>
                <a:ea typeface="Lato"/>
                <a:cs typeface="Lato"/>
                <a:sym typeface="Lato"/>
              </a:rPr>
              <a:t>provides highest performance</a:t>
            </a:r>
            <a:r>
              <a:rPr kumimoji="0" lang="en" sz="2600" b="0" i="0" u="none" strike="noStrike" kern="0" cap="none" spc="0" normalizeH="0" baseline="0" noProof="0" dirty="0">
                <a:ln>
                  <a:noFill/>
                </a:ln>
                <a:solidFill>
                  <a:srgbClr val="FFFFFF"/>
                </a:solidFill>
                <a:effectLst/>
                <a:uLnTx/>
                <a:uFillTx/>
                <a:latin typeface="Lato"/>
                <a:ea typeface="Lato"/>
                <a:cs typeface="Lato"/>
                <a:sym typeface="Lato"/>
              </a:rPr>
              <a:t> by </a:t>
            </a:r>
            <a:r>
              <a:rPr kumimoji="0" lang="en" sz="2600" b="1" i="0" u="none" strike="noStrike" kern="0" cap="none" spc="0" normalizeH="0" baseline="0" noProof="0" dirty="0">
                <a:ln>
                  <a:noFill/>
                </a:ln>
                <a:solidFill>
                  <a:srgbClr val="FFFF00"/>
                </a:solidFill>
                <a:effectLst/>
                <a:uLnTx/>
                <a:uFillTx/>
                <a:latin typeface="Lato"/>
                <a:ea typeface="Lato"/>
                <a:cs typeface="Lato"/>
                <a:sym typeface="Lato"/>
              </a:rPr>
              <a:t>dynamically adapting</a:t>
            </a:r>
            <a:r>
              <a:rPr kumimoji="0" lang="en" sz="2600" b="0" i="0" u="none" strike="noStrike" kern="0" cap="none" spc="0" normalizeH="0" baseline="0" noProof="0" dirty="0">
                <a:ln>
                  <a:noFill/>
                </a:ln>
                <a:solidFill>
                  <a:srgbClr val="FFFFFF"/>
                </a:solidFill>
                <a:effectLst/>
                <a:uLnTx/>
                <a:uFillTx/>
                <a:latin typeface="Lato"/>
                <a:ea typeface="Lato"/>
                <a:cs typeface="Lato"/>
                <a:sym typeface="Lato"/>
              </a:rPr>
              <a:t> its data-placement policy</a:t>
            </a:r>
            <a:endParaRPr kumimoji="0" sz="2600" b="0" i="0" u="none" strike="noStrike" kern="0" cap="none" spc="0" normalizeH="0" baseline="0" noProof="0" dirty="0">
              <a:ln>
                <a:noFill/>
              </a:ln>
              <a:solidFill>
                <a:srgbClr val="FFFFFF"/>
              </a:solidFill>
              <a:effectLst/>
              <a:uLnTx/>
              <a:uFillTx/>
              <a:latin typeface="Lato"/>
              <a:ea typeface="Lato"/>
              <a:cs typeface="Lato"/>
              <a:sym typeface="Lato"/>
            </a:endParaRPr>
          </a:p>
        </p:txBody>
      </p:sp>
    </p:spTree>
    <p:extLst>
      <p:ext uri="{BB962C8B-B14F-4D97-AF65-F5344CB8AC3E}">
        <p14:creationId xmlns:p14="http://schemas.microsoft.com/office/powerpoint/2010/main" val="199220878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8"/>
          <p:cNvSpPr txBox="1">
            <a:spLocks noGrp="1"/>
          </p:cNvSpPr>
          <p:nvPr>
            <p:ph type="title"/>
          </p:nvPr>
        </p:nvSpPr>
        <p:spPr>
          <a:xfrm>
            <a:off x="169011" y="956501"/>
            <a:ext cx="8894700" cy="454500"/>
          </a:xfrm>
          <a:prstGeom prst="rect">
            <a:avLst/>
          </a:prstGeom>
        </p:spPr>
        <p:txBody>
          <a:bodyPr spcFirstLastPara="1" wrap="square" lIns="91425" tIns="45700" rIns="91425" bIns="45700" anchor="ctr" anchorCtr="0">
            <a:noAutofit/>
          </a:bodyPr>
          <a:lstStyle/>
          <a:p>
            <a:r>
              <a:rPr lang="en"/>
              <a:t>Overhead Analysis</a:t>
            </a:r>
            <a:endParaRPr/>
          </a:p>
        </p:txBody>
      </p:sp>
      <p:sp>
        <p:nvSpPr>
          <p:cNvPr id="448" name="Google Shape;448;p68"/>
          <p:cNvSpPr txBox="1">
            <a:spLocks noGrp="1"/>
          </p:cNvSpPr>
          <p:nvPr>
            <p:ph type="body" idx="1"/>
          </p:nvPr>
        </p:nvSpPr>
        <p:spPr>
          <a:xfrm>
            <a:off x="169011" y="1559379"/>
            <a:ext cx="8894700" cy="4064700"/>
          </a:xfrm>
          <a:prstGeom prst="rect">
            <a:avLst/>
          </a:prstGeom>
        </p:spPr>
        <p:txBody>
          <a:bodyPr spcFirstLastPara="1" wrap="square" lIns="91425" tIns="45700" rIns="91425" bIns="45700" anchor="t" anchorCtr="0">
            <a:normAutofit/>
          </a:bodyPr>
          <a:lstStyle/>
          <a:p>
            <a:pPr>
              <a:lnSpc>
                <a:spcPct val="100000"/>
              </a:lnSpc>
            </a:pPr>
            <a:r>
              <a:rPr lang="en" b="1" dirty="0"/>
              <a:t>Performance Overhead</a:t>
            </a:r>
            <a:endParaRPr b="1" dirty="0"/>
          </a:p>
          <a:p>
            <a:pPr lvl="1">
              <a:lnSpc>
                <a:spcPct val="100000"/>
              </a:lnSpc>
              <a:spcBef>
                <a:spcPts val="0"/>
              </a:spcBef>
            </a:pPr>
            <a:r>
              <a:rPr lang="en" b="1" dirty="0">
                <a:solidFill>
                  <a:srgbClr val="000CFF"/>
                </a:solidFill>
              </a:rPr>
              <a:t>~10ns</a:t>
            </a:r>
            <a:r>
              <a:rPr lang="en" b="1" dirty="0"/>
              <a:t> </a:t>
            </a:r>
            <a:r>
              <a:rPr lang="en" dirty="0"/>
              <a:t>for every inference on the evaluated system; this is several orders of magnitude less than I/O latency of high-end SSD</a:t>
            </a:r>
            <a:endParaRPr dirty="0"/>
          </a:p>
          <a:p>
            <a:pPr>
              <a:lnSpc>
                <a:spcPct val="100000"/>
              </a:lnSpc>
              <a:spcBef>
                <a:spcPts val="0"/>
              </a:spcBef>
            </a:pPr>
            <a:r>
              <a:rPr lang="en" b="1" dirty="0"/>
              <a:t>Implementation Overhead</a:t>
            </a:r>
            <a:endParaRPr b="1" dirty="0"/>
          </a:p>
          <a:p>
            <a:pPr lvl="1">
              <a:lnSpc>
                <a:spcPct val="100000"/>
              </a:lnSpc>
              <a:spcBef>
                <a:spcPts val="0"/>
              </a:spcBef>
            </a:pPr>
            <a:r>
              <a:rPr lang="en" b="1" dirty="0">
                <a:solidFill>
                  <a:srgbClr val="000CFF"/>
                </a:solidFill>
              </a:rPr>
              <a:t>124.4 KiB</a:t>
            </a:r>
            <a:r>
              <a:rPr lang="en" dirty="0"/>
              <a:t> of implementation overhead </a:t>
            </a:r>
            <a:endParaRPr dirty="0"/>
          </a:p>
          <a:p>
            <a:pPr>
              <a:lnSpc>
                <a:spcPct val="100000"/>
              </a:lnSpc>
              <a:spcBef>
                <a:spcPts val="0"/>
              </a:spcBef>
            </a:pPr>
            <a:r>
              <a:rPr lang="en" b="1" dirty="0"/>
              <a:t>Metadata overhead</a:t>
            </a:r>
            <a:endParaRPr b="1" dirty="0"/>
          </a:p>
          <a:p>
            <a:pPr lvl="1">
              <a:lnSpc>
                <a:spcPct val="100000"/>
              </a:lnSpc>
              <a:spcBef>
                <a:spcPts val="0"/>
              </a:spcBef>
            </a:pPr>
            <a:r>
              <a:rPr lang="en" dirty="0"/>
              <a:t>0.1% of the total storage capacity when using a 4 KiB data placement granularity </a:t>
            </a:r>
            <a:endParaRPr dirty="0"/>
          </a:p>
          <a:p>
            <a:pPr lvl="1">
              <a:lnSpc>
                <a:spcPct val="100000"/>
              </a:lnSpc>
              <a:spcBef>
                <a:spcPts val="0"/>
              </a:spcBef>
            </a:pPr>
            <a:r>
              <a:rPr lang="en" b="1" dirty="0">
                <a:solidFill>
                  <a:srgbClr val="000CFF"/>
                </a:solidFill>
              </a:rPr>
              <a:t>40-bit </a:t>
            </a:r>
            <a:r>
              <a:rPr lang="en" dirty="0"/>
              <a:t>metadata overhead per data placement unit</a:t>
            </a:r>
            <a:endParaRPr dirty="0"/>
          </a:p>
        </p:txBody>
      </p:sp>
    </p:spTree>
    <p:extLst>
      <p:ext uri="{BB962C8B-B14F-4D97-AF65-F5344CB8AC3E}">
        <p14:creationId xmlns:p14="http://schemas.microsoft.com/office/powerpoint/2010/main" val="113990836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p:txBody>
          <a:bodyPr/>
          <a:lstStyle/>
          <a:p>
            <a:r>
              <a:rPr lang="en-US" dirty="0">
                <a:latin typeface="Garamond" charset="0"/>
              </a:rPr>
              <a:t>For More on Sybil</a:t>
            </a:r>
            <a:endParaRPr lang="en-US" dirty="0"/>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To appear in ISCA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160740" y="572396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https://arxiv.org/pdf/2205.07394.pdf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03023FE1-3568-98CA-A61D-7E80400176EB}"/>
              </a:ext>
            </a:extLst>
          </p:cNvPr>
          <p:cNvPicPr>
            <a:picLocks noChangeAspect="1"/>
          </p:cNvPicPr>
          <p:nvPr/>
        </p:nvPicPr>
        <p:blipFill>
          <a:blip r:embed="rId3"/>
          <a:stretch>
            <a:fillRect/>
          </a:stretch>
        </p:blipFill>
        <p:spPr>
          <a:xfrm>
            <a:off x="0" y="2533417"/>
            <a:ext cx="9144000" cy="1791165"/>
          </a:xfrm>
          <a:prstGeom prst="rect">
            <a:avLst/>
          </a:prstGeom>
        </p:spPr>
      </p:pic>
    </p:spTree>
    <p:extLst>
      <p:ext uri="{BB962C8B-B14F-4D97-AF65-F5344CB8AC3E}">
        <p14:creationId xmlns:p14="http://schemas.microsoft.com/office/powerpoint/2010/main" val="8840573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4038600"/>
            <a:ext cx="7848600" cy="1406624"/>
          </a:xfrm>
        </p:spPr>
        <p:txBody>
          <a:bodyPr/>
          <a:lstStyle/>
          <a:p>
            <a:pPr marL="0" indent="0" algn="ctr" eaLnBrk="1" hangingPunct="1">
              <a:buNone/>
            </a:pPr>
            <a:r>
              <a:rPr lang="en-US" altLang="en-US" dirty="0">
                <a:ea typeface="ＭＳ Ｐゴシック" panose="020B0600070205080204" pitchFamily="34" charset="-128"/>
              </a:rPr>
              <a:t>Backup Slides</a:t>
            </a:r>
          </a:p>
          <a:p>
            <a:pPr marL="0" indent="0" algn="ctr" eaLnBrk="1" hangingPunct="1">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3400" dirty="0"/>
              <a:t>Cross-layer Hardware/Software Techniques </a:t>
            </a:r>
            <a:br>
              <a:rPr lang="en-US" sz="3400" dirty="0"/>
            </a:br>
            <a:r>
              <a:rPr lang="en-US" sz="3400" dirty="0"/>
              <a:t>to Enable Powerful </a:t>
            </a:r>
            <a:br>
              <a:rPr lang="en-US" sz="3400" dirty="0"/>
            </a:br>
            <a:r>
              <a:rPr lang="en-US" sz="3400" dirty="0"/>
              <a:t>Computation and Memory Optimizations </a:t>
            </a:r>
            <a:endParaRPr lang="en-US" sz="34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4"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5923426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6106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Experimental Analysis and Characterization of a Real Processing-in-Memory System [IEEE Access 2022]</a:t>
            </a:r>
          </a:p>
          <a:p>
            <a:endParaRPr lang="en-US" sz="2000" dirty="0"/>
          </a:p>
          <a:p>
            <a:r>
              <a:rPr lang="en-US" sz="2000" dirty="0"/>
              <a:t>Google Neural Network Models for Edge Devices: Analyzing and Mitigating Machine Learning Inference Bottlenecks [PACT 2021]</a:t>
            </a:r>
            <a:endParaRPr lang="en-US" sz="1200" dirty="0"/>
          </a:p>
          <a:p>
            <a:endParaRPr lang="en-US" sz="2000" dirty="0"/>
          </a:p>
          <a:p>
            <a:r>
              <a:rPr lang="en-US" sz="2000" dirty="0"/>
              <a:t>Enabling High-Performance and Energy-Efficient Hybrid Transactional/Analytical Databases with Hardware/Software Cooperation [ICDE 2022]</a:t>
            </a:r>
          </a:p>
          <a:p>
            <a:endParaRPr lang="en-US" sz="2000" dirty="0"/>
          </a:p>
          <a:p>
            <a:r>
              <a:rPr lang="en-US" sz="2000" dirty="0"/>
              <a:t>FPGA-based Near-Memory Acceleration of Modern Data-Intensive Applications [IEEE Micro 2021]</a:t>
            </a:r>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F6B816CA-C788-D743-A306-92BA39577DF8}"/>
              </a:ext>
            </a:extLst>
          </p:cNvPr>
          <p:cNvSpPr/>
          <p:nvPr/>
        </p:nvSpPr>
        <p:spPr>
          <a:xfrm>
            <a:off x="494656" y="1035321"/>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85351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0B55-16DC-D645-B6CA-782533EC5FFC}"/>
              </a:ext>
            </a:extLst>
          </p:cNvPr>
          <p:cNvSpPr>
            <a:spLocks noGrp="1"/>
          </p:cNvSpPr>
          <p:nvPr>
            <p:ph type="ctrTitle"/>
          </p:nvPr>
        </p:nvSpPr>
        <p:spPr>
          <a:xfrm>
            <a:off x="158044" y="561348"/>
            <a:ext cx="8827912" cy="2182511"/>
          </a:xfrm>
        </p:spPr>
        <p:txBody>
          <a:bodyPr/>
          <a:lstStyle/>
          <a:p>
            <a: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MetaSys </a:t>
            </a:r>
            <a:b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 Practical Open-Source Metadata Management System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to Implement and Evaluate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Cross-Layer Optimizations</a:t>
            </a:r>
            <a:endPar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ubtitle 5">
            <a:extLst>
              <a:ext uri="{FF2B5EF4-FFF2-40B4-BE49-F238E27FC236}">
                <a16:creationId xmlns:a16="http://schemas.microsoft.com/office/drawing/2014/main" id="{B5D7390C-5290-3043-92CE-7253D4F94536}"/>
              </a:ext>
            </a:extLst>
          </p:cNvPr>
          <p:cNvSpPr txBox="1">
            <a:spLocks/>
          </p:cNvSpPr>
          <p:nvPr/>
        </p:nvSpPr>
        <p:spPr>
          <a:xfrm>
            <a:off x="-1524000" y="3040037"/>
            <a:ext cx="12191999" cy="173305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b="1"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b="1"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b="1"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yriad Pro Cond"/>
                <a:ea typeface="+mn-ea"/>
                <a:cs typeface="+mn-cs"/>
              </a:rPr>
              <a:t>Nandita Vijaykumar</a:t>
            </a: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Ataberk Olgun, Konstantinos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Kanellopoulos</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F.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Nisa</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Bostanci</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Hasan Hassan,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Mehrshad</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Lotfi</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Phillip B. Gibbons,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Onur</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Mutlu</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p:txBody>
      </p:sp>
      <p:pic>
        <p:nvPicPr>
          <p:cNvPr id="6" name="Picture 5">
            <a:extLst>
              <a:ext uri="{FF2B5EF4-FFF2-40B4-BE49-F238E27FC236}">
                <a16:creationId xmlns:a16="http://schemas.microsoft.com/office/drawing/2014/main" id="{0EB0A026-4BF8-CD45-AD74-4085DAD83AC6}"/>
              </a:ext>
            </a:extLst>
          </p:cNvPr>
          <p:cNvPicPr>
            <a:picLocks noChangeAspect="1"/>
          </p:cNvPicPr>
          <p:nvPr/>
        </p:nvPicPr>
        <p:blipFill>
          <a:blip r:embed="rId3"/>
          <a:stretch>
            <a:fillRect/>
          </a:stretch>
        </p:blipFill>
        <p:spPr>
          <a:xfrm>
            <a:off x="3308872" y="5679195"/>
            <a:ext cx="2526254" cy="1009635"/>
          </a:xfrm>
          <a:prstGeom prst="rect">
            <a:avLst/>
          </a:prstGeom>
        </p:spPr>
      </p:pic>
      <p:pic>
        <p:nvPicPr>
          <p:cNvPr id="7" name="Picture 6">
            <a:extLst>
              <a:ext uri="{FF2B5EF4-FFF2-40B4-BE49-F238E27FC236}">
                <a16:creationId xmlns:a16="http://schemas.microsoft.com/office/drawing/2014/main" id="{62EA3F73-CC57-C746-B8D3-AB7F0C93F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44" y="5572943"/>
            <a:ext cx="2793820" cy="1009635"/>
          </a:xfrm>
          <a:prstGeom prst="rect">
            <a:avLst/>
          </a:prstGeom>
        </p:spPr>
      </p:pic>
      <p:pic>
        <p:nvPicPr>
          <p:cNvPr id="8" name="Graphic 7">
            <a:extLst>
              <a:ext uri="{FF2B5EF4-FFF2-40B4-BE49-F238E27FC236}">
                <a16:creationId xmlns:a16="http://schemas.microsoft.com/office/drawing/2014/main" id="{8D143130-5DC5-9D41-88BB-5D097D91A3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9395" y="4889046"/>
            <a:ext cx="2925208" cy="558246"/>
          </a:xfrm>
          <a:prstGeom prst="rect">
            <a:avLst/>
          </a:prstGeom>
        </p:spPr>
      </p:pic>
      <p:pic>
        <p:nvPicPr>
          <p:cNvPr id="10" name="Picture 4" descr="TOBB ETÜ">
            <a:extLst>
              <a:ext uri="{FF2B5EF4-FFF2-40B4-BE49-F238E27FC236}">
                <a16:creationId xmlns:a16="http://schemas.microsoft.com/office/drawing/2014/main" id="{31871AE1-CB31-0F47-9DA8-53F05461C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134" y="5827847"/>
            <a:ext cx="2671238" cy="71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01565"/>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Executive Summary</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811107"/>
            <a:ext cx="8801100" cy="5354197"/>
          </a:xfrm>
        </p:spPr>
        <p:txBody>
          <a:bodyPr/>
          <a:lstStyle/>
          <a:p>
            <a:pPr marL="0" indent="0">
              <a:buNone/>
            </a:pPr>
            <a:r>
              <a:rPr lang="en-TR" sz="2000" b="1" dirty="0">
                <a:solidFill>
                  <a:schemeClr val="accent6"/>
                </a:solidFill>
              </a:rPr>
              <a:t>Problem</a:t>
            </a:r>
          </a:p>
          <a:p>
            <a:r>
              <a:rPr lang="en-TR" sz="2000" dirty="0"/>
              <a:t>Cross-layer techniques are </a:t>
            </a:r>
            <a:r>
              <a:rPr lang="en-TR" sz="2000" dirty="0">
                <a:solidFill>
                  <a:srgbClr val="FF0000"/>
                </a:solidFill>
              </a:rPr>
              <a:t>challenging</a:t>
            </a:r>
            <a:r>
              <a:rPr lang="en-TR" sz="2000" dirty="0"/>
              <a:t> to </a:t>
            </a:r>
            <a:r>
              <a:rPr lang="en-TR" sz="2000" dirty="0">
                <a:solidFill>
                  <a:schemeClr val="bg2">
                    <a:lumMod val="50000"/>
                  </a:schemeClr>
                </a:solidFill>
              </a:rPr>
              <a:t>implement</a:t>
            </a:r>
            <a:r>
              <a:rPr lang="en-TR" sz="2000" dirty="0">
                <a:solidFill>
                  <a:srgbClr val="FF0000"/>
                </a:solidFill>
              </a:rPr>
              <a:t> </a:t>
            </a:r>
            <a:r>
              <a:rPr lang="en-TR" sz="2000" dirty="0"/>
              <a:t>because they require </a:t>
            </a:r>
            <a:r>
              <a:rPr lang="en-TR" sz="2000" dirty="0">
                <a:solidFill>
                  <a:schemeClr val="bg2">
                    <a:lumMod val="50000"/>
                  </a:schemeClr>
                </a:solidFill>
              </a:rPr>
              <a:t>full-stack changes</a:t>
            </a:r>
            <a:endParaRPr lang="en-TR" sz="100" b="1" dirty="0">
              <a:solidFill>
                <a:schemeClr val="accent6"/>
              </a:solidFill>
            </a:endParaRPr>
          </a:p>
          <a:p>
            <a:r>
              <a:rPr lang="en-TR" sz="2000" dirty="0">
                <a:solidFill>
                  <a:schemeClr val="bg2">
                    <a:lumMod val="50000"/>
                  </a:schemeClr>
                </a:solidFill>
              </a:rPr>
              <a:t>Existing open-source infrastructures </a:t>
            </a:r>
            <a:r>
              <a:rPr lang="en-TR" sz="2000" dirty="0"/>
              <a:t>for implementing cross-layer techniques are </a:t>
            </a:r>
            <a:r>
              <a:rPr lang="en-TR" sz="2000" dirty="0">
                <a:solidFill>
                  <a:schemeClr val="accent6"/>
                </a:solidFill>
              </a:rPr>
              <a:t>not</a:t>
            </a:r>
            <a:r>
              <a:rPr lang="en-TR" sz="2000" dirty="0"/>
              <a:t> designed to provide </a:t>
            </a:r>
            <a:r>
              <a:rPr lang="en-TR" sz="2000">
                <a:solidFill>
                  <a:schemeClr val="bg2">
                    <a:lumMod val="50000"/>
                  </a:schemeClr>
                </a:solidFill>
              </a:rPr>
              <a:t>key features</a:t>
            </a:r>
            <a:endParaRPr lang="en-US" sz="2000" dirty="0"/>
          </a:p>
          <a:p>
            <a:endParaRPr lang="en-TR" sz="600" dirty="0"/>
          </a:p>
          <a:p>
            <a:pPr marL="0" indent="0">
              <a:buNone/>
            </a:pPr>
            <a:r>
              <a:rPr lang="en-TR" sz="2000" b="1" dirty="0">
                <a:solidFill>
                  <a:srgbClr val="FFC000"/>
                </a:solidFill>
              </a:rPr>
              <a:t>Key Idea </a:t>
            </a:r>
            <a:r>
              <a:rPr lang="en-TR" sz="2000" b="1" dirty="0"/>
              <a:t>–</a:t>
            </a:r>
            <a:r>
              <a:rPr lang="en-TR" sz="2000" b="1" dirty="0">
                <a:solidFill>
                  <a:srgbClr val="FFC000"/>
                </a:solidFill>
              </a:rPr>
              <a:t> </a:t>
            </a:r>
            <a:r>
              <a:rPr lang="en-TR" sz="2000" dirty="0"/>
              <a:t>Provide:</a:t>
            </a:r>
          </a:p>
          <a:p>
            <a:r>
              <a:rPr lang="en-TR" sz="2000" dirty="0"/>
              <a:t>Rich dynamic HW/SW interfaces</a:t>
            </a:r>
          </a:p>
          <a:p>
            <a:r>
              <a:rPr lang="en-TR" sz="2000" dirty="0"/>
              <a:t>Low-overhead metadata management</a:t>
            </a:r>
          </a:p>
          <a:p>
            <a:r>
              <a:rPr lang="en-TR" sz="2000" dirty="0"/>
              <a:t>Interfaces to key hardware components (e.g., </a:t>
            </a:r>
            <a:r>
              <a:rPr lang="en-TR" sz="2000"/>
              <a:t>prefetcher)</a:t>
            </a:r>
            <a:endParaRPr lang="en-US" sz="2000" dirty="0"/>
          </a:p>
          <a:p>
            <a:endParaRPr lang="en-TR" sz="600" dirty="0"/>
          </a:p>
          <a:p>
            <a:pPr marL="0" indent="0">
              <a:buNone/>
            </a:pPr>
            <a:r>
              <a:rPr lang="en-TR" sz="2000">
                <a:solidFill>
                  <a:schemeClr val="bg2">
                    <a:lumMod val="50000"/>
                  </a:schemeClr>
                </a:solidFill>
              </a:rPr>
              <a:t>Our</a:t>
            </a:r>
            <a:r>
              <a:rPr lang="en-TR" sz="2000" b="1">
                <a:solidFill>
                  <a:schemeClr val="bg2">
                    <a:lumMod val="50000"/>
                  </a:schemeClr>
                </a:solidFill>
              </a:rPr>
              <a:t> </a:t>
            </a:r>
            <a:r>
              <a:rPr lang="en-TR" sz="2000" b="1" dirty="0">
                <a:solidFill>
                  <a:schemeClr val="bg2">
                    <a:lumMod val="50000"/>
                  </a:schemeClr>
                </a:solidFill>
              </a:rPr>
              <a:t>goal </a:t>
            </a:r>
            <a:r>
              <a:rPr lang="en-TR" sz="2000" dirty="0"/>
              <a:t>is twofold:</a:t>
            </a:r>
          </a:p>
          <a:p>
            <a:pPr marL="457200" indent="-457200">
              <a:buFont typeface="+mj-lt"/>
              <a:buAutoNum type="arabicPeriod"/>
            </a:pPr>
            <a:r>
              <a:rPr lang="en-TR" sz="2000" dirty="0"/>
              <a:t>Develop an </a:t>
            </a:r>
            <a:r>
              <a:rPr lang="en-TR" sz="2000" dirty="0">
                <a:solidFill>
                  <a:schemeClr val="bg2">
                    <a:lumMod val="50000"/>
                  </a:schemeClr>
                </a:solidFill>
              </a:rPr>
              <a:t>efficient </a:t>
            </a:r>
            <a:r>
              <a:rPr lang="en-TR" sz="2000" dirty="0"/>
              <a:t>and </a:t>
            </a:r>
            <a:r>
              <a:rPr lang="en-TR" sz="2000" dirty="0">
                <a:solidFill>
                  <a:schemeClr val="bg2">
                    <a:lumMod val="50000"/>
                  </a:schemeClr>
                </a:solidFill>
              </a:rPr>
              <a:t>flexible</a:t>
            </a:r>
            <a:r>
              <a:rPr lang="en-TR" sz="2000" dirty="0"/>
              <a:t> framework to enable </a:t>
            </a:r>
            <a:r>
              <a:rPr lang="en-TR" sz="2000" dirty="0">
                <a:solidFill>
                  <a:schemeClr val="bg2">
                    <a:lumMod val="50000"/>
                  </a:schemeClr>
                </a:solidFill>
              </a:rPr>
              <a:t>rapid implementation </a:t>
            </a:r>
            <a:r>
              <a:rPr lang="en-TR" sz="2000" dirty="0"/>
              <a:t>of new cross-layer techniques</a:t>
            </a:r>
          </a:p>
          <a:p>
            <a:pPr marL="457200" indent="-457200">
              <a:buFont typeface="+mj-lt"/>
              <a:buAutoNum type="arabicPeriod"/>
            </a:pPr>
            <a:r>
              <a:rPr lang="en-TR" sz="2000" dirty="0"/>
              <a:t>Perform a detailed limit study to quantify the overheads associated with </a:t>
            </a:r>
            <a:r>
              <a:rPr lang="en-TR" sz="2000" dirty="0">
                <a:solidFill>
                  <a:schemeClr val="bg2">
                    <a:lumMod val="50000"/>
                  </a:schemeClr>
                </a:solidFill>
              </a:rPr>
              <a:t>general</a:t>
            </a:r>
            <a:r>
              <a:rPr lang="en-TR" sz="2000" dirty="0"/>
              <a:t> metadata systems</a:t>
            </a:r>
          </a:p>
          <a:p>
            <a:pPr marL="0" indent="0">
              <a:buNone/>
            </a:pPr>
            <a:endParaRPr lang="en-TR" sz="2000" dirty="0"/>
          </a:p>
        </p:txBody>
      </p:sp>
    </p:spTree>
    <p:extLst>
      <p:ext uri="{BB962C8B-B14F-4D97-AF65-F5344CB8AC3E}">
        <p14:creationId xmlns:p14="http://schemas.microsoft.com/office/powerpoint/2010/main" val="21188561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Outline</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1175657"/>
            <a:ext cx="8801100" cy="5001305"/>
          </a:xfrm>
        </p:spPr>
        <p:txBody>
          <a:bodyPr/>
          <a:lstStyle/>
          <a:p>
            <a:pPr>
              <a:lnSpc>
                <a:spcPct val="100000"/>
              </a:lnSpc>
              <a:spcAft>
                <a:spcPts val="1000"/>
              </a:spcAft>
            </a:pPr>
            <a:r>
              <a:rPr lang="en-TR" sz="3600" b="1" dirty="0"/>
              <a:t>Background on Expressive Memory</a:t>
            </a:r>
          </a:p>
          <a:p>
            <a:pPr>
              <a:lnSpc>
                <a:spcPct val="100000"/>
              </a:lnSpc>
              <a:spcAft>
                <a:spcPts val="1000"/>
              </a:spcAft>
            </a:pPr>
            <a:r>
              <a:rPr lang="en-TR" sz="3600" dirty="0"/>
              <a:t>MetaSys</a:t>
            </a:r>
          </a:p>
          <a:p>
            <a:pPr lvl="1">
              <a:lnSpc>
                <a:spcPct val="100000"/>
              </a:lnSpc>
              <a:spcAft>
                <a:spcPts val="1000"/>
              </a:spcAft>
            </a:pPr>
            <a:r>
              <a:rPr lang="en-TR" sz="3200" dirty="0"/>
              <a:t>Software Interface</a:t>
            </a:r>
          </a:p>
          <a:p>
            <a:pPr lvl="1">
              <a:lnSpc>
                <a:spcPct val="100000"/>
              </a:lnSpc>
              <a:spcAft>
                <a:spcPts val="1000"/>
              </a:spcAft>
            </a:pPr>
            <a:r>
              <a:rPr lang="en-TR" sz="3200" dirty="0"/>
              <a:t>Key Structures</a:t>
            </a:r>
          </a:p>
          <a:p>
            <a:pPr>
              <a:lnSpc>
                <a:spcPct val="100000"/>
              </a:lnSpc>
              <a:spcAft>
                <a:spcPts val="1000"/>
              </a:spcAft>
            </a:pPr>
            <a:r>
              <a:rPr lang="en-TR" sz="3600" dirty="0"/>
              <a:t>FPGA Implementation</a:t>
            </a:r>
          </a:p>
          <a:p>
            <a:pPr>
              <a:lnSpc>
                <a:spcPct val="100000"/>
              </a:lnSpc>
              <a:spcAft>
                <a:spcPts val="1000"/>
              </a:spcAft>
            </a:pPr>
            <a:r>
              <a:rPr lang="en-TR" sz="3600" dirty="0"/>
              <a:t>Evaluation</a:t>
            </a:r>
          </a:p>
        </p:txBody>
      </p:sp>
    </p:spTree>
    <p:extLst>
      <p:ext uri="{BB962C8B-B14F-4D97-AF65-F5344CB8AC3E}">
        <p14:creationId xmlns:p14="http://schemas.microsoft.com/office/powerpoint/2010/main" val="99869095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3991B8-7F35-49FA-9981-29BAA9F9D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111" y="2151634"/>
            <a:ext cx="1237367" cy="1237367"/>
          </a:xfrm>
          <a:prstGeom prst="rect">
            <a:avLst/>
          </a:prstGeom>
        </p:spPr>
      </p:pic>
      <p:pic>
        <p:nvPicPr>
          <p:cNvPr id="6" name="Picture 5">
            <a:extLst>
              <a:ext uri="{FF2B5EF4-FFF2-40B4-BE49-F238E27FC236}">
                <a16:creationId xmlns:a16="http://schemas.microsoft.com/office/drawing/2014/main" id="{B4993BC9-5D4B-4293-97A7-507709EF1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83" y="1167304"/>
            <a:ext cx="1128113" cy="1128113"/>
          </a:xfrm>
          <a:prstGeom prst="rect">
            <a:avLst/>
          </a:prstGeom>
        </p:spPr>
      </p:pic>
      <p:pic>
        <p:nvPicPr>
          <p:cNvPr id="8" name="Picture 7">
            <a:extLst>
              <a:ext uri="{FF2B5EF4-FFF2-40B4-BE49-F238E27FC236}">
                <a16:creationId xmlns:a16="http://schemas.microsoft.com/office/drawing/2014/main" id="{6E124899-8F44-4975-A66D-9F6D3C193F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9718" y="1246204"/>
            <a:ext cx="1071755" cy="1071755"/>
          </a:xfrm>
          <a:prstGeom prst="rect">
            <a:avLst/>
          </a:prstGeom>
        </p:spPr>
      </p:pic>
      <p:pic>
        <p:nvPicPr>
          <p:cNvPr id="19" name="Picture 18">
            <a:extLst>
              <a:ext uri="{FF2B5EF4-FFF2-40B4-BE49-F238E27FC236}">
                <a16:creationId xmlns:a16="http://schemas.microsoft.com/office/drawing/2014/main" id="{A987871D-43C4-4453-9CD7-2957E96159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4414" y="3496054"/>
            <a:ext cx="1295555" cy="1498828"/>
          </a:xfrm>
          <a:prstGeom prst="rect">
            <a:avLst/>
          </a:prstGeom>
        </p:spPr>
      </p:pic>
      <p:sp>
        <p:nvSpPr>
          <p:cNvPr id="5" name="TextBox 4">
            <a:extLst>
              <a:ext uri="{FF2B5EF4-FFF2-40B4-BE49-F238E27FC236}">
                <a16:creationId xmlns:a16="http://schemas.microsoft.com/office/drawing/2014/main" id="{B0A2F924-D4FF-4583-9854-973945A4B695}"/>
              </a:ext>
            </a:extLst>
          </p:cNvPr>
          <p:cNvSpPr txBox="1"/>
          <p:nvPr/>
        </p:nvSpPr>
        <p:spPr>
          <a:xfrm flipH="1">
            <a:off x="1322171" y="2411494"/>
            <a:ext cx="213517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Data Structures</a:t>
            </a:r>
          </a:p>
        </p:txBody>
      </p:sp>
      <p:grpSp>
        <p:nvGrpSpPr>
          <p:cNvPr id="60" name="Group 59"/>
          <p:cNvGrpSpPr/>
          <p:nvPr/>
        </p:nvGrpSpPr>
        <p:grpSpPr>
          <a:xfrm>
            <a:off x="3457341" y="972447"/>
            <a:ext cx="1697592" cy="972892"/>
            <a:chOff x="4615833" y="1082191"/>
            <a:chExt cx="2187561" cy="1209710"/>
          </a:xfrm>
        </p:grpSpPr>
        <p:pic>
          <p:nvPicPr>
            <p:cNvPr id="9" name="Picture 8">
              <a:extLst>
                <a:ext uri="{FF2B5EF4-FFF2-40B4-BE49-F238E27FC236}">
                  <a16:creationId xmlns:a16="http://schemas.microsoft.com/office/drawing/2014/main" id="{5DA1D389-F458-411F-8210-9C9917F605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15833" y="1082191"/>
              <a:ext cx="1209710" cy="1209710"/>
            </a:xfrm>
            <a:prstGeom prst="rect">
              <a:avLst/>
            </a:prstGeom>
          </p:spPr>
        </p:pic>
        <p:pic>
          <p:nvPicPr>
            <p:cNvPr id="15" name="Picture 14">
              <a:extLst>
                <a:ext uri="{FF2B5EF4-FFF2-40B4-BE49-F238E27FC236}">
                  <a16:creationId xmlns:a16="http://schemas.microsoft.com/office/drawing/2014/main" id="{B7A74DEE-A214-44AB-B017-6057690354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7115" y="1261885"/>
              <a:ext cx="936279" cy="936279"/>
            </a:xfrm>
            <a:prstGeom prst="rect">
              <a:avLst/>
            </a:prstGeom>
          </p:spPr>
        </p:pic>
      </p:grpSp>
      <p:sp>
        <p:nvSpPr>
          <p:cNvPr id="17" name="TextBox 16">
            <a:extLst>
              <a:ext uri="{FF2B5EF4-FFF2-40B4-BE49-F238E27FC236}">
                <a16:creationId xmlns:a16="http://schemas.microsoft.com/office/drawing/2014/main" id="{B226FB0D-D8E5-4516-A60D-ED91F0259F64}"/>
              </a:ext>
            </a:extLst>
          </p:cNvPr>
          <p:cNvSpPr txBox="1"/>
          <p:nvPr/>
        </p:nvSpPr>
        <p:spPr>
          <a:xfrm flipH="1">
            <a:off x="3241922" y="1786792"/>
            <a:ext cx="250958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Code Optimizations</a:t>
            </a:r>
          </a:p>
        </p:txBody>
      </p:sp>
      <p:pic>
        <p:nvPicPr>
          <p:cNvPr id="18" name="Picture 17">
            <a:extLst>
              <a:ext uri="{FF2B5EF4-FFF2-40B4-BE49-F238E27FC236}">
                <a16:creationId xmlns:a16="http://schemas.microsoft.com/office/drawing/2014/main" id="{01AE6EB5-79BF-4D70-914C-C84B3DCB87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52179" y="1194222"/>
            <a:ext cx="1879548" cy="1167299"/>
          </a:xfrm>
          <a:prstGeom prst="rect">
            <a:avLst/>
          </a:prstGeom>
        </p:spPr>
      </p:pic>
      <p:sp>
        <p:nvSpPr>
          <p:cNvPr id="20" name="TextBox 19">
            <a:extLst>
              <a:ext uri="{FF2B5EF4-FFF2-40B4-BE49-F238E27FC236}">
                <a16:creationId xmlns:a16="http://schemas.microsoft.com/office/drawing/2014/main" id="{0787DFDD-470B-4059-8EEC-86837AF6B966}"/>
              </a:ext>
            </a:extLst>
          </p:cNvPr>
          <p:cNvSpPr txBox="1"/>
          <p:nvPr/>
        </p:nvSpPr>
        <p:spPr>
          <a:xfrm flipH="1">
            <a:off x="5923746" y="2336498"/>
            <a:ext cx="25095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Access Patterns</a:t>
            </a:r>
          </a:p>
        </p:txBody>
      </p:sp>
      <p:sp>
        <p:nvSpPr>
          <p:cNvPr id="21" name="Rectangle: Rounded Corners 20">
            <a:extLst>
              <a:ext uri="{FF2B5EF4-FFF2-40B4-BE49-F238E27FC236}">
                <a16:creationId xmlns:a16="http://schemas.microsoft.com/office/drawing/2014/main" id="{D61563F4-CD91-4629-8FDF-B7195EF30523}"/>
              </a:ext>
            </a:extLst>
          </p:cNvPr>
          <p:cNvSpPr/>
          <p:nvPr/>
        </p:nvSpPr>
        <p:spPr>
          <a:xfrm>
            <a:off x="6382092" y="3224785"/>
            <a:ext cx="1326179" cy="4072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Integer</a:t>
            </a:r>
          </a:p>
        </p:txBody>
      </p:sp>
      <p:sp>
        <p:nvSpPr>
          <p:cNvPr id="22" name="Rectangle: Rounded Corners 21">
            <a:extLst>
              <a:ext uri="{FF2B5EF4-FFF2-40B4-BE49-F238E27FC236}">
                <a16:creationId xmlns:a16="http://schemas.microsoft.com/office/drawing/2014/main" id="{CB2AB60C-8BA2-4B9C-A08D-CD4BEEC88CAC}"/>
              </a:ext>
            </a:extLst>
          </p:cNvPr>
          <p:cNvSpPr/>
          <p:nvPr/>
        </p:nvSpPr>
        <p:spPr>
          <a:xfrm>
            <a:off x="7851463" y="3048127"/>
            <a:ext cx="1036670" cy="5215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Float</a:t>
            </a:r>
          </a:p>
        </p:txBody>
      </p:sp>
      <p:sp>
        <p:nvSpPr>
          <p:cNvPr id="23" name="Rectangle: Rounded Corners 22">
            <a:extLst>
              <a:ext uri="{FF2B5EF4-FFF2-40B4-BE49-F238E27FC236}">
                <a16:creationId xmlns:a16="http://schemas.microsoft.com/office/drawing/2014/main" id="{07303329-9C49-48CB-A100-26045C765F97}"/>
              </a:ext>
            </a:extLst>
          </p:cNvPr>
          <p:cNvSpPr/>
          <p:nvPr/>
        </p:nvSpPr>
        <p:spPr>
          <a:xfrm>
            <a:off x="7840268" y="3728639"/>
            <a:ext cx="878751" cy="521525"/>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Char</a:t>
            </a:r>
          </a:p>
        </p:txBody>
      </p:sp>
      <p:sp>
        <p:nvSpPr>
          <p:cNvPr id="24" name="TextBox 23">
            <a:extLst>
              <a:ext uri="{FF2B5EF4-FFF2-40B4-BE49-F238E27FC236}">
                <a16:creationId xmlns:a16="http://schemas.microsoft.com/office/drawing/2014/main" id="{EDA2F559-0016-4202-BD6C-AD7935DB6E63}"/>
              </a:ext>
            </a:extLst>
          </p:cNvPr>
          <p:cNvSpPr txBox="1"/>
          <p:nvPr/>
        </p:nvSpPr>
        <p:spPr>
          <a:xfrm flipH="1">
            <a:off x="6176936" y="3772052"/>
            <a:ext cx="25095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Data Type</a:t>
            </a:r>
          </a:p>
        </p:txBody>
      </p:sp>
      <p:cxnSp>
        <p:nvCxnSpPr>
          <p:cNvPr id="26" name="Straight Arrow Connector 25">
            <a:extLst>
              <a:ext uri="{FF2B5EF4-FFF2-40B4-BE49-F238E27FC236}">
                <a16:creationId xmlns:a16="http://schemas.microsoft.com/office/drawing/2014/main" id="{3868B00D-AD22-42FF-B56F-C65E98A43594}"/>
              </a:ext>
            </a:extLst>
          </p:cNvPr>
          <p:cNvCxnSpPr>
            <a:cxnSpLocks/>
          </p:cNvCxnSpPr>
          <p:nvPr/>
        </p:nvCxnSpPr>
        <p:spPr>
          <a:xfrm>
            <a:off x="2719655" y="3168091"/>
            <a:ext cx="854574" cy="472792"/>
          </a:xfrm>
          <a:prstGeom prst="straightConnector1">
            <a:avLst/>
          </a:prstGeom>
          <a:ln w="76200">
            <a:solidFill>
              <a:schemeClr val="bg1">
                <a:lumMod val="50000"/>
              </a:schemeClr>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34ECF18-193F-4E2A-B034-431BF4BD3BFC}"/>
              </a:ext>
            </a:extLst>
          </p:cNvPr>
          <p:cNvCxnSpPr>
            <a:cxnSpLocks/>
          </p:cNvCxnSpPr>
          <p:nvPr/>
        </p:nvCxnSpPr>
        <p:spPr>
          <a:xfrm>
            <a:off x="4296688" y="2705807"/>
            <a:ext cx="0" cy="790247"/>
          </a:xfrm>
          <a:prstGeom prst="straightConnector1">
            <a:avLst/>
          </a:prstGeom>
          <a:ln w="76200">
            <a:solidFill>
              <a:schemeClr val="bg1">
                <a:lumMod val="50000"/>
              </a:schemeClr>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3BDE06F-743A-45D0-A730-C739B94C40B4}"/>
              </a:ext>
            </a:extLst>
          </p:cNvPr>
          <p:cNvCxnSpPr>
            <a:cxnSpLocks/>
          </p:cNvCxnSpPr>
          <p:nvPr/>
        </p:nvCxnSpPr>
        <p:spPr>
          <a:xfrm flipH="1">
            <a:off x="4897420" y="2837285"/>
            <a:ext cx="753895" cy="701893"/>
          </a:xfrm>
          <a:prstGeom prst="straightConnector1">
            <a:avLst/>
          </a:prstGeom>
          <a:ln w="76200">
            <a:solidFill>
              <a:schemeClr val="bg1">
                <a:lumMod val="50000"/>
              </a:schemeClr>
            </a:solidFill>
            <a:headEnd w="lg" len="lg"/>
            <a:tailEnd type="arrow"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6CE69D4-BACE-43AA-9FF4-42B1FFF81500}"/>
              </a:ext>
            </a:extLst>
          </p:cNvPr>
          <p:cNvCxnSpPr>
            <a:cxnSpLocks/>
          </p:cNvCxnSpPr>
          <p:nvPr/>
        </p:nvCxnSpPr>
        <p:spPr>
          <a:xfrm flipH="1" flipV="1">
            <a:off x="4999969" y="3738853"/>
            <a:ext cx="984759" cy="23155"/>
          </a:xfrm>
          <a:prstGeom prst="straightConnector1">
            <a:avLst/>
          </a:prstGeom>
          <a:ln w="76200">
            <a:solidFill>
              <a:schemeClr val="bg1">
                <a:lumMod val="50000"/>
              </a:schemeClr>
            </a:solidFill>
            <a:headEnd w="lg" len="lg"/>
            <a:tailEnd type="arrow" w="lg" len="lg"/>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DD7E99D-2A52-45D6-9066-4AC1B79D3B4A}"/>
              </a:ext>
            </a:extLst>
          </p:cNvPr>
          <p:cNvSpPr txBox="1"/>
          <p:nvPr/>
        </p:nvSpPr>
        <p:spPr>
          <a:xfrm flipH="1">
            <a:off x="5379627" y="4949374"/>
            <a:ext cx="2509582" cy="13388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C00000"/>
                </a:solidFill>
                <a:effectLst/>
                <a:uLnTx/>
                <a:uFillTx/>
                <a:latin typeface="Myriad Pro Cond" panose="020B0506030403020204" pitchFamily="34" charset="0"/>
                <a:ea typeface="+mn-ea"/>
                <a:cs typeface="+mn-cs"/>
              </a:rPr>
              <a:t>Instructions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C00000"/>
                </a:solidFill>
                <a:effectLst/>
                <a:uLnTx/>
                <a:uFillTx/>
                <a:latin typeface="Myriad Pro Cond" panose="020B0506030403020204" pitchFamily="34" charset="0"/>
                <a:ea typeface="+mn-ea"/>
                <a:cs typeface="+mn-cs"/>
              </a:rPr>
              <a:t>Memory Addresses</a:t>
            </a:r>
          </a:p>
        </p:txBody>
      </p:sp>
      <p:sp>
        <p:nvSpPr>
          <p:cNvPr id="35" name="Title 34"/>
          <p:cNvSpPr>
            <a:spLocks noGrp="1"/>
          </p:cNvSpPr>
          <p:nvPr>
            <p:ph type="title"/>
          </p:nvPr>
        </p:nvSpPr>
        <p:spPr>
          <a:xfrm>
            <a:off x="138111" y="171286"/>
            <a:ext cx="8905101" cy="994172"/>
          </a:xfrm>
        </p:spPr>
        <p:txBody>
          <a:bodyPr>
            <a:normAutofit fontScale="90000"/>
          </a:bodyPr>
          <a:lstStyle/>
          <a:p>
            <a:r>
              <a:rPr lang="en-US" sz="3600" dirty="0"/>
              <a:t>Higher-level information is not visible to HW</a:t>
            </a:r>
          </a:p>
        </p:txBody>
      </p:sp>
      <p:sp>
        <p:nvSpPr>
          <p:cNvPr id="48" name="TextBox 47"/>
          <p:cNvSpPr txBox="1"/>
          <p:nvPr/>
        </p:nvSpPr>
        <p:spPr>
          <a:xfrm>
            <a:off x="3475116" y="5031172"/>
            <a:ext cx="1883849"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100011111…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101010011…</a:t>
            </a:r>
          </a:p>
        </p:txBody>
      </p:sp>
      <p:cxnSp>
        <p:nvCxnSpPr>
          <p:cNvPr id="10" name="Straight Connector 9">
            <a:extLst>
              <a:ext uri="{FF2B5EF4-FFF2-40B4-BE49-F238E27FC236}">
                <a16:creationId xmlns:a16="http://schemas.microsoft.com/office/drawing/2014/main" id="{3B71DAEE-2F87-435F-81CD-5D4295A0126F}"/>
              </a:ext>
            </a:extLst>
          </p:cNvPr>
          <p:cNvCxnSpPr>
            <a:cxnSpLocks/>
          </p:cNvCxnSpPr>
          <p:nvPr/>
        </p:nvCxnSpPr>
        <p:spPr>
          <a:xfrm flipV="1">
            <a:off x="265923" y="4683397"/>
            <a:ext cx="8649478" cy="87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A4EB21E-D3D1-4869-97DE-F215B5B33D61}"/>
              </a:ext>
            </a:extLst>
          </p:cNvPr>
          <p:cNvSpPr txBox="1"/>
          <p:nvPr/>
        </p:nvSpPr>
        <p:spPr>
          <a:xfrm flipH="1">
            <a:off x="-95377" y="4755210"/>
            <a:ext cx="250958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Myriad Pro Cond" panose="020B0506030403020204" pitchFamily="34" charset="0"/>
                <a:ea typeface="+mn-ea"/>
                <a:cs typeface="+mn-cs"/>
              </a:rPr>
              <a:t>Hardware</a:t>
            </a:r>
          </a:p>
        </p:txBody>
      </p:sp>
      <p:sp>
        <p:nvSpPr>
          <p:cNvPr id="37" name="TextBox 36">
            <a:extLst>
              <a:ext uri="{FF2B5EF4-FFF2-40B4-BE49-F238E27FC236}">
                <a16:creationId xmlns:a16="http://schemas.microsoft.com/office/drawing/2014/main" id="{82E67385-FE4B-4070-9C61-70B8E17EBA00}"/>
              </a:ext>
            </a:extLst>
          </p:cNvPr>
          <p:cNvSpPr txBox="1"/>
          <p:nvPr/>
        </p:nvSpPr>
        <p:spPr>
          <a:xfrm flipH="1">
            <a:off x="-94564" y="3997067"/>
            <a:ext cx="250958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Myriad Pro Cond" panose="020B0506030403020204" pitchFamily="34" charset="0"/>
                <a:ea typeface="+mn-ea"/>
                <a:cs typeface="+mn-cs"/>
              </a:rPr>
              <a:t>Software</a:t>
            </a:r>
          </a:p>
        </p:txBody>
      </p:sp>
    </p:spTree>
    <p:custDataLst>
      <p:tags r:id="rId1"/>
    </p:custDataLst>
    <p:extLst>
      <p:ext uri="{BB962C8B-B14F-4D97-AF65-F5344CB8AC3E}">
        <p14:creationId xmlns:p14="http://schemas.microsoft.com/office/powerpoint/2010/main" val="243701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20" grpId="0"/>
      <p:bldP spid="21" grpId="0" animBg="1"/>
      <p:bldP spid="22" grpId="0" animBg="1"/>
      <p:bldP spid="23" grpId="0" animBg="1"/>
      <p:bldP spid="24" grpId="0"/>
      <p:bldP spid="36" grpId="0"/>
      <p:bldP spid="48"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3991B8-7F35-49FA-9981-29BAA9F9D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728" y="2105028"/>
            <a:ext cx="1237367" cy="1237367"/>
          </a:xfrm>
          <a:prstGeom prst="rect">
            <a:avLst/>
          </a:prstGeom>
        </p:spPr>
      </p:pic>
      <p:pic>
        <p:nvPicPr>
          <p:cNvPr id="6" name="Picture 5">
            <a:extLst>
              <a:ext uri="{FF2B5EF4-FFF2-40B4-BE49-F238E27FC236}">
                <a16:creationId xmlns:a16="http://schemas.microsoft.com/office/drawing/2014/main" id="{B4993BC9-5D4B-4293-97A7-507709EF1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07" y="2106504"/>
            <a:ext cx="1128113" cy="1128113"/>
          </a:xfrm>
          <a:prstGeom prst="rect">
            <a:avLst/>
          </a:prstGeom>
        </p:spPr>
      </p:pic>
      <p:sp>
        <p:nvSpPr>
          <p:cNvPr id="5" name="TextBox 4">
            <a:extLst>
              <a:ext uri="{FF2B5EF4-FFF2-40B4-BE49-F238E27FC236}">
                <a16:creationId xmlns:a16="http://schemas.microsoft.com/office/drawing/2014/main" id="{B0A2F924-D4FF-4583-9854-973945A4B695}"/>
              </a:ext>
            </a:extLst>
          </p:cNvPr>
          <p:cNvSpPr txBox="1"/>
          <p:nvPr/>
        </p:nvSpPr>
        <p:spPr>
          <a:xfrm flipH="1">
            <a:off x="502864" y="3273585"/>
            <a:ext cx="267201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Data Structures</a:t>
            </a:r>
          </a:p>
        </p:txBody>
      </p:sp>
      <p:pic>
        <p:nvPicPr>
          <p:cNvPr id="18" name="Picture 17">
            <a:extLst>
              <a:ext uri="{FF2B5EF4-FFF2-40B4-BE49-F238E27FC236}">
                <a16:creationId xmlns:a16="http://schemas.microsoft.com/office/drawing/2014/main" id="{01AE6EB5-79BF-4D70-914C-C84B3DCB8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872" y="2192903"/>
            <a:ext cx="1879548" cy="1167299"/>
          </a:xfrm>
          <a:prstGeom prst="rect">
            <a:avLst/>
          </a:prstGeom>
        </p:spPr>
      </p:pic>
      <p:sp>
        <p:nvSpPr>
          <p:cNvPr id="20" name="TextBox 19">
            <a:extLst>
              <a:ext uri="{FF2B5EF4-FFF2-40B4-BE49-F238E27FC236}">
                <a16:creationId xmlns:a16="http://schemas.microsoft.com/office/drawing/2014/main" id="{0787DFDD-470B-4059-8EEC-86837AF6B966}"/>
              </a:ext>
            </a:extLst>
          </p:cNvPr>
          <p:cNvSpPr txBox="1"/>
          <p:nvPr/>
        </p:nvSpPr>
        <p:spPr>
          <a:xfrm flipH="1">
            <a:off x="3540932" y="3290439"/>
            <a:ext cx="25095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Access Patterns</a:t>
            </a:r>
          </a:p>
        </p:txBody>
      </p:sp>
      <p:sp>
        <p:nvSpPr>
          <p:cNvPr id="21" name="Rectangle: Rounded Corners 20">
            <a:extLst>
              <a:ext uri="{FF2B5EF4-FFF2-40B4-BE49-F238E27FC236}">
                <a16:creationId xmlns:a16="http://schemas.microsoft.com/office/drawing/2014/main" id="{D61563F4-CD91-4629-8FDF-B7195EF30523}"/>
              </a:ext>
            </a:extLst>
          </p:cNvPr>
          <p:cNvSpPr/>
          <p:nvPr/>
        </p:nvSpPr>
        <p:spPr>
          <a:xfrm>
            <a:off x="6314761" y="2510337"/>
            <a:ext cx="1326179" cy="40725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Integer</a:t>
            </a:r>
          </a:p>
        </p:txBody>
      </p:sp>
      <p:sp>
        <p:nvSpPr>
          <p:cNvPr id="22" name="Rectangle: Rounded Corners 21">
            <a:extLst>
              <a:ext uri="{FF2B5EF4-FFF2-40B4-BE49-F238E27FC236}">
                <a16:creationId xmlns:a16="http://schemas.microsoft.com/office/drawing/2014/main" id="{CB2AB60C-8BA2-4B9C-A08D-CD4BEEC88CAC}"/>
              </a:ext>
            </a:extLst>
          </p:cNvPr>
          <p:cNvSpPr/>
          <p:nvPr/>
        </p:nvSpPr>
        <p:spPr>
          <a:xfrm>
            <a:off x="7784132" y="2333679"/>
            <a:ext cx="1036670" cy="521525"/>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Float</a:t>
            </a:r>
          </a:p>
        </p:txBody>
      </p:sp>
      <p:sp>
        <p:nvSpPr>
          <p:cNvPr id="23" name="Rectangle: Rounded Corners 22">
            <a:extLst>
              <a:ext uri="{FF2B5EF4-FFF2-40B4-BE49-F238E27FC236}">
                <a16:creationId xmlns:a16="http://schemas.microsoft.com/office/drawing/2014/main" id="{07303329-9C49-48CB-A100-26045C765F97}"/>
              </a:ext>
            </a:extLst>
          </p:cNvPr>
          <p:cNvSpPr/>
          <p:nvPr/>
        </p:nvSpPr>
        <p:spPr>
          <a:xfrm>
            <a:off x="7942051" y="2917593"/>
            <a:ext cx="878751" cy="521525"/>
          </a:xfrm>
          <a:prstGeom prst="round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Char</a:t>
            </a:r>
          </a:p>
        </p:txBody>
      </p:sp>
      <p:sp>
        <p:nvSpPr>
          <p:cNvPr id="24" name="TextBox 23">
            <a:extLst>
              <a:ext uri="{FF2B5EF4-FFF2-40B4-BE49-F238E27FC236}">
                <a16:creationId xmlns:a16="http://schemas.microsoft.com/office/drawing/2014/main" id="{EDA2F559-0016-4202-BD6C-AD7935DB6E63}"/>
              </a:ext>
            </a:extLst>
          </p:cNvPr>
          <p:cNvSpPr txBox="1"/>
          <p:nvPr/>
        </p:nvSpPr>
        <p:spPr>
          <a:xfrm flipH="1">
            <a:off x="6280709" y="3001841"/>
            <a:ext cx="189414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Data Type/Layout</a:t>
            </a:r>
          </a:p>
        </p:txBody>
      </p:sp>
      <p:sp>
        <p:nvSpPr>
          <p:cNvPr id="35" name="Title 34"/>
          <p:cNvSpPr>
            <a:spLocks noGrp="1"/>
          </p:cNvSpPr>
          <p:nvPr>
            <p:ph type="title"/>
          </p:nvPr>
        </p:nvSpPr>
        <p:spPr>
          <a:xfrm>
            <a:off x="171450" y="217339"/>
            <a:ext cx="8801100" cy="659003"/>
          </a:xfrm>
        </p:spPr>
        <p:txBody>
          <a:bodyPr>
            <a:noAutofit/>
          </a:bodyPr>
          <a:lstStyle/>
          <a:p>
            <a:r>
              <a:rPr lang="en-US" sz="4400" dirty="0">
                <a:solidFill>
                  <a:srgbClr val="C00000"/>
                </a:solidFill>
              </a:rPr>
              <a:t>With a richer abstraction:  </a:t>
            </a:r>
            <a:br>
              <a:rPr lang="en-US" sz="3600" dirty="0">
                <a:solidFill>
                  <a:srgbClr val="C00000"/>
                </a:solidFill>
              </a:rPr>
            </a:br>
            <a:r>
              <a:rPr lang="en-US" sz="3600" dirty="0"/>
              <a:t>SW can provide program information </a:t>
            </a:r>
            <a:br>
              <a:rPr lang="en-US" sz="3600" dirty="0"/>
            </a:br>
            <a:r>
              <a:rPr lang="en-US" sz="3600" dirty="0"/>
              <a:t>can significantly help hardware</a:t>
            </a:r>
          </a:p>
        </p:txBody>
      </p:sp>
      <p:cxnSp>
        <p:nvCxnSpPr>
          <p:cNvPr id="10" name="Straight Connector 9">
            <a:extLst>
              <a:ext uri="{FF2B5EF4-FFF2-40B4-BE49-F238E27FC236}">
                <a16:creationId xmlns:a16="http://schemas.microsoft.com/office/drawing/2014/main" id="{3B71DAEE-2F87-435F-81CD-5D4295A0126F}"/>
              </a:ext>
            </a:extLst>
          </p:cNvPr>
          <p:cNvCxnSpPr>
            <a:cxnSpLocks/>
          </p:cNvCxnSpPr>
          <p:nvPr/>
        </p:nvCxnSpPr>
        <p:spPr>
          <a:xfrm flipV="1">
            <a:off x="265923" y="4683397"/>
            <a:ext cx="8649478" cy="87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A4EB21E-D3D1-4869-97DE-F215B5B33D61}"/>
              </a:ext>
            </a:extLst>
          </p:cNvPr>
          <p:cNvSpPr txBox="1"/>
          <p:nvPr/>
        </p:nvSpPr>
        <p:spPr>
          <a:xfrm flipH="1">
            <a:off x="-131788" y="4731560"/>
            <a:ext cx="250958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Myriad Pro Cond" panose="020B0506030403020204" pitchFamily="34" charset="0"/>
                <a:ea typeface="+mn-ea"/>
                <a:cs typeface="+mn-cs"/>
              </a:rPr>
              <a:t>Hardware</a:t>
            </a:r>
          </a:p>
        </p:txBody>
      </p:sp>
      <p:sp>
        <p:nvSpPr>
          <p:cNvPr id="37" name="TextBox 36">
            <a:extLst>
              <a:ext uri="{FF2B5EF4-FFF2-40B4-BE49-F238E27FC236}">
                <a16:creationId xmlns:a16="http://schemas.microsoft.com/office/drawing/2014/main" id="{82E67385-FE4B-4070-9C61-70B8E17EBA00}"/>
              </a:ext>
            </a:extLst>
          </p:cNvPr>
          <p:cNvSpPr txBox="1"/>
          <p:nvPr/>
        </p:nvSpPr>
        <p:spPr>
          <a:xfrm flipH="1">
            <a:off x="-94564" y="3997067"/>
            <a:ext cx="250958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8000"/>
                </a:solidFill>
                <a:effectLst/>
                <a:uLnTx/>
                <a:uFillTx/>
                <a:latin typeface="Myriad Pro Cond" panose="020B0506030403020204" pitchFamily="34" charset="0"/>
                <a:ea typeface="+mn-ea"/>
                <a:cs typeface="+mn-cs"/>
              </a:rPr>
              <a:t>Software</a:t>
            </a:r>
          </a:p>
        </p:txBody>
      </p:sp>
      <p:sp>
        <p:nvSpPr>
          <p:cNvPr id="40" name="Arrow: Down 39">
            <a:extLst>
              <a:ext uri="{FF2B5EF4-FFF2-40B4-BE49-F238E27FC236}">
                <a16:creationId xmlns:a16="http://schemas.microsoft.com/office/drawing/2014/main" id="{2C99635E-5D71-411C-BAD9-1845C4F15533}"/>
              </a:ext>
            </a:extLst>
          </p:cNvPr>
          <p:cNvSpPr/>
          <p:nvPr/>
        </p:nvSpPr>
        <p:spPr>
          <a:xfrm rot="19472651">
            <a:off x="2914947" y="3745579"/>
            <a:ext cx="844414" cy="1466990"/>
          </a:xfrm>
          <a:prstGeom prst="downArrow">
            <a:avLst>
              <a:gd name="adj1" fmla="val 33394"/>
              <a:gd name="adj2" fmla="val 588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Arrow: Down 42">
            <a:extLst>
              <a:ext uri="{FF2B5EF4-FFF2-40B4-BE49-F238E27FC236}">
                <a16:creationId xmlns:a16="http://schemas.microsoft.com/office/drawing/2014/main" id="{3ECF43C9-97D8-4982-868C-0F03361FFE37}"/>
              </a:ext>
            </a:extLst>
          </p:cNvPr>
          <p:cNvSpPr/>
          <p:nvPr/>
        </p:nvSpPr>
        <p:spPr>
          <a:xfrm>
            <a:off x="4668745" y="3828874"/>
            <a:ext cx="844414" cy="1238253"/>
          </a:xfrm>
          <a:prstGeom prst="downArrow">
            <a:avLst>
              <a:gd name="adj1" fmla="val 33394"/>
              <a:gd name="adj2" fmla="val 588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Arrow: Down 43">
            <a:extLst>
              <a:ext uri="{FF2B5EF4-FFF2-40B4-BE49-F238E27FC236}">
                <a16:creationId xmlns:a16="http://schemas.microsoft.com/office/drawing/2014/main" id="{B7190F64-A422-42CC-B544-CB47EAE6FC93}"/>
              </a:ext>
            </a:extLst>
          </p:cNvPr>
          <p:cNvSpPr/>
          <p:nvPr/>
        </p:nvSpPr>
        <p:spPr>
          <a:xfrm rot="2564361">
            <a:off x="6489145" y="3699346"/>
            <a:ext cx="844414" cy="1625242"/>
          </a:xfrm>
          <a:prstGeom prst="downArrow">
            <a:avLst>
              <a:gd name="adj1" fmla="val 33394"/>
              <a:gd name="adj2" fmla="val 588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AE2827BF-1B17-4339-9CD3-BDAE8AD4D3E5}"/>
              </a:ext>
            </a:extLst>
          </p:cNvPr>
          <p:cNvSpPr/>
          <p:nvPr/>
        </p:nvSpPr>
        <p:spPr>
          <a:xfrm>
            <a:off x="3995456" y="5320902"/>
            <a:ext cx="1891805" cy="60578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Prefetcher</a:t>
            </a:r>
          </a:p>
        </p:txBody>
      </p:sp>
      <p:sp>
        <p:nvSpPr>
          <p:cNvPr id="45" name="Rectangle: Rounded Corners 44">
            <a:extLst>
              <a:ext uri="{FF2B5EF4-FFF2-40B4-BE49-F238E27FC236}">
                <a16:creationId xmlns:a16="http://schemas.microsoft.com/office/drawing/2014/main" id="{5781B6E8-05D5-4ACA-8442-AE049D461113}"/>
              </a:ext>
            </a:extLst>
          </p:cNvPr>
          <p:cNvSpPr/>
          <p:nvPr/>
        </p:nvSpPr>
        <p:spPr>
          <a:xfrm>
            <a:off x="323198" y="2125267"/>
            <a:ext cx="5698277" cy="161212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18CC260B-AFFA-4223-A40E-2E8F90AAC016}"/>
              </a:ext>
            </a:extLst>
          </p:cNvPr>
          <p:cNvSpPr/>
          <p:nvPr/>
        </p:nvSpPr>
        <p:spPr>
          <a:xfrm>
            <a:off x="5998094" y="5329632"/>
            <a:ext cx="2653595" cy="60836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Data Compression</a:t>
            </a:r>
          </a:p>
        </p:txBody>
      </p:sp>
      <p:sp>
        <p:nvSpPr>
          <p:cNvPr id="50" name="Rectangle: Rounded Corners 49">
            <a:extLst>
              <a:ext uri="{FF2B5EF4-FFF2-40B4-BE49-F238E27FC236}">
                <a16:creationId xmlns:a16="http://schemas.microsoft.com/office/drawing/2014/main" id="{7F4B9DF8-AF1F-4C7D-AFD8-7448B9A114C5}"/>
              </a:ext>
            </a:extLst>
          </p:cNvPr>
          <p:cNvSpPr/>
          <p:nvPr/>
        </p:nvSpPr>
        <p:spPr>
          <a:xfrm>
            <a:off x="6112584" y="2138890"/>
            <a:ext cx="2956313" cy="1612121"/>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ED35D88E-99D6-4529-83EC-E7624E517F56}"/>
              </a:ext>
            </a:extLst>
          </p:cNvPr>
          <p:cNvSpPr/>
          <p:nvPr/>
        </p:nvSpPr>
        <p:spPr>
          <a:xfrm>
            <a:off x="2036833" y="5264569"/>
            <a:ext cx="1750535" cy="75756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Data Placement</a:t>
            </a:r>
          </a:p>
        </p:txBody>
      </p:sp>
    </p:spTree>
    <p:custDataLst>
      <p:tags r:id="rId1"/>
    </p:custDataLst>
    <p:extLst>
      <p:ext uri="{BB962C8B-B14F-4D97-AF65-F5344CB8AC3E}">
        <p14:creationId xmlns:p14="http://schemas.microsoft.com/office/powerpoint/2010/main" val="253233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animBg="1"/>
      <p:bldP spid="22" grpId="0" animBg="1"/>
      <p:bldP spid="23" grpId="0" animBg="1"/>
      <p:bldP spid="24" grpId="0"/>
      <p:bldP spid="40" grpId="0" animBg="1"/>
      <p:bldP spid="43" grpId="0" animBg="1"/>
      <p:bldP spid="44" grpId="0" animBg="1"/>
      <p:bldP spid="42" grpId="0" animBg="1"/>
      <p:bldP spid="45" grpId="0" animBg="1"/>
      <p:bldP spid="45" grpId="1" animBg="1"/>
      <p:bldP spid="49" grpId="0" animBg="1"/>
      <p:bldP spid="50" grpId="0" animBg="1"/>
      <p:bldP spid="51"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Outline</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1175657"/>
            <a:ext cx="8801100" cy="5001305"/>
          </a:xfrm>
        </p:spPr>
        <p:txBody>
          <a:bodyPr/>
          <a:lstStyle/>
          <a:p>
            <a:pPr>
              <a:lnSpc>
                <a:spcPct val="100000"/>
              </a:lnSpc>
              <a:spcAft>
                <a:spcPts val="1000"/>
              </a:spcAft>
            </a:pPr>
            <a:r>
              <a:rPr lang="en-TR" sz="3600" dirty="0">
                <a:solidFill>
                  <a:schemeClr val="tx1">
                    <a:lumMod val="50000"/>
                    <a:lumOff val="50000"/>
                  </a:schemeClr>
                </a:solidFill>
              </a:rPr>
              <a:t>Background on Expressive Memory</a:t>
            </a:r>
          </a:p>
          <a:p>
            <a:pPr>
              <a:lnSpc>
                <a:spcPct val="100000"/>
              </a:lnSpc>
              <a:spcAft>
                <a:spcPts val="1000"/>
              </a:spcAft>
            </a:pPr>
            <a:r>
              <a:rPr lang="en-TR" sz="3600" b="1" dirty="0"/>
              <a:t>MetaSys</a:t>
            </a:r>
          </a:p>
          <a:p>
            <a:pPr lvl="1">
              <a:lnSpc>
                <a:spcPct val="100000"/>
              </a:lnSpc>
              <a:spcAft>
                <a:spcPts val="1000"/>
              </a:spcAft>
            </a:pPr>
            <a:r>
              <a:rPr lang="en-TR" sz="3200" b="1" dirty="0"/>
              <a:t>Software Interface</a:t>
            </a:r>
          </a:p>
          <a:p>
            <a:pPr lvl="1">
              <a:lnSpc>
                <a:spcPct val="100000"/>
              </a:lnSpc>
              <a:spcAft>
                <a:spcPts val="1000"/>
              </a:spcAft>
            </a:pPr>
            <a:r>
              <a:rPr lang="en-TR" sz="3200" b="1" dirty="0"/>
              <a:t>Key Structures</a:t>
            </a:r>
          </a:p>
          <a:p>
            <a:pPr>
              <a:lnSpc>
                <a:spcPct val="100000"/>
              </a:lnSpc>
              <a:spcAft>
                <a:spcPts val="1000"/>
              </a:spcAft>
            </a:pPr>
            <a:r>
              <a:rPr lang="en-TR" sz="3600" dirty="0"/>
              <a:t>FPGA Implementation</a:t>
            </a:r>
          </a:p>
          <a:p>
            <a:pPr>
              <a:lnSpc>
                <a:spcPct val="100000"/>
              </a:lnSpc>
              <a:spcAft>
                <a:spcPts val="1000"/>
              </a:spcAft>
            </a:pPr>
            <a:r>
              <a:rPr lang="en-TR" sz="3600" dirty="0"/>
              <a:t>Evaluation</a:t>
            </a:r>
          </a:p>
        </p:txBody>
      </p:sp>
    </p:spTree>
    <p:extLst>
      <p:ext uri="{BB962C8B-B14F-4D97-AF65-F5344CB8AC3E}">
        <p14:creationId xmlns:p14="http://schemas.microsoft.com/office/powerpoint/2010/main" val="418113497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F6D76E-9C80-4742-9E87-C309E84FEA0D}"/>
              </a:ext>
            </a:extLst>
          </p:cNvPr>
          <p:cNvSpPr>
            <a:spLocks noGrp="1"/>
          </p:cNvSpPr>
          <p:nvPr>
            <p:ph type="title"/>
          </p:nvPr>
        </p:nvSpPr>
        <p:spPr/>
        <p:txBody>
          <a:bodyPr/>
          <a:lstStyle/>
          <a:p>
            <a:r>
              <a:rPr lang="en-US" dirty="0"/>
              <a:t>Metadata: Data Semantics</a:t>
            </a:r>
          </a:p>
        </p:txBody>
      </p:sp>
      <p:sp>
        <p:nvSpPr>
          <p:cNvPr id="8" name="Rectangle: Rounded Corners 7">
            <a:extLst>
              <a:ext uri="{FF2B5EF4-FFF2-40B4-BE49-F238E27FC236}">
                <a16:creationId xmlns:a16="http://schemas.microsoft.com/office/drawing/2014/main" id="{A867EE4D-F142-4F51-B7F4-7FE460C7F045}"/>
              </a:ext>
            </a:extLst>
          </p:cNvPr>
          <p:cNvSpPr/>
          <p:nvPr/>
        </p:nvSpPr>
        <p:spPr>
          <a:xfrm>
            <a:off x="3523805" y="2158945"/>
            <a:ext cx="1781175" cy="3152775"/>
          </a:xfrm>
          <a:prstGeom prst="roundRect">
            <a:avLst>
              <a:gd name="adj" fmla="val 65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1" name="Group 10">
            <a:extLst>
              <a:ext uri="{FF2B5EF4-FFF2-40B4-BE49-F238E27FC236}">
                <a16:creationId xmlns:a16="http://schemas.microsoft.com/office/drawing/2014/main" id="{CFAD6983-B726-47AB-B01A-9F41BF7A5546}"/>
              </a:ext>
            </a:extLst>
          </p:cNvPr>
          <p:cNvGrpSpPr/>
          <p:nvPr/>
        </p:nvGrpSpPr>
        <p:grpSpPr>
          <a:xfrm>
            <a:off x="3523805" y="4885982"/>
            <a:ext cx="1781175" cy="419100"/>
            <a:chOff x="825500" y="5397500"/>
            <a:chExt cx="2374900" cy="558800"/>
          </a:xfrm>
        </p:grpSpPr>
        <p:sp>
          <p:nvSpPr>
            <p:cNvPr id="9" name="Rectangle: Rounded Corners 8">
              <a:extLst>
                <a:ext uri="{FF2B5EF4-FFF2-40B4-BE49-F238E27FC236}">
                  <a16:creationId xmlns:a16="http://schemas.microsoft.com/office/drawing/2014/main" id="{AB930740-9DD4-452E-B898-6976209B6C4A}"/>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Rectangle: Rounded Corners 9">
              <a:extLst>
                <a:ext uri="{FF2B5EF4-FFF2-40B4-BE49-F238E27FC236}">
                  <a16:creationId xmlns:a16="http://schemas.microsoft.com/office/drawing/2014/main" id="{655F7B0F-0427-4288-877D-482A5C669740}"/>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2" name="Group 11">
            <a:extLst>
              <a:ext uri="{FF2B5EF4-FFF2-40B4-BE49-F238E27FC236}">
                <a16:creationId xmlns:a16="http://schemas.microsoft.com/office/drawing/2014/main" id="{08B9DBF3-2B31-4CBC-A777-631F669C93E0}"/>
              </a:ext>
            </a:extLst>
          </p:cNvPr>
          <p:cNvGrpSpPr/>
          <p:nvPr/>
        </p:nvGrpSpPr>
        <p:grpSpPr>
          <a:xfrm>
            <a:off x="3523805" y="4466882"/>
            <a:ext cx="1781175" cy="419100"/>
            <a:chOff x="825500" y="5397500"/>
            <a:chExt cx="2374900" cy="558800"/>
          </a:xfrm>
        </p:grpSpPr>
        <p:sp>
          <p:nvSpPr>
            <p:cNvPr id="13" name="Rectangle: Rounded Corners 12">
              <a:extLst>
                <a:ext uri="{FF2B5EF4-FFF2-40B4-BE49-F238E27FC236}">
                  <a16:creationId xmlns:a16="http://schemas.microsoft.com/office/drawing/2014/main" id="{C8431145-4237-4766-BA2A-0913035BB3E5}"/>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Rectangle: Rounded Corners 13">
              <a:extLst>
                <a:ext uri="{FF2B5EF4-FFF2-40B4-BE49-F238E27FC236}">
                  <a16:creationId xmlns:a16="http://schemas.microsoft.com/office/drawing/2014/main" id="{F2562E98-93DF-44C3-85D0-A81EC5DF1A63}"/>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5" name="Group 14">
            <a:extLst>
              <a:ext uri="{FF2B5EF4-FFF2-40B4-BE49-F238E27FC236}">
                <a16:creationId xmlns:a16="http://schemas.microsoft.com/office/drawing/2014/main" id="{31A946DF-F968-4035-82A4-5A0095D08FC1}"/>
              </a:ext>
            </a:extLst>
          </p:cNvPr>
          <p:cNvGrpSpPr/>
          <p:nvPr/>
        </p:nvGrpSpPr>
        <p:grpSpPr>
          <a:xfrm>
            <a:off x="3523805" y="4047782"/>
            <a:ext cx="1781175" cy="419100"/>
            <a:chOff x="825500" y="5397500"/>
            <a:chExt cx="2374900" cy="558800"/>
          </a:xfrm>
        </p:grpSpPr>
        <p:sp>
          <p:nvSpPr>
            <p:cNvPr id="16" name="Rectangle: Rounded Corners 15">
              <a:extLst>
                <a:ext uri="{FF2B5EF4-FFF2-40B4-BE49-F238E27FC236}">
                  <a16:creationId xmlns:a16="http://schemas.microsoft.com/office/drawing/2014/main" id="{990E72D4-2065-4F08-988A-22C993E2A3A0}"/>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Rounded Corners 16">
              <a:extLst>
                <a:ext uri="{FF2B5EF4-FFF2-40B4-BE49-F238E27FC236}">
                  <a16:creationId xmlns:a16="http://schemas.microsoft.com/office/drawing/2014/main" id="{667BA9A1-DA6C-4002-9B73-8EC619B91726}"/>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8" name="Group 17">
            <a:extLst>
              <a:ext uri="{FF2B5EF4-FFF2-40B4-BE49-F238E27FC236}">
                <a16:creationId xmlns:a16="http://schemas.microsoft.com/office/drawing/2014/main" id="{152FD669-0889-4A01-BA5A-2E20E11A10E8}"/>
              </a:ext>
            </a:extLst>
          </p:cNvPr>
          <p:cNvGrpSpPr/>
          <p:nvPr/>
        </p:nvGrpSpPr>
        <p:grpSpPr>
          <a:xfrm>
            <a:off x="3523805" y="3630557"/>
            <a:ext cx="1781175" cy="419100"/>
            <a:chOff x="825500" y="5397500"/>
            <a:chExt cx="2374900" cy="558800"/>
          </a:xfrm>
        </p:grpSpPr>
        <p:sp>
          <p:nvSpPr>
            <p:cNvPr id="19" name="Rectangle: Rounded Corners 18">
              <a:extLst>
                <a:ext uri="{FF2B5EF4-FFF2-40B4-BE49-F238E27FC236}">
                  <a16:creationId xmlns:a16="http://schemas.microsoft.com/office/drawing/2014/main" id="{9B6F42EA-1965-4524-ADFA-66781FFB2F4C}"/>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Rectangle: Rounded Corners 19">
              <a:extLst>
                <a:ext uri="{FF2B5EF4-FFF2-40B4-BE49-F238E27FC236}">
                  <a16:creationId xmlns:a16="http://schemas.microsoft.com/office/drawing/2014/main" id="{46C041E7-63ED-47B9-8F37-CC4C461D0CA1}"/>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21" name="Group 20">
            <a:extLst>
              <a:ext uri="{FF2B5EF4-FFF2-40B4-BE49-F238E27FC236}">
                <a16:creationId xmlns:a16="http://schemas.microsoft.com/office/drawing/2014/main" id="{181BAE66-BAC2-4476-BDDA-B71877304A1D}"/>
              </a:ext>
            </a:extLst>
          </p:cNvPr>
          <p:cNvGrpSpPr/>
          <p:nvPr/>
        </p:nvGrpSpPr>
        <p:grpSpPr>
          <a:xfrm>
            <a:off x="3523805" y="3211457"/>
            <a:ext cx="1781175" cy="419100"/>
            <a:chOff x="825500" y="5397500"/>
            <a:chExt cx="2374900" cy="558800"/>
          </a:xfrm>
        </p:grpSpPr>
        <p:sp>
          <p:nvSpPr>
            <p:cNvPr id="22" name="Rectangle: Rounded Corners 21">
              <a:extLst>
                <a:ext uri="{FF2B5EF4-FFF2-40B4-BE49-F238E27FC236}">
                  <a16:creationId xmlns:a16="http://schemas.microsoft.com/office/drawing/2014/main" id="{A1A6CAA0-C261-4C52-A7BF-F81BCE9CEBE8}"/>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Rounded Corners 22">
              <a:extLst>
                <a:ext uri="{FF2B5EF4-FFF2-40B4-BE49-F238E27FC236}">
                  <a16:creationId xmlns:a16="http://schemas.microsoft.com/office/drawing/2014/main" id="{29486087-0E83-48AA-B44A-E6867454B1F9}"/>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24" name="Group 23">
            <a:extLst>
              <a:ext uri="{FF2B5EF4-FFF2-40B4-BE49-F238E27FC236}">
                <a16:creationId xmlns:a16="http://schemas.microsoft.com/office/drawing/2014/main" id="{7DF4DC0F-5CFB-4C4D-BFC2-D78F96A82494}"/>
              </a:ext>
            </a:extLst>
          </p:cNvPr>
          <p:cNvGrpSpPr/>
          <p:nvPr/>
        </p:nvGrpSpPr>
        <p:grpSpPr>
          <a:xfrm>
            <a:off x="3523805" y="2792357"/>
            <a:ext cx="1781175" cy="419100"/>
            <a:chOff x="825500" y="5397500"/>
            <a:chExt cx="2374900" cy="558800"/>
          </a:xfrm>
        </p:grpSpPr>
        <p:sp>
          <p:nvSpPr>
            <p:cNvPr id="25" name="Rectangle: Rounded Corners 24">
              <a:extLst>
                <a:ext uri="{FF2B5EF4-FFF2-40B4-BE49-F238E27FC236}">
                  <a16:creationId xmlns:a16="http://schemas.microsoft.com/office/drawing/2014/main" id="{51135737-D705-4D92-A246-79C218597511}"/>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Rectangle: Rounded Corners 25">
              <a:extLst>
                <a:ext uri="{FF2B5EF4-FFF2-40B4-BE49-F238E27FC236}">
                  <a16:creationId xmlns:a16="http://schemas.microsoft.com/office/drawing/2014/main" id="{2E120EC4-E52B-46EC-B4B2-1BB229C0A58A}"/>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27" name="Group 26">
            <a:extLst>
              <a:ext uri="{FF2B5EF4-FFF2-40B4-BE49-F238E27FC236}">
                <a16:creationId xmlns:a16="http://schemas.microsoft.com/office/drawing/2014/main" id="{508E787E-7D72-42B6-AFDD-2186109783E2}"/>
              </a:ext>
            </a:extLst>
          </p:cNvPr>
          <p:cNvGrpSpPr/>
          <p:nvPr/>
        </p:nvGrpSpPr>
        <p:grpSpPr>
          <a:xfrm>
            <a:off x="3523805" y="2373257"/>
            <a:ext cx="1781175" cy="419100"/>
            <a:chOff x="825500" y="5397500"/>
            <a:chExt cx="2374900" cy="558800"/>
          </a:xfrm>
        </p:grpSpPr>
        <p:sp>
          <p:nvSpPr>
            <p:cNvPr id="28" name="Rectangle: Rounded Corners 27">
              <a:extLst>
                <a:ext uri="{FF2B5EF4-FFF2-40B4-BE49-F238E27FC236}">
                  <a16:creationId xmlns:a16="http://schemas.microsoft.com/office/drawing/2014/main" id="{3421E654-2142-418D-902B-C23F8B1E44F8}"/>
                </a:ext>
              </a:extLst>
            </p:cNvPr>
            <p:cNvSpPr/>
            <p:nvPr/>
          </p:nvSpPr>
          <p:spPr>
            <a:xfrm>
              <a:off x="825500" y="56769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Rectangle: Rounded Corners 28">
              <a:extLst>
                <a:ext uri="{FF2B5EF4-FFF2-40B4-BE49-F238E27FC236}">
                  <a16:creationId xmlns:a16="http://schemas.microsoft.com/office/drawing/2014/main" id="{CC13BB30-E4CD-4C4E-BD27-A46CD38B8414}"/>
                </a:ext>
              </a:extLst>
            </p:cNvPr>
            <p:cNvSpPr/>
            <p:nvPr/>
          </p:nvSpPr>
          <p:spPr>
            <a:xfrm>
              <a:off x="825500" y="5397500"/>
              <a:ext cx="2374900" cy="279400"/>
            </a:xfrm>
            <a:prstGeom prst="roundRect">
              <a:avLst>
                <a:gd name="adj" fmla="val 91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0" name="TextBox 29">
            <a:extLst>
              <a:ext uri="{FF2B5EF4-FFF2-40B4-BE49-F238E27FC236}">
                <a16:creationId xmlns:a16="http://schemas.microsoft.com/office/drawing/2014/main" id="{B230156A-D68C-4C18-89EE-C53BECBD3D6C}"/>
              </a:ext>
            </a:extLst>
          </p:cNvPr>
          <p:cNvSpPr txBox="1"/>
          <p:nvPr/>
        </p:nvSpPr>
        <p:spPr>
          <a:xfrm>
            <a:off x="3131658" y="5347880"/>
            <a:ext cx="2880683"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Memory address space</a:t>
            </a:r>
          </a:p>
        </p:txBody>
      </p:sp>
      <p:sp>
        <p:nvSpPr>
          <p:cNvPr id="31" name="TextBox 30">
            <a:extLst>
              <a:ext uri="{FF2B5EF4-FFF2-40B4-BE49-F238E27FC236}">
                <a16:creationId xmlns:a16="http://schemas.microsoft.com/office/drawing/2014/main" id="{78181463-746F-41C4-8E56-84028282DBA0}"/>
              </a:ext>
            </a:extLst>
          </p:cNvPr>
          <p:cNvSpPr txBox="1"/>
          <p:nvPr/>
        </p:nvSpPr>
        <p:spPr>
          <a:xfrm>
            <a:off x="2335736" y="5025019"/>
            <a:ext cx="1235075"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0x000000</a:t>
            </a:r>
          </a:p>
        </p:txBody>
      </p:sp>
      <p:sp>
        <p:nvSpPr>
          <p:cNvPr id="32" name="TextBox 31">
            <a:extLst>
              <a:ext uri="{FF2B5EF4-FFF2-40B4-BE49-F238E27FC236}">
                <a16:creationId xmlns:a16="http://schemas.microsoft.com/office/drawing/2014/main" id="{4CED4529-40FE-460E-BCA0-B137EEB4C74C}"/>
              </a:ext>
            </a:extLst>
          </p:cNvPr>
          <p:cNvSpPr txBox="1"/>
          <p:nvPr/>
        </p:nvSpPr>
        <p:spPr>
          <a:xfrm>
            <a:off x="2270052" y="2282802"/>
            <a:ext cx="1333488"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0xFFFFFF</a:t>
            </a:r>
          </a:p>
        </p:txBody>
      </p:sp>
      <p:cxnSp>
        <p:nvCxnSpPr>
          <p:cNvPr id="33" name="Straight Arrow Connector 32">
            <a:extLst>
              <a:ext uri="{FF2B5EF4-FFF2-40B4-BE49-F238E27FC236}">
                <a16:creationId xmlns:a16="http://schemas.microsoft.com/office/drawing/2014/main" id="{018B8C08-4A35-4C6D-8C23-CE282E87155C}"/>
              </a:ext>
            </a:extLst>
          </p:cNvPr>
          <p:cNvCxnSpPr>
            <a:cxnSpLocks/>
          </p:cNvCxnSpPr>
          <p:nvPr/>
        </p:nvCxnSpPr>
        <p:spPr>
          <a:xfrm>
            <a:off x="5409032" y="5165200"/>
            <a:ext cx="523875" cy="0"/>
          </a:xfrm>
          <a:prstGeom prst="straightConnector1">
            <a:avLst/>
          </a:prstGeom>
          <a:ln w="57150">
            <a:solidFill>
              <a:schemeClr val="tx1"/>
            </a:solidFill>
            <a:headEnd type="none" w="lg" len="med"/>
            <a:tailEnd type="stealth"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3AFFDD0-ADD3-4121-B3ED-31DE0A9CF855}"/>
              </a:ext>
            </a:extLst>
          </p:cNvPr>
          <p:cNvSpPr txBox="1"/>
          <p:nvPr/>
        </p:nvSpPr>
        <p:spPr>
          <a:xfrm>
            <a:off x="5932907" y="5024177"/>
            <a:ext cx="2657937"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Program information</a:t>
            </a:r>
          </a:p>
        </p:txBody>
      </p:sp>
      <p:cxnSp>
        <p:nvCxnSpPr>
          <p:cNvPr id="37" name="Straight Arrow Connector 36">
            <a:extLst>
              <a:ext uri="{FF2B5EF4-FFF2-40B4-BE49-F238E27FC236}">
                <a16:creationId xmlns:a16="http://schemas.microsoft.com/office/drawing/2014/main" id="{23B2ED71-B8B6-419A-AE5E-AFBFF7A3B608}"/>
              </a:ext>
            </a:extLst>
          </p:cNvPr>
          <p:cNvCxnSpPr>
            <a:cxnSpLocks/>
          </p:cNvCxnSpPr>
          <p:nvPr/>
        </p:nvCxnSpPr>
        <p:spPr>
          <a:xfrm>
            <a:off x="5409032" y="4885982"/>
            <a:ext cx="523875" cy="0"/>
          </a:xfrm>
          <a:prstGeom prst="straightConnector1">
            <a:avLst/>
          </a:prstGeom>
          <a:ln w="57150">
            <a:solidFill>
              <a:schemeClr val="tx1"/>
            </a:solidFill>
            <a:headEnd type="none" w="lg" len="med"/>
            <a:tailEnd type="stealth"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FFB43BF-4F57-40BC-B4E0-B6D2D45AAC9C}"/>
              </a:ext>
            </a:extLst>
          </p:cNvPr>
          <p:cNvSpPr txBox="1"/>
          <p:nvPr/>
        </p:nvSpPr>
        <p:spPr>
          <a:xfrm>
            <a:off x="5932907" y="4712858"/>
            <a:ext cx="2940160" cy="3693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a:t>
            </a:r>
          </a:p>
        </p:txBody>
      </p:sp>
      <p:sp>
        <p:nvSpPr>
          <p:cNvPr id="40" name="Rounded Rectangle 12">
            <a:extLst>
              <a:ext uri="{FF2B5EF4-FFF2-40B4-BE49-F238E27FC236}">
                <a16:creationId xmlns:a16="http://schemas.microsoft.com/office/drawing/2014/main" id="{0E212972-05B2-4DD6-99CE-3DFB91A9CED8}"/>
              </a:ext>
            </a:extLst>
          </p:cNvPr>
          <p:cNvSpPr/>
          <p:nvPr/>
        </p:nvSpPr>
        <p:spPr>
          <a:xfrm>
            <a:off x="429795" y="4602616"/>
            <a:ext cx="1631322" cy="571643"/>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Caches</a:t>
            </a:r>
          </a:p>
        </p:txBody>
      </p:sp>
      <p:sp>
        <p:nvSpPr>
          <p:cNvPr id="41" name="Rounded Rectangle 13">
            <a:extLst>
              <a:ext uri="{FF2B5EF4-FFF2-40B4-BE49-F238E27FC236}">
                <a16:creationId xmlns:a16="http://schemas.microsoft.com/office/drawing/2014/main" id="{849DF8C4-B1A2-4A43-AD6B-D8AB98433F89}"/>
              </a:ext>
            </a:extLst>
          </p:cNvPr>
          <p:cNvSpPr/>
          <p:nvPr/>
        </p:nvSpPr>
        <p:spPr>
          <a:xfrm>
            <a:off x="429795" y="3095819"/>
            <a:ext cx="1631322" cy="666361"/>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Memory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Controller</a:t>
            </a:r>
          </a:p>
        </p:txBody>
      </p:sp>
      <p:sp>
        <p:nvSpPr>
          <p:cNvPr id="42" name="Rounded Rectangle 14">
            <a:extLst>
              <a:ext uri="{FF2B5EF4-FFF2-40B4-BE49-F238E27FC236}">
                <a16:creationId xmlns:a16="http://schemas.microsoft.com/office/drawing/2014/main" id="{5EE3DCB4-5FA2-4B70-9B29-7688865315D7}"/>
              </a:ext>
            </a:extLst>
          </p:cNvPr>
          <p:cNvSpPr/>
          <p:nvPr/>
        </p:nvSpPr>
        <p:spPr>
          <a:xfrm>
            <a:off x="429795" y="2491990"/>
            <a:ext cx="1622242" cy="476437"/>
          </a:xfrm>
          <a:prstGeom prst="roundRect">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OS</a:t>
            </a:r>
          </a:p>
        </p:txBody>
      </p:sp>
      <p:sp>
        <p:nvSpPr>
          <p:cNvPr id="43" name="Rounded Rectangle 15">
            <a:extLst>
              <a:ext uri="{FF2B5EF4-FFF2-40B4-BE49-F238E27FC236}">
                <a16:creationId xmlns:a16="http://schemas.microsoft.com/office/drawing/2014/main" id="{4DAEE4AF-B3A5-40D9-B029-183563043254}"/>
              </a:ext>
            </a:extLst>
          </p:cNvPr>
          <p:cNvSpPr/>
          <p:nvPr/>
        </p:nvSpPr>
        <p:spPr>
          <a:xfrm>
            <a:off x="429795" y="3889573"/>
            <a:ext cx="1641832" cy="571643"/>
          </a:xfrm>
          <a:prstGeom prst="roundRect">
            <a:avLst/>
          </a:prstGeom>
          <a:solidFill>
            <a:schemeClr val="bg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Prefetcher</a:t>
            </a:r>
          </a:p>
        </p:txBody>
      </p:sp>
      <p:sp>
        <p:nvSpPr>
          <p:cNvPr id="44" name="Arrow: Down 43">
            <a:extLst>
              <a:ext uri="{FF2B5EF4-FFF2-40B4-BE49-F238E27FC236}">
                <a16:creationId xmlns:a16="http://schemas.microsoft.com/office/drawing/2014/main" id="{D6E2CA64-7AAF-4156-8B01-3941D7C6D77C}"/>
              </a:ext>
            </a:extLst>
          </p:cNvPr>
          <p:cNvSpPr/>
          <p:nvPr/>
        </p:nvSpPr>
        <p:spPr>
          <a:xfrm rot="16200000">
            <a:off x="2425840" y="3404274"/>
            <a:ext cx="844414" cy="935423"/>
          </a:xfrm>
          <a:prstGeom prst="downArrow">
            <a:avLst>
              <a:gd name="adj1" fmla="val 33394"/>
              <a:gd name="adj2" fmla="val 5880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6" name="Graphic 45" descr="Back">
            <a:extLst>
              <a:ext uri="{FF2B5EF4-FFF2-40B4-BE49-F238E27FC236}">
                <a16:creationId xmlns:a16="http://schemas.microsoft.com/office/drawing/2014/main" id="{87E7C26E-48D4-4704-B445-88EFE65E29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694136">
            <a:off x="6766941" y="4331146"/>
            <a:ext cx="474117" cy="453584"/>
          </a:xfrm>
          <a:prstGeom prst="rect">
            <a:avLst/>
          </a:prstGeom>
        </p:spPr>
      </p:pic>
      <p:sp>
        <p:nvSpPr>
          <p:cNvPr id="47" name="TextBox 46">
            <a:extLst>
              <a:ext uri="{FF2B5EF4-FFF2-40B4-BE49-F238E27FC236}">
                <a16:creationId xmlns:a16="http://schemas.microsoft.com/office/drawing/2014/main" id="{70396E75-2AF3-40DE-9727-677C2C657329}"/>
              </a:ext>
            </a:extLst>
          </p:cNvPr>
          <p:cNvSpPr txBox="1"/>
          <p:nvPr/>
        </p:nvSpPr>
        <p:spPr>
          <a:xfrm flipH="1">
            <a:off x="5778708" y="1926626"/>
            <a:ext cx="4178091" cy="2631490"/>
          </a:xfrm>
          <a:prstGeom prst="rect">
            <a:avLst/>
          </a:prstGeom>
          <a:noFill/>
        </p:spPr>
        <p:txBody>
          <a:bodyPr wrap="square" rtlCol="0">
            <a:spAutoFit/>
          </a:bodyPr>
          <a:lstStyle/>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500" b="1" i="0" u="none" strike="noStrike" kern="1200" cap="none" spc="0" normalizeH="0" baseline="0" noProof="0" dirty="0">
                <a:ln>
                  <a:noFill/>
                </a:ln>
                <a:solidFill>
                  <a:srgbClr val="5ECCF3"/>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Value Properties: </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INT, FLOAT, CHAR,…</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COMPRESSIBLE</a:t>
            </a:r>
            <a:endParaRPr kumimoji="0" lang="en-US" sz="15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500" b="1" i="0" u="none" strike="noStrike" kern="1200" cap="none" spc="0" normalizeH="0" baseline="0" noProof="0" dirty="0">
                <a:ln>
                  <a:noFill/>
                </a:ln>
                <a:solidFill>
                  <a:srgbClr val="5ECCF3"/>
                </a:solidFill>
                <a:effectLst/>
                <a:uLnTx/>
                <a:uFillTx/>
                <a:latin typeface="Helvetica Neue" panose="02000503000000020004" pitchFamily="2" charset="0"/>
                <a:ea typeface="Helvetica Neue" panose="02000503000000020004" pitchFamily="2" charset="0"/>
                <a:cs typeface="Helvetica Neue" panose="02000503000000020004" pitchFamily="2" charset="0"/>
              </a:rPr>
              <a:t>Access Properties:</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Read-Write Characteristics</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Access Pattern </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Access Intensity (“Hotness”)</a:t>
            </a:r>
            <a:endParaRPr kumimoji="0" lang="en-US" sz="15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500" b="1" i="0" u="none" strike="noStrike" kern="1200" cap="none" spc="0" normalizeH="0" baseline="0" noProof="0" dirty="0">
                <a:ln>
                  <a:noFill/>
                </a:ln>
                <a:solidFill>
                  <a:srgbClr val="5ECCF3"/>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Locality: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Working 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Reuse</a:t>
            </a:r>
          </a:p>
          <a:p>
            <a:pPr marL="385763" marR="0" lvl="0" indent="-385763" algn="l" defTabSz="685800" rtl="0" eaLnBrk="1" fontAlgn="auto" latinLnBrk="0" hangingPunct="1">
              <a:lnSpc>
                <a:spcPct val="100000"/>
              </a:lnSpc>
              <a:spcBef>
                <a:spcPts val="0"/>
              </a:spcBef>
              <a:spcAft>
                <a:spcPts val="0"/>
              </a:spcAft>
              <a:buClrTx/>
              <a:buSzTx/>
              <a:buFont typeface="+mj-lt"/>
              <a:buAutoNum type="arabicPeriod" startAt="4"/>
              <a:tabLst/>
              <a:defRPr/>
            </a:pPr>
            <a:r>
              <a:rPr kumimoji="0" lang="en-US" sz="1500" b="1" i="0" u="none" strike="noStrike" kern="1200" cap="none" spc="0" normalizeH="0" baseline="0" noProof="0" dirty="0">
                <a:ln>
                  <a:noFill/>
                </a:ln>
                <a:solidFill>
                  <a:srgbClr val="5ECCF3"/>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endParaRPr kumimoji="0" lang="en-US" sz="2100" b="1" i="0" u="none" strike="noStrike" kern="1200" cap="none" spc="0" normalizeH="0" baseline="0" noProof="0" dirty="0">
              <a:ln>
                <a:noFill/>
              </a:ln>
              <a:solidFill>
                <a:srgbClr val="5ECCF3"/>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11476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animBg="1"/>
      <p:bldP spid="41" grpId="0" animBg="1"/>
      <p:bldP spid="42" grpId="0" animBg="1"/>
      <p:bldP spid="43" grpId="0" animBg="1"/>
      <p:bldP spid="44" grpId="0" animBg="1"/>
      <p:bldP spid="47"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The ATOM</a:t>
            </a:r>
          </a:p>
        </p:txBody>
      </p:sp>
      <p:grpSp>
        <p:nvGrpSpPr>
          <p:cNvPr id="10" name="Group 9"/>
          <p:cNvGrpSpPr/>
          <p:nvPr/>
        </p:nvGrpSpPr>
        <p:grpSpPr>
          <a:xfrm>
            <a:off x="252066" y="2665995"/>
            <a:ext cx="3593288" cy="2168308"/>
            <a:chOff x="3646715" y="2481943"/>
            <a:chExt cx="4019646" cy="3224351"/>
          </a:xfrm>
        </p:grpSpPr>
        <p:sp>
          <p:nvSpPr>
            <p:cNvPr id="5" name="Rounded Rectangle 4"/>
            <p:cNvSpPr/>
            <p:nvPr/>
          </p:nvSpPr>
          <p:spPr>
            <a:xfrm>
              <a:off x="3646715" y="2481943"/>
              <a:ext cx="4019646" cy="3224351"/>
            </a:xfrm>
            <a:prstGeom prst="roundRect">
              <a:avLst>
                <a:gd name="adj" fmla="val 88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endParaRPr>
            </a:p>
          </p:txBody>
        </p:sp>
        <p:sp>
          <p:nvSpPr>
            <p:cNvPr id="6" name="TextBox 5"/>
            <p:cNvSpPr txBox="1"/>
            <p:nvPr/>
          </p:nvSpPr>
          <p:spPr>
            <a:xfrm>
              <a:off x="4884980" y="2490905"/>
              <a:ext cx="2084923" cy="82381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 X </a:t>
              </a:r>
            </a:p>
          </p:txBody>
        </p:sp>
        <p:sp>
          <p:nvSpPr>
            <p:cNvPr id="7" name="Rounded Rectangle 6"/>
            <p:cNvSpPr/>
            <p:nvPr/>
          </p:nvSpPr>
          <p:spPr>
            <a:xfrm>
              <a:off x="3929744" y="3309597"/>
              <a:ext cx="1774371" cy="1213756"/>
            </a:xfrm>
            <a:prstGeom prst="roundRect">
              <a:avLst>
                <a:gd name="adj" fmla="val 10632"/>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Program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Attributes</a:t>
              </a:r>
            </a:p>
          </p:txBody>
        </p:sp>
        <p:sp>
          <p:nvSpPr>
            <p:cNvPr id="8" name="Rounded Rectangle 7"/>
            <p:cNvSpPr/>
            <p:nvPr/>
          </p:nvSpPr>
          <p:spPr>
            <a:xfrm>
              <a:off x="5845815" y="3296108"/>
              <a:ext cx="1576704" cy="1213756"/>
            </a:xfrm>
            <a:prstGeom prst="roundRect">
              <a:avLst>
                <a:gd name="adj" fmla="val 12953"/>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Mapping</a:t>
              </a:r>
            </a:p>
          </p:txBody>
        </p:sp>
        <p:sp>
          <p:nvSpPr>
            <p:cNvPr id="9" name="Rounded Rectangle 8"/>
            <p:cNvSpPr/>
            <p:nvPr/>
          </p:nvSpPr>
          <p:spPr>
            <a:xfrm>
              <a:off x="5114037" y="4666636"/>
              <a:ext cx="1409212" cy="794148"/>
            </a:xfrm>
            <a:prstGeom prst="roundRect">
              <a:avLst>
                <a:gd name="adj" fmla="val 1453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State</a:t>
              </a:r>
            </a:p>
          </p:txBody>
        </p:sp>
      </p:grpSp>
      <p:sp>
        <p:nvSpPr>
          <p:cNvPr id="25" name="TextBox 24"/>
          <p:cNvSpPr txBox="1"/>
          <p:nvPr/>
        </p:nvSpPr>
        <p:spPr>
          <a:xfrm>
            <a:off x="336643" y="5061407"/>
            <a:ext cx="2792658"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E7E6E6">
                    <a:lumMod val="50000"/>
                  </a:srgbClr>
                </a:solidFill>
                <a:effectLst/>
                <a:uLnTx/>
                <a:uFillTx/>
                <a:latin typeface="Myriad Pro Cond" panose="020B0506030403020204" pitchFamily="34" charset="0"/>
                <a:ea typeface="+mn-ea"/>
                <a:cs typeface="+mn-cs"/>
              </a:rPr>
              <a:t>Valid/invalid at current execution point</a:t>
            </a:r>
          </a:p>
        </p:txBody>
      </p:sp>
      <p:sp>
        <p:nvSpPr>
          <p:cNvPr id="12" name="Oval 11"/>
          <p:cNvSpPr/>
          <p:nvPr/>
        </p:nvSpPr>
        <p:spPr>
          <a:xfrm>
            <a:off x="2421516" y="2667912"/>
            <a:ext cx="342900" cy="58440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812863" y="2023267"/>
            <a:ext cx="1366452"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50000"/>
                  </a:srgbClr>
                </a:solidFill>
                <a:effectLst/>
                <a:uLnTx/>
                <a:uFillTx/>
                <a:latin typeface="Myriad Pro Cond" panose="020B0506030403020204" pitchFamily="34" charset="0"/>
                <a:ea typeface="+mn-ea"/>
                <a:cs typeface="+mn-cs"/>
              </a:rPr>
              <a:t>Unique Atom ID</a:t>
            </a:r>
          </a:p>
        </p:txBody>
      </p:sp>
      <p:cxnSp>
        <p:nvCxnSpPr>
          <p:cNvPr id="26" name="Straight Arrow Connector 25">
            <a:extLst>
              <a:ext uri="{FF2B5EF4-FFF2-40B4-BE49-F238E27FC236}">
                <a16:creationId xmlns:a16="http://schemas.microsoft.com/office/drawing/2014/main" id="{C6AD44BE-F6DD-4BDD-88A6-CB814CFDBCD5}"/>
              </a:ext>
            </a:extLst>
          </p:cNvPr>
          <p:cNvCxnSpPr>
            <a:cxnSpLocks/>
            <a:stCxn id="8" idx="3"/>
            <a:endCxn id="32" idx="0"/>
          </p:cNvCxnSpPr>
          <p:nvPr/>
        </p:nvCxnSpPr>
        <p:spPr>
          <a:xfrm>
            <a:off x="3627376" y="3621617"/>
            <a:ext cx="1103379" cy="93430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4F7CB10-7730-4636-8B3A-FFF2D968F8B2}"/>
              </a:ext>
            </a:extLst>
          </p:cNvPr>
          <p:cNvCxnSpPr>
            <a:cxnSpLocks/>
            <a:endCxn id="25" idx="0"/>
          </p:cNvCxnSpPr>
          <p:nvPr/>
        </p:nvCxnSpPr>
        <p:spPr>
          <a:xfrm flipH="1">
            <a:off x="1732972" y="4675768"/>
            <a:ext cx="434552" cy="38563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1717C10-12AE-47CF-AA0E-765801320AE8}"/>
              </a:ext>
            </a:extLst>
          </p:cNvPr>
          <p:cNvCxnSpPr>
            <a:cxnSpLocks/>
            <a:stCxn id="12" idx="6"/>
            <a:endCxn id="20" idx="1"/>
          </p:cNvCxnSpPr>
          <p:nvPr/>
        </p:nvCxnSpPr>
        <p:spPr>
          <a:xfrm flipV="1">
            <a:off x="2764416" y="2438766"/>
            <a:ext cx="1048447" cy="52134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8A6CC09-258D-4587-9DFA-9014C39F875D}"/>
              </a:ext>
            </a:extLst>
          </p:cNvPr>
          <p:cNvSpPr txBox="1"/>
          <p:nvPr/>
        </p:nvSpPr>
        <p:spPr>
          <a:xfrm>
            <a:off x="4010821" y="4735773"/>
            <a:ext cx="1037592"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a:t>
            </a:r>
          </a:p>
        </p:txBody>
      </p:sp>
      <p:pic>
        <p:nvPicPr>
          <p:cNvPr id="29" name="Picture 28">
            <a:extLst>
              <a:ext uri="{FF2B5EF4-FFF2-40B4-BE49-F238E27FC236}">
                <a16:creationId xmlns:a16="http://schemas.microsoft.com/office/drawing/2014/main" id="{B9E5BF3D-6E0C-4D33-A981-140F113D7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911" y="4118211"/>
            <a:ext cx="1714286" cy="1714286"/>
          </a:xfrm>
          <a:prstGeom prst="rect">
            <a:avLst/>
          </a:prstGeom>
        </p:spPr>
      </p:pic>
      <p:sp>
        <p:nvSpPr>
          <p:cNvPr id="30" name="Oval 29">
            <a:extLst>
              <a:ext uri="{FF2B5EF4-FFF2-40B4-BE49-F238E27FC236}">
                <a16:creationId xmlns:a16="http://schemas.microsoft.com/office/drawing/2014/main" id="{1200D005-7559-41DB-9C26-34E825FB8E9E}"/>
              </a:ext>
            </a:extLst>
          </p:cNvPr>
          <p:cNvSpPr/>
          <p:nvPr/>
        </p:nvSpPr>
        <p:spPr>
          <a:xfrm>
            <a:off x="3525315" y="4225935"/>
            <a:ext cx="1714286" cy="171428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D692B140-8C49-46B4-9915-5C6ADC2D88FE}"/>
              </a:ext>
            </a:extLst>
          </p:cNvPr>
          <p:cNvSpPr/>
          <p:nvPr/>
        </p:nvSpPr>
        <p:spPr>
          <a:xfrm>
            <a:off x="4259803" y="4555918"/>
            <a:ext cx="941903" cy="88646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06BAA02D-1509-4EFF-BEA4-766D24EA76A7}"/>
              </a:ext>
            </a:extLst>
          </p:cNvPr>
          <p:cNvCxnSpPr>
            <a:cxnSpLocks/>
            <a:stCxn id="8" idx="3"/>
            <a:endCxn id="30" idx="1"/>
          </p:cNvCxnSpPr>
          <p:nvPr/>
        </p:nvCxnSpPr>
        <p:spPr>
          <a:xfrm>
            <a:off x="3627376" y="3621617"/>
            <a:ext cx="148990" cy="85536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580F16D-E543-423D-920B-401704D3301B}"/>
              </a:ext>
            </a:extLst>
          </p:cNvPr>
          <p:cNvSpPr txBox="1"/>
          <p:nvPr/>
        </p:nvSpPr>
        <p:spPr>
          <a:xfrm flipH="1">
            <a:off x="5381490" y="2280157"/>
            <a:ext cx="3861116" cy="3139321"/>
          </a:xfrm>
          <a:prstGeom prst="rect">
            <a:avLst/>
          </a:prstGeom>
          <a:noFill/>
        </p:spPr>
        <p:txBody>
          <a:bodyPr wrap="square" rtlCol="0">
            <a:spAutoFit/>
          </a:bodyPr>
          <a:lstStyle/>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Value Properties: </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INT, FLOAT, CHAR,…</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COMPRESSIBLE</a:t>
            </a:r>
            <a:endPar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Access Properties:</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Read-Write Characteristics</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Access Pattern </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Access Intensity</a:t>
            </a:r>
            <a:endPar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85763" marR="0" lvl="0" indent="-385763"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Locality: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Working Set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	Reuse</a:t>
            </a:r>
          </a:p>
          <a:p>
            <a:pPr marL="385763" marR="0" lvl="0" indent="-385763" algn="l" defTabSz="685800" rtl="0" eaLnBrk="1" fontAlgn="auto" latinLnBrk="0" hangingPunct="1">
              <a:lnSpc>
                <a:spcPct val="100000"/>
              </a:lnSpc>
              <a:spcBef>
                <a:spcPts val="0"/>
              </a:spcBef>
              <a:spcAft>
                <a:spcPts val="0"/>
              </a:spcAft>
              <a:buClrTx/>
              <a:buSzTx/>
              <a:buFont typeface="+mj-lt"/>
              <a:buAutoNum type="arabicPeriod" startAt="4"/>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cxnSp>
        <p:nvCxnSpPr>
          <p:cNvPr id="47" name="Straight Arrow Connector 46">
            <a:extLst>
              <a:ext uri="{FF2B5EF4-FFF2-40B4-BE49-F238E27FC236}">
                <a16:creationId xmlns:a16="http://schemas.microsoft.com/office/drawing/2014/main" id="{256EF635-21A7-4829-B269-1D8E2B896E1A}"/>
              </a:ext>
            </a:extLst>
          </p:cNvPr>
          <p:cNvCxnSpPr>
            <a:cxnSpLocks/>
            <a:stCxn id="7" idx="3"/>
          </p:cNvCxnSpPr>
          <p:nvPr/>
        </p:nvCxnSpPr>
        <p:spPr>
          <a:xfrm flipV="1">
            <a:off x="2091241" y="3056895"/>
            <a:ext cx="3219733" cy="57379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C23CD88-E78A-3E4D-9084-66E1574AB6E4}"/>
              </a:ext>
            </a:extLst>
          </p:cNvPr>
          <p:cNvSpPr/>
          <p:nvPr/>
        </p:nvSpPr>
        <p:spPr>
          <a:xfrm>
            <a:off x="241843" y="897653"/>
            <a:ext cx="7303538"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An abstraction to express data semantics</a:t>
            </a:r>
            <a:endParaRPr kumimoji="0" lang="en-TR"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91193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2">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2">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animBg="1"/>
      <p:bldP spid="20" grpId="0"/>
      <p:bldP spid="30" grpId="0" animBg="1"/>
      <p:bldP spid="32" grpId="0" animBg="1"/>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CF077-9892-4980-9E42-9E481E4F8482}"/>
              </a:ext>
            </a:extLst>
          </p:cNvPr>
          <p:cNvSpPr>
            <a:spLocks noGrp="1"/>
          </p:cNvSpPr>
          <p:nvPr>
            <p:ph type="title"/>
          </p:nvPr>
        </p:nvSpPr>
        <p:spPr/>
        <p:txBody>
          <a:bodyPr/>
          <a:lstStyle/>
          <a:p>
            <a:r>
              <a:rPr lang="en-US" dirty="0"/>
              <a:t>The Software Interface</a:t>
            </a:r>
            <a:endParaRPr lang="en-US" sz="2800" dirty="0"/>
          </a:p>
        </p:txBody>
      </p:sp>
      <p:grpSp>
        <p:nvGrpSpPr>
          <p:cNvPr id="3" name="Group 2"/>
          <p:cNvGrpSpPr/>
          <p:nvPr/>
        </p:nvGrpSpPr>
        <p:grpSpPr>
          <a:xfrm>
            <a:off x="2615717" y="2111247"/>
            <a:ext cx="3627040" cy="2296952"/>
            <a:chOff x="653144" y="2309331"/>
            <a:chExt cx="4079494" cy="3157444"/>
          </a:xfrm>
        </p:grpSpPr>
        <p:sp>
          <p:nvSpPr>
            <p:cNvPr id="6" name="TextBox 5">
              <a:extLst>
                <a:ext uri="{FF2B5EF4-FFF2-40B4-BE49-F238E27FC236}">
                  <a16:creationId xmlns:a16="http://schemas.microsoft.com/office/drawing/2014/main" id="{30213092-435E-4FB4-92F9-631D3D2D9E2A}"/>
                </a:ext>
              </a:extLst>
            </p:cNvPr>
            <p:cNvSpPr txBox="1"/>
            <p:nvPr/>
          </p:nvSpPr>
          <p:spPr>
            <a:xfrm>
              <a:off x="2380026" y="2333287"/>
              <a:ext cx="1383456" cy="76153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a:t>
              </a:r>
            </a:p>
          </p:txBody>
        </p:sp>
        <p:sp>
          <p:nvSpPr>
            <p:cNvPr id="12" name="Rounded Rectangle 11"/>
            <p:cNvSpPr/>
            <p:nvPr/>
          </p:nvSpPr>
          <p:spPr>
            <a:xfrm>
              <a:off x="653144" y="2309331"/>
              <a:ext cx="4079494" cy="3157444"/>
            </a:xfrm>
            <a:prstGeom prst="roundRect">
              <a:avLst>
                <a:gd name="adj" fmla="val 678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endParaRPr>
            </a:p>
          </p:txBody>
        </p:sp>
        <p:sp>
          <p:nvSpPr>
            <p:cNvPr id="13" name="TextBox 12"/>
            <p:cNvSpPr txBox="1"/>
            <p:nvPr/>
          </p:nvSpPr>
          <p:spPr>
            <a:xfrm>
              <a:off x="2220838" y="2309331"/>
              <a:ext cx="1383456" cy="76153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Atom</a:t>
              </a:r>
            </a:p>
          </p:txBody>
        </p:sp>
        <p:sp>
          <p:nvSpPr>
            <p:cNvPr id="14" name="Rounded Rectangle 13"/>
            <p:cNvSpPr/>
            <p:nvPr/>
          </p:nvSpPr>
          <p:spPr>
            <a:xfrm>
              <a:off x="936173" y="3020396"/>
              <a:ext cx="1774371" cy="1213756"/>
            </a:xfrm>
            <a:prstGeom prst="roundRect">
              <a:avLst>
                <a:gd name="adj" fmla="val 1351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Program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Attributes</a:t>
              </a:r>
            </a:p>
          </p:txBody>
        </p:sp>
        <p:sp>
          <p:nvSpPr>
            <p:cNvPr id="15" name="Rounded Rectangle 14"/>
            <p:cNvSpPr/>
            <p:nvPr/>
          </p:nvSpPr>
          <p:spPr>
            <a:xfrm>
              <a:off x="2923932" y="3017217"/>
              <a:ext cx="1569465" cy="1213756"/>
            </a:xfrm>
            <a:prstGeom prst="roundRect">
              <a:avLst>
                <a:gd name="adj" fmla="val 8795"/>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Mapping</a:t>
              </a:r>
            </a:p>
          </p:txBody>
        </p:sp>
        <p:sp>
          <p:nvSpPr>
            <p:cNvPr id="16" name="Rounded Rectangle 15"/>
            <p:cNvSpPr/>
            <p:nvPr/>
          </p:nvSpPr>
          <p:spPr>
            <a:xfrm>
              <a:off x="1925811" y="4365050"/>
              <a:ext cx="1569465" cy="827433"/>
            </a:xfrm>
            <a:prstGeom prst="roundRect">
              <a:avLst>
                <a:gd name="adj" fmla="val 896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Myriad Pro Cond" panose="020B0506030403020204" pitchFamily="34" charset="0"/>
                  <a:ea typeface="+mn-ea"/>
                  <a:cs typeface="+mn-cs"/>
                </a:rPr>
                <a:t>State</a:t>
              </a:r>
            </a:p>
          </p:txBody>
        </p:sp>
      </p:grpSp>
      <p:cxnSp>
        <p:nvCxnSpPr>
          <p:cNvPr id="17" name="Straight Arrow Connector 16">
            <a:extLst>
              <a:ext uri="{FF2B5EF4-FFF2-40B4-BE49-F238E27FC236}">
                <a16:creationId xmlns:a16="http://schemas.microsoft.com/office/drawing/2014/main" id="{E3B64903-D764-4703-A44B-88EB16000D17}"/>
              </a:ext>
            </a:extLst>
          </p:cNvPr>
          <p:cNvCxnSpPr>
            <a:cxnSpLocks/>
          </p:cNvCxnSpPr>
          <p:nvPr/>
        </p:nvCxnSpPr>
        <p:spPr>
          <a:xfrm>
            <a:off x="2242752" y="2728403"/>
            <a:ext cx="868946" cy="25949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36725" y="2167685"/>
            <a:ext cx="1901483"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1. CREATE</a:t>
            </a:r>
          </a:p>
        </p:txBody>
      </p:sp>
      <p:cxnSp>
        <p:nvCxnSpPr>
          <p:cNvPr id="18" name="Straight Arrow Connector 17">
            <a:extLst>
              <a:ext uri="{FF2B5EF4-FFF2-40B4-BE49-F238E27FC236}">
                <a16:creationId xmlns:a16="http://schemas.microsoft.com/office/drawing/2014/main" id="{E3B64903-D764-4703-A44B-88EB16000D17}"/>
              </a:ext>
            </a:extLst>
          </p:cNvPr>
          <p:cNvCxnSpPr>
            <a:cxnSpLocks/>
          </p:cNvCxnSpPr>
          <p:nvPr/>
        </p:nvCxnSpPr>
        <p:spPr>
          <a:xfrm flipH="1">
            <a:off x="6030051" y="2728403"/>
            <a:ext cx="1081949" cy="40314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04375" y="2175440"/>
            <a:ext cx="2473754"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2. MAP/UNMAP</a:t>
            </a:r>
          </a:p>
        </p:txBody>
      </p:sp>
      <p:cxnSp>
        <p:nvCxnSpPr>
          <p:cNvPr id="21" name="Straight Arrow Connector 20">
            <a:extLst>
              <a:ext uri="{FF2B5EF4-FFF2-40B4-BE49-F238E27FC236}">
                <a16:creationId xmlns:a16="http://schemas.microsoft.com/office/drawing/2014/main" id="{E3B64903-D764-4703-A44B-88EB16000D17}"/>
              </a:ext>
            </a:extLst>
          </p:cNvPr>
          <p:cNvCxnSpPr>
            <a:cxnSpLocks/>
          </p:cNvCxnSpPr>
          <p:nvPr/>
        </p:nvCxnSpPr>
        <p:spPr>
          <a:xfrm flipH="1" flipV="1">
            <a:off x="4602518" y="4319754"/>
            <a:ext cx="588548" cy="60193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707560" y="4983737"/>
            <a:ext cx="438132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uLnTx/>
                <a:uFillTx/>
                <a:latin typeface="Consolas" panose="020B0609020204030204" pitchFamily="49" charset="0"/>
                <a:ea typeface="+mn-ea"/>
                <a:cs typeface="+mn-cs"/>
              </a:rPr>
              <a:t>3. ACTIVATE/DEACTIVATE</a:t>
            </a:r>
          </a:p>
        </p:txBody>
      </p:sp>
      <p:sp>
        <p:nvSpPr>
          <p:cNvPr id="5" name="Rectangle 4">
            <a:extLst>
              <a:ext uri="{FF2B5EF4-FFF2-40B4-BE49-F238E27FC236}">
                <a16:creationId xmlns:a16="http://schemas.microsoft.com/office/drawing/2014/main" id="{D1BFF25C-4878-6C41-BF72-743CE2916023}"/>
              </a:ext>
            </a:extLst>
          </p:cNvPr>
          <p:cNvSpPr/>
          <p:nvPr/>
        </p:nvSpPr>
        <p:spPr>
          <a:xfrm>
            <a:off x="223016" y="895404"/>
            <a:ext cx="688898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Three Atom operators</a:t>
            </a:r>
            <a:endParaRPr kumimoji="0" lang="en-TR" sz="2800" b="1" i="0" u="none" strike="noStrike" kern="1200" cap="none" spc="0" normalizeH="0" baseline="0" noProof="0" dirty="0">
              <a:ln>
                <a:noFill/>
              </a:ln>
              <a:solidFill>
                <a:srgbClr val="4E67C8">
                  <a:lumMod val="75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A51532A8-32B6-A947-8810-2210C102301E}"/>
              </a:ext>
            </a:extLst>
          </p:cNvPr>
          <p:cNvSpPr txBox="1"/>
          <p:nvPr/>
        </p:nvSpPr>
        <p:spPr>
          <a:xfrm>
            <a:off x="76591" y="2760358"/>
            <a:ext cx="24442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Create ID, Metadata</a:t>
            </a:r>
          </a:p>
        </p:txBody>
      </p:sp>
      <p:sp>
        <p:nvSpPr>
          <p:cNvPr id="19" name="TextBox 18">
            <a:extLst>
              <a:ext uri="{FF2B5EF4-FFF2-40B4-BE49-F238E27FC236}">
                <a16:creationId xmlns:a16="http://schemas.microsoft.com/office/drawing/2014/main" id="{14711C24-C5B9-8740-B9B9-895B1C625EDD}"/>
              </a:ext>
            </a:extLst>
          </p:cNvPr>
          <p:cNvSpPr txBox="1"/>
          <p:nvPr/>
        </p:nvSpPr>
        <p:spPr>
          <a:xfrm>
            <a:off x="6633863" y="2861740"/>
            <a:ext cx="244426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Map ID, Start Addr., Size</a:t>
            </a:r>
            <a:b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b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Map2D ID, …</a:t>
            </a:r>
            <a:endParaRPr kumimoji="0" lang="en-TR"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TextBox 21">
            <a:extLst>
              <a:ext uri="{FF2B5EF4-FFF2-40B4-BE49-F238E27FC236}">
                <a16:creationId xmlns:a16="http://schemas.microsoft.com/office/drawing/2014/main" id="{9BCFA3EA-09F2-6C40-BE0A-0B6BA8E9449A}"/>
              </a:ext>
            </a:extLst>
          </p:cNvPr>
          <p:cNvSpPr txBox="1"/>
          <p:nvPr/>
        </p:nvSpPr>
        <p:spPr>
          <a:xfrm>
            <a:off x="4807917" y="5424302"/>
            <a:ext cx="24442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Activate ID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6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Deactivate ID</a:t>
            </a:r>
            <a:endParaRPr kumimoji="0" lang="en-TR" sz="16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15914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3" grpId="0"/>
      <p:bldP spid="7" grpId="0"/>
      <p:bldP spid="19" grpId="0"/>
      <p:bldP spid="22"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a:extLst>
              <a:ext uri="{FF2B5EF4-FFF2-40B4-BE49-F238E27FC236}">
                <a16:creationId xmlns:a16="http://schemas.microsoft.com/office/drawing/2014/main" id="{E637D349-1DB1-4C8A-8F68-C64C0170B25F}"/>
              </a:ext>
            </a:extLst>
          </p:cNvPr>
          <p:cNvSpPr txBox="1"/>
          <p:nvPr/>
        </p:nvSpPr>
        <p:spPr>
          <a:xfrm>
            <a:off x="2138648" y="1267112"/>
            <a:ext cx="3436800" cy="4154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Mapping Table</a:t>
            </a:r>
            <a:endParaRPr kumimoji="0" lang="en-US" sz="27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11" name="Table 10">
            <a:extLst>
              <a:ext uri="{FF2B5EF4-FFF2-40B4-BE49-F238E27FC236}">
                <a16:creationId xmlns:a16="http://schemas.microsoft.com/office/drawing/2014/main" id="{D813B142-69CD-4223-93F7-238A2A528FBA}"/>
              </a:ext>
            </a:extLst>
          </p:cNvPr>
          <p:cNvGraphicFramePr>
            <a:graphicFrameLocks noGrp="1"/>
          </p:cNvGraphicFramePr>
          <p:nvPr/>
        </p:nvGraphicFramePr>
        <p:xfrm>
          <a:off x="2769068" y="1720855"/>
          <a:ext cx="2175960" cy="1749007"/>
        </p:xfrm>
        <a:graphic>
          <a:graphicData uri="http://schemas.openxmlformats.org/drawingml/2006/table">
            <a:tbl>
              <a:tblPr firstRow="1" bandRow="1">
                <a:tableStyleId>{5C22544A-7EE6-4342-B048-85BDC9FD1C3A}</a:tableStyleId>
              </a:tblPr>
              <a:tblGrid>
                <a:gridCol w="1300373">
                  <a:extLst>
                    <a:ext uri="{9D8B030D-6E8A-4147-A177-3AD203B41FA5}">
                      <a16:colId xmlns:a16="http://schemas.microsoft.com/office/drawing/2014/main" val="3779005586"/>
                    </a:ext>
                  </a:extLst>
                </a:gridCol>
                <a:gridCol w="875587">
                  <a:extLst>
                    <a:ext uri="{9D8B030D-6E8A-4147-A177-3AD203B41FA5}">
                      <a16:colId xmlns:a16="http://schemas.microsoft.com/office/drawing/2014/main" val="578106588"/>
                    </a:ext>
                  </a:extLst>
                </a:gridCol>
              </a:tblGrid>
              <a:tr h="903187">
                <a:tc>
                  <a:txBody>
                    <a:bodyPr/>
                    <a:lstStyle/>
                    <a:p>
                      <a:pPr algn="ctr"/>
                      <a:r>
                        <a:rPr lang="en-US" sz="2100" dirty="0">
                          <a:solidFill>
                            <a:schemeClr val="tx1"/>
                          </a:solidFill>
                          <a:latin typeface="Myriad Pro Cond" panose="020B0506030403020204" pitchFamily="34" charset="0"/>
                        </a:rPr>
                        <a:t>Memory Address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100" dirty="0">
                          <a:solidFill>
                            <a:schemeClr val="tx1"/>
                          </a:solidFill>
                          <a:latin typeface="Myriad Pro Cond" panose="020B0506030403020204" pitchFamily="34" charset="0"/>
                        </a:rPr>
                        <a:t>Atom ID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315865"/>
                  </a:ext>
                </a:extLst>
              </a:tr>
              <a:tr h="268835">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7446741"/>
                  </a:ext>
                </a:extLst>
              </a:tr>
              <a:tr h="268835">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5807746"/>
                  </a:ext>
                </a:extLst>
              </a:tr>
              <a:tr h="268835">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6247564"/>
                  </a:ext>
                </a:extLst>
              </a:tr>
            </a:tbl>
          </a:graphicData>
        </a:graphic>
      </p:graphicFrame>
      <p:sp>
        <p:nvSpPr>
          <p:cNvPr id="35" name="Rectangle: Rounded Corners 2">
            <a:extLst>
              <a:ext uri="{FF2B5EF4-FFF2-40B4-BE49-F238E27FC236}">
                <a16:creationId xmlns:a16="http://schemas.microsoft.com/office/drawing/2014/main" id="{FDE77C69-ED65-4421-B88F-035E0F904AE7}"/>
              </a:ext>
            </a:extLst>
          </p:cNvPr>
          <p:cNvSpPr/>
          <p:nvPr/>
        </p:nvSpPr>
        <p:spPr>
          <a:xfrm>
            <a:off x="6548984" y="1474861"/>
            <a:ext cx="1769423" cy="1198898"/>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Mapping Cache</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ectangle: Rounded Corners 2">
            <a:extLst>
              <a:ext uri="{FF2B5EF4-FFF2-40B4-BE49-F238E27FC236}">
                <a16:creationId xmlns:a16="http://schemas.microsoft.com/office/drawing/2014/main" id="{5F44EC3B-7D39-49F0-9CD0-25A5212D0ECA}"/>
              </a:ext>
            </a:extLst>
          </p:cNvPr>
          <p:cNvSpPr/>
          <p:nvPr/>
        </p:nvSpPr>
        <p:spPr>
          <a:xfrm>
            <a:off x="2542732" y="4561617"/>
            <a:ext cx="2631876" cy="896398"/>
          </a:xfrm>
          <a:prstGeom prst="roundRect">
            <a:avLst/>
          </a:prstGeom>
          <a:solidFill>
            <a:schemeClr val="bg2">
              <a:lumMod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Lookup Unit</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Rounded Corners 2">
            <a:extLst>
              <a:ext uri="{FF2B5EF4-FFF2-40B4-BE49-F238E27FC236}">
                <a16:creationId xmlns:a16="http://schemas.microsoft.com/office/drawing/2014/main" id="{3D8AB886-ECEB-446F-818A-E87E4BBA6DB1}"/>
              </a:ext>
            </a:extLst>
          </p:cNvPr>
          <p:cNvSpPr/>
          <p:nvPr/>
        </p:nvSpPr>
        <p:spPr>
          <a:xfrm>
            <a:off x="211326" y="2538667"/>
            <a:ext cx="1311499" cy="2833628"/>
          </a:xfrm>
          <a:prstGeom prst="round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TLB</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Rectangle: Rounded Corners 2">
            <a:extLst>
              <a:ext uri="{FF2B5EF4-FFF2-40B4-BE49-F238E27FC236}">
                <a16:creationId xmlns:a16="http://schemas.microsoft.com/office/drawing/2014/main" id="{2ED619B8-70B5-45E4-B7FE-60CF830727DC}"/>
              </a:ext>
            </a:extLst>
          </p:cNvPr>
          <p:cNvSpPr/>
          <p:nvPr/>
        </p:nvSpPr>
        <p:spPr>
          <a:xfrm>
            <a:off x="6493419" y="4898742"/>
            <a:ext cx="2255504" cy="818501"/>
          </a:xfrm>
          <a:prstGeom prst="roundRect">
            <a:avLst/>
          </a:prstGeom>
          <a:solidFill>
            <a:srgbClr val="C42F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Optimization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Client</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3" name="Connector: Elbow 12">
            <a:extLst>
              <a:ext uri="{FF2B5EF4-FFF2-40B4-BE49-F238E27FC236}">
                <a16:creationId xmlns:a16="http://schemas.microsoft.com/office/drawing/2014/main" id="{799C33E6-5B11-4807-A250-793EF147C7E7}"/>
              </a:ext>
            </a:extLst>
          </p:cNvPr>
          <p:cNvCxnSpPr>
            <a:cxnSpLocks/>
            <a:stCxn id="16" idx="1"/>
          </p:cNvCxnSpPr>
          <p:nvPr/>
        </p:nvCxnSpPr>
        <p:spPr>
          <a:xfrm rot="10800000">
            <a:off x="1522826" y="4101078"/>
            <a:ext cx="1019907" cy="908739"/>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0F920A5-E298-402B-A75C-27C150D54BEA}"/>
              </a:ext>
            </a:extLst>
          </p:cNvPr>
          <p:cNvCxnSpPr>
            <a:cxnSpLocks/>
            <a:stCxn id="17" idx="3"/>
            <a:endCxn id="50" idx="1"/>
          </p:cNvCxnSpPr>
          <p:nvPr/>
        </p:nvCxnSpPr>
        <p:spPr>
          <a:xfrm flipV="1">
            <a:off x="1522825" y="1474861"/>
            <a:ext cx="615823" cy="248062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78716863-9CA5-F340-872E-C2AEE9B7E283}"/>
              </a:ext>
            </a:extLst>
          </p:cNvPr>
          <p:cNvSpPr>
            <a:spLocks noGrp="1"/>
          </p:cNvSpPr>
          <p:nvPr>
            <p:ph type="title"/>
          </p:nvPr>
        </p:nvSpPr>
        <p:spPr>
          <a:xfrm>
            <a:off x="171450" y="136525"/>
            <a:ext cx="8801100" cy="659003"/>
          </a:xfrm>
        </p:spPr>
        <p:txBody>
          <a:bodyPr/>
          <a:lstStyle/>
          <a:p>
            <a:r>
              <a:rPr lang="en-TR" sz="4000" dirty="0"/>
              <a:t>MetaSys Key Structures</a:t>
            </a:r>
          </a:p>
        </p:txBody>
      </p:sp>
      <p:cxnSp>
        <p:nvCxnSpPr>
          <p:cNvPr id="8" name="Straight Arrow Connector 7">
            <a:extLst>
              <a:ext uri="{FF2B5EF4-FFF2-40B4-BE49-F238E27FC236}">
                <a16:creationId xmlns:a16="http://schemas.microsoft.com/office/drawing/2014/main" id="{08DBF1DB-C8E9-254B-9F5A-3546C83039DF}"/>
              </a:ext>
            </a:extLst>
          </p:cNvPr>
          <p:cNvCxnSpPr>
            <a:stCxn id="18" idx="1"/>
            <a:endCxn id="16" idx="3"/>
          </p:cNvCxnSpPr>
          <p:nvPr/>
        </p:nvCxnSpPr>
        <p:spPr>
          <a:xfrm flipH="1" flipV="1">
            <a:off x="5174608" y="5009816"/>
            <a:ext cx="1318811" cy="2981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497A5BA-A1D5-EB49-8722-179A0848D25E}"/>
              </a:ext>
            </a:extLst>
          </p:cNvPr>
          <p:cNvSpPr/>
          <p:nvPr/>
        </p:nvSpPr>
        <p:spPr>
          <a:xfrm>
            <a:off x="2138648" y="1267112"/>
            <a:ext cx="3436800" cy="2688369"/>
          </a:xfrm>
          <a:prstGeom prst="rect">
            <a:avLst/>
          </a:prstGeom>
          <a:solidFill>
            <a:schemeClr val="tx1">
              <a:lumMod val="50000"/>
              <a:lumOff val="50000"/>
              <a:alpha val="201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DCC2A14-3281-4F49-BB8A-B09E9989AF70}"/>
              </a:ext>
            </a:extLst>
          </p:cNvPr>
          <p:cNvSpPr txBox="1"/>
          <p:nvPr/>
        </p:nvSpPr>
        <p:spPr>
          <a:xfrm>
            <a:off x="2359324" y="3583383"/>
            <a:ext cx="299544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Resides in Main Memory</a:t>
            </a:r>
          </a:p>
        </p:txBody>
      </p:sp>
      <p:cxnSp>
        <p:nvCxnSpPr>
          <p:cNvPr id="22" name="Straight Arrow Connector 21">
            <a:extLst>
              <a:ext uri="{FF2B5EF4-FFF2-40B4-BE49-F238E27FC236}">
                <a16:creationId xmlns:a16="http://schemas.microsoft.com/office/drawing/2014/main" id="{5DB1E36D-0688-A942-891F-06C472ED6262}"/>
              </a:ext>
            </a:extLst>
          </p:cNvPr>
          <p:cNvCxnSpPr>
            <a:cxnSpLocks/>
            <a:stCxn id="50" idx="3"/>
            <a:endCxn id="35" idx="1"/>
          </p:cNvCxnSpPr>
          <p:nvPr/>
        </p:nvCxnSpPr>
        <p:spPr>
          <a:xfrm>
            <a:off x="5575448" y="1474861"/>
            <a:ext cx="973536" cy="5994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
            <a:extLst>
              <a:ext uri="{FF2B5EF4-FFF2-40B4-BE49-F238E27FC236}">
                <a16:creationId xmlns:a16="http://schemas.microsoft.com/office/drawing/2014/main" id="{ACC51B1F-6BA8-F149-9E62-A467A3FA581D}"/>
              </a:ext>
            </a:extLst>
          </p:cNvPr>
          <p:cNvSpPr/>
          <p:nvPr/>
        </p:nvSpPr>
        <p:spPr>
          <a:xfrm>
            <a:off x="6548984" y="3302304"/>
            <a:ext cx="2507010" cy="989729"/>
          </a:xfrm>
          <a:prstGeom prst="round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Attribute Table</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28" name="Straight Arrow Connector 27">
            <a:extLst>
              <a:ext uri="{FF2B5EF4-FFF2-40B4-BE49-F238E27FC236}">
                <a16:creationId xmlns:a16="http://schemas.microsoft.com/office/drawing/2014/main" id="{CE7502A6-335A-0D4D-A1C6-318B62CCDE4D}"/>
              </a:ext>
            </a:extLst>
          </p:cNvPr>
          <p:cNvCxnSpPr>
            <a:cxnSpLocks/>
            <a:stCxn id="35" idx="2"/>
            <a:endCxn id="27" idx="0"/>
          </p:cNvCxnSpPr>
          <p:nvPr/>
        </p:nvCxnSpPr>
        <p:spPr>
          <a:xfrm>
            <a:off x="7433696" y="2673759"/>
            <a:ext cx="368793" cy="628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A3F5196-90DC-B543-B289-B3B9577EC56A}"/>
              </a:ext>
            </a:extLst>
          </p:cNvPr>
          <p:cNvCxnSpPr>
            <a:cxnSpLocks/>
            <a:stCxn id="27" idx="2"/>
            <a:endCxn id="18" idx="0"/>
          </p:cNvCxnSpPr>
          <p:nvPr/>
        </p:nvCxnSpPr>
        <p:spPr>
          <a:xfrm flipH="1">
            <a:off x="7621171" y="4292033"/>
            <a:ext cx="181318" cy="6067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D19F0C-D951-ED4C-A75A-275BDBD893D7}"/>
              </a:ext>
            </a:extLst>
          </p:cNvPr>
          <p:cNvSpPr txBox="1"/>
          <p:nvPr/>
        </p:nvSpPr>
        <p:spPr>
          <a:xfrm>
            <a:off x="7583107" y="2736757"/>
            <a:ext cx="11774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Atom ID</a:t>
            </a:r>
          </a:p>
        </p:txBody>
      </p:sp>
      <p:sp>
        <p:nvSpPr>
          <p:cNvPr id="40" name="TextBox 39">
            <a:extLst>
              <a:ext uri="{FF2B5EF4-FFF2-40B4-BE49-F238E27FC236}">
                <a16:creationId xmlns:a16="http://schemas.microsoft.com/office/drawing/2014/main" id="{63923198-A937-8B47-9D1E-89A5BCFEF1FA}"/>
              </a:ext>
            </a:extLst>
          </p:cNvPr>
          <p:cNvSpPr txBox="1"/>
          <p:nvPr/>
        </p:nvSpPr>
        <p:spPr>
          <a:xfrm>
            <a:off x="7795143" y="4405880"/>
            <a:ext cx="11774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Attributes</a:t>
            </a:r>
          </a:p>
        </p:txBody>
      </p:sp>
      <p:sp>
        <p:nvSpPr>
          <p:cNvPr id="41" name="TextBox 40">
            <a:extLst>
              <a:ext uri="{FF2B5EF4-FFF2-40B4-BE49-F238E27FC236}">
                <a16:creationId xmlns:a16="http://schemas.microsoft.com/office/drawing/2014/main" id="{6DCFCB06-B307-D345-9157-31D32D1ECB35}"/>
              </a:ext>
            </a:extLst>
          </p:cNvPr>
          <p:cNvSpPr txBox="1"/>
          <p:nvPr/>
        </p:nvSpPr>
        <p:spPr>
          <a:xfrm rot="693916">
            <a:off x="5220866" y="4785210"/>
            <a:ext cx="117740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Virtual Address</a:t>
            </a:r>
          </a:p>
        </p:txBody>
      </p:sp>
      <p:sp>
        <p:nvSpPr>
          <p:cNvPr id="21" name="Rectangle: Rounded Corners 2">
            <a:extLst>
              <a:ext uri="{FF2B5EF4-FFF2-40B4-BE49-F238E27FC236}">
                <a16:creationId xmlns:a16="http://schemas.microsoft.com/office/drawing/2014/main" id="{C2893B0B-620D-F642-986D-2B46E418D4B8}"/>
              </a:ext>
            </a:extLst>
          </p:cNvPr>
          <p:cNvSpPr/>
          <p:nvPr/>
        </p:nvSpPr>
        <p:spPr>
          <a:xfrm>
            <a:off x="3013979" y="5590888"/>
            <a:ext cx="1769423" cy="1198898"/>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Metadata Mapping Cache</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custDataLst>
      <p:tags r:id="rId1"/>
    </p:custDataLst>
    <p:extLst>
      <p:ext uri="{BB962C8B-B14F-4D97-AF65-F5344CB8AC3E}">
        <p14:creationId xmlns:p14="http://schemas.microsoft.com/office/powerpoint/2010/main" val="313308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5" grpId="0" animBg="1"/>
      <p:bldP spid="16" grpId="0" animBg="1"/>
      <p:bldP spid="17" grpId="0" animBg="1"/>
      <p:bldP spid="18" grpId="0" animBg="1"/>
      <p:bldP spid="12" grpId="0" animBg="1"/>
      <p:bldP spid="20" grpId="0"/>
      <p:bldP spid="27" grpId="0" animBg="1"/>
      <p:bldP spid="39" grpId="0"/>
      <p:bldP spid="40" grpId="0"/>
      <p:bldP spid="41"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9415"/>
            <a:ext cx="9144000" cy="2699489"/>
          </a:xfrm>
          <a:prstGeom prst="rect">
            <a:avLst/>
          </a:prstGeom>
          <a:solidFill>
            <a:srgbClr val="45A1E6"/>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5020" y="284750"/>
            <a:ext cx="9144000" cy="2051158"/>
          </a:xfrm>
          <a:prstGeom prst="rect">
            <a:avLst/>
          </a:prstGeom>
          <a:noFill/>
        </p:spPr>
        <p:txBody>
          <a:bodyPr anchor="ctr">
            <a:noAutofit/>
          </a:bodyPr>
          <a:lstStyle/>
          <a:p>
            <a:pPr algn="ctr">
              <a:lnSpc>
                <a:spcPct val="100000"/>
              </a:lnSpc>
            </a:pPr>
            <a:r>
              <a:rPr lang="en-US" sz="4000" b="1" dirty="0">
                <a:solidFill>
                  <a:schemeClr val="bg1"/>
                </a:solidFill>
                <a:latin typeface="Cambria" panose="02040503050406030204" pitchFamily="18" charset="0"/>
              </a:rPr>
              <a:t>DAMOV: A New Methodology </a:t>
            </a:r>
            <a:br>
              <a:rPr lang="en-US" sz="4000" b="1" dirty="0">
                <a:solidFill>
                  <a:schemeClr val="bg1"/>
                </a:solidFill>
                <a:latin typeface="Cambria" panose="02040503050406030204" pitchFamily="18" charset="0"/>
              </a:rPr>
            </a:br>
            <a:r>
              <a:rPr lang="en-US" sz="4000" b="1" dirty="0">
                <a:solidFill>
                  <a:schemeClr val="bg1"/>
                </a:solidFill>
                <a:latin typeface="Cambria" panose="02040503050406030204" pitchFamily="18" charset="0"/>
              </a:rPr>
              <a:t>and Benchmark Suite for Evaluating </a:t>
            </a:r>
            <a:br>
              <a:rPr lang="en-US" sz="4000" b="1" dirty="0">
                <a:solidFill>
                  <a:schemeClr val="bg1"/>
                </a:solidFill>
                <a:latin typeface="Cambria" panose="02040503050406030204" pitchFamily="18" charset="0"/>
              </a:rPr>
            </a:br>
            <a:r>
              <a:rPr lang="en-US" sz="4000" b="1" dirty="0">
                <a:solidFill>
                  <a:schemeClr val="bg1"/>
                </a:solidFill>
                <a:latin typeface="Cambria" panose="02040503050406030204" pitchFamily="18" charset="0"/>
              </a:rPr>
              <a:t>Data Movement Bottlenecks</a:t>
            </a:r>
            <a:endParaRPr lang="en-US" sz="4000" b="1" dirty="0">
              <a:solidFill>
                <a:schemeClr val="bg1"/>
              </a:solidFill>
              <a:latin typeface="Cambria" panose="02040503050406030204" pitchFamily="18" charset="0"/>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30" y="6198302"/>
            <a:ext cx="2307364" cy="4739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1FDA09C-E383-5748-8EF8-DAC14CD32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4169" y="6009335"/>
            <a:ext cx="2350007" cy="970846"/>
          </a:xfrm>
          <a:prstGeom prst="rect">
            <a:avLst/>
          </a:prstGeom>
        </p:spPr>
      </p:pic>
      <p:pic>
        <p:nvPicPr>
          <p:cNvPr id="2" name="Picture 2" descr="University of Toronto Vector Logo">
            <a:extLst>
              <a:ext uri="{FF2B5EF4-FFF2-40B4-BE49-F238E27FC236}">
                <a16:creationId xmlns:a16="http://schemas.microsoft.com/office/drawing/2014/main" id="{99E6A751-E7CA-A042-A86A-A5BC5F1F47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29" b="30409"/>
          <a:stretch/>
        </p:blipFill>
        <p:spPr bwMode="auto">
          <a:xfrm>
            <a:off x="4899251" y="6080418"/>
            <a:ext cx="1869578" cy="709740"/>
          </a:xfrm>
          <a:prstGeom prst="rect">
            <a:avLst/>
          </a:prstGeom>
          <a:noFill/>
          <a:extLst>
            <a:ext uri="{909E8E84-426E-40DD-AFC4-6F175D3DCCD1}">
              <a14:hiddenFill xmlns:a14="http://schemas.microsoft.com/office/drawing/2010/main">
                <a:solidFill>
                  <a:srgbClr val="FFFFFF"/>
                </a:solidFill>
              </a14:hiddenFill>
            </a:ext>
          </a:extLst>
        </p:spPr>
      </p:pic>
      <p:pic>
        <p:nvPicPr>
          <p:cNvPr id="12" name="Graphic 11">
            <a:extLst>
              <a:ext uri="{FF2B5EF4-FFF2-40B4-BE49-F238E27FC236}">
                <a16:creationId xmlns:a16="http://schemas.microsoft.com/office/drawing/2014/main" id="{CBD60745-F199-BC4E-BEDC-0EBEC427E3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9919" y="5515844"/>
            <a:ext cx="2534121" cy="487517"/>
          </a:xfrm>
          <a:prstGeom prst="rect">
            <a:avLst/>
          </a:prstGeom>
        </p:spPr>
      </p:pic>
      <p:pic>
        <p:nvPicPr>
          <p:cNvPr id="14" name="Google Shape;45;p7" descr="Imagen que contiene Texto&#10;&#10;Descripción generada automáticamente">
            <a:extLst>
              <a:ext uri="{FF2B5EF4-FFF2-40B4-BE49-F238E27FC236}">
                <a16:creationId xmlns:a16="http://schemas.microsoft.com/office/drawing/2014/main" id="{E543E093-7599-2E46-B657-E084F8B6E10D}"/>
              </a:ext>
            </a:extLst>
          </p:cNvPr>
          <p:cNvPicPr preferRelativeResize="0">
            <a:picLocks noChangeAspect="1"/>
          </p:cNvPicPr>
          <p:nvPr/>
        </p:nvPicPr>
        <p:blipFill rotWithShape="1">
          <a:blip r:embed="rId8">
            <a:alphaModFix/>
          </a:blip>
          <a:srcRect/>
          <a:stretch/>
        </p:blipFill>
        <p:spPr>
          <a:xfrm>
            <a:off x="6963752" y="6120963"/>
            <a:ext cx="1939546" cy="720000"/>
          </a:xfrm>
          <a:prstGeom prst="rect">
            <a:avLst/>
          </a:prstGeom>
          <a:noFill/>
          <a:ln>
            <a:noFill/>
          </a:ln>
        </p:spPr>
      </p:pic>
      <p:sp>
        <p:nvSpPr>
          <p:cNvPr id="13" name="Subtitle 2">
            <a:extLst>
              <a:ext uri="{FF2B5EF4-FFF2-40B4-BE49-F238E27FC236}">
                <a16:creationId xmlns:a16="http://schemas.microsoft.com/office/drawing/2014/main" id="{25B5DCB7-382B-7845-94D6-2CB31C8F23B2}"/>
              </a:ext>
            </a:extLst>
          </p:cNvPr>
          <p:cNvSpPr txBox="1">
            <a:spLocks/>
          </p:cNvSpPr>
          <p:nvPr/>
        </p:nvSpPr>
        <p:spPr>
          <a:xfrm>
            <a:off x="-56753" y="3319869"/>
            <a:ext cx="9026238" cy="153028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mbria"/>
                <a:ea typeface="+mn-ea"/>
                <a:cs typeface="Cambria"/>
              </a:rPr>
              <a:t>Geraldo F. Oliveira</a:t>
            </a:r>
            <a:endParaRPr kumimoji="0" lang="en-US" sz="1800" b="1" i="0" u="none" strike="noStrike" kern="1200" cap="none" spc="0" normalizeH="0" baseline="30000" noProof="0" dirty="0">
              <a:ln>
                <a:noFill/>
              </a:ln>
              <a:solidFill>
                <a:prstClr val="black"/>
              </a:solidFill>
              <a:effectLst/>
              <a:uLnTx/>
              <a:uFillTx/>
              <a:latin typeface="Cambria"/>
              <a:ea typeface="+mn-ea"/>
              <a:cs typeface="Cambria"/>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Juan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Gill Sans MT Ext Condensed Bold" charset="0"/>
                <a:cs typeface="Gill Sans MT Ext Condensed Bold" charset="0"/>
              </a:rPr>
              <a:t>Gómez-Luna</a:t>
            </a:r>
            <a:r>
              <a:rPr kumimoji="0" lang="en-US" sz="2400" b="0" i="0" u="none" strike="noStrike" kern="1200" cap="none" spc="0" normalizeH="0" baseline="0" noProof="0" dirty="0">
                <a:ln>
                  <a:noFill/>
                </a:ln>
                <a:solidFill>
                  <a:prstClr val="black"/>
                </a:solidFill>
                <a:effectLst/>
                <a:uLnTx/>
                <a:uFillTx/>
                <a:latin typeface="Cambria"/>
                <a:ea typeface="+mn-ea"/>
                <a:cs typeface="Cambria"/>
              </a:rPr>
              <a:t>     Lois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Orosa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Saugata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Ghose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      Nandita Vijaykumar     Ivan Fernandez     Mohammad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Sadrosadati</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Onur</a:t>
            </a:r>
            <a:r>
              <a:rPr kumimoji="0" lang="en-US" sz="2400" b="0" i="0" u="none" strike="noStrike" kern="1200" cap="none" spc="0" normalizeH="0" baseline="0" noProof="0" dirty="0">
                <a:ln>
                  <a:noFill/>
                </a:ln>
                <a:solidFill>
                  <a:prstClr val="black"/>
                </a:solidFill>
                <a:effectLst/>
                <a:uLnTx/>
                <a:uFillTx/>
                <a:latin typeface="Cambria"/>
                <a:ea typeface="+mn-ea"/>
                <a:cs typeface="Cambria"/>
              </a:rPr>
              <a:t> </a:t>
            </a:r>
            <a:r>
              <a:rPr kumimoji="0" lang="en-US" sz="2400" b="0" i="0" u="none" strike="noStrike" kern="1200" cap="none" spc="0" normalizeH="0" baseline="0" noProof="0" dirty="0" err="1">
                <a:ln>
                  <a:noFill/>
                </a:ln>
                <a:solidFill>
                  <a:prstClr val="black"/>
                </a:solidFill>
                <a:effectLst/>
                <a:uLnTx/>
                <a:uFillTx/>
                <a:latin typeface="Cambria"/>
                <a:ea typeface="+mn-ea"/>
                <a:cs typeface="Cambria"/>
              </a:rPr>
              <a:t>Mutlu</a:t>
            </a:r>
            <a:endParaRPr kumimoji="0" lang="en-US" sz="2400" b="0" i="0" u="none" strike="noStrike" kern="1200" cap="none" spc="0" normalizeH="0" baseline="0" noProof="0" dirty="0">
              <a:ln>
                <a:noFill/>
              </a:ln>
              <a:solidFill>
                <a:prstClr val="black"/>
              </a:solidFill>
              <a:effectLst/>
              <a:uLnTx/>
              <a:uFillTx/>
              <a:latin typeface="Cambria"/>
              <a:ea typeface="+mn-ea"/>
              <a:cs typeface="Cambria"/>
            </a:endParaRPr>
          </a:p>
        </p:txBody>
      </p:sp>
    </p:spTree>
    <p:extLst>
      <p:ext uri="{BB962C8B-B14F-4D97-AF65-F5344CB8AC3E}">
        <p14:creationId xmlns:p14="http://schemas.microsoft.com/office/powerpoint/2010/main" val="192243550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Outline</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1175657"/>
            <a:ext cx="8801100" cy="5001305"/>
          </a:xfrm>
        </p:spPr>
        <p:txBody>
          <a:bodyPr/>
          <a:lstStyle/>
          <a:p>
            <a:pPr>
              <a:lnSpc>
                <a:spcPct val="100000"/>
              </a:lnSpc>
              <a:spcAft>
                <a:spcPts val="1000"/>
              </a:spcAft>
            </a:pPr>
            <a:r>
              <a:rPr lang="en-TR" sz="3600" dirty="0">
                <a:solidFill>
                  <a:schemeClr val="tx1">
                    <a:lumMod val="50000"/>
                    <a:lumOff val="50000"/>
                  </a:schemeClr>
                </a:solidFill>
              </a:rPr>
              <a:t>Background on Expressive Memory</a:t>
            </a:r>
          </a:p>
          <a:p>
            <a:pPr>
              <a:lnSpc>
                <a:spcPct val="100000"/>
              </a:lnSpc>
              <a:spcAft>
                <a:spcPts val="1000"/>
              </a:spcAft>
            </a:pPr>
            <a:r>
              <a:rPr lang="en-TR" sz="3600" dirty="0">
                <a:solidFill>
                  <a:schemeClr val="tx1">
                    <a:lumMod val="50000"/>
                    <a:lumOff val="50000"/>
                  </a:schemeClr>
                </a:solidFill>
              </a:rPr>
              <a:t>MetaSys</a:t>
            </a:r>
          </a:p>
          <a:p>
            <a:pPr lvl="1">
              <a:lnSpc>
                <a:spcPct val="100000"/>
              </a:lnSpc>
              <a:spcAft>
                <a:spcPts val="1000"/>
              </a:spcAft>
            </a:pPr>
            <a:r>
              <a:rPr lang="en-TR" sz="3200" dirty="0">
                <a:solidFill>
                  <a:schemeClr val="tx1">
                    <a:lumMod val="50000"/>
                    <a:lumOff val="50000"/>
                  </a:schemeClr>
                </a:solidFill>
              </a:rPr>
              <a:t>Software Interface</a:t>
            </a:r>
          </a:p>
          <a:p>
            <a:pPr lvl="1">
              <a:lnSpc>
                <a:spcPct val="100000"/>
              </a:lnSpc>
              <a:spcAft>
                <a:spcPts val="1000"/>
              </a:spcAft>
            </a:pPr>
            <a:r>
              <a:rPr lang="en-TR" sz="3200" dirty="0">
                <a:solidFill>
                  <a:schemeClr val="tx1">
                    <a:lumMod val="50000"/>
                    <a:lumOff val="50000"/>
                  </a:schemeClr>
                </a:solidFill>
              </a:rPr>
              <a:t>Key Structures</a:t>
            </a:r>
          </a:p>
          <a:p>
            <a:pPr>
              <a:lnSpc>
                <a:spcPct val="100000"/>
              </a:lnSpc>
              <a:spcAft>
                <a:spcPts val="1000"/>
              </a:spcAft>
            </a:pPr>
            <a:r>
              <a:rPr lang="en-TR" sz="3600" b="1" dirty="0"/>
              <a:t>FPGA Implementation</a:t>
            </a:r>
          </a:p>
          <a:p>
            <a:pPr>
              <a:lnSpc>
                <a:spcPct val="100000"/>
              </a:lnSpc>
              <a:spcAft>
                <a:spcPts val="1000"/>
              </a:spcAft>
            </a:pPr>
            <a:r>
              <a:rPr lang="en-TR" sz="3600" dirty="0"/>
              <a:t>Evaluation</a:t>
            </a:r>
          </a:p>
        </p:txBody>
      </p:sp>
    </p:spTree>
    <p:extLst>
      <p:ext uri="{BB962C8B-B14F-4D97-AF65-F5344CB8AC3E}">
        <p14:creationId xmlns:p14="http://schemas.microsoft.com/office/powerpoint/2010/main" val="88149054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2D5A-77F5-484D-A371-2992B793E875}"/>
              </a:ext>
            </a:extLst>
          </p:cNvPr>
          <p:cNvSpPr>
            <a:spLocks noGrp="1"/>
          </p:cNvSpPr>
          <p:nvPr>
            <p:ph type="title"/>
          </p:nvPr>
        </p:nvSpPr>
        <p:spPr/>
        <p:txBody>
          <a:bodyPr/>
          <a:lstStyle/>
          <a:p>
            <a:r>
              <a:rPr lang="en-TR" dirty="0"/>
              <a:t>FPGA Prototype</a:t>
            </a:r>
          </a:p>
        </p:txBody>
      </p:sp>
      <p:sp>
        <p:nvSpPr>
          <p:cNvPr id="3" name="Content Placeholder 2">
            <a:extLst>
              <a:ext uri="{FF2B5EF4-FFF2-40B4-BE49-F238E27FC236}">
                <a16:creationId xmlns:a16="http://schemas.microsoft.com/office/drawing/2014/main" id="{B7C8A1B9-625A-2248-80CD-BF4D64C058FE}"/>
              </a:ext>
            </a:extLst>
          </p:cNvPr>
          <p:cNvSpPr>
            <a:spLocks noGrp="1"/>
          </p:cNvSpPr>
          <p:nvPr>
            <p:ph idx="1"/>
          </p:nvPr>
        </p:nvSpPr>
        <p:spPr/>
        <p:txBody>
          <a:bodyPr/>
          <a:lstStyle/>
          <a:p>
            <a:pPr marL="0" indent="0">
              <a:buNone/>
            </a:pPr>
            <a:r>
              <a:rPr lang="en-TR" dirty="0"/>
              <a:t>Prototype on Xilinx Zedboard</a:t>
            </a:r>
          </a:p>
          <a:p>
            <a:pPr marL="0" indent="0">
              <a:buNone/>
            </a:pPr>
            <a:r>
              <a:rPr lang="en-TR" dirty="0"/>
              <a:t>within a </a:t>
            </a:r>
            <a:r>
              <a:rPr lang="en-TR" dirty="0">
                <a:solidFill>
                  <a:schemeClr val="bg2">
                    <a:lumMod val="50000"/>
                  </a:schemeClr>
                </a:solidFill>
              </a:rPr>
              <a:t>real RISC-V system</a:t>
            </a:r>
            <a:r>
              <a:rPr lang="en-TR" dirty="0"/>
              <a:t> (Rocket Chip)</a:t>
            </a:r>
          </a:p>
        </p:txBody>
      </p:sp>
      <p:pic>
        <p:nvPicPr>
          <p:cNvPr id="1026" name="Picture 2" descr="410-248 | Digilent ZedBoard Zynq-7000 ARM/FPGA SoC-Entwicklungsplatine  Ethernet/UART/USB | Distrelec Schweiz">
            <a:extLst>
              <a:ext uri="{FF2B5EF4-FFF2-40B4-BE49-F238E27FC236}">
                <a16:creationId xmlns:a16="http://schemas.microsoft.com/office/drawing/2014/main" id="{3E796495-5EF3-674D-B140-F0B656CD38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52" r="16963"/>
          <a:stretch/>
        </p:blipFill>
        <p:spPr bwMode="auto">
          <a:xfrm>
            <a:off x="592663" y="2547585"/>
            <a:ext cx="3497633" cy="30047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1EDD32-85AA-914F-AD61-EEB9BE639744}"/>
              </a:ext>
            </a:extLst>
          </p:cNvPr>
          <p:cNvSpPr txBox="1"/>
          <p:nvPr/>
        </p:nvSpPr>
        <p:spPr>
          <a:xfrm>
            <a:off x="1048903" y="2123949"/>
            <a:ext cx="25851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srgbClr val="B4DCFA">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Zedboard</a:t>
            </a:r>
          </a:p>
        </p:txBody>
      </p:sp>
      <p:sp>
        <p:nvSpPr>
          <p:cNvPr id="6" name="TextBox 5">
            <a:extLst>
              <a:ext uri="{FF2B5EF4-FFF2-40B4-BE49-F238E27FC236}">
                <a16:creationId xmlns:a16="http://schemas.microsoft.com/office/drawing/2014/main" id="{2D19F1C9-E11F-4741-97AC-69A190B0519D}"/>
              </a:ext>
            </a:extLst>
          </p:cNvPr>
          <p:cNvSpPr txBox="1"/>
          <p:nvPr/>
        </p:nvSpPr>
        <p:spPr>
          <a:xfrm>
            <a:off x="5468909" y="2114675"/>
            <a:ext cx="258515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2800" b="1" i="0" u="none" strike="noStrike" kern="1200" cap="none" spc="0" normalizeH="0" baseline="0" noProof="0" dirty="0">
                <a:ln>
                  <a:noFill/>
                </a:ln>
                <a:solidFill>
                  <a:srgbClr val="B4DCFA">
                    <a:lumMod val="50000"/>
                  </a:srgbClr>
                </a:solidFill>
                <a:effectLst/>
                <a:uLnTx/>
                <a:uFillTx/>
                <a:latin typeface="Helvetica Neue" panose="02000503000000020004" pitchFamily="2" charset="0"/>
                <a:ea typeface="Helvetica Neue" panose="02000503000000020004" pitchFamily="2" charset="0"/>
                <a:cs typeface="Helvetica Neue" panose="02000503000000020004" pitchFamily="2" charset="0"/>
              </a:rPr>
              <a:t>Rocket Chip</a:t>
            </a:r>
          </a:p>
        </p:txBody>
      </p:sp>
      <p:pic>
        <p:nvPicPr>
          <p:cNvPr id="1028" name="Picture 4" descr="Rocket-Chip を改造して外部SRAMからプログラムをロードして実行する - FPGA開発日記">
            <a:extLst>
              <a:ext uri="{FF2B5EF4-FFF2-40B4-BE49-F238E27FC236}">
                <a16:creationId xmlns:a16="http://schemas.microsoft.com/office/drawing/2014/main" id="{801D5875-F281-534E-A812-35C7E60A73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482" y="2647169"/>
            <a:ext cx="2902055" cy="3753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43381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6D16-42F4-A14D-B512-E68180AA7A81}"/>
              </a:ext>
            </a:extLst>
          </p:cNvPr>
          <p:cNvSpPr>
            <a:spLocks noGrp="1"/>
          </p:cNvSpPr>
          <p:nvPr>
            <p:ph type="title"/>
          </p:nvPr>
        </p:nvSpPr>
        <p:spPr/>
        <p:txBody>
          <a:bodyPr/>
          <a:lstStyle/>
          <a:p>
            <a:r>
              <a:rPr lang="en-TR" sz="4400" dirty="0"/>
              <a:t>MetaSys in Rocket Chip</a:t>
            </a:r>
          </a:p>
        </p:txBody>
      </p:sp>
      <p:sp>
        <p:nvSpPr>
          <p:cNvPr id="3" name="Content Placeholder 2">
            <a:extLst>
              <a:ext uri="{FF2B5EF4-FFF2-40B4-BE49-F238E27FC236}">
                <a16:creationId xmlns:a16="http://schemas.microsoft.com/office/drawing/2014/main" id="{34D5CD2C-64E5-3246-9440-028BCADD778A}"/>
              </a:ext>
            </a:extLst>
          </p:cNvPr>
          <p:cNvSpPr>
            <a:spLocks noGrp="1"/>
          </p:cNvSpPr>
          <p:nvPr>
            <p:ph idx="1"/>
          </p:nvPr>
        </p:nvSpPr>
        <p:spPr>
          <a:xfrm>
            <a:off x="171450" y="1198179"/>
            <a:ext cx="8801100" cy="4978784"/>
          </a:xfrm>
        </p:spPr>
        <p:txBody>
          <a:bodyPr/>
          <a:lstStyle/>
          <a:p>
            <a:pPr marL="0" indent="0">
              <a:buNone/>
            </a:pPr>
            <a:r>
              <a:rPr lang="en-TR" dirty="0"/>
              <a:t>Implement two</a:t>
            </a:r>
            <a:r>
              <a:rPr lang="en-TR" dirty="0">
                <a:solidFill>
                  <a:schemeClr val="bg2">
                    <a:lumMod val="50000"/>
                  </a:schemeClr>
                </a:solidFill>
              </a:rPr>
              <a:t> main </a:t>
            </a:r>
            <a:r>
              <a:rPr lang="en-TR" dirty="0"/>
              <a:t>components:</a:t>
            </a:r>
          </a:p>
          <a:p>
            <a:pPr marL="0" indent="0">
              <a:buNone/>
            </a:pPr>
            <a:endParaRPr lang="en-TR" dirty="0"/>
          </a:p>
          <a:p>
            <a:pPr marL="514350" indent="-514350">
              <a:buFont typeface="+mj-lt"/>
              <a:buAutoNum type="arabicPeriod"/>
            </a:pPr>
            <a:r>
              <a:rPr lang="en-TR" dirty="0">
                <a:solidFill>
                  <a:schemeClr val="bg2">
                    <a:lumMod val="50000"/>
                  </a:schemeClr>
                </a:solidFill>
              </a:rPr>
              <a:t>Atom Controller</a:t>
            </a:r>
          </a:p>
          <a:p>
            <a:pPr lvl="1"/>
            <a:r>
              <a:rPr lang="en-TR" dirty="0"/>
              <a:t>Manages the</a:t>
            </a:r>
            <a:r>
              <a:rPr lang="en-TR" dirty="0">
                <a:solidFill>
                  <a:schemeClr val="bg2">
                    <a:lumMod val="50000"/>
                  </a:schemeClr>
                </a:solidFill>
              </a:rPr>
              <a:t> attribute table </a:t>
            </a:r>
            <a:r>
              <a:rPr lang="en-TR" dirty="0"/>
              <a:t>(CREATE – (DE)ACTIVATE)</a:t>
            </a:r>
          </a:p>
          <a:p>
            <a:pPr lvl="1"/>
            <a:r>
              <a:rPr lang="en-TR" dirty="0"/>
              <a:t>Performs atom mapping (MAP/UNMAP)</a:t>
            </a:r>
          </a:p>
          <a:p>
            <a:pPr lvl="2"/>
            <a:r>
              <a:rPr lang="en-TR" dirty="0"/>
              <a:t> Physical address </a:t>
            </a:r>
            <a:r>
              <a:rPr lang="en-TR" dirty="0">
                <a:sym typeface="Wingdings" pitchFamily="2" charset="2"/>
              </a:rPr>
              <a:t> Atom ID</a:t>
            </a:r>
          </a:p>
          <a:p>
            <a:pPr marL="914400" lvl="2" indent="0">
              <a:buNone/>
            </a:pPr>
            <a:endParaRPr lang="en-TR" dirty="0"/>
          </a:p>
          <a:p>
            <a:pPr marL="514350" indent="-514350">
              <a:buFont typeface="+mj-lt"/>
              <a:buAutoNum type="arabicPeriod"/>
            </a:pPr>
            <a:r>
              <a:rPr lang="en-TR" dirty="0">
                <a:solidFill>
                  <a:schemeClr val="bg2">
                    <a:lumMod val="50000"/>
                  </a:schemeClr>
                </a:solidFill>
              </a:rPr>
              <a:t>Metadata Lookup Unit</a:t>
            </a:r>
          </a:p>
          <a:p>
            <a:pPr lvl="1"/>
            <a:r>
              <a:rPr lang="en-TR" dirty="0"/>
              <a:t>Responds to clients:</a:t>
            </a:r>
          </a:p>
          <a:p>
            <a:pPr lvl="2"/>
            <a:r>
              <a:rPr lang="en-TR" dirty="0"/>
              <a:t>Provides atom attributes</a:t>
            </a:r>
          </a:p>
          <a:p>
            <a:pPr lvl="1"/>
            <a:r>
              <a:rPr lang="en-TR" dirty="0"/>
              <a:t>Contains the metadata mapping cache</a:t>
            </a:r>
          </a:p>
        </p:txBody>
      </p:sp>
    </p:spTree>
    <p:extLst>
      <p:ext uri="{BB962C8B-B14F-4D97-AF65-F5344CB8AC3E}">
        <p14:creationId xmlns:p14="http://schemas.microsoft.com/office/powerpoint/2010/main" val="185052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87395-FB43-8743-B686-24BC9E2690FA}"/>
              </a:ext>
            </a:extLst>
          </p:cNvPr>
          <p:cNvSpPr>
            <a:spLocks noGrp="1"/>
          </p:cNvSpPr>
          <p:nvPr>
            <p:ph type="title"/>
          </p:nvPr>
        </p:nvSpPr>
        <p:spPr/>
        <p:txBody>
          <a:bodyPr/>
          <a:lstStyle/>
          <a:p>
            <a:r>
              <a:rPr lang="en-TR" dirty="0"/>
              <a:t>Changes in Rocket Chip</a:t>
            </a:r>
          </a:p>
        </p:txBody>
      </p:sp>
      <p:pic>
        <p:nvPicPr>
          <p:cNvPr id="5" name="Graphic 4">
            <a:extLst>
              <a:ext uri="{FF2B5EF4-FFF2-40B4-BE49-F238E27FC236}">
                <a16:creationId xmlns:a16="http://schemas.microsoft.com/office/drawing/2014/main" id="{9D0C28EB-636B-6840-8ED2-33816FBFAE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858" y="2108200"/>
            <a:ext cx="2540000" cy="2641600"/>
          </a:xfrm>
          <a:prstGeom prst="rect">
            <a:avLst/>
          </a:prstGeom>
        </p:spPr>
      </p:pic>
      <p:pic>
        <p:nvPicPr>
          <p:cNvPr id="9" name="Graphic 8">
            <a:extLst>
              <a:ext uri="{FF2B5EF4-FFF2-40B4-BE49-F238E27FC236}">
                <a16:creationId xmlns:a16="http://schemas.microsoft.com/office/drawing/2014/main" id="{C72877FF-2962-EB41-808B-F40B52FDC1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65317" y="1551897"/>
            <a:ext cx="3657600" cy="4432300"/>
          </a:xfrm>
          <a:prstGeom prst="rect">
            <a:avLst/>
          </a:prstGeom>
        </p:spPr>
      </p:pic>
      <p:sp>
        <p:nvSpPr>
          <p:cNvPr id="10" name="Rectangle: Rounded Corners 2">
            <a:extLst>
              <a:ext uri="{FF2B5EF4-FFF2-40B4-BE49-F238E27FC236}">
                <a16:creationId xmlns:a16="http://schemas.microsoft.com/office/drawing/2014/main" id="{E7374BC9-756E-2A42-8597-55AD4D613F0C}"/>
              </a:ext>
            </a:extLst>
          </p:cNvPr>
          <p:cNvSpPr/>
          <p:nvPr/>
        </p:nvSpPr>
        <p:spPr>
          <a:xfrm>
            <a:off x="6744647" y="4045988"/>
            <a:ext cx="2255504" cy="818501"/>
          </a:xfrm>
          <a:prstGeom prst="roundRect">
            <a:avLst/>
          </a:prstGeom>
          <a:solidFill>
            <a:srgbClr val="C42F1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Optimization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Client</a:t>
            </a:r>
            <a:endParaRPr kumimoji="0" lang="en-US" sz="27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2" name="Straight Arrow Connector 11">
            <a:extLst>
              <a:ext uri="{FF2B5EF4-FFF2-40B4-BE49-F238E27FC236}">
                <a16:creationId xmlns:a16="http://schemas.microsoft.com/office/drawing/2014/main" id="{AB8E4F85-61F4-8044-95BF-4B3E854B1B58}"/>
              </a:ext>
            </a:extLst>
          </p:cNvPr>
          <p:cNvCxnSpPr>
            <a:cxnSpLocks/>
            <a:stCxn id="10" idx="1"/>
          </p:cNvCxnSpPr>
          <p:nvPr/>
        </p:nvCxnSpPr>
        <p:spPr>
          <a:xfrm flipH="1" flipV="1">
            <a:off x="6120177" y="4455238"/>
            <a:ext cx="624470" cy="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0BB7EA71-8531-9442-BA48-A850ED4407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3336" y="1936753"/>
            <a:ext cx="2476071" cy="1217414"/>
          </a:xfrm>
          <a:prstGeom prst="rect">
            <a:avLst/>
          </a:prstGeom>
        </p:spPr>
      </p:pic>
      <p:sp>
        <p:nvSpPr>
          <p:cNvPr id="18" name="Rectangle: Rounded Corners 2">
            <a:extLst>
              <a:ext uri="{FF2B5EF4-FFF2-40B4-BE49-F238E27FC236}">
                <a16:creationId xmlns:a16="http://schemas.microsoft.com/office/drawing/2014/main" id="{5A6B1132-C846-2E4F-A036-F2243F6FFB3B}"/>
              </a:ext>
            </a:extLst>
          </p:cNvPr>
          <p:cNvSpPr/>
          <p:nvPr/>
        </p:nvSpPr>
        <p:spPr>
          <a:xfrm>
            <a:off x="6754921" y="2118053"/>
            <a:ext cx="2255504" cy="818501"/>
          </a:xfrm>
          <a:prstGeom prst="roundRect">
            <a:avLst/>
          </a:prstGeom>
          <a:solidFill>
            <a:schemeClr val="bg2">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User Program</a:t>
            </a:r>
          </a:p>
        </p:txBody>
      </p:sp>
      <p:cxnSp>
        <p:nvCxnSpPr>
          <p:cNvPr id="15" name="Straight Arrow Connector 14">
            <a:extLst>
              <a:ext uri="{FF2B5EF4-FFF2-40B4-BE49-F238E27FC236}">
                <a16:creationId xmlns:a16="http://schemas.microsoft.com/office/drawing/2014/main" id="{C5F6035D-38CF-7C44-9687-A4EAECEB9F05}"/>
              </a:ext>
            </a:extLst>
          </p:cNvPr>
          <p:cNvCxnSpPr>
            <a:cxnSpLocks/>
          </p:cNvCxnSpPr>
          <p:nvPr/>
        </p:nvCxnSpPr>
        <p:spPr>
          <a:xfrm flipH="1">
            <a:off x="6120177" y="2517450"/>
            <a:ext cx="624470" cy="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34A17ABB-92AF-3F4A-A364-1A75E19F20F0}"/>
              </a:ext>
            </a:extLst>
          </p:cNvPr>
          <p:cNvSpPr/>
          <p:nvPr/>
        </p:nvSpPr>
        <p:spPr>
          <a:xfrm>
            <a:off x="6424892" y="1216425"/>
            <a:ext cx="420831" cy="1281115"/>
          </a:xfrm>
          <a:custGeom>
            <a:avLst/>
            <a:gdLst>
              <a:gd name="connsiteX0" fmla="*/ 3204 w 420831"/>
              <a:gd name="connsiteY0" fmla="*/ 1281115 h 1281115"/>
              <a:gd name="connsiteX1" fmla="*/ 57795 w 420831"/>
              <a:gd name="connsiteY1" fmla="*/ 530488 h 1281115"/>
              <a:gd name="connsiteX2" fmla="*/ 398989 w 420831"/>
              <a:gd name="connsiteY2" fmla="*/ 39169 h 1281115"/>
              <a:gd name="connsiteX3" fmla="*/ 358045 w 420831"/>
              <a:gd name="connsiteY3" fmla="*/ 66465 h 1281115"/>
            </a:gdLst>
            <a:ahLst/>
            <a:cxnLst>
              <a:cxn ang="0">
                <a:pos x="connsiteX0" y="connsiteY0"/>
              </a:cxn>
              <a:cxn ang="0">
                <a:pos x="connsiteX1" y="connsiteY1"/>
              </a:cxn>
              <a:cxn ang="0">
                <a:pos x="connsiteX2" y="connsiteY2"/>
              </a:cxn>
              <a:cxn ang="0">
                <a:pos x="connsiteX3" y="connsiteY3"/>
              </a:cxn>
            </a:cxnLst>
            <a:rect l="l" t="t" r="r" b="b"/>
            <a:pathLst>
              <a:path w="420831" h="1281115">
                <a:moveTo>
                  <a:pt x="3204" y="1281115"/>
                </a:moveTo>
                <a:cubicBezTo>
                  <a:pt x="-2483" y="1009297"/>
                  <a:pt x="-8169" y="737479"/>
                  <a:pt x="57795" y="530488"/>
                </a:cubicBezTo>
                <a:cubicBezTo>
                  <a:pt x="123759" y="323497"/>
                  <a:pt x="398989" y="39169"/>
                  <a:pt x="398989" y="39169"/>
                </a:cubicBezTo>
                <a:cubicBezTo>
                  <a:pt x="449031" y="-38168"/>
                  <a:pt x="403538" y="14148"/>
                  <a:pt x="358045" y="66465"/>
                </a:cubicBezTo>
              </a:path>
            </a:pathLst>
          </a:custGeom>
          <a:noFill/>
          <a:ln w="38100">
            <a:solidFill>
              <a:schemeClr val="accent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0BAE2985-ADDF-E24F-BE54-41A4E65B7AA1}"/>
              </a:ext>
            </a:extLst>
          </p:cNvPr>
          <p:cNvSpPr txBox="1"/>
          <p:nvPr/>
        </p:nvSpPr>
        <p:spPr>
          <a:xfrm>
            <a:off x="6739744" y="1081279"/>
            <a:ext cx="189703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Instructions</a:t>
            </a:r>
          </a:p>
        </p:txBody>
      </p:sp>
      <p:sp>
        <p:nvSpPr>
          <p:cNvPr id="31" name="TextBox 30">
            <a:extLst>
              <a:ext uri="{FF2B5EF4-FFF2-40B4-BE49-F238E27FC236}">
                <a16:creationId xmlns:a16="http://schemas.microsoft.com/office/drawing/2014/main" id="{C9A5BD11-6140-F742-8128-A8A7EC6E7B1D}"/>
              </a:ext>
            </a:extLst>
          </p:cNvPr>
          <p:cNvSpPr txBox="1"/>
          <p:nvPr/>
        </p:nvSpPr>
        <p:spPr>
          <a:xfrm>
            <a:off x="6902851" y="5014614"/>
            <a:ext cx="1897039"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TR" sz="1800" b="1"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Lookup IO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 A</a:t>
            </a:r>
            <a:r>
              <a:rPr kumimoji="0" lang="en-TR"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ddress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 Attributes</a:t>
            </a:r>
          </a:p>
        </p:txBody>
      </p:sp>
      <p:sp>
        <p:nvSpPr>
          <p:cNvPr id="32" name="Freeform 31">
            <a:extLst>
              <a:ext uri="{FF2B5EF4-FFF2-40B4-BE49-F238E27FC236}">
                <a16:creationId xmlns:a16="http://schemas.microsoft.com/office/drawing/2014/main" id="{3E255CE1-69C0-EC49-B34C-8E255EE18B94}"/>
              </a:ext>
            </a:extLst>
          </p:cNvPr>
          <p:cNvSpPr/>
          <p:nvPr/>
        </p:nvSpPr>
        <p:spPr>
          <a:xfrm>
            <a:off x="6387152" y="4476465"/>
            <a:ext cx="805218" cy="689173"/>
          </a:xfrm>
          <a:custGeom>
            <a:avLst/>
            <a:gdLst>
              <a:gd name="connsiteX0" fmla="*/ 0 w 573206"/>
              <a:gd name="connsiteY0" fmla="*/ 0 h 668740"/>
              <a:gd name="connsiteX1" fmla="*/ 95535 w 573206"/>
              <a:gd name="connsiteY1" fmla="*/ 464024 h 668740"/>
              <a:gd name="connsiteX2" fmla="*/ 573206 w 573206"/>
              <a:gd name="connsiteY2" fmla="*/ 668740 h 668740"/>
            </a:gdLst>
            <a:ahLst/>
            <a:cxnLst>
              <a:cxn ang="0">
                <a:pos x="connsiteX0" y="connsiteY0"/>
              </a:cxn>
              <a:cxn ang="0">
                <a:pos x="connsiteX1" y="connsiteY1"/>
              </a:cxn>
              <a:cxn ang="0">
                <a:pos x="connsiteX2" y="connsiteY2"/>
              </a:cxn>
            </a:cxnLst>
            <a:rect l="l" t="t" r="r" b="b"/>
            <a:pathLst>
              <a:path w="573206" h="668740">
                <a:moveTo>
                  <a:pt x="0" y="0"/>
                </a:moveTo>
                <a:cubicBezTo>
                  <a:pt x="0" y="176283"/>
                  <a:pt x="1" y="352567"/>
                  <a:pt x="95535" y="464024"/>
                </a:cubicBezTo>
                <a:cubicBezTo>
                  <a:pt x="191069" y="575481"/>
                  <a:pt x="382137" y="622110"/>
                  <a:pt x="573206" y="668740"/>
                </a:cubicBezTo>
              </a:path>
            </a:pathLst>
          </a:custGeom>
          <a:noFill/>
          <a:ln w="38100">
            <a:solidFill>
              <a:schemeClr val="accent4"/>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4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P spid="28" grpId="0" animBg="1"/>
      <p:bldP spid="30" grpId="0"/>
      <p:bldP spid="31" grpId="0"/>
      <p:bldP spid="32"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990DC-0DB3-8A4F-8951-FEF112E093D7}"/>
              </a:ext>
            </a:extLst>
          </p:cNvPr>
          <p:cNvSpPr>
            <a:spLocks noGrp="1"/>
          </p:cNvSpPr>
          <p:nvPr>
            <p:ph type="title"/>
          </p:nvPr>
        </p:nvSpPr>
        <p:spPr/>
        <p:txBody>
          <a:bodyPr/>
          <a:lstStyle/>
          <a:p>
            <a:r>
              <a:rPr lang="en-TR" dirty="0"/>
              <a:t>Source on Github</a:t>
            </a:r>
          </a:p>
        </p:txBody>
      </p:sp>
      <p:pic>
        <p:nvPicPr>
          <p:cNvPr id="4" name="Content Placeholder 3">
            <a:extLst>
              <a:ext uri="{FF2B5EF4-FFF2-40B4-BE49-F238E27FC236}">
                <a16:creationId xmlns:a16="http://schemas.microsoft.com/office/drawing/2014/main" id="{94754E87-6BA1-5440-8E19-1345C574A521}"/>
              </a:ext>
            </a:extLst>
          </p:cNvPr>
          <p:cNvPicPr>
            <a:picLocks noGrp="1" noChangeAspect="1"/>
          </p:cNvPicPr>
          <p:nvPr>
            <p:ph idx="1"/>
          </p:nvPr>
        </p:nvPicPr>
        <p:blipFill>
          <a:blip r:embed="rId3"/>
          <a:stretch>
            <a:fillRect/>
          </a:stretch>
        </p:blipFill>
        <p:spPr>
          <a:xfrm>
            <a:off x="700969" y="1767871"/>
            <a:ext cx="7742061" cy="4468904"/>
          </a:xfrm>
          <a:prstGeom prst="rect">
            <a:avLst/>
          </a:prstGeom>
        </p:spPr>
      </p:pic>
      <p:sp>
        <p:nvSpPr>
          <p:cNvPr id="6" name="TextBox 5">
            <a:extLst>
              <a:ext uri="{FF2B5EF4-FFF2-40B4-BE49-F238E27FC236}">
                <a16:creationId xmlns:a16="http://schemas.microsoft.com/office/drawing/2014/main" id="{4C02E446-A8FE-074C-9914-DA87774ACB79}"/>
              </a:ext>
            </a:extLst>
          </p:cNvPr>
          <p:cNvSpPr txBox="1"/>
          <p:nvPr/>
        </p:nvSpPr>
        <p:spPr>
          <a:xfrm>
            <a:off x="1467556" y="1097033"/>
            <a:ext cx="6445952"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4"/>
              </a:rPr>
              <a:t>https://github.com/CMU-SAFARI/MetaSys</a:t>
            </a:r>
            <a:endParaRPr kumimoji="0" lang="en-TR"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57766405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Outline</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1175657"/>
            <a:ext cx="8801100" cy="5001305"/>
          </a:xfrm>
        </p:spPr>
        <p:txBody>
          <a:bodyPr/>
          <a:lstStyle/>
          <a:p>
            <a:pPr>
              <a:lnSpc>
                <a:spcPct val="100000"/>
              </a:lnSpc>
              <a:spcAft>
                <a:spcPts val="1000"/>
              </a:spcAft>
            </a:pPr>
            <a:r>
              <a:rPr lang="en-TR" sz="3600" dirty="0">
                <a:solidFill>
                  <a:schemeClr val="tx1">
                    <a:lumMod val="50000"/>
                    <a:lumOff val="50000"/>
                  </a:schemeClr>
                </a:solidFill>
              </a:rPr>
              <a:t>Background on Expressive Memory</a:t>
            </a:r>
          </a:p>
          <a:p>
            <a:pPr>
              <a:lnSpc>
                <a:spcPct val="100000"/>
              </a:lnSpc>
              <a:spcAft>
                <a:spcPts val="1000"/>
              </a:spcAft>
            </a:pPr>
            <a:r>
              <a:rPr lang="en-TR" sz="3600" dirty="0">
                <a:solidFill>
                  <a:schemeClr val="tx1">
                    <a:lumMod val="50000"/>
                    <a:lumOff val="50000"/>
                  </a:schemeClr>
                </a:solidFill>
              </a:rPr>
              <a:t>MetaSys</a:t>
            </a:r>
          </a:p>
          <a:p>
            <a:pPr lvl="1">
              <a:lnSpc>
                <a:spcPct val="100000"/>
              </a:lnSpc>
              <a:spcAft>
                <a:spcPts val="1000"/>
              </a:spcAft>
            </a:pPr>
            <a:r>
              <a:rPr lang="en-TR" sz="3200" dirty="0">
                <a:solidFill>
                  <a:schemeClr val="tx1">
                    <a:lumMod val="50000"/>
                    <a:lumOff val="50000"/>
                  </a:schemeClr>
                </a:solidFill>
              </a:rPr>
              <a:t>Software Interface</a:t>
            </a:r>
          </a:p>
          <a:p>
            <a:pPr lvl="1">
              <a:lnSpc>
                <a:spcPct val="100000"/>
              </a:lnSpc>
              <a:spcAft>
                <a:spcPts val="1000"/>
              </a:spcAft>
            </a:pPr>
            <a:r>
              <a:rPr lang="en-TR" sz="3200" dirty="0">
                <a:solidFill>
                  <a:schemeClr val="tx1">
                    <a:lumMod val="50000"/>
                    <a:lumOff val="50000"/>
                  </a:schemeClr>
                </a:solidFill>
              </a:rPr>
              <a:t>Key Structures</a:t>
            </a:r>
          </a:p>
          <a:p>
            <a:pPr>
              <a:lnSpc>
                <a:spcPct val="100000"/>
              </a:lnSpc>
              <a:spcAft>
                <a:spcPts val="1000"/>
              </a:spcAft>
            </a:pPr>
            <a:r>
              <a:rPr lang="en-TR" sz="3600" dirty="0">
                <a:solidFill>
                  <a:schemeClr val="tx1">
                    <a:lumMod val="50000"/>
                    <a:lumOff val="50000"/>
                  </a:schemeClr>
                </a:solidFill>
              </a:rPr>
              <a:t>FPGA Implementation</a:t>
            </a:r>
          </a:p>
          <a:p>
            <a:pPr>
              <a:lnSpc>
                <a:spcPct val="100000"/>
              </a:lnSpc>
              <a:spcAft>
                <a:spcPts val="1000"/>
              </a:spcAft>
            </a:pPr>
            <a:r>
              <a:rPr lang="en-TR" sz="3600" b="1" dirty="0"/>
              <a:t>Evaluation</a:t>
            </a:r>
          </a:p>
        </p:txBody>
      </p:sp>
    </p:spTree>
    <p:extLst>
      <p:ext uri="{BB962C8B-B14F-4D97-AF65-F5344CB8AC3E}">
        <p14:creationId xmlns:p14="http://schemas.microsoft.com/office/powerpoint/2010/main" val="33521448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1136F-88BE-4E07-9975-FD24796BD385}"/>
              </a:ext>
            </a:extLst>
          </p:cNvPr>
          <p:cNvSpPr>
            <a:spLocks noGrp="1"/>
          </p:cNvSpPr>
          <p:nvPr>
            <p:ph type="title"/>
          </p:nvPr>
        </p:nvSpPr>
        <p:spPr/>
        <p:txBody>
          <a:bodyPr/>
          <a:lstStyle/>
          <a:p>
            <a:r>
              <a:rPr lang="en-US" sz="3600" dirty="0"/>
              <a:t>Characterizing Metadata Management</a:t>
            </a:r>
            <a:endParaRPr lang="en-CH" sz="3600" dirty="0"/>
          </a:p>
        </p:txBody>
      </p:sp>
      <p:sp>
        <p:nvSpPr>
          <p:cNvPr id="3" name="Content Placeholder 2">
            <a:extLst>
              <a:ext uri="{FF2B5EF4-FFF2-40B4-BE49-F238E27FC236}">
                <a16:creationId xmlns:a16="http://schemas.microsoft.com/office/drawing/2014/main" id="{E8D2B9C8-1440-4537-A620-922059D8BEDE}"/>
              </a:ext>
            </a:extLst>
          </p:cNvPr>
          <p:cNvSpPr>
            <a:spLocks noGrp="1"/>
          </p:cNvSpPr>
          <p:nvPr>
            <p:ph idx="1"/>
          </p:nvPr>
        </p:nvSpPr>
        <p:spPr/>
        <p:txBody>
          <a:bodyPr>
            <a:normAutofit/>
          </a:bodyPr>
          <a:lstStyle/>
          <a:p>
            <a:pPr marL="0" indent="0">
              <a:buNone/>
            </a:pPr>
            <a:r>
              <a:rPr lang="en-TR" sz="3200" dirty="0">
                <a:solidFill>
                  <a:schemeClr val="bg2">
                    <a:lumMod val="50000"/>
                  </a:schemeClr>
                </a:solidFill>
              </a:rPr>
              <a:t>Our</a:t>
            </a:r>
            <a:r>
              <a:rPr lang="en-TR" sz="3200" b="1" dirty="0">
                <a:solidFill>
                  <a:schemeClr val="bg2">
                    <a:lumMod val="50000"/>
                  </a:schemeClr>
                </a:solidFill>
              </a:rPr>
              <a:t> goal </a:t>
            </a:r>
            <a:r>
              <a:rPr lang="en-TR" sz="3200" dirty="0"/>
              <a:t>is twofold:</a:t>
            </a:r>
          </a:p>
          <a:p>
            <a:pPr marL="457200" indent="-457200">
              <a:buFont typeface="+mj-lt"/>
              <a:buAutoNum type="arabicPeriod"/>
            </a:pPr>
            <a:r>
              <a:rPr lang="en-TR" sz="3200" dirty="0"/>
              <a:t>…</a:t>
            </a:r>
          </a:p>
          <a:p>
            <a:pPr marL="457200" indent="-457200">
              <a:buFont typeface="+mj-lt"/>
              <a:buAutoNum type="arabicPeriod"/>
            </a:pPr>
            <a:r>
              <a:rPr lang="en-TR" sz="3200" dirty="0"/>
              <a:t>Perform a detailed limit study to quantify the overheads associated with </a:t>
            </a:r>
            <a:r>
              <a:rPr lang="en-TR" sz="3200" dirty="0">
                <a:solidFill>
                  <a:schemeClr val="bg2">
                    <a:lumMod val="50000"/>
                  </a:schemeClr>
                </a:solidFill>
              </a:rPr>
              <a:t>general</a:t>
            </a:r>
            <a:r>
              <a:rPr lang="en-TR" sz="3200" dirty="0"/>
              <a:t> metadata systems</a:t>
            </a:r>
          </a:p>
          <a:p>
            <a:pPr marL="0" indent="0">
              <a:buNone/>
            </a:pPr>
            <a:endParaRPr lang="en-TR" sz="3200" dirty="0"/>
          </a:p>
          <a:p>
            <a:pPr marL="0" indent="0">
              <a:buNone/>
            </a:pPr>
            <a:r>
              <a:rPr lang="en-TR" sz="3200" dirty="0"/>
              <a:t>Quantify the overheads of </a:t>
            </a:r>
            <a:br>
              <a:rPr lang="en-TR" sz="3200" dirty="0"/>
            </a:br>
            <a:r>
              <a:rPr lang="en-TR" sz="3200" dirty="0"/>
              <a:t>performing lookups in MetaSys</a:t>
            </a:r>
          </a:p>
        </p:txBody>
      </p:sp>
    </p:spTree>
    <p:extLst>
      <p:ext uri="{BB962C8B-B14F-4D97-AF65-F5344CB8AC3E}">
        <p14:creationId xmlns:p14="http://schemas.microsoft.com/office/powerpoint/2010/main" val="254867946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406A1-0B93-4CC6-984B-A57A54190BE4}"/>
              </a:ext>
            </a:extLst>
          </p:cNvPr>
          <p:cNvSpPr>
            <a:spLocks noGrp="1"/>
          </p:cNvSpPr>
          <p:nvPr>
            <p:ph type="title"/>
          </p:nvPr>
        </p:nvSpPr>
        <p:spPr/>
        <p:txBody>
          <a:bodyPr/>
          <a:lstStyle/>
          <a:p>
            <a:r>
              <a:rPr lang="en-US" dirty="0"/>
              <a:t>Evaluation Methodology</a:t>
            </a:r>
            <a:endParaRPr lang="en-CH" dirty="0"/>
          </a:p>
        </p:txBody>
      </p:sp>
      <p:pic>
        <p:nvPicPr>
          <p:cNvPr id="6" name="Picture 5">
            <a:extLst>
              <a:ext uri="{FF2B5EF4-FFF2-40B4-BE49-F238E27FC236}">
                <a16:creationId xmlns:a16="http://schemas.microsoft.com/office/drawing/2014/main" id="{FF2F9A43-842E-41A9-B21C-3613CBB2E3AF}"/>
              </a:ext>
            </a:extLst>
          </p:cNvPr>
          <p:cNvPicPr>
            <a:picLocks noChangeAspect="1"/>
          </p:cNvPicPr>
          <p:nvPr/>
        </p:nvPicPr>
        <p:blipFill rotWithShape="1">
          <a:blip r:embed="rId3"/>
          <a:srcRect l="73750" t="65245" r="5098" b="18510"/>
          <a:stretch/>
        </p:blipFill>
        <p:spPr>
          <a:xfrm>
            <a:off x="1376100" y="3429000"/>
            <a:ext cx="6391800" cy="2335271"/>
          </a:xfrm>
          <a:prstGeom prst="rect">
            <a:avLst/>
          </a:prstGeom>
        </p:spPr>
      </p:pic>
      <p:sp>
        <p:nvSpPr>
          <p:cNvPr id="3" name="TextBox 2">
            <a:extLst>
              <a:ext uri="{FF2B5EF4-FFF2-40B4-BE49-F238E27FC236}">
                <a16:creationId xmlns:a16="http://schemas.microsoft.com/office/drawing/2014/main" id="{5677825D-85DF-FC4D-80F4-7380FFC56FC3}"/>
              </a:ext>
            </a:extLst>
          </p:cNvPr>
          <p:cNvSpPr txBox="1"/>
          <p:nvPr/>
        </p:nvSpPr>
        <p:spPr>
          <a:xfrm>
            <a:off x="355600" y="1354667"/>
            <a:ext cx="8432800" cy="16927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Run workloads on MetaSys prototype (Zedboard):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R"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t>
            </a:r>
            <a:r>
              <a:rPr kumimoji="0" lang="en-TR"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icrobenchmarks:</a:t>
            </a:r>
            <a:r>
              <a:rPr kumimoji="0" lang="en-TR"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Represent a variety of memory access patterns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Polybench:</a:t>
            </a:r>
            <a:r>
              <a:rPr kumimoji="0" lang="en-TR"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Scientific computation kernels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20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Ligra:</a:t>
            </a:r>
            <a:r>
              <a:rPr kumimoji="0" lang="en-TR"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Graph workloads</a:t>
            </a:r>
          </a:p>
        </p:txBody>
      </p:sp>
    </p:spTree>
    <p:extLst>
      <p:ext uri="{BB962C8B-B14F-4D97-AF65-F5344CB8AC3E}">
        <p14:creationId xmlns:p14="http://schemas.microsoft.com/office/powerpoint/2010/main" val="189809519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E78F-BA5E-4F60-A067-79B368289CA6}"/>
              </a:ext>
            </a:extLst>
          </p:cNvPr>
          <p:cNvSpPr>
            <a:spLocks noGrp="1"/>
          </p:cNvSpPr>
          <p:nvPr>
            <p:ph type="title"/>
          </p:nvPr>
        </p:nvSpPr>
        <p:spPr/>
        <p:txBody>
          <a:bodyPr/>
          <a:lstStyle/>
          <a:p>
            <a:r>
              <a:rPr lang="en-US" dirty="0"/>
              <a:t>Performance Overhead</a:t>
            </a:r>
          </a:p>
        </p:txBody>
      </p:sp>
      <p:pic>
        <p:nvPicPr>
          <p:cNvPr id="10" name="Picture 9">
            <a:extLst>
              <a:ext uri="{FF2B5EF4-FFF2-40B4-BE49-F238E27FC236}">
                <a16:creationId xmlns:a16="http://schemas.microsoft.com/office/drawing/2014/main" id="{6D7B35EB-680C-4234-A535-3155F5119EC3}"/>
              </a:ext>
            </a:extLst>
          </p:cNvPr>
          <p:cNvPicPr>
            <a:picLocks noChangeAspect="1"/>
          </p:cNvPicPr>
          <p:nvPr/>
        </p:nvPicPr>
        <p:blipFill rotWithShape="1">
          <a:blip r:embed="rId3"/>
          <a:srcRect l="55489" t="50000" r="1086" b="22410"/>
          <a:stretch/>
        </p:blipFill>
        <p:spPr>
          <a:xfrm>
            <a:off x="226457" y="1697837"/>
            <a:ext cx="8691085" cy="2626783"/>
          </a:xfrm>
          <a:prstGeom prst="rect">
            <a:avLst/>
          </a:prstGeom>
        </p:spPr>
      </p:pic>
      <p:sp>
        <p:nvSpPr>
          <p:cNvPr id="11" name="Rectangle: Rounded Corners 2">
            <a:extLst>
              <a:ext uri="{FF2B5EF4-FFF2-40B4-BE49-F238E27FC236}">
                <a16:creationId xmlns:a16="http://schemas.microsoft.com/office/drawing/2014/main" id="{9DEC3873-B75F-4B0B-BD05-A46E7D073BAB}"/>
              </a:ext>
            </a:extLst>
          </p:cNvPr>
          <p:cNvSpPr/>
          <p:nvPr/>
        </p:nvSpPr>
        <p:spPr>
          <a:xfrm>
            <a:off x="171450" y="4514767"/>
            <a:ext cx="8858250" cy="101792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Metadata lookups occur low performance overheads</a:t>
            </a:r>
            <a:b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b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2.7% on average</a:t>
            </a:r>
          </a:p>
        </p:txBody>
      </p:sp>
    </p:spTree>
    <p:extLst>
      <p:ext uri="{BB962C8B-B14F-4D97-AF65-F5344CB8AC3E}">
        <p14:creationId xmlns:p14="http://schemas.microsoft.com/office/powerpoint/2010/main" val="349679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4E0D-9431-4203-912C-80EDA2043282}"/>
              </a:ext>
            </a:extLst>
          </p:cNvPr>
          <p:cNvSpPr>
            <a:spLocks noGrp="1"/>
          </p:cNvSpPr>
          <p:nvPr>
            <p:ph type="title"/>
          </p:nvPr>
        </p:nvSpPr>
        <p:spPr>
          <a:xfrm>
            <a:off x="0" y="101600"/>
            <a:ext cx="8169800" cy="784800"/>
          </a:xfrm>
        </p:spPr>
        <p:txBody>
          <a:bodyPr/>
          <a:lstStyle/>
          <a:p>
            <a:r>
              <a:rPr lang="en-US" sz="4400" dirty="0"/>
              <a:t>MMC hit rate </a:t>
            </a:r>
            <a:endParaRPr lang="en-CH" sz="4400" dirty="0"/>
          </a:p>
        </p:txBody>
      </p:sp>
      <p:pic>
        <p:nvPicPr>
          <p:cNvPr id="7" name="Picture 6">
            <a:extLst>
              <a:ext uri="{FF2B5EF4-FFF2-40B4-BE49-F238E27FC236}">
                <a16:creationId xmlns:a16="http://schemas.microsoft.com/office/drawing/2014/main" id="{D1ED4F94-3AB2-4F44-9CDD-3799C8546245}"/>
              </a:ext>
            </a:extLst>
          </p:cNvPr>
          <p:cNvPicPr>
            <a:picLocks noChangeAspect="1"/>
          </p:cNvPicPr>
          <p:nvPr/>
        </p:nvPicPr>
        <p:blipFill rotWithShape="1">
          <a:blip r:embed="rId3"/>
          <a:srcRect l="55625" t="51314" r="625" b="19783"/>
          <a:stretch/>
        </p:blipFill>
        <p:spPr>
          <a:xfrm>
            <a:off x="195559" y="1437272"/>
            <a:ext cx="8752881" cy="2750905"/>
          </a:xfrm>
          <a:prstGeom prst="rect">
            <a:avLst/>
          </a:prstGeom>
        </p:spPr>
      </p:pic>
      <p:sp>
        <p:nvSpPr>
          <p:cNvPr id="8" name="Rectangle: Rounded Corners 2">
            <a:extLst>
              <a:ext uri="{FF2B5EF4-FFF2-40B4-BE49-F238E27FC236}">
                <a16:creationId xmlns:a16="http://schemas.microsoft.com/office/drawing/2014/main" id="{5B6919A0-DA31-482B-8BD2-5BE67F60DA58}"/>
              </a:ext>
            </a:extLst>
          </p:cNvPr>
          <p:cNvSpPr/>
          <p:nvPr/>
        </p:nvSpPr>
        <p:spPr>
          <a:xfrm>
            <a:off x="142875" y="4525627"/>
            <a:ext cx="8858250" cy="178369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MMC can cover ~81% of all memory requests on average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MMC hit rate correlates with locality of application requests</a:t>
            </a:r>
          </a:p>
        </p:txBody>
      </p:sp>
    </p:spTree>
    <p:extLst>
      <p:ext uri="{BB962C8B-B14F-4D97-AF65-F5344CB8AC3E}">
        <p14:creationId xmlns:p14="http://schemas.microsoft.com/office/powerpoint/2010/main" val="10047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descr=" 5"/>
          <p:cNvSpPr txBox="1">
            <a:spLocks/>
          </p:cNvSpPr>
          <p:nvPr/>
        </p:nvSpPr>
        <p:spPr>
          <a:xfrm>
            <a:off x="-39252" y="707192"/>
            <a:ext cx="9258300" cy="5928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100" b="1" i="0" u="sng" strike="noStrike" kern="1200" cap="none" spc="0" normalizeH="0" baseline="0" noProof="0" dirty="0">
                <a:ln>
                  <a:noFill/>
                </a:ln>
                <a:solidFill>
                  <a:srgbClr val="C00000"/>
                </a:solidFill>
                <a:effectLst/>
                <a:uLnTx/>
                <a:uFillTx/>
                <a:latin typeface="Cambria" panose="02040503050406030204" pitchFamily="18" charset="0"/>
                <a:ea typeface="+mn-ea"/>
                <a:cs typeface="+mn-cs"/>
              </a:rPr>
              <a:t>Problem</a:t>
            </a:r>
            <a:r>
              <a:rPr kumimoji="0" lang="en-US" sz="21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Data movement is a major bottleneck is modern systems. </a:t>
            </a:r>
            <a:b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However, it is </a:t>
            </a:r>
            <a:r>
              <a:rPr kumimoji="0" lang="en-US" sz="21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unclear</a:t>
            </a:r>
            <a:r>
              <a:rPr kumimoji="0" lang="en-US" sz="21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how to identify: </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different sources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data movement bottlenecks </a:t>
            </a:r>
            <a:endPar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l" defTabSz="914400" rtl="0" eaLnBrk="1" fontAlgn="auto" latinLnBrk="0" hangingPunct="1">
              <a:lnSpc>
                <a:spcPct val="100000"/>
              </a:lnSpc>
              <a:spcBef>
                <a:spcPts val="400"/>
              </a:spcBef>
              <a:spcAft>
                <a:spcPts val="0"/>
              </a:spcAft>
              <a:buClrTx/>
              <a:buSzTx/>
              <a:buFont typeface="Arial" pitchFamily="34" charset="0"/>
              <a:buNone/>
              <a:tabLst>
                <a:tab pos="398463" algn="l"/>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 </a:t>
            </a:r>
            <a:r>
              <a:rPr kumimoji="0" lang="en-US"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most suitable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mitigation technique (e.g., caching, prefetching, near-data processing) 	for a given data movement bottleneck</a:t>
            </a:r>
            <a:endParaRPr kumimoji="0" lang="en-US" sz="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100" b="1" i="0" u="sng" strike="noStrike" kern="1200" cap="none" spc="0" normalizeH="0" baseline="0" noProof="0" dirty="0">
                <a:ln>
                  <a:noFill/>
                </a:ln>
                <a:solidFill>
                  <a:srgbClr val="5B9BD5"/>
                </a:solidFill>
                <a:effectLst/>
                <a:uLnTx/>
                <a:uFillTx/>
                <a:latin typeface="Cambria" panose="02040503050406030204" pitchFamily="18" charset="0"/>
                <a:ea typeface="+mn-ea"/>
                <a:cs typeface="+mn-cs"/>
              </a:rPr>
              <a:t>Goals</a:t>
            </a:r>
            <a:r>
              <a:rPr kumimoji="0" lang="en-US" sz="21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1. Design a methodology to </a:t>
            </a:r>
            <a:r>
              <a:rPr kumimoji="0" lang="en-US" sz="1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identify</a:t>
            </a: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sources of data movement bottlenecks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2. </a:t>
            </a:r>
            <a:r>
              <a:rPr kumimoji="0" lang="en-US" sz="1800" b="1"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Compare</a:t>
            </a:r>
            <a:r>
              <a:rPr kumimoji="0" lang="en-US" sz="1800" b="0" i="0" u="none" strike="noStrike" kern="1200" cap="none" spc="0" normalizeH="0" baseline="0" noProof="0" dirty="0">
                <a:ln>
                  <a:noFill/>
                </a:ln>
                <a:solidFill>
                  <a:srgbClr val="5B9BD5"/>
                </a:solidFill>
                <a:effectLst/>
                <a:uLnTx/>
                <a:uFillTx/>
                <a:latin typeface="Cambria" panose="02040503050406030204" pitchFamily="18" charset="0"/>
                <a:ea typeface="+mn-ea"/>
                <a:cs typeface="+mn-cs"/>
              </a:rPr>
              <a:t> compute- and memory-centric data movement mitigation techniques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endParaRPr kumimoji="0" lang="en-US" sz="800" b="0" i="0" u="sng" strike="noStrike" kern="1200" cap="none" spc="0" normalizeH="0" baseline="0" noProof="0" dirty="0">
              <a:ln>
                <a:noFill/>
              </a:ln>
              <a:solidFill>
                <a:srgbClr val="5B9BD5"/>
              </a:solidFill>
              <a:effectLst/>
              <a:uLnTx/>
              <a:uFillTx/>
              <a:latin typeface="Cambria" panose="02040503050406030204" pitchFamily="18" charset="0"/>
              <a:ea typeface="+mn-ea"/>
              <a:cs typeface="+mn-cs"/>
            </a:endParaRPr>
          </a:p>
          <a:p>
            <a:pPr marL="279400" marR="0" lvl="0" indent="-27940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100" b="1" i="0" u="sng" strike="noStrike" kern="1200" cap="none" spc="0" normalizeH="0" baseline="0" noProof="0" dirty="0">
                <a:ln>
                  <a:noFill/>
                </a:ln>
                <a:solidFill>
                  <a:srgbClr val="ED7D31"/>
                </a:solidFill>
                <a:effectLst/>
                <a:uLnTx/>
                <a:uFillTx/>
                <a:latin typeface="Cambria" panose="02040503050406030204" pitchFamily="18" charset="0"/>
                <a:ea typeface="+mn-ea"/>
                <a:cs typeface="+mn-cs"/>
              </a:rPr>
              <a:t>Key Approach</a:t>
            </a:r>
            <a:r>
              <a:rPr kumimoji="0" lang="en-US" sz="21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 </a:t>
            </a:r>
            <a:r>
              <a:rPr kumimoji="0" lang="en-US" sz="21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Perform a large-scale application characterization</a:t>
            </a:r>
            <a:r>
              <a:rPr kumimoji="0" lang="en-US" sz="2100" b="0" i="0" u="none" strike="noStrike" kern="1200" cap="none" spc="0" normalizeH="0" baseline="0" noProof="0" dirty="0">
                <a:ln>
                  <a:noFill/>
                </a:ln>
                <a:solidFill>
                  <a:srgbClr val="ED7D31"/>
                </a:solidFill>
                <a:effectLst/>
                <a:uLnTx/>
                <a:uFillTx/>
                <a:latin typeface="Calibri" panose="020F0502020204030204"/>
                <a:ea typeface="+mn-ea"/>
                <a:cs typeface="+mn-cs"/>
              </a:rPr>
              <a:t> </a:t>
            </a:r>
            <a:r>
              <a:rPr kumimoji="0" lang="en-US" sz="21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to identify </a:t>
            </a:r>
            <a:r>
              <a:rPr kumimoji="0" lang="en-US" sz="21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key metrics</a:t>
            </a:r>
            <a:r>
              <a:rPr kumimoji="0" lang="en-US" sz="21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 that reveal the sources to data movement bottlenecks</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274320" marR="0" lvl="0" indent="-274320" algn="l" defTabSz="914400" rtl="0" eaLnBrk="1" fontAlgn="auto" latinLnBrk="0" hangingPunct="1">
              <a:lnSpc>
                <a:spcPct val="100000"/>
              </a:lnSpc>
              <a:spcBef>
                <a:spcPts val="400"/>
              </a:spcBef>
              <a:spcAft>
                <a:spcPts val="0"/>
              </a:spcAft>
              <a:buClrTx/>
              <a:buSzTx/>
              <a:buFont typeface="Arial" pitchFamily="34" charset="0"/>
              <a:buChar char="•"/>
              <a:tabLst/>
              <a:defRPr/>
            </a:pPr>
            <a:r>
              <a:rPr kumimoji="0" lang="en-US" sz="2000" b="1" i="0" u="sng"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Key Contributions</a:t>
            </a:r>
            <a:r>
              <a:rPr kumimoji="0" lang="en-US" sz="20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Experimental characterization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of 77K functions across 345 applications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tab pos="398463" algn="l"/>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methodology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to characterize applications based on data movement bottlenecks and   	their relation with different data movement mitigation techniques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DAMOV: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a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benchmark suite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with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144 functions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for data movement studies</a:t>
            </a:r>
          </a:p>
          <a:p>
            <a:pPr marL="0" marR="0" lvl="0" indent="0" algn="l" defTabSz="914400" rtl="0" eaLnBrk="1" fontAlgn="auto" latinLnBrk="0" hangingPunct="1">
              <a:lnSpc>
                <a:spcPct val="100000"/>
              </a:lnSpc>
              <a:spcBef>
                <a:spcPts val="400"/>
              </a:spcBef>
              <a:spcAft>
                <a:spcPts val="0"/>
              </a:spcAft>
              <a:buClrTx/>
              <a:buSzTx/>
              <a:buFont typeface="Arial" pitchFamily="34" charset="0"/>
              <a:buNone/>
              <a:tabLst/>
              <a:defRPr/>
            </a:pPr>
            <a:r>
              <a:rPr kumimoji="0" lang="en-US" sz="1800" b="0"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  </a:t>
            </a: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Four case-studies </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to highlight DAMOV’s applicability to open research problems </a:t>
            </a:r>
            <a:endPar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8" name="Title 1">
            <a:extLst>
              <a:ext uri="{FF2B5EF4-FFF2-40B4-BE49-F238E27FC236}">
                <a16:creationId xmlns:a16="http://schemas.microsoft.com/office/drawing/2014/main" id="{069D405D-6595-4040-8181-00257A2D03F0}"/>
              </a:ext>
            </a:extLst>
          </p:cNvPr>
          <p:cNvSpPr>
            <a:spLocks noGrp="1"/>
          </p:cNvSpPr>
          <p:nvPr>
            <p:ph type="title"/>
          </p:nvPr>
        </p:nvSpPr>
        <p:spPr>
          <a:xfrm>
            <a:off x="75991" y="73723"/>
            <a:ext cx="8987622" cy="740193"/>
          </a:xfrm>
        </p:spPr>
        <p:txBody>
          <a:bodyPr/>
          <a:lstStyle/>
          <a:p>
            <a:r>
              <a:rPr lang="en-US" dirty="0"/>
              <a:t>Executive Summary </a:t>
            </a:r>
          </a:p>
        </p:txBody>
      </p:sp>
      <p:sp>
        <p:nvSpPr>
          <p:cNvPr id="6" name="Rectangle 5">
            <a:extLst>
              <a:ext uri="{FF2B5EF4-FFF2-40B4-BE49-F238E27FC236}">
                <a16:creationId xmlns:a16="http://schemas.microsoft.com/office/drawing/2014/main" id="{92EA56F8-85E9-EE4C-A1C6-CCE74B6C71C6}"/>
              </a:ext>
            </a:extLst>
          </p:cNvPr>
          <p:cNvSpPr/>
          <p:nvPr/>
        </p:nvSpPr>
        <p:spPr>
          <a:xfrm>
            <a:off x="2173747" y="6388377"/>
            <a:ext cx="4796506"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41472965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098E-49AF-45E2-9D9E-4F35A5C8A290}"/>
              </a:ext>
            </a:extLst>
          </p:cNvPr>
          <p:cNvSpPr>
            <a:spLocks noGrp="1"/>
          </p:cNvSpPr>
          <p:nvPr>
            <p:ph type="title"/>
          </p:nvPr>
        </p:nvSpPr>
        <p:spPr>
          <a:xfrm>
            <a:off x="103011" y="11289"/>
            <a:ext cx="8169800" cy="784800"/>
          </a:xfrm>
        </p:spPr>
        <p:txBody>
          <a:bodyPr/>
          <a:lstStyle/>
          <a:p>
            <a:r>
              <a:rPr lang="en-US" dirty="0"/>
              <a:t>Impact of MMC size</a:t>
            </a:r>
          </a:p>
        </p:txBody>
      </p:sp>
      <p:pic>
        <p:nvPicPr>
          <p:cNvPr id="6" name="Picture 5">
            <a:extLst>
              <a:ext uri="{FF2B5EF4-FFF2-40B4-BE49-F238E27FC236}">
                <a16:creationId xmlns:a16="http://schemas.microsoft.com/office/drawing/2014/main" id="{82269B7B-3951-407B-9E66-29A9C9FFD4AF}"/>
              </a:ext>
            </a:extLst>
          </p:cNvPr>
          <p:cNvPicPr>
            <a:picLocks noChangeAspect="1"/>
          </p:cNvPicPr>
          <p:nvPr/>
        </p:nvPicPr>
        <p:blipFill rotWithShape="1">
          <a:blip r:embed="rId3"/>
          <a:srcRect l="60318" t="48999" r="6291" b="34106"/>
          <a:stretch/>
        </p:blipFill>
        <p:spPr>
          <a:xfrm>
            <a:off x="79975" y="1712958"/>
            <a:ext cx="8984050" cy="2162528"/>
          </a:xfrm>
          <a:prstGeom prst="rect">
            <a:avLst/>
          </a:prstGeom>
        </p:spPr>
      </p:pic>
      <p:sp>
        <p:nvSpPr>
          <p:cNvPr id="7" name="Rectangle: Rounded Corners 2">
            <a:extLst>
              <a:ext uri="{FF2B5EF4-FFF2-40B4-BE49-F238E27FC236}">
                <a16:creationId xmlns:a16="http://schemas.microsoft.com/office/drawing/2014/main" id="{80A25F9B-3F41-474C-AC9C-40AD432BF507}"/>
              </a:ext>
            </a:extLst>
          </p:cNvPr>
          <p:cNvSpPr/>
          <p:nvPr/>
        </p:nvSpPr>
        <p:spPr>
          <a:xfrm>
            <a:off x="205775" y="4283393"/>
            <a:ext cx="8858250" cy="101792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Workloads with low temporal and spatial locality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are not sensitive to MMC size</a:t>
            </a:r>
          </a:p>
        </p:txBody>
      </p:sp>
    </p:spTree>
    <p:extLst>
      <p:ext uri="{BB962C8B-B14F-4D97-AF65-F5344CB8AC3E}">
        <p14:creationId xmlns:p14="http://schemas.microsoft.com/office/powerpoint/2010/main" val="22940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098E-49AF-45E2-9D9E-4F35A5C8A290}"/>
              </a:ext>
            </a:extLst>
          </p:cNvPr>
          <p:cNvSpPr>
            <a:spLocks noGrp="1"/>
          </p:cNvSpPr>
          <p:nvPr>
            <p:ph type="title"/>
          </p:nvPr>
        </p:nvSpPr>
        <p:spPr>
          <a:xfrm>
            <a:off x="0" y="91118"/>
            <a:ext cx="8169800" cy="784800"/>
          </a:xfrm>
        </p:spPr>
        <p:txBody>
          <a:bodyPr>
            <a:normAutofit fontScale="90000"/>
          </a:bodyPr>
          <a:lstStyle/>
          <a:p>
            <a:r>
              <a:rPr lang="en-US" dirty="0"/>
              <a:t>Impact of Tagging Granularity</a:t>
            </a:r>
          </a:p>
        </p:txBody>
      </p:sp>
      <p:pic>
        <p:nvPicPr>
          <p:cNvPr id="5" name="Picture 4">
            <a:extLst>
              <a:ext uri="{FF2B5EF4-FFF2-40B4-BE49-F238E27FC236}">
                <a16:creationId xmlns:a16="http://schemas.microsoft.com/office/drawing/2014/main" id="{4DF3F753-B036-4C7F-B2DC-ACAF13EEA5A6}"/>
              </a:ext>
            </a:extLst>
          </p:cNvPr>
          <p:cNvPicPr>
            <a:picLocks noChangeAspect="1"/>
          </p:cNvPicPr>
          <p:nvPr/>
        </p:nvPicPr>
        <p:blipFill rotWithShape="1">
          <a:blip r:embed="rId3"/>
          <a:srcRect l="56250" t="66483" r="1250" b="14527"/>
          <a:stretch/>
        </p:blipFill>
        <p:spPr>
          <a:xfrm>
            <a:off x="157131" y="1898970"/>
            <a:ext cx="9006050" cy="1914363"/>
          </a:xfrm>
          <a:prstGeom prst="rect">
            <a:avLst/>
          </a:prstGeom>
        </p:spPr>
      </p:pic>
      <p:sp>
        <p:nvSpPr>
          <p:cNvPr id="7" name="Rectangle: Rounded Corners 2">
            <a:extLst>
              <a:ext uri="{FF2B5EF4-FFF2-40B4-BE49-F238E27FC236}">
                <a16:creationId xmlns:a16="http://schemas.microsoft.com/office/drawing/2014/main" id="{2A1AA8EB-A172-4AFA-8F37-15B899DA0B02}"/>
              </a:ext>
            </a:extLst>
          </p:cNvPr>
          <p:cNvSpPr/>
          <p:nvPr/>
        </p:nvSpPr>
        <p:spPr>
          <a:xfrm>
            <a:off x="157131" y="4327423"/>
            <a:ext cx="8858250" cy="101792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Performance impact increases with finer granularity</a:t>
            </a:r>
          </a:p>
        </p:txBody>
      </p:sp>
    </p:spTree>
    <p:extLst>
      <p:ext uri="{BB962C8B-B14F-4D97-AF65-F5344CB8AC3E}">
        <p14:creationId xmlns:p14="http://schemas.microsoft.com/office/powerpoint/2010/main" val="12835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F098E-49AF-45E2-9D9E-4F35A5C8A290}"/>
              </a:ext>
            </a:extLst>
          </p:cNvPr>
          <p:cNvSpPr>
            <a:spLocks noGrp="1"/>
          </p:cNvSpPr>
          <p:nvPr>
            <p:ph type="title"/>
          </p:nvPr>
        </p:nvSpPr>
        <p:spPr>
          <a:xfrm>
            <a:off x="75641" y="156187"/>
            <a:ext cx="8992717" cy="784800"/>
          </a:xfrm>
        </p:spPr>
        <p:txBody>
          <a:bodyPr>
            <a:noAutofit/>
          </a:bodyPr>
          <a:lstStyle/>
          <a:p>
            <a:r>
              <a:rPr lang="en-US" sz="3200" dirty="0"/>
              <a:t>Impact of Tagging Granularity on TLB misses</a:t>
            </a:r>
          </a:p>
        </p:txBody>
      </p:sp>
      <p:pic>
        <p:nvPicPr>
          <p:cNvPr id="6" name="Picture 5">
            <a:extLst>
              <a:ext uri="{FF2B5EF4-FFF2-40B4-BE49-F238E27FC236}">
                <a16:creationId xmlns:a16="http://schemas.microsoft.com/office/drawing/2014/main" id="{2EFBB73D-3FDB-40D4-890C-F17AC7BDB044}"/>
              </a:ext>
            </a:extLst>
          </p:cNvPr>
          <p:cNvPicPr>
            <a:picLocks noChangeAspect="1"/>
          </p:cNvPicPr>
          <p:nvPr/>
        </p:nvPicPr>
        <p:blipFill rotWithShape="1">
          <a:blip r:embed="rId3"/>
          <a:srcRect l="56251" t="46058" r="1874" b="31607"/>
          <a:stretch/>
        </p:blipFill>
        <p:spPr>
          <a:xfrm>
            <a:off x="75641" y="1636889"/>
            <a:ext cx="8992717" cy="2281734"/>
          </a:xfrm>
          <a:prstGeom prst="rect">
            <a:avLst/>
          </a:prstGeom>
        </p:spPr>
      </p:pic>
      <p:sp>
        <p:nvSpPr>
          <p:cNvPr id="7" name="Rectangle: Rounded Corners 2">
            <a:extLst>
              <a:ext uri="{FF2B5EF4-FFF2-40B4-BE49-F238E27FC236}">
                <a16:creationId xmlns:a16="http://schemas.microsoft.com/office/drawing/2014/main" id="{8089B12F-664B-468F-A990-E28AE068B6E3}"/>
              </a:ext>
            </a:extLst>
          </p:cNvPr>
          <p:cNvSpPr/>
          <p:nvPr/>
        </p:nvSpPr>
        <p:spPr>
          <a:xfrm>
            <a:off x="0" y="4525627"/>
            <a:ext cx="9144000" cy="1017923"/>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Fine tagging granularities increase TLB misses </a:t>
            </a:r>
          </a:p>
        </p:txBody>
      </p:sp>
    </p:spTree>
    <p:extLst>
      <p:ext uri="{BB962C8B-B14F-4D97-AF65-F5344CB8AC3E}">
        <p14:creationId xmlns:p14="http://schemas.microsoft.com/office/powerpoint/2010/main" val="1373567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7090-61BE-4A00-B7D3-D57C18D451AA}"/>
              </a:ext>
            </a:extLst>
          </p:cNvPr>
          <p:cNvSpPr>
            <a:spLocks noGrp="1"/>
          </p:cNvSpPr>
          <p:nvPr>
            <p:ph type="title"/>
          </p:nvPr>
        </p:nvSpPr>
        <p:spPr/>
        <p:txBody>
          <a:bodyPr/>
          <a:lstStyle/>
          <a:p>
            <a:r>
              <a:rPr lang="en-US" dirty="0"/>
              <a:t>Effect of Contention</a:t>
            </a:r>
          </a:p>
        </p:txBody>
      </p:sp>
      <p:sp>
        <p:nvSpPr>
          <p:cNvPr id="9" name="Rectangle: Rounded Corners 2">
            <a:extLst>
              <a:ext uri="{FF2B5EF4-FFF2-40B4-BE49-F238E27FC236}">
                <a16:creationId xmlns:a16="http://schemas.microsoft.com/office/drawing/2014/main" id="{8E768904-5293-4DE9-9FAF-9B53FE62768A}"/>
              </a:ext>
            </a:extLst>
          </p:cNvPr>
          <p:cNvSpPr/>
          <p:nvPr/>
        </p:nvSpPr>
        <p:spPr>
          <a:xfrm>
            <a:off x="14287" y="4760105"/>
            <a:ext cx="9129713" cy="1457057"/>
          </a:xfrm>
          <a:prstGeom prst="round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Multiple clients do not significantly affect performance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Myriad Pro Cond" panose="020B0506030403020204" pitchFamily="34" charset="0"/>
                <a:ea typeface="+mn-ea"/>
                <a:cs typeface="+mn-cs"/>
              </a:rPr>
              <a:t> (0.3% overhead on average)</a:t>
            </a:r>
          </a:p>
        </p:txBody>
      </p:sp>
      <p:pic>
        <p:nvPicPr>
          <p:cNvPr id="11" name="Picture 10">
            <a:extLst>
              <a:ext uri="{FF2B5EF4-FFF2-40B4-BE49-F238E27FC236}">
                <a16:creationId xmlns:a16="http://schemas.microsoft.com/office/drawing/2014/main" id="{D79728B9-6583-4DB5-A186-D34ED5F9537F}"/>
              </a:ext>
            </a:extLst>
          </p:cNvPr>
          <p:cNvPicPr>
            <a:picLocks noChangeAspect="1"/>
          </p:cNvPicPr>
          <p:nvPr/>
        </p:nvPicPr>
        <p:blipFill rotWithShape="1">
          <a:blip r:embed="rId3"/>
          <a:srcRect l="57500" t="56569" r="3125" b="22410"/>
          <a:stretch/>
        </p:blipFill>
        <p:spPr>
          <a:xfrm>
            <a:off x="171450" y="2524906"/>
            <a:ext cx="8801100" cy="2235199"/>
          </a:xfrm>
          <a:prstGeom prst="rect">
            <a:avLst/>
          </a:prstGeom>
        </p:spPr>
      </p:pic>
      <p:sp>
        <p:nvSpPr>
          <p:cNvPr id="3" name="TextBox 2">
            <a:extLst>
              <a:ext uri="{FF2B5EF4-FFF2-40B4-BE49-F238E27FC236}">
                <a16:creationId xmlns:a16="http://schemas.microsoft.com/office/drawing/2014/main" id="{719BFAF4-396C-CD41-855C-7EDEFC30E31E}"/>
              </a:ext>
            </a:extLst>
          </p:cNvPr>
          <p:cNvSpPr txBox="1"/>
          <p:nvPr/>
        </p:nvSpPr>
        <p:spPr>
          <a:xfrm>
            <a:off x="171450" y="1335843"/>
            <a:ext cx="8801100" cy="61555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7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One Client:</a:t>
            </a:r>
            <a:r>
              <a:rPr kumimoji="0" lang="en-TR" sz="17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All memory requests originating from rocket core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TR" sz="17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Two Clients:</a:t>
            </a:r>
            <a:r>
              <a:rPr kumimoji="0" lang="en-TR" sz="17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One client + all memory requests originating from the page table walker</a:t>
            </a:r>
          </a:p>
        </p:txBody>
      </p:sp>
    </p:spTree>
    <p:extLst>
      <p:ext uri="{BB962C8B-B14F-4D97-AF65-F5344CB8AC3E}">
        <p14:creationId xmlns:p14="http://schemas.microsoft.com/office/powerpoint/2010/main" val="16607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C09B-23FA-4C43-A280-30E61F9A7FE3}"/>
              </a:ext>
            </a:extLst>
          </p:cNvPr>
          <p:cNvSpPr>
            <a:spLocks noGrp="1"/>
          </p:cNvSpPr>
          <p:nvPr>
            <p:ph type="title"/>
          </p:nvPr>
        </p:nvSpPr>
        <p:spPr/>
        <p:txBody>
          <a:bodyPr/>
          <a:lstStyle/>
          <a:p>
            <a:r>
              <a:rPr lang="en-TR" sz="4400" dirty="0"/>
              <a:t>Executive Summary</a:t>
            </a:r>
          </a:p>
        </p:txBody>
      </p:sp>
      <p:sp>
        <p:nvSpPr>
          <p:cNvPr id="3" name="Content Placeholder 2">
            <a:extLst>
              <a:ext uri="{FF2B5EF4-FFF2-40B4-BE49-F238E27FC236}">
                <a16:creationId xmlns:a16="http://schemas.microsoft.com/office/drawing/2014/main" id="{2BDCDF21-0BC1-6A44-B56C-80411891839B}"/>
              </a:ext>
            </a:extLst>
          </p:cNvPr>
          <p:cNvSpPr>
            <a:spLocks noGrp="1"/>
          </p:cNvSpPr>
          <p:nvPr>
            <p:ph idx="1"/>
          </p:nvPr>
        </p:nvSpPr>
        <p:spPr>
          <a:xfrm>
            <a:off x="171450" y="925417"/>
            <a:ext cx="8801100" cy="5354197"/>
          </a:xfrm>
        </p:spPr>
        <p:txBody>
          <a:bodyPr/>
          <a:lstStyle/>
          <a:p>
            <a:pPr marL="0" indent="0">
              <a:buNone/>
            </a:pPr>
            <a:r>
              <a:rPr lang="en-TR" sz="2000" b="1" dirty="0">
                <a:solidFill>
                  <a:schemeClr val="accent6"/>
                </a:solidFill>
              </a:rPr>
              <a:t>Problem</a:t>
            </a:r>
          </a:p>
          <a:p>
            <a:r>
              <a:rPr lang="en-TR" sz="2000" dirty="0"/>
              <a:t>Cross-layer techniques are </a:t>
            </a:r>
            <a:r>
              <a:rPr lang="en-TR" sz="2000" dirty="0">
                <a:solidFill>
                  <a:srgbClr val="FF0000"/>
                </a:solidFill>
              </a:rPr>
              <a:t>challenging</a:t>
            </a:r>
            <a:r>
              <a:rPr lang="en-TR" sz="2000" dirty="0"/>
              <a:t> to </a:t>
            </a:r>
            <a:r>
              <a:rPr lang="en-TR" sz="2000" dirty="0">
                <a:solidFill>
                  <a:schemeClr val="bg2">
                    <a:lumMod val="50000"/>
                  </a:schemeClr>
                </a:solidFill>
              </a:rPr>
              <a:t>implement</a:t>
            </a:r>
            <a:r>
              <a:rPr lang="en-TR" sz="2000" dirty="0">
                <a:solidFill>
                  <a:srgbClr val="FF0000"/>
                </a:solidFill>
              </a:rPr>
              <a:t> </a:t>
            </a:r>
            <a:r>
              <a:rPr lang="en-TR" sz="2000" dirty="0"/>
              <a:t>because they require </a:t>
            </a:r>
            <a:r>
              <a:rPr lang="en-TR" sz="2000" dirty="0">
                <a:solidFill>
                  <a:schemeClr val="bg2">
                    <a:lumMod val="50000"/>
                  </a:schemeClr>
                </a:solidFill>
              </a:rPr>
              <a:t>full-stack changes</a:t>
            </a:r>
            <a:endParaRPr lang="en-TR" sz="100" b="1" dirty="0">
              <a:solidFill>
                <a:schemeClr val="accent6"/>
              </a:solidFill>
            </a:endParaRPr>
          </a:p>
          <a:p>
            <a:r>
              <a:rPr lang="en-TR" sz="2000" dirty="0">
                <a:solidFill>
                  <a:schemeClr val="bg2">
                    <a:lumMod val="50000"/>
                  </a:schemeClr>
                </a:solidFill>
              </a:rPr>
              <a:t>Existing open-source infrastructures </a:t>
            </a:r>
            <a:r>
              <a:rPr lang="en-TR" sz="2000" dirty="0"/>
              <a:t>for implementing cross-layer techniques are </a:t>
            </a:r>
            <a:r>
              <a:rPr lang="en-TR" sz="2000" dirty="0">
                <a:solidFill>
                  <a:schemeClr val="accent6"/>
                </a:solidFill>
              </a:rPr>
              <a:t>not</a:t>
            </a:r>
            <a:r>
              <a:rPr lang="en-TR" sz="2000" dirty="0"/>
              <a:t> designed to provide </a:t>
            </a:r>
            <a:r>
              <a:rPr lang="en-TR" sz="2000" dirty="0">
                <a:solidFill>
                  <a:schemeClr val="bg2">
                    <a:lumMod val="50000"/>
                  </a:schemeClr>
                </a:solidFill>
              </a:rPr>
              <a:t>key features</a:t>
            </a:r>
            <a:r>
              <a:rPr lang="en-TR" sz="2000" dirty="0"/>
              <a:t>:</a:t>
            </a:r>
          </a:p>
          <a:p>
            <a:pPr marL="0" indent="0">
              <a:buNone/>
            </a:pPr>
            <a:r>
              <a:rPr lang="en-TR" sz="2000" b="1" dirty="0">
                <a:solidFill>
                  <a:srgbClr val="FFC000"/>
                </a:solidFill>
              </a:rPr>
              <a:t>Key Idea </a:t>
            </a:r>
            <a:r>
              <a:rPr lang="en-TR" sz="2000" b="1" dirty="0"/>
              <a:t>–</a:t>
            </a:r>
            <a:r>
              <a:rPr lang="en-TR" sz="2000" b="1" dirty="0">
                <a:solidFill>
                  <a:srgbClr val="FFC000"/>
                </a:solidFill>
              </a:rPr>
              <a:t> </a:t>
            </a:r>
            <a:r>
              <a:rPr lang="en-TR" sz="2000" dirty="0"/>
              <a:t>Provide:</a:t>
            </a:r>
          </a:p>
          <a:p>
            <a:r>
              <a:rPr lang="en-TR" sz="2000" dirty="0"/>
              <a:t>Rich dynamic HW/SW interfaces</a:t>
            </a:r>
          </a:p>
          <a:p>
            <a:r>
              <a:rPr lang="en-TR" sz="2000" dirty="0"/>
              <a:t>Low-overhead metadata management</a:t>
            </a:r>
          </a:p>
          <a:p>
            <a:r>
              <a:rPr lang="en-TR" sz="2000" dirty="0"/>
              <a:t>Interfaces to key hardware components (e.g., prefetcher)</a:t>
            </a:r>
          </a:p>
          <a:p>
            <a:pPr marL="0" indent="0">
              <a:buNone/>
            </a:pPr>
            <a:r>
              <a:rPr lang="en-TR" sz="2000" dirty="0">
                <a:solidFill>
                  <a:schemeClr val="bg2">
                    <a:lumMod val="50000"/>
                  </a:schemeClr>
                </a:solidFill>
              </a:rPr>
              <a:t>Our</a:t>
            </a:r>
            <a:r>
              <a:rPr lang="en-TR" sz="2000" b="1" dirty="0">
                <a:solidFill>
                  <a:schemeClr val="bg2">
                    <a:lumMod val="50000"/>
                  </a:schemeClr>
                </a:solidFill>
              </a:rPr>
              <a:t> goal </a:t>
            </a:r>
            <a:r>
              <a:rPr lang="en-TR" sz="2000" dirty="0"/>
              <a:t>is twofold:</a:t>
            </a:r>
          </a:p>
          <a:p>
            <a:pPr marL="457200" indent="-457200">
              <a:buFont typeface="+mj-lt"/>
              <a:buAutoNum type="arabicPeriod"/>
            </a:pPr>
            <a:r>
              <a:rPr lang="en-TR" sz="2000" dirty="0"/>
              <a:t>Develop an </a:t>
            </a:r>
            <a:r>
              <a:rPr lang="en-TR" sz="2000" dirty="0">
                <a:solidFill>
                  <a:schemeClr val="bg2">
                    <a:lumMod val="50000"/>
                  </a:schemeClr>
                </a:solidFill>
              </a:rPr>
              <a:t>efficient </a:t>
            </a:r>
            <a:r>
              <a:rPr lang="en-TR" sz="2000" dirty="0"/>
              <a:t>and </a:t>
            </a:r>
            <a:r>
              <a:rPr lang="en-TR" sz="2000" dirty="0">
                <a:solidFill>
                  <a:schemeClr val="bg2">
                    <a:lumMod val="50000"/>
                  </a:schemeClr>
                </a:solidFill>
              </a:rPr>
              <a:t>flexible</a:t>
            </a:r>
            <a:r>
              <a:rPr lang="en-TR" sz="2000" dirty="0"/>
              <a:t> framework to enable </a:t>
            </a:r>
            <a:r>
              <a:rPr lang="en-TR" sz="2000" dirty="0">
                <a:solidFill>
                  <a:schemeClr val="bg2">
                    <a:lumMod val="50000"/>
                  </a:schemeClr>
                </a:solidFill>
              </a:rPr>
              <a:t>rapid implementation </a:t>
            </a:r>
            <a:r>
              <a:rPr lang="en-TR" sz="2000" dirty="0"/>
              <a:t>of new cross-layer techniques</a:t>
            </a:r>
          </a:p>
          <a:p>
            <a:pPr marL="457200" indent="-457200">
              <a:buFont typeface="+mj-lt"/>
              <a:buAutoNum type="arabicPeriod"/>
            </a:pPr>
            <a:r>
              <a:rPr lang="en-TR" sz="2000" dirty="0"/>
              <a:t>Perform a detailed limit study to quantify the overheads associated with </a:t>
            </a:r>
            <a:r>
              <a:rPr lang="en-TR" sz="2000" dirty="0">
                <a:solidFill>
                  <a:schemeClr val="bg2">
                    <a:lumMod val="50000"/>
                  </a:schemeClr>
                </a:solidFill>
              </a:rPr>
              <a:t>general</a:t>
            </a:r>
            <a:r>
              <a:rPr lang="en-TR" sz="2000" dirty="0"/>
              <a:t> metadata systems</a:t>
            </a:r>
          </a:p>
          <a:p>
            <a:pPr marL="0" indent="0">
              <a:buNone/>
            </a:pPr>
            <a:endParaRPr lang="en-TR" sz="2000" dirty="0"/>
          </a:p>
        </p:txBody>
      </p:sp>
    </p:spTree>
    <p:extLst>
      <p:ext uri="{BB962C8B-B14F-4D97-AF65-F5344CB8AC3E}">
        <p14:creationId xmlns:p14="http://schemas.microsoft.com/office/powerpoint/2010/main" val="2369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90B55-16DC-D645-B6CA-782533EC5FFC}"/>
              </a:ext>
            </a:extLst>
          </p:cNvPr>
          <p:cNvSpPr>
            <a:spLocks noGrp="1"/>
          </p:cNvSpPr>
          <p:nvPr>
            <p:ph type="ctrTitle"/>
          </p:nvPr>
        </p:nvSpPr>
        <p:spPr>
          <a:xfrm>
            <a:off x="158044" y="561348"/>
            <a:ext cx="8827912" cy="2182511"/>
          </a:xfrm>
        </p:spPr>
        <p:txBody>
          <a:bodyPr/>
          <a:lstStyle/>
          <a:p>
            <a: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MetaSys </a:t>
            </a:r>
            <a:br>
              <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 Practical Open-Source Metadata Management System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to Implement and Evaluate </a:t>
            </a:r>
            <a:b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br>
            <a:r>
              <a:rPr lang="en-TR" sz="24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Cross-Layer Optimizations</a:t>
            </a:r>
            <a:endParaRPr lang="en-TR" sz="41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ubtitle 5">
            <a:extLst>
              <a:ext uri="{FF2B5EF4-FFF2-40B4-BE49-F238E27FC236}">
                <a16:creationId xmlns:a16="http://schemas.microsoft.com/office/drawing/2014/main" id="{B5D7390C-5290-3043-92CE-7253D4F94536}"/>
              </a:ext>
            </a:extLst>
          </p:cNvPr>
          <p:cNvSpPr txBox="1">
            <a:spLocks/>
          </p:cNvSpPr>
          <p:nvPr/>
        </p:nvSpPr>
        <p:spPr>
          <a:xfrm>
            <a:off x="-1524000" y="3040037"/>
            <a:ext cx="12191999" cy="1733057"/>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b="1"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b="1"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b="1"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b="1"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Myriad Pro Cond"/>
                <a:ea typeface="+mn-ea"/>
                <a:cs typeface="+mn-cs"/>
              </a:rPr>
              <a:t>Nandita Vijaykumar</a:t>
            </a: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Ataberk Olgun, Konstantinos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Kanellopoulos</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F.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Nisa</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Bostanci</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a:p>
            <a:pPr marL="0" marR="0" lvl="0" indent="0" algn="ctr" defTabSz="914400" rtl="0" eaLnBrk="1" fontAlgn="auto" latinLnBrk="0" hangingPunct="1">
              <a:lnSpc>
                <a:spcPts val="3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Hasan Hassan,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Mehrshad</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Lotfi</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Phillip B. Gibbons,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Onur</a:t>
            </a:r>
            <a:r>
              <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rPr>
              <a:t> </a:t>
            </a:r>
            <a:r>
              <a:rPr kumimoji="0" lang="en-US" sz="2000" b="1" i="0" u="none" strike="noStrike" kern="1200" cap="none" spc="0" normalizeH="0" baseline="0" noProof="0" dirty="0" err="1">
                <a:ln>
                  <a:noFill/>
                </a:ln>
                <a:solidFill>
                  <a:prstClr val="black">
                    <a:lumMod val="50000"/>
                    <a:lumOff val="50000"/>
                  </a:prstClr>
                </a:solidFill>
                <a:effectLst/>
                <a:uLnTx/>
                <a:uFillTx/>
                <a:latin typeface="Myriad Pro Cond"/>
                <a:ea typeface="+mn-ea"/>
                <a:cs typeface="+mn-cs"/>
              </a:rPr>
              <a:t>Mutlu</a:t>
            </a:r>
            <a:endParaRPr kumimoji="0" lang="en-US" sz="2000" b="1" i="0" u="none" strike="noStrike" kern="1200" cap="none" spc="0" normalizeH="0" baseline="0" noProof="0" dirty="0">
              <a:ln>
                <a:noFill/>
              </a:ln>
              <a:solidFill>
                <a:prstClr val="black">
                  <a:lumMod val="50000"/>
                  <a:lumOff val="50000"/>
                </a:prstClr>
              </a:solidFill>
              <a:effectLst/>
              <a:uLnTx/>
              <a:uFillTx/>
              <a:latin typeface="Myriad Pro Cond"/>
              <a:ea typeface="+mn-ea"/>
              <a:cs typeface="+mn-cs"/>
            </a:endParaRPr>
          </a:p>
        </p:txBody>
      </p:sp>
      <p:pic>
        <p:nvPicPr>
          <p:cNvPr id="6" name="Picture 5">
            <a:extLst>
              <a:ext uri="{FF2B5EF4-FFF2-40B4-BE49-F238E27FC236}">
                <a16:creationId xmlns:a16="http://schemas.microsoft.com/office/drawing/2014/main" id="{0EB0A026-4BF8-CD45-AD74-4085DAD83AC6}"/>
              </a:ext>
            </a:extLst>
          </p:cNvPr>
          <p:cNvPicPr>
            <a:picLocks noChangeAspect="1"/>
          </p:cNvPicPr>
          <p:nvPr/>
        </p:nvPicPr>
        <p:blipFill>
          <a:blip r:embed="rId3"/>
          <a:stretch>
            <a:fillRect/>
          </a:stretch>
        </p:blipFill>
        <p:spPr>
          <a:xfrm>
            <a:off x="3308872" y="5679195"/>
            <a:ext cx="2526254" cy="1009635"/>
          </a:xfrm>
          <a:prstGeom prst="rect">
            <a:avLst/>
          </a:prstGeom>
        </p:spPr>
      </p:pic>
      <p:pic>
        <p:nvPicPr>
          <p:cNvPr id="7" name="Picture 6">
            <a:extLst>
              <a:ext uri="{FF2B5EF4-FFF2-40B4-BE49-F238E27FC236}">
                <a16:creationId xmlns:a16="http://schemas.microsoft.com/office/drawing/2014/main" id="{62EA3F73-CC57-C746-B8D3-AB7F0C93F7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44" y="5572943"/>
            <a:ext cx="2793820" cy="1009635"/>
          </a:xfrm>
          <a:prstGeom prst="rect">
            <a:avLst/>
          </a:prstGeom>
        </p:spPr>
      </p:pic>
      <p:pic>
        <p:nvPicPr>
          <p:cNvPr id="8" name="Graphic 7">
            <a:extLst>
              <a:ext uri="{FF2B5EF4-FFF2-40B4-BE49-F238E27FC236}">
                <a16:creationId xmlns:a16="http://schemas.microsoft.com/office/drawing/2014/main" id="{8D143130-5DC5-9D41-88BB-5D097D91A3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9395" y="4889046"/>
            <a:ext cx="2925208" cy="558246"/>
          </a:xfrm>
          <a:prstGeom prst="rect">
            <a:avLst/>
          </a:prstGeom>
        </p:spPr>
      </p:pic>
      <p:pic>
        <p:nvPicPr>
          <p:cNvPr id="10" name="Picture 4" descr="TOBB ETÜ">
            <a:extLst>
              <a:ext uri="{FF2B5EF4-FFF2-40B4-BE49-F238E27FC236}">
                <a16:creationId xmlns:a16="http://schemas.microsoft.com/office/drawing/2014/main" id="{31871AE1-CB31-0F47-9DA8-53F05461CC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134" y="5827847"/>
            <a:ext cx="2671238" cy="71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312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BC12-78E4-E640-9EC2-E82468FE6ABD}"/>
              </a:ext>
            </a:extLst>
          </p:cNvPr>
          <p:cNvSpPr>
            <a:spLocks noGrp="1"/>
          </p:cNvSpPr>
          <p:nvPr>
            <p:ph type="title"/>
          </p:nvPr>
        </p:nvSpPr>
        <p:spPr/>
        <p:txBody>
          <a:bodyPr/>
          <a:lstStyle/>
          <a:p>
            <a:r>
              <a:rPr lang="en-US" dirty="0"/>
              <a:t>Near-Data Processing</a:t>
            </a:r>
          </a:p>
        </p:txBody>
      </p:sp>
      <p:grpSp>
        <p:nvGrpSpPr>
          <p:cNvPr id="22" name="Group 21">
            <a:extLst>
              <a:ext uri="{FF2B5EF4-FFF2-40B4-BE49-F238E27FC236}">
                <a16:creationId xmlns:a16="http://schemas.microsoft.com/office/drawing/2014/main" id="{4917B2BB-E95C-4B4E-A43A-A42F673503E7}"/>
              </a:ext>
            </a:extLst>
          </p:cNvPr>
          <p:cNvGrpSpPr/>
          <p:nvPr/>
        </p:nvGrpSpPr>
        <p:grpSpPr>
          <a:xfrm>
            <a:off x="4565869" y="873821"/>
            <a:ext cx="4622804" cy="2721524"/>
            <a:chOff x="-16533" y="873821"/>
            <a:chExt cx="4622804" cy="2721524"/>
          </a:xfrm>
        </p:grpSpPr>
        <p:pic>
          <p:nvPicPr>
            <p:cNvPr id="6" name="Picture 6" descr="Samsung's New HBM2 Memory Has 1.2 TFLOPS of Embedded Processing Power |  Tom's Hardware">
              <a:extLst>
                <a:ext uri="{FF2B5EF4-FFF2-40B4-BE49-F238E27FC236}">
                  <a16:creationId xmlns:a16="http://schemas.microsoft.com/office/drawing/2014/main" id="{15BBEDB7-70C9-4346-88E0-52762658D55B}"/>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l="11325" t="27360" r="12630" b="21071"/>
            <a:stretch/>
          </p:blipFill>
          <p:spPr bwMode="auto">
            <a:xfrm>
              <a:off x="682261" y="1446505"/>
              <a:ext cx="3218688" cy="2148840"/>
            </a:xfrm>
            <a:prstGeom prst="rect">
              <a:avLst/>
            </a:prstGeom>
            <a:noFill/>
            <a:ln w="28575">
              <a:noFill/>
            </a:ln>
          </p:spPr>
        </p:pic>
        <p:sp>
          <p:nvSpPr>
            <p:cNvPr id="9" name="Rectangle 8">
              <a:extLst>
                <a:ext uri="{FF2B5EF4-FFF2-40B4-BE49-F238E27FC236}">
                  <a16:creationId xmlns:a16="http://schemas.microsoft.com/office/drawing/2014/main" id="{36FDBCC8-F4CB-404D-9F87-A0CA7DA4BB11}"/>
                </a:ext>
              </a:extLst>
            </p:cNvPr>
            <p:cNvSpPr/>
            <p:nvPr/>
          </p:nvSpPr>
          <p:spPr>
            <a:xfrm>
              <a:off x="-16533" y="873821"/>
              <a:ext cx="462280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Samsung FIMDRAM (2021)</a:t>
              </a:r>
            </a:p>
          </p:txBody>
        </p:sp>
      </p:grpSp>
      <p:sp>
        <p:nvSpPr>
          <p:cNvPr id="10" name="Rectangle 38">
            <a:extLst>
              <a:ext uri="{FF2B5EF4-FFF2-40B4-BE49-F238E27FC236}">
                <a16:creationId xmlns:a16="http://schemas.microsoft.com/office/drawing/2014/main" id="{026B5B3D-5650-0A40-9D53-9A8897295FD6}"/>
              </a:ext>
            </a:extLst>
          </p:cNvPr>
          <p:cNvSpPr/>
          <p:nvPr/>
        </p:nvSpPr>
        <p:spPr>
          <a:xfrm>
            <a:off x="-2198" y="5271333"/>
            <a:ext cx="9144000" cy="954107"/>
          </a:xfrm>
          <a:prstGeom prst="rect">
            <a:avLst/>
          </a:prstGeom>
          <a:solidFill>
            <a:srgbClr val="77BF6F"/>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The goal of Near-Data Processing (NDP) is</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rPr>
              <a:t>to mitigate data movement </a:t>
            </a:r>
          </a:p>
        </p:txBody>
      </p:sp>
      <p:grpSp>
        <p:nvGrpSpPr>
          <p:cNvPr id="23" name="Group 22">
            <a:extLst>
              <a:ext uri="{FF2B5EF4-FFF2-40B4-BE49-F238E27FC236}">
                <a16:creationId xmlns:a16="http://schemas.microsoft.com/office/drawing/2014/main" id="{1DD4D88B-BA0C-304B-8D5B-41D65992BBAC}"/>
              </a:ext>
            </a:extLst>
          </p:cNvPr>
          <p:cNvGrpSpPr/>
          <p:nvPr/>
        </p:nvGrpSpPr>
        <p:grpSpPr>
          <a:xfrm>
            <a:off x="682206" y="887228"/>
            <a:ext cx="3218688" cy="2715491"/>
            <a:chOff x="5254219" y="887228"/>
            <a:chExt cx="3218688" cy="2715491"/>
          </a:xfrm>
        </p:grpSpPr>
        <p:pic>
          <p:nvPicPr>
            <p:cNvPr id="4" name="Picture 4">
              <a:extLst>
                <a:ext uri="{FF2B5EF4-FFF2-40B4-BE49-F238E27FC236}">
                  <a16:creationId xmlns:a16="http://schemas.microsoft.com/office/drawing/2014/main" id="{76352CE5-9B0B-AB4A-AFB4-B9C4B2BDDB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4219" y="1454693"/>
              <a:ext cx="3218688" cy="2148026"/>
            </a:xfrm>
            <a:prstGeom prst="rect">
              <a:avLst/>
            </a:prstGeom>
            <a:noFill/>
            <a:ln w="28575">
              <a:noFill/>
            </a:ln>
          </p:spPr>
        </p:pic>
        <p:sp>
          <p:nvSpPr>
            <p:cNvPr id="11" name="Rectangle 10">
              <a:extLst>
                <a:ext uri="{FF2B5EF4-FFF2-40B4-BE49-F238E27FC236}">
                  <a16:creationId xmlns:a16="http://schemas.microsoft.com/office/drawing/2014/main" id="{4CC5AD03-8453-8240-9AB1-7231DAEA332E}"/>
                </a:ext>
              </a:extLst>
            </p:cNvPr>
            <p:cNvSpPr/>
            <p:nvPr/>
          </p:nvSpPr>
          <p:spPr>
            <a:xfrm>
              <a:off x="5531567" y="887228"/>
              <a:ext cx="2685351"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UPMEM (2019)</a:t>
              </a:r>
            </a:p>
          </p:txBody>
        </p:sp>
      </p:grpSp>
      <p:sp>
        <p:nvSpPr>
          <p:cNvPr id="12" name="Rectangle 11">
            <a:extLst>
              <a:ext uri="{FF2B5EF4-FFF2-40B4-BE49-F238E27FC236}">
                <a16:creationId xmlns:a16="http://schemas.microsoft.com/office/drawing/2014/main" id="{468B9B28-5943-FD4E-9F56-0A23062359AE}"/>
              </a:ext>
            </a:extLst>
          </p:cNvPr>
          <p:cNvSpPr/>
          <p:nvPr/>
        </p:nvSpPr>
        <p:spPr>
          <a:xfrm>
            <a:off x="4795591" y="3721232"/>
            <a:ext cx="4147034" cy="163121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Near-DRAM-banks processing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neural networks </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1.2 TFLOPS compute throughput</a:t>
            </a:r>
            <a:r>
              <a:rPr kumimoji="0" lang="en-US" sz="20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ectangle 12">
            <a:extLst>
              <a:ext uri="{FF2B5EF4-FFF2-40B4-BE49-F238E27FC236}">
                <a16:creationId xmlns:a16="http://schemas.microsoft.com/office/drawing/2014/main" id="{03EAB9BF-E104-7647-A246-7A5B0935B30F}"/>
              </a:ext>
            </a:extLst>
          </p:cNvPr>
          <p:cNvSpPr/>
          <p:nvPr/>
        </p:nvSpPr>
        <p:spPr>
          <a:xfrm>
            <a:off x="362513" y="3728079"/>
            <a:ext cx="3861698" cy="132343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Near-DRAM-banks processing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general-purpose computing</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0.9 TOPS compute throughput</a:t>
            </a:r>
            <a:r>
              <a:rPr kumimoji="0" lang="en-US" sz="2000" b="1" i="0" u="none" strike="noStrike" kern="1200" cap="none" spc="0" normalizeH="0" baseline="30000" noProof="0" dirty="0">
                <a:ln>
                  <a:noFill/>
                </a:ln>
                <a:solidFill>
                  <a:srgbClr val="ED7D31"/>
                </a:solidFill>
                <a:effectLst/>
                <a:uLnTx/>
                <a:uFillTx/>
                <a:latin typeface="Cambria" panose="02040503050406030204" pitchFamily="18" charset="0"/>
                <a:ea typeface="+mn-ea"/>
                <a:cs typeface="+mn-cs"/>
              </a:rPr>
              <a:t>1</a:t>
            </a:r>
          </a:p>
        </p:txBody>
      </p:sp>
      <p:sp>
        <p:nvSpPr>
          <p:cNvPr id="25" name="Rectangle 24">
            <a:extLst>
              <a:ext uri="{FF2B5EF4-FFF2-40B4-BE49-F238E27FC236}">
                <a16:creationId xmlns:a16="http://schemas.microsoft.com/office/drawing/2014/main" id="{F22DBE53-9821-A942-8A62-221234631E59}"/>
              </a:ext>
            </a:extLst>
          </p:cNvPr>
          <p:cNvSpPr/>
          <p:nvPr/>
        </p:nvSpPr>
        <p:spPr>
          <a:xfrm>
            <a:off x="1226128" y="6293309"/>
            <a:ext cx="7517520" cy="57708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[1] </a:t>
            </a:r>
            <a:r>
              <a:rPr kumimoji="0" lang="en-US" sz="1050" b="0" i="0" u="none" strike="noStrike" kern="1200" cap="none" spc="0" normalizeH="0" baseline="0" noProof="0" dirty="0" err="1">
                <a:ln>
                  <a:noFill/>
                </a:ln>
                <a:solidFill>
                  <a:prstClr val="white">
                    <a:lumMod val="75000"/>
                  </a:prstClr>
                </a:solidFill>
                <a:effectLst/>
                <a:uLnTx/>
                <a:uFillTx/>
                <a:latin typeface="Cambria" panose="02040503050406030204" pitchFamily="18" charset="0"/>
                <a:ea typeface="+mn-ea"/>
                <a:cs typeface="+mn-cs"/>
              </a:rPr>
              <a:t>Devaux</a:t>
            </a: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 "The True Processing In Memory Accelerator,” HCS, 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[2] Kwon+, “A 20nm 6GB Function-In-Memory DRAM, Based on HBM2 with a 1.2TFLOPS Programmable Computing Unit Using Bank-Level Parallelism, for Machine Learning Applications," ISSCC, 2021</a:t>
            </a:r>
          </a:p>
        </p:txBody>
      </p:sp>
    </p:spTree>
    <p:extLst>
      <p:ext uri="{BB962C8B-B14F-4D97-AF65-F5344CB8AC3E}">
        <p14:creationId xmlns:p14="http://schemas.microsoft.com/office/powerpoint/2010/main" val="1598365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Current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and Predictable </a:t>
            </a:r>
            <a:r>
              <a:rPr lang="en-US" dirty="0"/>
              <a:t>Architectures</a:t>
            </a:r>
          </a:p>
          <a:p>
            <a:endParaRPr lang="en-US" dirty="0"/>
          </a:p>
          <a:p>
            <a:endParaRPr lang="en-US" dirty="0"/>
          </a:p>
          <a:p>
            <a:r>
              <a:rPr lang="en-US" dirty="0"/>
              <a:t>Architectures for </a:t>
            </a:r>
            <a:r>
              <a:rPr lang="en-US" dirty="0">
                <a:solidFill>
                  <a:srgbClr val="0000FF"/>
                </a:solidFill>
              </a:rPr>
              <a:t>AI/ML, Genomics, Medicine, Health,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58500422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A870B-0E44-2546-B851-356F8AC5695D}"/>
              </a:ext>
            </a:extLst>
          </p:cNvPr>
          <p:cNvSpPr>
            <a:spLocks noGrp="1"/>
          </p:cNvSpPr>
          <p:nvPr>
            <p:ph type="title"/>
          </p:nvPr>
        </p:nvSpPr>
        <p:spPr/>
        <p:txBody>
          <a:bodyPr/>
          <a:lstStyle/>
          <a:p>
            <a:r>
              <a:rPr lang="en-US" dirty="0"/>
              <a:t>When to Employ Near-Data Processing? </a:t>
            </a:r>
          </a:p>
        </p:txBody>
      </p:sp>
      <p:sp>
        <p:nvSpPr>
          <p:cNvPr id="4" name="Oval 3">
            <a:extLst>
              <a:ext uri="{FF2B5EF4-FFF2-40B4-BE49-F238E27FC236}">
                <a16:creationId xmlns:a16="http://schemas.microsoft.com/office/drawing/2014/main" id="{8F60FE34-5F58-5C43-A7A4-77B1B8F44DB1}"/>
              </a:ext>
            </a:extLst>
          </p:cNvPr>
          <p:cNvSpPr/>
          <p:nvPr/>
        </p:nvSpPr>
        <p:spPr>
          <a:xfrm>
            <a:off x="2973154" y="2305585"/>
            <a:ext cx="3211232" cy="1524000"/>
          </a:xfrm>
          <a:prstGeom prst="ellipse">
            <a:avLst/>
          </a:prstGeom>
          <a:solidFill>
            <a:srgbClr val="77BF6F"/>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Near-Data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Processing</a:t>
            </a:r>
          </a:p>
        </p:txBody>
      </p:sp>
      <p:grpSp>
        <p:nvGrpSpPr>
          <p:cNvPr id="5" name="Group 4">
            <a:extLst>
              <a:ext uri="{FF2B5EF4-FFF2-40B4-BE49-F238E27FC236}">
                <a16:creationId xmlns:a16="http://schemas.microsoft.com/office/drawing/2014/main" id="{201768E1-C8A0-AC4B-A3C0-E84FC09A9E37}"/>
              </a:ext>
            </a:extLst>
          </p:cNvPr>
          <p:cNvGrpSpPr/>
          <p:nvPr/>
        </p:nvGrpSpPr>
        <p:grpSpPr>
          <a:xfrm>
            <a:off x="2878320" y="726328"/>
            <a:ext cx="4195700" cy="1596033"/>
            <a:chOff x="3073303" y="1009850"/>
            <a:chExt cx="4195700" cy="1906011"/>
          </a:xfrm>
        </p:grpSpPr>
        <p:sp>
          <p:nvSpPr>
            <p:cNvPr id="6" name="TextBox 5">
              <a:extLst>
                <a:ext uri="{FF2B5EF4-FFF2-40B4-BE49-F238E27FC236}">
                  <a16:creationId xmlns:a16="http://schemas.microsoft.com/office/drawing/2014/main" id="{17F58A94-356A-374D-B404-C4DCAD3A28F7}"/>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7" name="Freeform: Shape 14">
              <a:extLst>
                <a:ext uri="{FF2B5EF4-FFF2-40B4-BE49-F238E27FC236}">
                  <a16:creationId xmlns:a16="http://schemas.microsoft.com/office/drawing/2014/main" id="{9C2F4064-4929-6B49-9090-210D8274FF50}"/>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F3176FD9-5713-E045-AB72-4E4C8FE4ECDC}"/>
              </a:ext>
            </a:extLst>
          </p:cNvPr>
          <p:cNvGrpSpPr/>
          <p:nvPr/>
        </p:nvGrpSpPr>
        <p:grpSpPr>
          <a:xfrm>
            <a:off x="6078311" y="1818163"/>
            <a:ext cx="2793846" cy="988283"/>
            <a:chOff x="6204399" y="2374826"/>
            <a:chExt cx="2793846" cy="988283"/>
          </a:xfrm>
        </p:grpSpPr>
        <p:sp>
          <p:nvSpPr>
            <p:cNvPr id="9" name="TextBox 8">
              <a:extLst>
                <a:ext uri="{FF2B5EF4-FFF2-40B4-BE49-F238E27FC236}">
                  <a16:creationId xmlns:a16="http://schemas.microsoft.com/office/drawing/2014/main" id="{D85E0C8A-A665-744E-8154-AB774FD00FB8}"/>
                </a:ext>
              </a:extLst>
            </p:cNvPr>
            <p:cNvSpPr txBox="1"/>
            <p:nvPr/>
          </p:nvSpPr>
          <p:spPr>
            <a:xfrm>
              <a:off x="6453767" y="2374826"/>
              <a:ext cx="254447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10" name="Freeform: Shape 15">
              <a:extLst>
                <a:ext uri="{FF2B5EF4-FFF2-40B4-BE49-F238E27FC236}">
                  <a16:creationId xmlns:a16="http://schemas.microsoft.com/office/drawing/2014/main" id="{1387FE78-FC48-E641-A6C6-D9D0335D9CBE}"/>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02126128-81FA-7C48-B816-9DF271AAF36B}"/>
              </a:ext>
            </a:extLst>
          </p:cNvPr>
          <p:cNvGrpSpPr/>
          <p:nvPr/>
        </p:nvGrpSpPr>
        <p:grpSpPr>
          <a:xfrm>
            <a:off x="75991" y="1461673"/>
            <a:ext cx="3096410" cy="1223332"/>
            <a:chOff x="738224" y="1853584"/>
            <a:chExt cx="3322976" cy="1146543"/>
          </a:xfrm>
        </p:grpSpPr>
        <p:sp>
          <p:nvSpPr>
            <p:cNvPr id="12" name="TextBox 11">
              <a:extLst>
                <a:ext uri="{FF2B5EF4-FFF2-40B4-BE49-F238E27FC236}">
                  <a16:creationId xmlns:a16="http://schemas.microsoft.com/office/drawing/2014/main" id="{BF13E577-CE22-6E40-8770-A413B64FB467}"/>
                </a:ext>
              </a:extLst>
            </p:cNvPr>
            <p:cNvSpPr txBox="1"/>
            <p:nvPr/>
          </p:nvSpPr>
          <p:spPr>
            <a:xfrm>
              <a:off x="738224" y="1853584"/>
              <a:ext cx="2843511"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13" name="Freeform: Shape 16">
              <a:extLst>
                <a:ext uri="{FF2B5EF4-FFF2-40B4-BE49-F238E27FC236}">
                  <a16:creationId xmlns:a16="http://schemas.microsoft.com/office/drawing/2014/main" id="{936AAEE9-A7CE-1A4B-BBC9-EA000415F476}"/>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EC23AF05-902E-CD45-A520-45559293161E}"/>
              </a:ext>
            </a:extLst>
          </p:cNvPr>
          <p:cNvGrpSpPr/>
          <p:nvPr/>
        </p:nvGrpSpPr>
        <p:grpSpPr>
          <a:xfrm>
            <a:off x="991661" y="3668461"/>
            <a:ext cx="3037883" cy="1378984"/>
            <a:chOff x="2414397" y="4686438"/>
            <a:chExt cx="3037883" cy="1378984"/>
          </a:xfrm>
        </p:grpSpPr>
        <p:sp>
          <p:nvSpPr>
            <p:cNvPr id="18" name="TextBox 17">
              <a:extLst>
                <a:ext uri="{FF2B5EF4-FFF2-40B4-BE49-F238E27FC236}">
                  <a16:creationId xmlns:a16="http://schemas.microsoft.com/office/drawing/2014/main" id="{D4D70FED-B881-9C46-B6CE-6490B7D3403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endParaRPr>
            </a:p>
          </p:txBody>
        </p:sp>
        <p:sp>
          <p:nvSpPr>
            <p:cNvPr id="19" name="Freeform: Shape 18">
              <a:extLst>
                <a:ext uri="{FF2B5EF4-FFF2-40B4-BE49-F238E27FC236}">
                  <a16:creationId xmlns:a16="http://schemas.microsoft.com/office/drawing/2014/main" id="{09CE2BD0-303A-AB48-B631-BDA3A49F15FD}"/>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D9732F72-DF5A-BD41-941A-7F12D6A5CBD1}"/>
              </a:ext>
            </a:extLst>
          </p:cNvPr>
          <p:cNvGrpSpPr/>
          <p:nvPr/>
        </p:nvGrpSpPr>
        <p:grpSpPr>
          <a:xfrm>
            <a:off x="5821319" y="3543093"/>
            <a:ext cx="3326459" cy="1337976"/>
            <a:chOff x="5774167" y="4000439"/>
            <a:chExt cx="3326459" cy="1337976"/>
          </a:xfrm>
        </p:grpSpPr>
        <p:sp>
          <p:nvSpPr>
            <p:cNvPr id="21" name="TextBox 20">
              <a:extLst>
                <a:ext uri="{FF2B5EF4-FFF2-40B4-BE49-F238E27FC236}">
                  <a16:creationId xmlns:a16="http://schemas.microsoft.com/office/drawing/2014/main" id="{C70EC3CA-FA70-314F-84AB-B4AC1BCE23A6}"/>
                </a:ext>
              </a:extLst>
            </p:cNvPr>
            <p:cNvSpPr txBox="1"/>
            <p:nvPr/>
          </p:nvSpPr>
          <p:spPr>
            <a:xfrm>
              <a:off x="6004906" y="4199642"/>
              <a:ext cx="3095720"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endParaRPr kumimoji="0" lang="en-US" sz="20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endParaRPr>
            </a:p>
          </p:txBody>
        </p:sp>
        <p:sp>
          <p:nvSpPr>
            <p:cNvPr id="22" name="Freeform: Shape 19">
              <a:extLst>
                <a:ext uri="{FF2B5EF4-FFF2-40B4-BE49-F238E27FC236}">
                  <a16:creationId xmlns:a16="http://schemas.microsoft.com/office/drawing/2014/main" id="{72861EC4-3668-8F43-8B16-7169AA4EA8A0}"/>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DC4EBAD0-D45A-9341-B0F5-3A74AB265177}"/>
              </a:ext>
            </a:extLst>
          </p:cNvPr>
          <p:cNvGrpSpPr/>
          <p:nvPr/>
        </p:nvGrpSpPr>
        <p:grpSpPr>
          <a:xfrm>
            <a:off x="4712755" y="3829585"/>
            <a:ext cx="837586" cy="991412"/>
            <a:chOff x="3420385" y="4013776"/>
            <a:chExt cx="837586" cy="1433568"/>
          </a:xfrm>
        </p:grpSpPr>
        <p:sp>
          <p:nvSpPr>
            <p:cNvPr id="24" name="TextBox 23">
              <a:extLst>
                <a:ext uri="{FF2B5EF4-FFF2-40B4-BE49-F238E27FC236}">
                  <a16:creationId xmlns:a16="http://schemas.microsoft.com/office/drawing/2014/main" id="{3C46697F-1C07-C942-884C-732484FE316B}"/>
                </a:ext>
              </a:extLst>
            </p:cNvPr>
            <p:cNvSpPr txBox="1"/>
            <p:nvPr/>
          </p:nvSpPr>
          <p:spPr>
            <a:xfrm>
              <a:off x="3784764" y="4862570"/>
              <a:ext cx="473207" cy="584774"/>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t>
              </a:r>
            </a:p>
          </p:txBody>
        </p:sp>
        <p:sp>
          <p:nvSpPr>
            <p:cNvPr id="25" name="Freeform: Shape 23">
              <a:extLst>
                <a:ext uri="{FF2B5EF4-FFF2-40B4-BE49-F238E27FC236}">
                  <a16:creationId xmlns:a16="http://schemas.microsoft.com/office/drawing/2014/main" id="{2B2DB8C3-200D-5341-8C5D-C6FDAAAB9454}"/>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26" name="Content Placeholder 25">
            <a:extLst>
              <a:ext uri="{FF2B5EF4-FFF2-40B4-BE49-F238E27FC236}">
                <a16:creationId xmlns:a16="http://schemas.microsoft.com/office/drawing/2014/main" id="{99FA6965-BE90-B747-B56B-EDB7DCD1158D}"/>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rPr>
              <a:t>[1] </a:t>
            </a:r>
            <a:r>
              <a:rPr lang="en-US" sz="1050" dirty="0" err="1">
                <a:solidFill>
                  <a:schemeClr val="bg1">
                    <a:lumMod val="75000"/>
                  </a:schemeClr>
                </a:solidFill>
              </a:rPr>
              <a:t>Ahn</a:t>
            </a:r>
            <a:r>
              <a:rPr lang="en-US" sz="1050" dirty="0">
                <a:solidFill>
                  <a:schemeClr val="bg1">
                    <a:lumMod val="75000"/>
                  </a:schemeClr>
                </a:solidFill>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rPr>
              <a:t>[2] </a:t>
            </a:r>
            <a:r>
              <a:rPr lang="en-US" sz="1050" dirty="0" err="1">
                <a:solidFill>
                  <a:schemeClr val="bg1">
                    <a:lumMod val="75000"/>
                  </a:schemeClr>
                </a:solidFill>
              </a:rPr>
              <a:t>Boroumand</a:t>
            </a:r>
            <a:r>
              <a:rPr lang="en-US" sz="1050" dirty="0">
                <a:solidFill>
                  <a:schemeClr val="bg1">
                    <a:lumMod val="75000"/>
                  </a:schemeClr>
                </a:solidFill>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rPr>
              <a:t>[3] Cali+, "</a:t>
            </a:r>
            <a:r>
              <a:rPr lang="en-US" sz="1050" dirty="0" err="1">
                <a:solidFill>
                  <a:schemeClr val="bg1">
                    <a:lumMod val="75000"/>
                  </a:schemeClr>
                </a:solidFill>
              </a:rPr>
              <a:t>GenASM</a:t>
            </a:r>
            <a:r>
              <a:rPr lang="en-US" sz="1050" dirty="0">
                <a:solidFill>
                  <a:schemeClr val="bg1">
                    <a:lumMod val="75000"/>
                  </a:schemeClr>
                </a:solidFill>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rPr>
              <a:t>[5] </a:t>
            </a:r>
            <a:r>
              <a:rPr lang="en-US" sz="1050" dirty="0" err="1">
                <a:solidFill>
                  <a:schemeClr val="bg1">
                    <a:lumMod val="75000"/>
                  </a:schemeClr>
                </a:solidFill>
              </a:rPr>
              <a:t>Boroumand</a:t>
            </a:r>
            <a:r>
              <a:rPr lang="en-US" sz="1050" dirty="0">
                <a:solidFill>
                  <a:schemeClr val="bg1">
                    <a:lumMod val="75000"/>
                  </a:schemeClr>
                </a:solidFill>
              </a:rPr>
              <a:t>+, "Polynesia: Enabling Effective Hybrid Transactional/Analytical Databases with Specialized Hardware/Software Co-Design,” arXiv:2103.00798 [</a:t>
            </a:r>
            <a:r>
              <a:rPr lang="en-US" sz="1050" dirty="0" err="1">
                <a:solidFill>
                  <a:schemeClr val="bg1">
                    <a:lumMod val="75000"/>
                  </a:schemeClr>
                </a:solidFill>
              </a:rPr>
              <a:t>cs.AR</a:t>
            </a:r>
            <a:r>
              <a:rPr lang="en-US" sz="1050" dirty="0">
                <a:solidFill>
                  <a:schemeClr val="bg1">
                    <a:lumMod val="75000"/>
                  </a:schemeClr>
                </a:solidFill>
              </a:rPr>
              <a:t>], 2021</a:t>
            </a:r>
          </a:p>
          <a:p>
            <a:pPr marL="0" indent="0">
              <a:lnSpc>
                <a:spcPct val="100000"/>
              </a:lnSpc>
              <a:spcBef>
                <a:spcPts val="400"/>
              </a:spcBef>
              <a:buNone/>
            </a:pPr>
            <a:r>
              <a:rPr lang="en-US" sz="1050" dirty="0">
                <a:solidFill>
                  <a:schemeClr val="bg1">
                    <a:lumMod val="75000"/>
                  </a:schemeClr>
                </a:solidFill>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endParaRPr>
          </a:p>
          <a:p>
            <a:pPr marL="0" indent="0">
              <a:lnSpc>
                <a:spcPct val="100000"/>
              </a:lnSpc>
              <a:spcBef>
                <a:spcPts val="400"/>
              </a:spcBef>
              <a:buNone/>
            </a:pPr>
            <a:endParaRPr lang="en-US" sz="1050" dirty="0">
              <a:solidFill>
                <a:schemeClr val="bg1">
                  <a:lumMod val="65000"/>
                </a:schemeClr>
              </a:solidFill>
            </a:endParaRPr>
          </a:p>
        </p:txBody>
      </p:sp>
      <p:grpSp>
        <p:nvGrpSpPr>
          <p:cNvPr id="28" name="Group 27">
            <a:extLst>
              <a:ext uri="{FF2B5EF4-FFF2-40B4-BE49-F238E27FC236}">
                <a16:creationId xmlns:a16="http://schemas.microsoft.com/office/drawing/2014/main" id="{1B9EB573-9041-9A4C-9CC2-CC99C223D078}"/>
              </a:ext>
            </a:extLst>
          </p:cNvPr>
          <p:cNvGrpSpPr/>
          <p:nvPr/>
        </p:nvGrpSpPr>
        <p:grpSpPr>
          <a:xfrm>
            <a:off x="669675" y="2878258"/>
            <a:ext cx="2329883" cy="769441"/>
            <a:chOff x="1309638" y="2475710"/>
            <a:chExt cx="2500362" cy="721143"/>
          </a:xfrm>
        </p:grpSpPr>
        <p:sp>
          <p:nvSpPr>
            <p:cNvPr id="29" name="TextBox 28">
              <a:extLst>
                <a:ext uri="{FF2B5EF4-FFF2-40B4-BE49-F238E27FC236}">
                  <a16:creationId xmlns:a16="http://schemas.microsoft.com/office/drawing/2014/main" id="{C5D42B10-C369-5C42-BC9A-3CC32429ECA8}"/>
                </a:ext>
              </a:extLst>
            </p:cNvPr>
            <p:cNvSpPr txBox="1"/>
            <p:nvPr/>
          </p:nvSpPr>
          <p:spPr>
            <a:xfrm>
              <a:off x="1309638" y="2475710"/>
              <a:ext cx="1756767"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Cambria" panose="02040503050406030204" pitchFamily="18" charset="0"/>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mn-ea"/>
                  <a:cs typeface="+mn-cs"/>
                </a:rPr>
                <a:t>)</a:t>
              </a:r>
            </a:p>
          </p:txBody>
        </p:sp>
        <p:sp>
          <p:nvSpPr>
            <p:cNvPr id="30" name="Freeform: Shape 16">
              <a:extLst>
                <a:ext uri="{FF2B5EF4-FFF2-40B4-BE49-F238E27FC236}">
                  <a16:creationId xmlns:a16="http://schemas.microsoft.com/office/drawing/2014/main" id="{2E59F70C-46FC-D144-A989-A6CAA3BCE549}"/>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1876406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E7AE-8CFA-7E47-958C-1A1E590DF3E8}"/>
              </a:ext>
            </a:extLst>
          </p:cNvPr>
          <p:cNvSpPr>
            <a:spLocks noGrp="1"/>
          </p:cNvSpPr>
          <p:nvPr>
            <p:ph type="title"/>
          </p:nvPr>
        </p:nvSpPr>
        <p:spPr/>
        <p:txBody>
          <a:bodyPr/>
          <a:lstStyle/>
          <a:p>
            <a:r>
              <a:rPr lang="en-US" dirty="0"/>
              <a:t>Key Approach</a:t>
            </a:r>
          </a:p>
        </p:txBody>
      </p:sp>
      <p:sp>
        <p:nvSpPr>
          <p:cNvPr id="3" name="Content Placeholder 2">
            <a:extLst>
              <a:ext uri="{FF2B5EF4-FFF2-40B4-BE49-F238E27FC236}">
                <a16:creationId xmlns:a16="http://schemas.microsoft.com/office/drawing/2014/main" id="{10E635D6-5918-5E45-9E3D-69AFC31E0032}"/>
              </a:ext>
            </a:extLst>
          </p:cNvPr>
          <p:cNvSpPr>
            <a:spLocks noGrp="1"/>
          </p:cNvSpPr>
          <p:nvPr>
            <p:ph idx="1"/>
          </p:nvPr>
        </p:nvSpPr>
        <p:spPr/>
        <p:txBody>
          <a:bodyPr/>
          <a:lstStyle/>
          <a:p>
            <a:r>
              <a:rPr lang="en-US" sz="2600" dirty="0"/>
              <a:t>New </a:t>
            </a:r>
            <a:r>
              <a:rPr lang="en-US" sz="2600" dirty="0">
                <a:solidFill>
                  <a:schemeClr val="accent2"/>
                </a:solidFill>
              </a:rPr>
              <a:t>workload characterization methodology </a:t>
            </a:r>
            <a:r>
              <a:rPr lang="en-US" sz="2600" dirty="0"/>
              <a:t>to analyze:</a:t>
            </a:r>
          </a:p>
          <a:p>
            <a:pPr lvl="1"/>
            <a:r>
              <a:rPr lang="en-US" dirty="0"/>
              <a:t> data movement bottlenecks</a:t>
            </a:r>
            <a:endParaRPr lang="en-US" sz="1200" dirty="0"/>
          </a:p>
          <a:p>
            <a:pPr lvl="1"/>
            <a:r>
              <a:rPr lang="en-US" dirty="0"/>
              <a:t> suitability of different data movement mitigation mechanisms</a:t>
            </a:r>
            <a:br>
              <a:rPr lang="en-US" dirty="0">
                <a:solidFill>
                  <a:srgbClr val="C00000"/>
                </a:solidFill>
              </a:rPr>
            </a:br>
            <a:endParaRPr lang="en-US" sz="1400" dirty="0"/>
          </a:p>
          <a:p>
            <a:r>
              <a:rPr lang="en-US" sz="2600" dirty="0"/>
              <a:t>Two main profiling strategies: </a:t>
            </a:r>
          </a:p>
          <a:p>
            <a:pPr marL="457200" lvl="1" indent="0">
              <a:buNone/>
            </a:pPr>
            <a:endParaRPr lang="en-US" sz="1400" dirty="0">
              <a:solidFill>
                <a:schemeClr val="accent6">
                  <a:lumMod val="75000"/>
                </a:schemeClr>
              </a:solidFill>
            </a:endParaRPr>
          </a:p>
          <a:p>
            <a:pPr marL="457200" lvl="1" indent="0">
              <a:buNone/>
            </a:pPr>
            <a:endParaRPr lang="en-US" sz="1400" dirty="0">
              <a:solidFill>
                <a:schemeClr val="accent6">
                  <a:lumMod val="75000"/>
                </a:schemeClr>
              </a:solidFill>
            </a:endParaRPr>
          </a:p>
          <a:p>
            <a:endParaRPr lang="en-US" dirty="0">
              <a:solidFill>
                <a:schemeClr val="accent6">
                  <a:lumMod val="75000"/>
                </a:schemeClr>
              </a:solidFill>
            </a:endParaRPr>
          </a:p>
        </p:txBody>
      </p:sp>
      <p:sp>
        <p:nvSpPr>
          <p:cNvPr id="4" name="Rounded Rectangle 3">
            <a:extLst>
              <a:ext uri="{FF2B5EF4-FFF2-40B4-BE49-F238E27FC236}">
                <a16:creationId xmlns:a16="http://schemas.microsoft.com/office/drawing/2014/main" id="{490E2399-870C-0C47-9E12-589E1D39E470}"/>
              </a:ext>
            </a:extLst>
          </p:cNvPr>
          <p:cNvSpPr/>
          <p:nvPr/>
        </p:nvSpPr>
        <p:spPr>
          <a:xfrm>
            <a:off x="874520" y="2743011"/>
            <a:ext cx="7390563" cy="1770698"/>
          </a:xfrm>
          <a:prstGeom prst="roundRect">
            <a:avLst/>
          </a:prstGeom>
          <a:solidFill>
            <a:schemeClr val="accent4">
              <a:lumMod val="20000"/>
              <a:lumOff val="80000"/>
            </a:schemeClr>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 </a:t>
            </a:r>
            <a:r>
              <a:rPr kumimoji="0" lang="en-US" sz="26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Architecture-independent profiling:</a:t>
            </a:r>
            <a:br>
              <a:rPr kumimoji="0" lang="en-US" sz="26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br>
            <a:endParaRPr kumimoji="0" lang="en-US" sz="12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characterizes the memory behavior </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independently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of the underlying </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hardware</a:t>
            </a:r>
            <a:br>
              <a:rPr kumimoji="0" lang="en-US" sz="2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endParaRPr>
          </a:p>
        </p:txBody>
      </p:sp>
      <p:sp>
        <p:nvSpPr>
          <p:cNvPr id="5" name="Rounded Rectangle 4">
            <a:extLst>
              <a:ext uri="{FF2B5EF4-FFF2-40B4-BE49-F238E27FC236}">
                <a16:creationId xmlns:a16="http://schemas.microsoft.com/office/drawing/2014/main" id="{712E0635-1FC6-7940-8F14-8D3A8E08ED90}"/>
              </a:ext>
            </a:extLst>
          </p:cNvPr>
          <p:cNvSpPr/>
          <p:nvPr/>
        </p:nvSpPr>
        <p:spPr>
          <a:xfrm>
            <a:off x="874520" y="4627489"/>
            <a:ext cx="7390563" cy="1770698"/>
          </a:xfrm>
          <a:prstGeom prst="roundRect">
            <a:avLst/>
          </a:prstGeom>
          <a:solidFill>
            <a:schemeClr val="accent1">
              <a:lumMod val="20000"/>
              <a:lumOff val="80000"/>
            </a:schemeClr>
          </a:solidFill>
          <a:ln w="19050">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Architecture-dependent profiling:</a:t>
            </a:r>
            <a:br>
              <a:rPr kumimoji="0" lang="en-US" sz="26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ED7D31"/>
              </a:solidFill>
              <a:effectLst/>
              <a:uLnTx/>
              <a:uFillTx/>
              <a:latin typeface="Cambria" panose="02040503050406030204" pitchFamily="18" charset="0"/>
              <a:ea typeface="+mn-ea"/>
              <a:cs typeface="+mn-cs"/>
            </a:endParaRP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evaluates the </a:t>
            </a: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impact of the system configuration </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the memory behavior</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308016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76D68-840D-4751-9C30-8884D8792624}"/>
              </a:ext>
            </a:extLst>
          </p:cNvPr>
          <p:cNvSpPr>
            <a:spLocks noGrp="1"/>
          </p:cNvSpPr>
          <p:nvPr>
            <p:ph type="title"/>
          </p:nvPr>
        </p:nvSpPr>
        <p:spPr/>
        <p:txBody>
          <a:bodyPr/>
          <a:lstStyle/>
          <a:p>
            <a:r>
              <a:rPr lang="en-US" dirty="0"/>
              <a:t>Step 1: Application Profiling </a:t>
            </a:r>
          </a:p>
        </p:txBody>
      </p:sp>
      <p:sp>
        <p:nvSpPr>
          <p:cNvPr id="3" name="Espaço Reservado para Conteúdo 2">
            <a:extLst>
              <a:ext uri="{FF2B5EF4-FFF2-40B4-BE49-F238E27FC236}">
                <a16:creationId xmlns:a16="http://schemas.microsoft.com/office/drawing/2014/main" id="{BE0EBD8F-8878-4F45-A76A-C50D5816038E}"/>
              </a:ext>
            </a:extLst>
          </p:cNvPr>
          <p:cNvSpPr>
            <a:spLocks noGrp="1"/>
          </p:cNvSpPr>
          <p:nvPr>
            <p:ph idx="1"/>
          </p:nvPr>
        </p:nvSpPr>
        <p:spPr/>
        <p:txBody>
          <a:bodyPr/>
          <a:lstStyle/>
          <a:p>
            <a:r>
              <a:rPr lang="en-US" sz="2400" dirty="0"/>
              <a:t>We analyze </a:t>
            </a:r>
            <a:r>
              <a:rPr lang="en-US" sz="2400" dirty="0">
                <a:solidFill>
                  <a:schemeClr val="accent1">
                    <a:lumMod val="75000"/>
                  </a:schemeClr>
                </a:solidFill>
              </a:rPr>
              <a:t>345 applications</a:t>
            </a:r>
            <a:r>
              <a:rPr lang="en-US" sz="2400" dirty="0"/>
              <a:t> from distinct domains</a:t>
            </a:r>
            <a:r>
              <a:rPr lang="en-US" sz="2400" b="1" dirty="0"/>
              <a:t>:</a:t>
            </a:r>
          </a:p>
          <a:p>
            <a:pPr marL="0" indent="0">
              <a:buNone/>
            </a:pPr>
            <a:endParaRPr lang="en-US" sz="2400" b="1" dirty="0"/>
          </a:p>
          <a:p>
            <a:pPr>
              <a:buFontTx/>
              <a:buChar char="-"/>
            </a:pPr>
            <a:endParaRPr lang="en-US" b="1" dirty="0"/>
          </a:p>
          <a:p>
            <a:pPr>
              <a:buFontTx/>
              <a:buChar char="-"/>
            </a:pPr>
            <a:endParaRPr lang="en-US" dirty="0"/>
          </a:p>
        </p:txBody>
      </p:sp>
      <p:sp>
        <p:nvSpPr>
          <p:cNvPr id="7" name="Rectangle 6">
            <a:extLst>
              <a:ext uri="{FF2B5EF4-FFF2-40B4-BE49-F238E27FC236}">
                <a16:creationId xmlns:a16="http://schemas.microsoft.com/office/drawing/2014/main" id="{57EDCFFB-9755-1C42-A8EE-85CF2AD143F5}"/>
              </a:ext>
            </a:extLst>
          </p:cNvPr>
          <p:cNvSpPr/>
          <p:nvPr/>
        </p:nvSpPr>
        <p:spPr>
          <a:xfrm>
            <a:off x="134788" y="1325018"/>
            <a:ext cx="4870031" cy="5632311"/>
          </a:xfrm>
          <a:prstGeom prst="rect">
            <a:avLst/>
          </a:prstGeom>
        </p:spPr>
        <p:txBody>
          <a:bodyPr wrap="square">
            <a:spAutoFit/>
          </a:bodyPr>
          <a:lstStyle/>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Graph Processing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Deep Neural Networks</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Physics</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High-Performance Computing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Genomics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Machine Learning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Databases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Data Reorganization</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Image Processing</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Map-Reduce</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Benchmarking </a:t>
            </a:r>
          </a:p>
          <a:p>
            <a:pPr marL="0" marR="0" lvl="0" indent="0" algn="l" defTabSz="914400" rtl="0" eaLnBrk="1" fontAlgn="auto" latinLnBrk="0" hangingPunct="1">
              <a:lnSpc>
                <a:spcPct val="100000"/>
              </a:lnSpc>
              <a:spcBef>
                <a:spcPts val="200"/>
              </a:spcBef>
              <a:spcAft>
                <a:spcPts val="0"/>
              </a:spcAft>
              <a:buClrTx/>
              <a:buSzTx/>
              <a:buFontTx/>
              <a:buChar char="-"/>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Linear Algebra   </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5" name="Group 4">
            <a:extLst>
              <a:ext uri="{FF2B5EF4-FFF2-40B4-BE49-F238E27FC236}">
                <a16:creationId xmlns:a16="http://schemas.microsoft.com/office/drawing/2014/main" id="{6D4CD789-CE14-EF4A-8D29-43A108585B77}"/>
              </a:ext>
            </a:extLst>
          </p:cNvPr>
          <p:cNvGrpSpPr/>
          <p:nvPr/>
        </p:nvGrpSpPr>
        <p:grpSpPr>
          <a:xfrm>
            <a:off x="4669559" y="1554109"/>
            <a:ext cx="4474441" cy="4188560"/>
            <a:chOff x="287318" y="2244751"/>
            <a:chExt cx="3915641" cy="3665463"/>
          </a:xfrm>
        </p:grpSpPr>
        <p:grpSp>
          <p:nvGrpSpPr>
            <p:cNvPr id="8" name="Group 7">
              <a:extLst>
                <a:ext uri="{FF2B5EF4-FFF2-40B4-BE49-F238E27FC236}">
                  <a16:creationId xmlns:a16="http://schemas.microsoft.com/office/drawing/2014/main" id="{D03C7A51-D54F-C44F-9C79-87901EA49EAE}"/>
                </a:ext>
              </a:extLst>
            </p:cNvPr>
            <p:cNvGrpSpPr/>
            <p:nvPr/>
          </p:nvGrpSpPr>
          <p:grpSpPr>
            <a:xfrm>
              <a:off x="287318" y="2244751"/>
              <a:ext cx="3412488" cy="3665463"/>
              <a:chOff x="287318" y="2244751"/>
              <a:chExt cx="3412488" cy="3665463"/>
            </a:xfrm>
          </p:grpSpPr>
          <p:sp>
            <p:nvSpPr>
              <p:cNvPr id="9" name="Oval 8">
                <a:extLst>
                  <a:ext uri="{FF2B5EF4-FFF2-40B4-BE49-F238E27FC236}">
                    <a16:creationId xmlns:a16="http://schemas.microsoft.com/office/drawing/2014/main" id="{56E51B3A-D7E7-7746-B109-B736D012BF11}"/>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0" name="Oval 9">
                <a:extLst>
                  <a:ext uri="{FF2B5EF4-FFF2-40B4-BE49-F238E27FC236}">
                    <a16:creationId xmlns:a16="http://schemas.microsoft.com/office/drawing/2014/main" id="{8BDF4EF2-647A-CA4E-A51D-30DB819BC08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1" name="Oval 10">
                <a:extLst>
                  <a:ext uri="{FF2B5EF4-FFF2-40B4-BE49-F238E27FC236}">
                    <a16:creationId xmlns:a16="http://schemas.microsoft.com/office/drawing/2014/main" id="{05D425B0-9644-E142-A9E9-E1CEE6E3425B}"/>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2" name="Oval 11">
                <a:extLst>
                  <a:ext uri="{FF2B5EF4-FFF2-40B4-BE49-F238E27FC236}">
                    <a16:creationId xmlns:a16="http://schemas.microsoft.com/office/drawing/2014/main" id="{1D19B34A-5341-6B4D-86EA-8F34223C95D2}"/>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3" name="Oval 12">
                <a:extLst>
                  <a:ext uri="{FF2B5EF4-FFF2-40B4-BE49-F238E27FC236}">
                    <a16:creationId xmlns:a16="http://schemas.microsoft.com/office/drawing/2014/main" id="{C3B2254A-50C7-B449-A205-B6978BCDD313}"/>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14" name="Oval 13">
                <a:extLst>
                  <a:ext uri="{FF2B5EF4-FFF2-40B4-BE49-F238E27FC236}">
                    <a16:creationId xmlns:a16="http://schemas.microsoft.com/office/drawing/2014/main" id="{472A0705-9BC1-E943-9C33-1F609CBF2CE1}"/>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15" name="Oval 14">
                <a:extLst>
                  <a:ext uri="{FF2B5EF4-FFF2-40B4-BE49-F238E27FC236}">
                    <a16:creationId xmlns:a16="http://schemas.microsoft.com/office/drawing/2014/main" id="{2DBEECCB-BA0E-6A43-BEBB-6C8C0BF71C32}"/>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16" name="Oval 15">
                <a:extLst>
                  <a:ext uri="{FF2B5EF4-FFF2-40B4-BE49-F238E27FC236}">
                    <a16:creationId xmlns:a16="http://schemas.microsoft.com/office/drawing/2014/main" id="{4C2D8E6A-ECE2-2B47-A176-D727694397FF}"/>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17" name="Oval 16">
                <a:extLst>
                  <a:ext uri="{FF2B5EF4-FFF2-40B4-BE49-F238E27FC236}">
                    <a16:creationId xmlns:a16="http://schemas.microsoft.com/office/drawing/2014/main" id="{9D21C273-818C-7741-9C4F-B3ADD5B707BE}"/>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18" name="Oval 17">
                <a:extLst>
                  <a:ext uri="{FF2B5EF4-FFF2-40B4-BE49-F238E27FC236}">
                    <a16:creationId xmlns:a16="http://schemas.microsoft.com/office/drawing/2014/main" id="{4C41485A-98AA-EF40-A37F-D723C5A2CCBA}"/>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19" name="Oval 18">
                <a:extLst>
                  <a:ext uri="{FF2B5EF4-FFF2-40B4-BE49-F238E27FC236}">
                    <a16:creationId xmlns:a16="http://schemas.microsoft.com/office/drawing/2014/main" id="{4AD777D6-308D-7741-A6B7-04C7FD732DE6}"/>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0" name="Oval 19">
                <a:extLst>
                  <a:ext uri="{FF2B5EF4-FFF2-40B4-BE49-F238E27FC236}">
                    <a16:creationId xmlns:a16="http://schemas.microsoft.com/office/drawing/2014/main" id="{CAB46374-DEE7-904E-BC56-86E772055EB1}"/>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1" name="Oval 20">
                <a:extLst>
                  <a:ext uri="{FF2B5EF4-FFF2-40B4-BE49-F238E27FC236}">
                    <a16:creationId xmlns:a16="http://schemas.microsoft.com/office/drawing/2014/main" id="{207C48DF-CDA6-094A-82E8-F66155CC5DCC}"/>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pic>
          <p:nvPicPr>
            <p:cNvPr id="23" name="Picture 22">
              <a:extLst>
                <a:ext uri="{FF2B5EF4-FFF2-40B4-BE49-F238E27FC236}">
                  <a16:creationId xmlns:a16="http://schemas.microsoft.com/office/drawing/2014/main" id="{BF9EC09B-DC22-3948-9655-D28F73170DAD}"/>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grpSp>
    </p:spTree>
    <p:extLst>
      <p:ext uri="{BB962C8B-B14F-4D97-AF65-F5344CB8AC3E}">
        <p14:creationId xmlns:p14="http://schemas.microsoft.com/office/powerpoint/2010/main" val="3997419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2433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564152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392502576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534223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6680578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6106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Experimental Analysis and Characterization of a Real Processing-in-Memory System [IEEE Access 2022]</a:t>
            </a:r>
          </a:p>
          <a:p>
            <a:endParaRPr lang="en-US" sz="2000" dirty="0"/>
          </a:p>
          <a:p>
            <a:r>
              <a:rPr lang="en-US" sz="2000" dirty="0"/>
              <a:t>Google Neural Network Models for Edge Devices: Analyzing and Mitigating Machine Learning Inference Bottlenecks [PACT 2021]</a:t>
            </a:r>
          </a:p>
          <a:p>
            <a:endParaRPr lang="en-US" sz="2000" dirty="0"/>
          </a:p>
          <a:p>
            <a:r>
              <a:rPr lang="en-US" sz="2000" dirty="0"/>
              <a:t>Enabling High-Performance and Energy-Efficient Hybrid Transactional/Analytical Databases with Hardware/Software Cooperation [ICDE 2022]</a:t>
            </a:r>
          </a:p>
          <a:p>
            <a:endParaRPr lang="en-US" sz="2000" dirty="0"/>
          </a:p>
          <a:p>
            <a:r>
              <a:rPr lang="en-US" sz="2000" dirty="0"/>
              <a:t>FPGA-based Near-Memory Acceleration of Modern Data-Intensive Applications [IEEE Micro 2021]</a:t>
            </a:r>
          </a:p>
          <a:p>
            <a:pPr marL="0" indent="0">
              <a:buNone/>
            </a:pPr>
            <a:endParaRPr lang="en-US" sz="2000" dirty="0"/>
          </a:p>
          <a:p>
            <a:pPr marL="0" indent="0">
              <a:buNone/>
            </a:pPr>
            <a:br>
              <a:rPr lang="en-US" sz="2000" dirty="0"/>
            </a:br>
            <a:br>
              <a:rPr lang="en-US" sz="2000" dirty="0"/>
            </a:br>
            <a:endParaRPr lang="en-US" sz="1200" dirty="0"/>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5CD881-43A1-839E-AFB7-6D195AD0C5C7}"/>
              </a:ext>
            </a:extLst>
          </p:cNvPr>
          <p:cNvSpPr/>
          <p:nvPr/>
        </p:nvSpPr>
        <p:spPr>
          <a:xfrm>
            <a:off x="494656" y="1988840"/>
            <a:ext cx="8496944" cy="10668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731679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961085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8795384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3552764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297110597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251544764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spTree>
    <p:extLst>
      <p:ext uri="{BB962C8B-B14F-4D97-AF65-F5344CB8AC3E}">
        <p14:creationId xmlns:p14="http://schemas.microsoft.com/office/powerpoint/2010/main" val="102708772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179298"/>
            <a:ext cx="9144000" cy="1199754"/>
          </a:xfrm>
        </p:spPr>
        <p:txBody>
          <a:bodyPr>
            <a:noAutofit/>
          </a:bodyPr>
          <a:lstStyle/>
          <a:p>
            <a:pPr>
              <a:spcBef>
                <a:spcPts val="600"/>
              </a:spcBef>
            </a:pPr>
            <a:r>
              <a:rPr lang="en-US" sz="2400" b="0" u="sng" dirty="0">
                <a:latin typeface="Candara" panose="020E0502030303020204" pitchFamily="34" charset="0"/>
              </a:rPr>
              <a:t>Juan Gómez Luna</a:t>
            </a:r>
            <a:r>
              <a:rPr lang="en-US" sz="2400" b="0" dirty="0">
                <a:latin typeface="Candara" panose="020E0502030303020204" pitchFamily="34" charset="0"/>
              </a:rPr>
              <a:t>, Izzat El Hajj, </a:t>
            </a:r>
          </a:p>
          <a:p>
            <a:pPr>
              <a:spcBef>
                <a:spcPts val="600"/>
              </a:spcBef>
            </a:pPr>
            <a:r>
              <a:rPr lang="en-US" sz="2400" b="0" dirty="0">
                <a:latin typeface="Candara" panose="020E0502030303020204" pitchFamily="34" charset="0"/>
              </a:rPr>
              <a:t>Ivan Fernandez, Christina </a:t>
            </a:r>
            <a:r>
              <a:rPr lang="en-US" sz="2400" b="0" dirty="0" err="1">
                <a:latin typeface="Candara" panose="020E0502030303020204" pitchFamily="34" charset="0"/>
              </a:rPr>
              <a:t>Giannoula</a:t>
            </a:r>
            <a:r>
              <a:rPr lang="en-US" sz="2400" b="0" dirty="0">
                <a:latin typeface="Candara" panose="020E0502030303020204" pitchFamily="34" charset="0"/>
              </a:rPr>
              <a:t>, </a:t>
            </a:r>
          </a:p>
          <a:p>
            <a:pPr>
              <a:spcBef>
                <a:spcPts val="600"/>
              </a:spcBef>
            </a:pPr>
            <a:r>
              <a:rPr lang="en-US" sz="2400" b="0" dirty="0">
                <a:latin typeface="Candara" panose="020E0502030303020204" pitchFamily="34" charset="0"/>
              </a:rPr>
              <a:t>Geraldo F. Oliveira, </a:t>
            </a:r>
            <a:r>
              <a:rPr lang="en-US" sz="2400" b="0" dirty="0" err="1">
                <a:latin typeface="Candara" panose="020E0502030303020204" pitchFamily="34" charset="0"/>
              </a:rPr>
              <a:t>Onur</a:t>
            </a:r>
            <a:r>
              <a:rPr lang="en-US" sz="2400" b="0" dirty="0">
                <a:latin typeface="Candara" panose="020E0502030303020204" pitchFamily="34" charset="0"/>
              </a:rPr>
              <a:t> </a:t>
            </a:r>
            <a:r>
              <a:rPr lang="en-US" sz="2400" b="0" dirty="0" err="1">
                <a:latin typeface="Candara" panose="020E0502030303020204" pitchFamily="34" charset="0"/>
              </a:rPr>
              <a:t>Mutlu</a:t>
            </a:r>
            <a:endParaRPr lang="en-US" sz="24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220668"/>
            <a:ext cx="9144000" cy="2728724"/>
          </a:xfrm>
        </p:spPr>
        <p:txBody>
          <a:bodyPr>
            <a:normAutofit/>
          </a:bodyPr>
          <a:lstStyle/>
          <a:p>
            <a:r>
              <a:rPr lang="en-US" sz="4400" dirty="0">
                <a:solidFill>
                  <a:srgbClr val="0070C0"/>
                </a:solidFill>
              </a:rPr>
              <a:t>Understanding a Modern Processing-in-Memory Architecture:</a:t>
            </a:r>
          </a:p>
          <a:p>
            <a:r>
              <a:rPr lang="en-US" sz="3200" dirty="0">
                <a:latin typeface="Candara" panose="020E0502030303020204" pitchFamily="34" charset="0"/>
              </a:rPr>
              <a:t>Benchmarking and Experimental Characterization</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08957"/>
            <a:ext cx="6858000" cy="114686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 action="ppaction://noaction"/>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 action="ppaction://noaction"/>
              </a:rPr>
              <a:t>https://arxiv.org/pdf/2105.03814.pdf</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874167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9F345-AA55-FA44-AB8E-FF396F7BE041}"/>
              </a:ext>
            </a:extLst>
          </p:cNvPr>
          <p:cNvSpPr>
            <a:spLocks noGrp="1"/>
          </p:cNvSpPr>
          <p:nvPr>
            <p:ph type="title"/>
          </p:nvPr>
        </p:nvSpPr>
        <p:spPr/>
        <p:txBody>
          <a:bodyPr>
            <a:normAutofit fontScale="90000"/>
          </a:bodyPr>
          <a:lstStyle/>
          <a:p>
            <a:r>
              <a:rPr lang="en-US" dirty="0"/>
              <a:t>Executive Summary</a:t>
            </a:r>
          </a:p>
        </p:txBody>
      </p:sp>
      <p:sp>
        <p:nvSpPr>
          <p:cNvPr id="3" name="Content Placeholder 2">
            <a:extLst>
              <a:ext uri="{FF2B5EF4-FFF2-40B4-BE49-F238E27FC236}">
                <a16:creationId xmlns:a16="http://schemas.microsoft.com/office/drawing/2014/main" id="{98F2F4DE-345E-C64B-942C-1E96465BF841}"/>
              </a:ext>
            </a:extLst>
          </p:cNvPr>
          <p:cNvSpPr>
            <a:spLocks noGrp="1"/>
          </p:cNvSpPr>
          <p:nvPr>
            <p:ph idx="1"/>
          </p:nvPr>
        </p:nvSpPr>
        <p:spPr>
          <a:xfrm>
            <a:off x="169011" y="936172"/>
            <a:ext cx="8894602" cy="5574797"/>
          </a:xfrm>
        </p:spPr>
        <p:txBody>
          <a:bodyPr>
            <a:normAutofit fontScale="62500" lnSpcReduction="20000"/>
          </a:bodyPr>
          <a:lstStyle/>
          <a:p>
            <a:r>
              <a:rPr lang="en-US" dirty="0">
                <a:solidFill>
                  <a:srgbClr val="C00000"/>
                </a:solidFill>
              </a:rPr>
              <a:t>Data movement </a:t>
            </a:r>
            <a:r>
              <a:rPr lang="en-US" dirty="0"/>
              <a:t>between memory/storage units and compute units is a major contributor to execution time and energy consumption</a:t>
            </a:r>
          </a:p>
          <a:p>
            <a:r>
              <a:rPr lang="en-US" dirty="0">
                <a:solidFill>
                  <a:srgbClr val="00B050"/>
                </a:solidFill>
              </a:rPr>
              <a:t>Processing-in-Memory</a:t>
            </a:r>
            <a:r>
              <a:rPr lang="en-US" dirty="0"/>
              <a:t> (PIM) is a paradigm that can tackle the </a:t>
            </a:r>
            <a:r>
              <a:rPr lang="en-US" i="1" dirty="0">
                <a:solidFill>
                  <a:srgbClr val="C00000"/>
                </a:solidFill>
              </a:rPr>
              <a:t>data movement bottleneck</a:t>
            </a:r>
          </a:p>
          <a:p>
            <a:pPr lvl="1"/>
            <a:r>
              <a:rPr lang="en-US" dirty="0"/>
              <a:t>Though explored for +50 years, technology challenges prevented the successful materialization</a:t>
            </a:r>
          </a:p>
          <a:p>
            <a:r>
              <a:rPr lang="en-US" dirty="0"/>
              <a:t>UPMEM has designed and fabricated </a:t>
            </a:r>
            <a:r>
              <a:rPr lang="en-US" dirty="0">
                <a:solidFill>
                  <a:srgbClr val="00B050"/>
                </a:solidFill>
              </a:rPr>
              <a:t>the first publicly-available real-world PIM architecture</a:t>
            </a:r>
          </a:p>
          <a:p>
            <a:pPr lvl="1"/>
            <a:r>
              <a:rPr lang="en-US" dirty="0">
                <a:solidFill>
                  <a:srgbClr val="0070C0"/>
                </a:solidFill>
              </a:rPr>
              <a:t>DDR4 chips embedding in-order multithreaded DRAM Processing Units (DPUs)</a:t>
            </a:r>
          </a:p>
          <a:p>
            <a:r>
              <a:rPr lang="en-US" dirty="0"/>
              <a:t>Our work:</a:t>
            </a:r>
          </a:p>
          <a:p>
            <a:pPr lvl="1"/>
            <a:r>
              <a:rPr lang="en-US" dirty="0">
                <a:solidFill>
                  <a:srgbClr val="0070C0"/>
                </a:solidFill>
              </a:rPr>
              <a:t>Introduction </a:t>
            </a:r>
            <a:r>
              <a:rPr lang="en-US" dirty="0"/>
              <a:t>to UPMEM programming model and PIM architecture</a:t>
            </a:r>
          </a:p>
          <a:p>
            <a:pPr lvl="1"/>
            <a:r>
              <a:rPr lang="en-US" dirty="0">
                <a:solidFill>
                  <a:schemeClr val="accent2"/>
                </a:solidFill>
              </a:rPr>
              <a:t>Microbenchmark-based characterization </a:t>
            </a:r>
            <a:r>
              <a:rPr lang="en-US" dirty="0"/>
              <a:t>of the DPU</a:t>
            </a:r>
          </a:p>
          <a:p>
            <a:pPr lvl="1"/>
            <a:r>
              <a:rPr lang="en-US" dirty="0"/>
              <a:t>Benchmarking and </a:t>
            </a:r>
            <a:r>
              <a:rPr lang="en-US" dirty="0">
                <a:solidFill>
                  <a:srgbClr val="7030A0"/>
                </a:solidFill>
              </a:rPr>
              <a:t>workload suitability</a:t>
            </a:r>
            <a:r>
              <a:rPr lang="en-US" dirty="0"/>
              <a:t> study</a:t>
            </a:r>
          </a:p>
          <a:p>
            <a:r>
              <a:rPr lang="en-US" dirty="0"/>
              <a:t>Main contributions:</a:t>
            </a:r>
          </a:p>
          <a:p>
            <a:pPr lvl="1"/>
            <a:r>
              <a:rPr lang="en-US" dirty="0"/>
              <a:t>Comprehensive </a:t>
            </a:r>
            <a:r>
              <a:rPr lang="en-US" dirty="0">
                <a:solidFill>
                  <a:srgbClr val="0070C0"/>
                </a:solidFill>
              </a:rPr>
              <a:t>characterization and analysis of the first commercially-available PIM architecture</a:t>
            </a:r>
          </a:p>
          <a:p>
            <a:pPr lvl="1"/>
            <a:r>
              <a:rPr lang="en-US" b="1" dirty="0">
                <a:solidFill>
                  <a:srgbClr val="002060"/>
                </a:solidFill>
              </a:rPr>
              <a:t>PrIM</a:t>
            </a:r>
            <a:r>
              <a:rPr lang="en-US" dirty="0">
                <a:solidFill>
                  <a:srgbClr val="002060"/>
                </a:solidFill>
              </a:rPr>
              <a:t> (</a:t>
            </a:r>
            <a:r>
              <a:rPr lang="en-US" u="sng" dirty="0">
                <a:solidFill>
                  <a:srgbClr val="002060"/>
                </a:solidFill>
              </a:rPr>
              <a:t>Pr</a:t>
            </a:r>
            <a:r>
              <a:rPr lang="en-US" dirty="0">
                <a:solidFill>
                  <a:srgbClr val="002060"/>
                </a:solidFill>
              </a:rPr>
              <a:t>ocessing-</a:t>
            </a:r>
            <a:r>
              <a:rPr lang="en-US" u="sng" dirty="0">
                <a:solidFill>
                  <a:srgbClr val="002060"/>
                </a:solidFill>
              </a:rPr>
              <a:t>I</a:t>
            </a:r>
            <a:r>
              <a:rPr lang="en-US" dirty="0">
                <a:solidFill>
                  <a:srgbClr val="002060"/>
                </a:solidFill>
              </a:rPr>
              <a:t>n-</a:t>
            </a:r>
            <a:r>
              <a:rPr lang="en-US" u="sng" dirty="0">
                <a:solidFill>
                  <a:srgbClr val="002060"/>
                </a:solidFill>
              </a:rPr>
              <a:t>M</a:t>
            </a:r>
            <a:r>
              <a:rPr lang="en-US" dirty="0">
                <a:solidFill>
                  <a:srgbClr val="002060"/>
                </a:solidFill>
              </a:rPr>
              <a:t>emory) benchmarks: </a:t>
            </a:r>
          </a:p>
          <a:p>
            <a:pPr lvl="2"/>
            <a:r>
              <a:rPr lang="en-US" dirty="0"/>
              <a:t>16 workloads that are memory-bound in conventional processor-centric systems</a:t>
            </a:r>
          </a:p>
          <a:p>
            <a:pPr lvl="2"/>
            <a:r>
              <a:rPr lang="en-US" dirty="0"/>
              <a:t>Strong and weak scaling characteristics</a:t>
            </a:r>
          </a:p>
          <a:p>
            <a:pPr lvl="1"/>
            <a:r>
              <a:rPr lang="en-US" dirty="0"/>
              <a:t>Comparison to </a:t>
            </a:r>
            <a:r>
              <a:rPr lang="en-US" dirty="0">
                <a:solidFill>
                  <a:srgbClr val="C00000"/>
                </a:solidFill>
              </a:rPr>
              <a:t>state-of-the-art CPU and GPU</a:t>
            </a:r>
          </a:p>
          <a:p>
            <a:r>
              <a:rPr lang="en-US" dirty="0"/>
              <a:t>Takeaways:</a:t>
            </a:r>
          </a:p>
          <a:p>
            <a:pPr lvl="1"/>
            <a:r>
              <a:rPr lang="en-US" dirty="0"/>
              <a:t>Workload characteristics for </a:t>
            </a:r>
            <a:r>
              <a:rPr lang="en-US" dirty="0">
                <a:solidFill>
                  <a:srgbClr val="0070C0"/>
                </a:solidFill>
              </a:rPr>
              <a:t>PIM suitability</a:t>
            </a:r>
          </a:p>
          <a:p>
            <a:pPr lvl="1"/>
            <a:r>
              <a:rPr lang="en-US" dirty="0">
                <a:solidFill>
                  <a:srgbClr val="00B050"/>
                </a:solidFill>
              </a:rPr>
              <a:t>Programming </a:t>
            </a:r>
            <a:r>
              <a:rPr lang="en-US" dirty="0"/>
              <a:t>recommendations</a:t>
            </a:r>
          </a:p>
          <a:p>
            <a:pPr lvl="1"/>
            <a:r>
              <a:rPr lang="en-US" dirty="0"/>
              <a:t>Suggestions and hints for </a:t>
            </a:r>
            <a:r>
              <a:rPr lang="en-US" dirty="0">
                <a:solidFill>
                  <a:srgbClr val="7030A0"/>
                </a:solidFill>
              </a:rPr>
              <a:t>hardware and architecture designers </a:t>
            </a:r>
            <a:r>
              <a:rPr lang="en-US" dirty="0"/>
              <a:t>of future PIM systems</a:t>
            </a:r>
          </a:p>
          <a:p>
            <a:pPr lvl="1"/>
            <a:r>
              <a:rPr lang="en-US" dirty="0">
                <a:solidFill>
                  <a:srgbClr val="002060"/>
                </a:solidFill>
              </a:rPr>
              <a:t>PrIM</a:t>
            </a:r>
            <a:r>
              <a:rPr lang="en-US" dirty="0"/>
              <a:t>: (a) programming samples, (b) evaluation and comparison of current and future PIM systems</a:t>
            </a:r>
          </a:p>
          <a:p>
            <a:pPr lvl="1"/>
            <a:endParaRPr lang="en-US" dirty="0"/>
          </a:p>
        </p:txBody>
      </p:sp>
      <p:sp>
        <p:nvSpPr>
          <p:cNvPr id="4" name="Rectangle 3">
            <a:extLst>
              <a:ext uri="{FF2B5EF4-FFF2-40B4-BE49-F238E27FC236}">
                <a16:creationId xmlns:a16="http://schemas.microsoft.com/office/drawing/2014/main" id="{69446B13-3A9A-AAA1-A0F4-C4C938D008F5}"/>
              </a:ext>
            </a:extLst>
          </p:cNvPr>
          <p:cNvSpPr/>
          <p:nvPr/>
        </p:nvSpPr>
        <p:spPr>
          <a:xfrm>
            <a:off x="169010" y="3861048"/>
            <a:ext cx="8894601" cy="136815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 name="Rectangle 4">
            <a:extLst>
              <a:ext uri="{FF2B5EF4-FFF2-40B4-BE49-F238E27FC236}">
                <a16:creationId xmlns:a16="http://schemas.microsoft.com/office/drawing/2014/main" id="{F70DE1F0-18F9-FBD7-8A6E-1A939AAA4CB0}"/>
              </a:ext>
            </a:extLst>
          </p:cNvPr>
          <p:cNvSpPr/>
          <p:nvPr/>
        </p:nvSpPr>
        <p:spPr>
          <a:xfrm>
            <a:off x="169009" y="5237752"/>
            <a:ext cx="8894601" cy="12155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6389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3464049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40+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15" name="Slide Number Placeholder 3">
            <a:extLst>
              <a:ext uri="{FF2B5EF4-FFF2-40B4-BE49-F238E27FC236}">
                <a16:creationId xmlns:a16="http://schemas.microsoft.com/office/drawing/2014/main" id="{1D422E3B-45B4-F440-BF56-90F970CCBE93}"/>
              </a:ext>
            </a:extLst>
          </p:cNvPr>
          <p:cNvSpPr txBox="1">
            <a:spLocks/>
          </p:cNvSpPr>
          <p:nvPr/>
        </p:nvSpPr>
        <p:spPr>
          <a:xfrm>
            <a:off x="6777038" y="6318250"/>
            <a:ext cx="2133600" cy="457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23594FA-E141-4234-AE05-360401972BE7}" type="slidenum">
              <a:rPr lang="en-US" altLang="en-US" sz="1600" smtClean="0">
                <a:solidFill>
                  <a:srgbClr val="000000"/>
                </a:solidFill>
                <a:latin typeface="Garamond" pitchFamily="18" charset="0"/>
                <a:ea typeface="ＭＳ Ｐゴシック" panose="020B0600070205080204" pitchFamily="34" charset="-128"/>
              </a:rPr>
              <a:pPr algn="r">
                <a:defRPr/>
              </a:pPr>
              <a:t>5</a:t>
            </a:fld>
            <a:endParaRPr lang="en-US" altLang="en-US" sz="1600">
              <a:solidFill>
                <a:srgbClr val="000000"/>
              </a:solidFill>
              <a:latin typeface="Garamond" pitchFamily="18" charset="0"/>
              <a:ea typeface="ＭＳ Ｐゴシック" panose="020B0600070205080204" pitchFamily="34" charset="-128"/>
            </a:endParaRPr>
          </a:p>
        </p:txBody>
      </p:sp>
    </p:spTree>
    <p:extLst>
      <p:ext uri="{BB962C8B-B14F-4D97-AF65-F5344CB8AC3E}">
        <p14:creationId xmlns:p14="http://schemas.microsoft.com/office/powerpoint/2010/main" val="53751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b="1" dirty="0">
                <a:solidFill>
                  <a:srgbClr val="0000FF"/>
                </a:solidFill>
                <a:hlinkClick r:id="rId3">
                  <a:extLst>
                    <a:ext uri="{A12FA001-AC4F-418D-AE19-62706E023703}">
                      <ahyp:hlinkClr xmlns:ahyp="http://schemas.microsoft.com/office/drawing/2018/hyperlinkcolor" val="tx"/>
                    </a:ext>
                  </a:extLst>
                </a:hlinkClick>
              </a:rPr>
              <a:t>https://github.com/CMU-SAFARI/prim-benchmarks</a:t>
            </a:r>
            <a:r>
              <a:rPr lang="en-US" sz="2400" b="1" dirty="0">
                <a:solidFill>
                  <a:srgbClr val="0000FF"/>
                </a:solidFill>
              </a:rPr>
              <a:t> </a:t>
            </a: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3467114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spcBef>
                <a:spcPts val="600"/>
              </a:spcBef>
              <a:defRPr/>
            </a:pPr>
            <a:r>
              <a:rPr lang="en-US" sz="2000" u="sng" dirty="0">
                <a:solidFill>
                  <a:prstClr val="black"/>
                </a:solidFill>
                <a:hlinkClick r:id="rId3"/>
              </a:rPr>
              <a:t>https://doi.org/10.1109/ACCESS.2022.3174101</a:t>
            </a:r>
            <a:endParaRPr lang="en-US" sz="2000" u="sng" dirty="0">
              <a:solidFill>
                <a:prstClr val="black"/>
              </a:solidFill>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5"/>
          <a:stretch>
            <a:fillRect/>
          </a:stretch>
        </p:blipFill>
        <p:spPr>
          <a:xfrm>
            <a:off x="0" y="1268760"/>
            <a:ext cx="9144000" cy="4033049"/>
          </a:xfrm>
          <a:prstGeom prst="rect">
            <a:avLst/>
          </a:prstGeom>
        </p:spPr>
      </p:pic>
    </p:spTree>
    <p:extLst>
      <p:ext uri="{BB962C8B-B14F-4D97-AF65-F5344CB8AC3E}">
        <p14:creationId xmlns:p14="http://schemas.microsoft.com/office/powerpoint/2010/main" val="2390284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E8DE1-2DFF-8F4D-9D07-1B5E24253D6E}"/>
              </a:ext>
            </a:extLst>
          </p:cNvPr>
          <p:cNvSpPr>
            <a:spLocks noGrp="1"/>
          </p:cNvSpPr>
          <p:nvPr>
            <p:ph type="title"/>
          </p:nvPr>
        </p:nvSpPr>
        <p:spPr/>
        <p:txBody>
          <a:bodyPr>
            <a:noAutofit/>
          </a:bodyPr>
          <a:lstStyle/>
          <a:p>
            <a:r>
              <a:rPr lang="en-US" sz="3200" dirty="0"/>
              <a:t>Observations, Recommendations, Takeaways</a:t>
            </a:r>
          </a:p>
        </p:txBody>
      </p:sp>
      <p:grpSp>
        <p:nvGrpSpPr>
          <p:cNvPr id="4" name="Group 3">
            <a:extLst>
              <a:ext uri="{FF2B5EF4-FFF2-40B4-BE49-F238E27FC236}">
                <a16:creationId xmlns:a16="http://schemas.microsoft.com/office/drawing/2014/main" id="{44A6A7D6-A66D-5442-B215-449631D9D656}"/>
              </a:ext>
            </a:extLst>
          </p:cNvPr>
          <p:cNvGrpSpPr/>
          <p:nvPr/>
        </p:nvGrpSpPr>
        <p:grpSpPr>
          <a:xfrm>
            <a:off x="300460" y="913670"/>
            <a:ext cx="4791692" cy="1960161"/>
            <a:chOff x="1630496" y="1483683"/>
            <a:chExt cx="6271846" cy="3483650"/>
          </a:xfrm>
        </p:grpSpPr>
        <p:grpSp>
          <p:nvGrpSpPr>
            <p:cNvPr id="7" name="Group 6">
              <a:extLst>
                <a:ext uri="{FF2B5EF4-FFF2-40B4-BE49-F238E27FC236}">
                  <a16:creationId xmlns:a16="http://schemas.microsoft.com/office/drawing/2014/main" id="{032956E0-8CDE-4B47-AF4F-DE0E5DD4B72D}"/>
                </a:ext>
              </a:extLst>
            </p:cNvPr>
            <p:cNvGrpSpPr/>
            <p:nvPr/>
          </p:nvGrpSpPr>
          <p:grpSpPr>
            <a:xfrm>
              <a:off x="1630496" y="1483683"/>
              <a:ext cx="6271845" cy="3483650"/>
              <a:chOff x="1652530" y="2170323"/>
              <a:chExt cx="5883007" cy="3483650"/>
            </a:xfrm>
          </p:grpSpPr>
          <p:sp>
            <p:nvSpPr>
              <p:cNvPr id="8" name="Rounded Rectangle 7">
                <a:extLst>
                  <a:ext uri="{FF2B5EF4-FFF2-40B4-BE49-F238E27FC236}">
                    <a16:creationId xmlns:a16="http://schemas.microsoft.com/office/drawing/2014/main" id="{230D3F85-BDA6-1944-9DD5-4C7692DF9C31}"/>
                  </a:ext>
                </a:extLst>
              </p:cNvPr>
              <p:cNvSpPr/>
              <p:nvPr/>
            </p:nvSpPr>
            <p:spPr>
              <a:xfrm>
                <a:off x="1652530" y="2170323"/>
                <a:ext cx="5883007" cy="3483650"/>
              </a:xfrm>
              <a:prstGeom prst="roundRect">
                <a:avLst>
                  <a:gd name="adj" fmla="val 7357"/>
                </a:avLst>
              </a:prstGeom>
              <a:solidFill>
                <a:srgbClr val="F3FCF3"/>
              </a:solidFill>
              <a:ln w="44450">
                <a:solidFill>
                  <a:srgbClr val="009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ound Same Side Corner Rectangle 8">
                <a:extLst>
                  <a:ext uri="{FF2B5EF4-FFF2-40B4-BE49-F238E27FC236}">
                    <a16:creationId xmlns:a16="http://schemas.microsoft.com/office/drawing/2014/main" id="{36AC87D9-2689-F149-9CF6-7C3DA9DCC1F2}"/>
                  </a:ext>
                </a:extLst>
              </p:cNvPr>
              <p:cNvSpPr/>
              <p:nvPr/>
            </p:nvSpPr>
            <p:spPr>
              <a:xfrm>
                <a:off x="1652530" y="2179287"/>
                <a:ext cx="5883007" cy="575821"/>
              </a:xfrm>
              <a:prstGeom prst="round2SameRect">
                <a:avLst>
                  <a:gd name="adj1" fmla="val 33688"/>
                  <a:gd name="adj2" fmla="val 0"/>
                </a:avLst>
              </a:prstGeom>
              <a:solidFill>
                <a:srgbClr val="009901"/>
              </a:solidFill>
              <a:ln>
                <a:solidFill>
                  <a:srgbClr val="009901"/>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GENERAL PROGRAMMING RECOMMENDATIONS</a:t>
                </a:r>
              </a:p>
            </p:txBody>
          </p:sp>
        </p:grpSp>
        <p:sp>
          <p:nvSpPr>
            <p:cNvPr id="10" name="TextBox 9">
              <a:extLst>
                <a:ext uri="{FF2B5EF4-FFF2-40B4-BE49-F238E27FC236}">
                  <a16:creationId xmlns:a16="http://schemas.microsoft.com/office/drawing/2014/main" id="{99974F1D-0403-9F4B-8942-DD2EADB81DC6}"/>
                </a:ext>
              </a:extLst>
            </p:cNvPr>
            <p:cNvSpPr txBox="1"/>
            <p:nvPr/>
          </p:nvSpPr>
          <p:spPr>
            <a:xfrm>
              <a:off x="1630496" y="2043988"/>
              <a:ext cx="6271846" cy="2578748"/>
            </a:xfrm>
            <a:prstGeom prst="rect">
              <a:avLst/>
            </a:prstGeom>
            <a:noFill/>
          </p:spPr>
          <p:txBody>
            <a:bodyPr wrap="square" lIns="180000"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Execute on the </a:t>
              </a: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Processing Units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DPUs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portions of parallel code</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that are as long as possible.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Split the workload into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independent data blocks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which the DPUs operate on independently.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Use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many working DPUs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the system as possible.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Launch at least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11 </a:t>
              </a:r>
              <a:r>
                <a:rPr kumimoji="0" lang="en-US" sz="14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tasklets</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(i.e., software threads)</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per DPU. </a:t>
              </a:r>
            </a:p>
          </p:txBody>
        </p:sp>
      </p:grpSp>
      <p:grpSp>
        <p:nvGrpSpPr>
          <p:cNvPr id="11" name="Group 10">
            <a:extLst>
              <a:ext uri="{FF2B5EF4-FFF2-40B4-BE49-F238E27FC236}">
                <a16:creationId xmlns:a16="http://schemas.microsoft.com/office/drawing/2014/main" id="{74E5E813-C8D6-6043-B396-B074EA615142}"/>
              </a:ext>
            </a:extLst>
          </p:cNvPr>
          <p:cNvGrpSpPr/>
          <p:nvPr/>
        </p:nvGrpSpPr>
        <p:grpSpPr>
          <a:xfrm>
            <a:off x="3574543" y="3036080"/>
            <a:ext cx="5272574" cy="1071018"/>
            <a:chOff x="4546948" y="1816269"/>
            <a:chExt cx="4478145" cy="2328073"/>
          </a:xfrm>
        </p:grpSpPr>
        <p:sp>
          <p:nvSpPr>
            <p:cNvPr id="12" name="Rounded Rectangle 11">
              <a:extLst>
                <a:ext uri="{FF2B5EF4-FFF2-40B4-BE49-F238E27FC236}">
                  <a16:creationId xmlns:a16="http://schemas.microsoft.com/office/drawing/2014/main" id="{500F5691-C71C-E14A-9B16-3F6393F2A21F}"/>
                </a:ext>
              </a:extLst>
            </p:cNvPr>
            <p:cNvSpPr/>
            <p:nvPr/>
          </p:nvSpPr>
          <p:spPr>
            <a:xfrm>
              <a:off x="4546948" y="1816275"/>
              <a:ext cx="4472353" cy="2328067"/>
            </a:xfrm>
            <a:prstGeom prst="roundRect">
              <a:avLst>
                <a:gd name="adj" fmla="val 9070"/>
              </a:avLst>
            </a:prstGeom>
            <a:solidFill>
              <a:srgbClr val="F2F9F3"/>
            </a:solidFill>
            <a:ln w="444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D1C95A56-ADE7-AF40-BCD9-73E46003A275}"/>
                </a:ext>
              </a:extLst>
            </p:cNvPr>
            <p:cNvSpPr/>
            <p:nvPr/>
          </p:nvSpPr>
          <p:spPr>
            <a:xfrm>
              <a:off x="4546948" y="1816269"/>
              <a:ext cx="4472353" cy="704279"/>
            </a:xfrm>
            <a:prstGeom prst="round2SameRect">
              <a:avLst>
                <a:gd name="adj1" fmla="val 30308"/>
                <a:gd name="adj2" fmla="val 0"/>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PROGRAMMING RECOMMENDATION 1</a:t>
              </a:r>
            </a:p>
          </p:txBody>
        </p:sp>
        <p:sp>
          <p:nvSpPr>
            <p:cNvPr id="14" name="TextBox 13">
              <a:extLst>
                <a:ext uri="{FF2B5EF4-FFF2-40B4-BE49-F238E27FC236}">
                  <a16:creationId xmlns:a16="http://schemas.microsoft.com/office/drawing/2014/main" id="{6366FC7B-64B6-C248-A3F9-0C6391878FBE}"/>
                </a:ext>
              </a:extLst>
            </p:cNvPr>
            <p:cNvSpPr txBox="1"/>
            <p:nvPr/>
          </p:nvSpPr>
          <p:spPr>
            <a:xfrm>
              <a:off x="4552740" y="2504280"/>
              <a:ext cx="4472353" cy="1605635"/>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For data movement between the DPU’s MRAM bank and the WRAM,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use large DMA transfer sizes when all the accessed data is going to be used</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grpSp>
      <p:grpSp>
        <p:nvGrpSpPr>
          <p:cNvPr id="15" name="Group 14">
            <a:extLst>
              <a:ext uri="{FF2B5EF4-FFF2-40B4-BE49-F238E27FC236}">
                <a16:creationId xmlns:a16="http://schemas.microsoft.com/office/drawing/2014/main" id="{E5597EDD-AF99-C74B-957D-3E0D3904C88E}"/>
              </a:ext>
            </a:extLst>
          </p:cNvPr>
          <p:cNvGrpSpPr/>
          <p:nvPr/>
        </p:nvGrpSpPr>
        <p:grpSpPr>
          <a:xfrm>
            <a:off x="300460" y="4255262"/>
            <a:ext cx="3384611" cy="1528185"/>
            <a:chOff x="1643281" y="4361976"/>
            <a:chExt cx="6864225" cy="1707130"/>
          </a:xfrm>
        </p:grpSpPr>
        <p:sp>
          <p:nvSpPr>
            <p:cNvPr id="16" name="Rounded Rectangle 15">
              <a:extLst>
                <a:ext uri="{FF2B5EF4-FFF2-40B4-BE49-F238E27FC236}">
                  <a16:creationId xmlns:a16="http://schemas.microsoft.com/office/drawing/2014/main" id="{336B5677-DF2E-FE45-AA85-DB283C5C0122}"/>
                </a:ext>
              </a:extLst>
            </p:cNvPr>
            <p:cNvSpPr/>
            <p:nvPr/>
          </p:nvSpPr>
          <p:spPr>
            <a:xfrm>
              <a:off x="1643281" y="4361977"/>
              <a:ext cx="6864225" cy="1707129"/>
            </a:xfrm>
            <a:prstGeom prst="roundRect">
              <a:avLst>
                <a:gd name="adj" fmla="val 7357"/>
              </a:avLst>
            </a:prstGeom>
            <a:solidFill>
              <a:srgbClr val="F5F6FB"/>
            </a:solidFill>
            <a:ln w="44450">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 Same Side Corner Rectangle 16">
              <a:extLst>
                <a:ext uri="{FF2B5EF4-FFF2-40B4-BE49-F238E27FC236}">
                  <a16:creationId xmlns:a16="http://schemas.microsoft.com/office/drawing/2014/main" id="{5F25360B-332A-B849-82FD-C665D784F041}"/>
                </a:ext>
              </a:extLst>
            </p:cNvPr>
            <p:cNvSpPr/>
            <p:nvPr/>
          </p:nvSpPr>
          <p:spPr>
            <a:xfrm>
              <a:off x="1643281" y="4361976"/>
              <a:ext cx="6864225" cy="361939"/>
            </a:xfrm>
            <a:prstGeom prst="round2SameRect">
              <a:avLst>
                <a:gd name="adj1" fmla="val 33688"/>
                <a:gd name="adj2" fmla="val 0"/>
              </a:avLst>
            </a:prstGeom>
            <a:solidFill>
              <a:srgbClr val="2D458A"/>
            </a:solidFill>
            <a:ln>
              <a:solidFill>
                <a:srgbClr val="2D458A"/>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OBSERVATION 7</a:t>
              </a:r>
            </a:p>
          </p:txBody>
        </p:sp>
        <p:sp>
          <p:nvSpPr>
            <p:cNvPr id="18" name="TextBox 17">
              <a:extLst>
                <a:ext uri="{FF2B5EF4-FFF2-40B4-BE49-F238E27FC236}">
                  <a16:creationId xmlns:a16="http://schemas.microsoft.com/office/drawing/2014/main" id="{801A2A50-C25A-674F-8085-8824E02AE17B}"/>
                </a:ext>
              </a:extLst>
            </p:cNvPr>
            <p:cNvSpPr txBox="1"/>
            <p:nvPr/>
          </p:nvSpPr>
          <p:spPr>
            <a:xfrm>
              <a:off x="1643281" y="4731882"/>
              <a:ext cx="6864225" cy="1169551"/>
            </a:xfrm>
            <a:prstGeom prst="rect">
              <a:avLst/>
            </a:prstGeom>
            <a:noFill/>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Larger CPU-DPU and DPU-CPU transfers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between the host main memory and the DRAM Processing Unit’s Main memory (MRAM) banks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result in higher sustained bandwidth</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grpSp>
      <p:grpSp>
        <p:nvGrpSpPr>
          <p:cNvPr id="24" name="Group 23">
            <a:extLst>
              <a:ext uri="{FF2B5EF4-FFF2-40B4-BE49-F238E27FC236}">
                <a16:creationId xmlns:a16="http://schemas.microsoft.com/office/drawing/2014/main" id="{EED33620-5C64-2549-B884-8B2B16CAE0BD}"/>
              </a:ext>
            </a:extLst>
          </p:cNvPr>
          <p:cNvGrpSpPr/>
          <p:nvPr/>
        </p:nvGrpSpPr>
        <p:grpSpPr>
          <a:xfrm>
            <a:off x="3883231" y="5299876"/>
            <a:ext cx="4960476" cy="1071018"/>
            <a:chOff x="4546948" y="1816269"/>
            <a:chExt cx="4478145" cy="2328073"/>
          </a:xfrm>
        </p:grpSpPr>
        <p:sp>
          <p:nvSpPr>
            <p:cNvPr id="25" name="Rounded Rectangle 24">
              <a:extLst>
                <a:ext uri="{FF2B5EF4-FFF2-40B4-BE49-F238E27FC236}">
                  <a16:creationId xmlns:a16="http://schemas.microsoft.com/office/drawing/2014/main" id="{2FB0880E-31A3-9A43-948E-4959436BC3F0}"/>
                </a:ext>
              </a:extLst>
            </p:cNvPr>
            <p:cNvSpPr/>
            <p:nvPr/>
          </p:nvSpPr>
          <p:spPr>
            <a:xfrm>
              <a:off x="4546948" y="1816275"/>
              <a:ext cx="4472353" cy="2328067"/>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26" name="Round Same Side Corner Rectangle 25">
              <a:extLst>
                <a:ext uri="{FF2B5EF4-FFF2-40B4-BE49-F238E27FC236}">
                  <a16:creationId xmlns:a16="http://schemas.microsoft.com/office/drawing/2014/main" id="{5FB3EDB7-8409-3A4E-A7C7-48668EC08BA0}"/>
                </a:ext>
              </a:extLst>
            </p:cNvPr>
            <p:cNvSpPr/>
            <p:nvPr/>
          </p:nvSpPr>
          <p:spPr>
            <a:xfrm>
              <a:off x="4546948" y="1816269"/>
              <a:ext cx="4472353" cy="704279"/>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1</a:t>
              </a:r>
            </a:p>
          </p:txBody>
        </p:sp>
        <p:sp>
          <p:nvSpPr>
            <p:cNvPr id="27" name="TextBox 26">
              <a:extLst>
                <a:ext uri="{FF2B5EF4-FFF2-40B4-BE49-F238E27FC236}">
                  <a16:creationId xmlns:a16="http://schemas.microsoft.com/office/drawing/2014/main" id="{4FDD7673-D23A-5F41-85EC-946E24CDAEBF}"/>
                </a:ext>
              </a:extLst>
            </p:cNvPr>
            <p:cNvSpPr txBox="1"/>
            <p:nvPr/>
          </p:nvSpPr>
          <p:spPr>
            <a:xfrm>
              <a:off x="4552740" y="2504280"/>
              <a:ext cx="4472353" cy="1605635"/>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UPMEM PIM architecture is fundamentally compute bound. </a:t>
              </a: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a result, </a:t>
              </a: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suitable work- loads are memory-bound.</a:t>
              </a:r>
            </a:p>
          </p:txBody>
        </p:sp>
      </p:grpSp>
    </p:spTree>
    <p:extLst>
      <p:ext uri="{BB962C8B-B14F-4D97-AF65-F5344CB8AC3E}">
        <p14:creationId xmlns:p14="http://schemas.microsoft.com/office/powerpoint/2010/main" val="34740312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0FC8F8C-F225-FE40-929B-6BE810F50236}"/>
              </a:ext>
            </a:extLst>
          </p:cNvPr>
          <p:cNvSpPr/>
          <p:nvPr/>
        </p:nvSpPr>
        <p:spPr>
          <a:xfrm>
            <a:off x="178200" y="962993"/>
            <a:ext cx="8787600" cy="879899"/>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8" name="Rounded Rectangle 7">
            <a:extLst>
              <a:ext uri="{FF2B5EF4-FFF2-40B4-BE49-F238E27FC236}">
                <a16:creationId xmlns:a16="http://schemas.microsoft.com/office/drawing/2014/main" id="{D5C37658-4131-E946-8974-08804F7EB72D}"/>
              </a:ext>
            </a:extLst>
          </p:cNvPr>
          <p:cNvSpPr/>
          <p:nvPr/>
        </p:nvSpPr>
        <p:spPr>
          <a:xfrm>
            <a:off x="169011" y="5110170"/>
            <a:ext cx="8787600" cy="833431"/>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2" name="Title 1">
            <a:extLst>
              <a:ext uri="{FF2B5EF4-FFF2-40B4-BE49-F238E27FC236}">
                <a16:creationId xmlns:a16="http://schemas.microsoft.com/office/drawing/2014/main" id="{01C5DF2A-A3FA-4545-BAC8-AD5AC1F2A3D0}"/>
              </a:ext>
            </a:extLst>
          </p:cNvPr>
          <p:cNvSpPr>
            <a:spLocks noGrp="1"/>
          </p:cNvSpPr>
          <p:nvPr>
            <p:ph type="title"/>
          </p:nvPr>
        </p:nvSpPr>
        <p:spPr/>
        <p:txBody>
          <a:bodyPr>
            <a:normAutofit fontScale="90000"/>
          </a:bodyPr>
          <a:lstStyle/>
          <a:p>
            <a:r>
              <a:rPr lang="en-US" dirty="0"/>
              <a:t>Outline</a:t>
            </a:r>
          </a:p>
        </p:txBody>
      </p:sp>
      <p:sp>
        <p:nvSpPr>
          <p:cNvPr id="5" name="Rounded Rectangle 4">
            <a:extLst>
              <a:ext uri="{FF2B5EF4-FFF2-40B4-BE49-F238E27FC236}">
                <a16:creationId xmlns:a16="http://schemas.microsoft.com/office/drawing/2014/main" id="{DCCE1C4D-C9D5-1D4C-8363-9BBEDA24D389}"/>
              </a:ext>
            </a:extLst>
          </p:cNvPr>
          <p:cNvSpPr/>
          <p:nvPr/>
        </p:nvSpPr>
        <p:spPr>
          <a:xfrm>
            <a:off x="178200" y="1892890"/>
            <a:ext cx="8787600" cy="1386667"/>
          </a:xfrm>
          <a:prstGeom prst="roundRect">
            <a:avLst>
              <a:gd name="adj" fmla="val 8371"/>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6" name="Rounded Rectangle 5">
            <a:extLst>
              <a:ext uri="{FF2B5EF4-FFF2-40B4-BE49-F238E27FC236}">
                <a16:creationId xmlns:a16="http://schemas.microsoft.com/office/drawing/2014/main" id="{521F8A93-C07C-1240-AED5-10923C44BCFE}"/>
              </a:ext>
            </a:extLst>
          </p:cNvPr>
          <p:cNvSpPr/>
          <p:nvPr/>
        </p:nvSpPr>
        <p:spPr>
          <a:xfrm>
            <a:off x="169011" y="3329570"/>
            <a:ext cx="8787600" cy="853529"/>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7" name="Rounded Rectangle 6">
            <a:extLst>
              <a:ext uri="{FF2B5EF4-FFF2-40B4-BE49-F238E27FC236}">
                <a16:creationId xmlns:a16="http://schemas.microsoft.com/office/drawing/2014/main" id="{5E22266B-AA24-2448-BB56-26D05F18BC4C}"/>
              </a:ext>
            </a:extLst>
          </p:cNvPr>
          <p:cNvSpPr/>
          <p:nvPr/>
        </p:nvSpPr>
        <p:spPr>
          <a:xfrm>
            <a:off x="178200" y="4235006"/>
            <a:ext cx="8787600" cy="830054"/>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11" name="Rounded Rectangle 10">
            <a:extLst>
              <a:ext uri="{FF2B5EF4-FFF2-40B4-BE49-F238E27FC236}">
                <a16:creationId xmlns:a16="http://schemas.microsoft.com/office/drawing/2014/main" id="{5DE4621E-DA1E-D141-A039-8C7109996C07}"/>
              </a:ext>
            </a:extLst>
          </p:cNvPr>
          <p:cNvSpPr/>
          <p:nvPr/>
        </p:nvSpPr>
        <p:spPr>
          <a:xfrm>
            <a:off x="169011" y="5988712"/>
            <a:ext cx="8787600" cy="360000"/>
          </a:xfrm>
          <a:prstGeom prst="roundRect">
            <a:avLst/>
          </a:prstGeom>
          <a:solidFill>
            <a:schemeClr val="bg1">
              <a:lumMod val="75000"/>
              <a:alpha val="25098"/>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9" name="Rounded Rectangle 8">
            <a:extLst>
              <a:ext uri="{FF2B5EF4-FFF2-40B4-BE49-F238E27FC236}">
                <a16:creationId xmlns:a16="http://schemas.microsoft.com/office/drawing/2014/main" id="{1AD3230B-7F39-9340-9A98-02535843F9D1}"/>
              </a:ext>
            </a:extLst>
          </p:cNvPr>
          <p:cNvSpPr/>
          <p:nvPr/>
        </p:nvSpPr>
        <p:spPr>
          <a:xfrm>
            <a:off x="169011" y="5990175"/>
            <a:ext cx="8787600" cy="358537"/>
          </a:xfrm>
          <a:prstGeom prst="roundRect">
            <a:avLst/>
          </a:prstGeom>
          <a:solidFill>
            <a:schemeClr val="accent2">
              <a:lumMod val="60000"/>
              <a:lumOff val="40000"/>
              <a:alpha val="25098"/>
            </a:schemeClr>
          </a:solidFill>
          <a:ln w="28575">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endParaRPr>
          </a:p>
        </p:txBody>
      </p:sp>
      <p:sp>
        <p:nvSpPr>
          <p:cNvPr id="13" name="Content Placeholder 2">
            <a:extLst>
              <a:ext uri="{FF2B5EF4-FFF2-40B4-BE49-F238E27FC236}">
                <a16:creationId xmlns:a16="http://schemas.microsoft.com/office/drawing/2014/main" id="{BE52B8E0-367F-B447-B19F-0CD1C9857F05}"/>
              </a:ext>
            </a:extLst>
          </p:cNvPr>
          <p:cNvSpPr>
            <a:spLocks noGrp="1"/>
          </p:cNvSpPr>
          <p:nvPr>
            <p:ph idx="1"/>
          </p:nvPr>
        </p:nvSpPr>
        <p:spPr>
          <a:xfrm>
            <a:off x="169011" y="1004040"/>
            <a:ext cx="8894602" cy="5369625"/>
          </a:xfrm>
        </p:spPr>
        <p:txBody>
          <a:bodyPr>
            <a:normAutofit fontScale="77500" lnSpcReduction="20000"/>
          </a:bodyPr>
          <a:lstStyle/>
          <a:p>
            <a:r>
              <a:rPr lang="en-US" dirty="0"/>
              <a:t>Introduction</a:t>
            </a:r>
          </a:p>
          <a:p>
            <a:pPr lvl="1"/>
            <a:r>
              <a:rPr lang="en-US" dirty="0"/>
              <a:t>Accelerator Model</a:t>
            </a:r>
          </a:p>
          <a:p>
            <a:pPr lvl="1"/>
            <a:r>
              <a:rPr lang="en-US" dirty="0"/>
              <a:t>UPMEM-based PIM System Overview</a:t>
            </a:r>
          </a:p>
          <a:p>
            <a:r>
              <a:rPr lang="en-US" dirty="0"/>
              <a:t>UPMEM PIM Programming</a:t>
            </a:r>
          </a:p>
          <a:p>
            <a:pPr lvl="1"/>
            <a:r>
              <a:rPr lang="en-US" dirty="0"/>
              <a:t>Vector Addition</a:t>
            </a:r>
          </a:p>
          <a:p>
            <a:pPr lvl="1"/>
            <a:r>
              <a:rPr lang="en-US" dirty="0"/>
              <a:t>CPU-DPU Data Transfers</a:t>
            </a:r>
          </a:p>
          <a:p>
            <a:pPr lvl="1"/>
            <a:r>
              <a:rPr lang="en-US" dirty="0"/>
              <a:t>Inter-DPU Communication</a:t>
            </a:r>
          </a:p>
          <a:p>
            <a:pPr lvl="1"/>
            <a:r>
              <a:rPr lang="en-US" dirty="0"/>
              <a:t>CPU-DPU/DPU-CPU Transfer Bandwidth</a:t>
            </a:r>
          </a:p>
          <a:p>
            <a:r>
              <a:rPr lang="en-US" dirty="0"/>
              <a:t>DRAM Processing Unit</a:t>
            </a:r>
          </a:p>
          <a:p>
            <a:pPr lvl="1"/>
            <a:r>
              <a:rPr lang="en-US" dirty="0"/>
              <a:t>Arithmetic Throughput</a:t>
            </a:r>
          </a:p>
          <a:p>
            <a:pPr lvl="1"/>
            <a:r>
              <a:rPr lang="en-US" dirty="0"/>
              <a:t>WRAM and MRAM Bandwidth</a:t>
            </a:r>
          </a:p>
          <a:p>
            <a:r>
              <a:rPr lang="en-US" dirty="0"/>
              <a:t>PrIM Benchmarks</a:t>
            </a:r>
          </a:p>
          <a:p>
            <a:pPr lvl="1"/>
            <a:r>
              <a:rPr lang="en-US" dirty="0"/>
              <a:t>Roofline Model</a:t>
            </a:r>
          </a:p>
          <a:p>
            <a:pPr lvl="1"/>
            <a:r>
              <a:rPr lang="en-US" dirty="0"/>
              <a:t>Benchmark Diversity</a:t>
            </a:r>
          </a:p>
          <a:p>
            <a:r>
              <a:rPr lang="en-US" dirty="0"/>
              <a:t>Evaluation</a:t>
            </a:r>
          </a:p>
          <a:p>
            <a:pPr lvl="1"/>
            <a:r>
              <a:rPr lang="en-US" dirty="0"/>
              <a:t>Strong and Weak Scaling</a:t>
            </a:r>
          </a:p>
          <a:p>
            <a:pPr lvl="1"/>
            <a:r>
              <a:rPr lang="en-US" dirty="0"/>
              <a:t>Comparison to CPU and GPU</a:t>
            </a:r>
          </a:p>
          <a:p>
            <a:r>
              <a:rPr lang="en-US" dirty="0"/>
              <a:t>Key Takeaways</a:t>
            </a:r>
          </a:p>
        </p:txBody>
      </p:sp>
    </p:spTree>
    <p:extLst>
      <p:ext uri="{BB962C8B-B14F-4D97-AF65-F5344CB8AC3E}">
        <p14:creationId xmlns:p14="http://schemas.microsoft.com/office/powerpoint/2010/main" val="87133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1</a:t>
            </a:r>
          </a:p>
        </p:txBody>
      </p:sp>
      <p:graphicFrame>
        <p:nvGraphicFramePr>
          <p:cNvPr id="11" name="Chart 10">
            <a:extLst>
              <a:ext uri="{FF2B5EF4-FFF2-40B4-BE49-F238E27FC236}">
                <a16:creationId xmlns:a16="http://schemas.microsoft.com/office/drawing/2014/main" id="{959BB4B7-D308-A343-86BB-DEF6AAC24243}"/>
              </a:ext>
            </a:extLst>
          </p:cNvPr>
          <p:cNvGraphicFramePr>
            <a:graphicFrameLocks noChangeAspect="1"/>
          </p:cNvGraphicFramePr>
          <p:nvPr/>
        </p:nvGraphicFramePr>
        <p:xfrm>
          <a:off x="252136" y="1172483"/>
          <a:ext cx="4680000" cy="2794979"/>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oup 11">
            <a:extLst>
              <a:ext uri="{FF2B5EF4-FFF2-40B4-BE49-F238E27FC236}">
                <a16:creationId xmlns:a16="http://schemas.microsoft.com/office/drawing/2014/main" id="{EED77566-CAFF-0D40-9517-F4F799C2325B}"/>
              </a:ext>
            </a:extLst>
          </p:cNvPr>
          <p:cNvGrpSpPr/>
          <p:nvPr/>
        </p:nvGrpSpPr>
        <p:grpSpPr>
          <a:xfrm>
            <a:off x="925804" y="1172483"/>
            <a:ext cx="2484000" cy="1999152"/>
            <a:chOff x="842679" y="887483"/>
            <a:chExt cx="2484000" cy="1999152"/>
          </a:xfrm>
        </p:grpSpPr>
        <p:sp>
          <p:nvSpPr>
            <p:cNvPr id="13" name="Right Triangle 12">
              <a:extLst>
                <a:ext uri="{FF2B5EF4-FFF2-40B4-BE49-F238E27FC236}">
                  <a16:creationId xmlns:a16="http://schemas.microsoft.com/office/drawing/2014/main" id="{39F54316-3400-BE47-91D0-5BF8A2AF3573}"/>
                </a:ext>
              </a:extLst>
            </p:cNvPr>
            <p:cNvSpPr/>
            <p:nvPr/>
          </p:nvSpPr>
          <p:spPr>
            <a:xfrm flipH="1">
              <a:off x="842679" y="887483"/>
              <a:ext cx="2484000" cy="1999152"/>
            </a:xfrm>
            <a:prstGeom prst="rtTriangle">
              <a:avLst/>
            </a:prstGeom>
            <a:solidFill>
              <a:srgbClr val="FF26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A7FDA02-7327-B546-9210-4967490D3EDA}"/>
                </a:ext>
              </a:extLst>
            </p:cNvPr>
            <p:cNvSpPr txBox="1"/>
            <p:nvPr/>
          </p:nvSpPr>
          <p:spPr>
            <a:xfrm>
              <a:off x="1691936" y="2160494"/>
              <a:ext cx="144116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Calibri" panose="020F0502020204030204"/>
                  <a:ea typeface="+mn-ea"/>
                  <a:cs typeface="+mn-cs"/>
                </a:rPr>
                <a:t>Memory-bound region</a:t>
              </a:r>
            </a:p>
          </p:txBody>
        </p:sp>
      </p:grpSp>
      <p:grpSp>
        <p:nvGrpSpPr>
          <p:cNvPr id="15" name="Group 14">
            <a:extLst>
              <a:ext uri="{FF2B5EF4-FFF2-40B4-BE49-F238E27FC236}">
                <a16:creationId xmlns:a16="http://schemas.microsoft.com/office/drawing/2014/main" id="{77D4D2BF-C849-4E45-9193-07B0974758A9}"/>
              </a:ext>
            </a:extLst>
          </p:cNvPr>
          <p:cNvGrpSpPr/>
          <p:nvPr/>
        </p:nvGrpSpPr>
        <p:grpSpPr>
          <a:xfrm>
            <a:off x="3155624" y="1172483"/>
            <a:ext cx="1819835" cy="1999152"/>
            <a:chOff x="3072499" y="887483"/>
            <a:chExt cx="1819835" cy="1999152"/>
          </a:xfrm>
        </p:grpSpPr>
        <p:sp>
          <p:nvSpPr>
            <p:cNvPr id="16" name="Rectangle 15">
              <a:extLst>
                <a:ext uri="{FF2B5EF4-FFF2-40B4-BE49-F238E27FC236}">
                  <a16:creationId xmlns:a16="http://schemas.microsoft.com/office/drawing/2014/main" id="{52CB3CFB-184D-CA49-B103-8255F9C8EFE1}"/>
                </a:ext>
              </a:extLst>
            </p:cNvPr>
            <p:cNvSpPr/>
            <p:nvPr/>
          </p:nvSpPr>
          <p:spPr>
            <a:xfrm>
              <a:off x="3371849" y="887483"/>
              <a:ext cx="1224000" cy="1999152"/>
            </a:xfrm>
            <a:prstGeom prst="rect">
              <a:avLst/>
            </a:prstGeom>
            <a:solidFill>
              <a:srgbClr val="00B0F0">
                <a:alpha val="25098"/>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9AC1BB2-D09D-D043-9330-2E346F10189A}"/>
                </a:ext>
              </a:extLst>
            </p:cNvPr>
            <p:cNvSpPr txBox="1"/>
            <p:nvPr/>
          </p:nvSpPr>
          <p:spPr>
            <a:xfrm>
              <a:off x="3072499" y="2160494"/>
              <a:ext cx="18198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2060"/>
                  </a:solidFill>
                  <a:effectLst/>
                  <a:uLnTx/>
                  <a:uFillTx/>
                  <a:latin typeface="Calibri" panose="020F0502020204030204"/>
                  <a:ea typeface="+mn-ea"/>
                  <a:cs typeface="+mn-cs"/>
                </a:rPr>
                <a:t>Compute-bound region</a:t>
              </a:r>
            </a:p>
          </p:txBody>
        </p:sp>
      </p:grpSp>
      <p:sp>
        <p:nvSpPr>
          <p:cNvPr id="21" name="Rounded Rectangle 20">
            <a:extLst>
              <a:ext uri="{FF2B5EF4-FFF2-40B4-BE49-F238E27FC236}">
                <a16:creationId xmlns:a16="http://schemas.microsoft.com/office/drawing/2014/main" id="{0162ED09-6690-754B-9E64-C17091975622}"/>
              </a:ext>
            </a:extLst>
          </p:cNvPr>
          <p:cNvSpPr/>
          <p:nvPr/>
        </p:nvSpPr>
        <p:spPr>
          <a:xfrm>
            <a:off x="5247860" y="1172483"/>
            <a:ext cx="3392169" cy="2365605"/>
          </a:xfrm>
          <a:prstGeom prst="roundRect">
            <a:avLst/>
          </a:prstGeom>
          <a:solidFill>
            <a:schemeClr val="accent5">
              <a:lumMod val="75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The throughput saturation point is as low as ¼ OP/B,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i.e., </a:t>
            </a:r>
            <a:r>
              <a:rPr kumimoji="0" lang="en-US" sz="2200" b="0" i="0" u="none" strike="noStrike" kern="1200" cap="none" spc="0" normalizeH="0" baseline="0" noProof="0" dirty="0">
                <a:ln>
                  <a:noFill/>
                </a:ln>
                <a:solidFill>
                  <a:srgbClr val="FFC000"/>
                </a:solidFill>
                <a:effectLst/>
                <a:uLnTx/>
                <a:uFillTx/>
                <a:latin typeface="Candara" panose="020E0502030303020204" pitchFamily="34" charset="0"/>
                <a:ea typeface="+mn-ea"/>
                <a:cs typeface="+mn-cs"/>
              </a:rPr>
              <a:t>1 integer addition per every 32-bit element </a:t>
            </a:r>
            <a:r>
              <a:rPr kumimoji="0" lang="en-US" sz="2200" b="0" i="0" u="none" strike="noStrike" kern="1200" cap="none" spc="0" normalizeH="0" baseline="0" noProof="0" dirty="0">
                <a:ln>
                  <a:noFill/>
                </a:ln>
                <a:solidFill>
                  <a:prstClr val="white"/>
                </a:solidFill>
                <a:effectLst/>
                <a:uLnTx/>
                <a:uFillTx/>
                <a:latin typeface="Candara" panose="020E0502030303020204" pitchFamily="34" charset="0"/>
                <a:ea typeface="+mn-ea"/>
                <a:cs typeface="+mn-cs"/>
              </a:rPr>
              <a:t>fetched</a:t>
            </a:r>
          </a:p>
        </p:txBody>
      </p:sp>
      <p:sp>
        <p:nvSpPr>
          <p:cNvPr id="23" name="Rounded Rectangle 22">
            <a:extLst>
              <a:ext uri="{FF2B5EF4-FFF2-40B4-BE49-F238E27FC236}">
                <a16:creationId xmlns:a16="http://schemas.microsoft.com/office/drawing/2014/main" id="{50EB9356-6B63-CE48-9614-A37E15880C50}"/>
              </a:ext>
            </a:extLst>
          </p:cNvPr>
          <p:cNvSpPr/>
          <p:nvPr/>
        </p:nvSpPr>
        <p:spPr>
          <a:xfrm>
            <a:off x="700200" y="4590270"/>
            <a:ext cx="7733584" cy="1130415"/>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24" name="Round Same Side Corner Rectangle 23">
            <a:extLst>
              <a:ext uri="{FF2B5EF4-FFF2-40B4-BE49-F238E27FC236}">
                <a16:creationId xmlns:a16="http://schemas.microsoft.com/office/drawing/2014/main" id="{9BA37741-816E-554A-BC80-B489AA341C30}"/>
              </a:ext>
            </a:extLst>
          </p:cNvPr>
          <p:cNvSpPr/>
          <p:nvPr/>
        </p:nvSpPr>
        <p:spPr>
          <a:xfrm>
            <a:off x="700200" y="4590267"/>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1</a:t>
            </a:r>
          </a:p>
        </p:txBody>
      </p:sp>
      <p:sp>
        <p:nvSpPr>
          <p:cNvPr id="25" name="TextBox 24">
            <a:extLst>
              <a:ext uri="{FF2B5EF4-FFF2-40B4-BE49-F238E27FC236}">
                <a16:creationId xmlns:a16="http://schemas.microsoft.com/office/drawing/2014/main" id="{18746EAB-FF17-3E42-8BF7-565BF59B1C19}"/>
              </a:ext>
            </a:extLst>
          </p:cNvPr>
          <p:cNvSpPr txBox="1"/>
          <p:nvPr/>
        </p:nvSpPr>
        <p:spPr>
          <a:xfrm>
            <a:off x="710216" y="5012799"/>
            <a:ext cx="7733584" cy="707886"/>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UPMEM PIM architecture is fundamentally compute bound.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 a result,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suitable workloads are memory-bound.</a:t>
            </a:r>
          </a:p>
        </p:txBody>
      </p:sp>
    </p:spTree>
    <p:extLst>
      <p:ext uri="{BB962C8B-B14F-4D97-AF65-F5344CB8AC3E}">
        <p14:creationId xmlns:p14="http://schemas.microsoft.com/office/powerpoint/2010/main" val="3591778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2</a:t>
            </a:r>
          </a:p>
        </p:txBody>
      </p:sp>
      <p:graphicFrame>
        <p:nvGraphicFramePr>
          <p:cNvPr id="11" name="Chart 10">
            <a:extLst>
              <a:ext uri="{FF2B5EF4-FFF2-40B4-BE49-F238E27FC236}">
                <a16:creationId xmlns:a16="http://schemas.microsoft.com/office/drawing/2014/main" id="{129964FF-8838-AA42-9258-BD8354F30428}"/>
              </a:ext>
            </a:extLst>
          </p:cNvPr>
          <p:cNvGraphicFramePr>
            <a:graphicFrameLocks noChangeAspect="1"/>
          </p:cNvGraphicFramePr>
          <p:nvPr/>
        </p:nvGraphicFramePr>
        <p:xfrm>
          <a:off x="72000" y="913302"/>
          <a:ext cx="9000000" cy="38076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a:extLst>
              <a:ext uri="{FF2B5EF4-FFF2-40B4-BE49-F238E27FC236}">
                <a16:creationId xmlns:a16="http://schemas.microsoft.com/office/drawing/2014/main" id="{1A0466AB-D48B-B946-9216-CA80DEDD9699}"/>
              </a:ext>
            </a:extLst>
          </p:cNvPr>
          <p:cNvSpPr/>
          <p:nvPr/>
        </p:nvSpPr>
        <p:spPr>
          <a:xfrm>
            <a:off x="700200" y="4815559"/>
            <a:ext cx="7733584" cy="1438192"/>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C54532F2-4500-5440-9AB6-1DCBD691C46C}"/>
              </a:ext>
            </a:extLst>
          </p:cNvPr>
          <p:cNvSpPr/>
          <p:nvPr/>
        </p:nvSpPr>
        <p:spPr>
          <a:xfrm>
            <a:off x="700200" y="4815556"/>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2</a:t>
            </a:r>
          </a:p>
        </p:txBody>
      </p:sp>
      <p:sp>
        <p:nvSpPr>
          <p:cNvPr id="14" name="TextBox 13">
            <a:extLst>
              <a:ext uri="{FF2B5EF4-FFF2-40B4-BE49-F238E27FC236}">
                <a16:creationId xmlns:a16="http://schemas.microsoft.com/office/drawing/2014/main" id="{340E3122-1510-E540-8497-0CFCEB1E25D7}"/>
              </a:ext>
            </a:extLst>
          </p:cNvPr>
          <p:cNvSpPr txBox="1"/>
          <p:nvPr/>
        </p:nvSpPr>
        <p:spPr>
          <a:xfrm>
            <a:off x="630703" y="5224836"/>
            <a:ext cx="7930201" cy="1015663"/>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well-suited workloads for the UPMEM PIM architecture use no arithmetic operations or use only simple operations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(e.g., bitwise operations and integer addition/subtraction). </a:t>
            </a:r>
          </a:p>
        </p:txBody>
      </p:sp>
      <p:sp>
        <p:nvSpPr>
          <p:cNvPr id="15" name="Rectangle 14">
            <a:extLst>
              <a:ext uri="{FF2B5EF4-FFF2-40B4-BE49-F238E27FC236}">
                <a16:creationId xmlns:a16="http://schemas.microsoft.com/office/drawing/2014/main" id="{71BF7BF4-E564-CC47-8F9A-21CA64555889}"/>
              </a:ext>
            </a:extLst>
          </p:cNvPr>
          <p:cNvSpPr/>
          <p:nvPr/>
        </p:nvSpPr>
        <p:spPr>
          <a:xfrm>
            <a:off x="1232452" y="1298713"/>
            <a:ext cx="3631095" cy="30347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015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3</a:t>
            </a:r>
          </a:p>
        </p:txBody>
      </p:sp>
      <p:graphicFrame>
        <p:nvGraphicFramePr>
          <p:cNvPr id="11" name="Chart 10">
            <a:extLst>
              <a:ext uri="{FF2B5EF4-FFF2-40B4-BE49-F238E27FC236}">
                <a16:creationId xmlns:a16="http://schemas.microsoft.com/office/drawing/2014/main" id="{129964FF-8838-AA42-9258-BD8354F30428}"/>
              </a:ext>
            </a:extLst>
          </p:cNvPr>
          <p:cNvGraphicFramePr>
            <a:graphicFrameLocks noChangeAspect="1"/>
          </p:cNvGraphicFramePr>
          <p:nvPr/>
        </p:nvGraphicFramePr>
        <p:xfrm>
          <a:off x="72000" y="913302"/>
          <a:ext cx="9000000" cy="380769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a:extLst>
              <a:ext uri="{FF2B5EF4-FFF2-40B4-BE49-F238E27FC236}">
                <a16:creationId xmlns:a16="http://schemas.microsoft.com/office/drawing/2014/main" id="{1A0466AB-D48B-B946-9216-CA80DEDD9699}"/>
              </a:ext>
            </a:extLst>
          </p:cNvPr>
          <p:cNvSpPr/>
          <p:nvPr/>
        </p:nvSpPr>
        <p:spPr>
          <a:xfrm>
            <a:off x="700200" y="4815559"/>
            <a:ext cx="7733584" cy="1438192"/>
          </a:xfrm>
          <a:prstGeom prst="roundRect">
            <a:avLst>
              <a:gd name="adj" fmla="val 9070"/>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3" name="Round Same Side Corner Rectangle 12">
            <a:extLst>
              <a:ext uri="{FF2B5EF4-FFF2-40B4-BE49-F238E27FC236}">
                <a16:creationId xmlns:a16="http://schemas.microsoft.com/office/drawing/2014/main" id="{C54532F2-4500-5440-9AB6-1DCBD691C46C}"/>
              </a:ext>
            </a:extLst>
          </p:cNvPr>
          <p:cNvSpPr/>
          <p:nvPr/>
        </p:nvSpPr>
        <p:spPr>
          <a:xfrm>
            <a:off x="700200" y="4815556"/>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3</a:t>
            </a:r>
          </a:p>
        </p:txBody>
      </p:sp>
      <p:sp>
        <p:nvSpPr>
          <p:cNvPr id="14" name="TextBox 13">
            <a:extLst>
              <a:ext uri="{FF2B5EF4-FFF2-40B4-BE49-F238E27FC236}">
                <a16:creationId xmlns:a16="http://schemas.microsoft.com/office/drawing/2014/main" id="{340E3122-1510-E540-8497-0CFCEB1E25D7}"/>
              </a:ext>
            </a:extLst>
          </p:cNvPr>
          <p:cNvSpPr txBox="1"/>
          <p:nvPr/>
        </p:nvSpPr>
        <p:spPr>
          <a:xfrm>
            <a:off x="700200" y="5224836"/>
            <a:ext cx="7733584" cy="1015663"/>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most well-suited workloads for the UPMEM PIM architecture require little or no communication across DPUs (inter-DPU communication).  </a:t>
            </a:r>
          </a:p>
        </p:txBody>
      </p:sp>
      <p:sp>
        <p:nvSpPr>
          <p:cNvPr id="15" name="Rectangle 14">
            <a:extLst>
              <a:ext uri="{FF2B5EF4-FFF2-40B4-BE49-F238E27FC236}">
                <a16:creationId xmlns:a16="http://schemas.microsoft.com/office/drawing/2014/main" id="{71BF7BF4-E564-CC47-8F9A-21CA64555889}"/>
              </a:ext>
            </a:extLst>
          </p:cNvPr>
          <p:cNvSpPr/>
          <p:nvPr/>
        </p:nvSpPr>
        <p:spPr>
          <a:xfrm>
            <a:off x="1232452" y="1298713"/>
            <a:ext cx="3631095" cy="303474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340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6D415-242A-5346-BA91-3DFC4D923D28}"/>
              </a:ext>
            </a:extLst>
          </p:cNvPr>
          <p:cNvSpPr>
            <a:spLocks noGrp="1"/>
          </p:cNvSpPr>
          <p:nvPr>
            <p:ph type="title"/>
          </p:nvPr>
        </p:nvSpPr>
        <p:spPr/>
        <p:txBody>
          <a:bodyPr>
            <a:normAutofit fontScale="90000"/>
          </a:bodyPr>
          <a:lstStyle/>
          <a:p>
            <a:r>
              <a:rPr lang="en-US" dirty="0"/>
              <a:t>Key Takeaway 4</a:t>
            </a:r>
          </a:p>
        </p:txBody>
      </p:sp>
      <p:sp>
        <p:nvSpPr>
          <p:cNvPr id="11" name="Rounded Rectangle 10">
            <a:extLst>
              <a:ext uri="{FF2B5EF4-FFF2-40B4-BE49-F238E27FC236}">
                <a16:creationId xmlns:a16="http://schemas.microsoft.com/office/drawing/2014/main" id="{BB3C4AA8-C8CD-064D-9979-C3650E7F070B}"/>
              </a:ext>
            </a:extLst>
          </p:cNvPr>
          <p:cNvSpPr/>
          <p:nvPr/>
        </p:nvSpPr>
        <p:spPr>
          <a:xfrm>
            <a:off x="766461" y="1648286"/>
            <a:ext cx="7733584" cy="3887152"/>
          </a:xfrm>
          <a:prstGeom prst="roundRect">
            <a:avLst>
              <a:gd name="adj" fmla="val 2252"/>
            </a:avLst>
          </a:prstGeom>
          <a:solidFill>
            <a:srgbClr val="F9F2F2"/>
          </a:solidFill>
          <a:ln w="44450">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solidFill>
                  <a:srgbClr val="70AD47">
                    <a:lumMod val="75000"/>
                  </a:srgbClr>
                </a:solidFill>
              </a:ln>
              <a:solidFill>
                <a:prstClr val="black"/>
              </a:solidFill>
              <a:effectLst/>
              <a:uLnTx/>
              <a:uFillTx/>
              <a:latin typeface="Cambria" panose="02040503050406030204" pitchFamily="18" charset="0"/>
              <a:ea typeface="+mn-ea"/>
              <a:cs typeface="+mn-cs"/>
            </a:endParaRPr>
          </a:p>
        </p:txBody>
      </p:sp>
      <p:sp>
        <p:nvSpPr>
          <p:cNvPr id="12" name="Round Same Side Corner Rectangle 11">
            <a:extLst>
              <a:ext uri="{FF2B5EF4-FFF2-40B4-BE49-F238E27FC236}">
                <a16:creationId xmlns:a16="http://schemas.microsoft.com/office/drawing/2014/main" id="{B93526BC-9435-E84F-B68B-2C60EEB365A4}"/>
              </a:ext>
            </a:extLst>
          </p:cNvPr>
          <p:cNvSpPr/>
          <p:nvPr/>
        </p:nvSpPr>
        <p:spPr>
          <a:xfrm>
            <a:off x="766461" y="1648283"/>
            <a:ext cx="7733584" cy="396000"/>
          </a:xfrm>
          <a:prstGeom prst="round2SameRect">
            <a:avLst>
              <a:gd name="adj1" fmla="val 30308"/>
              <a:gd name="adj2" fmla="val 0"/>
            </a:avLst>
          </a:prstGeom>
          <a:solidFill>
            <a:srgbClr val="660000"/>
          </a:solid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lIns="18000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KEY TAKEAWAY 4</a:t>
            </a:r>
          </a:p>
        </p:txBody>
      </p:sp>
      <p:sp>
        <p:nvSpPr>
          <p:cNvPr id="13" name="TextBox 12">
            <a:extLst>
              <a:ext uri="{FF2B5EF4-FFF2-40B4-BE49-F238E27FC236}">
                <a16:creationId xmlns:a16="http://schemas.microsoft.com/office/drawing/2014/main" id="{4296DD57-61CF-F14F-A41B-75B4CACDC863}"/>
              </a:ext>
            </a:extLst>
          </p:cNvPr>
          <p:cNvSpPr txBox="1"/>
          <p:nvPr/>
        </p:nvSpPr>
        <p:spPr>
          <a:xfrm>
            <a:off x="766461" y="2057563"/>
            <a:ext cx="7733584" cy="3477875"/>
          </a:xfrm>
          <a:prstGeom prst="rect">
            <a:avLst/>
          </a:prstGeom>
          <a:noFill/>
          <a:ln>
            <a:noFill/>
          </a:ln>
        </p:spPr>
        <p:txBody>
          <a:bodyPr wrap="square" lIns="180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UPMEM-based PIM systems </a:t>
            </a: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outperform state-of-the-art CPUs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 terms of performance and energy efficiency on most of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PrIM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benchmarks.</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UPMEM-based PIM systems </a:t>
            </a: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outperform state-of-the-art GPUs </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on a majority of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PrIM</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benchmarks</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the outlook is even more positive for future PIM systems.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UPMEM-based PIM systems are </a:t>
            </a:r>
            <a:r>
              <a:rPr kumimoji="0" lang="en-US" sz="20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more energy-efficient than state-of-the-art CPUs and GPUs on workloads that they provide performance improvements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over the CPUs and the GPUs. </a:t>
            </a:r>
          </a:p>
        </p:txBody>
      </p:sp>
    </p:spTree>
    <p:extLst>
      <p:ext uri="{BB962C8B-B14F-4D97-AF65-F5344CB8AC3E}">
        <p14:creationId xmlns:p14="http://schemas.microsoft.com/office/powerpoint/2010/main" val="1305903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rId3"/>
              </a:rPr>
              <a:t>https://doi.org/10.1109/ACCESS.2022.3174101</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5"/>
          <a:stretch>
            <a:fillRect/>
          </a:stretch>
        </p:blipFill>
        <p:spPr>
          <a:xfrm>
            <a:off x="0" y="1268760"/>
            <a:ext cx="9144000" cy="4033049"/>
          </a:xfrm>
          <a:prstGeom prst="rect">
            <a:avLst/>
          </a:prstGeom>
        </p:spPr>
      </p:pic>
    </p:spTree>
    <p:extLst>
      <p:ext uri="{BB962C8B-B14F-4D97-AF65-F5344CB8AC3E}">
        <p14:creationId xmlns:p14="http://schemas.microsoft.com/office/powerpoint/2010/main" val="3688866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10CE7A-9D8C-AE49-A39B-C01858CE19B8}"/>
              </a:ext>
            </a:extLst>
          </p:cNvPr>
          <p:cNvSpPr>
            <a:spLocks noGrp="1"/>
          </p:cNvSpPr>
          <p:nvPr>
            <p:ph type="subTitle" idx="1"/>
          </p:nvPr>
        </p:nvSpPr>
        <p:spPr>
          <a:xfrm>
            <a:off x="0" y="3179298"/>
            <a:ext cx="9144000" cy="1199754"/>
          </a:xfrm>
        </p:spPr>
        <p:txBody>
          <a:bodyPr>
            <a:noAutofit/>
          </a:bodyPr>
          <a:lstStyle/>
          <a:p>
            <a:pPr>
              <a:spcBef>
                <a:spcPts val="600"/>
              </a:spcBef>
            </a:pPr>
            <a:r>
              <a:rPr lang="en-US" sz="2400" b="0" u="sng" dirty="0">
                <a:latin typeface="Candara" panose="020E0502030303020204" pitchFamily="34" charset="0"/>
              </a:rPr>
              <a:t>Juan Gómez Luna</a:t>
            </a:r>
            <a:r>
              <a:rPr lang="en-US" sz="2400" b="0" dirty="0">
                <a:latin typeface="Candara" panose="020E0502030303020204" pitchFamily="34" charset="0"/>
              </a:rPr>
              <a:t>, Izzat El Hajj, </a:t>
            </a:r>
          </a:p>
          <a:p>
            <a:pPr>
              <a:spcBef>
                <a:spcPts val="600"/>
              </a:spcBef>
            </a:pPr>
            <a:r>
              <a:rPr lang="en-US" sz="2400" b="0" dirty="0">
                <a:latin typeface="Candara" panose="020E0502030303020204" pitchFamily="34" charset="0"/>
              </a:rPr>
              <a:t>Ivan Fernandez, Christina </a:t>
            </a:r>
            <a:r>
              <a:rPr lang="en-US" sz="2400" b="0" dirty="0" err="1">
                <a:latin typeface="Candara" panose="020E0502030303020204" pitchFamily="34" charset="0"/>
              </a:rPr>
              <a:t>Giannoula</a:t>
            </a:r>
            <a:r>
              <a:rPr lang="en-US" sz="2400" b="0" dirty="0">
                <a:latin typeface="Candara" panose="020E0502030303020204" pitchFamily="34" charset="0"/>
              </a:rPr>
              <a:t>, </a:t>
            </a:r>
          </a:p>
          <a:p>
            <a:pPr>
              <a:spcBef>
                <a:spcPts val="600"/>
              </a:spcBef>
            </a:pPr>
            <a:r>
              <a:rPr lang="en-US" sz="2400" b="0" dirty="0">
                <a:latin typeface="Candara" panose="020E0502030303020204" pitchFamily="34" charset="0"/>
              </a:rPr>
              <a:t>Geraldo F. Oliveira, </a:t>
            </a:r>
            <a:r>
              <a:rPr lang="en-US" sz="2400" b="0" dirty="0" err="1">
                <a:latin typeface="Candara" panose="020E0502030303020204" pitchFamily="34" charset="0"/>
              </a:rPr>
              <a:t>Onur</a:t>
            </a:r>
            <a:r>
              <a:rPr lang="en-US" sz="2400" b="0" dirty="0">
                <a:latin typeface="Candara" panose="020E0502030303020204" pitchFamily="34" charset="0"/>
              </a:rPr>
              <a:t> </a:t>
            </a:r>
            <a:r>
              <a:rPr lang="en-US" sz="2400" b="0" dirty="0" err="1">
                <a:latin typeface="Candara" panose="020E0502030303020204" pitchFamily="34" charset="0"/>
              </a:rPr>
              <a:t>Mutlu</a:t>
            </a:r>
            <a:endParaRPr lang="en-US" sz="2400" b="0" dirty="0">
              <a:latin typeface="Candara" panose="020E0502030303020204" pitchFamily="34" charset="0"/>
            </a:endParaRPr>
          </a:p>
        </p:txBody>
      </p:sp>
      <p:sp>
        <p:nvSpPr>
          <p:cNvPr id="3" name="Text Placeholder 2">
            <a:extLst>
              <a:ext uri="{FF2B5EF4-FFF2-40B4-BE49-F238E27FC236}">
                <a16:creationId xmlns:a16="http://schemas.microsoft.com/office/drawing/2014/main" id="{1424A15A-743E-4240-B7EC-8C7A112226BC}"/>
              </a:ext>
            </a:extLst>
          </p:cNvPr>
          <p:cNvSpPr>
            <a:spLocks noGrp="1"/>
          </p:cNvSpPr>
          <p:nvPr>
            <p:ph type="body" sz="quarter" idx="10"/>
          </p:nvPr>
        </p:nvSpPr>
        <p:spPr>
          <a:xfrm>
            <a:off x="0" y="220668"/>
            <a:ext cx="9144000" cy="2728724"/>
          </a:xfrm>
        </p:spPr>
        <p:txBody>
          <a:bodyPr>
            <a:normAutofit/>
          </a:bodyPr>
          <a:lstStyle/>
          <a:p>
            <a:r>
              <a:rPr lang="en-US" sz="4400" dirty="0">
                <a:solidFill>
                  <a:srgbClr val="0070C0"/>
                </a:solidFill>
              </a:rPr>
              <a:t>Understanding a Modern Processing-in-Memory Architecture:</a:t>
            </a:r>
          </a:p>
          <a:p>
            <a:r>
              <a:rPr lang="en-US" sz="3200" dirty="0">
                <a:latin typeface="Candara" panose="020E0502030303020204" pitchFamily="34" charset="0"/>
              </a:rPr>
              <a:t>Benchmarking and Experimental Characterization</a:t>
            </a:r>
          </a:p>
        </p:txBody>
      </p:sp>
      <p:sp>
        <p:nvSpPr>
          <p:cNvPr id="4" name="Subtitle 1">
            <a:extLst>
              <a:ext uri="{FF2B5EF4-FFF2-40B4-BE49-F238E27FC236}">
                <a16:creationId xmlns:a16="http://schemas.microsoft.com/office/drawing/2014/main" id="{A8E1073D-2730-9344-9B5D-7736C10F61B9}"/>
              </a:ext>
            </a:extLst>
          </p:cNvPr>
          <p:cNvSpPr txBox="1">
            <a:spLocks/>
          </p:cNvSpPr>
          <p:nvPr/>
        </p:nvSpPr>
        <p:spPr>
          <a:xfrm>
            <a:off x="1106731" y="4608957"/>
            <a:ext cx="6858000" cy="1146861"/>
          </a:xfrm>
          <a:prstGeom prst="rect">
            <a:avLst/>
          </a:prstGeom>
        </p:spPr>
        <p:txBody>
          <a:bodyPr vert="horz" lIns="91440" tIns="45720" rIns="91440" bIns="45720" rtlCol="0">
            <a:normAutofit fontScale="92500" lnSpcReduction="20000"/>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 action="ppaction://noaction"/>
              </a:rPr>
              <a:t>el1goluj@gmail.com</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 action="ppaction://noaction"/>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hlinkClick r:id="" action="ppaction://noaction"/>
              </a:rPr>
              <a:t>https://arxiv.org/pdf/2105.03814.pdf</a:t>
            </a:r>
            <a:endParaRPr kumimoji="0" lang="en-US" sz="2000" b="1" i="0" u="sng"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hlinkClick r:id="rId2"/>
              </a:rPr>
              <a:t>https://github.com/CMU-SAFARI/prim-benchmarks</a:t>
            </a:r>
            <a:endPar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81651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
        <p:nvSpPr>
          <p:cNvPr id="7" name="Slide Number Placeholder 3">
            <a:extLst>
              <a:ext uri="{FF2B5EF4-FFF2-40B4-BE49-F238E27FC236}">
                <a16:creationId xmlns:a16="http://schemas.microsoft.com/office/drawing/2014/main" id="{93B61715-B327-684D-A7DF-89FD1AB66677}"/>
              </a:ext>
            </a:extLst>
          </p:cNvPr>
          <p:cNvSpPr>
            <a:spLocks noGrp="1"/>
          </p:cNvSpPr>
          <p:nvPr>
            <p:ph type="sldNum" sz="quarter" idx="11"/>
          </p:nvPr>
        </p:nvSpPr>
        <p:spPr>
          <a:xfrm>
            <a:off x="6777038" y="6318250"/>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310873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spTree>
    <p:extLst>
      <p:ext uri="{BB962C8B-B14F-4D97-AF65-F5344CB8AC3E}">
        <p14:creationId xmlns:p14="http://schemas.microsoft.com/office/powerpoint/2010/main" val="262978006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spTree>
    <p:extLst>
      <p:ext uri="{BB962C8B-B14F-4D97-AF65-F5344CB8AC3E}">
        <p14:creationId xmlns:p14="http://schemas.microsoft.com/office/powerpoint/2010/main" val="383143568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spTree>
    <p:extLst>
      <p:ext uri="{BB962C8B-B14F-4D97-AF65-F5344CB8AC3E}">
        <p14:creationId xmlns:p14="http://schemas.microsoft.com/office/powerpoint/2010/main" val="174806910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p:txBody>
          <a:bodyPr/>
          <a:lstStyle/>
          <a:p>
            <a:r>
              <a:rPr lang="en-US" dirty="0"/>
              <a:t>More on PRIM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p:txBody>
          <a:bodyPr/>
          <a:lstStyle/>
          <a:p>
            <a:r>
              <a:rPr lang="en-US" dirty="0"/>
              <a:t>Juan Gomez-Luna, Izzat El Hajj, Ivan Fernandez, Christina </a:t>
            </a:r>
            <a:r>
              <a:rPr lang="en-US" dirty="0" err="1"/>
              <a:t>Giannoula</a:t>
            </a:r>
            <a:r>
              <a:rPr lang="en-US" dirty="0"/>
              <a:t>, Geraldo F. Oliveira,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"Benchmarking a New Paradigm: An Experimental Analysis of a Real Processing-in-Memory Architecture"</a:t>
            </a:r>
            <a:br>
              <a:rPr lang="en-US" dirty="0"/>
            </a:br>
            <a:r>
              <a:rPr lang="en-US" i="1" dirty="0"/>
              <a:t>Preprint in </a:t>
            </a:r>
            <a:r>
              <a:rPr lang="en-US" b="1" i="1" dirty="0">
                <a:hlinkClick r:id="rId3"/>
              </a:rPr>
              <a:t>arXiv</a:t>
            </a:r>
            <a:r>
              <a:rPr lang="en-US" dirty="0"/>
              <a:t>, 9 May 2021.</a:t>
            </a:r>
            <a:br>
              <a:rPr lang="en-US" dirty="0"/>
            </a:br>
            <a:r>
              <a:rPr lang="en-US" dirty="0"/>
              <a:t>[</a:t>
            </a:r>
            <a:r>
              <a:rPr lang="en-US" dirty="0">
                <a:hlinkClick r:id="rId2"/>
              </a:rPr>
              <a:t>arXiv preprint</a:t>
            </a:r>
            <a:r>
              <a:rPr lang="en-US" dirty="0"/>
              <a:t>]</a:t>
            </a:r>
            <a:br>
              <a:rPr lang="en-US" dirty="0"/>
            </a:br>
            <a:r>
              <a:rPr lang="en-US" dirty="0"/>
              <a:t>[</a:t>
            </a:r>
            <a:r>
              <a:rPr lang="en-US" dirty="0">
                <a:hlinkClick r:id="rId4"/>
              </a:rPr>
              <a:t>PrIM Benchmarks Source Code</a:t>
            </a:r>
            <a:r>
              <a:rPr lang="en-US" dirty="0"/>
              <a:t>]</a:t>
            </a:r>
            <a:br>
              <a:rPr lang="en-US" dirty="0"/>
            </a:br>
            <a:r>
              <a:rPr lang="en-US" dirty="0"/>
              <a:t>[</a:t>
            </a:r>
            <a:r>
              <a:rPr lang="en-US" dirty="0">
                <a:hlinkClick r:id="rId5"/>
              </a:rPr>
              <a:t>Slides (pptx)</a:t>
            </a:r>
            <a:r>
              <a:rPr lang="en-US" dirty="0"/>
              <a:t> </a:t>
            </a:r>
            <a:r>
              <a:rPr lang="en-US" dirty="0">
                <a:hlinkClick r:id="rId6"/>
              </a:rPr>
              <a:t>(pdf)</a:t>
            </a:r>
            <a:r>
              <a:rPr lang="en-US" dirty="0"/>
              <a:t>]</a:t>
            </a:r>
            <a:br>
              <a:rPr lang="en-US" dirty="0"/>
            </a:br>
            <a:r>
              <a:rPr lang="en-US" dirty="0"/>
              <a:t>[</a:t>
            </a:r>
            <a:r>
              <a:rPr lang="en-US" dirty="0">
                <a:hlinkClick r:id="rId7"/>
              </a:rPr>
              <a:t>Long Talk Slides (pptx)</a:t>
            </a:r>
            <a:r>
              <a:rPr lang="en-US" dirty="0"/>
              <a:t> </a:t>
            </a:r>
            <a:r>
              <a:rPr lang="en-US" dirty="0">
                <a:hlinkClick r:id="rId8"/>
              </a:rPr>
              <a:t>(pdf)</a:t>
            </a:r>
            <a:r>
              <a:rPr lang="en-US" dirty="0"/>
              <a:t>]</a:t>
            </a:r>
            <a:br>
              <a:rPr lang="en-US" dirty="0"/>
            </a:br>
            <a:r>
              <a:rPr lang="en-US" dirty="0"/>
              <a:t>[</a:t>
            </a:r>
            <a:r>
              <a:rPr lang="en-US" dirty="0">
                <a:hlinkClick r:id="rId9"/>
              </a:rPr>
              <a:t>Short Talk Slides (pptx)</a:t>
            </a:r>
            <a:r>
              <a:rPr lang="en-US" dirty="0"/>
              <a:t> </a:t>
            </a:r>
            <a:r>
              <a:rPr lang="en-US" dirty="0">
                <a:hlinkClick r:id="rId10"/>
              </a:rPr>
              <a:t>(pdf)</a:t>
            </a:r>
            <a:r>
              <a:rPr lang="en-US" dirty="0"/>
              <a:t>]</a:t>
            </a:r>
            <a:br>
              <a:rPr lang="en-US" dirty="0"/>
            </a:br>
            <a:r>
              <a:rPr lang="en-US" dirty="0"/>
              <a:t>[</a:t>
            </a:r>
            <a:r>
              <a:rPr lang="en-US" dirty="0">
                <a:hlinkClick r:id="rId11"/>
              </a:rPr>
              <a:t>SAFARI Live Seminar Slides (pptx)</a:t>
            </a:r>
            <a:r>
              <a:rPr lang="en-US" dirty="0"/>
              <a:t> </a:t>
            </a:r>
            <a:r>
              <a:rPr lang="en-US" dirty="0">
                <a:hlinkClick r:id="rId12"/>
              </a:rPr>
              <a:t>(pdf)</a:t>
            </a:r>
            <a:r>
              <a:rPr lang="en-US" dirty="0"/>
              <a:t>]</a:t>
            </a:r>
            <a:br>
              <a:rPr lang="en-US" dirty="0"/>
            </a:br>
            <a:r>
              <a:rPr lang="en-US" dirty="0"/>
              <a:t>[</a:t>
            </a:r>
            <a:r>
              <a:rPr lang="en-US" dirty="0">
                <a:hlinkClick r:id="rId13"/>
              </a:rPr>
              <a:t>SAFARI Live Seminar Video</a:t>
            </a:r>
            <a:r>
              <a:rPr lang="en-US" dirty="0"/>
              <a:t> (2 </a:t>
            </a:r>
            <a:r>
              <a:rPr lang="en-US" dirty="0" err="1"/>
              <a:t>hrs</a:t>
            </a:r>
            <a:r>
              <a:rPr lang="en-US" dirty="0"/>
              <a:t> 57 mins)]</a:t>
            </a:r>
            <a:br>
              <a:rPr lang="en-US" dirty="0"/>
            </a:br>
            <a:r>
              <a:rPr lang="en-US" dirty="0"/>
              <a:t>[</a:t>
            </a:r>
            <a:r>
              <a:rPr lang="en-US" dirty="0">
                <a:hlinkClick r:id="rId14"/>
              </a:rPr>
              <a:t>Lightning Talk Video</a:t>
            </a:r>
            <a:r>
              <a:rPr lang="en-US" dirty="0"/>
              <a:t> (3 minutes)]</a:t>
            </a:r>
          </a:p>
          <a:p>
            <a:pPr marL="0" indent="0">
              <a:buNone/>
            </a:pPr>
            <a:br>
              <a:rPr lang="en-US" sz="2000" dirty="0"/>
            </a:br>
            <a:endParaRPr lang="en-US" sz="220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16139916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spTree>
    <p:extLst>
      <p:ext uri="{BB962C8B-B14F-4D97-AF65-F5344CB8AC3E}">
        <p14:creationId xmlns:p14="http://schemas.microsoft.com/office/powerpoint/2010/main" val="365199641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6106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Experimental Analysis and Characterization of a Real Processing-in-Memory System [IEEE Access 2022]</a:t>
            </a:r>
          </a:p>
          <a:p>
            <a:endParaRPr lang="en-US" sz="2000" dirty="0"/>
          </a:p>
          <a:p>
            <a:r>
              <a:rPr lang="en-US" sz="2000" dirty="0"/>
              <a:t>Google Neural Network Models for Edge Devices: Analyzing and Mitigating Machine Learning Inference Bottlenecks [PACT 2021]</a:t>
            </a:r>
          </a:p>
          <a:p>
            <a:endParaRPr lang="en-US" sz="2000" dirty="0"/>
          </a:p>
          <a:p>
            <a:r>
              <a:rPr lang="en-US" sz="2000" dirty="0"/>
              <a:t>Enabling High-Performance and Energy-Efficient Hybrid Transactional/Analytical Databases with Hardware/Software Cooperation [ICDE 2022]</a:t>
            </a:r>
          </a:p>
          <a:p>
            <a:endParaRPr lang="en-US" sz="2000" dirty="0"/>
          </a:p>
          <a:p>
            <a:r>
              <a:rPr lang="en-US" sz="2000" dirty="0"/>
              <a:t>FPGA-based Near-Memory Acceleration of Modern Data-Intensive Applications [IEEE Micro 2021]</a:t>
            </a:r>
          </a:p>
          <a:p>
            <a:br>
              <a:rPr lang="en-US" sz="2000" dirty="0"/>
            </a:br>
            <a:endParaRPr lang="en-US" sz="1200" dirty="0"/>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9A907984-89F1-45C5-9132-09D45BA59AE6}"/>
              </a:ext>
            </a:extLst>
          </p:cNvPr>
          <p:cNvSpPr/>
          <p:nvPr/>
        </p:nvSpPr>
        <p:spPr>
          <a:xfrm>
            <a:off x="494656" y="3298304"/>
            <a:ext cx="8496944" cy="850776"/>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007233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Data-Centric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31339157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0"/>
            <a:ext cx="9144000" cy="2864653"/>
          </a:xfrm>
          <a:solidFill>
            <a:schemeClr val="tx2">
              <a:lumMod val="75000"/>
            </a:schemeClr>
          </a:solidFill>
        </p:spPr>
        <p:txBody>
          <a:bodyPr/>
          <a:lstStyle/>
          <a:p>
            <a:r>
              <a:rPr lang="en-US" sz="3000" b="1" dirty="0">
                <a:solidFill>
                  <a:schemeClr val="bg1">
                    <a:lumMod val="95000"/>
                  </a:schemeClr>
                </a:solidFill>
                <a:latin typeface="Gill Sans MT" panose="020B0502020104020203" pitchFamily="34" charset="77"/>
              </a:rPr>
              <a:t>Google Neural Network Models for Edge Devices: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Analyzing and Mitigating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Machine Learning Inference Bottlenecks</a:t>
            </a: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0" y="3056347"/>
            <a:ext cx="9144000"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Amirali</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Boroumand</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Saugata</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Ghose</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Berkin</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Akin	</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endPar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Ravi Narayanaswami</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panose="020B0502020104020203" pitchFamily="34" charset="77"/>
                <a:ea typeface="+mn-ea"/>
                <a:cs typeface="+mn-cs"/>
              </a:rPr>
              <a:t>Geraldo F. Oliveira</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Xiaoyu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Ma</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r>
              <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Eric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Shiu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Onur</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Mutlu</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8" name="Graphic 7">
            <a:extLst>
              <a:ext uri="{FF2B5EF4-FFF2-40B4-BE49-F238E27FC236}">
                <a16:creationId xmlns:a16="http://schemas.microsoft.com/office/drawing/2014/main" id="{43B2F70C-CDC6-A642-9D6B-32E6A8EA3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5530813"/>
            <a:ext cx="2286000" cy="439783"/>
          </a:xfrm>
          <a:prstGeom prst="rect">
            <a:avLst/>
          </a:prstGeom>
        </p:spPr>
      </p:pic>
      <p:sp>
        <p:nvSpPr>
          <p:cNvPr id="11" name="Rectangle 10">
            <a:extLst>
              <a:ext uri="{FF2B5EF4-FFF2-40B4-BE49-F238E27FC236}">
                <a16:creationId xmlns:a16="http://schemas.microsoft.com/office/drawing/2014/main" id="{824F8868-9941-514D-88E1-0ACB358D9EC9}"/>
              </a:ext>
            </a:extLst>
          </p:cNvPr>
          <p:cNvSpPr/>
          <p:nvPr/>
        </p:nvSpPr>
        <p:spPr>
          <a:xfrm>
            <a:off x="0" y="4509926"/>
            <a:ext cx="9144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PACT 2021</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pic>
        <p:nvPicPr>
          <p:cNvPr id="12" name="Picture 11">
            <a:extLst>
              <a:ext uri="{FF2B5EF4-FFF2-40B4-BE49-F238E27FC236}">
                <a16:creationId xmlns:a16="http://schemas.microsoft.com/office/drawing/2014/main" id="{AE53EB73-9E00-244C-B2EA-E33C2F8B2514}"/>
              </a:ext>
            </a:extLst>
          </p:cNvPr>
          <p:cNvPicPr>
            <a:picLocks noChangeAspect="1"/>
          </p:cNvPicPr>
          <p:nvPr/>
        </p:nvPicPr>
        <p:blipFill rotWithShape="1">
          <a:blip r:embed="rId5"/>
          <a:srcRect t="16962" b="27098"/>
          <a:stretch/>
        </p:blipFill>
        <p:spPr>
          <a:xfrm>
            <a:off x="58146" y="6173160"/>
            <a:ext cx="2534307" cy="511945"/>
          </a:xfrm>
          <a:prstGeom prst="rect">
            <a:avLst/>
          </a:prstGeom>
        </p:spPr>
      </p:pic>
      <p:pic>
        <p:nvPicPr>
          <p:cNvPr id="13" name="Picture 12">
            <a:extLst>
              <a:ext uri="{FF2B5EF4-FFF2-40B4-BE49-F238E27FC236}">
                <a16:creationId xmlns:a16="http://schemas.microsoft.com/office/drawing/2014/main" id="{5BB3B014-CC27-D142-BF69-04643810126E}"/>
              </a:ext>
            </a:extLst>
          </p:cNvPr>
          <p:cNvPicPr>
            <a:picLocks noChangeAspect="1"/>
          </p:cNvPicPr>
          <p:nvPr/>
        </p:nvPicPr>
        <p:blipFill rotWithShape="1">
          <a:blip r:embed="rId6"/>
          <a:srcRect l="5935" t="23510" r="5031" b="23990"/>
          <a:stretch/>
        </p:blipFill>
        <p:spPr>
          <a:xfrm>
            <a:off x="4678100" y="5959344"/>
            <a:ext cx="2286000" cy="898656"/>
          </a:xfrm>
          <a:prstGeom prst="rect">
            <a:avLst/>
          </a:prstGeom>
        </p:spPr>
      </p:pic>
      <p:pic>
        <p:nvPicPr>
          <p:cNvPr id="14" name="Picture 2" descr="http://www.euroc-project.eu/fileadmin/imgEuroc/eurocConsortiumLogos/ethLogo.png">
            <a:extLst>
              <a:ext uri="{FF2B5EF4-FFF2-40B4-BE49-F238E27FC236}">
                <a16:creationId xmlns:a16="http://schemas.microsoft.com/office/drawing/2014/main" id="{8E6DF52C-6D6F-1D47-92E5-A4DDA60A3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224" y="6173160"/>
            <a:ext cx="1998476" cy="410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B85FF5-57D1-D247-8B48-4263EDD69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124" y="5979804"/>
            <a:ext cx="2175266" cy="898656"/>
          </a:xfrm>
          <a:prstGeom prst="rect">
            <a:avLst/>
          </a:prstGeom>
        </p:spPr>
      </p:pic>
    </p:spTree>
    <p:extLst>
      <p:ext uri="{BB962C8B-B14F-4D97-AF65-F5344CB8AC3E}">
        <p14:creationId xmlns:p14="http://schemas.microsoft.com/office/powerpoint/2010/main" val="17465214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969F0-2D37-9B4F-89A4-C9739461369A}"/>
              </a:ext>
            </a:extLst>
          </p:cNvPr>
          <p:cNvSpPr/>
          <p:nvPr/>
        </p:nvSpPr>
        <p:spPr>
          <a:xfrm>
            <a:off x="0" y="743205"/>
            <a:ext cx="9144000" cy="914400"/>
          </a:xfrm>
          <a:prstGeom prst="rect">
            <a:avLst/>
          </a:prstGeom>
          <a:solidFill>
            <a:srgbClr val="FFF4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 name="Rectangle 6">
            <a:extLst>
              <a:ext uri="{FF2B5EF4-FFF2-40B4-BE49-F238E27FC236}">
                <a16:creationId xmlns:a16="http://schemas.microsoft.com/office/drawing/2014/main" id="{A8C8C6C2-2540-E14E-8598-187AFA9373A3}"/>
              </a:ext>
            </a:extLst>
          </p:cNvPr>
          <p:cNvSpPr/>
          <p:nvPr/>
        </p:nvSpPr>
        <p:spPr>
          <a:xfrm>
            <a:off x="0" y="1928020"/>
            <a:ext cx="9144000" cy="1261494"/>
          </a:xfrm>
          <a:prstGeom prst="rect">
            <a:avLst/>
          </a:prstGeom>
          <a:solidFill>
            <a:srgbClr val="FFBFB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 name="Rectangle 7">
            <a:extLst>
              <a:ext uri="{FF2B5EF4-FFF2-40B4-BE49-F238E27FC236}">
                <a16:creationId xmlns:a16="http://schemas.microsoft.com/office/drawing/2014/main" id="{592513E4-C4B7-F242-9A0D-35F07BCED5C7}"/>
              </a:ext>
            </a:extLst>
          </p:cNvPr>
          <p:cNvSpPr/>
          <p:nvPr/>
        </p:nvSpPr>
        <p:spPr>
          <a:xfrm>
            <a:off x="0" y="3429001"/>
            <a:ext cx="9144000" cy="925286"/>
          </a:xfrm>
          <a:prstGeom prst="rect">
            <a:avLst/>
          </a:prstGeom>
          <a:solidFill>
            <a:srgbClr val="CCD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0" name="Rectangle 9">
            <a:extLst>
              <a:ext uri="{FF2B5EF4-FFF2-40B4-BE49-F238E27FC236}">
                <a16:creationId xmlns:a16="http://schemas.microsoft.com/office/drawing/2014/main" id="{3E440315-C009-E346-A212-93C50C707296}"/>
              </a:ext>
            </a:extLst>
          </p:cNvPr>
          <p:cNvSpPr/>
          <p:nvPr/>
        </p:nvSpPr>
        <p:spPr>
          <a:xfrm>
            <a:off x="0" y="4542080"/>
            <a:ext cx="9144000" cy="925286"/>
          </a:xfrm>
          <a:prstGeom prst="rect">
            <a:avLst/>
          </a:prstGeom>
          <a:solidFill>
            <a:srgbClr val="B8C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1" name="Rectangle 10">
            <a:extLst>
              <a:ext uri="{FF2B5EF4-FFF2-40B4-BE49-F238E27FC236}">
                <a16:creationId xmlns:a16="http://schemas.microsoft.com/office/drawing/2014/main" id="{32042D8A-F894-404E-8CDA-6FFCBB190FD3}"/>
              </a:ext>
            </a:extLst>
          </p:cNvPr>
          <p:cNvSpPr/>
          <p:nvPr/>
        </p:nvSpPr>
        <p:spPr>
          <a:xfrm>
            <a:off x="0" y="5655159"/>
            <a:ext cx="9144000" cy="925286"/>
          </a:xfrm>
          <a:prstGeom prst="rect">
            <a:avLst/>
          </a:prstGeom>
          <a:solidFill>
            <a:srgbClr val="AF9C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 name="Title 1"/>
          <p:cNvSpPr>
            <a:spLocks noGrp="1"/>
          </p:cNvSpPr>
          <p:nvPr>
            <p:ph type="title"/>
          </p:nvPr>
        </p:nvSpPr>
        <p:spPr>
          <a:xfrm>
            <a:off x="0" y="-76200"/>
            <a:ext cx="9144000" cy="914400"/>
          </a:xfrm>
        </p:spPr>
        <p:txBody>
          <a:bodyPr/>
          <a:lstStyle/>
          <a:p>
            <a:r>
              <a:rPr lang="en-US" dirty="0"/>
              <a:t>Executive Summary</a:t>
            </a:r>
          </a:p>
        </p:txBody>
      </p:sp>
      <p:sp>
        <p:nvSpPr>
          <p:cNvPr id="3" name="Content Placeholder 2"/>
          <p:cNvSpPr>
            <a:spLocks noGrp="1"/>
          </p:cNvSpPr>
          <p:nvPr>
            <p:ph idx="1"/>
          </p:nvPr>
        </p:nvSpPr>
        <p:spPr>
          <a:xfrm>
            <a:off x="152400" y="743204"/>
            <a:ext cx="8991600" cy="6019800"/>
          </a:xfrm>
        </p:spPr>
        <p:txBody>
          <a:bodyPr>
            <a:normAutofit lnSpcReduction="10000"/>
          </a:bodyPr>
          <a:lstStyle/>
          <a:p>
            <a:pPr marL="0" indent="0">
              <a:buNone/>
            </a:pPr>
            <a:r>
              <a:rPr lang="en-US" sz="2000" u="sng" dirty="0">
                <a:solidFill>
                  <a:schemeClr val="tx2"/>
                </a:solidFill>
              </a:rPr>
              <a:t>Context</a:t>
            </a:r>
            <a:r>
              <a:rPr lang="en-US" sz="2000" dirty="0">
                <a:solidFill>
                  <a:schemeClr val="tx2"/>
                </a:solidFill>
              </a:rPr>
              <a:t>:  We extensively analyze </a:t>
            </a:r>
            <a:r>
              <a:rPr lang="en-US" sz="2000" dirty="0">
                <a:solidFill>
                  <a:srgbClr val="0000FF"/>
                </a:solidFill>
              </a:rPr>
              <a:t>a state-of-the-art edge ML accelerator (Google Edge TPU) </a:t>
            </a:r>
            <a:r>
              <a:rPr lang="en-US" sz="2000" dirty="0">
                <a:solidFill>
                  <a:schemeClr val="tx2"/>
                </a:solidFill>
              </a:rPr>
              <a:t>using </a:t>
            </a:r>
            <a:r>
              <a:rPr lang="en-US" sz="2000" dirty="0">
                <a:solidFill>
                  <a:srgbClr val="0000FF"/>
                </a:solidFill>
              </a:rPr>
              <a:t>24 Google edge models</a:t>
            </a:r>
          </a:p>
          <a:p>
            <a:pPr lvl="1"/>
            <a:r>
              <a:rPr lang="en-US" sz="1800" dirty="0">
                <a:cs typeface="Adobe Garamond Pro"/>
              </a:rPr>
              <a:t> Wide range of models (CNNs, LSTMs, Transducers, RCNNs)</a:t>
            </a:r>
            <a:br>
              <a:rPr lang="en-US" sz="1800" dirty="0">
                <a:cs typeface="Adobe Garamond Pro"/>
              </a:rPr>
            </a:br>
            <a:endParaRPr lang="en-US" sz="1800" dirty="0">
              <a:solidFill>
                <a:schemeClr val="tx2"/>
              </a:solidFill>
            </a:endParaRPr>
          </a:p>
          <a:p>
            <a:pPr marL="0" indent="0">
              <a:buNone/>
            </a:pPr>
            <a:r>
              <a:rPr lang="en-US" sz="2000" u="sng" dirty="0">
                <a:solidFill>
                  <a:schemeClr val="tx2"/>
                </a:solidFill>
              </a:rPr>
              <a:t>Problem</a:t>
            </a:r>
            <a:r>
              <a:rPr lang="en-US" sz="2000" dirty="0">
                <a:solidFill>
                  <a:schemeClr val="tx2"/>
                </a:solidFill>
              </a:rPr>
              <a:t>:  The Edge TPU accelerator suffers from </a:t>
            </a:r>
            <a:r>
              <a:rPr lang="en-US" sz="2000" dirty="0">
                <a:solidFill>
                  <a:srgbClr val="800000"/>
                </a:solidFill>
              </a:rPr>
              <a:t>three challenges:</a:t>
            </a:r>
          </a:p>
          <a:p>
            <a:pPr lvl="1"/>
            <a:r>
              <a:rPr lang="en-US" sz="1800" dirty="0">
                <a:cs typeface="Adobe Garamond Pro"/>
              </a:rPr>
              <a:t>It operates </a:t>
            </a:r>
            <a:r>
              <a:rPr lang="en-US" sz="1800" dirty="0">
                <a:solidFill>
                  <a:srgbClr val="800000"/>
                </a:solidFill>
                <a:cs typeface="Adobe Garamond Pro"/>
              </a:rPr>
              <a:t>significantly below</a:t>
            </a:r>
            <a:r>
              <a:rPr lang="en-US" sz="1800" dirty="0">
                <a:solidFill>
                  <a:srgbClr val="C00000"/>
                </a:solidFill>
                <a:cs typeface="Adobe Garamond Pro"/>
              </a:rPr>
              <a:t> </a:t>
            </a:r>
            <a:r>
              <a:rPr lang="en-US" sz="1800" dirty="0">
                <a:solidFill>
                  <a:srgbClr val="595959"/>
                </a:solidFill>
                <a:cs typeface="Adobe Garamond Pro"/>
              </a:rPr>
              <a:t>its</a:t>
            </a:r>
            <a:r>
              <a:rPr lang="en-US" sz="1800" dirty="0">
                <a:solidFill>
                  <a:srgbClr val="C00000"/>
                </a:solidFill>
                <a:cs typeface="Adobe Garamond Pro"/>
              </a:rPr>
              <a:t> </a:t>
            </a:r>
            <a:r>
              <a:rPr lang="en-US" sz="1800" u="sng" dirty="0">
                <a:cs typeface="Adobe Garamond Pro"/>
              </a:rPr>
              <a:t>peak throughput</a:t>
            </a:r>
          </a:p>
          <a:p>
            <a:pPr lvl="1"/>
            <a:r>
              <a:rPr lang="en-US" sz="1800" dirty="0">
                <a:cs typeface="Adobe Garamond Pro"/>
              </a:rPr>
              <a:t>It operates </a:t>
            </a:r>
            <a:r>
              <a:rPr lang="en-US" sz="1800" dirty="0">
                <a:solidFill>
                  <a:srgbClr val="800000"/>
                </a:solidFill>
                <a:cs typeface="Adobe Garamond Pro"/>
              </a:rPr>
              <a:t>significantly below </a:t>
            </a:r>
            <a:r>
              <a:rPr lang="en-US" sz="1800" dirty="0">
                <a:solidFill>
                  <a:srgbClr val="595959"/>
                </a:solidFill>
                <a:cs typeface="Adobe Garamond Pro"/>
              </a:rPr>
              <a:t>its</a:t>
            </a:r>
            <a:r>
              <a:rPr lang="en-US" sz="1800" dirty="0">
                <a:solidFill>
                  <a:srgbClr val="800000"/>
                </a:solidFill>
                <a:cs typeface="Adobe Garamond Pro"/>
              </a:rPr>
              <a:t> </a:t>
            </a:r>
            <a:r>
              <a:rPr lang="en-US" sz="1800" u="sng" dirty="0">
                <a:cs typeface="Adobe Garamond Pro"/>
              </a:rPr>
              <a:t>theoretical energy efficiency</a:t>
            </a:r>
          </a:p>
          <a:p>
            <a:pPr lvl="1"/>
            <a:r>
              <a:rPr lang="en-US" sz="1800" dirty="0">
                <a:solidFill>
                  <a:srgbClr val="595959"/>
                </a:solidFill>
                <a:cs typeface="Adobe Garamond Pro"/>
              </a:rPr>
              <a:t>It</a:t>
            </a:r>
            <a:r>
              <a:rPr lang="en-US" sz="1800" dirty="0">
                <a:solidFill>
                  <a:srgbClr val="800000"/>
                </a:solidFill>
                <a:cs typeface="Adobe Garamond Pro"/>
              </a:rPr>
              <a:t> inefficiently </a:t>
            </a:r>
            <a:r>
              <a:rPr lang="en-US" sz="1800" dirty="0">
                <a:solidFill>
                  <a:srgbClr val="595959"/>
                </a:solidFill>
                <a:cs typeface="Adobe Garamond Pro"/>
              </a:rPr>
              <a:t>handles</a:t>
            </a:r>
            <a:r>
              <a:rPr lang="en-US" sz="1800" dirty="0">
                <a:solidFill>
                  <a:srgbClr val="800000"/>
                </a:solidFill>
                <a:cs typeface="Adobe Garamond Pro"/>
              </a:rPr>
              <a:t> </a:t>
            </a:r>
            <a:r>
              <a:rPr lang="en-US" sz="1800" u="sng" dirty="0">
                <a:cs typeface="Adobe Garamond Pro"/>
              </a:rPr>
              <a:t>memory accesses</a:t>
            </a:r>
            <a:br>
              <a:rPr lang="en-US" sz="1800" dirty="0">
                <a:cs typeface="Adobe Garamond Pro"/>
              </a:rPr>
            </a:br>
            <a:endParaRPr lang="en-US" sz="1800" dirty="0">
              <a:cs typeface="Adobe Garamond Pro"/>
            </a:endParaRPr>
          </a:p>
          <a:p>
            <a:pPr marL="0" lvl="1" indent="0">
              <a:buNone/>
            </a:pPr>
            <a:r>
              <a:rPr lang="en-US" sz="2000" u="sng" dirty="0">
                <a:solidFill>
                  <a:schemeClr val="tx2"/>
                </a:solidFill>
              </a:rPr>
              <a:t>Key Insight</a:t>
            </a:r>
            <a:r>
              <a:rPr lang="en-US" sz="2000" dirty="0">
                <a:solidFill>
                  <a:schemeClr val="tx2"/>
                </a:solidFill>
              </a:rPr>
              <a:t>:  These shortcomings arise from </a:t>
            </a:r>
            <a:r>
              <a:rPr lang="en-US" sz="2000" dirty="0">
                <a:solidFill>
                  <a:srgbClr val="0000FF"/>
                </a:solidFill>
              </a:rPr>
              <a:t>the monolithic design</a:t>
            </a:r>
            <a:r>
              <a:rPr lang="en-US" sz="2000" dirty="0">
                <a:solidFill>
                  <a:schemeClr val="tx2"/>
                </a:solidFill>
              </a:rPr>
              <a:t> of the Edge TPU accelerator</a:t>
            </a:r>
          </a:p>
          <a:p>
            <a:pPr lvl="1"/>
            <a:r>
              <a:rPr lang="en-US" sz="1800" dirty="0">
                <a:cs typeface="Adobe Garamond Pro"/>
              </a:rPr>
              <a:t>The Edge TPU accelerator design does not account for </a:t>
            </a:r>
            <a:r>
              <a:rPr lang="en-US" sz="1800" dirty="0">
                <a:solidFill>
                  <a:srgbClr val="0000FF"/>
                </a:solidFill>
                <a:cs typeface="Adobe Garamond Pro"/>
              </a:rPr>
              <a:t>layer heterogeneity </a:t>
            </a:r>
            <a:br>
              <a:rPr lang="en-US" sz="1800" dirty="0">
                <a:solidFill>
                  <a:srgbClr val="0000FF"/>
                </a:solidFill>
                <a:cs typeface="Adobe Garamond Pro"/>
              </a:rPr>
            </a:br>
            <a:endParaRPr lang="en-US" sz="1800" dirty="0">
              <a:solidFill>
                <a:srgbClr val="0000FF"/>
              </a:solidFill>
            </a:endParaRPr>
          </a:p>
          <a:p>
            <a:pPr marL="0" lvl="1" indent="0">
              <a:buNone/>
            </a:pPr>
            <a:r>
              <a:rPr lang="en-US" sz="2000" u="sng" dirty="0">
                <a:solidFill>
                  <a:schemeClr val="tx2"/>
                </a:solidFill>
              </a:rPr>
              <a:t>Key Mechanism</a:t>
            </a:r>
            <a:r>
              <a:rPr lang="en-US" sz="2000" dirty="0">
                <a:solidFill>
                  <a:schemeClr val="tx2"/>
                </a:solidFill>
              </a:rPr>
              <a:t>:  A new framework called </a:t>
            </a:r>
            <a:r>
              <a:rPr lang="en-US" sz="2000" dirty="0">
                <a:solidFill>
                  <a:srgbClr val="0000FF"/>
                </a:solidFill>
              </a:rPr>
              <a:t>Mensa</a:t>
            </a:r>
          </a:p>
          <a:p>
            <a:pPr lvl="1"/>
            <a:r>
              <a:rPr lang="en-US" sz="1800" dirty="0">
                <a:cs typeface="Adobe Garamond Pro"/>
              </a:rPr>
              <a:t>Mensa consists of heterogeneous accelerators whose dataflow and hardware are specialized for specific families of layers</a:t>
            </a:r>
            <a:br>
              <a:rPr lang="en-US" sz="1800" dirty="0">
                <a:cs typeface="Adobe Garamond Pro"/>
              </a:rPr>
            </a:br>
            <a:endParaRPr lang="en-US" sz="1800" dirty="0">
              <a:solidFill>
                <a:schemeClr val="tx2"/>
              </a:solidFill>
            </a:endParaRPr>
          </a:p>
          <a:p>
            <a:pPr marL="0" lvl="1" indent="0">
              <a:buNone/>
            </a:pPr>
            <a:r>
              <a:rPr lang="en-US" sz="2000" u="sng" dirty="0">
                <a:solidFill>
                  <a:schemeClr val="tx2"/>
                </a:solidFill>
              </a:rPr>
              <a:t>Key Results</a:t>
            </a:r>
            <a:r>
              <a:rPr lang="en-US" sz="2000" dirty="0">
                <a:solidFill>
                  <a:schemeClr val="tx2"/>
                </a:solidFill>
              </a:rPr>
              <a:t>:  We design a version of Mensa for Google edge ML models</a:t>
            </a:r>
          </a:p>
          <a:p>
            <a:pPr lvl="1"/>
            <a:r>
              <a:rPr lang="en-US" sz="1800" dirty="0">
                <a:cs typeface="Adobe Garamond Pro"/>
              </a:rPr>
              <a:t>Mensa improves performance and energy by </a:t>
            </a:r>
            <a:r>
              <a:rPr lang="en-US" sz="1800" dirty="0">
                <a:solidFill>
                  <a:srgbClr val="0000FF"/>
                </a:solidFill>
                <a:cs typeface="Adobe Garamond Pro"/>
              </a:rPr>
              <a:t>3.0X</a:t>
            </a:r>
            <a:r>
              <a:rPr lang="en-US" sz="1800" dirty="0">
                <a:cs typeface="Adobe Garamond Pro"/>
              </a:rPr>
              <a:t> and </a:t>
            </a:r>
            <a:r>
              <a:rPr lang="en-US" sz="1800" dirty="0">
                <a:solidFill>
                  <a:srgbClr val="0000FF"/>
                </a:solidFill>
                <a:cs typeface="Adobe Garamond Pro"/>
              </a:rPr>
              <a:t>3.1X</a:t>
            </a:r>
          </a:p>
          <a:p>
            <a:pPr lvl="1"/>
            <a:r>
              <a:rPr lang="en-US" sz="1800" dirty="0">
                <a:cs typeface="Adobe Garamond Pro"/>
              </a:rPr>
              <a:t>Mensa reduces cost and improves area efficiency</a:t>
            </a:r>
            <a:endParaRPr lang="en-US" sz="1800" dirty="0">
              <a:solidFill>
                <a:srgbClr val="0000FF"/>
              </a:solidFill>
              <a:cs typeface="Adobe Garamond Pro"/>
            </a:endParaRPr>
          </a:p>
          <a:p>
            <a:pPr lvl="1"/>
            <a:endParaRPr lang="en-US" sz="20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06175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cs typeface="Gill Sans MT"/>
              </a:rPr>
              <a:t>Google Edge NN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Tree>
    <p:extLst>
      <p:ext uri="{BB962C8B-B14F-4D97-AF65-F5344CB8AC3E}">
        <p14:creationId xmlns:p14="http://schemas.microsoft.com/office/powerpoint/2010/main" val="3946929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5" name="Slide Number Placeholder 3">
            <a:extLst>
              <a:ext uri="{FF2B5EF4-FFF2-40B4-BE49-F238E27FC236}">
                <a16:creationId xmlns:a16="http://schemas.microsoft.com/office/drawing/2014/main" id="{EDB291C8-7B03-6A4A-8C4F-AF7CAC50387C}"/>
              </a:ext>
            </a:extLst>
          </p:cNvPr>
          <p:cNvSpPr>
            <a:spLocks noGrp="1"/>
          </p:cNvSpPr>
          <p:nvPr>
            <p:ph type="sldNum" sz="quarter" idx="11"/>
          </p:nvPr>
        </p:nvSpPr>
        <p:spPr>
          <a:xfrm>
            <a:off x="6777038" y="6318250"/>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429726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1925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Tree>
    <p:extLst>
      <p:ext uri="{BB962C8B-B14F-4D97-AF65-F5344CB8AC3E}">
        <p14:creationId xmlns:p14="http://schemas.microsoft.com/office/powerpoint/2010/main" val="3965051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p:txBody>
          <a:bodyPr/>
          <a:lstStyle/>
          <a:p>
            <a:r>
              <a:rPr lang="en-US" sz="3600" dirty="0">
                <a:latin typeface="Gill Sans MT"/>
                <a:cs typeface="Gill Sans MT"/>
              </a:rPr>
              <a:t>Root Cause of Accelerator Challenges</a:t>
            </a:r>
          </a:p>
        </p:txBody>
      </p:sp>
      <p:sp>
        <p:nvSpPr>
          <p:cNvPr id="23" name="Rectangle 22"/>
          <p:cNvSpPr/>
          <p:nvPr/>
        </p:nvSpPr>
        <p:spPr>
          <a:xfrm>
            <a:off x="0" y="997803"/>
            <a:ext cx="9144000" cy="830997"/>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key components</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Google Edge TPU are completely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oblivious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layer heterogeneity</a:t>
            </a:r>
          </a:p>
        </p:txBody>
      </p:sp>
      <p:sp>
        <p:nvSpPr>
          <p:cNvPr id="108" name="Rectangle 107"/>
          <p:cNvSpPr/>
          <p:nvPr/>
        </p:nvSpPr>
        <p:spPr>
          <a:xfrm>
            <a:off x="0" y="5741313"/>
            <a:ext cx="9144000" cy="769441"/>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Gill Sans MT"/>
                <a:ea typeface="+mn-ea"/>
                <a:cs typeface="Gill Sans MT"/>
              </a:rPr>
              <a:t>While this approach might work for a specific group of layers, it fails to efficiently execute inference across a wide variety of edge models</a:t>
            </a:r>
          </a:p>
        </p:txBody>
      </p:sp>
      <p:pic>
        <p:nvPicPr>
          <p:cNvPr id="109" name="Picture 108" descr="safari.png"/>
          <p:cNvPicPr>
            <a:picLocks noChangeAspect="1"/>
          </p:cNvPicPr>
          <p:nvPr/>
        </p:nvPicPr>
        <p:blipFill>
          <a:blip r:embed="rId3" cstate="print"/>
          <a:stretch>
            <a:fillRect/>
          </a:stretch>
        </p:blipFill>
        <p:spPr>
          <a:xfrm>
            <a:off x="76200" y="6580445"/>
            <a:ext cx="959296" cy="277563"/>
          </a:xfrm>
          <a:prstGeom prst="rect">
            <a:avLst/>
          </a:prstGeom>
        </p:spPr>
      </p:pic>
      <p:grpSp>
        <p:nvGrpSpPr>
          <p:cNvPr id="7" name="Group 6"/>
          <p:cNvGrpSpPr/>
          <p:nvPr/>
        </p:nvGrpSpPr>
        <p:grpSpPr>
          <a:xfrm>
            <a:off x="1600200" y="2049959"/>
            <a:ext cx="6172200" cy="2079486"/>
            <a:chOff x="1600200" y="2049959"/>
            <a:chExt cx="6172200" cy="2079486"/>
          </a:xfrm>
        </p:grpSpPr>
        <p:sp>
          <p:nvSpPr>
            <p:cNvPr id="214" name="Rounded Rectangle 213"/>
            <p:cNvSpPr/>
            <p:nvPr/>
          </p:nvSpPr>
          <p:spPr>
            <a:xfrm>
              <a:off x="1600200" y="2354759"/>
              <a:ext cx="1371600" cy="16002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DRAM</a:t>
              </a:r>
              <a:endParaRPr kumimoji="0" lang="en-US" sz="2000" b="1" i="0" u="none" strike="noStrike" kern="1200" cap="none" spc="0" normalizeH="0" baseline="0" noProof="0" dirty="0">
                <a:ln>
                  <a:noFill/>
                </a:ln>
                <a:solidFill>
                  <a:prstClr val="white"/>
                </a:solidFill>
                <a:effectLst/>
                <a:uLnTx/>
                <a:uFillTx/>
                <a:latin typeface="Gill Sans MT"/>
                <a:ea typeface="+mn-ea"/>
                <a:cs typeface="Gill Sans MT"/>
              </a:endParaRPr>
            </a:p>
          </p:txBody>
        </p:sp>
        <p:cxnSp>
          <p:nvCxnSpPr>
            <p:cNvPr id="215" name="Straight Arrow Connector 214"/>
            <p:cNvCxnSpPr/>
            <p:nvPr/>
          </p:nvCxnSpPr>
          <p:spPr>
            <a:xfrm flipH="1">
              <a:off x="3200400" y="3269159"/>
              <a:ext cx="1524000" cy="0"/>
            </a:xfrm>
            <a:prstGeom prst="straightConnector1">
              <a:avLst/>
            </a:prstGeom>
            <a:noFill/>
            <a:ln w="57150" cap="flat" cmpd="sng" algn="ctr">
              <a:solidFill>
                <a:schemeClr val="tx1"/>
              </a:solidFill>
              <a:prstDash val="solid"/>
              <a:miter lim="800000"/>
              <a:headEnd type="arrow"/>
              <a:tailEnd type="arrow"/>
            </a:ln>
            <a:effectLst/>
          </p:spPr>
        </p:cxnSp>
        <p:grpSp>
          <p:nvGrpSpPr>
            <p:cNvPr id="216" name="Group 215"/>
            <p:cNvGrpSpPr/>
            <p:nvPr/>
          </p:nvGrpSpPr>
          <p:grpSpPr>
            <a:xfrm>
              <a:off x="5105400" y="2507159"/>
              <a:ext cx="2220425" cy="1354936"/>
              <a:chOff x="4038600" y="3280747"/>
              <a:chExt cx="2756390" cy="2147622"/>
            </a:xfrm>
          </p:grpSpPr>
          <p:sp>
            <p:nvSpPr>
              <p:cNvPr id="217" name="TextBox 216"/>
              <p:cNvSpPr txBox="1"/>
              <p:nvPr/>
            </p:nvSpPr>
            <p:spPr>
              <a:xfrm>
                <a:off x="4065814" y="3280747"/>
                <a:ext cx="2367645" cy="4267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PE Array</a:t>
                </a:r>
              </a:p>
            </p:txBody>
          </p:sp>
          <p:grpSp>
            <p:nvGrpSpPr>
              <p:cNvPr id="218" name="Group 217"/>
              <p:cNvGrpSpPr/>
              <p:nvPr/>
            </p:nvGrpSpPr>
            <p:grpSpPr>
              <a:xfrm>
                <a:off x="4038600" y="3886200"/>
                <a:ext cx="2743200" cy="1447803"/>
                <a:chOff x="4038600" y="3886200"/>
                <a:chExt cx="2743200" cy="1447803"/>
              </a:xfrm>
            </p:grpSpPr>
            <p:grpSp>
              <p:nvGrpSpPr>
                <p:cNvPr id="220" name="Group 219"/>
                <p:cNvGrpSpPr/>
                <p:nvPr/>
              </p:nvGrpSpPr>
              <p:grpSpPr>
                <a:xfrm>
                  <a:off x="4038600" y="3886201"/>
                  <a:ext cx="2057400" cy="1447802"/>
                  <a:chOff x="4038600" y="3886201"/>
                  <a:chExt cx="2057400" cy="1447802"/>
                </a:xfrm>
              </p:grpSpPr>
              <p:grpSp>
                <p:nvGrpSpPr>
                  <p:cNvPr id="227" name="Group 226"/>
                  <p:cNvGrpSpPr/>
                  <p:nvPr/>
                </p:nvGrpSpPr>
                <p:grpSpPr>
                  <a:xfrm>
                    <a:off x="4038600" y="3886201"/>
                    <a:ext cx="2057400" cy="1447802"/>
                    <a:chOff x="1823106" y="5024282"/>
                    <a:chExt cx="1822812" cy="1372559"/>
                  </a:xfrm>
                </p:grpSpPr>
                <p:sp>
                  <p:nvSpPr>
                    <p:cNvPr id="243" name="Rounded Rectangle 242"/>
                    <p:cNvSpPr/>
                    <p:nvPr/>
                  </p:nvSpPr>
                  <p:spPr>
                    <a:xfrm>
                      <a:off x="1828800" y="5030495"/>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4" name="Rounded Rectangle 243"/>
                    <p:cNvSpPr/>
                    <p:nvPr/>
                  </p:nvSpPr>
                  <p:spPr>
                    <a:xfrm>
                      <a:off x="2308049" y="5030492"/>
                      <a:ext cx="392707" cy="238742"/>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5" name="Rounded Rectangle 244"/>
                    <p:cNvSpPr/>
                    <p:nvPr/>
                  </p:nvSpPr>
                  <p:spPr>
                    <a:xfrm>
                      <a:off x="1828800" y="539169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6" name="Rounded Rectangle 245"/>
                    <p:cNvSpPr/>
                    <p:nvPr/>
                  </p:nvSpPr>
                  <p:spPr>
                    <a:xfrm>
                      <a:off x="2308049" y="5391695"/>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7" name="Rounded Rectangle 24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8" name="Rounded Rectangle 247"/>
                    <p:cNvSpPr/>
                    <p:nvPr/>
                  </p:nvSpPr>
                  <p:spPr>
                    <a:xfrm>
                      <a:off x="2308049" y="5771323"/>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49" name="Rounded Rectangle 248"/>
                    <p:cNvSpPr/>
                    <p:nvPr/>
                  </p:nvSpPr>
                  <p:spPr>
                    <a:xfrm>
                      <a:off x="2780629" y="5030493"/>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0" name="Rounded Rectangle 249"/>
                    <p:cNvSpPr/>
                    <p:nvPr/>
                  </p:nvSpPr>
                  <p:spPr>
                    <a:xfrm>
                      <a:off x="2780629" y="539169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1" name="Rounded Rectangle 250"/>
                    <p:cNvSpPr/>
                    <p:nvPr/>
                  </p:nvSpPr>
                  <p:spPr>
                    <a:xfrm>
                      <a:off x="2780629"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2" name="Rounded Rectangle 251"/>
                    <p:cNvSpPr/>
                    <p:nvPr/>
                  </p:nvSpPr>
                  <p:spPr>
                    <a:xfrm>
                      <a:off x="3253209" y="5024282"/>
                      <a:ext cx="392707" cy="238742"/>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3" name="Rounded Rectangle 252"/>
                    <p:cNvSpPr/>
                    <p:nvPr/>
                  </p:nvSpPr>
                  <p:spPr>
                    <a:xfrm>
                      <a:off x="3253211" y="538548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4" name="Rounded Rectangle 253"/>
                    <p:cNvSpPr/>
                    <p:nvPr/>
                  </p:nvSpPr>
                  <p:spPr>
                    <a:xfrm>
                      <a:off x="3253211"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5" name="Rounded Rectangle 254"/>
                    <p:cNvSpPr/>
                    <p:nvPr/>
                  </p:nvSpPr>
                  <p:spPr>
                    <a:xfrm>
                      <a:off x="1823106" y="6158100"/>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6" name="Rounded Rectangle 255"/>
                    <p:cNvSpPr/>
                    <p:nvPr/>
                  </p:nvSpPr>
                  <p:spPr>
                    <a:xfrm>
                      <a:off x="2302355" y="614836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7" name="Rounded Rectangle 256"/>
                    <p:cNvSpPr/>
                    <p:nvPr/>
                  </p:nvSpPr>
                  <p:spPr>
                    <a:xfrm>
                      <a:off x="2774935" y="6148363"/>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258" name="Rounded Rectangle 257"/>
                    <p:cNvSpPr/>
                    <p:nvPr/>
                  </p:nvSpPr>
                  <p:spPr>
                    <a:xfrm>
                      <a:off x="3247517" y="615188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cxnSp>
                <p:nvCxnSpPr>
                  <p:cNvPr id="228" name="Straight Arrow Connector 227"/>
                  <p:cNvCxnSpPr/>
                  <p:nvPr/>
                </p:nvCxnSpPr>
                <p:spPr>
                  <a:xfrm>
                    <a:off x="5867400" y="4145286"/>
                    <a:ext cx="0" cy="121914"/>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a:off x="5867400" y="4526286"/>
                    <a:ext cx="0" cy="15849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0" name="Straight Arrow Connector 229"/>
                  <p:cNvCxnSpPr/>
                  <p:nvPr/>
                </p:nvCxnSpPr>
                <p:spPr>
                  <a:xfrm>
                    <a:off x="5867400" y="4946910"/>
                    <a:ext cx="0" cy="149346"/>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a:stCxn id="255" idx="3"/>
                    <a:endCxn id="256" idx="1"/>
                  </p:cNvCxnSpPr>
                  <p:nvPr/>
                </p:nvCxnSpPr>
                <p:spPr>
                  <a:xfrm flipV="1">
                    <a:off x="4481847" y="519782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2" name="Straight Arrow Connector 231"/>
                  <p:cNvCxnSpPr/>
                  <p:nvPr/>
                </p:nvCxnSpPr>
                <p:spPr>
                  <a:xfrm flipV="1">
                    <a:off x="4495800" y="4800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4495800" y="4419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flipV="1">
                    <a:off x="4495800" y="4038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5" name="Straight Arrow Connector 234"/>
                  <p:cNvCxnSpPr/>
                  <p:nvPr/>
                </p:nvCxnSpPr>
                <p:spPr>
                  <a:xfrm flipV="1">
                    <a:off x="4993768" y="519782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p:nvPr/>
                </p:nvCxnSpPr>
                <p:spPr>
                  <a:xfrm flipV="1">
                    <a:off x="5007721" y="4800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p:nvPr/>
                </p:nvCxnSpPr>
                <p:spPr>
                  <a:xfrm flipV="1">
                    <a:off x="5007721" y="4419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V="1">
                    <a:off x="5007721" y="4038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V="1">
                    <a:off x="5562600" y="518160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0" name="Straight Arrow Connector 239"/>
                  <p:cNvCxnSpPr/>
                  <p:nvPr/>
                </p:nvCxnSpPr>
                <p:spPr>
                  <a:xfrm flipV="1">
                    <a:off x="5576553" y="478438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flipV="1">
                    <a:off x="5576553" y="440338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42" name="Straight Arrow Connector 241"/>
                  <p:cNvCxnSpPr/>
                  <p:nvPr/>
                </p:nvCxnSpPr>
                <p:spPr>
                  <a:xfrm flipV="1">
                    <a:off x="5576553" y="4022380"/>
                    <a:ext cx="97679" cy="0"/>
                  </a:xfrm>
                  <a:prstGeom prst="straightConnector1">
                    <a:avLst/>
                  </a:prstGeom>
                  <a:ln w="19050"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p:nvGrpSpPr>
              <p:grpSpPr>
                <a:xfrm>
                  <a:off x="6096000" y="3886200"/>
                  <a:ext cx="685800" cy="1447800"/>
                  <a:chOff x="6096000" y="3886200"/>
                  <a:chExt cx="685800" cy="1447800"/>
                </a:xfrm>
              </p:grpSpPr>
              <p:cxnSp>
                <p:nvCxnSpPr>
                  <p:cNvPr id="222" name="Straight Arrow Connector 221"/>
                  <p:cNvCxnSpPr/>
                  <p:nvPr/>
                </p:nvCxnSpPr>
                <p:spPr>
                  <a:xfrm flipV="1">
                    <a:off x="6096000" y="4038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6096000" y="4419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flipV="1">
                    <a:off x="6096000" y="4800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225" name="Straight Arrow Connector 224"/>
                  <p:cNvCxnSpPr/>
                  <p:nvPr/>
                </p:nvCxnSpPr>
                <p:spPr>
                  <a:xfrm flipV="1">
                    <a:off x="6096000" y="5181600"/>
                    <a:ext cx="134255" cy="0"/>
                  </a:xfrm>
                  <a:prstGeom prst="straightConnector1">
                    <a:avLst/>
                  </a:prstGeom>
                  <a:ln w="28575" cmpd="sng">
                    <a:solidFill>
                      <a:schemeClr val="tx1"/>
                    </a:solidFill>
                    <a:prstDash val="solid"/>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226" name="Rounded Rectangle 225"/>
                  <p:cNvSpPr/>
                  <p:nvPr/>
                </p:nvSpPr>
                <p:spPr>
                  <a:xfrm>
                    <a:off x="6248400" y="3886200"/>
                    <a:ext cx="533400" cy="1447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Gill Sans MT"/>
                      <a:ea typeface="+mn-ea"/>
                      <a:cs typeface="+mn-cs"/>
                    </a:endParaRPr>
                  </a:p>
                </p:txBody>
              </p:sp>
            </p:grpSp>
          </p:grpSp>
          <p:sp>
            <p:nvSpPr>
              <p:cNvPr id="219" name="TextBox 218"/>
              <p:cNvSpPr txBox="1"/>
              <p:nvPr/>
            </p:nvSpPr>
            <p:spPr>
              <a:xfrm rot="16200000">
                <a:off x="5690700" y="4324080"/>
                <a:ext cx="1654581"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cxnSp>
          <p:nvCxnSpPr>
            <p:cNvPr id="259" name="Straight Arrow Connector 258"/>
            <p:cNvCxnSpPr/>
            <p:nvPr/>
          </p:nvCxnSpPr>
          <p:spPr>
            <a:xfrm>
              <a:off x="6096000" y="2099846"/>
              <a:ext cx="0" cy="423671"/>
            </a:xfrm>
            <a:prstGeom prst="straightConnector1">
              <a:avLst/>
            </a:prstGeom>
            <a:noFill/>
            <a:ln w="76200" cap="flat" cmpd="sng" algn="ctr">
              <a:solidFill>
                <a:schemeClr val="tx1"/>
              </a:solidFill>
              <a:prstDash val="solid"/>
              <a:miter lim="800000"/>
              <a:headEnd type="none"/>
              <a:tailEnd type="triangle"/>
            </a:ln>
            <a:effectLst/>
          </p:spPr>
        </p:cxnSp>
        <p:sp>
          <p:nvSpPr>
            <p:cNvPr id="260" name="TextBox 259"/>
            <p:cNvSpPr txBox="1"/>
            <p:nvPr/>
          </p:nvSpPr>
          <p:spPr>
            <a:xfrm>
              <a:off x="6096000" y="2049959"/>
              <a:ext cx="16764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Gill Sans MT"/>
                  <a:ea typeface="+mn-ea"/>
                  <a:cs typeface="Gill Sans MT"/>
                </a:rPr>
                <a:t>Dataflow</a:t>
              </a:r>
            </a:p>
          </p:txBody>
        </p:sp>
        <p:grpSp>
          <p:nvGrpSpPr>
            <p:cNvPr id="268" name="Group 267"/>
            <p:cNvGrpSpPr/>
            <p:nvPr/>
          </p:nvGrpSpPr>
          <p:grpSpPr>
            <a:xfrm>
              <a:off x="3429000" y="2422013"/>
              <a:ext cx="1081741" cy="542346"/>
              <a:chOff x="1922552" y="2514600"/>
              <a:chExt cx="1672150" cy="757164"/>
            </a:xfrm>
          </p:grpSpPr>
          <p:grpSp>
            <p:nvGrpSpPr>
              <p:cNvPr id="313" name="Group 312"/>
              <p:cNvGrpSpPr/>
              <p:nvPr/>
            </p:nvGrpSpPr>
            <p:grpSpPr>
              <a:xfrm>
                <a:off x="3048000" y="2667000"/>
                <a:ext cx="546702" cy="547303"/>
                <a:chOff x="3269048" y="1131397"/>
                <a:chExt cx="573797" cy="542709"/>
              </a:xfrm>
            </p:grpSpPr>
            <p:sp>
              <p:nvSpPr>
                <p:cNvPr id="314" name="Rounded Rectangle 313"/>
                <p:cNvSpPr/>
                <p:nvPr/>
              </p:nvSpPr>
              <p:spPr>
                <a:xfrm>
                  <a:off x="3269048" y="1131397"/>
                  <a:ext cx="345193" cy="314108"/>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5" name="Rounded Rectangle 314"/>
                <p:cNvSpPr/>
                <p:nvPr/>
              </p:nvSpPr>
              <p:spPr>
                <a:xfrm>
                  <a:off x="3345244" y="1207597"/>
                  <a:ext cx="345192" cy="314108"/>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6" name="Rounded Rectangle 315"/>
                <p:cNvSpPr/>
                <p:nvPr/>
              </p:nvSpPr>
              <p:spPr>
                <a:xfrm>
                  <a:off x="3421449" y="1283797"/>
                  <a:ext cx="345193" cy="314108"/>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7" name="Rounded Rectangle 316"/>
                <p:cNvSpPr/>
                <p:nvPr/>
              </p:nvSpPr>
              <p:spPr>
                <a:xfrm>
                  <a:off x="3497650" y="1359997"/>
                  <a:ext cx="345195" cy="314109"/>
                </a:xfrm>
                <a:prstGeom prst="roundRect">
                  <a:avLst/>
                </a:prstGeom>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grpSp>
          <p:grpSp>
            <p:nvGrpSpPr>
              <p:cNvPr id="272" name="Group 271"/>
              <p:cNvGrpSpPr/>
              <p:nvPr/>
            </p:nvGrpSpPr>
            <p:grpSpPr>
              <a:xfrm>
                <a:off x="1922552" y="2514600"/>
                <a:ext cx="973048" cy="757164"/>
                <a:chOff x="1770152" y="2743200"/>
                <a:chExt cx="973048" cy="757164"/>
              </a:xfrm>
            </p:grpSpPr>
            <p:grpSp>
              <p:nvGrpSpPr>
                <p:cNvPr id="273" name="Group 272"/>
                <p:cNvGrpSpPr/>
                <p:nvPr/>
              </p:nvGrpSpPr>
              <p:grpSpPr>
                <a:xfrm>
                  <a:off x="1770152" y="2743200"/>
                  <a:ext cx="820648" cy="604764"/>
                  <a:chOff x="914401" y="1019094"/>
                  <a:chExt cx="904238" cy="727979"/>
                </a:xfrm>
              </p:grpSpPr>
              <p:grpSp>
                <p:nvGrpSpPr>
                  <p:cNvPr id="300" name="Group 299"/>
                  <p:cNvGrpSpPr/>
                  <p:nvPr/>
                </p:nvGrpSpPr>
                <p:grpSpPr>
                  <a:xfrm>
                    <a:off x="914401" y="1019094"/>
                    <a:ext cx="444005" cy="444579"/>
                    <a:chOff x="914400" y="1024519"/>
                    <a:chExt cx="560217" cy="394090"/>
                  </a:xfrm>
                </p:grpSpPr>
                <p:sp>
                  <p:nvSpPr>
                    <p:cNvPr id="310" name="Rounded Rectangle 309"/>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11" name="TextBox 310"/>
                    <p:cNvSpPr txBox="1"/>
                    <p:nvPr/>
                  </p:nvSpPr>
                  <p:spPr>
                    <a:xfrm>
                      <a:off x="1072555" y="1024519"/>
                      <a:ext cx="256733"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01" name="Group 300"/>
                  <p:cNvGrpSpPr/>
                  <p:nvPr/>
                </p:nvGrpSpPr>
                <p:grpSpPr>
                  <a:xfrm>
                    <a:off x="1374630" y="1019109"/>
                    <a:ext cx="444005" cy="444580"/>
                    <a:chOff x="914400" y="1024522"/>
                    <a:chExt cx="560217" cy="394088"/>
                  </a:xfrm>
                </p:grpSpPr>
                <p:sp>
                  <p:nvSpPr>
                    <p:cNvPr id="308" name="Rounded Rectangle 307"/>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09" name="TextBox 308"/>
                    <p:cNvSpPr txBox="1"/>
                    <p:nvPr/>
                  </p:nvSpPr>
                  <p:spPr>
                    <a:xfrm>
                      <a:off x="1072558" y="1024522"/>
                      <a:ext cx="256733" cy="394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02" name="Group 301"/>
                  <p:cNvGrpSpPr/>
                  <p:nvPr/>
                </p:nvGrpSpPr>
                <p:grpSpPr>
                  <a:xfrm>
                    <a:off x="914402" y="1296529"/>
                    <a:ext cx="444006" cy="450544"/>
                    <a:chOff x="914400" y="1000255"/>
                    <a:chExt cx="560217" cy="399376"/>
                  </a:xfrm>
                </p:grpSpPr>
                <p:sp>
                  <p:nvSpPr>
                    <p:cNvPr id="306" name="Rounded Rectangle 305"/>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07" name="TextBox 306"/>
                    <p:cNvSpPr txBox="1"/>
                    <p:nvPr/>
                  </p:nvSpPr>
                  <p:spPr>
                    <a:xfrm>
                      <a:off x="1072556" y="1000255"/>
                      <a:ext cx="256732" cy="3940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03" name="Group 302"/>
                  <p:cNvGrpSpPr/>
                  <p:nvPr/>
                </p:nvGrpSpPr>
                <p:grpSpPr>
                  <a:xfrm>
                    <a:off x="1374633" y="1296526"/>
                    <a:ext cx="444006" cy="450543"/>
                    <a:chOff x="914400" y="1000255"/>
                    <a:chExt cx="560217" cy="399376"/>
                  </a:xfrm>
                </p:grpSpPr>
                <p:sp>
                  <p:nvSpPr>
                    <p:cNvPr id="304" name="Rounded Rectangle 303"/>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305" name="TextBox 304"/>
                    <p:cNvSpPr txBox="1"/>
                    <p:nvPr/>
                  </p:nvSpPr>
                  <p:spPr>
                    <a:xfrm>
                      <a:off x="1072558" y="1000255"/>
                      <a:ext cx="256732"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274" name="Group 273"/>
                <p:cNvGrpSpPr/>
                <p:nvPr/>
              </p:nvGrpSpPr>
              <p:grpSpPr>
                <a:xfrm>
                  <a:off x="1846352" y="2819400"/>
                  <a:ext cx="820648" cy="604764"/>
                  <a:chOff x="914401" y="1019093"/>
                  <a:chExt cx="904238" cy="727978"/>
                </a:xfrm>
              </p:grpSpPr>
              <p:grpSp>
                <p:nvGrpSpPr>
                  <p:cNvPr id="288" name="Group 287"/>
                  <p:cNvGrpSpPr/>
                  <p:nvPr/>
                </p:nvGrpSpPr>
                <p:grpSpPr>
                  <a:xfrm>
                    <a:off x="914401" y="1019093"/>
                    <a:ext cx="444005" cy="444578"/>
                    <a:chOff x="914400" y="1024519"/>
                    <a:chExt cx="560217" cy="394090"/>
                  </a:xfrm>
                </p:grpSpPr>
                <p:sp>
                  <p:nvSpPr>
                    <p:cNvPr id="298" name="Rounded Rectangle 297"/>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9" name="TextBox 298"/>
                    <p:cNvSpPr txBox="1"/>
                    <p:nvPr/>
                  </p:nvSpPr>
                  <p:spPr>
                    <a:xfrm>
                      <a:off x="1072555" y="1024519"/>
                      <a:ext cx="256733"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89" name="Group 288"/>
                  <p:cNvGrpSpPr/>
                  <p:nvPr/>
                </p:nvGrpSpPr>
                <p:grpSpPr>
                  <a:xfrm>
                    <a:off x="1374630" y="1019106"/>
                    <a:ext cx="444005" cy="444579"/>
                    <a:chOff x="914400" y="1024522"/>
                    <a:chExt cx="560217" cy="394088"/>
                  </a:xfrm>
                </p:grpSpPr>
                <p:sp>
                  <p:nvSpPr>
                    <p:cNvPr id="296" name="Rounded Rectangle 295"/>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7" name="TextBox 296"/>
                    <p:cNvSpPr txBox="1"/>
                    <p:nvPr/>
                  </p:nvSpPr>
                  <p:spPr>
                    <a:xfrm>
                      <a:off x="1072558" y="1024522"/>
                      <a:ext cx="256733" cy="394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90" name="Group 289"/>
                  <p:cNvGrpSpPr/>
                  <p:nvPr/>
                </p:nvGrpSpPr>
                <p:grpSpPr>
                  <a:xfrm>
                    <a:off x="914402" y="1296527"/>
                    <a:ext cx="444006" cy="450544"/>
                    <a:chOff x="914400" y="1000255"/>
                    <a:chExt cx="560217" cy="399376"/>
                  </a:xfrm>
                </p:grpSpPr>
                <p:sp>
                  <p:nvSpPr>
                    <p:cNvPr id="294" name="Rounded Rectangle 293"/>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5" name="TextBox 294"/>
                    <p:cNvSpPr txBox="1"/>
                    <p:nvPr/>
                  </p:nvSpPr>
                  <p:spPr>
                    <a:xfrm>
                      <a:off x="1072556" y="1000255"/>
                      <a:ext cx="256732" cy="3940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91" name="Group 290"/>
                  <p:cNvGrpSpPr/>
                  <p:nvPr/>
                </p:nvGrpSpPr>
                <p:grpSpPr>
                  <a:xfrm>
                    <a:off x="1374633" y="1296526"/>
                    <a:ext cx="444006" cy="450543"/>
                    <a:chOff x="914400" y="1000255"/>
                    <a:chExt cx="560217" cy="399376"/>
                  </a:xfrm>
                </p:grpSpPr>
                <p:sp>
                  <p:nvSpPr>
                    <p:cNvPr id="292" name="Rounded Rectangle 291"/>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93" name="TextBox 292"/>
                    <p:cNvSpPr txBox="1"/>
                    <p:nvPr/>
                  </p:nvSpPr>
                  <p:spPr>
                    <a:xfrm>
                      <a:off x="1072558" y="1000255"/>
                      <a:ext cx="256732"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275" name="Group 274"/>
                <p:cNvGrpSpPr/>
                <p:nvPr/>
              </p:nvGrpSpPr>
              <p:grpSpPr>
                <a:xfrm>
                  <a:off x="1922552" y="2895600"/>
                  <a:ext cx="820648" cy="604764"/>
                  <a:chOff x="914401" y="1019094"/>
                  <a:chExt cx="904238" cy="727979"/>
                </a:xfrm>
              </p:grpSpPr>
              <p:grpSp>
                <p:nvGrpSpPr>
                  <p:cNvPr id="276" name="Group 275"/>
                  <p:cNvGrpSpPr/>
                  <p:nvPr/>
                </p:nvGrpSpPr>
                <p:grpSpPr>
                  <a:xfrm>
                    <a:off x="914401" y="1019094"/>
                    <a:ext cx="444005" cy="444579"/>
                    <a:chOff x="914400" y="1024519"/>
                    <a:chExt cx="560217" cy="394090"/>
                  </a:xfrm>
                </p:grpSpPr>
                <p:sp>
                  <p:nvSpPr>
                    <p:cNvPr id="286" name="Rounded Rectangle 285"/>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7" name="TextBox 286"/>
                    <p:cNvSpPr txBox="1"/>
                    <p:nvPr/>
                  </p:nvSpPr>
                  <p:spPr>
                    <a:xfrm>
                      <a:off x="1072555" y="1024519"/>
                      <a:ext cx="256733"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7" name="Group 276"/>
                  <p:cNvGrpSpPr/>
                  <p:nvPr/>
                </p:nvGrpSpPr>
                <p:grpSpPr>
                  <a:xfrm>
                    <a:off x="1374630" y="1019109"/>
                    <a:ext cx="444005" cy="444580"/>
                    <a:chOff x="914400" y="1024522"/>
                    <a:chExt cx="560217" cy="394088"/>
                  </a:xfrm>
                </p:grpSpPr>
                <p:sp>
                  <p:nvSpPr>
                    <p:cNvPr id="284" name="Rounded Rectangle 283"/>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5" name="TextBox 284"/>
                    <p:cNvSpPr txBox="1"/>
                    <p:nvPr/>
                  </p:nvSpPr>
                  <p:spPr>
                    <a:xfrm>
                      <a:off x="1072558" y="1024522"/>
                      <a:ext cx="256733" cy="3940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8" name="Group 277"/>
                  <p:cNvGrpSpPr/>
                  <p:nvPr/>
                </p:nvGrpSpPr>
                <p:grpSpPr>
                  <a:xfrm>
                    <a:off x="914402" y="1296529"/>
                    <a:ext cx="444006" cy="450544"/>
                    <a:chOff x="914400" y="1000255"/>
                    <a:chExt cx="560217" cy="399376"/>
                  </a:xfrm>
                </p:grpSpPr>
                <p:sp>
                  <p:nvSpPr>
                    <p:cNvPr id="282" name="Rounded Rectangle 281"/>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3" name="TextBox 282"/>
                    <p:cNvSpPr txBox="1"/>
                    <p:nvPr/>
                  </p:nvSpPr>
                  <p:spPr>
                    <a:xfrm>
                      <a:off x="1072556" y="1000255"/>
                      <a:ext cx="256732" cy="39408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9" name="Group 278"/>
                  <p:cNvGrpSpPr/>
                  <p:nvPr/>
                </p:nvGrpSpPr>
                <p:grpSpPr>
                  <a:xfrm>
                    <a:off x="1374633" y="1296526"/>
                    <a:ext cx="444006" cy="450543"/>
                    <a:chOff x="914400" y="1000255"/>
                    <a:chExt cx="560217" cy="399376"/>
                  </a:xfrm>
                </p:grpSpPr>
                <p:sp>
                  <p:nvSpPr>
                    <p:cNvPr id="280" name="Rounded Rectangle 279"/>
                    <p:cNvSpPr/>
                    <p:nvPr/>
                  </p:nvSpPr>
                  <p:spPr>
                    <a:xfrm>
                      <a:off x="914400" y="1143000"/>
                      <a:ext cx="560217" cy="256631"/>
                    </a:xfrm>
                    <a:prstGeom prst="roundRect">
                      <a:avLst/>
                    </a:prstGeom>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81" name="TextBox 280"/>
                    <p:cNvSpPr txBox="1"/>
                    <p:nvPr/>
                  </p:nvSpPr>
                  <p:spPr>
                    <a:xfrm>
                      <a:off x="1072558" y="1000255"/>
                      <a:ext cx="256732" cy="3940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sp>
          <p:nvSpPr>
            <p:cNvPr id="318" name="TextBox 317"/>
            <p:cNvSpPr txBox="1"/>
            <p:nvPr/>
          </p:nvSpPr>
          <p:spPr>
            <a:xfrm>
              <a:off x="3124200" y="3421559"/>
              <a:ext cx="167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Off-chip </a:t>
              </a:r>
              <a:b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bandwidth</a:t>
              </a:r>
            </a:p>
          </p:txBody>
        </p:sp>
      </p:grpSp>
      <p:sp>
        <p:nvSpPr>
          <p:cNvPr id="319" name="Rectangle 318"/>
          <p:cNvSpPr/>
          <p:nvPr/>
        </p:nvSpPr>
        <p:spPr>
          <a:xfrm>
            <a:off x="152400" y="4267200"/>
            <a:ext cx="8839200" cy="10618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Edge accelerators typically take </a:t>
            </a:r>
            <a:r>
              <a:rPr kumimoji="0" lang="en-US" sz="2100" b="1" i="0" u="none" strike="noStrike" kern="1200" cap="none" spc="0" normalizeH="0" baseline="0" noProof="0" dirty="0">
                <a:ln>
                  <a:noFill/>
                </a:ln>
                <a:solidFill>
                  <a:srgbClr val="0000FF"/>
                </a:solidFill>
                <a:effectLst/>
                <a:uLnTx/>
                <a:uFillTx/>
                <a:latin typeface="Gill Sans MT"/>
                <a:ea typeface="+mn-ea"/>
                <a:cs typeface="Gill Sans MT"/>
              </a:rPr>
              <a:t>a monolithic </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approach</a:t>
            </a: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a:t>
            </a:r>
            <a:b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 equip the accelerator with </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an over-provisioned</a:t>
            </a: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100" b="1" i="0" u="sng" strike="noStrike" kern="1200" cap="none" spc="0" normalizeH="0" baseline="0" noProof="0" dirty="0">
                <a:ln>
                  <a:noFill/>
                </a:ln>
                <a:solidFill>
                  <a:srgbClr val="000000"/>
                </a:solidFill>
                <a:effectLst/>
                <a:uLnTx/>
                <a:uFillTx/>
                <a:latin typeface="Gill Sans MT"/>
                <a:ea typeface="+mn-ea"/>
                <a:cs typeface="Gill Sans MT"/>
              </a:rPr>
              <a:t>PE array</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and</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 </a:t>
            </a:r>
            <a:b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br>
            <a:r>
              <a:rPr kumimoji="0" lang="en-US" sz="2100" b="1" i="0" u="sng" strike="noStrike" kern="1200" cap="none" spc="0" normalizeH="0" baseline="0" noProof="0" dirty="0">
                <a:ln>
                  <a:noFill/>
                </a:ln>
                <a:solidFill>
                  <a:srgbClr val="000000"/>
                </a:solidFill>
                <a:effectLst/>
                <a:uLnTx/>
                <a:uFillTx/>
                <a:latin typeface="Gill Sans MT"/>
                <a:ea typeface="+mn-ea"/>
                <a:cs typeface="Gill Sans MT"/>
              </a:rPr>
              <a:t>on-chip buffer</a:t>
            </a:r>
            <a:r>
              <a:rPr kumimoji="0" lang="en-US" sz="21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a rigid </a:t>
            </a:r>
            <a:r>
              <a:rPr kumimoji="0" lang="en-US" sz="2100" b="1" i="0" u="sng" strike="noStrike" kern="1200" cap="none" spc="0" normalizeH="0" baseline="0" noProof="0" dirty="0">
                <a:ln>
                  <a:noFill/>
                </a:ln>
                <a:solidFill>
                  <a:prstClr val="black"/>
                </a:solidFill>
                <a:effectLst/>
                <a:uLnTx/>
                <a:uFillTx/>
                <a:latin typeface="Gill Sans MT"/>
                <a:ea typeface="+mn-ea"/>
                <a:cs typeface="Gill Sans MT"/>
              </a:rPr>
              <a:t>dataflow</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 and </a:t>
            </a:r>
            <a:r>
              <a:rPr kumimoji="0" lang="en-US" sz="2100" b="1" i="0" u="none" strike="noStrike" kern="1200" cap="none" spc="0" normalizeH="0" baseline="0" noProof="0" dirty="0">
                <a:ln>
                  <a:noFill/>
                </a:ln>
                <a:solidFill>
                  <a:srgbClr val="C00000"/>
                </a:solidFill>
                <a:effectLst/>
                <a:uLnTx/>
                <a:uFillTx/>
                <a:latin typeface="Gill Sans MT"/>
                <a:ea typeface="+mn-ea"/>
                <a:cs typeface="Gill Sans MT"/>
              </a:rPr>
              <a:t>fixed</a:t>
            </a:r>
            <a:r>
              <a:rPr kumimoji="0" lang="en-US" sz="21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100" b="1" i="0" u="sng" strike="noStrike" kern="1200" cap="none" spc="0" normalizeH="0" baseline="0" noProof="0" dirty="0">
                <a:ln>
                  <a:noFill/>
                </a:ln>
                <a:solidFill>
                  <a:prstClr val="black"/>
                </a:solidFill>
                <a:effectLst/>
                <a:uLnTx/>
                <a:uFillTx/>
                <a:latin typeface="Gill Sans MT"/>
                <a:ea typeface="+mn-ea"/>
                <a:cs typeface="Gill Sans MT"/>
              </a:rPr>
              <a:t>off-chip bandwidth</a:t>
            </a:r>
          </a:p>
        </p:txBody>
      </p:sp>
      <p:cxnSp>
        <p:nvCxnSpPr>
          <p:cNvPr id="320" name="Straight Arrow Connector 319"/>
          <p:cNvCxnSpPr/>
          <p:nvPr/>
        </p:nvCxnSpPr>
        <p:spPr>
          <a:xfrm>
            <a:off x="4488970" y="5313364"/>
            <a:ext cx="0" cy="35356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18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Mensa Framework</a:t>
            </a:r>
            <a:endParaRPr lang="en-US" sz="4000" dirty="0"/>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23" name="Rectangle 22"/>
          <p:cNvSpPr/>
          <p:nvPr/>
        </p:nvSpPr>
        <p:spPr>
          <a:xfrm>
            <a:off x="0" y="1066800"/>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Goal:</a:t>
            </a:r>
            <a:r>
              <a:rPr kumimoji="0" lang="en-US" sz="2400" b="1" i="0" u="none" strike="noStrike" kern="1200" cap="none" spc="0" normalizeH="0" baseline="0" noProof="0" dirty="0">
                <a:ln>
                  <a:noFill/>
                </a:ln>
                <a:solidFill>
                  <a:srgbClr val="1F497D"/>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design an edge accelerator that can efficiently run</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inference across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a wide range of different models</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layers</a:t>
            </a:r>
          </a:p>
        </p:txBody>
      </p:sp>
      <p:sp>
        <p:nvSpPr>
          <p:cNvPr id="16" name="TextBox 15"/>
          <p:cNvSpPr txBox="1"/>
          <p:nvPr/>
        </p:nvSpPr>
        <p:spPr>
          <a:xfrm>
            <a:off x="76200" y="3505200"/>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8" name="TextBox 17"/>
          <p:cNvSpPr txBox="1"/>
          <p:nvPr/>
        </p:nvSpPr>
        <p:spPr>
          <a:xfrm>
            <a:off x="135589" y="456479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12" name="Picture 11"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9" name="Rectangle 18"/>
          <p:cNvSpPr/>
          <p:nvPr/>
        </p:nvSpPr>
        <p:spPr>
          <a:xfrm>
            <a:off x="-838200" y="2133600"/>
            <a:ext cx="10363200" cy="830997"/>
          </a:xfrm>
          <a:prstGeom prst="rect">
            <a:avLst/>
          </a:prstGeom>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Instead of running the entire NN model on </a:t>
            </a:r>
            <a:br>
              <a:rPr kumimoji="0" lang="en-US" sz="24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a monolithic accelerator</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p>
        </p:txBody>
      </p:sp>
      <p:cxnSp>
        <p:nvCxnSpPr>
          <p:cNvPr id="21" name="Straight Arrow Connector 20"/>
          <p:cNvCxnSpPr/>
          <p:nvPr/>
        </p:nvCxnSpPr>
        <p:spPr>
          <a:xfrm>
            <a:off x="4343400" y="3124200"/>
            <a:ext cx="0" cy="399288"/>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3809059"/>
            <a:ext cx="9144000" cy="461665"/>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Mensa: a new acceleration framework for edge NN inference</a:t>
            </a:r>
          </a:p>
        </p:txBody>
      </p:sp>
    </p:spTree>
    <p:extLst>
      <p:ext uri="{BB962C8B-B14F-4D97-AF65-F5344CB8AC3E}">
        <p14:creationId xmlns:p14="http://schemas.microsoft.com/office/powerpoint/2010/main" val="38146319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174" name="Straight Arrow Connector 173"/>
          <p:cNvCxnSpPr>
            <a:stCxn id="242" idx="2"/>
            <a:endCxn id="209" idx="0"/>
          </p:cNvCxnSpPr>
          <p:nvPr/>
        </p:nvCxnSpPr>
        <p:spPr>
          <a:xfrm flipH="1">
            <a:off x="6875329" y="3429000"/>
            <a:ext cx="20771" cy="272619"/>
          </a:xfrm>
          <a:prstGeom prst="straightConnector1">
            <a:avLst/>
          </a:prstGeom>
          <a:noFill/>
          <a:ln w="38100" cap="flat" cmpd="sng" algn="ctr">
            <a:solidFill>
              <a:schemeClr val="tx1"/>
            </a:solidFill>
            <a:prstDash val="solid"/>
            <a:miter lim="800000"/>
            <a:headEnd type="none"/>
            <a:tailEnd type="arrow"/>
          </a:ln>
          <a:effectLst/>
        </p:spPr>
      </p:cxnSp>
      <p:grpSp>
        <p:nvGrpSpPr>
          <p:cNvPr id="12" name="Group 11"/>
          <p:cNvGrpSpPr/>
          <p:nvPr/>
        </p:nvGrpSpPr>
        <p:grpSpPr>
          <a:xfrm>
            <a:off x="140816" y="1219200"/>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99" name="TextBox 98"/>
          <p:cNvSpPr txBox="1"/>
          <p:nvPr/>
        </p:nvSpPr>
        <p:spPr>
          <a:xfrm>
            <a:off x="198932" y="609600"/>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533400"/>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pic>
        <p:nvPicPr>
          <p:cNvPr id="2" name="Picture 1"/>
          <p:cNvPicPr>
            <a:picLocks noChangeAspect="1"/>
          </p:cNvPicPr>
          <p:nvPr/>
        </p:nvPicPr>
        <p:blipFill>
          <a:blip r:embed="rId4"/>
          <a:stretch>
            <a:fillRect/>
          </a:stretch>
        </p:blipFill>
        <p:spPr>
          <a:xfrm>
            <a:off x="1664816" y="1619310"/>
            <a:ext cx="1219200" cy="810978"/>
          </a:xfrm>
          <a:prstGeom prst="rect">
            <a:avLst/>
          </a:prstGeom>
        </p:spPr>
      </p:pic>
      <p:sp>
        <p:nvSpPr>
          <p:cNvPr id="230" name="TextBox 229"/>
          <p:cNvSpPr txBox="1"/>
          <p:nvPr/>
        </p:nvSpPr>
        <p:spPr>
          <a:xfrm>
            <a:off x="1713628" y="121920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673738"/>
            <a:ext cx="914400" cy="783772"/>
          </a:xfrm>
          <a:prstGeom prst="rect">
            <a:avLst/>
          </a:prstGeom>
        </p:spPr>
      </p:pic>
      <p:sp>
        <p:nvSpPr>
          <p:cNvPr id="232" name="TextBox 231"/>
          <p:cNvSpPr txBox="1"/>
          <p:nvPr/>
        </p:nvSpPr>
        <p:spPr>
          <a:xfrm>
            <a:off x="3073644" y="1219200"/>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nvGrpSpPr>
          <p:cNvPr id="235" name="Group 234"/>
          <p:cNvGrpSpPr/>
          <p:nvPr/>
        </p:nvGrpSpPr>
        <p:grpSpPr>
          <a:xfrm>
            <a:off x="4800600" y="1219200"/>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619310"/>
            <a:ext cx="1219200" cy="810978"/>
          </a:xfrm>
          <a:prstGeom prst="rect">
            <a:avLst/>
          </a:prstGeom>
        </p:spPr>
      </p:pic>
      <p:sp>
        <p:nvSpPr>
          <p:cNvPr id="239" name="TextBox 238"/>
          <p:cNvSpPr txBox="1"/>
          <p:nvPr/>
        </p:nvSpPr>
        <p:spPr>
          <a:xfrm>
            <a:off x="6373412" y="121920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673738"/>
            <a:ext cx="914400" cy="783772"/>
          </a:xfrm>
          <a:prstGeom prst="rect">
            <a:avLst/>
          </a:prstGeom>
        </p:spPr>
      </p:pic>
      <p:sp>
        <p:nvSpPr>
          <p:cNvPr id="241" name="TextBox 240"/>
          <p:cNvSpPr txBox="1"/>
          <p:nvPr/>
        </p:nvSpPr>
        <p:spPr>
          <a:xfrm>
            <a:off x="7733428" y="1219200"/>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242" name="Rounded Rectangle 241"/>
          <p:cNvSpPr/>
          <p:nvPr/>
        </p:nvSpPr>
        <p:spPr>
          <a:xfrm>
            <a:off x="6172200" y="2971800"/>
            <a:ext cx="1447800" cy="457200"/>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cxnSp>
        <p:nvCxnSpPr>
          <p:cNvPr id="243" name="Straight Arrow Connector 242"/>
          <p:cNvCxnSpPr/>
          <p:nvPr/>
        </p:nvCxnSpPr>
        <p:spPr>
          <a:xfrm>
            <a:off x="6934200" y="2438400"/>
            <a:ext cx="0" cy="457200"/>
          </a:xfrm>
          <a:prstGeom prst="straightConnector1">
            <a:avLst/>
          </a:prstGeom>
          <a:noFill/>
          <a:ln w="57150" cap="flat" cmpd="sng" algn="ctr">
            <a:solidFill>
              <a:schemeClr val="tx1"/>
            </a:solidFill>
            <a:prstDash val="solid"/>
            <a:miter lim="800000"/>
            <a:headEnd type="none"/>
            <a:tailEnd type="arrow"/>
          </a:ln>
          <a:effectLst/>
        </p:spPr>
      </p:cxn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268" name="Group 267"/>
          <p:cNvGrpSpPr/>
          <p:nvPr/>
        </p:nvGrpSpPr>
        <p:grpSpPr>
          <a:xfrm>
            <a:off x="4861610" y="5445710"/>
            <a:ext cx="1193382" cy="788795"/>
            <a:chOff x="1600200" y="4191000"/>
            <a:chExt cx="1752600" cy="945821"/>
          </a:xfrm>
        </p:grpSpPr>
        <p:sp>
          <p:nvSpPr>
            <p:cNvPr id="269" name="Rounded Rectangle 268"/>
            <p:cNvSpPr/>
            <p:nvPr/>
          </p:nvSpPr>
          <p:spPr>
            <a:xfrm>
              <a:off x="1600200" y="4191000"/>
              <a:ext cx="1752600"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270" name="Group 269"/>
            <p:cNvGrpSpPr/>
            <p:nvPr/>
          </p:nvGrpSpPr>
          <p:grpSpPr>
            <a:xfrm>
              <a:off x="1600204" y="4199971"/>
              <a:ext cx="497200" cy="936850"/>
              <a:chOff x="3554058" y="5422154"/>
              <a:chExt cx="874762" cy="1249132"/>
            </a:xfrm>
          </p:grpSpPr>
          <p:sp>
            <p:nvSpPr>
              <p:cNvPr id="345" name="Rounded Rectangle 344"/>
              <p:cNvSpPr/>
              <p:nvPr/>
            </p:nvSpPr>
            <p:spPr>
              <a:xfrm>
                <a:off x="3688111" y="5486401"/>
                <a:ext cx="670321" cy="103698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346" name="TextBox 345"/>
              <p:cNvSpPr txBox="1"/>
              <p:nvPr/>
            </p:nvSpPr>
            <p:spPr>
              <a:xfrm rot="16200000">
                <a:off x="3366873" y="5609339"/>
                <a:ext cx="1249132" cy="874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271" name="Group 270"/>
            <p:cNvGrpSpPr/>
            <p:nvPr/>
          </p:nvGrpSpPr>
          <p:grpSpPr>
            <a:xfrm>
              <a:off x="2045070" y="4191002"/>
              <a:ext cx="497200" cy="914400"/>
              <a:chOff x="3496055" y="5410202"/>
              <a:chExt cx="659281" cy="1219200"/>
            </a:xfrm>
          </p:grpSpPr>
          <p:sp>
            <p:nvSpPr>
              <p:cNvPr id="343" name="Rounded Rectangle 342"/>
              <p:cNvSpPr/>
              <p:nvPr/>
            </p:nvSpPr>
            <p:spPr>
              <a:xfrm>
                <a:off x="3613450" y="5486401"/>
                <a:ext cx="476852" cy="103698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344" name="TextBox 343"/>
              <p:cNvSpPr txBox="1"/>
              <p:nvPr/>
            </p:nvSpPr>
            <p:spPr>
              <a:xfrm rot="16200000">
                <a:off x="3216096" y="5690161"/>
                <a:ext cx="1219200" cy="6592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6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272" name="Group 271"/>
            <p:cNvGrpSpPr/>
            <p:nvPr/>
          </p:nvGrpSpPr>
          <p:grpSpPr>
            <a:xfrm>
              <a:off x="2590801" y="4267200"/>
              <a:ext cx="685800" cy="762000"/>
              <a:chOff x="1905000" y="4876800"/>
              <a:chExt cx="4370698" cy="2998047"/>
            </a:xfrm>
          </p:grpSpPr>
          <p:grpSp>
            <p:nvGrpSpPr>
              <p:cNvPr id="273" name="Group 272"/>
              <p:cNvGrpSpPr/>
              <p:nvPr/>
            </p:nvGrpSpPr>
            <p:grpSpPr>
              <a:xfrm>
                <a:off x="1905000" y="4876800"/>
                <a:ext cx="4370698" cy="1474047"/>
                <a:chOff x="1905000" y="4876800"/>
                <a:chExt cx="4370698" cy="1474047"/>
              </a:xfrm>
            </p:grpSpPr>
            <p:grpSp>
              <p:nvGrpSpPr>
                <p:cNvPr id="309" name="Group 308"/>
                <p:cNvGrpSpPr/>
                <p:nvPr/>
              </p:nvGrpSpPr>
              <p:grpSpPr>
                <a:xfrm>
                  <a:off x="1905000" y="4876800"/>
                  <a:ext cx="2160898" cy="1474047"/>
                  <a:chOff x="1823106" y="5168762"/>
                  <a:chExt cx="1687788" cy="1155838"/>
                </a:xfrm>
              </p:grpSpPr>
              <p:sp>
                <p:nvSpPr>
                  <p:cNvPr id="327" name="Rounded Rectangle 32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8" name="Rounded Rectangle 32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9" name="Rounded Rectangle 32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0" name="Rounded Rectangle 32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1" name="Rounded Rectangle 33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2" name="Rounded Rectangle 33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3" name="Rounded Rectangle 33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4" name="Rounded Rectangle 33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5" name="Rounded Rectangle 33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6" name="Rounded Rectangle 33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7" name="Rounded Rectangle 33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8" name="Rounded Rectangle 33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39" name="Rounded Rectangle 33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40" name="Rounded Rectangle 33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41" name="Rounded Rectangle 34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42" name="Rounded Rectangle 34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310" name="Group 309"/>
                <p:cNvGrpSpPr/>
                <p:nvPr/>
              </p:nvGrpSpPr>
              <p:grpSpPr>
                <a:xfrm>
                  <a:off x="4114800" y="4876800"/>
                  <a:ext cx="2160898" cy="1474047"/>
                  <a:chOff x="1823106" y="5168762"/>
                  <a:chExt cx="1687788" cy="1155838"/>
                </a:xfrm>
              </p:grpSpPr>
              <p:sp>
                <p:nvSpPr>
                  <p:cNvPr id="311" name="Rounded Rectangle 310"/>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2" name="Rounded Rectangle 311"/>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3" name="Rounded Rectangle 312"/>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4" name="Rounded Rectangle 313"/>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5" name="Rounded Rectangle 314"/>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6" name="Rounded Rectangle 315"/>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7" name="Rounded Rectangle 316"/>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8" name="Rounded Rectangle 317"/>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19" name="Rounded Rectangle 318"/>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0" name="Rounded Rectangle 319"/>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1" name="Rounded Rectangle 320"/>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2" name="Rounded Rectangle 321"/>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3" name="Rounded Rectangle 322"/>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4" name="Rounded Rectangle 323"/>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5" name="Rounded Rectangle 324"/>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26" name="Rounded Rectangle 325"/>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274" name="Group 273"/>
              <p:cNvGrpSpPr/>
              <p:nvPr/>
            </p:nvGrpSpPr>
            <p:grpSpPr>
              <a:xfrm>
                <a:off x="1905000" y="6400800"/>
                <a:ext cx="4370698" cy="1474047"/>
                <a:chOff x="1905000" y="4876800"/>
                <a:chExt cx="4370698" cy="1474047"/>
              </a:xfrm>
            </p:grpSpPr>
            <p:grpSp>
              <p:nvGrpSpPr>
                <p:cNvPr id="275" name="Group 274"/>
                <p:cNvGrpSpPr/>
                <p:nvPr/>
              </p:nvGrpSpPr>
              <p:grpSpPr>
                <a:xfrm>
                  <a:off x="1905000" y="4876800"/>
                  <a:ext cx="2160898" cy="1474047"/>
                  <a:chOff x="1823106" y="5168762"/>
                  <a:chExt cx="1687788" cy="1155838"/>
                </a:xfrm>
              </p:grpSpPr>
              <p:sp>
                <p:nvSpPr>
                  <p:cNvPr id="293" name="Rounded Rectangle 29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4" name="Rounded Rectangle 29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5" name="Rounded Rectangle 29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6" name="Rounded Rectangle 29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7" name="Rounded Rectangle 29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8" name="Rounded Rectangle 29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9" name="Rounded Rectangle 29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0" name="Rounded Rectangle 29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1" name="Rounded Rectangle 30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2" name="Rounded Rectangle 30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3" name="Rounded Rectangle 30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4" name="Rounded Rectangle 30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5" name="Rounded Rectangle 30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6" name="Rounded Rectangle 30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7" name="Rounded Rectangle 30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08" name="Rounded Rectangle 30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276" name="Group 275"/>
                <p:cNvGrpSpPr/>
                <p:nvPr/>
              </p:nvGrpSpPr>
              <p:grpSpPr>
                <a:xfrm>
                  <a:off x="4114800" y="4876800"/>
                  <a:ext cx="2160898" cy="1474047"/>
                  <a:chOff x="1823106" y="5168762"/>
                  <a:chExt cx="1687788" cy="1155838"/>
                </a:xfrm>
              </p:grpSpPr>
              <p:sp>
                <p:nvSpPr>
                  <p:cNvPr id="277" name="Rounded Rectangle 27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78" name="Rounded Rectangle 27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79" name="Rounded Rectangle 27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0" name="Rounded Rectangle 27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1" name="Rounded Rectangle 28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2" name="Rounded Rectangle 28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3" name="Rounded Rectangle 28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4" name="Rounded Rectangle 28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5" name="Rounded Rectangle 28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6" name="Rounded Rectangle 28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7" name="Rounded Rectangle 28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8" name="Rounded Rectangle 28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89" name="Rounded Rectangle 28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0" name="Rounded Rectangle 28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1" name="Rounded Rectangle 29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92" name="Rounded Rectangle 29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sp>
        <p:nvSpPr>
          <p:cNvPr id="349" name="TextBox 348"/>
          <p:cNvSpPr txBox="1"/>
          <p:nvPr/>
        </p:nvSpPr>
        <p:spPr>
          <a:xfrm>
            <a:off x="5079657" y="6216219"/>
            <a:ext cx="7594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grpSp>
        <p:nvGrpSpPr>
          <p:cNvPr id="350" name="Group 349"/>
          <p:cNvGrpSpPr/>
          <p:nvPr/>
        </p:nvGrpSpPr>
        <p:grpSpPr>
          <a:xfrm>
            <a:off x="6385613" y="5454218"/>
            <a:ext cx="1101943" cy="780273"/>
            <a:chOff x="1600200" y="4191000"/>
            <a:chExt cx="1752600" cy="914401"/>
          </a:xfrm>
        </p:grpSpPr>
        <p:sp>
          <p:nvSpPr>
            <p:cNvPr id="351" name="Rounded Rectangle 350"/>
            <p:cNvSpPr/>
            <p:nvPr/>
          </p:nvSpPr>
          <p:spPr>
            <a:xfrm>
              <a:off x="1600200" y="4191000"/>
              <a:ext cx="1752600"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352" name="Group 351"/>
            <p:cNvGrpSpPr/>
            <p:nvPr/>
          </p:nvGrpSpPr>
          <p:grpSpPr>
            <a:xfrm>
              <a:off x="1607308" y="4191001"/>
              <a:ext cx="538458" cy="914400"/>
              <a:chOff x="3566559" y="5410202"/>
              <a:chExt cx="947350" cy="1219200"/>
            </a:xfrm>
          </p:grpSpPr>
          <p:sp>
            <p:nvSpPr>
              <p:cNvPr id="427" name="Rounded Rectangle 426"/>
              <p:cNvSpPr/>
              <p:nvPr/>
            </p:nvSpPr>
            <p:spPr>
              <a:xfrm>
                <a:off x="3688111" y="5486401"/>
                <a:ext cx="670321" cy="103698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428" name="TextBox 427"/>
              <p:cNvSpPr txBox="1"/>
              <p:nvPr/>
            </p:nvSpPr>
            <p:spPr>
              <a:xfrm rot="16200000">
                <a:off x="3430634" y="5546127"/>
                <a:ext cx="1219200" cy="947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353" name="Group 352"/>
            <p:cNvGrpSpPr/>
            <p:nvPr/>
          </p:nvGrpSpPr>
          <p:grpSpPr>
            <a:xfrm>
              <a:off x="2024440" y="4191000"/>
              <a:ext cx="538457" cy="914400"/>
              <a:chOff x="3468703" y="5410199"/>
              <a:chExt cx="713988" cy="1219200"/>
            </a:xfrm>
          </p:grpSpPr>
          <p:sp>
            <p:nvSpPr>
              <p:cNvPr id="425" name="Rounded Rectangle 424"/>
              <p:cNvSpPr/>
              <p:nvPr/>
            </p:nvSpPr>
            <p:spPr>
              <a:xfrm>
                <a:off x="3613450" y="5486401"/>
                <a:ext cx="476852" cy="103698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426" name="TextBox 425"/>
              <p:cNvSpPr txBox="1"/>
              <p:nvPr/>
            </p:nvSpPr>
            <p:spPr>
              <a:xfrm rot="16200000">
                <a:off x="3216097" y="5662805"/>
                <a:ext cx="1219200" cy="713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6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354" name="Group 353"/>
            <p:cNvGrpSpPr/>
            <p:nvPr/>
          </p:nvGrpSpPr>
          <p:grpSpPr>
            <a:xfrm>
              <a:off x="2590801" y="4267200"/>
              <a:ext cx="685800" cy="762000"/>
              <a:chOff x="1905000" y="4876800"/>
              <a:chExt cx="4370698" cy="2998047"/>
            </a:xfrm>
          </p:grpSpPr>
          <p:grpSp>
            <p:nvGrpSpPr>
              <p:cNvPr id="355" name="Group 354"/>
              <p:cNvGrpSpPr/>
              <p:nvPr/>
            </p:nvGrpSpPr>
            <p:grpSpPr>
              <a:xfrm>
                <a:off x="1905000" y="4876800"/>
                <a:ext cx="4370698" cy="1474047"/>
                <a:chOff x="1905000" y="4876800"/>
                <a:chExt cx="4370698" cy="1474047"/>
              </a:xfrm>
            </p:grpSpPr>
            <p:grpSp>
              <p:nvGrpSpPr>
                <p:cNvPr id="391" name="Group 390"/>
                <p:cNvGrpSpPr/>
                <p:nvPr/>
              </p:nvGrpSpPr>
              <p:grpSpPr>
                <a:xfrm>
                  <a:off x="1905000" y="4876800"/>
                  <a:ext cx="2160898" cy="1474047"/>
                  <a:chOff x="1823106" y="5168762"/>
                  <a:chExt cx="1687788" cy="1155838"/>
                </a:xfrm>
              </p:grpSpPr>
              <p:sp>
                <p:nvSpPr>
                  <p:cNvPr id="409" name="Rounded Rectangle 408"/>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0" name="Rounded Rectangle 409"/>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1" name="Rounded Rectangle 410"/>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2" name="Rounded Rectangle 411"/>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3" name="Rounded Rectangle 412"/>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4" name="Rounded Rectangle 413"/>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5" name="Rounded Rectangle 414"/>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6" name="Rounded Rectangle 415"/>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7" name="Rounded Rectangle 416"/>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8" name="Rounded Rectangle 417"/>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19" name="Rounded Rectangle 41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0" name="Rounded Rectangle 41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1" name="Rounded Rectangle 42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2" name="Rounded Rectangle 42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3" name="Rounded Rectangle 42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24" name="Rounded Rectangle 42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392" name="Group 391"/>
                <p:cNvGrpSpPr/>
                <p:nvPr/>
              </p:nvGrpSpPr>
              <p:grpSpPr>
                <a:xfrm>
                  <a:off x="4114800" y="4876800"/>
                  <a:ext cx="2160898" cy="1474047"/>
                  <a:chOff x="1823106" y="5168762"/>
                  <a:chExt cx="1687788" cy="1155838"/>
                </a:xfrm>
              </p:grpSpPr>
              <p:sp>
                <p:nvSpPr>
                  <p:cNvPr id="393" name="Rounded Rectangle 39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4" name="Rounded Rectangle 39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5" name="Rounded Rectangle 39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6" name="Rounded Rectangle 39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7" name="Rounded Rectangle 39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8" name="Rounded Rectangle 39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9" name="Rounded Rectangle 39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0" name="Rounded Rectangle 39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1" name="Rounded Rectangle 40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2" name="Rounded Rectangle 40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3" name="Rounded Rectangle 40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4" name="Rounded Rectangle 40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5" name="Rounded Rectangle 40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6" name="Rounded Rectangle 40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7" name="Rounded Rectangle 40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08" name="Rounded Rectangle 40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356" name="Group 355"/>
              <p:cNvGrpSpPr/>
              <p:nvPr/>
            </p:nvGrpSpPr>
            <p:grpSpPr>
              <a:xfrm>
                <a:off x="1905000" y="6400800"/>
                <a:ext cx="4370698" cy="1474047"/>
                <a:chOff x="1905000" y="4876800"/>
                <a:chExt cx="4370698" cy="1474047"/>
              </a:xfrm>
            </p:grpSpPr>
            <p:grpSp>
              <p:nvGrpSpPr>
                <p:cNvPr id="357" name="Group 356"/>
                <p:cNvGrpSpPr/>
                <p:nvPr/>
              </p:nvGrpSpPr>
              <p:grpSpPr>
                <a:xfrm>
                  <a:off x="1905000" y="4876800"/>
                  <a:ext cx="2160898" cy="1474047"/>
                  <a:chOff x="1823106" y="5168762"/>
                  <a:chExt cx="1687788" cy="1155838"/>
                </a:xfrm>
              </p:grpSpPr>
              <p:sp>
                <p:nvSpPr>
                  <p:cNvPr id="375" name="Rounded Rectangle 374"/>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6" name="Rounded Rectangle 375"/>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7" name="Rounded Rectangle 376"/>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8" name="Rounded Rectangle 377"/>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9" name="Rounded Rectangle 378"/>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0" name="Rounded Rectangle 379"/>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1" name="Rounded Rectangle 380"/>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2" name="Rounded Rectangle 381"/>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3" name="Rounded Rectangle 382"/>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4" name="Rounded Rectangle 383"/>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5" name="Rounded Rectangle 384"/>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6" name="Rounded Rectangle 385"/>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7" name="Rounded Rectangle 386"/>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8" name="Rounded Rectangle 387"/>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89" name="Rounded Rectangle 388"/>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90" name="Rounded Rectangle 389"/>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358" name="Group 357"/>
                <p:cNvGrpSpPr/>
                <p:nvPr/>
              </p:nvGrpSpPr>
              <p:grpSpPr>
                <a:xfrm>
                  <a:off x="4114800" y="4876800"/>
                  <a:ext cx="2160898" cy="1474047"/>
                  <a:chOff x="1823106" y="5168762"/>
                  <a:chExt cx="1687788" cy="1155838"/>
                </a:xfrm>
              </p:grpSpPr>
              <p:sp>
                <p:nvSpPr>
                  <p:cNvPr id="359" name="Rounded Rectangle 358"/>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0" name="Rounded Rectangle 359"/>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1" name="Rounded Rectangle 360"/>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2" name="Rounded Rectangle 361"/>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3" name="Rounded Rectangle 362"/>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4" name="Rounded Rectangle 363"/>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5" name="Rounded Rectangle 364"/>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6" name="Rounded Rectangle 365"/>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7" name="Rounded Rectangle 366"/>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8" name="Rounded Rectangle 367"/>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69" name="Rounded Rectangle 36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0" name="Rounded Rectangle 36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1" name="Rounded Rectangle 37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2" name="Rounded Rectangle 37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3" name="Rounded Rectangle 37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374" name="Rounded Rectangle 37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sp>
        <p:nvSpPr>
          <p:cNvPr id="429" name="TextBox 428"/>
          <p:cNvSpPr txBox="1"/>
          <p:nvPr/>
        </p:nvSpPr>
        <p:spPr>
          <a:xfrm>
            <a:off x="6603657" y="6216219"/>
            <a:ext cx="7594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cxnSp>
        <p:nvCxnSpPr>
          <p:cNvPr id="430" name="Straight Arrow Connector 429"/>
          <p:cNvCxnSpPr>
            <a:stCxn id="242" idx="2"/>
            <a:endCxn id="348" idx="0"/>
          </p:cNvCxnSpPr>
          <p:nvPr/>
        </p:nvCxnSpPr>
        <p:spPr>
          <a:xfrm flipH="1">
            <a:off x="5514902" y="3429000"/>
            <a:ext cx="1381198" cy="272619"/>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stCxn id="242" idx="2"/>
            <a:endCxn id="210" idx="0"/>
          </p:cNvCxnSpPr>
          <p:nvPr/>
        </p:nvCxnSpPr>
        <p:spPr>
          <a:xfrm>
            <a:off x="6896100" y="3429000"/>
            <a:ext cx="1362002" cy="272619"/>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190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4997019"/>
            <a:ext cx="0" cy="326136"/>
          </a:xfrm>
          <a:prstGeom prst="straightConnector1">
            <a:avLst/>
          </a:prstGeom>
          <a:noFill/>
          <a:ln w="38100" cap="flat" cmpd="sng" algn="ctr">
            <a:solidFill>
              <a:schemeClr val="tx1"/>
            </a:solidFill>
            <a:prstDash val="solid"/>
            <a:miter lim="800000"/>
            <a:headEnd type="none"/>
            <a:tailEnd type="arrow"/>
          </a:ln>
          <a:effectLst/>
        </p:spPr>
      </p:cxnSp>
      <p:grpSp>
        <p:nvGrpSpPr>
          <p:cNvPr id="434" name="Group 433"/>
          <p:cNvGrpSpPr/>
          <p:nvPr/>
        </p:nvGrpSpPr>
        <p:grpSpPr>
          <a:xfrm>
            <a:off x="7771186" y="5379360"/>
            <a:ext cx="1129027" cy="893656"/>
            <a:chOff x="1600200" y="4101242"/>
            <a:chExt cx="1752600" cy="1071556"/>
          </a:xfrm>
        </p:grpSpPr>
        <p:sp>
          <p:nvSpPr>
            <p:cNvPr id="435" name="Rounded Rectangle 434"/>
            <p:cNvSpPr/>
            <p:nvPr/>
          </p:nvSpPr>
          <p:spPr>
            <a:xfrm>
              <a:off x="1600200" y="4191000"/>
              <a:ext cx="1752600" cy="914400"/>
            </a:xfrm>
            <a:prstGeom prst="roundRect">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436" name="Group 435"/>
            <p:cNvGrpSpPr/>
            <p:nvPr/>
          </p:nvGrpSpPr>
          <p:grpSpPr>
            <a:xfrm>
              <a:off x="1609538" y="4101242"/>
              <a:ext cx="525541" cy="1071556"/>
              <a:chOff x="3570485" y="5290519"/>
              <a:chExt cx="924625" cy="1428741"/>
            </a:xfrm>
          </p:grpSpPr>
          <p:sp>
            <p:nvSpPr>
              <p:cNvPr id="511" name="Rounded Rectangle 510"/>
              <p:cNvSpPr/>
              <p:nvPr/>
            </p:nvSpPr>
            <p:spPr>
              <a:xfrm>
                <a:off x="3688111" y="5486401"/>
                <a:ext cx="670321" cy="103698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512" name="TextBox 511"/>
              <p:cNvSpPr txBox="1"/>
              <p:nvPr/>
            </p:nvSpPr>
            <p:spPr>
              <a:xfrm rot="16200000">
                <a:off x="3318427" y="5542577"/>
                <a:ext cx="1428741" cy="92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437" name="Group 436"/>
            <p:cNvGrpSpPr/>
            <p:nvPr/>
          </p:nvGrpSpPr>
          <p:grpSpPr>
            <a:xfrm>
              <a:off x="2018535" y="4191003"/>
              <a:ext cx="542963" cy="914400"/>
              <a:chOff x="3460873" y="5410203"/>
              <a:chExt cx="719963" cy="1219200"/>
            </a:xfrm>
          </p:grpSpPr>
          <p:sp>
            <p:nvSpPr>
              <p:cNvPr id="509" name="Rounded Rectangle 508"/>
              <p:cNvSpPr/>
              <p:nvPr/>
            </p:nvSpPr>
            <p:spPr>
              <a:xfrm>
                <a:off x="3613450" y="5486401"/>
                <a:ext cx="476852" cy="103698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sng" strike="noStrike" kern="1200" cap="none" spc="0" normalizeH="0" baseline="0" noProof="0" dirty="0">
                  <a:ln>
                    <a:noFill/>
                  </a:ln>
                  <a:solidFill>
                    <a:prstClr val="black"/>
                  </a:solidFill>
                  <a:effectLst/>
                  <a:uLnTx/>
                  <a:uFillTx/>
                  <a:latin typeface="Gill Sans MT"/>
                  <a:ea typeface="+mn-ea"/>
                  <a:cs typeface="Gill Sans MT"/>
                </a:endParaRPr>
              </a:p>
            </p:txBody>
          </p:sp>
          <p:sp>
            <p:nvSpPr>
              <p:cNvPr id="510" name="TextBox 509"/>
              <p:cNvSpPr txBox="1"/>
              <p:nvPr/>
            </p:nvSpPr>
            <p:spPr>
              <a:xfrm rot="16200000">
                <a:off x="3211255" y="5659821"/>
                <a:ext cx="1219200" cy="71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6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438" name="Group 437"/>
            <p:cNvGrpSpPr/>
            <p:nvPr/>
          </p:nvGrpSpPr>
          <p:grpSpPr>
            <a:xfrm>
              <a:off x="2590801" y="4267200"/>
              <a:ext cx="685800" cy="762000"/>
              <a:chOff x="1905000" y="4876800"/>
              <a:chExt cx="4370698" cy="2998047"/>
            </a:xfrm>
          </p:grpSpPr>
          <p:grpSp>
            <p:nvGrpSpPr>
              <p:cNvPr id="439" name="Group 438"/>
              <p:cNvGrpSpPr/>
              <p:nvPr/>
            </p:nvGrpSpPr>
            <p:grpSpPr>
              <a:xfrm>
                <a:off x="1905000" y="4876800"/>
                <a:ext cx="4370698" cy="1474047"/>
                <a:chOff x="1905000" y="4876800"/>
                <a:chExt cx="4370698" cy="1474047"/>
              </a:xfrm>
            </p:grpSpPr>
            <p:grpSp>
              <p:nvGrpSpPr>
                <p:cNvPr id="475" name="Group 474"/>
                <p:cNvGrpSpPr/>
                <p:nvPr/>
              </p:nvGrpSpPr>
              <p:grpSpPr>
                <a:xfrm>
                  <a:off x="1905000" y="4876800"/>
                  <a:ext cx="2160898" cy="1474047"/>
                  <a:chOff x="1823106" y="5168762"/>
                  <a:chExt cx="1687788" cy="1155838"/>
                </a:xfrm>
              </p:grpSpPr>
              <p:sp>
                <p:nvSpPr>
                  <p:cNvPr id="493" name="Rounded Rectangle 49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4" name="Rounded Rectangle 49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5" name="Rounded Rectangle 49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6" name="Rounded Rectangle 49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7" name="Rounded Rectangle 49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8" name="Rounded Rectangle 49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9" name="Rounded Rectangle 49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0" name="Rounded Rectangle 49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1" name="Rounded Rectangle 50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2" name="Rounded Rectangle 50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3" name="Rounded Rectangle 50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4" name="Rounded Rectangle 50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5" name="Rounded Rectangle 50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6" name="Rounded Rectangle 50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7" name="Rounded Rectangle 50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508" name="Rounded Rectangle 50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476" name="Group 475"/>
                <p:cNvGrpSpPr/>
                <p:nvPr/>
              </p:nvGrpSpPr>
              <p:grpSpPr>
                <a:xfrm>
                  <a:off x="4114800" y="4876800"/>
                  <a:ext cx="2160898" cy="1474047"/>
                  <a:chOff x="1823106" y="5168762"/>
                  <a:chExt cx="1687788" cy="1155838"/>
                </a:xfrm>
              </p:grpSpPr>
              <p:sp>
                <p:nvSpPr>
                  <p:cNvPr id="477" name="Rounded Rectangle 47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8" name="Rounded Rectangle 47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9" name="Rounded Rectangle 47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0" name="Rounded Rectangle 47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1" name="Rounded Rectangle 48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2" name="Rounded Rectangle 48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3" name="Rounded Rectangle 48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4" name="Rounded Rectangle 48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5" name="Rounded Rectangle 48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6" name="Rounded Rectangle 48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7" name="Rounded Rectangle 48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8" name="Rounded Rectangle 48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89" name="Rounded Rectangle 48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0" name="Rounded Rectangle 48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1" name="Rounded Rectangle 49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92" name="Rounded Rectangle 49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440" name="Group 439"/>
              <p:cNvGrpSpPr/>
              <p:nvPr/>
            </p:nvGrpSpPr>
            <p:grpSpPr>
              <a:xfrm>
                <a:off x="1905000" y="6400800"/>
                <a:ext cx="4370698" cy="1474047"/>
                <a:chOff x="1905000" y="4876800"/>
                <a:chExt cx="4370698" cy="1474047"/>
              </a:xfrm>
            </p:grpSpPr>
            <p:grpSp>
              <p:nvGrpSpPr>
                <p:cNvPr id="441" name="Group 440"/>
                <p:cNvGrpSpPr/>
                <p:nvPr/>
              </p:nvGrpSpPr>
              <p:grpSpPr>
                <a:xfrm>
                  <a:off x="1905000" y="4876800"/>
                  <a:ext cx="2160898" cy="1474047"/>
                  <a:chOff x="1823106" y="5168762"/>
                  <a:chExt cx="1687788" cy="1155838"/>
                </a:xfrm>
              </p:grpSpPr>
              <p:sp>
                <p:nvSpPr>
                  <p:cNvPr id="459" name="Rounded Rectangle 458"/>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0" name="Rounded Rectangle 459"/>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1" name="Rounded Rectangle 460"/>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2" name="Rounded Rectangle 461"/>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3" name="Rounded Rectangle 462"/>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4" name="Rounded Rectangle 463"/>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5" name="Rounded Rectangle 464"/>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6" name="Rounded Rectangle 465"/>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7" name="Rounded Rectangle 466"/>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8" name="Rounded Rectangle 467"/>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69" name="Rounded Rectangle 46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0" name="Rounded Rectangle 46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1" name="Rounded Rectangle 47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2" name="Rounded Rectangle 47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3" name="Rounded Rectangle 47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74" name="Rounded Rectangle 47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442" name="Group 441"/>
                <p:cNvGrpSpPr/>
                <p:nvPr/>
              </p:nvGrpSpPr>
              <p:grpSpPr>
                <a:xfrm>
                  <a:off x="4114800" y="4876800"/>
                  <a:ext cx="2160898" cy="1474047"/>
                  <a:chOff x="1823106" y="5168762"/>
                  <a:chExt cx="1687788" cy="1155838"/>
                </a:xfrm>
              </p:grpSpPr>
              <p:sp>
                <p:nvSpPr>
                  <p:cNvPr id="443" name="Rounded Rectangle 44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4" name="Rounded Rectangle 44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5" name="Rounded Rectangle 44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6" name="Rounded Rectangle 44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7" name="Rounded Rectangle 44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8" name="Rounded Rectangle 44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49" name="Rounded Rectangle 44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0" name="Rounded Rectangle 44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1" name="Rounded Rectangle 45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2" name="Rounded Rectangle 45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3" name="Rounded Rectangle 452"/>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4" name="Rounded Rectangle 453"/>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5" name="Rounded Rectangle 454"/>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6" name="Rounded Rectangle 455"/>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7" name="Rounded Rectangle 456"/>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458" name="Rounded Rectangle 457"/>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sng"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sp>
        <p:nvSpPr>
          <p:cNvPr id="513" name="TextBox 512"/>
          <p:cNvSpPr txBox="1"/>
          <p:nvPr/>
        </p:nvSpPr>
        <p:spPr>
          <a:xfrm>
            <a:off x="7998926" y="6182465"/>
            <a:ext cx="759443"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1159857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Mensa Runtime Scheduler</a:t>
            </a:r>
            <a:endParaRPr lang="en-US" sz="4000" dirty="0"/>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758348"/>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pic>
        <p:nvPicPr>
          <p:cNvPr id="27" name="Picture 26" descr="safari.png">
            <a:extLst>
              <a:ext uri="{FF2B5EF4-FFF2-40B4-BE49-F238E27FC236}">
                <a16:creationId xmlns:a16="http://schemas.microsoft.com/office/drawing/2014/main" id="{60A55E14-C0F8-9A4C-ACA5-6FF305BE47B7}"/>
              </a:ext>
            </a:extLst>
          </p:cNvPr>
          <p:cNvPicPr>
            <a:picLocks noChangeAspect="1"/>
          </p:cNvPicPr>
          <p:nvPr/>
        </p:nvPicPr>
        <p:blipFill>
          <a:blip r:embed="rId4" cstate="print"/>
          <a:stretch>
            <a:fillRect/>
          </a:stretch>
        </p:blipFill>
        <p:spPr>
          <a:xfrm>
            <a:off x="76200" y="6580445"/>
            <a:ext cx="959296" cy="277563"/>
          </a:xfrm>
          <a:prstGeom prst="rect">
            <a:avLst/>
          </a:prstGeom>
        </p:spPr>
      </p:pic>
    </p:spTree>
    <p:extLst>
      <p:ext uri="{BB962C8B-B14F-4D97-AF65-F5344CB8AC3E}">
        <p14:creationId xmlns:p14="http://schemas.microsoft.com/office/powerpoint/2010/main" val="28317188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a:t>Mensa Runtime Scheduler</a:t>
            </a:r>
            <a:endParaRPr lang="en-US" sz="4000" dirty="0"/>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a:p>
            <a:pPr lvl="1"/>
            <a:endParaRPr lang="en-US" sz="1600" dirty="0"/>
          </a:p>
        </p:txBody>
      </p:sp>
      <p:sp>
        <p:nvSpPr>
          <p:cNvPr id="526" name="Rounded Rectangle 525"/>
          <p:cNvSpPr/>
          <p:nvPr/>
        </p:nvSpPr>
        <p:spPr>
          <a:xfrm>
            <a:off x="1436570" y="3075245"/>
            <a:ext cx="2163795" cy="2057400"/>
          </a:xfrm>
          <a:prstGeom prst="roundRect">
            <a:avLst/>
          </a:prstGeom>
          <a:solidFill>
            <a:schemeClr val="lt1">
              <a:alpha val="0"/>
            </a:schemeClr>
          </a:solidFill>
          <a:ln w="28575" cmpd="sng">
            <a:solidFill>
              <a:schemeClr val="accent2"/>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sp>
        <p:nvSpPr>
          <p:cNvPr id="427" name="Rounded Rectangle 426"/>
          <p:cNvSpPr/>
          <p:nvPr/>
        </p:nvSpPr>
        <p:spPr>
          <a:xfrm>
            <a:off x="1618825" y="3227645"/>
            <a:ext cx="1830904" cy="762000"/>
          </a:xfrm>
          <a:prstGeom prst="roundRect">
            <a:avLst/>
          </a:prstGeom>
          <a:solidFill>
            <a:schemeClr val="accent1">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Accelerator characteristics</a:t>
            </a:r>
          </a:p>
        </p:txBody>
      </p:sp>
      <p:sp>
        <p:nvSpPr>
          <p:cNvPr id="428" name="Rounded Rectangle 427"/>
          <p:cNvSpPr/>
          <p:nvPr/>
        </p:nvSpPr>
        <p:spPr>
          <a:xfrm>
            <a:off x="1618825" y="4218245"/>
            <a:ext cx="1830904" cy="762000"/>
          </a:xfrm>
          <a:prstGeom prst="roundRect">
            <a:avLst/>
          </a:prstGeom>
          <a:solidFill>
            <a:schemeClr val="accent2">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characteristics</a:t>
            </a:r>
          </a:p>
        </p:txBody>
      </p:sp>
      <p:cxnSp>
        <p:nvCxnSpPr>
          <p:cNvPr id="432" name="Elbow Connector 431"/>
          <p:cNvCxnSpPr>
            <a:stCxn id="427" idx="3"/>
            <a:endCxn id="420" idx="1"/>
          </p:cNvCxnSpPr>
          <p:nvPr/>
        </p:nvCxnSpPr>
        <p:spPr>
          <a:xfrm>
            <a:off x="3449729" y="3608645"/>
            <a:ext cx="1065036" cy="5334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435" name="Elbow Connector 434"/>
          <p:cNvCxnSpPr>
            <a:stCxn id="428" idx="3"/>
            <a:endCxn id="420" idx="1"/>
          </p:cNvCxnSpPr>
          <p:nvPr/>
        </p:nvCxnSpPr>
        <p:spPr>
          <a:xfrm flipV="1">
            <a:off x="3449729" y="4142045"/>
            <a:ext cx="1065036" cy="457200"/>
          </a:xfrm>
          <a:prstGeom prst="bentConnector3">
            <a:avLst>
              <a:gd name="adj1" fmla="val 50000"/>
            </a:avLst>
          </a:prstGeom>
          <a:ln w="28575"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514765" y="2237045"/>
            <a:ext cx="1581235" cy="2286000"/>
            <a:chOff x="5322770" y="2362200"/>
            <a:chExt cx="1581235" cy="2286000"/>
          </a:xfrm>
        </p:grpSpPr>
        <p:sp>
          <p:nvSpPr>
            <p:cNvPr id="420" name="Rounded Rectangle 419"/>
            <p:cNvSpPr/>
            <p:nvPr/>
          </p:nvSpPr>
          <p:spPr>
            <a:xfrm>
              <a:off x="5322770" y="3886200"/>
              <a:ext cx="1581235" cy="762000"/>
            </a:xfrm>
            <a:prstGeom prst="roundRect">
              <a:avLst/>
            </a:prstGeom>
            <a:solidFill>
              <a:schemeClr val="accent3">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Scheduler</a:t>
              </a:r>
            </a:p>
          </p:txBody>
        </p:sp>
        <p:cxnSp>
          <p:nvCxnSpPr>
            <p:cNvPr id="425" name="Straight Arrow Connector 424"/>
            <p:cNvCxnSpPr>
              <a:stCxn id="430" idx="2"/>
              <a:endCxn id="420" idx="0"/>
            </p:cNvCxnSpPr>
            <p:nvPr/>
          </p:nvCxnSpPr>
          <p:spPr>
            <a:xfrm flipH="1">
              <a:off x="6113388" y="3417332"/>
              <a:ext cx="0" cy="468868"/>
            </a:xfrm>
            <a:prstGeom prst="straightConnector1">
              <a:avLst/>
            </a:prstGeom>
            <a:noFill/>
            <a:ln w="28575" cap="flat" cmpd="sng" algn="ctr">
              <a:solidFill>
                <a:schemeClr val="tx1"/>
              </a:solidFill>
              <a:prstDash val="solid"/>
              <a:miter lim="800000"/>
              <a:headEnd type="none"/>
              <a:tailEnd type="arrow"/>
            </a:ln>
            <a:effectLst/>
          </p:spPr>
        </p:cxnSp>
        <p:sp>
          <p:nvSpPr>
            <p:cNvPr id="430" name="TextBox 429"/>
            <p:cNvSpPr txBox="1"/>
            <p:nvPr/>
          </p:nvSpPr>
          <p:spPr>
            <a:xfrm>
              <a:off x="5482548" y="3048000"/>
              <a:ext cx="132135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NN model</a:t>
              </a:r>
            </a:p>
          </p:txBody>
        </p:sp>
        <p:pic>
          <p:nvPicPr>
            <p:cNvPr id="537" name="Picture 536"/>
            <p:cNvPicPr>
              <a:picLocks noChangeAspect="1"/>
            </p:cNvPicPr>
            <p:nvPr/>
          </p:nvPicPr>
          <p:blipFill>
            <a:blip r:embed="rId3"/>
            <a:stretch>
              <a:fillRect/>
            </a:stretch>
          </p:blipFill>
          <p:spPr>
            <a:xfrm>
              <a:off x="5715000" y="2362200"/>
              <a:ext cx="838200" cy="736600"/>
            </a:xfrm>
            <a:prstGeom prst="rect">
              <a:avLst/>
            </a:prstGeom>
          </p:spPr>
        </p:pic>
      </p:grpSp>
      <p:sp>
        <p:nvSpPr>
          <p:cNvPr id="539" name="Rounded Rectangle 538"/>
          <p:cNvSpPr/>
          <p:nvPr/>
        </p:nvSpPr>
        <p:spPr>
          <a:xfrm>
            <a:off x="6648365" y="3761045"/>
            <a:ext cx="1581235" cy="762000"/>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Mapping</a:t>
            </a:r>
          </a:p>
        </p:txBody>
      </p:sp>
      <p:cxnSp>
        <p:nvCxnSpPr>
          <p:cNvPr id="540" name="Straight Arrow Connector 539"/>
          <p:cNvCxnSpPr>
            <a:stCxn id="420" idx="3"/>
            <a:endCxn id="539" idx="1"/>
          </p:cNvCxnSpPr>
          <p:nvPr/>
        </p:nvCxnSpPr>
        <p:spPr>
          <a:xfrm>
            <a:off x="6096000" y="4142045"/>
            <a:ext cx="552365" cy="0"/>
          </a:xfrm>
          <a:prstGeom prst="straightConnector1">
            <a:avLst/>
          </a:prstGeom>
          <a:noFill/>
          <a:ln w="28575" cap="flat" cmpd="sng" algn="ctr">
            <a:solidFill>
              <a:schemeClr val="tx1"/>
            </a:solidFill>
            <a:prstDash val="solid"/>
            <a:miter lim="800000"/>
            <a:headEnd type="none"/>
            <a:tailEnd type="arrow"/>
          </a:ln>
          <a:effectLst/>
        </p:spPr>
      </p:cxnSp>
      <p:sp>
        <p:nvSpPr>
          <p:cNvPr id="25" name="Rectangle 24"/>
          <p:cNvSpPr/>
          <p:nvPr/>
        </p:nvSpPr>
        <p:spPr>
          <a:xfrm>
            <a:off x="0" y="758348"/>
            <a:ext cx="9144000" cy="830997"/>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The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goal</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of Mensa’s software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runtime scheduler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is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identify</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400" b="1" i="0" u="sng" strike="noStrike" kern="1200" cap="none" spc="0" normalizeH="0" baseline="0" noProof="0" dirty="0">
                <a:ln>
                  <a:noFill/>
                </a:ln>
                <a:solidFill>
                  <a:srgbClr val="C00000"/>
                </a:solidFill>
                <a:effectLst/>
                <a:uLnTx/>
                <a:uFillTx/>
                <a:latin typeface="Gill Sans MT"/>
                <a:ea typeface="+mn-ea"/>
                <a:cs typeface="Gill Sans MT"/>
              </a:rPr>
              <a:t>which accelerator</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each </a:t>
            </a:r>
            <a:r>
              <a:rPr kumimoji="0" lang="en-US" sz="2400" b="1" i="0" u="none" strike="noStrike" kern="1200" cap="none" spc="0" normalizeH="0" baseline="0" noProof="0" dirty="0">
                <a:ln>
                  <a:noFill/>
                </a:ln>
                <a:solidFill>
                  <a:srgbClr val="C00000"/>
                </a:solidFill>
                <a:effectLst/>
                <a:uLnTx/>
                <a:uFillTx/>
                <a:latin typeface="Gill Sans MT"/>
                <a:ea typeface="+mn-ea"/>
                <a:cs typeface="Gill Sans MT"/>
              </a:rPr>
              <a:t>layer </a:t>
            </a:r>
            <a:r>
              <a:rPr kumimoji="0" lang="en-US" sz="2400" b="1" i="0" u="none" strike="noStrike" kern="1200" cap="none" spc="0" normalizeH="0" baseline="0" noProof="0" dirty="0">
                <a:ln>
                  <a:noFill/>
                </a:ln>
                <a:solidFill>
                  <a:prstClr val="black"/>
                </a:solidFill>
                <a:effectLst/>
                <a:uLnTx/>
                <a:uFillTx/>
                <a:latin typeface="Gill Sans MT"/>
                <a:ea typeface="+mn-ea"/>
                <a:cs typeface="Gill Sans MT"/>
              </a:rPr>
              <a:t>in an NN model should run on</a:t>
            </a:r>
          </a:p>
        </p:txBody>
      </p:sp>
      <p:cxnSp>
        <p:nvCxnSpPr>
          <p:cNvPr id="33" name="Straight Arrow Connector 32"/>
          <p:cNvCxnSpPr>
            <a:endCxn id="35" idx="2"/>
          </p:cNvCxnSpPr>
          <p:nvPr/>
        </p:nvCxnSpPr>
        <p:spPr>
          <a:xfrm flipH="1" flipV="1">
            <a:off x="1104900" y="2626975"/>
            <a:ext cx="495300" cy="524470"/>
          </a:xfrm>
          <a:prstGeom prst="straightConnector1">
            <a:avLst/>
          </a:prstGeom>
          <a:noFill/>
          <a:ln w="28575" cap="flat" cmpd="sng" algn="ctr">
            <a:solidFill>
              <a:schemeClr val="tx1"/>
            </a:solidFill>
            <a:prstDash val="sysDash"/>
            <a:miter lim="800000"/>
            <a:headEnd type="none"/>
            <a:tailEnd type="arrow"/>
          </a:ln>
          <a:effectLst/>
        </p:spPr>
      </p:cxnSp>
      <p:sp>
        <p:nvSpPr>
          <p:cNvPr id="35" name="TextBox 34"/>
          <p:cNvSpPr txBox="1"/>
          <p:nvPr/>
        </p:nvSpPr>
        <p:spPr>
          <a:xfrm>
            <a:off x="-228600" y="1703645"/>
            <a:ext cx="2667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Generated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once</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 during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initial setup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of a system</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cxnSp>
        <p:nvCxnSpPr>
          <p:cNvPr id="37" name="Straight Arrow Connector 36"/>
          <p:cNvCxnSpPr>
            <a:stCxn id="428" idx="2"/>
            <a:endCxn id="38" idx="0"/>
          </p:cNvCxnSpPr>
          <p:nvPr/>
        </p:nvCxnSpPr>
        <p:spPr>
          <a:xfrm>
            <a:off x="2534277" y="4980245"/>
            <a:ext cx="2262228" cy="676870"/>
          </a:xfrm>
          <a:prstGeom prst="straightConnector1">
            <a:avLst/>
          </a:prstGeom>
          <a:noFill/>
          <a:ln w="28575" cap="flat" cmpd="sng" algn="ctr">
            <a:solidFill>
              <a:schemeClr val="tx1"/>
            </a:solidFill>
            <a:prstDash val="sysDash"/>
            <a:miter lim="800000"/>
            <a:headEnd type="none"/>
            <a:tailEnd type="arrow"/>
          </a:ln>
          <a:effectLst/>
        </p:spPr>
      </p:cxnSp>
      <p:sp>
        <p:nvSpPr>
          <p:cNvPr id="38" name="TextBox 37"/>
          <p:cNvSpPr txBox="1"/>
          <p:nvPr/>
        </p:nvSpPr>
        <p:spPr>
          <a:xfrm>
            <a:off x="3554370" y="5657115"/>
            <a:ext cx="248427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Layers tend to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group </a:t>
            </a:r>
            <a:br>
              <a:rPr kumimoji="0" lang="en-US" sz="1800" b="1" i="0" u="none" strike="noStrike" kern="1200" cap="none" spc="0" normalizeH="0" baseline="0" noProof="0" dirty="0">
                <a:ln>
                  <a:noFill/>
                </a:ln>
                <a:solidFill>
                  <a:srgbClr val="0000FF"/>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together into a small</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number of </a:t>
            </a:r>
            <a:r>
              <a:rPr kumimoji="0" lang="en-US" sz="1800" b="1" i="0" u="none" strike="noStrike" kern="1200" cap="none" spc="0" normalizeH="0" baseline="0" noProof="0" dirty="0">
                <a:ln>
                  <a:noFill/>
                </a:ln>
                <a:solidFill>
                  <a:srgbClr val="0000FF"/>
                </a:solidFill>
                <a:effectLst/>
                <a:uLnTx/>
                <a:uFillTx/>
                <a:latin typeface="Gill Sans MT"/>
                <a:ea typeface="+mn-ea"/>
                <a:cs typeface="+mn-cs"/>
              </a:rPr>
              <a:t>families  </a:t>
            </a:r>
            <a:endParaRPr kumimoji="0" lang="en-US" sz="1800" b="1" i="0" u="none" strike="noStrike" kern="1200" cap="none" spc="0" normalizeH="0" baseline="0" noProof="0" dirty="0">
              <a:ln>
                <a:noFill/>
              </a:ln>
              <a:solidFill>
                <a:srgbClr val="0000FF"/>
              </a:solidFill>
              <a:effectLst/>
              <a:uLnTx/>
              <a:uFillTx/>
              <a:latin typeface="Gill Sans MT"/>
              <a:ea typeface="+mn-ea"/>
              <a:cs typeface="Gill Sans MT"/>
            </a:endParaRPr>
          </a:p>
        </p:txBody>
      </p:sp>
      <p:cxnSp>
        <p:nvCxnSpPr>
          <p:cNvPr id="49" name="Straight Arrow Connector 48"/>
          <p:cNvCxnSpPr>
            <a:stCxn id="428" idx="2"/>
            <a:endCxn id="50" idx="0"/>
          </p:cNvCxnSpPr>
          <p:nvPr/>
        </p:nvCxnSpPr>
        <p:spPr>
          <a:xfrm flipH="1">
            <a:off x="1758233" y="4980245"/>
            <a:ext cx="776044" cy="676870"/>
          </a:xfrm>
          <a:prstGeom prst="straightConnector1">
            <a:avLst/>
          </a:prstGeom>
          <a:noFill/>
          <a:ln w="28575" cap="flat" cmpd="sng" algn="ctr">
            <a:solidFill>
              <a:schemeClr val="tx1"/>
            </a:solidFill>
            <a:prstDash val="sysDash"/>
            <a:miter lim="800000"/>
            <a:headEnd type="none"/>
            <a:tailEnd type="arrow"/>
          </a:ln>
          <a:effectLst/>
        </p:spPr>
      </p:cxnSp>
      <p:sp>
        <p:nvSpPr>
          <p:cNvPr id="50" name="TextBox 49"/>
          <p:cNvSpPr txBox="1"/>
          <p:nvPr/>
        </p:nvSpPr>
        <p:spPr>
          <a:xfrm>
            <a:off x="304800" y="5657115"/>
            <a:ext cx="290686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Each of the accelerators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prstClr val="black"/>
                </a:solidFill>
                <a:effectLst/>
                <a:uLnTx/>
                <a:uFillTx/>
                <a:latin typeface="Gill Sans MT"/>
                <a:ea typeface="+mn-ea"/>
                <a:cs typeface="+mn-cs"/>
              </a:rPr>
              <a:t>caters to </a:t>
            </a:r>
            <a:br>
              <a:rPr kumimoji="0" lang="en-US" sz="1800" b="1" i="0" u="none" strike="noStrike" kern="1200" cap="none" spc="0" normalizeH="0" baseline="0" noProof="0" dirty="0">
                <a:ln>
                  <a:noFill/>
                </a:ln>
                <a:solidFill>
                  <a:prstClr val="black"/>
                </a:solidFill>
                <a:effectLst/>
                <a:uLnTx/>
                <a:uFillTx/>
                <a:latin typeface="Gill Sans MT"/>
                <a:ea typeface="+mn-ea"/>
                <a:cs typeface="+mn-cs"/>
              </a:rPr>
            </a:br>
            <a:r>
              <a:rPr kumimoji="0" lang="en-US" sz="1800" b="1" i="0" u="none" strike="noStrike" kern="1200" cap="none" spc="0" normalizeH="0" baseline="0" noProof="0" dirty="0">
                <a:ln>
                  <a:noFill/>
                </a:ln>
                <a:solidFill>
                  <a:srgbClr val="0000FF"/>
                </a:solidFill>
                <a:effectLst/>
                <a:uLnTx/>
                <a:uFillTx/>
                <a:latin typeface="Gill Sans MT"/>
                <a:ea typeface="+mn-ea"/>
                <a:cs typeface="+mn-cs"/>
              </a:rPr>
              <a:t>a specific family </a:t>
            </a:r>
            <a:r>
              <a:rPr kumimoji="0" lang="en-US" sz="1800" b="1" i="0" u="none" strike="noStrike" kern="1200" cap="none" spc="0" normalizeH="0" baseline="0" noProof="0" dirty="0">
                <a:ln>
                  <a:noFill/>
                </a:ln>
                <a:solidFill>
                  <a:prstClr val="black"/>
                </a:solidFill>
                <a:effectLst/>
                <a:uLnTx/>
                <a:uFillTx/>
                <a:latin typeface="Gill Sans MT"/>
                <a:ea typeface="+mn-ea"/>
                <a:cs typeface="+mn-cs"/>
              </a:rPr>
              <a:t>of layers</a:t>
            </a:r>
            <a:endParaRPr kumimoji="0" lang="en-US" sz="1800" b="1" i="0" u="none" strike="noStrike" kern="1200" cap="none" spc="0" normalizeH="0" baseline="0" noProof="0" dirty="0">
              <a:ln>
                <a:noFill/>
              </a:ln>
              <a:solidFill>
                <a:srgbClr val="000000"/>
              </a:solidFill>
              <a:effectLst/>
              <a:uLnTx/>
              <a:uFillTx/>
              <a:latin typeface="Gill Sans MT"/>
              <a:ea typeface="+mn-ea"/>
              <a:cs typeface="Gill Sans MT"/>
            </a:endParaRPr>
          </a:p>
        </p:txBody>
      </p:sp>
      <p:pic>
        <p:nvPicPr>
          <p:cNvPr id="27" name="Picture 26" descr="safari.png">
            <a:extLst>
              <a:ext uri="{FF2B5EF4-FFF2-40B4-BE49-F238E27FC236}">
                <a16:creationId xmlns:a16="http://schemas.microsoft.com/office/drawing/2014/main" id="{60A55E14-C0F8-9A4C-ACA5-6FF305BE47B7}"/>
              </a:ext>
            </a:extLst>
          </p:cNvPr>
          <p:cNvPicPr>
            <a:picLocks noChangeAspect="1"/>
          </p:cNvPicPr>
          <p:nvPr/>
        </p:nvPicPr>
        <p:blipFill>
          <a:blip r:embed="rId4" cstate="print"/>
          <a:stretch>
            <a:fillRect/>
          </a:stretch>
        </p:blipFill>
        <p:spPr>
          <a:xfrm>
            <a:off x="76200" y="6580445"/>
            <a:ext cx="959296" cy="277563"/>
          </a:xfrm>
          <a:prstGeom prst="rect">
            <a:avLst/>
          </a:prstGeom>
        </p:spPr>
      </p:pic>
      <p:grpSp>
        <p:nvGrpSpPr>
          <p:cNvPr id="29" name="Group 28">
            <a:extLst>
              <a:ext uri="{FF2B5EF4-FFF2-40B4-BE49-F238E27FC236}">
                <a16:creationId xmlns:a16="http://schemas.microsoft.com/office/drawing/2014/main" id="{CDBCE87F-D104-294E-9CB0-68AFC0ADEFBB}"/>
              </a:ext>
            </a:extLst>
          </p:cNvPr>
          <p:cNvGrpSpPr/>
          <p:nvPr/>
        </p:nvGrpSpPr>
        <p:grpSpPr>
          <a:xfrm>
            <a:off x="0" y="631902"/>
            <a:ext cx="9144000" cy="5968142"/>
            <a:chOff x="0" y="991402"/>
            <a:chExt cx="9144000" cy="5409398"/>
          </a:xfrm>
        </p:grpSpPr>
        <p:sp>
          <p:nvSpPr>
            <p:cNvPr id="30" name="Rectangle 29">
              <a:extLst>
                <a:ext uri="{FF2B5EF4-FFF2-40B4-BE49-F238E27FC236}">
                  <a16:creationId xmlns:a16="http://schemas.microsoft.com/office/drawing/2014/main" id="{0332F1F2-E606-BB4A-BCAC-8907EA5AA3E8}"/>
                </a:ext>
              </a:extLst>
            </p:cNvPr>
            <p:cNvSpPr/>
            <p:nvPr/>
          </p:nvSpPr>
          <p:spPr>
            <a:xfrm>
              <a:off x="0" y="991402"/>
              <a:ext cx="9144000" cy="540939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pic>
          <p:nvPicPr>
            <p:cNvPr id="31" name="Picture 30">
              <a:extLst>
                <a:ext uri="{FF2B5EF4-FFF2-40B4-BE49-F238E27FC236}">
                  <a16:creationId xmlns:a16="http://schemas.microsoft.com/office/drawing/2014/main" id="{7DC7566C-7C06-F644-98EE-685A25917D58}"/>
                </a:ext>
              </a:extLst>
            </p:cNvPr>
            <p:cNvPicPr>
              <a:picLocks noChangeAspect="1"/>
            </p:cNvPicPr>
            <p:nvPr/>
          </p:nvPicPr>
          <p:blipFill rotWithShape="1">
            <a:blip r:embed="rId5"/>
            <a:srcRect l="2159" r="1979"/>
            <a:stretch/>
          </p:blipFill>
          <p:spPr>
            <a:xfrm>
              <a:off x="215016" y="2643629"/>
              <a:ext cx="8713967" cy="1757422"/>
            </a:xfrm>
            <a:prstGeom prst="rect">
              <a:avLst/>
            </a:prstGeom>
            <a:ln w="76200">
              <a:solidFill>
                <a:srgbClr val="1F497D"/>
              </a:solidFill>
            </a:ln>
          </p:spPr>
        </p:pic>
      </p:grpSp>
    </p:spTree>
    <p:extLst>
      <p:ext uri="{BB962C8B-B14F-4D97-AF65-F5344CB8AC3E}">
        <p14:creationId xmlns:p14="http://schemas.microsoft.com/office/powerpoint/2010/main" val="626893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8377349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6106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Experimental Analysis and Characterization of a Real Processing-in-Memory System [IEEE Access 2022]</a:t>
            </a:r>
          </a:p>
          <a:p>
            <a:endParaRPr lang="en-US" sz="2000" dirty="0"/>
          </a:p>
          <a:p>
            <a:r>
              <a:rPr lang="en-US" sz="2000" dirty="0"/>
              <a:t>Google Neural Network Models for Edge Devices: Analyzing and Mitigating Machine Learning Inference Bottlenecks [PACT 2021]</a:t>
            </a:r>
          </a:p>
          <a:p>
            <a:endParaRPr lang="en-US" sz="2000" dirty="0"/>
          </a:p>
          <a:p>
            <a:r>
              <a:rPr lang="en-US" sz="2000" dirty="0"/>
              <a:t>Enabling High-Performance and Energy-Efficient Hybrid Transactional/Analytical Databases with Hardware/Software Cooperation [ICDE 2022]</a:t>
            </a:r>
          </a:p>
          <a:p>
            <a:endParaRPr lang="en-US" sz="2000" dirty="0"/>
          </a:p>
          <a:p>
            <a:r>
              <a:rPr lang="en-US" sz="2000" dirty="0"/>
              <a:t>FPGA-based Near-Memory Acceleration of Modern Data-Intensive Applications [IEEE Micro 2021]</a:t>
            </a:r>
          </a:p>
          <a:p>
            <a:br>
              <a:rPr lang="en-US" sz="2000" dirty="0"/>
            </a:br>
            <a:endParaRPr lang="en-US" sz="1200" dirty="0"/>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9A907984-89F1-45C5-9132-09D45BA59AE6}"/>
              </a:ext>
            </a:extLst>
          </p:cNvPr>
          <p:cNvSpPr/>
          <p:nvPr/>
        </p:nvSpPr>
        <p:spPr>
          <a:xfrm>
            <a:off x="539552" y="4378424"/>
            <a:ext cx="8299648" cy="106680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01693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E8B4-949E-9F09-043F-5209533A1F31}"/>
              </a:ext>
            </a:extLst>
          </p:cNvPr>
          <p:cNvSpPr>
            <a:spLocks noGrp="1"/>
          </p:cNvSpPr>
          <p:nvPr>
            <p:ph type="title"/>
          </p:nvPr>
        </p:nvSpPr>
        <p:spPr/>
        <p:txBody>
          <a:bodyPr/>
          <a:lstStyle/>
          <a:p>
            <a:r>
              <a:rPr lang="en-US" dirty="0"/>
              <a:t>Accelerating HTAP Database Systems</a:t>
            </a:r>
          </a:p>
        </p:txBody>
      </p:sp>
      <p:sp>
        <p:nvSpPr>
          <p:cNvPr id="3" name="Content Placeholder 2">
            <a:extLst>
              <a:ext uri="{FF2B5EF4-FFF2-40B4-BE49-F238E27FC236}">
                <a16:creationId xmlns:a16="http://schemas.microsoft.com/office/drawing/2014/main" id="{B6DD14E2-BB96-C8B9-DAB3-23B6688E34E3}"/>
              </a:ext>
            </a:extLst>
          </p:cNvPr>
          <p:cNvSpPr>
            <a:spLocks noGrp="1"/>
          </p:cNvSpPr>
          <p:nvPr>
            <p:ph idx="1"/>
          </p:nvPr>
        </p:nvSpPr>
        <p:spPr/>
        <p:txBody>
          <a:bodyPr/>
          <a:lstStyle/>
          <a:p>
            <a:r>
              <a:rPr lang="en-US" dirty="0">
                <a:solidFill>
                  <a:srgbClr val="0000FF"/>
                </a:solidFill>
              </a:rPr>
              <a:t>Appears in ICDE 2022</a:t>
            </a:r>
          </a:p>
          <a:p>
            <a:endParaRPr lang="en-US" dirty="0"/>
          </a:p>
        </p:txBody>
      </p:sp>
      <p:sp>
        <p:nvSpPr>
          <p:cNvPr id="4" name="Slide Number Placeholder 3">
            <a:extLst>
              <a:ext uri="{FF2B5EF4-FFF2-40B4-BE49-F238E27FC236}">
                <a16:creationId xmlns:a16="http://schemas.microsoft.com/office/drawing/2014/main" id="{CBDCB64F-3910-12B7-4D3E-28FB26AB451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20A66B2-A34D-555A-B962-7CC892A81C76}"/>
              </a:ext>
            </a:extLst>
          </p:cNvPr>
          <p:cNvPicPr>
            <a:picLocks noChangeAspect="1"/>
          </p:cNvPicPr>
          <p:nvPr/>
        </p:nvPicPr>
        <p:blipFill>
          <a:blip r:embed="rId2"/>
          <a:stretch>
            <a:fillRect/>
          </a:stretch>
        </p:blipFill>
        <p:spPr>
          <a:xfrm>
            <a:off x="0" y="2884909"/>
            <a:ext cx="9144000" cy="1912243"/>
          </a:xfrm>
          <a:prstGeom prst="rect">
            <a:avLst/>
          </a:prstGeom>
        </p:spPr>
      </p:pic>
      <p:sp>
        <p:nvSpPr>
          <p:cNvPr id="6" name="TextBox 5">
            <a:extLst>
              <a:ext uri="{FF2B5EF4-FFF2-40B4-BE49-F238E27FC236}">
                <a16:creationId xmlns:a16="http://schemas.microsoft.com/office/drawing/2014/main" id="{87EB920D-A3B2-096E-CED4-675307D1FB4A}"/>
              </a:ext>
            </a:extLst>
          </p:cNvPr>
          <p:cNvSpPr txBox="1"/>
          <p:nvPr/>
        </p:nvSpPr>
        <p:spPr>
          <a:xfrm>
            <a:off x="2339752" y="5842000"/>
            <a:ext cx="4742004" cy="369332"/>
          </a:xfrm>
          <a:prstGeom prst="rect">
            <a:avLst/>
          </a:prstGeom>
          <a:noFill/>
        </p:spPr>
        <p:txBody>
          <a:bodyPr wrap="none" rtlCol="0">
            <a:spAutoFit/>
          </a:bodyPr>
          <a:lstStyle/>
          <a:p>
            <a:r>
              <a:rPr lang="en-US" b="1" dirty="0">
                <a:solidFill>
                  <a:srgbClr val="0000FF"/>
                </a:solidFill>
                <a:hlinkClick r:id="rId3">
                  <a:extLst>
                    <a:ext uri="{A12FA001-AC4F-418D-AE19-62706E023703}">
                      <ahyp:hlinkClr xmlns:ahyp="http://schemas.microsoft.com/office/drawing/2018/hyperlinkcolor" val="tx"/>
                    </a:ext>
                  </a:extLst>
                </a:hlinkClick>
              </a:rPr>
              <a:t>https://arxiv.org/pdf/2204.11275.pdf</a:t>
            </a:r>
            <a:r>
              <a:rPr lang="en-US" b="1" dirty="0">
                <a:solidFill>
                  <a:srgbClr val="0000FF"/>
                </a:solidFill>
              </a:rPr>
              <a:t> </a:t>
            </a:r>
          </a:p>
        </p:txBody>
      </p:sp>
    </p:spTree>
    <p:extLst>
      <p:ext uri="{BB962C8B-B14F-4D97-AF65-F5344CB8AC3E}">
        <p14:creationId xmlns:p14="http://schemas.microsoft.com/office/powerpoint/2010/main" val="9463705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772816"/>
            <a:ext cx="7924800" cy="1752600"/>
          </a:xfrm>
        </p:spPr>
        <p:txBody>
          <a:bodyPr/>
          <a:lstStyle/>
          <a:p>
            <a:pPr algn="ctr"/>
            <a:r>
              <a:rPr lang="en-US" dirty="0"/>
              <a:t>Open-Source Artifacts</a:t>
            </a:r>
          </a:p>
        </p:txBody>
      </p:sp>
      <p:sp>
        <p:nvSpPr>
          <p:cNvPr id="3" name="Subtitle 2"/>
          <p:cNvSpPr>
            <a:spLocks noGrp="1"/>
          </p:cNvSpPr>
          <p:nvPr>
            <p:ph type="subTitle" idx="1"/>
          </p:nvPr>
        </p:nvSpPr>
        <p:spPr/>
        <p:txBody>
          <a:bodyPr/>
          <a:lstStyle/>
          <a:p>
            <a:r>
              <a:rPr lang="en-US" b="1" dirty="0">
                <a:solidFill>
                  <a:srgbClr val="0432FF"/>
                </a:solidFill>
                <a:hlinkClick r:id="rId2">
                  <a:extLst>
                    <a:ext uri="{A12FA001-AC4F-418D-AE19-62706E023703}">
                      <ahyp:hlinkClr xmlns:ahyp="http://schemas.microsoft.com/office/drawing/2018/hyperlinkcolor" val="tx"/>
                    </a:ext>
                  </a:extLst>
                </a:hlinkClick>
              </a:rPr>
              <a:t>https://github.com/CMU-SAFARI</a:t>
            </a:r>
            <a:r>
              <a:rPr lang="en-US" b="1" dirty="0">
                <a:solidFill>
                  <a:srgbClr val="0432FF"/>
                </a:solidFill>
              </a:rPr>
              <a:t>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3932628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610600" cy="5195664"/>
          </a:xfrm>
        </p:spPr>
        <p:txBody>
          <a:bodyPr/>
          <a:lstStyle/>
          <a:p>
            <a:r>
              <a:rPr lang="en-US" sz="2000" dirty="0"/>
              <a:t>DAMOV: A New Methodology and Benchmark Suite for Evaluating Data Movement Bottlenecks [IEEE Access 2021]</a:t>
            </a:r>
            <a:br>
              <a:rPr lang="en-US" sz="2000" dirty="0"/>
            </a:br>
            <a:endParaRPr lang="en-US" sz="2000" dirty="0"/>
          </a:p>
          <a:p>
            <a:r>
              <a:rPr lang="en-US" sz="2000" dirty="0"/>
              <a:t>Benchmarking a New Paradigm: Experimental Analysis and Characterization of a Real Processing-in-Memory System [IEEE Access 2022]</a:t>
            </a:r>
          </a:p>
          <a:p>
            <a:endParaRPr lang="en-US" sz="2000" dirty="0"/>
          </a:p>
          <a:p>
            <a:r>
              <a:rPr lang="en-US" sz="2000" dirty="0"/>
              <a:t>Google Neural Network Models for Edge Devices: Analyzing and Mitigating Machine Learning Inference Bottlenecks [PACT 2021]</a:t>
            </a:r>
          </a:p>
          <a:p>
            <a:endParaRPr lang="en-US" sz="2000" dirty="0"/>
          </a:p>
          <a:p>
            <a:r>
              <a:rPr lang="en-US" sz="2000" dirty="0"/>
              <a:t>Enabling High-Performance and Energy-Efficient Hybrid Transactional/Analytical Databases with Hardware/Software Cooperation [ICDE 2022]</a:t>
            </a:r>
          </a:p>
          <a:p>
            <a:endParaRPr lang="en-US" sz="2000" dirty="0"/>
          </a:p>
          <a:p>
            <a:r>
              <a:rPr lang="en-US" sz="2000" dirty="0"/>
              <a:t>FPGA-based Near-Memory Acceleration of Modern Data-Intensive Applications [IEEE Micro 2021]</a:t>
            </a:r>
          </a:p>
          <a:p>
            <a:br>
              <a:rPr lang="en-US" sz="2000" dirty="0"/>
            </a:br>
            <a:endParaRPr lang="en-US" sz="1200" dirty="0"/>
          </a:p>
          <a:p>
            <a:endParaRPr lang="en-US" sz="2000" dirty="0"/>
          </a:p>
          <a:p>
            <a:pPr marL="0" indent="0">
              <a:buNone/>
            </a:pPr>
            <a:endParaRPr lang="en-US" sz="2000" dirty="0"/>
          </a:p>
          <a:p>
            <a:pPr marL="0" indent="0">
              <a:buNone/>
            </a:pPr>
            <a:br>
              <a:rPr lang="en-US" sz="2000" dirty="0"/>
            </a:br>
            <a:endParaRPr lang="en-US" sz="2000" dirty="0"/>
          </a:p>
          <a:p>
            <a:pPr marL="0" indent="0">
              <a:buNone/>
            </a:pPr>
            <a:endParaRPr lang="en-US" sz="1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9A907984-89F1-45C5-9132-09D45BA59AE6}"/>
              </a:ext>
            </a:extLst>
          </p:cNvPr>
          <p:cNvSpPr/>
          <p:nvPr/>
        </p:nvSpPr>
        <p:spPr>
          <a:xfrm flipV="1">
            <a:off x="539552" y="5733256"/>
            <a:ext cx="8299648" cy="648072"/>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9541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358326151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M IT Infrastructure Blog"/>
          <p:cNvPicPr>
            <a:picLocks noChangeAspect="1" noChangeArrowheads="1"/>
          </p:cNvPicPr>
          <p:nvPr/>
        </p:nvPicPr>
        <p:blipFill rotWithShape="1">
          <a:blip r:embed="rId3">
            <a:extLst>
              <a:ext uri="{28A0092B-C50C-407E-A947-70E740481C1C}">
                <a14:useLocalDpi xmlns:a14="http://schemas.microsoft.com/office/drawing/2010/main" val="0"/>
              </a:ext>
            </a:extLst>
          </a:blip>
          <a:srcRect l="8998" t="15263" r="6149" b="7374"/>
          <a:stretch/>
        </p:blipFill>
        <p:spPr bwMode="auto">
          <a:xfrm>
            <a:off x="487230" y="1556792"/>
            <a:ext cx="3543649" cy="1625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pha-data.com/dcp/otherimages/adm-pcie-9h7_001_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20016"/>
          <a:stretch/>
        </p:blipFill>
        <p:spPr bwMode="auto">
          <a:xfrm>
            <a:off x="4923586" y="1556792"/>
            <a:ext cx="3398581" cy="1813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noAutofit/>
          </a:bodyPr>
          <a:lstStyle/>
          <a:p>
            <a:r>
              <a:rPr lang="en-CH"/>
              <a:t>Near-Memory Acceleration</a:t>
            </a:r>
            <a:r>
              <a:rPr lang="en-US" dirty="0"/>
              <a:t> Using FPGAs</a:t>
            </a:r>
          </a:p>
        </p:txBody>
      </p:sp>
      <p:sp>
        <p:nvSpPr>
          <p:cNvPr id="4" name="Rectangle 3">
            <a:extLst>
              <a:ext uri="{FF2B5EF4-FFF2-40B4-BE49-F238E27FC236}">
                <a16:creationId xmlns:a16="http://schemas.microsoft.com/office/drawing/2014/main" id="{046A7CE0-CA50-4E29-ACDC-6F6FF42444B3}"/>
              </a:ext>
            </a:extLst>
          </p:cNvPr>
          <p:cNvSpPr/>
          <p:nvPr/>
        </p:nvSpPr>
        <p:spPr>
          <a:xfrm>
            <a:off x="802723" y="3116176"/>
            <a:ext cx="3137693"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IBM POWER9 CPU</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4992330" y="3117994"/>
            <a:ext cx="3630736"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HBM-based FPGA board 	</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065366"/>
            <a:ext cx="1357342" cy="502848"/>
          </a:xfrm>
          <a:prstGeom prst="leftRightArrow">
            <a:avLst/>
          </a:prstGeom>
          <a:solidFill>
            <a:schemeClr val="bg2">
              <a:lumMod val="50000"/>
            </a:schemeClr>
          </a:solidFill>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FF"/>
                </a:solidFill>
                <a:effectLst/>
                <a:uLnTx/>
                <a:uFillTx/>
                <a:latin typeface="Calibri" panose="020F0502020204030204"/>
                <a:ea typeface="+mn-ea"/>
                <a:cs typeface="+mn-cs"/>
              </a:rPr>
              <a:t>OCAPI</a:t>
            </a:r>
            <a:endParaRPr kumimoji="0" lang="en-US" sz="15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6978912" y="2810462"/>
            <a:ext cx="156004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a:t>
            </a:r>
            <a:r>
              <a:rPr kumimoji="0" lang="en-US" sz="1350" b="1" i="0" u="none" strike="noStrike" kern="1200" cap="none" spc="0" normalizeH="0" baseline="0" noProof="0" dirty="0" err="1">
                <a:ln>
                  <a:noFill/>
                </a:ln>
                <a:solidFill>
                  <a:srgbClr val="1C1C1C"/>
                </a:solidFill>
                <a:effectLst/>
                <a:uLnTx/>
                <a:uFillTx/>
                <a:latin typeface="Garamond" panose="02020404030301010803" pitchFamily="18" charset="0"/>
                <a:ea typeface="+mn-ea"/>
                <a:cs typeface="+mn-cs"/>
              </a:rPr>
              <a:t>AlphaData</a:t>
            </a:r>
            <a:endPar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endParaRPr>
          </a:p>
        </p:txBody>
      </p:sp>
      <p:sp>
        <p:nvSpPr>
          <p:cNvPr id="12" name="TextBox 11"/>
          <p:cNvSpPr txBox="1"/>
          <p:nvPr/>
        </p:nvSpPr>
        <p:spPr>
          <a:xfrm>
            <a:off x="3036704" y="2922986"/>
            <a:ext cx="111440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IBM</a:t>
            </a:r>
          </a:p>
        </p:txBody>
      </p:sp>
      <p:sp>
        <p:nvSpPr>
          <p:cNvPr id="14" name="Rectangle 13">
            <a:extLst>
              <a:ext uri="{FF2B5EF4-FFF2-40B4-BE49-F238E27FC236}">
                <a16:creationId xmlns:a16="http://schemas.microsoft.com/office/drawing/2014/main" id="{0A6BA7AB-B09E-4C11-BA93-BC8ADAFA3CDC}"/>
              </a:ext>
            </a:extLst>
          </p:cNvPr>
          <p:cNvSpPr/>
          <p:nvPr/>
        </p:nvSpPr>
        <p:spPr>
          <a:xfrm>
            <a:off x="1" y="3960778"/>
            <a:ext cx="9143261" cy="980390"/>
          </a:xfrm>
          <a:prstGeom prst="rect">
            <a:avLst/>
          </a:prstGeom>
          <a:solidFill>
            <a:srgbClr val="EDEFF3"/>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359E"/>
                </a:solidFill>
                <a:effectLst/>
                <a:uLnTx/>
                <a:uFillTx/>
                <a:latin typeface="Tahoma" panose="020B0604030504040204" pitchFamily="34" charset="0"/>
                <a:ea typeface="Tahoma" panose="020B0604030504040204" pitchFamily="34" charset="0"/>
                <a:cs typeface="Tahoma" panose="020B0604030504040204" pitchFamily="34" charset="0"/>
              </a:rPr>
              <a:t>Near-HBM FPGA-based accelerator</a:t>
            </a:r>
          </a:p>
        </p:txBody>
      </p:sp>
      <p:sp>
        <p:nvSpPr>
          <p:cNvPr id="5" name="Slide Number Placeholder 4">
            <a:extLst>
              <a:ext uri="{FF2B5EF4-FFF2-40B4-BE49-F238E27FC236}">
                <a16:creationId xmlns:a16="http://schemas.microsoft.com/office/drawing/2014/main" id="{8ADAB484-6E5C-A549-A193-B92DC811278A}"/>
              </a:ext>
            </a:extLst>
          </p:cNvPr>
          <p:cNvSpPr>
            <a:spLocks noGrp="1"/>
          </p:cNvSpPr>
          <p:nvPr>
            <p:ph type="sldNum" sz="quarter" idx="4"/>
          </p:nvPr>
        </p:nvSpPr>
        <p:spPr>
          <a:xfrm>
            <a:off x="8243316" y="6356351"/>
            <a:ext cx="505206" cy="365125"/>
          </a:xfrm>
          <a:prstGeom prst="rect">
            <a:avLst/>
          </a:prstGeom>
        </p:spPr>
        <p:txBody>
          <a:bodyPr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6742F1-6635-4F3B-A1BB-91C9B3B8DD12}" type="slidenum">
              <a:rPr kumimoji="0" lang="en-US" sz="12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srgbClr val="1C1C1C"/>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E4B8468-F22F-A64E-A0D5-417E662A5067}"/>
              </a:ext>
            </a:extLst>
          </p:cNvPr>
          <p:cNvSpPr txBox="1">
            <a:spLocks/>
          </p:cNvSpPr>
          <p:nvPr/>
        </p:nvSpPr>
        <p:spPr>
          <a:xfrm>
            <a:off x="395536" y="5502268"/>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communication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CAPI2</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OCAPI</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id="{32EE7DC8-95F9-474C-94C4-45A660375705}"/>
              </a:ext>
            </a:extLst>
          </p:cNvPr>
          <p:cNvSpPr txBox="1">
            <a:spLocks/>
          </p:cNvSpPr>
          <p:nvPr/>
        </p:nvSpPr>
        <p:spPr>
          <a:xfrm>
            <a:off x="251520" y="5790300"/>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memory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DDR4</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HBM</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B45DCFD5-25A7-0B45-B861-5FC0D8EDD1A8}"/>
              </a:ext>
            </a:extLst>
          </p:cNvPr>
          <p:cNvSpPr txBox="1">
            <a:spLocks/>
          </p:cNvSpPr>
          <p:nvPr/>
        </p:nvSpPr>
        <p:spPr>
          <a:xfrm>
            <a:off x="251520" y="6078332"/>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workloads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Weather Modeling </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Genome Analysis</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581008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08782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dirty="0"/>
              <a:t>Performance &amp; Energy Greatly Improve</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338843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06670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98072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147454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A875F00-C15A-A941-BFEB-2509475F7C03}"/>
              </a:ext>
            </a:extLst>
          </p:cNvPr>
          <p:cNvSpPr>
            <a:spLocks noGrp="1"/>
          </p:cNvSpPr>
          <p:nvPr>
            <p:ph type="sldNum" sz="quarter" idx="12"/>
          </p:nvPr>
        </p:nvSpPr>
        <p:spPr>
          <a:xfrm>
            <a:off x="7151339" y="654039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C3B5F978-99DD-4B09-979A-AB31C135CAD9}" type="slidenum">
              <a:rPr kumimoji="0" lang="en-US" sz="1200" b="1"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83</a:t>
            </a:fld>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11144B7-9AA2-0F43-B87D-8F2D55E744DE}"/>
              </a:ext>
            </a:extLst>
          </p:cNvPr>
          <p:cNvSpPr/>
          <p:nvPr/>
        </p:nvSpPr>
        <p:spPr>
          <a:xfrm>
            <a:off x="36512" y="4142169"/>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5-27× performance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
        <p:nvSpPr>
          <p:cNvPr id="12" name="Rectangle 11">
            <a:extLst>
              <a:ext uri="{FF2B5EF4-FFF2-40B4-BE49-F238E27FC236}">
                <a16:creationId xmlns:a16="http://schemas.microsoft.com/office/drawing/2014/main" id="{C0665E6E-EFAF-C248-86B4-E802E91B2018}"/>
              </a:ext>
            </a:extLst>
          </p:cNvPr>
          <p:cNvSpPr/>
          <p:nvPr/>
        </p:nvSpPr>
        <p:spPr>
          <a:xfrm>
            <a:off x="36512" y="5714672"/>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375"/>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HBM alleviates memory bandwidth contention vs. DDR4</a:t>
            </a:r>
            <a:endParaRPr kumimoji="0" lang="en-US" sz="21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DFDB34E3-F705-7440-BDB7-FB68551B6F9B}"/>
              </a:ext>
            </a:extLst>
          </p:cNvPr>
          <p:cNvSpPr/>
          <p:nvPr/>
        </p:nvSpPr>
        <p:spPr>
          <a:xfrm>
            <a:off x="36512" y="4681670"/>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12-133× energy efficiency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Tree>
    <p:extLst>
      <p:ext uri="{BB962C8B-B14F-4D97-AF65-F5344CB8AC3E}">
        <p14:creationId xmlns:p14="http://schemas.microsoft.com/office/powerpoint/2010/main" val="132268988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984233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p:txBody>
          <a:bodyPr/>
          <a:lstStyle/>
          <a:p>
            <a:r>
              <a:rPr lang="en-US" dirty="0"/>
              <a:t>Coming Up: </a:t>
            </a:r>
            <a:r>
              <a:rPr lang="en-US" dirty="0" err="1"/>
              <a:t>SpMV</a:t>
            </a:r>
            <a:r>
              <a:rPr lang="en-US" dirty="0"/>
              <a:t>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To appear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fld id="{323594FA-E141-4234-AE05-360401972BE7}" type="slidenum">
              <a:rPr lang="en-US" altLang="en-US" smtClean="0"/>
              <a:pPr/>
              <a:t>85</a:t>
            </a:fld>
            <a:endParaRPr lang="en-US" altLang="en-US"/>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https://arxiv.org/pdf/2201.05072.pdf</a:t>
            </a:r>
            <a:r>
              <a:rPr lang="en-US" b="1" dirty="0">
                <a:solidFill>
                  <a:srgbClr val="0000FF"/>
                </a:solidFill>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r>
              <a:rPr lang="en-US" b="1" dirty="0">
                <a:solidFill>
                  <a:srgbClr val="0000FF"/>
                </a:solidFill>
                <a:hlinkClick r:id="rId4">
                  <a:extLst>
                    <a:ext uri="{A12FA001-AC4F-418D-AE19-62706E023703}">
                      <ahyp:hlinkClr xmlns:ahyp="http://schemas.microsoft.com/office/drawing/2018/hyperlinkcolor" val="tx"/>
                    </a:ext>
                  </a:extLst>
                </a:hlinkClick>
              </a:rPr>
              <a:t>https://github.com/CMU-SAFARI/SparseP</a:t>
            </a:r>
            <a:r>
              <a:rPr lang="en-US" b="1" dirty="0">
                <a:solidFill>
                  <a:srgbClr val="0000FF"/>
                </a:solidFill>
              </a:rPr>
              <a:t> </a:t>
            </a:r>
          </a:p>
        </p:txBody>
      </p:sp>
    </p:spTree>
    <p:extLst>
      <p:ext uri="{BB962C8B-B14F-4D97-AF65-F5344CB8AC3E}">
        <p14:creationId xmlns:p14="http://schemas.microsoft.com/office/powerpoint/2010/main" val="344040000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p:txBody>
          <a:bodyPr/>
          <a:lstStyle/>
          <a:p>
            <a:r>
              <a:rPr lang="en-US" dirty="0"/>
              <a:t>Coming Up: </a:t>
            </a:r>
            <a:r>
              <a:rPr lang="en-US" dirty="0" err="1"/>
              <a:t>SpMV</a:t>
            </a:r>
            <a:r>
              <a:rPr lang="en-US" dirty="0"/>
              <a:t> on Real PIM Systems</a:t>
            </a:r>
          </a:p>
        </p:txBody>
      </p:sp>
      <p:sp>
        <p:nvSpPr>
          <p:cNvPr id="3" name="Content Placeholder 2">
            <a:extLst>
              <a:ext uri="{FF2B5EF4-FFF2-40B4-BE49-F238E27FC236}">
                <a16:creationId xmlns:a16="http://schemas.microsoft.com/office/drawing/2014/main" id="{5D514B32-6DE6-98A9-0303-AC1F000B6ED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fld id="{323594FA-E141-4234-AE05-360401972BE7}" type="slidenum">
              <a:rPr lang="en-US" altLang="en-US" smtClean="0"/>
              <a:pPr/>
              <a:t>86</a:t>
            </a:fld>
            <a:endParaRPr lang="en-US" altLang="en-US"/>
          </a:p>
        </p:txBody>
      </p:sp>
      <p:pic>
        <p:nvPicPr>
          <p:cNvPr id="5" name="Picture 4">
            <a:extLst>
              <a:ext uri="{FF2B5EF4-FFF2-40B4-BE49-F238E27FC236}">
                <a16:creationId xmlns:a16="http://schemas.microsoft.com/office/drawing/2014/main" id="{79D09994-978E-1C95-6B43-D73CBB91E957}"/>
              </a:ext>
            </a:extLst>
          </p:cNvPr>
          <p:cNvPicPr>
            <a:picLocks noChangeAspect="1"/>
          </p:cNvPicPr>
          <p:nvPr/>
        </p:nvPicPr>
        <p:blipFill>
          <a:blip r:embed="rId2"/>
          <a:stretch>
            <a:fillRect/>
          </a:stretch>
        </p:blipFill>
        <p:spPr>
          <a:xfrm>
            <a:off x="539552" y="908720"/>
            <a:ext cx="7920880" cy="5422471"/>
          </a:xfrm>
          <a:prstGeom prst="rect">
            <a:avLst/>
          </a:prstGeom>
        </p:spPr>
      </p:pic>
      <p:sp>
        <p:nvSpPr>
          <p:cNvPr id="6" name="TextBox 5">
            <a:extLst>
              <a:ext uri="{FF2B5EF4-FFF2-40B4-BE49-F238E27FC236}">
                <a16:creationId xmlns:a16="http://schemas.microsoft.com/office/drawing/2014/main" id="{7DC27E93-CE8E-D6EB-CBBF-D2A85499D7CA}"/>
              </a:ext>
            </a:extLst>
          </p:cNvPr>
          <p:cNvSpPr txBox="1"/>
          <p:nvPr/>
        </p:nvSpPr>
        <p:spPr>
          <a:xfrm>
            <a:off x="1856736" y="6452890"/>
            <a:ext cx="5286512" cy="369332"/>
          </a:xfrm>
          <a:prstGeom prst="rect">
            <a:avLst/>
          </a:prstGeom>
          <a:noFill/>
        </p:spPr>
        <p:txBody>
          <a:bodyPr wrap="none" rtlCol="0">
            <a:spAutoFit/>
          </a:bodyPr>
          <a:lstStyle/>
          <a:p>
            <a:r>
              <a:rPr lang="en-US" dirty="0">
                <a:solidFill>
                  <a:srgbClr val="0000FF"/>
                </a:solidFill>
                <a:hlinkClick r:id="rId3">
                  <a:extLst>
                    <a:ext uri="{A12FA001-AC4F-418D-AE19-62706E023703}">
                      <ahyp:hlinkClr xmlns:ahyp="http://schemas.microsoft.com/office/drawing/2018/hyperlinkcolor" val="tx"/>
                    </a:ext>
                  </a:extLst>
                </a:hlinkClick>
              </a:rPr>
              <a:t>https://www.youtube.com/watch?v=5kaOsJKlGrE</a:t>
            </a:r>
            <a:r>
              <a:rPr lang="en-US" dirty="0">
                <a:solidFill>
                  <a:srgbClr val="0000FF"/>
                </a:solidFill>
              </a:rPr>
              <a:t> </a:t>
            </a:r>
          </a:p>
        </p:txBody>
      </p:sp>
    </p:spTree>
    <p:extLst>
      <p:ext uri="{BB962C8B-B14F-4D97-AF65-F5344CB8AC3E}">
        <p14:creationId xmlns:p14="http://schemas.microsoft.com/office/powerpoint/2010/main" val="405969926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Coming Up: FPGA Framework for </a:t>
            </a:r>
            <a:r>
              <a:rPr lang="en-US" dirty="0" err="1"/>
              <a:t>PuM</a:t>
            </a:r>
            <a:endParaRPr lang="en-US" dirty="0"/>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4"/>
          <a:stretch>
            <a:fillRect/>
          </a:stretch>
        </p:blipFill>
        <p:spPr>
          <a:xfrm>
            <a:off x="0" y="2204864"/>
            <a:ext cx="9144000" cy="1788837"/>
          </a:xfrm>
          <a:prstGeom prst="rect">
            <a:avLst/>
          </a:prstGeom>
        </p:spPr>
      </p:pic>
    </p:spTree>
    <p:extLst>
      <p:ext uri="{BB962C8B-B14F-4D97-AF65-F5344CB8AC3E}">
        <p14:creationId xmlns:p14="http://schemas.microsoft.com/office/powerpoint/2010/main" val="408815782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13823046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https://safari.ethz.ch/projects_and_seminars/fall2021/doku.php?id=processing_in_memory</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endParaRPr lang="en-US" sz="1600" dirty="0">
              <a:solidFill>
                <a:srgbClr val="0000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B48F207C-31C3-2C44-B8B7-3F68010892DB}"/>
              </a:ext>
            </a:extLst>
          </p:cNvPr>
          <p:cNvPicPr>
            <a:picLocks noChangeAspect="1"/>
          </p:cNvPicPr>
          <p:nvPr/>
        </p:nvPicPr>
        <p:blipFill>
          <a:blip r:embed="rId6"/>
          <a:stretch>
            <a:fillRect/>
          </a:stretch>
        </p:blipFill>
        <p:spPr>
          <a:xfrm>
            <a:off x="4837600" y="0"/>
            <a:ext cx="4198896" cy="6858000"/>
          </a:xfrm>
          <a:prstGeom prst="rect">
            <a:avLst/>
          </a:prstGeom>
        </p:spPr>
      </p:pic>
    </p:spTree>
    <p:extLst>
      <p:ext uri="{BB962C8B-B14F-4D97-AF65-F5344CB8AC3E}">
        <p14:creationId xmlns:p14="http://schemas.microsoft.com/office/powerpoint/2010/main" val="10111332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611560" y="908720"/>
            <a:ext cx="7740352" cy="5516420"/>
          </a:xfrm>
          <a:prstGeom prst="rect">
            <a:avLst/>
          </a:prstGeom>
        </p:spPr>
      </p:pic>
    </p:spTree>
    <p:extLst>
      <p:ext uri="{BB962C8B-B14F-4D97-AF65-F5344CB8AC3E}">
        <p14:creationId xmlns:p14="http://schemas.microsoft.com/office/powerpoint/2010/main" val="92939221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(Current)</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a:t>
            </a:r>
            <a:r>
              <a:rPr lang="en-US" sz="1600" b="1" dirty="0">
                <a:solidFill>
                  <a:srgbClr val="0432FF"/>
                </a:solidFill>
                <a:hlinkClick r:id="rId3">
                  <a:extLst>
                    <a:ext uri="{A12FA001-AC4F-418D-AE19-62706E023703}">
                      <ahyp:hlinkClr xmlns:ahyp="http://schemas.microsoft.com/office/drawing/2018/hyperlinkcolor" val="tx"/>
                    </a:ext>
                  </a:extLst>
                </a:hlinkClick>
              </a:rPr>
              <a:t>2022</a:t>
            </a:r>
            <a:r>
              <a:rPr lang="en-US" sz="1600" b="1" dirty="0">
                <a:solidFill>
                  <a:srgbClr val="0432FF"/>
                </a:solidFill>
                <a:hlinkClick r:id="rId2">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3">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7B65125C-8F77-228D-2AAF-B62CE7AF9FEE}"/>
              </a:ext>
            </a:extLst>
          </p:cNvPr>
          <p:cNvPicPr>
            <a:picLocks noChangeAspect="1"/>
          </p:cNvPicPr>
          <p:nvPr/>
        </p:nvPicPr>
        <p:blipFill>
          <a:blip r:embed="rId6"/>
          <a:stretch>
            <a:fillRect/>
          </a:stretch>
        </p:blipFill>
        <p:spPr>
          <a:xfrm>
            <a:off x="5652120" y="0"/>
            <a:ext cx="2747979" cy="6858000"/>
          </a:xfrm>
          <a:prstGeom prst="rect">
            <a:avLst/>
          </a:prstGeom>
        </p:spPr>
      </p:pic>
    </p:spTree>
    <p:extLst>
      <p:ext uri="{BB962C8B-B14F-4D97-AF65-F5344CB8AC3E}">
        <p14:creationId xmlns:p14="http://schemas.microsoft.com/office/powerpoint/2010/main" val="201245219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71C7-661C-4147-8816-A3292E71FD43}"/>
              </a:ext>
            </a:extLst>
          </p:cNvPr>
          <p:cNvSpPr>
            <a:spLocks noGrp="1"/>
          </p:cNvSpPr>
          <p:nvPr>
            <p:ph type="title"/>
          </p:nvPr>
        </p:nvSpPr>
        <p:spPr/>
        <p:txBody>
          <a:bodyPr/>
          <a:lstStyle/>
          <a:p>
            <a:r>
              <a:rPr lang="en-US" dirty="0"/>
              <a:t>Current EFCL Projects</a:t>
            </a:r>
          </a:p>
        </p:txBody>
      </p:sp>
      <p:sp>
        <p:nvSpPr>
          <p:cNvPr id="3" name="Content Placeholder 2">
            <a:extLst>
              <a:ext uri="{FF2B5EF4-FFF2-40B4-BE49-F238E27FC236}">
                <a16:creationId xmlns:a16="http://schemas.microsoft.com/office/drawing/2014/main" id="{B36C2420-C500-B841-AB16-DE1A95668546}"/>
              </a:ext>
            </a:extLst>
          </p:cNvPr>
          <p:cNvSpPr>
            <a:spLocks noGrp="1"/>
          </p:cNvSpPr>
          <p:nvPr>
            <p:ph idx="1"/>
          </p:nvPr>
        </p:nvSpPr>
        <p:spPr>
          <a:xfrm>
            <a:off x="228600" y="1124744"/>
            <a:ext cx="8610600" cy="5123656"/>
          </a:xfrm>
        </p:spPr>
        <p:txBody>
          <a:bodyPr/>
          <a:lstStyle/>
          <a:p>
            <a:r>
              <a:rPr lang="en-US" dirty="0"/>
              <a:t>“A New Methodology and Open-Source Benchmark Suite for Evaluating Data Movement Bottlenecks: A Processing-in-Memory Case Study” </a:t>
            </a:r>
          </a:p>
          <a:p>
            <a:pPr lvl="1"/>
            <a:r>
              <a:rPr lang="en-US" dirty="0">
                <a:solidFill>
                  <a:srgbClr val="0000FF"/>
                </a:solidFill>
              </a:rPr>
              <a:t>Data-centric</a:t>
            </a:r>
          </a:p>
          <a:p>
            <a:pPr marL="0" indent="0">
              <a:buNone/>
            </a:pPr>
            <a:endParaRPr lang="en-US" sz="3000" dirty="0"/>
          </a:p>
          <a:p>
            <a:r>
              <a:rPr lang="en-US" dirty="0"/>
              <a:t>“Machine-Learning-Assisted Intelligent Microarchitectures to Reduce Memory Access Latency”</a:t>
            </a:r>
          </a:p>
          <a:p>
            <a:pPr lvl="1"/>
            <a:r>
              <a:rPr lang="en-US" dirty="0">
                <a:solidFill>
                  <a:srgbClr val="0000FF"/>
                </a:solidFill>
              </a:rPr>
              <a:t>Data-driven</a:t>
            </a:r>
          </a:p>
          <a:p>
            <a:pPr marL="0" indent="0">
              <a:buNone/>
            </a:pPr>
            <a:endParaRPr lang="en-US" sz="3000" dirty="0"/>
          </a:p>
          <a:p>
            <a:r>
              <a:rPr lang="en-US" dirty="0"/>
              <a:t>“Cross-layer Hardware/Software Techniques to Enable Powerful Computation and Memory Optimizations”</a:t>
            </a:r>
          </a:p>
          <a:p>
            <a:pPr lvl="1"/>
            <a:r>
              <a:rPr lang="en-US" dirty="0">
                <a:solidFill>
                  <a:srgbClr val="0000FF"/>
                </a:solidFill>
              </a:rPr>
              <a:t>Data-aware</a:t>
            </a:r>
          </a:p>
        </p:txBody>
      </p:sp>
      <p:sp>
        <p:nvSpPr>
          <p:cNvPr id="4" name="Slide Number Placeholder 3">
            <a:extLst>
              <a:ext uri="{FF2B5EF4-FFF2-40B4-BE49-F238E27FC236}">
                <a16:creationId xmlns:a16="http://schemas.microsoft.com/office/drawing/2014/main" id="{B8B8475B-7FD5-4846-8F3A-650CFE4178C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70078213-3E34-C273-EA5B-5A358E7292C7}"/>
              </a:ext>
            </a:extLst>
          </p:cNvPr>
          <p:cNvSpPr/>
          <p:nvPr/>
        </p:nvSpPr>
        <p:spPr>
          <a:xfrm>
            <a:off x="494656" y="3267569"/>
            <a:ext cx="8496944" cy="1169543"/>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60873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5">
            <a:extLst>
              <a:ext uri="{FF2B5EF4-FFF2-40B4-BE49-F238E27FC236}">
                <a16:creationId xmlns:a16="http://schemas.microsoft.com/office/drawing/2014/main" id="{38DFFC52-436B-2049-BC66-9FF2A94A4931}"/>
              </a:ext>
            </a:extLst>
          </p:cNvPr>
          <p:cNvSpPr>
            <a:spLocks noGrp="1" noChangeArrowheads="1"/>
          </p:cNvSpPr>
          <p:nvPr>
            <p:ph type="subTitle" idx="1"/>
          </p:nvPr>
        </p:nvSpPr>
        <p:spPr>
          <a:xfrm>
            <a:off x="685800" y="4038600"/>
            <a:ext cx="7848600" cy="2286000"/>
          </a:xfrm>
        </p:spPr>
        <p:txBody>
          <a:bodyPr/>
          <a:lstStyle/>
          <a:p>
            <a:pPr eaLnBrk="1" hangingPunct="1"/>
            <a:r>
              <a:rPr lang="en-US" altLang="en-US" dirty="0">
                <a:ea typeface="ＭＳ Ｐゴシック" panose="020B0600070205080204" pitchFamily="34" charset="-128"/>
              </a:rPr>
              <a:t>Rahul </a:t>
            </a:r>
            <a:r>
              <a:rPr lang="en-US" altLang="en-US" dirty="0" err="1">
                <a:ea typeface="ＭＳ Ｐゴシック" panose="020B0600070205080204" pitchFamily="34" charset="-128"/>
              </a:rPr>
              <a:t>Bera</a:t>
            </a:r>
            <a:r>
              <a:rPr lang="en-US" altLang="en-US" dirty="0">
                <a:ea typeface="ＭＳ Ｐゴシック" panose="020B0600070205080204" pitchFamily="34" charset="-128"/>
              </a:rPr>
              <a:t>, Gagandeep Singh,</a:t>
            </a:r>
          </a:p>
          <a:p>
            <a:pPr eaLnBrk="1" hangingPunct="1"/>
            <a:r>
              <a:rPr lang="en-US" altLang="en-US" dirty="0">
                <a:ea typeface="ＭＳ Ｐゴシック" panose="020B0600070205080204" pitchFamily="34" charset="-128"/>
              </a:rPr>
              <a:t>Rakesh </a:t>
            </a:r>
            <a:r>
              <a:rPr lang="en-US" altLang="en-US" dirty="0" err="1">
                <a:ea typeface="ＭＳ Ｐゴシック" panose="020B0600070205080204" pitchFamily="34" charset="-128"/>
              </a:rPr>
              <a:t>Nadig</a:t>
            </a:r>
            <a:r>
              <a:rPr lang="en-US" altLang="en-US" dirty="0">
                <a:ea typeface="ＭＳ Ｐゴシック" panose="020B0600070205080204" pitchFamily="34" charset="-128"/>
              </a:rPr>
              <a:t>, Konstantinos </a:t>
            </a:r>
            <a:r>
              <a:rPr lang="en-US" altLang="en-US" dirty="0" err="1">
                <a:ea typeface="ＭＳ Ｐゴシック" panose="020B0600070205080204" pitchFamily="34" charset="-128"/>
              </a:rPr>
              <a:t>Kanellopoulos</a:t>
            </a:r>
            <a:r>
              <a:rPr lang="en-US" altLang="en-US" dirty="0">
                <a:ea typeface="ＭＳ Ｐゴシック" panose="020B0600070205080204" pitchFamily="34" charset="-128"/>
              </a:rPr>
              <a:t>, </a:t>
            </a:r>
          </a:p>
          <a:p>
            <a:pPr marL="0" indent="0" algn="ctr" eaLnBrk="1" hangingPunct="1">
              <a:buNone/>
            </a:pPr>
            <a:r>
              <a:rPr lang="en-US" altLang="en-US" dirty="0">
                <a:ea typeface="ＭＳ Ｐゴシック" panose="020B0600070205080204" pitchFamily="34" charset="-128"/>
              </a:rPr>
              <a:t>Onur Mutlu</a:t>
            </a:r>
          </a:p>
          <a:p>
            <a:pPr marL="0" indent="0" algn="ctr" eaLnBrk="1" hangingPunct="1">
              <a:buNone/>
            </a:pPr>
            <a:endParaRPr lang="en-US" altLang="en-US" dirty="0">
              <a:ea typeface="ＭＳ Ｐゴシック" panose="020B0600070205080204" pitchFamily="34" charset="-128"/>
            </a:endParaRPr>
          </a:p>
        </p:txBody>
      </p:sp>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467544" y="1143000"/>
            <a:ext cx="8208912" cy="2209800"/>
          </a:xfrm>
        </p:spPr>
        <p:txBody>
          <a:bodyPr anchor="ctr"/>
          <a:lstStyle/>
          <a:p>
            <a:pPr algn="ctr"/>
            <a:r>
              <a:rPr lang="en-US" sz="4000" dirty="0"/>
              <a:t>Machine-Learning-Assisted </a:t>
            </a:r>
            <a:br>
              <a:rPr lang="en-US" sz="4000" dirty="0"/>
            </a:br>
            <a:r>
              <a:rPr lang="en-US" sz="4000" dirty="0"/>
              <a:t>Intelligent Microarchitectures </a:t>
            </a:r>
            <a:br>
              <a:rPr lang="en-US" sz="4000" dirty="0"/>
            </a:br>
            <a:r>
              <a:rPr lang="en-US" sz="4000" dirty="0"/>
              <a:t>to Reduce Memory Access Latency</a:t>
            </a:r>
            <a:endParaRPr lang="en-US" sz="4000" dirty="0">
              <a:solidFill>
                <a:srgbClr val="C00000"/>
              </a:solidFill>
            </a:endParaRPr>
          </a:p>
        </p:txBody>
      </p:sp>
      <p:pic>
        <p:nvPicPr>
          <p:cNvPr id="4" name="Picture 2" descr="ETH Zurich short logo, black">
            <a:extLst>
              <a:ext uri="{FF2B5EF4-FFF2-40B4-BE49-F238E27FC236}">
                <a16:creationId xmlns:a16="http://schemas.microsoft.com/office/drawing/2014/main" id="{076691B4-D4CA-3248-AA01-9C6562D126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2" t="19970" r="7940" b="18111"/>
          <a:stretch/>
        </p:blipFill>
        <p:spPr bwMode="auto">
          <a:xfrm>
            <a:off x="6690374" y="6092891"/>
            <a:ext cx="2274114" cy="6480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safari.png">
            <a:extLst>
              <a:ext uri="{FF2B5EF4-FFF2-40B4-BE49-F238E27FC236}">
                <a16:creationId xmlns:a16="http://schemas.microsoft.com/office/drawing/2014/main" id="{29CAAE75-D620-8449-A4F4-DA8AC986B940}"/>
              </a:ext>
            </a:extLst>
          </p:cNvPr>
          <p:cNvPicPr>
            <a:picLocks noChangeAspect="1"/>
          </p:cNvPicPr>
          <p:nvPr/>
        </p:nvPicPr>
        <p:blipFill>
          <a:blip r:embed="rId4" cstate="print"/>
          <a:stretch>
            <a:fillRect/>
          </a:stretch>
        </p:blipFill>
        <p:spPr>
          <a:xfrm>
            <a:off x="378590" y="6164422"/>
            <a:ext cx="1745138" cy="504938"/>
          </a:xfrm>
          <a:prstGeom prst="rect">
            <a:avLst/>
          </a:prstGeom>
        </p:spPr>
      </p:pic>
    </p:spTree>
    <p:extLst>
      <p:ext uri="{BB962C8B-B14F-4D97-AF65-F5344CB8AC3E}">
        <p14:creationId xmlns:p14="http://schemas.microsoft.com/office/powerpoint/2010/main" val="232896387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System Architecture Design Today</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735888" cy="4876800"/>
          </a:xfrm>
        </p:spPr>
        <p:txBody>
          <a:bodyPr/>
          <a:lstStyle/>
          <a:p>
            <a:r>
              <a:rPr lang="en-US" dirty="0"/>
              <a:t>Human-driven</a:t>
            </a:r>
          </a:p>
          <a:p>
            <a:pPr lvl="1"/>
            <a:r>
              <a:rPr lang="en-US" dirty="0"/>
              <a:t>Humans design the policies (how to do things)</a:t>
            </a:r>
          </a:p>
          <a:p>
            <a:endParaRPr lang="en-US" dirty="0"/>
          </a:p>
          <a:p>
            <a:r>
              <a:rPr lang="en-US" dirty="0"/>
              <a:t>Many (too) simple, short-sighted policies all over the system</a:t>
            </a:r>
          </a:p>
          <a:p>
            <a:endParaRPr lang="en-US" dirty="0"/>
          </a:p>
          <a:p>
            <a:r>
              <a:rPr lang="en-US" dirty="0"/>
              <a:t>No automatic data-driven policy learning</a:t>
            </a:r>
          </a:p>
          <a:p>
            <a:endParaRPr lang="en-US" dirty="0"/>
          </a:p>
          <a:p>
            <a:r>
              <a:rPr lang="en-US" dirty="0"/>
              <a:t>(Almost) no learning: cannot take lessons from past actions</a:t>
            </a:r>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300108" y="5118283"/>
            <a:ext cx="8465779" cy="107721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Can we design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fundamentally intelligent architectures?</a:t>
            </a:r>
          </a:p>
        </p:txBody>
      </p:sp>
    </p:spTree>
    <p:extLst>
      <p:ext uri="{BB962C8B-B14F-4D97-AF65-F5344CB8AC3E}">
        <p14:creationId xmlns:p14="http://schemas.microsoft.com/office/powerpoint/2010/main" val="4026383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86D3-9DDB-DC4F-BC36-CB235B4D6A59}"/>
              </a:ext>
            </a:extLst>
          </p:cNvPr>
          <p:cNvSpPr>
            <a:spLocks noGrp="1"/>
          </p:cNvSpPr>
          <p:nvPr>
            <p:ph type="title"/>
          </p:nvPr>
        </p:nvSpPr>
        <p:spPr/>
        <p:txBody>
          <a:bodyPr/>
          <a:lstStyle/>
          <a:p>
            <a:r>
              <a:rPr lang="en-US" dirty="0"/>
              <a:t>An Intelligent Architecture</a:t>
            </a:r>
          </a:p>
        </p:txBody>
      </p:sp>
      <p:sp>
        <p:nvSpPr>
          <p:cNvPr id="3" name="Content Placeholder 2">
            <a:extLst>
              <a:ext uri="{FF2B5EF4-FFF2-40B4-BE49-F238E27FC236}">
                <a16:creationId xmlns:a16="http://schemas.microsoft.com/office/drawing/2014/main" id="{7714D0A1-8E4A-CD45-AC08-5180E3D45F72}"/>
              </a:ext>
            </a:extLst>
          </p:cNvPr>
          <p:cNvSpPr>
            <a:spLocks noGrp="1"/>
          </p:cNvSpPr>
          <p:nvPr>
            <p:ph idx="1"/>
          </p:nvPr>
        </p:nvSpPr>
        <p:spPr>
          <a:xfrm>
            <a:off x="228600" y="1144488"/>
            <a:ext cx="8915400" cy="4876800"/>
          </a:xfrm>
        </p:spPr>
        <p:txBody>
          <a:bodyPr/>
          <a:lstStyle/>
          <a:p>
            <a:r>
              <a:rPr lang="en-US" dirty="0"/>
              <a:t>Data-driven</a:t>
            </a:r>
          </a:p>
          <a:p>
            <a:pPr lvl="1"/>
            <a:r>
              <a:rPr lang="en-US" dirty="0"/>
              <a:t>Machine learns the “best” policies (how to do things)</a:t>
            </a:r>
          </a:p>
          <a:p>
            <a:endParaRPr lang="en-US" dirty="0"/>
          </a:p>
          <a:p>
            <a:r>
              <a:rPr lang="en-US" dirty="0"/>
              <a:t>Sophisticated, workload-driven, changing, far-sighted policies</a:t>
            </a:r>
          </a:p>
          <a:p>
            <a:endParaRPr lang="en-US" dirty="0"/>
          </a:p>
          <a:p>
            <a:r>
              <a:rPr lang="en-US" dirty="0"/>
              <a:t>Automatic data-driven policy learning</a:t>
            </a:r>
          </a:p>
          <a:p>
            <a:endParaRPr lang="en-US" dirty="0"/>
          </a:p>
          <a:p>
            <a:r>
              <a:rPr lang="en-US" dirty="0"/>
              <a:t>All controllers are intelligent data-driven agents</a:t>
            </a:r>
          </a:p>
          <a:p>
            <a:endParaRPr lang="en-US" dirty="0"/>
          </a:p>
        </p:txBody>
      </p:sp>
      <p:sp>
        <p:nvSpPr>
          <p:cNvPr id="4" name="Slide Number Placeholder 3">
            <a:extLst>
              <a:ext uri="{FF2B5EF4-FFF2-40B4-BE49-F238E27FC236}">
                <a16:creationId xmlns:a16="http://schemas.microsoft.com/office/drawing/2014/main" id="{57A18461-00AA-B94E-853A-6110CA73013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0649E080-B8BF-1C49-985A-4F830501FC50}"/>
              </a:ext>
            </a:extLst>
          </p:cNvPr>
          <p:cNvSpPr txBox="1"/>
          <p:nvPr/>
        </p:nvSpPr>
        <p:spPr>
          <a:xfrm>
            <a:off x="2630076" y="5436513"/>
            <a:ext cx="380585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Tahoma"/>
                <a:ea typeface="+mn-ea"/>
                <a:cs typeface="+mn-cs"/>
              </a:rPr>
              <a:t>How do we start?</a:t>
            </a:r>
          </a:p>
        </p:txBody>
      </p:sp>
    </p:spTree>
    <p:extLst>
      <p:ext uri="{BB962C8B-B14F-4D97-AF65-F5344CB8AC3E}">
        <p14:creationId xmlns:p14="http://schemas.microsoft.com/office/powerpoint/2010/main" val="1925687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t>Challenge and Opportunity for Future</a:t>
            </a:r>
            <a:endParaRPr lang="en-US" dirty="0">
              <a:latin typeface="Garamond" charset="0"/>
              <a:ea typeface="ＭＳ Ｐゴシック" charset="0"/>
              <a:cs typeface="ＭＳ Ｐゴシック" charset="0"/>
            </a:endParaRPr>
          </a:p>
        </p:txBody>
      </p:sp>
      <p:sp>
        <p:nvSpPr>
          <p:cNvPr id="19459" name="Content Placeholder 2"/>
          <p:cNvSpPr>
            <a:spLocks noGrp="1"/>
          </p:cNvSpPr>
          <p:nvPr>
            <p:ph idx="1"/>
          </p:nvPr>
        </p:nvSpPr>
        <p:spPr>
          <a:xfrm>
            <a:off x="107504" y="764704"/>
            <a:ext cx="8856984"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b="1" dirty="0">
                <a:solidFill>
                  <a:srgbClr val="0432FF"/>
                </a:solidFill>
                <a:latin typeface="Tahoma" charset="0"/>
                <a:ea typeface="ＭＳ Ｐゴシック" charset="0"/>
                <a:cs typeface="ＭＳ Ｐゴシック" charset="0"/>
              </a:rPr>
              <a:t>Data-Driven</a:t>
            </a:r>
          </a:p>
          <a:p>
            <a:pPr marL="0" indent="0" algn="ctr" eaLnBrk="1" hangingPunct="1">
              <a:buNone/>
            </a:pPr>
            <a:r>
              <a:rPr lang="en-US" sz="6000" dirty="0">
                <a:solidFill>
                  <a:srgbClr val="0432FF"/>
                </a:solidFill>
                <a:latin typeface="Tahoma" charset="0"/>
                <a:ea typeface="ＭＳ Ｐゴシック" charset="0"/>
                <a:cs typeface="ＭＳ Ｐゴシック" charset="0"/>
              </a:rPr>
              <a:t>(Self-Optimizing)</a:t>
            </a:r>
          </a:p>
          <a:p>
            <a:pPr marL="0" indent="0" algn="ctr" eaLnBrk="1" hangingPunct="1">
              <a:buNone/>
            </a:pPr>
            <a:r>
              <a:rPr lang="en-US" sz="6000" dirty="0">
                <a:solidFill>
                  <a:srgbClr val="FF0000"/>
                </a:solidFill>
                <a:latin typeface="Tahoma" charset="0"/>
                <a:ea typeface="ＭＳ Ｐゴシック" charset="0"/>
                <a:cs typeface="ＭＳ Ｐゴシック" charset="0"/>
              </a:rPr>
              <a:t> Computing Architectures</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00605852"/>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So Far (2021-2022)</a:t>
            </a:r>
          </a:p>
        </p:txBody>
      </p:sp>
      <p:sp>
        <p:nvSpPr>
          <p:cNvPr id="3" name="Content Placeholder 2"/>
          <p:cNvSpPr>
            <a:spLocks noGrp="1"/>
          </p:cNvSpPr>
          <p:nvPr>
            <p:ph idx="1"/>
          </p:nvPr>
        </p:nvSpPr>
        <p:spPr>
          <a:xfrm>
            <a:off x="228600" y="1041648"/>
            <a:ext cx="8915400" cy="5195664"/>
          </a:xfrm>
        </p:spPr>
        <p:txBody>
          <a:bodyPr/>
          <a:lstStyle/>
          <a:p>
            <a:r>
              <a:rPr lang="en-US" sz="2000" dirty="0"/>
              <a:t>Pythia: A Customizable Hardware Prefetching Framework Using Online Reinforcement Learning [MICRO 2021]</a:t>
            </a:r>
            <a:br>
              <a:rPr lang="en-US" sz="2000" dirty="0"/>
            </a:br>
            <a:endParaRPr lang="en-US" sz="2000" dirty="0"/>
          </a:p>
          <a:p>
            <a:r>
              <a:rPr lang="en-US" sz="2000" dirty="0"/>
              <a:t>Sibyl: Adaptive and Extensible Data Placement in Hybrid Storage Systems Using Online Reinforcement Learning [ISCA 2022]</a:t>
            </a:r>
          </a:p>
          <a:p>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a:extLst>
              <a:ext uri="{FF2B5EF4-FFF2-40B4-BE49-F238E27FC236}">
                <a16:creationId xmlns:a16="http://schemas.microsoft.com/office/drawing/2014/main" id="{E3C3AE01-2352-8142-910B-717B6B0AC9D0}"/>
              </a:ext>
            </a:extLst>
          </p:cNvPr>
          <p:cNvSpPr/>
          <p:nvPr/>
        </p:nvSpPr>
        <p:spPr>
          <a:xfrm>
            <a:off x="494656" y="1035321"/>
            <a:ext cx="8496944" cy="73749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810571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a:xfrm>
            <a:off x="228600" y="152400"/>
            <a:ext cx="8915400" cy="1066800"/>
          </a:xfrm>
        </p:spPr>
        <p:txBody>
          <a:bodyPr/>
          <a:lstStyle/>
          <a:p>
            <a:r>
              <a:rPr lang="en-US" sz="3800" dirty="0">
                <a:latin typeface="Garamond" charset="0"/>
              </a:rPr>
              <a:t>Self-Optimizing Memory Prefetchers</a:t>
            </a:r>
          </a:p>
        </p:txBody>
      </p:sp>
      <p:sp>
        <p:nvSpPr>
          <p:cNvPr id="21504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B46712-CDE9-5243-80CB-07DD7A074F23}"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4" name="Content Placeholder 3">
            <a:extLst>
              <a:ext uri="{FF2B5EF4-FFF2-40B4-BE49-F238E27FC236}">
                <a16:creationId xmlns:a16="http://schemas.microsoft.com/office/drawing/2014/main" id="{FE69F0E1-38D9-7E47-B26A-92332E195873}"/>
              </a:ext>
            </a:extLst>
          </p:cNvPr>
          <p:cNvSpPr>
            <a:spLocks noGrp="1"/>
          </p:cNvSpPr>
          <p:nvPr>
            <p:ph idx="1"/>
          </p:nvPr>
        </p:nvSpPr>
        <p:spPr/>
        <p:txBody>
          <a:bodyPr/>
          <a:lstStyle/>
          <a:p>
            <a:r>
              <a:rPr lang="en-US" sz="1600" dirty="0"/>
              <a:t>Rahul </a:t>
            </a:r>
            <a:r>
              <a:rPr lang="en-US" sz="1600" dirty="0" err="1"/>
              <a:t>Bera</a:t>
            </a:r>
            <a:r>
              <a:rPr lang="en-US" sz="1600" dirty="0"/>
              <a:t>, Konstantinos </a:t>
            </a:r>
            <a:r>
              <a:rPr lang="en-US" sz="1600" dirty="0" err="1"/>
              <a:t>Kanellopoulos</a:t>
            </a:r>
            <a:r>
              <a:rPr lang="en-US" sz="1600" dirty="0"/>
              <a:t>, Anant Nori, Taha </a:t>
            </a:r>
            <a:r>
              <a:rPr lang="en-US" sz="1600" dirty="0" err="1"/>
              <a:t>Shahroodi</a:t>
            </a:r>
            <a:r>
              <a:rPr lang="en-US" sz="1600" dirty="0"/>
              <a:t>, Sreenivas </a:t>
            </a:r>
            <a:r>
              <a:rPr lang="en-US" sz="1600" dirty="0" err="1"/>
              <a:t>Subramoney</a:t>
            </a:r>
            <a:r>
              <a:rPr lang="en-US" sz="1600" dirty="0"/>
              <a:t>,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"Pythia: A Customizable Hardware Prefetching Framework Using Online Reinforcement Learning"</a:t>
            </a:r>
            <a:br>
              <a:rPr lang="en-US" sz="1600" dirty="0"/>
            </a:br>
            <a:r>
              <a:rPr lang="en-US" sz="1600" i="1" dirty="0"/>
              <a:t>Proceedings of the </a:t>
            </a:r>
            <a:r>
              <a:rPr lang="en-US" sz="1600" i="1" dirty="0">
                <a:hlinkClick r:id="rId3"/>
              </a:rPr>
              <a:t>54th International Symposium on Microarchitecture</a:t>
            </a:r>
            <a:r>
              <a:rPr lang="en-US" sz="1600" i="1" dirty="0"/>
              <a:t> (</a:t>
            </a:r>
            <a:r>
              <a:rPr lang="en-US" sz="1600" b="1" i="1" dirty="0"/>
              <a:t>MICRO</a:t>
            </a:r>
            <a:r>
              <a:rPr lang="en-US" sz="1600" i="1" dirty="0"/>
              <a:t>)</a:t>
            </a:r>
            <a:r>
              <a:rPr lang="en-US" sz="1600" dirty="0"/>
              <a:t>, Virtual, October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Lightning Talk Slides (pptx)</a:t>
            </a:r>
            <a:r>
              <a:rPr lang="en-US" sz="1600" dirty="0"/>
              <a:t> </a:t>
            </a:r>
            <a:r>
              <a:rPr lang="en-US" sz="1600" dirty="0">
                <a:hlinkClick r:id="rId9"/>
              </a:rPr>
              <a:t>(pdf)</a:t>
            </a:r>
            <a:r>
              <a:rPr lang="en-US" sz="1600" dirty="0"/>
              <a:t>]</a:t>
            </a:r>
            <a:br>
              <a:rPr lang="en-US" sz="1600" dirty="0"/>
            </a:br>
            <a:r>
              <a:rPr lang="en-US" sz="1600" dirty="0"/>
              <a:t>[</a:t>
            </a:r>
            <a:r>
              <a:rPr lang="en-US" sz="1600" dirty="0">
                <a:hlinkClick r:id="rId10"/>
              </a:rPr>
              <a:t>Talk Video</a:t>
            </a:r>
            <a:r>
              <a:rPr lang="en-US" sz="1600" dirty="0"/>
              <a:t> (20 minutes)]</a:t>
            </a:r>
            <a:br>
              <a:rPr lang="en-US" sz="1600" dirty="0"/>
            </a:br>
            <a:r>
              <a:rPr lang="en-US" sz="1600" dirty="0"/>
              <a:t>[</a:t>
            </a:r>
            <a:r>
              <a:rPr lang="en-US" sz="1600" dirty="0">
                <a:hlinkClick r:id="rId11"/>
              </a:rPr>
              <a:t>Lightning Talk Video</a:t>
            </a:r>
            <a:r>
              <a:rPr lang="en-US" sz="1600" dirty="0"/>
              <a:t> (1.5 minutes)]</a:t>
            </a:r>
            <a:br>
              <a:rPr lang="en-US" sz="1600" dirty="0"/>
            </a:br>
            <a:r>
              <a:rPr lang="en-US" sz="1600" dirty="0"/>
              <a:t>[</a:t>
            </a:r>
            <a:r>
              <a:rPr lang="en-US" sz="1600" dirty="0">
                <a:hlinkClick r:id="rId12"/>
              </a:rPr>
              <a:t>Pythia Source Code (Officially Artifact Evaluated with All Badges)</a:t>
            </a:r>
            <a:r>
              <a:rPr lang="en-US" sz="1600" dirty="0"/>
              <a:t>]</a:t>
            </a:r>
            <a:br>
              <a:rPr lang="en-US" sz="1600" dirty="0"/>
            </a:br>
            <a:r>
              <a:rPr lang="en-US" sz="1600" dirty="0"/>
              <a:t>[</a:t>
            </a:r>
            <a:r>
              <a:rPr lang="en-US" sz="1600" dirty="0">
                <a:hlinkClick r:id="rId13"/>
              </a:rPr>
              <a:t>arXiv version</a:t>
            </a:r>
            <a:r>
              <a:rPr lang="en-US" sz="1600" dirty="0"/>
              <a:t>]</a:t>
            </a:r>
          </a:p>
          <a:p>
            <a:pPr marL="0" indent="0">
              <a:buNone/>
            </a:pPr>
            <a:br>
              <a:rPr lang="en-US" sz="1600" dirty="0"/>
            </a:br>
            <a:endParaRPr lang="en-US" sz="1600" dirty="0"/>
          </a:p>
        </p:txBody>
      </p:sp>
      <p:pic>
        <p:nvPicPr>
          <p:cNvPr id="8" name="Picture 7">
            <a:extLst>
              <a:ext uri="{FF2B5EF4-FFF2-40B4-BE49-F238E27FC236}">
                <a16:creationId xmlns:a16="http://schemas.microsoft.com/office/drawing/2014/main" id="{1701DCC2-6CD5-A04C-9F39-E488424A90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083" y="4460635"/>
            <a:ext cx="8635117" cy="1920693"/>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180D2CD-D1FB-7F4E-9E0F-D796E4F17354}"/>
              </a:ext>
            </a:extLst>
          </p:cNvPr>
          <p:cNvSpPr txBox="1"/>
          <p:nvPr/>
        </p:nvSpPr>
        <p:spPr>
          <a:xfrm>
            <a:off x="2200998" y="6478320"/>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15">
                  <a:extLst>
                    <a:ext uri="{A12FA001-AC4F-418D-AE19-62706E023703}">
                      <ahyp:hlinkClr xmlns:ahyp="http://schemas.microsoft.com/office/drawing/2018/hyperlinkcolor" val="tx"/>
                    </a:ext>
                  </a:extLst>
                </a:hlinkClick>
              </a:rPr>
              <a:t>https://arxiv.org/pdf/2109.12021.pdf</a:t>
            </a:r>
            <a:r>
              <a:rPr kumimoji="0" lang="en-US" sz="18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70213884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918E52C-4B7C-9144-BB78-21CE44F089CF}"/>
              </a:ext>
            </a:extLst>
          </p:cNvPr>
          <p:cNvSpPr txBox="1"/>
          <p:nvPr/>
        </p:nvSpPr>
        <p:spPr>
          <a:xfrm>
            <a:off x="328274" y="3869921"/>
            <a:ext cx="8487452"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Rahul </a:t>
            </a:r>
            <a:r>
              <a:rPr kumimoji="0" lang="en-US" sz="2400" b="1" i="0" u="sng"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Bera</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Konstantinos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Kanellopoulos</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Anant V. Nori,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Taha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Shahroodi</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Sreenivas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Subramoney</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Onur</a:t>
            </a: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mn-ea"/>
                <a:cs typeface="Calibri" panose="020F0502020204030204" pitchFamily="34" charset="0"/>
              </a:rPr>
              <a:t>Mutlu</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049149E7-0553-A74C-A55D-DEC37CBF39FE}"/>
              </a:ext>
            </a:extLst>
          </p:cNvPr>
          <p:cNvPicPr>
            <a:picLocks noChangeAspect="1"/>
          </p:cNvPicPr>
          <p:nvPr/>
        </p:nvPicPr>
        <p:blipFill>
          <a:blip r:embed="rId3"/>
          <a:stretch>
            <a:fillRect/>
          </a:stretch>
        </p:blipFill>
        <p:spPr>
          <a:xfrm>
            <a:off x="328274" y="5884914"/>
            <a:ext cx="1992923" cy="788865"/>
          </a:xfrm>
          <a:prstGeom prst="rect">
            <a:avLst/>
          </a:prstGeom>
        </p:spPr>
      </p:pic>
      <p:pic>
        <p:nvPicPr>
          <p:cNvPr id="3" name="Picture 2">
            <a:extLst>
              <a:ext uri="{FF2B5EF4-FFF2-40B4-BE49-F238E27FC236}">
                <a16:creationId xmlns:a16="http://schemas.microsoft.com/office/drawing/2014/main" id="{F4528331-2068-754C-8769-2D61FE0A3558}"/>
              </a:ext>
            </a:extLst>
          </p:cNvPr>
          <p:cNvPicPr>
            <a:picLocks noChangeAspect="1"/>
          </p:cNvPicPr>
          <p:nvPr/>
        </p:nvPicPr>
        <p:blipFill rotWithShape="1">
          <a:blip r:embed="rId4"/>
          <a:srcRect l="15553" t="31836" r="15247" b="32270"/>
          <a:stretch/>
        </p:blipFill>
        <p:spPr>
          <a:xfrm>
            <a:off x="2687934" y="5877306"/>
            <a:ext cx="2190541" cy="415402"/>
          </a:xfrm>
          <a:prstGeom prst="rect">
            <a:avLst/>
          </a:prstGeom>
        </p:spPr>
      </p:pic>
      <p:sp>
        <p:nvSpPr>
          <p:cNvPr id="4" name="Rectangle 3">
            <a:extLst>
              <a:ext uri="{FF2B5EF4-FFF2-40B4-BE49-F238E27FC236}">
                <a16:creationId xmlns:a16="http://schemas.microsoft.com/office/drawing/2014/main" id="{D6329F96-A644-1147-8C8D-3FEBAACCA52B}"/>
              </a:ext>
            </a:extLst>
          </p:cNvPr>
          <p:cNvSpPr/>
          <p:nvPr/>
        </p:nvSpPr>
        <p:spPr>
          <a:xfrm>
            <a:off x="0" y="0"/>
            <a:ext cx="9144000" cy="3516923"/>
          </a:xfrm>
          <a:prstGeom prst="rect">
            <a:avLst/>
          </a:prstGeom>
          <a:solidFill>
            <a:srgbClr val="2320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Pythia</a:t>
            </a:r>
            <a:endParaRPr kumimoji="0" lang="en-US" sz="62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Segoe UI Historic" panose="020B0502040204020203" pitchFamily="34" charset="0"/>
                <a:cs typeface="Calibri" panose="020F0502020204030204" pitchFamily="34" charset="0"/>
              </a:rPr>
              <a:t>A Customizable Hardware Prefetching Framework Using Online Reinforcement Learning</a:t>
            </a:r>
          </a:p>
        </p:txBody>
      </p:sp>
      <p:pic>
        <p:nvPicPr>
          <p:cNvPr id="11" name="Picture 10">
            <a:extLst>
              <a:ext uri="{FF2B5EF4-FFF2-40B4-BE49-F238E27FC236}">
                <a16:creationId xmlns:a16="http://schemas.microsoft.com/office/drawing/2014/main" id="{04634075-57FE-5941-A015-53B1298194BB}"/>
              </a:ext>
            </a:extLst>
          </p:cNvPr>
          <p:cNvPicPr>
            <a:picLocks noChangeAspect="1"/>
          </p:cNvPicPr>
          <p:nvPr/>
        </p:nvPicPr>
        <p:blipFill rotWithShape="1">
          <a:blip r:embed="rId5"/>
          <a:srcRect l="28273" t="34927" r="30772" b="35321"/>
          <a:stretch/>
        </p:blipFill>
        <p:spPr>
          <a:xfrm>
            <a:off x="5245212" y="5812732"/>
            <a:ext cx="1336458" cy="544549"/>
          </a:xfrm>
          <a:prstGeom prst="rect">
            <a:avLst/>
          </a:prstGeom>
        </p:spPr>
      </p:pic>
      <p:pic>
        <p:nvPicPr>
          <p:cNvPr id="12" name="Picture 11">
            <a:extLst>
              <a:ext uri="{FF2B5EF4-FFF2-40B4-BE49-F238E27FC236}">
                <a16:creationId xmlns:a16="http://schemas.microsoft.com/office/drawing/2014/main" id="{17108674-F00F-2B40-AD5B-7FE829C4B79E}"/>
              </a:ext>
            </a:extLst>
          </p:cNvPr>
          <p:cNvPicPr>
            <a:picLocks noChangeAspect="1"/>
          </p:cNvPicPr>
          <p:nvPr/>
        </p:nvPicPr>
        <p:blipFill>
          <a:blip r:embed="rId6"/>
          <a:stretch>
            <a:fillRect/>
          </a:stretch>
        </p:blipFill>
        <p:spPr>
          <a:xfrm>
            <a:off x="6948407" y="5601696"/>
            <a:ext cx="1767017" cy="691012"/>
          </a:xfrm>
          <a:prstGeom prst="rect">
            <a:avLst/>
          </a:prstGeom>
        </p:spPr>
      </p:pic>
      <p:pic>
        <p:nvPicPr>
          <p:cNvPr id="8" name="Picture 7">
            <a:extLst>
              <a:ext uri="{FF2B5EF4-FFF2-40B4-BE49-F238E27FC236}">
                <a16:creationId xmlns:a16="http://schemas.microsoft.com/office/drawing/2014/main" id="{FD298C08-FC93-E646-B31F-6B7F8C471F3A}"/>
              </a:ext>
            </a:extLst>
          </p:cNvPr>
          <p:cNvPicPr>
            <a:picLocks noChangeAspect="1"/>
          </p:cNvPicPr>
          <p:nvPr/>
        </p:nvPicPr>
        <p:blipFill>
          <a:blip r:embed="rId7"/>
          <a:stretch>
            <a:fillRect/>
          </a:stretch>
        </p:blipFill>
        <p:spPr>
          <a:xfrm>
            <a:off x="6127264" y="113396"/>
            <a:ext cx="908812" cy="903791"/>
          </a:xfrm>
          <a:prstGeom prst="rect">
            <a:avLst/>
          </a:prstGeom>
        </p:spPr>
      </p:pic>
      <p:pic>
        <p:nvPicPr>
          <p:cNvPr id="9" name="Picture 8">
            <a:extLst>
              <a:ext uri="{FF2B5EF4-FFF2-40B4-BE49-F238E27FC236}">
                <a16:creationId xmlns:a16="http://schemas.microsoft.com/office/drawing/2014/main" id="{F5EDFA81-19D9-314E-9BB1-888EB0FFA586}"/>
              </a:ext>
            </a:extLst>
          </p:cNvPr>
          <p:cNvPicPr>
            <a:picLocks noChangeAspect="1"/>
          </p:cNvPicPr>
          <p:nvPr/>
        </p:nvPicPr>
        <p:blipFill>
          <a:blip r:embed="rId8"/>
          <a:stretch>
            <a:fillRect/>
          </a:stretch>
        </p:blipFill>
        <p:spPr>
          <a:xfrm>
            <a:off x="7125746" y="113395"/>
            <a:ext cx="908812" cy="903791"/>
          </a:xfrm>
          <a:prstGeom prst="rect">
            <a:avLst/>
          </a:prstGeom>
        </p:spPr>
      </p:pic>
      <p:pic>
        <p:nvPicPr>
          <p:cNvPr id="10" name="Picture 9">
            <a:extLst>
              <a:ext uri="{FF2B5EF4-FFF2-40B4-BE49-F238E27FC236}">
                <a16:creationId xmlns:a16="http://schemas.microsoft.com/office/drawing/2014/main" id="{D3C7A674-47D3-FB49-A74C-491B52491BA3}"/>
              </a:ext>
            </a:extLst>
          </p:cNvPr>
          <p:cNvPicPr>
            <a:picLocks noChangeAspect="1"/>
          </p:cNvPicPr>
          <p:nvPr/>
        </p:nvPicPr>
        <p:blipFill>
          <a:blip r:embed="rId9"/>
          <a:stretch>
            <a:fillRect/>
          </a:stretch>
        </p:blipFill>
        <p:spPr>
          <a:xfrm>
            <a:off x="8124229" y="113394"/>
            <a:ext cx="908812" cy="903791"/>
          </a:xfrm>
          <a:prstGeom prst="rect">
            <a:avLst/>
          </a:prstGeom>
        </p:spPr>
      </p:pic>
      <p:sp>
        <p:nvSpPr>
          <p:cNvPr id="5" name="TextBox 4">
            <a:extLst>
              <a:ext uri="{FF2B5EF4-FFF2-40B4-BE49-F238E27FC236}">
                <a16:creationId xmlns:a16="http://schemas.microsoft.com/office/drawing/2014/main" id="{6ED748E9-D2F2-4145-9728-0B85031E8E5C}"/>
              </a:ext>
            </a:extLst>
          </p:cNvPr>
          <p:cNvSpPr txBox="1"/>
          <p:nvPr/>
        </p:nvSpPr>
        <p:spPr>
          <a:xfrm>
            <a:off x="1940510" y="5020679"/>
            <a:ext cx="526297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hlinkClick r:id="rId10"/>
              </a:rPr>
              <a:t>https://github.com/CMU-SAFARI/Pythia</a:t>
            </a:r>
            <a:endParaRPr kumimoji="0" lang="en-US" sz="2000" b="0" i="0" u="none" strike="noStrike" kern="1200" cap="none" spc="0" normalizeH="0" baseline="0" noProof="0" dirty="0">
              <a:ln>
                <a:noFill/>
              </a:ln>
              <a:solidFill>
                <a:prstClr val="black"/>
              </a:solidFill>
              <a:effectLst/>
              <a:uLnTx/>
              <a:uFillTx/>
              <a:latin typeface="Consolas" panose="020B0609020204030204" pitchFamily="49" charset="0"/>
              <a:ea typeface="+mn-ea"/>
              <a:cs typeface="Consolas" panose="020B0609020204030204" pitchFamily="49" charset="0"/>
            </a:endParaRPr>
          </a:p>
        </p:txBody>
      </p:sp>
    </p:spTree>
    <p:extLst>
      <p:ext uri="{BB962C8B-B14F-4D97-AF65-F5344CB8AC3E}">
        <p14:creationId xmlns:p14="http://schemas.microsoft.com/office/powerpoint/2010/main" val="3900263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B787024-1CDB-D24A-B90F-7E6CF173F204}"/>
              </a:ext>
            </a:extLst>
          </p:cNvPr>
          <p:cNvSpPr/>
          <p:nvPr/>
        </p:nvSpPr>
        <p:spPr>
          <a:xfrm>
            <a:off x="24714" y="774357"/>
            <a:ext cx="9061622" cy="107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FBE8B71-B563-A143-B242-43734D3BC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279" y="4973434"/>
            <a:ext cx="1673441" cy="1753128"/>
          </a:xfrm>
          <a:prstGeom prst="rect">
            <a:avLst/>
          </a:prstGeom>
        </p:spPr>
      </p:pic>
      <p:pic>
        <p:nvPicPr>
          <p:cNvPr id="7" name="Picture 6">
            <a:extLst>
              <a:ext uri="{FF2B5EF4-FFF2-40B4-BE49-F238E27FC236}">
                <a16:creationId xmlns:a16="http://schemas.microsoft.com/office/drawing/2014/main" id="{987A405C-66E6-634B-814C-50B63DFE0B97}"/>
              </a:ext>
            </a:extLst>
          </p:cNvPr>
          <p:cNvPicPr>
            <a:picLocks noChangeAspect="1"/>
          </p:cNvPicPr>
          <p:nvPr/>
        </p:nvPicPr>
        <p:blipFill>
          <a:blip r:embed="rId4"/>
          <a:stretch>
            <a:fillRect/>
          </a:stretch>
        </p:blipFill>
        <p:spPr>
          <a:xfrm>
            <a:off x="519498" y="2135744"/>
            <a:ext cx="899983" cy="899983"/>
          </a:xfrm>
          <a:prstGeom prst="rect">
            <a:avLst/>
          </a:prstGeom>
        </p:spPr>
      </p:pic>
      <p:pic>
        <p:nvPicPr>
          <p:cNvPr id="8" name="Picture 7">
            <a:extLst>
              <a:ext uri="{FF2B5EF4-FFF2-40B4-BE49-F238E27FC236}">
                <a16:creationId xmlns:a16="http://schemas.microsoft.com/office/drawing/2014/main" id="{BCB92004-03B8-784A-A6EB-02608CFD8BE6}"/>
              </a:ext>
            </a:extLst>
          </p:cNvPr>
          <p:cNvPicPr>
            <a:picLocks noChangeAspect="1"/>
          </p:cNvPicPr>
          <p:nvPr/>
        </p:nvPicPr>
        <p:blipFill rotWithShape="1">
          <a:blip r:embed="rId5"/>
          <a:srcRect l="7996" t="12574" r="5631" b="15837"/>
          <a:stretch/>
        </p:blipFill>
        <p:spPr>
          <a:xfrm>
            <a:off x="1320627" y="2246871"/>
            <a:ext cx="1435957" cy="677727"/>
          </a:xfrm>
          <a:prstGeom prst="rect">
            <a:avLst/>
          </a:prstGeom>
        </p:spPr>
      </p:pic>
      <p:pic>
        <p:nvPicPr>
          <p:cNvPr id="9" name="Picture 8">
            <a:extLst>
              <a:ext uri="{FF2B5EF4-FFF2-40B4-BE49-F238E27FC236}">
                <a16:creationId xmlns:a16="http://schemas.microsoft.com/office/drawing/2014/main" id="{020A06D0-19E6-EA4C-B0B7-7A57B2E63436}"/>
              </a:ext>
            </a:extLst>
          </p:cNvPr>
          <p:cNvPicPr>
            <a:picLocks noChangeAspect="1"/>
          </p:cNvPicPr>
          <p:nvPr/>
        </p:nvPicPr>
        <p:blipFill>
          <a:blip r:embed="rId6"/>
          <a:stretch>
            <a:fillRect/>
          </a:stretch>
        </p:blipFill>
        <p:spPr>
          <a:xfrm>
            <a:off x="3971151" y="2135744"/>
            <a:ext cx="1349974" cy="899983"/>
          </a:xfrm>
          <a:prstGeom prst="rect">
            <a:avLst/>
          </a:prstGeom>
        </p:spPr>
      </p:pic>
      <p:pic>
        <p:nvPicPr>
          <p:cNvPr id="10" name="Picture 9">
            <a:extLst>
              <a:ext uri="{FF2B5EF4-FFF2-40B4-BE49-F238E27FC236}">
                <a16:creationId xmlns:a16="http://schemas.microsoft.com/office/drawing/2014/main" id="{F63A9C7E-7A86-CA41-898D-58A43FC88971}"/>
              </a:ext>
            </a:extLst>
          </p:cNvPr>
          <p:cNvPicPr>
            <a:picLocks noChangeAspect="1"/>
          </p:cNvPicPr>
          <p:nvPr/>
        </p:nvPicPr>
        <p:blipFill>
          <a:blip r:embed="rId7"/>
          <a:stretch>
            <a:fillRect/>
          </a:stretch>
        </p:blipFill>
        <p:spPr>
          <a:xfrm>
            <a:off x="7148386" y="2094693"/>
            <a:ext cx="1349974" cy="1334307"/>
          </a:xfrm>
          <a:prstGeom prst="rect">
            <a:avLst/>
          </a:prstGeom>
        </p:spPr>
      </p:pic>
      <p:sp>
        <p:nvSpPr>
          <p:cNvPr id="11" name="Multiply 10">
            <a:extLst>
              <a:ext uri="{FF2B5EF4-FFF2-40B4-BE49-F238E27FC236}">
                <a16:creationId xmlns:a16="http://schemas.microsoft.com/office/drawing/2014/main" id="{FFBC5EF7-E6A4-2D46-A36B-C4D471BA5C6A}"/>
              </a:ext>
            </a:extLst>
          </p:cNvPr>
          <p:cNvSpPr/>
          <p:nvPr/>
        </p:nvSpPr>
        <p:spPr>
          <a:xfrm>
            <a:off x="7293577" y="2135744"/>
            <a:ext cx="1059592" cy="1059592"/>
          </a:xfrm>
          <a:prstGeom prst="mathMultiply">
            <a:avLst>
              <a:gd name="adj1" fmla="val 17300"/>
            </a:avLst>
          </a:prstGeom>
          <a:solidFill>
            <a:srgbClr val="FF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9A409D54-D93F-7140-AB3A-5BB0EC6A344D}"/>
              </a:ext>
            </a:extLst>
          </p:cNvPr>
          <p:cNvSpPr/>
          <p:nvPr/>
        </p:nvSpPr>
        <p:spPr>
          <a:xfrm>
            <a:off x="177113" y="930876"/>
            <a:ext cx="248473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Mainly use </a:t>
            </a: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one</a:t>
            </a: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 program context info. for prediction</a:t>
            </a:r>
          </a:p>
        </p:txBody>
      </p:sp>
      <p:sp>
        <p:nvSpPr>
          <p:cNvPr id="13" name="Rounded Rectangle 12">
            <a:extLst>
              <a:ext uri="{FF2B5EF4-FFF2-40B4-BE49-F238E27FC236}">
                <a16:creationId xmlns:a16="http://schemas.microsoft.com/office/drawing/2014/main" id="{60E44E15-5D2E-4743-A757-1A54706A0F3E}"/>
              </a:ext>
            </a:extLst>
          </p:cNvPr>
          <p:cNvSpPr/>
          <p:nvPr/>
        </p:nvSpPr>
        <p:spPr>
          <a:xfrm>
            <a:off x="3329631" y="930876"/>
            <a:ext cx="248473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Lack </a:t>
            </a: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system awareness</a:t>
            </a:r>
          </a:p>
        </p:txBody>
      </p:sp>
      <p:sp>
        <p:nvSpPr>
          <p:cNvPr id="14" name="Rounded Rectangle 13">
            <a:extLst>
              <a:ext uri="{FF2B5EF4-FFF2-40B4-BE49-F238E27FC236}">
                <a16:creationId xmlns:a16="http://schemas.microsoft.com/office/drawing/2014/main" id="{D2B6E010-AB5B-9944-B914-78407CF1B23E}"/>
              </a:ext>
            </a:extLst>
          </p:cNvPr>
          <p:cNvSpPr/>
          <p:nvPr/>
        </p:nvSpPr>
        <p:spPr>
          <a:xfrm>
            <a:off x="6503326" y="930015"/>
            <a:ext cx="2484735" cy="1005016"/>
          </a:xfrm>
          <a:prstGeom prst="roundRect">
            <a:avLst>
              <a:gd name="adj" fmla="val 6831"/>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Lack in-silicon </a:t>
            </a:r>
            <a:r>
              <a:rPr kumimoji="0" lang="en-US" sz="1800" b="1" i="0" u="sng" strike="noStrike" kern="1200" cap="none" spc="0" normalizeH="0" baseline="0" noProof="0" dirty="0">
                <a:ln>
                  <a:noFill/>
                </a:ln>
                <a:solidFill>
                  <a:prstClr val="white"/>
                </a:solidFill>
                <a:effectLst/>
                <a:uLnTx/>
                <a:uFillTx/>
                <a:latin typeface="Lato" panose="020F0502020204030203" pitchFamily="34" charset="77"/>
                <a:ea typeface="+mn-ea"/>
                <a:cs typeface="+mn-cs"/>
              </a:rPr>
              <a:t>customizability</a:t>
            </a:r>
          </a:p>
        </p:txBody>
      </p:sp>
      <p:sp>
        <p:nvSpPr>
          <p:cNvPr id="15" name="TextBox 14">
            <a:extLst>
              <a:ext uri="{FF2B5EF4-FFF2-40B4-BE49-F238E27FC236}">
                <a16:creationId xmlns:a16="http://schemas.microsoft.com/office/drawing/2014/main" id="{AFF961FC-AD4C-1C4E-999B-F95F6F0C4A5D}"/>
              </a:ext>
            </a:extLst>
          </p:cNvPr>
          <p:cNvSpPr txBox="1"/>
          <p:nvPr/>
        </p:nvSpPr>
        <p:spPr>
          <a:xfrm>
            <a:off x="92609" y="462735"/>
            <a:ext cx="5421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1</a:t>
            </a:r>
          </a:p>
        </p:txBody>
      </p:sp>
      <p:sp>
        <p:nvSpPr>
          <p:cNvPr id="16" name="TextBox 15">
            <a:extLst>
              <a:ext uri="{FF2B5EF4-FFF2-40B4-BE49-F238E27FC236}">
                <a16:creationId xmlns:a16="http://schemas.microsoft.com/office/drawing/2014/main" id="{1B757F49-C45C-E94D-B353-2B12B1BE0CE4}"/>
              </a:ext>
            </a:extLst>
          </p:cNvPr>
          <p:cNvSpPr txBox="1"/>
          <p:nvPr/>
        </p:nvSpPr>
        <p:spPr>
          <a:xfrm>
            <a:off x="3350808" y="514516"/>
            <a:ext cx="5421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2</a:t>
            </a:r>
          </a:p>
        </p:txBody>
      </p:sp>
      <p:sp>
        <p:nvSpPr>
          <p:cNvPr id="17" name="TextBox 16">
            <a:extLst>
              <a:ext uri="{FF2B5EF4-FFF2-40B4-BE49-F238E27FC236}">
                <a16:creationId xmlns:a16="http://schemas.microsoft.com/office/drawing/2014/main" id="{AB32A204-3D83-1940-988D-96277F6E16FD}"/>
              </a:ext>
            </a:extLst>
          </p:cNvPr>
          <p:cNvSpPr txBox="1"/>
          <p:nvPr/>
        </p:nvSpPr>
        <p:spPr>
          <a:xfrm>
            <a:off x="6503326" y="514516"/>
            <a:ext cx="542136"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12700">
                  <a:solidFill>
                    <a:srgbClr val="FF0000"/>
                  </a:solidFill>
                </a:ln>
                <a:solidFill>
                  <a:srgbClr val="FFFF00"/>
                </a:solidFill>
                <a:effectLst>
                  <a:glow rad="228600">
                    <a:srgbClr val="ED7D31">
                      <a:satMod val="175000"/>
                      <a:alpha val="40000"/>
                    </a:srgbClr>
                  </a:glow>
                </a:effectLst>
                <a:uLnTx/>
                <a:uFillTx/>
                <a:latin typeface="Lato Black" panose="020F0502020204030203" pitchFamily="34" charset="77"/>
                <a:ea typeface="+mn-ea"/>
                <a:cs typeface="+mn-cs"/>
              </a:rPr>
              <a:t>3</a:t>
            </a:r>
          </a:p>
        </p:txBody>
      </p:sp>
      <p:cxnSp>
        <p:nvCxnSpPr>
          <p:cNvPr id="21" name="Elbow Connector 20">
            <a:extLst>
              <a:ext uri="{FF2B5EF4-FFF2-40B4-BE49-F238E27FC236}">
                <a16:creationId xmlns:a16="http://schemas.microsoft.com/office/drawing/2014/main" id="{5B601EC1-2D96-EA4F-B5B4-D56DD55E6B94}"/>
              </a:ext>
            </a:extLst>
          </p:cNvPr>
          <p:cNvCxnSpPr>
            <a:cxnSpLocks/>
          </p:cNvCxnSpPr>
          <p:nvPr/>
        </p:nvCxnSpPr>
        <p:spPr>
          <a:xfrm rot="10800000">
            <a:off x="1425142" y="3035727"/>
            <a:ext cx="2086746" cy="1165572"/>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78A911A3-128D-074C-B9F9-4AADA430B666}"/>
              </a:ext>
            </a:extLst>
          </p:cNvPr>
          <p:cNvCxnSpPr>
            <a:cxnSpLocks/>
            <a:endCxn id="10" idx="2"/>
          </p:cNvCxnSpPr>
          <p:nvPr/>
        </p:nvCxnSpPr>
        <p:spPr>
          <a:xfrm flipV="1">
            <a:off x="5988908" y="3429000"/>
            <a:ext cx="1834465" cy="772299"/>
          </a:xfrm>
          <a:prstGeom prst="bentConnector2">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1C356F-1A36-D249-A2B8-8B227454B598}"/>
              </a:ext>
            </a:extLst>
          </p:cNvPr>
          <p:cNvCxnSpPr/>
          <p:nvPr/>
        </p:nvCxnSpPr>
        <p:spPr>
          <a:xfrm flipV="1">
            <a:off x="4646138" y="3105665"/>
            <a:ext cx="0" cy="323335"/>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ular Callout 5">
            <a:extLst>
              <a:ext uri="{FF2B5EF4-FFF2-40B4-BE49-F238E27FC236}">
                <a16:creationId xmlns:a16="http://schemas.microsoft.com/office/drawing/2014/main" id="{FF35CB54-1AEA-6E4E-9CEE-DA985548B898}"/>
              </a:ext>
            </a:extLst>
          </p:cNvPr>
          <p:cNvSpPr/>
          <p:nvPr/>
        </p:nvSpPr>
        <p:spPr>
          <a:xfrm>
            <a:off x="3056236" y="3542272"/>
            <a:ext cx="3179805" cy="1318054"/>
          </a:xfrm>
          <a:prstGeom prst="wedgeRoundRectCallout">
            <a:avLst>
              <a:gd name="adj1" fmla="val 13882"/>
              <a:gd name="adj2" fmla="val 75625"/>
              <a:gd name="adj3" fmla="val 16667"/>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Lato" panose="020F0502020204030203" pitchFamily="34" charset="77"/>
                <a:ea typeface="+mn-ea"/>
                <a:cs typeface="+mn-cs"/>
              </a:rPr>
              <a:t>Why prefetchers do not perform well?</a:t>
            </a:r>
          </a:p>
        </p:txBody>
      </p:sp>
    </p:spTree>
    <p:extLst>
      <p:ext uri="{BB962C8B-B14F-4D97-AF65-F5344CB8AC3E}">
        <p14:creationId xmlns:p14="http://schemas.microsoft.com/office/powerpoint/2010/main" val="110855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3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3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3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3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300"/>
                                        <p:tgtEl>
                                          <p:spTgt spid="3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3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3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30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3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3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3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3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5.4|4.6|1.9|6.8|1.5|4.3|5.4|8.4"/>
</p:tagLst>
</file>

<file path=ppt/tags/tag2.xml><?xml version="1.0" encoding="utf-8"?>
<p:tagLst xmlns:a="http://schemas.openxmlformats.org/drawingml/2006/main" xmlns:r="http://schemas.openxmlformats.org/officeDocument/2006/relationships" xmlns:p="http://schemas.openxmlformats.org/presentationml/2006/main">
  <p:tag name="TIMING" val="|4.6|0.7|0.5"/>
</p:tagLst>
</file>

<file path=ppt/tags/tag3.xml><?xml version="1.0" encoding="utf-8"?>
<p:tagLst xmlns:a="http://schemas.openxmlformats.org/drawingml/2006/main" xmlns:r="http://schemas.openxmlformats.org/officeDocument/2006/relationships" xmlns:p="http://schemas.openxmlformats.org/presentationml/2006/main">
  <p:tag name="TIMING" val="|2.4|1.6|0.3|0.5|0.3|0.3|10.9|2.8"/>
</p:tagLst>
</file>

<file path=ppt/tags/tag4.xml><?xml version="1.0" encoding="utf-8"?>
<p:tagLst xmlns:a="http://schemas.openxmlformats.org/drawingml/2006/main" xmlns:r="http://schemas.openxmlformats.org/officeDocument/2006/relationships" xmlns:p="http://schemas.openxmlformats.org/presentationml/2006/main">
  <p:tag name="TIMING" val="|9.6|1.5|1.2|0.6|2|5.2"/>
</p:tagLst>
</file>

<file path=ppt/tags/tag5.xml><?xml version="1.0" encoding="utf-8"?>
<p:tagLst xmlns:a="http://schemas.openxmlformats.org/drawingml/2006/main" xmlns:r="http://schemas.openxmlformats.org/officeDocument/2006/relationships" xmlns:p="http://schemas.openxmlformats.org/presentationml/2006/main">
  <p:tag name="TIMING" val="|12|5.3|1.3|11.4|5.3|2.1"/>
</p:tagLst>
</file>

<file path=ppt/tags/tag6.xml><?xml version="1.0" encoding="utf-8"?>
<p:tagLst xmlns:a="http://schemas.openxmlformats.org/drawingml/2006/main" xmlns:r="http://schemas.openxmlformats.org/officeDocument/2006/relationships" xmlns:p="http://schemas.openxmlformats.org/presentationml/2006/main">
  <p:tag name="TIMING" val="|1.9|5.4|4.6|1.9|6.8|1.5|4.3|5.4|8.4"/>
</p:tagLst>
</file>

<file path=ppt/tags/tag7.xml><?xml version="1.0" encoding="utf-8"?>
<p:tagLst xmlns:a="http://schemas.openxmlformats.org/drawingml/2006/main" xmlns:r="http://schemas.openxmlformats.org/officeDocument/2006/relationships" xmlns:p="http://schemas.openxmlformats.org/presentationml/2006/main">
  <p:tag name="TIMING" val="|4.6|0.7|0.5"/>
</p:tagLst>
</file>

<file path=ppt/tags/tag8.xml><?xml version="1.0" encoding="utf-8"?>
<p:tagLst xmlns:a="http://schemas.openxmlformats.org/drawingml/2006/main" xmlns:r="http://schemas.openxmlformats.org/officeDocument/2006/relationships" xmlns:p="http://schemas.openxmlformats.org/presentationml/2006/main">
  <p:tag name="TIMING" val="|2.4|1.6|0.3|0.5|0.3|0.3|10.9|2.8"/>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5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69.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846AF6C8-510F-B843-927B-D228E6D21AE1}" vid="{401B834B-21C8-DD47-A919-8F9510F7175F}"/>
    </a:ext>
  </a:ext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213819</TotalTime>
  <Words>22112</Words>
  <Application>Microsoft Macintosh PowerPoint</Application>
  <PresentationFormat>On-screen Show (4:3)</PresentationFormat>
  <Paragraphs>3627</Paragraphs>
  <Slides>285</Slides>
  <Notes>155</Notes>
  <HiddenSlides>0</HiddenSlides>
  <MMClips>0</MMClips>
  <ScaleCrop>false</ScaleCrop>
  <HeadingPairs>
    <vt:vector size="6" baseType="variant">
      <vt:variant>
        <vt:lpstr>Fonts Used</vt:lpstr>
      </vt:variant>
      <vt:variant>
        <vt:i4>24</vt:i4>
      </vt:variant>
      <vt:variant>
        <vt:lpstr>Theme</vt:lpstr>
      </vt:variant>
      <vt:variant>
        <vt:i4>71</vt:i4>
      </vt:variant>
      <vt:variant>
        <vt:lpstr>Slide Titles</vt:lpstr>
      </vt:variant>
      <vt:variant>
        <vt:i4>285</vt:i4>
      </vt:variant>
    </vt:vector>
  </HeadingPairs>
  <TitlesOfParts>
    <vt:vector size="380" baseType="lpstr">
      <vt:lpstr>Arial</vt:lpstr>
      <vt:lpstr>Arial Black</vt:lpstr>
      <vt:lpstr>Arial Narrow</vt:lpstr>
      <vt:lpstr>Calibri</vt:lpstr>
      <vt:lpstr>Calibri Light</vt:lpstr>
      <vt:lpstr>Cambria</vt:lpstr>
      <vt:lpstr>Candara</vt:lpstr>
      <vt:lpstr>Chalkduster</vt:lpstr>
      <vt:lpstr>Consolas</vt:lpstr>
      <vt:lpstr>Courier New</vt:lpstr>
      <vt:lpstr>Garamond</vt:lpstr>
      <vt:lpstr>Gill Sans MT</vt:lpstr>
      <vt:lpstr>Helvetica Neue</vt:lpstr>
      <vt:lpstr>Lato</vt:lpstr>
      <vt:lpstr>Lato Black</vt:lpstr>
      <vt:lpstr>Lucida Sans</vt:lpstr>
      <vt:lpstr>Myriad Pro Bold Cond</vt:lpstr>
      <vt:lpstr>Myriad Pro Cond</vt:lpstr>
      <vt:lpstr>Palatino Linotype</vt:lpstr>
      <vt:lpstr>Segoe UI</vt:lpstr>
      <vt:lpstr>Segoe UI Symbol</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14_Edge</vt:lpstr>
      <vt:lpstr>19_Edge</vt:lpstr>
      <vt:lpstr>12_Edge</vt:lpstr>
      <vt:lpstr>2_Edge</vt:lpstr>
      <vt:lpstr>15_Edge</vt:lpstr>
      <vt:lpstr>155_Edge</vt:lpstr>
      <vt:lpstr>42_Edge</vt:lpstr>
      <vt:lpstr>21_Edge</vt:lpstr>
      <vt:lpstr>22_Edge</vt:lpstr>
      <vt:lpstr>44_Edge</vt:lpstr>
      <vt:lpstr>24_Edge</vt:lpstr>
      <vt:lpstr>25_Edge</vt:lpstr>
      <vt:lpstr>99_Edge</vt:lpstr>
      <vt:lpstr>28_Edge</vt:lpstr>
      <vt:lpstr>157_Edge</vt:lpstr>
      <vt:lpstr>100_Edge</vt:lpstr>
      <vt:lpstr>7_Office Theme</vt:lpstr>
      <vt:lpstr>6_Office Theme</vt:lpstr>
      <vt:lpstr>62_Edge</vt:lpstr>
      <vt:lpstr>95_Edge</vt:lpstr>
      <vt:lpstr>sesha-theme</vt:lpstr>
      <vt:lpstr>11_Edge</vt:lpstr>
      <vt:lpstr>20_Edge</vt:lpstr>
      <vt:lpstr>4_Office Theme</vt:lpstr>
      <vt:lpstr>8_Office Theme</vt:lpstr>
      <vt:lpstr>1_Office Theme</vt:lpstr>
      <vt:lpstr>3_Office Theme</vt:lpstr>
      <vt:lpstr>5_Office Theme</vt:lpstr>
      <vt:lpstr>26_Edge</vt:lpstr>
      <vt:lpstr>9_Office Theme</vt:lpstr>
      <vt:lpstr>10_Edge</vt:lpstr>
      <vt:lpstr>60_Edge</vt:lpstr>
      <vt:lpstr>10_Office Theme</vt:lpstr>
      <vt:lpstr>SAFARI EFCL Research Projects: Recent Results and Future Outlook</vt:lpstr>
      <vt:lpstr>Current Research Mission</vt:lpstr>
      <vt:lpstr>Four Key Current Directions</vt:lpstr>
      <vt:lpstr>Fundamentally Better Architectures</vt:lpstr>
      <vt:lpstr>PowerPoint Presentation</vt:lpstr>
      <vt:lpstr>SAFARI Newsletter December 2021 Edition</vt:lpstr>
      <vt:lpstr>Referenced Papers, Talks, Artifacts</vt:lpstr>
      <vt:lpstr>Open-Source Artifacts</vt:lpstr>
      <vt:lpstr>Open Source Tools: SAFARI GitHub</vt:lpstr>
      <vt:lpstr>Onur Mutlu’s SAFARI Research Group</vt:lpstr>
      <vt:lpstr>SAFARI Overview at EFCL Huawei Day</vt:lpstr>
      <vt:lpstr>SAFARI Overview at EFCL Huawei Day</vt:lpstr>
      <vt:lpstr>Fundamentally Better Architectures</vt:lpstr>
      <vt:lpstr>A Blueprint for Fundamentally Better Architectures</vt:lpstr>
      <vt:lpstr>Current EFCL Projects</vt:lpstr>
      <vt:lpstr>A New Methodology and  Open-Source Benchmark Suite  for Evaluating Data Movement Bottlenecks:  A Processing-in-Memory Case Study</vt:lpstr>
      <vt:lpstr>Goal: Processing Inside Memory</vt:lpstr>
      <vt:lpstr>Processing-in-Memory Landscape Today</vt:lpstr>
      <vt:lpstr>PIM Review and Open Problems</vt:lpstr>
      <vt:lpstr>PIM Review and Open Problems (II)</vt:lpstr>
      <vt:lpstr>PowerPoint Presentation</vt:lpstr>
      <vt:lpstr>PowerPoint Presentation</vt:lpstr>
      <vt:lpstr>Eliminating the Adoption Barriers</vt:lpstr>
      <vt:lpstr>Potential Barriers to Adoption of PIM</vt:lpstr>
      <vt:lpstr>Our Goal</vt:lpstr>
      <vt:lpstr>Results So Far (2021-2022)</vt:lpstr>
      <vt:lpstr>DAMOV: A New Methodology  and Benchmark Suite for Evaluating  Data Movement Bottlenecks</vt:lpstr>
      <vt:lpstr>Executive Summary </vt:lpstr>
      <vt:lpstr>Near-Data Processing</vt:lpstr>
      <vt:lpstr>When to Employ Near-Data Processing? </vt:lpstr>
      <vt:lpstr>Key Approach</vt:lpstr>
      <vt:lpstr>Methodology Overview</vt:lpstr>
      <vt:lpstr>Step 1: Application Profiling </vt:lpstr>
      <vt:lpstr>Step 3: Memory Bottleneck Analysis</vt:lpstr>
      <vt:lpstr>DAMOV is Open Source</vt:lpstr>
      <vt:lpstr>DAMOV is Open Source</vt:lpstr>
      <vt:lpstr>More on DAMOV Analysis Methodology &amp; Workloads</vt:lpstr>
      <vt:lpstr>More on DAMOV Methods &amp; Benchmarks</vt:lpstr>
      <vt:lpstr>DAMOV Analysis Methodology &amp; Workloads</vt:lpstr>
      <vt:lpstr>Results So Far (2021-2022)</vt:lpstr>
      <vt:lpstr>Eliminating the Adoption Barriers</vt:lpstr>
      <vt:lpstr>UPMEM Processing-in-DRAM Engine (2019)</vt:lpstr>
      <vt:lpstr>UPMEM Memory Modules</vt:lpstr>
      <vt:lpstr>2,560-DPU Processing-in-Memory System</vt:lpstr>
      <vt:lpstr>More on the UPMEM PIM System</vt:lpstr>
      <vt:lpstr>UPMEM PIM System Summary &amp; Analysis</vt:lpstr>
      <vt:lpstr>PowerPoint Presentation</vt:lpstr>
      <vt:lpstr>Executive Summary</vt:lpstr>
      <vt:lpstr>PrIM Benchmarks: Application Domains</vt:lpstr>
      <vt:lpstr>PrIM Benchmarks are Open Source</vt:lpstr>
      <vt:lpstr>Understanding a Modern PIM Architecture</vt:lpstr>
      <vt:lpstr>Observations, Recommendations, Takeaways</vt:lpstr>
      <vt:lpstr>Outline</vt:lpstr>
      <vt:lpstr>Key Takeaway 1</vt:lpstr>
      <vt:lpstr>Key Takeaway 2</vt:lpstr>
      <vt:lpstr>Key Takeaway 3</vt:lpstr>
      <vt:lpstr>Key Takeaway 4</vt:lpstr>
      <vt:lpstr>Understanding a Modern PIM Architecture</vt:lpstr>
      <vt:lpstr>PowerPoint Presentation</vt:lpstr>
      <vt:lpstr>Experimental Analysis of the UPMEM PIM Engine</vt:lpstr>
      <vt:lpstr>More on Analysis of the UPMEM PIM Engine</vt:lpstr>
      <vt:lpstr>More on Analysis of the UPMEM PIM Engine</vt:lpstr>
      <vt:lpstr>More on PRIM Benchmarks</vt:lpstr>
      <vt:lpstr>UPMEM PIM System Summary &amp; Analysis</vt:lpstr>
      <vt:lpstr>Results So Far (2021-2022)</vt:lpstr>
      <vt:lpstr>Data-Centric Neural Network Inference</vt:lpstr>
      <vt:lpstr>Google Neural Network Models for Edge Devices:  Analyzing and Mitigating  Machine Learning Inference Bottlenecks</vt:lpstr>
      <vt:lpstr>Executive Summary</vt:lpstr>
      <vt:lpstr>Google Edge NN Models</vt:lpstr>
      <vt:lpstr>Diversity Across the Models</vt:lpstr>
      <vt:lpstr>Diversity Within the Models</vt:lpstr>
      <vt:lpstr>Root Cause of Accelerator Challenges</vt:lpstr>
      <vt:lpstr>Mensa Framework</vt:lpstr>
      <vt:lpstr>Mensa High-Level Overview</vt:lpstr>
      <vt:lpstr>Mensa Runtime Scheduler</vt:lpstr>
      <vt:lpstr>Mensa Runtime Scheduler</vt:lpstr>
      <vt:lpstr>Mensa: Highly-Efficient ML Inference</vt:lpstr>
      <vt:lpstr>Results So Far (2021-2022)</vt:lpstr>
      <vt:lpstr>Accelerating HTAP Database Systems</vt:lpstr>
      <vt:lpstr>Results So Far (2021-2022)</vt:lpstr>
      <vt:lpstr>FPGA-based Processing Near Memory</vt:lpstr>
      <vt:lpstr>Near-Memory Acceleration Using FPGAs</vt:lpstr>
      <vt:lpstr>Performance &amp; Energy Greatly Improve</vt:lpstr>
      <vt:lpstr>We Need to Revisit the Entire Stack</vt:lpstr>
      <vt:lpstr>Coming Up: SpMV on Real PIM Systems</vt:lpstr>
      <vt:lpstr>Coming Up: SpMV on Real PIM Systems</vt:lpstr>
      <vt:lpstr>Coming Up: FPGA Framework for PuM</vt:lpstr>
      <vt:lpstr>Comp Arch (Fall’21)</vt:lpstr>
      <vt:lpstr>PIM Course (Fall’21)</vt:lpstr>
      <vt:lpstr>PIM Course (Current)</vt:lpstr>
      <vt:lpstr>Current EFCL Projects</vt:lpstr>
      <vt:lpstr>Machine-Learning-Assisted  Intelligent Microarchitectures  to Reduce Memory Access Latency</vt:lpstr>
      <vt:lpstr>System Architecture Design Today</vt:lpstr>
      <vt:lpstr>An Intelligent Architecture</vt:lpstr>
      <vt:lpstr>Challenge and Opportunity for Future</vt:lpstr>
      <vt:lpstr>Results So Far (2021-2022)</vt:lpstr>
      <vt:lpstr>Self-Optimizing Memory Prefetchers</vt:lpstr>
      <vt:lpstr>PowerPoint Presentation</vt:lpstr>
      <vt:lpstr>PowerPoint Presentation</vt:lpstr>
      <vt:lpstr>PowerPoint Presentation</vt:lpstr>
      <vt:lpstr>Basics of Reinforcement Learning (RL)</vt:lpstr>
      <vt:lpstr>Brief Overview of Pythia</vt:lpstr>
      <vt:lpstr>Basic Pythia Configuration</vt:lpstr>
      <vt:lpstr>More Detailed Pythia Overview</vt:lpstr>
      <vt:lpstr>Rigorous Evaluation Methodology</vt:lpstr>
      <vt:lpstr>PowerPoint Presentation</vt:lpstr>
      <vt:lpstr>Performance with Varying Core Count</vt:lpstr>
      <vt:lpstr>Performance with Varying Core Count</vt:lpstr>
      <vt:lpstr>Performance with Varying DRAM Bandwidth</vt:lpstr>
      <vt:lpstr>Performance with Varying DRAM Bandwidth</vt:lpstr>
      <vt:lpstr>A Lot More in the Paper</vt:lpstr>
      <vt:lpstr>Pythia is Open Source</vt:lpstr>
      <vt:lpstr>PowerPoint Presentation</vt:lpstr>
      <vt:lpstr>An Intelligent Architecture</vt:lpstr>
      <vt:lpstr>Results So Far (2021-2022)</vt:lpstr>
      <vt:lpstr>Self-Optimizing Hybrid Storage Systems</vt:lpstr>
      <vt:lpstr>Sibyl:  Adaptive and Extensible Data Placement in Hybrid Storage Systems Using Online Reinforcement Learning</vt:lpstr>
      <vt:lpstr>Executive Summary</vt:lpstr>
      <vt:lpstr>Hybrid Storage Systems</vt:lpstr>
      <vt:lpstr>Key Shortcomings of Prior Data Placement Techniques</vt:lpstr>
      <vt:lpstr>Lack of Adaptability (1/2) </vt:lpstr>
      <vt:lpstr>Lack of Adaptability (2/2)</vt:lpstr>
      <vt:lpstr>Lack of Device Awareness</vt:lpstr>
      <vt:lpstr>Lack of Extensibility</vt:lpstr>
      <vt:lpstr>Our Goal</vt:lpstr>
      <vt:lpstr>Basics of Reinforcement Learning</vt:lpstr>
      <vt:lpstr>Applying RL to Data Placement</vt:lpstr>
      <vt:lpstr>RL State</vt:lpstr>
      <vt:lpstr>Reward</vt:lpstr>
      <vt:lpstr>Overview of Sibyl</vt:lpstr>
      <vt:lpstr>Hyper-parameter Tuning</vt:lpstr>
      <vt:lpstr>Evaluation Methodology</vt:lpstr>
      <vt:lpstr>Evaluation Methodology</vt:lpstr>
      <vt:lpstr>Evaluation Methodology</vt:lpstr>
      <vt:lpstr>Latency Improvement</vt:lpstr>
      <vt:lpstr>Throughput Improvement</vt:lpstr>
      <vt:lpstr>Latency in Tri-Hybrid System</vt:lpstr>
      <vt:lpstr>Latency for Unseen Workloads</vt:lpstr>
      <vt:lpstr>Sensitivity to Fast Storage Capacity</vt:lpstr>
      <vt:lpstr>Sensitivity to Fast Storage Capacity</vt:lpstr>
      <vt:lpstr>Overhead Analysis</vt:lpstr>
      <vt:lpstr>For More on Sybil</vt:lpstr>
      <vt:lpstr>Current EFCL Projects</vt:lpstr>
      <vt:lpstr>Cross-layer Hardware/Software Techniques  to Enable Powerful  Computation and Memory Optimizations </vt:lpstr>
      <vt:lpstr>Data-Aware Architectures</vt:lpstr>
      <vt:lpstr>One Problem: Limited Expressiveness</vt:lpstr>
      <vt:lpstr>A Solution: More Expressive Interfaces</vt:lpstr>
      <vt:lpstr>Challenge and Opportunity for Future</vt:lpstr>
      <vt:lpstr>Results So Far (2021-2022)</vt:lpstr>
      <vt:lpstr>MetaSys Open Source Framework</vt:lpstr>
      <vt:lpstr>MetaSys  A Practical Open-Source Metadata Management System  to Implement and Evaluate  Cross-Layer Optimizations</vt:lpstr>
      <vt:lpstr>Executive Summary</vt:lpstr>
      <vt:lpstr>The Atom Abstraction</vt:lpstr>
      <vt:lpstr>The Software Interface</vt:lpstr>
      <vt:lpstr>MetaSys Key Structures</vt:lpstr>
      <vt:lpstr>FPGA Prototype</vt:lpstr>
      <vt:lpstr>MetaSys in Rocket Chip</vt:lpstr>
      <vt:lpstr>MetaSys is Open Source</vt:lpstr>
      <vt:lpstr>Performance Overhead</vt:lpstr>
      <vt:lpstr>Impact of Tagging Granularity on TLB misses</vt:lpstr>
      <vt:lpstr>MetaSys  A Practical Open-Source Metadata Management System  to Implement and Evaluate  Cross-Layer Optimizations</vt:lpstr>
      <vt:lpstr>Results So Far (2021-2022)</vt:lpstr>
      <vt:lpstr>A Detailed Tutorial </vt:lpstr>
      <vt:lpstr>Latest Longer &amp; Detailed Tutorial on PIM</vt:lpstr>
      <vt:lpstr>Online Courses &amp; Lectures</vt:lpstr>
      <vt:lpstr>Comp Arch (Fall’21)</vt:lpstr>
      <vt:lpstr>PIM Course (Current)</vt:lpstr>
      <vt:lpstr>PIM Course (Fall’21)</vt:lpstr>
      <vt:lpstr>Hetero. Systems (Fall’21)</vt:lpstr>
      <vt:lpstr>Genomics (Fall 2021)</vt:lpstr>
      <vt:lpstr>HW/SW Co-Design (Spring 2022)</vt:lpstr>
      <vt:lpstr>SSD Course (Spring 2022)</vt:lpstr>
      <vt:lpstr>Hands-On Projects &amp; Seminars Courses </vt:lpstr>
      <vt:lpstr>PowerPoint Presentation</vt:lpstr>
      <vt:lpstr>SAFARI EFCL Research Projects: Recent Results and Future Outlook</vt:lpstr>
      <vt:lpstr>Backup Slides (for More Detail)</vt:lpstr>
      <vt:lpstr>Brief Self Introduction</vt:lpstr>
      <vt:lpstr>A New Methodology and  Open-Source Benchmark Suite  for Evaluating Data Movement Bottlenecks:  A Processing-in-Memory Case Study</vt:lpstr>
      <vt:lpstr>Executive Summary</vt:lpstr>
      <vt:lpstr>Data Movement in Computing Systems</vt:lpstr>
      <vt:lpstr>Our Goal</vt:lpstr>
      <vt:lpstr>Phase 1: Methodology and Benchmark Suite</vt:lpstr>
      <vt:lpstr>Phase 1: Three Anticipated Steps (I)</vt:lpstr>
      <vt:lpstr>Phase 1: Three Anticipated Steps (II)</vt:lpstr>
      <vt:lpstr>Phase 1: Three Anticipated Steps (III)</vt:lpstr>
      <vt:lpstr>Phase 1: Target Applications</vt:lpstr>
      <vt:lpstr>Phase 1: Types of PIM</vt:lpstr>
      <vt:lpstr>Phase 1: Tools</vt:lpstr>
      <vt:lpstr>DAMOV Analysis Methodology &amp; Workloads</vt:lpstr>
      <vt:lpstr>Step 1: Application Profiling </vt:lpstr>
      <vt:lpstr>Methodology Overview</vt:lpstr>
      <vt:lpstr>DAMOV is Open Source</vt:lpstr>
      <vt:lpstr>More on DAMOV Analysis Methodology &amp; Workloads</vt:lpstr>
      <vt:lpstr>Experimental Analysis of the UPMEM PIM Engine</vt:lpstr>
      <vt:lpstr>2,560-DPU Processing-in-Memory System</vt:lpstr>
      <vt:lpstr>PrIM Benchmarks: Application Domains</vt:lpstr>
      <vt:lpstr>PrIM Benchmarks are Open Source</vt:lpstr>
      <vt:lpstr>Understanding a Modern PIM Architecture</vt:lpstr>
      <vt:lpstr>Phase 2: Projects to Enable PIM Adoption (I)</vt:lpstr>
      <vt:lpstr>Phase 2: Projects to Enable PIM Adoption (II)</vt:lpstr>
      <vt:lpstr>Phase 2: Projects to Enable PIM Adoption (III)</vt:lpstr>
      <vt:lpstr>Phase 2: Projects to Enable PIM Adoption (IV)</vt:lpstr>
      <vt:lpstr>Term / Timeline</vt:lpstr>
      <vt:lpstr>Expected Outcomes</vt:lpstr>
      <vt:lpstr>Machine-Learning-Assisted  Intelligent Microarchitectures  to Reduce Memory Access Latency</vt:lpstr>
      <vt:lpstr>PowerPoint Presentation</vt:lpstr>
      <vt:lpstr>Executive Summary</vt:lpstr>
      <vt:lpstr>Key Shortcomings in Prior Prefetchers</vt:lpstr>
      <vt:lpstr>Our Goal</vt:lpstr>
      <vt:lpstr>Our Proposal</vt:lpstr>
      <vt:lpstr>Basics of Reinforcement Learning (RL)</vt:lpstr>
      <vt:lpstr>Formulating Prefetching as RL</vt:lpstr>
      <vt:lpstr>Pythia Overview</vt:lpstr>
      <vt:lpstr>Simulation Methodology</vt:lpstr>
      <vt:lpstr>Basic Pythia Configuration</vt:lpstr>
      <vt:lpstr>Performance with Varying Core Count</vt:lpstr>
      <vt:lpstr>Performance with Varying Core Count</vt:lpstr>
      <vt:lpstr>Performance with Varying DRAM Bandwidth</vt:lpstr>
      <vt:lpstr>Performance with Varying DRAM Bandwidth</vt:lpstr>
      <vt:lpstr>Pythia’s Overhead</vt:lpstr>
      <vt:lpstr>More in the Paper</vt:lpstr>
      <vt:lpstr>Pythia is Open Source</vt:lpstr>
      <vt:lpstr>PowerPoint Presentation</vt:lpstr>
      <vt:lpstr>Self-Optimizing Memory Prefetchers</vt:lpstr>
      <vt:lpstr>An Intelligent Architecture</vt:lpstr>
      <vt:lpstr>Self-Optimizing Hybrid Storage Systems</vt:lpstr>
      <vt:lpstr>Sibyl:  Adaptive and Extensible Data Placement in Hybrid Storage Systems Using Online Reinforcement Learning</vt:lpstr>
      <vt:lpstr>Executive Summary</vt:lpstr>
      <vt:lpstr>Outline</vt:lpstr>
      <vt:lpstr>Hybrid Storage Systems</vt:lpstr>
      <vt:lpstr>Key Shortcomings of Prior Data Placement Techniques</vt:lpstr>
      <vt:lpstr>Lack of Adaptability (1/2) </vt:lpstr>
      <vt:lpstr>Lack of Adaptability (2/2)</vt:lpstr>
      <vt:lpstr>Lack of Device Awareness</vt:lpstr>
      <vt:lpstr>Lack of Extensibility</vt:lpstr>
      <vt:lpstr>Our Goal</vt:lpstr>
      <vt:lpstr>Outline</vt:lpstr>
      <vt:lpstr>Basics of Reinforcement Learning</vt:lpstr>
      <vt:lpstr>Applying RL to Data Placement</vt:lpstr>
      <vt:lpstr>RL Formulation</vt:lpstr>
      <vt:lpstr>RL State</vt:lpstr>
      <vt:lpstr>Reward</vt:lpstr>
      <vt:lpstr>Outline</vt:lpstr>
      <vt:lpstr>Overview of Sibyl</vt:lpstr>
      <vt:lpstr>Overview of Sibyl</vt:lpstr>
      <vt:lpstr>Hyper-parameter Tuning</vt:lpstr>
      <vt:lpstr>Outline</vt:lpstr>
      <vt:lpstr>Evaluation Methodology</vt:lpstr>
      <vt:lpstr>Evaluation Methodology</vt:lpstr>
      <vt:lpstr>Evaluation Methodology</vt:lpstr>
      <vt:lpstr>Latency for HSS Configurations</vt:lpstr>
      <vt:lpstr>Throughput for HSS Configurations</vt:lpstr>
      <vt:lpstr>Latency in Tri-Hybrid System</vt:lpstr>
      <vt:lpstr>Latency for Unseen Workloads</vt:lpstr>
      <vt:lpstr>Sensitivity to Fast Storage Capacity</vt:lpstr>
      <vt:lpstr>Sensitivity to Fast Storage Capacity</vt:lpstr>
      <vt:lpstr>Overhead Analysis</vt:lpstr>
      <vt:lpstr>For More on Sybil</vt:lpstr>
      <vt:lpstr>Cross-layer Hardware/Software Techniques  to Enable Powerful  Computation and Memory Optimizations </vt:lpstr>
      <vt:lpstr>MetaSys  A Practical Open-Source Metadata Management System  to Implement and Evaluate  Cross-Layer Optimizations</vt:lpstr>
      <vt:lpstr>Executive Summary</vt:lpstr>
      <vt:lpstr>Outline</vt:lpstr>
      <vt:lpstr>Higher-level information is not visible to HW</vt:lpstr>
      <vt:lpstr>With a richer abstraction:   SW can provide program information  can significantly help hardware</vt:lpstr>
      <vt:lpstr>Outline</vt:lpstr>
      <vt:lpstr>Metadata: Data Semantics</vt:lpstr>
      <vt:lpstr>The ATOM</vt:lpstr>
      <vt:lpstr>The Software Interface</vt:lpstr>
      <vt:lpstr>MetaSys Key Structures</vt:lpstr>
      <vt:lpstr>Outline</vt:lpstr>
      <vt:lpstr>FPGA Prototype</vt:lpstr>
      <vt:lpstr>MetaSys in Rocket Chip</vt:lpstr>
      <vt:lpstr>Changes in Rocket Chip</vt:lpstr>
      <vt:lpstr>Source on Github</vt:lpstr>
      <vt:lpstr>Outline</vt:lpstr>
      <vt:lpstr>Characterizing Metadata Management</vt:lpstr>
      <vt:lpstr>Evaluation Methodology</vt:lpstr>
      <vt:lpstr>Performance Overhead</vt:lpstr>
      <vt:lpstr>MMC hit rate </vt:lpstr>
      <vt:lpstr>Impact of MMC size</vt:lpstr>
      <vt:lpstr>Impact of Tagging Granularity</vt:lpstr>
      <vt:lpstr>Impact of Tagging Granularity on TLB misses</vt:lpstr>
      <vt:lpstr>Effect of Contention</vt:lpstr>
      <vt:lpstr>Executive Summary</vt:lpstr>
      <vt:lpstr>MetaSys  A Practical Open-Source Metadata Management System  to Implement and Evaluate  Cross-Layer Optimizations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2933</cp:revision>
  <cp:lastPrinted>2020-07-19T11:53:12Z</cp:lastPrinted>
  <dcterms:created xsi:type="dcterms:W3CDTF">2010-10-08T20:41:54Z</dcterms:created>
  <dcterms:modified xsi:type="dcterms:W3CDTF">2022-05-23T14:24:28Z</dcterms:modified>
</cp:coreProperties>
</file>