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4.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78" r:id="rId48"/>
    <p:sldMasterId id="2147488390" r:id="rId49"/>
    <p:sldMasterId id="2147488559" r:id="rId50"/>
    <p:sldMasterId id="2147488571" r:id="rId51"/>
    <p:sldMasterId id="2147488584" r:id="rId52"/>
    <p:sldMasterId id="2147488597" r:id="rId53"/>
    <p:sldMasterId id="2147488609" r:id="rId54"/>
    <p:sldMasterId id="2147488616" r:id="rId55"/>
    <p:sldMasterId id="2147488629" r:id="rId56"/>
    <p:sldMasterId id="2147488642" r:id="rId57"/>
  </p:sldMasterIdLst>
  <p:notesMasterIdLst>
    <p:notesMasterId r:id="rId236"/>
  </p:notesMasterIdLst>
  <p:handoutMasterIdLst>
    <p:handoutMasterId r:id="rId237"/>
  </p:handoutMasterIdLst>
  <p:sldIdLst>
    <p:sldId id="5373" r:id="rId58"/>
    <p:sldId id="5219" r:id="rId59"/>
    <p:sldId id="5218" r:id="rId60"/>
    <p:sldId id="5220" r:id="rId61"/>
    <p:sldId id="5221" r:id="rId62"/>
    <p:sldId id="5222" r:id="rId63"/>
    <p:sldId id="5223" r:id="rId64"/>
    <p:sldId id="4457" r:id="rId65"/>
    <p:sldId id="4436" r:id="rId66"/>
    <p:sldId id="4696" r:id="rId67"/>
    <p:sldId id="5224" r:id="rId68"/>
    <p:sldId id="5225" r:id="rId69"/>
    <p:sldId id="5232" r:id="rId70"/>
    <p:sldId id="5227" r:id="rId71"/>
    <p:sldId id="5226" r:id="rId72"/>
    <p:sldId id="5228" r:id="rId73"/>
    <p:sldId id="5229" r:id="rId74"/>
    <p:sldId id="5230" r:id="rId75"/>
    <p:sldId id="5374" r:id="rId76"/>
    <p:sldId id="5388" r:id="rId77"/>
    <p:sldId id="5233" r:id="rId78"/>
    <p:sldId id="5234" r:id="rId79"/>
    <p:sldId id="5235" r:id="rId80"/>
    <p:sldId id="5236" r:id="rId81"/>
    <p:sldId id="5237" r:id="rId82"/>
    <p:sldId id="5238" r:id="rId83"/>
    <p:sldId id="5239" r:id="rId84"/>
    <p:sldId id="5240" r:id="rId85"/>
    <p:sldId id="5241" r:id="rId86"/>
    <p:sldId id="5242" r:id="rId87"/>
    <p:sldId id="5243" r:id="rId88"/>
    <p:sldId id="5244" r:id="rId89"/>
    <p:sldId id="5245" r:id="rId90"/>
    <p:sldId id="5246" r:id="rId91"/>
    <p:sldId id="5247" r:id="rId92"/>
    <p:sldId id="5248" r:id="rId93"/>
    <p:sldId id="5249" r:id="rId94"/>
    <p:sldId id="5250" r:id="rId95"/>
    <p:sldId id="5251" r:id="rId96"/>
    <p:sldId id="5252" r:id="rId97"/>
    <p:sldId id="5253" r:id="rId98"/>
    <p:sldId id="5254" r:id="rId99"/>
    <p:sldId id="5255" r:id="rId100"/>
    <p:sldId id="5256" r:id="rId101"/>
    <p:sldId id="5257" r:id="rId102"/>
    <p:sldId id="5258" r:id="rId103"/>
    <p:sldId id="5259" r:id="rId104"/>
    <p:sldId id="5260" r:id="rId105"/>
    <p:sldId id="5261" r:id="rId106"/>
    <p:sldId id="5262" r:id="rId107"/>
    <p:sldId id="5263" r:id="rId108"/>
    <p:sldId id="5264" r:id="rId109"/>
    <p:sldId id="5265" r:id="rId110"/>
    <p:sldId id="5266" r:id="rId111"/>
    <p:sldId id="5267" r:id="rId112"/>
    <p:sldId id="5268" r:id="rId113"/>
    <p:sldId id="5269" r:id="rId114"/>
    <p:sldId id="5270" r:id="rId115"/>
    <p:sldId id="5273" r:id="rId116"/>
    <p:sldId id="5274" r:id="rId117"/>
    <p:sldId id="5276" r:id="rId118"/>
    <p:sldId id="5277" r:id="rId119"/>
    <p:sldId id="5279" r:id="rId120"/>
    <p:sldId id="5280" r:id="rId121"/>
    <p:sldId id="5281" r:id="rId122"/>
    <p:sldId id="5282" r:id="rId123"/>
    <p:sldId id="5283" r:id="rId124"/>
    <p:sldId id="5284" r:id="rId125"/>
    <p:sldId id="5285" r:id="rId126"/>
    <p:sldId id="5286" r:id="rId127"/>
    <p:sldId id="5287" r:id="rId128"/>
    <p:sldId id="5288" r:id="rId129"/>
    <p:sldId id="5289" r:id="rId130"/>
    <p:sldId id="5290" r:id="rId131"/>
    <p:sldId id="5291" r:id="rId132"/>
    <p:sldId id="5292" r:id="rId133"/>
    <p:sldId id="5294" r:id="rId134"/>
    <p:sldId id="5295" r:id="rId135"/>
    <p:sldId id="5296" r:id="rId136"/>
    <p:sldId id="5298" r:id="rId137"/>
    <p:sldId id="5299" r:id="rId138"/>
    <p:sldId id="5300" r:id="rId139"/>
    <p:sldId id="5301" r:id="rId140"/>
    <p:sldId id="5302" r:id="rId141"/>
    <p:sldId id="5303" r:id="rId142"/>
    <p:sldId id="5304" r:id="rId143"/>
    <p:sldId id="5305" r:id="rId144"/>
    <p:sldId id="5308" r:id="rId145"/>
    <p:sldId id="5309" r:id="rId146"/>
    <p:sldId id="5311" r:id="rId147"/>
    <p:sldId id="5312" r:id="rId148"/>
    <p:sldId id="5313" r:id="rId149"/>
    <p:sldId id="5314" r:id="rId150"/>
    <p:sldId id="5208" r:id="rId151"/>
    <p:sldId id="3378" r:id="rId152"/>
    <p:sldId id="1416" r:id="rId153"/>
    <p:sldId id="1417" r:id="rId154"/>
    <p:sldId id="3379" r:id="rId155"/>
    <p:sldId id="3380" r:id="rId156"/>
    <p:sldId id="3381" r:id="rId157"/>
    <p:sldId id="1422" r:id="rId158"/>
    <p:sldId id="1427" r:id="rId159"/>
    <p:sldId id="4683" r:id="rId160"/>
    <p:sldId id="5351" r:id="rId161"/>
    <p:sldId id="5352" r:id="rId162"/>
    <p:sldId id="5353" r:id="rId163"/>
    <p:sldId id="5355" r:id="rId164"/>
    <p:sldId id="3792" r:id="rId165"/>
    <p:sldId id="3800" r:id="rId166"/>
    <p:sldId id="5367" r:id="rId167"/>
    <p:sldId id="4214" r:id="rId168"/>
    <p:sldId id="5368" r:id="rId169"/>
    <p:sldId id="5397" r:id="rId170"/>
    <p:sldId id="5359" r:id="rId171"/>
    <p:sldId id="5375" r:id="rId172"/>
    <p:sldId id="5387" r:id="rId173"/>
    <p:sldId id="5389" r:id="rId174"/>
    <p:sldId id="5391" r:id="rId175"/>
    <p:sldId id="5384" r:id="rId176"/>
    <p:sldId id="5385" r:id="rId177"/>
    <p:sldId id="5394" r:id="rId178"/>
    <p:sldId id="5395" r:id="rId179"/>
    <p:sldId id="5386" r:id="rId180"/>
    <p:sldId id="5390" r:id="rId181"/>
    <p:sldId id="5392" r:id="rId182"/>
    <p:sldId id="5393" r:id="rId183"/>
    <p:sldId id="4906" r:id="rId184"/>
    <p:sldId id="5398" r:id="rId185"/>
    <p:sldId id="5336" r:id="rId186"/>
    <p:sldId id="5337" r:id="rId187"/>
    <p:sldId id="5231" r:id="rId188"/>
    <p:sldId id="5341" r:id="rId189"/>
    <p:sldId id="4920" r:id="rId190"/>
    <p:sldId id="981" r:id="rId191"/>
    <p:sldId id="4921" r:id="rId192"/>
    <p:sldId id="4922" r:id="rId193"/>
    <p:sldId id="4923" r:id="rId194"/>
    <p:sldId id="4924" r:id="rId195"/>
    <p:sldId id="4925" r:id="rId196"/>
    <p:sldId id="4926" r:id="rId197"/>
    <p:sldId id="4927" r:id="rId198"/>
    <p:sldId id="4928" r:id="rId199"/>
    <p:sldId id="5338" r:id="rId200"/>
    <p:sldId id="5339" r:id="rId201"/>
    <p:sldId id="5340" r:id="rId202"/>
    <p:sldId id="5362" r:id="rId203"/>
    <p:sldId id="4933" r:id="rId204"/>
    <p:sldId id="5370" r:id="rId205"/>
    <p:sldId id="5347" r:id="rId206"/>
    <p:sldId id="5345" r:id="rId207"/>
    <p:sldId id="5343" r:id="rId208"/>
    <p:sldId id="5348" r:id="rId209"/>
    <p:sldId id="5342" r:id="rId210"/>
    <p:sldId id="5372" r:id="rId211"/>
    <p:sldId id="5396" r:id="rId212"/>
    <p:sldId id="3853" r:id="rId213"/>
    <p:sldId id="4876" r:id="rId214"/>
    <p:sldId id="4875" r:id="rId215"/>
    <p:sldId id="5360" r:id="rId216"/>
    <p:sldId id="4173" r:id="rId217"/>
    <p:sldId id="5364" r:id="rId218"/>
    <p:sldId id="5365" r:id="rId219"/>
    <p:sldId id="5366" r:id="rId220"/>
    <p:sldId id="1863" r:id="rId221"/>
    <p:sldId id="1534" r:id="rId222"/>
    <p:sldId id="5371" r:id="rId223"/>
    <p:sldId id="5046" r:id="rId224"/>
    <p:sldId id="5047" r:id="rId225"/>
    <p:sldId id="5048" r:id="rId226"/>
    <p:sldId id="5049" r:id="rId227"/>
    <p:sldId id="5050" r:id="rId228"/>
    <p:sldId id="5051" r:id="rId229"/>
    <p:sldId id="5052" r:id="rId230"/>
    <p:sldId id="5053" r:id="rId231"/>
    <p:sldId id="4929" r:id="rId232"/>
    <p:sldId id="4930" r:id="rId233"/>
    <p:sldId id="4931" r:id="rId234"/>
    <p:sldId id="4680" r:id="rId2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9"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205" Type="http://schemas.openxmlformats.org/officeDocument/2006/relationships/slide" Target="slides/slide148.xml"/><Relationship Id="rId226" Type="http://schemas.openxmlformats.org/officeDocument/2006/relationships/slide" Target="slides/slide169.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37"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10" Type="http://schemas.openxmlformats.org/officeDocument/2006/relationships/slide" Target="slides/slide153.xml"/><Relationship Id="rId215" Type="http://schemas.openxmlformats.org/officeDocument/2006/relationships/slide" Target="slides/slide158.xml"/><Relationship Id="rId236" Type="http://schemas.openxmlformats.org/officeDocument/2006/relationships/notesMaster" Target="notesMasters/notesMaster1.xml"/><Relationship Id="rId26" Type="http://schemas.openxmlformats.org/officeDocument/2006/relationships/slideMaster" Target="slideMasters/slideMaster26.xml"/><Relationship Id="rId231" Type="http://schemas.openxmlformats.org/officeDocument/2006/relationships/slide" Target="slides/slide174.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6/3/19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6/3/19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8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35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49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15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96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60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86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3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30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57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54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52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9710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924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2689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92834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163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635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6/3/19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6/3/19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6/3/19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6/3/19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6/3/19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6/3/19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6/3/19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6/3/19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6/3/19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6/3/19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6/3/19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6/3/19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6/3/19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6/3/19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6/3/19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82192674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66919401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37163032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9108493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26290586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90205265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7343454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4229829815"/>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57378184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74281503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84525881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78731163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6/3/19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49046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22135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86018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57300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6/3/19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85320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6/3/19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34899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6/3/19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034012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00178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68197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926593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2294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0489908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169195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80501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89812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71363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02674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428063297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41933756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76800740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48992222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412847977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1549477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89611783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94536601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5269325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7014032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58968365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4183873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86764731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1035920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72906265"/>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47238019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7979684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64243471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2254426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6236302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216146392"/>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94760152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52723294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2446989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243522461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539894980"/>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9827098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99369998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73091717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383577656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5681437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10477195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233283652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27654878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85152140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6445292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theme" Target="../theme/theme51.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82.xml"/><Relationship Id="rId7"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5" Type="http://schemas.openxmlformats.org/officeDocument/2006/relationships/slideLayout" Target="../slideLayouts/slideLayout584.xml"/><Relationship Id="rId4" Type="http://schemas.openxmlformats.org/officeDocument/2006/relationships/slideLayout" Target="../slideLayouts/slideLayout58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theme" Target="../theme/theme55.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slideLayout" Target="../slideLayouts/slideLayout597.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theme" Target="../theme/theme56.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theme" Target="../theme/theme5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2019. 6. 3.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6/3/19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00557365"/>
      </p:ext>
    </p:extLst>
  </p:cSld>
  <p:clrMap bg1="lt1" tx1="dk1" bg2="lt2" tx2="dk2" accent1="accent1" accent2="accent2" accent3="accent3" accent4="accent4" accent5="accent5" accent6="accent6" hlink="hlink" folHlink="folHlink"/>
  <p:sldLayoutIdLst>
    <p:sldLayoutId id="2147488585" r:id="rId1"/>
    <p:sldLayoutId id="2147488586" r:id="rId2"/>
    <p:sldLayoutId id="2147488587" r:id="rId3"/>
    <p:sldLayoutId id="2147488588" r:id="rId4"/>
    <p:sldLayoutId id="2147488589" r:id="rId5"/>
    <p:sldLayoutId id="2147488590" r:id="rId6"/>
    <p:sldLayoutId id="2147488591" r:id="rId7"/>
    <p:sldLayoutId id="2147488592" r:id="rId8"/>
    <p:sldLayoutId id="2147488593" r:id="rId9"/>
    <p:sldLayoutId id="2147488594" r:id="rId10"/>
    <p:sldLayoutId id="2147488595" r:id="rId11"/>
    <p:sldLayoutId id="21474885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6/3/19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664330112"/>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373518"/>
      </p:ext>
    </p:extLst>
  </p:cSld>
  <p:clrMap bg1="lt1" tx1="dk1" bg2="lt2" tx2="dk2" accent1="accent1" accent2="accent2" accent3="accent3" accent4="accent4" accent5="accent5" accent6="accent6" hlink="hlink" folHlink="folHlink"/>
  <p:sldLayoutIdLst>
    <p:sldLayoutId id="2147488610" r:id="rId1"/>
    <p:sldLayoutId id="2147488611" r:id="rId2"/>
    <p:sldLayoutId id="2147488612" r:id="rId3"/>
    <p:sldLayoutId id="2147488613" r:id="rId4"/>
    <p:sldLayoutId id="2147488614" r:id="rId5"/>
    <p:sldLayoutId id="214748861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719246792"/>
      </p:ext>
    </p:extLst>
  </p:cSld>
  <p:clrMap bg1="lt1" tx1="dk1" bg2="lt2" tx2="dk2" accent1="accent1" accent2="accent2" accent3="accent3" accent4="accent4" accent5="accent5" accent6="accent6" hlink="hlink" folHlink="folHlink"/>
  <p:sldLayoutIdLst>
    <p:sldLayoutId id="2147488617" r:id="rId1"/>
    <p:sldLayoutId id="2147488618" r:id="rId2"/>
    <p:sldLayoutId id="2147488619" r:id="rId3"/>
    <p:sldLayoutId id="2147488620" r:id="rId4"/>
    <p:sldLayoutId id="2147488621" r:id="rId5"/>
    <p:sldLayoutId id="2147488622" r:id="rId6"/>
    <p:sldLayoutId id="2147488623" r:id="rId7"/>
    <p:sldLayoutId id="2147488624" r:id="rId8"/>
    <p:sldLayoutId id="2147488625" r:id="rId9"/>
    <p:sldLayoutId id="2147488626" r:id="rId10"/>
    <p:sldLayoutId id="2147488627" r:id="rId11"/>
    <p:sldLayoutId id="214748862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50692592"/>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 id="214748864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56827371"/>
      </p:ext>
    </p:extLst>
  </p:cSld>
  <p:clrMap bg1="lt1" tx1="dk1" bg2="lt2" tx2="dk2" accent1="accent1" accent2="accent2" accent3="accent3" accent4="accent4" accent5="accent5" accent6="accent6" hlink="hlink" folHlink="folHlink"/>
  <p:sldLayoutIdLst>
    <p:sldLayoutId id="2147488643" r:id="rId1"/>
    <p:sldLayoutId id="2147488644" r:id="rId2"/>
    <p:sldLayoutId id="2147488645" r:id="rId3"/>
    <p:sldLayoutId id="2147488646" r:id="rId4"/>
    <p:sldLayoutId id="2147488647" r:id="rId5"/>
    <p:sldLayoutId id="2147488648" r:id="rId6"/>
    <p:sldLayoutId id="2147488649" r:id="rId7"/>
    <p:sldLayoutId id="2147488650" r:id="rId8"/>
    <p:sldLayoutId id="2147488651" r:id="rId9"/>
    <p:sldLayoutId id="2147488652" r:id="rId10"/>
    <p:sldLayoutId id="2147488653" r:id="rId11"/>
    <p:sldLayoutId id="21474886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0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7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7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1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58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3.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76.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www.sigmetrics.org/sigmetrics2016/" TargetMode="External"/><Relationship Id="rId7" Type="http://schemas.openxmlformats.org/officeDocument/2006/relationships/image" Target="../media/image77.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587.xml"/><Relationship Id="rId4" Type="http://schemas.openxmlformats.org/officeDocument/2006/relationships/image" Target="../media/image80.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99.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9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4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83.png"/></Relationships>
</file>

<file path=ppt/slides/_rels/slide1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1.xml"/></Relationships>
</file>

<file path=ppt/slides/_rels/slide14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8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1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4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11.xml"/><Relationship Id="rId4" Type="http://schemas.openxmlformats.org/officeDocument/2006/relationships/image" Target="../media/image8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11.xml"/></Relationships>
</file>

<file path=ppt/slides/_rels/slide1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11.xml"/></Relationships>
</file>

<file path=ppt/slides/_rels/slide154.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611.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91.png"/></Relationships>
</file>

<file path=ppt/slides/_rels/slide155.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611.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9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5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253.xml"/><Relationship Id="rId4" Type="http://schemas.openxmlformats.org/officeDocument/2006/relationships/image" Target="../media/image94.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53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16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61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4.xm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68.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05.png"/></Relationships>
</file>

<file path=ppt/slides/_rels/slide169.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6.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23.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23.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46.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46.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46.xml"/><Relationship Id="rId4" Type="http://schemas.openxmlformats.org/officeDocument/2006/relationships/image" Target="../media/image109.png"/></Relationships>
</file>

<file path=ppt/slides/_rels/slide177.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23.xml"/><Relationship Id="rId4" Type="http://schemas.openxmlformats.org/officeDocument/2006/relationships/hyperlink" Target="https://people.inf.ethz.ch/omutlu/acaces2018.html"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558.xml"/><Relationship Id="rId5" Type="http://schemas.openxmlformats.org/officeDocument/2006/relationships/image" Target="../media/image110.png"/><Relationship Id="rId4" Type="http://schemas.openxmlformats.org/officeDocument/2006/relationships/hyperlink" Target="https://people.inf.ethz.ch/omutlu/projects.ht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png"/><Relationship Id="rId1" Type="http://schemas.openxmlformats.org/officeDocument/2006/relationships/slideLayout" Target="../slideLayouts/slideLayout236.xml"/><Relationship Id="rId6" Type="http://schemas.openxmlformats.org/officeDocument/2006/relationships/image" Target="../media/image29.tiff"/><Relationship Id="rId5" Type="http://schemas.openxmlformats.org/officeDocument/2006/relationships/image" Target="../media/image31.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38.tiff"/><Relationship Id="rId4" Type="http://schemas.openxmlformats.org/officeDocument/2006/relationships/hyperlink" Target="https://people.inf.ethz.ch/omutlu/pub/mutlu_hpca03_talk.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36.xml"/></Relationships>
</file>

<file path=ppt/slides/_rels/slide3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6.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8.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8.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54.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79.xml"/></Relationships>
</file>

<file path=ppt/slides/_rels/slide6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58.png"/><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6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68.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68.xml"/></Relationships>
</file>

<file path=ppt/slides/_rels/slide8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68.xml"/><Relationship Id="rId5" Type="http://schemas.openxmlformats.org/officeDocument/2006/relationships/image" Target="../media/image64.png"/><Relationship Id="rId4" Type="http://schemas.openxmlformats.org/officeDocument/2006/relationships/image" Target="../media/image15.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8.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68.xml"/></Relationships>
</file>

<file path=ppt/slides/_rels/slide8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3.emf"/></Relationships>
</file>

<file path=ppt/slides/_rels/slide9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79.xml"/></Relationships>
</file>

<file path=ppt/slides/_rels/slide9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479.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479.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4 June 2019</a:t>
            </a:r>
          </a:p>
          <a:p>
            <a:r>
              <a:rPr lang="en-US" sz="2200" dirty="0"/>
              <a:t>DAC Special Session In- and Near-Memory Computing Paradigms</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395536" y="1124744"/>
            <a:ext cx="8382000" cy="2201416"/>
          </a:xfrm>
        </p:spPr>
        <p:txBody>
          <a:bodyPr>
            <a:noAutofit/>
          </a:bodyPr>
          <a:lstStyle/>
          <a:p>
            <a:pPr algn="ctr"/>
            <a:r>
              <a:rPr lang="en-US" dirty="0"/>
              <a:t>Enabling Practical Processing </a:t>
            </a:r>
            <a:br>
              <a:rPr lang="en-US" dirty="0"/>
            </a:br>
            <a:r>
              <a:rPr lang="en-US" dirty="0"/>
              <a:t>in and near Memory </a:t>
            </a:r>
            <a:br>
              <a:rPr lang="en-US" dirty="0"/>
            </a:br>
            <a:r>
              <a:rPr lang="en-US" dirty="0">
                <a:solidFill>
                  <a:srgbClr val="FF0000"/>
                </a:solidFill>
              </a:rPr>
              <a:t>for Data-Intensive Computing</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175014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3084866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47%</a:t>
            </a:r>
            <a:r>
              <a:rPr kumimoji="0" lang="en-US" altLang="ko-KR" sz="2400" b="1" i="0" u="none" strike="noStrike" kern="0" cap="none" spc="0" normalizeH="0" baseline="0" noProof="0" dirty="0">
                <a:ln>
                  <a:noFill/>
                </a:ln>
                <a:solidFill>
                  <a:srgbClr val="FF0000"/>
                </a:solidFill>
                <a:effectLst/>
                <a:uLnTx/>
                <a:uFillTx/>
                <a:latin typeface="Tahoma"/>
                <a:ea typeface="+mn-ea"/>
                <a:cs typeface="+mn-cs"/>
              </a:rPr>
              <a:t>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0309896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25%</a:t>
            </a:r>
            <a:r>
              <a:rPr kumimoji="0" lang="en-US" altLang="ko-KR" sz="2400" b="1" i="0" u="none" strike="noStrike" kern="0" cap="none" spc="0" normalizeH="0" baseline="0" noProof="0" dirty="0">
                <a:ln>
                  <a:noFill/>
                </a:ln>
                <a:solidFill>
                  <a:srgbClr val="FF0000"/>
                </a:solidFill>
                <a:effectLst/>
                <a:uLnTx/>
                <a:uFillTx/>
                <a:latin typeface="Tahoma"/>
                <a:ea typeface="+mn-ea"/>
                <a:cs typeface="+mn-cs"/>
              </a:rPr>
              <a:t>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5123018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955505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360512"/>
            <a:ext cx="8610600" cy="4876800"/>
          </a:xfrm>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95244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4703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r>
              <a:rPr lang="en-US" b="1" dirty="0">
                <a:solidFill>
                  <a:srgbClr val="0432FF"/>
                </a:solidFill>
                <a:hlinkClick r:id="rId5">
                  <a:extLst>
                    <a:ext uri="{A12FA001-AC4F-418D-AE19-62706E023703}">
                      <ahyp:hlinkClr xmlns:ahyp="http://schemas.microsoft.com/office/drawing/2018/hyperlinkcolor" val="tx"/>
                    </a:ext>
                  </a:extLst>
                </a:hlinkClick>
              </a:rPr>
              <a:t>https://arxiv.org/pdf/1903.03988.pdf</a:t>
            </a:r>
            <a:endParaRPr lang="en-US" b="1" dirty="0">
              <a:solidFill>
                <a:srgbClr val="0432FF"/>
              </a:solidFill>
            </a:endParaRPr>
          </a:p>
        </p:txBody>
      </p:sp>
    </p:spTree>
    <p:extLst>
      <p:ext uri="{BB962C8B-B14F-4D97-AF65-F5344CB8AC3E}">
        <p14:creationId xmlns:p14="http://schemas.microsoft.com/office/powerpoint/2010/main" val="23822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110</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116656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4 June 2019</a:t>
            </a:r>
          </a:p>
          <a:p>
            <a:r>
              <a:rPr lang="en-US" sz="2200" dirty="0"/>
              <a:t>DAC Special Session In- and Near-Memory Computing Paradigms</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395536" y="1124744"/>
            <a:ext cx="8382000" cy="2201416"/>
          </a:xfrm>
        </p:spPr>
        <p:txBody>
          <a:bodyPr>
            <a:noAutofit/>
          </a:bodyPr>
          <a:lstStyle/>
          <a:p>
            <a:pPr algn="ctr"/>
            <a:r>
              <a:rPr lang="en-US" dirty="0"/>
              <a:t>Enabling Practical Processing </a:t>
            </a:r>
            <a:br>
              <a:rPr lang="en-US" dirty="0"/>
            </a:br>
            <a:r>
              <a:rPr lang="en-US" dirty="0"/>
              <a:t>in and near Memory </a:t>
            </a:r>
            <a:br>
              <a:rPr lang="en-US" dirty="0"/>
            </a:br>
            <a:r>
              <a:rPr lang="en-US" dirty="0">
                <a:solidFill>
                  <a:srgbClr val="FF0000"/>
                </a:solidFill>
              </a:rPr>
              <a:t>for Data-Intensive Computing</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27044639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6174318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431260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4475396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624826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29841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1938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61505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41616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595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2875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8552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711233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3869300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985608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28800"/>
            <a:ext cx="8428037" cy="822325"/>
          </a:xfrm>
        </p:spPr>
        <p:txBody>
          <a:bodyPr/>
          <a:lstStyle/>
          <a:p>
            <a:pPr algn="ctr" eaLnBrk="1" hangingPunct="1"/>
            <a:r>
              <a:rPr lang="en-US" dirty="0">
                <a:latin typeface="Garamond" charset="0"/>
              </a:rPr>
              <a:t>Data-Driven and Data-Aware Architectures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2763439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623712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20990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2013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248316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88246244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54415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93411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848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17994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87180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4365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893353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9164669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993821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0275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79836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283495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3015643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mindset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9765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88502903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69307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7091625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792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402155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372155128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209131777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08437315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40462770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309770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131887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708312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t>1. Some data and layers in DNNs are very tolerant to errors</a:t>
            </a:r>
          </a:p>
          <a:p>
            <a:pPr marL="0" indent="0">
              <a:buNone/>
            </a:pPr>
            <a:endParaRPr lang="en-US" dirty="0"/>
          </a:p>
          <a:p>
            <a:pPr marL="0" indent="0">
              <a:buNone/>
            </a:pPr>
            <a:r>
              <a:rPr lang="en-US" dirty="0"/>
              <a:t>2. We can reduce DRAM latency and voltage on such data and layers (intermediate feature maps and weights)</a:t>
            </a:r>
          </a:p>
          <a:p>
            <a:pPr marL="0" indent="0">
              <a:buNone/>
            </a:pPr>
            <a:endParaRPr lang="en-US" dirty="0"/>
          </a:p>
          <a:p>
            <a:pPr marL="0" indent="0">
              <a:buNone/>
            </a:pPr>
            <a:r>
              <a:rPr lang="en-US" dirty="0"/>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50385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Garamond" charset="0"/>
                <a:ea typeface="ＭＳ Ｐゴシック" charset="0"/>
                <a:cs typeface="ＭＳ Ｐゴシック" charset="0"/>
              </a:rPr>
              <a:t>EDEN Flow</a:t>
            </a:r>
          </a:p>
        </p:txBody>
      </p:sp>
      <p:sp>
        <p:nvSpPr>
          <p:cNvPr id="21506" name="Content Placeholder 2"/>
          <p:cNvSpPr>
            <a:spLocks noGrp="1"/>
          </p:cNvSpPr>
          <p:nvPr>
            <p:ph idx="1"/>
          </p:nvPr>
        </p:nvSpPr>
        <p:spPr>
          <a:xfrm>
            <a:off x="0" y="908720"/>
            <a:ext cx="9144000" cy="4606736"/>
          </a:xfrm>
        </p:spPr>
        <p:txBody>
          <a:bodyPr>
            <a:normAutofit/>
          </a:bodyPr>
          <a:lstStyle/>
          <a:p>
            <a:r>
              <a:rPr lang="en-US" dirty="0">
                <a:solidFill>
                  <a:srgbClr val="FF0000"/>
                </a:solidFill>
                <a:latin typeface="Tahoma" charset="0"/>
                <a:ea typeface="ＭＳ Ｐゴシック" charset="0"/>
                <a:cs typeface="ＭＳ Ｐゴシック" charset="0"/>
              </a:rPr>
              <a:t>Goal: </a:t>
            </a:r>
            <a:r>
              <a:rPr lang="en-US" sz="2200" dirty="0">
                <a:latin typeface="Tahoma" charset="0"/>
                <a:ea typeface="ＭＳ Ｐゴシック" charset="0"/>
                <a:cs typeface="ＭＳ Ｐゴシック" charset="0"/>
              </a:rPr>
              <a:t>reduce energy consumption and improve performance of DNNs by reducing voltage and timing parameters in DRAM</a:t>
            </a:r>
          </a:p>
          <a:p>
            <a:r>
              <a:rPr lang="en-US" dirty="0">
                <a:solidFill>
                  <a:srgbClr val="FF0000"/>
                </a:solidFill>
                <a:latin typeface="Tahoma" charset="0"/>
                <a:ea typeface="ＭＳ Ｐゴシック" charset="0"/>
                <a:cs typeface="ＭＳ Ｐゴシック" charset="0"/>
              </a:rPr>
              <a:t>Key Ideas:</a:t>
            </a:r>
          </a:p>
          <a:p>
            <a:pPr lvl="1"/>
            <a:r>
              <a:rPr lang="en-US" dirty="0">
                <a:latin typeface="Tahoma" charset="0"/>
                <a:ea typeface="ＭＳ Ｐゴシック" charset="0"/>
                <a:cs typeface="ＭＳ Ｐゴシック" charset="0"/>
              </a:rPr>
              <a:t>Build an error model by profiling the target DRAM module with reduced voltage and timing </a:t>
            </a:r>
          </a:p>
          <a:p>
            <a:pPr lvl="1"/>
            <a:r>
              <a:rPr lang="en-US" dirty="0">
                <a:latin typeface="Tahoma" charset="0"/>
                <a:ea typeface="ＭＳ Ｐゴシック" charset="0"/>
                <a:cs typeface="ＭＳ Ｐゴシック" charset="0"/>
              </a:rPr>
              <a:t>Boost DNN accuracy by introducing the error model in training</a:t>
            </a:r>
          </a:p>
          <a:p>
            <a:pPr marL="687387" lvl="1" indent="-342900"/>
            <a:r>
              <a:rPr lang="en-US" dirty="0">
                <a:latin typeface="Tahoma" charset="0"/>
                <a:ea typeface="ＭＳ Ｐゴシック" charset="0"/>
                <a:cs typeface="ＭＳ Ｐゴシック" charset="0"/>
              </a:rPr>
              <a:t>Profile the boosted DNN to understand the network’s error tolerance</a:t>
            </a:r>
          </a:p>
          <a:p>
            <a:pPr marL="687387" lvl="1" indent="-342900"/>
            <a:r>
              <a:rPr lang="en-US" dirty="0">
                <a:latin typeface="Tahoma" charset="0"/>
                <a:ea typeface="ＭＳ Ｐゴシック" charset="0"/>
                <a:cs typeface="ＭＳ Ｐゴシック" charset="0"/>
              </a:rPr>
              <a:t>Map DNN components to DRAM partitions and DRAM settings </a:t>
            </a:r>
          </a:p>
        </p:txBody>
      </p:sp>
      <p:sp>
        <p:nvSpPr>
          <p:cNvPr id="215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3" name="Picture 12">
            <a:extLst>
              <a:ext uri="{FF2B5EF4-FFF2-40B4-BE49-F238E27FC236}">
                <a16:creationId xmlns:a16="http://schemas.microsoft.com/office/drawing/2014/main" id="{61113F35-10C3-AE43-B837-8AE9EFC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54" y="5179365"/>
            <a:ext cx="660400" cy="647700"/>
          </a:xfrm>
          <a:prstGeom prst="rect">
            <a:avLst/>
          </a:prstGeom>
        </p:spPr>
      </p:pic>
      <p:pic>
        <p:nvPicPr>
          <p:cNvPr id="14" name="Picture 13">
            <a:extLst>
              <a:ext uri="{FF2B5EF4-FFF2-40B4-BE49-F238E27FC236}">
                <a16:creationId xmlns:a16="http://schemas.microsoft.com/office/drawing/2014/main" id="{D562187E-BC3A-794D-9D31-07DD5A189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027" y="5052365"/>
            <a:ext cx="762000" cy="901700"/>
          </a:xfrm>
          <a:prstGeom prst="rect">
            <a:avLst/>
          </a:prstGeom>
        </p:spPr>
      </p:pic>
      <p:pic>
        <p:nvPicPr>
          <p:cNvPr id="15" name="Picture 14">
            <a:extLst>
              <a:ext uri="{FF2B5EF4-FFF2-40B4-BE49-F238E27FC236}">
                <a16:creationId xmlns:a16="http://schemas.microsoft.com/office/drawing/2014/main" id="{4BCE0444-04A4-A344-8C5B-89634D202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105" y="5192065"/>
            <a:ext cx="825500" cy="622300"/>
          </a:xfrm>
          <a:prstGeom prst="rect">
            <a:avLst/>
          </a:prstGeom>
        </p:spPr>
      </p:pic>
      <p:grpSp>
        <p:nvGrpSpPr>
          <p:cNvPr id="20" name="Group 19">
            <a:extLst>
              <a:ext uri="{FF2B5EF4-FFF2-40B4-BE49-F238E27FC236}">
                <a16:creationId xmlns:a16="http://schemas.microsoft.com/office/drawing/2014/main" id="{190BB1F1-BE5C-2E45-9A9D-85F200A6173C}"/>
              </a:ext>
            </a:extLst>
          </p:cNvPr>
          <p:cNvGrpSpPr/>
          <p:nvPr/>
        </p:nvGrpSpPr>
        <p:grpSpPr>
          <a:xfrm>
            <a:off x="768105" y="5013806"/>
            <a:ext cx="1599317" cy="1003300"/>
            <a:chOff x="738394" y="4205544"/>
            <a:chExt cx="1599317" cy="1003300"/>
          </a:xfrm>
        </p:grpSpPr>
        <p:pic>
          <p:nvPicPr>
            <p:cNvPr id="9" name="Picture 8">
              <a:extLst>
                <a:ext uri="{FF2B5EF4-FFF2-40B4-BE49-F238E27FC236}">
                  <a16:creationId xmlns:a16="http://schemas.microsoft.com/office/drawing/2014/main" id="{AED7DD14-F039-354F-838F-36360ADB7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4" y="4281744"/>
              <a:ext cx="723900" cy="850900"/>
            </a:xfrm>
            <a:prstGeom prst="rect">
              <a:avLst/>
            </a:prstGeom>
          </p:spPr>
        </p:pic>
        <p:pic>
          <p:nvPicPr>
            <p:cNvPr id="10" name="Picture 9">
              <a:extLst>
                <a:ext uri="{FF2B5EF4-FFF2-40B4-BE49-F238E27FC236}">
                  <a16:creationId xmlns:a16="http://schemas.microsoft.com/office/drawing/2014/main" id="{4FC96456-784C-414E-AAF1-C6FFFC0BD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511" y="4205544"/>
              <a:ext cx="711200" cy="1003300"/>
            </a:xfrm>
            <a:prstGeom prst="rect">
              <a:avLst/>
            </a:prstGeom>
          </p:spPr>
        </p:pic>
        <p:cxnSp>
          <p:nvCxnSpPr>
            <p:cNvPr id="4" name="Straight Arrow Connector 3">
              <a:extLst>
                <a:ext uri="{FF2B5EF4-FFF2-40B4-BE49-F238E27FC236}">
                  <a16:creationId xmlns:a16="http://schemas.microsoft.com/office/drawing/2014/main" id="{1CBFB265-015E-624F-9E6A-65C15AE3FD84}"/>
                </a:ext>
              </a:extLst>
            </p:cNvPr>
            <p:cNvCxnSpPr>
              <a:stCxn id="9" idx="3"/>
              <a:endCxn id="10" idx="1"/>
            </p:cNvCxnSpPr>
            <p:nvPr/>
          </p:nvCxnSpPr>
          <p:spPr>
            <a:xfrm>
              <a:off x="1462294" y="4707194"/>
              <a:ext cx="1642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0CF3BD3-3E4E-3C4A-9F08-575A5B63B490}"/>
              </a:ext>
            </a:extLst>
          </p:cNvPr>
          <p:cNvGrpSpPr/>
          <p:nvPr/>
        </p:nvGrpSpPr>
        <p:grpSpPr>
          <a:xfrm>
            <a:off x="2857657" y="5109515"/>
            <a:ext cx="1714343" cy="787400"/>
            <a:chOff x="3222757" y="4313494"/>
            <a:chExt cx="1714343" cy="787400"/>
          </a:xfrm>
        </p:grpSpPr>
        <p:pic>
          <p:nvPicPr>
            <p:cNvPr id="11" name="Picture 10">
              <a:extLst>
                <a:ext uri="{FF2B5EF4-FFF2-40B4-BE49-F238E27FC236}">
                  <a16:creationId xmlns:a16="http://schemas.microsoft.com/office/drawing/2014/main" id="{7B3B6305-2258-F244-A5E3-1BEBB8696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757" y="4351594"/>
              <a:ext cx="787400" cy="711200"/>
            </a:xfrm>
            <a:prstGeom prst="rect">
              <a:avLst/>
            </a:prstGeom>
          </p:spPr>
        </p:pic>
        <p:pic>
          <p:nvPicPr>
            <p:cNvPr id="12" name="Picture 11">
              <a:extLst>
                <a:ext uri="{FF2B5EF4-FFF2-40B4-BE49-F238E27FC236}">
                  <a16:creationId xmlns:a16="http://schemas.microsoft.com/office/drawing/2014/main" id="{C4572F4B-0BC4-AF4F-BAE3-303F802BED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1600" y="4313494"/>
              <a:ext cx="825500" cy="787400"/>
            </a:xfrm>
            <a:prstGeom prst="rect">
              <a:avLst/>
            </a:prstGeom>
          </p:spPr>
        </p:pic>
        <p:cxnSp>
          <p:nvCxnSpPr>
            <p:cNvPr id="16" name="Straight Arrow Connector 15">
              <a:extLst>
                <a:ext uri="{FF2B5EF4-FFF2-40B4-BE49-F238E27FC236}">
                  <a16:creationId xmlns:a16="http://schemas.microsoft.com/office/drawing/2014/main" id="{34AA6718-FB71-CC4E-89D8-F6816BEFD24E}"/>
                </a:ext>
              </a:extLst>
            </p:cNvPr>
            <p:cNvCxnSpPr>
              <a:stCxn id="11" idx="3"/>
              <a:endCxn id="12" idx="1"/>
            </p:cNvCxnSpPr>
            <p:nvPr/>
          </p:nvCxnSpPr>
          <p:spPr>
            <a:xfrm>
              <a:off x="4010157" y="4707194"/>
              <a:ext cx="101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FFC2C781-6E2F-0446-B52B-EF8039821C72}"/>
              </a:ext>
            </a:extLst>
          </p:cNvPr>
          <p:cNvCxnSpPr>
            <a:stCxn id="10" idx="3"/>
            <a:endCxn id="11" idx="1"/>
          </p:cNvCxnSpPr>
          <p:nvPr/>
        </p:nvCxnSpPr>
        <p:spPr>
          <a:xfrm flipV="1">
            <a:off x="2367422" y="5503215"/>
            <a:ext cx="490235" cy="12241"/>
          </a:xfrm>
          <a:prstGeom prst="straightConnector1">
            <a:avLst/>
          </a:prstGeom>
          <a:ln w="50800" cmpd="sng">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248625-AFC7-9646-BCED-65435E4F53D9}"/>
              </a:ext>
            </a:extLst>
          </p:cNvPr>
          <p:cNvCxnSpPr>
            <a:stCxn id="12" idx="3"/>
            <a:endCxn id="13" idx="1"/>
          </p:cNvCxnSpPr>
          <p:nvPr/>
        </p:nvCxnSpPr>
        <p:spPr>
          <a:xfrm>
            <a:off x="4572000" y="5503215"/>
            <a:ext cx="425654"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208448-93B4-634C-90B2-8D5001C445B1}"/>
              </a:ext>
            </a:extLst>
          </p:cNvPr>
          <p:cNvCxnSpPr>
            <a:stCxn id="13" idx="3"/>
            <a:endCxn id="14" idx="1"/>
          </p:cNvCxnSpPr>
          <p:nvPr/>
        </p:nvCxnSpPr>
        <p:spPr>
          <a:xfrm>
            <a:off x="5658054" y="5503215"/>
            <a:ext cx="599973"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7F989F0-8769-524A-B62C-8444D4C7ED0B}"/>
              </a:ext>
            </a:extLst>
          </p:cNvPr>
          <p:cNvCxnSpPr>
            <a:stCxn id="14" idx="3"/>
            <a:endCxn id="15" idx="1"/>
          </p:cNvCxnSpPr>
          <p:nvPr/>
        </p:nvCxnSpPr>
        <p:spPr>
          <a:xfrm>
            <a:off x="7020027" y="5503215"/>
            <a:ext cx="617078"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112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50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0-#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06E0-EB9A-AD4B-A9D8-356A74B5ABBF}"/>
              </a:ext>
            </a:extLst>
          </p:cNvPr>
          <p:cNvSpPr>
            <a:spLocks noGrp="1"/>
          </p:cNvSpPr>
          <p:nvPr>
            <p:ph type="title"/>
          </p:nvPr>
        </p:nvSpPr>
        <p:spPr/>
        <p:txBody>
          <a:bodyPr/>
          <a:lstStyle/>
          <a:p>
            <a:r>
              <a:rPr lang="en-US" dirty="0"/>
              <a:t>EDEN Power, Performance, Accuracy</a:t>
            </a:r>
          </a:p>
        </p:txBody>
      </p:sp>
      <p:sp>
        <p:nvSpPr>
          <p:cNvPr id="3" name="Content Placeholder 2">
            <a:extLst>
              <a:ext uri="{FF2B5EF4-FFF2-40B4-BE49-F238E27FC236}">
                <a16:creationId xmlns:a16="http://schemas.microsoft.com/office/drawing/2014/main" id="{A81D2111-17E1-624E-818E-BC5782E424C2}"/>
              </a:ext>
            </a:extLst>
          </p:cNvPr>
          <p:cNvSpPr>
            <a:spLocks noGrp="1"/>
          </p:cNvSpPr>
          <p:nvPr>
            <p:ph idx="1"/>
          </p:nvPr>
        </p:nvSpPr>
        <p:spPr>
          <a:xfrm>
            <a:off x="228600" y="5589240"/>
            <a:ext cx="8610600" cy="530004"/>
          </a:xfrm>
        </p:spPr>
        <p:txBody>
          <a:bodyPr/>
          <a:lstStyle/>
          <a:p>
            <a:r>
              <a:rPr lang="en-US" dirty="0"/>
              <a:t>~15-20% power savings, 8% perf improvement, &lt;1% accuracy loss</a:t>
            </a:r>
          </a:p>
        </p:txBody>
      </p:sp>
      <p:sp>
        <p:nvSpPr>
          <p:cNvPr id="4" name="Slide Number Placeholder 3">
            <a:extLst>
              <a:ext uri="{FF2B5EF4-FFF2-40B4-BE49-F238E27FC236}">
                <a16:creationId xmlns:a16="http://schemas.microsoft.com/office/drawing/2014/main" id="{8C0C00B1-1971-6F4A-8228-93D200CCAC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Google Shape;114;p21">
            <a:extLst>
              <a:ext uri="{FF2B5EF4-FFF2-40B4-BE49-F238E27FC236}">
                <a16:creationId xmlns:a16="http://schemas.microsoft.com/office/drawing/2014/main" id="{0A3003D1-A66A-4249-BDEC-FD86329A044A}"/>
              </a:ext>
            </a:extLst>
          </p:cNvPr>
          <p:cNvPicPr preferRelativeResize="0"/>
          <p:nvPr/>
        </p:nvPicPr>
        <p:blipFill>
          <a:blip r:embed="rId2">
            <a:alphaModFix/>
          </a:blip>
          <a:stretch>
            <a:fillRect/>
          </a:stretch>
        </p:blipFill>
        <p:spPr>
          <a:xfrm>
            <a:off x="1187624" y="1268760"/>
            <a:ext cx="6048672" cy="4032448"/>
          </a:xfrm>
          <a:prstGeom prst="rect">
            <a:avLst/>
          </a:prstGeom>
          <a:noFill/>
          <a:ln>
            <a:noFill/>
          </a:ln>
        </p:spPr>
      </p:pic>
      <p:pic>
        <p:nvPicPr>
          <p:cNvPr id="6" name="Picture 5">
            <a:extLst>
              <a:ext uri="{FF2B5EF4-FFF2-40B4-BE49-F238E27FC236}">
                <a16:creationId xmlns:a16="http://schemas.microsoft.com/office/drawing/2014/main" id="{F3605FE9-9304-434B-B529-687B4FB420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3880179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78655727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51551578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 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New computation, communication, storage paradigms</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445006"/>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&amp; scalable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0712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97380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2627087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5807673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08700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6058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51762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866867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357281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154259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311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1549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6525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39102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9321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541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7893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36669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0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0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7847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1832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14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1316182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39785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2043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3734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208636</TotalTime>
  <Words>8939</Words>
  <Application>Microsoft Macintosh PowerPoint</Application>
  <PresentationFormat>On-screen Show (4:3)</PresentationFormat>
  <Paragraphs>1849</Paragraphs>
  <Slides>178</Slides>
  <Notes>28</Notes>
  <HiddenSlides>0</HiddenSlides>
  <MMClips>0</MMClips>
  <ScaleCrop>false</ScaleCrop>
  <HeadingPairs>
    <vt:vector size="8" baseType="variant">
      <vt:variant>
        <vt:lpstr>Fonts Used</vt:lpstr>
      </vt:variant>
      <vt:variant>
        <vt:i4>26</vt:i4>
      </vt:variant>
      <vt:variant>
        <vt:lpstr>Theme</vt:lpstr>
      </vt:variant>
      <vt:variant>
        <vt:i4>57</vt:i4>
      </vt:variant>
      <vt:variant>
        <vt:lpstr>Embedded OLE Servers</vt:lpstr>
      </vt:variant>
      <vt:variant>
        <vt:i4>1</vt:i4>
      </vt:variant>
      <vt:variant>
        <vt:lpstr>Slide Titles</vt:lpstr>
      </vt:variant>
      <vt:variant>
        <vt:i4>178</vt:i4>
      </vt:variant>
    </vt:vector>
  </HeadingPairs>
  <TitlesOfParts>
    <vt:vector size="262" baseType="lpstr">
      <vt:lpstr>ＭＳ Ｐゴシック</vt:lpstr>
      <vt:lpstr>ヒラギノ角ゴ ProN W3</vt:lpstr>
      <vt:lpstr>ヒラギノ角ゴ ProN W6</vt:lpstr>
      <vt:lpstr>Adobe Garamond Pro</vt:lpstr>
      <vt:lpstr>Arial</vt:lpstr>
      <vt:lpstr>Calibri</vt:lpstr>
      <vt:lpstr>Calibri Light</vt:lpstr>
      <vt:lpstr>Cambria</vt:lpstr>
      <vt:lpstr>Cambria Math</vt:lpstr>
      <vt:lpstr>Corbel</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11_Edge</vt:lpstr>
      <vt:lpstr>12_Edge</vt:lpstr>
      <vt:lpstr>14_Edge</vt:lpstr>
      <vt:lpstr>171_Edge</vt:lpstr>
      <vt:lpstr>15_Edge</vt:lpstr>
      <vt:lpstr>5_Office Theme</vt:lpstr>
      <vt:lpstr>21_Office Theme</vt:lpstr>
      <vt:lpstr>16_Edge</vt:lpstr>
      <vt:lpstr>10_Edge</vt:lpstr>
      <vt:lpstr>60_Edge</vt:lpstr>
      <vt:lpstr>Visio</vt:lpstr>
      <vt:lpstr>Enabling Practical Processing  in and near Memory  for Data-Intensive Computing  </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Why In-Memory Computation Today?</vt:lpstr>
      <vt:lpstr>Why In-Memory Computation Today?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Challenge and Opportunity for Future</vt:lpstr>
      <vt:lpstr>Concluding Remarks</vt:lpstr>
      <vt:lpstr>Architectures for Intelligent Machines</vt:lpstr>
      <vt:lpstr>PowerPoint Presentation</vt:lpstr>
      <vt:lpstr>We Need to Revisit the Entire Stack</vt:lpstr>
      <vt:lpstr>Enabling Practical Processing  in and near Memory  for Data-Intensive Computing  </vt:lpstr>
      <vt:lpstr>Backup Slides</vt:lpstr>
      <vt:lpstr>Data-Centric Architectures: Properties</vt:lpstr>
      <vt:lpstr>Low-Latency &amp; Low-Energy Data Access</vt:lpstr>
      <vt:lpstr>Two Major Sources of Latency Inefficiency</vt:lpstr>
      <vt:lpstr>Why is Latency High?</vt:lpstr>
      <vt:lpstr>Adaptive-Latency DRAM</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Analysis of Latency-Voltage in DRAM Chips</vt:lpstr>
      <vt:lpstr>VAMPIRE DRAM Power Model</vt:lpstr>
      <vt:lpstr>Data-Driven and Data-Aware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Expressive (Memory) Interfaces for GPUs</vt:lpstr>
      <vt:lpstr>An Example: Hybrid Memory Management</vt:lpstr>
      <vt:lpstr>An Example: Heterogeneous-Reliability Memory</vt:lpstr>
      <vt:lpstr>Exploiting Memory Error Tolerance  with Hybrid Memory Systems</vt:lpstr>
      <vt:lpstr>Another Example: EDEN</vt:lpstr>
      <vt:lpstr>EDEN Flow</vt:lpstr>
      <vt:lpstr>EDEN Power, Performance, Accuracy</vt:lpstr>
      <vt:lpstr>Challenge and Opportunity for Future</vt:lpstr>
      <vt:lpstr>Recap: Corollaries: Architectures Today …</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lpstr>Brief Self Introduction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2833</cp:revision>
  <cp:lastPrinted>2017-12-05T03:30:35Z</cp:lastPrinted>
  <dcterms:created xsi:type="dcterms:W3CDTF">2010-10-08T20:41:54Z</dcterms:created>
  <dcterms:modified xsi:type="dcterms:W3CDTF">2019-06-04T23:14:41Z</dcterms:modified>
</cp:coreProperties>
</file>