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2.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3.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6.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7.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8.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9.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0.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1.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notesSlides/notesSlide7.xml" ContentType="application/vnd.openxmlformats-officedocument.presentationml.notesSlide+xml"/>
  <Override PartName="/ppt/charts/chart6.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3" r:id="rId2"/>
    <p:sldMasterId id="2147483654" r:id="rId3"/>
    <p:sldMasterId id="2147483666" r:id="rId4"/>
    <p:sldMasterId id="2147483678" r:id="rId5"/>
    <p:sldMasterId id="2147483691" r:id="rId6"/>
    <p:sldMasterId id="2147483704" r:id="rId7"/>
    <p:sldMasterId id="2147483717" r:id="rId8"/>
    <p:sldMasterId id="2147483730" r:id="rId9"/>
    <p:sldMasterId id="2147483743" r:id="rId10"/>
    <p:sldMasterId id="2147483755" r:id="rId11"/>
    <p:sldMasterId id="2147483767" r:id="rId12"/>
    <p:sldMasterId id="2147483779" r:id="rId13"/>
    <p:sldMasterId id="2147483791" r:id="rId14"/>
    <p:sldMasterId id="2147483804" r:id="rId15"/>
    <p:sldMasterId id="2147483816" r:id="rId16"/>
    <p:sldMasterId id="2147483828" r:id="rId17"/>
    <p:sldMasterId id="2147483840" r:id="rId18"/>
    <p:sldMasterId id="2147483845" r:id="rId19"/>
    <p:sldMasterId id="2147483858" r:id="rId20"/>
    <p:sldMasterId id="2147483861" r:id="rId21"/>
    <p:sldMasterId id="2147483874" r:id="rId22"/>
  </p:sldMasterIdLst>
  <p:notesMasterIdLst>
    <p:notesMasterId r:id="rId113"/>
  </p:notesMasterIdLst>
  <p:sldIdLst>
    <p:sldId id="256" r:id="rId23"/>
    <p:sldId id="7035" r:id="rId24"/>
    <p:sldId id="7461" r:id="rId25"/>
    <p:sldId id="7909" r:id="rId26"/>
    <p:sldId id="7910" r:id="rId27"/>
    <p:sldId id="7999" r:id="rId28"/>
    <p:sldId id="8236" r:id="rId29"/>
    <p:sldId id="7884" r:id="rId30"/>
    <p:sldId id="8237" r:id="rId31"/>
    <p:sldId id="7886" r:id="rId32"/>
    <p:sldId id="7888" r:id="rId33"/>
    <p:sldId id="3738" r:id="rId34"/>
    <p:sldId id="7911" r:id="rId35"/>
    <p:sldId id="7912" r:id="rId36"/>
    <p:sldId id="7913" r:id="rId37"/>
    <p:sldId id="7914" r:id="rId38"/>
    <p:sldId id="7563" r:id="rId39"/>
    <p:sldId id="7258" r:id="rId40"/>
    <p:sldId id="5245" r:id="rId41"/>
    <p:sldId id="5509" r:id="rId42"/>
    <p:sldId id="6156" r:id="rId43"/>
    <p:sldId id="7026" r:id="rId44"/>
    <p:sldId id="7380" r:id="rId45"/>
    <p:sldId id="8214" r:id="rId46"/>
    <p:sldId id="8095" r:id="rId47"/>
    <p:sldId id="5239" r:id="rId48"/>
    <p:sldId id="7404" r:id="rId49"/>
    <p:sldId id="7501" r:id="rId50"/>
    <p:sldId id="7095" r:id="rId51"/>
    <p:sldId id="7405" r:id="rId52"/>
    <p:sldId id="7918" r:id="rId53"/>
    <p:sldId id="7919" r:id="rId54"/>
    <p:sldId id="7920" r:id="rId55"/>
    <p:sldId id="7042" r:id="rId56"/>
    <p:sldId id="7640" r:id="rId57"/>
    <p:sldId id="7922" r:id="rId58"/>
    <p:sldId id="7923" r:id="rId59"/>
    <p:sldId id="8289" r:id="rId60"/>
    <p:sldId id="8290" r:id="rId61"/>
    <p:sldId id="8299" r:id="rId62"/>
    <p:sldId id="8300" r:id="rId63"/>
    <p:sldId id="2147470826" r:id="rId64"/>
    <p:sldId id="7927" r:id="rId65"/>
    <p:sldId id="7929" r:id="rId66"/>
    <p:sldId id="7930" r:id="rId67"/>
    <p:sldId id="7931" r:id="rId68"/>
    <p:sldId id="7932" r:id="rId69"/>
    <p:sldId id="2147470827" r:id="rId70"/>
    <p:sldId id="7942" r:id="rId71"/>
    <p:sldId id="7943" r:id="rId72"/>
    <p:sldId id="2147470828" r:id="rId73"/>
    <p:sldId id="8028" r:id="rId74"/>
    <p:sldId id="7934" r:id="rId75"/>
    <p:sldId id="7935" r:id="rId76"/>
    <p:sldId id="7936" r:id="rId77"/>
    <p:sldId id="7937" r:id="rId78"/>
    <p:sldId id="7938" r:id="rId79"/>
    <p:sldId id="7956" r:id="rId80"/>
    <p:sldId id="7959" r:id="rId81"/>
    <p:sldId id="2147470829" r:id="rId82"/>
    <p:sldId id="2147470830" r:id="rId83"/>
    <p:sldId id="2147470831" r:id="rId84"/>
    <p:sldId id="2147470832" r:id="rId85"/>
    <p:sldId id="2147470833" r:id="rId86"/>
    <p:sldId id="7952" r:id="rId87"/>
    <p:sldId id="7953" r:id="rId88"/>
    <p:sldId id="7954" r:id="rId89"/>
    <p:sldId id="7955" r:id="rId90"/>
    <p:sldId id="7960" r:id="rId91"/>
    <p:sldId id="7377" r:id="rId92"/>
    <p:sldId id="5351" r:id="rId93"/>
    <p:sldId id="6547" r:id="rId94"/>
    <p:sldId id="8003" r:id="rId95"/>
    <p:sldId id="5614" r:id="rId96"/>
    <p:sldId id="8006" r:id="rId97"/>
    <p:sldId id="8007" r:id="rId98"/>
    <p:sldId id="8008" r:id="rId99"/>
    <p:sldId id="8009" r:id="rId100"/>
    <p:sldId id="8010" r:id="rId101"/>
    <p:sldId id="8011" r:id="rId102"/>
    <p:sldId id="8012" r:id="rId103"/>
    <p:sldId id="8013" r:id="rId104"/>
    <p:sldId id="8297" r:id="rId105"/>
    <p:sldId id="8015" r:id="rId106"/>
    <p:sldId id="2147470721" r:id="rId107"/>
    <p:sldId id="8295" r:id="rId108"/>
    <p:sldId id="8296" r:id="rId109"/>
    <p:sldId id="8235" r:id="rId110"/>
    <p:sldId id="2147470825" r:id="rId111"/>
    <p:sldId id="2147470834" r:id="rId11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4" roundtripDataSignature="AMtx7mggNcw8Na+iFSDeiJWqT+h7PYgd8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79"/>
    <p:restoredTop sz="94648"/>
  </p:normalViewPr>
  <p:slideViewPr>
    <p:cSldViewPr snapToGrid="0">
      <p:cViewPr varScale="1">
        <p:scale>
          <a:sx n="117" d="100"/>
          <a:sy n="117" d="100"/>
        </p:scale>
        <p:origin x="21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theme" Target="theme/theme1.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slide" Target="slides/slide90.xml"/><Relationship Id="rId16" Type="http://schemas.openxmlformats.org/officeDocument/2006/relationships/slideMaster" Target="slideMasters/slideMaster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58.xml"/><Relationship Id="rId85" Type="http://schemas.openxmlformats.org/officeDocument/2006/relationships/slide" Target="slides/slide6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08" Type="http://schemas.openxmlformats.org/officeDocument/2006/relationships/slide" Target="slides/slide86.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customschemas.google.com/relationships/presentationmetadata" Target="metadata"/><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presProps" Target="presProps.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5" Type="http://schemas.openxmlformats.org/officeDocument/2006/relationships/slideMaster" Target="slideMasters/slideMaster15.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s>
</file>

<file path=ppt/charts/_rels/chart1.xml.rels><?xml version="1.0" encoding="UTF-8" standalone="yes"?>
<Relationships xmlns="http://schemas.openxmlformats.org/package/2006/relationships"><Relationship Id="rId3" Type="http://schemas.openxmlformats.org/officeDocument/2006/relationships/oleObject" Target="file:////Users\geraldo\Downloads\energy_data%20movemen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geraldo\Downloads\energy_data%20movemen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amiraliboroumand:cmu:Google-Internship-EdgeTPU:ML-Workload-Analysis-repaired%20-backup-graphs.xlsx"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50539791016692"/>
          <c:y val="0.20925669962517277"/>
          <c:w val="0.67405083293159773"/>
          <c:h val="0.63376124972111569"/>
        </c:manualLayout>
      </c:layout>
      <c:barChart>
        <c:barDir val="col"/>
        <c:grouping val="clustered"/>
        <c:varyColors val="0"/>
        <c:ser>
          <c:idx val="0"/>
          <c:order val="0"/>
          <c:tx>
            <c:strRef>
              <c:f>Sheet1!$B$1</c:f>
              <c:strCache>
                <c:ptCount val="1"/>
                <c:pt idx="0">
                  <c:v>Energy (pJ)</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Sheet1!$B$2:$B$8</c:f>
              <c:numCache>
                <c:formatCode>General</c:formatCode>
                <c:ptCount val="7"/>
                <c:pt idx="0">
                  <c:v>0.1</c:v>
                </c:pt>
                <c:pt idx="1">
                  <c:v>0.9</c:v>
                </c:pt>
                <c:pt idx="2">
                  <c:v>1</c:v>
                </c:pt>
                <c:pt idx="3">
                  <c:v>3.1</c:v>
                </c:pt>
                <c:pt idx="4">
                  <c:v>3.7</c:v>
                </c:pt>
                <c:pt idx="5">
                  <c:v>5</c:v>
                </c:pt>
                <c:pt idx="6">
                  <c:v>640</c:v>
                </c:pt>
              </c:numCache>
            </c:numRef>
          </c:val>
          <c:extLst>
            <c:ext xmlns:c16="http://schemas.microsoft.com/office/drawing/2014/chart" uri="{C3380CC4-5D6E-409C-BE32-E72D297353CC}">
              <c16:uniqueId val="{00000000-D624-8D47-A68C-B1EE97E20108}"/>
            </c:ext>
          </c:extLst>
        </c:ser>
        <c:dLbls>
          <c:showLegendKey val="0"/>
          <c:showVal val="0"/>
          <c:showCatName val="0"/>
          <c:showSerName val="0"/>
          <c:showPercent val="0"/>
          <c:showBubbleSize val="0"/>
        </c:dLbls>
        <c:gapWidth val="80"/>
        <c:overlap val="-27"/>
        <c:axId val="924789647"/>
        <c:axId val="924791295"/>
      </c:barChart>
      <c:lineChart>
        <c:grouping val="standard"/>
        <c:varyColors val="0"/>
        <c:ser>
          <c:idx val="1"/>
          <c:order val="1"/>
          <c:tx>
            <c:strRef>
              <c:f>Sheet1!$C$1</c:f>
              <c:strCache>
                <c:ptCount val="1"/>
                <c:pt idx="0">
                  <c:v>ADD (int) Relative Cost</c:v>
                </c:pt>
              </c:strCache>
            </c:strRef>
          </c:tx>
          <c:spPr>
            <a:ln w="60325" cap="rnd">
              <a:solidFill>
                <a:schemeClr val="tx2"/>
              </a:solidFill>
              <a:round/>
            </a:ln>
            <a:effectLst/>
          </c:spPr>
          <c:marker>
            <c:symbol val="diamond"/>
            <c:size val="15"/>
            <c:spPr>
              <a:solidFill>
                <a:schemeClr val="tx2"/>
              </a:solidFill>
              <a:ln w="15875">
                <a:solidFill>
                  <a:schemeClr val="tx2"/>
                </a:solidFill>
              </a:ln>
              <a:effectLst/>
            </c:spPr>
          </c:marker>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Sheet1!$C$2:$C$8</c:f>
              <c:numCache>
                <c:formatCode>General</c:formatCode>
                <c:ptCount val="7"/>
                <c:pt idx="0">
                  <c:v>1</c:v>
                </c:pt>
                <c:pt idx="1">
                  <c:v>9</c:v>
                </c:pt>
                <c:pt idx="2">
                  <c:v>10</c:v>
                </c:pt>
                <c:pt idx="3">
                  <c:v>31</c:v>
                </c:pt>
                <c:pt idx="4">
                  <c:v>37</c:v>
                </c:pt>
                <c:pt idx="5">
                  <c:v>50</c:v>
                </c:pt>
                <c:pt idx="6">
                  <c:v>6400</c:v>
                </c:pt>
              </c:numCache>
            </c:numRef>
          </c:val>
          <c:smooth val="0"/>
          <c:extLst>
            <c:ext xmlns:c16="http://schemas.microsoft.com/office/drawing/2014/chart" uri="{C3380CC4-5D6E-409C-BE32-E72D297353CC}">
              <c16:uniqueId val="{00000001-D624-8D47-A68C-B1EE97E20108}"/>
            </c:ext>
          </c:extLst>
        </c:ser>
        <c:dLbls>
          <c:showLegendKey val="0"/>
          <c:showVal val="0"/>
          <c:showCatName val="0"/>
          <c:showSerName val="0"/>
          <c:showPercent val="0"/>
          <c:showBubbleSize val="0"/>
        </c:dLbls>
        <c:marker val="1"/>
        <c:smooth val="0"/>
        <c:axId val="924789647"/>
        <c:axId val="924791295"/>
      </c:lineChart>
      <c:catAx>
        <c:axId val="924789647"/>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91295"/>
        <c:crosses val="autoZero"/>
        <c:auto val="1"/>
        <c:lblAlgn val="ctr"/>
        <c:lblOffset val="100"/>
        <c:noMultiLvlLbl val="0"/>
      </c:catAx>
      <c:valAx>
        <c:axId val="924791295"/>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dirty="0"/>
                  <a:t>Energy for a 32-bit Operation (log scale)</a:t>
                </a:r>
              </a:p>
            </c:rich>
          </c:tx>
          <c:layout>
            <c:manualLayout>
              <c:xMode val="edge"/>
              <c:yMode val="edge"/>
              <c:x val="0.1477584051993501"/>
              <c:y val="0.1606950779030822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89647"/>
        <c:crosses val="autoZero"/>
        <c:crossBetween val="between"/>
      </c:valAx>
      <c:spPr>
        <a:noFill/>
        <a:ln>
          <a:noFill/>
        </a:ln>
        <a:effectLst/>
      </c:spPr>
    </c:plotArea>
    <c:legend>
      <c:legendPos val="t"/>
      <c:layout>
        <c:manualLayout>
          <c:xMode val="edge"/>
          <c:yMode val="edge"/>
          <c:x val="0.32499214383916297"/>
          <c:y val="0.145730285308277"/>
          <c:w val="0.50380604210188007"/>
          <c:h val="6.094086877101698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50539791016692"/>
          <c:y val="0.20925669962517277"/>
          <c:w val="0.67405083293159773"/>
          <c:h val="0.63376124972111569"/>
        </c:manualLayout>
      </c:layout>
      <c:barChart>
        <c:barDir val="col"/>
        <c:grouping val="clustered"/>
        <c:varyColors val="0"/>
        <c:ser>
          <c:idx val="0"/>
          <c:order val="0"/>
          <c:tx>
            <c:strRef>
              <c:f>Sheet1!$B$1</c:f>
              <c:strCache>
                <c:ptCount val="1"/>
                <c:pt idx="0">
                  <c:v>Energy (pJ)</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Sheet1!$B$2:$B$8</c:f>
              <c:numCache>
                <c:formatCode>General</c:formatCode>
                <c:ptCount val="7"/>
                <c:pt idx="0">
                  <c:v>0.1</c:v>
                </c:pt>
                <c:pt idx="1">
                  <c:v>0.9</c:v>
                </c:pt>
                <c:pt idx="2">
                  <c:v>1</c:v>
                </c:pt>
                <c:pt idx="3">
                  <c:v>3.1</c:v>
                </c:pt>
                <c:pt idx="4">
                  <c:v>3.7</c:v>
                </c:pt>
                <c:pt idx="5">
                  <c:v>5</c:v>
                </c:pt>
                <c:pt idx="6">
                  <c:v>640</c:v>
                </c:pt>
              </c:numCache>
            </c:numRef>
          </c:val>
          <c:extLst>
            <c:ext xmlns:c16="http://schemas.microsoft.com/office/drawing/2014/chart" uri="{C3380CC4-5D6E-409C-BE32-E72D297353CC}">
              <c16:uniqueId val="{00000000-D624-8D47-A68C-B1EE97E20108}"/>
            </c:ext>
          </c:extLst>
        </c:ser>
        <c:dLbls>
          <c:showLegendKey val="0"/>
          <c:showVal val="0"/>
          <c:showCatName val="0"/>
          <c:showSerName val="0"/>
          <c:showPercent val="0"/>
          <c:showBubbleSize val="0"/>
        </c:dLbls>
        <c:gapWidth val="80"/>
        <c:overlap val="-27"/>
        <c:axId val="924789647"/>
        <c:axId val="924791295"/>
      </c:barChart>
      <c:lineChart>
        <c:grouping val="standard"/>
        <c:varyColors val="0"/>
        <c:ser>
          <c:idx val="1"/>
          <c:order val="1"/>
          <c:tx>
            <c:strRef>
              <c:f>Sheet1!$C$1</c:f>
              <c:strCache>
                <c:ptCount val="1"/>
                <c:pt idx="0">
                  <c:v>ADD (int) Relative Cost</c:v>
                </c:pt>
              </c:strCache>
            </c:strRef>
          </c:tx>
          <c:spPr>
            <a:ln w="60325" cap="rnd">
              <a:solidFill>
                <a:schemeClr val="tx2"/>
              </a:solidFill>
              <a:round/>
            </a:ln>
            <a:effectLst/>
          </c:spPr>
          <c:marker>
            <c:symbol val="diamond"/>
            <c:size val="15"/>
            <c:spPr>
              <a:solidFill>
                <a:schemeClr val="tx2"/>
              </a:solidFill>
              <a:ln w="15875">
                <a:solidFill>
                  <a:schemeClr val="tx2"/>
                </a:solidFill>
              </a:ln>
              <a:effectLst/>
            </c:spPr>
          </c:marker>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Sheet1!$C$2:$C$8</c:f>
              <c:numCache>
                <c:formatCode>General</c:formatCode>
                <c:ptCount val="7"/>
                <c:pt idx="0">
                  <c:v>1</c:v>
                </c:pt>
                <c:pt idx="1">
                  <c:v>9</c:v>
                </c:pt>
                <c:pt idx="2">
                  <c:v>10</c:v>
                </c:pt>
                <c:pt idx="3">
                  <c:v>31</c:v>
                </c:pt>
                <c:pt idx="4">
                  <c:v>37</c:v>
                </c:pt>
                <c:pt idx="5">
                  <c:v>50</c:v>
                </c:pt>
                <c:pt idx="6">
                  <c:v>6400</c:v>
                </c:pt>
              </c:numCache>
            </c:numRef>
          </c:val>
          <c:smooth val="0"/>
          <c:extLst>
            <c:ext xmlns:c16="http://schemas.microsoft.com/office/drawing/2014/chart" uri="{C3380CC4-5D6E-409C-BE32-E72D297353CC}">
              <c16:uniqueId val="{00000001-D624-8D47-A68C-B1EE97E20108}"/>
            </c:ext>
          </c:extLst>
        </c:ser>
        <c:dLbls>
          <c:showLegendKey val="0"/>
          <c:showVal val="0"/>
          <c:showCatName val="0"/>
          <c:showSerName val="0"/>
          <c:showPercent val="0"/>
          <c:showBubbleSize val="0"/>
        </c:dLbls>
        <c:marker val="1"/>
        <c:smooth val="0"/>
        <c:axId val="924789647"/>
        <c:axId val="924791295"/>
      </c:lineChart>
      <c:catAx>
        <c:axId val="924789647"/>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91295"/>
        <c:crosses val="autoZero"/>
        <c:auto val="1"/>
        <c:lblAlgn val="ctr"/>
        <c:lblOffset val="100"/>
        <c:noMultiLvlLbl val="0"/>
      </c:catAx>
      <c:valAx>
        <c:axId val="924791295"/>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dirty="0"/>
                  <a:t>Energy for a 32-bit Operation (log scale)</a:t>
                </a:r>
              </a:p>
            </c:rich>
          </c:tx>
          <c:layout>
            <c:manualLayout>
              <c:xMode val="edge"/>
              <c:yMode val="edge"/>
              <c:x val="0.1477584051993501"/>
              <c:y val="0.1606950779030822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89647"/>
        <c:crosses val="autoZero"/>
        <c:crossBetween val="between"/>
      </c:valAx>
      <c:spPr>
        <a:noFill/>
        <a:ln>
          <a:noFill/>
        </a:ln>
        <a:effectLst/>
      </c:spPr>
    </c:plotArea>
    <c:legend>
      <c:legendPos val="t"/>
      <c:layout>
        <c:manualLayout>
          <c:xMode val="edge"/>
          <c:yMode val="edge"/>
          <c:x val="0.32499214383916297"/>
          <c:y val="0.145730285308277"/>
          <c:w val="0.50380604210188007"/>
          <c:h val="6.094086877101698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2375865926595"/>
          <c:y val="0.12945946535953601"/>
          <c:w val="0.86863689170001301"/>
          <c:h val="0.478239404335495"/>
        </c:manualLayout>
      </c:layout>
      <c:barChart>
        <c:barDir val="col"/>
        <c:grouping val="stacked"/>
        <c:varyColors val="0"/>
        <c:ser>
          <c:idx val="0"/>
          <c:order val="0"/>
          <c:tx>
            <c:strRef>
              <c:f>'Noronha-Proposal-Result'!$T$116</c:f>
              <c:strCache>
                <c:ptCount val="1"/>
                <c:pt idx="0">
                  <c:v>Total Static</c:v>
                </c:pt>
              </c:strCache>
            </c:strRef>
          </c:tx>
          <c:spPr>
            <a:solidFill>
              <a:schemeClr val="tx1"/>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'Noronha-Proposal-Result'!$T$117:$T$146</c:f>
              <c:numCache>
                <c:formatCode>General</c:formatCode>
                <c:ptCount val="30"/>
                <c:pt idx="0">
                  <c:v>0.18336898082999201</c:v>
                </c:pt>
                <c:pt idx="1">
                  <c:v>2.8807456200452601E-2</c:v>
                </c:pt>
                <c:pt idx="2">
                  <c:v>1.6648405087365599E-3</c:v>
                </c:pt>
                <c:pt idx="3">
                  <c:v>0.182605477659394</c:v>
                </c:pt>
                <c:pt idx="4">
                  <c:v>5.0529269869651901E-2</c:v>
                </c:pt>
                <c:pt idx="5">
                  <c:v>2.9201875643069201E-3</c:v>
                </c:pt>
                <c:pt idx="6">
                  <c:v>0.18196233170166501</c:v>
                </c:pt>
                <c:pt idx="7">
                  <c:v>4.9264944264114E-2</c:v>
                </c:pt>
                <c:pt idx="8">
                  <c:v>2.8471196589116799E-3</c:v>
                </c:pt>
                <c:pt idx="9">
                  <c:v>0.181601258270706</c:v>
                </c:pt>
                <c:pt idx="10">
                  <c:v>0.17418796532873601</c:v>
                </c:pt>
                <c:pt idx="11">
                  <c:v>4.5879366886306699E-2</c:v>
                </c:pt>
                <c:pt idx="12">
                  <c:v>0.22843217304160399</c:v>
                </c:pt>
                <c:pt idx="13">
                  <c:v>0.21229569166946</c:v>
                </c:pt>
                <c:pt idx="14">
                  <c:v>3.3444521070352798E-2</c:v>
                </c:pt>
                <c:pt idx="15">
                  <c:v>0.104250085428801</c:v>
                </c:pt>
                <c:pt idx="16">
                  <c:v>7.1166821286420004E-2</c:v>
                </c:pt>
                <c:pt idx="17">
                  <c:v>1.3518392297138899E-2</c:v>
                </c:pt>
                <c:pt idx="18">
                  <c:v>0.23801422149787699</c:v>
                </c:pt>
                <c:pt idx="19">
                  <c:v>0.21306709112519201</c:v>
                </c:pt>
                <c:pt idx="20">
                  <c:v>3.72371671329675E-2</c:v>
                </c:pt>
                <c:pt idx="21">
                  <c:v>0.18269874330908201</c:v>
                </c:pt>
                <c:pt idx="22">
                  <c:v>8.3928929598445196E-2</c:v>
                </c:pt>
                <c:pt idx="23">
                  <c:v>1.8428916065629301E-2</c:v>
                </c:pt>
                <c:pt idx="24">
                  <c:v>0.13761116944635801</c:v>
                </c:pt>
                <c:pt idx="25">
                  <c:v>5.9898695965186703E-2</c:v>
                </c:pt>
                <c:pt idx="26">
                  <c:v>3.06159912286584E-2</c:v>
                </c:pt>
                <c:pt idx="27">
                  <c:v>0.16493306137688599</c:v>
                </c:pt>
                <c:pt idx="28">
                  <c:v>8.6827059138931101E-2</c:v>
                </c:pt>
                <c:pt idx="29">
                  <c:v>2.41168260877586E-2</c:v>
                </c:pt>
              </c:numCache>
            </c:numRef>
          </c:val>
          <c:extLst>
            <c:ext xmlns:c16="http://schemas.microsoft.com/office/drawing/2014/chart" uri="{C3380CC4-5D6E-409C-BE32-E72D297353CC}">
              <c16:uniqueId val="{00000000-17DC-2444-9296-EB85C77333E5}"/>
            </c:ext>
          </c:extLst>
        </c:ser>
        <c:ser>
          <c:idx val="1"/>
          <c:order val="1"/>
          <c:tx>
            <c:strRef>
              <c:f>'Noronha-Proposal-Result'!$U$116</c:f>
              <c:strCache>
                <c:ptCount val="1"/>
                <c:pt idx="0">
                  <c:v>PE</c:v>
                </c:pt>
              </c:strCache>
            </c:strRef>
          </c:tx>
          <c:spPr>
            <a:solidFill>
              <a:schemeClr val="accent2"/>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'Noronha-Proposal-Result'!$U$117:$U$146</c:f>
              <c:numCache>
                <c:formatCode>General</c:formatCode>
                <c:ptCount val="30"/>
                <c:pt idx="0">
                  <c:v>9.0239276490578692E-3</c:v>
                </c:pt>
                <c:pt idx="1">
                  <c:v>9.0239276490578692E-3</c:v>
                </c:pt>
                <c:pt idx="2">
                  <c:v>9.0239276490578692E-3</c:v>
                </c:pt>
                <c:pt idx="3">
                  <c:v>8.9025020670481202E-3</c:v>
                </c:pt>
                <c:pt idx="4">
                  <c:v>8.9025020670481202E-3</c:v>
                </c:pt>
                <c:pt idx="5">
                  <c:v>8.9025020670481202E-3</c:v>
                </c:pt>
                <c:pt idx="6">
                  <c:v>8.9121432902873107E-3</c:v>
                </c:pt>
                <c:pt idx="7">
                  <c:v>8.9121432902873107E-3</c:v>
                </c:pt>
                <c:pt idx="8">
                  <c:v>8.9121432902873107E-3</c:v>
                </c:pt>
                <c:pt idx="9">
                  <c:v>0.30264670529030102</c:v>
                </c:pt>
                <c:pt idx="10">
                  <c:v>0.30264670529030102</c:v>
                </c:pt>
                <c:pt idx="11">
                  <c:v>0.30264670529030102</c:v>
                </c:pt>
                <c:pt idx="12">
                  <c:v>0.211107476403575</c:v>
                </c:pt>
                <c:pt idx="13">
                  <c:v>0.211107476403575</c:v>
                </c:pt>
                <c:pt idx="14">
                  <c:v>0.211107476403575</c:v>
                </c:pt>
                <c:pt idx="15">
                  <c:v>7.8692141780799404E-2</c:v>
                </c:pt>
                <c:pt idx="16">
                  <c:v>7.8692141780799404E-2</c:v>
                </c:pt>
                <c:pt idx="17">
                  <c:v>7.8692141780799404E-2</c:v>
                </c:pt>
                <c:pt idx="18">
                  <c:v>0.19984411775074201</c:v>
                </c:pt>
                <c:pt idx="19">
                  <c:v>0.19984411775074201</c:v>
                </c:pt>
                <c:pt idx="20">
                  <c:v>0.19984411775074201</c:v>
                </c:pt>
                <c:pt idx="21">
                  <c:v>0.12035191944</c:v>
                </c:pt>
                <c:pt idx="22">
                  <c:v>0.12035191944</c:v>
                </c:pt>
                <c:pt idx="23">
                  <c:v>0.12035191944</c:v>
                </c:pt>
                <c:pt idx="24">
                  <c:v>0.24015212256121099</c:v>
                </c:pt>
                <c:pt idx="25">
                  <c:v>0.24015212256121099</c:v>
                </c:pt>
                <c:pt idx="26">
                  <c:v>0.24015212256121099</c:v>
                </c:pt>
                <c:pt idx="27">
                  <c:v>0.198221753537866</c:v>
                </c:pt>
                <c:pt idx="28">
                  <c:v>0.198221753537866</c:v>
                </c:pt>
                <c:pt idx="29">
                  <c:v>0.198221753537866</c:v>
                </c:pt>
              </c:numCache>
            </c:numRef>
          </c:val>
          <c:extLst>
            <c:ext xmlns:c16="http://schemas.microsoft.com/office/drawing/2014/chart" uri="{C3380CC4-5D6E-409C-BE32-E72D297353CC}">
              <c16:uniqueId val="{00000001-17DC-2444-9296-EB85C77333E5}"/>
            </c:ext>
          </c:extLst>
        </c:ser>
        <c:ser>
          <c:idx val="2"/>
          <c:order val="2"/>
          <c:tx>
            <c:strRef>
              <c:f>'Noronha-Proposal-Result'!$V$116</c:f>
              <c:strCache>
                <c:ptCount val="1"/>
                <c:pt idx="0">
                  <c:v>Param Buffer+NoC</c:v>
                </c:pt>
              </c:strCache>
            </c:strRef>
          </c:tx>
          <c:spPr>
            <a:solidFill>
              <a:schemeClr val="bg2">
                <a:lumMod val="65000"/>
              </a:schemeClr>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'Noronha-Proposal-Result'!$V$117:$V$146</c:f>
              <c:numCache>
                <c:formatCode>General</c:formatCode>
                <c:ptCount val="30"/>
                <c:pt idx="0">
                  <c:v>1.17319578794446E-2</c:v>
                </c:pt>
                <c:pt idx="1">
                  <c:v>1.17319578794446E-2</c:v>
                </c:pt>
                <c:pt idx="2">
                  <c:v>0</c:v>
                </c:pt>
                <c:pt idx="3">
                  <c:v>1.26463384742045E-2</c:v>
                </c:pt>
                <c:pt idx="4">
                  <c:v>1.26463384742045E-2</c:v>
                </c:pt>
                <c:pt idx="5">
                  <c:v>0</c:v>
                </c:pt>
                <c:pt idx="6">
                  <c:v>1.22304942107313E-2</c:v>
                </c:pt>
                <c:pt idx="7">
                  <c:v>1.22304942107313E-2</c:v>
                </c:pt>
                <c:pt idx="8">
                  <c:v>0</c:v>
                </c:pt>
                <c:pt idx="9">
                  <c:v>0.35616827105794402</c:v>
                </c:pt>
                <c:pt idx="10">
                  <c:v>0.35616827105794402</c:v>
                </c:pt>
                <c:pt idx="11">
                  <c:v>6.6223757251329196E-3</c:v>
                </c:pt>
                <c:pt idx="12">
                  <c:v>0.364500915103388</c:v>
                </c:pt>
                <c:pt idx="13">
                  <c:v>0.364500915103388</c:v>
                </c:pt>
                <c:pt idx="14">
                  <c:v>8.6009506674301801E-3</c:v>
                </c:pt>
                <c:pt idx="15">
                  <c:v>0.62156848757749905</c:v>
                </c:pt>
                <c:pt idx="16">
                  <c:v>0.62156848757749905</c:v>
                </c:pt>
                <c:pt idx="17">
                  <c:v>1.14344534757841E-2</c:v>
                </c:pt>
                <c:pt idx="18">
                  <c:v>0.35461763122291701</c:v>
                </c:pt>
                <c:pt idx="19">
                  <c:v>0.35461763122291701</c:v>
                </c:pt>
                <c:pt idx="20">
                  <c:v>8.1578121744225098E-3</c:v>
                </c:pt>
                <c:pt idx="21">
                  <c:v>0.14232606012886101</c:v>
                </c:pt>
                <c:pt idx="22">
                  <c:v>0.14232606012886101</c:v>
                </c:pt>
                <c:pt idx="23">
                  <c:v>2.5231355232569201E-3</c:v>
                </c:pt>
                <c:pt idx="24">
                  <c:v>0.157034360792177</c:v>
                </c:pt>
                <c:pt idx="25">
                  <c:v>0.157034360792177</c:v>
                </c:pt>
                <c:pt idx="26">
                  <c:v>2.5904245573330799E-3</c:v>
                </c:pt>
                <c:pt idx="27">
                  <c:v>0.191725325515018</c:v>
                </c:pt>
                <c:pt idx="28">
                  <c:v>0.191725325515018</c:v>
                </c:pt>
                <c:pt idx="29">
                  <c:v>3.8424508294236498E-3</c:v>
                </c:pt>
              </c:numCache>
            </c:numRef>
          </c:val>
          <c:extLst>
            <c:ext xmlns:c16="http://schemas.microsoft.com/office/drawing/2014/chart" uri="{C3380CC4-5D6E-409C-BE32-E72D297353CC}">
              <c16:uniqueId val="{00000002-17DC-2444-9296-EB85C77333E5}"/>
            </c:ext>
          </c:extLst>
        </c:ser>
        <c:ser>
          <c:idx val="3"/>
          <c:order val="3"/>
          <c:tx>
            <c:strRef>
              <c:f>'Noronha-Proposal-Result'!$W$116</c:f>
              <c:strCache>
                <c:ptCount val="1"/>
                <c:pt idx="0">
                  <c:v>Act Buffer+NoC </c:v>
                </c:pt>
              </c:strCache>
            </c:strRef>
          </c:tx>
          <c:spPr>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'Noronha-Proposal-Result'!$W$117:$W$146</c:f>
              <c:numCache>
                <c:formatCode>General</c:formatCode>
                <c:ptCount val="30"/>
                <c:pt idx="0">
                  <c:v>2.9555537094047102E-4</c:v>
                </c:pt>
                <c:pt idx="1">
                  <c:v>2.9555537094047102E-4</c:v>
                </c:pt>
                <c:pt idx="2">
                  <c:v>9.2361053418897092E-6</c:v>
                </c:pt>
                <c:pt idx="3">
                  <c:v>5.0107283867161596E-4</c:v>
                </c:pt>
                <c:pt idx="4">
                  <c:v>5.0107283867161596E-4</c:v>
                </c:pt>
                <c:pt idx="5">
                  <c:v>1.5658526208487999E-5</c:v>
                </c:pt>
                <c:pt idx="6">
                  <c:v>4.7681475228888098E-4</c:v>
                </c:pt>
                <c:pt idx="7">
                  <c:v>4.7681475228888098E-4</c:v>
                </c:pt>
                <c:pt idx="8">
                  <c:v>1.49004610090275E-5</c:v>
                </c:pt>
                <c:pt idx="9">
                  <c:v>1.1177727163700701E-2</c:v>
                </c:pt>
                <c:pt idx="10">
                  <c:v>1.1177727163700701E-2</c:v>
                </c:pt>
                <c:pt idx="11">
                  <c:v>2.0783184535549999E-4</c:v>
                </c:pt>
                <c:pt idx="12">
                  <c:v>1.3213716411052699E-2</c:v>
                </c:pt>
                <c:pt idx="13">
                  <c:v>1.3213716411052699E-2</c:v>
                </c:pt>
                <c:pt idx="14">
                  <c:v>3.1179763417779101E-4</c:v>
                </c:pt>
                <c:pt idx="15">
                  <c:v>2.4600990708866101E-2</c:v>
                </c:pt>
                <c:pt idx="16">
                  <c:v>2.4600990708866101E-2</c:v>
                </c:pt>
                <c:pt idx="17">
                  <c:v>4.6662127278753298E-4</c:v>
                </c:pt>
                <c:pt idx="18">
                  <c:v>1.3074099229801499E-2</c:v>
                </c:pt>
                <c:pt idx="19">
                  <c:v>1.3074099229801499E-2</c:v>
                </c:pt>
                <c:pt idx="20">
                  <c:v>3.0237853406216598E-4</c:v>
                </c:pt>
                <c:pt idx="21">
                  <c:v>4.4215647416857599E-3</c:v>
                </c:pt>
                <c:pt idx="22">
                  <c:v>4.4215647416857599E-3</c:v>
                </c:pt>
                <c:pt idx="23">
                  <c:v>8.4816955952810505E-5</c:v>
                </c:pt>
                <c:pt idx="24">
                  <c:v>5.4670362156908703E-3</c:v>
                </c:pt>
                <c:pt idx="25">
                  <c:v>5.4670362156908703E-3</c:v>
                </c:pt>
                <c:pt idx="26">
                  <c:v>9.32644896359156E-5</c:v>
                </c:pt>
                <c:pt idx="27">
                  <c:v>6.4590966926953404E-3</c:v>
                </c:pt>
                <c:pt idx="28">
                  <c:v>6.4590966926953404E-3</c:v>
                </c:pt>
                <c:pt idx="29">
                  <c:v>1.3406096723522499E-4</c:v>
                </c:pt>
              </c:numCache>
            </c:numRef>
          </c:val>
          <c:extLst>
            <c:ext xmlns:c16="http://schemas.microsoft.com/office/drawing/2014/chart" uri="{C3380CC4-5D6E-409C-BE32-E72D297353CC}">
              <c16:uniqueId val="{00000003-17DC-2444-9296-EB85C77333E5}"/>
            </c:ext>
          </c:extLst>
        </c:ser>
        <c:ser>
          <c:idx val="4"/>
          <c:order val="4"/>
          <c:tx>
            <c:strRef>
              <c:f>'Noronha-Proposal-Result'!$X$116</c:f>
              <c:strCache>
                <c:ptCount val="1"/>
                <c:pt idx="0">
                  <c:v>Off-chip Interconnect </c:v>
                </c:pt>
              </c:strCache>
            </c:strRef>
          </c:tx>
          <c:spPr>
            <a:solidFill>
              <a:srgbClr val="2661B1"/>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'Noronha-Proposal-Result'!$X$117:$X$146</c:f>
              <c:numCache>
                <c:formatCode>General</c:formatCode>
                <c:ptCount val="30"/>
                <c:pt idx="0">
                  <c:v>0.31791391739083502</c:v>
                </c:pt>
                <c:pt idx="1">
                  <c:v>0.31791391739083502</c:v>
                </c:pt>
                <c:pt idx="2">
                  <c:v>0</c:v>
                </c:pt>
                <c:pt idx="3">
                  <c:v>0.31782002356071198</c:v>
                </c:pt>
                <c:pt idx="4">
                  <c:v>0.31782002356071198</c:v>
                </c:pt>
                <c:pt idx="5">
                  <c:v>0</c:v>
                </c:pt>
                <c:pt idx="6">
                  <c:v>0.31824903738062998</c:v>
                </c:pt>
                <c:pt idx="7">
                  <c:v>0.31824903738062998</c:v>
                </c:pt>
                <c:pt idx="8">
                  <c:v>0</c:v>
                </c:pt>
                <c:pt idx="9">
                  <c:v>5.9303112174764402E-2</c:v>
                </c:pt>
                <c:pt idx="10">
                  <c:v>5.9303112174764402E-2</c:v>
                </c:pt>
                <c:pt idx="11">
                  <c:v>2.8786138858653401E-2</c:v>
                </c:pt>
                <c:pt idx="12">
                  <c:v>7.3025262353798304E-2</c:v>
                </c:pt>
                <c:pt idx="13">
                  <c:v>7.3025262353798304E-2</c:v>
                </c:pt>
                <c:pt idx="14">
                  <c:v>1.08559513443764E-2</c:v>
                </c:pt>
                <c:pt idx="15">
                  <c:v>6.8287030770842597E-2</c:v>
                </c:pt>
                <c:pt idx="16">
                  <c:v>6.8287030770842597E-2</c:v>
                </c:pt>
                <c:pt idx="17">
                  <c:v>6.8711290198049096E-3</c:v>
                </c:pt>
                <c:pt idx="18">
                  <c:v>7.7702269849615493E-2</c:v>
                </c:pt>
                <c:pt idx="19">
                  <c:v>7.7702269849615493E-2</c:v>
                </c:pt>
                <c:pt idx="20">
                  <c:v>8.00304014363434E-3</c:v>
                </c:pt>
                <c:pt idx="21">
                  <c:v>0.21986082412801999</c:v>
                </c:pt>
                <c:pt idx="22">
                  <c:v>0.21986082412801999</c:v>
                </c:pt>
                <c:pt idx="23">
                  <c:v>1.09143543164239E-2</c:v>
                </c:pt>
                <c:pt idx="24">
                  <c:v>0.183710413979845</c:v>
                </c:pt>
                <c:pt idx="25">
                  <c:v>0.183710413979845</c:v>
                </c:pt>
                <c:pt idx="26">
                  <c:v>1.8102743050721699E-2</c:v>
                </c:pt>
                <c:pt idx="27">
                  <c:v>0.192662946552287</c:v>
                </c:pt>
                <c:pt idx="28">
                  <c:v>0.192662946552287</c:v>
                </c:pt>
                <c:pt idx="29">
                  <c:v>1.25364080315724E-2</c:v>
                </c:pt>
              </c:numCache>
            </c:numRef>
          </c:val>
          <c:extLst>
            <c:ext xmlns:c16="http://schemas.microsoft.com/office/drawing/2014/chart" uri="{C3380CC4-5D6E-409C-BE32-E72D297353CC}">
              <c16:uniqueId val="{00000004-17DC-2444-9296-EB85C77333E5}"/>
            </c:ext>
          </c:extLst>
        </c:ser>
        <c:ser>
          <c:idx val="5"/>
          <c:order val="5"/>
          <c:tx>
            <c:strRef>
              <c:f>'Noronha-Proposal-Result'!$Y$116</c:f>
              <c:strCache>
                <c:ptCount val="1"/>
                <c:pt idx="0">
                  <c:v>DRAM </c:v>
                </c:pt>
              </c:strCache>
            </c:strRef>
          </c:tx>
          <c:spPr>
            <a:solidFill>
              <a:schemeClr val="accent3">
                <a:lumMod val="60000"/>
                <a:lumOff val="40000"/>
              </a:schemeClr>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'Noronha-Proposal-Result'!$Y$117:$Y$146</c:f>
              <c:numCache>
                <c:formatCode>General</c:formatCode>
                <c:ptCount val="30"/>
                <c:pt idx="0">
                  <c:v>0.47766566087973</c:v>
                </c:pt>
                <c:pt idx="1">
                  <c:v>0.47766566087973</c:v>
                </c:pt>
                <c:pt idx="2">
                  <c:v>0.166110021836711</c:v>
                </c:pt>
                <c:pt idx="3">
                  <c:v>0.47752458539997</c:v>
                </c:pt>
                <c:pt idx="4">
                  <c:v>0.47752458539997</c:v>
                </c:pt>
                <c:pt idx="5">
                  <c:v>0.16606096231047199</c:v>
                </c:pt>
                <c:pt idx="6">
                  <c:v>0.47816917866439701</c:v>
                </c:pt>
                <c:pt idx="7">
                  <c:v>0.47816917866439701</c:v>
                </c:pt>
                <c:pt idx="8">
                  <c:v>0.16628512203137899</c:v>
                </c:pt>
                <c:pt idx="9">
                  <c:v>8.9102926042583602E-2</c:v>
                </c:pt>
                <c:pt idx="10">
                  <c:v>8.9102926042583602E-2</c:v>
                </c:pt>
                <c:pt idx="11">
                  <c:v>3.0985876111314401E-2</c:v>
                </c:pt>
                <c:pt idx="12">
                  <c:v>0.10972045668658199</c:v>
                </c:pt>
                <c:pt idx="13">
                  <c:v>0.10972045668658199</c:v>
                </c:pt>
                <c:pt idx="14">
                  <c:v>3.8155699579859599E-2</c:v>
                </c:pt>
                <c:pt idx="15">
                  <c:v>0.10260126373319101</c:v>
                </c:pt>
                <c:pt idx="16">
                  <c:v>0.10260126373319101</c:v>
                </c:pt>
                <c:pt idx="17">
                  <c:v>3.5679973577765298E-2</c:v>
                </c:pt>
                <c:pt idx="18">
                  <c:v>0.116747660449047</c:v>
                </c:pt>
                <c:pt idx="19">
                  <c:v>0.116747660449047</c:v>
                </c:pt>
                <c:pt idx="20">
                  <c:v>4.0599435996424099E-2</c:v>
                </c:pt>
                <c:pt idx="21">
                  <c:v>0.33034088825234997</c:v>
                </c:pt>
                <c:pt idx="22">
                  <c:v>0.33034088825234997</c:v>
                </c:pt>
                <c:pt idx="23">
                  <c:v>0.11487728060688999</c:v>
                </c:pt>
                <c:pt idx="24">
                  <c:v>0.276024897004718</c:v>
                </c:pt>
                <c:pt idx="25">
                  <c:v>0.276024897004718</c:v>
                </c:pt>
                <c:pt idx="26">
                  <c:v>9.5988691304469201E-2</c:v>
                </c:pt>
                <c:pt idx="27">
                  <c:v>0.289476077194812</c:v>
                </c:pt>
                <c:pt idx="28">
                  <c:v>0.289476077194812</c:v>
                </c:pt>
                <c:pt idx="29">
                  <c:v>0.101005795165806</c:v>
                </c:pt>
              </c:numCache>
            </c:numRef>
          </c:val>
          <c:extLst>
            <c:ext xmlns:c16="http://schemas.microsoft.com/office/drawing/2014/chart" uri="{C3380CC4-5D6E-409C-BE32-E72D297353CC}">
              <c16:uniqueId val="{00000005-17DC-2444-9296-EB85C77333E5}"/>
            </c:ext>
          </c:extLst>
        </c:ser>
        <c:dLbls>
          <c:showLegendKey val="0"/>
          <c:showVal val="0"/>
          <c:showCatName val="0"/>
          <c:showSerName val="0"/>
          <c:showPercent val="0"/>
          <c:showBubbleSize val="0"/>
        </c:dLbls>
        <c:gapWidth val="150"/>
        <c:overlap val="100"/>
        <c:axId val="1822949240"/>
        <c:axId val="1822952264"/>
      </c:barChart>
      <c:catAx>
        <c:axId val="1822949240"/>
        <c:scaling>
          <c:orientation val="minMax"/>
        </c:scaling>
        <c:delete val="0"/>
        <c:axPos val="b"/>
        <c:numFmt formatCode="General" sourceLinked="0"/>
        <c:majorTickMark val="out"/>
        <c:minorTickMark val="none"/>
        <c:tickLblPos val="nextTo"/>
        <c:txPr>
          <a:bodyPr/>
          <a:lstStyle/>
          <a:p>
            <a:pPr>
              <a:defRPr sz="1700" b="0">
                <a:latin typeface="Gill Sans MT" panose="020B0502020104020203" pitchFamily="34" charset="77"/>
              </a:defRPr>
            </a:pPr>
            <a:endParaRPr lang="en-US"/>
          </a:p>
        </c:txPr>
        <c:crossAx val="1822952264"/>
        <c:crosses val="autoZero"/>
        <c:auto val="1"/>
        <c:lblAlgn val="ctr"/>
        <c:lblOffset val="100"/>
        <c:noMultiLvlLbl val="0"/>
      </c:catAx>
      <c:valAx>
        <c:axId val="1822952264"/>
        <c:scaling>
          <c:orientation val="minMax"/>
          <c:max val="1"/>
        </c:scaling>
        <c:delete val="0"/>
        <c:axPos val="l"/>
        <c:majorGridlines/>
        <c:title>
          <c:tx>
            <c:rich>
              <a:bodyPr rot="-5400000" vert="horz"/>
              <a:lstStyle/>
              <a:p>
                <a:pPr>
                  <a:defRPr sz="2000">
                    <a:latin typeface="Gill Sans MT" panose="020B0502020104020203" pitchFamily="34" charset="77"/>
                  </a:defRPr>
                </a:pPr>
                <a:r>
                  <a:rPr lang="en-US" sz="2000">
                    <a:latin typeface="Gill Sans MT" panose="020B0502020104020203" pitchFamily="34" charset="77"/>
                  </a:rPr>
                  <a:t>Normalized Energy</a:t>
                </a:r>
              </a:p>
            </c:rich>
          </c:tx>
          <c:layout>
            <c:manualLayout>
              <c:xMode val="edge"/>
              <c:yMode val="edge"/>
              <c:x val="1.0928961748633901E-2"/>
              <c:y val="0.13647727215479999"/>
            </c:manualLayout>
          </c:layout>
          <c:overlay val="0"/>
        </c:title>
        <c:numFmt formatCode="General" sourceLinked="0"/>
        <c:majorTickMark val="out"/>
        <c:minorTickMark val="none"/>
        <c:tickLblPos val="nextTo"/>
        <c:txPr>
          <a:bodyPr/>
          <a:lstStyle/>
          <a:p>
            <a:pPr>
              <a:defRPr sz="2000">
                <a:latin typeface="Gill Sans MT" panose="020B0502020104020203" pitchFamily="34" charset="77"/>
              </a:defRPr>
            </a:pPr>
            <a:endParaRPr lang="en-US"/>
          </a:p>
        </c:txPr>
        <c:crossAx val="1822949240"/>
        <c:crosses val="autoZero"/>
        <c:crossBetween val="between"/>
        <c:majorUnit val="0.25"/>
      </c:valAx>
      <c:spPr>
        <a:ln>
          <a:solidFill>
            <a:schemeClr val="tx1"/>
          </a:solidFill>
        </a:ln>
      </c:spPr>
    </c:plotArea>
    <c:legend>
      <c:legendPos val="t"/>
      <c:layout>
        <c:manualLayout>
          <c:xMode val="edge"/>
          <c:yMode val="edge"/>
          <c:x val="0"/>
          <c:y val="0"/>
          <c:w val="1"/>
          <c:h val="0.107947399089509"/>
        </c:manualLayout>
      </c:layout>
      <c:overlay val="0"/>
      <c:txPr>
        <a:bodyPr/>
        <a:lstStyle/>
        <a:p>
          <a:pPr>
            <a:defRPr sz="2000" b="1">
              <a:latin typeface="Gill Sans MT" panose="020B0502020104020203" pitchFamily="34" charset="77"/>
            </a:defRPr>
          </a:pPr>
          <a:endParaRPr lang="en-US"/>
        </a:p>
      </c:txPr>
    </c:legend>
    <c:plotVisOnly val="1"/>
    <c:dispBlanksAs val="gap"/>
    <c:showDLblsOverMax val="0"/>
  </c:chart>
  <c:spPr>
    <a:ln>
      <a:noFill/>
    </a:ln>
  </c:sp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0.90288</cdr:x>
      <cdr:y>0.12877</cdr:y>
    </cdr:from>
    <cdr:to>
      <cdr:x>0.90288</cdr:x>
      <cdr:y>0.59181</cdr:y>
    </cdr:to>
    <cdr:cxnSp macro="">
      <cdr:nvCxnSpPr>
        <cdr:cNvPr id="3" name="Straight Connector 2">
          <a:extLst xmlns:a="http://schemas.openxmlformats.org/drawingml/2006/main">
            <a:ext uri="{FF2B5EF4-FFF2-40B4-BE49-F238E27FC236}">
              <a16:creationId xmlns:a16="http://schemas.microsoft.com/office/drawing/2014/main" id="{098D1079-4621-DC4F-9D9C-ECCF83AB901A}"/>
            </a:ext>
          </a:extLst>
        </cdr:cNvPr>
        <cdr:cNvCxnSpPr/>
      </cdr:nvCxnSpPr>
      <cdr:spPr>
        <a:xfrm xmlns:a="http://schemas.openxmlformats.org/drawingml/2006/main" flipV="1">
          <a:off x="8393575" y="613458"/>
          <a:ext cx="0" cy="2205942"/>
        </a:xfrm>
        <a:prstGeom xmlns:a="http://schemas.openxmlformats.org/drawingml/2006/main" prst="line">
          <a:avLst/>
        </a:prstGeom>
        <a:ln xmlns:a="http://schemas.openxmlformats.org/drawingml/2006/main" w="28575">
          <a:solidFill>
            <a:schemeClr val="tx1">
              <a:lumMod val="75000"/>
              <a:lumOff val="25000"/>
            </a:schemeClr>
          </a:solidFill>
          <a:prstDash val="dash"/>
          <a:headEnd type="none" w="med" len="med"/>
          <a:tailEnd type="non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p:cNvGrpSpPr/>
        <p:nvPr/>
      </p:nvGrpSpPr>
      <p:grpSpPr>
        <a:xfrm>
          <a:off x="0" y="0"/>
          <a:ext cx="0" cy="0"/>
          <a:chOff x="0" y="0"/>
          <a:chExt cx="0" cy="0"/>
        </a:xfrm>
      </p:grpSpPr>
      <p:sp>
        <p:nvSpPr>
          <p:cNvPr id="25" name="Google Shape;2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 name="Google Shape;2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C53B7-8840-87C2-6988-A3B917B3C06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DF29480D-51CC-B41C-ED4C-4E99BC6ABE7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AA4F806-4ED1-CCE6-41D0-84A2303B40F1}"/>
              </a:ext>
            </a:extLst>
          </p:cNvPr>
          <p:cNvSpPr>
            <a:spLocks noGrp="1"/>
          </p:cNvSpPr>
          <p:nvPr>
            <p:ph type="body" idx="1"/>
          </p:nvPr>
        </p:nvSpPr>
        <p:spPr/>
        <p:txBody>
          <a:bodyPr/>
          <a:lstStyle/>
          <a:p>
            <a:r>
              <a:rPr lang="en-US" dirty="0"/>
              <a:t>Our key idea is to leverage the connection between neighboring subarrays, </a:t>
            </a:r>
          </a:p>
          <a:p>
            <a:r>
              <a:rPr lang="en-US" dirty="0"/>
              <a:t>[CLICK] the NOT gate in the sense amplifier.</a:t>
            </a:r>
          </a:p>
          <a:p>
            <a:r>
              <a:rPr lang="en-US" dirty="0"/>
              <a:t>[CLICK] By simultaneously activating rows in neighboring subarrays, we can connect these rows through a NOT gate </a:t>
            </a:r>
          </a:p>
          <a:p>
            <a:r>
              <a:rPr lang="en-US" dirty="0"/>
              <a:t>[CLICK] As an example, source and destination in neighboring subarrays and if we first activate </a:t>
            </a:r>
            <a:r>
              <a:rPr lang="en-US" dirty="0" err="1"/>
              <a:t>src</a:t>
            </a:r>
            <a:endParaRPr lang="en-US" dirty="0"/>
          </a:p>
          <a:p>
            <a:r>
              <a:rPr lang="en-US" dirty="0"/>
              <a:t>[CLICK] and then activate destination, this result in sense amplifier to drive the negated </a:t>
            </a:r>
            <a:r>
              <a:rPr lang="en-US" dirty="0" err="1"/>
              <a:t>src</a:t>
            </a:r>
            <a:r>
              <a:rPr lang="en-US" dirty="0"/>
              <a:t> value to the </a:t>
            </a:r>
            <a:r>
              <a:rPr lang="en-US" dirty="0" err="1"/>
              <a:t>dst</a:t>
            </a:r>
            <a:endParaRPr lang="en-US" dirty="0"/>
          </a:p>
        </p:txBody>
      </p:sp>
      <p:sp>
        <p:nvSpPr>
          <p:cNvPr id="4" name="Slayt Numarası Yer Tutucusu 3">
            <a:extLst>
              <a:ext uri="{FF2B5EF4-FFF2-40B4-BE49-F238E27FC236}">
                <a16:creationId xmlns:a16="http://schemas.microsoft.com/office/drawing/2014/main" id="{5E0FB812-F800-064A-0240-BC9BAADD523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831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3DB2C-B4AC-BBDE-302C-E28E1ADD452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FBAFE11-6CC3-EE26-6BD4-8F1F76EF78C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1A917EE-C874-54A3-F071-14A06ED3EC60}"/>
              </a:ext>
            </a:extLst>
          </p:cNvPr>
          <p:cNvSpPr>
            <a:spLocks noGrp="1"/>
          </p:cNvSpPr>
          <p:nvPr>
            <p:ph type="body" idx="1"/>
          </p:nvPr>
        </p:nvSpPr>
        <p:spPr/>
        <p:txBody>
          <a:bodyPr/>
          <a:lstStyle/>
          <a:p>
            <a:r>
              <a:rPr lang="en-US" dirty="0"/>
              <a:t>[CLICK] Let me give the key idea by showing four cells: X,Y,A, and B, two from each neighboring subarrays.</a:t>
            </a:r>
          </a:p>
          <a:p>
            <a:r>
              <a:rPr lang="en-US" dirty="0"/>
              <a:t>[CLICK] Now if we activate these four cells simultaneously, </a:t>
            </a:r>
          </a:p>
          <a:p>
            <a:r>
              <a:rPr lang="en-US" dirty="0"/>
              <a:t>[CLICK] the </a:t>
            </a:r>
            <a:r>
              <a:rPr lang="en-US" dirty="0" err="1"/>
              <a:t>bitline</a:t>
            </a:r>
            <a:r>
              <a:rPr lang="en-US" dirty="0"/>
              <a:t> at the bottom subarray becomes the function of voltages in X and Y and the </a:t>
            </a:r>
            <a:r>
              <a:rPr lang="en-US" dirty="0" err="1"/>
              <a:t>bitline</a:t>
            </a:r>
            <a:r>
              <a:rPr lang="en-US" dirty="0"/>
              <a:t> at the top subarray becomes the function of voltages in A and B</a:t>
            </a:r>
          </a:p>
          <a:p>
            <a:r>
              <a:rPr lang="en-US" dirty="0"/>
              <a:t>[CLICK] Sense amplifier will compare voltage at the bottom </a:t>
            </a:r>
            <a:r>
              <a:rPr lang="en-US" dirty="0" err="1"/>
              <a:t>bitline</a:t>
            </a:r>
            <a:r>
              <a:rPr lang="en-US" dirty="0"/>
              <a:t> to the voltage at the top </a:t>
            </a:r>
            <a:r>
              <a:rPr lang="en-US" dirty="0" err="1"/>
              <a:t>bitline</a:t>
            </a:r>
            <a:r>
              <a:rPr lang="en-US" dirty="0"/>
              <a:t> and figure out which one is higher</a:t>
            </a:r>
          </a:p>
        </p:txBody>
      </p:sp>
      <p:sp>
        <p:nvSpPr>
          <p:cNvPr id="4" name="Slayt Numarası Yer Tutucusu 3">
            <a:extLst>
              <a:ext uri="{FF2B5EF4-FFF2-40B4-BE49-F238E27FC236}">
                <a16:creationId xmlns:a16="http://schemas.microsoft.com/office/drawing/2014/main" id="{2005252E-A5A8-1828-7EFC-C6729B7E260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171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[CLICK]We test 256 DDR4 chips from two major DRAM manufacturers, </a:t>
            </a:r>
          </a:p>
          <a:p>
            <a:r>
              <a:rPr lang="en-US" dirty="0"/>
              <a:t>[CLICK] covering different die densities and revisions</a:t>
            </a:r>
            <a:endParaRPr lang="en-CH" dirty="0"/>
          </a:p>
        </p:txBody>
      </p:sp>
      <p:sp>
        <p:nvSpPr>
          <p:cNvPr id="5" name="Slayt Numarası Yer Tutucusu 4">
            <a:extLst>
              <a:ext uri="{FF2B5EF4-FFF2-40B4-BE49-F238E27FC236}">
                <a16:creationId xmlns:a16="http://schemas.microsoft.com/office/drawing/2014/main" id="{356D7060-3310-7338-E057-EF71108F03E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805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our first results</a:t>
            </a:r>
          </a:p>
          <a:p>
            <a:r>
              <a:rPr lang="en-US" dirty="0"/>
              <a:t>[CLICK] Here is the plot, in the x-axis we have the number of input operands and y-axis shows the success rate distribution across dram cells and the hue shows the type of operation</a:t>
            </a:r>
          </a:p>
          <a:p>
            <a:r>
              <a:rPr lang="en-US" dirty="0"/>
              <a:t>[CLICK] Our key takeaway from this experiment is off-the-shelf DRAM chips can perform 2, 4, 8, 16 input AND, NAND, OR, and NOR operations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840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9DD6D-BDEC-19D5-7612-CD3826D4EE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74020E-BA66-E6C0-C3CA-376A05201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54A44-0FF6-3C9E-5158-92D00B30A483}"/>
              </a:ext>
            </a:extLst>
          </p:cNvPr>
          <p:cNvSpPr>
            <a:spLocks noGrp="1"/>
          </p:cNvSpPr>
          <p:nvPr>
            <p:ph type="body" idx="1"/>
          </p:nvPr>
        </p:nvSpPr>
        <p:spPr/>
        <p:txBody>
          <a:bodyPr/>
          <a:lstStyle/>
          <a:p>
            <a:r>
              <a:rPr lang="en-US" dirty="0"/>
              <a:t>Let’s see our first results</a:t>
            </a:r>
          </a:p>
          <a:p>
            <a:r>
              <a:rPr lang="en-US" dirty="0"/>
              <a:t>[CLICK] Here is the plot, in the x-axis we have the number of input operands and y-axis shows the success rate distribution across dram cells and the hue shows the type of operation</a:t>
            </a:r>
          </a:p>
          <a:p>
            <a:r>
              <a:rPr lang="en-US" dirty="0"/>
              <a:t>[CLICK] Our key takeaway from this experiment is off-the-shelf DRAM chips can perform 2, 4, 8, 16 input AND, NAND, OR, and NOR operations</a:t>
            </a:r>
            <a:endParaRPr lang="en-CH" dirty="0"/>
          </a:p>
        </p:txBody>
      </p:sp>
      <p:sp>
        <p:nvSpPr>
          <p:cNvPr id="4" name="Slide Number Placeholder 3">
            <a:extLst>
              <a:ext uri="{FF2B5EF4-FFF2-40B4-BE49-F238E27FC236}">
                <a16:creationId xmlns:a16="http://schemas.microsoft.com/office/drawing/2014/main" id="{BE499E00-C87F-8163-8DE6-FCB3C2C01D6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623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DE2C2-F8C6-50EA-732C-C49F0972AE0C}"/>
            </a:ext>
          </a:extLst>
        </p:cNvPr>
        <p:cNvGrpSpPr/>
        <p:nvPr/>
      </p:nvGrpSpPr>
      <p:grpSpPr>
        <a:xfrm>
          <a:off x="0" y="0"/>
          <a:ext cx="0" cy="0"/>
          <a:chOff x="0" y="0"/>
          <a:chExt cx="0" cy="0"/>
        </a:xfrm>
      </p:grpSpPr>
      <p:sp>
        <p:nvSpPr>
          <p:cNvPr id="136193" name="Rectangle 7">
            <a:extLst>
              <a:ext uri="{FF2B5EF4-FFF2-40B4-BE49-F238E27FC236}">
                <a16:creationId xmlns:a16="http://schemas.microsoft.com/office/drawing/2014/main" id="{B66EFA23-1BAF-9F1A-0F74-823383A49782}"/>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a:extLst>
              <a:ext uri="{FF2B5EF4-FFF2-40B4-BE49-F238E27FC236}">
                <a16:creationId xmlns:a16="http://schemas.microsoft.com/office/drawing/2014/main" id="{9BDCD433-82F1-ED8D-17F4-31AECD156B64}"/>
              </a:ext>
            </a:extLst>
          </p:cNvPr>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a:extLst>
              <a:ext uri="{FF2B5EF4-FFF2-40B4-BE49-F238E27FC236}">
                <a16:creationId xmlns:a16="http://schemas.microsoft.com/office/drawing/2014/main" id="{EC30C293-81CA-FBDE-FF2C-18898278FA5F}"/>
              </a:ext>
            </a:extLst>
          </p:cNvPr>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108211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7416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0A443-68D0-8738-DB7C-EA9BA63326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5A09F1-281B-0318-F03C-31C6C9DE0B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D391B-E625-DC03-60C0-9C55939D0622}"/>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6367834C-BDBD-9DC1-0E2C-4C505ED2B4E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3274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a:extLst>
            <a:ext uri="{FF2B5EF4-FFF2-40B4-BE49-F238E27FC236}">
              <a16:creationId xmlns:a16="http://schemas.microsoft.com/office/drawing/2014/main" id="{FE0925BC-3AA7-3116-2547-C96C8D23C1EE}"/>
            </a:ext>
          </a:extLst>
        </p:cNvPr>
        <p:cNvGrpSpPr/>
        <p:nvPr/>
      </p:nvGrpSpPr>
      <p:grpSpPr>
        <a:xfrm>
          <a:off x="0" y="0"/>
          <a:ext cx="0" cy="0"/>
          <a:chOff x="0" y="0"/>
          <a:chExt cx="0" cy="0"/>
        </a:xfrm>
      </p:grpSpPr>
      <p:sp>
        <p:nvSpPr>
          <p:cNvPr id="25" name="Google Shape;25;p1:notes">
            <a:extLst>
              <a:ext uri="{FF2B5EF4-FFF2-40B4-BE49-F238E27FC236}">
                <a16:creationId xmlns:a16="http://schemas.microsoft.com/office/drawing/2014/main" id="{47F3149C-40FD-5065-F42C-B8DBDE608B9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 name="Google Shape;26;p1:notes">
            <a:extLst>
              <a:ext uri="{FF2B5EF4-FFF2-40B4-BE49-F238E27FC236}">
                <a16:creationId xmlns:a16="http://schemas.microsoft.com/office/drawing/2014/main" id="{E6A38200-506C-084B-D340-4F3D39F14A9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254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45BA8-B768-B100-04CD-11C34D9378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4F47B-01EC-532D-DFAF-C00A463111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6940AF-25F5-55CC-12EA-C0736100D4F0}"/>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5233AD8B-ECF8-816F-3BB4-7B708BE65C5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6058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6357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6884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medium-content-sans-serif-font"/>
              </a:rPr>
              <a:t>CCD = Core </a:t>
            </a:r>
            <a:r>
              <a:rPr lang="en-US" dirty="0" err="1">
                <a:latin typeface="medium-content-sans-serif-font"/>
              </a:rPr>
              <a:t>Chiplet</a:t>
            </a:r>
            <a:r>
              <a:rPr lang="en-US" dirty="0">
                <a:latin typeface="medium-content-sans-serif-font"/>
              </a:rPr>
              <a:t> Die</a:t>
            </a:r>
            <a:endParaRPr lang="en-US" dirty="0"/>
          </a:p>
          <a:p>
            <a:r>
              <a:rPr lang="en-US" dirty="0"/>
              <a:t>Structural silicon is used to equalize the height and facilitate heat dissipation from the cores.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973AD7-D932-2641-9FAC-D90A34A34A63}"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532741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[CLICK] Fist, Mensa-G placement of accelerators and careful dataflow design enables to reduce the energy consumed by  on-chip and off-chip parameter traffic by 15.3x on average compared to the baseline.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[CLICK] Second, Mensa-G reduces the dynamic energy of on-chip buffers and </a:t>
            </a:r>
            <a:r>
              <a:rPr lang="en-US" sz="1200" kern="1200" dirty="0" err="1">
                <a:solidFill>
                  <a:schemeClr val="tx1"/>
                </a:solidFill>
                <a:latin typeface="+mn-lt"/>
                <a:ea typeface="+mn-ea"/>
                <a:cs typeface="+mn-cs"/>
              </a:rPr>
              <a:t>Noc</a:t>
            </a:r>
            <a:r>
              <a:rPr lang="en-US" sz="1200" kern="1200" dirty="0">
                <a:solidFill>
                  <a:schemeClr val="tx1"/>
                </a:solidFill>
                <a:latin typeface="+mn-lt"/>
                <a:ea typeface="+mn-ea"/>
                <a:cs typeface="+mn-cs"/>
              </a:rPr>
              <a:t> by almost 50x compared to the Baseline system with high </a:t>
            </a:r>
            <a:r>
              <a:rPr lang="en-US" sz="1200" kern="1200" dirty="0" err="1">
                <a:solidFill>
                  <a:schemeClr val="tx1"/>
                </a:solidFill>
                <a:latin typeface="+mn-lt"/>
                <a:ea typeface="+mn-ea"/>
                <a:cs typeface="+mn-cs"/>
              </a:rPr>
              <a:t>bw</a:t>
            </a:r>
            <a:r>
              <a:rPr lang="en-US" sz="1200" kern="1200" dirty="0">
                <a:solidFill>
                  <a:schemeClr val="tx1"/>
                </a:solidFill>
                <a:latin typeface="+mn-lt"/>
                <a:ea typeface="+mn-ea"/>
                <a:cs typeface="+mn-cs"/>
              </a:rPr>
              <a:t> memory.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[CLICK] We conclude that Mensa-G  reduces energy by 66% and improves inference energy efficiency by 3.0x compared to the baseline edge TPU.</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[NEXT] </a:t>
            </a:r>
          </a:p>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3086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513180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plot shows the throughput improvement provided by in-DRAM copy operations for bulk data initialization and copy over CPU-based copy and initialization using LOAD and STORE instructions. We do not execute any CLFLUSH instructions and assume that the data is up to date in DRAM and there are no cached copies.</a:t>
            </a:r>
          </a:p>
          <a:p>
            <a:endParaRPr lang="en-US" dirty="0"/>
          </a:p>
          <a:p>
            <a:r>
              <a:rPr lang="en-US" dirty="0"/>
              <a:t>The x-axis shows the size of the arrays that we copy or initialize. The dark gray bar shows the improvement for initialization operations, and the bright gray bar shows the improvement for copy operations.</a:t>
            </a:r>
          </a:p>
          <a:p>
            <a:endParaRPr lang="en-US" dirty="0"/>
          </a:p>
          <a:p>
            <a:r>
              <a:rPr lang="en-US" b="1" dirty="0"/>
              <a:t>[CLICK] </a:t>
            </a:r>
            <a:r>
              <a:rPr lang="en-US" b="0" dirty="0"/>
              <a:t>We observe that in-DRAM copy and initialization operations improve copy and initialization throughput by 119x and 89x including the overheads of system support required for </a:t>
            </a:r>
            <a:r>
              <a:rPr lang="en-US" b="0" dirty="0" err="1"/>
              <a:t>RowClone</a:t>
            </a:r>
            <a:r>
              <a:rPr lang="en-US" b="0" dirty="0"/>
              <a:t> operations</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847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C435B-A0CD-F0F5-5A13-18B4626D3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0B405-281C-4778-6947-8EDBD9324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2E943A-4584-2D2E-AAAE-8E79624040A7}"/>
              </a:ext>
            </a:extLst>
          </p:cNvPr>
          <p:cNvSpPr>
            <a:spLocks noGrp="1"/>
          </p:cNvSpPr>
          <p:nvPr>
            <p:ph type="body" idx="1"/>
          </p:nvPr>
        </p:nvSpPr>
        <p:spPr/>
        <p:txBody>
          <a:bodyPr/>
          <a:lstStyle/>
          <a:p>
            <a:r>
              <a:rPr lang="en-US" dirty="0"/>
              <a:t>[CLICK]In this study, we experimentally demonstrate that off-the-shelf DRAM chips </a:t>
            </a:r>
          </a:p>
          <a:p>
            <a:r>
              <a:rPr lang="en-US" dirty="0"/>
              <a:t>[CLICK] Can simultaneously activating up to 48 DRAM rows in two neighboring subarrays</a:t>
            </a:r>
          </a:p>
          <a:p>
            <a:r>
              <a:rPr lang="en-US" dirty="0"/>
              <a:t>[CLICK] Can performing NOT operation with up to 32 output operands</a:t>
            </a:r>
          </a:p>
          <a:p>
            <a:r>
              <a:rPr lang="en-US" dirty="0"/>
              <a:t>[CLICK] Can performing up to 16-input AND, NAND, OR, and NOR operations</a:t>
            </a:r>
          </a:p>
        </p:txBody>
      </p:sp>
      <p:sp>
        <p:nvSpPr>
          <p:cNvPr id="4" name="Slide Number Placeholder 3">
            <a:extLst>
              <a:ext uri="{FF2B5EF4-FFF2-40B4-BE49-F238E27FC236}">
                <a16:creationId xmlns:a16="http://schemas.microsoft.com/office/drawing/2014/main" id="{897087A8-9148-E124-5FF5-6AF013C4F0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68007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Master" Target="../slideMasters/slideMaster18.xml"/><Relationship Id="rId4" Type="http://schemas.openxmlformats.org/officeDocument/2006/relationships/image" Target="../media/image7.jpe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标题幻灯片">
  <p:cSld name="1_标题幻灯片">
    <p:spTree>
      <p:nvGrpSpPr>
        <p:cNvPr id="1" name="Shape 11"/>
        <p:cNvGrpSpPr/>
        <p:nvPr/>
      </p:nvGrpSpPr>
      <p:grpSpPr>
        <a:xfrm>
          <a:off x="0" y="0"/>
          <a:ext cx="0" cy="0"/>
          <a:chOff x="0" y="0"/>
          <a:chExt cx="0" cy="0"/>
        </a:xfrm>
      </p:grpSpPr>
      <p:pic>
        <p:nvPicPr>
          <p:cNvPr id="12" name="Google Shape;12;p6" descr="资源 1"/>
          <p:cNvPicPr preferRelativeResize="0"/>
          <p:nvPr/>
        </p:nvPicPr>
        <p:blipFill rotWithShape="1">
          <a:blip r:embed="rId2">
            <a:alphaModFix/>
          </a:blip>
          <a:srcRect/>
          <a:stretch/>
        </p:blipFill>
        <p:spPr>
          <a:xfrm>
            <a:off x="630116" y="395378"/>
            <a:ext cx="3208513" cy="5688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379879221"/>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3565802"/>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779963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6608736"/>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640991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6160791"/>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3841330"/>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6534979"/>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9"/>
            <a:ext cx="2844800" cy="365125"/>
          </a:xfrm>
          <a:prstGeom prst="rect">
            <a:avLst/>
          </a:prstGeom>
        </p:spPr>
        <p:txBody>
          <a:bodyPr/>
          <a:lstStyle/>
          <a:p>
            <a:fld id="{920D214A-2AFC-4BE3-89FE-6518807E148F}" type="datetime1">
              <a:rPr lang="en-US" smtClean="0"/>
              <a:t>11/1/24</a:t>
            </a:fld>
            <a:endParaRPr lang="en-US"/>
          </a:p>
        </p:txBody>
      </p:sp>
      <p:sp>
        <p:nvSpPr>
          <p:cNvPr id="5" name="Footer Placeholder 4"/>
          <p:cNvSpPr>
            <a:spLocks noGrp="1"/>
          </p:cNvSpPr>
          <p:nvPr>
            <p:ph type="ftr" sz="quarter" idx="11"/>
          </p:nvPr>
        </p:nvSpPr>
        <p:spPr>
          <a:xfrm>
            <a:off x="4165600" y="6356359"/>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8351440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9"/>
            <a:ext cx="2844800" cy="365125"/>
          </a:xfrm>
          <a:prstGeom prst="rect">
            <a:avLst/>
          </a:prstGeom>
        </p:spPr>
        <p:txBody>
          <a:bodyPr/>
          <a:lstStyle/>
          <a:p>
            <a:fld id="{E9021861-6BD7-4EE9-A68B-37E75913A333}" type="datetime1">
              <a:rPr lang="en-US" smtClean="0"/>
              <a:t>11/1/24</a:t>
            </a:fld>
            <a:endParaRPr lang="en-US"/>
          </a:p>
        </p:txBody>
      </p:sp>
      <p:sp>
        <p:nvSpPr>
          <p:cNvPr id="5" name="Footer Placeholder 4"/>
          <p:cNvSpPr>
            <a:spLocks noGrp="1"/>
          </p:cNvSpPr>
          <p:nvPr>
            <p:ph type="ftr" sz="quarter" idx="11"/>
          </p:nvPr>
        </p:nvSpPr>
        <p:spPr>
          <a:xfrm>
            <a:off x="4165600" y="6356359"/>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5890350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9"/>
            <a:ext cx="2844800" cy="365125"/>
          </a:xfrm>
          <a:prstGeom prst="rect">
            <a:avLst/>
          </a:prstGeom>
        </p:spPr>
        <p:txBody>
          <a:bodyPr/>
          <a:lstStyle/>
          <a:p>
            <a:fld id="{CE294271-EC2C-4AA4-B1D8-6325DBCD6885}" type="datetime1">
              <a:rPr lang="en-US" smtClean="0"/>
              <a:t>11/1/24</a:t>
            </a:fld>
            <a:endParaRPr lang="en-US"/>
          </a:p>
        </p:txBody>
      </p:sp>
      <p:sp>
        <p:nvSpPr>
          <p:cNvPr id="5" name="Footer Placeholder 4"/>
          <p:cNvSpPr>
            <a:spLocks noGrp="1"/>
          </p:cNvSpPr>
          <p:nvPr>
            <p:ph type="ftr" sz="quarter" idx="11"/>
          </p:nvPr>
        </p:nvSpPr>
        <p:spPr>
          <a:xfrm>
            <a:off x="4165600" y="6356359"/>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350655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61939691"/>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9"/>
            <a:ext cx="2844800" cy="365125"/>
          </a:xfrm>
          <a:prstGeom prst="rect">
            <a:avLst/>
          </a:prstGeom>
        </p:spPr>
        <p:txBody>
          <a:bodyPr/>
          <a:lstStyle/>
          <a:p>
            <a:fld id="{C26C81D6-5C0A-4888-8AA2-94A703B72A86}" type="datetime1">
              <a:rPr lang="en-US" smtClean="0"/>
              <a:t>11/1/24</a:t>
            </a:fld>
            <a:endParaRPr lang="en-US"/>
          </a:p>
        </p:txBody>
      </p:sp>
      <p:sp>
        <p:nvSpPr>
          <p:cNvPr id="6" name="Footer Placeholder 5"/>
          <p:cNvSpPr>
            <a:spLocks noGrp="1"/>
          </p:cNvSpPr>
          <p:nvPr>
            <p:ph type="ftr" sz="quarter" idx="11"/>
          </p:nvPr>
        </p:nvSpPr>
        <p:spPr>
          <a:xfrm>
            <a:off x="4165600" y="6356359"/>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0691125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9"/>
            <a:ext cx="2844800" cy="365125"/>
          </a:xfrm>
          <a:prstGeom prst="rect">
            <a:avLst/>
          </a:prstGeom>
        </p:spPr>
        <p:txBody>
          <a:bodyPr/>
          <a:lstStyle/>
          <a:p>
            <a:fld id="{5C6A7242-E7F0-452E-9AAD-6A266A1C3304}" type="datetime1">
              <a:rPr lang="en-US" smtClean="0"/>
              <a:t>11/1/24</a:t>
            </a:fld>
            <a:endParaRPr lang="en-US"/>
          </a:p>
        </p:txBody>
      </p:sp>
      <p:sp>
        <p:nvSpPr>
          <p:cNvPr id="8" name="Footer Placeholder 7"/>
          <p:cNvSpPr>
            <a:spLocks noGrp="1"/>
          </p:cNvSpPr>
          <p:nvPr>
            <p:ph type="ftr" sz="quarter" idx="11"/>
          </p:nvPr>
        </p:nvSpPr>
        <p:spPr>
          <a:xfrm>
            <a:off x="4165600" y="6356359"/>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6142504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9"/>
            <a:ext cx="2844800" cy="365125"/>
          </a:xfrm>
          <a:prstGeom prst="rect">
            <a:avLst/>
          </a:prstGeom>
        </p:spPr>
        <p:txBody>
          <a:bodyPr/>
          <a:lstStyle/>
          <a:p>
            <a:fld id="{E4A2E865-F686-4BA8-A1F8-7363E1251590}" type="datetime1">
              <a:rPr lang="en-US" smtClean="0"/>
              <a:t>11/1/24</a:t>
            </a:fld>
            <a:endParaRPr lang="en-US"/>
          </a:p>
        </p:txBody>
      </p:sp>
      <p:sp>
        <p:nvSpPr>
          <p:cNvPr id="4" name="Footer Placeholder 3"/>
          <p:cNvSpPr>
            <a:spLocks noGrp="1"/>
          </p:cNvSpPr>
          <p:nvPr>
            <p:ph type="ftr" sz="quarter" idx="11"/>
          </p:nvPr>
        </p:nvSpPr>
        <p:spPr>
          <a:xfrm>
            <a:off x="4165600" y="6356359"/>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2975305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9"/>
            <a:ext cx="2844800" cy="365125"/>
          </a:xfrm>
          <a:prstGeom prst="rect">
            <a:avLst/>
          </a:prstGeom>
        </p:spPr>
        <p:txBody>
          <a:bodyPr/>
          <a:lstStyle/>
          <a:p>
            <a:fld id="{13858B6D-F0A8-4A5A-A21C-F2DDFAEE91CA}" type="datetime1">
              <a:rPr lang="en-US" smtClean="0"/>
              <a:t>11/1/24</a:t>
            </a:fld>
            <a:endParaRPr lang="en-US"/>
          </a:p>
        </p:txBody>
      </p:sp>
      <p:sp>
        <p:nvSpPr>
          <p:cNvPr id="3" name="Footer Placeholder 2"/>
          <p:cNvSpPr>
            <a:spLocks noGrp="1"/>
          </p:cNvSpPr>
          <p:nvPr>
            <p:ph type="ftr" sz="quarter" idx="11"/>
          </p:nvPr>
        </p:nvSpPr>
        <p:spPr>
          <a:xfrm>
            <a:off x="4165600" y="6356359"/>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4803004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9"/>
            <a:ext cx="2844800" cy="365125"/>
          </a:xfrm>
          <a:prstGeom prst="rect">
            <a:avLst/>
          </a:prstGeom>
        </p:spPr>
        <p:txBody>
          <a:bodyPr/>
          <a:lstStyle/>
          <a:p>
            <a:fld id="{4BE59F63-4AED-4D19-AEDC-2344A5DC207C}" type="datetime1">
              <a:rPr lang="en-US" smtClean="0"/>
              <a:t>11/1/24</a:t>
            </a:fld>
            <a:endParaRPr lang="en-US"/>
          </a:p>
        </p:txBody>
      </p:sp>
      <p:sp>
        <p:nvSpPr>
          <p:cNvPr id="6" name="Footer Placeholder 5"/>
          <p:cNvSpPr>
            <a:spLocks noGrp="1"/>
          </p:cNvSpPr>
          <p:nvPr>
            <p:ph type="ftr" sz="quarter" idx="11"/>
          </p:nvPr>
        </p:nvSpPr>
        <p:spPr>
          <a:xfrm>
            <a:off x="4165600" y="6356359"/>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7369148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9"/>
            <a:ext cx="2844800" cy="365125"/>
          </a:xfrm>
          <a:prstGeom prst="rect">
            <a:avLst/>
          </a:prstGeom>
        </p:spPr>
        <p:txBody>
          <a:bodyPr/>
          <a:lstStyle/>
          <a:p>
            <a:fld id="{CE2DF23D-22DE-41A0-9045-8939205C2A67}" type="datetime1">
              <a:rPr lang="en-US" smtClean="0"/>
              <a:t>11/1/24</a:t>
            </a:fld>
            <a:endParaRPr lang="en-US"/>
          </a:p>
        </p:txBody>
      </p:sp>
      <p:sp>
        <p:nvSpPr>
          <p:cNvPr id="6" name="Footer Placeholder 5"/>
          <p:cNvSpPr>
            <a:spLocks noGrp="1"/>
          </p:cNvSpPr>
          <p:nvPr>
            <p:ph type="ftr" sz="quarter" idx="11"/>
          </p:nvPr>
        </p:nvSpPr>
        <p:spPr>
          <a:xfrm>
            <a:off x="4165600" y="6356359"/>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0757515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9"/>
            <a:ext cx="2844800" cy="365125"/>
          </a:xfrm>
          <a:prstGeom prst="rect">
            <a:avLst/>
          </a:prstGeom>
        </p:spPr>
        <p:txBody>
          <a:bodyPr/>
          <a:lstStyle/>
          <a:p>
            <a:fld id="{206B5BB5-C062-4C16-8C4E-0D7EE65EA5A7}" type="datetime1">
              <a:rPr lang="en-US" smtClean="0"/>
              <a:t>11/1/24</a:t>
            </a:fld>
            <a:endParaRPr lang="en-US"/>
          </a:p>
        </p:txBody>
      </p:sp>
      <p:sp>
        <p:nvSpPr>
          <p:cNvPr id="5" name="Footer Placeholder 4"/>
          <p:cNvSpPr>
            <a:spLocks noGrp="1"/>
          </p:cNvSpPr>
          <p:nvPr>
            <p:ph type="ftr" sz="quarter" idx="11"/>
          </p:nvPr>
        </p:nvSpPr>
        <p:spPr>
          <a:xfrm>
            <a:off x="4165600" y="6356359"/>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3144144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9"/>
            <a:ext cx="2844800" cy="365125"/>
          </a:xfrm>
          <a:prstGeom prst="rect">
            <a:avLst/>
          </a:prstGeom>
        </p:spPr>
        <p:txBody>
          <a:bodyPr/>
          <a:lstStyle/>
          <a:p>
            <a:fld id="{93CCC17E-136C-4D5B-9C83-1E9F6F691804}" type="datetime1">
              <a:rPr lang="en-US" smtClean="0"/>
              <a:t>11/1/24</a:t>
            </a:fld>
            <a:endParaRPr lang="en-US"/>
          </a:p>
        </p:txBody>
      </p:sp>
      <p:sp>
        <p:nvSpPr>
          <p:cNvPr id="5" name="Footer Placeholder 4"/>
          <p:cNvSpPr>
            <a:spLocks noGrp="1"/>
          </p:cNvSpPr>
          <p:nvPr>
            <p:ph type="ftr" sz="quarter" idx="11"/>
          </p:nvPr>
        </p:nvSpPr>
        <p:spPr>
          <a:xfrm>
            <a:off x="4165600" y="6356359"/>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1088986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ext uri="{BB962C8B-B14F-4D97-AF65-F5344CB8AC3E}">
        <p14:creationId xmlns:p14="http://schemas.microsoft.com/office/powerpoint/2010/main" val="3891201215"/>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647557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677529476"/>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963084" y="2906712"/>
            <a:ext cx="103632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ext uri="{BB962C8B-B14F-4D97-AF65-F5344CB8AC3E}">
        <p14:creationId xmlns:p14="http://schemas.microsoft.com/office/powerpoint/2010/main" val="3570530085"/>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8800" y="1047750"/>
            <a:ext cx="53340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94400" y="1047750"/>
            <a:ext cx="53340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582362"/>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2"/>
            <a:ext cx="5386917"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2"/>
            <a:ext cx="5389033"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7457019"/>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9844500"/>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408727"/>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ext uri="{BB962C8B-B14F-4D97-AF65-F5344CB8AC3E}">
        <p14:creationId xmlns:p14="http://schemas.microsoft.com/office/powerpoint/2010/main" val="4267693565"/>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ext uri="{BB962C8B-B14F-4D97-AF65-F5344CB8AC3E}">
        <p14:creationId xmlns:p14="http://schemas.microsoft.com/office/powerpoint/2010/main" val="3870983576"/>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627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36000" y="196850"/>
            <a:ext cx="26924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58800" y="196850"/>
            <a:ext cx="79756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7010092"/>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BB22F3D8-372A-7E4F-BAF0-2B62E16D72F9}"/>
              </a:ext>
            </a:extLst>
          </p:cNvPr>
          <p:cNvSpPr>
            <a:spLocks noChangeArrowheads="1"/>
          </p:cNvSpPr>
          <p:nvPr/>
        </p:nvSpPr>
        <p:spPr bwMode="auto">
          <a:xfrm>
            <a:off x="609600" y="1123950"/>
            <a:ext cx="10972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5" name="Line 8">
            <a:extLst>
              <a:ext uri="{FF2B5EF4-FFF2-40B4-BE49-F238E27FC236}">
                <a16:creationId xmlns:a16="http://schemas.microsoft.com/office/drawing/2014/main" id="{2538D10A-B20C-1F4A-A69F-0F0B507B6CBC}"/>
              </a:ext>
            </a:extLst>
          </p:cNvPr>
          <p:cNvSpPr>
            <a:spLocks noChangeShapeType="1"/>
          </p:cNvSpPr>
          <p:nvPr/>
        </p:nvSpPr>
        <p:spPr bwMode="auto">
          <a:xfrm>
            <a:off x="609600" y="3371850"/>
            <a:ext cx="109728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6" name="Line 10">
            <a:extLst>
              <a:ext uri="{FF2B5EF4-FFF2-40B4-BE49-F238E27FC236}">
                <a16:creationId xmlns:a16="http://schemas.microsoft.com/office/drawing/2014/main" id="{323C0A52-D6B6-4A4D-BD73-5955293DBD07}"/>
              </a:ext>
            </a:extLst>
          </p:cNvPr>
          <p:cNvSpPr>
            <a:spLocks noChangeShapeType="1"/>
          </p:cNvSpPr>
          <p:nvPr userDrawn="1"/>
        </p:nvSpPr>
        <p:spPr bwMode="auto">
          <a:xfrm>
            <a:off x="115824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203D96CF-D2B5-284A-8A3B-88E2B14F16CA}"/>
              </a:ext>
            </a:extLst>
          </p:cNvPr>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ECE92EBB-E8F1-BB42-9972-9FC2F1E39DD3}"/>
              </a:ext>
            </a:extLst>
          </p:cNvPr>
          <p:cNvSpPr>
            <a:spLocks noGrp="1" noChangeArrowheads="1"/>
          </p:cNvSpPr>
          <p:nvPr>
            <p:ph type="ftr" sz="quarter" idx="11"/>
          </p:nvPr>
        </p:nvSpPr>
        <p:spPr>
          <a:xfrm>
            <a:off x="4165600" y="6243638"/>
            <a:ext cx="38608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815D7EE-6875-8949-837F-2AE3A4F79FD4}"/>
              </a:ext>
            </a:extLst>
          </p:cNvPr>
          <p:cNvSpPr>
            <a:spLocks noGrp="1" noChangeArrowheads="1"/>
          </p:cNvSpPr>
          <p:nvPr>
            <p:ph type="sldNum" sz="quarter" idx="12"/>
          </p:nvPr>
        </p:nvSpPr>
        <p:spPr/>
        <p:txBody>
          <a:bodyPr/>
          <a:lstStyle>
            <a:lvl1pPr>
              <a:defRPr sz="1200"/>
            </a:lvl1pPr>
          </a:lstStyle>
          <a:p>
            <a:pPr>
              <a:defRPr/>
            </a:pPr>
            <a:fld id="{800691C5-9FA5-3F46-90A7-ED5D0D102BB3}" type="slidenum">
              <a:rPr lang="en-US" altLang="en-US"/>
              <a:pPr>
                <a:defRPr/>
              </a:pPr>
              <a:t>‹#›</a:t>
            </a:fld>
            <a:endParaRPr lang="en-US" altLang="en-US"/>
          </a:p>
        </p:txBody>
      </p:sp>
    </p:spTree>
    <p:extLst>
      <p:ext uri="{BB962C8B-B14F-4D97-AF65-F5344CB8AC3E}">
        <p14:creationId xmlns:p14="http://schemas.microsoft.com/office/powerpoint/2010/main" val="288221550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4078631345"/>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997528"/>
            <a:ext cx="114808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30D4116A-1656-924F-8339-968CDC00B50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92E4BB7-CF8F-934D-88CB-2C51D02F6495}"/>
              </a:ext>
            </a:extLst>
          </p:cNvPr>
          <p:cNvSpPr>
            <a:spLocks noGrp="1" noChangeArrowheads="1"/>
          </p:cNvSpPr>
          <p:nvPr>
            <p:ph type="sldNum" sz="quarter" idx="11"/>
          </p:nvPr>
        </p:nvSpPr>
        <p:spPr>
          <a:ln/>
        </p:spPr>
        <p:txBody>
          <a:bodyPr/>
          <a:lstStyle>
            <a:lvl1pPr>
              <a:defRPr/>
            </a:lvl1pPr>
          </a:lstStyle>
          <a:p>
            <a:pPr>
              <a:defRPr/>
            </a:pPr>
            <a:fld id="{8DE33320-76E4-0249-8CA9-3902D97168FA}" type="slidenum">
              <a:rPr lang="en-US" altLang="en-US"/>
              <a:pPr>
                <a:defRPr/>
              </a:pPr>
              <a:t>‹#›</a:t>
            </a:fld>
            <a:endParaRPr lang="en-US" altLang="en-US"/>
          </a:p>
        </p:txBody>
      </p:sp>
    </p:spTree>
    <p:extLst>
      <p:ext uri="{BB962C8B-B14F-4D97-AF65-F5344CB8AC3E}">
        <p14:creationId xmlns:p14="http://schemas.microsoft.com/office/powerpoint/2010/main" val="3044097638"/>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2D009077-10AD-0947-8806-7D3C25918E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A347429-32EA-F843-AE5C-FC1A699EBC2F}"/>
              </a:ext>
            </a:extLst>
          </p:cNvPr>
          <p:cNvSpPr>
            <a:spLocks noGrp="1" noChangeArrowheads="1"/>
          </p:cNvSpPr>
          <p:nvPr>
            <p:ph type="sldNum" sz="quarter" idx="11"/>
          </p:nvPr>
        </p:nvSpPr>
        <p:spPr>
          <a:ln/>
        </p:spPr>
        <p:txBody>
          <a:bodyPr/>
          <a:lstStyle>
            <a:lvl1pPr>
              <a:defRPr/>
            </a:lvl1pPr>
          </a:lstStyle>
          <a:p>
            <a:pPr>
              <a:defRPr/>
            </a:pPr>
            <a:fld id="{06FAB052-3664-BF4F-993F-29369860E1D8}" type="slidenum">
              <a:rPr lang="en-US" altLang="en-US"/>
              <a:pPr>
                <a:defRPr/>
              </a:pPr>
              <a:t>‹#›</a:t>
            </a:fld>
            <a:endParaRPr lang="en-US" altLang="en-US"/>
          </a:p>
        </p:txBody>
      </p:sp>
    </p:spTree>
    <p:extLst>
      <p:ext uri="{BB962C8B-B14F-4D97-AF65-F5344CB8AC3E}">
        <p14:creationId xmlns:p14="http://schemas.microsoft.com/office/powerpoint/2010/main" val="3870832145"/>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4642810-0270-CB48-A1CA-24DCF4455E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31DA97B-4E00-DC4F-B7DB-18E15C434422}"/>
              </a:ext>
            </a:extLst>
          </p:cNvPr>
          <p:cNvSpPr>
            <a:spLocks noGrp="1" noChangeArrowheads="1"/>
          </p:cNvSpPr>
          <p:nvPr>
            <p:ph type="sldNum" sz="quarter" idx="11"/>
          </p:nvPr>
        </p:nvSpPr>
        <p:spPr>
          <a:ln/>
        </p:spPr>
        <p:txBody>
          <a:bodyPr/>
          <a:lstStyle>
            <a:lvl1pPr>
              <a:defRPr/>
            </a:lvl1pPr>
          </a:lstStyle>
          <a:p>
            <a:pPr>
              <a:defRPr/>
            </a:pPr>
            <a:fld id="{6C6EB4A5-7404-294B-999D-175F606D6201}" type="slidenum">
              <a:rPr lang="en-US" altLang="en-US"/>
              <a:pPr>
                <a:defRPr/>
              </a:pPr>
              <a:t>‹#›</a:t>
            </a:fld>
            <a:endParaRPr lang="en-US" altLang="en-US"/>
          </a:p>
        </p:txBody>
      </p:sp>
    </p:spTree>
    <p:extLst>
      <p:ext uri="{BB962C8B-B14F-4D97-AF65-F5344CB8AC3E}">
        <p14:creationId xmlns:p14="http://schemas.microsoft.com/office/powerpoint/2010/main" val="52490084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24BD8FCD-1BEB-6A42-B8B1-C39ED5BE27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91A21973-5A9E-154E-A49A-033DD08EB7E1}"/>
              </a:ext>
            </a:extLst>
          </p:cNvPr>
          <p:cNvSpPr>
            <a:spLocks noGrp="1" noChangeArrowheads="1"/>
          </p:cNvSpPr>
          <p:nvPr>
            <p:ph type="sldNum" sz="quarter" idx="11"/>
          </p:nvPr>
        </p:nvSpPr>
        <p:spPr>
          <a:ln/>
        </p:spPr>
        <p:txBody>
          <a:bodyPr/>
          <a:lstStyle>
            <a:lvl1pPr>
              <a:defRPr/>
            </a:lvl1pPr>
          </a:lstStyle>
          <a:p>
            <a:pPr>
              <a:defRPr/>
            </a:pPr>
            <a:fld id="{08A13A1E-7D24-2943-AA19-843CF9E69946}" type="slidenum">
              <a:rPr lang="en-US" altLang="en-US"/>
              <a:pPr>
                <a:defRPr/>
              </a:pPr>
              <a:t>‹#›</a:t>
            </a:fld>
            <a:endParaRPr lang="en-US" altLang="en-US"/>
          </a:p>
        </p:txBody>
      </p:sp>
    </p:spTree>
    <p:extLst>
      <p:ext uri="{BB962C8B-B14F-4D97-AF65-F5344CB8AC3E}">
        <p14:creationId xmlns:p14="http://schemas.microsoft.com/office/powerpoint/2010/main" val="4172926018"/>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DB659D62-F008-694B-A107-310AB43E4C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66F093A-DC6C-3444-8F25-CDFB50F79EDF}"/>
              </a:ext>
            </a:extLst>
          </p:cNvPr>
          <p:cNvSpPr>
            <a:spLocks noGrp="1" noChangeArrowheads="1"/>
          </p:cNvSpPr>
          <p:nvPr>
            <p:ph type="sldNum" sz="quarter" idx="11"/>
          </p:nvPr>
        </p:nvSpPr>
        <p:spPr>
          <a:ln/>
        </p:spPr>
        <p:txBody>
          <a:bodyPr/>
          <a:lstStyle>
            <a:lvl1pPr>
              <a:defRPr/>
            </a:lvl1pPr>
          </a:lstStyle>
          <a:p>
            <a:pPr>
              <a:defRPr/>
            </a:pPr>
            <a:fld id="{3BD812E9-CA0A-8244-A046-0571FC545305}" type="slidenum">
              <a:rPr lang="en-US" altLang="en-US"/>
              <a:pPr>
                <a:defRPr/>
              </a:pPr>
              <a:t>‹#›</a:t>
            </a:fld>
            <a:endParaRPr lang="en-US" altLang="en-US"/>
          </a:p>
        </p:txBody>
      </p:sp>
    </p:spTree>
    <p:extLst>
      <p:ext uri="{BB962C8B-B14F-4D97-AF65-F5344CB8AC3E}">
        <p14:creationId xmlns:p14="http://schemas.microsoft.com/office/powerpoint/2010/main" val="2968203484"/>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F96B94DE-149A-A84D-858F-4D5B428FA7A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24B1C692-591D-3346-8E1A-A19CC1BBF043}"/>
              </a:ext>
            </a:extLst>
          </p:cNvPr>
          <p:cNvSpPr>
            <a:spLocks noGrp="1" noChangeArrowheads="1"/>
          </p:cNvSpPr>
          <p:nvPr>
            <p:ph type="sldNum" sz="quarter" idx="11"/>
          </p:nvPr>
        </p:nvSpPr>
        <p:spPr>
          <a:ln/>
        </p:spPr>
        <p:txBody>
          <a:bodyPr/>
          <a:lstStyle>
            <a:lvl1pPr>
              <a:defRPr/>
            </a:lvl1pPr>
          </a:lstStyle>
          <a:p>
            <a:pPr>
              <a:defRPr/>
            </a:pPr>
            <a:fld id="{1D4001C4-BF5C-F640-BD99-70162C2025EC}" type="slidenum">
              <a:rPr lang="en-US" altLang="en-US"/>
              <a:pPr>
                <a:defRPr/>
              </a:pPr>
              <a:t>‹#›</a:t>
            </a:fld>
            <a:endParaRPr lang="en-US" altLang="en-US"/>
          </a:p>
        </p:txBody>
      </p:sp>
    </p:spTree>
    <p:extLst>
      <p:ext uri="{BB962C8B-B14F-4D97-AF65-F5344CB8AC3E}">
        <p14:creationId xmlns:p14="http://schemas.microsoft.com/office/powerpoint/2010/main" val="174469116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690CA2F-7EF4-4D4B-B05E-9CD06D97C0C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3EF9E563-85B6-884B-A069-BAB01B87B7D8}"/>
              </a:ext>
            </a:extLst>
          </p:cNvPr>
          <p:cNvSpPr>
            <a:spLocks noGrp="1" noChangeArrowheads="1"/>
          </p:cNvSpPr>
          <p:nvPr>
            <p:ph type="sldNum" sz="quarter" idx="11"/>
          </p:nvPr>
        </p:nvSpPr>
        <p:spPr>
          <a:ln/>
        </p:spPr>
        <p:txBody>
          <a:bodyPr/>
          <a:lstStyle>
            <a:lvl1pPr>
              <a:defRPr/>
            </a:lvl1pPr>
          </a:lstStyle>
          <a:p>
            <a:pPr>
              <a:defRPr/>
            </a:pPr>
            <a:fld id="{7D3D0717-7499-9E44-845B-E851FCB16976}" type="slidenum">
              <a:rPr lang="en-US" altLang="en-US"/>
              <a:pPr>
                <a:defRPr/>
              </a:pPr>
              <a:t>‹#›</a:t>
            </a:fld>
            <a:endParaRPr lang="en-US" altLang="en-US"/>
          </a:p>
        </p:txBody>
      </p:sp>
    </p:spTree>
    <p:extLst>
      <p:ext uri="{BB962C8B-B14F-4D97-AF65-F5344CB8AC3E}">
        <p14:creationId xmlns:p14="http://schemas.microsoft.com/office/powerpoint/2010/main" val="321394757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9562426B-A5A0-F944-991E-0F589442A93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EBECD59-3F6D-0145-A9B5-5EE2DF859F8B}"/>
              </a:ext>
            </a:extLst>
          </p:cNvPr>
          <p:cNvSpPr>
            <a:spLocks noGrp="1" noChangeArrowheads="1"/>
          </p:cNvSpPr>
          <p:nvPr>
            <p:ph type="sldNum" sz="quarter" idx="11"/>
          </p:nvPr>
        </p:nvSpPr>
        <p:spPr>
          <a:ln/>
        </p:spPr>
        <p:txBody>
          <a:bodyPr/>
          <a:lstStyle>
            <a:lvl1pPr>
              <a:defRPr/>
            </a:lvl1pPr>
          </a:lstStyle>
          <a:p>
            <a:pPr>
              <a:defRPr/>
            </a:pPr>
            <a:fld id="{25E9139E-1132-E74D-AAEB-A81F8150B18F}" type="slidenum">
              <a:rPr lang="en-US" altLang="en-US"/>
              <a:pPr>
                <a:defRPr/>
              </a:pPr>
              <a:t>‹#›</a:t>
            </a:fld>
            <a:endParaRPr lang="en-US" altLang="en-US"/>
          </a:p>
        </p:txBody>
      </p:sp>
    </p:spTree>
    <p:extLst>
      <p:ext uri="{BB962C8B-B14F-4D97-AF65-F5344CB8AC3E}">
        <p14:creationId xmlns:p14="http://schemas.microsoft.com/office/powerpoint/2010/main" val="159209909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BB00FC4D-28B2-774A-BDF5-CB3A5D1E70E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BDB0E60-2A7B-1B44-BB6D-97BF3A139C97}"/>
              </a:ext>
            </a:extLst>
          </p:cNvPr>
          <p:cNvSpPr>
            <a:spLocks noGrp="1" noChangeArrowheads="1"/>
          </p:cNvSpPr>
          <p:nvPr>
            <p:ph type="sldNum" sz="quarter" idx="11"/>
          </p:nvPr>
        </p:nvSpPr>
        <p:spPr>
          <a:ln/>
        </p:spPr>
        <p:txBody>
          <a:bodyPr/>
          <a:lstStyle>
            <a:lvl1pPr>
              <a:defRPr/>
            </a:lvl1pPr>
          </a:lstStyle>
          <a:p>
            <a:pPr>
              <a:defRPr/>
            </a:pPr>
            <a:fld id="{FC5C9412-F662-064D-BEDC-D33A60B08A72}" type="slidenum">
              <a:rPr lang="en-US" altLang="en-US"/>
              <a:pPr>
                <a:defRPr/>
              </a:pPr>
              <a:t>‹#›</a:t>
            </a:fld>
            <a:endParaRPr lang="en-US" altLang="en-US"/>
          </a:p>
        </p:txBody>
      </p:sp>
    </p:spTree>
    <p:extLst>
      <p:ext uri="{BB962C8B-B14F-4D97-AF65-F5344CB8AC3E}">
        <p14:creationId xmlns:p14="http://schemas.microsoft.com/office/powerpoint/2010/main" val="84627427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0E3EA30-DFF3-9C4B-9691-5C9AAB88EB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B2EE262-3A13-4443-80B8-614C7A4B25F7}"/>
              </a:ext>
            </a:extLst>
          </p:cNvPr>
          <p:cNvSpPr>
            <a:spLocks noGrp="1" noChangeArrowheads="1"/>
          </p:cNvSpPr>
          <p:nvPr>
            <p:ph type="sldNum" sz="quarter" idx="11"/>
          </p:nvPr>
        </p:nvSpPr>
        <p:spPr>
          <a:ln/>
        </p:spPr>
        <p:txBody>
          <a:bodyPr/>
          <a:lstStyle>
            <a:lvl1pPr>
              <a:defRPr/>
            </a:lvl1pPr>
          </a:lstStyle>
          <a:p>
            <a:pPr>
              <a:defRPr/>
            </a:pPr>
            <a:fld id="{C5970A1F-36EE-AC4A-B790-1CFE7EECDED3}" type="slidenum">
              <a:rPr lang="en-US" altLang="en-US"/>
              <a:pPr>
                <a:defRPr/>
              </a:pPr>
              <a:t>‹#›</a:t>
            </a:fld>
            <a:endParaRPr lang="en-US" altLang="en-US"/>
          </a:p>
        </p:txBody>
      </p:sp>
    </p:spTree>
    <p:extLst>
      <p:ext uri="{BB962C8B-B14F-4D97-AF65-F5344CB8AC3E}">
        <p14:creationId xmlns:p14="http://schemas.microsoft.com/office/powerpoint/2010/main" val="69174378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400"/>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400"/>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400"/>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665697817"/>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1480800" cy="1066800"/>
          </a:xfrm>
        </p:spPr>
        <p:txBody>
          <a:bodyPr/>
          <a:lstStyle/>
          <a:p>
            <a:r>
              <a:rPr lang="en-US"/>
              <a:t>Click to edit Master title style</a:t>
            </a:r>
          </a:p>
        </p:txBody>
      </p:sp>
      <p:sp>
        <p:nvSpPr>
          <p:cNvPr id="3" name="ClipArt Placeholder 2"/>
          <p:cNvSpPr>
            <a:spLocks noGrp="1"/>
          </p:cNvSpPr>
          <p:nvPr>
            <p:ph type="clipArt" sz="half" idx="1"/>
          </p:nvPr>
        </p:nvSpPr>
        <p:spPr>
          <a:xfrm>
            <a:off x="304800" y="1371600"/>
            <a:ext cx="5638800" cy="4876800"/>
          </a:xfrm>
        </p:spPr>
        <p:txBody>
          <a:bodyPr/>
          <a:lstStyle/>
          <a:p>
            <a:pPr lvl="0"/>
            <a:endParaRPr lang="en-US" noProof="0"/>
          </a:p>
        </p:txBody>
      </p:sp>
      <p:sp>
        <p:nvSpPr>
          <p:cNvPr id="4" name="Text Placeholder 3"/>
          <p:cNvSpPr>
            <a:spLocks noGrp="1"/>
          </p:cNvSpPr>
          <p:nvPr>
            <p:ph type="body" sz="half" idx="2"/>
          </p:nvPr>
        </p:nvSpPr>
        <p:spPr>
          <a:xfrm>
            <a:off x="6146800" y="1371600"/>
            <a:ext cx="56388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A476F68-C964-6F4C-B323-CADD64DDE3D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F4A41114-0EC5-4244-A8AE-388F27C49018}"/>
              </a:ext>
            </a:extLst>
          </p:cNvPr>
          <p:cNvSpPr>
            <a:spLocks noGrp="1" noChangeArrowheads="1"/>
          </p:cNvSpPr>
          <p:nvPr>
            <p:ph type="sldNum" sz="quarter" idx="11"/>
          </p:nvPr>
        </p:nvSpPr>
        <p:spPr>
          <a:ln/>
        </p:spPr>
        <p:txBody>
          <a:bodyPr/>
          <a:lstStyle>
            <a:lvl1pPr>
              <a:defRPr/>
            </a:lvl1pPr>
          </a:lstStyle>
          <a:p>
            <a:pPr>
              <a:defRPr/>
            </a:pPr>
            <a:fld id="{C811C9BF-9555-1749-A87B-CA7C52D013D0}" type="slidenum">
              <a:rPr lang="en-US" altLang="en-US"/>
              <a:pPr>
                <a:defRPr/>
              </a:pPr>
              <a:t>‹#›</a:t>
            </a:fld>
            <a:endParaRPr lang="en-US" altLang="en-US"/>
          </a:p>
        </p:txBody>
      </p:sp>
    </p:spTree>
    <p:extLst>
      <p:ext uri="{BB962C8B-B14F-4D97-AF65-F5344CB8AC3E}">
        <p14:creationId xmlns:p14="http://schemas.microsoft.com/office/powerpoint/2010/main" val="2390643920"/>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400">
              <a:solidFill>
                <a:srgbClr val="000000"/>
              </a:solidFill>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400">
              <a:solidFill>
                <a:srgbClr val="000000"/>
              </a:solidFill>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400">
              <a:solidFill>
                <a:srgbClr val="000000"/>
              </a:solidFill>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0083692"/>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5161933"/>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3914596"/>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1377263"/>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710809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444779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0857868"/>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8439304"/>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481144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9476218"/>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889488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6979603"/>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11/1/24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9022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11/1/24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06093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11/1/24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25616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11/1/24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352785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11/1/24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6336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11/1/24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1580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11/1/24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156112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11/1/24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688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1587369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11/1/24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57682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11/1/24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7473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11/1/24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8612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4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4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4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4993644"/>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0003355"/>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2017868"/>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731866"/>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2444666"/>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3709265"/>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9139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76133492"/>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33191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8004658"/>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8389157"/>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363966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09335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3"/>
            <a:ext cx="12192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1"/>
            <a:ext cx="12192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400" dirty="0"/>
          </a:p>
        </p:txBody>
      </p:sp>
    </p:spTree>
    <p:extLst>
      <p:ext uri="{BB962C8B-B14F-4D97-AF65-F5344CB8AC3E}">
        <p14:creationId xmlns:p14="http://schemas.microsoft.com/office/powerpoint/2010/main" val="268566255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12192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400" dirty="0"/>
          </a:p>
        </p:txBody>
      </p:sp>
      <p:sp>
        <p:nvSpPr>
          <p:cNvPr id="2" name="Title 1"/>
          <p:cNvSpPr>
            <a:spLocks noGrp="1"/>
          </p:cNvSpPr>
          <p:nvPr>
            <p:ph type="title"/>
          </p:nvPr>
        </p:nvSpPr>
        <p:spPr>
          <a:xfrm>
            <a:off x="101322" y="11100"/>
            <a:ext cx="11983495"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101321" y="975035"/>
            <a:ext cx="11983496"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10566400" y="6471466"/>
            <a:ext cx="1320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pPr/>
              <a:t>‹#›</a:t>
            </a:fld>
            <a:endParaRPr lang="en-US" sz="2000" dirty="0"/>
          </a:p>
        </p:txBody>
      </p:sp>
      <p:pic>
        <p:nvPicPr>
          <p:cNvPr id="9" name="Picture 8" descr="safari.png"/>
          <p:cNvPicPr>
            <a:picLocks noChangeAspect="1"/>
          </p:cNvPicPr>
          <p:nvPr userDrawn="1"/>
        </p:nvPicPr>
        <p:blipFill>
          <a:blip r:embed="rId2" cstate="print"/>
          <a:stretch>
            <a:fillRect/>
          </a:stretch>
        </p:blipFill>
        <p:spPr>
          <a:xfrm>
            <a:off x="101322" y="6524699"/>
            <a:ext cx="1302863"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86562" y="6449551"/>
            <a:ext cx="2489567"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431642" y="6449551"/>
            <a:ext cx="1039708"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sz="1400"/>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684691" y="6510185"/>
            <a:ext cx="786659"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90406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75"/>
            <a:ext cx="105156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768789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41301" y="6411913"/>
            <a:ext cx="1367367"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752378"/>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35272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861919566"/>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204460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2052808"/>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6353431"/>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9263378"/>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292293"/>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4270356"/>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191118"/>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518766"/>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5479771"/>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1480800" cy="1066800"/>
          </a:xfrm>
        </p:spPr>
        <p:txBody>
          <a:bodyPr/>
          <a:lstStyle/>
          <a:p>
            <a:r>
              <a:rPr lang="en-US"/>
              <a:t>Click to edit Master title style</a:t>
            </a:r>
          </a:p>
        </p:txBody>
      </p:sp>
      <p:sp>
        <p:nvSpPr>
          <p:cNvPr id="3" name="Table Placeholder 2"/>
          <p:cNvSpPr>
            <a:spLocks noGrp="1"/>
          </p:cNvSpPr>
          <p:nvPr>
            <p:ph type="tbl" idx="1"/>
          </p:nvPr>
        </p:nvSpPr>
        <p:spPr>
          <a:xfrm>
            <a:off x="304800" y="1371600"/>
            <a:ext cx="114808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930630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213296995"/>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51745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1321" y="911224"/>
            <a:ext cx="11983496" cy="5318753"/>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0" y="79447"/>
            <a:ext cx="11983496" cy="740193"/>
          </a:xfrm>
          <a:prstGeom prst="rect">
            <a:avLst/>
          </a:prstGeom>
        </p:spPr>
        <p:txBody>
          <a:bodyPr/>
          <a:lstStyle>
            <a:lvl1pPr>
              <a:defRPr sz="4000" b="1">
                <a:solidFill>
                  <a:schemeClr val="tx1"/>
                </a:solidFill>
                <a:latin typeface="Cambria" panose="02040503050406030204" pitchFamily="18" charset="0"/>
              </a:defRPr>
            </a:lvl1pPr>
          </a:lstStyle>
          <a:p>
            <a:r>
              <a:rPr lang="en-US"/>
              <a:t>Click to edit Master title style</a:t>
            </a:r>
          </a:p>
        </p:txBody>
      </p:sp>
      <p:pic>
        <p:nvPicPr>
          <p:cNvPr id="9" name="Picture 8" descr="safari.png"/>
          <p:cNvPicPr>
            <a:picLocks noChangeAspect="1"/>
          </p:cNvPicPr>
          <p:nvPr userDrawn="1"/>
        </p:nvPicPr>
        <p:blipFill>
          <a:blip r:embed="rId2" cstate="print"/>
          <a:stretch>
            <a:fillRect/>
          </a:stretch>
        </p:blipFill>
        <p:spPr>
          <a:xfrm>
            <a:off x="252747" y="6413144"/>
            <a:ext cx="1440160" cy="312522"/>
          </a:xfrm>
          <a:prstGeom prst="rect">
            <a:avLst/>
          </a:prstGeom>
        </p:spPr>
      </p:pic>
    </p:spTree>
    <p:extLst>
      <p:ext uri="{BB962C8B-B14F-4D97-AF65-F5344CB8AC3E}">
        <p14:creationId xmlns:p14="http://schemas.microsoft.com/office/powerpoint/2010/main" val="268772346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sz="1400">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sz="1400">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sz="1400">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97280786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997528"/>
            <a:ext cx="114808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2814339739"/>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871162353"/>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4253897877"/>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61118115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928173984"/>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540998389"/>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30223957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9"/>
        <p:cNvGrpSpPr/>
        <p:nvPr/>
      </p:nvGrpSpPr>
      <p:grpSpPr>
        <a:xfrm>
          <a:off x="0" y="0"/>
          <a:ext cx="0" cy="0"/>
          <a:chOff x="0" y="0"/>
          <a:chExt cx="0" cy="0"/>
        </a:xfrm>
      </p:grpSpPr>
      <p:pic>
        <p:nvPicPr>
          <p:cNvPr id="20" name="Google Shape;20;p9"/>
          <p:cNvPicPr preferRelativeResize="0"/>
          <p:nvPr/>
        </p:nvPicPr>
        <p:blipFill rotWithShape="1">
          <a:blip r:embed="rId2">
            <a:alphaModFix/>
          </a:blip>
          <a:srcRect/>
          <a:stretch/>
        </p:blipFill>
        <p:spPr>
          <a:xfrm>
            <a:off x="4896750" y="1312148"/>
            <a:ext cx="2398500" cy="936000"/>
          </a:xfrm>
          <a:prstGeom prst="rect">
            <a:avLst/>
          </a:prstGeom>
          <a:noFill/>
          <a:ln>
            <a:noFill/>
          </a:ln>
        </p:spPr>
      </p:pic>
      <p:pic>
        <p:nvPicPr>
          <p:cNvPr id="21" name="Google Shape;21;p9" descr="资源 1"/>
          <p:cNvPicPr preferRelativeResize="0"/>
          <p:nvPr/>
        </p:nvPicPr>
        <p:blipFill rotWithShape="1">
          <a:blip r:embed="rId3">
            <a:alphaModFix/>
          </a:blip>
          <a:srcRect/>
          <a:stretch/>
        </p:blipFill>
        <p:spPr>
          <a:xfrm>
            <a:off x="4505272" y="395378"/>
            <a:ext cx="3208513" cy="5688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892176756"/>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34101700"/>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226742923"/>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3503983370"/>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1480800" cy="1066800"/>
          </a:xfrm>
        </p:spPr>
        <p:txBody>
          <a:bodyPr/>
          <a:lstStyle/>
          <a:p>
            <a:r>
              <a:rPr lang="en-US"/>
              <a:t>Click to edit Master title style</a:t>
            </a:r>
          </a:p>
        </p:txBody>
      </p:sp>
      <p:sp>
        <p:nvSpPr>
          <p:cNvPr id="3" name="ClipArt Placeholder 2"/>
          <p:cNvSpPr>
            <a:spLocks noGrp="1"/>
          </p:cNvSpPr>
          <p:nvPr>
            <p:ph type="clipArt" sz="half" idx="1"/>
          </p:nvPr>
        </p:nvSpPr>
        <p:spPr>
          <a:xfrm>
            <a:off x="304800" y="1371600"/>
            <a:ext cx="5638800" cy="4876800"/>
          </a:xfrm>
        </p:spPr>
        <p:txBody>
          <a:bodyPr/>
          <a:lstStyle/>
          <a:p>
            <a:pPr lvl="0"/>
            <a:endParaRPr lang="en-US" noProof="0"/>
          </a:p>
        </p:txBody>
      </p:sp>
      <p:sp>
        <p:nvSpPr>
          <p:cNvPr id="4" name="Text Placeholder 3"/>
          <p:cNvSpPr>
            <a:spLocks noGrp="1"/>
          </p:cNvSpPr>
          <p:nvPr>
            <p:ph type="body" sz="half" idx="2"/>
          </p:nvPr>
        </p:nvSpPr>
        <p:spPr>
          <a:xfrm>
            <a:off x="6146800" y="1371600"/>
            <a:ext cx="56388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213133178"/>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123950"/>
            <a:ext cx="109728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140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140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140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957630547"/>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997530"/>
            <a:ext cx="114808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2659775629"/>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9"/>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445519481"/>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4"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4"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614366493"/>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1475232153"/>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42793136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572855428"/>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880187410"/>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41" y="273056"/>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9" y="1435106"/>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377901987"/>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2585686571"/>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1593937220"/>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9" y="152400"/>
            <a:ext cx="840740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3388368061"/>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1480800" cy="1066800"/>
          </a:xfrm>
        </p:spPr>
        <p:txBody>
          <a:bodyPr/>
          <a:lstStyle/>
          <a:p>
            <a:r>
              <a:rPr lang="en-US"/>
              <a:t>Click to edit Master title style</a:t>
            </a:r>
          </a:p>
        </p:txBody>
      </p:sp>
      <p:sp>
        <p:nvSpPr>
          <p:cNvPr id="3" name="ClipArt Placeholder 2"/>
          <p:cNvSpPr>
            <a:spLocks noGrp="1"/>
          </p:cNvSpPr>
          <p:nvPr>
            <p:ph type="clipArt" sz="half" idx="1"/>
          </p:nvPr>
        </p:nvSpPr>
        <p:spPr>
          <a:xfrm>
            <a:off x="304804" y="1371600"/>
            <a:ext cx="5638800" cy="4876800"/>
          </a:xfrm>
        </p:spPr>
        <p:txBody>
          <a:bodyPr/>
          <a:lstStyle/>
          <a:p>
            <a:pPr lvl="0"/>
            <a:endParaRPr lang="en-US" noProof="0"/>
          </a:p>
        </p:txBody>
      </p:sp>
      <p:sp>
        <p:nvSpPr>
          <p:cNvPr id="4" name="Text Placeholder 3"/>
          <p:cNvSpPr>
            <a:spLocks noGrp="1"/>
          </p:cNvSpPr>
          <p:nvPr>
            <p:ph type="body" sz="half" idx="2"/>
          </p:nvPr>
        </p:nvSpPr>
        <p:spPr>
          <a:xfrm>
            <a:off x="6146804" y="1371600"/>
            <a:ext cx="56388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408445936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06111726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30090660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98580823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123950"/>
            <a:ext cx="109728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sz="140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140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140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60990891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997528"/>
            <a:ext cx="114808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81278467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02095346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176857235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428569387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400"/>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400"/>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400"/>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121994721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417349499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328262412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380211097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49102449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23622355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201637395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1480800" cy="1066800"/>
          </a:xfrm>
        </p:spPr>
        <p:txBody>
          <a:bodyPr/>
          <a:lstStyle/>
          <a:p>
            <a:r>
              <a:rPr lang="en-US"/>
              <a:t>Click to edit Master title style</a:t>
            </a:r>
          </a:p>
        </p:txBody>
      </p:sp>
      <p:sp>
        <p:nvSpPr>
          <p:cNvPr id="3" name="ClipArt Placeholder 2"/>
          <p:cNvSpPr>
            <a:spLocks noGrp="1"/>
          </p:cNvSpPr>
          <p:nvPr>
            <p:ph type="clipArt" sz="half" idx="1"/>
          </p:nvPr>
        </p:nvSpPr>
        <p:spPr>
          <a:xfrm>
            <a:off x="304800" y="1371600"/>
            <a:ext cx="5638800" cy="4876800"/>
          </a:xfrm>
        </p:spPr>
        <p:txBody>
          <a:bodyPr/>
          <a:lstStyle/>
          <a:p>
            <a:pPr lvl="0"/>
            <a:endParaRPr lang="en-US" noProof="0"/>
          </a:p>
        </p:txBody>
      </p:sp>
      <p:sp>
        <p:nvSpPr>
          <p:cNvPr id="4" name="Text Placeholder 3"/>
          <p:cNvSpPr>
            <a:spLocks noGrp="1"/>
          </p:cNvSpPr>
          <p:nvPr>
            <p:ph type="body" sz="half" idx="2"/>
          </p:nvPr>
        </p:nvSpPr>
        <p:spPr>
          <a:xfrm>
            <a:off x="6146800" y="1371600"/>
            <a:ext cx="56388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107833447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609600" y="1123950"/>
            <a:ext cx="10972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609600" y="3371850"/>
            <a:ext cx="109728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115824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4165600" y="6243638"/>
            <a:ext cx="38608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13593118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997528"/>
            <a:ext cx="114808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373976394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393591424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19384130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326103646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64254653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193837064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30121374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403132172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399416761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14509160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204513649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1480800" cy="1066800"/>
          </a:xfrm>
        </p:spPr>
        <p:txBody>
          <a:bodyPr/>
          <a:lstStyle/>
          <a:p>
            <a:r>
              <a:rPr lang="en-US"/>
              <a:t>Click to edit Master title style</a:t>
            </a:r>
          </a:p>
        </p:txBody>
      </p:sp>
      <p:sp>
        <p:nvSpPr>
          <p:cNvPr id="3" name="ClipArt Placeholder 2"/>
          <p:cNvSpPr>
            <a:spLocks noGrp="1"/>
          </p:cNvSpPr>
          <p:nvPr>
            <p:ph type="clipArt" sz="half" idx="1"/>
          </p:nvPr>
        </p:nvSpPr>
        <p:spPr>
          <a:xfrm>
            <a:off x="304800" y="1371600"/>
            <a:ext cx="5638800" cy="4876800"/>
          </a:xfrm>
        </p:spPr>
        <p:txBody>
          <a:bodyPr/>
          <a:lstStyle/>
          <a:p>
            <a:pPr lvl="0"/>
            <a:endParaRPr lang="en-US" noProof="0"/>
          </a:p>
        </p:txBody>
      </p:sp>
      <p:sp>
        <p:nvSpPr>
          <p:cNvPr id="4" name="Text Placeholder 3"/>
          <p:cNvSpPr>
            <a:spLocks noGrp="1"/>
          </p:cNvSpPr>
          <p:nvPr>
            <p:ph type="body" sz="half" idx="2"/>
          </p:nvPr>
        </p:nvSpPr>
        <p:spPr>
          <a:xfrm>
            <a:off x="6146800" y="1371600"/>
            <a:ext cx="56388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119623583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90EDC1BF-D507-7F45-A7C4-0B906829077C}"/>
              </a:ext>
            </a:extLst>
          </p:cNvPr>
          <p:cNvSpPr>
            <a:spLocks noChangeArrowheads="1"/>
          </p:cNvSpPr>
          <p:nvPr/>
        </p:nvSpPr>
        <p:spPr bwMode="auto">
          <a:xfrm>
            <a:off x="609600" y="1123950"/>
            <a:ext cx="10972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5" name="Line 8">
            <a:extLst>
              <a:ext uri="{FF2B5EF4-FFF2-40B4-BE49-F238E27FC236}">
                <a16:creationId xmlns:a16="http://schemas.microsoft.com/office/drawing/2014/main" id="{1992A2FD-3614-2F4F-8D8D-1968A4FCD5C3}"/>
              </a:ext>
            </a:extLst>
          </p:cNvPr>
          <p:cNvSpPr>
            <a:spLocks noChangeShapeType="1"/>
          </p:cNvSpPr>
          <p:nvPr/>
        </p:nvSpPr>
        <p:spPr bwMode="auto">
          <a:xfrm>
            <a:off x="609600" y="3371850"/>
            <a:ext cx="109728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6" name="Line 10">
            <a:extLst>
              <a:ext uri="{FF2B5EF4-FFF2-40B4-BE49-F238E27FC236}">
                <a16:creationId xmlns:a16="http://schemas.microsoft.com/office/drawing/2014/main" id="{88F423D4-7D62-A046-9486-902C5E643230}"/>
              </a:ext>
            </a:extLst>
          </p:cNvPr>
          <p:cNvSpPr>
            <a:spLocks noChangeShapeType="1"/>
          </p:cNvSpPr>
          <p:nvPr userDrawn="1"/>
        </p:nvSpPr>
        <p:spPr bwMode="auto">
          <a:xfrm>
            <a:off x="115824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93B21A48-4278-2847-949C-8F4EE04798A4}"/>
              </a:ext>
            </a:extLst>
          </p:cNvPr>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B665F9C1-6ECF-784D-8FE7-AA1307BE8426}"/>
              </a:ext>
            </a:extLst>
          </p:cNvPr>
          <p:cNvSpPr>
            <a:spLocks noGrp="1" noChangeArrowheads="1"/>
          </p:cNvSpPr>
          <p:nvPr>
            <p:ph type="ftr" sz="quarter" idx="11"/>
          </p:nvPr>
        </p:nvSpPr>
        <p:spPr>
          <a:xfrm>
            <a:off x="4165600" y="6243638"/>
            <a:ext cx="3860800" cy="457200"/>
          </a:xfrm>
        </p:spPr>
        <p:txBody>
          <a:bodyPr/>
          <a:lstStyle>
            <a:lvl1pPr eaLnBrk="0" hangingPunct="0">
              <a:defRPr/>
            </a:lvl1pPr>
          </a:lstStyle>
          <a:p>
            <a:pPr>
              <a:defRPr/>
            </a:pPr>
            <a:endParaRPr lang="en-US" altLang="en-US"/>
          </a:p>
        </p:txBody>
      </p:sp>
      <p:sp>
        <p:nvSpPr>
          <p:cNvPr id="9" name="Rectangle 6">
            <a:extLst>
              <a:ext uri="{FF2B5EF4-FFF2-40B4-BE49-F238E27FC236}">
                <a16:creationId xmlns:a16="http://schemas.microsoft.com/office/drawing/2014/main" id="{11459B8B-977C-BF46-961F-BB3F0DCA34CC}"/>
              </a:ext>
            </a:extLst>
          </p:cNvPr>
          <p:cNvSpPr>
            <a:spLocks noGrp="1" noChangeArrowheads="1"/>
          </p:cNvSpPr>
          <p:nvPr>
            <p:ph type="sldNum" sz="quarter" idx="12"/>
          </p:nvPr>
        </p:nvSpPr>
        <p:spPr/>
        <p:txBody>
          <a:bodyPr/>
          <a:lstStyle>
            <a:lvl1pPr eaLnBrk="0" hangingPunct="0">
              <a:defRPr sz="1200"/>
            </a:lvl1pPr>
          </a:lstStyle>
          <a:p>
            <a:pPr>
              <a:defRPr/>
            </a:pPr>
            <a:fld id="{FE9E5A73-BAFF-F548-9E2E-21289D47583D}" type="slidenum">
              <a:rPr lang="en-US" altLang="en-US"/>
              <a:pPr>
                <a:defRPr/>
              </a:pPr>
              <a:t>‹#›</a:t>
            </a:fld>
            <a:endParaRPr lang="en-US" altLang="en-US"/>
          </a:p>
        </p:txBody>
      </p:sp>
    </p:spTree>
    <p:extLst>
      <p:ext uri="{BB962C8B-B14F-4D97-AF65-F5344CB8AC3E}">
        <p14:creationId xmlns:p14="http://schemas.microsoft.com/office/powerpoint/2010/main" val="53090552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77115810"/>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997530"/>
            <a:ext cx="114808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F827B9E-D107-FE47-BCBA-A0F54423FF28}"/>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AAE25E78-7811-3E45-9C3F-3AE96402681A}"/>
              </a:ext>
            </a:extLst>
          </p:cNvPr>
          <p:cNvSpPr>
            <a:spLocks noGrp="1" noChangeArrowheads="1"/>
          </p:cNvSpPr>
          <p:nvPr>
            <p:ph type="sldNum" sz="quarter" idx="11"/>
          </p:nvPr>
        </p:nvSpPr>
        <p:spPr/>
        <p:txBody>
          <a:bodyPr/>
          <a:lstStyle>
            <a:lvl1pPr eaLnBrk="0" hangingPunct="0">
              <a:defRPr/>
            </a:lvl1pPr>
          </a:lstStyle>
          <a:p>
            <a:pPr>
              <a:defRPr/>
            </a:pPr>
            <a:fld id="{9CD3246B-4504-6A44-A3C6-3AD1B220008A}" type="slidenum">
              <a:rPr lang="en-US" altLang="en-US"/>
              <a:pPr>
                <a:defRPr/>
              </a:pPr>
              <a:t>‹#›</a:t>
            </a:fld>
            <a:endParaRPr lang="en-US" altLang="en-US"/>
          </a:p>
        </p:txBody>
      </p:sp>
    </p:spTree>
    <p:extLst>
      <p:ext uri="{BB962C8B-B14F-4D97-AF65-F5344CB8AC3E}">
        <p14:creationId xmlns:p14="http://schemas.microsoft.com/office/powerpoint/2010/main" val="256198048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9"/>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94D63735-01BA-B944-9CAC-1B9C54BD73C2}"/>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7C670B12-B340-A643-9F4E-E46E2789DC7F}"/>
              </a:ext>
            </a:extLst>
          </p:cNvPr>
          <p:cNvSpPr>
            <a:spLocks noGrp="1" noChangeArrowheads="1"/>
          </p:cNvSpPr>
          <p:nvPr>
            <p:ph type="sldNum" sz="quarter" idx="11"/>
          </p:nvPr>
        </p:nvSpPr>
        <p:spPr/>
        <p:txBody>
          <a:bodyPr/>
          <a:lstStyle>
            <a:lvl1pPr eaLnBrk="0" hangingPunct="0">
              <a:defRPr/>
            </a:lvl1pPr>
          </a:lstStyle>
          <a:p>
            <a:pPr>
              <a:defRPr/>
            </a:pPr>
            <a:fld id="{CB2591BB-F593-DC41-9202-A6281FB4FDB6}" type="slidenum">
              <a:rPr lang="en-US" altLang="en-US"/>
              <a:pPr>
                <a:defRPr/>
              </a:pPr>
              <a:t>‹#›</a:t>
            </a:fld>
            <a:endParaRPr lang="en-US" altLang="en-US"/>
          </a:p>
        </p:txBody>
      </p:sp>
    </p:spTree>
    <p:extLst>
      <p:ext uri="{BB962C8B-B14F-4D97-AF65-F5344CB8AC3E}">
        <p14:creationId xmlns:p14="http://schemas.microsoft.com/office/powerpoint/2010/main" val="408319579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4"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4"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FD1CFE7F-38BF-7E4F-8084-41548CC6EB39}"/>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0B09D385-5ADD-F044-A1E9-12910F637D9B}"/>
              </a:ext>
            </a:extLst>
          </p:cNvPr>
          <p:cNvSpPr>
            <a:spLocks noGrp="1" noChangeArrowheads="1"/>
          </p:cNvSpPr>
          <p:nvPr>
            <p:ph type="sldNum" sz="quarter" idx="11"/>
          </p:nvPr>
        </p:nvSpPr>
        <p:spPr/>
        <p:txBody>
          <a:bodyPr/>
          <a:lstStyle>
            <a:lvl1pPr eaLnBrk="0" hangingPunct="0">
              <a:defRPr/>
            </a:lvl1pPr>
          </a:lstStyle>
          <a:p>
            <a:pPr>
              <a:defRPr/>
            </a:pPr>
            <a:fld id="{A850AAB8-6D13-F74D-82DE-01543047371E}" type="slidenum">
              <a:rPr lang="en-US" altLang="en-US"/>
              <a:pPr>
                <a:defRPr/>
              </a:pPr>
              <a:t>‹#›</a:t>
            </a:fld>
            <a:endParaRPr lang="en-US" altLang="en-US"/>
          </a:p>
        </p:txBody>
      </p:sp>
    </p:spTree>
    <p:extLst>
      <p:ext uri="{BB962C8B-B14F-4D97-AF65-F5344CB8AC3E}">
        <p14:creationId xmlns:p14="http://schemas.microsoft.com/office/powerpoint/2010/main" val="364310580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62CE1-D7B9-2B48-AABD-520F279FD19B}"/>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a:extLst>
              <a:ext uri="{FF2B5EF4-FFF2-40B4-BE49-F238E27FC236}">
                <a16:creationId xmlns:a16="http://schemas.microsoft.com/office/drawing/2014/main" id="{48A76E69-B5F0-BF4B-B407-6D552D390EF3}"/>
              </a:ext>
            </a:extLst>
          </p:cNvPr>
          <p:cNvSpPr>
            <a:spLocks noGrp="1" noChangeArrowheads="1"/>
          </p:cNvSpPr>
          <p:nvPr>
            <p:ph type="sldNum" sz="quarter" idx="11"/>
          </p:nvPr>
        </p:nvSpPr>
        <p:spPr/>
        <p:txBody>
          <a:bodyPr/>
          <a:lstStyle>
            <a:lvl1pPr eaLnBrk="0" hangingPunct="0">
              <a:defRPr/>
            </a:lvl1pPr>
          </a:lstStyle>
          <a:p>
            <a:pPr>
              <a:defRPr/>
            </a:pPr>
            <a:fld id="{7DCC7F1B-7885-0949-97FC-084E8A56F43B}" type="slidenum">
              <a:rPr lang="en-US" altLang="en-US"/>
              <a:pPr>
                <a:defRPr/>
              </a:pPr>
              <a:t>‹#›</a:t>
            </a:fld>
            <a:endParaRPr lang="en-US" altLang="en-US"/>
          </a:p>
        </p:txBody>
      </p:sp>
    </p:spTree>
    <p:extLst>
      <p:ext uri="{BB962C8B-B14F-4D97-AF65-F5344CB8AC3E}">
        <p14:creationId xmlns:p14="http://schemas.microsoft.com/office/powerpoint/2010/main" val="201770882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335DD151-C820-B34A-B26B-2D2F1D3E1F83}"/>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a:extLst>
              <a:ext uri="{FF2B5EF4-FFF2-40B4-BE49-F238E27FC236}">
                <a16:creationId xmlns:a16="http://schemas.microsoft.com/office/drawing/2014/main" id="{CCFDF57E-6974-814A-893F-5B3EC8AC9CA0}"/>
              </a:ext>
            </a:extLst>
          </p:cNvPr>
          <p:cNvSpPr>
            <a:spLocks noGrp="1" noChangeArrowheads="1"/>
          </p:cNvSpPr>
          <p:nvPr>
            <p:ph type="sldNum" sz="quarter" idx="11"/>
          </p:nvPr>
        </p:nvSpPr>
        <p:spPr/>
        <p:txBody>
          <a:bodyPr/>
          <a:lstStyle>
            <a:lvl1pPr eaLnBrk="0" hangingPunct="0">
              <a:defRPr/>
            </a:lvl1pPr>
          </a:lstStyle>
          <a:p>
            <a:pPr>
              <a:defRPr/>
            </a:pPr>
            <a:fld id="{BDA969E1-C8A6-544B-920A-17EB75C6EE01}" type="slidenum">
              <a:rPr lang="en-US" altLang="en-US"/>
              <a:pPr>
                <a:defRPr/>
              </a:pPr>
              <a:t>‹#›</a:t>
            </a:fld>
            <a:endParaRPr lang="en-US" altLang="en-US"/>
          </a:p>
        </p:txBody>
      </p:sp>
    </p:spTree>
    <p:extLst>
      <p:ext uri="{BB962C8B-B14F-4D97-AF65-F5344CB8AC3E}">
        <p14:creationId xmlns:p14="http://schemas.microsoft.com/office/powerpoint/2010/main" val="403149295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53C2F28A-A914-FE46-A024-DF13262B8C5F}"/>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a:extLst>
              <a:ext uri="{FF2B5EF4-FFF2-40B4-BE49-F238E27FC236}">
                <a16:creationId xmlns:a16="http://schemas.microsoft.com/office/drawing/2014/main" id="{19100917-C7B6-434C-99E9-E987DCCAA5D8}"/>
              </a:ext>
            </a:extLst>
          </p:cNvPr>
          <p:cNvSpPr>
            <a:spLocks noGrp="1" noChangeArrowheads="1"/>
          </p:cNvSpPr>
          <p:nvPr>
            <p:ph type="sldNum" sz="quarter" idx="11"/>
          </p:nvPr>
        </p:nvSpPr>
        <p:spPr/>
        <p:txBody>
          <a:bodyPr/>
          <a:lstStyle>
            <a:lvl1pPr eaLnBrk="0" hangingPunct="0">
              <a:defRPr/>
            </a:lvl1pPr>
          </a:lstStyle>
          <a:p>
            <a:pPr>
              <a:defRPr/>
            </a:pPr>
            <a:fld id="{6585CF00-0E48-FA45-8634-07059AC75E63}" type="slidenum">
              <a:rPr lang="en-US" altLang="en-US"/>
              <a:pPr>
                <a:defRPr/>
              </a:pPr>
              <a:t>‹#›</a:t>
            </a:fld>
            <a:endParaRPr lang="en-US" altLang="en-US"/>
          </a:p>
        </p:txBody>
      </p:sp>
    </p:spTree>
    <p:extLst>
      <p:ext uri="{BB962C8B-B14F-4D97-AF65-F5344CB8AC3E}">
        <p14:creationId xmlns:p14="http://schemas.microsoft.com/office/powerpoint/2010/main" val="34861965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41" y="273056"/>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9" y="1435106"/>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8552A2B8-84EB-424B-AB45-BF86C41D24AC}"/>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A2D8C86B-640E-DD49-A5A7-2807F5B6B58F}"/>
              </a:ext>
            </a:extLst>
          </p:cNvPr>
          <p:cNvSpPr>
            <a:spLocks noGrp="1" noChangeArrowheads="1"/>
          </p:cNvSpPr>
          <p:nvPr>
            <p:ph type="sldNum" sz="quarter" idx="11"/>
          </p:nvPr>
        </p:nvSpPr>
        <p:spPr/>
        <p:txBody>
          <a:bodyPr/>
          <a:lstStyle>
            <a:lvl1pPr eaLnBrk="0" hangingPunct="0">
              <a:defRPr/>
            </a:lvl1pPr>
          </a:lstStyle>
          <a:p>
            <a:pPr>
              <a:defRPr/>
            </a:pPr>
            <a:fld id="{2C344135-9420-D548-BD7C-79317C91434F}" type="slidenum">
              <a:rPr lang="en-US" altLang="en-US"/>
              <a:pPr>
                <a:defRPr/>
              </a:pPr>
              <a:t>‹#›</a:t>
            </a:fld>
            <a:endParaRPr lang="en-US" altLang="en-US"/>
          </a:p>
        </p:txBody>
      </p:sp>
    </p:spTree>
    <p:extLst>
      <p:ext uri="{BB962C8B-B14F-4D97-AF65-F5344CB8AC3E}">
        <p14:creationId xmlns:p14="http://schemas.microsoft.com/office/powerpoint/2010/main" val="201145056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8EBB0C76-64C6-2942-B4EB-EE86FC1D051F}"/>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2E47F2FC-584D-BF4D-AF6A-AD9133707603}"/>
              </a:ext>
            </a:extLst>
          </p:cNvPr>
          <p:cNvSpPr>
            <a:spLocks noGrp="1" noChangeArrowheads="1"/>
          </p:cNvSpPr>
          <p:nvPr>
            <p:ph type="sldNum" sz="quarter" idx="11"/>
          </p:nvPr>
        </p:nvSpPr>
        <p:spPr/>
        <p:txBody>
          <a:bodyPr/>
          <a:lstStyle>
            <a:lvl1pPr eaLnBrk="0" hangingPunct="0">
              <a:defRPr/>
            </a:lvl1pPr>
          </a:lstStyle>
          <a:p>
            <a:pPr>
              <a:defRPr/>
            </a:pPr>
            <a:fld id="{F1DB68E5-2868-6D4F-A89F-4CC0EFD4A2B9}" type="slidenum">
              <a:rPr lang="en-US" altLang="en-US"/>
              <a:pPr>
                <a:defRPr/>
              </a:pPr>
              <a:t>‹#›</a:t>
            </a:fld>
            <a:endParaRPr lang="en-US" altLang="en-US"/>
          </a:p>
        </p:txBody>
      </p:sp>
    </p:spTree>
    <p:extLst>
      <p:ext uri="{BB962C8B-B14F-4D97-AF65-F5344CB8AC3E}">
        <p14:creationId xmlns:p14="http://schemas.microsoft.com/office/powerpoint/2010/main" val="150657678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631792A-AD76-664C-A1F8-67622FD12195}"/>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AD1CFAAE-D710-B945-880C-4838C9E27A0A}"/>
              </a:ext>
            </a:extLst>
          </p:cNvPr>
          <p:cNvSpPr>
            <a:spLocks noGrp="1" noChangeArrowheads="1"/>
          </p:cNvSpPr>
          <p:nvPr>
            <p:ph type="sldNum" sz="quarter" idx="11"/>
          </p:nvPr>
        </p:nvSpPr>
        <p:spPr/>
        <p:txBody>
          <a:bodyPr/>
          <a:lstStyle>
            <a:lvl1pPr eaLnBrk="0" hangingPunct="0">
              <a:defRPr/>
            </a:lvl1pPr>
          </a:lstStyle>
          <a:p>
            <a:pPr>
              <a:defRPr/>
            </a:pPr>
            <a:fld id="{B99F8390-5E7B-F84D-BB5A-F0643481A975}" type="slidenum">
              <a:rPr lang="en-US" altLang="en-US"/>
              <a:pPr>
                <a:defRPr/>
              </a:pPr>
              <a:t>‹#›</a:t>
            </a:fld>
            <a:endParaRPr lang="en-US" altLang="en-US"/>
          </a:p>
        </p:txBody>
      </p:sp>
    </p:spTree>
    <p:extLst>
      <p:ext uri="{BB962C8B-B14F-4D97-AF65-F5344CB8AC3E}">
        <p14:creationId xmlns:p14="http://schemas.microsoft.com/office/powerpoint/2010/main" val="214593540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9" y="152400"/>
            <a:ext cx="840740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550158EE-260B-B548-928C-E911F37962D7}"/>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D3577B43-A5DC-1B40-946C-9AFCCF79B3B1}"/>
              </a:ext>
            </a:extLst>
          </p:cNvPr>
          <p:cNvSpPr>
            <a:spLocks noGrp="1" noChangeArrowheads="1"/>
          </p:cNvSpPr>
          <p:nvPr>
            <p:ph type="sldNum" sz="quarter" idx="11"/>
          </p:nvPr>
        </p:nvSpPr>
        <p:spPr/>
        <p:txBody>
          <a:bodyPr/>
          <a:lstStyle>
            <a:lvl1pPr eaLnBrk="0" hangingPunct="0">
              <a:defRPr/>
            </a:lvl1pPr>
          </a:lstStyle>
          <a:p>
            <a:pPr>
              <a:defRPr/>
            </a:pPr>
            <a:fld id="{954DE8F5-A1D7-DB49-969C-EAC86A464DD7}" type="slidenum">
              <a:rPr lang="en-US" altLang="en-US"/>
              <a:pPr>
                <a:defRPr/>
              </a:pPr>
              <a:t>‹#›</a:t>
            </a:fld>
            <a:endParaRPr lang="en-US" altLang="en-US"/>
          </a:p>
        </p:txBody>
      </p:sp>
    </p:spTree>
    <p:extLst>
      <p:ext uri="{BB962C8B-B14F-4D97-AF65-F5344CB8AC3E}">
        <p14:creationId xmlns:p14="http://schemas.microsoft.com/office/powerpoint/2010/main" val="181996660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569414455"/>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1480800" cy="1066800"/>
          </a:xfrm>
        </p:spPr>
        <p:txBody>
          <a:bodyPr/>
          <a:lstStyle/>
          <a:p>
            <a:r>
              <a:rPr lang="en-US"/>
              <a:t>Click to edit Master title style</a:t>
            </a:r>
          </a:p>
        </p:txBody>
      </p:sp>
      <p:sp>
        <p:nvSpPr>
          <p:cNvPr id="3" name="ClipArt Placeholder 2"/>
          <p:cNvSpPr>
            <a:spLocks noGrp="1"/>
          </p:cNvSpPr>
          <p:nvPr>
            <p:ph type="clipArt" sz="half" idx="1"/>
          </p:nvPr>
        </p:nvSpPr>
        <p:spPr>
          <a:xfrm>
            <a:off x="304804" y="1371600"/>
            <a:ext cx="5638800" cy="4876800"/>
          </a:xfrm>
        </p:spPr>
        <p:txBody>
          <a:bodyPr/>
          <a:lstStyle/>
          <a:p>
            <a:pPr lvl="0"/>
            <a:endParaRPr lang="en-US" noProof="0"/>
          </a:p>
        </p:txBody>
      </p:sp>
      <p:sp>
        <p:nvSpPr>
          <p:cNvPr id="4" name="Text Placeholder 3"/>
          <p:cNvSpPr>
            <a:spLocks noGrp="1"/>
          </p:cNvSpPr>
          <p:nvPr>
            <p:ph type="body" sz="half" idx="2"/>
          </p:nvPr>
        </p:nvSpPr>
        <p:spPr>
          <a:xfrm>
            <a:off x="6146804" y="1371600"/>
            <a:ext cx="56388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6F2D48B-DA98-9943-BC1C-A3EA9EB5DCED}"/>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D1997EEF-E597-CB49-82CE-E15B3C1E8B73}"/>
              </a:ext>
            </a:extLst>
          </p:cNvPr>
          <p:cNvSpPr>
            <a:spLocks noGrp="1" noChangeArrowheads="1"/>
          </p:cNvSpPr>
          <p:nvPr>
            <p:ph type="sldNum" sz="quarter" idx="11"/>
          </p:nvPr>
        </p:nvSpPr>
        <p:spPr/>
        <p:txBody>
          <a:bodyPr/>
          <a:lstStyle>
            <a:lvl1pPr eaLnBrk="0" hangingPunct="0">
              <a:defRPr/>
            </a:lvl1pPr>
          </a:lstStyle>
          <a:p>
            <a:pPr>
              <a:defRPr/>
            </a:pPr>
            <a:fld id="{C61C15F8-46C5-1E47-A52A-D0FDBA87F580}" type="slidenum">
              <a:rPr lang="en-US" altLang="en-US"/>
              <a:pPr>
                <a:defRPr/>
              </a:pPr>
              <a:t>‹#›</a:t>
            </a:fld>
            <a:endParaRPr lang="en-US" altLang="en-US"/>
          </a:p>
        </p:txBody>
      </p:sp>
    </p:spTree>
    <p:extLst>
      <p:ext uri="{BB962C8B-B14F-4D97-AF65-F5344CB8AC3E}">
        <p14:creationId xmlns:p14="http://schemas.microsoft.com/office/powerpoint/2010/main" val="24518776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1301" y="6411913"/>
            <a:ext cx="1367367"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100906581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225376415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100694920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30596730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140053120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216620687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01283796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36913288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293320808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497703889"/>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161651747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38380337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1480800" cy="1066800"/>
          </a:xfrm>
        </p:spPr>
        <p:txBody>
          <a:bodyPr/>
          <a:lstStyle/>
          <a:p>
            <a:r>
              <a:rPr lang="en-US"/>
              <a:t>Click to edit Master title style</a:t>
            </a:r>
          </a:p>
        </p:txBody>
      </p:sp>
      <p:sp>
        <p:nvSpPr>
          <p:cNvPr id="3" name="Table Placeholder 2"/>
          <p:cNvSpPr>
            <a:spLocks noGrp="1"/>
          </p:cNvSpPr>
          <p:nvPr>
            <p:ph type="tbl" idx="1"/>
          </p:nvPr>
        </p:nvSpPr>
        <p:spPr>
          <a:xfrm>
            <a:off x="304800" y="1371600"/>
            <a:ext cx="114808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308899019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123950"/>
            <a:ext cx="10972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400">
              <a:solidFill>
                <a:srgbClr val="000000"/>
              </a:solidFill>
              <a:latin typeface="Arial" charset="0"/>
              <a:ea typeface="ＭＳ Ｐゴシック" charset="-128"/>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4165600" y="6243638"/>
            <a:ext cx="38608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262374820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997530"/>
            <a:ext cx="114808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298633957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9"/>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2762109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4"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4"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44871415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2808990328"/>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33532439"/>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66744420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78506437"/>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41" y="273056"/>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9" y="1435106"/>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50697300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48574096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3220703946"/>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9" y="152400"/>
            <a:ext cx="840740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17665068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1480800" cy="1066800"/>
          </a:xfrm>
        </p:spPr>
        <p:txBody>
          <a:bodyPr/>
          <a:lstStyle/>
          <a:p>
            <a:r>
              <a:rPr lang="en-US"/>
              <a:t>Click to edit Master title style</a:t>
            </a:r>
          </a:p>
        </p:txBody>
      </p:sp>
      <p:sp>
        <p:nvSpPr>
          <p:cNvPr id="3" name="ClipArt Placeholder 2"/>
          <p:cNvSpPr>
            <a:spLocks noGrp="1"/>
          </p:cNvSpPr>
          <p:nvPr>
            <p:ph type="clipArt" sz="half" idx="1"/>
          </p:nvPr>
        </p:nvSpPr>
        <p:spPr>
          <a:xfrm>
            <a:off x="304804" y="1371600"/>
            <a:ext cx="5638800" cy="4876800"/>
          </a:xfrm>
        </p:spPr>
        <p:txBody>
          <a:bodyPr/>
          <a:lstStyle/>
          <a:p>
            <a:pPr lvl="0"/>
            <a:endParaRPr lang="en-US" noProof="0"/>
          </a:p>
        </p:txBody>
      </p:sp>
      <p:sp>
        <p:nvSpPr>
          <p:cNvPr id="4" name="Text Placeholder 3"/>
          <p:cNvSpPr>
            <a:spLocks noGrp="1"/>
          </p:cNvSpPr>
          <p:nvPr>
            <p:ph type="body" sz="half" idx="2"/>
          </p:nvPr>
        </p:nvSpPr>
        <p:spPr>
          <a:xfrm>
            <a:off x="6146804" y="1371600"/>
            <a:ext cx="56388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2069387522"/>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4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4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4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8056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1515731"/>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766826"/>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721141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029097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845043917"/>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1170704"/>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354437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154904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5765987"/>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9502197"/>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52400"/>
            <a:ext cx="28702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52400"/>
            <a:ext cx="84074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073330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123950"/>
            <a:ext cx="10972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400">
              <a:solidFill>
                <a:srgbClr val="000000"/>
              </a:solidFill>
              <a:latin typeface="Tahoma"/>
            </a:endParaRPr>
          </a:p>
        </p:txBody>
      </p:sp>
      <p:sp>
        <p:nvSpPr>
          <p:cNvPr id="5" name="Line 8"/>
          <p:cNvSpPr>
            <a:spLocks noChangeShapeType="1"/>
          </p:cNvSpPr>
          <p:nvPr/>
        </p:nvSpPr>
        <p:spPr bwMode="auto">
          <a:xfrm>
            <a:off x="609600" y="3371850"/>
            <a:ext cx="10972800" cy="0"/>
          </a:xfrm>
          <a:prstGeom prst="line">
            <a:avLst/>
          </a:prstGeom>
          <a:noFill/>
          <a:ln w="19050">
            <a:solidFill>
              <a:schemeClr val="accent1"/>
            </a:solidFill>
            <a:round/>
            <a:headEnd/>
            <a:tailEnd/>
          </a:ln>
          <a:effectLst/>
        </p:spPr>
        <p:txBody>
          <a:bodyPr/>
          <a:lstStyle/>
          <a:p>
            <a:pPr>
              <a:defRPr/>
            </a:pPr>
            <a:endParaRPr lang="en-US" sz="1400">
              <a:solidFill>
                <a:srgbClr val="000000"/>
              </a:solidFill>
              <a:latin typeface="Tahoma"/>
            </a:endParaRPr>
          </a:p>
        </p:txBody>
      </p:sp>
      <p:sp>
        <p:nvSpPr>
          <p:cNvPr id="6" name="Line 10"/>
          <p:cNvSpPr>
            <a:spLocks noChangeShapeType="1"/>
          </p:cNvSpPr>
          <p:nvPr userDrawn="1"/>
        </p:nvSpPr>
        <p:spPr bwMode="auto">
          <a:xfrm>
            <a:off x="11582400" y="2457450"/>
            <a:ext cx="0" cy="914400"/>
          </a:xfrm>
          <a:prstGeom prst="line">
            <a:avLst/>
          </a:prstGeom>
          <a:noFill/>
          <a:ln w="25400">
            <a:solidFill>
              <a:schemeClr val="accent1"/>
            </a:solidFill>
            <a:round/>
            <a:headEnd/>
            <a:tailEnd/>
          </a:ln>
          <a:effectLst/>
        </p:spPr>
        <p:txBody>
          <a:bodyPr/>
          <a:lstStyle/>
          <a:p>
            <a:pPr>
              <a:defRPr/>
            </a:pPr>
            <a:endParaRPr lang="en-US" sz="1400">
              <a:solidFill>
                <a:srgbClr val="000000"/>
              </a:solidFill>
              <a:latin typeface="Tahoma"/>
            </a:endParaRPr>
          </a:p>
        </p:txBody>
      </p:sp>
      <p:sp>
        <p:nvSpPr>
          <p:cNvPr id="101378" name="Rectangle 2"/>
          <p:cNvSpPr>
            <a:spLocks noGrp="1" noChangeArrowheads="1"/>
          </p:cNvSpPr>
          <p:nvPr>
            <p:ph type="ctrTitle"/>
          </p:nvPr>
        </p:nvSpPr>
        <p:spPr>
          <a:xfrm>
            <a:off x="914400" y="1524000"/>
            <a:ext cx="105664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914400" y="3581400"/>
            <a:ext cx="104648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609600" y="6243638"/>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4165600" y="6243638"/>
            <a:ext cx="38608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0017705"/>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594770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026502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371600"/>
            <a:ext cx="5638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3611228"/>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4.pn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0.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4.pn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1.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2.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3.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4.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image" Target="../media/image4.png"/><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5.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6.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image" Target="../media/image4.png"/><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7.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7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5" Type="http://schemas.openxmlformats.org/officeDocument/2006/relationships/theme" Target="../theme/theme18.xml"/><Relationship Id="rId4" Type="http://schemas.openxmlformats.org/officeDocument/2006/relationships/slideLayout" Target="../slideLayouts/slideLayout17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19.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191.xml"/><Relationship Id="rId1" Type="http://schemas.openxmlformats.org/officeDocument/2006/relationships/slideLayout" Target="../slideLayouts/slideLayout19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21.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image" Target="../media/image4.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theme" Target="../theme/theme22.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5.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6.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7.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9.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5" descr="背景图案&#10;&#10;描述已自动生成"/>
          <p:cNvPicPr preferRelativeResize="0"/>
          <p:nvPr/>
        </p:nvPicPr>
        <p:blipFill rotWithShape="1">
          <a:blip r:embed="rId4">
            <a:alphaModFix/>
          </a:blip>
          <a:srcRect/>
          <a:stretch/>
        </p:blipFill>
        <p:spPr>
          <a:xfrm>
            <a:off x="592" y="0"/>
            <a:ext cx="12190815"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4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400">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384249897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4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400">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4162636635"/>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03200" y="1143000"/>
            <a:ext cx="117856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753600" y="6492884"/>
            <a:ext cx="24384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344830408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558800" y="196850"/>
            <a:ext cx="107696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558800" y="1047750"/>
            <a:ext cx="107696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02640418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5666" name="Rectangle 1026">
            <a:extLst>
              <a:ext uri="{FF2B5EF4-FFF2-40B4-BE49-F238E27FC236}">
                <a16:creationId xmlns:a16="http://schemas.microsoft.com/office/drawing/2014/main" id="{767842EF-2E87-9649-8E4C-4EF07515E698}"/>
              </a:ext>
            </a:extLst>
          </p:cNvPr>
          <p:cNvSpPr>
            <a:spLocks noGrp="1" noChangeArrowheads="1"/>
          </p:cNvSpPr>
          <p:nvPr>
            <p:ph type="title"/>
          </p:nvPr>
        </p:nvSpPr>
        <p:spPr bwMode="auto">
          <a:xfrm>
            <a:off x="304800" y="152400"/>
            <a:ext cx="1148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25667" name="Rectangle 1027">
            <a:extLst>
              <a:ext uri="{FF2B5EF4-FFF2-40B4-BE49-F238E27FC236}">
                <a16:creationId xmlns:a16="http://schemas.microsoft.com/office/drawing/2014/main" id="{7F46E882-405C-294F-A176-5EB4B6E5E8E2}"/>
              </a:ext>
            </a:extLst>
          </p:cNvPr>
          <p:cNvSpPr>
            <a:spLocks noGrp="1" noChangeArrowheads="1"/>
          </p:cNvSpPr>
          <p:nvPr>
            <p:ph type="body" idx="1"/>
          </p:nvPr>
        </p:nvSpPr>
        <p:spPr bwMode="auto">
          <a:xfrm>
            <a:off x="304800" y="898526"/>
            <a:ext cx="114808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955FDDD-00C5-1D4C-912E-1BDB0E3BD330}"/>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2C1267A1-BE40-C34F-A587-D92B7D4A5D5B}"/>
              </a:ext>
            </a:extLst>
          </p:cNvPr>
          <p:cNvSpPr>
            <a:spLocks noGrp="1" noChangeArrowheads="1"/>
          </p:cNvSpPr>
          <p:nvPr>
            <p:ph type="sldNum" sz="quarter" idx="4"/>
          </p:nvPr>
        </p:nvSpPr>
        <p:spPr bwMode="auto">
          <a:xfrm>
            <a:off x="9036051" y="631825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B1C60925-3F6D-0244-A63C-8428EA4EFD07}" type="slidenum">
              <a:rPr lang="en-US" altLang="en-US"/>
              <a:pPr>
                <a:defRPr/>
              </a:pPr>
              <a:t>‹#›</a:t>
            </a:fld>
            <a:endParaRPr lang="en-US" altLang="en-US"/>
          </a:p>
        </p:txBody>
      </p:sp>
      <p:sp>
        <p:nvSpPr>
          <p:cNvPr id="625670" name="Line 1032">
            <a:extLst>
              <a:ext uri="{FF2B5EF4-FFF2-40B4-BE49-F238E27FC236}">
                <a16:creationId xmlns:a16="http://schemas.microsoft.com/office/drawing/2014/main" id="{BEFE2080-76AE-4B40-AEAD-392FD767B104}"/>
              </a:ext>
            </a:extLst>
          </p:cNvPr>
          <p:cNvSpPr>
            <a:spLocks noChangeShapeType="1"/>
          </p:cNvSpPr>
          <p:nvPr/>
        </p:nvSpPr>
        <p:spPr bwMode="auto">
          <a:xfrm>
            <a:off x="304800" y="6481763"/>
            <a:ext cx="114808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625671" name="Line 1033">
            <a:extLst>
              <a:ext uri="{FF2B5EF4-FFF2-40B4-BE49-F238E27FC236}">
                <a16:creationId xmlns:a16="http://schemas.microsoft.com/office/drawing/2014/main" id="{23A53299-EA82-2047-A09E-6BA500656893}"/>
              </a:ext>
            </a:extLst>
          </p:cNvPr>
          <p:cNvSpPr>
            <a:spLocks noChangeShapeType="1"/>
          </p:cNvSpPr>
          <p:nvPr userDrawn="1"/>
        </p:nvSpPr>
        <p:spPr bwMode="auto">
          <a:xfrm>
            <a:off x="304800" y="898525"/>
            <a:ext cx="114808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1400"/>
          </a:p>
        </p:txBody>
      </p:sp>
    </p:spTree>
    <p:extLst>
      <p:ext uri="{BB962C8B-B14F-4D97-AF65-F5344CB8AC3E}">
        <p14:creationId xmlns:p14="http://schemas.microsoft.com/office/powerpoint/2010/main" val="312086348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400">
              <a:solidFill>
                <a:srgbClr val="000000"/>
              </a:solidFill>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400">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287071728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11/1/24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78433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400">
              <a:solidFill>
                <a:srgbClr val="000000"/>
              </a:solidFill>
              <a:latin typeface="Tahoma"/>
            </a:endParaRPr>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400">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410050199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08134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304800" y="152400"/>
            <a:ext cx="114808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304800" y="1095375"/>
            <a:ext cx="114808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9262533" y="6373813"/>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304800" y="6446838"/>
            <a:ext cx="114808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140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304800" y="914400"/>
            <a:ext cx="114808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1400">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241301" y="6602413"/>
            <a:ext cx="11303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69323470"/>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
        <p:cNvGrpSpPr/>
        <p:nvPr/>
      </p:nvGrpSpPr>
      <p:grpSpPr>
        <a:xfrm>
          <a:off x="0" y="0"/>
          <a:ext cx="0" cy="0"/>
          <a:chOff x="0" y="0"/>
          <a:chExt cx="0" cy="0"/>
        </a:xfrm>
      </p:grpSpPr>
      <p:pic>
        <p:nvPicPr>
          <p:cNvPr id="23" name="Google Shape;23;p10" descr="背景图案&#10;&#10;描述已自动生成"/>
          <p:cNvPicPr preferRelativeResize="0"/>
          <p:nvPr/>
        </p:nvPicPr>
        <p:blipFill rotWithShape="1">
          <a:blip r:embed="rId2">
            <a:alphaModFix/>
          </a:blip>
          <a:srcRect/>
          <a:stretch/>
        </p:blipFill>
        <p:spPr>
          <a:xfrm>
            <a:off x="592" y="0"/>
            <a:ext cx="12190815" cy="6858000"/>
          </a:xfrm>
          <a:prstGeom prst="rect">
            <a:avLst/>
          </a:prstGeom>
          <a:noFill/>
          <a:ln>
            <a:noFill/>
          </a:ln>
        </p:spPr>
      </p:pic>
    </p:spTree>
  </p:cSld>
  <p:clrMap bg1="lt1" tx1="dk1" bg2="dk2" tx2="lt2" accent1="accent1" accent2="accent2" accent3="accent3" accent4="accent4" accent5="accent5" accent6="accent6" hlink="hlink" folHlink="folHlink"/>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72218"/>
      </p:ext>
    </p:extLst>
  </p:cSld>
  <p:clrMap bg1="lt1" tx1="dk1" bg2="lt2" tx2="dk2" accent1="accent1" accent2="accent2" accent3="accent3" accent4="accent4" accent5="accent5" accent6="accent6" hlink="hlink" folHlink="folHlink"/>
  <p:sldLayoutIdLst>
    <p:sldLayoutId id="2147483859" r:id="rId1"/>
    <p:sldLayoutId id="214748386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304800" y="152400"/>
            <a:ext cx="11480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304800" y="898526"/>
            <a:ext cx="114808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9036051" y="631825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304800" y="6481763"/>
            <a:ext cx="114808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sz="1400">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304800" y="898525"/>
            <a:ext cx="114808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sz="1400">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39349" y="6500854"/>
            <a:ext cx="1440160" cy="312522"/>
          </a:xfrm>
          <a:prstGeom prst="rect">
            <a:avLst/>
          </a:prstGeom>
        </p:spPr>
      </p:pic>
    </p:spTree>
    <p:extLst>
      <p:ext uri="{BB962C8B-B14F-4D97-AF65-F5344CB8AC3E}">
        <p14:creationId xmlns:p14="http://schemas.microsoft.com/office/powerpoint/2010/main" val="2781516892"/>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304800" y="152400"/>
            <a:ext cx="114808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304800" y="898526"/>
            <a:ext cx="114808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9036051" y="631825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304800" y="6481763"/>
            <a:ext cx="114808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140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304800" y="898525"/>
            <a:ext cx="114808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1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09372469"/>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400"/>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400"/>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3865382430"/>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304800" y="152400"/>
            <a:ext cx="1148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304800" y="1371600"/>
            <a:ext cx="11480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304800" y="6381328"/>
            <a:ext cx="11480800" cy="0"/>
          </a:xfrm>
          <a:prstGeom prst="line">
            <a:avLst/>
          </a:prstGeom>
          <a:noFill/>
          <a:ln w="19050">
            <a:solidFill>
              <a:schemeClr val="accent1"/>
            </a:solidFill>
            <a:round/>
            <a:headEnd/>
            <a:tailEnd/>
          </a:ln>
          <a:effectLst/>
        </p:spPr>
        <p:txBody>
          <a:bodyPr/>
          <a:lstStyle/>
          <a:p>
            <a:pPr>
              <a:defRPr/>
            </a:pPr>
            <a:endParaRPr lang="en-US" sz="1400"/>
          </a:p>
        </p:txBody>
      </p:sp>
      <p:sp>
        <p:nvSpPr>
          <p:cNvPr id="100361" name="Line 1033"/>
          <p:cNvSpPr>
            <a:spLocks noChangeShapeType="1"/>
          </p:cNvSpPr>
          <p:nvPr/>
        </p:nvSpPr>
        <p:spPr bwMode="auto">
          <a:xfrm>
            <a:off x="304800" y="914400"/>
            <a:ext cx="11480800" cy="0"/>
          </a:xfrm>
          <a:prstGeom prst="line">
            <a:avLst/>
          </a:prstGeom>
          <a:noFill/>
          <a:ln w="19050">
            <a:solidFill>
              <a:schemeClr val="accent1"/>
            </a:solidFill>
            <a:round/>
            <a:headEnd/>
            <a:tailEnd/>
          </a:ln>
          <a:effectLst/>
        </p:spPr>
        <p:txBody>
          <a:bodyPr/>
          <a:lstStyle/>
          <a:p>
            <a:pPr>
              <a:defRPr/>
            </a:pPr>
            <a:endParaRPr lang="en-US" sz="1400"/>
          </a:p>
        </p:txBody>
      </p:sp>
      <p:pic>
        <p:nvPicPr>
          <p:cNvPr id="8" name="Picture 7" descr="safari.png"/>
          <p:cNvPicPr>
            <a:picLocks noChangeAspect="1"/>
          </p:cNvPicPr>
          <p:nvPr userDrawn="1"/>
        </p:nvPicPr>
        <p:blipFill>
          <a:blip r:embed="rId13" cstate="print"/>
          <a:stretch>
            <a:fillRect/>
          </a:stretch>
        </p:blipFill>
        <p:spPr>
          <a:xfrm>
            <a:off x="239349" y="6453336"/>
            <a:ext cx="1440160" cy="312522"/>
          </a:xfrm>
          <a:prstGeom prst="rect">
            <a:avLst/>
          </a:prstGeom>
        </p:spPr>
      </p:pic>
    </p:spTree>
    <p:extLst>
      <p:ext uri="{BB962C8B-B14F-4D97-AF65-F5344CB8AC3E}">
        <p14:creationId xmlns:p14="http://schemas.microsoft.com/office/powerpoint/2010/main" val="38240829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304800" y="152400"/>
            <a:ext cx="114808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304800" y="898526"/>
            <a:ext cx="114808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9036051" y="631825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304800" y="6481763"/>
            <a:ext cx="114808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1400">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304800" y="898525"/>
            <a:ext cx="114808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sz="1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88563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304800" y="152400"/>
            <a:ext cx="1148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304800" y="898526"/>
            <a:ext cx="114808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9036051" y="631825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304800" y="6481763"/>
            <a:ext cx="114808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304800" y="898525"/>
            <a:ext cx="114808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1400"/>
          </a:p>
        </p:txBody>
      </p:sp>
    </p:spTree>
    <p:extLst>
      <p:ext uri="{BB962C8B-B14F-4D97-AF65-F5344CB8AC3E}">
        <p14:creationId xmlns:p14="http://schemas.microsoft.com/office/powerpoint/2010/main" val="290758903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a:extLst>
              <a:ext uri="{FF2B5EF4-FFF2-40B4-BE49-F238E27FC236}">
                <a16:creationId xmlns:a16="http://schemas.microsoft.com/office/drawing/2014/main" id="{905E7BDC-7850-0840-AE02-4CD684FE19E6}"/>
              </a:ext>
            </a:extLst>
          </p:cNvPr>
          <p:cNvSpPr>
            <a:spLocks noGrp="1" noChangeArrowheads="1"/>
          </p:cNvSpPr>
          <p:nvPr>
            <p:ph type="title"/>
          </p:nvPr>
        </p:nvSpPr>
        <p:spPr bwMode="auto">
          <a:xfrm>
            <a:off x="304800" y="152400"/>
            <a:ext cx="1148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4339" name="Rectangle 1027">
            <a:extLst>
              <a:ext uri="{FF2B5EF4-FFF2-40B4-BE49-F238E27FC236}">
                <a16:creationId xmlns:a16="http://schemas.microsoft.com/office/drawing/2014/main" id="{6E0880CC-46D8-144C-AB8F-FA38446BBE49}"/>
              </a:ext>
            </a:extLst>
          </p:cNvPr>
          <p:cNvSpPr>
            <a:spLocks noGrp="1" noChangeArrowheads="1"/>
          </p:cNvSpPr>
          <p:nvPr>
            <p:ph type="body" idx="1"/>
          </p:nvPr>
        </p:nvSpPr>
        <p:spPr bwMode="auto">
          <a:xfrm>
            <a:off x="304800" y="898526"/>
            <a:ext cx="114808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E2720296-8B91-D64B-9FD7-7AF64C732379}"/>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39D3AC41-115F-0845-A7A4-47BF361B1873}"/>
              </a:ext>
            </a:extLst>
          </p:cNvPr>
          <p:cNvSpPr>
            <a:spLocks noGrp="1" noChangeArrowheads="1"/>
          </p:cNvSpPr>
          <p:nvPr>
            <p:ph type="sldNum" sz="quarter" idx="4"/>
          </p:nvPr>
        </p:nvSpPr>
        <p:spPr bwMode="auto">
          <a:xfrm>
            <a:off x="9036051" y="631825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2E03388C-8DDE-5549-8BDC-829E3484E1EC}" type="slidenum">
              <a:rPr lang="en-US" altLang="en-US"/>
              <a:pPr>
                <a:defRPr/>
              </a:pPr>
              <a:t>‹#›</a:t>
            </a:fld>
            <a:endParaRPr lang="en-US" altLang="en-US"/>
          </a:p>
        </p:txBody>
      </p:sp>
      <p:sp>
        <p:nvSpPr>
          <p:cNvPr id="14342" name="Line 1032">
            <a:extLst>
              <a:ext uri="{FF2B5EF4-FFF2-40B4-BE49-F238E27FC236}">
                <a16:creationId xmlns:a16="http://schemas.microsoft.com/office/drawing/2014/main" id="{C35EBA84-E5B9-C34A-9AC4-3C109F724BD9}"/>
              </a:ext>
            </a:extLst>
          </p:cNvPr>
          <p:cNvSpPr>
            <a:spLocks noChangeShapeType="1"/>
          </p:cNvSpPr>
          <p:nvPr/>
        </p:nvSpPr>
        <p:spPr bwMode="auto">
          <a:xfrm>
            <a:off x="304800" y="6481763"/>
            <a:ext cx="114808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14343" name="Line 1033">
            <a:extLst>
              <a:ext uri="{FF2B5EF4-FFF2-40B4-BE49-F238E27FC236}">
                <a16:creationId xmlns:a16="http://schemas.microsoft.com/office/drawing/2014/main" id="{F5BD3987-485D-E042-8A19-7C18DF05F31E}"/>
              </a:ext>
            </a:extLst>
          </p:cNvPr>
          <p:cNvSpPr>
            <a:spLocks noChangeShapeType="1"/>
          </p:cNvSpPr>
          <p:nvPr userDrawn="1"/>
        </p:nvSpPr>
        <p:spPr bwMode="auto">
          <a:xfrm>
            <a:off x="304800" y="898525"/>
            <a:ext cx="114808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1400"/>
          </a:p>
        </p:txBody>
      </p:sp>
    </p:spTree>
    <p:extLst>
      <p:ext uri="{BB962C8B-B14F-4D97-AF65-F5344CB8AC3E}">
        <p14:creationId xmlns:p14="http://schemas.microsoft.com/office/powerpoint/2010/main" val="298107181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304800" y="152400"/>
            <a:ext cx="114808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304800" y="1095375"/>
            <a:ext cx="114808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9262533" y="6373813"/>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304800" y="6446838"/>
            <a:ext cx="114808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304800" y="914400"/>
            <a:ext cx="114808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1400"/>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1301" y="6602413"/>
            <a:ext cx="11303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5387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304800" y="152400"/>
            <a:ext cx="1148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304800" y="898526"/>
            <a:ext cx="114808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9036051" y="631825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304800" y="6481763"/>
            <a:ext cx="114808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304800" y="898525"/>
            <a:ext cx="114808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a:solidFill>
                <a:srgbClr val="000000"/>
              </a:solidFill>
              <a:latin typeface="Arial" charset="0"/>
              <a:ea typeface="ＭＳ Ｐゴシック" charset="-128"/>
            </a:endParaRPr>
          </a:p>
        </p:txBody>
      </p:sp>
    </p:spTree>
    <p:extLst>
      <p:ext uri="{BB962C8B-B14F-4D97-AF65-F5344CB8AC3E}">
        <p14:creationId xmlns:p14="http://schemas.microsoft.com/office/powerpoint/2010/main" val="129710278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gqAYMx34euU" TargetMode="External"/><Relationship Id="rId7"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hyperlink" Target="https://community.microcenter.com/discussion/5134/comparing-zen-3-to-zen-2" TargetMode="External"/><Relationship Id="rId5" Type="http://schemas.openxmlformats.org/officeDocument/2006/relationships/image" Target="../media/image20.png"/><Relationship Id="rId4" Type="http://schemas.openxmlformats.org/officeDocument/2006/relationships/hyperlink" Target="https://www.tech-critter.com/amd-keynote-computex-2021/"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hyperlink" Target="http://cva.stanford.edu/classes/cs99s/papers/architects_look_to_future.pdf" TargetMode="External"/><Relationship Id="rId2" Type="http://schemas.openxmlformats.org/officeDocument/2006/relationships/image" Target="../media/image24.png"/><Relationship Id="rId1" Type="http://schemas.openxmlformats.org/officeDocument/2006/relationships/slideLayout" Target="../slideLayouts/slideLayout74.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86.xml"/><Relationship Id="rId4" Type="http://schemas.openxmlformats.org/officeDocument/2006/relationships/image" Target="../media/image29.tiff"/></Relationships>
</file>

<file path=ppt/slides/_rels/slide24.xml.rels><?xml version="1.0" encoding="UTF-8" standalone="yes"?>
<Relationships xmlns="http://schemas.openxmlformats.org/package/2006/relationships"><Relationship Id="rId3" Type="http://schemas.openxmlformats.org/officeDocument/2006/relationships/hyperlink" Target="http://pactconf.org/" TargetMode="External"/><Relationship Id="rId7" Type="http://schemas.openxmlformats.org/officeDocument/2006/relationships/image" Target="../media/image30.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97.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08.xml"/><Relationship Id="rId5" Type="http://schemas.openxmlformats.org/officeDocument/2006/relationships/hyperlink" Target="https://arxiv.org/pdf/2109.14320" TargetMode="Externa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doi.org/10.1109/T-C.1969.222754" TargetMode="External"/><Relationship Id="rId1" Type="http://schemas.openxmlformats.org/officeDocument/2006/relationships/slideLayout" Target="../slideLayouts/slideLayout130.xml"/><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hyperlink" Target="https://safari.ethz.ch/architecture/fall2020/lib/exe/fetch.php?media=stone_logic_in_memory_1970.pdf" TargetMode="External"/><Relationship Id="rId2" Type="http://schemas.openxmlformats.org/officeDocument/2006/relationships/image" Target="../media/image34.png"/><Relationship Id="rId1" Type="http://schemas.openxmlformats.org/officeDocument/2006/relationships/slideLayout" Target="../slideLayouts/slideLayout9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5.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9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 Id="rId9"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7.xml"/></Relationships>
</file>

<file path=ppt/slides/_rels/slide37.xml.rels><?xml version="1.0" encoding="UTF-8" standalone="yes"?>
<Relationships xmlns="http://schemas.openxmlformats.org/package/2006/relationships"><Relationship Id="rId3" Type="http://schemas.openxmlformats.org/officeDocument/2006/relationships/hyperlink" Target="https://www.servethehome.com/samsung-processing-in-memory-technology-at-hot-chips-2023/" TargetMode="External"/><Relationship Id="rId2" Type="http://schemas.openxmlformats.org/officeDocument/2006/relationships/image" Target="../media/image45.png"/><Relationship Id="rId1" Type="http://schemas.openxmlformats.org/officeDocument/2006/relationships/slideLayout" Target="../slideLayouts/slideLayout9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97.xml"/></Relationships>
</file>

<file path=ppt/slides/_rels/slide4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9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9.xml"/></Relationships>
</file>

<file path=ppt/slides/_rels/slide4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53.xml"/></Relationships>
</file>

<file path=ppt/slides/_rels/slide47.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46.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16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86.xml"/></Relationships>
</file>

<file path=ppt/slides/_rels/slide51.xml.rels><?xml version="1.0" encoding="UTF-8" standalone="yes"?>
<Relationships xmlns="http://schemas.openxmlformats.org/package/2006/relationships"><Relationship Id="rId8" Type="http://schemas.openxmlformats.org/officeDocument/2006/relationships/hyperlink" Target="https://people.inf.ethz.ch/omutlu/pub/ambit-bulk-bitwise-dram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ambit-bulk-bitwise-dram_micro17-lightning-talk.pdf" TargetMode="External"/><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97.xml"/><Relationship Id="rId6" Type="http://schemas.openxmlformats.org/officeDocument/2006/relationships/hyperlink" Target="https://people.inf.ethz.ch/omutlu/pub/ambit-bulk-bitwise-dram_micro17-lightning-talk.pptx" TargetMode="External"/><Relationship Id="rId5" Type="http://schemas.openxmlformats.org/officeDocument/2006/relationships/hyperlink" Target="https://people.inf.ethz.ch/omutlu/pub/ambit-bulk-bitwise-dram_micro17-talk.pdf" TargetMode="External"/><Relationship Id="rId10" Type="http://schemas.openxmlformats.org/officeDocument/2006/relationships/image" Target="../media/image50.tiff"/><Relationship Id="rId4" Type="http://schemas.openxmlformats.org/officeDocument/2006/relationships/hyperlink" Target="https://people.inf.ethz.ch/omutlu/pub/ambit-bulk-bitwise-dram_micro17-talk.pptx" TargetMode="External"/><Relationship Id="rId9" Type="http://schemas.openxmlformats.org/officeDocument/2006/relationships/hyperlink" Target="https://people.inf.ethz.ch/omutlu/pub/ambit-bulk-bitwise-dram_micro17-poster.pdf"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3.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6.xml"/><Relationship Id="rId5" Type="http://schemas.openxmlformats.org/officeDocument/2006/relationships/image" Target="../media/image51.png"/><Relationship Id="rId4" Type="http://schemas.openxmlformats.org/officeDocument/2006/relationships/hyperlink" Target="https://www.youtube.com/watch?v=qeukNs5XI3g&amp;t=4192s"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6.xml"/><Relationship Id="rId5" Type="http://schemas.openxmlformats.org/officeDocument/2006/relationships/image" Target="../media/image52.jpg"/><Relationship Id="rId4" Type="http://schemas.openxmlformats.org/officeDocument/2006/relationships/hyperlink" Target="https://www.youtube.com/watch?v=qeukNs5XI3g&amp;t=4192s"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6.xml"/><Relationship Id="rId5" Type="http://schemas.openxmlformats.org/officeDocument/2006/relationships/image" Target="../media/image53.png"/><Relationship Id="rId4" Type="http://schemas.openxmlformats.org/officeDocument/2006/relationships/hyperlink" Target="https://www.youtube.com/watch?v=qeukNs5XI3g&amp;t=4192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76.xml"/></Relationships>
</file>

<file path=ppt/slides/_rels/slide57.xml.rels><?xml version="1.0" encoding="UTF-8" standalone="yes"?>
<Relationships xmlns="http://schemas.openxmlformats.org/package/2006/relationships"><Relationship Id="rId8" Type="http://schemas.openxmlformats.org/officeDocument/2006/relationships/hyperlink" Target="https://people.inf.ethz.ch/omutlu/pub/PiDRAM_comparch22-lecture-slides.pptx" TargetMode="External"/><Relationship Id="rId3" Type="http://schemas.openxmlformats.org/officeDocument/2006/relationships/hyperlink" Target="http://taco.acm.org/" TargetMode="External"/><Relationship Id="rId7" Type="http://schemas.openxmlformats.org/officeDocument/2006/relationships/hyperlink" Target="https://people.inf.ethz.ch/omutlu/pub/PiDRAM_hipeac23-talk.pdf" TargetMode="External"/><Relationship Id="rId12" Type="http://schemas.openxmlformats.org/officeDocument/2006/relationships/image" Target="../media/image55.png"/><Relationship Id="rId2" Type="http://schemas.openxmlformats.org/officeDocument/2006/relationships/hyperlink" Target="https://people.inf.ethz.ch/omutlu/pub/PiDRAM_taco23.pdf" TargetMode="External"/><Relationship Id="rId1" Type="http://schemas.openxmlformats.org/officeDocument/2006/relationships/slideLayout" Target="../slideLayouts/slideLayout97.xml"/><Relationship Id="rId6" Type="http://schemas.openxmlformats.org/officeDocument/2006/relationships/hyperlink" Target="https://people.inf.ethz.ch/omutlu/pub/PiDRAM_hipeac23-talk.pptx" TargetMode="External"/><Relationship Id="rId11" Type="http://schemas.openxmlformats.org/officeDocument/2006/relationships/hyperlink" Target="https://github.com/CMU-SAFARI/PiDRAM" TargetMode="External"/><Relationship Id="rId5" Type="http://schemas.openxmlformats.org/officeDocument/2006/relationships/hyperlink" Target="https://www.hipeac.net/2023/toulouse/" TargetMode="External"/><Relationship Id="rId10" Type="http://schemas.openxmlformats.org/officeDocument/2006/relationships/hyperlink" Target="https://www.youtube.com/watch?v=JyWxkeQA0W8" TargetMode="External"/><Relationship Id="rId4" Type="http://schemas.openxmlformats.org/officeDocument/2006/relationships/hyperlink" Target="https://arxiv.org/abs/2111.00082" TargetMode="External"/><Relationship Id="rId9" Type="http://schemas.openxmlformats.org/officeDocument/2006/relationships/hyperlink" Target="https://people.inf.ethz.ch/omutlu/pub/PiDRAM_comparch22-lecture-slides.pd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79.xml"/><Relationship Id="rId4" Type="http://schemas.openxmlformats.org/officeDocument/2006/relationships/hyperlink" Target="https://arxiv.org/pdf/2402.18736.pdf"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12.pn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1.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91.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91.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91.xml"/></Relationships>
</file>

<file path=ppt/slides/_rels/slide65.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4.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10" Type="http://schemas.openxmlformats.org/officeDocument/2006/relationships/image" Target="../media/image60.png"/><Relationship Id="rId4" Type="http://schemas.openxmlformats.org/officeDocument/2006/relationships/hyperlink" Target="https://www.youtube.com/watch?v=Xw0laEEDmsM&amp;feature=youtu.be" TargetMode="External"/><Relationship Id="rId9" Type="http://schemas.openxmlformats.org/officeDocument/2006/relationships/hyperlink" Target="https://www.youtube.com/watch?v=7gqnrTZpjxE"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hpca2019.seas.gwu.edu/" TargetMode="External"/><Relationship Id="rId7" Type="http://schemas.openxmlformats.org/officeDocument/2006/relationships/hyperlink" Target="https://www.youtube.com/watch?v=Y3hPv1I5f8Y&amp;list=PL5Q2soXY2Zi-DyoI3HbqcdtUm9YWRR_z-&amp;index=16"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179.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www.youtube.com/watch?v=QtBrq0WVOmQ&amp;list=PL5Q2soXY2Zi8_VVChACnON4sfh2bJ5IrD&amp;index=132" TargetMode="External"/><Relationship Id="rId3" Type="http://schemas.openxmlformats.org/officeDocument/2006/relationships/hyperlink" Target="http://iscaconf.org/isca2021/" TargetMode="External"/><Relationship Id="rId7" Type="http://schemas.openxmlformats.org/officeDocument/2006/relationships/hyperlink" Target="https://people.inf.ethz.ch/omutlu/pub/QUAC-TRNG-DRAM_isca21-short-talk.pdf" TargetMode="External"/><Relationship Id="rId2" Type="http://schemas.openxmlformats.org/officeDocument/2006/relationships/hyperlink" Target="https://people.inf.ethz.ch/omutlu/pub/QUAC-TRNG-DRAM_isca21.pdf" TargetMode="External"/><Relationship Id="rId1" Type="http://schemas.openxmlformats.org/officeDocument/2006/relationships/slideLayout" Target="../slideLayouts/slideLayout179.xml"/><Relationship Id="rId6" Type="http://schemas.openxmlformats.org/officeDocument/2006/relationships/hyperlink" Target="https://people.inf.ethz.ch/omutlu/pub/QUAC-TRNG-DRAM_isca21-short-talk.pptx" TargetMode="External"/><Relationship Id="rId5" Type="http://schemas.openxmlformats.org/officeDocument/2006/relationships/hyperlink" Target="https://people.inf.ethz.ch/omutlu/pub/QUAC-TRNG-DRAM_isca21-talk.pdf" TargetMode="External"/><Relationship Id="rId10" Type="http://schemas.openxmlformats.org/officeDocument/2006/relationships/image" Target="../media/image62.png"/><Relationship Id="rId4" Type="http://schemas.openxmlformats.org/officeDocument/2006/relationships/hyperlink" Target="https://people.inf.ethz.ch/omutlu/pub/QUAC-TRNG-DRAM_isca21-talk.pptx" TargetMode="External"/><Relationship Id="rId9" Type="http://schemas.openxmlformats.org/officeDocument/2006/relationships/hyperlink" Target="https://www.youtube.com/watch?v=snvF3g3GfkI&amp;list=PL5Q2soXY2Zi_tOTAYm--dYByNPL7JhwR9&amp;index=6"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https://www.hpca-conf.org/2022/" TargetMode="External"/><Relationship Id="rId7" Type="http://schemas.openxmlformats.org/officeDocument/2006/relationships/hyperlink" Target="https://people.inf.ethz.ch/omutlu/pub/DR_STRANGE_EndtoEnd-DRAM-TRNG_hpca22-shorttalk.pdf" TargetMode="External"/><Relationship Id="rId2" Type="http://schemas.openxmlformats.org/officeDocument/2006/relationships/hyperlink" Target="https://people.inf.ethz.ch/omutlu/pub/DR_STRANGE_EndtoEnd-DRAM-TRNG_hpca22.pdf" TargetMode="External"/><Relationship Id="rId1" Type="http://schemas.openxmlformats.org/officeDocument/2006/relationships/slideLayout" Target="../slideLayouts/slideLayout179.xml"/><Relationship Id="rId6" Type="http://schemas.openxmlformats.org/officeDocument/2006/relationships/hyperlink" Target="https://people.inf.ethz.ch/omutlu/pub/DR_STRANGE_EndtoEnd-DRAM-TRNG_hpca22-shorttalk.pptx" TargetMode="External"/><Relationship Id="rId5" Type="http://schemas.openxmlformats.org/officeDocument/2006/relationships/hyperlink" Target="https://people.inf.ethz.ch/omutlu/pub/DR_STRANGE_EndtoEnd-DRAM-TRNG_hpca22-talk.pdf" TargetMode="External"/><Relationship Id="rId4" Type="http://schemas.openxmlformats.org/officeDocument/2006/relationships/hyperlink" Target="https://people.inf.ethz.ch/omutlu/pub/DR_STRANGE_EndtoEnd-DRAM-TRNG_hpca22-talk.pptx" TargetMode="External"/><Relationship Id="rId9" Type="http://schemas.openxmlformats.org/officeDocument/2006/relationships/hyperlink" Target="https://arxiv.org/pdf/2201.01385.pdf"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www.youtube.com/watch?v=ioPERTy7bz4"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FlashCosmos_SSD-lecture-slides.pdf" TargetMode="External"/><Relationship Id="rId2" Type="http://schemas.openxmlformats.org/officeDocument/2006/relationships/hyperlink" Target="https://arxiv.org/pdf/2209.05566.pdf" TargetMode="External"/><Relationship Id="rId1" Type="http://schemas.openxmlformats.org/officeDocument/2006/relationships/slideLayout" Target="../slideLayouts/slideLayout179.xml"/><Relationship Id="rId6" Type="http://schemas.openxmlformats.org/officeDocument/2006/relationships/hyperlink" Target="https://people.inf.ethz.ch/omutlu/pub/FlashCosmos_SSD-lecture-slides.pptx" TargetMode="External"/><Relationship Id="rId5" Type="http://schemas.openxmlformats.org/officeDocument/2006/relationships/hyperlink" Target="https://people.inf.ethz.ch/omutlu/pub/FlashCosmos_micro22-talk.pdf" TargetMode="External"/><Relationship Id="rId10" Type="http://schemas.openxmlformats.org/officeDocument/2006/relationships/image" Target="../media/image64.png"/><Relationship Id="rId4" Type="http://schemas.openxmlformats.org/officeDocument/2006/relationships/hyperlink" Target="https://people.inf.ethz.ch/omutlu/pub/FlashCosmos_micro22-talk.pptx" TargetMode="External"/><Relationship Id="rId9" Type="http://schemas.openxmlformats.org/officeDocument/2006/relationships/hyperlink" Target="https://arxiv.org/abs/2209.05566"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extended.pdf" TargetMode="External"/><Relationship Id="rId1" Type="http://schemas.openxmlformats.org/officeDocument/2006/relationships/slideLayout" Target="../slideLayouts/slideLayout97.xml"/><Relationship Id="rId5" Type="http://schemas.openxmlformats.org/officeDocument/2006/relationships/image" Target="../media/image65.png"/><Relationship Id="rId4" Type="http://schemas.openxmlformats.org/officeDocument/2006/relationships/hyperlink" Target="https://arxiv.org/pdf/2012.03112.pdf"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9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extended.pdf" TargetMode="External"/><Relationship Id="rId1" Type="http://schemas.openxmlformats.org/officeDocument/2006/relationships/slideLayout" Target="../slideLayouts/slideLayout97.xml"/><Relationship Id="rId5" Type="http://schemas.openxmlformats.org/officeDocument/2006/relationships/image" Target="../media/image65.png"/><Relationship Id="rId4" Type="http://schemas.openxmlformats.org/officeDocument/2006/relationships/hyperlink" Target="https://arxiv.org/pdf/2012.03112.pdf"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193.xml"/></Relationships>
</file>

<file path=ppt/slides/_rels/slide8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hyperlink" Target="https://github.com/CMU-SAFARI/" TargetMode="External"/><Relationship Id="rId1" Type="http://schemas.openxmlformats.org/officeDocument/2006/relationships/slideLayout" Target="../slideLayouts/slideLayout205.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www.safari.ethz.ch/" TargetMode="External"/><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safari.ethz.ch/safari-newsletter-june-2023/" TargetMode="External"/><Relationship Id="rId1" Type="http://schemas.openxmlformats.org/officeDocument/2006/relationships/slideLayout" Target="../slideLayouts/slideLayout205.xml"/></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safari.ethz.ch/safari-newsletter-july-2024/" TargetMode="External"/><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sp>
        <p:nvSpPr>
          <p:cNvPr id="28" name="Google Shape;28;p1"/>
          <p:cNvSpPr txBox="1"/>
          <p:nvPr/>
        </p:nvSpPr>
        <p:spPr>
          <a:xfrm>
            <a:off x="768664" y="3078777"/>
            <a:ext cx="10654800" cy="978689"/>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4800" b="1" dirty="0">
                <a:solidFill>
                  <a:srgbClr val="AB8960"/>
                </a:solidFill>
                <a:latin typeface="Microsoft Yahei"/>
                <a:ea typeface="Microsoft Yahei"/>
                <a:cs typeface="Microsoft Yahei"/>
                <a:sym typeface="Microsoft Yahei"/>
              </a:rPr>
              <a:t>Memory-Centric Computing</a:t>
            </a:r>
            <a:endParaRPr sz="4800" b="1" i="0" u="none" strike="noStrike" cap="none" dirty="0">
              <a:solidFill>
                <a:srgbClr val="AB8960"/>
              </a:solidFill>
              <a:latin typeface="Microsoft Yahei"/>
              <a:ea typeface="Microsoft Yahei"/>
              <a:cs typeface="Microsoft Yahei"/>
              <a:sym typeface="Microsoft Yahei"/>
            </a:endParaRPr>
          </a:p>
        </p:txBody>
      </p:sp>
      <p:sp>
        <p:nvSpPr>
          <p:cNvPr id="29" name="Google Shape;29;p1"/>
          <p:cNvSpPr txBox="1"/>
          <p:nvPr/>
        </p:nvSpPr>
        <p:spPr>
          <a:xfrm>
            <a:off x="4956905" y="4886325"/>
            <a:ext cx="2278185" cy="5354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400" b="1" i="0" u="none" strike="noStrike" cap="none" dirty="0">
                <a:solidFill>
                  <a:srgbClr val="AB8960"/>
                </a:solidFill>
                <a:latin typeface="Microsoft Yahei"/>
                <a:ea typeface="Microsoft Yahei"/>
                <a:cs typeface="Microsoft Yahei"/>
                <a:sym typeface="Microsoft Yahei"/>
              </a:rPr>
              <a:t>Onur Mutlu</a:t>
            </a:r>
            <a:endParaRPr dirty="0"/>
          </a:p>
        </p:txBody>
      </p:sp>
      <p:sp>
        <p:nvSpPr>
          <p:cNvPr id="30" name="Google Shape;30;p1"/>
          <p:cNvSpPr txBox="1"/>
          <p:nvPr/>
        </p:nvSpPr>
        <p:spPr>
          <a:xfrm>
            <a:off x="3047998" y="5470251"/>
            <a:ext cx="6096000"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AB8960"/>
                </a:solidFill>
                <a:latin typeface="Microsoft Yahei"/>
                <a:ea typeface="Microsoft Yahei"/>
                <a:cs typeface="Microsoft Yahei"/>
                <a:sym typeface="Microsoft Yahei"/>
              </a:rPr>
              <a:t>ETH Zurich</a:t>
            </a:r>
            <a:endParaRPr sz="1800" b="1" i="0" u="none" strike="noStrike" cap="none" dirty="0">
              <a:solidFill>
                <a:srgbClr val="AB8960"/>
              </a:solidFill>
              <a:latin typeface="Microsoft Yahei"/>
              <a:ea typeface="Microsoft Yahei"/>
              <a:cs typeface="Microsoft Yahei"/>
              <a:sym typeface="Microsoft Yahei"/>
            </a:endParaRPr>
          </a:p>
        </p:txBody>
      </p:sp>
      <p:pic>
        <p:nvPicPr>
          <p:cNvPr id="31" name="Google Shape;31;p1"/>
          <p:cNvPicPr preferRelativeResize="0"/>
          <p:nvPr/>
        </p:nvPicPr>
        <p:blipFill rotWithShape="1">
          <a:blip r:embed="rId3">
            <a:alphaModFix/>
          </a:blip>
          <a:srcRect/>
          <a:stretch/>
        </p:blipFill>
        <p:spPr>
          <a:xfrm>
            <a:off x="4896750" y="1312148"/>
            <a:ext cx="2398500" cy="936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152400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a:buClrTx/>
              <a:defRPr/>
            </a:pPr>
            <a:fld id="{323594FA-E141-4234-AE05-360401972BE7}" type="slidenum">
              <a:rPr lang="en-US" altLang="en-US" kern="1200">
                <a:ea typeface="+mn-ea"/>
                <a:cs typeface="+mn-cs"/>
              </a:rPr>
              <a:pPr>
                <a:buClrTx/>
                <a:defRPr/>
              </a:pPr>
              <a:t>10</a:t>
            </a:fld>
            <a:endParaRPr lang="en-US" altLang="en-US" kern="1200">
              <a:ea typeface="+mn-ea"/>
              <a:cs typeface="+mn-cs"/>
            </a:endParaRPr>
          </a:p>
        </p:txBody>
      </p:sp>
    </p:spTree>
    <p:extLst>
      <p:ext uri="{BB962C8B-B14F-4D97-AF65-F5344CB8AC3E}">
        <p14:creationId xmlns:p14="http://schemas.microsoft.com/office/powerpoint/2010/main" val="27920347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1752600" y="997528"/>
            <a:ext cx="8915400" cy="5193723"/>
          </a:xfrm>
        </p:spPr>
        <p:txBody>
          <a:bodyPr/>
          <a:lstStyle/>
          <a:p>
            <a:r>
              <a:rPr lang="en-US" dirty="0"/>
              <a:t>Processor centric</a:t>
            </a:r>
          </a:p>
          <a:p>
            <a:endParaRPr lang="en-US" dirty="0">
              <a:solidFill>
                <a:srgbClr val="FF0000"/>
              </a:solidFill>
            </a:endParaRPr>
          </a:p>
          <a:p>
            <a:r>
              <a:rPr lang="en-US" dirty="0">
                <a:solidFill>
                  <a:srgbClr val="FF0000"/>
                </a:solidFill>
              </a:rPr>
              <a:t>All data processed in the processor </a:t>
            </a:r>
            <a:r>
              <a:rPr lang="en-US" dirty="0">
                <a:sym typeface="Wingdings"/>
              </a:rPr>
              <a:t> </a:t>
            </a:r>
            <a:r>
              <a:rPr lang="en-US" dirty="0">
                <a:solidFill>
                  <a:srgbClr val="0000FF"/>
                </a:solidFill>
                <a:sym typeface="Wingdings"/>
              </a:rPr>
              <a:t>at great system cost</a:t>
            </a:r>
            <a:endParaRPr lang="en-US" dirty="0">
              <a:solidFill>
                <a:srgbClr val="0000FF"/>
              </a:solidFill>
            </a:endParaRP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buClrTx/>
              <a:defRPr/>
            </a:pPr>
            <a:fld id="{8E574D81-B5DE-384D-B24B-566C679AE608}" type="slidenum">
              <a:rPr lang="en-US" kern="1200">
                <a:ea typeface="+mn-ea"/>
              </a:rPr>
              <a:pPr>
                <a:buClrTx/>
                <a:defRPr/>
              </a:pPr>
              <a:t>11</a:t>
            </a:fld>
            <a:endParaRPr lang="en-US" kern="120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7000" y="3583385"/>
            <a:ext cx="6669360" cy="304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25"/>
          <p:cNvSpPr>
            <a:spLocks noChangeArrowheads="1"/>
          </p:cNvSpPr>
          <p:nvPr/>
        </p:nvSpPr>
        <p:spPr bwMode="auto">
          <a:xfrm>
            <a:off x="2855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buClrTx/>
              <a:defRPr/>
            </a:pPr>
            <a:endParaRPr lang="en-US" sz="180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44045559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1752600" y="899574"/>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buClrTx/>
              <a:defRPr/>
            </a:pPr>
            <a:fld id="{8E574D81-B5DE-384D-B24B-566C679AE608}" type="slidenum">
              <a:rPr lang="en-US" kern="1200">
                <a:ea typeface="+mn-ea"/>
              </a:rPr>
              <a:pPr>
                <a:buClrTx/>
                <a:defRPr/>
              </a:pPr>
              <a:t>12</a:t>
            </a:fld>
            <a:endParaRPr lang="en-US" kern="1200">
              <a:ea typeface="+mn-ea"/>
            </a:endParaRPr>
          </a:p>
        </p:txBody>
      </p:sp>
      <p:pic>
        <p:nvPicPr>
          <p:cNvPr id="6" name="Picture 5" descr="many-core3.eps"/>
          <p:cNvPicPr>
            <a:picLocks noChangeAspect="1"/>
          </p:cNvPicPr>
          <p:nvPr/>
        </p:nvPicPr>
        <p:blipFill>
          <a:blip r:embed="rId2"/>
          <a:srcRect/>
          <a:stretch>
            <a:fillRect/>
          </a:stretch>
        </p:blipFill>
        <p:spPr bwMode="auto">
          <a:xfrm>
            <a:off x="152400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8215557" y="2327776"/>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7604369"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buClrTx/>
              <a:defRPr/>
            </a:pPr>
            <a:endParaRPr lang="en-US" sz="1800">
              <a:solidFill>
                <a:sysClr val="windowText" lastClr="000000"/>
              </a:solidFill>
              <a:latin typeface="Arial" pitchFamily="-107" charset="0"/>
              <a:ea typeface="Arial" pitchFamily="-107" charset="0"/>
              <a:cs typeface="Arial" pitchFamily="-107" charset="0"/>
            </a:endParaRPr>
          </a:p>
        </p:txBody>
      </p:sp>
      <p:sp>
        <p:nvSpPr>
          <p:cNvPr id="5" name="TextBox 4"/>
          <p:cNvSpPr txBox="1"/>
          <p:nvPr/>
        </p:nvSpPr>
        <p:spPr>
          <a:xfrm>
            <a:off x="2135560" y="6021288"/>
            <a:ext cx="7811954" cy="400110"/>
          </a:xfrm>
          <a:prstGeom prst="rect">
            <a:avLst/>
          </a:prstGeom>
          <a:noFill/>
        </p:spPr>
        <p:txBody>
          <a:bodyPr wrap="none" rtlCol="0">
            <a:spAutoFit/>
          </a:bodyPr>
          <a:lstStyle/>
          <a:p>
            <a:pPr>
              <a:buClrTx/>
              <a:defRPr/>
            </a:pPr>
            <a:r>
              <a:rPr lang="en-US" sz="2000" b="1" kern="1200" dirty="0">
                <a:solidFill>
                  <a:srgbClr val="FF0000"/>
                </a:solidFill>
                <a:latin typeface="Tahoma"/>
                <a:ea typeface="+mn-ea"/>
                <a:cs typeface="+mn-cs"/>
              </a:rPr>
              <a:t>Most of the system is dedicated to storing and moving data </a:t>
            </a:r>
          </a:p>
        </p:txBody>
      </p:sp>
      <p:sp>
        <p:nvSpPr>
          <p:cNvPr id="9" name="TextBox 8">
            <a:extLst>
              <a:ext uri="{FF2B5EF4-FFF2-40B4-BE49-F238E27FC236}">
                <a16:creationId xmlns:a16="http://schemas.microsoft.com/office/drawing/2014/main" id="{C15D4B64-D30F-324B-9083-BD2752766A75}"/>
              </a:ext>
            </a:extLst>
          </p:cNvPr>
          <p:cNvSpPr txBox="1"/>
          <p:nvPr/>
        </p:nvSpPr>
        <p:spPr>
          <a:xfrm>
            <a:off x="3123443" y="6457890"/>
            <a:ext cx="5868914" cy="400110"/>
          </a:xfrm>
          <a:prstGeom prst="rect">
            <a:avLst/>
          </a:prstGeom>
          <a:noFill/>
        </p:spPr>
        <p:txBody>
          <a:bodyPr wrap="none" rtlCol="0">
            <a:spAutoFit/>
          </a:bodyPr>
          <a:lstStyle/>
          <a:p>
            <a:pPr>
              <a:buClrTx/>
              <a:defRPr/>
            </a:pPr>
            <a:r>
              <a:rPr lang="en-US" sz="2000" b="1" kern="1200" dirty="0">
                <a:solidFill>
                  <a:srgbClr val="0000FF"/>
                </a:solidFill>
                <a:latin typeface="Tahoma"/>
                <a:ea typeface="+mn-ea"/>
                <a:cs typeface="+mn-cs"/>
              </a:rPr>
              <a:t>Yet, system is still bottlenecked by memory</a:t>
            </a:r>
          </a:p>
        </p:txBody>
      </p:sp>
    </p:spTree>
    <p:extLst>
      <p:ext uri="{BB962C8B-B14F-4D97-AF65-F5344CB8AC3E}">
        <p14:creationId xmlns:p14="http://schemas.microsoft.com/office/powerpoint/2010/main" val="1205391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8763000" cy="1066800"/>
          </a:xfrm>
        </p:spPr>
        <p:txBody>
          <a:bodyPr/>
          <a:lstStyle/>
          <a:p>
            <a:r>
              <a:rPr lang="en-US" dirty="0"/>
              <a:t>Deeper and Larger Memory Hierarchies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fontAlgn="base">
              <a:spcBef>
                <a:spcPct val="0"/>
              </a:spcBef>
              <a:spcAft>
                <a:spcPct val="0"/>
              </a:spcAft>
              <a:buClrTx/>
              <a:defRPr/>
            </a:pPr>
            <a:fld id="{696CF17A-3047-224B-BC46-DD606BE3B229}" type="slidenum">
              <a:rPr lang="en-US" altLang="en-US" kern="1200">
                <a:cs typeface="+mn-cs"/>
              </a:rPr>
              <a:pPr fontAlgn="base">
                <a:spcBef>
                  <a:spcPct val="0"/>
                </a:spcBef>
                <a:spcAft>
                  <a:spcPct val="0"/>
                </a:spcAft>
                <a:buClrTx/>
                <a:defRPr/>
              </a:pPr>
              <a:t>13</a:t>
            </a:fld>
            <a:endParaRPr lang="en-US" altLang="en-US" kern="1200">
              <a:cs typeface="+mn-cs"/>
            </a:endParaRPr>
          </a:p>
        </p:txBody>
      </p:sp>
      <p:pic>
        <p:nvPicPr>
          <p:cNvPr id="5" name="Picture 4"/>
          <p:cNvPicPr>
            <a:picLocks noChangeAspect="1"/>
          </p:cNvPicPr>
          <p:nvPr/>
        </p:nvPicPr>
        <p:blipFill>
          <a:blip r:embed="rId2"/>
          <a:stretch>
            <a:fillRect/>
          </a:stretch>
        </p:blipFill>
        <p:spPr>
          <a:xfrm>
            <a:off x="1581981" y="1399402"/>
            <a:ext cx="6722200" cy="4433327"/>
          </a:xfrm>
          <a:prstGeom prst="rect">
            <a:avLst/>
          </a:prstGeom>
        </p:spPr>
      </p:pic>
      <p:sp>
        <p:nvSpPr>
          <p:cNvPr id="6" name="Rectangle 5"/>
          <p:cNvSpPr/>
          <p:nvPr/>
        </p:nvSpPr>
        <p:spPr>
          <a:xfrm>
            <a:off x="1716974" y="6520190"/>
            <a:ext cx="8493826" cy="261610"/>
          </a:xfrm>
          <a:prstGeom prst="rect">
            <a:avLst/>
          </a:prstGeom>
        </p:spPr>
        <p:txBody>
          <a:bodyPr wrap="square">
            <a:spAutoFit/>
          </a:bodyPr>
          <a:lstStyle/>
          <a:p>
            <a:pPr fontAlgn="base">
              <a:spcBef>
                <a:spcPct val="0"/>
              </a:spcBef>
              <a:spcAft>
                <a:spcPct val="0"/>
              </a:spcAft>
              <a:buClrTx/>
              <a:defRPr/>
            </a:pPr>
            <a:r>
              <a:rPr lang="en-US" sz="1100" kern="1200">
                <a:latin typeface="Arial" panose="020B0604020202020204" pitchFamily="34" charset="0"/>
                <a:ea typeface="ＭＳ Ｐゴシック" panose="020B0600070205080204" pitchFamily="34" charset="-128"/>
                <a:cs typeface="+mn-cs"/>
              </a:rPr>
              <a:t>https://wccftech.com/amd-ryzen-5000-zen-3-vermeer-undressed-high-res-die-shots-close-ups-pictured-detailed/</a:t>
            </a:r>
          </a:p>
        </p:txBody>
      </p:sp>
      <p:sp>
        <p:nvSpPr>
          <p:cNvPr id="7" name="TextBox 6"/>
          <p:cNvSpPr txBox="1"/>
          <p:nvPr/>
        </p:nvSpPr>
        <p:spPr>
          <a:xfrm>
            <a:off x="3397702" y="6047457"/>
            <a:ext cx="3258234" cy="400110"/>
          </a:xfrm>
          <a:prstGeom prst="rect">
            <a:avLst/>
          </a:prstGeom>
          <a:noFill/>
        </p:spPr>
        <p:txBody>
          <a:bodyPr wrap="square" rtlCol="0">
            <a:spAutoFit/>
          </a:bodyPr>
          <a:lstStyle/>
          <a:p>
            <a:pPr fontAlgn="base">
              <a:spcBef>
                <a:spcPct val="0"/>
              </a:spcBef>
              <a:spcAft>
                <a:spcPct val="0"/>
              </a:spcAft>
              <a:buClrTx/>
              <a:defRPr/>
            </a:pPr>
            <a:r>
              <a:rPr lang="en-US" sz="2000" kern="1200">
                <a:solidFill>
                  <a:srgbClr val="0432FF"/>
                </a:solidFill>
                <a:latin typeface="Arial" panose="020B0604020202020204" pitchFamily="34" charset="0"/>
                <a:ea typeface="ＭＳ Ｐゴシック" panose="020B0600070205080204" pitchFamily="34" charset="-128"/>
                <a:cs typeface="+mn-cs"/>
              </a:rPr>
              <a:t>AMD Ryzen 5000, 2020</a:t>
            </a:r>
          </a:p>
        </p:txBody>
      </p:sp>
      <p:sp>
        <p:nvSpPr>
          <p:cNvPr id="9" name="TextBox 8"/>
          <p:cNvSpPr txBox="1"/>
          <p:nvPr/>
        </p:nvSpPr>
        <p:spPr>
          <a:xfrm>
            <a:off x="8610600" y="1432441"/>
            <a:ext cx="2499952" cy="4462760"/>
          </a:xfrm>
          <a:prstGeom prst="rect">
            <a:avLst/>
          </a:prstGeom>
          <a:noFill/>
        </p:spPr>
        <p:txBody>
          <a:bodyPr wrap="square" rtlCol="0">
            <a:spAutoFit/>
          </a:bodyPr>
          <a:lstStyle/>
          <a:p>
            <a:pPr fontAlgn="base">
              <a:spcBef>
                <a:spcPct val="0"/>
              </a:spcBef>
              <a:spcAft>
                <a:spcPct val="0"/>
              </a:spcAft>
              <a:buClrTx/>
              <a:defRPr/>
            </a:pPr>
            <a:r>
              <a:rPr lang="en-US" sz="2400" kern="1200">
                <a:solidFill>
                  <a:srgbClr val="0070C0"/>
                </a:solidFill>
                <a:latin typeface="Arial" panose="020B0604020202020204" pitchFamily="34" charset="0"/>
                <a:ea typeface="ＭＳ Ｐゴシック" panose="020B0600070205080204" pitchFamily="34" charset="-128"/>
                <a:cs typeface="+mn-cs"/>
              </a:rPr>
              <a:t>Core Count:</a:t>
            </a:r>
          </a:p>
          <a:p>
            <a:pPr fontAlgn="base">
              <a:spcBef>
                <a:spcPct val="0"/>
              </a:spcBef>
              <a:spcAft>
                <a:spcPct val="0"/>
              </a:spcAft>
              <a:buClrTx/>
              <a:defRPr/>
            </a:pPr>
            <a:r>
              <a:rPr lang="en-US" sz="2000" kern="1200">
                <a:latin typeface="Arial" panose="020B0604020202020204" pitchFamily="34" charset="0"/>
                <a:ea typeface="ＭＳ Ｐゴシック" panose="020B0600070205080204" pitchFamily="34" charset="-128"/>
                <a:cs typeface="+mn-cs"/>
              </a:rPr>
              <a:t>8</a:t>
            </a:r>
            <a:r>
              <a:rPr lang="en-US" sz="1800" kern="1200">
                <a:latin typeface="Arial" panose="020B0604020202020204" pitchFamily="34" charset="0"/>
                <a:ea typeface="ＭＳ Ｐゴシック" panose="020B0600070205080204" pitchFamily="34" charset="-128"/>
                <a:cs typeface="+mn-cs"/>
              </a:rPr>
              <a:t> cores/16 threads</a:t>
            </a:r>
          </a:p>
          <a:p>
            <a:pPr fontAlgn="base">
              <a:spcBef>
                <a:spcPct val="0"/>
              </a:spcBef>
              <a:spcAft>
                <a:spcPct val="0"/>
              </a:spcAft>
              <a:buClrTx/>
              <a:defRPr/>
            </a:pPr>
            <a:endParaRPr lang="en-US" sz="1800" kern="1200">
              <a:latin typeface="Arial" panose="020B0604020202020204" pitchFamily="34" charset="0"/>
              <a:ea typeface="ＭＳ Ｐゴシック" panose="020B0600070205080204" pitchFamily="34" charset="-128"/>
              <a:cs typeface="+mn-cs"/>
            </a:endParaRPr>
          </a:p>
          <a:p>
            <a:pPr fontAlgn="base">
              <a:spcBef>
                <a:spcPct val="0"/>
              </a:spcBef>
              <a:spcAft>
                <a:spcPct val="0"/>
              </a:spcAft>
              <a:buClrTx/>
              <a:defRPr/>
            </a:pPr>
            <a:endParaRPr lang="en-US" sz="1800" kern="1200">
              <a:latin typeface="Arial" panose="020B0604020202020204" pitchFamily="34" charset="0"/>
              <a:ea typeface="ＭＳ Ｐゴシック" panose="020B0600070205080204" pitchFamily="34" charset="-128"/>
              <a:cs typeface="+mn-cs"/>
            </a:endParaRPr>
          </a:p>
          <a:p>
            <a:pPr fontAlgn="base">
              <a:spcBef>
                <a:spcPct val="0"/>
              </a:spcBef>
              <a:spcAft>
                <a:spcPct val="0"/>
              </a:spcAft>
              <a:buClrTx/>
              <a:defRPr/>
            </a:pPr>
            <a:r>
              <a:rPr lang="en-US" sz="2400" kern="1200">
                <a:solidFill>
                  <a:srgbClr val="0070C0"/>
                </a:solidFill>
                <a:latin typeface="Arial" panose="020B0604020202020204" pitchFamily="34" charset="0"/>
                <a:ea typeface="ＭＳ Ｐゴシック" panose="020B0600070205080204" pitchFamily="34" charset="-128"/>
                <a:cs typeface="+mn-cs"/>
              </a:rPr>
              <a:t>L1 Caches: </a:t>
            </a:r>
          </a:p>
          <a:p>
            <a:pPr fontAlgn="base">
              <a:spcBef>
                <a:spcPct val="0"/>
              </a:spcBef>
              <a:spcAft>
                <a:spcPct val="0"/>
              </a:spcAft>
              <a:buClrTx/>
              <a:defRPr/>
            </a:pPr>
            <a:r>
              <a:rPr lang="en-US" sz="2000" kern="1200">
                <a:latin typeface="Arial" panose="020B0604020202020204" pitchFamily="34" charset="0"/>
                <a:ea typeface="ＭＳ Ｐゴシック" panose="020B0600070205080204" pitchFamily="34" charset="-128"/>
                <a:cs typeface="+mn-cs"/>
              </a:rPr>
              <a:t>32 KB</a:t>
            </a:r>
            <a:r>
              <a:rPr lang="en-US" sz="1800" kern="1200">
                <a:latin typeface="Arial" panose="020B0604020202020204" pitchFamily="34" charset="0"/>
                <a:ea typeface="ＭＳ Ｐゴシック" panose="020B0600070205080204" pitchFamily="34" charset="-128"/>
                <a:cs typeface="+mn-cs"/>
              </a:rPr>
              <a:t> per core</a:t>
            </a:r>
          </a:p>
          <a:p>
            <a:pPr fontAlgn="base">
              <a:spcBef>
                <a:spcPct val="0"/>
              </a:spcBef>
              <a:spcAft>
                <a:spcPct val="0"/>
              </a:spcAft>
              <a:buClrTx/>
              <a:defRPr/>
            </a:pPr>
            <a:endParaRPr lang="en-US" sz="1800" kern="1200">
              <a:latin typeface="Arial" panose="020B0604020202020204" pitchFamily="34" charset="0"/>
              <a:ea typeface="ＭＳ Ｐゴシック" panose="020B0600070205080204" pitchFamily="34" charset="-128"/>
              <a:cs typeface="+mn-cs"/>
            </a:endParaRPr>
          </a:p>
          <a:p>
            <a:pPr fontAlgn="base">
              <a:spcBef>
                <a:spcPct val="0"/>
              </a:spcBef>
              <a:spcAft>
                <a:spcPct val="0"/>
              </a:spcAft>
              <a:buClrTx/>
              <a:defRPr/>
            </a:pPr>
            <a:r>
              <a:rPr lang="en-US" sz="2400" kern="1200">
                <a:solidFill>
                  <a:srgbClr val="0070C0"/>
                </a:solidFill>
                <a:latin typeface="Arial" panose="020B0604020202020204" pitchFamily="34" charset="0"/>
                <a:ea typeface="ＭＳ Ｐゴシック" panose="020B0600070205080204" pitchFamily="34" charset="-128"/>
                <a:cs typeface="+mn-cs"/>
              </a:rPr>
              <a:t>L2 Caches:</a:t>
            </a:r>
          </a:p>
          <a:p>
            <a:pPr fontAlgn="base">
              <a:spcBef>
                <a:spcPct val="0"/>
              </a:spcBef>
              <a:spcAft>
                <a:spcPct val="0"/>
              </a:spcAft>
              <a:buClrTx/>
              <a:defRPr/>
            </a:pPr>
            <a:r>
              <a:rPr lang="en-US" sz="2000" kern="1200">
                <a:latin typeface="Arial" panose="020B0604020202020204" pitchFamily="34" charset="0"/>
                <a:ea typeface="ＭＳ Ｐゴシック" panose="020B0600070205080204" pitchFamily="34" charset="-128"/>
                <a:cs typeface="+mn-cs"/>
              </a:rPr>
              <a:t>512 KB per core</a:t>
            </a:r>
            <a:endParaRPr lang="en-US" sz="1800" kern="1200">
              <a:latin typeface="Arial" panose="020B0604020202020204" pitchFamily="34" charset="0"/>
              <a:ea typeface="ＭＳ Ｐゴシック" panose="020B0600070205080204" pitchFamily="34" charset="-128"/>
              <a:cs typeface="+mn-cs"/>
            </a:endParaRPr>
          </a:p>
          <a:p>
            <a:pPr fontAlgn="base">
              <a:spcBef>
                <a:spcPct val="0"/>
              </a:spcBef>
              <a:spcAft>
                <a:spcPct val="0"/>
              </a:spcAft>
              <a:buClrTx/>
              <a:defRPr/>
            </a:pPr>
            <a:endParaRPr lang="en-US" sz="1800" kern="1200">
              <a:latin typeface="Arial" panose="020B0604020202020204" pitchFamily="34" charset="0"/>
              <a:ea typeface="ＭＳ Ｐゴシック" panose="020B0600070205080204" pitchFamily="34" charset="-128"/>
              <a:cs typeface="+mn-cs"/>
            </a:endParaRPr>
          </a:p>
          <a:p>
            <a:pPr fontAlgn="base">
              <a:spcBef>
                <a:spcPct val="0"/>
              </a:spcBef>
              <a:spcAft>
                <a:spcPct val="0"/>
              </a:spcAft>
              <a:buClrTx/>
              <a:defRPr/>
            </a:pPr>
            <a:r>
              <a:rPr lang="en-US" sz="2400" kern="1200" err="1">
                <a:solidFill>
                  <a:srgbClr val="0070C0"/>
                </a:solidFill>
                <a:latin typeface="Arial" panose="020B0604020202020204" pitchFamily="34" charset="0"/>
                <a:ea typeface="ＭＳ Ｐゴシック" panose="020B0600070205080204" pitchFamily="34" charset="-128"/>
                <a:cs typeface="+mn-cs"/>
              </a:rPr>
              <a:t>L3</a:t>
            </a:r>
            <a:r>
              <a:rPr lang="en-US" sz="2400" kern="1200">
                <a:solidFill>
                  <a:srgbClr val="0070C0"/>
                </a:solidFill>
                <a:latin typeface="Arial" panose="020B0604020202020204" pitchFamily="34" charset="0"/>
                <a:ea typeface="ＭＳ Ｐゴシック" panose="020B0600070205080204" pitchFamily="34" charset="-128"/>
                <a:cs typeface="+mn-cs"/>
              </a:rPr>
              <a:t> Cache:</a:t>
            </a:r>
          </a:p>
          <a:p>
            <a:pPr fontAlgn="base">
              <a:spcBef>
                <a:spcPct val="0"/>
              </a:spcBef>
              <a:spcAft>
                <a:spcPct val="0"/>
              </a:spcAft>
              <a:buClrTx/>
              <a:defRPr/>
            </a:pPr>
            <a:r>
              <a:rPr lang="en-US" sz="2000" kern="1200">
                <a:latin typeface="Arial" panose="020B0604020202020204" pitchFamily="34" charset="0"/>
                <a:ea typeface="ＭＳ Ｐゴシック" panose="020B0600070205080204" pitchFamily="34" charset="-128"/>
                <a:cs typeface="+mn-cs"/>
              </a:rPr>
              <a:t>32 MB shared</a:t>
            </a:r>
            <a:endParaRPr lang="en-US" sz="1800" kern="1200">
              <a:latin typeface="Arial" panose="020B0604020202020204" pitchFamily="34" charset="0"/>
              <a:ea typeface="ＭＳ Ｐゴシック" panose="020B0600070205080204" pitchFamily="34" charset="-128"/>
              <a:cs typeface="+mn-cs"/>
            </a:endParaRPr>
          </a:p>
          <a:p>
            <a:pPr fontAlgn="base">
              <a:spcBef>
                <a:spcPct val="0"/>
              </a:spcBef>
              <a:spcAft>
                <a:spcPct val="0"/>
              </a:spcAft>
              <a:buClrTx/>
              <a:defRPr/>
            </a:pPr>
            <a:endParaRPr lang="en-US" sz="1800" kern="1200">
              <a:latin typeface="Arial" panose="020B0604020202020204" pitchFamily="34" charset="0"/>
              <a:ea typeface="ＭＳ Ｐゴシック" panose="020B0600070205080204" pitchFamily="34" charset="-128"/>
              <a:cs typeface="+mn-cs"/>
            </a:endParaRPr>
          </a:p>
          <a:p>
            <a:pPr fontAlgn="base">
              <a:spcBef>
                <a:spcPct val="0"/>
              </a:spcBef>
              <a:spcAft>
                <a:spcPct val="0"/>
              </a:spcAft>
              <a:buClrTx/>
              <a:defRPr/>
            </a:pPr>
            <a:endParaRPr lang="en-US" sz="1800" kern="1200">
              <a:latin typeface="Arial" panose="020B0604020202020204" pitchFamily="34" charset="0"/>
              <a:ea typeface="ＭＳ Ｐゴシック" panose="020B0600070205080204" pitchFamily="34" charset="-128"/>
              <a:cs typeface="+mn-cs"/>
            </a:endParaRPr>
          </a:p>
        </p:txBody>
      </p:sp>
      <p:sp>
        <p:nvSpPr>
          <p:cNvPr id="10" name="Rectangle 39">
            <a:extLst>
              <a:ext uri="{FF2B5EF4-FFF2-40B4-BE49-F238E27FC236}">
                <a16:creationId xmlns:a16="http://schemas.microsoft.com/office/drawing/2014/main" id="{E43B13E5-F680-354D-8F66-3B88FCFE528C}"/>
              </a:ext>
            </a:extLst>
          </p:cNvPr>
          <p:cNvSpPr>
            <a:spLocks noChangeArrowheads="1"/>
          </p:cNvSpPr>
          <p:nvPr/>
        </p:nvSpPr>
        <p:spPr bwMode="auto">
          <a:xfrm rot="5400000">
            <a:off x="3067158" y="1924099"/>
            <a:ext cx="3711767" cy="4022321"/>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fontAlgn="base">
              <a:spcBef>
                <a:spcPct val="0"/>
              </a:spcBef>
              <a:spcAft>
                <a:spcPct val="0"/>
              </a:spcAft>
              <a:buClrTx/>
              <a:buSzTx/>
              <a:buNone/>
              <a:defRPr/>
            </a:pPr>
            <a:endParaRPr lang="en-US" altLang="en-US" sz="1800" kern="1200">
              <a:solidFill>
                <a:srgbClr val="000000"/>
              </a:solidFill>
              <a:latin typeface="Arial" panose="020B0604020202020204" pitchFamily="34" charset="0"/>
              <a:cs typeface="+mn-cs"/>
            </a:endParaRPr>
          </a:p>
        </p:txBody>
      </p:sp>
    </p:spTree>
    <p:extLst>
      <p:ext uri="{BB962C8B-B14F-4D97-AF65-F5344CB8AC3E}">
        <p14:creationId xmlns:p14="http://schemas.microsoft.com/office/powerpoint/2010/main" val="333538308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7BD4C-42D6-944C-AB93-1F2E7C88172D}"/>
              </a:ext>
            </a:extLst>
          </p:cNvPr>
          <p:cNvSpPr>
            <a:spLocks noGrp="1"/>
          </p:cNvSpPr>
          <p:nvPr>
            <p:ph type="title"/>
          </p:nvPr>
        </p:nvSpPr>
        <p:spPr/>
        <p:txBody>
          <a:bodyPr/>
          <a:lstStyle/>
          <a:p>
            <a:r>
              <a:rPr lang="en-US" dirty="0"/>
              <a:t>AMD’s 3D Last Level Cache (2021)</a:t>
            </a:r>
          </a:p>
        </p:txBody>
      </p:sp>
      <p:sp>
        <p:nvSpPr>
          <p:cNvPr id="3" name="Content Placeholder 2">
            <a:extLst>
              <a:ext uri="{FF2B5EF4-FFF2-40B4-BE49-F238E27FC236}">
                <a16:creationId xmlns:a16="http://schemas.microsoft.com/office/drawing/2014/main" id="{6B24BE51-ACF8-CE44-AA89-9ADF4B62117C}"/>
              </a:ext>
            </a:extLst>
          </p:cNvPr>
          <p:cNvSpPr>
            <a:spLocks noGrp="1"/>
          </p:cNvSpPr>
          <p:nvPr>
            <p:ph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224E0D01-23CA-4248-B1F9-623D1F5F6DD7}"/>
              </a:ext>
            </a:extLst>
          </p:cNvPr>
          <p:cNvSpPr>
            <a:spLocks noGrp="1"/>
          </p:cNvSpPr>
          <p:nvPr>
            <p:ph type="sldNum" sz="quarter" idx="11"/>
          </p:nvPr>
        </p:nvSpPr>
        <p:spPr/>
        <p:txBody>
          <a:bodyPr/>
          <a:lstStyle/>
          <a:p>
            <a:pPr fontAlgn="base">
              <a:spcBef>
                <a:spcPct val="0"/>
              </a:spcBef>
              <a:spcAft>
                <a:spcPct val="0"/>
              </a:spcAft>
              <a:buClrTx/>
              <a:defRPr/>
            </a:pPr>
            <a:fld id="{D1AB0E41-6335-3B40-AB06-F5B4D651A9D6}" type="slidenum">
              <a:rPr lang="en-US" altLang="en-US" kern="1200">
                <a:cs typeface="+mn-cs"/>
              </a:rPr>
              <a:pPr fontAlgn="base">
                <a:spcBef>
                  <a:spcPct val="0"/>
                </a:spcBef>
                <a:spcAft>
                  <a:spcPct val="0"/>
                </a:spcAft>
                <a:buClrTx/>
                <a:defRPr/>
              </a:pPr>
              <a:t>14</a:t>
            </a:fld>
            <a:endParaRPr lang="en-US" altLang="en-US" kern="1200" dirty="0">
              <a:cs typeface="+mn-cs"/>
            </a:endParaRPr>
          </a:p>
        </p:txBody>
      </p:sp>
      <p:sp>
        <p:nvSpPr>
          <p:cNvPr id="5" name="TextBox 4">
            <a:extLst>
              <a:ext uri="{FF2B5EF4-FFF2-40B4-BE49-F238E27FC236}">
                <a16:creationId xmlns:a16="http://schemas.microsoft.com/office/drawing/2014/main" id="{59C9DCE1-9387-224F-B474-2091B2AD1D02}"/>
              </a:ext>
            </a:extLst>
          </p:cNvPr>
          <p:cNvSpPr txBox="1"/>
          <p:nvPr/>
        </p:nvSpPr>
        <p:spPr>
          <a:xfrm>
            <a:off x="1711234" y="6459380"/>
            <a:ext cx="1946367" cy="246221"/>
          </a:xfrm>
          <a:prstGeom prst="rect">
            <a:avLst/>
          </a:prstGeom>
          <a:noFill/>
        </p:spPr>
        <p:txBody>
          <a:bodyPr wrap="none" rtlCol="0">
            <a:spAutoFit/>
          </a:bodyPr>
          <a:lstStyle/>
          <a:p>
            <a:pPr eaLnBrk="0" fontAlgn="base" hangingPunct="0">
              <a:spcBef>
                <a:spcPct val="0"/>
              </a:spcBef>
              <a:spcAft>
                <a:spcPct val="0"/>
              </a:spcAft>
              <a:buClrTx/>
              <a:defRPr/>
            </a:pPr>
            <a:r>
              <a:rPr lang="en-US" sz="1000" kern="1200" dirty="0">
                <a:latin typeface="Arial" panose="020B0604020202020204" pitchFamily="34" charset="0"/>
                <a:ea typeface="ＭＳ Ｐゴシック" panose="020B0600070205080204" pitchFamily="34" charset="-128"/>
                <a:cs typeface="+mn-cs"/>
                <a:hlinkClick r:id="rId3"/>
              </a:rPr>
              <a:t>https://youtu.be/gqAYMx34euU</a:t>
            </a:r>
            <a:endParaRPr lang="en-US" sz="1000" kern="1200" dirty="0">
              <a:latin typeface="Arial" panose="020B0604020202020204" pitchFamily="34" charset="0"/>
              <a:ea typeface="ＭＳ Ｐゴシック" panose="020B0600070205080204" pitchFamily="34" charset="-128"/>
              <a:cs typeface="+mn-cs"/>
            </a:endParaRPr>
          </a:p>
        </p:txBody>
      </p:sp>
      <p:sp>
        <p:nvSpPr>
          <p:cNvPr id="14" name="Rectangle 13">
            <a:extLst>
              <a:ext uri="{FF2B5EF4-FFF2-40B4-BE49-F238E27FC236}">
                <a16:creationId xmlns:a16="http://schemas.microsoft.com/office/drawing/2014/main" id="{87628116-A674-6B47-B5A5-66C8134061BF}"/>
              </a:ext>
            </a:extLst>
          </p:cNvPr>
          <p:cNvSpPr/>
          <p:nvPr/>
        </p:nvSpPr>
        <p:spPr>
          <a:xfrm>
            <a:off x="1711233" y="6611780"/>
            <a:ext cx="6019800" cy="246221"/>
          </a:xfrm>
          <a:prstGeom prst="rect">
            <a:avLst/>
          </a:prstGeom>
        </p:spPr>
        <p:txBody>
          <a:bodyPr wrap="square">
            <a:spAutoFit/>
          </a:bodyPr>
          <a:lstStyle/>
          <a:p>
            <a:pPr eaLnBrk="0" fontAlgn="base" hangingPunct="0">
              <a:spcBef>
                <a:spcPct val="0"/>
              </a:spcBef>
              <a:spcAft>
                <a:spcPct val="0"/>
              </a:spcAft>
              <a:buClrTx/>
              <a:defRPr/>
            </a:pPr>
            <a:r>
              <a:rPr lang="en-US" sz="1000" kern="1200" dirty="0">
                <a:latin typeface="Arial" panose="020B0604020202020204" pitchFamily="34" charset="0"/>
                <a:ea typeface="ＭＳ Ｐゴシック" panose="020B0600070205080204" pitchFamily="34" charset="-128"/>
                <a:cs typeface="+mn-cs"/>
                <a:hlinkClick r:id="rId4"/>
              </a:rPr>
              <a:t>https://www.tech-critter.com/amd-keynote-computex-2021/</a:t>
            </a:r>
            <a:endParaRPr lang="en-US" sz="1000" kern="1200" dirty="0">
              <a:latin typeface="Arial" panose="020B0604020202020204" pitchFamily="34" charset="0"/>
              <a:ea typeface="ＭＳ Ｐゴシック" panose="020B0600070205080204" pitchFamily="34" charset="-128"/>
              <a:cs typeface="+mn-cs"/>
            </a:endParaRPr>
          </a:p>
        </p:txBody>
      </p:sp>
      <p:pic>
        <p:nvPicPr>
          <p:cNvPr id="11" name="Picture 10">
            <a:extLst>
              <a:ext uri="{FF2B5EF4-FFF2-40B4-BE49-F238E27FC236}">
                <a16:creationId xmlns:a16="http://schemas.microsoft.com/office/drawing/2014/main" id="{6B457267-7C22-2546-AC36-075A3FCB4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0340" y="1143000"/>
            <a:ext cx="2321095" cy="1605524"/>
          </a:xfrm>
          <a:prstGeom prst="rect">
            <a:avLst/>
          </a:prstGeom>
        </p:spPr>
      </p:pic>
      <p:sp>
        <p:nvSpPr>
          <p:cNvPr id="15" name="TextBox 14">
            <a:extLst>
              <a:ext uri="{FF2B5EF4-FFF2-40B4-BE49-F238E27FC236}">
                <a16:creationId xmlns:a16="http://schemas.microsoft.com/office/drawing/2014/main" id="{C64E69AA-9F57-594C-94FD-1C2F8CE71CE7}"/>
              </a:ext>
            </a:extLst>
          </p:cNvPr>
          <p:cNvSpPr txBox="1"/>
          <p:nvPr/>
        </p:nvSpPr>
        <p:spPr>
          <a:xfrm>
            <a:off x="1713215" y="2720682"/>
            <a:ext cx="1831886" cy="276999"/>
          </a:xfrm>
          <a:prstGeom prst="rect">
            <a:avLst/>
          </a:prstGeom>
          <a:noFill/>
        </p:spPr>
        <p:txBody>
          <a:bodyPr wrap="square" rtlCol="0">
            <a:spAutoFit/>
          </a:bodyPr>
          <a:lstStyle/>
          <a:p>
            <a:pPr fontAlgn="base">
              <a:spcBef>
                <a:spcPct val="0"/>
              </a:spcBef>
              <a:spcAft>
                <a:spcPct val="0"/>
              </a:spcAft>
              <a:buClrTx/>
              <a:defRPr/>
            </a:pPr>
            <a:r>
              <a:rPr lang="en-US" sz="600" kern="1200" dirty="0">
                <a:latin typeface="Arial" panose="020B0604020202020204" pitchFamily="34" charset="0"/>
                <a:ea typeface="ＭＳ Ｐゴシック" panose="020B0600070205080204" pitchFamily="34" charset="-128"/>
                <a:cs typeface="+mn-cs"/>
                <a:hlinkClick r:id="rId6"/>
              </a:rPr>
              <a:t>https://community.microcenter.com/discussion/5134/comparing-zen-3-to-zen-2</a:t>
            </a:r>
            <a:endParaRPr lang="en-US" sz="600" kern="1200" dirty="0">
              <a:latin typeface="Arial" panose="020B0604020202020204" pitchFamily="34" charset="0"/>
              <a:ea typeface="ＭＳ Ｐゴシック" panose="020B0600070205080204" pitchFamily="34" charset="-128"/>
              <a:cs typeface="+mn-cs"/>
            </a:endParaRPr>
          </a:p>
        </p:txBody>
      </p:sp>
      <p:pic>
        <p:nvPicPr>
          <p:cNvPr id="17" name="Picture 16">
            <a:extLst>
              <a:ext uri="{FF2B5EF4-FFF2-40B4-BE49-F238E27FC236}">
                <a16:creationId xmlns:a16="http://schemas.microsoft.com/office/drawing/2014/main" id="{F0E1BA0A-A982-F949-9AD7-117233B424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2800" y="3086074"/>
            <a:ext cx="7081838" cy="3238527"/>
          </a:xfrm>
          <a:prstGeom prst="rect">
            <a:avLst/>
          </a:prstGeom>
        </p:spPr>
      </p:pic>
      <p:sp>
        <p:nvSpPr>
          <p:cNvPr id="18" name="TextBox 17">
            <a:extLst>
              <a:ext uri="{FF2B5EF4-FFF2-40B4-BE49-F238E27FC236}">
                <a16:creationId xmlns:a16="http://schemas.microsoft.com/office/drawing/2014/main" id="{54D4E1FF-4B6E-B549-A45F-DEC4188FF16D}"/>
              </a:ext>
            </a:extLst>
          </p:cNvPr>
          <p:cNvSpPr txBox="1"/>
          <p:nvPr/>
        </p:nvSpPr>
        <p:spPr>
          <a:xfrm>
            <a:off x="6599226" y="1905000"/>
            <a:ext cx="4068774" cy="1077218"/>
          </a:xfrm>
          <a:prstGeom prst="rect">
            <a:avLst/>
          </a:prstGeom>
          <a:noFill/>
        </p:spPr>
        <p:txBody>
          <a:bodyPr wrap="square" rtlCol="0">
            <a:spAutoFit/>
          </a:bodyPr>
          <a:lstStyle/>
          <a:p>
            <a:pPr fontAlgn="base">
              <a:spcBef>
                <a:spcPct val="0"/>
              </a:spcBef>
              <a:spcAft>
                <a:spcPct val="0"/>
              </a:spcAft>
              <a:buClrTx/>
              <a:defRPr/>
            </a:pPr>
            <a:r>
              <a:rPr lang="en-US" sz="1800" kern="1200" dirty="0">
                <a:solidFill>
                  <a:srgbClr val="FF0000"/>
                </a:solidFill>
                <a:latin typeface="Arial" panose="020B0604020202020204" pitchFamily="34" charset="0"/>
                <a:ea typeface="ＭＳ Ｐゴシック" panose="020B0600070205080204" pitchFamily="34" charset="-128"/>
                <a:cs typeface="+mn-cs"/>
              </a:rPr>
              <a:t>Additional 64 MB L3 cache die</a:t>
            </a:r>
            <a:r>
              <a:rPr lang="en-US" sz="1800" kern="1200" dirty="0">
                <a:latin typeface="Arial" panose="020B0604020202020204" pitchFamily="34" charset="0"/>
                <a:ea typeface="ＭＳ Ｐゴシック" panose="020B0600070205080204" pitchFamily="34" charset="-128"/>
                <a:cs typeface="+mn-cs"/>
              </a:rPr>
              <a:t> </a:t>
            </a:r>
            <a:r>
              <a:rPr lang="en-US" sz="1800" kern="1200" dirty="0">
                <a:solidFill>
                  <a:srgbClr val="0432FF"/>
                </a:solidFill>
                <a:latin typeface="Arial" panose="020B0604020202020204" pitchFamily="34" charset="0"/>
                <a:ea typeface="ＭＳ Ｐゴシック" panose="020B0600070205080204" pitchFamily="34" charset="-128"/>
                <a:cs typeface="+mn-cs"/>
              </a:rPr>
              <a:t>stacked on top of the processor die </a:t>
            </a:r>
          </a:p>
          <a:p>
            <a:pPr fontAlgn="base">
              <a:spcBef>
                <a:spcPct val="0"/>
              </a:spcBef>
              <a:spcAft>
                <a:spcPct val="0"/>
              </a:spcAft>
              <a:buClrTx/>
              <a:defRPr/>
            </a:pPr>
            <a:r>
              <a:rPr lang="en-US" kern="1200" dirty="0">
                <a:latin typeface="Arial" panose="020B0604020202020204" pitchFamily="34" charset="0"/>
                <a:ea typeface="ＭＳ Ｐゴシック" panose="020B0600070205080204" pitchFamily="34" charset="-128"/>
                <a:cs typeface="+mn-cs"/>
              </a:rPr>
              <a:t>- Connected using Through Silicon Vias (TSVs)</a:t>
            </a:r>
          </a:p>
          <a:p>
            <a:pPr fontAlgn="base">
              <a:spcBef>
                <a:spcPct val="0"/>
              </a:spcBef>
              <a:spcAft>
                <a:spcPct val="0"/>
              </a:spcAft>
              <a:buClrTx/>
              <a:defRPr/>
            </a:pPr>
            <a:r>
              <a:rPr lang="en-US" kern="1200" dirty="0">
                <a:latin typeface="Arial" panose="020B0604020202020204" pitchFamily="34" charset="0"/>
                <a:ea typeface="ＭＳ Ｐゴシック" panose="020B0600070205080204" pitchFamily="34" charset="-128"/>
                <a:cs typeface="+mn-cs"/>
              </a:rPr>
              <a:t>- Total of 96 MB L3 cache</a:t>
            </a:r>
          </a:p>
        </p:txBody>
      </p:sp>
      <p:sp>
        <p:nvSpPr>
          <p:cNvPr id="19" name="TextBox 18">
            <a:extLst>
              <a:ext uri="{FF2B5EF4-FFF2-40B4-BE49-F238E27FC236}">
                <a16:creationId xmlns:a16="http://schemas.microsoft.com/office/drawing/2014/main" id="{A81D9142-3631-7D49-9D01-95EB2AD2E5B2}"/>
              </a:ext>
            </a:extLst>
          </p:cNvPr>
          <p:cNvSpPr txBox="1"/>
          <p:nvPr/>
        </p:nvSpPr>
        <p:spPr>
          <a:xfrm>
            <a:off x="4191000" y="1048435"/>
            <a:ext cx="5736412" cy="646331"/>
          </a:xfrm>
          <a:prstGeom prst="rect">
            <a:avLst/>
          </a:prstGeom>
          <a:noFill/>
        </p:spPr>
        <p:txBody>
          <a:bodyPr wrap="square" rtlCol="0">
            <a:spAutoFit/>
          </a:bodyPr>
          <a:lstStyle/>
          <a:p>
            <a:pPr fontAlgn="base">
              <a:spcBef>
                <a:spcPct val="0"/>
              </a:spcBef>
              <a:spcAft>
                <a:spcPct val="0"/>
              </a:spcAft>
              <a:buClrTx/>
              <a:defRPr/>
            </a:pPr>
            <a:r>
              <a:rPr lang="en-US" sz="1800" kern="1200" dirty="0">
                <a:latin typeface="Arial" panose="020B0604020202020204" pitchFamily="34" charset="0"/>
                <a:ea typeface="ＭＳ Ｐゴシック" panose="020B0600070205080204" pitchFamily="34" charset="-128"/>
                <a:cs typeface="+mn-cs"/>
              </a:rPr>
              <a:t>AMD increases the L3 size of their 8-core Zen 3 processors from 32 MB to 96 MB </a:t>
            </a:r>
            <a:endParaRPr lang="en-US" kern="1200" dirty="0">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35915932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6A72A-7A5D-D742-AA80-43A4ED0F6C5B}"/>
              </a:ext>
            </a:extLst>
          </p:cNvPr>
          <p:cNvSpPr>
            <a:spLocks noGrp="1"/>
          </p:cNvSpPr>
          <p:nvPr>
            <p:ph type="title"/>
          </p:nvPr>
        </p:nvSpPr>
        <p:spPr>
          <a:xfrm>
            <a:off x="1752600" y="152400"/>
            <a:ext cx="8991600" cy="1066800"/>
          </a:xfrm>
        </p:spPr>
        <p:txBody>
          <a:bodyPr/>
          <a:lstStyle/>
          <a:p>
            <a:r>
              <a:rPr lang="en-US" dirty="0"/>
              <a:t>Deeper and Larger Memory Hierarchies</a:t>
            </a:r>
          </a:p>
        </p:txBody>
      </p:sp>
      <p:sp>
        <p:nvSpPr>
          <p:cNvPr id="4" name="Slide Number Placeholder 3">
            <a:extLst>
              <a:ext uri="{FF2B5EF4-FFF2-40B4-BE49-F238E27FC236}">
                <a16:creationId xmlns:a16="http://schemas.microsoft.com/office/drawing/2014/main" id="{9D6B463F-D9A5-F246-AEBF-B6E35DCE8C60}"/>
              </a:ext>
            </a:extLst>
          </p:cNvPr>
          <p:cNvSpPr>
            <a:spLocks noGrp="1"/>
          </p:cNvSpPr>
          <p:nvPr>
            <p:ph type="sldNum" sz="quarter" idx="11"/>
          </p:nvPr>
        </p:nvSpPr>
        <p:spPr/>
        <p:txBody>
          <a:bodyPr/>
          <a:lstStyle/>
          <a:p>
            <a:pPr fontAlgn="base">
              <a:spcBef>
                <a:spcPct val="0"/>
              </a:spcBef>
              <a:spcAft>
                <a:spcPct val="0"/>
              </a:spcAft>
              <a:buClrTx/>
              <a:defRPr/>
            </a:pPr>
            <a:fld id="{9CD3246B-4504-6A44-A3C6-3AD1B220008A}" type="slidenum">
              <a:rPr lang="en-US" altLang="en-US" kern="1200">
                <a:cs typeface="+mn-cs"/>
              </a:rPr>
              <a:pPr fontAlgn="base">
                <a:spcBef>
                  <a:spcPct val="0"/>
                </a:spcBef>
                <a:spcAft>
                  <a:spcPct val="0"/>
                </a:spcAft>
                <a:buClrTx/>
                <a:defRPr/>
              </a:pPr>
              <a:t>15</a:t>
            </a:fld>
            <a:endParaRPr lang="en-US" altLang="en-US" kern="1200">
              <a:cs typeface="+mn-cs"/>
            </a:endParaRPr>
          </a:p>
        </p:txBody>
      </p:sp>
      <p:pic>
        <p:nvPicPr>
          <p:cNvPr id="5" name="Picture 2" descr="Logical structure of the IBM POWER10 processor">
            <a:extLst>
              <a:ext uri="{FF2B5EF4-FFF2-40B4-BE49-F238E27FC236}">
                <a16:creationId xmlns:a16="http://schemas.microsoft.com/office/drawing/2014/main" id="{6ADD481E-19DE-9A41-BC9C-3EE0A79F1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1" y="990601"/>
            <a:ext cx="5679107" cy="54712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55642F6-54C9-E34D-85DE-D198E153BB67}"/>
              </a:ext>
            </a:extLst>
          </p:cNvPr>
          <p:cNvSpPr txBox="1"/>
          <p:nvPr/>
        </p:nvSpPr>
        <p:spPr>
          <a:xfrm>
            <a:off x="2262674" y="6498452"/>
            <a:ext cx="7243843" cy="276999"/>
          </a:xfrm>
          <a:prstGeom prst="rect">
            <a:avLst/>
          </a:prstGeom>
          <a:noFill/>
        </p:spPr>
        <p:txBody>
          <a:bodyPr wrap="none" rtlCol="0">
            <a:spAutoFit/>
          </a:bodyPr>
          <a:lstStyle/>
          <a:p>
            <a:pPr eaLnBrk="0" fontAlgn="base" hangingPunct="0">
              <a:spcBef>
                <a:spcPct val="0"/>
              </a:spcBef>
              <a:spcAft>
                <a:spcPct val="0"/>
              </a:spcAft>
              <a:buClrTx/>
              <a:defRPr/>
            </a:pPr>
            <a:r>
              <a:rPr lang="en-US" sz="1200" kern="1200">
                <a:latin typeface="Arial" panose="020B0604020202020204" pitchFamily="34" charset="0"/>
                <a:ea typeface="ＭＳ Ｐゴシック" panose="020B0600070205080204" pitchFamily="34" charset="-128"/>
                <a:cs typeface="+mn-cs"/>
              </a:rPr>
              <a:t>https://</a:t>
            </a:r>
            <a:r>
              <a:rPr lang="en-US" sz="1200" kern="1200" err="1">
                <a:latin typeface="Arial" panose="020B0604020202020204" pitchFamily="34" charset="0"/>
                <a:ea typeface="ＭＳ Ｐゴシック" panose="020B0600070205080204" pitchFamily="34" charset="-128"/>
                <a:cs typeface="+mn-cs"/>
              </a:rPr>
              <a:t>www.it-techblog.de</a:t>
            </a:r>
            <a:r>
              <a:rPr lang="en-US" sz="1200" kern="1200">
                <a:latin typeface="Arial" panose="020B0604020202020204" pitchFamily="34" charset="0"/>
                <a:ea typeface="ＭＳ Ｐゴシック" panose="020B0600070205080204" pitchFamily="34" charset="-128"/>
                <a:cs typeface="+mn-cs"/>
              </a:rPr>
              <a:t>/ibm-power10-prozessor-mehr-speicher-mehr-tempo-mehr-sicherheit/09/2020/</a:t>
            </a:r>
          </a:p>
        </p:txBody>
      </p:sp>
      <p:sp>
        <p:nvSpPr>
          <p:cNvPr id="7" name="TextBox 6">
            <a:extLst>
              <a:ext uri="{FF2B5EF4-FFF2-40B4-BE49-F238E27FC236}">
                <a16:creationId xmlns:a16="http://schemas.microsoft.com/office/drawing/2014/main" id="{DA78BC4D-1A2D-3F42-9A30-04C1B7FB7A52}"/>
              </a:ext>
            </a:extLst>
          </p:cNvPr>
          <p:cNvSpPr txBox="1"/>
          <p:nvPr/>
        </p:nvSpPr>
        <p:spPr>
          <a:xfrm>
            <a:off x="8828292" y="1065540"/>
            <a:ext cx="1915909" cy="646331"/>
          </a:xfrm>
          <a:prstGeom prst="rect">
            <a:avLst/>
          </a:prstGeom>
          <a:noFill/>
        </p:spPr>
        <p:txBody>
          <a:bodyPr wrap="none" rtlCol="0">
            <a:spAutoFit/>
          </a:bodyPr>
          <a:lstStyle/>
          <a:p>
            <a:pPr eaLnBrk="0" fontAlgn="base" hangingPunct="0">
              <a:spcBef>
                <a:spcPct val="0"/>
              </a:spcBef>
              <a:spcAft>
                <a:spcPct val="0"/>
              </a:spcAft>
              <a:buClrTx/>
              <a:defRPr/>
            </a:pPr>
            <a:r>
              <a:rPr lang="en-US" sz="1800" kern="1200">
                <a:solidFill>
                  <a:srgbClr val="0432FF"/>
                </a:solidFill>
                <a:latin typeface="Arial" panose="020B0604020202020204" pitchFamily="34" charset="0"/>
                <a:ea typeface="ＭＳ Ｐゴシック" panose="020B0600070205080204" pitchFamily="34" charset="-128"/>
                <a:cs typeface="+mn-cs"/>
              </a:rPr>
              <a:t>IBM POWER10,</a:t>
            </a:r>
          </a:p>
          <a:p>
            <a:pPr eaLnBrk="0" fontAlgn="base" hangingPunct="0">
              <a:spcBef>
                <a:spcPct val="0"/>
              </a:spcBef>
              <a:spcAft>
                <a:spcPct val="0"/>
              </a:spcAft>
              <a:buClrTx/>
              <a:defRPr/>
            </a:pPr>
            <a:r>
              <a:rPr lang="en-US" sz="1800" kern="1200">
                <a:solidFill>
                  <a:srgbClr val="0432FF"/>
                </a:solidFill>
                <a:latin typeface="Arial" panose="020B0604020202020204" pitchFamily="34" charset="0"/>
                <a:ea typeface="ＭＳ Ｐゴシック" panose="020B0600070205080204" pitchFamily="34" charset="-128"/>
                <a:cs typeface="+mn-cs"/>
              </a:rPr>
              <a:t>2020</a:t>
            </a:r>
          </a:p>
        </p:txBody>
      </p:sp>
      <p:sp>
        <p:nvSpPr>
          <p:cNvPr id="8" name="Rectangle 39">
            <a:extLst>
              <a:ext uri="{FF2B5EF4-FFF2-40B4-BE49-F238E27FC236}">
                <a16:creationId xmlns:a16="http://schemas.microsoft.com/office/drawing/2014/main" id="{354C51D2-A9DE-7B4B-8BF6-162BD3236CB0}"/>
              </a:ext>
            </a:extLst>
          </p:cNvPr>
          <p:cNvSpPr>
            <a:spLocks noChangeArrowheads="1"/>
          </p:cNvSpPr>
          <p:nvPr/>
        </p:nvSpPr>
        <p:spPr bwMode="auto">
          <a:xfrm rot="5400000">
            <a:off x="5105398" y="2895601"/>
            <a:ext cx="1371602" cy="3657600"/>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fontAlgn="base">
              <a:spcBef>
                <a:spcPct val="0"/>
              </a:spcBef>
              <a:spcAft>
                <a:spcPct val="0"/>
              </a:spcAft>
              <a:buClrTx/>
              <a:buSzTx/>
              <a:buNone/>
              <a:defRPr/>
            </a:pPr>
            <a:endParaRPr lang="en-US" altLang="en-US" sz="1800" kern="1200">
              <a:solidFill>
                <a:srgbClr val="000000"/>
              </a:solidFill>
              <a:latin typeface="Arial" panose="020B0604020202020204" pitchFamily="34" charset="0"/>
              <a:cs typeface="+mn-cs"/>
            </a:endParaRPr>
          </a:p>
        </p:txBody>
      </p:sp>
      <p:sp>
        <p:nvSpPr>
          <p:cNvPr id="9" name="Rectangle 39">
            <a:extLst>
              <a:ext uri="{FF2B5EF4-FFF2-40B4-BE49-F238E27FC236}">
                <a16:creationId xmlns:a16="http://schemas.microsoft.com/office/drawing/2014/main" id="{9F37681C-67D9-8347-A15E-41A123016402}"/>
              </a:ext>
            </a:extLst>
          </p:cNvPr>
          <p:cNvSpPr>
            <a:spLocks noChangeArrowheads="1"/>
          </p:cNvSpPr>
          <p:nvPr/>
        </p:nvSpPr>
        <p:spPr bwMode="auto">
          <a:xfrm rot="5400000">
            <a:off x="5125552" y="568871"/>
            <a:ext cx="1371602" cy="3657600"/>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fontAlgn="base">
              <a:spcBef>
                <a:spcPct val="0"/>
              </a:spcBef>
              <a:spcAft>
                <a:spcPct val="0"/>
              </a:spcAft>
              <a:buClrTx/>
              <a:buSzTx/>
              <a:buNone/>
              <a:defRPr/>
            </a:pPr>
            <a:endParaRPr lang="en-US" altLang="en-US" sz="1800" kern="1200">
              <a:solidFill>
                <a:srgbClr val="000000"/>
              </a:solidFill>
              <a:latin typeface="Arial" panose="020B0604020202020204" pitchFamily="34" charset="0"/>
              <a:cs typeface="+mn-cs"/>
            </a:endParaRPr>
          </a:p>
        </p:txBody>
      </p:sp>
      <p:sp>
        <p:nvSpPr>
          <p:cNvPr id="10" name="TextBox 9">
            <a:extLst>
              <a:ext uri="{FF2B5EF4-FFF2-40B4-BE49-F238E27FC236}">
                <a16:creationId xmlns:a16="http://schemas.microsoft.com/office/drawing/2014/main" id="{11DAAC93-B839-BF47-AAD1-4D6898B3644F}"/>
              </a:ext>
            </a:extLst>
          </p:cNvPr>
          <p:cNvSpPr txBox="1"/>
          <p:nvPr/>
        </p:nvSpPr>
        <p:spPr>
          <a:xfrm>
            <a:off x="8763000" y="2166640"/>
            <a:ext cx="2499952" cy="3785652"/>
          </a:xfrm>
          <a:prstGeom prst="rect">
            <a:avLst/>
          </a:prstGeom>
          <a:noFill/>
        </p:spPr>
        <p:txBody>
          <a:bodyPr wrap="square" rtlCol="0">
            <a:spAutoFit/>
          </a:bodyPr>
          <a:lstStyle/>
          <a:p>
            <a:pPr fontAlgn="base">
              <a:spcBef>
                <a:spcPct val="0"/>
              </a:spcBef>
              <a:spcAft>
                <a:spcPct val="0"/>
              </a:spcAft>
              <a:buClrTx/>
              <a:defRPr/>
            </a:pPr>
            <a:r>
              <a:rPr lang="en-US" sz="2400" kern="1200">
                <a:solidFill>
                  <a:srgbClr val="0070C0"/>
                </a:solidFill>
                <a:latin typeface="Arial" panose="020B0604020202020204" pitchFamily="34" charset="0"/>
                <a:ea typeface="ＭＳ Ｐゴシック" panose="020B0600070205080204" pitchFamily="34" charset="-128"/>
                <a:cs typeface="+mn-cs"/>
              </a:rPr>
              <a:t>Cores:</a:t>
            </a:r>
          </a:p>
          <a:p>
            <a:pPr fontAlgn="base">
              <a:spcBef>
                <a:spcPct val="0"/>
              </a:spcBef>
              <a:spcAft>
                <a:spcPct val="0"/>
              </a:spcAft>
              <a:buClrTx/>
              <a:defRPr/>
            </a:pPr>
            <a:r>
              <a:rPr lang="en-US" sz="2000" kern="1200">
                <a:latin typeface="Arial" panose="020B0604020202020204" pitchFamily="34" charset="0"/>
                <a:ea typeface="ＭＳ Ｐゴシック" panose="020B0600070205080204" pitchFamily="34" charset="-128"/>
                <a:cs typeface="+mn-cs"/>
              </a:rPr>
              <a:t>15-16</a:t>
            </a:r>
            <a:r>
              <a:rPr lang="en-US" sz="1800" kern="1200">
                <a:latin typeface="Arial" panose="020B0604020202020204" pitchFamily="34" charset="0"/>
                <a:ea typeface="ＭＳ Ｐゴシック" panose="020B0600070205080204" pitchFamily="34" charset="-128"/>
                <a:cs typeface="+mn-cs"/>
              </a:rPr>
              <a:t> cores,</a:t>
            </a:r>
          </a:p>
          <a:p>
            <a:pPr fontAlgn="base">
              <a:spcBef>
                <a:spcPct val="0"/>
              </a:spcBef>
              <a:spcAft>
                <a:spcPct val="0"/>
              </a:spcAft>
              <a:buClrTx/>
              <a:defRPr/>
            </a:pPr>
            <a:r>
              <a:rPr lang="en-US" sz="1800" kern="1200">
                <a:latin typeface="Arial" panose="020B0604020202020204" pitchFamily="34" charset="0"/>
                <a:ea typeface="ＭＳ Ｐゴシック" panose="020B0600070205080204" pitchFamily="34" charset="-128"/>
                <a:cs typeface="+mn-cs"/>
              </a:rPr>
              <a:t>8 threads/core</a:t>
            </a:r>
          </a:p>
          <a:p>
            <a:pPr fontAlgn="base">
              <a:spcBef>
                <a:spcPct val="0"/>
              </a:spcBef>
              <a:spcAft>
                <a:spcPct val="0"/>
              </a:spcAft>
              <a:buClrTx/>
              <a:defRPr/>
            </a:pPr>
            <a:endParaRPr lang="en-US" sz="1800" kern="1200">
              <a:latin typeface="Arial" panose="020B0604020202020204" pitchFamily="34" charset="0"/>
              <a:ea typeface="ＭＳ Ｐゴシック" panose="020B0600070205080204" pitchFamily="34" charset="-128"/>
              <a:cs typeface="+mn-cs"/>
            </a:endParaRPr>
          </a:p>
          <a:p>
            <a:pPr fontAlgn="base">
              <a:spcBef>
                <a:spcPct val="0"/>
              </a:spcBef>
              <a:spcAft>
                <a:spcPct val="0"/>
              </a:spcAft>
              <a:buClrTx/>
              <a:defRPr/>
            </a:pPr>
            <a:endParaRPr lang="en-US" sz="1800" kern="1200">
              <a:latin typeface="Arial" panose="020B0604020202020204" pitchFamily="34" charset="0"/>
              <a:ea typeface="ＭＳ Ｐゴシック" panose="020B0600070205080204" pitchFamily="34" charset="-128"/>
              <a:cs typeface="+mn-cs"/>
            </a:endParaRPr>
          </a:p>
          <a:p>
            <a:pPr fontAlgn="base">
              <a:spcBef>
                <a:spcPct val="0"/>
              </a:spcBef>
              <a:spcAft>
                <a:spcPct val="0"/>
              </a:spcAft>
              <a:buClrTx/>
              <a:defRPr/>
            </a:pPr>
            <a:r>
              <a:rPr lang="en-US" sz="2400" kern="1200">
                <a:solidFill>
                  <a:srgbClr val="0070C0"/>
                </a:solidFill>
                <a:latin typeface="Arial" panose="020B0604020202020204" pitchFamily="34" charset="0"/>
                <a:ea typeface="ＭＳ Ｐゴシック" panose="020B0600070205080204" pitchFamily="34" charset="-128"/>
                <a:cs typeface="+mn-cs"/>
              </a:rPr>
              <a:t>L2 Caches:</a:t>
            </a:r>
          </a:p>
          <a:p>
            <a:pPr fontAlgn="base">
              <a:spcBef>
                <a:spcPct val="0"/>
              </a:spcBef>
              <a:spcAft>
                <a:spcPct val="0"/>
              </a:spcAft>
              <a:buClrTx/>
              <a:defRPr/>
            </a:pPr>
            <a:r>
              <a:rPr lang="en-US" sz="2000" kern="1200">
                <a:latin typeface="Arial" panose="020B0604020202020204" pitchFamily="34" charset="0"/>
                <a:ea typeface="ＭＳ Ｐゴシック" panose="020B0600070205080204" pitchFamily="34" charset="-128"/>
                <a:cs typeface="+mn-cs"/>
              </a:rPr>
              <a:t>2 MB per core</a:t>
            </a:r>
            <a:endParaRPr lang="en-US" sz="1800" kern="1200">
              <a:latin typeface="Arial" panose="020B0604020202020204" pitchFamily="34" charset="0"/>
              <a:ea typeface="ＭＳ Ｐゴシック" panose="020B0600070205080204" pitchFamily="34" charset="-128"/>
              <a:cs typeface="+mn-cs"/>
            </a:endParaRPr>
          </a:p>
          <a:p>
            <a:pPr fontAlgn="base">
              <a:spcBef>
                <a:spcPct val="0"/>
              </a:spcBef>
              <a:spcAft>
                <a:spcPct val="0"/>
              </a:spcAft>
              <a:buClrTx/>
              <a:defRPr/>
            </a:pPr>
            <a:endParaRPr lang="en-US" sz="1800" kern="1200">
              <a:latin typeface="Arial" panose="020B0604020202020204" pitchFamily="34" charset="0"/>
              <a:ea typeface="ＭＳ Ｐゴシック" panose="020B0600070205080204" pitchFamily="34" charset="-128"/>
              <a:cs typeface="+mn-cs"/>
            </a:endParaRPr>
          </a:p>
          <a:p>
            <a:pPr fontAlgn="base">
              <a:spcBef>
                <a:spcPct val="0"/>
              </a:spcBef>
              <a:spcAft>
                <a:spcPct val="0"/>
              </a:spcAft>
              <a:buClrTx/>
              <a:defRPr/>
            </a:pPr>
            <a:r>
              <a:rPr lang="en-US" sz="2400" kern="1200" err="1">
                <a:solidFill>
                  <a:srgbClr val="0070C0"/>
                </a:solidFill>
                <a:latin typeface="Arial" panose="020B0604020202020204" pitchFamily="34" charset="0"/>
                <a:ea typeface="ＭＳ Ｐゴシック" panose="020B0600070205080204" pitchFamily="34" charset="-128"/>
                <a:cs typeface="+mn-cs"/>
              </a:rPr>
              <a:t>L3</a:t>
            </a:r>
            <a:r>
              <a:rPr lang="en-US" sz="2400" kern="1200">
                <a:solidFill>
                  <a:srgbClr val="0070C0"/>
                </a:solidFill>
                <a:latin typeface="Arial" panose="020B0604020202020204" pitchFamily="34" charset="0"/>
                <a:ea typeface="ＭＳ Ｐゴシック" panose="020B0600070205080204" pitchFamily="34" charset="-128"/>
                <a:cs typeface="+mn-cs"/>
              </a:rPr>
              <a:t> Cache:</a:t>
            </a:r>
          </a:p>
          <a:p>
            <a:pPr fontAlgn="base">
              <a:spcBef>
                <a:spcPct val="0"/>
              </a:spcBef>
              <a:spcAft>
                <a:spcPct val="0"/>
              </a:spcAft>
              <a:buClrTx/>
              <a:defRPr/>
            </a:pPr>
            <a:r>
              <a:rPr lang="en-US" sz="2000" kern="1200">
                <a:latin typeface="Arial" panose="020B0604020202020204" pitchFamily="34" charset="0"/>
                <a:ea typeface="ＭＳ Ｐゴシック" panose="020B0600070205080204" pitchFamily="34" charset="-128"/>
                <a:cs typeface="+mn-cs"/>
              </a:rPr>
              <a:t>120 MB shared</a:t>
            </a:r>
            <a:endParaRPr lang="en-US" sz="1800" kern="1200">
              <a:latin typeface="Arial" panose="020B0604020202020204" pitchFamily="34" charset="0"/>
              <a:ea typeface="ＭＳ Ｐゴシック" panose="020B0600070205080204" pitchFamily="34" charset="-128"/>
              <a:cs typeface="+mn-cs"/>
            </a:endParaRPr>
          </a:p>
          <a:p>
            <a:pPr fontAlgn="base">
              <a:spcBef>
                <a:spcPct val="0"/>
              </a:spcBef>
              <a:spcAft>
                <a:spcPct val="0"/>
              </a:spcAft>
              <a:buClrTx/>
              <a:defRPr/>
            </a:pPr>
            <a:endParaRPr lang="en-US" sz="1800" kern="1200">
              <a:latin typeface="Arial" panose="020B0604020202020204" pitchFamily="34" charset="0"/>
              <a:ea typeface="ＭＳ Ｐゴシック" panose="020B0600070205080204" pitchFamily="34" charset="-128"/>
              <a:cs typeface="+mn-cs"/>
            </a:endParaRPr>
          </a:p>
          <a:p>
            <a:pPr fontAlgn="base">
              <a:spcBef>
                <a:spcPct val="0"/>
              </a:spcBef>
              <a:spcAft>
                <a:spcPct val="0"/>
              </a:spcAft>
              <a:buClrTx/>
              <a:defRPr/>
            </a:pPr>
            <a:endParaRPr lang="en-US" sz="1800" kern="1200">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7625877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E630-A1E5-804C-A757-BA15C2E67AA0}"/>
              </a:ext>
            </a:extLst>
          </p:cNvPr>
          <p:cNvSpPr>
            <a:spLocks noGrp="1"/>
          </p:cNvSpPr>
          <p:nvPr>
            <p:ph type="title"/>
          </p:nvPr>
        </p:nvSpPr>
        <p:spPr>
          <a:xfrm>
            <a:off x="1752600" y="152400"/>
            <a:ext cx="9372600" cy="884238"/>
          </a:xfrm>
        </p:spPr>
        <p:txBody>
          <a:bodyPr/>
          <a:lstStyle/>
          <a:p>
            <a:r>
              <a:rPr lang="en-US" dirty="0">
                <a:solidFill>
                  <a:srgbClr val="006633"/>
                </a:solidFill>
                <a:ea typeface="ＭＳ Ｐゴシック" charset="0"/>
              </a:rPr>
              <a:t>Deeper and Larger Memory Hierarchies</a:t>
            </a:r>
            <a:endParaRPr lang="en-US" sz="3600" dirty="0"/>
          </a:p>
        </p:txBody>
      </p:sp>
      <p:sp>
        <p:nvSpPr>
          <p:cNvPr id="3" name="Slide Number Placeholder 2">
            <a:extLst>
              <a:ext uri="{FF2B5EF4-FFF2-40B4-BE49-F238E27FC236}">
                <a16:creationId xmlns:a16="http://schemas.microsoft.com/office/drawing/2014/main" id="{78AEBD90-9301-6C4A-BC8C-2EDBB0E5DDF3}"/>
              </a:ext>
            </a:extLst>
          </p:cNvPr>
          <p:cNvSpPr>
            <a:spLocks noGrp="1"/>
          </p:cNvSpPr>
          <p:nvPr>
            <p:ph type="sldNum" sz="quarter" idx="11"/>
          </p:nvPr>
        </p:nvSpPr>
        <p:spPr/>
        <p:txBody>
          <a:bodyPr/>
          <a:lstStyle/>
          <a:p>
            <a:pPr fontAlgn="base">
              <a:spcBef>
                <a:spcPct val="0"/>
              </a:spcBef>
              <a:spcAft>
                <a:spcPct val="0"/>
              </a:spcAft>
              <a:buClrTx/>
              <a:defRPr/>
            </a:pPr>
            <a:fld id="{EE6ABE56-5E07-4208-997F-19E78ED34494}" type="slidenum">
              <a:rPr lang="en-US" altLang="en-US" kern="1200">
                <a:ea typeface="ＭＳ Ｐゴシック" panose="020B0600070205080204" pitchFamily="34" charset="-128"/>
                <a:cs typeface="+mn-cs"/>
              </a:rPr>
              <a:pPr fontAlgn="base">
                <a:spcBef>
                  <a:spcPct val="0"/>
                </a:spcBef>
                <a:spcAft>
                  <a:spcPct val="0"/>
                </a:spcAft>
                <a:buClrTx/>
                <a:defRPr/>
              </a:pPr>
              <a:t>16</a:t>
            </a:fld>
            <a:endParaRPr lang="en-US" altLang="en-US" kern="1200">
              <a:ea typeface="ＭＳ Ｐゴシック" panose="020B0600070205080204" pitchFamily="34" charset="-128"/>
              <a:cs typeface="+mn-cs"/>
            </a:endParaRPr>
          </a:p>
        </p:txBody>
      </p:sp>
      <p:pic>
        <p:nvPicPr>
          <p:cNvPr id="277506" name="Picture 2" descr="Apple announces M1 Ultra with 20-core CPU and 64-core GPU">
            <a:extLst>
              <a:ext uri="{FF2B5EF4-FFF2-40B4-BE49-F238E27FC236}">
                <a16:creationId xmlns:a16="http://schemas.microsoft.com/office/drawing/2014/main" id="{39E66091-2514-8942-B762-7B5B63853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36638"/>
            <a:ext cx="9144000" cy="5135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2F3789-731D-3743-920B-1975EC699A4D}"/>
              </a:ext>
            </a:extLst>
          </p:cNvPr>
          <p:cNvSpPr txBox="1"/>
          <p:nvPr/>
        </p:nvSpPr>
        <p:spPr>
          <a:xfrm>
            <a:off x="3456066" y="6566356"/>
            <a:ext cx="5203669" cy="215444"/>
          </a:xfrm>
          <a:prstGeom prst="rect">
            <a:avLst/>
          </a:prstGeom>
          <a:noFill/>
        </p:spPr>
        <p:txBody>
          <a:bodyPr wrap="none" rtlCol="0">
            <a:spAutoFit/>
          </a:bodyPr>
          <a:lstStyle/>
          <a:p>
            <a:pPr eaLnBrk="0" fontAlgn="base" hangingPunct="0">
              <a:spcBef>
                <a:spcPct val="0"/>
              </a:spcBef>
              <a:spcAft>
                <a:spcPct val="0"/>
              </a:spcAft>
              <a:buClrTx/>
              <a:defRPr/>
            </a:pPr>
            <a:r>
              <a:rPr lang="en-US" sz="800" kern="1200" dirty="0">
                <a:latin typeface="Arial" panose="020B0604020202020204" pitchFamily="34" charset="0"/>
                <a:ea typeface="ＭＳ Ｐゴシック" panose="020B0600070205080204" pitchFamily="34" charset="-128"/>
                <a:cs typeface="+mn-cs"/>
              </a:rPr>
              <a:t>https://</a:t>
            </a:r>
            <a:r>
              <a:rPr lang="en-US" sz="800" kern="1200" dirty="0" err="1">
                <a:latin typeface="Arial" panose="020B0604020202020204" pitchFamily="34" charset="0"/>
                <a:ea typeface="ＭＳ Ｐゴシック" panose="020B0600070205080204" pitchFamily="34" charset="-128"/>
                <a:cs typeface="+mn-cs"/>
              </a:rPr>
              <a:t>www.gsmarena.com</a:t>
            </a:r>
            <a:r>
              <a:rPr lang="en-US" sz="800" kern="1200" dirty="0">
                <a:latin typeface="Arial" panose="020B0604020202020204" pitchFamily="34" charset="0"/>
                <a:ea typeface="ＭＳ Ｐゴシック" panose="020B0600070205080204" pitchFamily="34" charset="-128"/>
                <a:cs typeface="+mn-cs"/>
              </a:rPr>
              <a:t>/apple_announces_m1_ultra_with_20core_cpu_and_64core_gpu-news-53481.php</a:t>
            </a:r>
          </a:p>
        </p:txBody>
      </p:sp>
      <p:sp>
        <p:nvSpPr>
          <p:cNvPr id="6" name="Rectangle 39">
            <a:extLst>
              <a:ext uri="{FF2B5EF4-FFF2-40B4-BE49-F238E27FC236}">
                <a16:creationId xmlns:a16="http://schemas.microsoft.com/office/drawing/2014/main" id="{F3942E71-DCB7-734B-AA89-8B7623663BCA}"/>
              </a:ext>
            </a:extLst>
          </p:cNvPr>
          <p:cNvSpPr>
            <a:spLocks noChangeArrowheads="1"/>
          </p:cNvSpPr>
          <p:nvPr/>
        </p:nvSpPr>
        <p:spPr bwMode="auto">
          <a:xfrm rot="5400000">
            <a:off x="2713529" y="2921227"/>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fontAlgn="base">
              <a:spcBef>
                <a:spcPct val="0"/>
              </a:spcBef>
              <a:spcAft>
                <a:spcPct val="0"/>
              </a:spcAft>
              <a:buClrTx/>
              <a:buSzTx/>
              <a:buNone/>
              <a:defRPr/>
            </a:pPr>
            <a:endParaRPr lang="en-US" altLang="en-US" sz="1800" kern="1200">
              <a:solidFill>
                <a:srgbClr val="000000"/>
              </a:solidFill>
              <a:latin typeface="Arial" panose="020B0604020202020204" pitchFamily="34" charset="0"/>
              <a:cs typeface="+mn-cs"/>
            </a:endParaRPr>
          </a:p>
        </p:txBody>
      </p:sp>
      <p:sp>
        <p:nvSpPr>
          <p:cNvPr id="7" name="Rectangle 39">
            <a:extLst>
              <a:ext uri="{FF2B5EF4-FFF2-40B4-BE49-F238E27FC236}">
                <a16:creationId xmlns:a16="http://schemas.microsoft.com/office/drawing/2014/main" id="{5542B0FB-0C7F-4D40-80A7-3CAD0B7D5996}"/>
              </a:ext>
            </a:extLst>
          </p:cNvPr>
          <p:cNvSpPr>
            <a:spLocks noChangeArrowheads="1"/>
          </p:cNvSpPr>
          <p:nvPr/>
        </p:nvSpPr>
        <p:spPr bwMode="auto">
          <a:xfrm rot="5400000">
            <a:off x="5568672" y="2921227"/>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fontAlgn="base">
              <a:spcBef>
                <a:spcPct val="0"/>
              </a:spcBef>
              <a:spcAft>
                <a:spcPct val="0"/>
              </a:spcAft>
              <a:buClrTx/>
              <a:buSzTx/>
              <a:buNone/>
              <a:defRPr/>
            </a:pPr>
            <a:endParaRPr lang="en-US" altLang="en-US" sz="1800" kern="1200">
              <a:solidFill>
                <a:srgbClr val="000000"/>
              </a:solidFill>
              <a:latin typeface="Arial" panose="020B0604020202020204" pitchFamily="34" charset="0"/>
              <a:cs typeface="+mn-cs"/>
            </a:endParaRPr>
          </a:p>
        </p:txBody>
      </p:sp>
      <p:sp>
        <p:nvSpPr>
          <p:cNvPr id="5" name="TextBox 4">
            <a:extLst>
              <a:ext uri="{FF2B5EF4-FFF2-40B4-BE49-F238E27FC236}">
                <a16:creationId xmlns:a16="http://schemas.microsoft.com/office/drawing/2014/main" id="{05FAF078-3519-72EE-F756-8F1AAF73B425}"/>
              </a:ext>
            </a:extLst>
          </p:cNvPr>
          <p:cNvSpPr txBox="1"/>
          <p:nvPr/>
        </p:nvSpPr>
        <p:spPr>
          <a:xfrm>
            <a:off x="4572000" y="6140130"/>
            <a:ext cx="2933816" cy="338554"/>
          </a:xfrm>
          <a:prstGeom prst="rect">
            <a:avLst/>
          </a:prstGeom>
          <a:noFill/>
        </p:spPr>
        <p:txBody>
          <a:bodyPr wrap="none" rtlCol="0">
            <a:spAutoFit/>
          </a:bodyPr>
          <a:lstStyle/>
          <a:p>
            <a:pPr eaLnBrk="0" fontAlgn="base" hangingPunct="0">
              <a:spcBef>
                <a:spcPct val="0"/>
              </a:spcBef>
              <a:spcAft>
                <a:spcPct val="0"/>
              </a:spcAft>
              <a:buClrTx/>
              <a:defRPr/>
            </a:pPr>
            <a:r>
              <a:rPr lang="en-US" sz="1600" kern="1200" dirty="0">
                <a:solidFill>
                  <a:srgbClr val="0432FF"/>
                </a:solidFill>
                <a:latin typeface="Arial" panose="020B0604020202020204" pitchFamily="34" charset="0"/>
                <a:ea typeface="ＭＳ Ｐゴシック" panose="020B0600070205080204" pitchFamily="34" charset="-128"/>
                <a:cs typeface="+mn-cs"/>
              </a:rPr>
              <a:t>Apple M1 Ultra System (2022)</a:t>
            </a:r>
          </a:p>
        </p:txBody>
      </p:sp>
      <p:sp>
        <p:nvSpPr>
          <p:cNvPr id="8" name="TextBox 7">
            <a:extLst>
              <a:ext uri="{FF2B5EF4-FFF2-40B4-BE49-F238E27FC236}">
                <a16:creationId xmlns:a16="http://schemas.microsoft.com/office/drawing/2014/main" id="{A2A1C5B9-D3CC-6035-D80C-A166B5BD945F}"/>
              </a:ext>
            </a:extLst>
          </p:cNvPr>
          <p:cNvSpPr txBox="1"/>
          <p:nvPr/>
        </p:nvSpPr>
        <p:spPr>
          <a:xfrm>
            <a:off x="4139831" y="5609553"/>
            <a:ext cx="864339" cy="369332"/>
          </a:xfrm>
          <a:prstGeom prst="rect">
            <a:avLst/>
          </a:prstGeom>
          <a:noFill/>
        </p:spPr>
        <p:txBody>
          <a:bodyPr wrap="none" rtlCol="0">
            <a:spAutoFit/>
          </a:bodyPr>
          <a:lstStyle/>
          <a:p>
            <a:pPr eaLnBrk="0" fontAlgn="base" hangingPunct="0">
              <a:spcBef>
                <a:spcPct val="0"/>
              </a:spcBef>
              <a:spcAft>
                <a:spcPct val="0"/>
              </a:spcAft>
              <a:buClrTx/>
              <a:defRPr/>
            </a:pPr>
            <a:r>
              <a:rPr lang="en-US" sz="1800" kern="1200" dirty="0">
                <a:solidFill>
                  <a:srgbClr val="00FA00"/>
                </a:solidFill>
                <a:latin typeface="Arial" panose="020B0604020202020204" pitchFamily="34" charset="0"/>
                <a:ea typeface="ＭＳ Ｐゴシック" panose="020B0600070205080204" pitchFamily="34" charset="-128"/>
                <a:cs typeface="+mn-cs"/>
              </a:rPr>
              <a:t>DRAM</a:t>
            </a:r>
          </a:p>
        </p:txBody>
      </p:sp>
      <p:sp>
        <p:nvSpPr>
          <p:cNvPr id="10" name="TextBox 9">
            <a:extLst>
              <a:ext uri="{FF2B5EF4-FFF2-40B4-BE49-F238E27FC236}">
                <a16:creationId xmlns:a16="http://schemas.microsoft.com/office/drawing/2014/main" id="{EFC8947E-A616-D75A-85A7-B17561B4DB64}"/>
              </a:ext>
            </a:extLst>
          </p:cNvPr>
          <p:cNvSpPr txBox="1"/>
          <p:nvPr/>
        </p:nvSpPr>
        <p:spPr>
          <a:xfrm>
            <a:off x="7086683" y="5617106"/>
            <a:ext cx="864339" cy="369332"/>
          </a:xfrm>
          <a:prstGeom prst="rect">
            <a:avLst/>
          </a:prstGeom>
          <a:noFill/>
        </p:spPr>
        <p:txBody>
          <a:bodyPr wrap="none" rtlCol="0">
            <a:spAutoFit/>
          </a:bodyPr>
          <a:lstStyle/>
          <a:p>
            <a:pPr eaLnBrk="0" fontAlgn="base" hangingPunct="0">
              <a:spcBef>
                <a:spcPct val="0"/>
              </a:spcBef>
              <a:spcAft>
                <a:spcPct val="0"/>
              </a:spcAft>
              <a:buClrTx/>
              <a:defRPr/>
            </a:pPr>
            <a:r>
              <a:rPr lang="en-US" sz="1800" kern="1200" dirty="0">
                <a:solidFill>
                  <a:srgbClr val="00FA00"/>
                </a:solidFill>
                <a:latin typeface="Arial" panose="020B0604020202020204" pitchFamily="34" charset="0"/>
                <a:ea typeface="ＭＳ Ｐゴシック" panose="020B0600070205080204" pitchFamily="34" charset="-128"/>
                <a:cs typeface="+mn-cs"/>
              </a:rPr>
              <a:t>DRAM</a:t>
            </a:r>
          </a:p>
        </p:txBody>
      </p:sp>
      <p:sp>
        <p:nvSpPr>
          <p:cNvPr id="11" name="TextBox 10">
            <a:extLst>
              <a:ext uri="{FF2B5EF4-FFF2-40B4-BE49-F238E27FC236}">
                <a16:creationId xmlns:a16="http://schemas.microsoft.com/office/drawing/2014/main" id="{773E168C-9134-1C6E-4F85-8F2B609395F6}"/>
              </a:ext>
            </a:extLst>
          </p:cNvPr>
          <p:cNvSpPr txBox="1"/>
          <p:nvPr/>
        </p:nvSpPr>
        <p:spPr>
          <a:xfrm>
            <a:off x="5646255" y="5263144"/>
            <a:ext cx="890052" cy="646331"/>
          </a:xfrm>
          <a:prstGeom prst="rect">
            <a:avLst/>
          </a:prstGeom>
          <a:noFill/>
        </p:spPr>
        <p:txBody>
          <a:bodyPr wrap="none" rtlCol="0">
            <a:spAutoFit/>
          </a:bodyPr>
          <a:lstStyle/>
          <a:p>
            <a:pPr algn="ctr" eaLnBrk="0" fontAlgn="base" hangingPunct="0">
              <a:spcBef>
                <a:spcPct val="0"/>
              </a:spcBef>
              <a:spcAft>
                <a:spcPct val="0"/>
              </a:spcAft>
              <a:buClrTx/>
              <a:defRPr/>
            </a:pPr>
            <a:r>
              <a:rPr lang="en-US" sz="1800" kern="1200" dirty="0">
                <a:solidFill>
                  <a:srgbClr val="00FDFF"/>
                </a:solidFill>
                <a:latin typeface="Arial" panose="020B0604020202020204" pitchFamily="34" charset="0"/>
                <a:ea typeface="ＭＳ Ｐゴシック" panose="020B0600070205080204" pitchFamily="34" charset="-128"/>
                <a:cs typeface="+mn-cs"/>
              </a:rPr>
              <a:t>A lot of</a:t>
            </a:r>
          </a:p>
          <a:p>
            <a:pPr algn="ctr" eaLnBrk="0" fontAlgn="base" hangingPunct="0">
              <a:spcBef>
                <a:spcPct val="0"/>
              </a:spcBef>
              <a:spcAft>
                <a:spcPct val="0"/>
              </a:spcAft>
              <a:buClrTx/>
              <a:defRPr/>
            </a:pPr>
            <a:r>
              <a:rPr lang="en-US" sz="1800" kern="1200" dirty="0">
                <a:solidFill>
                  <a:srgbClr val="00FDFF"/>
                </a:solidFill>
                <a:latin typeface="Arial" panose="020B0604020202020204" pitchFamily="34" charset="0"/>
                <a:ea typeface="ＭＳ Ｐゴシック" panose="020B0600070205080204" pitchFamily="34" charset="-128"/>
                <a:cs typeface="+mn-cs"/>
              </a:rPr>
              <a:t>SRAM</a:t>
            </a:r>
          </a:p>
        </p:txBody>
      </p:sp>
      <p:sp>
        <p:nvSpPr>
          <p:cNvPr id="9" name="Rectangle 39">
            <a:extLst>
              <a:ext uri="{FF2B5EF4-FFF2-40B4-BE49-F238E27FC236}">
                <a16:creationId xmlns:a16="http://schemas.microsoft.com/office/drawing/2014/main" id="{007D205A-1318-551D-5272-8115998B1255}"/>
              </a:ext>
            </a:extLst>
          </p:cNvPr>
          <p:cNvSpPr>
            <a:spLocks noChangeArrowheads="1"/>
          </p:cNvSpPr>
          <p:nvPr/>
        </p:nvSpPr>
        <p:spPr bwMode="auto">
          <a:xfrm rot="5400000">
            <a:off x="777381" y="2472861"/>
            <a:ext cx="3900363" cy="227237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fontAlgn="base">
              <a:spcBef>
                <a:spcPct val="0"/>
              </a:spcBef>
              <a:spcAft>
                <a:spcPct val="0"/>
              </a:spcAft>
              <a:buClrTx/>
              <a:buSzTx/>
              <a:buNone/>
              <a:defRPr/>
            </a:pPr>
            <a:endParaRPr lang="en-US" altLang="en-US" sz="1800" kern="1200">
              <a:solidFill>
                <a:srgbClr val="000000"/>
              </a:solidFill>
              <a:latin typeface="Arial" panose="020B0604020202020204" pitchFamily="34" charset="0"/>
              <a:cs typeface="+mn-cs"/>
            </a:endParaRPr>
          </a:p>
        </p:txBody>
      </p:sp>
      <p:sp>
        <p:nvSpPr>
          <p:cNvPr id="12" name="Rectangle 39">
            <a:extLst>
              <a:ext uri="{FF2B5EF4-FFF2-40B4-BE49-F238E27FC236}">
                <a16:creationId xmlns:a16="http://schemas.microsoft.com/office/drawing/2014/main" id="{3662BFAB-2D15-A3C2-7D02-D2FB2B6A3B5D}"/>
              </a:ext>
            </a:extLst>
          </p:cNvPr>
          <p:cNvSpPr>
            <a:spLocks noChangeArrowheads="1"/>
          </p:cNvSpPr>
          <p:nvPr/>
        </p:nvSpPr>
        <p:spPr bwMode="auto">
          <a:xfrm rot="5400000">
            <a:off x="7527240" y="2459877"/>
            <a:ext cx="3900364" cy="229834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fontAlgn="base">
              <a:spcBef>
                <a:spcPct val="0"/>
              </a:spcBef>
              <a:spcAft>
                <a:spcPct val="0"/>
              </a:spcAft>
              <a:buClrTx/>
              <a:buSzTx/>
              <a:buNone/>
              <a:defRPr/>
            </a:pPr>
            <a:endParaRPr lang="en-US" altLang="en-US" sz="1800" kern="1200">
              <a:solidFill>
                <a:srgbClr val="000000"/>
              </a:solidFill>
              <a:latin typeface="Arial" panose="020B0604020202020204" pitchFamily="34" charset="0"/>
              <a:cs typeface="+mn-cs"/>
            </a:endParaRPr>
          </a:p>
        </p:txBody>
      </p:sp>
      <p:sp>
        <p:nvSpPr>
          <p:cNvPr id="13" name="TextBox 12">
            <a:extLst>
              <a:ext uri="{FF2B5EF4-FFF2-40B4-BE49-F238E27FC236}">
                <a16:creationId xmlns:a16="http://schemas.microsoft.com/office/drawing/2014/main" id="{3D11B37C-D3AA-9992-83DB-6800B95039FA}"/>
              </a:ext>
            </a:extLst>
          </p:cNvPr>
          <p:cNvSpPr txBox="1"/>
          <p:nvPr/>
        </p:nvSpPr>
        <p:spPr>
          <a:xfrm>
            <a:off x="2279577" y="5589240"/>
            <a:ext cx="992579" cy="369332"/>
          </a:xfrm>
          <a:prstGeom prst="rect">
            <a:avLst/>
          </a:prstGeom>
          <a:noFill/>
        </p:spPr>
        <p:txBody>
          <a:bodyPr wrap="none" rtlCol="0">
            <a:spAutoFit/>
          </a:bodyPr>
          <a:lstStyle/>
          <a:p>
            <a:pPr eaLnBrk="0" fontAlgn="base" hangingPunct="0">
              <a:spcBef>
                <a:spcPct val="0"/>
              </a:spcBef>
              <a:spcAft>
                <a:spcPct val="0"/>
              </a:spcAft>
              <a:buClrTx/>
              <a:defRPr/>
            </a:pPr>
            <a:r>
              <a:rPr lang="en-US" sz="1800" kern="1200" dirty="0">
                <a:solidFill>
                  <a:srgbClr val="FF0000"/>
                </a:solidFill>
                <a:latin typeface="Arial" panose="020B0604020202020204" pitchFamily="34" charset="0"/>
                <a:ea typeface="ＭＳ Ｐゴシック" panose="020B0600070205080204" pitchFamily="34" charset="-128"/>
                <a:cs typeface="+mn-cs"/>
              </a:rPr>
              <a:t>Storage</a:t>
            </a:r>
          </a:p>
        </p:txBody>
      </p:sp>
      <p:sp>
        <p:nvSpPr>
          <p:cNvPr id="14" name="TextBox 13">
            <a:extLst>
              <a:ext uri="{FF2B5EF4-FFF2-40B4-BE49-F238E27FC236}">
                <a16:creationId xmlns:a16="http://schemas.microsoft.com/office/drawing/2014/main" id="{79A0D39A-0DC5-90B4-0DBB-6BBA80E3CBFA}"/>
              </a:ext>
            </a:extLst>
          </p:cNvPr>
          <p:cNvSpPr txBox="1"/>
          <p:nvPr/>
        </p:nvSpPr>
        <p:spPr>
          <a:xfrm>
            <a:off x="8994118" y="5610646"/>
            <a:ext cx="992579" cy="369332"/>
          </a:xfrm>
          <a:prstGeom prst="rect">
            <a:avLst/>
          </a:prstGeom>
          <a:noFill/>
        </p:spPr>
        <p:txBody>
          <a:bodyPr wrap="none" rtlCol="0">
            <a:spAutoFit/>
          </a:bodyPr>
          <a:lstStyle/>
          <a:p>
            <a:pPr eaLnBrk="0" fontAlgn="base" hangingPunct="0">
              <a:spcBef>
                <a:spcPct val="0"/>
              </a:spcBef>
              <a:spcAft>
                <a:spcPct val="0"/>
              </a:spcAft>
              <a:buClrTx/>
              <a:defRPr/>
            </a:pPr>
            <a:r>
              <a:rPr lang="en-US" sz="1800" kern="1200" dirty="0">
                <a:solidFill>
                  <a:srgbClr val="FF0000"/>
                </a:solidFill>
                <a:latin typeface="Arial" panose="020B0604020202020204" pitchFamily="34" charset="0"/>
                <a:ea typeface="ＭＳ Ｐゴシック" panose="020B0600070205080204" pitchFamily="34" charset="-128"/>
                <a:cs typeface="+mn-cs"/>
              </a:rPr>
              <a:t>Storage</a:t>
            </a:r>
          </a:p>
        </p:txBody>
      </p:sp>
    </p:spTree>
    <p:extLst>
      <p:ext uri="{BB962C8B-B14F-4D97-AF65-F5344CB8AC3E}">
        <p14:creationId xmlns:p14="http://schemas.microsoft.com/office/powerpoint/2010/main" val="3593186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29C9-C5BC-B34A-B25A-0F6966BBE6B6}"/>
              </a:ext>
            </a:extLst>
          </p:cNvPr>
          <p:cNvSpPr>
            <a:spLocks noGrp="1"/>
          </p:cNvSpPr>
          <p:nvPr>
            <p:ph type="title"/>
          </p:nvPr>
        </p:nvSpPr>
        <p:spPr/>
        <p:txBody>
          <a:bodyPr/>
          <a:lstStyle/>
          <a:p>
            <a:r>
              <a:rPr lang="en-US" sz="4400" dirty="0">
                <a:solidFill>
                  <a:srgbClr val="1A5712"/>
                </a:solidFill>
              </a:rPr>
              <a:t>It</a:t>
            </a:r>
            <a:r>
              <a:rPr lang="fr-FR" sz="4400" dirty="0">
                <a:solidFill>
                  <a:srgbClr val="1A5712"/>
                </a:solidFill>
              </a:rPr>
              <a:t>’</a:t>
            </a:r>
            <a:r>
              <a:rPr lang="en-US" sz="4400" dirty="0">
                <a:solidFill>
                  <a:srgbClr val="1A5712"/>
                </a:solidFill>
              </a:rPr>
              <a:t>s the Memory, Stupid!</a:t>
            </a:r>
          </a:p>
        </p:txBody>
      </p:sp>
      <p:sp>
        <p:nvSpPr>
          <p:cNvPr id="3" name="Content Placeholder 2">
            <a:extLst>
              <a:ext uri="{FF2B5EF4-FFF2-40B4-BE49-F238E27FC236}">
                <a16:creationId xmlns:a16="http://schemas.microsoft.com/office/drawing/2014/main" id="{E795C7EF-C03C-8C4A-8FAD-799B8EE3A4AE}"/>
              </a:ext>
            </a:extLst>
          </p:cNvPr>
          <p:cNvSpPr>
            <a:spLocks noGrp="1"/>
          </p:cNvSpPr>
          <p:nvPr>
            <p:ph idx="1"/>
          </p:nvPr>
        </p:nvSpPr>
        <p:spPr>
          <a:xfrm>
            <a:off x="1752600" y="997530"/>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a:p>
            <a:endParaRPr lang="en-US" dirty="0"/>
          </a:p>
        </p:txBody>
      </p:sp>
      <p:sp>
        <p:nvSpPr>
          <p:cNvPr id="4" name="Slide Number Placeholder 3">
            <a:extLst>
              <a:ext uri="{FF2B5EF4-FFF2-40B4-BE49-F238E27FC236}">
                <a16:creationId xmlns:a16="http://schemas.microsoft.com/office/drawing/2014/main" id="{A72E6E78-3DDD-9C4C-A5E7-9CE593547FDF}"/>
              </a:ext>
            </a:extLst>
          </p:cNvPr>
          <p:cNvSpPr>
            <a:spLocks noGrp="1"/>
          </p:cNvSpPr>
          <p:nvPr>
            <p:ph type="sldNum" sz="quarter" idx="11"/>
          </p:nvPr>
        </p:nvSpPr>
        <p:spPr/>
        <p:txBody>
          <a:bodyPr/>
          <a:lstStyle/>
          <a:p>
            <a:pPr>
              <a:buClrTx/>
              <a:defRPr/>
            </a:pPr>
            <a:fld id="{C693BED2-1B18-8744-B8F0-03CBD3594789}" type="slidenum">
              <a:rPr lang="en-US" altLang="en-US" kern="1200">
                <a:ea typeface="+mn-ea"/>
                <a:cs typeface="+mn-cs"/>
              </a:rPr>
              <a:pPr>
                <a:buClrTx/>
                <a:defRPr/>
              </a:pPr>
              <a:t>17</a:t>
            </a:fld>
            <a:endParaRPr lang="en-US" altLang="en-US" kern="1200">
              <a:ea typeface="+mn-ea"/>
              <a:cs typeface="+mn-cs"/>
            </a:endParaRPr>
          </a:p>
        </p:txBody>
      </p:sp>
      <p:pic>
        <p:nvPicPr>
          <p:cNvPr id="5" name="Picture 4">
            <a:extLst>
              <a:ext uri="{FF2B5EF4-FFF2-40B4-BE49-F238E27FC236}">
                <a16:creationId xmlns:a16="http://schemas.microsoft.com/office/drawing/2014/main" id="{791728D2-2746-8246-9859-889F4D12822D}"/>
              </a:ext>
            </a:extLst>
          </p:cNvPr>
          <p:cNvPicPr>
            <a:picLocks noChangeAspect="1"/>
          </p:cNvPicPr>
          <p:nvPr/>
        </p:nvPicPr>
        <p:blipFill>
          <a:blip r:embed="rId2"/>
          <a:stretch>
            <a:fillRect/>
          </a:stretch>
        </p:blipFill>
        <p:spPr>
          <a:xfrm>
            <a:off x="3035424" y="1767874"/>
            <a:ext cx="5868888" cy="3173294"/>
          </a:xfrm>
          <a:prstGeom prst="rect">
            <a:avLst/>
          </a:prstGeom>
        </p:spPr>
      </p:pic>
      <p:sp>
        <p:nvSpPr>
          <p:cNvPr id="6" name="TextBox 5">
            <a:extLst>
              <a:ext uri="{FF2B5EF4-FFF2-40B4-BE49-F238E27FC236}">
                <a16:creationId xmlns:a16="http://schemas.microsoft.com/office/drawing/2014/main" id="{C4FFB468-0E15-E34B-ABDB-0D1808EAC96F}"/>
              </a:ext>
            </a:extLst>
          </p:cNvPr>
          <p:cNvSpPr txBox="1"/>
          <p:nvPr/>
        </p:nvSpPr>
        <p:spPr>
          <a:xfrm>
            <a:off x="3223751" y="6516416"/>
            <a:ext cx="5343642" cy="276999"/>
          </a:xfrm>
          <a:prstGeom prst="rect">
            <a:avLst/>
          </a:prstGeom>
          <a:noFill/>
        </p:spPr>
        <p:txBody>
          <a:bodyPr wrap="none" rtlCol="0">
            <a:spAutoFit/>
          </a:bodyPr>
          <a:lstStyle/>
          <a:p>
            <a:pPr>
              <a:buClrTx/>
              <a:defRPr/>
            </a:pPr>
            <a:r>
              <a:rPr lang="en-US" sz="1200" kern="1200" dirty="0">
                <a:latin typeface="Tahoma"/>
                <a:ea typeface="+mn-ea"/>
                <a:cs typeface="+mn-cs"/>
                <a:hlinkClick r:id="rId3"/>
              </a:rPr>
              <a:t>http://cva.stanford.edu/classes/cs99s/papers/architects_look_to_future.pdf</a:t>
            </a:r>
            <a:r>
              <a:rPr lang="en-US" sz="1200" kern="1200" dirty="0">
                <a:latin typeface="Tahoma"/>
                <a:ea typeface="+mn-ea"/>
                <a:cs typeface="+mn-cs"/>
              </a:rPr>
              <a:t> </a:t>
            </a:r>
          </a:p>
        </p:txBody>
      </p:sp>
      <p:pic>
        <p:nvPicPr>
          <p:cNvPr id="7" name="Picture 6">
            <a:extLst>
              <a:ext uri="{FF2B5EF4-FFF2-40B4-BE49-F238E27FC236}">
                <a16:creationId xmlns:a16="http://schemas.microsoft.com/office/drawing/2014/main" id="{15EC73D8-45B5-DC76-9AD1-050AF0ACB06D}"/>
              </a:ext>
            </a:extLst>
          </p:cNvPr>
          <p:cNvPicPr>
            <a:picLocks noChangeAspect="1"/>
          </p:cNvPicPr>
          <p:nvPr/>
        </p:nvPicPr>
        <p:blipFill>
          <a:blip r:embed="rId4"/>
          <a:stretch>
            <a:fillRect/>
          </a:stretch>
        </p:blipFill>
        <p:spPr>
          <a:xfrm>
            <a:off x="2886832" y="5445028"/>
            <a:ext cx="6017480" cy="861660"/>
          </a:xfrm>
          <a:prstGeom prst="rect">
            <a:avLst/>
          </a:prstGeom>
        </p:spPr>
      </p:pic>
    </p:spTree>
    <p:extLst>
      <p:ext uri="{BB962C8B-B14F-4D97-AF65-F5344CB8AC3E}">
        <p14:creationId xmlns:p14="http://schemas.microsoft.com/office/powerpoint/2010/main" val="338919568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Processor-Centric System Performance</a:t>
            </a:r>
          </a:p>
        </p:txBody>
      </p:sp>
      <p:pic>
        <p:nvPicPr>
          <p:cNvPr id="10" name="Picture 9"/>
          <p:cNvPicPr>
            <a:picLocks noChangeAspect="1"/>
          </p:cNvPicPr>
          <p:nvPr/>
        </p:nvPicPr>
        <p:blipFill>
          <a:blip r:embed="rId2"/>
          <a:stretch>
            <a:fillRect/>
          </a:stretch>
        </p:blipFill>
        <p:spPr>
          <a:xfrm>
            <a:off x="1727200" y="1268760"/>
            <a:ext cx="8724900" cy="4775200"/>
          </a:xfrm>
          <a:prstGeom prst="rect">
            <a:avLst/>
          </a:prstGeom>
        </p:spPr>
      </p:pic>
      <p:sp>
        <p:nvSpPr>
          <p:cNvPr id="6" name="AutoShape 25"/>
          <p:cNvSpPr>
            <a:spLocks noChangeArrowheads="1"/>
          </p:cNvSpPr>
          <p:nvPr/>
        </p:nvSpPr>
        <p:spPr bwMode="auto">
          <a:xfrm>
            <a:off x="3647728" y="321297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a:buClrTx/>
              <a:defRPr/>
            </a:pPr>
            <a:endParaRPr lang="en-US" sz="1800">
              <a:solidFill>
                <a:sysClr val="windowText" lastClr="000000"/>
              </a:solidFill>
              <a:latin typeface="Arial" pitchFamily="-107" charset="0"/>
              <a:ea typeface="Arial" pitchFamily="-107" charset="0"/>
              <a:cs typeface="Arial" pitchFamily="-107" charset="0"/>
            </a:endParaRPr>
          </a:p>
        </p:txBody>
      </p:sp>
      <p:sp>
        <p:nvSpPr>
          <p:cNvPr id="8" name="TextBox 7"/>
          <p:cNvSpPr txBox="1"/>
          <p:nvPr/>
        </p:nvSpPr>
        <p:spPr>
          <a:xfrm>
            <a:off x="1631505" y="6496147"/>
            <a:ext cx="8871173" cy="284693"/>
          </a:xfrm>
          <a:prstGeom prst="rect">
            <a:avLst/>
          </a:prstGeom>
          <a:noFill/>
        </p:spPr>
        <p:txBody>
          <a:bodyPr wrap="none" rtlCol="0">
            <a:spAutoFit/>
          </a:bodyPr>
          <a:lstStyle/>
          <a:p>
            <a:pPr>
              <a:buClrTx/>
              <a:defRPr/>
            </a:pPr>
            <a:r>
              <a:rPr lang="en-US" sz="1250" kern="1200" dirty="0">
                <a:latin typeface="Tahoma"/>
                <a:ea typeface="+mn-ea"/>
                <a:cs typeface="+mn-cs"/>
              </a:rPr>
              <a:t>Mutlu+, “</a:t>
            </a:r>
            <a:r>
              <a:rPr lang="en-US" sz="1250" kern="1200" dirty="0">
                <a:solidFill>
                  <a:srgbClr val="0000FF"/>
                </a:solidFill>
                <a:latin typeface="Tahoma"/>
                <a:ea typeface="+mn-ea"/>
                <a:cs typeface="+mn-cs"/>
              </a:rPr>
              <a:t>Runahead Execution: An Alternative to Very Large Instruction Windows for Out-of-Order Processors</a:t>
            </a:r>
            <a:r>
              <a:rPr lang="en-US" sz="1250" kern="1200" dirty="0">
                <a:latin typeface="Tahoma"/>
                <a:ea typeface="+mn-ea"/>
                <a:cs typeface="+mn-cs"/>
              </a:rPr>
              <a:t>,” HPCA 2003.</a:t>
            </a:r>
          </a:p>
        </p:txBody>
      </p:sp>
    </p:spTree>
    <p:extLst>
      <p:ext uri="{BB962C8B-B14F-4D97-AF65-F5344CB8AC3E}">
        <p14:creationId xmlns:p14="http://schemas.microsoft.com/office/powerpoint/2010/main" val="7024759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Processor-Centric System Performance</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a:buClrTx/>
              <a:defRPr/>
            </a:pPr>
            <a:fld id="{8E574D81-B5DE-384D-B24B-566C679AE608}" type="slidenum">
              <a:rPr lang="en-US" kern="1200">
                <a:ea typeface="+mn-ea"/>
              </a:rPr>
              <a:pPr>
                <a:buClrTx/>
                <a:defRPr/>
              </a:pPr>
              <a:t>19</a:t>
            </a:fld>
            <a:endParaRPr lang="en-US" kern="1200">
              <a:ea typeface="+mn-ea"/>
            </a:endParaRPr>
          </a:p>
        </p:txBody>
      </p:sp>
      <p:pic>
        <p:nvPicPr>
          <p:cNvPr id="5" name="Picture 4"/>
          <p:cNvPicPr>
            <a:picLocks noChangeAspect="1"/>
          </p:cNvPicPr>
          <p:nvPr/>
        </p:nvPicPr>
        <p:blipFill>
          <a:blip r:embed="rId2"/>
          <a:stretch>
            <a:fillRect/>
          </a:stretch>
        </p:blipFill>
        <p:spPr>
          <a:xfrm>
            <a:off x="2495600" y="1618580"/>
            <a:ext cx="6984776" cy="4821475"/>
          </a:xfrm>
          <a:prstGeom prst="rect">
            <a:avLst/>
          </a:prstGeom>
        </p:spPr>
      </p:pic>
      <p:sp>
        <p:nvSpPr>
          <p:cNvPr id="6" name="AutoShape 25"/>
          <p:cNvSpPr>
            <a:spLocks noChangeArrowheads="1"/>
          </p:cNvSpPr>
          <p:nvPr/>
        </p:nvSpPr>
        <p:spPr bwMode="auto">
          <a:xfrm>
            <a:off x="5303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a:buClrTx/>
              <a:defRPr/>
            </a:pPr>
            <a:endParaRPr lang="en-US" sz="1800">
              <a:solidFill>
                <a:sysClr val="windowText" lastClr="000000"/>
              </a:solidFill>
              <a:latin typeface="Arial" pitchFamily="-107" charset="0"/>
              <a:ea typeface="Arial" pitchFamily="-107" charset="0"/>
              <a:cs typeface="Arial" pitchFamily="-107" charset="0"/>
            </a:endParaRPr>
          </a:p>
        </p:txBody>
      </p:sp>
      <p:sp>
        <p:nvSpPr>
          <p:cNvPr id="7" name="TextBox 6"/>
          <p:cNvSpPr txBox="1"/>
          <p:nvPr/>
        </p:nvSpPr>
        <p:spPr>
          <a:xfrm>
            <a:off x="3863753" y="6528684"/>
            <a:ext cx="4516749" cy="284693"/>
          </a:xfrm>
          <a:prstGeom prst="rect">
            <a:avLst/>
          </a:prstGeom>
          <a:noFill/>
        </p:spPr>
        <p:txBody>
          <a:bodyPr wrap="none" rtlCol="0">
            <a:spAutoFit/>
          </a:bodyPr>
          <a:lstStyle/>
          <a:p>
            <a:pPr>
              <a:buClrTx/>
              <a:defRPr/>
            </a:pPr>
            <a:r>
              <a:rPr lang="en-US" sz="1250" kern="1200" dirty="0" err="1">
                <a:latin typeface="Tahoma"/>
                <a:ea typeface="+mn-ea"/>
                <a:cs typeface="+mn-cs"/>
              </a:rPr>
              <a:t>Kanev</a:t>
            </a:r>
            <a:r>
              <a:rPr lang="en-US" sz="1250" kern="1200" dirty="0">
                <a:latin typeface="Tahoma"/>
                <a:ea typeface="+mn-ea"/>
                <a:cs typeface="+mn-cs"/>
              </a:rPr>
              <a:t>+, “</a:t>
            </a:r>
            <a:r>
              <a:rPr lang="en-US" sz="1250" kern="1200" dirty="0">
                <a:solidFill>
                  <a:srgbClr val="0000FF"/>
                </a:solidFill>
                <a:latin typeface="Tahoma"/>
                <a:ea typeface="+mn-ea"/>
                <a:cs typeface="+mn-cs"/>
              </a:rPr>
              <a:t>Profiling a Warehouse-Scale Computer</a:t>
            </a:r>
            <a:r>
              <a:rPr lang="en-US" sz="1250" kern="1200" dirty="0">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0815A-55DD-4DE9-D853-F5D79B323A0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6159970-492C-CEE4-C9F4-F43F5F07F39D}"/>
              </a:ext>
            </a:extLst>
          </p:cNvPr>
          <p:cNvSpPr>
            <a:spLocks noGrp="1"/>
          </p:cNvSpPr>
          <p:nvPr>
            <p:ph type="subTitle" idx="1"/>
          </p:nvPr>
        </p:nvSpPr>
        <p:spPr>
          <a:xfrm>
            <a:off x="1991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 November 2024</a:t>
            </a:r>
          </a:p>
          <a:p>
            <a:r>
              <a:rPr lang="en-US" dirty="0"/>
              <a:t>Future of Science Prize Week Keynote Talk</a:t>
            </a:r>
          </a:p>
        </p:txBody>
      </p:sp>
      <p:sp>
        <p:nvSpPr>
          <p:cNvPr id="13" name="Title 1">
            <a:extLst>
              <a:ext uri="{FF2B5EF4-FFF2-40B4-BE49-F238E27FC236}">
                <a16:creationId xmlns:a16="http://schemas.microsoft.com/office/drawing/2014/main" id="{C9EDCD8B-6995-BFFE-6FFE-4726FC57325E}"/>
              </a:ext>
            </a:extLst>
          </p:cNvPr>
          <p:cNvSpPr>
            <a:spLocks noGrp="1"/>
          </p:cNvSpPr>
          <p:nvPr>
            <p:ph type="ctrTitle"/>
          </p:nvPr>
        </p:nvSpPr>
        <p:spPr>
          <a:xfrm>
            <a:off x="1727060" y="1227584"/>
            <a:ext cx="8820472" cy="2201416"/>
          </a:xfrm>
        </p:spPr>
        <p:txBody>
          <a:bodyPr>
            <a:noAutofit/>
          </a:bodyPr>
          <a:lstStyle/>
          <a:p>
            <a:pPr algn="ctr"/>
            <a:r>
              <a:rPr lang="en-US" sz="6000" b="1" dirty="0">
                <a:solidFill>
                  <a:srgbClr val="006633"/>
                </a:solidFill>
              </a:rPr>
              <a:t>Memory-Centric</a:t>
            </a:r>
            <a:br>
              <a:rPr lang="en-US" sz="6000" b="1" dirty="0">
                <a:solidFill>
                  <a:srgbClr val="006633"/>
                </a:solidFill>
              </a:rPr>
            </a:br>
            <a:r>
              <a:rPr lang="en-US" sz="6000" b="1" dirty="0">
                <a:solidFill>
                  <a:srgbClr val="006633"/>
                </a:solidFill>
              </a:rPr>
              <a:t>Computing</a:t>
            </a:r>
            <a:endParaRPr lang="en-US" b="1" dirty="0">
              <a:solidFill>
                <a:srgbClr val="FF0000"/>
              </a:solidFill>
            </a:endParaRPr>
          </a:p>
        </p:txBody>
      </p:sp>
      <p:pic>
        <p:nvPicPr>
          <p:cNvPr id="10" name="Picture 2" descr="ETH Zurich short logo, black">
            <a:extLst>
              <a:ext uri="{FF2B5EF4-FFF2-40B4-BE49-F238E27FC236}">
                <a16:creationId xmlns:a16="http://schemas.microsoft.com/office/drawing/2014/main" id="{6A4E9B18-31D7-A590-4CF9-E79E204F3A9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4785626"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safari.png">
            <a:extLst>
              <a:ext uri="{FF2B5EF4-FFF2-40B4-BE49-F238E27FC236}">
                <a16:creationId xmlns:a16="http://schemas.microsoft.com/office/drawing/2014/main" id="{7F5EA787-08D2-9918-6C0C-49939D300847}"/>
              </a:ext>
            </a:extLst>
          </p:cNvPr>
          <p:cNvPicPr>
            <a:picLocks noChangeAspect="1"/>
          </p:cNvPicPr>
          <p:nvPr/>
        </p:nvPicPr>
        <p:blipFill>
          <a:blip r:embed="rId6" cstate="print"/>
          <a:stretch>
            <a:fillRect/>
          </a:stretch>
        </p:blipFill>
        <p:spPr>
          <a:xfrm>
            <a:off x="1740024" y="5949280"/>
            <a:ext cx="1745138" cy="504938"/>
          </a:xfrm>
          <a:prstGeom prst="rect">
            <a:avLst/>
          </a:prstGeom>
        </p:spPr>
      </p:pic>
    </p:spTree>
    <p:extLst>
      <p:ext uri="{BB962C8B-B14F-4D97-AF65-F5344CB8AC3E}">
        <p14:creationId xmlns:p14="http://schemas.microsoft.com/office/powerpoint/2010/main" val="1447571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1752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fld id="{A378AE50-A064-BF4D-97C5-B7B9F4FAAF31}" type="slidenum">
              <a:rPr lang="en-US" sz="1600" kern="1200">
                <a:solidFill>
                  <a:srgbClr val="000000"/>
                </a:solidFill>
                <a:latin typeface="Garamond" charset="0"/>
              </a:rPr>
              <a:pPr eaLnBrk="1" hangingPunct="1">
                <a:buClrTx/>
                <a:defRPr/>
              </a:pPr>
              <a:t>20</a:t>
            </a:fld>
            <a:endParaRPr lang="en-US" sz="1600" kern="12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57401"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8350250" y="1524001"/>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r>
              <a:rPr lang="en-US" sz="1400" kern="1200">
                <a:solidFill>
                  <a:srgbClr val="FFFFFF"/>
                </a:solidFill>
              </a:rPr>
              <a:t>Dally, HiPEAC 2015</a:t>
            </a:r>
          </a:p>
        </p:txBody>
      </p:sp>
      <p:sp>
        <p:nvSpPr>
          <p:cNvPr id="7" name="AutoShape 25"/>
          <p:cNvSpPr>
            <a:spLocks noChangeArrowheads="1"/>
          </p:cNvSpPr>
          <p:nvPr/>
        </p:nvSpPr>
        <p:spPr bwMode="auto">
          <a:xfrm>
            <a:off x="2495600" y="2420889"/>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a:buClrTx/>
              <a:defRPr/>
            </a:pPr>
            <a:endParaRPr lang="en-US" sz="1800">
              <a:solidFill>
                <a:sysClr val="windowText" lastClr="000000"/>
              </a:solidFill>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7248128" y="2492897"/>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a:buClrTx/>
              <a:defRPr/>
            </a:pPr>
            <a:endParaRPr lang="en-US" sz="1800">
              <a:solidFill>
                <a:sysClr val="windowText" lastClr="000000"/>
              </a:solidFill>
              <a:latin typeface="Arial" pitchFamily="-107" charset="0"/>
              <a:ea typeface="Arial" pitchFamily="-107" charset="0"/>
              <a:cs typeface="Arial" pitchFamily="-107" charset="0"/>
            </a:endParaRPr>
          </a:p>
        </p:txBody>
      </p:sp>
      <p:sp>
        <p:nvSpPr>
          <p:cNvPr id="3" name="TextBox 2"/>
          <p:cNvSpPr txBox="1"/>
          <p:nvPr/>
        </p:nvSpPr>
        <p:spPr>
          <a:xfrm>
            <a:off x="1491642" y="4869160"/>
            <a:ext cx="9201750" cy="1261884"/>
          </a:xfrm>
          <a:prstGeom prst="rect">
            <a:avLst/>
          </a:prstGeom>
          <a:solidFill>
            <a:srgbClr val="FF6600"/>
          </a:solidFill>
          <a:ln>
            <a:solidFill>
              <a:schemeClr val="tx1"/>
            </a:solidFill>
          </a:ln>
        </p:spPr>
        <p:txBody>
          <a:bodyPr wrap="none" rtlCol="0">
            <a:spAutoFit/>
          </a:bodyPr>
          <a:lstStyle/>
          <a:p>
            <a:pPr algn="ctr">
              <a:buClrTx/>
              <a:defRPr/>
            </a:pPr>
            <a:r>
              <a:rPr lang="en-US" sz="3800" kern="1200" dirty="0">
                <a:solidFill>
                  <a:srgbClr val="FFFFFF"/>
                </a:solidFill>
                <a:latin typeface="Tahoma"/>
                <a:ea typeface="+mn-ea"/>
                <a:cs typeface="+mn-cs"/>
              </a:rPr>
              <a:t>A memory access consumes ~100-1000X </a:t>
            </a:r>
          </a:p>
          <a:p>
            <a:pPr algn="ctr">
              <a:buClrTx/>
              <a:defRPr/>
            </a:pPr>
            <a:r>
              <a:rPr lang="en-US" sz="3800" kern="1200" dirty="0">
                <a:solidFill>
                  <a:srgbClr val="FFFFFF"/>
                </a:solidFill>
                <a:latin typeface="Tahoma"/>
                <a:ea typeface="+mn-ea"/>
                <a:cs typeface="+mn-cs"/>
              </a:rPr>
              <a:t>the energy of a complex addition </a:t>
            </a:r>
          </a:p>
        </p:txBody>
      </p:sp>
    </p:spTree>
    <p:extLst>
      <p:ext uri="{BB962C8B-B14F-4D97-AF65-F5344CB8AC3E}">
        <p14:creationId xmlns:p14="http://schemas.microsoft.com/office/powerpoint/2010/main" val="217607979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26EC4-A15A-354C-9F10-B13F9551D205}"/>
              </a:ext>
            </a:extLst>
          </p:cNvPr>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4" name="Slide Number Placeholder 3">
            <a:extLst>
              <a:ext uri="{FF2B5EF4-FFF2-40B4-BE49-F238E27FC236}">
                <a16:creationId xmlns:a16="http://schemas.microsoft.com/office/drawing/2014/main" id="{2A49BD5A-66B4-0246-ABA0-C450E950874F}"/>
              </a:ext>
            </a:extLst>
          </p:cNvPr>
          <p:cNvSpPr>
            <a:spLocks noGrp="1"/>
          </p:cNvSpPr>
          <p:nvPr>
            <p:ph type="sldNum" sz="quarter" idx="11"/>
          </p:nvPr>
        </p:nvSpPr>
        <p:spPr/>
        <p:txBody>
          <a:bodyPr/>
          <a:lstStyle/>
          <a:p>
            <a:pPr eaLnBrk="0" fontAlgn="base" hangingPunct="0">
              <a:spcBef>
                <a:spcPct val="0"/>
              </a:spcBef>
              <a:spcAft>
                <a:spcPct val="0"/>
              </a:spcAft>
              <a:buClrTx/>
              <a:defRPr/>
            </a:pPr>
            <a:fld id="{323594FA-E141-4234-AE05-360401972BE7}" type="slidenum">
              <a:rPr lang="en-US" altLang="en-US" kern="1200">
                <a:ea typeface="ＭＳ Ｐゴシック" panose="020B0600070205080204" pitchFamily="34" charset="-128"/>
                <a:cs typeface="+mn-cs"/>
              </a:rPr>
              <a:pPr eaLnBrk="0" fontAlgn="base" hangingPunct="0">
                <a:spcBef>
                  <a:spcPct val="0"/>
                </a:spcBef>
                <a:spcAft>
                  <a:spcPct val="0"/>
                </a:spcAft>
                <a:buClrTx/>
                <a:defRPr/>
              </a:pPr>
              <a:t>21</a:t>
            </a:fld>
            <a:endParaRPr lang="en-US" altLang="en-US" kern="1200">
              <a:ea typeface="ＭＳ Ｐゴシック" panose="020B0600070205080204" pitchFamily="34" charset="-128"/>
              <a:cs typeface="+mn-cs"/>
            </a:endParaRPr>
          </a:p>
        </p:txBody>
      </p:sp>
      <p:graphicFrame>
        <p:nvGraphicFramePr>
          <p:cNvPr id="5" name="Chart 4">
            <a:extLst>
              <a:ext uri="{FF2B5EF4-FFF2-40B4-BE49-F238E27FC236}">
                <a16:creationId xmlns:a16="http://schemas.microsoft.com/office/drawing/2014/main" id="{4273B9C7-2C8E-0A45-976F-C3F7499F2EF0}"/>
              </a:ext>
            </a:extLst>
          </p:cNvPr>
          <p:cNvGraphicFramePr>
            <a:graphicFrameLocks/>
          </p:cNvGraphicFramePr>
          <p:nvPr/>
        </p:nvGraphicFramePr>
        <p:xfrm>
          <a:off x="-76200" y="309916"/>
          <a:ext cx="11201400" cy="593372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0F6603D-44EC-1B49-91F1-F9C4B6635C9F}"/>
              </a:ext>
            </a:extLst>
          </p:cNvPr>
          <p:cNvSpPr txBox="1"/>
          <p:nvPr/>
        </p:nvSpPr>
        <p:spPr>
          <a:xfrm>
            <a:off x="3119133" y="6428251"/>
            <a:ext cx="6563335" cy="307777"/>
          </a:xfrm>
          <a:prstGeom prst="rect">
            <a:avLst/>
          </a:prstGeom>
          <a:noFill/>
        </p:spPr>
        <p:txBody>
          <a:bodyPr wrap="none" rtlCol="0">
            <a:spAutoFit/>
          </a:bodyPr>
          <a:lstStyle/>
          <a:p>
            <a:pPr>
              <a:buClrTx/>
              <a:defRPr/>
            </a:pPr>
            <a:r>
              <a:rPr lang="en-US" kern="1200" dirty="0">
                <a:latin typeface="Tahoma"/>
                <a:ea typeface="ＭＳ Ｐゴシック" panose="020B0600070205080204" pitchFamily="34" charset="-128"/>
                <a:cs typeface="+mn-cs"/>
              </a:rPr>
              <a:t>Han</a:t>
            </a:r>
            <a:r>
              <a:rPr lang="en-US" sz="1250" kern="1200" dirty="0">
                <a:latin typeface="Tahoma"/>
                <a:ea typeface="ＭＳ Ｐゴシック" panose="020B0600070205080204" pitchFamily="34" charset="-128"/>
                <a:cs typeface="+mn-cs"/>
              </a:rPr>
              <a:t>+, “</a:t>
            </a:r>
            <a:r>
              <a:rPr lang="en-US" sz="1250" kern="1200" dirty="0">
                <a:solidFill>
                  <a:srgbClr val="0000FF"/>
                </a:solidFill>
                <a:latin typeface="Tahoma"/>
                <a:ea typeface="ＭＳ Ｐゴシック" panose="020B0600070205080204" pitchFamily="34" charset="-128"/>
                <a:cs typeface="+mn-cs"/>
              </a:rPr>
              <a:t>EIE: Efficient Inference Engine on Compressed Deep Neural Network,</a:t>
            </a:r>
            <a:r>
              <a:rPr lang="en-US" sz="1250" kern="1200" dirty="0">
                <a:latin typeface="Tahoma"/>
                <a:ea typeface="ＭＳ Ｐゴシック" panose="020B0600070205080204" pitchFamily="34" charset="-128"/>
                <a:cs typeface="+mn-cs"/>
              </a:rPr>
              <a:t>”</a:t>
            </a:r>
            <a:r>
              <a:rPr lang="en-US" sz="1250" kern="1200" dirty="0">
                <a:solidFill>
                  <a:srgbClr val="0000FF"/>
                </a:solidFill>
                <a:latin typeface="Tahoma"/>
                <a:ea typeface="ＭＳ Ｐゴシック" panose="020B0600070205080204" pitchFamily="34" charset="-128"/>
                <a:cs typeface="+mn-cs"/>
              </a:rPr>
              <a:t> </a:t>
            </a:r>
            <a:r>
              <a:rPr lang="en-US" sz="1250" kern="1200" dirty="0">
                <a:latin typeface="Tahoma"/>
                <a:ea typeface="ＭＳ Ｐゴシック" panose="020B0600070205080204" pitchFamily="34" charset="-128"/>
                <a:cs typeface="+mn-cs"/>
              </a:rPr>
              <a:t>ISCA 2016.</a:t>
            </a:r>
          </a:p>
        </p:txBody>
      </p:sp>
    </p:spTree>
    <p:extLst>
      <p:ext uri="{BB962C8B-B14F-4D97-AF65-F5344CB8AC3E}">
        <p14:creationId xmlns:p14="http://schemas.microsoft.com/office/powerpoint/2010/main" val="22252408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26EC4-A15A-354C-9F10-B13F9551D205}"/>
              </a:ext>
            </a:extLst>
          </p:cNvPr>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4" name="Slide Number Placeholder 3">
            <a:extLst>
              <a:ext uri="{FF2B5EF4-FFF2-40B4-BE49-F238E27FC236}">
                <a16:creationId xmlns:a16="http://schemas.microsoft.com/office/drawing/2014/main" id="{2A49BD5A-66B4-0246-ABA0-C450E950874F}"/>
              </a:ext>
            </a:extLst>
          </p:cNvPr>
          <p:cNvSpPr>
            <a:spLocks noGrp="1"/>
          </p:cNvSpPr>
          <p:nvPr>
            <p:ph type="sldNum" sz="quarter" idx="11"/>
          </p:nvPr>
        </p:nvSpPr>
        <p:spPr/>
        <p:txBody>
          <a:bodyPr/>
          <a:lstStyle/>
          <a:p>
            <a:pPr eaLnBrk="0" fontAlgn="base" hangingPunct="0">
              <a:spcBef>
                <a:spcPct val="0"/>
              </a:spcBef>
              <a:spcAft>
                <a:spcPct val="0"/>
              </a:spcAft>
              <a:buClrTx/>
              <a:defRPr/>
            </a:pPr>
            <a:fld id="{323594FA-E141-4234-AE05-360401972BE7}" type="slidenum">
              <a:rPr lang="en-US" altLang="en-US" kern="1200">
                <a:ea typeface="ＭＳ Ｐゴシック" panose="020B0600070205080204" pitchFamily="34" charset="-128"/>
                <a:cs typeface="+mn-cs"/>
              </a:rPr>
              <a:pPr eaLnBrk="0" fontAlgn="base" hangingPunct="0">
                <a:spcBef>
                  <a:spcPct val="0"/>
                </a:spcBef>
                <a:spcAft>
                  <a:spcPct val="0"/>
                </a:spcAft>
                <a:buClrTx/>
                <a:defRPr/>
              </a:pPr>
              <a:t>22</a:t>
            </a:fld>
            <a:endParaRPr lang="en-US" altLang="en-US" kern="1200">
              <a:ea typeface="ＭＳ Ｐゴシック" panose="020B0600070205080204" pitchFamily="34" charset="-128"/>
              <a:cs typeface="+mn-cs"/>
            </a:endParaRPr>
          </a:p>
        </p:txBody>
      </p:sp>
      <p:graphicFrame>
        <p:nvGraphicFramePr>
          <p:cNvPr id="5" name="Chart 4">
            <a:extLst>
              <a:ext uri="{FF2B5EF4-FFF2-40B4-BE49-F238E27FC236}">
                <a16:creationId xmlns:a16="http://schemas.microsoft.com/office/drawing/2014/main" id="{4273B9C7-2C8E-0A45-976F-C3F7499F2EF0}"/>
              </a:ext>
            </a:extLst>
          </p:cNvPr>
          <p:cNvGraphicFramePr>
            <a:graphicFrameLocks/>
          </p:cNvGraphicFramePr>
          <p:nvPr/>
        </p:nvGraphicFramePr>
        <p:xfrm>
          <a:off x="-76200" y="309916"/>
          <a:ext cx="11201400" cy="593372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0F6603D-44EC-1B49-91F1-F9C4B6635C9F}"/>
              </a:ext>
            </a:extLst>
          </p:cNvPr>
          <p:cNvSpPr txBox="1"/>
          <p:nvPr/>
        </p:nvSpPr>
        <p:spPr>
          <a:xfrm>
            <a:off x="3119133" y="6428251"/>
            <a:ext cx="6563335" cy="307777"/>
          </a:xfrm>
          <a:prstGeom prst="rect">
            <a:avLst/>
          </a:prstGeom>
          <a:noFill/>
        </p:spPr>
        <p:txBody>
          <a:bodyPr wrap="none" rtlCol="0">
            <a:spAutoFit/>
          </a:bodyPr>
          <a:lstStyle/>
          <a:p>
            <a:pPr>
              <a:buClrTx/>
              <a:defRPr/>
            </a:pPr>
            <a:r>
              <a:rPr lang="en-US" kern="1200" dirty="0">
                <a:latin typeface="Tahoma"/>
                <a:ea typeface="ＭＳ Ｐゴシック" panose="020B0600070205080204" pitchFamily="34" charset="-128"/>
                <a:cs typeface="+mn-cs"/>
              </a:rPr>
              <a:t>Han</a:t>
            </a:r>
            <a:r>
              <a:rPr lang="en-US" sz="1250" kern="1200" dirty="0">
                <a:latin typeface="Tahoma"/>
                <a:ea typeface="ＭＳ Ｐゴシック" panose="020B0600070205080204" pitchFamily="34" charset="-128"/>
                <a:cs typeface="+mn-cs"/>
              </a:rPr>
              <a:t>+, “</a:t>
            </a:r>
            <a:r>
              <a:rPr lang="en-US" sz="1250" kern="1200" dirty="0">
                <a:solidFill>
                  <a:srgbClr val="0000FF"/>
                </a:solidFill>
                <a:latin typeface="Tahoma"/>
                <a:ea typeface="ＭＳ Ｐゴシック" panose="020B0600070205080204" pitchFamily="34" charset="-128"/>
                <a:cs typeface="+mn-cs"/>
              </a:rPr>
              <a:t>EIE: Efficient Inference Engine on Compressed Deep Neural Network,</a:t>
            </a:r>
            <a:r>
              <a:rPr lang="en-US" sz="1250" kern="1200" dirty="0">
                <a:latin typeface="Tahoma"/>
                <a:ea typeface="ＭＳ Ｐゴシック" panose="020B0600070205080204" pitchFamily="34" charset="-128"/>
                <a:cs typeface="+mn-cs"/>
              </a:rPr>
              <a:t>”</a:t>
            </a:r>
            <a:r>
              <a:rPr lang="en-US" sz="1250" kern="1200" dirty="0">
                <a:solidFill>
                  <a:srgbClr val="0000FF"/>
                </a:solidFill>
                <a:latin typeface="Tahoma"/>
                <a:ea typeface="ＭＳ Ｐゴシック" panose="020B0600070205080204" pitchFamily="34" charset="-128"/>
                <a:cs typeface="+mn-cs"/>
              </a:rPr>
              <a:t> </a:t>
            </a:r>
            <a:r>
              <a:rPr lang="en-US" sz="1250" kern="1200" dirty="0">
                <a:latin typeface="Tahoma"/>
                <a:ea typeface="ＭＳ Ｐゴシック" panose="020B0600070205080204" pitchFamily="34" charset="-128"/>
                <a:cs typeface="+mn-cs"/>
              </a:rPr>
              <a:t>ISCA 2016.</a:t>
            </a:r>
          </a:p>
        </p:txBody>
      </p:sp>
      <p:cxnSp>
        <p:nvCxnSpPr>
          <p:cNvPr id="7" name="Straight Arrow Connector 6">
            <a:extLst>
              <a:ext uri="{FF2B5EF4-FFF2-40B4-BE49-F238E27FC236}">
                <a16:creationId xmlns:a16="http://schemas.microsoft.com/office/drawing/2014/main" id="{F1008893-8A27-9240-93C2-6EECFADC9969}"/>
              </a:ext>
            </a:extLst>
          </p:cNvPr>
          <p:cNvCxnSpPr>
            <a:cxnSpLocks/>
          </p:cNvCxnSpPr>
          <p:nvPr/>
        </p:nvCxnSpPr>
        <p:spPr>
          <a:xfrm flipV="1">
            <a:off x="3429000" y="1676400"/>
            <a:ext cx="6477000" cy="2895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08F94A4-B4A7-C941-9E76-8E5F06CE95CE}"/>
              </a:ext>
            </a:extLst>
          </p:cNvPr>
          <p:cNvSpPr/>
          <p:nvPr/>
        </p:nvSpPr>
        <p:spPr>
          <a:xfrm>
            <a:off x="9372601" y="1129461"/>
            <a:ext cx="1176925" cy="461665"/>
          </a:xfrm>
          <a:prstGeom prst="rect">
            <a:avLst/>
          </a:prstGeom>
        </p:spPr>
        <p:txBody>
          <a:bodyPr wrap="none">
            <a:spAutoFit/>
          </a:bodyPr>
          <a:lstStyle/>
          <a:p>
            <a:pPr eaLnBrk="0" fontAlgn="base" hangingPunct="0">
              <a:spcBef>
                <a:spcPct val="0"/>
              </a:spcBef>
              <a:spcAft>
                <a:spcPct val="0"/>
              </a:spcAft>
              <a:buClrTx/>
              <a:defRPr/>
            </a:pPr>
            <a:r>
              <a:rPr lang="en-US" sz="2400" b="1" kern="1200" dirty="0">
                <a:solidFill>
                  <a:srgbClr val="FF0000"/>
                </a:solidFill>
                <a:latin typeface="Tahoma"/>
                <a:ea typeface="ＭＳ Ｐゴシック" panose="020B0600070205080204" pitchFamily="34" charset="-128"/>
                <a:cs typeface="+mn-cs"/>
              </a:rPr>
              <a:t>6400X</a:t>
            </a:r>
            <a:endParaRPr lang="en-US" sz="2400" b="1" kern="1200" dirty="0">
              <a:solidFill>
                <a:srgbClr val="FF0000"/>
              </a:solidFill>
              <a:latin typeface="Arial" panose="020B0604020202020204" pitchFamily="34" charset="0"/>
              <a:ea typeface="ＭＳ Ｐゴシック" panose="020B0600070205080204" pitchFamily="34" charset="-128"/>
              <a:cs typeface="+mn-cs"/>
            </a:endParaRPr>
          </a:p>
        </p:txBody>
      </p:sp>
      <p:sp>
        <p:nvSpPr>
          <p:cNvPr id="10" name="TextBox 9">
            <a:extLst>
              <a:ext uri="{FF2B5EF4-FFF2-40B4-BE49-F238E27FC236}">
                <a16:creationId xmlns:a16="http://schemas.microsoft.com/office/drawing/2014/main" id="{CC7F9D75-0F0F-1055-1031-865FCB768539}"/>
              </a:ext>
            </a:extLst>
          </p:cNvPr>
          <p:cNvSpPr txBox="1"/>
          <p:nvPr/>
        </p:nvSpPr>
        <p:spPr>
          <a:xfrm>
            <a:off x="1524000" y="5623500"/>
            <a:ext cx="9144000" cy="1261884"/>
          </a:xfrm>
          <a:prstGeom prst="rect">
            <a:avLst/>
          </a:prstGeom>
          <a:solidFill>
            <a:srgbClr val="FF6600"/>
          </a:solidFill>
          <a:ln>
            <a:solidFill>
              <a:schemeClr val="tx1"/>
            </a:solidFill>
          </a:ln>
        </p:spPr>
        <p:txBody>
          <a:bodyPr wrap="square" rtlCol="0">
            <a:spAutoFit/>
          </a:bodyPr>
          <a:lstStyle/>
          <a:p>
            <a:pPr algn="ctr">
              <a:buClrTx/>
              <a:defRPr/>
            </a:pPr>
            <a:r>
              <a:rPr lang="en-US" sz="3800" kern="1200" dirty="0">
                <a:solidFill>
                  <a:srgbClr val="FFFFFF"/>
                </a:solidFill>
                <a:latin typeface="Tahoma"/>
                <a:ea typeface="+mn-ea"/>
                <a:cs typeface="+mn-cs"/>
              </a:rPr>
              <a:t>A memory access consumes 6400X </a:t>
            </a:r>
          </a:p>
          <a:p>
            <a:pPr algn="ctr">
              <a:buClrTx/>
              <a:defRPr/>
            </a:pPr>
            <a:r>
              <a:rPr lang="en-US" sz="3800" kern="1200" dirty="0">
                <a:solidFill>
                  <a:srgbClr val="FFFFFF"/>
                </a:solidFill>
                <a:latin typeface="Tahoma"/>
                <a:ea typeface="+mn-ea"/>
                <a:cs typeface="+mn-cs"/>
              </a:rPr>
              <a:t>the energy of a simple integer addition </a:t>
            </a:r>
          </a:p>
        </p:txBody>
      </p:sp>
    </p:spTree>
    <p:extLst>
      <p:ext uri="{BB962C8B-B14F-4D97-AF65-F5344CB8AC3E}">
        <p14:creationId xmlns:p14="http://schemas.microsoft.com/office/powerpoint/2010/main" val="348689798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"Google Workloads for Consumer Devices: Mitigating Data Movement Bottlenecks"</a:t>
            </a:r>
            <a:r>
              <a:rPr lang="en-US" sz="1500" dirty="0">
                <a:solidFill>
                  <a:srgbClr val="0000FF"/>
                </a:solidFill>
              </a:rPr>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a:buClrTx/>
              <a:defRPr/>
            </a:pPr>
            <a:fld id="{323594FA-E141-4234-AE05-360401972BE7}" type="slidenum">
              <a:rPr lang="en-US" altLang="en-US" kern="1200">
                <a:ea typeface="ＭＳ Ｐゴシック" panose="020B0600070205080204" pitchFamily="34" charset="-128"/>
                <a:cs typeface="+mn-cs"/>
              </a:rPr>
              <a:pPr>
                <a:buClrTx/>
                <a:defRPr/>
              </a:pPr>
              <a:t>23</a:t>
            </a:fld>
            <a:endParaRPr lang="en-US" altLang="en-US" kern="120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152400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1524000" y="2708921"/>
            <a:ext cx="9144000" cy="1031051"/>
          </a:xfrm>
          <a:prstGeom prst="rect">
            <a:avLst/>
          </a:prstGeom>
          <a:solidFill>
            <a:schemeClr val="accent6">
              <a:lumMod val="20000"/>
              <a:lumOff val="80000"/>
            </a:schemeClr>
          </a:solidFill>
        </p:spPr>
        <p:txBody>
          <a:bodyPr wrap="square">
            <a:spAutoFit/>
          </a:bodyPr>
          <a:lstStyle/>
          <a:p>
            <a:pPr algn="ctr">
              <a:buClrTx/>
              <a:defRPr/>
            </a:pPr>
            <a:r>
              <a:rPr lang="en-US" sz="3000" b="1" kern="1200" dirty="0">
                <a:solidFill>
                  <a:srgbClr val="FF0000"/>
                </a:solidFill>
                <a:latin typeface="Tahoma"/>
                <a:ea typeface="ＭＳ Ｐゴシック" panose="020B0600070205080204" pitchFamily="34" charset="-128"/>
                <a:cs typeface="+mn-cs"/>
              </a:rPr>
              <a:t>62.7% </a:t>
            </a:r>
            <a:r>
              <a:rPr lang="en-US" sz="3000" b="1" kern="1200" dirty="0">
                <a:latin typeface="Tahoma"/>
                <a:ea typeface="ＭＳ Ｐゴシック" panose="020B0600070205080204" pitchFamily="34" charset="-128"/>
                <a:cs typeface="+mn-cs"/>
              </a:rPr>
              <a:t>of the total system energy </a:t>
            </a:r>
          </a:p>
          <a:p>
            <a:pPr algn="ctr">
              <a:buClrTx/>
              <a:defRPr/>
            </a:pPr>
            <a:r>
              <a:rPr lang="en-US" sz="3000" b="1" kern="1200" dirty="0">
                <a:latin typeface="Tahoma"/>
                <a:ea typeface="ＭＳ Ｐゴシック" panose="020B0600070205080204" pitchFamily="34" charset="-128"/>
                <a:cs typeface="+mn-cs"/>
              </a:rPr>
              <a:t>is spent on </a:t>
            </a:r>
            <a:r>
              <a:rPr lang="en-US" sz="3000" b="1" kern="1200" dirty="0">
                <a:solidFill>
                  <a:srgbClr val="FF0000"/>
                </a:solidFill>
                <a:latin typeface="Tahoma"/>
                <a:ea typeface="ＭＳ Ｐゴシック" panose="020B0600070205080204" pitchFamily="34" charset="-128"/>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1752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a:buClrTx/>
              <a:defRPr/>
            </a:pPr>
            <a:r>
              <a:rPr lang="en-US" kern="1200" dirty="0">
                <a:solidFill>
                  <a:srgbClr val="006633"/>
                </a:solidFill>
                <a:latin typeface="Garamond"/>
              </a:rPr>
              <a:t>Energy Waste in Mobile Devices</a:t>
            </a:r>
            <a:endParaRPr lang="en-US" dirty="0">
              <a:solidFill>
                <a:srgbClr val="006633"/>
              </a:solidFill>
              <a:latin typeface="Garamond"/>
            </a:endParaRPr>
          </a:p>
        </p:txBody>
      </p:sp>
    </p:spTree>
    <p:extLst>
      <p:ext uri="{BB962C8B-B14F-4D97-AF65-F5344CB8AC3E}">
        <p14:creationId xmlns:p14="http://schemas.microsoft.com/office/powerpoint/2010/main" val="201806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a:xfrm>
            <a:off x="1752600" y="152400"/>
            <a:ext cx="8763000" cy="1066800"/>
          </a:xfrm>
        </p:spPr>
        <p:txBody>
          <a:bodyPr/>
          <a:lstStyle/>
          <a:p>
            <a:pPr>
              <a:defRPr/>
            </a:pPr>
            <a:r>
              <a:rPr lang="en-US" dirty="0"/>
              <a:t>Energy Waste in Accelerators</a:t>
            </a:r>
            <a:endParaRPr lang="en-US" dirty="0">
              <a:solidFill>
                <a:srgbClr val="006633"/>
              </a:solidFill>
              <a:latin typeface="Garamond"/>
            </a:endParaRP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1752600" y="976536"/>
            <a:ext cx="8610600" cy="5195664"/>
          </a:xfrm>
        </p:spPr>
        <p:txBody>
          <a:bodyPr/>
          <a:lstStyle/>
          <a:p>
            <a:r>
              <a:rPr lang="en-US" sz="1500" dirty="0" err="1"/>
              <a:t>Amirali</a:t>
            </a:r>
            <a:r>
              <a:rPr lang="en-US" sz="1500" dirty="0"/>
              <a:t> </a:t>
            </a:r>
            <a:r>
              <a:rPr lang="en-US" sz="1500" dirty="0" err="1"/>
              <a:t>Boroumand</a:t>
            </a:r>
            <a:r>
              <a:rPr lang="en-US" sz="1500" dirty="0"/>
              <a:t>, </a:t>
            </a:r>
            <a:r>
              <a:rPr lang="en-US" sz="1500" dirty="0" err="1"/>
              <a:t>Saugata</a:t>
            </a:r>
            <a:r>
              <a:rPr lang="en-US" sz="1500" dirty="0"/>
              <a:t> Ghose, </a:t>
            </a:r>
            <a:r>
              <a:rPr lang="en-US" sz="1500" dirty="0" err="1"/>
              <a:t>Berkin</a:t>
            </a:r>
            <a:r>
              <a:rPr lang="en-US" sz="1500" dirty="0"/>
              <a:t> Akin, Ravi Narayanaswami, Geraldo F. Oliveira, </a:t>
            </a:r>
            <a:r>
              <a:rPr lang="en-US" sz="1500" dirty="0" err="1"/>
              <a:t>Xiaoyu</a:t>
            </a:r>
            <a:r>
              <a:rPr lang="en-US" sz="1500" dirty="0"/>
              <a:t> Ma, Eric </a:t>
            </a:r>
            <a:r>
              <a:rPr lang="en-US" sz="1500" dirty="0" err="1"/>
              <a:t>Shiu</a:t>
            </a:r>
            <a:r>
              <a:rPr lang="en-US" sz="1500" dirty="0"/>
              <a:t>,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500" dirty="0">
                <a:solidFill>
                  <a:srgbClr val="0000FF"/>
                </a:solidFill>
              </a:rPr>
            </a:br>
            <a:r>
              <a:rPr lang="en-US" sz="1500" i="1" dirty="0"/>
              <a:t>Proceedings of the </a:t>
            </a:r>
            <a:r>
              <a:rPr lang="en-US" sz="1500" i="1" dirty="0">
                <a:hlinkClick r:id="rId3"/>
              </a:rPr>
              <a:t>30th International Conference on Parallel Architectures and Compilation Techniques</a:t>
            </a:r>
            <a:r>
              <a:rPr lang="en-US" sz="1500" i="1" dirty="0"/>
              <a:t> (</a:t>
            </a:r>
            <a:r>
              <a:rPr lang="en-US" sz="1500" b="1" i="1" dirty="0"/>
              <a:t>PACT</a:t>
            </a:r>
            <a:r>
              <a:rPr lang="en-US" sz="1500" i="1" dirty="0"/>
              <a:t>)</a:t>
            </a:r>
            <a:r>
              <a:rPr lang="en-US" sz="1500" dirty="0"/>
              <a:t>, Virtual, September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Talk Video</a:t>
            </a:r>
            <a:r>
              <a:rPr lang="en-US" sz="15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a:buClrTx/>
              <a:defRPr/>
            </a:pPr>
            <a:fld id="{323594FA-E141-4234-AE05-360401972BE7}" type="slidenum">
              <a:rPr lang="en-US" altLang="en-US" kern="1200">
                <a:ea typeface="ＭＳ Ｐゴシック" panose="020B0600070205080204" pitchFamily="34" charset="-128"/>
                <a:cs typeface="+mn-cs"/>
              </a:rPr>
              <a:pPr>
                <a:buClrTx/>
                <a:defRPr/>
              </a:pPr>
              <a:t>24</a:t>
            </a:fld>
            <a:endParaRPr lang="en-US" altLang="en-US" kern="120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1524000" y="4453708"/>
            <a:ext cx="9144000" cy="1794693"/>
          </a:xfrm>
          <a:prstGeom prst="rect">
            <a:avLst/>
          </a:prstGeom>
        </p:spPr>
      </p:pic>
      <p:sp>
        <p:nvSpPr>
          <p:cNvPr id="5" name="Rectangle 4">
            <a:extLst>
              <a:ext uri="{FF2B5EF4-FFF2-40B4-BE49-F238E27FC236}">
                <a16:creationId xmlns:a16="http://schemas.microsoft.com/office/drawing/2014/main" id="{B36B1348-F067-3402-A629-42472D44DBC9}"/>
              </a:ext>
            </a:extLst>
          </p:cNvPr>
          <p:cNvSpPr/>
          <p:nvPr/>
        </p:nvSpPr>
        <p:spPr>
          <a:xfrm>
            <a:off x="1524000" y="3200401"/>
            <a:ext cx="9144000" cy="1031051"/>
          </a:xfrm>
          <a:prstGeom prst="rect">
            <a:avLst/>
          </a:prstGeom>
          <a:solidFill>
            <a:schemeClr val="accent6">
              <a:lumMod val="20000"/>
              <a:lumOff val="80000"/>
            </a:schemeClr>
          </a:solidFill>
        </p:spPr>
        <p:txBody>
          <a:bodyPr wrap="square">
            <a:spAutoFit/>
          </a:bodyPr>
          <a:lstStyle/>
          <a:p>
            <a:pPr algn="ctr">
              <a:buClrTx/>
              <a:defRPr/>
            </a:pPr>
            <a:r>
              <a:rPr lang="en-US" sz="3000" b="1" kern="1200" dirty="0">
                <a:solidFill>
                  <a:srgbClr val="FF0000"/>
                </a:solidFill>
                <a:latin typeface="Tahoma"/>
                <a:ea typeface="ＭＳ Ｐゴシック" panose="020B0600070205080204" pitchFamily="34" charset="-128"/>
                <a:cs typeface="+mn-cs"/>
              </a:rPr>
              <a:t>&gt; 90% </a:t>
            </a:r>
            <a:r>
              <a:rPr lang="en-US" sz="3000" b="1" kern="1200" dirty="0">
                <a:latin typeface="Tahoma"/>
                <a:ea typeface="ＭＳ Ｐゴシック" panose="020B0600070205080204" pitchFamily="34" charset="-128"/>
                <a:cs typeface="+mn-cs"/>
              </a:rPr>
              <a:t>of the total system energy </a:t>
            </a:r>
          </a:p>
          <a:p>
            <a:pPr algn="ctr">
              <a:buClrTx/>
              <a:defRPr/>
            </a:pPr>
            <a:r>
              <a:rPr lang="en-US" sz="3000" b="1" kern="1200" dirty="0">
                <a:latin typeface="Tahoma"/>
                <a:ea typeface="ＭＳ Ｐゴシック" panose="020B0600070205080204" pitchFamily="34" charset="-128"/>
                <a:cs typeface="+mn-cs"/>
              </a:rPr>
              <a:t>is spent on </a:t>
            </a:r>
            <a:r>
              <a:rPr lang="en-US" sz="3000" b="1" kern="1200" dirty="0">
                <a:solidFill>
                  <a:srgbClr val="FF0000"/>
                </a:solidFill>
                <a:latin typeface="Tahoma"/>
                <a:ea typeface="ＭＳ Ｐゴシック" panose="020B0600070205080204" pitchFamily="34" charset="-128"/>
                <a:cs typeface="+mn-cs"/>
              </a:rPr>
              <a:t>memory</a:t>
            </a:r>
            <a:r>
              <a:rPr lang="en-US" sz="3000" b="1" kern="1200" dirty="0">
                <a:solidFill>
                  <a:srgbClr val="C00000"/>
                </a:solidFill>
                <a:latin typeface="Tahoma"/>
                <a:ea typeface="ＭＳ Ｐゴシック" panose="020B0600070205080204" pitchFamily="34" charset="-128"/>
                <a:cs typeface="+mn-cs"/>
              </a:rPr>
              <a:t> </a:t>
            </a:r>
            <a:r>
              <a:rPr lang="en-US" sz="3000" b="1" kern="1200" dirty="0">
                <a:latin typeface="Tahoma"/>
                <a:ea typeface="ＭＳ Ｐゴシック" panose="020B0600070205080204" pitchFamily="34" charset="-128"/>
                <a:cs typeface="+mn-cs"/>
              </a:rPr>
              <a:t>in large ML models</a:t>
            </a:r>
          </a:p>
        </p:txBody>
      </p:sp>
    </p:spTree>
    <p:extLst>
      <p:ext uri="{BB962C8B-B14F-4D97-AF65-F5344CB8AC3E}">
        <p14:creationId xmlns:p14="http://schemas.microsoft.com/office/powerpoint/2010/main" val="127211612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Chart 30"/>
          <p:cNvGraphicFramePr>
            <a:graphicFrameLocks/>
          </p:cNvGraphicFramePr>
          <p:nvPr/>
        </p:nvGraphicFramePr>
        <p:xfrm>
          <a:off x="1523999" y="914400"/>
          <a:ext cx="9144001" cy="476402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1524000" y="-152400"/>
            <a:ext cx="9144000" cy="914400"/>
          </a:xfrm>
        </p:spPr>
        <p:txBody>
          <a:bodyPr/>
          <a:lstStyle/>
          <a:p>
            <a:r>
              <a:rPr lang="en-US" sz="4000" dirty="0">
                <a:latin typeface="Gill Sans MT"/>
                <a:cs typeface="Gill Sans MT"/>
              </a:rPr>
              <a:t>Example Energy Breakdowns</a:t>
            </a:r>
          </a:p>
        </p:txBody>
      </p:sp>
      <p:sp>
        <p:nvSpPr>
          <p:cNvPr id="3" name="Content Placeholder 2"/>
          <p:cNvSpPr>
            <a:spLocks noGrp="1"/>
          </p:cNvSpPr>
          <p:nvPr>
            <p:ph idx="1"/>
          </p:nvPr>
        </p:nvSpPr>
        <p:spPr>
          <a:xfrm>
            <a:off x="1676400" y="990600"/>
            <a:ext cx="8610600" cy="5562600"/>
          </a:xfrm>
        </p:spPr>
        <p:txBody>
          <a:bodyPr>
            <a:noAutofit/>
          </a:bodyPr>
          <a:lstStyle/>
          <a:p>
            <a:pPr marL="457200" lvl="1" indent="0">
              <a:buNone/>
            </a:pPr>
            <a:endParaRPr lang="en-US" sz="2400" dirty="0">
              <a:solidFill>
                <a:srgbClr val="595959"/>
              </a:solidFill>
            </a:endParaRPr>
          </a:p>
          <a:p>
            <a:pPr lvl="2"/>
            <a:endParaRPr lang="en-US" sz="1800" dirty="0">
              <a:solidFill>
                <a:srgbClr val="595959"/>
              </a:solidFill>
            </a:endParaRPr>
          </a:p>
          <a:p>
            <a:pPr marL="914400" lvl="2" indent="0">
              <a:buNone/>
            </a:pPr>
            <a:endParaRPr lang="en-US" sz="1400" dirty="0">
              <a:solidFill>
                <a:srgbClr val="0000FF"/>
              </a:solidFill>
            </a:endParaRPr>
          </a:p>
          <a:p>
            <a:pPr lvl="1"/>
            <a:endParaRPr lang="en-US" sz="1600" dirty="0"/>
          </a:p>
        </p:txBody>
      </p:sp>
      <p:pic>
        <p:nvPicPr>
          <p:cNvPr id="55" name="Picture 54" descr="safari.png"/>
          <p:cNvPicPr>
            <a:picLocks noChangeAspect="1"/>
          </p:cNvPicPr>
          <p:nvPr/>
        </p:nvPicPr>
        <p:blipFill>
          <a:blip r:embed="rId4" cstate="print"/>
          <a:stretch>
            <a:fillRect/>
          </a:stretch>
        </p:blipFill>
        <p:spPr>
          <a:xfrm>
            <a:off x="1600200" y="6580446"/>
            <a:ext cx="959296" cy="277563"/>
          </a:xfrm>
          <a:prstGeom prst="rect">
            <a:avLst/>
          </a:prstGeom>
        </p:spPr>
      </p:pic>
      <p:sp>
        <p:nvSpPr>
          <p:cNvPr id="4" name="Rectangle 3">
            <a:extLst>
              <a:ext uri="{FF2B5EF4-FFF2-40B4-BE49-F238E27FC236}">
                <a16:creationId xmlns:a16="http://schemas.microsoft.com/office/drawing/2014/main" id="{0924A528-0F27-354B-9D3B-E5E0990277DC}"/>
              </a:ext>
            </a:extLst>
          </p:cNvPr>
          <p:cNvSpPr/>
          <p:nvPr/>
        </p:nvSpPr>
        <p:spPr>
          <a:xfrm>
            <a:off x="9776748" y="1524965"/>
            <a:ext cx="807542" cy="2268638"/>
          </a:xfrm>
          <a:prstGeom prst="rect">
            <a:avLst/>
          </a:prstGeom>
          <a:solidFill>
            <a:srgbClr val="FDC60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3200" b="1" kern="1200" dirty="0">
              <a:solidFill>
                <a:prstClr val="white"/>
              </a:solidFill>
              <a:effectLst>
                <a:outerShdw blurRad="38100" dist="38100" dir="2700000" algn="tl">
                  <a:srgbClr val="000000">
                    <a:alpha val="43137"/>
                  </a:srgbClr>
                </a:outerShdw>
              </a:effectLst>
              <a:latin typeface="Gill Sans MT"/>
            </a:endParaRPr>
          </a:p>
        </p:txBody>
      </p:sp>
      <p:sp>
        <p:nvSpPr>
          <p:cNvPr id="16" name="Rectangle 15"/>
          <p:cNvSpPr/>
          <p:nvPr/>
        </p:nvSpPr>
        <p:spPr>
          <a:xfrm>
            <a:off x="1524000" y="5373217"/>
            <a:ext cx="9144000" cy="769441"/>
          </a:xfrm>
          <a:prstGeom prst="rect">
            <a:avLst/>
          </a:prstGeom>
          <a:solidFill>
            <a:schemeClr val="accent6">
              <a:lumMod val="20000"/>
              <a:lumOff val="80000"/>
            </a:schemeClr>
          </a:solidFill>
        </p:spPr>
        <p:txBody>
          <a:bodyPr wrap="square">
            <a:spAutoFit/>
          </a:bodyPr>
          <a:lstStyle/>
          <a:p>
            <a:pPr algn="ctr">
              <a:buClrTx/>
              <a:defRPr/>
            </a:pPr>
            <a:r>
              <a:rPr lang="en-US" sz="2200" b="1" kern="1200" dirty="0">
                <a:solidFill>
                  <a:srgbClr val="FF0000"/>
                </a:solidFill>
                <a:latin typeface="Gill Sans MT"/>
                <a:ea typeface="+mn-ea"/>
                <a:cs typeface="Gill Sans MT"/>
              </a:rPr>
              <a:t>In LSTMs and Transducers used by Google, </a:t>
            </a:r>
          </a:p>
          <a:p>
            <a:pPr algn="ctr">
              <a:buClrTx/>
              <a:defRPr/>
            </a:pPr>
            <a:r>
              <a:rPr lang="en-US" sz="2200" b="1" kern="1200" dirty="0">
                <a:solidFill>
                  <a:srgbClr val="FF0000"/>
                </a:solidFill>
                <a:latin typeface="Gill Sans MT"/>
                <a:ea typeface="+mn-ea"/>
                <a:cs typeface="Gill Sans MT"/>
              </a:rPr>
              <a:t>&gt;90% energy spent on off-chip interconnect and DRAM </a:t>
            </a:r>
          </a:p>
        </p:txBody>
      </p:sp>
      <p:sp>
        <p:nvSpPr>
          <p:cNvPr id="5" name="TextBox 4">
            <a:extLst>
              <a:ext uri="{FF2B5EF4-FFF2-40B4-BE49-F238E27FC236}">
                <a16:creationId xmlns:a16="http://schemas.microsoft.com/office/drawing/2014/main" id="{C26FB915-DEBB-9811-F247-BD90B7D914FC}"/>
              </a:ext>
            </a:extLst>
          </p:cNvPr>
          <p:cNvSpPr txBox="1"/>
          <p:nvPr/>
        </p:nvSpPr>
        <p:spPr>
          <a:xfrm>
            <a:off x="3711788" y="6343470"/>
            <a:ext cx="4768421" cy="461665"/>
          </a:xfrm>
          <a:prstGeom prst="rect">
            <a:avLst/>
          </a:prstGeom>
          <a:noFill/>
        </p:spPr>
        <p:txBody>
          <a:bodyPr wrap="none" rtlCol="0">
            <a:spAutoFit/>
          </a:bodyPr>
          <a:lstStyle/>
          <a:p>
            <a:pPr algn="ctr">
              <a:buClrTx/>
              <a:defRPr/>
            </a:pPr>
            <a:r>
              <a:rPr lang="en-US" sz="2400" b="1" kern="1200" dirty="0">
                <a:solidFill>
                  <a:prstClr val="black">
                    <a:lumMod val="75000"/>
                    <a:lumOff val="25000"/>
                  </a:prstClr>
                </a:solidFill>
                <a:latin typeface="Gill Sans MT"/>
                <a:ea typeface="+mn-ea"/>
                <a:cs typeface="+mn-cs"/>
                <a:hlinkClick r:id="rId5"/>
              </a:rPr>
              <a:t>https://arxiv.org/pdf/2109.14320</a:t>
            </a:r>
            <a:r>
              <a:rPr lang="en-US" sz="2400" b="1" kern="1200" dirty="0">
                <a:solidFill>
                  <a:prstClr val="black">
                    <a:lumMod val="75000"/>
                    <a:lumOff val="25000"/>
                  </a:prstClr>
                </a:solidFill>
                <a:latin typeface="Gill Sans MT"/>
                <a:ea typeface="+mn-ea"/>
                <a:cs typeface="+mn-cs"/>
              </a:rPr>
              <a:t> </a:t>
            </a:r>
          </a:p>
        </p:txBody>
      </p:sp>
      <p:sp>
        <p:nvSpPr>
          <p:cNvPr id="7" name="Rectangle 6">
            <a:extLst>
              <a:ext uri="{FF2B5EF4-FFF2-40B4-BE49-F238E27FC236}">
                <a16:creationId xmlns:a16="http://schemas.microsoft.com/office/drawing/2014/main" id="{11E455CE-AC04-8F36-0D2C-8EB825FFCF95}"/>
              </a:ext>
            </a:extLst>
          </p:cNvPr>
          <p:cNvSpPr/>
          <p:nvPr/>
        </p:nvSpPr>
        <p:spPr>
          <a:xfrm>
            <a:off x="2559496" y="1497720"/>
            <a:ext cx="2456384" cy="23633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n-US" sz="1800" kern="1200">
              <a:solidFill>
                <a:srgbClr val="FFFFFF"/>
              </a:solidFill>
              <a:latin typeface="Tahoma"/>
            </a:endParaRPr>
          </a:p>
        </p:txBody>
      </p:sp>
    </p:spTree>
    <p:extLst>
      <p:ext uri="{BB962C8B-B14F-4D97-AF65-F5344CB8AC3E}">
        <p14:creationId xmlns:p14="http://schemas.microsoft.com/office/powerpoint/2010/main" val="1507989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Fundamental Problem</a:t>
            </a:r>
          </a:p>
        </p:txBody>
      </p:sp>
      <p:sp>
        <p:nvSpPr>
          <p:cNvPr id="3" name="Content Placeholder 2"/>
          <p:cNvSpPr>
            <a:spLocks noGrp="1"/>
          </p:cNvSpPr>
          <p:nvPr>
            <p:ph idx="1"/>
          </p:nvPr>
        </p:nvSpPr>
        <p:spPr>
          <a:xfrm>
            <a:off x="1752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a:buClrTx/>
              <a:defRPr/>
            </a:pPr>
            <a:fld id="{323594FA-E141-4234-AE05-360401972BE7}" type="slidenum">
              <a:rPr lang="en-US" altLang="en-US" kern="1200">
                <a:ea typeface="+mn-ea"/>
                <a:cs typeface="+mn-cs"/>
              </a:rPr>
              <a:pPr>
                <a:buClrTx/>
                <a:defRPr/>
              </a:pPr>
              <a:t>26</a:t>
            </a:fld>
            <a:endParaRPr lang="en-US" altLang="en-US" kern="120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a:t>
            </a:r>
            <a:r>
              <a:rPr lang="en-US" b="1" dirty="0"/>
              <a:t>Paradigm Shift </a:t>
            </a:r>
            <a:r>
              <a:rPr lang="en-US" dirty="0"/>
              <a:t>To </a:t>
            </a:r>
            <a:r>
              <a:rPr lang="is-IS" dirty="0"/>
              <a:t>…</a:t>
            </a:r>
            <a:endParaRPr lang="en-US" dirty="0"/>
          </a:p>
        </p:txBody>
      </p:sp>
      <p:sp>
        <p:nvSpPr>
          <p:cNvPr id="3" name="Content Placeholder 2"/>
          <p:cNvSpPr>
            <a:spLocks noGrp="1"/>
          </p:cNvSpPr>
          <p:nvPr>
            <p:ph idx="1"/>
          </p:nvPr>
        </p:nvSpPr>
        <p:spPr>
          <a:xfrm>
            <a:off x="1752600" y="997528"/>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a:buClrTx/>
              <a:defRPr/>
            </a:pPr>
            <a:fld id="{8E574D81-B5DE-384D-B24B-566C679AE608}" type="slidenum">
              <a:rPr lang="en-US" kern="1200">
                <a:ea typeface="+mn-ea"/>
              </a:rPr>
              <a:pPr>
                <a:buClrTx/>
                <a:defRPr/>
              </a:pPr>
              <a:t>27</a:t>
            </a:fld>
            <a:endParaRPr lang="en-US" kern="1200">
              <a:ea typeface="+mn-ea"/>
            </a:endParaRPr>
          </a:p>
        </p:txBody>
      </p:sp>
    </p:spTree>
    <p:extLst>
      <p:ext uri="{BB962C8B-B14F-4D97-AF65-F5344CB8AC3E}">
        <p14:creationId xmlns:p14="http://schemas.microsoft.com/office/powerpoint/2010/main" val="81585477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E630-A1E5-804C-A757-BA15C2E67AA0}"/>
              </a:ext>
            </a:extLst>
          </p:cNvPr>
          <p:cNvSpPr>
            <a:spLocks noGrp="1"/>
          </p:cNvSpPr>
          <p:nvPr>
            <p:ph type="title"/>
          </p:nvPr>
        </p:nvSpPr>
        <p:spPr>
          <a:xfrm>
            <a:off x="1752600" y="152400"/>
            <a:ext cx="9372600" cy="884238"/>
          </a:xfrm>
        </p:spPr>
        <p:txBody>
          <a:bodyPr/>
          <a:lstStyle/>
          <a:p>
            <a:r>
              <a:rPr lang="en-US" dirty="0">
                <a:solidFill>
                  <a:srgbClr val="006633"/>
                </a:solidFill>
                <a:ea typeface="ＭＳ Ｐゴシック" charset="0"/>
              </a:rPr>
              <a:t>Process Data Where It Makes Sense </a:t>
            </a:r>
            <a:endParaRPr lang="en-US" sz="3600" dirty="0"/>
          </a:p>
        </p:txBody>
      </p:sp>
      <p:sp>
        <p:nvSpPr>
          <p:cNvPr id="3" name="Slide Number Placeholder 2">
            <a:extLst>
              <a:ext uri="{FF2B5EF4-FFF2-40B4-BE49-F238E27FC236}">
                <a16:creationId xmlns:a16="http://schemas.microsoft.com/office/drawing/2014/main" id="{78AEBD90-9301-6C4A-BC8C-2EDBB0E5DDF3}"/>
              </a:ext>
            </a:extLst>
          </p:cNvPr>
          <p:cNvSpPr>
            <a:spLocks noGrp="1"/>
          </p:cNvSpPr>
          <p:nvPr>
            <p:ph type="sldNum" sz="quarter" idx="11"/>
          </p:nvPr>
        </p:nvSpPr>
        <p:spPr/>
        <p:txBody>
          <a:bodyPr/>
          <a:lstStyle/>
          <a:p>
            <a:pPr fontAlgn="base">
              <a:spcBef>
                <a:spcPct val="0"/>
              </a:spcBef>
              <a:spcAft>
                <a:spcPct val="0"/>
              </a:spcAft>
              <a:buClrTx/>
              <a:defRPr/>
            </a:pPr>
            <a:fld id="{EE6ABE56-5E07-4208-997F-19E78ED34494}" type="slidenum">
              <a:rPr lang="en-US" altLang="en-US" kern="1200">
                <a:ea typeface="ＭＳ Ｐゴシック" panose="020B0600070205080204" pitchFamily="34" charset="-128"/>
                <a:cs typeface="+mn-cs"/>
              </a:rPr>
              <a:pPr fontAlgn="base">
                <a:spcBef>
                  <a:spcPct val="0"/>
                </a:spcBef>
                <a:spcAft>
                  <a:spcPct val="0"/>
                </a:spcAft>
                <a:buClrTx/>
                <a:defRPr/>
              </a:pPr>
              <a:t>28</a:t>
            </a:fld>
            <a:endParaRPr lang="en-US" altLang="en-US" kern="1200">
              <a:ea typeface="ＭＳ Ｐゴシック" panose="020B0600070205080204" pitchFamily="34" charset="-128"/>
              <a:cs typeface="+mn-cs"/>
            </a:endParaRPr>
          </a:p>
        </p:txBody>
      </p:sp>
      <p:pic>
        <p:nvPicPr>
          <p:cNvPr id="277506" name="Picture 2" descr="Apple announces M1 Ultra with 20-core CPU and 64-core GPU">
            <a:extLst>
              <a:ext uri="{FF2B5EF4-FFF2-40B4-BE49-F238E27FC236}">
                <a16:creationId xmlns:a16="http://schemas.microsoft.com/office/drawing/2014/main" id="{39E66091-2514-8942-B762-7B5B63853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36638"/>
            <a:ext cx="9144000" cy="5135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2F3789-731D-3743-920B-1975EC699A4D}"/>
              </a:ext>
            </a:extLst>
          </p:cNvPr>
          <p:cNvSpPr txBox="1"/>
          <p:nvPr/>
        </p:nvSpPr>
        <p:spPr>
          <a:xfrm>
            <a:off x="3456066" y="6566356"/>
            <a:ext cx="5203669" cy="215444"/>
          </a:xfrm>
          <a:prstGeom prst="rect">
            <a:avLst/>
          </a:prstGeom>
          <a:noFill/>
        </p:spPr>
        <p:txBody>
          <a:bodyPr wrap="none" rtlCol="0">
            <a:spAutoFit/>
          </a:bodyPr>
          <a:lstStyle/>
          <a:p>
            <a:pPr eaLnBrk="0" fontAlgn="base" hangingPunct="0">
              <a:spcBef>
                <a:spcPct val="0"/>
              </a:spcBef>
              <a:spcAft>
                <a:spcPct val="0"/>
              </a:spcAft>
              <a:buClrTx/>
              <a:defRPr/>
            </a:pPr>
            <a:r>
              <a:rPr lang="en-US" sz="800" kern="1200" dirty="0">
                <a:latin typeface="Arial" panose="020B0604020202020204" pitchFamily="34" charset="0"/>
                <a:ea typeface="ＭＳ Ｐゴシック" panose="020B0600070205080204" pitchFamily="34" charset="-128"/>
                <a:cs typeface="+mn-cs"/>
              </a:rPr>
              <a:t>https://</a:t>
            </a:r>
            <a:r>
              <a:rPr lang="en-US" sz="800" kern="1200" dirty="0" err="1">
                <a:latin typeface="Arial" panose="020B0604020202020204" pitchFamily="34" charset="0"/>
                <a:ea typeface="ＭＳ Ｐゴシック" panose="020B0600070205080204" pitchFamily="34" charset="-128"/>
                <a:cs typeface="+mn-cs"/>
              </a:rPr>
              <a:t>www.gsmarena.com</a:t>
            </a:r>
            <a:r>
              <a:rPr lang="en-US" sz="800" kern="1200" dirty="0">
                <a:latin typeface="Arial" panose="020B0604020202020204" pitchFamily="34" charset="0"/>
                <a:ea typeface="ＭＳ Ｐゴシック" panose="020B0600070205080204" pitchFamily="34" charset="-128"/>
                <a:cs typeface="+mn-cs"/>
              </a:rPr>
              <a:t>/apple_announces_m1_ultra_with_20core_cpu_and_64core_gpu-news-53481.php</a:t>
            </a:r>
          </a:p>
        </p:txBody>
      </p:sp>
      <p:sp>
        <p:nvSpPr>
          <p:cNvPr id="6" name="Rectangle 39">
            <a:extLst>
              <a:ext uri="{FF2B5EF4-FFF2-40B4-BE49-F238E27FC236}">
                <a16:creationId xmlns:a16="http://schemas.microsoft.com/office/drawing/2014/main" id="{F3942E71-DCB7-734B-AA89-8B7623663BCA}"/>
              </a:ext>
            </a:extLst>
          </p:cNvPr>
          <p:cNvSpPr>
            <a:spLocks noChangeArrowheads="1"/>
          </p:cNvSpPr>
          <p:nvPr/>
        </p:nvSpPr>
        <p:spPr bwMode="auto">
          <a:xfrm rot="5400000">
            <a:off x="2713529" y="2921227"/>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fontAlgn="base">
              <a:spcBef>
                <a:spcPct val="0"/>
              </a:spcBef>
              <a:spcAft>
                <a:spcPct val="0"/>
              </a:spcAft>
              <a:buClrTx/>
              <a:buSzTx/>
              <a:buNone/>
              <a:defRPr/>
            </a:pPr>
            <a:endParaRPr lang="en-US" altLang="en-US" sz="1800" kern="1200">
              <a:solidFill>
                <a:srgbClr val="000000"/>
              </a:solidFill>
              <a:latin typeface="Arial" panose="020B0604020202020204" pitchFamily="34" charset="0"/>
              <a:cs typeface="+mn-cs"/>
            </a:endParaRPr>
          </a:p>
        </p:txBody>
      </p:sp>
      <p:sp>
        <p:nvSpPr>
          <p:cNvPr id="7" name="Rectangle 39">
            <a:extLst>
              <a:ext uri="{FF2B5EF4-FFF2-40B4-BE49-F238E27FC236}">
                <a16:creationId xmlns:a16="http://schemas.microsoft.com/office/drawing/2014/main" id="{5542B0FB-0C7F-4D40-80A7-3CAD0B7D5996}"/>
              </a:ext>
            </a:extLst>
          </p:cNvPr>
          <p:cNvSpPr>
            <a:spLocks noChangeArrowheads="1"/>
          </p:cNvSpPr>
          <p:nvPr/>
        </p:nvSpPr>
        <p:spPr bwMode="auto">
          <a:xfrm rot="5400000">
            <a:off x="5568672" y="2921227"/>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fontAlgn="base">
              <a:spcBef>
                <a:spcPct val="0"/>
              </a:spcBef>
              <a:spcAft>
                <a:spcPct val="0"/>
              </a:spcAft>
              <a:buClrTx/>
              <a:buSzTx/>
              <a:buNone/>
              <a:defRPr/>
            </a:pPr>
            <a:endParaRPr lang="en-US" altLang="en-US" sz="1800" kern="1200">
              <a:solidFill>
                <a:srgbClr val="000000"/>
              </a:solidFill>
              <a:latin typeface="Arial" panose="020B0604020202020204" pitchFamily="34" charset="0"/>
              <a:cs typeface="+mn-cs"/>
            </a:endParaRPr>
          </a:p>
        </p:txBody>
      </p:sp>
      <p:sp>
        <p:nvSpPr>
          <p:cNvPr id="5" name="TextBox 4">
            <a:extLst>
              <a:ext uri="{FF2B5EF4-FFF2-40B4-BE49-F238E27FC236}">
                <a16:creationId xmlns:a16="http://schemas.microsoft.com/office/drawing/2014/main" id="{05FAF078-3519-72EE-F756-8F1AAF73B425}"/>
              </a:ext>
            </a:extLst>
          </p:cNvPr>
          <p:cNvSpPr txBox="1"/>
          <p:nvPr/>
        </p:nvSpPr>
        <p:spPr>
          <a:xfrm>
            <a:off x="4572000" y="6140130"/>
            <a:ext cx="2933816" cy="338554"/>
          </a:xfrm>
          <a:prstGeom prst="rect">
            <a:avLst/>
          </a:prstGeom>
          <a:noFill/>
        </p:spPr>
        <p:txBody>
          <a:bodyPr wrap="none" rtlCol="0">
            <a:spAutoFit/>
          </a:bodyPr>
          <a:lstStyle/>
          <a:p>
            <a:pPr eaLnBrk="0" fontAlgn="base" hangingPunct="0">
              <a:spcBef>
                <a:spcPct val="0"/>
              </a:spcBef>
              <a:spcAft>
                <a:spcPct val="0"/>
              </a:spcAft>
              <a:buClrTx/>
              <a:defRPr/>
            </a:pPr>
            <a:r>
              <a:rPr lang="en-US" sz="1600" kern="1200" dirty="0">
                <a:solidFill>
                  <a:srgbClr val="0432FF"/>
                </a:solidFill>
                <a:latin typeface="Arial" panose="020B0604020202020204" pitchFamily="34" charset="0"/>
                <a:ea typeface="ＭＳ Ｐゴシック" panose="020B0600070205080204" pitchFamily="34" charset="-128"/>
                <a:cs typeface="+mn-cs"/>
              </a:rPr>
              <a:t>Apple M1 Ultra System (2022)</a:t>
            </a:r>
          </a:p>
        </p:txBody>
      </p:sp>
      <p:sp>
        <p:nvSpPr>
          <p:cNvPr id="8" name="TextBox 7">
            <a:extLst>
              <a:ext uri="{FF2B5EF4-FFF2-40B4-BE49-F238E27FC236}">
                <a16:creationId xmlns:a16="http://schemas.microsoft.com/office/drawing/2014/main" id="{A2A1C5B9-D3CC-6035-D80C-A166B5BD945F}"/>
              </a:ext>
            </a:extLst>
          </p:cNvPr>
          <p:cNvSpPr txBox="1"/>
          <p:nvPr/>
        </p:nvSpPr>
        <p:spPr>
          <a:xfrm>
            <a:off x="4139831" y="5609553"/>
            <a:ext cx="864339" cy="369332"/>
          </a:xfrm>
          <a:prstGeom prst="rect">
            <a:avLst/>
          </a:prstGeom>
          <a:noFill/>
        </p:spPr>
        <p:txBody>
          <a:bodyPr wrap="none" rtlCol="0">
            <a:spAutoFit/>
          </a:bodyPr>
          <a:lstStyle/>
          <a:p>
            <a:pPr eaLnBrk="0" fontAlgn="base" hangingPunct="0">
              <a:spcBef>
                <a:spcPct val="0"/>
              </a:spcBef>
              <a:spcAft>
                <a:spcPct val="0"/>
              </a:spcAft>
              <a:buClrTx/>
              <a:defRPr/>
            </a:pPr>
            <a:r>
              <a:rPr lang="en-US" sz="1800" kern="1200" dirty="0">
                <a:solidFill>
                  <a:srgbClr val="00FA00"/>
                </a:solidFill>
                <a:latin typeface="Arial" panose="020B0604020202020204" pitchFamily="34" charset="0"/>
                <a:ea typeface="ＭＳ Ｐゴシック" panose="020B0600070205080204" pitchFamily="34" charset="-128"/>
                <a:cs typeface="+mn-cs"/>
              </a:rPr>
              <a:t>DRAM</a:t>
            </a:r>
          </a:p>
        </p:txBody>
      </p:sp>
      <p:sp>
        <p:nvSpPr>
          <p:cNvPr id="10" name="TextBox 9">
            <a:extLst>
              <a:ext uri="{FF2B5EF4-FFF2-40B4-BE49-F238E27FC236}">
                <a16:creationId xmlns:a16="http://schemas.microsoft.com/office/drawing/2014/main" id="{EFC8947E-A616-D75A-85A7-B17561B4DB64}"/>
              </a:ext>
            </a:extLst>
          </p:cNvPr>
          <p:cNvSpPr txBox="1"/>
          <p:nvPr/>
        </p:nvSpPr>
        <p:spPr>
          <a:xfrm>
            <a:off x="7086683" y="5617106"/>
            <a:ext cx="864339" cy="369332"/>
          </a:xfrm>
          <a:prstGeom prst="rect">
            <a:avLst/>
          </a:prstGeom>
          <a:noFill/>
        </p:spPr>
        <p:txBody>
          <a:bodyPr wrap="none" rtlCol="0">
            <a:spAutoFit/>
          </a:bodyPr>
          <a:lstStyle/>
          <a:p>
            <a:pPr eaLnBrk="0" fontAlgn="base" hangingPunct="0">
              <a:spcBef>
                <a:spcPct val="0"/>
              </a:spcBef>
              <a:spcAft>
                <a:spcPct val="0"/>
              </a:spcAft>
              <a:buClrTx/>
              <a:defRPr/>
            </a:pPr>
            <a:r>
              <a:rPr lang="en-US" sz="1800" kern="1200" dirty="0">
                <a:solidFill>
                  <a:srgbClr val="00FA00"/>
                </a:solidFill>
                <a:latin typeface="Arial" panose="020B0604020202020204" pitchFamily="34" charset="0"/>
                <a:ea typeface="ＭＳ Ｐゴシック" panose="020B0600070205080204" pitchFamily="34" charset="-128"/>
                <a:cs typeface="+mn-cs"/>
              </a:rPr>
              <a:t>DRAM</a:t>
            </a:r>
          </a:p>
        </p:txBody>
      </p:sp>
      <p:sp>
        <p:nvSpPr>
          <p:cNvPr id="11" name="TextBox 10">
            <a:extLst>
              <a:ext uri="{FF2B5EF4-FFF2-40B4-BE49-F238E27FC236}">
                <a16:creationId xmlns:a16="http://schemas.microsoft.com/office/drawing/2014/main" id="{773E168C-9134-1C6E-4F85-8F2B609395F6}"/>
              </a:ext>
            </a:extLst>
          </p:cNvPr>
          <p:cNvSpPr txBox="1"/>
          <p:nvPr/>
        </p:nvSpPr>
        <p:spPr>
          <a:xfrm>
            <a:off x="5646255" y="5263144"/>
            <a:ext cx="890052" cy="646331"/>
          </a:xfrm>
          <a:prstGeom prst="rect">
            <a:avLst/>
          </a:prstGeom>
          <a:noFill/>
        </p:spPr>
        <p:txBody>
          <a:bodyPr wrap="none" rtlCol="0">
            <a:spAutoFit/>
          </a:bodyPr>
          <a:lstStyle/>
          <a:p>
            <a:pPr algn="ctr" eaLnBrk="0" fontAlgn="base" hangingPunct="0">
              <a:spcBef>
                <a:spcPct val="0"/>
              </a:spcBef>
              <a:spcAft>
                <a:spcPct val="0"/>
              </a:spcAft>
              <a:buClrTx/>
              <a:defRPr/>
            </a:pPr>
            <a:r>
              <a:rPr lang="en-US" sz="1800" kern="1200" dirty="0">
                <a:solidFill>
                  <a:srgbClr val="00FDFF"/>
                </a:solidFill>
                <a:latin typeface="Arial" panose="020B0604020202020204" pitchFamily="34" charset="0"/>
                <a:ea typeface="ＭＳ Ｐゴシック" panose="020B0600070205080204" pitchFamily="34" charset="-128"/>
                <a:cs typeface="+mn-cs"/>
              </a:rPr>
              <a:t>A lot of</a:t>
            </a:r>
          </a:p>
          <a:p>
            <a:pPr algn="ctr" eaLnBrk="0" fontAlgn="base" hangingPunct="0">
              <a:spcBef>
                <a:spcPct val="0"/>
              </a:spcBef>
              <a:spcAft>
                <a:spcPct val="0"/>
              </a:spcAft>
              <a:buClrTx/>
              <a:defRPr/>
            </a:pPr>
            <a:r>
              <a:rPr lang="en-US" sz="1800" kern="1200" dirty="0">
                <a:solidFill>
                  <a:srgbClr val="00FDFF"/>
                </a:solidFill>
                <a:latin typeface="Arial" panose="020B0604020202020204" pitchFamily="34" charset="0"/>
                <a:ea typeface="ＭＳ Ｐゴシック" panose="020B0600070205080204" pitchFamily="34" charset="-128"/>
                <a:cs typeface="+mn-cs"/>
              </a:rPr>
              <a:t>SRAM</a:t>
            </a:r>
          </a:p>
        </p:txBody>
      </p:sp>
      <p:sp>
        <p:nvSpPr>
          <p:cNvPr id="9" name="Rectangle 39">
            <a:extLst>
              <a:ext uri="{FF2B5EF4-FFF2-40B4-BE49-F238E27FC236}">
                <a16:creationId xmlns:a16="http://schemas.microsoft.com/office/drawing/2014/main" id="{007D205A-1318-551D-5272-8115998B1255}"/>
              </a:ext>
            </a:extLst>
          </p:cNvPr>
          <p:cNvSpPr>
            <a:spLocks noChangeArrowheads="1"/>
          </p:cNvSpPr>
          <p:nvPr/>
        </p:nvSpPr>
        <p:spPr bwMode="auto">
          <a:xfrm rot="5400000">
            <a:off x="777381" y="2472861"/>
            <a:ext cx="3900363" cy="227237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fontAlgn="base">
              <a:spcBef>
                <a:spcPct val="0"/>
              </a:spcBef>
              <a:spcAft>
                <a:spcPct val="0"/>
              </a:spcAft>
              <a:buClrTx/>
              <a:buSzTx/>
              <a:buNone/>
              <a:defRPr/>
            </a:pPr>
            <a:endParaRPr lang="en-US" altLang="en-US" sz="1800" kern="1200">
              <a:solidFill>
                <a:srgbClr val="000000"/>
              </a:solidFill>
              <a:latin typeface="Arial" panose="020B0604020202020204" pitchFamily="34" charset="0"/>
              <a:cs typeface="+mn-cs"/>
            </a:endParaRPr>
          </a:p>
        </p:txBody>
      </p:sp>
      <p:sp>
        <p:nvSpPr>
          <p:cNvPr id="12" name="Rectangle 39">
            <a:extLst>
              <a:ext uri="{FF2B5EF4-FFF2-40B4-BE49-F238E27FC236}">
                <a16:creationId xmlns:a16="http://schemas.microsoft.com/office/drawing/2014/main" id="{3662BFAB-2D15-A3C2-7D02-D2FB2B6A3B5D}"/>
              </a:ext>
            </a:extLst>
          </p:cNvPr>
          <p:cNvSpPr>
            <a:spLocks noChangeArrowheads="1"/>
          </p:cNvSpPr>
          <p:nvPr/>
        </p:nvSpPr>
        <p:spPr bwMode="auto">
          <a:xfrm rot="5400000">
            <a:off x="7527240" y="2459877"/>
            <a:ext cx="3900364" cy="229834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fontAlgn="base">
              <a:spcBef>
                <a:spcPct val="0"/>
              </a:spcBef>
              <a:spcAft>
                <a:spcPct val="0"/>
              </a:spcAft>
              <a:buClrTx/>
              <a:buSzTx/>
              <a:buNone/>
              <a:defRPr/>
            </a:pPr>
            <a:endParaRPr lang="en-US" altLang="en-US" sz="1800" kern="1200">
              <a:solidFill>
                <a:srgbClr val="000000"/>
              </a:solidFill>
              <a:latin typeface="Arial" panose="020B0604020202020204" pitchFamily="34" charset="0"/>
              <a:cs typeface="+mn-cs"/>
            </a:endParaRPr>
          </a:p>
        </p:txBody>
      </p:sp>
      <p:sp>
        <p:nvSpPr>
          <p:cNvPr id="13" name="TextBox 12">
            <a:extLst>
              <a:ext uri="{FF2B5EF4-FFF2-40B4-BE49-F238E27FC236}">
                <a16:creationId xmlns:a16="http://schemas.microsoft.com/office/drawing/2014/main" id="{3D11B37C-D3AA-9992-83DB-6800B95039FA}"/>
              </a:ext>
            </a:extLst>
          </p:cNvPr>
          <p:cNvSpPr txBox="1"/>
          <p:nvPr/>
        </p:nvSpPr>
        <p:spPr>
          <a:xfrm>
            <a:off x="2279577" y="5589240"/>
            <a:ext cx="992579" cy="369332"/>
          </a:xfrm>
          <a:prstGeom prst="rect">
            <a:avLst/>
          </a:prstGeom>
          <a:noFill/>
        </p:spPr>
        <p:txBody>
          <a:bodyPr wrap="none" rtlCol="0">
            <a:spAutoFit/>
          </a:bodyPr>
          <a:lstStyle/>
          <a:p>
            <a:pPr eaLnBrk="0" fontAlgn="base" hangingPunct="0">
              <a:spcBef>
                <a:spcPct val="0"/>
              </a:spcBef>
              <a:spcAft>
                <a:spcPct val="0"/>
              </a:spcAft>
              <a:buClrTx/>
              <a:defRPr/>
            </a:pPr>
            <a:r>
              <a:rPr lang="en-US" sz="1800" kern="1200" dirty="0">
                <a:solidFill>
                  <a:srgbClr val="FF0000"/>
                </a:solidFill>
                <a:latin typeface="Arial" panose="020B0604020202020204" pitchFamily="34" charset="0"/>
                <a:ea typeface="ＭＳ Ｐゴシック" panose="020B0600070205080204" pitchFamily="34" charset="-128"/>
                <a:cs typeface="+mn-cs"/>
              </a:rPr>
              <a:t>Storage</a:t>
            </a:r>
          </a:p>
        </p:txBody>
      </p:sp>
      <p:sp>
        <p:nvSpPr>
          <p:cNvPr id="14" name="TextBox 13">
            <a:extLst>
              <a:ext uri="{FF2B5EF4-FFF2-40B4-BE49-F238E27FC236}">
                <a16:creationId xmlns:a16="http://schemas.microsoft.com/office/drawing/2014/main" id="{79A0D39A-0DC5-90B4-0DBB-6BBA80E3CBFA}"/>
              </a:ext>
            </a:extLst>
          </p:cNvPr>
          <p:cNvSpPr txBox="1"/>
          <p:nvPr/>
        </p:nvSpPr>
        <p:spPr>
          <a:xfrm>
            <a:off x="8994118" y="5610646"/>
            <a:ext cx="992579" cy="369332"/>
          </a:xfrm>
          <a:prstGeom prst="rect">
            <a:avLst/>
          </a:prstGeom>
          <a:noFill/>
        </p:spPr>
        <p:txBody>
          <a:bodyPr wrap="none" rtlCol="0">
            <a:spAutoFit/>
          </a:bodyPr>
          <a:lstStyle/>
          <a:p>
            <a:pPr eaLnBrk="0" fontAlgn="base" hangingPunct="0">
              <a:spcBef>
                <a:spcPct val="0"/>
              </a:spcBef>
              <a:spcAft>
                <a:spcPct val="0"/>
              </a:spcAft>
              <a:buClrTx/>
              <a:defRPr/>
            </a:pPr>
            <a:r>
              <a:rPr lang="en-US" sz="1800" kern="1200" dirty="0">
                <a:solidFill>
                  <a:srgbClr val="FF0000"/>
                </a:solidFill>
                <a:latin typeface="Arial" panose="020B0604020202020204" pitchFamily="34" charset="0"/>
                <a:ea typeface="ＭＳ Ｐゴシック" panose="020B0600070205080204" pitchFamily="34" charset="-128"/>
                <a:cs typeface="+mn-cs"/>
              </a:rPr>
              <a:t>Storage</a:t>
            </a:r>
          </a:p>
        </p:txBody>
      </p:sp>
      <p:sp>
        <p:nvSpPr>
          <p:cNvPr id="15" name="Rectangle 39">
            <a:extLst>
              <a:ext uri="{FF2B5EF4-FFF2-40B4-BE49-F238E27FC236}">
                <a16:creationId xmlns:a16="http://schemas.microsoft.com/office/drawing/2014/main" id="{71AD81D4-F29E-78E6-F541-517C58C8DC66}"/>
              </a:ext>
            </a:extLst>
          </p:cNvPr>
          <p:cNvSpPr>
            <a:spLocks noChangeArrowheads="1"/>
          </p:cNvSpPr>
          <p:nvPr/>
        </p:nvSpPr>
        <p:spPr bwMode="auto">
          <a:xfrm rot="5400000">
            <a:off x="5841705" y="-3213695"/>
            <a:ext cx="534558" cy="9035225"/>
          </a:xfrm>
          <a:prstGeom prst="rect">
            <a:avLst/>
          </a:prstGeom>
          <a:noFill/>
          <a:ln w="50800">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fontAlgn="base">
              <a:spcBef>
                <a:spcPct val="0"/>
              </a:spcBef>
              <a:spcAft>
                <a:spcPct val="0"/>
              </a:spcAft>
              <a:buClrTx/>
              <a:buSzTx/>
              <a:buNone/>
              <a:defRPr/>
            </a:pPr>
            <a:endParaRPr lang="en-US" altLang="en-US" sz="1800" kern="1200">
              <a:solidFill>
                <a:srgbClr val="000000"/>
              </a:solidFill>
              <a:latin typeface="Arial" panose="020B0604020202020204" pitchFamily="34" charset="0"/>
              <a:cs typeface="+mn-cs"/>
            </a:endParaRPr>
          </a:p>
        </p:txBody>
      </p:sp>
      <p:sp>
        <p:nvSpPr>
          <p:cNvPr id="16" name="TextBox 15">
            <a:extLst>
              <a:ext uri="{FF2B5EF4-FFF2-40B4-BE49-F238E27FC236}">
                <a16:creationId xmlns:a16="http://schemas.microsoft.com/office/drawing/2014/main" id="{B793D85F-140C-F27C-6FA0-DFE552ECD580}"/>
              </a:ext>
            </a:extLst>
          </p:cNvPr>
          <p:cNvSpPr txBox="1"/>
          <p:nvPr/>
        </p:nvSpPr>
        <p:spPr>
          <a:xfrm>
            <a:off x="5628205" y="1108594"/>
            <a:ext cx="1031051" cy="369332"/>
          </a:xfrm>
          <a:prstGeom prst="rect">
            <a:avLst/>
          </a:prstGeom>
          <a:noFill/>
        </p:spPr>
        <p:txBody>
          <a:bodyPr wrap="none" rtlCol="0">
            <a:spAutoFit/>
          </a:bodyPr>
          <a:lstStyle/>
          <a:p>
            <a:pPr eaLnBrk="0" fontAlgn="base" hangingPunct="0">
              <a:spcBef>
                <a:spcPct val="0"/>
              </a:spcBef>
              <a:spcAft>
                <a:spcPct val="0"/>
              </a:spcAft>
              <a:buClrTx/>
              <a:defRPr/>
            </a:pPr>
            <a:r>
              <a:rPr lang="en-US" sz="1800" kern="1200" dirty="0">
                <a:solidFill>
                  <a:srgbClr val="FFC000"/>
                </a:solidFill>
                <a:latin typeface="Arial" panose="020B0604020202020204" pitchFamily="34" charset="0"/>
                <a:ea typeface="ＭＳ Ｐゴシック" panose="020B0600070205080204" pitchFamily="34" charset="-128"/>
                <a:cs typeface="+mn-cs"/>
              </a:rPr>
              <a:t>Sensors</a:t>
            </a:r>
          </a:p>
        </p:txBody>
      </p:sp>
    </p:spTree>
    <p:extLst>
      <p:ext uri="{BB962C8B-B14F-4D97-AF65-F5344CB8AC3E}">
        <p14:creationId xmlns:p14="http://schemas.microsoft.com/office/powerpoint/2010/main" val="357507792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1936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buClrTx/>
              <a:defRPr/>
            </a:pPr>
            <a:endParaRPr lang="en-US" sz="2800" kern="1200">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4813300" y="4584705"/>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buClrTx/>
              <a:defRPr/>
            </a:pPr>
            <a:endParaRPr lang="en-US" sz="2800" kern="1200">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1943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2216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buClrTx/>
              <a:defRPr/>
            </a:pPr>
            <a:endParaRPr lang="en-US" sz="2800" kern="1200">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2525153" y="1828676"/>
            <a:ext cx="391647" cy="393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buClrTx/>
              <a:defRPr/>
            </a:pPr>
            <a:r>
              <a:rPr lang="en-US" sz="1600" kern="1200">
                <a:latin typeface="Myriad Pro Bold Cond"/>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buClrTx/>
              <a:defRPr/>
            </a:pPr>
            <a:r>
              <a:rPr lang="en-US" sz="1600" kern="1200">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3448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buClrTx/>
              <a:defRPr/>
            </a:pPr>
            <a:endParaRPr lang="en-US" sz="2800" kern="1200">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3759434" y="1828676"/>
            <a:ext cx="391647" cy="393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buClrTx/>
              <a:defRPr/>
            </a:pPr>
            <a:r>
              <a:rPr lang="en-US" sz="1600" kern="1200">
                <a:latin typeface="Myriad Pro Bold Cond"/>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buClrTx/>
              <a:defRPr/>
            </a:pPr>
            <a:r>
              <a:rPr lang="en-US" sz="1600" kern="1200">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2216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buClrTx/>
              <a:defRPr/>
            </a:pPr>
            <a:endParaRPr lang="en-US" sz="2800" kern="1200">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2527534" y="2895476"/>
            <a:ext cx="391647" cy="393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buClrTx/>
              <a:defRPr/>
            </a:pPr>
            <a:r>
              <a:rPr lang="en-US" sz="1600" kern="1200">
                <a:latin typeface="Myriad Pro Bold Cond"/>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buClrTx/>
              <a:defRPr/>
            </a:pPr>
            <a:r>
              <a:rPr lang="en-US" sz="1600" kern="1200">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3448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buClrTx/>
              <a:defRPr/>
            </a:pPr>
            <a:endParaRPr lang="en-US" sz="2800" kern="1200">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3759434" y="2895476"/>
            <a:ext cx="391647" cy="393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buClrTx/>
              <a:defRPr/>
            </a:pPr>
            <a:r>
              <a:rPr lang="en-US" sz="1600" kern="1200">
                <a:latin typeface="Myriad Pro Bold Cond"/>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buClrTx/>
              <a:defRPr/>
            </a:pPr>
            <a:r>
              <a:rPr lang="en-US" sz="1600" kern="1200">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4679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buClrTx/>
              <a:defRPr/>
            </a:pPr>
            <a:endParaRPr lang="en-US" sz="2800" kern="1200">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4696966" y="1734752"/>
            <a:ext cx="54859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buClrTx/>
              <a:defRPr/>
            </a:pPr>
            <a:r>
              <a:rPr lang="en-US" sz="1000" kern="1200" dirty="0">
                <a:latin typeface="Myriad Pro Bold Cond"/>
                <a:ea typeface="ＭＳ Ｐゴシック" charset="0"/>
                <a:cs typeface="Myriad Pro Bold Cond" charset="0"/>
                <a:sym typeface="Myriad Pro Bold Cond" charset="0"/>
              </a:rPr>
              <a:t>mini-CPU</a:t>
            </a:r>
          </a:p>
          <a:p>
            <a:pPr algn="ctr" defTabSz="457200" fontAlgn="base">
              <a:lnSpc>
                <a:spcPct val="80000"/>
              </a:lnSpc>
              <a:spcBef>
                <a:spcPct val="0"/>
              </a:spcBef>
              <a:spcAft>
                <a:spcPct val="0"/>
              </a:spcAft>
              <a:buClrTx/>
              <a:defRPr/>
            </a:pPr>
            <a:r>
              <a:rPr lang="en-US" sz="1200" kern="1200" dirty="0">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4679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buClrTx/>
              <a:defRPr/>
            </a:pPr>
            <a:endParaRPr lang="en-US" sz="2800" kern="1200">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4786105" y="2382746"/>
            <a:ext cx="371898" cy="295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buClrTx/>
              <a:defRPr/>
            </a:pPr>
            <a:r>
              <a:rPr lang="en-US" sz="1200" kern="1200">
                <a:latin typeface="Myriad Pro Bold Cond"/>
                <a:ea typeface="ＭＳ Ｐゴシック" charset="0"/>
                <a:cs typeface="Myriad Pro Bold Cond" charset="0"/>
                <a:sym typeface="Myriad Pro Bold Cond" charset="0"/>
              </a:rPr>
              <a:t>video</a:t>
            </a:r>
          </a:p>
          <a:p>
            <a:pPr algn="ctr" defTabSz="457200" fontAlgn="base">
              <a:lnSpc>
                <a:spcPct val="80000"/>
              </a:lnSpc>
              <a:spcBef>
                <a:spcPct val="0"/>
              </a:spcBef>
              <a:spcAft>
                <a:spcPct val="0"/>
              </a:spcAft>
              <a:buClrTx/>
              <a:defRPr/>
            </a:pPr>
            <a:r>
              <a:rPr lang="en-US" sz="1200" kern="1200">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5549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buClrTx/>
              <a:defRPr/>
            </a:pPr>
            <a:endParaRPr lang="en-US" sz="2800" kern="1200">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5560309" y="1766535"/>
            <a:ext cx="803105" cy="480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buClrTx/>
              <a:defRPr/>
            </a:pPr>
            <a:r>
              <a:rPr lang="en-US" kern="1200" dirty="0">
                <a:latin typeface="Myriad Pro Bold Cond"/>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buClrTx/>
              <a:defRPr/>
            </a:pPr>
            <a:r>
              <a:rPr lang="en-US" sz="1100" kern="1200" dirty="0">
                <a:latin typeface="Myriad Pro Bold Cond"/>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buClrTx/>
              <a:defRPr/>
            </a:pPr>
            <a:r>
              <a:rPr lang="en-US" kern="1200" dirty="0">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6508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buClrTx/>
              <a:defRPr/>
            </a:pPr>
            <a:endParaRPr lang="en-US" sz="2800" kern="1200">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6516777" y="1776060"/>
            <a:ext cx="803105" cy="480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buClrTx/>
              <a:defRPr/>
            </a:pPr>
            <a:r>
              <a:rPr lang="en-US" kern="1200" dirty="0">
                <a:latin typeface="Myriad Pro Bold Cond"/>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buClrTx/>
              <a:defRPr/>
            </a:pPr>
            <a:r>
              <a:rPr lang="en-US" sz="1100" kern="1200" dirty="0">
                <a:latin typeface="Myriad Pro Bold Cond"/>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buClrTx/>
              <a:defRPr/>
            </a:pPr>
            <a:r>
              <a:rPr lang="en-US" kern="1200" dirty="0">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5549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buClrTx/>
              <a:defRPr/>
            </a:pPr>
            <a:endParaRPr lang="en-US" sz="2800" kern="1200">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5557927" y="2747610"/>
            <a:ext cx="803105" cy="480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buClrTx/>
              <a:defRPr/>
            </a:pPr>
            <a:r>
              <a:rPr lang="en-US" kern="1200" dirty="0">
                <a:latin typeface="Myriad Pro Bold Cond"/>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buClrTx/>
              <a:defRPr/>
            </a:pPr>
            <a:r>
              <a:rPr lang="en-US" sz="1100" kern="1200" dirty="0">
                <a:latin typeface="Myriad Pro Bold Cond"/>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buClrTx/>
              <a:defRPr/>
            </a:pPr>
            <a:r>
              <a:rPr lang="en-US" kern="1200" dirty="0">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6508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buClrTx/>
              <a:defRPr/>
            </a:pPr>
            <a:endParaRPr lang="en-US" sz="2800" kern="1200">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6516777" y="2753960"/>
            <a:ext cx="803105" cy="480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buClrTx/>
              <a:defRPr/>
            </a:pPr>
            <a:r>
              <a:rPr lang="en-US" kern="1200" dirty="0">
                <a:latin typeface="Myriad Pro Bold Cond"/>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buClrTx/>
              <a:defRPr/>
            </a:pPr>
            <a:r>
              <a:rPr lang="en-US" sz="1100" kern="1200" dirty="0">
                <a:latin typeface="Myriad Pro Bold Cond"/>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buClrTx/>
              <a:defRPr/>
            </a:pPr>
            <a:r>
              <a:rPr lang="en-US" kern="1200" dirty="0">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5454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buClrTx/>
              <a:defRPr/>
            </a:pPr>
            <a:endParaRPr lang="en-US" sz="2800" kern="1200">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2216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buClrTx/>
              <a:defRPr/>
            </a:pPr>
            <a:endParaRPr lang="en-US" sz="2800" kern="1200">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4662267" y="4111566"/>
            <a:ext cx="312394" cy="196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buClrTx/>
              <a:defRPr/>
            </a:pPr>
            <a:r>
              <a:rPr lang="en-US" sz="1600" kern="1200">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3968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buClrTx/>
              <a:defRPr/>
            </a:pPr>
            <a:endParaRPr lang="en-US" sz="2800" kern="1200">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3954509" y="4829112"/>
            <a:ext cx="1723934" cy="196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buClrTx/>
              <a:defRPr/>
            </a:pPr>
            <a:r>
              <a:rPr lang="en-US" sz="1600" kern="1200">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8489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buClrTx/>
              <a:defRPr/>
            </a:pPr>
            <a:endParaRPr lang="en-US" sz="2800" kern="1200">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8518958" y="4606151"/>
            <a:ext cx="163743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buClrTx/>
              <a:defRPr/>
            </a:pPr>
            <a:r>
              <a:rPr lang="en-US" sz="1500" kern="1200" dirty="0">
                <a:latin typeface="Myriad Pro Bold Cond"/>
                <a:ea typeface="ＭＳ Ｐゴシック" charset="0"/>
                <a:cs typeface="Myriad Pro Bold Cond" charset="0"/>
                <a:sym typeface="Myriad Pro Bold Cond" charset="0"/>
              </a:rPr>
              <a:t>Specialized</a:t>
            </a:r>
          </a:p>
          <a:p>
            <a:pPr algn="ctr" defTabSz="457200" fontAlgn="base">
              <a:lnSpc>
                <a:spcPct val="80000"/>
              </a:lnSpc>
              <a:spcBef>
                <a:spcPct val="0"/>
              </a:spcBef>
              <a:spcAft>
                <a:spcPct val="0"/>
              </a:spcAft>
              <a:buClrTx/>
              <a:defRPr/>
            </a:pPr>
            <a:r>
              <a:rPr lang="en-US" sz="1500" kern="1200" dirty="0">
                <a:latin typeface="Myriad Pro Bold Cond"/>
                <a:ea typeface="ＭＳ Ｐゴシック" charset="0"/>
                <a:cs typeface="Myriad Pro Bold Cond" charset="0"/>
                <a:sym typeface="Myriad Pro Bold Cond" charset="0"/>
              </a:rPr>
              <a:t>compute-capability</a:t>
            </a:r>
          </a:p>
          <a:p>
            <a:pPr algn="ctr" defTabSz="457200" fontAlgn="base">
              <a:lnSpc>
                <a:spcPct val="80000"/>
              </a:lnSpc>
              <a:spcBef>
                <a:spcPct val="0"/>
              </a:spcBef>
              <a:spcAft>
                <a:spcPct val="0"/>
              </a:spcAft>
              <a:buClrTx/>
              <a:defRPr/>
            </a:pPr>
            <a:r>
              <a:rPr lang="en-US" sz="1500" kern="1200" dirty="0">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8178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buClrTx/>
              <a:defRPr/>
            </a:pPr>
            <a:endParaRPr lang="en-US" sz="2800" kern="1200">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8952076" y="2993962"/>
            <a:ext cx="768032" cy="196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buClrTx/>
              <a:defRPr/>
            </a:pPr>
            <a:r>
              <a:rPr lang="en-US" sz="1600" kern="1200">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8242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buClrTx/>
              <a:defRPr/>
            </a:pPr>
            <a:endParaRPr lang="en-US" sz="2800" kern="1200">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4673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buClrTx/>
              <a:defRPr/>
            </a:pPr>
            <a:endParaRPr lang="en-US" sz="2800" kern="1200">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4691164" y="3036796"/>
            <a:ext cx="554639" cy="295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buClrTx/>
              <a:defRPr/>
            </a:pPr>
            <a:r>
              <a:rPr lang="en-US" sz="1200" kern="1200">
                <a:latin typeface="Myriad Pro Bold Cond"/>
                <a:ea typeface="ＭＳ Ｐゴシック" charset="0"/>
                <a:cs typeface="Myriad Pro Bold Cond" charset="0"/>
                <a:sym typeface="Myriad Pro Bold Cond" charset="0"/>
              </a:rPr>
              <a:t>imaging</a:t>
            </a:r>
          </a:p>
          <a:p>
            <a:pPr algn="ctr" defTabSz="457200" fontAlgn="base">
              <a:lnSpc>
                <a:spcPct val="80000"/>
              </a:lnSpc>
              <a:spcBef>
                <a:spcPct val="0"/>
              </a:spcBef>
              <a:spcAft>
                <a:spcPct val="0"/>
              </a:spcAft>
              <a:buClrTx/>
              <a:defRPr/>
            </a:pPr>
            <a:r>
              <a:rPr lang="en-US" sz="1200" kern="1200">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5667709" y="5527612"/>
            <a:ext cx="1143133" cy="196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buClrTx/>
              <a:defRPr/>
            </a:pPr>
            <a:r>
              <a:rPr lang="en-US" sz="1600" kern="1200">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1940723"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buClrTx/>
              <a:defRPr/>
            </a:pPr>
            <a:endParaRPr lang="en-US" sz="2800" kern="1200">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9340850" y="5226849"/>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buClrTx/>
              <a:defRPr/>
            </a:pPr>
            <a:endParaRPr lang="en-US" sz="2800" kern="1200">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8236426"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defTabSz="457200">
              <a:buClrTx/>
              <a:defRPr/>
            </a:pPr>
            <a:endParaRPr lang="en-US" sz="1800" kern="1200">
              <a:latin typeface="Myriad Pro Bold Cond"/>
              <a:ea typeface="ヒラギノ角ゴ ProN W6"/>
            </a:endParaRPr>
          </a:p>
        </p:txBody>
      </p:sp>
      <p:sp>
        <p:nvSpPr>
          <p:cNvPr id="42" name="TextBox 41"/>
          <p:cNvSpPr txBox="1"/>
          <p:nvPr/>
        </p:nvSpPr>
        <p:spPr>
          <a:xfrm>
            <a:off x="2085526" y="6279704"/>
            <a:ext cx="7466858" cy="461665"/>
          </a:xfrm>
          <a:prstGeom prst="rect">
            <a:avLst/>
          </a:prstGeom>
          <a:noFill/>
        </p:spPr>
        <p:txBody>
          <a:bodyPr wrap="none" rtlCol="0">
            <a:spAutoFit/>
          </a:bodyPr>
          <a:lstStyle/>
          <a:p>
            <a:pPr>
              <a:buClrTx/>
              <a:defRPr/>
            </a:pPr>
            <a:r>
              <a:rPr lang="en-US" sz="2400" b="1" dirty="0">
                <a:solidFill>
                  <a:srgbClr val="FF0000"/>
                </a:solidFill>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1875573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5" y="152400"/>
            <a:ext cx="8915400" cy="1066800"/>
          </a:xfrm>
        </p:spPr>
        <p:txBody>
          <a:bodyPr/>
          <a:lstStyle/>
          <a:p>
            <a:r>
              <a:rPr lang="en-US" dirty="0"/>
              <a:t>Problem</a:t>
            </a:r>
          </a:p>
        </p:txBody>
      </p:sp>
      <p:sp>
        <p:nvSpPr>
          <p:cNvPr id="3" name="Content Placeholder 2"/>
          <p:cNvSpPr>
            <a:spLocks noGrp="1"/>
          </p:cNvSpPr>
          <p:nvPr>
            <p:ph idx="1"/>
          </p:nvPr>
        </p:nvSpPr>
        <p:spPr>
          <a:xfrm>
            <a:off x="152400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a:buClrTx/>
              <a:defRPr/>
            </a:pPr>
            <a:fld id="{8E574D81-B5DE-384D-B24B-566C679AE608}" type="slidenum">
              <a:rPr lang="en-US" kern="1200">
                <a:ea typeface="+mn-ea"/>
                <a:cs typeface="+mn-cs"/>
              </a:rPr>
              <a:pPr>
                <a:buClrTx/>
                <a:defRPr/>
              </a:pPr>
              <a:t>3</a:t>
            </a:fld>
            <a:endParaRPr lang="en-US" kern="1200">
              <a:ea typeface="+mn-ea"/>
              <a:cs typeface="+mn-cs"/>
            </a:endParaRPr>
          </a:p>
        </p:txBody>
      </p:sp>
    </p:spTree>
    <p:extLst>
      <p:ext uri="{BB962C8B-B14F-4D97-AF65-F5344CB8AC3E}">
        <p14:creationId xmlns:p14="http://schemas.microsoft.com/office/powerpoint/2010/main" val="249830596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A5712"/>
                </a:solidFill>
                <a:latin typeface="Garamond"/>
                <a:cs typeface="Garamond"/>
              </a:rPr>
              <a:t>Goal: Processing Inside Memory/Storage</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dirty="0">
              <a:latin typeface="Tahoma"/>
              <a:cs typeface="Tahoma"/>
            </a:endParaRPr>
          </a:p>
          <a:p>
            <a:r>
              <a:rPr lang="en-US" dirty="0">
                <a:latin typeface="Tahoma"/>
                <a:cs typeface="Tahoma"/>
              </a:rPr>
              <a:t>Many questions </a:t>
            </a:r>
            <a:r>
              <a:rPr lang="is-IS" dirty="0">
                <a:latin typeface="Tahoma"/>
                <a:cs typeface="Tahoma"/>
              </a:rPr>
              <a:t>… </a:t>
            </a:r>
            <a:r>
              <a:rPr lang="en-US" dirty="0">
                <a:cs typeface="Tahoma"/>
              </a:rPr>
              <a:t>How do we design the:</a:t>
            </a:r>
            <a:endParaRPr lang="is-IS" dirty="0">
              <a:latin typeface="Tahoma"/>
              <a:cs typeface="Tahoma"/>
            </a:endParaRPr>
          </a:p>
          <a:p>
            <a:pPr lvl="1"/>
            <a:r>
              <a:rPr lang="en-US" dirty="0">
                <a:latin typeface="Tahoma"/>
                <a:cs typeface="Tahoma"/>
              </a:rPr>
              <a:t>compute-capable memory &amp; controllers?</a:t>
            </a:r>
          </a:p>
          <a:p>
            <a:pPr lvl="1"/>
            <a:r>
              <a:rPr lang="en-US" dirty="0">
                <a:latin typeface="Tahoma"/>
                <a:cs typeface="Tahoma"/>
              </a:rPr>
              <a:t>processors &amp; communication units?</a:t>
            </a:r>
          </a:p>
          <a:p>
            <a:pPr lvl="1"/>
            <a:r>
              <a:rPr lang="en-US" dirty="0">
                <a:latin typeface="Tahoma"/>
                <a:cs typeface="Tahoma"/>
              </a:rPr>
              <a:t>software &amp; hardware interfaces?</a:t>
            </a:r>
          </a:p>
          <a:p>
            <a:pPr lvl="1"/>
            <a:r>
              <a:rPr lang="en-US" dirty="0">
                <a:latin typeface="Tahoma"/>
                <a:cs typeface="Tahoma"/>
              </a:rPr>
              <a:t>system software, compilers, languages?</a:t>
            </a:r>
          </a:p>
          <a:p>
            <a:pPr lvl="1"/>
            <a:r>
              <a:rPr lang="en-US" dirty="0">
                <a:latin typeface="Tahoma"/>
                <a:cs typeface="Tahoma"/>
              </a:rPr>
              <a:t>algorithms &amp; theoretical foundations?</a:t>
            </a:r>
          </a:p>
        </p:txBody>
      </p:sp>
      <p:sp>
        <p:nvSpPr>
          <p:cNvPr id="4" name="Rectangle 5"/>
          <p:cNvSpPr>
            <a:spLocks/>
          </p:cNvSpPr>
          <p:nvPr/>
        </p:nvSpPr>
        <p:spPr bwMode="auto">
          <a:xfrm>
            <a:off x="2999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cs typeface="ヒラギノ角ゴ ProN W6"/>
            </a:endParaRPr>
          </a:p>
        </p:txBody>
      </p:sp>
      <p:sp>
        <p:nvSpPr>
          <p:cNvPr id="5" name="Rectangle 6"/>
          <p:cNvSpPr>
            <a:spLocks/>
          </p:cNvSpPr>
          <p:nvPr/>
        </p:nvSpPr>
        <p:spPr bwMode="auto">
          <a:xfrm>
            <a:off x="3171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buClrTx/>
              <a:defRPr/>
            </a:pPr>
            <a:endParaRPr lang="en-US" sz="1800" kern="1200">
              <a:latin typeface="Myriad Pro Bold Cond"/>
              <a:ea typeface="ヒラギノ角ゴ ProN W6"/>
              <a:cs typeface="ヒラギノ角ゴ ProN W6"/>
            </a:endParaRPr>
          </a:p>
        </p:txBody>
      </p:sp>
      <p:sp>
        <p:nvSpPr>
          <p:cNvPr id="6" name="Rectangle 7"/>
          <p:cNvSpPr>
            <a:spLocks/>
          </p:cNvSpPr>
          <p:nvPr/>
        </p:nvSpPr>
        <p:spPr bwMode="auto">
          <a:xfrm>
            <a:off x="3406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buClrTx/>
              <a:defRPr/>
            </a:pPr>
            <a:r>
              <a:rPr lang="en-US" sz="1600" kern="1200">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3736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cs typeface="ヒラギノ角ゴ ProN W6"/>
            </a:endParaRPr>
          </a:p>
        </p:txBody>
      </p:sp>
      <p:sp>
        <p:nvSpPr>
          <p:cNvPr id="8" name="Line 9"/>
          <p:cNvSpPr>
            <a:spLocks noChangeShapeType="1"/>
          </p:cNvSpPr>
          <p:nvPr/>
        </p:nvSpPr>
        <p:spPr bwMode="auto">
          <a:xfrm>
            <a:off x="3736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cs typeface="ヒラギノ角ゴ ProN W6"/>
            </a:endParaRPr>
          </a:p>
        </p:txBody>
      </p:sp>
      <p:sp>
        <p:nvSpPr>
          <p:cNvPr id="9" name="Rectangle 10"/>
          <p:cNvSpPr>
            <a:spLocks/>
          </p:cNvSpPr>
          <p:nvPr/>
        </p:nvSpPr>
        <p:spPr bwMode="auto">
          <a:xfrm>
            <a:off x="3158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buClrTx/>
              <a:defRPr/>
            </a:pPr>
            <a:endParaRPr lang="en-US" sz="1800" kern="1200">
              <a:latin typeface="Myriad Pro Bold Cond"/>
              <a:ea typeface="ヒラギノ角ゴ ProN W6"/>
              <a:cs typeface="ヒラギノ角ゴ ProN W6"/>
            </a:endParaRPr>
          </a:p>
        </p:txBody>
      </p:sp>
      <p:sp>
        <p:nvSpPr>
          <p:cNvPr id="10" name="Rectangle 11"/>
          <p:cNvSpPr>
            <a:spLocks/>
          </p:cNvSpPr>
          <p:nvPr/>
        </p:nvSpPr>
        <p:spPr bwMode="auto">
          <a:xfrm>
            <a:off x="3215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algn="ctr" defTabSz="457200">
              <a:lnSpc>
                <a:spcPct val="80000"/>
              </a:lnSpc>
              <a:buClrTx/>
              <a:defRPr/>
            </a:pPr>
            <a:r>
              <a:rPr lang="en-US" sz="1500" kern="1200" dirty="0">
                <a:latin typeface="Myriad Pro Bold Cond" charset="0"/>
                <a:ea typeface="ＭＳ Ｐゴシック" charset="0"/>
                <a:cs typeface="Myriad Pro Bold Cond" charset="0"/>
                <a:sym typeface="Myriad Pro Bold Cond" charset="0"/>
              </a:rPr>
              <a:t>Processor</a:t>
            </a:r>
          </a:p>
          <a:p>
            <a:pPr algn="ctr" defTabSz="457200">
              <a:lnSpc>
                <a:spcPct val="80000"/>
              </a:lnSpc>
              <a:buClrTx/>
              <a:defRPr/>
            </a:pPr>
            <a:r>
              <a:rPr lang="en-US" sz="1500" kern="1200" dirty="0">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7259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buClrTx/>
              <a:defRPr/>
            </a:pPr>
            <a:r>
              <a:rPr lang="en-US" sz="1600" kern="1200" dirty="0">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5438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cs typeface="ヒラギノ角ゴ ProN W6"/>
            </a:endParaRPr>
          </a:p>
        </p:txBody>
      </p:sp>
      <p:sp>
        <p:nvSpPr>
          <p:cNvPr id="13" name="Rectangle 14"/>
          <p:cNvSpPr>
            <a:spLocks/>
          </p:cNvSpPr>
          <p:nvPr/>
        </p:nvSpPr>
        <p:spPr bwMode="auto">
          <a:xfrm>
            <a:off x="6096001" y="1411414"/>
            <a:ext cx="1871663" cy="184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buClrTx/>
              <a:defRPr/>
            </a:pPr>
            <a:r>
              <a:rPr lang="en-US" sz="1600" kern="1200" dirty="0">
                <a:latin typeface="Myriad Pro Bold Cond" charset="0"/>
                <a:ea typeface="ＭＳ Ｐゴシック" charset="0"/>
                <a:cs typeface="Myriad Pro Bold Cond" charset="0"/>
                <a:sym typeface="Myriad Pro Bold Cond" charset="0"/>
              </a:rPr>
              <a:t> Memory/Storage</a:t>
            </a:r>
          </a:p>
        </p:txBody>
      </p:sp>
      <p:sp>
        <p:nvSpPr>
          <p:cNvPr id="14" name="Line 15"/>
          <p:cNvSpPr>
            <a:spLocks noChangeShapeType="1"/>
          </p:cNvSpPr>
          <p:nvPr/>
        </p:nvSpPr>
        <p:spPr bwMode="auto">
          <a:xfrm>
            <a:off x="6888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cs typeface="ヒラギノ角ゴ ProN W6"/>
            </a:endParaRPr>
          </a:p>
        </p:txBody>
      </p:sp>
      <p:sp>
        <p:nvSpPr>
          <p:cNvPr id="15" name="AutoShape 16"/>
          <p:cNvSpPr>
            <a:spLocks/>
          </p:cNvSpPr>
          <p:nvPr/>
        </p:nvSpPr>
        <p:spPr bwMode="auto">
          <a:xfrm>
            <a:off x="3006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defTabSz="457200">
              <a:buClrTx/>
              <a:defRPr/>
            </a:pPr>
            <a:endParaRPr lang="en-US" sz="1800" kern="1200">
              <a:latin typeface="Myriad Pro Bold Cond"/>
              <a:ea typeface="ヒラギノ角ゴ ProN W6"/>
              <a:cs typeface="ヒラギノ角ゴ ProN W6"/>
            </a:endParaRPr>
          </a:p>
        </p:txBody>
      </p:sp>
      <p:sp>
        <p:nvSpPr>
          <p:cNvPr id="16" name="Rectangle 17"/>
          <p:cNvSpPr>
            <a:spLocks/>
          </p:cNvSpPr>
          <p:nvPr/>
        </p:nvSpPr>
        <p:spPr bwMode="auto">
          <a:xfrm>
            <a:off x="5546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buClrTx/>
              <a:defRPr/>
            </a:pPr>
            <a:endParaRPr lang="en-US" sz="1800" kern="1200">
              <a:latin typeface="Myriad Pro Bold Cond"/>
              <a:ea typeface="ヒラギノ角ゴ ProN W6"/>
              <a:cs typeface="ヒラギノ角ゴ ProN W6"/>
            </a:endParaRPr>
          </a:p>
        </p:txBody>
      </p:sp>
      <p:sp>
        <p:nvSpPr>
          <p:cNvPr id="17" name="Rectangle 18"/>
          <p:cNvSpPr>
            <a:spLocks/>
          </p:cNvSpPr>
          <p:nvPr/>
        </p:nvSpPr>
        <p:spPr bwMode="auto">
          <a:xfrm>
            <a:off x="5546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buClrTx/>
              <a:defRPr/>
            </a:pPr>
            <a:endParaRPr lang="en-US" sz="1800" kern="1200">
              <a:latin typeface="Myriad Pro Bold Cond"/>
              <a:ea typeface="ヒラギノ角ゴ ProN W6"/>
              <a:cs typeface="ヒラギノ角ゴ ProN W6"/>
            </a:endParaRPr>
          </a:p>
        </p:txBody>
      </p:sp>
      <p:sp>
        <p:nvSpPr>
          <p:cNvPr id="18" name="Rectangle 19"/>
          <p:cNvSpPr>
            <a:spLocks/>
          </p:cNvSpPr>
          <p:nvPr/>
        </p:nvSpPr>
        <p:spPr bwMode="auto">
          <a:xfrm>
            <a:off x="5546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buClrTx/>
              <a:defRPr/>
            </a:pPr>
            <a:endParaRPr lang="en-US" sz="1800" kern="1200">
              <a:latin typeface="Myriad Pro Bold Cond"/>
              <a:ea typeface="ヒラギノ角ゴ ProN W6"/>
              <a:cs typeface="ヒラギノ角ゴ ProN W6"/>
            </a:endParaRPr>
          </a:p>
        </p:txBody>
      </p:sp>
      <p:sp>
        <p:nvSpPr>
          <p:cNvPr id="19" name="Rectangle 20"/>
          <p:cNvSpPr>
            <a:spLocks/>
          </p:cNvSpPr>
          <p:nvPr/>
        </p:nvSpPr>
        <p:spPr bwMode="auto">
          <a:xfrm>
            <a:off x="5546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buClrTx/>
              <a:defRPr/>
            </a:pPr>
            <a:endParaRPr lang="en-US" sz="1800" kern="1200">
              <a:latin typeface="Myriad Pro Bold Cond"/>
              <a:ea typeface="ヒラギノ角ゴ ProN W6"/>
              <a:cs typeface="ヒラギノ角ゴ ProN W6"/>
            </a:endParaRPr>
          </a:p>
        </p:txBody>
      </p:sp>
      <p:sp>
        <p:nvSpPr>
          <p:cNvPr id="20" name="Rectangle 21"/>
          <p:cNvSpPr>
            <a:spLocks/>
          </p:cNvSpPr>
          <p:nvPr/>
        </p:nvSpPr>
        <p:spPr bwMode="auto">
          <a:xfrm>
            <a:off x="5546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buClrTx/>
              <a:defRPr/>
            </a:pPr>
            <a:endParaRPr lang="en-US" sz="1800" kern="1200">
              <a:latin typeface="Myriad Pro Bold Cond"/>
              <a:ea typeface="ヒラギノ角ゴ ProN W6"/>
              <a:cs typeface="ヒラギノ角ゴ ProN W6"/>
            </a:endParaRPr>
          </a:p>
        </p:txBody>
      </p:sp>
      <p:sp>
        <p:nvSpPr>
          <p:cNvPr id="21" name="Rectangle 22"/>
          <p:cNvSpPr>
            <a:spLocks/>
          </p:cNvSpPr>
          <p:nvPr/>
        </p:nvSpPr>
        <p:spPr bwMode="auto">
          <a:xfrm>
            <a:off x="7095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buClrTx/>
              <a:defRPr/>
            </a:pPr>
            <a:endParaRPr lang="en-US" sz="1800" kern="1200">
              <a:latin typeface="Myriad Pro Bold Cond"/>
              <a:ea typeface="ヒラギノ角ゴ ProN W6"/>
              <a:cs typeface="ヒラギノ角ゴ ProN W6"/>
            </a:endParaRPr>
          </a:p>
        </p:txBody>
      </p:sp>
      <p:sp>
        <p:nvSpPr>
          <p:cNvPr id="22" name="Rectangle 23"/>
          <p:cNvSpPr>
            <a:spLocks/>
          </p:cNvSpPr>
          <p:nvPr/>
        </p:nvSpPr>
        <p:spPr bwMode="auto">
          <a:xfrm>
            <a:off x="7095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buClrTx/>
              <a:defRPr/>
            </a:pPr>
            <a:endParaRPr lang="en-US" sz="1800" kern="1200">
              <a:latin typeface="Myriad Pro Bold Cond"/>
              <a:ea typeface="ヒラギノ角ゴ ProN W6"/>
              <a:cs typeface="ヒラギノ角ゴ ProN W6"/>
            </a:endParaRPr>
          </a:p>
        </p:txBody>
      </p:sp>
      <p:sp>
        <p:nvSpPr>
          <p:cNvPr id="23" name="Rectangle 24"/>
          <p:cNvSpPr>
            <a:spLocks/>
          </p:cNvSpPr>
          <p:nvPr/>
        </p:nvSpPr>
        <p:spPr bwMode="auto">
          <a:xfrm>
            <a:off x="7095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buClrTx/>
              <a:defRPr/>
            </a:pPr>
            <a:endParaRPr lang="en-US" sz="1800" kern="1200">
              <a:latin typeface="Myriad Pro Bold Cond"/>
              <a:ea typeface="ヒラギノ角ゴ ProN W6"/>
              <a:cs typeface="ヒラギノ角ゴ ProN W6"/>
            </a:endParaRPr>
          </a:p>
        </p:txBody>
      </p:sp>
      <p:sp>
        <p:nvSpPr>
          <p:cNvPr id="24" name="Rectangle 25"/>
          <p:cNvSpPr>
            <a:spLocks/>
          </p:cNvSpPr>
          <p:nvPr/>
        </p:nvSpPr>
        <p:spPr bwMode="auto">
          <a:xfrm>
            <a:off x="7095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buClrTx/>
              <a:defRPr/>
            </a:pPr>
            <a:endParaRPr lang="en-US" sz="1800" kern="1200">
              <a:latin typeface="Myriad Pro Bold Cond"/>
              <a:ea typeface="ヒラギノ角ゴ ProN W6"/>
              <a:cs typeface="ヒラギノ角ゴ ProN W6"/>
            </a:endParaRPr>
          </a:p>
        </p:txBody>
      </p:sp>
      <p:sp>
        <p:nvSpPr>
          <p:cNvPr id="25" name="Rectangle 26"/>
          <p:cNvSpPr>
            <a:spLocks/>
          </p:cNvSpPr>
          <p:nvPr/>
        </p:nvSpPr>
        <p:spPr bwMode="auto">
          <a:xfrm>
            <a:off x="7095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buClrTx/>
              <a:defRPr/>
            </a:pPr>
            <a:endParaRPr lang="en-US" sz="1800" kern="1200">
              <a:latin typeface="Myriad Pro Bold Cond"/>
              <a:ea typeface="ヒラギノ角ゴ ProN W6"/>
              <a:cs typeface="ヒラギノ角ゴ ProN W6"/>
            </a:endParaRPr>
          </a:p>
        </p:txBody>
      </p:sp>
      <p:sp>
        <p:nvSpPr>
          <p:cNvPr id="26" name="Rectangle 27"/>
          <p:cNvSpPr>
            <a:spLocks/>
          </p:cNvSpPr>
          <p:nvPr/>
        </p:nvSpPr>
        <p:spPr bwMode="auto">
          <a:xfrm>
            <a:off x="3260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buClrTx/>
              <a:defRPr/>
            </a:pPr>
            <a:endParaRPr lang="en-US" sz="1800" kern="1200">
              <a:latin typeface="Myriad Pro Bold Cond"/>
              <a:ea typeface="ヒラギノ角ゴ ProN W6"/>
              <a:cs typeface="ヒラギノ角ゴ ProN W6"/>
            </a:endParaRPr>
          </a:p>
        </p:txBody>
      </p:sp>
      <p:sp>
        <p:nvSpPr>
          <p:cNvPr id="27" name="Line 28"/>
          <p:cNvSpPr>
            <a:spLocks noChangeShapeType="1"/>
          </p:cNvSpPr>
          <p:nvPr/>
        </p:nvSpPr>
        <p:spPr bwMode="auto">
          <a:xfrm>
            <a:off x="8441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cs typeface="ヒラギノ角ゴ ProN W6"/>
            </a:endParaRPr>
          </a:p>
        </p:txBody>
      </p:sp>
      <p:sp>
        <p:nvSpPr>
          <p:cNvPr id="28" name="Rectangle 29"/>
          <p:cNvSpPr>
            <a:spLocks/>
          </p:cNvSpPr>
          <p:nvPr/>
        </p:nvSpPr>
        <p:spPr bwMode="auto">
          <a:xfrm>
            <a:off x="8544272" y="1530935"/>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buClrTx/>
              <a:defRPr/>
            </a:pPr>
            <a:r>
              <a:rPr lang="en-US" sz="2200" kern="1200" dirty="0">
                <a:latin typeface="Myriad Pro Bold Cond" charset="0"/>
                <a:ea typeface="ＭＳ Ｐゴシック" charset="0"/>
                <a:cs typeface="Myriad Pro Bold Cond" charset="0"/>
                <a:sym typeface="Myriad Pro Bold Cond" charset="0"/>
              </a:rPr>
              <a:t>Database</a:t>
            </a:r>
          </a:p>
          <a:p>
            <a:pPr defTabSz="457200">
              <a:lnSpc>
                <a:spcPct val="80000"/>
              </a:lnSpc>
              <a:buClrTx/>
              <a:defRPr/>
            </a:pPr>
            <a:endParaRPr lang="en-US" sz="2200" kern="1200" dirty="0">
              <a:latin typeface="Myriad Pro Bold Cond" charset="0"/>
              <a:ea typeface="ＭＳ Ｐゴシック" charset="0"/>
              <a:cs typeface="Myriad Pro Bold Cond" charset="0"/>
              <a:sym typeface="Myriad Pro Bold Cond" charset="0"/>
            </a:endParaRPr>
          </a:p>
          <a:p>
            <a:pPr defTabSz="457200">
              <a:lnSpc>
                <a:spcPct val="80000"/>
              </a:lnSpc>
              <a:buClrTx/>
              <a:defRPr/>
            </a:pPr>
            <a:r>
              <a:rPr lang="en-US" sz="2200" kern="1200" dirty="0">
                <a:latin typeface="Myriad Pro Bold Cond" charset="0"/>
                <a:ea typeface="ＭＳ Ｐゴシック" charset="0"/>
                <a:cs typeface="Myriad Pro Bold Cond" charset="0"/>
                <a:sym typeface="Myriad Pro Bold Cond" charset="0"/>
              </a:rPr>
              <a:t>Graphs</a:t>
            </a:r>
          </a:p>
          <a:p>
            <a:pPr defTabSz="457200">
              <a:lnSpc>
                <a:spcPct val="80000"/>
              </a:lnSpc>
              <a:buClrTx/>
              <a:defRPr/>
            </a:pPr>
            <a:endParaRPr lang="en-US" sz="2200" kern="1200" dirty="0">
              <a:latin typeface="Myriad Pro Bold Cond" charset="0"/>
              <a:ea typeface="ＭＳ Ｐゴシック" charset="0"/>
              <a:cs typeface="Myriad Pro Bold Cond" charset="0"/>
              <a:sym typeface="Myriad Pro Bold Cond" charset="0"/>
            </a:endParaRPr>
          </a:p>
          <a:p>
            <a:pPr defTabSz="457200">
              <a:lnSpc>
                <a:spcPct val="80000"/>
              </a:lnSpc>
              <a:buClrTx/>
              <a:defRPr/>
            </a:pPr>
            <a:r>
              <a:rPr lang="en-US" sz="2200" kern="1200" dirty="0">
                <a:latin typeface="Myriad Pro Bold Cond" charset="0"/>
                <a:ea typeface="ＭＳ Ｐゴシック" charset="0"/>
                <a:cs typeface="Myriad Pro Bold Cond" charset="0"/>
                <a:sym typeface="Myriad Pro Bold Cond" charset="0"/>
              </a:rPr>
              <a:t>Media </a:t>
            </a:r>
            <a:r>
              <a:rPr lang="en-US" sz="2400" kern="1200" dirty="0">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3359696" y="2060849"/>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cs typeface="ヒラギノ角ゴ ProN W6"/>
            </a:endParaRPr>
          </a:p>
        </p:txBody>
      </p:sp>
      <p:grpSp>
        <p:nvGrpSpPr>
          <p:cNvPr id="30" name="Group 34"/>
          <p:cNvGrpSpPr>
            <a:grpSpLocks/>
          </p:cNvGrpSpPr>
          <p:nvPr/>
        </p:nvGrpSpPr>
        <p:grpSpPr bwMode="auto">
          <a:xfrm>
            <a:off x="3719737" y="2122490"/>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buClrTx/>
                <a:defRPr/>
              </a:pPr>
              <a:endParaRPr lang="en-US" sz="1800" kern="1200">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buClrTx/>
                <a:defRPr/>
              </a:pPr>
              <a:r>
                <a:rPr lang="en-US" sz="1300" kern="1200" dirty="0">
                  <a:solidFill>
                    <a:srgbClr val="D90B00"/>
                  </a:solidFill>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4811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457200">
              <a:lnSpc>
                <a:spcPct val="80000"/>
              </a:lnSpc>
              <a:buClrTx/>
              <a:defRPr/>
            </a:pPr>
            <a:r>
              <a:rPr lang="en-US" kern="1200" dirty="0">
                <a:solidFill>
                  <a:srgbClr val="D90B00"/>
                </a:solidFill>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8092244"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defTabSz="457200">
              <a:buClrTx/>
              <a:defRPr/>
            </a:pPr>
            <a:endParaRPr lang="en-US" sz="1800" kern="1200">
              <a:latin typeface="Myriad Pro Bold Cond"/>
              <a:ea typeface="ヒラギノ角ゴ ProN W6"/>
              <a:cs typeface="ヒラギノ角ゴ ProN W6"/>
            </a:endParaRPr>
          </a:p>
        </p:txBody>
      </p:sp>
      <p:sp>
        <p:nvSpPr>
          <p:cNvPr id="36" name="Text Box 17"/>
          <p:cNvSpPr txBox="1">
            <a:spLocks noChangeArrowheads="1"/>
          </p:cNvSpPr>
          <p:nvPr/>
        </p:nvSpPr>
        <p:spPr bwMode="auto">
          <a:xfrm>
            <a:off x="8481985"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r>
              <a:rPr lang="en-US" sz="1800" kern="1200" dirty="0">
                <a:solidFill>
                  <a:srgbClr val="000000"/>
                </a:solidFill>
                <a:latin typeface="Tahoma" charset="0"/>
              </a:rPr>
              <a:t>Micro-architecture</a:t>
            </a:r>
          </a:p>
        </p:txBody>
      </p:sp>
      <p:sp>
        <p:nvSpPr>
          <p:cNvPr id="37" name="Text Box 18"/>
          <p:cNvSpPr txBox="1">
            <a:spLocks noChangeAspect="1" noChangeArrowheads="1"/>
          </p:cNvSpPr>
          <p:nvPr/>
        </p:nvSpPr>
        <p:spPr bwMode="auto">
          <a:xfrm>
            <a:off x="8481985"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r>
              <a:rPr lang="en-US" sz="1800" kern="1200" dirty="0">
                <a:solidFill>
                  <a:srgbClr val="000000"/>
                </a:solidFill>
                <a:latin typeface="Tahoma" charset="0"/>
              </a:rPr>
              <a:t>SW/HW Interface</a:t>
            </a:r>
          </a:p>
        </p:txBody>
      </p:sp>
      <p:sp>
        <p:nvSpPr>
          <p:cNvPr id="38" name="Text Box 19"/>
          <p:cNvSpPr txBox="1">
            <a:spLocks noChangeAspect="1" noChangeArrowheads="1"/>
          </p:cNvSpPr>
          <p:nvPr/>
        </p:nvSpPr>
        <p:spPr bwMode="auto">
          <a:xfrm>
            <a:off x="8478810"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r>
              <a:rPr lang="en-US" sz="1800" kern="1200">
                <a:solidFill>
                  <a:srgbClr val="000000"/>
                </a:solidFill>
                <a:latin typeface="Tahoma" charset="0"/>
              </a:rPr>
              <a:t>Program/Language</a:t>
            </a:r>
          </a:p>
        </p:txBody>
      </p:sp>
      <p:sp>
        <p:nvSpPr>
          <p:cNvPr id="39" name="Text Box 20"/>
          <p:cNvSpPr txBox="1">
            <a:spLocks noChangeAspect="1" noChangeArrowheads="1"/>
          </p:cNvSpPr>
          <p:nvPr/>
        </p:nvSpPr>
        <p:spPr bwMode="auto">
          <a:xfrm>
            <a:off x="8478810"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r>
              <a:rPr lang="en-US" sz="1800" kern="1200">
                <a:solidFill>
                  <a:srgbClr val="000000"/>
                </a:solidFill>
                <a:latin typeface="Tahoma" charset="0"/>
              </a:rPr>
              <a:t>Algorithm</a:t>
            </a:r>
          </a:p>
        </p:txBody>
      </p:sp>
      <p:sp>
        <p:nvSpPr>
          <p:cNvPr id="40" name="Text Box 21"/>
          <p:cNvSpPr txBox="1">
            <a:spLocks noChangeAspect="1" noChangeArrowheads="1"/>
          </p:cNvSpPr>
          <p:nvPr/>
        </p:nvSpPr>
        <p:spPr bwMode="auto">
          <a:xfrm>
            <a:off x="8478810" y="3500537"/>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r>
              <a:rPr lang="en-US" sz="1800" kern="1200">
                <a:solidFill>
                  <a:srgbClr val="000000"/>
                </a:solidFill>
                <a:latin typeface="Tahoma" charset="0"/>
              </a:rPr>
              <a:t>Problem</a:t>
            </a:r>
          </a:p>
        </p:txBody>
      </p:sp>
      <p:sp>
        <p:nvSpPr>
          <p:cNvPr id="41" name="Text Box 22"/>
          <p:cNvSpPr txBox="1">
            <a:spLocks noChangeAspect="1" noChangeArrowheads="1"/>
          </p:cNvSpPr>
          <p:nvPr/>
        </p:nvSpPr>
        <p:spPr bwMode="auto">
          <a:xfrm>
            <a:off x="8481984" y="5647581"/>
            <a:ext cx="2039938" cy="373063"/>
          </a:xfrm>
          <a:prstGeom prst="rect">
            <a:avLst/>
          </a:prstGeom>
          <a:solidFill>
            <a:srgbClr val="00FF00"/>
          </a:solidFill>
          <a:ln w="9525">
            <a:solidFill>
              <a:schemeClr val="tx1"/>
            </a:solidFill>
            <a:miter lim="800000"/>
            <a:headEnd/>
            <a:tailEnd/>
          </a:ln>
        </p:spPr>
        <p:txBody>
          <a:bodyPr wrap="none"/>
          <a:lstStyle/>
          <a:p>
            <a:pPr>
              <a:buClrTx/>
              <a:defRPr/>
            </a:pPr>
            <a:r>
              <a:rPr lang="en-US" sz="1750" kern="1200" dirty="0">
                <a:latin typeface="Tahoma"/>
                <a:ea typeface="+mn-ea"/>
                <a:cs typeface="Arial" charset="0"/>
              </a:rPr>
              <a:t>Logic</a:t>
            </a:r>
          </a:p>
          <a:p>
            <a:pPr>
              <a:buClrTx/>
              <a:defRPr/>
            </a:pPr>
            <a:endParaRPr lang="en-US" sz="1750" kern="1200" dirty="0">
              <a:latin typeface="Tahoma"/>
              <a:ea typeface="+mn-ea"/>
              <a:cs typeface="Arial" charset="0"/>
            </a:endParaRPr>
          </a:p>
        </p:txBody>
      </p:sp>
      <p:sp>
        <p:nvSpPr>
          <p:cNvPr id="42" name="Text Box 23"/>
          <p:cNvSpPr txBox="1">
            <a:spLocks noChangeAspect="1" noChangeArrowheads="1"/>
          </p:cNvSpPr>
          <p:nvPr/>
        </p:nvSpPr>
        <p:spPr bwMode="auto">
          <a:xfrm>
            <a:off x="8481985"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r>
              <a:rPr lang="en-US" sz="1800" kern="1200">
                <a:solidFill>
                  <a:srgbClr val="000000"/>
                </a:solidFill>
                <a:latin typeface="Tahoma" charset="0"/>
              </a:rPr>
              <a:t>Devices</a:t>
            </a:r>
          </a:p>
        </p:txBody>
      </p:sp>
      <p:sp>
        <p:nvSpPr>
          <p:cNvPr id="43" name="Text Box 24"/>
          <p:cNvSpPr txBox="1">
            <a:spLocks noChangeAspect="1" noChangeArrowheads="1"/>
          </p:cNvSpPr>
          <p:nvPr/>
        </p:nvSpPr>
        <p:spPr bwMode="auto">
          <a:xfrm>
            <a:off x="8481985"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r>
              <a:rPr lang="en-US" sz="1800" kern="1200" dirty="0">
                <a:solidFill>
                  <a:srgbClr val="000000"/>
                </a:solidFill>
                <a:latin typeface="Tahoma" charset="0"/>
              </a:rPr>
              <a:t>System Software</a:t>
            </a:r>
          </a:p>
        </p:txBody>
      </p:sp>
      <p:sp>
        <p:nvSpPr>
          <p:cNvPr id="44" name="Text Box 23"/>
          <p:cNvSpPr txBox="1">
            <a:spLocks noChangeAspect="1" noChangeArrowheads="1"/>
          </p:cNvSpPr>
          <p:nvPr/>
        </p:nvSpPr>
        <p:spPr bwMode="auto">
          <a:xfrm>
            <a:off x="8483572" y="6374656"/>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r>
              <a:rPr lang="en-US" sz="1800" kern="1200">
                <a:solidFill>
                  <a:srgbClr val="000000"/>
                </a:solidFill>
                <a:latin typeface="Tahoma" charset="0"/>
              </a:rPr>
              <a:t>Electrons</a:t>
            </a:r>
          </a:p>
        </p:txBody>
      </p:sp>
      <p:sp>
        <p:nvSpPr>
          <p:cNvPr id="45" name="Rounded Rectangle 44"/>
          <p:cNvSpPr>
            <a:spLocks noChangeArrowheads="1"/>
          </p:cNvSpPr>
          <p:nvPr/>
        </p:nvSpPr>
        <p:spPr bwMode="auto">
          <a:xfrm rot="5400000">
            <a:off x="8373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a:buClrTx/>
              <a:defRPr/>
            </a:pPr>
            <a:endParaRPr lang="en-US" sz="1800" kern="1200">
              <a:solidFill>
                <a:srgbClr val="0000FF"/>
              </a:solidFill>
              <a:latin typeface="Tahoma"/>
              <a:ea typeface="+mn-ea"/>
              <a:cs typeface="+mn-cs"/>
            </a:endParaRPr>
          </a:p>
        </p:txBody>
      </p:sp>
    </p:spTree>
    <p:extLst>
      <p:ext uri="{BB962C8B-B14F-4D97-AF65-F5344CB8AC3E}">
        <p14:creationId xmlns:p14="http://schemas.microsoft.com/office/powerpoint/2010/main" val="88589124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0DC6A04-D80E-184D-BC07-63C1F510EF16}"/>
              </a:ext>
            </a:extLst>
          </p:cNvPr>
          <p:cNvSpPr>
            <a:spLocks noGrp="1"/>
          </p:cNvSpPr>
          <p:nvPr>
            <p:ph idx="1"/>
          </p:nvPr>
        </p:nvSpPr>
        <p:spPr>
          <a:xfrm>
            <a:off x="1693011" y="936173"/>
            <a:ext cx="8894602" cy="5293805"/>
          </a:xfrm>
        </p:spPr>
        <p:txBody>
          <a:bodyPr/>
          <a:lstStyle/>
          <a:p>
            <a:r>
              <a:rPr lang="en-US" dirty="0"/>
              <a:t>Kautz, “</a:t>
            </a:r>
            <a:r>
              <a:rPr lang="en-US" dirty="0">
                <a:solidFill>
                  <a:srgbClr val="0000FF"/>
                </a:solidFill>
              </a:rPr>
              <a:t>Cellular Logic-in-Memory Arrays</a:t>
            </a:r>
            <a:r>
              <a:rPr lang="en-US" dirty="0"/>
              <a:t>”, IEEE TC 1969.</a:t>
            </a:r>
          </a:p>
        </p:txBody>
      </p:sp>
      <p:sp>
        <p:nvSpPr>
          <p:cNvPr id="8" name="TextBox 7">
            <a:extLst>
              <a:ext uri="{FF2B5EF4-FFF2-40B4-BE49-F238E27FC236}">
                <a16:creationId xmlns:a16="http://schemas.microsoft.com/office/drawing/2014/main" id="{B249EA16-0367-EB43-921A-3C42949CA66E}"/>
              </a:ext>
            </a:extLst>
          </p:cNvPr>
          <p:cNvSpPr txBox="1"/>
          <p:nvPr/>
        </p:nvSpPr>
        <p:spPr>
          <a:xfrm>
            <a:off x="4908816" y="6557760"/>
            <a:ext cx="2374368" cy="246221"/>
          </a:xfrm>
          <a:prstGeom prst="rect">
            <a:avLst/>
          </a:prstGeom>
          <a:noFill/>
        </p:spPr>
        <p:txBody>
          <a:bodyPr wrap="none" rtlCol="0">
            <a:spAutoFit/>
          </a:bodyPr>
          <a:lstStyle/>
          <a:p>
            <a:pPr defTabSz="457200">
              <a:buClrTx/>
              <a:defRPr/>
            </a:pPr>
            <a:r>
              <a:rPr lang="en-US" sz="1000" kern="1200" dirty="0">
                <a:solidFill>
                  <a:srgbClr val="0000FF"/>
                </a:solidFill>
                <a:latin typeface="Calibri" panose="020F0502020204030204"/>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https://doi.org/10.1109/T-C.1969.222754</a:t>
            </a:r>
            <a:endParaRPr lang="en-US" sz="1000" kern="1200" dirty="0">
              <a:solidFill>
                <a:srgbClr val="0000FF"/>
              </a:solidFill>
              <a:latin typeface="Calibri" panose="020F0502020204030204"/>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628C4192-E29D-E24F-8502-741864FE95A5}"/>
              </a:ext>
            </a:extLst>
          </p:cNvPr>
          <p:cNvPicPr>
            <a:picLocks noChangeAspect="1"/>
          </p:cNvPicPr>
          <p:nvPr/>
        </p:nvPicPr>
        <p:blipFill>
          <a:blip r:embed="rId3"/>
          <a:stretch>
            <a:fillRect/>
          </a:stretch>
        </p:blipFill>
        <p:spPr>
          <a:xfrm>
            <a:off x="1617840" y="1545035"/>
            <a:ext cx="7422488" cy="1614853"/>
          </a:xfrm>
          <a:prstGeom prst="rect">
            <a:avLst/>
          </a:prstGeom>
          <a:ln>
            <a:noFill/>
          </a:ln>
        </p:spPr>
      </p:pic>
      <p:pic>
        <p:nvPicPr>
          <p:cNvPr id="4" name="Picture 3">
            <a:extLst>
              <a:ext uri="{FF2B5EF4-FFF2-40B4-BE49-F238E27FC236}">
                <a16:creationId xmlns:a16="http://schemas.microsoft.com/office/drawing/2014/main" id="{415F294C-7C0D-9C40-83D9-362BA2329E1C}"/>
              </a:ext>
            </a:extLst>
          </p:cNvPr>
          <p:cNvPicPr>
            <a:picLocks noChangeAspect="1"/>
          </p:cNvPicPr>
          <p:nvPr/>
        </p:nvPicPr>
        <p:blipFill>
          <a:blip r:embed="rId4"/>
          <a:stretch>
            <a:fillRect/>
          </a:stretch>
        </p:blipFill>
        <p:spPr>
          <a:xfrm>
            <a:off x="2274744" y="3159887"/>
            <a:ext cx="3821257" cy="3260576"/>
          </a:xfrm>
          <a:prstGeom prst="rect">
            <a:avLst/>
          </a:prstGeom>
          <a:ln>
            <a:noFill/>
          </a:ln>
        </p:spPr>
      </p:pic>
      <p:pic>
        <p:nvPicPr>
          <p:cNvPr id="5" name="Picture 4">
            <a:extLst>
              <a:ext uri="{FF2B5EF4-FFF2-40B4-BE49-F238E27FC236}">
                <a16:creationId xmlns:a16="http://schemas.microsoft.com/office/drawing/2014/main" id="{B83F4E44-82BE-F649-AE47-8490FABD910C}"/>
              </a:ext>
            </a:extLst>
          </p:cNvPr>
          <p:cNvPicPr>
            <a:picLocks noChangeAspect="1"/>
          </p:cNvPicPr>
          <p:nvPr/>
        </p:nvPicPr>
        <p:blipFill>
          <a:blip r:embed="rId5"/>
          <a:stretch>
            <a:fillRect/>
          </a:stretch>
        </p:blipFill>
        <p:spPr>
          <a:xfrm>
            <a:off x="6651131" y="3594249"/>
            <a:ext cx="3289819" cy="2460750"/>
          </a:xfrm>
          <a:prstGeom prst="rect">
            <a:avLst/>
          </a:prstGeom>
          <a:noFill/>
          <a:ln>
            <a:noFill/>
          </a:ln>
        </p:spPr>
      </p:pic>
      <p:sp>
        <p:nvSpPr>
          <p:cNvPr id="9" name="Title 1">
            <a:extLst>
              <a:ext uri="{FF2B5EF4-FFF2-40B4-BE49-F238E27FC236}">
                <a16:creationId xmlns:a16="http://schemas.microsoft.com/office/drawing/2014/main" id="{5EFFEB3E-E419-4F42-ACDC-B356AE150896}"/>
              </a:ext>
            </a:extLst>
          </p:cNvPr>
          <p:cNvSpPr>
            <a:spLocks noGrp="1"/>
          </p:cNvSpPr>
          <p:nvPr>
            <p:ph type="title"/>
          </p:nvPr>
        </p:nvSpPr>
        <p:spPr>
          <a:xfrm>
            <a:off x="1752600" y="152400"/>
            <a:ext cx="8610600" cy="1066800"/>
          </a:xfrm>
        </p:spPr>
        <p:txBody>
          <a:bodyPr/>
          <a:lstStyle/>
          <a:p>
            <a:r>
              <a:rPr lang="en-US" dirty="0"/>
              <a:t>Processing in/near Memory: An Old Idea</a:t>
            </a:r>
          </a:p>
        </p:txBody>
      </p:sp>
    </p:spTree>
    <p:extLst>
      <p:ext uri="{BB962C8B-B14F-4D97-AF65-F5344CB8AC3E}">
        <p14:creationId xmlns:p14="http://schemas.microsoft.com/office/powerpoint/2010/main" val="309380271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2169-91D1-9547-8D20-ED078F3E578F}"/>
              </a:ext>
            </a:extLst>
          </p:cNvPr>
          <p:cNvSpPr>
            <a:spLocks noGrp="1"/>
          </p:cNvSpPr>
          <p:nvPr>
            <p:ph type="title"/>
          </p:nvPr>
        </p:nvSpPr>
        <p:spPr/>
        <p:txBody>
          <a:bodyPr/>
          <a:lstStyle/>
          <a:p>
            <a:r>
              <a:rPr lang="en-US" dirty="0"/>
              <a:t>Processing in/near Memory: An Old Idea</a:t>
            </a:r>
          </a:p>
        </p:txBody>
      </p:sp>
      <p:sp>
        <p:nvSpPr>
          <p:cNvPr id="3" name="Content Placeholder 2">
            <a:extLst>
              <a:ext uri="{FF2B5EF4-FFF2-40B4-BE49-F238E27FC236}">
                <a16:creationId xmlns:a16="http://schemas.microsoft.com/office/drawing/2014/main" id="{270ED294-5647-F94B-A57E-CA0F09C77014}"/>
              </a:ext>
            </a:extLst>
          </p:cNvPr>
          <p:cNvSpPr>
            <a:spLocks noGrp="1"/>
          </p:cNvSpPr>
          <p:nvPr>
            <p:ph idx="1"/>
          </p:nvPr>
        </p:nvSpPr>
        <p:spPr>
          <a:xfrm>
            <a:off x="1752600" y="1219200"/>
            <a:ext cx="8610600" cy="5029200"/>
          </a:xfrm>
        </p:spPr>
        <p:txBody>
          <a:bodyPr/>
          <a:lstStyle/>
          <a:p>
            <a:r>
              <a:rPr lang="en-US" dirty="0"/>
              <a:t>Stone, “</a:t>
            </a:r>
            <a:r>
              <a:rPr lang="en-US" dirty="0">
                <a:solidFill>
                  <a:srgbClr val="0000FF"/>
                </a:solidFill>
              </a:rPr>
              <a:t>A Logic-in-Memory Computer,</a:t>
            </a:r>
            <a:r>
              <a:rPr lang="en-US" dirty="0"/>
              <a:t>” IEEE TC 1970.</a:t>
            </a:r>
          </a:p>
        </p:txBody>
      </p:sp>
      <p:sp>
        <p:nvSpPr>
          <p:cNvPr id="4" name="Slide Number Placeholder 3">
            <a:extLst>
              <a:ext uri="{FF2B5EF4-FFF2-40B4-BE49-F238E27FC236}">
                <a16:creationId xmlns:a16="http://schemas.microsoft.com/office/drawing/2014/main" id="{A832AF82-6637-2C44-8C3C-BCD2E1584B23}"/>
              </a:ext>
            </a:extLst>
          </p:cNvPr>
          <p:cNvSpPr>
            <a:spLocks noGrp="1"/>
          </p:cNvSpPr>
          <p:nvPr>
            <p:ph type="sldNum" sz="quarter" idx="11"/>
          </p:nvPr>
        </p:nvSpPr>
        <p:spPr/>
        <p:txBody>
          <a:bodyPr/>
          <a:lstStyle/>
          <a:p>
            <a:pPr>
              <a:buClrTx/>
              <a:defRPr/>
            </a:pPr>
            <a:fld id="{323594FA-E141-4234-AE05-360401972BE7}" type="slidenum">
              <a:rPr lang="en-US" altLang="en-US" kern="1200">
                <a:ea typeface="+mn-ea"/>
                <a:cs typeface="+mn-cs"/>
              </a:rPr>
              <a:pPr>
                <a:buClrTx/>
                <a:defRPr/>
              </a:pPr>
              <a:t>32</a:t>
            </a:fld>
            <a:endParaRPr lang="en-US" altLang="en-US" kern="1200">
              <a:ea typeface="+mn-ea"/>
              <a:cs typeface="+mn-cs"/>
            </a:endParaRPr>
          </a:p>
        </p:txBody>
      </p:sp>
      <p:pic>
        <p:nvPicPr>
          <p:cNvPr id="5122" name="Picture 2" descr="https://lh4.googleusercontent.com/U1R3vifukrki6oE_6n0P6HEXhr0-6hnFc-YEWOmKgJErOZXD7VhesI797XMOeMxkM-noaFtXVfpS4SZ7WoDIcJ-N4M2SciBhN8Bh5H1JW9tYfXt6vybr78FdMyDrURzG_C9R2mlSuS8">
            <a:extLst>
              <a:ext uri="{FF2B5EF4-FFF2-40B4-BE49-F238E27FC236}">
                <a16:creationId xmlns:a16="http://schemas.microsoft.com/office/drawing/2014/main" id="{31087902-35DE-004D-94F5-7D884184D7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19064" y="2259570"/>
            <a:ext cx="9144000" cy="34702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27DE9C9-2D44-EB4D-B6C3-44873EE82368}"/>
              </a:ext>
            </a:extLst>
          </p:cNvPr>
          <p:cNvSpPr txBox="1"/>
          <p:nvPr/>
        </p:nvSpPr>
        <p:spPr>
          <a:xfrm>
            <a:off x="2999656" y="6467135"/>
            <a:ext cx="6631944" cy="261610"/>
          </a:xfrm>
          <a:prstGeom prst="rect">
            <a:avLst/>
          </a:prstGeom>
          <a:noFill/>
        </p:spPr>
        <p:txBody>
          <a:bodyPr wrap="none" rtlCol="0">
            <a:spAutoFit/>
          </a:bodyPr>
          <a:lstStyle/>
          <a:p>
            <a:pPr>
              <a:buClrTx/>
              <a:defRPr/>
            </a:pPr>
            <a:r>
              <a:rPr lang="en-US" sz="1100" kern="1200" dirty="0">
                <a:solidFill>
                  <a:srgbClr val="0000FF"/>
                </a:solidFill>
                <a:latin typeface="Tahoma"/>
                <a:ea typeface="+mn-ea"/>
                <a:cs typeface="+mn-cs"/>
                <a:hlinkClick r:id="rId3">
                  <a:extLst>
                    <a:ext uri="{A12FA001-AC4F-418D-AE19-62706E023703}">
                      <ahyp:hlinkClr xmlns:ahyp="http://schemas.microsoft.com/office/drawing/2018/hyperlinkcolor" val="tx"/>
                    </a:ext>
                  </a:extLst>
                </a:hlinkClick>
              </a:rPr>
              <a:t>https://safari.ethz.ch/architecture/fall2020/lib/exe/fetch.php?media=stone_logic_in_memory_1970.pdf</a:t>
            </a:r>
            <a:r>
              <a:rPr lang="en-US" sz="1100" kern="1200" dirty="0">
                <a:solidFill>
                  <a:srgbClr val="0000FF"/>
                </a:solidFill>
                <a:latin typeface="Tahoma"/>
                <a:ea typeface="+mn-ea"/>
                <a:cs typeface="+mn-cs"/>
              </a:rPr>
              <a:t> </a:t>
            </a:r>
          </a:p>
        </p:txBody>
      </p:sp>
    </p:spTree>
    <p:extLst>
      <p:ext uri="{BB962C8B-B14F-4D97-AF65-F5344CB8AC3E}">
        <p14:creationId xmlns:p14="http://schemas.microsoft.com/office/powerpoint/2010/main" val="13296215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a:xfrm>
            <a:off x="1752600" y="1219200"/>
            <a:ext cx="8915400" cy="5029200"/>
          </a:xfrm>
        </p:spPr>
        <p:txBody>
          <a:bodyPr/>
          <a:lstStyle/>
          <a:p>
            <a:r>
              <a:rPr lang="en-US" b="1" dirty="0">
                <a:solidFill>
                  <a:srgbClr val="FF0000"/>
                </a:solidFill>
              </a:rPr>
              <a:t>Huge problems with Memory Technology</a:t>
            </a:r>
          </a:p>
          <a:p>
            <a:pPr lvl="1"/>
            <a:r>
              <a:rPr lang="en-US" dirty="0">
                <a:solidFill>
                  <a:srgbClr val="0000FF"/>
                </a:solidFill>
              </a:rPr>
              <a:t>Memory technology scaling is not going well </a:t>
            </a:r>
            <a:r>
              <a:rPr lang="en-US" dirty="0">
                <a:solidFill>
                  <a:srgbClr val="0000FF"/>
                </a:solidFill>
                <a:sym typeface="Wingdings" pitchFamily="2" charset="2"/>
              </a:rPr>
              <a:t>(e.g., RowHammer)</a:t>
            </a:r>
            <a:endParaRPr lang="en-US" dirty="0">
              <a:solidFill>
                <a:srgbClr val="0000FF"/>
              </a:solidFill>
            </a:endParaRPr>
          </a:p>
          <a:p>
            <a:pPr lvl="1"/>
            <a:r>
              <a:rPr lang="en-US" dirty="0">
                <a:solidFill>
                  <a:srgbClr val="C00000"/>
                </a:solidFill>
                <a:sym typeface="Wingdings"/>
              </a:rPr>
              <a:t>Many scaling issues demand intelligence in memory</a:t>
            </a:r>
          </a:p>
          <a:p>
            <a:pPr marL="0" indent="0">
              <a:buNone/>
            </a:pPr>
            <a:endParaRPr lang="en-US" dirty="0">
              <a:solidFill>
                <a:srgbClr val="FF0000"/>
              </a:solidFill>
            </a:endParaRPr>
          </a:p>
          <a:p>
            <a:r>
              <a:rPr lang="en-US" b="1" dirty="0">
                <a:solidFill>
                  <a:srgbClr val="FF0000"/>
                </a:solidFill>
              </a:rPr>
              <a:t>Huge demand from Applications &amp; Systems</a:t>
            </a:r>
          </a:p>
          <a:p>
            <a:pPr lvl="1"/>
            <a:r>
              <a:rPr lang="en-US" dirty="0">
                <a:solidFill>
                  <a:srgbClr val="0000FF"/>
                </a:solidFill>
              </a:rPr>
              <a:t>Data access bottleneck</a:t>
            </a:r>
          </a:p>
          <a:p>
            <a:pPr lvl="1"/>
            <a:r>
              <a:rPr lang="en-US" dirty="0">
                <a:solidFill>
                  <a:srgbClr val="0000FF"/>
                </a:solidFill>
              </a:rPr>
              <a:t>Energy &amp; power bottlenecks</a:t>
            </a:r>
          </a:p>
          <a:p>
            <a:pPr lvl="1"/>
            <a:r>
              <a:rPr lang="en-US" dirty="0">
                <a:solidFill>
                  <a:srgbClr val="0000FF"/>
                </a:solidFill>
              </a:rPr>
              <a:t>Data movement energy dominates computation energy</a:t>
            </a:r>
          </a:p>
          <a:p>
            <a:pPr lvl="1"/>
            <a:r>
              <a:rPr lang="en-US" dirty="0">
                <a:solidFill>
                  <a:srgbClr val="0000FF"/>
                </a:solidFill>
              </a:rPr>
              <a:t>Need all at the same time: performance, energy, sustainability</a:t>
            </a:r>
          </a:p>
          <a:p>
            <a:pPr lvl="1"/>
            <a:r>
              <a:rPr lang="en-US" dirty="0">
                <a:solidFill>
                  <a:srgbClr val="C00000"/>
                </a:solidFill>
              </a:rPr>
              <a:t>We can improve all metrics by minimizing data movement</a:t>
            </a:r>
          </a:p>
          <a:p>
            <a:pPr lvl="1"/>
            <a:endParaRPr lang="en-US" dirty="0">
              <a:solidFill>
                <a:srgbClr val="0000FF"/>
              </a:solidFill>
            </a:endParaRPr>
          </a:p>
          <a:p>
            <a:r>
              <a:rPr lang="en-US" b="1" dirty="0">
                <a:solidFill>
                  <a:srgbClr val="FF0000"/>
                </a:solidFill>
              </a:rPr>
              <a:t>Designs are squeezed in the middle</a:t>
            </a:r>
          </a:p>
          <a:p>
            <a:pPr lvl="1"/>
            <a:endParaRPr lang="en-US" dirty="0">
              <a:solidFill>
                <a:srgbClr val="0000FF"/>
              </a:solidFill>
            </a:endParaRPr>
          </a:p>
        </p:txBody>
      </p:sp>
      <p:sp>
        <p:nvSpPr>
          <p:cNvPr id="4" name="Slide Number Placeholder 3"/>
          <p:cNvSpPr>
            <a:spLocks noGrp="1"/>
          </p:cNvSpPr>
          <p:nvPr>
            <p:ph type="sldNum" sz="quarter" idx="11"/>
          </p:nvPr>
        </p:nvSpPr>
        <p:spPr/>
        <p:txBody>
          <a:bodyPr/>
          <a:lstStyle/>
          <a:p>
            <a:pPr>
              <a:buClrTx/>
              <a:defRPr/>
            </a:pPr>
            <a:fld id="{323594FA-E141-4234-AE05-360401972BE7}" type="slidenum">
              <a:rPr lang="en-US" altLang="en-US" kern="1200">
                <a:ea typeface="+mn-ea"/>
                <a:cs typeface="+mn-cs"/>
              </a:rPr>
              <a:pPr>
                <a:buClrTx/>
                <a:defRPr/>
              </a:pPr>
              <a:t>33</a:t>
            </a:fld>
            <a:endParaRPr lang="en-US" altLang="en-US" kern="1200">
              <a:ea typeface="+mn-ea"/>
              <a:cs typeface="+mn-cs"/>
            </a:endParaRPr>
          </a:p>
        </p:txBody>
      </p:sp>
    </p:spTree>
    <p:extLst>
      <p:ext uri="{BB962C8B-B14F-4D97-AF65-F5344CB8AC3E}">
        <p14:creationId xmlns:p14="http://schemas.microsoft.com/office/powerpoint/2010/main" val="923203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1544" y="1268760"/>
            <a:ext cx="7924800" cy="1752600"/>
          </a:xfrm>
        </p:spPr>
        <p:txBody>
          <a:bodyPr/>
          <a:lstStyle/>
          <a:p>
            <a:pPr algn="ctr"/>
            <a:r>
              <a:rPr lang="en-US" sz="6000" dirty="0"/>
              <a:t>Processing in Memory:</a:t>
            </a:r>
            <a:br>
              <a:rPr lang="en-US" sz="6000" dirty="0"/>
            </a:br>
            <a:r>
              <a:rPr lang="en-US" sz="6000" dirty="0"/>
              <a:t>Two Types</a:t>
            </a:r>
            <a:endParaRPr lang="en-US" sz="6000" b="1" dirty="0"/>
          </a:p>
        </p:txBody>
      </p:sp>
      <p:sp>
        <p:nvSpPr>
          <p:cNvPr id="3" name="Subtitle 2"/>
          <p:cNvSpPr>
            <a:spLocks noGrp="1"/>
          </p:cNvSpPr>
          <p:nvPr>
            <p:ph type="subTitle" idx="1"/>
          </p:nvPr>
        </p:nvSpPr>
        <p:spPr>
          <a:xfrm>
            <a:off x="2209800" y="4484712"/>
            <a:ext cx="7848600" cy="1752600"/>
          </a:xfrm>
        </p:spPr>
        <p:txBody>
          <a:bodyPr/>
          <a:lstStyle/>
          <a:p>
            <a:pPr algn="l"/>
            <a:r>
              <a:rPr lang="en-US" sz="3600" dirty="0">
                <a:solidFill>
                  <a:srgbClr val="FF0000"/>
                </a:solidFill>
              </a:rPr>
              <a:t>1. Processing </a:t>
            </a:r>
            <a:r>
              <a:rPr lang="en-US" sz="3600" b="1" dirty="0">
                <a:solidFill>
                  <a:srgbClr val="FF0000"/>
                </a:solidFill>
              </a:rPr>
              <a:t>near</a:t>
            </a:r>
            <a:r>
              <a:rPr lang="en-US" sz="3600" dirty="0">
                <a:solidFill>
                  <a:srgbClr val="FF0000"/>
                </a:solidFill>
              </a:rPr>
              <a:t> Memory</a:t>
            </a:r>
          </a:p>
          <a:p>
            <a:pPr algn="l"/>
            <a:r>
              <a:rPr lang="en-US" sz="3600" dirty="0">
                <a:solidFill>
                  <a:srgbClr val="0000FF"/>
                </a:solidFill>
              </a:rPr>
              <a:t>2. Processing </a:t>
            </a:r>
            <a:r>
              <a:rPr lang="en-US" sz="3600" b="1" dirty="0">
                <a:solidFill>
                  <a:srgbClr val="0000FF"/>
                </a:solidFill>
              </a:rPr>
              <a:t>using</a:t>
            </a:r>
            <a:r>
              <a:rPr lang="en-US" sz="3600" dirty="0">
                <a:solidFill>
                  <a:srgbClr val="0000FF"/>
                </a:solidFill>
              </a:rPr>
              <a:t> Memory</a:t>
            </a:r>
          </a:p>
        </p:txBody>
      </p:sp>
      <p:sp>
        <p:nvSpPr>
          <p:cNvPr id="4" name="Slide Number Placeholder 3"/>
          <p:cNvSpPr>
            <a:spLocks noGrp="1"/>
          </p:cNvSpPr>
          <p:nvPr>
            <p:ph type="sldNum" sz="quarter" idx="12"/>
          </p:nvPr>
        </p:nvSpPr>
        <p:spPr/>
        <p:txBody>
          <a:bodyPr/>
          <a:lstStyle/>
          <a:p>
            <a:pPr>
              <a:buClrTx/>
              <a:defRPr/>
            </a:pPr>
            <a:fld id="{EF0CAD05-5F98-C240-A41D-E171A6304933}" type="slidenum">
              <a:rPr lang="en-US" kern="1200">
                <a:ea typeface="ＭＳ Ｐゴシック" panose="020B0600070205080204" pitchFamily="34" charset="-128"/>
                <a:cs typeface="+mn-cs"/>
              </a:rPr>
              <a:pPr>
                <a:buClrTx/>
                <a:defRPr/>
              </a:pPr>
              <a:t>34</a:t>
            </a:fld>
            <a:endParaRPr lang="en-US" kern="1200">
              <a:ea typeface="ＭＳ Ｐゴシック" panose="020B0600070205080204" pitchFamily="34" charset="-128"/>
              <a:cs typeface="+mn-cs"/>
            </a:endParaRPr>
          </a:p>
        </p:txBody>
      </p:sp>
    </p:spTree>
    <p:extLst>
      <p:ext uri="{BB962C8B-B14F-4D97-AF65-F5344CB8AC3E}">
        <p14:creationId xmlns:p14="http://schemas.microsoft.com/office/powerpoint/2010/main" val="2175163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9239944" cy="1066800"/>
          </a:xfrm>
        </p:spPr>
        <p:txBody>
          <a:bodyPr/>
          <a:lstStyle/>
          <a:p>
            <a:r>
              <a:rPr lang="en-US" dirty="0"/>
              <a:t>Processing-in-Memory Landscape Today </a:t>
            </a:r>
            <a:endParaRPr lang="en-US" sz="3800" dirty="0"/>
          </a:p>
        </p:txBody>
      </p:sp>
      <p:sp>
        <p:nvSpPr>
          <p:cNvPr id="3" name="Content Placeholder 2"/>
          <p:cNvSpPr>
            <a:spLocks noGrp="1"/>
          </p:cNvSpPr>
          <p:nvPr>
            <p:ph idx="1"/>
          </p:nvPr>
        </p:nvSpPr>
        <p:spPr>
          <a:xfrm>
            <a:off x="1752600" y="836713"/>
            <a:ext cx="8610600" cy="5193723"/>
          </a:xfrm>
        </p:spPr>
        <p:txBody>
          <a:bodyPr/>
          <a:lstStyle/>
          <a:p>
            <a:pPr marL="0" indent="0">
              <a:buNone/>
            </a:pPr>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a:buClrTx/>
              <a:defRPr/>
            </a:pPr>
            <a:fld id="{323594FA-E141-4234-AE05-360401972BE7}" type="slidenum">
              <a:rPr lang="en-US" altLang="en-US" kern="1200">
                <a:ea typeface="+mn-ea"/>
                <a:cs typeface="+mn-cs"/>
              </a:rPr>
              <a:pPr>
                <a:buClrTx/>
                <a:defRPr/>
              </a:pPr>
              <a:t>35</a:t>
            </a:fld>
            <a:endParaRPr lang="en-US" altLang="en-US" kern="1200">
              <a:ea typeface="+mn-ea"/>
              <a:cs typeface="+mn-cs"/>
            </a:endParaRPr>
          </a:p>
        </p:txBody>
      </p:sp>
      <p:pic>
        <p:nvPicPr>
          <p:cNvPr id="5" name="Picture 4"/>
          <p:cNvPicPr>
            <a:picLocks noChangeAspect="1"/>
          </p:cNvPicPr>
          <p:nvPr/>
        </p:nvPicPr>
        <p:blipFill>
          <a:blip r:embed="rId2"/>
          <a:stretch>
            <a:fillRect/>
          </a:stretch>
        </p:blipFill>
        <p:spPr>
          <a:xfrm>
            <a:off x="1631504" y="1214512"/>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03712" y="1052736"/>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8472264" y="980728"/>
            <a:ext cx="1689100" cy="2451100"/>
          </a:xfrm>
          <a:prstGeom prst="rect">
            <a:avLst/>
          </a:prstGeom>
        </p:spPr>
      </p:pic>
      <p:pic>
        <p:nvPicPr>
          <p:cNvPr id="8" name="Picture 4">
            <a:extLst>
              <a:ext uri="{FF2B5EF4-FFF2-40B4-BE49-F238E27FC236}">
                <a16:creationId xmlns:a16="http://schemas.microsoft.com/office/drawing/2014/main" id="{78736F91-0BC9-C847-AB64-94496038D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1760" y="4581128"/>
            <a:ext cx="2173718" cy="14506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988699-6AF6-3841-9CDD-4206BB7010B6}"/>
              </a:ext>
            </a:extLst>
          </p:cNvPr>
          <p:cNvSpPr txBox="1"/>
          <p:nvPr/>
        </p:nvSpPr>
        <p:spPr>
          <a:xfrm>
            <a:off x="8710632" y="6031783"/>
            <a:ext cx="1242648" cy="276999"/>
          </a:xfrm>
          <a:prstGeom prst="rect">
            <a:avLst/>
          </a:prstGeom>
          <a:noFill/>
        </p:spPr>
        <p:txBody>
          <a:bodyPr wrap="none" rtlCol="0">
            <a:spAutoFit/>
          </a:bodyPr>
          <a:lstStyle/>
          <a:p>
            <a:pPr>
              <a:buClrTx/>
              <a:defRPr/>
            </a:pPr>
            <a:r>
              <a:rPr lang="en-US" sz="1200" b="1" kern="1200" dirty="0">
                <a:solidFill>
                  <a:srgbClr val="7030A0"/>
                </a:solidFill>
                <a:latin typeface="Cambria" panose="02040503050406030204" pitchFamily="18" charset="0"/>
                <a:ea typeface="Cambria" panose="02040503050406030204" pitchFamily="18" charset="0"/>
                <a:cs typeface="+mn-cs"/>
              </a:rPr>
              <a:t>[UPMEM 2019]</a:t>
            </a:r>
          </a:p>
        </p:txBody>
      </p:sp>
      <p:pic>
        <p:nvPicPr>
          <p:cNvPr id="10" name="Picture 6" descr="Samsung's New HBM2 Memory Has 1.2 TFLOPS of Embedded Processing Power |  Tom's Hardware">
            <a:extLst>
              <a:ext uri="{FF2B5EF4-FFF2-40B4-BE49-F238E27FC236}">
                <a16:creationId xmlns:a16="http://schemas.microsoft.com/office/drawing/2014/main" id="{DB677117-788F-B745-91AC-7DC496BAD25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38" t="26829" r="12417" b="21602"/>
          <a:stretch/>
        </p:blipFill>
        <p:spPr bwMode="auto">
          <a:xfrm>
            <a:off x="4943872" y="4628696"/>
            <a:ext cx="2825358" cy="1355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1E3104-281D-B940-8970-5A8D461C8A51}"/>
              </a:ext>
            </a:extLst>
          </p:cNvPr>
          <p:cNvSpPr txBox="1"/>
          <p:nvPr/>
        </p:nvSpPr>
        <p:spPr>
          <a:xfrm>
            <a:off x="5691946" y="6011816"/>
            <a:ext cx="1329210" cy="276999"/>
          </a:xfrm>
          <a:prstGeom prst="rect">
            <a:avLst/>
          </a:prstGeom>
          <a:noFill/>
        </p:spPr>
        <p:txBody>
          <a:bodyPr wrap="none" rtlCol="0">
            <a:spAutoFit/>
          </a:bodyPr>
          <a:lstStyle/>
          <a:p>
            <a:pPr>
              <a:buClrTx/>
              <a:defRPr/>
            </a:pPr>
            <a:r>
              <a:rPr lang="en-US" sz="1200" b="1" kern="1200" dirty="0">
                <a:solidFill>
                  <a:srgbClr val="7030A0"/>
                </a:solidFill>
                <a:latin typeface="Cambria" panose="02040503050406030204" pitchFamily="18" charset="0"/>
                <a:ea typeface="Cambria" panose="02040503050406030204" pitchFamily="18" charset="0"/>
                <a:cs typeface="+mn-cs"/>
              </a:rPr>
              <a:t>[Samsung 2021]</a:t>
            </a:r>
          </a:p>
        </p:txBody>
      </p:sp>
      <p:pic>
        <p:nvPicPr>
          <p:cNvPr id="12" name="Picture 11">
            <a:extLst>
              <a:ext uri="{FF2B5EF4-FFF2-40B4-BE49-F238E27FC236}">
                <a16:creationId xmlns:a16="http://schemas.microsoft.com/office/drawing/2014/main" id="{09284518-A322-FA4A-A8BF-F522E389B2AE}"/>
              </a:ext>
            </a:extLst>
          </p:cNvPr>
          <p:cNvPicPr>
            <a:picLocks noChangeAspect="1"/>
          </p:cNvPicPr>
          <p:nvPr/>
        </p:nvPicPr>
        <p:blipFill>
          <a:blip r:embed="rId7"/>
          <a:stretch>
            <a:fillRect/>
          </a:stretch>
        </p:blipFill>
        <p:spPr>
          <a:xfrm>
            <a:off x="1966701" y="4639795"/>
            <a:ext cx="2173719" cy="1390640"/>
          </a:xfrm>
          <a:prstGeom prst="rect">
            <a:avLst/>
          </a:prstGeom>
        </p:spPr>
      </p:pic>
      <p:sp>
        <p:nvSpPr>
          <p:cNvPr id="13" name="TextBox 12">
            <a:extLst>
              <a:ext uri="{FF2B5EF4-FFF2-40B4-BE49-F238E27FC236}">
                <a16:creationId xmlns:a16="http://schemas.microsoft.com/office/drawing/2014/main" id="{37B37708-47D2-AA4C-B681-2F27BAD859EE}"/>
              </a:ext>
            </a:extLst>
          </p:cNvPr>
          <p:cNvSpPr txBox="1"/>
          <p:nvPr/>
        </p:nvSpPr>
        <p:spPr>
          <a:xfrm>
            <a:off x="2390557" y="6044660"/>
            <a:ext cx="1326004" cy="276999"/>
          </a:xfrm>
          <a:prstGeom prst="rect">
            <a:avLst/>
          </a:prstGeom>
          <a:noFill/>
        </p:spPr>
        <p:txBody>
          <a:bodyPr wrap="none" rtlCol="0">
            <a:spAutoFit/>
          </a:bodyPr>
          <a:lstStyle/>
          <a:p>
            <a:pPr>
              <a:buClrTx/>
              <a:defRPr/>
            </a:pPr>
            <a:r>
              <a:rPr lang="en-US" sz="1200" b="1" kern="1200" dirty="0">
                <a:solidFill>
                  <a:srgbClr val="7030A0"/>
                </a:solidFill>
                <a:latin typeface="Cambria" panose="02040503050406030204" pitchFamily="18" charset="0"/>
                <a:ea typeface="Cambria" panose="02040503050406030204" pitchFamily="18" charset="0"/>
                <a:cs typeface="+mn-cs"/>
              </a:rPr>
              <a:t>[SK Hynix 2022]</a:t>
            </a:r>
          </a:p>
        </p:txBody>
      </p:sp>
      <p:pic>
        <p:nvPicPr>
          <p:cNvPr id="14" name="Picture 13">
            <a:extLst>
              <a:ext uri="{FF2B5EF4-FFF2-40B4-BE49-F238E27FC236}">
                <a16:creationId xmlns:a16="http://schemas.microsoft.com/office/drawing/2014/main" id="{11910DB0-36D9-F1E7-F738-D7E414A3F485}"/>
              </a:ext>
            </a:extLst>
          </p:cNvPr>
          <p:cNvPicPr>
            <a:picLocks noChangeAspect="1"/>
          </p:cNvPicPr>
          <p:nvPr/>
        </p:nvPicPr>
        <p:blipFill>
          <a:blip r:embed="rId8"/>
          <a:stretch>
            <a:fillRect/>
          </a:stretch>
        </p:blipFill>
        <p:spPr>
          <a:xfrm>
            <a:off x="1937505" y="2835289"/>
            <a:ext cx="1595405" cy="1605567"/>
          </a:xfrm>
          <a:prstGeom prst="rect">
            <a:avLst/>
          </a:prstGeom>
        </p:spPr>
      </p:pic>
      <p:sp>
        <p:nvSpPr>
          <p:cNvPr id="15" name="TextBox 14">
            <a:extLst>
              <a:ext uri="{FF2B5EF4-FFF2-40B4-BE49-F238E27FC236}">
                <a16:creationId xmlns:a16="http://schemas.microsoft.com/office/drawing/2014/main" id="{6D80C8E7-2665-4469-4CC0-DBACE1761498}"/>
              </a:ext>
            </a:extLst>
          </p:cNvPr>
          <p:cNvSpPr txBox="1"/>
          <p:nvPr/>
        </p:nvSpPr>
        <p:spPr>
          <a:xfrm>
            <a:off x="3471434" y="3944091"/>
            <a:ext cx="1329210" cy="276999"/>
          </a:xfrm>
          <a:prstGeom prst="rect">
            <a:avLst/>
          </a:prstGeom>
          <a:noFill/>
        </p:spPr>
        <p:txBody>
          <a:bodyPr wrap="none" rtlCol="0">
            <a:spAutoFit/>
          </a:bodyPr>
          <a:lstStyle/>
          <a:p>
            <a:pPr>
              <a:buClrTx/>
              <a:defRPr/>
            </a:pPr>
            <a:r>
              <a:rPr lang="en-US" sz="1200" b="1" kern="1200" dirty="0">
                <a:solidFill>
                  <a:srgbClr val="7030A0"/>
                </a:solidFill>
                <a:latin typeface="Cambria" panose="02040503050406030204" pitchFamily="18" charset="0"/>
                <a:ea typeface="Cambria" panose="02040503050406030204" pitchFamily="18" charset="0"/>
                <a:cs typeface="+mn-cs"/>
              </a:rPr>
              <a:t>[Samsung 2021]</a:t>
            </a:r>
          </a:p>
        </p:txBody>
      </p:sp>
      <p:sp>
        <p:nvSpPr>
          <p:cNvPr id="16" name="TextBox 15">
            <a:extLst>
              <a:ext uri="{FF2B5EF4-FFF2-40B4-BE49-F238E27FC236}">
                <a16:creationId xmlns:a16="http://schemas.microsoft.com/office/drawing/2014/main" id="{8C64CC0F-C747-9188-8A22-865BF7B7B2FD}"/>
              </a:ext>
            </a:extLst>
          </p:cNvPr>
          <p:cNvSpPr txBox="1"/>
          <p:nvPr/>
        </p:nvSpPr>
        <p:spPr>
          <a:xfrm>
            <a:off x="3980308" y="6495761"/>
            <a:ext cx="4086375" cy="307777"/>
          </a:xfrm>
          <a:prstGeom prst="rect">
            <a:avLst/>
          </a:prstGeom>
          <a:noFill/>
        </p:spPr>
        <p:txBody>
          <a:bodyPr wrap="none" rtlCol="0">
            <a:spAutoFit/>
          </a:bodyPr>
          <a:lstStyle/>
          <a:p>
            <a:pPr>
              <a:buClrTx/>
              <a:defRPr/>
            </a:pPr>
            <a:r>
              <a:rPr lang="en-US" kern="1200" dirty="0">
                <a:solidFill>
                  <a:srgbClr val="0000FF"/>
                </a:solidFill>
                <a:latin typeface="Tahoma"/>
                <a:ea typeface="+mn-ea"/>
                <a:cs typeface="+mn-cs"/>
              </a:rPr>
              <a:t>And, many other experimental chips and startups</a:t>
            </a:r>
          </a:p>
        </p:txBody>
      </p:sp>
      <p:pic>
        <p:nvPicPr>
          <p:cNvPr id="17" name="Picture 16">
            <a:extLst>
              <a:ext uri="{FF2B5EF4-FFF2-40B4-BE49-F238E27FC236}">
                <a16:creationId xmlns:a16="http://schemas.microsoft.com/office/drawing/2014/main" id="{DCA05738-9332-244C-A268-2008812B4A1B}"/>
              </a:ext>
            </a:extLst>
          </p:cNvPr>
          <p:cNvPicPr>
            <a:picLocks noChangeAspect="1"/>
          </p:cNvPicPr>
          <p:nvPr/>
        </p:nvPicPr>
        <p:blipFill>
          <a:blip r:embed="rId9"/>
          <a:stretch>
            <a:fillRect/>
          </a:stretch>
        </p:blipFill>
        <p:spPr>
          <a:xfrm>
            <a:off x="6794950" y="3244368"/>
            <a:ext cx="1316608" cy="1336760"/>
          </a:xfrm>
          <a:prstGeom prst="rect">
            <a:avLst/>
          </a:prstGeom>
        </p:spPr>
      </p:pic>
      <p:sp>
        <p:nvSpPr>
          <p:cNvPr id="18" name="TextBox 17">
            <a:extLst>
              <a:ext uri="{FF2B5EF4-FFF2-40B4-BE49-F238E27FC236}">
                <a16:creationId xmlns:a16="http://schemas.microsoft.com/office/drawing/2014/main" id="{07471B9D-8C0D-66E1-C07A-AB0CB025F226}"/>
              </a:ext>
            </a:extLst>
          </p:cNvPr>
          <p:cNvSpPr txBox="1"/>
          <p:nvPr/>
        </p:nvSpPr>
        <p:spPr>
          <a:xfrm>
            <a:off x="8074694" y="3834118"/>
            <a:ext cx="1239442" cy="276999"/>
          </a:xfrm>
          <a:prstGeom prst="rect">
            <a:avLst/>
          </a:prstGeom>
          <a:noFill/>
        </p:spPr>
        <p:txBody>
          <a:bodyPr wrap="none" rtlCol="0">
            <a:spAutoFit/>
          </a:bodyPr>
          <a:lstStyle/>
          <a:p>
            <a:pPr>
              <a:buClrTx/>
              <a:defRPr/>
            </a:pPr>
            <a:r>
              <a:rPr lang="en-US" sz="1200" b="1" kern="1200" dirty="0">
                <a:solidFill>
                  <a:srgbClr val="7030A0"/>
                </a:solidFill>
                <a:latin typeface="Cambria" panose="02040503050406030204" pitchFamily="18" charset="0"/>
                <a:ea typeface="Cambria" panose="02040503050406030204" pitchFamily="18" charset="0"/>
                <a:cs typeface="+mn-cs"/>
              </a:rPr>
              <a:t>[Alibaba 2022]</a:t>
            </a:r>
          </a:p>
        </p:txBody>
      </p:sp>
    </p:spTree>
    <p:extLst>
      <p:ext uri="{BB962C8B-B14F-4D97-AF65-F5344CB8AC3E}">
        <p14:creationId xmlns:p14="http://schemas.microsoft.com/office/powerpoint/2010/main" val="2279584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4836C0-5C11-0D1E-2503-0C1D0BCDBBB7}"/>
              </a:ext>
            </a:extLst>
          </p:cNvPr>
          <p:cNvPicPr>
            <a:picLocks noChangeAspect="1"/>
          </p:cNvPicPr>
          <p:nvPr/>
        </p:nvPicPr>
        <p:blipFill>
          <a:blip r:embed="rId2"/>
          <a:stretch>
            <a:fillRect/>
          </a:stretch>
        </p:blipFill>
        <p:spPr>
          <a:xfrm>
            <a:off x="1532053" y="917374"/>
            <a:ext cx="4589271" cy="3914378"/>
          </a:xfrm>
          <a:prstGeom prst="rect">
            <a:avLst/>
          </a:prstGeom>
        </p:spPr>
      </p:pic>
      <p:sp>
        <p:nvSpPr>
          <p:cNvPr id="2" name="Title 1">
            <a:extLst>
              <a:ext uri="{FF2B5EF4-FFF2-40B4-BE49-F238E27FC236}">
                <a16:creationId xmlns:a16="http://schemas.microsoft.com/office/drawing/2014/main" id="{F1B82E0A-EC50-C358-E55E-31BD739940FB}"/>
              </a:ext>
            </a:extLst>
          </p:cNvPr>
          <p:cNvSpPr>
            <a:spLocks noGrp="1"/>
          </p:cNvSpPr>
          <p:nvPr>
            <p:ph type="title"/>
          </p:nvPr>
        </p:nvSpPr>
        <p:spPr/>
        <p:txBody>
          <a:bodyPr/>
          <a:lstStyle/>
          <a:p>
            <a:r>
              <a:rPr lang="en-US" dirty="0"/>
              <a:t>Processing-in-Memory Landscape Today</a:t>
            </a:r>
          </a:p>
        </p:txBody>
      </p:sp>
      <p:sp>
        <p:nvSpPr>
          <p:cNvPr id="4" name="Slide Number Placeholder 3">
            <a:extLst>
              <a:ext uri="{FF2B5EF4-FFF2-40B4-BE49-F238E27FC236}">
                <a16:creationId xmlns:a16="http://schemas.microsoft.com/office/drawing/2014/main" id="{AC535294-0B4F-9EAB-8DEA-9DDB0320F75E}"/>
              </a:ext>
            </a:extLst>
          </p:cNvPr>
          <p:cNvSpPr>
            <a:spLocks noGrp="1"/>
          </p:cNvSpPr>
          <p:nvPr>
            <p:ph type="sldNum" sz="quarter" idx="11"/>
          </p:nvPr>
        </p:nvSpPr>
        <p:spPr/>
        <p:txBody>
          <a:bodyPr/>
          <a:lstStyle/>
          <a:p>
            <a:pPr>
              <a:buClrTx/>
              <a:defRPr/>
            </a:pPr>
            <a:fld id="{323594FA-E141-4234-AE05-360401972BE7}" type="slidenum">
              <a:rPr lang="en-US" altLang="en-US" kern="1200">
                <a:ea typeface="+mn-ea"/>
                <a:cs typeface="+mn-cs"/>
              </a:rPr>
              <a:pPr>
                <a:buClrTx/>
                <a:defRPr/>
              </a:pPr>
              <a:t>36</a:t>
            </a:fld>
            <a:endParaRPr lang="en-US" altLang="en-US" kern="1200">
              <a:ea typeface="+mn-ea"/>
              <a:cs typeface="+mn-cs"/>
            </a:endParaRPr>
          </a:p>
        </p:txBody>
      </p:sp>
      <p:pic>
        <p:nvPicPr>
          <p:cNvPr id="6" name="Picture 5">
            <a:extLst>
              <a:ext uri="{FF2B5EF4-FFF2-40B4-BE49-F238E27FC236}">
                <a16:creationId xmlns:a16="http://schemas.microsoft.com/office/drawing/2014/main" id="{C66ED3E2-2998-7720-C04F-FFC8B9173760}"/>
              </a:ext>
            </a:extLst>
          </p:cNvPr>
          <p:cNvPicPr>
            <a:picLocks noChangeAspect="1"/>
          </p:cNvPicPr>
          <p:nvPr/>
        </p:nvPicPr>
        <p:blipFill>
          <a:blip r:embed="rId3"/>
          <a:stretch>
            <a:fillRect/>
          </a:stretch>
        </p:blipFill>
        <p:spPr>
          <a:xfrm>
            <a:off x="5837863" y="4149081"/>
            <a:ext cx="4589271" cy="2614605"/>
          </a:xfrm>
          <a:prstGeom prst="rect">
            <a:avLst/>
          </a:prstGeom>
        </p:spPr>
      </p:pic>
    </p:spTree>
    <p:extLst>
      <p:ext uri="{BB962C8B-B14F-4D97-AF65-F5344CB8AC3E}">
        <p14:creationId xmlns:p14="http://schemas.microsoft.com/office/powerpoint/2010/main" val="402652738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82E0A-EC50-C358-E55E-31BD739940FB}"/>
              </a:ext>
            </a:extLst>
          </p:cNvPr>
          <p:cNvSpPr>
            <a:spLocks noGrp="1"/>
          </p:cNvSpPr>
          <p:nvPr>
            <p:ph type="title"/>
          </p:nvPr>
        </p:nvSpPr>
        <p:spPr/>
        <p:txBody>
          <a:bodyPr/>
          <a:lstStyle/>
          <a:p>
            <a:r>
              <a:rPr lang="en-US" dirty="0"/>
              <a:t>Processing-in-Memory Landscape Today</a:t>
            </a:r>
          </a:p>
        </p:txBody>
      </p:sp>
      <p:sp>
        <p:nvSpPr>
          <p:cNvPr id="4" name="Slide Number Placeholder 3">
            <a:extLst>
              <a:ext uri="{FF2B5EF4-FFF2-40B4-BE49-F238E27FC236}">
                <a16:creationId xmlns:a16="http://schemas.microsoft.com/office/drawing/2014/main" id="{AC535294-0B4F-9EAB-8DEA-9DDB0320F75E}"/>
              </a:ext>
            </a:extLst>
          </p:cNvPr>
          <p:cNvSpPr>
            <a:spLocks noGrp="1"/>
          </p:cNvSpPr>
          <p:nvPr>
            <p:ph type="sldNum" sz="quarter" idx="11"/>
          </p:nvPr>
        </p:nvSpPr>
        <p:spPr/>
        <p:txBody>
          <a:bodyPr/>
          <a:lstStyle/>
          <a:p>
            <a:pPr>
              <a:buClrTx/>
              <a:defRPr/>
            </a:pPr>
            <a:fld id="{323594FA-E141-4234-AE05-360401972BE7}" type="slidenum">
              <a:rPr lang="en-US" altLang="en-US" kern="1200">
                <a:ea typeface="+mn-ea"/>
                <a:cs typeface="+mn-cs"/>
              </a:rPr>
              <a:pPr>
                <a:buClrTx/>
                <a:defRPr/>
              </a:pPr>
              <a:t>37</a:t>
            </a:fld>
            <a:endParaRPr lang="en-US" altLang="en-US" kern="1200">
              <a:ea typeface="+mn-ea"/>
              <a:cs typeface="+mn-cs"/>
            </a:endParaRPr>
          </a:p>
        </p:txBody>
      </p:sp>
      <p:pic>
        <p:nvPicPr>
          <p:cNvPr id="3" name="Picture 2">
            <a:extLst>
              <a:ext uri="{FF2B5EF4-FFF2-40B4-BE49-F238E27FC236}">
                <a16:creationId xmlns:a16="http://schemas.microsoft.com/office/drawing/2014/main" id="{FD2671C9-01EE-ED73-4C76-F6BC47E3D4AE}"/>
              </a:ext>
            </a:extLst>
          </p:cNvPr>
          <p:cNvPicPr>
            <a:picLocks noChangeAspect="1"/>
          </p:cNvPicPr>
          <p:nvPr/>
        </p:nvPicPr>
        <p:blipFill>
          <a:blip r:embed="rId2"/>
          <a:stretch>
            <a:fillRect/>
          </a:stretch>
        </p:blipFill>
        <p:spPr>
          <a:xfrm>
            <a:off x="3143673" y="1086008"/>
            <a:ext cx="5666013" cy="5157630"/>
          </a:xfrm>
          <a:prstGeom prst="rect">
            <a:avLst/>
          </a:prstGeom>
        </p:spPr>
      </p:pic>
      <p:sp>
        <p:nvSpPr>
          <p:cNvPr id="5" name="TextBox 4">
            <a:extLst>
              <a:ext uri="{FF2B5EF4-FFF2-40B4-BE49-F238E27FC236}">
                <a16:creationId xmlns:a16="http://schemas.microsoft.com/office/drawing/2014/main" id="{FE0C3D8C-0BC3-A251-EF8F-26809D15A19F}"/>
              </a:ext>
            </a:extLst>
          </p:cNvPr>
          <p:cNvSpPr txBox="1"/>
          <p:nvPr/>
        </p:nvSpPr>
        <p:spPr>
          <a:xfrm>
            <a:off x="3071665" y="6435902"/>
            <a:ext cx="6759543" cy="276999"/>
          </a:xfrm>
          <a:prstGeom prst="rect">
            <a:avLst/>
          </a:prstGeom>
          <a:noFill/>
        </p:spPr>
        <p:txBody>
          <a:bodyPr wrap="none" rtlCol="0">
            <a:spAutoFit/>
          </a:bodyPr>
          <a:lstStyle/>
          <a:p>
            <a:pPr>
              <a:buClrTx/>
              <a:defRPr/>
            </a:pPr>
            <a:r>
              <a:rPr lang="en-US" sz="1200" kern="1200" dirty="0">
                <a:latin typeface="Tahoma"/>
                <a:ea typeface="+mn-ea"/>
                <a:cs typeface="+mn-cs"/>
                <a:hlinkClick r:id="rId3"/>
              </a:rPr>
              <a:t>https://www.servethehome.com/samsung-processing-in-memory-technology-at-hot-chips-2023/</a:t>
            </a:r>
            <a:r>
              <a:rPr lang="en-US" sz="1200" kern="1200" dirty="0">
                <a:latin typeface="Tahoma"/>
                <a:ea typeface="+mn-ea"/>
                <a:cs typeface="+mn-cs"/>
              </a:rPr>
              <a:t> </a:t>
            </a:r>
          </a:p>
        </p:txBody>
      </p:sp>
    </p:spTree>
    <p:extLst>
      <p:ext uri="{BB962C8B-B14F-4D97-AF65-F5344CB8AC3E}">
        <p14:creationId xmlns:p14="http://schemas.microsoft.com/office/powerpoint/2010/main" val="22862561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1752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a:buClrTx/>
              <a:defRPr/>
            </a:pPr>
            <a:fld id="{323594FA-E141-4234-AE05-360401972BE7}" type="slidenum">
              <a:rPr lang="en-US" altLang="en-US" kern="1200">
                <a:ea typeface="+mn-ea"/>
                <a:cs typeface="+mn-cs"/>
              </a:rPr>
              <a:pPr>
                <a:buClrTx/>
                <a:defRPr/>
              </a:pPr>
              <a:t>38</a:t>
            </a:fld>
            <a:endParaRPr lang="en-US" altLang="en-US" kern="1200">
              <a:ea typeface="+mn-ea"/>
              <a:cs typeface="+mn-cs"/>
            </a:endParaRPr>
          </a:p>
        </p:txBody>
      </p:sp>
      <p:pic>
        <p:nvPicPr>
          <p:cNvPr id="6" name="Picture 5"/>
          <p:cNvPicPr>
            <a:picLocks noChangeAspect="1"/>
          </p:cNvPicPr>
          <p:nvPr/>
        </p:nvPicPr>
        <p:blipFill>
          <a:blip r:embed="rId2"/>
          <a:stretch>
            <a:fillRect/>
          </a:stretch>
        </p:blipFill>
        <p:spPr>
          <a:xfrm>
            <a:off x="1631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55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7564851" y="4509120"/>
            <a:ext cx="795898" cy="369332"/>
          </a:xfrm>
          <a:prstGeom prst="rect">
            <a:avLst/>
          </a:prstGeom>
          <a:noFill/>
        </p:spPr>
        <p:txBody>
          <a:bodyPr wrap="none" rtlCol="0">
            <a:spAutoFit/>
          </a:bodyPr>
          <a:lstStyle/>
          <a:p>
            <a:pPr>
              <a:buClrTx/>
              <a:defRPr/>
            </a:pPr>
            <a:r>
              <a:rPr lang="en-US" sz="1800" b="1" kern="1200" dirty="0">
                <a:solidFill>
                  <a:srgbClr val="4D5494"/>
                </a:solidFill>
                <a:latin typeface="Tahoma"/>
                <a:ea typeface="+mn-ea"/>
                <a:cs typeface="+mn-cs"/>
              </a:rPr>
              <a:t>Logic</a:t>
            </a:r>
          </a:p>
        </p:txBody>
      </p:sp>
      <p:sp>
        <p:nvSpPr>
          <p:cNvPr id="9" name="TextBox 8"/>
          <p:cNvSpPr txBox="1"/>
          <p:nvPr/>
        </p:nvSpPr>
        <p:spPr>
          <a:xfrm>
            <a:off x="7492844" y="4005064"/>
            <a:ext cx="1123437" cy="369332"/>
          </a:xfrm>
          <a:prstGeom prst="rect">
            <a:avLst/>
          </a:prstGeom>
          <a:noFill/>
        </p:spPr>
        <p:txBody>
          <a:bodyPr wrap="none" rtlCol="0">
            <a:spAutoFit/>
          </a:bodyPr>
          <a:lstStyle/>
          <a:p>
            <a:pPr>
              <a:buClrTx/>
              <a:defRPr/>
            </a:pPr>
            <a:r>
              <a:rPr lang="en-US" sz="1800" b="1" kern="1200" dirty="0">
                <a:solidFill>
                  <a:srgbClr val="E5B62F"/>
                </a:solidFill>
                <a:latin typeface="Tahoma"/>
                <a:ea typeface="+mn-ea"/>
                <a:cs typeface="+mn-cs"/>
              </a:rPr>
              <a:t>Memory</a:t>
            </a:r>
          </a:p>
        </p:txBody>
      </p:sp>
      <p:sp>
        <p:nvSpPr>
          <p:cNvPr id="7" name="TextBox 6"/>
          <p:cNvSpPr txBox="1"/>
          <p:nvPr/>
        </p:nvSpPr>
        <p:spPr>
          <a:xfrm>
            <a:off x="7194854" y="5527631"/>
            <a:ext cx="3161058" cy="646331"/>
          </a:xfrm>
          <a:prstGeom prst="rect">
            <a:avLst/>
          </a:prstGeom>
          <a:noFill/>
        </p:spPr>
        <p:txBody>
          <a:bodyPr wrap="none" rtlCol="0">
            <a:spAutoFit/>
          </a:bodyPr>
          <a:lstStyle/>
          <a:p>
            <a:pPr>
              <a:buClrTx/>
              <a:defRPr/>
            </a:pPr>
            <a:r>
              <a:rPr lang="en-US" sz="1800" kern="1200" dirty="0">
                <a:solidFill>
                  <a:srgbClr val="FF0000"/>
                </a:solidFill>
                <a:latin typeface="Tahoma"/>
                <a:ea typeface="+mn-ea"/>
                <a:cs typeface="+mn-cs"/>
              </a:rPr>
              <a:t>Other “True 3D” technologies</a:t>
            </a:r>
          </a:p>
          <a:p>
            <a:pPr>
              <a:buClrTx/>
              <a:defRPr/>
            </a:pPr>
            <a:r>
              <a:rPr lang="en-US" sz="1800" kern="1200" dirty="0">
                <a:solidFill>
                  <a:srgbClr val="FF0000"/>
                </a:solidFill>
                <a:latin typeface="Tahoma"/>
                <a:ea typeface="+mn-ea"/>
                <a:cs typeface="+mn-cs"/>
              </a:rPr>
              <a:t>under development</a:t>
            </a:r>
          </a:p>
        </p:txBody>
      </p:sp>
    </p:spTree>
    <p:extLst>
      <p:ext uri="{BB962C8B-B14F-4D97-AF65-F5344CB8AC3E}">
        <p14:creationId xmlns:p14="http://schemas.microsoft.com/office/powerpoint/2010/main" val="399697586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25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4484549" y="2386983"/>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buClrTx/>
                  <a:defRPr/>
                </a:pPr>
                <a:endParaRPr lang="ko-KR" altLang="en-US" sz="1800" dirty="0">
                  <a:solidFill>
                    <a:sysClr val="windowText" lastClr="000000"/>
                  </a:solidFill>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dirty="0">
                    <a:solidFill>
                      <a:sysClr val="windowText" lastClr="000000"/>
                    </a:solidFill>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dirty="0">
                    <a:solidFill>
                      <a:sysClr val="windowText" lastClr="000000"/>
                    </a:solidFill>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dirty="0">
                    <a:solidFill>
                      <a:sysClr val="windowText" lastClr="000000"/>
                    </a:solidFill>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dirty="0">
                    <a:solidFill>
                      <a:sysClr val="windowText" lastClr="000000"/>
                    </a:solidFill>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dirty="0">
                    <a:solidFill>
                      <a:sysClr val="windowText" lastClr="000000"/>
                    </a:solidFill>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dirty="0">
                    <a:solidFill>
                      <a:sysClr val="windowText" lastClr="000000"/>
                    </a:solidFill>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dirty="0">
                    <a:solidFill>
                      <a:sysClr val="windowText" lastClr="000000"/>
                    </a:solidFill>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dirty="0">
                    <a:solidFill>
                      <a:sysClr val="windowText" lastClr="000000"/>
                    </a:solidFill>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dirty="0">
                    <a:solidFill>
                      <a:sysClr val="windowText" lastClr="000000"/>
                    </a:solidFill>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dirty="0">
                    <a:solidFill>
                      <a:sysClr val="windowText" lastClr="000000"/>
                    </a:solidFill>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dirty="0">
                    <a:solidFill>
                      <a:sysClr val="windowText" lastClr="000000"/>
                    </a:solidFill>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dirty="0">
                    <a:solidFill>
                      <a:sysClr val="windowText" lastClr="000000"/>
                    </a:solidFill>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buClrTx/>
                    <a:defRPr/>
                  </a:pPr>
                  <a:r>
                    <a:rPr lang="en-US" altLang="ko-KR" sz="1600" dirty="0">
                      <a:solidFill>
                        <a:sysClr val="windowText" lastClr="000000"/>
                      </a:solidFill>
                      <a:latin typeface="Calibri"/>
                      <a:ea typeface="나눔고딕"/>
                      <a:cs typeface="+mn-cs"/>
                    </a:rPr>
                    <a:t>Crossbar Network</a:t>
                  </a:r>
                  <a:endParaRPr lang="ko-KR" altLang="en-US" sz="1600" dirty="0">
                    <a:solidFill>
                      <a:sysClr val="windowText" lastClr="000000"/>
                    </a:solidFill>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dirty="0">
                    <a:solidFill>
                      <a:sysClr val="windowText" lastClr="000000"/>
                    </a:solidFill>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dirty="0">
                    <a:solidFill>
                      <a:sysClr val="windowText" lastClr="000000"/>
                    </a:solidFill>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dirty="0">
                    <a:solidFill>
                      <a:sysClr val="windowText" lastClr="000000"/>
                    </a:solidFill>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dirty="0">
                    <a:solidFill>
                      <a:sysClr val="windowText" lastClr="000000"/>
                    </a:solidFill>
                    <a:latin typeface="Calibri"/>
                    <a:ea typeface="나눔고딕"/>
                    <a:cs typeface="+mn-cs"/>
                  </a:endParaRPr>
                </a:p>
              </p:txBody>
            </p:sp>
            <p:sp>
              <p:nvSpPr>
                <p:cNvPr id="292" name="TextBox 291"/>
                <p:cNvSpPr txBox="1"/>
                <p:nvPr/>
              </p:nvSpPr>
              <p:spPr>
                <a:xfrm>
                  <a:off x="4841119" y="3916837"/>
                  <a:ext cx="436338" cy="461665"/>
                </a:xfrm>
                <a:prstGeom prst="rect">
                  <a:avLst/>
                </a:prstGeom>
                <a:noFill/>
              </p:spPr>
              <p:txBody>
                <a:bodyPr wrap="none" rtlCol="0" anchor="ctr">
                  <a:spAutoFit/>
                </a:bodyPr>
                <a:lstStyle/>
                <a:p>
                  <a:pPr algn="ctr">
                    <a:buClrTx/>
                    <a:defRPr/>
                  </a:pPr>
                  <a:r>
                    <a:rPr lang="en-US" altLang="ko-KR" sz="2400" dirty="0">
                      <a:solidFill>
                        <a:sysClr val="windowText" lastClr="000000"/>
                      </a:solidFill>
                      <a:latin typeface="Tahoma"/>
                      <a:ea typeface="+mn-ea"/>
                      <a:cs typeface="+mn-cs"/>
                    </a:rPr>
                    <a:t>…</a:t>
                  </a:r>
                  <a:endParaRPr lang="ko-KR" altLang="en-US" sz="2400" dirty="0">
                    <a:solidFill>
                      <a:sysClr val="windowText" lastClr="000000"/>
                    </a:solidFill>
                    <a:latin typeface="Tahoma"/>
                    <a:ea typeface="+mn-ea"/>
                    <a:cs typeface="+mn-cs"/>
                  </a:endParaRPr>
                </a:p>
              </p:txBody>
            </p:sp>
            <p:sp>
              <p:nvSpPr>
                <p:cNvPr id="293" name="TextBox 292"/>
                <p:cNvSpPr txBox="1"/>
                <p:nvPr/>
              </p:nvSpPr>
              <p:spPr>
                <a:xfrm>
                  <a:off x="4841119" y="4297315"/>
                  <a:ext cx="436338" cy="461665"/>
                </a:xfrm>
                <a:prstGeom prst="rect">
                  <a:avLst/>
                </a:prstGeom>
                <a:noFill/>
              </p:spPr>
              <p:txBody>
                <a:bodyPr wrap="none" rtlCol="0" anchor="ctr">
                  <a:spAutoFit/>
                </a:bodyPr>
                <a:lstStyle/>
                <a:p>
                  <a:pPr algn="ctr">
                    <a:buClrTx/>
                    <a:defRPr/>
                  </a:pPr>
                  <a:r>
                    <a:rPr lang="en-US" altLang="ko-KR" sz="2400" dirty="0">
                      <a:solidFill>
                        <a:sysClr val="windowText" lastClr="000000"/>
                      </a:solidFill>
                      <a:latin typeface="Tahoma"/>
                      <a:ea typeface="+mn-ea"/>
                      <a:cs typeface="+mn-cs"/>
                    </a:rPr>
                    <a:t>…</a:t>
                  </a:r>
                  <a:endParaRPr lang="ko-KR" altLang="en-US" sz="2400" dirty="0">
                    <a:solidFill>
                      <a:sysClr val="windowText" lastClr="000000"/>
                    </a:solidFill>
                    <a:latin typeface="Tahoma"/>
                    <a:ea typeface="+mn-ea"/>
                    <a:cs typeface="+mn-cs"/>
                  </a:endParaRPr>
                </a:p>
              </p:txBody>
            </p:sp>
            <p:sp>
              <p:nvSpPr>
                <p:cNvPr id="294" name="TextBox 293"/>
                <p:cNvSpPr txBox="1"/>
                <p:nvPr/>
              </p:nvSpPr>
              <p:spPr>
                <a:xfrm>
                  <a:off x="4841119" y="5096119"/>
                  <a:ext cx="436338" cy="461665"/>
                </a:xfrm>
                <a:prstGeom prst="rect">
                  <a:avLst/>
                </a:prstGeom>
                <a:noFill/>
              </p:spPr>
              <p:txBody>
                <a:bodyPr wrap="none" rtlCol="0" anchor="ctr">
                  <a:spAutoFit/>
                </a:bodyPr>
                <a:lstStyle/>
                <a:p>
                  <a:pPr algn="ctr">
                    <a:buClrTx/>
                    <a:defRPr/>
                  </a:pPr>
                  <a:r>
                    <a:rPr lang="en-US" altLang="ko-KR" sz="2400" dirty="0">
                      <a:solidFill>
                        <a:sysClr val="windowText" lastClr="000000"/>
                      </a:solidFill>
                      <a:latin typeface="Tahoma"/>
                      <a:ea typeface="+mn-ea"/>
                      <a:cs typeface="+mn-cs"/>
                    </a:rPr>
                    <a:t>…</a:t>
                  </a:r>
                  <a:endParaRPr lang="ko-KR" altLang="en-US" sz="2400" dirty="0">
                    <a:solidFill>
                      <a:sysClr val="windowText" lastClr="000000"/>
                    </a:solidFill>
                    <a:latin typeface="Tahoma"/>
                    <a:ea typeface="+mn-ea"/>
                    <a:cs typeface="+mn-cs"/>
                  </a:endParaRPr>
                </a:p>
              </p:txBody>
            </p:sp>
            <p:sp>
              <p:nvSpPr>
                <p:cNvPr id="295" name="TextBox 294"/>
                <p:cNvSpPr txBox="1"/>
                <p:nvPr/>
              </p:nvSpPr>
              <p:spPr>
                <a:xfrm>
                  <a:off x="4841119" y="5465826"/>
                  <a:ext cx="436338" cy="461665"/>
                </a:xfrm>
                <a:prstGeom prst="rect">
                  <a:avLst/>
                </a:prstGeom>
                <a:noFill/>
              </p:spPr>
              <p:txBody>
                <a:bodyPr wrap="none" rtlCol="0" anchor="ctr">
                  <a:spAutoFit/>
                </a:bodyPr>
                <a:lstStyle/>
                <a:p>
                  <a:pPr algn="ctr">
                    <a:buClrTx/>
                    <a:defRPr/>
                  </a:pPr>
                  <a:r>
                    <a:rPr lang="en-US" altLang="ko-KR" sz="2400" dirty="0">
                      <a:solidFill>
                        <a:sysClr val="windowText" lastClr="000000"/>
                      </a:solidFill>
                      <a:latin typeface="Tahoma"/>
                      <a:ea typeface="+mn-ea"/>
                      <a:cs typeface="+mn-cs"/>
                    </a:rPr>
                    <a:t>…</a:t>
                  </a:r>
                  <a:endParaRPr lang="ko-KR" altLang="en-US" sz="2400" dirty="0">
                    <a:solidFill>
                      <a:sysClr val="windowText" lastClr="000000"/>
                    </a:solidFill>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6921218"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buClrTx/>
                  <a:defRPr/>
                </a:pPr>
                <a:r>
                  <a:rPr lang="en-US" altLang="ko-KR" sz="1800" dirty="0">
                    <a:solidFill>
                      <a:sysClr val="windowText" lastClr="000000"/>
                    </a:solidFill>
                    <a:latin typeface="Calibri"/>
                    <a:ea typeface="나눔고딕"/>
                    <a:cs typeface="+mn-cs"/>
                  </a:rPr>
                  <a:t>DRAM Controller</a:t>
                </a:r>
                <a:endParaRPr lang="ko-KR" altLang="en-US" sz="1800" dirty="0">
                  <a:solidFill>
                    <a:sysClr val="windowText" lastClr="000000"/>
                  </a:solidFill>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buClrTx/>
                  <a:defRPr/>
                </a:pPr>
                <a:r>
                  <a:rPr lang="en-US" altLang="ko-KR" sz="1800" dirty="0">
                    <a:solidFill>
                      <a:sysClr val="windowText" lastClr="000000"/>
                    </a:solidFill>
                    <a:latin typeface="Calibri"/>
                    <a:ea typeface="나눔고딕"/>
                    <a:cs typeface="+mn-cs"/>
                  </a:rPr>
                  <a:t>NI</a:t>
                </a:r>
                <a:endParaRPr lang="ko-KR" altLang="en-US" sz="1800" dirty="0">
                  <a:solidFill>
                    <a:sysClr val="windowText" lastClr="000000"/>
                  </a:solidFill>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7651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buClrTx/>
                <a:defRPr/>
              </a:pPr>
              <a:r>
                <a:rPr lang="en-US" altLang="ko-KR" sz="2000" dirty="0">
                  <a:solidFill>
                    <a:sysClr val="windowText" lastClr="000000"/>
                  </a:solidFill>
                  <a:latin typeface="Calibri"/>
                  <a:ea typeface="나눔고딕"/>
                  <a:cs typeface="+mn-cs"/>
                </a:rPr>
                <a:t>In-Order Core</a:t>
              </a:r>
              <a:endParaRPr lang="ko-KR" altLang="en-US" sz="2000" dirty="0">
                <a:solidFill>
                  <a:sysClr val="windowText" lastClr="000000"/>
                </a:solidFill>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buClrTx/>
                <a:defRPr/>
              </a:pPr>
              <a:r>
                <a:rPr lang="en-US" altLang="ko-KR" sz="1800" dirty="0">
                  <a:solidFill>
                    <a:sysClr val="windowText" lastClr="000000"/>
                  </a:solidFill>
                  <a:latin typeface="Calibri"/>
                  <a:ea typeface="나눔고딕"/>
                  <a:cs typeface="+mn-cs"/>
                </a:rPr>
                <a:t>Message Queue</a:t>
              </a:r>
              <a:endParaRPr lang="ko-KR" altLang="en-US" sz="1800" dirty="0">
                <a:solidFill>
                  <a:sysClr val="windowText" lastClr="000000"/>
                </a:solidFill>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buClrTx/>
                <a:defRPr/>
              </a:pPr>
              <a:r>
                <a:rPr lang="en-US" altLang="ko-KR" sz="1800" dirty="0">
                  <a:solidFill>
                    <a:sysClr val="windowText" lastClr="000000"/>
                  </a:solidFill>
                  <a:latin typeface="Calibri"/>
                  <a:ea typeface="나눔고딕"/>
                  <a:cs typeface="+mn-cs"/>
                </a:rPr>
                <a:t>PF Buffer</a:t>
              </a:r>
              <a:endParaRPr lang="ko-KR" altLang="en-US" sz="1800" dirty="0">
                <a:solidFill>
                  <a:sysClr val="windowText" lastClr="000000"/>
                </a:solidFill>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buClrTx/>
                <a:defRPr/>
              </a:pPr>
              <a:r>
                <a:rPr lang="en-US" altLang="ko-KR" sz="1800" dirty="0">
                  <a:solidFill>
                    <a:sysClr val="windowText" lastClr="000000"/>
                  </a:solidFill>
                  <a:latin typeface="Calibri"/>
                  <a:ea typeface="나눔고딕"/>
                  <a:cs typeface="+mn-cs"/>
                </a:rPr>
                <a:t>MTP</a:t>
              </a:r>
              <a:endParaRPr lang="ko-KR" altLang="en-US" sz="1800" dirty="0">
                <a:solidFill>
                  <a:sysClr val="windowText" lastClr="000000"/>
                </a:solidFill>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buClrTx/>
                <a:defRPr/>
              </a:pPr>
              <a:r>
                <a:rPr lang="en-US" altLang="ko-KR" sz="1800" dirty="0">
                  <a:solidFill>
                    <a:sysClr val="windowText" lastClr="000000"/>
                  </a:solidFill>
                  <a:latin typeface="Calibri"/>
                  <a:ea typeface="나눔고딕"/>
                  <a:cs typeface="+mn-cs"/>
                </a:rPr>
                <a:t>LP</a:t>
              </a:r>
              <a:endParaRPr lang="ko-KR" altLang="en-US" sz="1800" dirty="0">
                <a:solidFill>
                  <a:sysClr val="windowText" lastClr="000000"/>
                </a:solidFill>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1842818" y="3704796"/>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1355254" y="1710657"/>
            <a:ext cx="3172663" cy="2047890"/>
            <a:chOff x="-177712" y="2022051"/>
            <a:chExt cx="3172663"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buClrTx/>
                <a:defRPr/>
              </a:pPr>
              <a:r>
                <a:rPr lang="en-US" altLang="ko-KR" sz="2000" dirty="0">
                  <a:solidFill>
                    <a:sysClr val="windowText" lastClr="000000"/>
                  </a:solidFill>
                  <a:latin typeface="Calibri"/>
                  <a:ea typeface="나눔고딕"/>
                  <a:cs typeface="+mn-cs"/>
                </a:rPr>
                <a:t>Host Processor</a:t>
              </a:r>
              <a:endParaRPr lang="ko-KR" altLang="en-US" sz="2000" dirty="0">
                <a:solidFill>
                  <a:sysClr val="windowText" lastClr="000000"/>
                </a:solidFill>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93" name="TextBox 492"/>
            <p:cNvSpPr txBox="1"/>
            <p:nvPr/>
          </p:nvSpPr>
          <p:spPr>
            <a:xfrm>
              <a:off x="-177712" y="2546359"/>
              <a:ext cx="3172663" cy="861774"/>
            </a:xfrm>
            <a:prstGeom prst="rect">
              <a:avLst/>
            </a:prstGeom>
            <a:noFill/>
          </p:spPr>
          <p:txBody>
            <a:bodyPr wrap="none" rtlCol="0" anchor="ctr">
              <a:spAutoFit/>
            </a:bodyPr>
            <a:lstStyle/>
            <a:p>
              <a:pPr algn="ctr">
                <a:buClrTx/>
                <a:defRPr/>
              </a:pPr>
              <a:r>
                <a:rPr lang="en-US" altLang="ko-KR" sz="1800" dirty="0">
                  <a:solidFill>
                    <a:sysClr val="windowText" lastClr="000000"/>
                  </a:solidFill>
                  <a:latin typeface="Tahoma"/>
                  <a:ea typeface="+mn-ea"/>
                  <a:cs typeface="+mn-cs"/>
                </a:rPr>
                <a:t>Memory-Mapped</a:t>
              </a:r>
            </a:p>
            <a:p>
              <a:pPr algn="ctr">
                <a:buClrTx/>
                <a:defRPr/>
              </a:pPr>
              <a:r>
                <a:rPr lang="en-US" altLang="ko-KR" sz="1800" dirty="0">
                  <a:solidFill>
                    <a:sysClr val="windowText" lastClr="000000"/>
                  </a:solidFill>
                  <a:latin typeface="Tahoma"/>
                  <a:ea typeface="+mn-ea"/>
                  <a:cs typeface="+mn-cs"/>
                </a:rPr>
                <a:t>Accelerator Interface</a:t>
              </a:r>
            </a:p>
            <a:p>
              <a:pPr algn="ctr">
                <a:buClrTx/>
                <a:defRPr/>
              </a:pPr>
              <a:r>
                <a:rPr lang="en-US" altLang="ko-KR" dirty="0">
                  <a:solidFill>
                    <a:sysClr val="windowText" lastClr="000000"/>
                  </a:solidFill>
                  <a:latin typeface="Tahoma"/>
                  <a:ea typeface="+mn-ea"/>
                  <a:cs typeface="+mn-cs"/>
                </a:rPr>
                <a:t>(</a:t>
              </a:r>
              <a:r>
                <a:rPr lang="en-US" altLang="ko-KR" dirty="0" err="1">
                  <a:solidFill>
                    <a:sysClr val="windowText" lastClr="000000"/>
                  </a:solidFill>
                  <a:latin typeface="Tahoma"/>
                  <a:ea typeface="+mn-ea"/>
                  <a:cs typeface="+mn-cs"/>
                </a:rPr>
                <a:t>Noncacheable</a:t>
              </a:r>
              <a:r>
                <a:rPr lang="en-US" altLang="ko-KR" dirty="0">
                  <a:solidFill>
                    <a:sysClr val="windowText" lastClr="000000"/>
                  </a:solidFill>
                  <a:latin typeface="Tahoma"/>
                  <a:ea typeface="+mn-ea"/>
                  <a:cs typeface="+mn-cs"/>
                </a:rPr>
                <a:t>, Physically Addressed)</a:t>
              </a:r>
              <a:endParaRPr lang="ko-KR" altLang="en-US" dirty="0">
                <a:solidFill>
                  <a:sysClr val="windowText" lastClr="000000"/>
                </a:solidFill>
                <a:latin typeface="Tahoma"/>
                <a:ea typeface="+mn-ea"/>
                <a:cs typeface="+mn-cs"/>
              </a:endParaRPr>
            </a:p>
          </p:txBody>
        </p:sp>
      </p:grpSp>
      <p:grpSp>
        <p:nvGrpSpPr>
          <p:cNvPr id="494" name="그룹 696"/>
          <p:cNvGrpSpPr/>
          <p:nvPr/>
        </p:nvGrpSpPr>
        <p:grpSpPr>
          <a:xfrm>
            <a:off x="1781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buClrTx/>
                <a:defRPr/>
              </a:pPr>
              <a:endParaRPr lang="ko-KR" altLang="en-US" sz="1800">
                <a:solidFill>
                  <a:sysClr val="window" lastClr="FFFFFF"/>
                </a:solidFill>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buClrTx/>
                <a:defRPr/>
              </a:pPr>
              <a:endParaRPr lang="ko-KR" altLang="en-US" sz="1800">
                <a:solidFill>
                  <a:sysClr val="windowText" lastClr="000000"/>
                </a:solidFill>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2299334" y="980728"/>
            <a:ext cx="7469074" cy="369332"/>
          </a:xfrm>
          <a:prstGeom prst="rect">
            <a:avLst/>
          </a:prstGeom>
          <a:noFill/>
        </p:spPr>
        <p:txBody>
          <a:bodyPr wrap="none" rtlCol="0">
            <a:spAutoFit/>
          </a:bodyPr>
          <a:lstStyle/>
          <a:p>
            <a:pPr>
              <a:buClrTx/>
              <a:defRPr/>
            </a:pPr>
            <a:r>
              <a:rPr lang="en-US" sz="1800" kern="1200" dirty="0">
                <a:solidFill>
                  <a:srgbClr val="0000FF"/>
                </a:solidFill>
                <a:latin typeface="Tahoma"/>
                <a:ea typeface="+mn-ea"/>
                <a:cs typeface="+mn-cs"/>
              </a:rPr>
              <a:t>Interconnected set of 3D-stacked </a:t>
            </a:r>
            <a:r>
              <a:rPr lang="en-US" sz="1800" kern="1200" dirty="0" err="1">
                <a:solidFill>
                  <a:srgbClr val="0000FF"/>
                </a:solidFill>
                <a:latin typeface="Tahoma"/>
                <a:ea typeface="+mn-ea"/>
                <a:cs typeface="+mn-cs"/>
              </a:rPr>
              <a:t>memory+logic</a:t>
            </a:r>
            <a:r>
              <a:rPr lang="en-US" sz="1800" kern="1200" dirty="0">
                <a:solidFill>
                  <a:srgbClr val="0000FF"/>
                </a:solidFill>
                <a:latin typeface="Tahoma"/>
                <a:ea typeface="+mn-ea"/>
                <a:cs typeface="+mn-cs"/>
              </a:rPr>
              <a:t> chips with simple cores</a:t>
            </a:r>
          </a:p>
        </p:txBody>
      </p:sp>
      <p:sp>
        <p:nvSpPr>
          <p:cNvPr id="5" name="TextBox 4"/>
          <p:cNvSpPr txBox="1"/>
          <p:nvPr/>
        </p:nvSpPr>
        <p:spPr>
          <a:xfrm>
            <a:off x="7392144" y="2204864"/>
            <a:ext cx="795898" cy="369332"/>
          </a:xfrm>
          <a:prstGeom prst="rect">
            <a:avLst/>
          </a:prstGeom>
          <a:noFill/>
        </p:spPr>
        <p:txBody>
          <a:bodyPr wrap="none" rtlCol="0">
            <a:spAutoFit/>
          </a:bodyPr>
          <a:lstStyle/>
          <a:p>
            <a:pPr>
              <a:buClrTx/>
              <a:defRPr/>
            </a:pPr>
            <a:r>
              <a:rPr lang="en-US" sz="1800" b="1" kern="1200" dirty="0">
                <a:solidFill>
                  <a:srgbClr val="4D5494"/>
                </a:solidFill>
                <a:latin typeface="Tahoma"/>
                <a:ea typeface="+mn-ea"/>
                <a:cs typeface="+mn-cs"/>
              </a:rPr>
              <a:t>Logic</a:t>
            </a:r>
          </a:p>
        </p:txBody>
      </p:sp>
      <p:sp>
        <p:nvSpPr>
          <p:cNvPr id="511" name="TextBox 510"/>
          <p:cNvSpPr txBox="1"/>
          <p:nvPr/>
        </p:nvSpPr>
        <p:spPr>
          <a:xfrm>
            <a:off x="7320137" y="1700808"/>
            <a:ext cx="1123437" cy="369332"/>
          </a:xfrm>
          <a:prstGeom prst="rect">
            <a:avLst/>
          </a:prstGeom>
          <a:noFill/>
        </p:spPr>
        <p:txBody>
          <a:bodyPr wrap="none" rtlCol="0">
            <a:spAutoFit/>
          </a:bodyPr>
          <a:lstStyle/>
          <a:p>
            <a:pPr>
              <a:buClrTx/>
              <a:defRPr/>
            </a:pPr>
            <a:r>
              <a:rPr lang="en-US" sz="1800" b="1" kern="1200" dirty="0">
                <a:solidFill>
                  <a:srgbClr val="E5B62F"/>
                </a:solidFill>
                <a:latin typeface="Tahoma"/>
                <a:ea typeface="+mn-ea"/>
                <a:cs typeface="+mn-cs"/>
              </a:rPr>
              <a:t>Memory</a:t>
            </a:r>
          </a:p>
        </p:txBody>
      </p:sp>
      <p:sp>
        <p:nvSpPr>
          <p:cNvPr id="513" name="TextBox 512"/>
          <p:cNvSpPr txBox="1"/>
          <p:nvPr/>
        </p:nvSpPr>
        <p:spPr>
          <a:xfrm>
            <a:off x="2748136" y="6453337"/>
            <a:ext cx="7740352" cy="307777"/>
          </a:xfrm>
          <a:prstGeom prst="rect">
            <a:avLst/>
          </a:prstGeom>
          <a:noFill/>
        </p:spPr>
        <p:txBody>
          <a:bodyPr wrap="square" rtlCol="0">
            <a:spAutoFit/>
          </a:bodyPr>
          <a:lstStyle/>
          <a:p>
            <a:pPr>
              <a:buClrTx/>
              <a:defRPr/>
            </a:pPr>
            <a:r>
              <a:rPr lang="en-US" kern="1200" dirty="0">
                <a:latin typeface="Tahoma"/>
                <a:ea typeface="+mn-ea"/>
                <a:cs typeface="+mn-cs"/>
              </a:rPr>
              <a:t>Ahn+, “</a:t>
            </a:r>
            <a:r>
              <a:rPr lang="en-US" kern="1200" dirty="0">
                <a:solidFill>
                  <a:srgbClr val="0000FF"/>
                </a:solidFill>
                <a:latin typeface="Tahoma"/>
                <a:ea typeface="+mn-ea"/>
                <a:cs typeface="+mn-cs"/>
              </a:rPr>
              <a:t>A Scalable Processing-in-Memory Accelerator for Parallel Graph Processing</a:t>
            </a:r>
            <a:r>
              <a:rPr lang="en-US" kern="1200" dirty="0">
                <a:latin typeface="Tahoma"/>
                <a:ea typeface="+mn-ea"/>
                <a:cs typeface="+mn-cs"/>
              </a:rPr>
              <a:t>” ISCA 2015.</a:t>
            </a:r>
          </a:p>
        </p:txBody>
      </p:sp>
    </p:spTree>
    <p:extLst>
      <p:ext uri="{BB962C8B-B14F-4D97-AF65-F5344CB8AC3E}">
        <p14:creationId xmlns:p14="http://schemas.microsoft.com/office/powerpoint/2010/main" val="354266333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1752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r>
              <a:rPr lang="en-US" dirty="0"/>
              <a:t>We need to perform more sophisticated analyses on more data</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a:buClrTx/>
              <a:defRPr/>
            </a:pPr>
            <a:fld id="{323594FA-E141-4234-AE05-360401972BE7}" type="slidenum">
              <a:rPr lang="en-US" altLang="en-US" kern="1200">
                <a:ea typeface="+mn-ea"/>
                <a:cs typeface="+mn-cs"/>
              </a:rPr>
              <a:pPr>
                <a:buClrTx/>
                <a:defRPr/>
              </a:pPr>
              <a:t>4</a:t>
            </a:fld>
            <a:endParaRPr lang="en-US" altLang="en-US" kern="1200">
              <a:ea typeface="+mn-ea"/>
              <a:cs typeface="+mn-cs"/>
            </a:endParaRPr>
          </a:p>
        </p:txBody>
      </p:sp>
    </p:spTree>
    <p:extLst>
      <p:ext uri="{BB962C8B-B14F-4D97-AF65-F5344CB8AC3E}">
        <p14:creationId xmlns:p14="http://schemas.microsoft.com/office/powerpoint/2010/main" val="3088512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nvPr>
        </p:nvGraphicFramePr>
        <p:xfrm>
          <a:off x="1981200" y="1341439"/>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4936305" y="1052737"/>
            <a:ext cx="5320236" cy="461665"/>
          </a:xfrm>
          <a:prstGeom prst="rect">
            <a:avLst/>
          </a:prstGeom>
          <a:noFill/>
        </p:spPr>
        <p:txBody>
          <a:bodyPr wrap="none" rtlCol="0" anchor="b">
            <a:spAutoFit/>
          </a:bodyPr>
          <a:lstStyle/>
          <a:p>
            <a:pPr algn="ctr">
              <a:buClrTx/>
              <a:defRPr/>
            </a:pPr>
            <a:r>
              <a:rPr lang="en-US" altLang="ko-KR" sz="2400" b="1" dirty="0">
                <a:solidFill>
                  <a:srgbClr val="FF0000"/>
                </a:solidFill>
                <a:latin typeface="Tahoma"/>
                <a:ea typeface="+mn-ea"/>
                <a:cs typeface="+mn-cs"/>
              </a:rPr>
              <a:t>&gt;13X Performance Improvement</a:t>
            </a:r>
            <a:endParaRPr lang="ko-KR" altLang="en-US" sz="2400" b="1" dirty="0">
              <a:solidFill>
                <a:srgbClr val="FF0000"/>
              </a:solidFill>
              <a:latin typeface="Tahoma"/>
              <a:ea typeface="+mn-ea"/>
              <a:cs typeface="+mn-cs"/>
            </a:endParaRPr>
          </a:p>
        </p:txBody>
      </p:sp>
      <p:sp>
        <p:nvSpPr>
          <p:cNvPr id="7" name="TextBox 6"/>
          <p:cNvSpPr txBox="1"/>
          <p:nvPr/>
        </p:nvSpPr>
        <p:spPr>
          <a:xfrm>
            <a:off x="2748136" y="6453337"/>
            <a:ext cx="7740352" cy="307777"/>
          </a:xfrm>
          <a:prstGeom prst="rect">
            <a:avLst/>
          </a:prstGeom>
          <a:noFill/>
        </p:spPr>
        <p:txBody>
          <a:bodyPr wrap="square" rtlCol="0">
            <a:spAutoFit/>
          </a:bodyPr>
          <a:lstStyle/>
          <a:p>
            <a:pPr>
              <a:buClrTx/>
              <a:defRPr/>
            </a:pPr>
            <a:r>
              <a:rPr lang="en-US" kern="1200" dirty="0">
                <a:latin typeface="Tahoma"/>
                <a:ea typeface="+mn-ea"/>
                <a:cs typeface="+mn-cs"/>
              </a:rPr>
              <a:t>Ahn+, “</a:t>
            </a:r>
            <a:r>
              <a:rPr lang="en-US" kern="1200" dirty="0">
                <a:solidFill>
                  <a:srgbClr val="0000FF"/>
                </a:solidFill>
                <a:latin typeface="Tahoma"/>
                <a:ea typeface="+mn-ea"/>
                <a:cs typeface="+mn-cs"/>
              </a:rPr>
              <a:t>A Scalable Processing-in-Memory Accelerator for Parallel Graph Processing</a:t>
            </a:r>
            <a:r>
              <a:rPr lang="en-US" kern="1200" dirty="0">
                <a:latin typeface="Tahoma"/>
                <a:ea typeface="+mn-ea"/>
                <a:cs typeface="+mn-cs"/>
              </a:rPr>
              <a:t>” ISCA 2015.</a:t>
            </a:r>
          </a:p>
        </p:txBody>
      </p:sp>
      <p:sp>
        <p:nvSpPr>
          <p:cNvPr id="3" name="TextBox 2"/>
          <p:cNvSpPr txBox="1"/>
          <p:nvPr/>
        </p:nvSpPr>
        <p:spPr>
          <a:xfrm>
            <a:off x="3215681" y="1628800"/>
            <a:ext cx="3854541" cy="369332"/>
          </a:xfrm>
          <a:prstGeom prst="rect">
            <a:avLst/>
          </a:prstGeom>
          <a:noFill/>
        </p:spPr>
        <p:txBody>
          <a:bodyPr wrap="none" rtlCol="0">
            <a:spAutoFit/>
          </a:bodyPr>
          <a:lstStyle/>
          <a:p>
            <a:pPr>
              <a:buClrTx/>
              <a:defRPr/>
            </a:pPr>
            <a:r>
              <a:rPr lang="en-US" sz="1800" kern="1200" dirty="0">
                <a:latin typeface="Tahoma"/>
                <a:ea typeface="+mn-ea"/>
                <a:cs typeface="+mn-cs"/>
              </a:rPr>
              <a:t>On five graph processing algorithms</a:t>
            </a:r>
          </a:p>
        </p:txBody>
      </p:sp>
    </p:spTree>
    <p:extLst>
      <p:ext uri="{BB962C8B-B14F-4D97-AF65-F5344CB8AC3E}">
        <p14:creationId xmlns:p14="http://schemas.microsoft.com/office/powerpoint/2010/main" val="162849565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nvPr>
        </p:nvGraphicFramePr>
        <p:xfrm>
          <a:off x="1981200" y="1341439"/>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6274293" y="4848836"/>
            <a:ext cx="3754153" cy="461665"/>
          </a:xfrm>
          <a:prstGeom prst="rect">
            <a:avLst/>
          </a:prstGeom>
          <a:noFill/>
        </p:spPr>
        <p:txBody>
          <a:bodyPr wrap="none" rtlCol="0" anchor="b">
            <a:spAutoFit/>
          </a:bodyPr>
          <a:lstStyle/>
          <a:p>
            <a:pPr algn="ctr">
              <a:buClrTx/>
              <a:defRPr/>
            </a:pPr>
            <a:r>
              <a:rPr lang="en-US" altLang="ko-KR" sz="2400" b="1" dirty="0">
                <a:solidFill>
                  <a:srgbClr val="FF0000"/>
                </a:solidFill>
                <a:latin typeface="Tahoma"/>
                <a:ea typeface="+mn-ea"/>
                <a:cs typeface="+mn-cs"/>
              </a:rPr>
              <a:t>&gt; 8X Energy Reduction</a:t>
            </a:r>
            <a:endParaRPr lang="ko-KR" altLang="en-US" sz="2400" b="1" dirty="0">
              <a:solidFill>
                <a:srgbClr val="FF0000"/>
              </a:solidFill>
              <a:latin typeface="Tahoma"/>
              <a:ea typeface="+mn-ea"/>
              <a:cs typeface="+mn-cs"/>
            </a:endParaRPr>
          </a:p>
        </p:txBody>
      </p:sp>
      <p:sp>
        <p:nvSpPr>
          <p:cNvPr id="6" name="TextBox 5"/>
          <p:cNvSpPr txBox="1"/>
          <p:nvPr/>
        </p:nvSpPr>
        <p:spPr>
          <a:xfrm>
            <a:off x="2748136" y="6453337"/>
            <a:ext cx="7740352" cy="307777"/>
          </a:xfrm>
          <a:prstGeom prst="rect">
            <a:avLst/>
          </a:prstGeom>
          <a:noFill/>
        </p:spPr>
        <p:txBody>
          <a:bodyPr wrap="square" rtlCol="0">
            <a:spAutoFit/>
          </a:bodyPr>
          <a:lstStyle/>
          <a:p>
            <a:pPr>
              <a:buClrTx/>
              <a:defRPr/>
            </a:pPr>
            <a:r>
              <a:rPr lang="en-US" kern="1200" dirty="0">
                <a:latin typeface="Tahoma"/>
                <a:ea typeface="+mn-ea"/>
                <a:cs typeface="+mn-cs"/>
              </a:rPr>
              <a:t>Ahn+, “</a:t>
            </a:r>
            <a:r>
              <a:rPr lang="en-US" kern="1200" dirty="0">
                <a:solidFill>
                  <a:srgbClr val="0000FF"/>
                </a:solidFill>
                <a:latin typeface="Tahoma"/>
                <a:ea typeface="+mn-ea"/>
                <a:cs typeface="+mn-cs"/>
              </a:rPr>
              <a:t>A Scalable Processing-in-Memory Accelerator for Parallel Graph Processing</a:t>
            </a:r>
            <a:r>
              <a:rPr lang="en-US" kern="1200" dirty="0">
                <a:latin typeface="Tahoma"/>
                <a:ea typeface="+mn-ea"/>
                <a:cs typeface="+mn-cs"/>
              </a:rPr>
              <a:t>” ISCA 2015.</a:t>
            </a:r>
          </a:p>
        </p:txBody>
      </p:sp>
    </p:spTree>
    <p:extLst>
      <p:ext uri="{BB962C8B-B14F-4D97-AF65-F5344CB8AC3E}">
        <p14:creationId xmlns:p14="http://schemas.microsoft.com/office/powerpoint/2010/main" val="396657897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85DF2-B2D5-2C8D-0C5B-FA65A1D52A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39FC71-9947-165A-FA3A-8BEEB00B41BA}"/>
              </a:ext>
            </a:extLst>
          </p:cNvPr>
          <p:cNvSpPr>
            <a:spLocks noGrp="1"/>
          </p:cNvSpPr>
          <p:nvPr>
            <p:ph type="ctrTitle"/>
          </p:nvPr>
        </p:nvSpPr>
        <p:spPr>
          <a:xfrm>
            <a:off x="1991544" y="1268760"/>
            <a:ext cx="7924800" cy="1752600"/>
          </a:xfrm>
        </p:spPr>
        <p:txBody>
          <a:bodyPr/>
          <a:lstStyle/>
          <a:p>
            <a:pPr algn="ctr"/>
            <a:r>
              <a:rPr lang="en-US" sz="6000" dirty="0"/>
              <a:t>Processing in Memory:</a:t>
            </a:r>
            <a:br>
              <a:rPr lang="en-US" sz="6000" dirty="0"/>
            </a:br>
            <a:r>
              <a:rPr lang="en-US" sz="6000" dirty="0"/>
              <a:t>Two Types</a:t>
            </a:r>
            <a:endParaRPr lang="en-US" sz="6000" b="1" dirty="0"/>
          </a:p>
        </p:txBody>
      </p:sp>
      <p:sp>
        <p:nvSpPr>
          <p:cNvPr id="3" name="Subtitle 2">
            <a:extLst>
              <a:ext uri="{FF2B5EF4-FFF2-40B4-BE49-F238E27FC236}">
                <a16:creationId xmlns:a16="http://schemas.microsoft.com/office/drawing/2014/main" id="{F1A00C93-A8A2-B9B5-AF52-2DCB043FCF41}"/>
              </a:ext>
            </a:extLst>
          </p:cNvPr>
          <p:cNvSpPr>
            <a:spLocks noGrp="1"/>
          </p:cNvSpPr>
          <p:nvPr>
            <p:ph type="subTitle" idx="1"/>
          </p:nvPr>
        </p:nvSpPr>
        <p:spPr>
          <a:xfrm>
            <a:off x="2209800" y="4484712"/>
            <a:ext cx="7848600" cy="1752600"/>
          </a:xfrm>
        </p:spPr>
        <p:txBody>
          <a:bodyPr/>
          <a:lstStyle/>
          <a:p>
            <a:pPr algn="l"/>
            <a:r>
              <a:rPr lang="en-US" sz="3600" dirty="0">
                <a:solidFill>
                  <a:srgbClr val="FF0000"/>
                </a:solidFill>
              </a:rPr>
              <a:t>1. Processing </a:t>
            </a:r>
            <a:r>
              <a:rPr lang="en-US" sz="3600" b="1" dirty="0">
                <a:solidFill>
                  <a:srgbClr val="FF0000"/>
                </a:solidFill>
              </a:rPr>
              <a:t>near</a:t>
            </a:r>
            <a:r>
              <a:rPr lang="en-US" sz="3600" dirty="0">
                <a:solidFill>
                  <a:srgbClr val="FF0000"/>
                </a:solidFill>
              </a:rPr>
              <a:t> Memory</a:t>
            </a:r>
          </a:p>
          <a:p>
            <a:pPr algn="l"/>
            <a:r>
              <a:rPr lang="en-US" sz="3600" dirty="0">
                <a:solidFill>
                  <a:srgbClr val="0000FF"/>
                </a:solidFill>
              </a:rPr>
              <a:t>2. Processing </a:t>
            </a:r>
            <a:r>
              <a:rPr lang="en-US" sz="3600" b="1" dirty="0">
                <a:solidFill>
                  <a:srgbClr val="0000FF"/>
                </a:solidFill>
              </a:rPr>
              <a:t>using</a:t>
            </a:r>
            <a:r>
              <a:rPr lang="en-US" sz="3600" dirty="0">
                <a:solidFill>
                  <a:srgbClr val="0000FF"/>
                </a:solidFill>
              </a:rPr>
              <a:t> Memory</a:t>
            </a:r>
          </a:p>
        </p:txBody>
      </p:sp>
      <p:sp>
        <p:nvSpPr>
          <p:cNvPr id="4" name="Slide Number Placeholder 3">
            <a:extLst>
              <a:ext uri="{FF2B5EF4-FFF2-40B4-BE49-F238E27FC236}">
                <a16:creationId xmlns:a16="http://schemas.microsoft.com/office/drawing/2014/main" id="{6D6278DB-A2B2-58DE-F216-638A298568BB}"/>
              </a:ext>
            </a:extLst>
          </p:cNvPr>
          <p:cNvSpPr>
            <a:spLocks noGrp="1"/>
          </p:cNvSpPr>
          <p:nvPr>
            <p:ph type="sldNum" sz="quarter" idx="12"/>
          </p:nvPr>
        </p:nvSpPr>
        <p:spPr/>
        <p:txBody>
          <a:bodyPr/>
          <a:lstStyle/>
          <a:p>
            <a:pPr>
              <a:buClrTx/>
              <a:defRPr/>
            </a:pPr>
            <a:fld id="{EF0CAD05-5F98-C240-A41D-E171A6304933}" type="slidenum">
              <a:rPr lang="en-US" kern="1200">
                <a:ea typeface="ＭＳ Ｐゴシック" panose="020B0600070205080204" pitchFamily="34" charset="-128"/>
                <a:cs typeface="+mn-cs"/>
              </a:rPr>
              <a:pPr>
                <a:buClrTx/>
                <a:defRPr/>
              </a:pPr>
              <a:t>42</a:t>
            </a:fld>
            <a:endParaRPr lang="en-US" kern="1200">
              <a:ea typeface="ＭＳ Ｐゴシック" panose="020B0600070205080204" pitchFamily="34" charset="-128"/>
              <a:cs typeface="+mn-cs"/>
            </a:endParaRPr>
          </a:p>
        </p:txBody>
      </p:sp>
    </p:spTree>
    <p:extLst>
      <p:ext uri="{BB962C8B-B14F-4D97-AF65-F5344CB8AC3E}">
        <p14:creationId xmlns:p14="http://schemas.microsoft.com/office/powerpoint/2010/main" val="2148584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8807896" cy="1066800"/>
          </a:xfrm>
        </p:spPr>
        <p:txBody>
          <a:bodyPr/>
          <a:lstStyle/>
          <a:p>
            <a:r>
              <a:rPr lang="en-US" dirty="0"/>
              <a:t>Processing using DRAM</a:t>
            </a:r>
          </a:p>
        </p:txBody>
      </p:sp>
      <p:sp>
        <p:nvSpPr>
          <p:cNvPr id="3" name="Content Placeholder 2"/>
          <p:cNvSpPr>
            <a:spLocks noGrp="1"/>
          </p:cNvSpPr>
          <p:nvPr>
            <p:ph idx="1"/>
          </p:nvPr>
        </p:nvSpPr>
        <p:spPr>
          <a:xfrm>
            <a:off x="1752600" y="908721"/>
            <a:ext cx="8915400" cy="5193723"/>
          </a:xfrm>
        </p:spPr>
        <p:txBody>
          <a:bodyPr/>
          <a:lstStyle/>
          <a:p>
            <a:r>
              <a:rPr lang="en-US" dirty="0"/>
              <a:t>We can support </a:t>
            </a:r>
            <a:endParaRPr lang="en-US" dirty="0">
              <a:solidFill>
                <a:srgbClr val="0000FF"/>
              </a:solidFill>
            </a:endParaRPr>
          </a:p>
          <a:p>
            <a:pPr lvl="1"/>
            <a:r>
              <a:rPr lang="en-US" dirty="0">
                <a:solidFill>
                  <a:srgbClr val="0000FF"/>
                </a:solidFill>
              </a:rPr>
              <a:t>Bulk bitwise AND, OR, NOT, MAJ</a:t>
            </a:r>
          </a:p>
          <a:p>
            <a:pPr lvl="1"/>
            <a:r>
              <a:rPr lang="en-US" dirty="0">
                <a:solidFill>
                  <a:srgbClr val="0000FF"/>
                </a:solidFill>
              </a:rPr>
              <a:t>Bulk bitwise COPY and INIT/ZERO</a:t>
            </a:r>
          </a:p>
          <a:p>
            <a:pPr lvl="1"/>
            <a:r>
              <a:rPr lang="en-US" dirty="0">
                <a:solidFill>
                  <a:srgbClr val="0000FF"/>
                </a:solidFill>
              </a:rPr>
              <a:t>True Random Number Generation; Physical Unclonable Functions</a:t>
            </a:r>
          </a:p>
          <a:p>
            <a:pPr lvl="1"/>
            <a:r>
              <a:rPr lang="en-US" dirty="0">
                <a:solidFill>
                  <a:srgbClr val="0000FF"/>
                </a:solidFill>
              </a:rPr>
              <a:t>More complex computation using Lookup Tables</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pPr lvl="2"/>
            <a:r>
              <a:rPr lang="en-US" dirty="0">
                <a:solidFill>
                  <a:srgbClr val="0000FF"/>
                </a:solidFill>
              </a:rPr>
              <a:t>Even in commodity off-the-shelf DRAM chips!</a:t>
            </a:r>
          </a:p>
          <a:p>
            <a:endParaRPr lang="en-US" sz="1800" dirty="0">
              <a:solidFill>
                <a:srgbClr val="FF0000"/>
              </a:solidFill>
            </a:endParaRPr>
          </a:p>
          <a:p>
            <a:r>
              <a:rPr lang="en-US" dirty="0">
                <a:solidFill>
                  <a:srgbClr val="FF0000"/>
                </a:solidFill>
              </a:rPr>
              <a:t>30X-257X performance and energy improvements</a:t>
            </a:r>
          </a:p>
          <a:p>
            <a:pPr marL="0" indent="0">
              <a:buNone/>
            </a:pPr>
            <a:r>
              <a:rPr lang="en-US" sz="1200" kern="1200" dirty="0">
                <a:solidFill>
                  <a:srgbClr val="000000"/>
                </a:solidFill>
                <a:latin typeface="Tahoma" charset="0"/>
              </a:rPr>
              <a:t>       </a:t>
            </a:r>
            <a:r>
              <a:rPr lang="en-US" sz="1000" kern="1200" dirty="0">
                <a:solidFill>
                  <a:srgbClr val="000000"/>
                </a:solidFill>
                <a:latin typeface="Tahoma" charset="0"/>
              </a:rPr>
              <a:t>Seshadri</a:t>
            </a:r>
            <a:r>
              <a:rPr lang="en-US" sz="1000" kern="1200" dirty="0">
                <a:solidFill>
                  <a:srgbClr val="0000FF"/>
                </a:solidFill>
                <a:latin typeface="Tahoma" charset="0"/>
              </a:rPr>
              <a:t>+“</a:t>
            </a:r>
            <a:r>
              <a:rPr lang="en-US" altLang="ja-JP" sz="1000" kern="1200" dirty="0" err="1">
                <a:solidFill>
                  <a:srgbClr val="0000FF"/>
                </a:solidFill>
                <a:latin typeface="Tahoma" charset="0"/>
                <a:ea typeface="ＭＳ Ｐゴシック" panose="020B0600070205080204" pitchFamily="34" charset="-128"/>
              </a:rPr>
              <a:t>RowClone</a:t>
            </a:r>
            <a:r>
              <a:rPr lang="en-US" altLang="ja-JP" sz="1000" kern="1200" dirty="0">
                <a:solidFill>
                  <a:srgbClr val="0000FF"/>
                </a:solidFill>
                <a:latin typeface="Tahoma" charset="0"/>
                <a:ea typeface="ＭＳ Ｐゴシック" panose="020B0600070205080204" pitchFamily="34" charset="-128"/>
              </a:rPr>
              <a:t>: Fast and Efficient In-DRAM Copy and Initialization of Bulk Data,</a:t>
            </a:r>
            <a:r>
              <a:rPr lang="en-US" sz="1000" kern="1200" dirty="0">
                <a:solidFill>
                  <a:srgbClr val="0000FF"/>
                </a:solidFill>
                <a:latin typeface="Tahoma" charset="0"/>
              </a:rPr>
              <a:t>”</a:t>
            </a:r>
            <a:r>
              <a:rPr lang="en-US" altLang="ja-JP" sz="1000" kern="1200" dirty="0">
                <a:solidFill>
                  <a:srgbClr val="0000FF"/>
                </a:solidFill>
                <a:latin typeface="Tahoma" charset="0"/>
                <a:ea typeface="ＭＳ Ｐゴシック" panose="020B0600070205080204" pitchFamily="34" charset="-128"/>
              </a:rPr>
              <a:t> </a:t>
            </a:r>
            <a:r>
              <a:rPr lang="en-US" altLang="ja-JP" sz="1000" kern="1200" dirty="0">
                <a:solidFill>
                  <a:srgbClr val="000000"/>
                </a:solidFill>
                <a:latin typeface="Tahoma" charset="0"/>
                <a:ea typeface="ＭＳ Ｐゴシック" panose="020B0600070205080204" pitchFamily="34" charset="-128"/>
              </a:rPr>
              <a:t>MICRO 2013.</a:t>
            </a:r>
            <a:endParaRPr lang="en-US" sz="1000" kern="1200" dirty="0">
              <a:solidFill>
                <a:srgbClr val="000000"/>
              </a:solidFill>
            </a:endParaRPr>
          </a:p>
          <a:p>
            <a:pPr marL="0" indent="0">
              <a:buNone/>
            </a:pPr>
            <a:r>
              <a:rPr lang="en-US" sz="1000" kern="1200" dirty="0">
                <a:solidFill>
                  <a:srgbClr val="000000"/>
                </a:solidFill>
              </a:rPr>
              <a:t>        Seshadri+, “</a:t>
            </a:r>
            <a:r>
              <a:rPr lang="en-US" sz="1000" kern="1200" dirty="0">
                <a:solidFill>
                  <a:srgbClr val="0000FF"/>
                </a:solidFill>
              </a:rPr>
              <a:t>Fast Bulk Bitwise AND and OR in DRAM</a:t>
            </a:r>
            <a:r>
              <a:rPr lang="en-US" sz="1000" kern="1200" dirty="0">
                <a:solidFill>
                  <a:srgbClr val="000000"/>
                </a:solidFill>
              </a:rPr>
              <a:t>”, IEEE CAL 2015.</a:t>
            </a:r>
          </a:p>
          <a:p>
            <a:pPr marL="0" indent="0">
              <a:buNone/>
            </a:pPr>
            <a:r>
              <a:rPr lang="en-US" sz="1000" dirty="0"/>
              <a:t>        Seshadri+, “</a:t>
            </a:r>
            <a:r>
              <a:rPr lang="en-US" sz="1000" dirty="0">
                <a:solidFill>
                  <a:srgbClr val="0000FF"/>
                </a:solidFill>
              </a:rPr>
              <a:t>Ambit: In-Memory Accelerator for Bulk Bitwise Operations Using Commodity DRAM Technology</a:t>
            </a:r>
            <a:r>
              <a:rPr lang="en-US" sz="1000" dirty="0"/>
              <a:t>,” MICRO 2017.</a:t>
            </a:r>
          </a:p>
          <a:p>
            <a:pPr marL="0" indent="0">
              <a:buNone/>
            </a:pPr>
            <a:r>
              <a:rPr lang="en-US" sz="1000" dirty="0"/>
              <a:t>        Hajinazar+, “</a:t>
            </a:r>
            <a:r>
              <a:rPr lang="en-US" sz="1000" dirty="0">
                <a:solidFill>
                  <a:srgbClr val="0000FF"/>
                </a:solidFill>
              </a:rPr>
              <a:t>SIMDRAM: A Framework for Bit-Serial SIMD Processing using DRAM</a:t>
            </a:r>
            <a:r>
              <a:rPr lang="en-US" sz="1000" dirty="0"/>
              <a:t>,” ASPLOS 2021.</a:t>
            </a:r>
          </a:p>
          <a:p>
            <a:pPr marL="0" indent="0">
              <a:buNone/>
            </a:pPr>
            <a:r>
              <a:rPr lang="en-US" sz="1000" dirty="0"/>
              <a:t>        Oliveira+, “</a:t>
            </a:r>
            <a:r>
              <a:rPr lang="en-US" sz="1000" dirty="0">
                <a:solidFill>
                  <a:srgbClr val="0000FF"/>
                </a:solidFill>
              </a:rPr>
              <a:t>MIMDRAM: An End-to-End Processing-Using-DRAM System for High-Throughput, Energy-Efficient and Programmer-Transparent        	Multiple-Instruction Multiple-Data Processing</a:t>
            </a:r>
            <a:r>
              <a:rPr lang="en-US" sz="1000" dirty="0"/>
              <a:t>,” HPCA 2024.</a:t>
            </a:r>
          </a:p>
          <a:p>
            <a:pPr lvl="1"/>
            <a:endParaRPr lang="en-US" sz="2000" dirty="0"/>
          </a:p>
          <a:p>
            <a:endParaRPr lang="en-US" dirty="0"/>
          </a:p>
          <a:p>
            <a:endParaRPr lang="en-US" dirty="0"/>
          </a:p>
        </p:txBody>
      </p:sp>
      <p:sp>
        <p:nvSpPr>
          <p:cNvPr id="4" name="Slide Number Placeholder 3"/>
          <p:cNvSpPr>
            <a:spLocks noGrp="1"/>
          </p:cNvSpPr>
          <p:nvPr>
            <p:ph type="sldNum" sz="quarter" idx="11"/>
          </p:nvPr>
        </p:nvSpPr>
        <p:spPr/>
        <p:txBody>
          <a:bodyPr/>
          <a:lstStyle/>
          <a:p>
            <a:pPr>
              <a:buClrTx/>
              <a:defRPr/>
            </a:pPr>
            <a:fld id="{8E574D81-B5DE-384D-B24B-566C679AE608}" type="slidenum">
              <a:rPr lang="en-US" kern="1200">
                <a:ea typeface="+mn-ea"/>
              </a:rPr>
              <a:pPr>
                <a:buClrTx/>
                <a:defRPr/>
              </a:pPr>
              <a:t>43</a:t>
            </a:fld>
            <a:endParaRPr lang="en-US" kern="1200">
              <a:ea typeface="+mn-ea"/>
            </a:endParaRPr>
          </a:p>
        </p:txBody>
      </p:sp>
    </p:spTree>
    <p:extLst>
      <p:ext uri="{BB962C8B-B14F-4D97-AF65-F5344CB8AC3E}">
        <p14:creationId xmlns:p14="http://schemas.microsoft.com/office/powerpoint/2010/main" val="3810423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8566403"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buClrTx/>
              <a:defRPr/>
            </a:pPr>
            <a:r>
              <a:rPr lang="en-US" sz="2000" b="1" kern="1200" dirty="0">
                <a:solidFill>
                  <a:prstClr val="black"/>
                </a:solidFill>
                <a:latin typeface="Arial" charset="0"/>
                <a:ea typeface="+mn-ea"/>
                <a:cs typeface="+mn-cs"/>
              </a:rPr>
              <a:t>Memory</a:t>
            </a:r>
          </a:p>
          <a:p>
            <a:pPr algn="ctr" fontAlgn="base">
              <a:spcBef>
                <a:spcPct val="0"/>
              </a:spcBef>
              <a:spcAft>
                <a:spcPct val="0"/>
              </a:spcAft>
              <a:buClrTx/>
              <a:defRPr/>
            </a:pPr>
            <a:endParaRPr lang="en-US" sz="2400" kern="1200" dirty="0">
              <a:solidFill>
                <a:prstClr val="black"/>
              </a:solidFill>
              <a:latin typeface="Calibri"/>
              <a:ea typeface="+mn-ea"/>
              <a:cs typeface="+mn-cs"/>
            </a:endParaRPr>
          </a:p>
          <a:p>
            <a:pPr algn="ctr" fontAlgn="base">
              <a:spcBef>
                <a:spcPct val="0"/>
              </a:spcBef>
              <a:spcAft>
                <a:spcPct val="0"/>
              </a:spcAft>
              <a:buClrTx/>
              <a:defRPr/>
            </a:pPr>
            <a:endParaRPr lang="en-US" sz="2400" b="1" kern="1200" dirty="0">
              <a:solidFill>
                <a:prstClr val="black"/>
              </a:solidFill>
              <a:latin typeface="Arial" charset="0"/>
              <a:ea typeface="+mn-ea"/>
              <a:cs typeface="+mn-cs"/>
            </a:endParaRPr>
          </a:p>
          <a:p>
            <a:pPr algn="ctr" fontAlgn="base">
              <a:spcBef>
                <a:spcPct val="0"/>
              </a:spcBef>
              <a:spcAft>
                <a:spcPct val="0"/>
              </a:spcAft>
              <a:buClrTx/>
              <a:defRPr/>
            </a:pPr>
            <a:endParaRPr lang="en-US" sz="2400" kern="1200" dirty="0">
              <a:solidFill>
                <a:prstClr val="black"/>
              </a:solidFill>
              <a:latin typeface="Calibri"/>
              <a:ea typeface="+mn-ea"/>
              <a:cs typeface="+mn-cs"/>
            </a:endParaRPr>
          </a:p>
          <a:p>
            <a:pPr algn="ctr" fontAlgn="base">
              <a:spcBef>
                <a:spcPct val="0"/>
              </a:spcBef>
              <a:spcAft>
                <a:spcPct val="0"/>
              </a:spcAft>
              <a:buClrTx/>
              <a:defRPr/>
            </a:pPr>
            <a:endParaRPr lang="en-US" sz="2400" b="1" kern="1200" dirty="0">
              <a:solidFill>
                <a:prstClr val="black"/>
              </a:solidFill>
              <a:latin typeface="Arial" charset="0"/>
              <a:ea typeface="+mn-ea"/>
              <a:cs typeface="+mn-cs"/>
            </a:endParaRPr>
          </a:p>
          <a:p>
            <a:pPr algn="ctr" fontAlgn="base">
              <a:spcBef>
                <a:spcPct val="0"/>
              </a:spcBef>
              <a:spcAft>
                <a:spcPct val="0"/>
              </a:spcAft>
              <a:buClrTx/>
              <a:defRPr/>
            </a:pPr>
            <a:endParaRPr lang="en-US" sz="2400" kern="1200" dirty="0">
              <a:solidFill>
                <a:prstClr val="black"/>
              </a:solidFill>
              <a:latin typeface="Calibri"/>
              <a:ea typeface="+mn-ea"/>
              <a:cs typeface="+mn-cs"/>
            </a:endParaRPr>
          </a:p>
          <a:p>
            <a:pPr algn="ctr" fontAlgn="base">
              <a:spcBef>
                <a:spcPct val="0"/>
              </a:spcBef>
              <a:spcAft>
                <a:spcPct val="0"/>
              </a:spcAft>
              <a:buClrTx/>
              <a:defRPr/>
            </a:pPr>
            <a:endParaRPr lang="en-US" sz="2400" b="1" kern="1200" dirty="0">
              <a:solidFill>
                <a:prstClr val="black"/>
              </a:solidFill>
              <a:latin typeface="Arial" charset="0"/>
              <a:ea typeface="+mn-ea"/>
              <a:cs typeface="+mn-cs"/>
            </a:endParaRPr>
          </a:p>
          <a:p>
            <a:pPr algn="ctr" fontAlgn="base">
              <a:spcBef>
                <a:spcPct val="0"/>
              </a:spcBef>
              <a:spcAft>
                <a:spcPct val="0"/>
              </a:spcAft>
              <a:buClrTx/>
              <a:defRPr/>
            </a:pPr>
            <a:endParaRPr lang="en-US" sz="2400" b="1" kern="1200" dirty="0">
              <a:solidFill>
                <a:prstClr val="black"/>
              </a:solidFill>
              <a:latin typeface="Arial" charset="0"/>
              <a:ea typeface="+mn-ea"/>
              <a:cs typeface="+mn-cs"/>
            </a:endParaRPr>
          </a:p>
        </p:txBody>
      </p:sp>
      <p:sp>
        <p:nvSpPr>
          <p:cNvPr id="5" name="Rectangle 4"/>
          <p:cNvSpPr/>
          <p:nvPr/>
        </p:nvSpPr>
        <p:spPr bwMode="auto">
          <a:xfrm>
            <a:off x="2015320" y="2518010"/>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buClrTx/>
              <a:defRPr/>
            </a:pPr>
            <a:endParaRPr lang="en-US" sz="3200" b="1" kern="1200">
              <a:solidFill>
                <a:prstClr val="black"/>
              </a:solidFill>
              <a:latin typeface="Arial" charset="0"/>
            </a:endParaRPr>
          </a:p>
        </p:txBody>
      </p:sp>
      <p:cxnSp>
        <p:nvCxnSpPr>
          <p:cNvPr id="6" name="Straight Connector 5"/>
          <p:cNvCxnSpPr/>
          <p:nvPr/>
        </p:nvCxnSpPr>
        <p:spPr bwMode="auto">
          <a:xfrm>
            <a:off x="3325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3966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4717580"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5686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5800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buClrTx/>
              <a:defRPr/>
            </a:pPr>
            <a:r>
              <a:rPr lang="en-US" sz="2000" b="1" kern="1200" dirty="0">
                <a:solidFill>
                  <a:prstClr val="black"/>
                </a:solidFill>
                <a:latin typeface="Arial" charset="0"/>
              </a:rPr>
              <a:t>MC</a:t>
            </a:r>
          </a:p>
        </p:txBody>
      </p:sp>
      <p:sp>
        <p:nvSpPr>
          <p:cNvPr id="11" name="Rectangle 10"/>
          <p:cNvSpPr/>
          <p:nvPr/>
        </p:nvSpPr>
        <p:spPr bwMode="auto">
          <a:xfrm>
            <a:off x="4808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buClrTx/>
              <a:defRPr/>
            </a:pPr>
            <a:r>
              <a:rPr lang="en-US" sz="2000" b="1" kern="1200" dirty="0">
                <a:solidFill>
                  <a:prstClr val="black"/>
                </a:solidFill>
                <a:latin typeface="Arial" charset="0"/>
                <a:ea typeface="+mn-ea"/>
                <a:cs typeface="+mn-cs"/>
              </a:rPr>
              <a:t>L3</a:t>
            </a:r>
          </a:p>
        </p:txBody>
      </p:sp>
      <p:sp>
        <p:nvSpPr>
          <p:cNvPr id="12" name="Rectangle 11"/>
          <p:cNvSpPr/>
          <p:nvPr/>
        </p:nvSpPr>
        <p:spPr bwMode="auto">
          <a:xfrm>
            <a:off x="4053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buClrTx/>
              <a:defRPr/>
            </a:pPr>
            <a:r>
              <a:rPr lang="en-US" sz="2000" b="1" kern="1200" dirty="0">
                <a:solidFill>
                  <a:prstClr val="black"/>
                </a:solidFill>
                <a:latin typeface="Arial" charset="0"/>
                <a:ea typeface="+mn-ea"/>
                <a:cs typeface="+mn-cs"/>
              </a:rPr>
              <a:t>L2</a:t>
            </a:r>
          </a:p>
        </p:txBody>
      </p:sp>
      <p:sp>
        <p:nvSpPr>
          <p:cNvPr id="13" name="Rectangle 12"/>
          <p:cNvSpPr/>
          <p:nvPr/>
        </p:nvSpPr>
        <p:spPr bwMode="auto">
          <a:xfrm>
            <a:off x="3461983"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buClrTx/>
              <a:defRPr/>
            </a:pPr>
            <a:r>
              <a:rPr lang="en-US" sz="2000" b="1" kern="1200" dirty="0">
                <a:solidFill>
                  <a:prstClr val="black"/>
                </a:solidFill>
                <a:latin typeface="Arial" charset="0"/>
                <a:ea typeface="+mn-ea"/>
                <a:cs typeface="+mn-cs"/>
              </a:rPr>
              <a:t>L1</a:t>
            </a:r>
          </a:p>
        </p:txBody>
      </p:sp>
      <p:sp>
        <p:nvSpPr>
          <p:cNvPr id="14" name="Rectangle 13"/>
          <p:cNvSpPr/>
          <p:nvPr/>
        </p:nvSpPr>
        <p:spPr bwMode="auto">
          <a:xfrm>
            <a:off x="2220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buClrTx/>
              <a:defRPr/>
            </a:pPr>
            <a:r>
              <a:rPr lang="en-US" sz="2000" b="1" kern="1200" dirty="0">
                <a:solidFill>
                  <a:prstClr val="black"/>
                </a:solidFill>
                <a:latin typeface="Arial" charset="0"/>
              </a:rPr>
              <a:t>CPU</a:t>
            </a:r>
          </a:p>
        </p:txBody>
      </p:sp>
      <p:sp>
        <p:nvSpPr>
          <p:cNvPr id="15" name="Left-Right Arrow 14"/>
          <p:cNvSpPr/>
          <p:nvPr/>
        </p:nvSpPr>
        <p:spPr bwMode="auto">
          <a:xfrm>
            <a:off x="6655559"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buClrTx/>
              <a:defRPr/>
            </a:pPr>
            <a:endParaRPr lang="en-US" sz="3200" b="1" kern="1200">
              <a:solidFill>
                <a:prstClr val="black"/>
              </a:solidFill>
              <a:latin typeface="Arial" charset="0"/>
            </a:endParaRPr>
          </a:p>
        </p:txBody>
      </p:sp>
      <p:sp>
        <p:nvSpPr>
          <p:cNvPr id="16" name="Rectangle 15"/>
          <p:cNvSpPr/>
          <p:nvPr/>
        </p:nvSpPr>
        <p:spPr bwMode="auto">
          <a:xfrm>
            <a:off x="8566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buClrTx/>
              <a:defRPr/>
            </a:pPr>
            <a:endParaRPr lang="en-US" sz="3200" b="1" kern="1200">
              <a:solidFill>
                <a:prstClr val="black"/>
              </a:solidFill>
              <a:latin typeface="Arial" charset="0"/>
            </a:endParaRPr>
          </a:p>
        </p:txBody>
      </p:sp>
      <p:sp>
        <p:nvSpPr>
          <p:cNvPr id="17" name="Rectangle 16"/>
          <p:cNvSpPr/>
          <p:nvPr/>
        </p:nvSpPr>
        <p:spPr bwMode="auto">
          <a:xfrm>
            <a:off x="8568518"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buClrTx/>
              <a:defRPr/>
            </a:pPr>
            <a:endParaRPr lang="en-US" sz="3200" b="1" kern="1200">
              <a:solidFill>
                <a:prstClr val="black"/>
              </a:solidFill>
              <a:latin typeface="Arial" charset="0"/>
            </a:endParaRPr>
          </a:p>
        </p:txBody>
      </p:sp>
      <p:sp>
        <p:nvSpPr>
          <p:cNvPr id="18" name="Rectangle 17"/>
          <p:cNvSpPr/>
          <p:nvPr/>
        </p:nvSpPr>
        <p:spPr bwMode="auto">
          <a:xfrm>
            <a:off x="8566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buClrTx/>
              <a:defRPr/>
            </a:pPr>
            <a:endParaRPr lang="en-US" sz="3200" b="1" kern="1200">
              <a:solidFill>
                <a:prstClr val="black"/>
              </a:solidFill>
              <a:latin typeface="Arial" charset="0"/>
            </a:endParaRPr>
          </a:p>
        </p:txBody>
      </p:sp>
      <p:cxnSp>
        <p:nvCxnSpPr>
          <p:cNvPr id="19" name="Straight Arrow Connector 18"/>
          <p:cNvCxnSpPr>
            <a:stCxn id="18" idx="2"/>
            <a:endCxn id="17" idx="0"/>
          </p:cNvCxnSpPr>
          <p:nvPr/>
        </p:nvCxnSpPr>
        <p:spPr bwMode="auto">
          <a:xfrm rot="16200000" flipH="1">
            <a:off x="9012636" y="3429575"/>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5539946" y="1507525"/>
            <a:ext cx="1980607" cy="461665"/>
          </a:xfrm>
          <a:prstGeom prst="rect">
            <a:avLst/>
          </a:prstGeom>
          <a:noFill/>
        </p:spPr>
        <p:txBody>
          <a:bodyPr wrap="none" rtlCol="0">
            <a:spAutoFit/>
          </a:bodyPr>
          <a:lstStyle/>
          <a:p>
            <a:pPr>
              <a:buClrTx/>
              <a:defRPr/>
            </a:pPr>
            <a:r>
              <a:rPr lang="en-US" sz="2400" kern="1200" dirty="0">
                <a:solidFill>
                  <a:srgbClr val="003399"/>
                </a:solidFill>
                <a:latin typeface="Calibri"/>
                <a:ea typeface="+mn-ea"/>
                <a:cs typeface="+mn-cs"/>
              </a:rPr>
              <a:t>1) Low latency</a:t>
            </a:r>
          </a:p>
        </p:txBody>
      </p:sp>
      <p:cxnSp>
        <p:nvCxnSpPr>
          <p:cNvPr id="21" name="Curved Connector 20"/>
          <p:cNvCxnSpPr>
            <a:stCxn id="20" idx="3"/>
            <a:endCxn id="18" idx="1"/>
          </p:cNvCxnSpPr>
          <p:nvPr/>
        </p:nvCxnSpPr>
        <p:spPr bwMode="auto">
          <a:xfrm>
            <a:off x="7520552" y="1738358"/>
            <a:ext cx="104569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4343401" y="5282525"/>
            <a:ext cx="3870961" cy="461665"/>
          </a:xfrm>
          <a:prstGeom prst="rect">
            <a:avLst/>
          </a:prstGeom>
          <a:noFill/>
        </p:spPr>
        <p:txBody>
          <a:bodyPr wrap="square" rtlCol="0">
            <a:spAutoFit/>
          </a:bodyPr>
          <a:lstStyle/>
          <a:p>
            <a:pPr>
              <a:buClrTx/>
              <a:defRPr/>
            </a:pPr>
            <a:r>
              <a:rPr lang="en-US" sz="2400" kern="1200" dirty="0">
                <a:solidFill>
                  <a:srgbClr val="003399"/>
                </a:solidFill>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7610903"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1952360" y="1505480"/>
            <a:ext cx="3105673" cy="461665"/>
          </a:xfrm>
          <a:prstGeom prst="rect">
            <a:avLst/>
          </a:prstGeom>
          <a:noFill/>
        </p:spPr>
        <p:txBody>
          <a:bodyPr wrap="square" rtlCol="0">
            <a:spAutoFit/>
          </a:bodyPr>
          <a:lstStyle/>
          <a:p>
            <a:pPr>
              <a:buClrTx/>
              <a:defRPr/>
            </a:pPr>
            <a:r>
              <a:rPr lang="en-US" sz="2400" kern="1200" dirty="0">
                <a:solidFill>
                  <a:srgbClr val="003399"/>
                </a:solidFill>
                <a:latin typeface="Calibri"/>
                <a:ea typeface="+mn-ea"/>
                <a:cs typeface="+mn-cs"/>
              </a:rPr>
              <a:t>3) No cache pollution</a:t>
            </a:r>
          </a:p>
        </p:txBody>
      </p:sp>
      <p:cxnSp>
        <p:nvCxnSpPr>
          <p:cNvPr id="25" name="Curved Connector 51"/>
          <p:cNvCxnSpPr>
            <a:stCxn id="24" idx="3"/>
            <a:endCxn id="13" idx="0"/>
          </p:cNvCxnSpPr>
          <p:nvPr/>
        </p:nvCxnSpPr>
        <p:spPr bwMode="auto">
          <a:xfrm flipH="1">
            <a:off x="3714466" y="1736313"/>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4343400" y="5682065"/>
            <a:ext cx="4798552" cy="461665"/>
          </a:xfrm>
          <a:prstGeom prst="rect">
            <a:avLst/>
          </a:prstGeom>
          <a:noFill/>
        </p:spPr>
        <p:txBody>
          <a:bodyPr wrap="square" rtlCol="0">
            <a:spAutoFit/>
          </a:bodyPr>
          <a:lstStyle/>
          <a:p>
            <a:pPr>
              <a:buClrTx/>
              <a:defRPr/>
            </a:pPr>
            <a:r>
              <a:rPr lang="en-US" sz="2400" kern="1200" dirty="0">
                <a:solidFill>
                  <a:srgbClr val="003399"/>
                </a:solidFill>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a:buClrTx/>
              <a:defRPr/>
            </a:pPr>
            <a:fld id="{CD63C8E0-6DD9-4302-9AA9-5177C785CB79}" type="slidenum">
              <a:rPr lang="en-US" kern="1200">
                <a:solidFill>
                  <a:prstClr val="black">
                    <a:tint val="75000"/>
                  </a:prstClr>
                </a:solidFill>
                <a:latin typeface="Calibri"/>
                <a:ea typeface="+mn-ea"/>
                <a:cs typeface="+mn-cs"/>
              </a:rPr>
              <a:pPr>
                <a:buClrTx/>
                <a:defRPr/>
              </a:pPr>
              <a:t>44</a:t>
            </a:fld>
            <a:endParaRPr lang="en-US" kern="1200">
              <a:solidFill>
                <a:prstClr val="black">
                  <a:tint val="75000"/>
                </a:prstClr>
              </a:solidFill>
              <a:latin typeface="Calibri"/>
              <a:ea typeface="+mn-ea"/>
              <a:cs typeface="+mn-cs"/>
            </a:endParaRPr>
          </a:p>
        </p:txBody>
      </p:sp>
      <p:sp>
        <p:nvSpPr>
          <p:cNvPr id="29" name="TextBox 28"/>
          <p:cNvSpPr txBox="1"/>
          <p:nvPr/>
        </p:nvSpPr>
        <p:spPr>
          <a:xfrm>
            <a:off x="1703513" y="6093296"/>
            <a:ext cx="2453917" cy="584776"/>
          </a:xfrm>
          <a:prstGeom prst="rect">
            <a:avLst/>
          </a:prstGeom>
          <a:noFill/>
        </p:spPr>
        <p:txBody>
          <a:bodyPr wrap="none" rtlCol="0">
            <a:spAutoFit/>
          </a:bodyPr>
          <a:lstStyle/>
          <a:p>
            <a:pPr>
              <a:buClrTx/>
              <a:defRPr/>
            </a:pPr>
            <a:r>
              <a:rPr lang="en-US" sz="3200" kern="1200" dirty="0">
                <a:solidFill>
                  <a:srgbClr val="FF0000"/>
                </a:solidFill>
                <a:latin typeface="Calibri"/>
                <a:ea typeface="+mn-ea"/>
                <a:cs typeface="+mn-cs"/>
              </a:rPr>
              <a:t>1046ns, 3.6uJ</a:t>
            </a:r>
          </a:p>
        </p:txBody>
      </p:sp>
      <p:sp>
        <p:nvSpPr>
          <p:cNvPr id="31" name="TextBox 30"/>
          <p:cNvSpPr txBox="1"/>
          <p:nvPr/>
        </p:nvSpPr>
        <p:spPr>
          <a:xfrm>
            <a:off x="4354129" y="6093296"/>
            <a:ext cx="2926202" cy="584776"/>
          </a:xfrm>
          <a:prstGeom prst="rect">
            <a:avLst/>
          </a:prstGeom>
          <a:noFill/>
        </p:spPr>
        <p:txBody>
          <a:bodyPr wrap="none" rtlCol="0">
            <a:spAutoFit/>
          </a:bodyPr>
          <a:lstStyle/>
          <a:p>
            <a:pPr>
              <a:buClrTx/>
              <a:defRPr/>
            </a:pPr>
            <a:r>
              <a:rPr lang="en-US" sz="3200" kern="1200" dirty="0">
                <a:solidFill>
                  <a:srgbClr val="008000"/>
                </a:solidFill>
                <a:latin typeface="Calibri"/>
                <a:ea typeface="+mn-ea"/>
                <a:cs typeface="+mn-cs"/>
                <a:sym typeface="Wingdings"/>
              </a:rPr>
              <a:t>   </a:t>
            </a:r>
            <a:r>
              <a:rPr lang="en-US" sz="3200" kern="1200" dirty="0">
                <a:solidFill>
                  <a:srgbClr val="008000"/>
                </a:solidFill>
                <a:latin typeface="Calibri"/>
                <a:ea typeface="+mn-ea"/>
                <a:cs typeface="+mn-cs"/>
              </a:rPr>
              <a:t>90ns, 0.04uJ</a:t>
            </a:r>
          </a:p>
        </p:txBody>
      </p:sp>
    </p:spTree>
    <p:extLst>
      <p:ext uri="{BB962C8B-B14F-4D97-AF65-F5344CB8AC3E}">
        <p14:creationId xmlns:p14="http://schemas.microsoft.com/office/powerpoint/2010/main" val="11147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3238500" y="26602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defTabSz="457200">
              <a:buClrTx/>
              <a:defRPr/>
            </a:pPr>
            <a:endParaRPr lang="en-US" sz="1800" kern="1200">
              <a:latin typeface="Myriad Pro Bold Cond"/>
              <a:ea typeface="ヒラギノ角ゴ ProN W6"/>
            </a:endParaRPr>
          </a:p>
        </p:txBody>
      </p:sp>
      <p:sp>
        <p:nvSpPr>
          <p:cNvPr id="19458" name="Rectangle 2"/>
          <p:cNvSpPr>
            <a:spLocks/>
          </p:cNvSpPr>
          <p:nvPr/>
        </p:nvSpPr>
        <p:spPr bwMode="auto">
          <a:xfrm>
            <a:off x="3219450" y="527009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defTabSz="457200">
              <a:buClrTx/>
              <a:defRPr/>
            </a:pPr>
            <a:endParaRPr lang="en-US" sz="1800" kern="1200">
              <a:latin typeface="Myriad Pro Bold Cond"/>
              <a:ea typeface="ヒラギノ角ゴ ProN W6"/>
            </a:endParaRPr>
          </a:p>
        </p:txBody>
      </p:sp>
      <p:sp>
        <p:nvSpPr>
          <p:cNvPr id="19459" name="Rectangle 3"/>
          <p:cNvSpPr>
            <a:spLocks/>
          </p:cNvSpPr>
          <p:nvPr/>
        </p:nvSpPr>
        <p:spPr bwMode="auto">
          <a:xfrm>
            <a:off x="3238500" y="20760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defTabSz="457200">
              <a:buClrTx/>
              <a:defRPr/>
            </a:pPr>
            <a:endParaRPr lang="en-US" sz="1800" kern="1200">
              <a:latin typeface="Myriad Pro Bold Cond"/>
              <a:ea typeface="ヒラギノ角ゴ ProN W6"/>
            </a:endParaRPr>
          </a:p>
        </p:txBody>
      </p:sp>
      <p:sp>
        <p:nvSpPr>
          <p:cNvPr id="19460" name="Rectangle 4"/>
          <p:cNvSpPr>
            <a:spLocks noGrp="1" noChangeArrowheads="1"/>
          </p:cNvSpPr>
          <p:nvPr>
            <p:ph type="title"/>
          </p:nvPr>
        </p:nvSpPr>
        <p:spPr>
          <a:xfrm>
            <a:off x="1943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3219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grpSp>
      <p:grpSp>
        <p:nvGrpSpPr>
          <p:cNvPr id="19518" name="Group 62"/>
          <p:cNvGrpSpPr>
            <a:grpSpLocks/>
          </p:cNvGrpSpPr>
          <p:nvPr/>
        </p:nvGrpSpPr>
        <p:grpSpPr bwMode="auto">
          <a:xfrm>
            <a:off x="3230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grpSp>
      <p:sp>
        <p:nvSpPr>
          <p:cNvPr id="19519" name="Rectangle 63"/>
          <p:cNvSpPr>
            <a:spLocks/>
          </p:cNvSpPr>
          <p:nvPr/>
        </p:nvSpPr>
        <p:spPr bwMode="auto">
          <a:xfrm>
            <a:off x="8027989" y="5220495"/>
            <a:ext cx="22536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buClrTx/>
              <a:defRPr/>
            </a:pPr>
            <a:r>
              <a:rPr lang="en-US" sz="1800" kern="1200" dirty="0">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1955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21" name="Line 65"/>
          <p:cNvSpPr>
            <a:spLocks noChangeShapeType="1"/>
          </p:cNvSpPr>
          <p:nvPr/>
        </p:nvSpPr>
        <p:spPr bwMode="auto">
          <a:xfrm>
            <a:off x="5588000" y="5530445"/>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22" name="Rectangle 66"/>
          <p:cNvSpPr>
            <a:spLocks/>
          </p:cNvSpPr>
          <p:nvPr/>
        </p:nvSpPr>
        <p:spPr bwMode="auto">
          <a:xfrm>
            <a:off x="8866982" y="6401595"/>
            <a:ext cx="89768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buClrTx/>
              <a:defRPr/>
            </a:pPr>
            <a:r>
              <a:rPr lang="en-US" sz="1800" kern="1200" dirty="0">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5673726" y="5791995"/>
            <a:ext cx="55624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buClrTx/>
              <a:defRPr/>
            </a:pPr>
            <a:r>
              <a:rPr lang="en-US" sz="1800" kern="1200" dirty="0">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8008939" y="3118645"/>
            <a:ext cx="1641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buClrTx/>
              <a:defRPr/>
            </a:pPr>
            <a:r>
              <a:rPr lang="en-US" sz="1800" kern="1200" dirty="0">
                <a:latin typeface="Myriad Pro Bold Cond"/>
                <a:ea typeface="ＭＳ Ｐゴシック" charset="0"/>
                <a:cs typeface="Myriad Pro Bold Cond" charset="0"/>
                <a:sym typeface="Myriad Pro Bold Cond" charset="0"/>
              </a:rPr>
              <a:t>DRAM </a:t>
            </a:r>
            <a:r>
              <a:rPr lang="en-US" sz="1800" kern="1200" dirty="0" err="1">
                <a:latin typeface="Myriad Pro Bold Cond"/>
                <a:ea typeface="ＭＳ Ｐゴシック" charset="0"/>
                <a:cs typeface="Myriad Pro Bold Cond" charset="0"/>
                <a:sym typeface="Myriad Pro Bold Cond" charset="0"/>
              </a:rPr>
              <a:t>subarray</a:t>
            </a:r>
            <a:endParaRPr lang="en-US" sz="1800" kern="1200" dirty="0">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3225801"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26" name="Rectangle 70"/>
          <p:cNvSpPr>
            <a:spLocks/>
          </p:cNvSpPr>
          <p:nvPr/>
        </p:nvSpPr>
        <p:spPr bwMode="auto">
          <a:xfrm>
            <a:off x="5213351" y="1124745"/>
            <a:ext cx="8981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buClrTx/>
              <a:defRPr/>
            </a:pPr>
            <a:r>
              <a:rPr lang="en-US" sz="1800" kern="1200" dirty="0">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3308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grpSp>
      <p:sp>
        <p:nvSpPr>
          <p:cNvPr id="19559" name="Line 103"/>
          <p:cNvSpPr>
            <a:spLocks noChangeShapeType="1"/>
          </p:cNvSpPr>
          <p:nvPr/>
        </p:nvSpPr>
        <p:spPr bwMode="auto">
          <a:xfrm rot="10800000" flipH="1">
            <a:off x="3219451"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60" name="Line 104"/>
          <p:cNvSpPr>
            <a:spLocks noChangeShapeType="1"/>
          </p:cNvSpPr>
          <p:nvPr/>
        </p:nvSpPr>
        <p:spPr bwMode="auto">
          <a:xfrm rot="10800000" flipH="1">
            <a:off x="3225801"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grpSp>
        <p:nvGrpSpPr>
          <p:cNvPr id="19593" name="Group 137"/>
          <p:cNvGrpSpPr>
            <a:grpSpLocks/>
          </p:cNvGrpSpPr>
          <p:nvPr/>
        </p:nvGrpSpPr>
        <p:grpSpPr bwMode="auto">
          <a:xfrm>
            <a:off x="3225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grpSp>
      <p:sp>
        <p:nvSpPr>
          <p:cNvPr id="19594" name="Rectangle 138"/>
          <p:cNvSpPr>
            <a:spLocks/>
          </p:cNvSpPr>
          <p:nvPr/>
        </p:nvSpPr>
        <p:spPr bwMode="auto">
          <a:xfrm>
            <a:off x="7893050" y="2041834"/>
            <a:ext cx="196829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buClrTx/>
              <a:defRPr/>
            </a:pPr>
            <a:r>
              <a:rPr lang="en-US" sz="1600" kern="1200" dirty="0">
                <a:solidFill>
                  <a:srgbClr val="D90B00"/>
                </a:solidFill>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2446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96" name="Rectangle 140"/>
          <p:cNvSpPr>
            <a:spLocks/>
          </p:cNvSpPr>
          <p:nvPr/>
        </p:nvSpPr>
        <p:spPr bwMode="auto">
          <a:xfrm>
            <a:off x="1703512" y="3124252"/>
            <a:ext cx="80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spAutoFit/>
          </a:bodyPr>
          <a:lstStyle/>
          <a:p>
            <a:pPr defTabSz="457200">
              <a:buClrTx/>
              <a:defRPr/>
            </a:pPr>
            <a:r>
              <a:rPr lang="en-US" kern="1200" dirty="0">
                <a:solidFill>
                  <a:srgbClr val="D90B00"/>
                </a:solidFill>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7893050" y="2638734"/>
            <a:ext cx="195226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buClrTx/>
              <a:defRPr/>
            </a:pPr>
            <a:r>
              <a:rPr lang="en-US" sz="1600" kern="1200" dirty="0">
                <a:solidFill>
                  <a:srgbClr val="D90B00"/>
                </a:solidFill>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2603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buClrTx/>
              <a:defRPr/>
            </a:pPr>
            <a:endParaRPr lang="en-US" sz="1800" kern="1200">
              <a:latin typeface="Myriad Pro Bold Cond"/>
              <a:ea typeface="ヒラギノ角ゴ ProN W6"/>
            </a:endParaRPr>
          </a:p>
        </p:txBody>
      </p:sp>
      <p:sp>
        <p:nvSpPr>
          <p:cNvPr id="19599" name="Rectangle 143"/>
          <p:cNvSpPr>
            <a:spLocks/>
          </p:cNvSpPr>
          <p:nvPr/>
        </p:nvSpPr>
        <p:spPr bwMode="auto">
          <a:xfrm>
            <a:off x="2666926" y="4181268"/>
            <a:ext cx="54762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buClrTx/>
              <a:defRPr/>
            </a:pPr>
            <a:endParaRPr lang="en-US" sz="1600" kern="1200" dirty="0">
              <a:solidFill>
                <a:srgbClr val="D90B00"/>
              </a:solidFill>
              <a:latin typeface="Myriad Pro Bold Cond"/>
              <a:ea typeface="ＭＳ Ｐゴシック" charset="0"/>
              <a:cs typeface="Myriad Pro Bold Cond" charset="0"/>
              <a:sym typeface="Myriad Pro Bold Cond" charset="0"/>
            </a:endParaRPr>
          </a:p>
          <a:p>
            <a:pPr defTabSz="457200">
              <a:buClrTx/>
              <a:defRPr/>
            </a:pPr>
            <a:r>
              <a:rPr lang="en-US" sz="1200" kern="1200" dirty="0">
                <a:solidFill>
                  <a:srgbClr val="D90B00"/>
                </a:solidFill>
                <a:latin typeface="Tahoma"/>
                <a:ea typeface="ＭＳ Ｐゴシック" charset="0"/>
                <a:cs typeface="Tahoma"/>
                <a:sym typeface="Myriad Pro Bold Cond" charset="0"/>
              </a:rPr>
              <a:t>Transfer</a:t>
            </a:r>
          </a:p>
          <a:p>
            <a:pPr defTabSz="457200">
              <a:buClrTx/>
              <a:defRPr/>
            </a:pPr>
            <a:r>
              <a:rPr lang="en-US" sz="1200" kern="1200" dirty="0">
                <a:solidFill>
                  <a:srgbClr val="D90B00"/>
                </a:solidFill>
                <a:latin typeface="Tahoma"/>
                <a:ea typeface="ＭＳ Ｐゴシック" charset="0"/>
                <a:cs typeface="Tahoma"/>
                <a:sym typeface="Myriad Pro Bold Cond" charset="0"/>
              </a:rPr>
              <a:t>row</a:t>
            </a:r>
          </a:p>
        </p:txBody>
      </p:sp>
      <p:sp>
        <p:nvSpPr>
          <p:cNvPr id="19601" name="Rectangle 145"/>
          <p:cNvSpPr>
            <a:spLocks/>
          </p:cNvSpPr>
          <p:nvPr/>
        </p:nvSpPr>
        <p:spPr bwMode="auto">
          <a:xfrm>
            <a:off x="1974850" y="739775"/>
            <a:ext cx="734695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defTabSz="457200">
              <a:buClrTx/>
              <a:defRPr/>
            </a:pPr>
            <a:endParaRPr lang="en-US" sz="1800" kern="1200" dirty="0">
              <a:latin typeface="Myriad Pro Bold Cond"/>
              <a:ea typeface="ＭＳ Ｐゴシック" charset="0"/>
              <a:cs typeface="Myriad Pro Bold Cond" charset="0"/>
              <a:sym typeface="Myriad Pro Bold Cond" charset="0"/>
            </a:endParaRPr>
          </a:p>
        </p:txBody>
      </p:sp>
      <p:sp>
        <p:nvSpPr>
          <p:cNvPr id="2" name="TextBox 1"/>
          <p:cNvSpPr txBox="1"/>
          <p:nvPr/>
        </p:nvSpPr>
        <p:spPr>
          <a:xfrm>
            <a:off x="8275704" y="1218763"/>
            <a:ext cx="2284793" cy="400110"/>
          </a:xfrm>
          <a:prstGeom prst="rect">
            <a:avLst/>
          </a:prstGeom>
          <a:noFill/>
        </p:spPr>
        <p:txBody>
          <a:bodyPr wrap="none" rtlCol="0">
            <a:spAutoFit/>
          </a:bodyPr>
          <a:lstStyle/>
          <a:p>
            <a:pPr>
              <a:buClrTx/>
              <a:defRPr/>
            </a:pPr>
            <a:r>
              <a:rPr lang="en-US" sz="2000" b="1" kern="1200" dirty="0">
                <a:solidFill>
                  <a:srgbClr val="008000"/>
                </a:solidFill>
                <a:latin typeface="Times New Roman" panose="02020603050405020304" pitchFamily="18" charset="0"/>
                <a:ea typeface="ヒラギノ角ゴ ProN W6"/>
                <a:cs typeface="Times New Roman" panose="02020603050405020304" pitchFamily="18" charset="0"/>
              </a:rPr>
              <a:t>Negligible HW cost</a:t>
            </a:r>
          </a:p>
        </p:txBody>
      </p:sp>
      <p:sp>
        <p:nvSpPr>
          <p:cNvPr id="147" name="TextBox 146"/>
          <p:cNvSpPr txBox="1"/>
          <p:nvPr/>
        </p:nvSpPr>
        <p:spPr>
          <a:xfrm>
            <a:off x="6558118" y="836712"/>
            <a:ext cx="4002378" cy="400110"/>
          </a:xfrm>
          <a:prstGeom prst="rect">
            <a:avLst/>
          </a:prstGeom>
          <a:noFill/>
        </p:spPr>
        <p:txBody>
          <a:bodyPr wrap="none" rtlCol="0">
            <a:spAutoFit/>
          </a:bodyPr>
          <a:lstStyle/>
          <a:p>
            <a:pPr>
              <a:buClrTx/>
              <a:defRPr/>
            </a:pPr>
            <a:r>
              <a:rPr lang="en-US" sz="2000" b="1" kern="1200" dirty="0">
                <a:solidFill>
                  <a:srgbClr val="008000"/>
                </a:solidFill>
                <a:latin typeface="Myriad Pro Bold Cond"/>
                <a:ea typeface="ヒラギノ角ゴ ProN W6"/>
              </a:rPr>
              <a:t>   </a:t>
            </a:r>
            <a:r>
              <a:rPr lang="en-US" sz="2000" b="1" kern="1200" dirty="0">
                <a:solidFill>
                  <a:srgbClr val="008000"/>
                </a:solidFill>
                <a:latin typeface="Times New Roman" charset="0"/>
                <a:ea typeface="Times New Roman" charset="0"/>
                <a:cs typeface="Times New Roman" charset="0"/>
              </a:rPr>
              <a:t>Idea: Two consecutive </a:t>
            </a:r>
            <a:r>
              <a:rPr lang="en-US" sz="2000" b="1" kern="1200" dirty="0" err="1">
                <a:solidFill>
                  <a:srgbClr val="008000"/>
                </a:solidFill>
                <a:latin typeface="Times New Roman" charset="0"/>
                <a:ea typeface="Times New Roman" charset="0"/>
                <a:cs typeface="Times New Roman" charset="0"/>
              </a:rPr>
              <a:t>ACTivates</a:t>
            </a:r>
            <a:endParaRPr lang="en-US" sz="2000" b="1" kern="1200" dirty="0">
              <a:solidFill>
                <a:srgbClr val="008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7152392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1981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2933704" y="3695700"/>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4343401" y="2438400"/>
            <a:ext cx="992579" cy="523220"/>
          </a:xfrm>
          <a:prstGeom prst="rect">
            <a:avLst/>
          </a:prstGeom>
          <a:noFill/>
          <a:ln>
            <a:noFill/>
          </a:ln>
        </p:spPr>
        <p:txBody>
          <a:bodyPr wrap="none" rtlCol="0">
            <a:spAutoFit/>
          </a:bodyPr>
          <a:lstStyle/>
          <a:p>
            <a:pPr>
              <a:buClrTx/>
              <a:defRPr/>
            </a:pPr>
            <a:r>
              <a:rPr lang="en-US" sz="2800" b="1" kern="1200" dirty="0">
                <a:solidFill>
                  <a:srgbClr val="FF0000"/>
                </a:solidFill>
                <a:latin typeface="Calibri"/>
                <a:ea typeface="+mn-ea"/>
                <a:cs typeface="+mn-cs"/>
              </a:rPr>
              <a:t>11.6x</a:t>
            </a:r>
          </a:p>
        </p:txBody>
      </p:sp>
      <p:cxnSp>
        <p:nvCxnSpPr>
          <p:cNvPr id="7" name="Straight Arrow Connector 6"/>
          <p:cNvCxnSpPr/>
          <p:nvPr/>
        </p:nvCxnSpPr>
        <p:spPr bwMode="auto">
          <a:xfrm rot="16200000" flipH="1">
            <a:off x="6139523" y="3842677"/>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7707045" y="2438400"/>
            <a:ext cx="713632" cy="523220"/>
          </a:xfrm>
          <a:prstGeom prst="rect">
            <a:avLst/>
          </a:prstGeom>
          <a:noFill/>
          <a:ln>
            <a:noFill/>
          </a:ln>
        </p:spPr>
        <p:txBody>
          <a:bodyPr wrap="none" rtlCol="0">
            <a:spAutoFit/>
          </a:bodyPr>
          <a:lstStyle/>
          <a:p>
            <a:pPr>
              <a:buClrTx/>
              <a:defRPr/>
            </a:pPr>
            <a:r>
              <a:rPr lang="en-US" sz="2800" b="1" kern="1200" dirty="0">
                <a:solidFill>
                  <a:srgbClr val="FF0000"/>
                </a:solidFill>
                <a:latin typeface="Calibri"/>
                <a:ea typeface="+mn-ea"/>
                <a:cs typeface="+mn-cs"/>
              </a:rPr>
              <a:t>74x</a:t>
            </a:r>
          </a:p>
        </p:txBody>
      </p:sp>
      <p:sp>
        <p:nvSpPr>
          <p:cNvPr id="10" name="Slide Number Placeholder 9"/>
          <p:cNvSpPr>
            <a:spLocks noGrp="1"/>
          </p:cNvSpPr>
          <p:nvPr>
            <p:ph type="sldNum" sz="quarter" idx="12"/>
          </p:nvPr>
        </p:nvSpPr>
        <p:spPr/>
        <p:txBody>
          <a:bodyPr/>
          <a:lstStyle/>
          <a:p>
            <a:pPr>
              <a:buClrTx/>
              <a:defRPr/>
            </a:pPr>
            <a:fld id="{CD63C8E0-6DD9-4302-9AA9-5177C785CB79}" type="slidenum">
              <a:rPr lang="en-US" kern="1200">
                <a:solidFill>
                  <a:prstClr val="black">
                    <a:tint val="75000"/>
                  </a:prstClr>
                </a:solidFill>
                <a:latin typeface="Calibri"/>
                <a:ea typeface="+mn-ea"/>
                <a:cs typeface="+mn-cs"/>
              </a:rPr>
              <a:pPr>
                <a:buClrTx/>
                <a:defRPr/>
              </a:pPr>
              <a:t>46</a:t>
            </a:fld>
            <a:endParaRPr lang="en-US" kern="1200">
              <a:solidFill>
                <a:prstClr val="black">
                  <a:tint val="75000"/>
                </a:prstClr>
              </a:solidFill>
              <a:latin typeface="Calibri"/>
              <a:ea typeface="+mn-ea"/>
              <a:cs typeface="+mn-cs"/>
            </a:endParaRPr>
          </a:p>
        </p:txBody>
      </p:sp>
      <p:sp>
        <p:nvSpPr>
          <p:cNvPr id="11" name="Rectangle 10"/>
          <p:cNvSpPr/>
          <p:nvPr/>
        </p:nvSpPr>
        <p:spPr>
          <a:xfrm>
            <a:off x="1775520" y="6165304"/>
            <a:ext cx="7848872" cy="677108"/>
          </a:xfrm>
          <a:prstGeom prst="rect">
            <a:avLst/>
          </a:prstGeom>
        </p:spPr>
        <p:txBody>
          <a:bodyPr wrap="square">
            <a:spAutoFit/>
          </a:bodyPr>
          <a:lstStyle/>
          <a:p>
            <a:pPr>
              <a:buClrTx/>
              <a:defRPr/>
            </a:pPr>
            <a:r>
              <a:rPr lang="en-US" sz="1900" kern="1200" dirty="0">
                <a:latin typeface="Tahoma" charset="0"/>
                <a:ea typeface="+mn-ea"/>
                <a:cs typeface="+mn-cs"/>
              </a:rPr>
              <a:t>Seshadri et al., “</a:t>
            </a:r>
            <a:r>
              <a:rPr lang="en-US" altLang="ja-JP" sz="1900" kern="1200" dirty="0" err="1">
                <a:solidFill>
                  <a:srgbClr val="0000FF"/>
                </a:solidFill>
                <a:latin typeface="Tahoma" charset="0"/>
                <a:ea typeface="ＭＳ Ｐゴシック" panose="020B0600070205080204" pitchFamily="34" charset="-128"/>
                <a:cs typeface="+mn-cs"/>
              </a:rPr>
              <a:t>RowClone</a:t>
            </a:r>
            <a:r>
              <a:rPr lang="en-US" altLang="ja-JP" sz="1900" kern="1200" dirty="0">
                <a:solidFill>
                  <a:srgbClr val="0000FF"/>
                </a:solidFill>
                <a:latin typeface="Tahoma" charset="0"/>
                <a:ea typeface="ＭＳ Ｐゴシック" panose="020B0600070205080204" pitchFamily="34" charset="-128"/>
                <a:cs typeface="+mn-cs"/>
              </a:rPr>
              <a:t>: Fast and Efficient In-DRAM Copy and Initialization of Bulk Data</a:t>
            </a:r>
            <a:r>
              <a:rPr lang="en-US" altLang="ja-JP" sz="1900" kern="1200" dirty="0">
                <a:latin typeface="Tahoma" charset="0"/>
                <a:ea typeface="ＭＳ Ｐゴシック" panose="020B0600070205080204" pitchFamily="34" charset="-128"/>
                <a:cs typeface="+mn-cs"/>
              </a:rPr>
              <a:t>,</a:t>
            </a:r>
            <a:r>
              <a:rPr lang="en-US" sz="1900" kern="1200" dirty="0">
                <a:latin typeface="Tahoma" charset="0"/>
                <a:ea typeface="+mn-ea"/>
                <a:cs typeface="+mn-cs"/>
              </a:rPr>
              <a:t>”</a:t>
            </a:r>
            <a:r>
              <a:rPr lang="en-US" altLang="ja-JP" sz="1900" kern="1200" dirty="0">
                <a:latin typeface="Tahoma" charset="0"/>
                <a:ea typeface="ＭＳ Ｐゴシック" panose="020B0600070205080204" pitchFamily="34" charset="-128"/>
                <a:cs typeface="+mn-cs"/>
              </a:rPr>
              <a:t> MICRO 2013.</a:t>
            </a:r>
            <a:endParaRPr lang="en-US" sz="1900" kern="1200" dirty="0">
              <a:latin typeface="Tahoma"/>
              <a:ea typeface="+mn-ea"/>
              <a:cs typeface="+mn-cs"/>
            </a:endParaRPr>
          </a:p>
        </p:txBody>
      </p:sp>
    </p:spTree>
    <p:extLst>
      <p:ext uri="{BB962C8B-B14F-4D97-AF65-F5344CB8AC3E}">
        <p14:creationId xmlns:p14="http://schemas.microsoft.com/office/powerpoint/2010/main" val="129493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1752600" y="1012280"/>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"RowClone: Fast and Energy-Efficient In-DRAM Bulk Data Copy and Initialization"</a:t>
            </a:r>
            <a:br>
              <a:rPr lang="en-US" sz="1800" dirty="0">
                <a:solidFill>
                  <a:srgbClr val="0432FF"/>
                </a:solidFill>
              </a:rPr>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a:buClrTx/>
              <a:defRPr/>
            </a:pPr>
            <a:fld id="{60169019-BB41-6245-A1FF-2891AF14670E}" type="slidenum">
              <a:rPr lang="en-US" kern="1200">
                <a:ea typeface="+mn-ea"/>
              </a:rPr>
              <a:pPr>
                <a:buClrTx/>
                <a:defRPr/>
              </a:pPr>
              <a:t>47</a:t>
            </a:fld>
            <a:endParaRPr lang="en-US" kern="1200">
              <a:ea typeface="+mn-ea"/>
            </a:endParaRPr>
          </a:p>
        </p:txBody>
      </p:sp>
      <p:pic>
        <p:nvPicPr>
          <p:cNvPr id="6" name="Picture 5"/>
          <p:cNvPicPr>
            <a:picLocks noChangeAspect="1"/>
          </p:cNvPicPr>
          <p:nvPr/>
        </p:nvPicPr>
        <p:blipFill>
          <a:blip r:embed="rId10"/>
          <a:stretch>
            <a:fillRect/>
          </a:stretch>
        </p:blipFill>
        <p:spPr>
          <a:xfrm>
            <a:off x="1524000" y="3562818"/>
            <a:ext cx="9144000" cy="3322567"/>
          </a:xfrm>
          <a:prstGeom prst="rect">
            <a:avLst/>
          </a:prstGeom>
        </p:spPr>
      </p:pic>
    </p:spTree>
    <p:extLst>
      <p:ext uri="{BB962C8B-B14F-4D97-AF65-F5344CB8AC3E}">
        <p14:creationId xmlns:p14="http://schemas.microsoft.com/office/powerpoint/2010/main" val="2459053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1752600" y="1056928"/>
            <a:ext cx="8610600" cy="4876800"/>
          </a:xfrm>
        </p:spPr>
        <p:txBody>
          <a:bodyPr/>
          <a:lstStyle/>
          <a:p>
            <a:endParaRPr lang="en-US"/>
          </a:p>
        </p:txBody>
      </p:sp>
      <p:sp>
        <p:nvSpPr>
          <p:cNvPr id="4" name="Slide Number Placeholder 3"/>
          <p:cNvSpPr>
            <a:spLocks noGrp="1"/>
          </p:cNvSpPr>
          <p:nvPr>
            <p:ph type="sldNum" sz="quarter" idx="11"/>
          </p:nvPr>
        </p:nvSpPr>
        <p:spPr>
          <a:xfrm>
            <a:off x="8328248" y="6356176"/>
            <a:ext cx="2133600" cy="457200"/>
          </a:xfrm>
        </p:spPr>
        <p:txBody>
          <a:bodyPr/>
          <a:lstStyle/>
          <a:p>
            <a:pPr>
              <a:buClrTx/>
              <a:defRPr/>
            </a:pPr>
            <a:fld id="{323594FA-E141-4234-AE05-360401972BE7}" type="slidenum">
              <a:rPr lang="en-US" altLang="en-US" kern="1200">
                <a:ea typeface="+mn-ea"/>
                <a:cs typeface="+mn-cs"/>
              </a:rPr>
              <a:pPr>
                <a:buClrTx/>
                <a:defRPr/>
              </a:pPr>
              <a:t>48</a:t>
            </a:fld>
            <a:endParaRPr lang="en-US" altLang="en-US" kern="1200" dirty="0">
              <a:ea typeface="+mn-ea"/>
              <a:cs typeface="+mn-cs"/>
            </a:endParaRPr>
          </a:p>
        </p:txBody>
      </p:sp>
      <p:sp>
        <p:nvSpPr>
          <p:cNvPr id="71" name="Rectangle 70"/>
          <p:cNvSpPr/>
          <p:nvPr/>
        </p:nvSpPr>
        <p:spPr>
          <a:xfrm>
            <a:off x="2908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buClrTx/>
              <a:defRPr/>
            </a:pPr>
            <a:endParaRPr lang="en-US" sz="3200" b="1" dirty="0">
              <a:solidFill>
                <a:prstClr val="white"/>
              </a:solidFill>
              <a:latin typeface="Calibri"/>
              <a:ea typeface="+mn-ea"/>
              <a:cs typeface="+mn-cs"/>
            </a:endParaRPr>
          </a:p>
        </p:txBody>
      </p:sp>
      <p:sp>
        <p:nvSpPr>
          <p:cNvPr id="72" name="Rectangle 71"/>
          <p:cNvSpPr/>
          <p:nvPr/>
        </p:nvSpPr>
        <p:spPr>
          <a:xfrm>
            <a:off x="2895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buClrTx/>
              <a:defRPr/>
            </a:pPr>
            <a:endParaRPr lang="en-US" sz="3200" b="1" dirty="0">
              <a:solidFill>
                <a:prstClr val="white"/>
              </a:solidFill>
              <a:latin typeface="Calibri"/>
              <a:ea typeface="+mn-ea"/>
              <a:cs typeface="+mn-cs"/>
            </a:endParaRPr>
          </a:p>
        </p:txBody>
      </p:sp>
      <p:sp>
        <p:nvSpPr>
          <p:cNvPr id="73" name="Rectangle 72"/>
          <p:cNvSpPr/>
          <p:nvPr/>
        </p:nvSpPr>
        <p:spPr>
          <a:xfrm>
            <a:off x="2911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buClrTx/>
              <a:defRPr/>
            </a:pPr>
            <a:endParaRPr lang="en-US" sz="3200" b="1" dirty="0">
              <a:solidFill>
                <a:prstClr val="white"/>
              </a:solidFill>
              <a:latin typeface="Calibri"/>
              <a:ea typeface="+mn-ea"/>
              <a:cs typeface="+mn-cs"/>
            </a:endParaRPr>
          </a:p>
        </p:txBody>
      </p:sp>
      <p:sp>
        <p:nvSpPr>
          <p:cNvPr id="74" name="Rectangle 73"/>
          <p:cNvSpPr/>
          <p:nvPr/>
        </p:nvSpPr>
        <p:spPr>
          <a:xfrm>
            <a:off x="2914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buClrTx/>
              <a:defRPr/>
            </a:pPr>
            <a:endParaRPr lang="en-US" sz="3200" b="1" dirty="0">
              <a:solidFill>
                <a:prstClr val="white"/>
              </a:solidFill>
              <a:latin typeface="Calibri"/>
              <a:ea typeface="+mn-ea"/>
              <a:cs typeface="+mn-cs"/>
            </a:endParaRPr>
          </a:p>
        </p:txBody>
      </p:sp>
      <p:grpSp>
        <p:nvGrpSpPr>
          <p:cNvPr id="75" name="Group 74"/>
          <p:cNvGrpSpPr/>
          <p:nvPr/>
        </p:nvGrpSpPr>
        <p:grpSpPr>
          <a:xfrm>
            <a:off x="3276600" y="1133129"/>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buClrTx/>
                    <a:defRPr/>
                  </a:pPr>
                  <a:endParaRPr lang="en-US" sz="3200" b="1" dirty="0">
                    <a:solidFill>
                      <a:prstClr val="white"/>
                    </a:solidFill>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buClrTx/>
                    <a:defRPr/>
                  </a:pPr>
                  <a:endParaRPr lang="en-US" sz="3200" b="1" dirty="0">
                    <a:solidFill>
                      <a:prstClr val="white"/>
                    </a:solidFill>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buClrTx/>
                    <a:defRPr/>
                  </a:pPr>
                  <a:endParaRPr lang="en-US" sz="3200" b="1" dirty="0">
                    <a:solidFill>
                      <a:prstClr val="white"/>
                    </a:solidFill>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buClrTx/>
                    <a:defRPr/>
                  </a:pPr>
                  <a:endParaRPr lang="en-US" sz="3200" b="1" dirty="0">
                    <a:solidFill>
                      <a:prstClr val="white"/>
                    </a:solidFill>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5302684" y="5715308"/>
            <a:ext cx="946092" cy="523220"/>
          </a:xfrm>
          <a:prstGeom prst="rect">
            <a:avLst/>
          </a:prstGeom>
          <a:noFill/>
        </p:spPr>
        <p:txBody>
          <a:bodyPr wrap="none" rtlCol="0">
            <a:spAutoFit/>
          </a:bodyPr>
          <a:lstStyle/>
          <a:p>
            <a:pPr algn="ctr">
              <a:buClrTx/>
              <a:defRPr/>
            </a:pPr>
            <a:r>
              <a:rPr lang="en-US" sz="2800" b="1" i="1" kern="1200" dirty="0">
                <a:solidFill>
                  <a:prstClr val="black"/>
                </a:solidFill>
                <a:latin typeface="Calibri"/>
                <a:ea typeface="+mn-ea"/>
                <a:cs typeface="+mn-cs"/>
              </a:rPr>
              <a:t>½V</a:t>
            </a:r>
            <a:r>
              <a:rPr lang="en-US" sz="2800" b="1" i="1" kern="1200" baseline="-25000" dirty="0">
                <a:solidFill>
                  <a:prstClr val="black"/>
                </a:solidFill>
                <a:latin typeface="Calibri"/>
                <a:ea typeface="+mn-ea"/>
                <a:cs typeface="+mn-cs"/>
              </a:rPr>
              <a:t>DD</a:t>
            </a:r>
          </a:p>
        </p:txBody>
      </p:sp>
      <p:sp>
        <p:nvSpPr>
          <p:cNvPr id="91" name="TextBox 90"/>
          <p:cNvSpPr txBox="1"/>
          <p:nvPr/>
        </p:nvSpPr>
        <p:spPr>
          <a:xfrm>
            <a:off x="5302684" y="980728"/>
            <a:ext cx="946092" cy="523220"/>
          </a:xfrm>
          <a:prstGeom prst="rect">
            <a:avLst/>
          </a:prstGeom>
          <a:noFill/>
        </p:spPr>
        <p:txBody>
          <a:bodyPr wrap="none" rtlCol="0">
            <a:spAutoFit/>
          </a:bodyPr>
          <a:lstStyle/>
          <a:p>
            <a:pPr algn="ctr">
              <a:buClrTx/>
              <a:defRPr/>
            </a:pPr>
            <a:r>
              <a:rPr lang="en-US" sz="2800" b="1" i="1" kern="1200" dirty="0">
                <a:solidFill>
                  <a:prstClr val="black"/>
                </a:solidFill>
                <a:latin typeface="Calibri"/>
                <a:ea typeface="+mn-ea"/>
                <a:cs typeface="+mn-cs"/>
              </a:rPr>
              <a:t>½V</a:t>
            </a:r>
            <a:r>
              <a:rPr lang="en-US" sz="2800" b="1" i="1" kern="1200" baseline="-25000" dirty="0">
                <a:solidFill>
                  <a:prstClr val="black"/>
                </a:solidFill>
                <a:latin typeface="Calibri"/>
                <a:ea typeface="+mn-ea"/>
                <a:cs typeface="+mn-cs"/>
              </a:rPr>
              <a:t>DD</a:t>
            </a:r>
          </a:p>
        </p:txBody>
      </p:sp>
      <p:sp>
        <p:nvSpPr>
          <p:cNvPr id="92" name="TextBox 91"/>
          <p:cNvSpPr txBox="1"/>
          <p:nvPr/>
        </p:nvSpPr>
        <p:spPr>
          <a:xfrm>
            <a:off x="2630240" y="4485928"/>
            <a:ext cx="646361" cy="523220"/>
          </a:xfrm>
          <a:prstGeom prst="rect">
            <a:avLst/>
          </a:prstGeom>
          <a:noFill/>
        </p:spPr>
        <p:txBody>
          <a:bodyPr wrap="square" rtlCol="0">
            <a:spAutoFit/>
          </a:bodyPr>
          <a:lstStyle/>
          <a:p>
            <a:pPr>
              <a:buClrTx/>
              <a:defRPr/>
            </a:pPr>
            <a:r>
              <a:rPr lang="en-US" sz="2800" b="1" i="1" kern="1200" dirty="0">
                <a:solidFill>
                  <a:prstClr val="black"/>
                </a:solidFill>
                <a:latin typeface="Calibri"/>
                <a:ea typeface="+mn-ea"/>
                <a:cs typeface="+mn-cs"/>
              </a:rPr>
              <a:t>dis</a:t>
            </a:r>
          </a:p>
        </p:txBody>
      </p:sp>
      <p:grpSp>
        <p:nvGrpSpPr>
          <p:cNvPr id="93" name="Group 92"/>
          <p:cNvGrpSpPr/>
          <p:nvPr/>
        </p:nvGrpSpPr>
        <p:grpSpPr>
          <a:xfrm>
            <a:off x="2286001"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algn="ctr">
                <a:buClrTx/>
                <a:defRPr/>
              </a:pPr>
              <a:endParaRPr lang="en-US" sz="3200" b="1" dirty="0">
                <a:solidFill>
                  <a:prstClr val="white"/>
                </a:solidFill>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4405452"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3848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3733800" y="2420264"/>
            <a:ext cx="114500" cy="114500"/>
          </a:xfrm>
          <a:prstGeom prst="ellipse">
            <a:avLst/>
          </a:prstGeom>
          <a:solidFill>
            <a:srgbClr val="5A5A5A"/>
          </a:solidFill>
          <a:ln w="25400" cap="flat" cmpd="sng" algn="ctr">
            <a:noFill/>
            <a:prstDash val="solid"/>
          </a:ln>
          <a:effectLst/>
        </p:spPr>
        <p:txBody>
          <a:bodyPr rtlCol="0" anchor="ctr"/>
          <a:lstStyle/>
          <a:p>
            <a:pPr algn="ctr">
              <a:buClrTx/>
              <a:defRPr/>
            </a:pPr>
            <a:endParaRPr lang="en-US" sz="3200" b="1" dirty="0">
              <a:solidFill>
                <a:prstClr val="white"/>
              </a:solidFill>
              <a:latin typeface="Calibri"/>
              <a:ea typeface="+mn-ea"/>
              <a:cs typeface="+mn-cs"/>
            </a:endParaRPr>
          </a:p>
        </p:txBody>
      </p:sp>
      <p:sp>
        <p:nvSpPr>
          <p:cNvPr id="102" name="Oval 101"/>
          <p:cNvSpPr/>
          <p:nvPr/>
        </p:nvSpPr>
        <p:spPr>
          <a:xfrm>
            <a:off x="4381300" y="2420264"/>
            <a:ext cx="114500" cy="114500"/>
          </a:xfrm>
          <a:prstGeom prst="ellipse">
            <a:avLst/>
          </a:prstGeom>
          <a:solidFill>
            <a:srgbClr val="5A5A5A"/>
          </a:solidFill>
          <a:ln w="25400" cap="flat" cmpd="sng" algn="ctr">
            <a:noFill/>
            <a:prstDash val="solid"/>
          </a:ln>
          <a:effectLst/>
        </p:spPr>
        <p:txBody>
          <a:bodyPr rtlCol="0" anchor="ctr"/>
          <a:lstStyle/>
          <a:p>
            <a:pPr algn="ctr">
              <a:buClrTx/>
              <a:defRPr/>
            </a:pPr>
            <a:endParaRPr lang="en-US" sz="3200" b="1" dirty="0">
              <a:solidFill>
                <a:prstClr val="white"/>
              </a:solidFill>
              <a:latin typeface="Calibri"/>
              <a:ea typeface="+mn-ea"/>
              <a:cs typeface="+mn-cs"/>
            </a:endParaRPr>
          </a:p>
        </p:txBody>
      </p:sp>
      <p:cxnSp>
        <p:nvCxnSpPr>
          <p:cNvPr id="103" name="Straight Arrow Connector 102"/>
          <p:cNvCxnSpPr/>
          <p:nvPr/>
        </p:nvCxnSpPr>
        <p:spPr>
          <a:xfrm flipV="1">
            <a:off x="3848189"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2911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buClrTx/>
              <a:defRPr/>
            </a:pPr>
            <a:endParaRPr lang="en-US" sz="3200" b="1" dirty="0">
              <a:solidFill>
                <a:prstClr val="white"/>
              </a:solidFill>
              <a:latin typeface="Calibri"/>
              <a:ea typeface="+mn-ea"/>
              <a:cs typeface="+mn-cs"/>
            </a:endParaRPr>
          </a:p>
        </p:txBody>
      </p:sp>
      <p:sp>
        <p:nvSpPr>
          <p:cNvPr id="105" name="Rectangle 104"/>
          <p:cNvSpPr/>
          <p:nvPr/>
        </p:nvSpPr>
        <p:spPr>
          <a:xfrm>
            <a:off x="2914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buClrTx/>
              <a:defRPr/>
            </a:pPr>
            <a:endParaRPr lang="en-US" sz="3200" b="1" dirty="0">
              <a:solidFill>
                <a:prstClr val="white"/>
              </a:solidFill>
              <a:latin typeface="Calibri"/>
              <a:ea typeface="+mn-ea"/>
              <a:cs typeface="+mn-cs"/>
            </a:endParaRPr>
          </a:p>
        </p:txBody>
      </p:sp>
      <p:grpSp>
        <p:nvGrpSpPr>
          <p:cNvPr id="106" name="Group 105"/>
          <p:cNvGrpSpPr/>
          <p:nvPr/>
        </p:nvGrpSpPr>
        <p:grpSpPr>
          <a:xfrm>
            <a:off x="2286001"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algn="ctr">
                <a:buClrTx/>
                <a:defRPr/>
              </a:pPr>
              <a:endParaRPr lang="en-US" sz="3200" b="1" dirty="0">
                <a:solidFill>
                  <a:prstClr val="white"/>
                </a:solidFill>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4405452"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3848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3733800" y="1418778"/>
            <a:ext cx="114500" cy="114500"/>
          </a:xfrm>
          <a:prstGeom prst="ellipse">
            <a:avLst/>
          </a:prstGeom>
          <a:solidFill>
            <a:srgbClr val="5A5A5A"/>
          </a:solidFill>
          <a:ln w="25400" cap="flat" cmpd="sng" algn="ctr">
            <a:noFill/>
            <a:prstDash val="solid"/>
          </a:ln>
          <a:effectLst/>
        </p:spPr>
        <p:txBody>
          <a:bodyPr rtlCol="0" anchor="ctr"/>
          <a:lstStyle/>
          <a:p>
            <a:pPr algn="ctr">
              <a:buClrTx/>
              <a:defRPr/>
            </a:pPr>
            <a:endParaRPr lang="en-US" sz="3200" b="1" dirty="0">
              <a:solidFill>
                <a:prstClr val="white"/>
              </a:solidFill>
              <a:latin typeface="Calibri"/>
              <a:ea typeface="+mn-ea"/>
              <a:cs typeface="+mn-cs"/>
            </a:endParaRPr>
          </a:p>
        </p:txBody>
      </p:sp>
      <p:sp>
        <p:nvSpPr>
          <p:cNvPr id="115" name="Oval 114"/>
          <p:cNvSpPr/>
          <p:nvPr/>
        </p:nvSpPr>
        <p:spPr>
          <a:xfrm>
            <a:off x="4381300" y="1418778"/>
            <a:ext cx="114500" cy="114500"/>
          </a:xfrm>
          <a:prstGeom prst="ellipse">
            <a:avLst/>
          </a:prstGeom>
          <a:solidFill>
            <a:srgbClr val="5A5A5A"/>
          </a:solidFill>
          <a:ln w="25400" cap="flat" cmpd="sng" algn="ctr">
            <a:noFill/>
            <a:prstDash val="solid"/>
          </a:ln>
          <a:effectLst/>
        </p:spPr>
        <p:txBody>
          <a:bodyPr rtlCol="0" anchor="ctr"/>
          <a:lstStyle/>
          <a:p>
            <a:pPr algn="ctr">
              <a:buClrTx/>
              <a:defRPr/>
            </a:pPr>
            <a:endParaRPr lang="en-US" sz="3200" b="1" dirty="0">
              <a:solidFill>
                <a:prstClr val="white"/>
              </a:solidFill>
              <a:latin typeface="Calibri"/>
              <a:ea typeface="+mn-ea"/>
              <a:cs typeface="+mn-cs"/>
            </a:endParaRPr>
          </a:p>
        </p:txBody>
      </p:sp>
      <p:cxnSp>
        <p:nvCxnSpPr>
          <p:cNvPr id="116" name="Straight Arrow Connector 115"/>
          <p:cNvCxnSpPr/>
          <p:nvPr/>
        </p:nvCxnSpPr>
        <p:spPr>
          <a:xfrm flipV="1">
            <a:off x="3848189"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1752600" y="1295708"/>
            <a:ext cx="410690" cy="523220"/>
          </a:xfrm>
          <a:prstGeom prst="rect">
            <a:avLst/>
          </a:prstGeom>
          <a:noFill/>
        </p:spPr>
        <p:txBody>
          <a:bodyPr wrap="none" rtlCol="0">
            <a:spAutoFit/>
          </a:bodyPr>
          <a:lstStyle/>
          <a:p>
            <a:pPr>
              <a:buClrTx/>
              <a:defRPr/>
            </a:pPr>
            <a:r>
              <a:rPr lang="en-US" sz="2800" b="1" i="1" kern="1200" dirty="0">
                <a:solidFill>
                  <a:prstClr val="black"/>
                </a:solidFill>
                <a:latin typeface="Calibri"/>
                <a:ea typeface="+mn-ea"/>
                <a:cs typeface="+mn-cs"/>
              </a:rPr>
              <a:t>A</a:t>
            </a:r>
          </a:p>
        </p:txBody>
      </p:sp>
      <p:sp>
        <p:nvSpPr>
          <p:cNvPr id="118" name="TextBox 117"/>
          <p:cNvSpPr txBox="1"/>
          <p:nvPr/>
        </p:nvSpPr>
        <p:spPr>
          <a:xfrm>
            <a:off x="1752600" y="2438708"/>
            <a:ext cx="386644" cy="523220"/>
          </a:xfrm>
          <a:prstGeom prst="rect">
            <a:avLst/>
          </a:prstGeom>
          <a:noFill/>
        </p:spPr>
        <p:txBody>
          <a:bodyPr wrap="none" rtlCol="0">
            <a:spAutoFit/>
          </a:bodyPr>
          <a:lstStyle/>
          <a:p>
            <a:pPr>
              <a:buClrTx/>
              <a:defRPr/>
            </a:pPr>
            <a:r>
              <a:rPr lang="en-US" sz="2800" b="1" i="1" kern="1200" dirty="0">
                <a:solidFill>
                  <a:prstClr val="black"/>
                </a:solidFill>
                <a:latin typeface="Calibri"/>
                <a:ea typeface="+mn-ea"/>
                <a:cs typeface="+mn-cs"/>
              </a:rPr>
              <a:t>B</a:t>
            </a:r>
          </a:p>
        </p:txBody>
      </p:sp>
      <p:grpSp>
        <p:nvGrpSpPr>
          <p:cNvPr id="119" name="Group 118"/>
          <p:cNvGrpSpPr/>
          <p:nvPr/>
        </p:nvGrpSpPr>
        <p:grpSpPr>
          <a:xfrm>
            <a:off x="2286001"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algn="ctr">
                <a:buClrTx/>
                <a:defRPr/>
              </a:pPr>
              <a:endParaRPr lang="en-US" sz="3200" b="1" dirty="0">
                <a:solidFill>
                  <a:prstClr val="white"/>
                </a:solidFill>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4405452"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3848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3733800" y="3476178"/>
            <a:ext cx="114500" cy="114500"/>
          </a:xfrm>
          <a:prstGeom prst="ellipse">
            <a:avLst/>
          </a:prstGeom>
          <a:solidFill>
            <a:srgbClr val="5A5A5A"/>
          </a:solidFill>
          <a:ln w="25400" cap="flat" cmpd="sng" algn="ctr">
            <a:noFill/>
            <a:prstDash val="solid"/>
          </a:ln>
          <a:effectLst/>
        </p:spPr>
        <p:txBody>
          <a:bodyPr rtlCol="0" anchor="ctr"/>
          <a:lstStyle/>
          <a:p>
            <a:pPr algn="ctr">
              <a:buClrTx/>
              <a:defRPr/>
            </a:pPr>
            <a:endParaRPr lang="en-US" sz="3200" b="1" dirty="0">
              <a:solidFill>
                <a:prstClr val="white"/>
              </a:solidFill>
              <a:latin typeface="Calibri"/>
              <a:ea typeface="+mn-ea"/>
              <a:cs typeface="+mn-cs"/>
            </a:endParaRPr>
          </a:p>
        </p:txBody>
      </p:sp>
      <p:sp>
        <p:nvSpPr>
          <p:cNvPr id="128" name="Oval 127"/>
          <p:cNvSpPr/>
          <p:nvPr/>
        </p:nvSpPr>
        <p:spPr>
          <a:xfrm>
            <a:off x="4381300" y="3476178"/>
            <a:ext cx="114500" cy="114500"/>
          </a:xfrm>
          <a:prstGeom prst="ellipse">
            <a:avLst/>
          </a:prstGeom>
          <a:solidFill>
            <a:srgbClr val="5A5A5A"/>
          </a:solidFill>
          <a:ln w="25400" cap="flat" cmpd="sng" algn="ctr">
            <a:noFill/>
            <a:prstDash val="solid"/>
          </a:ln>
          <a:effectLst/>
        </p:spPr>
        <p:txBody>
          <a:bodyPr rtlCol="0" anchor="ctr"/>
          <a:lstStyle/>
          <a:p>
            <a:pPr algn="ctr">
              <a:buClrTx/>
              <a:defRPr/>
            </a:pPr>
            <a:endParaRPr lang="en-US" sz="3200" b="1" dirty="0">
              <a:solidFill>
                <a:prstClr val="white"/>
              </a:solidFill>
              <a:latin typeface="Calibri"/>
              <a:ea typeface="+mn-ea"/>
              <a:cs typeface="+mn-cs"/>
            </a:endParaRPr>
          </a:p>
        </p:txBody>
      </p:sp>
      <p:cxnSp>
        <p:nvCxnSpPr>
          <p:cNvPr id="129" name="Straight Arrow Connector 128"/>
          <p:cNvCxnSpPr/>
          <p:nvPr/>
        </p:nvCxnSpPr>
        <p:spPr>
          <a:xfrm flipV="1">
            <a:off x="3848189"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1752600" y="3418422"/>
            <a:ext cx="370614" cy="523220"/>
          </a:xfrm>
          <a:prstGeom prst="rect">
            <a:avLst/>
          </a:prstGeom>
          <a:noFill/>
        </p:spPr>
        <p:txBody>
          <a:bodyPr wrap="none" rtlCol="0">
            <a:spAutoFit/>
          </a:bodyPr>
          <a:lstStyle/>
          <a:p>
            <a:pPr>
              <a:buClrTx/>
              <a:defRPr/>
            </a:pPr>
            <a:r>
              <a:rPr lang="en-US" sz="2800" b="1" i="1" kern="1200" dirty="0">
                <a:solidFill>
                  <a:prstClr val="black"/>
                </a:solidFill>
                <a:latin typeface="Calibri"/>
                <a:ea typeface="+mn-ea"/>
                <a:cs typeface="+mn-cs"/>
              </a:rPr>
              <a:t>C</a:t>
            </a:r>
          </a:p>
        </p:txBody>
      </p:sp>
      <p:sp>
        <p:nvSpPr>
          <p:cNvPr id="131" name="Rounded Rectangle 130"/>
          <p:cNvSpPr/>
          <p:nvPr/>
        </p:nvSpPr>
        <p:spPr>
          <a:xfrm>
            <a:off x="7086600" y="1742728"/>
            <a:ext cx="3124200" cy="1604860"/>
          </a:xfrm>
          <a:prstGeom prst="roundRect">
            <a:avLst/>
          </a:prstGeom>
          <a:solidFill>
            <a:srgbClr val="C4442A"/>
          </a:solidFill>
          <a:ln w="25400" cap="flat" cmpd="sng" algn="ctr">
            <a:noFill/>
            <a:prstDash val="solid"/>
          </a:ln>
          <a:effectLst/>
        </p:spPr>
        <p:txBody>
          <a:bodyPr rtlCol="0" anchor="ctr"/>
          <a:lstStyle/>
          <a:p>
            <a:pPr algn="ctr">
              <a:buClrTx/>
              <a:defRPr/>
            </a:pPr>
            <a:r>
              <a:rPr lang="en-US" sz="4000" b="1" dirty="0">
                <a:solidFill>
                  <a:prstClr val="white"/>
                </a:solidFill>
                <a:latin typeface="Calibri"/>
                <a:ea typeface="+mn-ea"/>
                <a:cs typeface="+mn-cs"/>
              </a:rPr>
              <a:t>Final State</a:t>
            </a:r>
          </a:p>
          <a:p>
            <a:pPr algn="ctr">
              <a:buClrTx/>
              <a:defRPr/>
            </a:pPr>
            <a:r>
              <a:rPr lang="en-US" sz="4000" b="1" i="1" dirty="0">
                <a:solidFill>
                  <a:prstClr val="white"/>
                </a:solidFill>
                <a:latin typeface="Calibri"/>
                <a:ea typeface="+mn-ea"/>
                <a:cs typeface="+mn-cs"/>
              </a:rPr>
              <a:t>AB + BC + AC</a:t>
            </a:r>
          </a:p>
        </p:txBody>
      </p:sp>
      <p:sp>
        <p:nvSpPr>
          <p:cNvPr id="132" name="TextBox 131"/>
          <p:cNvSpPr txBox="1"/>
          <p:nvPr/>
        </p:nvSpPr>
        <p:spPr>
          <a:xfrm>
            <a:off x="5316104" y="980728"/>
            <a:ext cx="1313297" cy="523220"/>
          </a:xfrm>
          <a:prstGeom prst="rect">
            <a:avLst/>
          </a:prstGeom>
          <a:noFill/>
        </p:spPr>
        <p:txBody>
          <a:bodyPr wrap="none" rtlCol="0">
            <a:spAutoFit/>
          </a:bodyPr>
          <a:lstStyle/>
          <a:p>
            <a:pPr algn="ctr">
              <a:buClrTx/>
              <a:defRPr/>
            </a:pPr>
            <a:r>
              <a:rPr lang="en-US" sz="2800" b="1" i="1" kern="1200" dirty="0">
                <a:solidFill>
                  <a:prstClr val="black"/>
                </a:solidFill>
                <a:latin typeface="Calibri"/>
                <a:ea typeface="+mn-ea"/>
                <a:cs typeface="+mn-cs"/>
              </a:rPr>
              <a:t>½V</a:t>
            </a:r>
            <a:r>
              <a:rPr lang="en-US" sz="2800" b="1" i="1" kern="1200" baseline="-25000" dirty="0">
                <a:solidFill>
                  <a:prstClr val="black"/>
                </a:solidFill>
                <a:latin typeface="Calibri"/>
                <a:ea typeface="+mn-ea"/>
                <a:cs typeface="+mn-cs"/>
              </a:rPr>
              <a:t>DD</a:t>
            </a:r>
            <a:r>
              <a:rPr lang="en-US" sz="2800" b="1" i="1" kern="1200" dirty="0">
                <a:solidFill>
                  <a:prstClr val="black"/>
                </a:solidFill>
                <a:latin typeface="Calibri"/>
                <a:ea typeface="+mn-ea"/>
                <a:cs typeface="+mn-cs"/>
              </a:rPr>
              <a:t>+</a:t>
            </a:r>
            <a:r>
              <a:rPr lang="el-GR" sz="2800" b="1" i="1" kern="1200" dirty="0">
                <a:solidFill>
                  <a:prstClr val="black"/>
                </a:solidFill>
                <a:latin typeface="Calibri"/>
                <a:ea typeface="+mn-ea"/>
                <a:cs typeface="+mn-cs"/>
              </a:rPr>
              <a:t>δ</a:t>
            </a:r>
            <a:endParaRPr lang="en-US" sz="2800" b="1" i="1" kern="1200" dirty="0">
              <a:solidFill>
                <a:prstClr val="black"/>
              </a:solidFill>
              <a:latin typeface="Calibri"/>
              <a:ea typeface="+mn-ea"/>
              <a:cs typeface="+mn-cs"/>
            </a:endParaRPr>
          </a:p>
        </p:txBody>
      </p:sp>
      <p:sp>
        <p:nvSpPr>
          <p:cNvPr id="133" name="Rounded Rectangle 132"/>
          <p:cNvSpPr/>
          <p:nvPr/>
        </p:nvSpPr>
        <p:spPr>
          <a:xfrm>
            <a:off x="7086600" y="3643068"/>
            <a:ext cx="3124200" cy="1604860"/>
          </a:xfrm>
          <a:prstGeom prst="roundRect">
            <a:avLst/>
          </a:prstGeom>
          <a:solidFill>
            <a:srgbClr val="C4442A"/>
          </a:solidFill>
          <a:ln w="25400" cap="flat" cmpd="sng" algn="ctr">
            <a:noFill/>
            <a:prstDash val="solid"/>
          </a:ln>
          <a:effectLst/>
        </p:spPr>
        <p:txBody>
          <a:bodyPr lIns="457200" rtlCol="0" anchor="ctr"/>
          <a:lstStyle/>
          <a:p>
            <a:pPr>
              <a:buClrTx/>
              <a:defRPr/>
            </a:pPr>
            <a:r>
              <a:rPr lang="en-US" sz="4400" b="1" i="1" dirty="0">
                <a:solidFill>
                  <a:prstClr val="white"/>
                </a:solidFill>
                <a:latin typeface="Calibri"/>
                <a:ea typeface="+mn-ea"/>
                <a:cs typeface="+mn-cs"/>
              </a:rPr>
              <a:t>C(A + B) + ~C(AB)</a:t>
            </a:r>
          </a:p>
        </p:txBody>
      </p:sp>
      <p:sp>
        <p:nvSpPr>
          <p:cNvPr id="134" name="TextBox 133"/>
          <p:cNvSpPr txBox="1"/>
          <p:nvPr/>
        </p:nvSpPr>
        <p:spPr>
          <a:xfrm>
            <a:off x="2667000" y="4485928"/>
            <a:ext cx="609600" cy="523220"/>
          </a:xfrm>
          <a:prstGeom prst="rect">
            <a:avLst/>
          </a:prstGeom>
          <a:noFill/>
        </p:spPr>
        <p:txBody>
          <a:bodyPr wrap="square" rtlCol="0">
            <a:spAutoFit/>
          </a:bodyPr>
          <a:lstStyle/>
          <a:p>
            <a:pPr>
              <a:buClrTx/>
              <a:defRPr/>
            </a:pPr>
            <a:r>
              <a:rPr lang="en-US" sz="2800" b="1" i="1" kern="1200" dirty="0">
                <a:solidFill>
                  <a:prstClr val="black"/>
                </a:solidFill>
                <a:latin typeface="Calibri"/>
                <a:ea typeface="+mn-ea"/>
                <a:cs typeface="+mn-cs"/>
              </a:rPr>
              <a:t>en</a:t>
            </a:r>
          </a:p>
        </p:txBody>
      </p:sp>
      <p:sp>
        <p:nvSpPr>
          <p:cNvPr id="135" name="TextBox 134"/>
          <p:cNvSpPr txBox="1"/>
          <p:nvPr/>
        </p:nvSpPr>
        <p:spPr>
          <a:xfrm>
            <a:off x="5638800" y="5705129"/>
            <a:ext cx="381000" cy="534401"/>
          </a:xfrm>
          <a:prstGeom prst="rect">
            <a:avLst/>
          </a:prstGeom>
          <a:noFill/>
        </p:spPr>
        <p:txBody>
          <a:bodyPr wrap="square" rtlCol="0">
            <a:spAutoFit/>
          </a:bodyPr>
          <a:lstStyle/>
          <a:p>
            <a:pPr>
              <a:buClrTx/>
              <a:defRPr/>
            </a:pPr>
            <a:r>
              <a:rPr lang="en-US" sz="2800" b="1" i="1" kern="1200" dirty="0">
                <a:solidFill>
                  <a:prstClr val="black"/>
                </a:solidFill>
                <a:latin typeface="Calibri"/>
                <a:ea typeface="+mn-ea"/>
                <a:cs typeface="+mn-cs"/>
              </a:rPr>
              <a:t>0</a:t>
            </a:r>
          </a:p>
        </p:txBody>
      </p:sp>
      <p:sp>
        <p:nvSpPr>
          <p:cNvPr id="136" name="TextBox 135"/>
          <p:cNvSpPr txBox="1"/>
          <p:nvPr/>
        </p:nvSpPr>
        <p:spPr>
          <a:xfrm>
            <a:off x="5528332" y="990908"/>
            <a:ext cx="720069" cy="523220"/>
          </a:xfrm>
          <a:prstGeom prst="rect">
            <a:avLst/>
          </a:prstGeom>
          <a:noFill/>
        </p:spPr>
        <p:txBody>
          <a:bodyPr wrap="none" rtlCol="0">
            <a:spAutoFit/>
          </a:bodyPr>
          <a:lstStyle/>
          <a:p>
            <a:pPr algn="ctr">
              <a:buClrTx/>
              <a:defRPr/>
            </a:pPr>
            <a:r>
              <a:rPr lang="en-US" sz="2800" b="1" i="1" kern="1200" dirty="0">
                <a:solidFill>
                  <a:prstClr val="black"/>
                </a:solidFill>
                <a:latin typeface="Calibri"/>
                <a:ea typeface="+mn-ea"/>
                <a:cs typeface="+mn-cs"/>
              </a:rPr>
              <a:t>V</a:t>
            </a:r>
            <a:r>
              <a:rPr lang="en-US" sz="2800" b="1" i="1" kern="1200" baseline="-25000" dirty="0">
                <a:solidFill>
                  <a:prstClr val="black"/>
                </a:solidFill>
                <a:latin typeface="Calibri"/>
                <a:ea typeface="+mn-ea"/>
                <a:cs typeface="+mn-cs"/>
              </a:rPr>
              <a:t>DD</a:t>
            </a:r>
          </a:p>
        </p:txBody>
      </p:sp>
      <p:sp>
        <p:nvSpPr>
          <p:cNvPr id="137" name="TextBox 136"/>
          <p:cNvSpPr txBox="1"/>
          <p:nvPr/>
        </p:nvSpPr>
        <p:spPr>
          <a:xfrm>
            <a:off x="3305682" y="6453337"/>
            <a:ext cx="5677969" cy="307777"/>
          </a:xfrm>
          <a:prstGeom prst="rect">
            <a:avLst/>
          </a:prstGeom>
          <a:noFill/>
        </p:spPr>
        <p:txBody>
          <a:bodyPr wrap="none" rtlCol="0">
            <a:spAutoFit/>
          </a:bodyPr>
          <a:lstStyle/>
          <a:p>
            <a:pPr>
              <a:buClrTx/>
              <a:defRPr/>
            </a:pPr>
            <a:r>
              <a:rPr lang="en-US" kern="1200" dirty="0">
                <a:latin typeface="Tahoma"/>
                <a:ea typeface="+mn-ea"/>
                <a:cs typeface="+mn-cs"/>
              </a:rPr>
              <a:t>Seshadri+, “</a:t>
            </a:r>
            <a:r>
              <a:rPr lang="en-US" kern="1200" dirty="0">
                <a:solidFill>
                  <a:srgbClr val="0000FF"/>
                </a:solidFill>
                <a:latin typeface="Tahoma"/>
                <a:ea typeface="+mn-ea"/>
                <a:cs typeface="+mn-cs"/>
              </a:rPr>
              <a:t>Fast Bulk Bitwise AND and OR in DRAM</a:t>
            </a:r>
            <a:r>
              <a:rPr lang="en-US" kern="1200" dirty="0">
                <a:latin typeface="Tahoma"/>
                <a:ea typeface="+mn-ea"/>
                <a:cs typeface="+mn-cs"/>
              </a:rPr>
              <a:t>”, IEEE CAL 2015.</a:t>
            </a:r>
          </a:p>
        </p:txBody>
      </p:sp>
    </p:spTree>
    <p:extLst>
      <p:ext uri="{BB962C8B-B14F-4D97-AF65-F5344CB8AC3E}">
        <p14:creationId xmlns:p14="http://schemas.microsoft.com/office/powerpoint/2010/main" val="338453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91544" y="1052737"/>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7265912" y="6377402"/>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403737744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045C2-D56A-F349-9D1D-3A399E622465}"/>
              </a:ext>
            </a:extLst>
          </p:cNvPr>
          <p:cNvSpPr>
            <a:spLocks noGrp="1"/>
          </p:cNvSpPr>
          <p:nvPr>
            <p:ph type="title"/>
          </p:nvPr>
        </p:nvSpPr>
        <p:spPr/>
        <p:txBody>
          <a:bodyPr/>
          <a:lstStyle/>
          <a:p>
            <a:r>
              <a:rPr lang="en-US" sz="3600" dirty="0"/>
              <a:t>Huge Demand for Performance &amp; Efficiency</a:t>
            </a:r>
          </a:p>
        </p:txBody>
      </p:sp>
      <p:sp>
        <p:nvSpPr>
          <p:cNvPr id="3" name="Content Placeholder 2">
            <a:extLst>
              <a:ext uri="{FF2B5EF4-FFF2-40B4-BE49-F238E27FC236}">
                <a16:creationId xmlns:a16="http://schemas.microsoft.com/office/drawing/2014/main" id="{ADC80964-3B8A-EB4B-90E3-4FAF562FC02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FF739E1-0CC7-ED4B-90C7-E21FEA675B4A}"/>
              </a:ext>
            </a:extLst>
          </p:cNvPr>
          <p:cNvSpPr>
            <a:spLocks noGrp="1"/>
          </p:cNvSpPr>
          <p:nvPr>
            <p:ph type="sldNum" sz="quarter" idx="11"/>
          </p:nvPr>
        </p:nvSpPr>
        <p:spPr/>
        <p:txBody>
          <a:bodyPr/>
          <a:lstStyle/>
          <a:p>
            <a:pPr eaLnBrk="0" fontAlgn="base" hangingPunct="0">
              <a:spcBef>
                <a:spcPct val="0"/>
              </a:spcBef>
              <a:spcAft>
                <a:spcPct val="0"/>
              </a:spcAft>
              <a:buClrTx/>
              <a:defRPr/>
            </a:pPr>
            <a:fld id="{323594FA-E141-4234-AE05-360401972BE7}" type="slidenum">
              <a:rPr lang="en-US" altLang="en-US" kern="1200">
                <a:ea typeface="ＭＳ Ｐゴシック" panose="020B0600070205080204" pitchFamily="34" charset="-128"/>
                <a:cs typeface="+mn-cs"/>
              </a:rPr>
              <a:pPr eaLnBrk="0" fontAlgn="base" hangingPunct="0">
                <a:spcBef>
                  <a:spcPct val="0"/>
                </a:spcBef>
                <a:spcAft>
                  <a:spcPct val="0"/>
                </a:spcAft>
                <a:buClrTx/>
                <a:defRPr/>
              </a:pPr>
              <a:t>5</a:t>
            </a:fld>
            <a:endParaRPr lang="en-US" altLang="en-US" kern="120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F576AFB4-569C-7941-BC9F-F91503D373B6}"/>
              </a:ext>
            </a:extLst>
          </p:cNvPr>
          <p:cNvPicPr>
            <a:picLocks noChangeAspect="1"/>
          </p:cNvPicPr>
          <p:nvPr/>
        </p:nvPicPr>
        <p:blipFill>
          <a:blip r:embed="rId2"/>
          <a:stretch>
            <a:fillRect/>
          </a:stretch>
        </p:blipFill>
        <p:spPr>
          <a:xfrm>
            <a:off x="1524000" y="1133228"/>
            <a:ext cx="9144000" cy="5115172"/>
          </a:xfrm>
          <a:prstGeom prst="rect">
            <a:avLst/>
          </a:prstGeom>
        </p:spPr>
      </p:pic>
      <p:sp>
        <p:nvSpPr>
          <p:cNvPr id="6" name="TextBox 5">
            <a:extLst>
              <a:ext uri="{FF2B5EF4-FFF2-40B4-BE49-F238E27FC236}">
                <a16:creationId xmlns:a16="http://schemas.microsoft.com/office/drawing/2014/main" id="{1F3EA380-E863-364E-AE27-A90C0B722468}"/>
              </a:ext>
            </a:extLst>
          </p:cNvPr>
          <p:cNvSpPr txBox="1"/>
          <p:nvPr/>
        </p:nvSpPr>
        <p:spPr>
          <a:xfrm>
            <a:off x="3962401" y="6462300"/>
            <a:ext cx="3801041" cy="307777"/>
          </a:xfrm>
          <a:prstGeom prst="rect">
            <a:avLst/>
          </a:prstGeom>
          <a:noFill/>
        </p:spPr>
        <p:txBody>
          <a:bodyPr wrap="none" rtlCol="0">
            <a:spAutoFit/>
          </a:bodyPr>
          <a:lstStyle/>
          <a:p>
            <a:pPr eaLnBrk="0" fontAlgn="base" hangingPunct="0">
              <a:spcBef>
                <a:spcPct val="0"/>
              </a:spcBef>
              <a:spcAft>
                <a:spcPct val="0"/>
              </a:spcAft>
              <a:buClrTx/>
              <a:defRPr/>
            </a:pPr>
            <a:r>
              <a:rPr lang="en-US" kern="1200" dirty="0">
                <a:latin typeface="Arial" panose="020B0604020202020204" pitchFamily="34" charset="0"/>
                <a:ea typeface="ＭＳ Ｐゴシック" panose="020B0600070205080204" pitchFamily="34" charset="-128"/>
                <a:cs typeface="+mn-cs"/>
              </a:rPr>
              <a:t>Source: https://</a:t>
            </a:r>
            <a:r>
              <a:rPr lang="en-US" kern="1200" dirty="0" err="1">
                <a:latin typeface="Arial" panose="020B0604020202020204" pitchFamily="34" charset="0"/>
                <a:ea typeface="ＭＳ Ｐゴシック" panose="020B0600070205080204" pitchFamily="34" charset="-128"/>
                <a:cs typeface="+mn-cs"/>
              </a:rPr>
              <a:t>youtu.be</a:t>
            </a:r>
            <a:r>
              <a:rPr lang="en-US" kern="1200" dirty="0">
                <a:latin typeface="Arial" panose="020B0604020202020204" pitchFamily="34" charset="0"/>
                <a:ea typeface="ＭＳ Ｐゴシック" panose="020B0600070205080204" pitchFamily="34" charset="-128"/>
                <a:cs typeface="+mn-cs"/>
              </a:rPr>
              <a:t>/Bh13Idwcb0Q?t=283</a:t>
            </a:r>
          </a:p>
        </p:txBody>
      </p:sp>
    </p:spTree>
    <p:extLst>
      <p:ext uri="{BB962C8B-B14F-4D97-AF65-F5344CB8AC3E}">
        <p14:creationId xmlns:p14="http://schemas.microsoft.com/office/powerpoint/2010/main" val="224450179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4" y="152400"/>
            <a:ext cx="9036496" cy="1066800"/>
          </a:xfrm>
        </p:spPr>
        <p:txBody>
          <a:bodyPr/>
          <a:lstStyle/>
          <a:p>
            <a:r>
              <a:rPr lang="en-US" dirty="0"/>
              <a:t>In-DRAM Acceleration of Database Queries</a:t>
            </a:r>
          </a:p>
        </p:txBody>
      </p:sp>
      <p:sp>
        <p:nvSpPr>
          <p:cNvPr id="4" name="Slide Number Placeholder 3"/>
          <p:cNvSpPr>
            <a:spLocks noGrp="1"/>
          </p:cNvSpPr>
          <p:nvPr>
            <p:ph type="sldNum" sz="quarter" idx="11"/>
          </p:nvPr>
        </p:nvSpPr>
        <p:spPr/>
        <p:txBody>
          <a:bodyPr/>
          <a:lstStyle/>
          <a:p>
            <a:pPr>
              <a:buClrTx/>
              <a:defRPr/>
            </a:pPr>
            <a:fld id="{323594FA-E141-4234-AE05-360401972BE7}" type="slidenum">
              <a:rPr lang="en-US" altLang="en-US" kern="1200">
                <a:ea typeface="+mn-ea"/>
                <a:cs typeface="+mn-cs"/>
              </a:rPr>
              <a:pPr>
                <a:buClrTx/>
                <a:defRPr/>
              </a:pPr>
              <a:t>50</a:t>
            </a:fld>
            <a:endParaRPr lang="en-US" altLang="en-US" kern="1200">
              <a:ea typeface="+mn-ea"/>
              <a:cs typeface="+mn-cs"/>
            </a:endParaRPr>
          </a:p>
        </p:txBody>
      </p:sp>
      <p:sp>
        <p:nvSpPr>
          <p:cNvPr id="7" name="TextBox 6"/>
          <p:cNvSpPr txBox="1"/>
          <p:nvPr/>
        </p:nvSpPr>
        <p:spPr>
          <a:xfrm>
            <a:off x="1513299" y="6021289"/>
            <a:ext cx="9284914" cy="296235"/>
          </a:xfrm>
          <a:prstGeom prst="rect">
            <a:avLst/>
          </a:prstGeom>
          <a:noFill/>
        </p:spPr>
        <p:txBody>
          <a:bodyPr wrap="none" rtlCol="0">
            <a:spAutoFit/>
          </a:bodyPr>
          <a:lstStyle/>
          <a:p>
            <a:pPr>
              <a:buClrTx/>
              <a:defRPr/>
            </a:pPr>
            <a:r>
              <a:rPr lang="en-US" sz="1325" kern="1200" dirty="0">
                <a:latin typeface="Tahoma"/>
                <a:ea typeface="+mn-ea"/>
                <a:cs typeface="+mn-cs"/>
              </a:rPr>
              <a:t>Seshadri+, “</a:t>
            </a:r>
            <a:r>
              <a:rPr lang="en-US" sz="1325" kern="1200" dirty="0">
                <a:solidFill>
                  <a:srgbClr val="0000FF"/>
                </a:solidFill>
                <a:latin typeface="Tahoma"/>
                <a:ea typeface="+mn-ea"/>
                <a:cs typeface="+mn-cs"/>
              </a:rPr>
              <a:t>Ambit: In-Memory Accelerator for Bulk Bitwise Operations using Commodity DRAM Technology</a:t>
            </a:r>
            <a:r>
              <a:rPr lang="en-US" sz="1325" kern="1200" dirty="0">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631504" y="1345316"/>
            <a:ext cx="8748346" cy="4675972"/>
          </a:xfrm>
          <a:prstGeom prst="rect">
            <a:avLst/>
          </a:prstGeom>
        </p:spPr>
      </p:pic>
      <p:pic>
        <p:nvPicPr>
          <p:cNvPr id="6" name="Picture 5"/>
          <p:cNvPicPr>
            <a:picLocks noChangeAspect="1"/>
          </p:cNvPicPr>
          <p:nvPr/>
        </p:nvPicPr>
        <p:blipFill>
          <a:blip r:embed="rId3"/>
          <a:stretch>
            <a:fillRect/>
          </a:stretch>
        </p:blipFill>
        <p:spPr>
          <a:xfrm>
            <a:off x="2857500" y="951561"/>
            <a:ext cx="6286500" cy="330200"/>
          </a:xfrm>
          <a:prstGeom prst="rect">
            <a:avLst/>
          </a:prstGeom>
        </p:spPr>
      </p:pic>
      <p:sp>
        <p:nvSpPr>
          <p:cNvPr id="8" name="TextBox 7">
            <a:extLst>
              <a:ext uri="{FF2B5EF4-FFF2-40B4-BE49-F238E27FC236}">
                <a16:creationId xmlns:a16="http://schemas.microsoft.com/office/drawing/2014/main" id="{7876B7DB-EBDD-9B4B-9807-2B4EEC012BDE}"/>
              </a:ext>
            </a:extLst>
          </p:cNvPr>
          <p:cNvSpPr txBox="1"/>
          <p:nvPr/>
        </p:nvSpPr>
        <p:spPr>
          <a:xfrm>
            <a:off x="4851959" y="3158579"/>
            <a:ext cx="5646097" cy="461665"/>
          </a:xfrm>
          <a:prstGeom prst="rect">
            <a:avLst/>
          </a:prstGeom>
          <a:solidFill>
            <a:schemeClr val="bg1"/>
          </a:solidFill>
          <a:ln>
            <a:solidFill>
              <a:srgbClr val="0000FF"/>
            </a:solidFill>
          </a:ln>
        </p:spPr>
        <p:txBody>
          <a:bodyPr wrap="none" rtlCol="0" anchor="b">
            <a:spAutoFit/>
          </a:bodyPr>
          <a:lstStyle/>
          <a:p>
            <a:pPr algn="ctr">
              <a:buClrTx/>
              <a:defRPr/>
            </a:pPr>
            <a:r>
              <a:rPr lang="en-US" altLang="ko-KR" sz="2400" b="1" dirty="0">
                <a:solidFill>
                  <a:srgbClr val="FF0000"/>
                </a:solidFill>
                <a:latin typeface="Tahoma"/>
                <a:ea typeface="+mn-ea"/>
                <a:cs typeface="+mn-cs"/>
              </a:rPr>
              <a:t>&gt;4-12X Performance Improvement</a:t>
            </a:r>
            <a:endParaRPr lang="ko-KR" altLang="en-US" sz="2400" b="1" dirty="0">
              <a:solidFill>
                <a:srgbClr val="FF0000"/>
              </a:solidFill>
              <a:latin typeface="Tahoma"/>
              <a:ea typeface="+mn-ea"/>
              <a:cs typeface="+mn-cs"/>
            </a:endParaRPr>
          </a:p>
        </p:txBody>
      </p:sp>
    </p:spTree>
    <p:extLst>
      <p:ext uri="{BB962C8B-B14F-4D97-AF65-F5344CB8AC3E}">
        <p14:creationId xmlns:p14="http://schemas.microsoft.com/office/powerpoint/2010/main" val="330612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8915400" cy="1066800"/>
          </a:xfrm>
        </p:spPr>
        <p:txBody>
          <a:bodyPr/>
          <a:lstStyle/>
          <a:p>
            <a:r>
              <a:rPr lang="en-US" dirty="0"/>
              <a:t>More on Ambit</a:t>
            </a:r>
          </a:p>
        </p:txBody>
      </p:sp>
      <p:sp>
        <p:nvSpPr>
          <p:cNvPr id="3" name="Content Placeholder 2"/>
          <p:cNvSpPr>
            <a:spLocks noGrp="1"/>
          </p:cNvSpPr>
          <p:nvPr>
            <p:ph idx="1"/>
          </p:nvPr>
        </p:nvSpPr>
        <p:spPr>
          <a:xfrm>
            <a:off x="1752600" y="1144488"/>
            <a:ext cx="8610600" cy="4876800"/>
          </a:xfrm>
        </p:spPr>
        <p:txBody>
          <a:bodyPr/>
          <a:lstStyle/>
          <a:p>
            <a:r>
              <a:rPr lang="en-US" sz="1800" dirty="0"/>
              <a:t>Vivek Seshadri, </a:t>
            </a:r>
            <a:r>
              <a:rPr lang="en-US" sz="1800" dirty="0" err="1"/>
              <a:t>Donghyuk</a:t>
            </a:r>
            <a:r>
              <a:rPr lang="en-US" sz="1800" dirty="0"/>
              <a:t> Lee, Thomas Mullins, Hasan Hassan, </a:t>
            </a:r>
            <a:r>
              <a:rPr lang="en-US" sz="1800" dirty="0" err="1"/>
              <a:t>Amirali</a:t>
            </a:r>
            <a:r>
              <a:rPr lang="en-US" sz="1800" dirty="0"/>
              <a:t> </a:t>
            </a:r>
            <a:r>
              <a:rPr lang="en-US" sz="1800" dirty="0" err="1"/>
              <a:t>Boroumand</a:t>
            </a:r>
            <a:r>
              <a:rPr lang="en-US" sz="1800" dirty="0"/>
              <a:t>, </a:t>
            </a:r>
            <a:r>
              <a:rPr lang="en-US" sz="1800" dirty="0" err="1"/>
              <a:t>Jeremie</a:t>
            </a:r>
            <a:r>
              <a:rPr lang="en-US" sz="1800" dirty="0"/>
              <a:t> Kim, Michael A. </a:t>
            </a:r>
            <a:r>
              <a:rPr lang="en-US" sz="1800" dirty="0" err="1"/>
              <a:t>Kozuch</a:t>
            </a:r>
            <a:r>
              <a:rPr lang="en-US" sz="1800" dirty="0"/>
              <a:t>, Onur Mutlu, Phillip B. Gibbons, and Todd C. Mowry,</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"Ambit: In-Memory Accelerator for Bulk Bitwise Operations Using Commodity DRAM Technology"</a:t>
            </a:r>
            <a:br>
              <a:rPr lang="en-US" sz="1800" dirty="0">
                <a:solidFill>
                  <a:srgbClr val="0432FF"/>
                </a:solidFill>
              </a:rPr>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a:t>
            </a:r>
            <a:br>
              <a:rPr lang="en-US" sz="1800" dirty="0"/>
            </a:br>
            <a:br>
              <a:rPr lang="en-US" sz="1800" dirty="0"/>
            </a:br>
            <a:endParaRPr lang="en-US" sz="1800" dirty="0"/>
          </a:p>
          <a:p>
            <a:pPr lvl="1"/>
            <a:endParaRPr lang="en-US" sz="1800" dirty="0"/>
          </a:p>
        </p:txBody>
      </p:sp>
      <p:sp>
        <p:nvSpPr>
          <p:cNvPr id="4" name="Slide Number Placeholder 3"/>
          <p:cNvSpPr>
            <a:spLocks noGrp="1"/>
          </p:cNvSpPr>
          <p:nvPr>
            <p:ph type="sldNum" sz="quarter" idx="11"/>
          </p:nvPr>
        </p:nvSpPr>
        <p:spPr/>
        <p:txBody>
          <a:bodyPr/>
          <a:lstStyle/>
          <a:p>
            <a:pPr>
              <a:buClrTx/>
              <a:defRPr/>
            </a:pPr>
            <a:fld id="{323594FA-E141-4234-AE05-360401972BE7}" type="slidenum">
              <a:rPr lang="en-US" altLang="en-US" kern="1200">
                <a:ea typeface="+mn-ea"/>
                <a:cs typeface="+mn-cs"/>
              </a:rPr>
              <a:pPr>
                <a:buClrTx/>
                <a:defRPr/>
              </a:pPr>
              <a:t>51</a:t>
            </a:fld>
            <a:endParaRPr lang="en-US" altLang="en-US" kern="1200">
              <a:ea typeface="+mn-ea"/>
              <a:cs typeface="+mn-cs"/>
            </a:endParaRPr>
          </a:p>
        </p:txBody>
      </p:sp>
      <p:pic>
        <p:nvPicPr>
          <p:cNvPr id="7" name="Picture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524000" y="4001096"/>
            <a:ext cx="9144000" cy="2092201"/>
          </a:xfrm>
          <a:prstGeom prst="rect">
            <a:avLst/>
          </a:prstGeom>
        </p:spPr>
      </p:pic>
    </p:spTree>
    <p:extLst>
      <p:ext uri="{BB962C8B-B14F-4D97-AF65-F5344CB8AC3E}">
        <p14:creationId xmlns:p14="http://schemas.microsoft.com/office/powerpoint/2010/main" val="3931108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Capabilities of Off-The-Shelf Memory</a:t>
            </a:r>
          </a:p>
        </p:txBody>
      </p:sp>
      <p:sp>
        <p:nvSpPr>
          <p:cNvPr id="19459" name="Content Placeholder 2"/>
          <p:cNvSpPr>
            <a:spLocks noGrp="1"/>
          </p:cNvSpPr>
          <p:nvPr>
            <p:ph idx="1"/>
          </p:nvPr>
        </p:nvSpPr>
        <p:spPr>
          <a:xfrm>
            <a:off x="1631504" y="1268760"/>
            <a:ext cx="9036496"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Existing DRAM Chips </a:t>
            </a:r>
          </a:p>
          <a:p>
            <a:pPr marL="0" indent="0" algn="ctr" eaLnBrk="1" hangingPunct="1">
              <a:buNone/>
            </a:pPr>
            <a:r>
              <a:rPr lang="en-US" sz="6000" dirty="0">
                <a:solidFill>
                  <a:srgbClr val="FF0000"/>
                </a:solidFill>
                <a:latin typeface="Tahoma" charset="0"/>
                <a:ea typeface="ＭＳ Ｐゴシック" charset="0"/>
                <a:cs typeface="ＭＳ Ｐゴシック" charset="0"/>
              </a:rPr>
              <a:t>Are Already Quite Capable</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fld id="{FA419BFC-0704-824A-8642-CF6757650AC5}" type="slidenum">
              <a:rPr lang="en-US" sz="1600" kern="1200">
                <a:solidFill>
                  <a:srgbClr val="000000"/>
                </a:solidFill>
                <a:latin typeface="Garamond" charset="0"/>
              </a:rPr>
              <a:pPr eaLnBrk="1" hangingPunct="1">
                <a:buClrTx/>
                <a:defRPr/>
              </a:pPr>
              <a:t>52</a:t>
            </a:fld>
            <a:endParaRPr lang="en-US" sz="1600" kern="1200">
              <a:solidFill>
                <a:srgbClr val="000000"/>
              </a:solidFill>
              <a:latin typeface="Garamond" charset="0"/>
            </a:endParaRPr>
          </a:p>
        </p:txBody>
      </p:sp>
    </p:spTree>
    <p:extLst>
      <p:ext uri="{BB962C8B-B14F-4D97-AF65-F5344CB8AC3E}">
        <p14:creationId xmlns:p14="http://schemas.microsoft.com/office/powerpoint/2010/main" val="341980923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p:txBody>
          <a:bodyPr/>
          <a:lstStyle/>
          <a:p>
            <a:r>
              <a:rPr lang="en-US" dirty="0"/>
              <a:t>Real Processing Using 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1524000" y="997528"/>
            <a:ext cx="9468544" cy="5193723"/>
          </a:xfrm>
        </p:spPr>
        <p:txBody>
          <a:bodyPr/>
          <a:lstStyle/>
          <a:p>
            <a:r>
              <a:rPr lang="en-US" dirty="0">
                <a:solidFill>
                  <a:srgbClr val="FF0000"/>
                </a:solidFill>
              </a:rPr>
              <a:t>End-to-end </a:t>
            </a:r>
            <a:r>
              <a:rPr lang="en-US" dirty="0" err="1">
                <a:solidFill>
                  <a:srgbClr val="FF0000"/>
                </a:solidFill>
              </a:rPr>
              <a:t>RowClone</a:t>
            </a:r>
            <a:r>
              <a:rPr lang="en-US" dirty="0">
                <a:solidFill>
                  <a:srgbClr val="FF0000"/>
                </a:solidFill>
              </a:rPr>
              <a:t> &amp; TRNG using off-the-shelf DRAM chips</a:t>
            </a:r>
          </a:p>
          <a:p>
            <a:r>
              <a:rPr lang="en-US" dirty="0">
                <a:solidFill>
                  <a:srgbClr val="7030A0"/>
                </a:solidFill>
              </a:rPr>
              <a:t>Idea: Violate DRAM timing parameters to mimic </a:t>
            </a:r>
            <a:r>
              <a:rPr lang="en-US" dirty="0" err="1">
                <a:solidFill>
                  <a:srgbClr val="7030A0"/>
                </a:solidFill>
              </a:rPr>
              <a:t>RowClone</a:t>
            </a:r>
            <a:endParaRPr lang="en-US" dirty="0">
              <a:solidFill>
                <a:srgbClr val="7030A0"/>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indent="0" algn="ct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p:txBody>
      </p:sp>
      <p:sp>
        <p:nvSpPr>
          <p:cNvPr id="4" name="Slide Number Placeholder 3">
            <a:extLst>
              <a:ext uri="{FF2B5EF4-FFF2-40B4-BE49-F238E27FC236}">
                <a16:creationId xmlns:a16="http://schemas.microsoft.com/office/drawing/2014/main" id="{B2357E5A-0DAE-DD4C-872F-21FDF83ED09C}"/>
              </a:ext>
            </a:extLst>
          </p:cNvPr>
          <p:cNvSpPr>
            <a:spLocks noGrp="1"/>
          </p:cNvSpPr>
          <p:nvPr>
            <p:ph type="sldNum" sz="quarter" idx="11"/>
          </p:nvPr>
        </p:nvSpPr>
        <p:spPr/>
        <p:txBody>
          <a:bodyPr/>
          <a:lstStyle/>
          <a:p>
            <a:pPr>
              <a:buClrTx/>
              <a:defRPr/>
            </a:pPr>
            <a:fld id="{8E574D81-B5DE-384D-B24B-566C679AE608}" type="slidenum">
              <a:rPr lang="en-US" kern="1200">
                <a:ea typeface="+mn-ea"/>
              </a:rPr>
              <a:pPr>
                <a:buClrTx/>
                <a:defRPr/>
              </a:pPr>
              <a:t>53</a:t>
            </a:fld>
            <a:endParaRPr lang="en-US" kern="1200">
              <a:ea typeface="+mn-ea"/>
            </a:endParaRPr>
          </a:p>
        </p:txBody>
      </p:sp>
      <p:pic>
        <p:nvPicPr>
          <p:cNvPr id="6" name="Picture 5">
            <a:extLst>
              <a:ext uri="{FF2B5EF4-FFF2-40B4-BE49-F238E27FC236}">
                <a16:creationId xmlns:a16="http://schemas.microsoft.com/office/drawing/2014/main" id="{4968A077-68D5-B642-B9B4-2961262DEAA6}"/>
              </a:ext>
            </a:extLst>
          </p:cNvPr>
          <p:cNvPicPr>
            <a:picLocks noChangeAspect="1"/>
          </p:cNvPicPr>
          <p:nvPr/>
        </p:nvPicPr>
        <p:blipFill>
          <a:blip r:embed="rId5"/>
          <a:stretch>
            <a:fillRect/>
          </a:stretch>
        </p:blipFill>
        <p:spPr>
          <a:xfrm>
            <a:off x="1524000" y="2576268"/>
            <a:ext cx="9144000" cy="1788837"/>
          </a:xfrm>
          <a:prstGeom prst="rect">
            <a:avLst/>
          </a:prstGeom>
        </p:spPr>
      </p:pic>
    </p:spTree>
    <p:extLst>
      <p:ext uri="{BB962C8B-B14F-4D97-AF65-F5344CB8AC3E}">
        <p14:creationId xmlns:p14="http://schemas.microsoft.com/office/powerpoint/2010/main" val="149767948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a:xfrm>
            <a:off x="1752600" y="152400"/>
            <a:ext cx="8915400" cy="1066800"/>
          </a:xfrm>
        </p:spPr>
        <p:txBody>
          <a:bodyPr/>
          <a:lstStyle/>
          <a:p>
            <a:r>
              <a:rPr lang="en-US" dirty="0"/>
              <a:t>Real Processing-using-Memory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1752600" y="1124745"/>
            <a:ext cx="8610600" cy="5193723"/>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indent="0" algn="ctr">
              <a:buClr>
                <a:srgbClr val="CC9900"/>
              </a:buCl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a:p>
            <a:pPr marL="0" indent="0" algn="ctr">
              <a:buNone/>
            </a:pPr>
            <a:r>
              <a:rPr lang="en-US" b="1" dirty="0">
                <a:solidFill>
                  <a:srgbClr val="0000FF"/>
                </a:solidFill>
              </a:rPr>
              <a:t> </a:t>
            </a:r>
          </a:p>
        </p:txBody>
      </p:sp>
      <p:sp>
        <p:nvSpPr>
          <p:cNvPr id="4" name="Slide Number Placeholder 3">
            <a:extLst>
              <a:ext uri="{FF2B5EF4-FFF2-40B4-BE49-F238E27FC236}">
                <a16:creationId xmlns:a16="http://schemas.microsoft.com/office/drawing/2014/main" id="{B2357E5A-0DAE-DD4C-872F-21FDF83ED09C}"/>
              </a:ext>
            </a:extLst>
          </p:cNvPr>
          <p:cNvSpPr>
            <a:spLocks noGrp="1"/>
          </p:cNvSpPr>
          <p:nvPr>
            <p:ph type="sldNum" sz="quarter" idx="11"/>
          </p:nvPr>
        </p:nvSpPr>
        <p:spPr/>
        <p:txBody>
          <a:bodyPr/>
          <a:lstStyle/>
          <a:p>
            <a:pPr>
              <a:buClrTx/>
              <a:defRPr/>
            </a:pPr>
            <a:fld id="{8E574D81-B5DE-384D-B24B-566C679AE608}" type="slidenum">
              <a:rPr lang="en-US" kern="1200">
                <a:ea typeface="+mn-ea"/>
              </a:rPr>
              <a:pPr>
                <a:buClrTx/>
                <a:defRPr/>
              </a:pPr>
              <a:t>54</a:t>
            </a:fld>
            <a:endParaRPr lang="en-US" kern="1200">
              <a:ea typeface="+mn-ea"/>
            </a:endParaRPr>
          </a:p>
        </p:txBody>
      </p:sp>
      <p:sp>
        <p:nvSpPr>
          <p:cNvPr id="20" name="TextBox 19">
            <a:extLst>
              <a:ext uri="{FF2B5EF4-FFF2-40B4-BE49-F238E27FC236}">
                <a16:creationId xmlns:a16="http://schemas.microsoft.com/office/drawing/2014/main" id="{71888F9C-ADAD-3C85-EDCD-C4077ADE1C71}"/>
              </a:ext>
            </a:extLst>
          </p:cNvPr>
          <p:cNvSpPr txBox="1"/>
          <p:nvPr/>
        </p:nvSpPr>
        <p:spPr>
          <a:xfrm>
            <a:off x="3810000" y="3002890"/>
            <a:ext cx="4572000" cy="369332"/>
          </a:xfrm>
          <a:prstGeom prst="rect">
            <a:avLst/>
          </a:prstGeom>
          <a:noFill/>
        </p:spPr>
        <p:txBody>
          <a:bodyPr wrap="square">
            <a:spAutoFit/>
          </a:bodyPr>
          <a:lstStyle/>
          <a:p>
            <a:pPr>
              <a:buClrTx/>
              <a:defRPr/>
            </a:pPr>
            <a:endParaRPr lang="en-TR" sz="1800" kern="1200" dirty="0">
              <a:latin typeface="Tahoma"/>
              <a:ea typeface="+mn-ea"/>
              <a:cs typeface="+mn-cs"/>
            </a:endParaRPr>
          </a:p>
        </p:txBody>
      </p:sp>
      <p:pic>
        <p:nvPicPr>
          <p:cNvPr id="21" name="Picture 20" descr="A picture containing text, electronics, computer&#10;&#10;Description automatically generated">
            <a:extLst>
              <a:ext uri="{FF2B5EF4-FFF2-40B4-BE49-F238E27FC236}">
                <a16:creationId xmlns:a16="http://schemas.microsoft.com/office/drawing/2014/main" id="{90A84942-0C58-EE06-5DCC-7EA31021A407}"/>
              </a:ext>
            </a:extLst>
          </p:cNvPr>
          <p:cNvPicPr>
            <a:picLocks noChangeAspect="1"/>
          </p:cNvPicPr>
          <p:nvPr/>
        </p:nvPicPr>
        <p:blipFill rotWithShape="1">
          <a:blip r:embed="rId5"/>
          <a:srcRect l="11013" r="18661"/>
          <a:stretch/>
        </p:blipFill>
        <p:spPr>
          <a:xfrm rot="5400000">
            <a:off x="4285307" y="-438353"/>
            <a:ext cx="3621387" cy="6858000"/>
          </a:xfrm>
          <a:prstGeom prst="rect">
            <a:avLst/>
          </a:prstGeom>
        </p:spPr>
      </p:pic>
      <p:sp>
        <p:nvSpPr>
          <p:cNvPr id="22" name="Freeform 21">
            <a:extLst>
              <a:ext uri="{FF2B5EF4-FFF2-40B4-BE49-F238E27FC236}">
                <a16:creationId xmlns:a16="http://schemas.microsoft.com/office/drawing/2014/main" id="{F43A5D1A-E45A-26F0-1E29-A341A2FDAFF3}"/>
              </a:ext>
            </a:extLst>
          </p:cNvPr>
          <p:cNvSpPr/>
          <p:nvPr/>
        </p:nvSpPr>
        <p:spPr>
          <a:xfrm>
            <a:off x="4474669" y="1187786"/>
            <a:ext cx="3588444" cy="1283234"/>
          </a:xfrm>
          <a:custGeom>
            <a:avLst/>
            <a:gdLst>
              <a:gd name="connsiteX0" fmla="*/ 0 w 3588444"/>
              <a:gd name="connsiteY0" fmla="*/ 23052 h 1283234"/>
              <a:gd name="connsiteX1" fmla="*/ 276625 w 3588444"/>
              <a:gd name="connsiteY1" fmla="*/ 1283234 h 1283234"/>
              <a:gd name="connsiteX2" fmla="*/ 3281082 w 3588444"/>
              <a:gd name="connsiteY2" fmla="*/ 1221762 h 1283234"/>
              <a:gd name="connsiteX3" fmla="*/ 3588444 w 3588444"/>
              <a:gd name="connsiteY3" fmla="*/ 0 h 1283234"/>
              <a:gd name="connsiteX4" fmla="*/ 0 w 3588444"/>
              <a:gd name="connsiteY4" fmla="*/ 23052 h 128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444" h="1283234">
                <a:moveTo>
                  <a:pt x="0" y="23052"/>
                </a:moveTo>
                <a:lnTo>
                  <a:pt x="276625" y="1283234"/>
                </a:lnTo>
                <a:lnTo>
                  <a:pt x="3281082" y="1221762"/>
                </a:lnTo>
                <a:lnTo>
                  <a:pt x="3588444" y="0"/>
                </a:lnTo>
                <a:lnTo>
                  <a:pt x="0" y="23052"/>
                </a:lnTo>
                <a:close/>
              </a:path>
            </a:pathLst>
          </a:custGeom>
          <a:noFill/>
          <a:ln w="38100">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TR" sz="1800" kern="1200">
              <a:solidFill>
                <a:srgbClr val="FFFFFF"/>
              </a:solidFill>
              <a:latin typeface="Tahoma"/>
            </a:endParaRPr>
          </a:p>
        </p:txBody>
      </p:sp>
      <p:sp>
        <p:nvSpPr>
          <p:cNvPr id="23" name="Freeform 22">
            <a:extLst>
              <a:ext uri="{FF2B5EF4-FFF2-40B4-BE49-F238E27FC236}">
                <a16:creationId xmlns:a16="http://schemas.microsoft.com/office/drawing/2014/main" id="{A7A02C61-C625-DC0D-D2CF-B7212AA2C791}"/>
              </a:ext>
            </a:extLst>
          </p:cNvPr>
          <p:cNvSpPr/>
          <p:nvPr/>
        </p:nvSpPr>
        <p:spPr>
          <a:xfrm>
            <a:off x="4481640" y="1207031"/>
            <a:ext cx="1666959" cy="206347"/>
          </a:xfrm>
          <a:custGeom>
            <a:avLst/>
            <a:gdLst>
              <a:gd name="connsiteX0" fmla="*/ 0 w 1533441"/>
              <a:gd name="connsiteY0" fmla="*/ 0 h 206347"/>
              <a:gd name="connsiteX1" fmla="*/ 36414 w 1533441"/>
              <a:gd name="connsiteY1" fmla="*/ 206347 h 206347"/>
              <a:gd name="connsiteX2" fmla="*/ 1424198 w 1533441"/>
              <a:gd name="connsiteY2" fmla="*/ 206347 h 206347"/>
              <a:gd name="connsiteX3" fmla="*/ 1533441 w 1533441"/>
              <a:gd name="connsiteY3" fmla="*/ 12138 h 206347"/>
              <a:gd name="connsiteX4" fmla="*/ 0 w 1533441"/>
              <a:gd name="connsiteY4" fmla="*/ 0 h 206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441" h="206347">
                <a:moveTo>
                  <a:pt x="0" y="0"/>
                </a:moveTo>
                <a:lnTo>
                  <a:pt x="36414" y="206347"/>
                </a:lnTo>
                <a:lnTo>
                  <a:pt x="1424198" y="206347"/>
                </a:lnTo>
                <a:lnTo>
                  <a:pt x="1533441" y="12138"/>
                </a:lnTo>
                <a:lnTo>
                  <a:pt x="0" y="0"/>
                </a:lnTo>
                <a:close/>
              </a:path>
            </a:pathLst>
          </a:custGeom>
          <a:solidFill>
            <a:srgbClr val="1E7E42"/>
          </a:solidFill>
          <a:ln>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r>
              <a:rPr lang="en-TR" sz="1600" b="1" kern="12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Host Machine</a:t>
            </a:r>
          </a:p>
        </p:txBody>
      </p:sp>
      <p:sp>
        <p:nvSpPr>
          <p:cNvPr id="24" name="Freeform 23">
            <a:extLst>
              <a:ext uri="{FF2B5EF4-FFF2-40B4-BE49-F238E27FC236}">
                <a16:creationId xmlns:a16="http://schemas.microsoft.com/office/drawing/2014/main" id="{88B03DE1-9BDF-A27F-7BB8-8DB98C14839E}"/>
              </a:ext>
            </a:extLst>
          </p:cNvPr>
          <p:cNvSpPr/>
          <p:nvPr/>
        </p:nvSpPr>
        <p:spPr>
          <a:xfrm>
            <a:off x="3441700" y="2431906"/>
            <a:ext cx="5029200" cy="1339850"/>
          </a:xfrm>
          <a:custGeom>
            <a:avLst/>
            <a:gdLst>
              <a:gd name="connsiteX0" fmla="*/ 666750 w 5029200"/>
              <a:gd name="connsiteY0" fmla="*/ 95250 h 1339850"/>
              <a:gd name="connsiteX1" fmla="*/ 0 w 5029200"/>
              <a:gd name="connsiteY1" fmla="*/ 1339850 h 1339850"/>
              <a:gd name="connsiteX2" fmla="*/ 5029200 w 5029200"/>
              <a:gd name="connsiteY2" fmla="*/ 1270000 h 1339850"/>
              <a:gd name="connsiteX3" fmla="*/ 4356100 w 5029200"/>
              <a:gd name="connsiteY3" fmla="*/ 0 h 1339850"/>
              <a:gd name="connsiteX4" fmla="*/ 666750 w 5029200"/>
              <a:gd name="connsiteY4" fmla="*/ 95250 h 133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1339850">
                <a:moveTo>
                  <a:pt x="666750" y="95250"/>
                </a:moveTo>
                <a:lnTo>
                  <a:pt x="0" y="1339850"/>
                </a:lnTo>
                <a:lnTo>
                  <a:pt x="5029200" y="1270000"/>
                </a:lnTo>
                <a:lnTo>
                  <a:pt x="4356100" y="0"/>
                </a:lnTo>
                <a:lnTo>
                  <a:pt x="666750" y="95250"/>
                </a:lnTo>
                <a:close/>
              </a:path>
            </a:pathLst>
          </a:custGeom>
          <a:noFill/>
          <a:ln w="38100">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TR" sz="1800" kern="1200">
              <a:solidFill>
                <a:srgbClr val="FFFFFF"/>
              </a:solidFill>
              <a:latin typeface="Tahoma"/>
            </a:endParaRPr>
          </a:p>
        </p:txBody>
      </p:sp>
      <p:sp>
        <p:nvSpPr>
          <p:cNvPr id="25" name="Freeform 24">
            <a:extLst>
              <a:ext uri="{FF2B5EF4-FFF2-40B4-BE49-F238E27FC236}">
                <a16:creationId xmlns:a16="http://schemas.microsoft.com/office/drawing/2014/main" id="{0B27AA9E-4C4B-D9AD-ADE1-3836514327AC}"/>
              </a:ext>
            </a:extLst>
          </p:cNvPr>
          <p:cNvSpPr/>
          <p:nvPr/>
        </p:nvSpPr>
        <p:spPr>
          <a:xfrm>
            <a:off x="3967796" y="2489619"/>
            <a:ext cx="1581993" cy="303451"/>
          </a:xfrm>
          <a:custGeom>
            <a:avLst/>
            <a:gdLst>
              <a:gd name="connsiteX0" fmla="*/ 0 w 1581993"/>
              <a:gd name="connsiteY0" fmla="*/ 303451 h 303451"/>
              <a:gd name="connsiteX1" fmla="*/ 1521302 w 1581993"/>
              <a:gd name="connsiteY1" fmla="*/ 283221 h 303451"/>
              <a:gd name="connsiteX2" fmla="*/ 1581993 w 1581993"/>
              <a:gd name="connsiteY2" fmla="*/ 0 h 303451"/>
              <a:gd name="connsiteX3" fmla="*/ 145656 w 1581993"/>
              <a:gd name="connsiteY3" fmla="*/ 32368 h 303451"/>
              <a:gd name="connsiteX4" fmla="*/ 0 w 1581993"/>
              <a:gd name="connsiteY4" fmla="*/ 303451 h 303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993" h="303451">
                <a:moveTo>
                  <a:pt x="0" y="303451"/>
                </a:moveTo>
                <a:lnTo>
                  <a:pt x="1521302" y="283221"/>
                </a:lnTo>
                <a:lnTo>
                  <a:pt x="1581993" y="0"/>
                </a:lnTo>
                <a:lnTo>
                  <a:pt x="145656" y="32368"/>
                </a:lnTo>
                <a:lnTo>
                  <a:pt x="0" y="303451"/>
                </a:lnTo>
                <a:close/>
              </a:path>
            </a:pathLst>
          </a:custGeom>
          <a:solidFill>
            <a:srgbClr val="006CBA"/>
          </a:solidFill>
          <a:ln>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r>
              <a:rPr lang="en-TR" sz="1600" b="1" kern="12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FPGA Board</a:t>
            </a:r>
          </a:p>
        </p:txBody>
      </p:sp>
      <p:sp>
        <p:nvSpPr>
          <p:cNvPr id="26" name="Freeform 25">
            <a:extLst>
              <a:ext uri="{FF2B5EF4-FFF2-40B4-BE49-F238E27FC236}">
                <a16:creationId xmlns:a16="http://schemas.microsoft.com/office/drawing/2014/main" id="{25F84937-148A-0176-98A1-3C9A01C9E3CF}"/>
              </a:ext>
            </a:extLst>
          </p:cNvPr>
          <p:cNvSpPr/>
          <p:nvPr/>
        </p:nvSpPr>
        <p:spPr>
          <a:xfrm>
            <a:off x="5905500" y="2501756"/>
            <a:ext cx="615950" cy="450850"/>
          </a:xfrm>
          <a:custGeom>
            <a:avLst/>
            <a:gdLst>
              <a:gd name="connsiteX0" fmla="*/ 0 w 615950"/>
              <a:gd name="connsiteY0" fmla="*/ 450850 h 450850"/>
              <a:gd name="connsiteX1" fmla="*/ 9525 w 615950"/>
              <a:gd name="connsiteY1" fmla="*/ 171450 h 450850"/>
              <a:gd name="connsiteX2" fmla="*/ 57150 w 615950"/>
              <a:gd name="connsiteY2" fmla="*/ 171450 h 450850"/>
              <a:gd name="connsiteX3" fmla="*/ 85725 w 615950"/>
              <a:gd name="connsiteY3" fmla="*/ 44450 h 450850"/>
              <a:gd name="connsiteX4" fmla="*/ 273050 w 615950"/>
              <a:gd name="connsiteY4" fmla="*/ 0 h 450850"/>
              <a:gd name="connsiteX5" fmla="*/ 514350 w 615950"/>
              <a:gd name="connsiteY5" fmla="*/ 63500 h 450850"/>
              <a:gd name="connsiteX6" fmla="*/ 530225 w 615950"/>
              <a:gd name="connsiteY6" fmla="*/ 133350 h 450850"/>
              <a:gd name="connsiteX7" fmla="*/ 568325 w 615950"/>
              <a:gd name="connsiteY7" fmla="*/ 161925 h 450850"/>
              <a:gd name="connsiteX8" fmla="*/ 615950 w 615950"/>
              <a:gd name="connsiteY8" fmla="*/ 450850 h 450850"/>
              <a:gd name="connsiteX9" fmla="*/ 0 w 615950"/>
              <a:gd name="connsiteY9" fmla="*/ 45085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5950" h="450850">
                <a:moveTo>
                  <a:pt x="0" y="450850"/>
                </a:moveTo>
                <a:lnTo>
                  <a:pt x="9525" y="171450"/>
                </a:lnTo>
                <a:lnTo>
                  <a:pt x="57150" y="171450"/>
                </a:lnTo>
                <a:lnTo>
                  <a:pt x="85725" y="44450"/>
                </a:lnTo>
                <a:lnTo>
                  <a:pt x="273050" y="0"/>
                </a:lnTo>
                <a:lnTo>
                  <a:pt x="514350" y="63500"/>
                </a:lnTo>
                <a:lnTo>
                  <a:pt x="530225" y="133350"/>
                </a:lnTo>
                <a:lnTo>
                  <a:pt x="568325" y="161925"/>
                </a:lnTo>
                <a:lnTo>
                  <a:pt x="615950" y="450850"/>
                </a:lnTo>
                <a:lnTo>
                  <a:pt x="0" y="450850"/>
                </a:lnTo>
                <a:close/>
              </a:path>
            </a:pathLst>
          </a:custGeom>
          <a:noFill/>
          <a:ln w="38100">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TR" sz="1800" kern="1200">
              <a:solidFill>
                <a:srgbClr val="FFFFFF"/>
              </a:solidFill>
              <a:latin typeface="Tahoma"/>
            </a:endParaRPr>
          </a:p>
        </p:txBody>
      </p:sp>
      <p:sp>
        <p:nvSpPr>
          <p:cNvPr id="27" name="Rectangle 26">
            <a:extLst>
              <a:ext uri="{FF2B5EF4-FFF2-40B4-BE49-F238E27FC236}">
                <a16:creationId xmlns:a16="http://schemas.microsoft.com/office/drawing/2014/main" id="{7538B207-8DD0-08B2-6BAE-7EF1510E36E5}"/>
              </a:ext>
            </a:extLst>
          </p:cNvPr>
          <p:cNvSpPr/>
          <p:nvPr/>
        </p:nvSpPr>
        <p:spPr>
          <a:xfrm>
            <a:off x="6148599" y="2952606"/>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TR" sz="1800" kern="1200">
              <a:solidFill>
                <a:srgbClr val="FFFFFF"/>
              </a:solidFill>
              <a:latin typeface="Tahoma"/>
            </a:endParaRPr>
          </a:p>
        </p:txBody>
      </p:sp>
      <p:sp>
        <p:nvSpPr>
          <p:cNvPr id="28" name="Rectangle 27">
            <a:extLst>
              <a:ext uri="{FF2B5EF4-FFF2-40B4-BE49-F238E27FC236}">
                <a16:creationId xmlns:a16="http://schemas.microsoft.com/office/drawing/2014/main" id="{00C60EA2-B2F3-02F0-9E0A-294DFB2FED87}"/>
              </a:ext>
            </a:extLst>
          </p:cNvPr>
          <p:cNvSpPr/>
          <p:nvPr/>
        </p:nvSpPr>
        <p:spPr>
          <a:xfrm rot="16200000">
            <a:off x="5990484" y="3110721"/>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TR" sz="1800" kern="1200">
              <a:solidFill>
                <a:srgbClr val="FFFFFF"/>
              </a:solidFill>
              <a:latin typeface="Tahoma"/>
            </a:endParaRPr>
          </a:p>
        </p:txBody>
      </p:sp>
      <p:sp>
        <p:nvSpPr>
          <p:cNvPr id="29" name="Rectangle 28">
            <a:extLst>
              <a:ext uri="{FF2B5EF4-FFF2-40B4-BE49-F238E27FC236}">
                <a16:creationId xmlns:a16="http://schemas.microsoft.com/office/drawing/2014/main" id="{30D8093F-4D81-B331-FCCD-AD61838C4100}"/>
              </a:ext>
            </a:extLst>
          </p:cNvPr>
          <p:cNvSpPr/>
          <p:nvPr/>
        </p:nvSpPr>
        <p:spPr>
          <a:xfrm>
            <a:off x="4149725" y="3133581"/>
            <a:ext cx="1682642" cy="2730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r>
              <a:rPr lang="en-TR" sz="1600" b="1" kern="12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RISC-V System</a:t>
            </a:r>
          </a:p>
        </p:txBody>
      </p:sp>
      <p:sp>
        <p:nvSpPr>
          <p:cNvPr id="30" name="Freeform 29">
            <a:extLst>
              <a:ext uri="{FF2B5EF4-FFF2-40B4-BE49-F238E27FC236}">
                <a16:creationId xmlns:a16="http://schemas.microsoft.com/office/drawing/2014/main" id="{60099585-B42B-89A3-2611-B48DC2F571FD}"/>
              </a:ext>
            </a:extLst>
          </p:cNvPr>
          <p:cNvSpPr/>
          <p:nvPr/>
        </p:nvSpPr>
        <p:spPr>
          <a:xfrm>
            <a:off x="6629400" y="2485882"/>
            <a:ext cx="819150" cy="695325"/>
          </a:xfrm>
          <a:custGeom>
            <a:avLst/>
            <a:gdLst>
              <a:gd name="connsiteX0" fmla="*/ 127000 w 819150"/>
              <a:gd name="connsiteY0" fmla="*/ 695325 h 695325"/>
              <a:gd name="connsiteX1" fmla="*/ 0 w 819150"/>
              <a:gd name="connsiteY1" fmla="*/ 31750 h 695325"/>
              <a:gd name="connsiteX2" fmla="*/ 581025 w 819150"/>
              <a:gd name="connsiteY2" fmla="*/ 0 h 695325"/>
              <a:gd name="connsiteX3" fmla="*/ 819150 w 819150"/>
              <a:gd name="connsiteY3" fmla="*/ 660400 h 695325"/>
              <a:gd name="connsiteX4" fmla="*/ 127000 w 819150"/>
              <a:gd name="connsiteY4" fmla="*/ 695325 h 69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695325">
                <a:moveTo>
                  <a:pt x="127000" y="695325"/>
                </a:moveTo>
                <a:lnTo>
                  <a:pt x="0" y="31750"/>
                </a:lnTo>
                <a:lnTo>
                  <a:pt x="581025" y="0"/>
                </a:lnTo>
                <a:lnTo>
                  <a:pt x="819150" y="660400"/>
                </a:lnTo>
                <a:lnTo>
                  <a:pt x="127000" y="695325"/>
                </a:lnTo>
                <a:close/>
              </a:path>
            </a:pathLst>
          </a:custGeom>
          <a:noFill/>
          <a:ln w="38100">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TR" sz="1800" kern="1200">
              <a:solidFill>
                <a:srgbClr val="FFFFFF"/>
              </a:solidFill>
              <a:latin typeface="Tahoma"/>
            </a:endParaRPr>
          </a:p>
        </p:txBody>
      </p:sp>
      <p:sp>
        <p:nvSpPr>
          <p:cNvPr id="31" name="Rectangle 30">
            <a:extLst>
              <a:ext uri="{FF2B5EF4-FFF2-40B4-BE49-F238E27FC236}">
                <a16:creationId xmlns:a16="http://schemas.microsoft.com/office/drawing/2014/main" id="{ABFB4926-DE8D-C9DB-8A39-86B2CE615D7E}"/>
              </a:ext>
            </a:extLst>
          </p:cNvPr>
          <p:cNvSpPr/>
          <p:nvPr/>
        </p:nvSpPr>
        <p:spPr>
          <a:xfrm rot="21330135">
            <a:off x="7104550" y="3164734"/>
            <a:ext cx="45719" cy="321954"/>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TR" sz="1800" kern="1200">
              <a:solidFill>
                <a:srgbClr val="FFFFFF"/>
              </a:solidFill>
              <a:latin typeface="Tahoma"/>
            </a:endParaRPr>
          </a:p>
        </p:txBody>
      </p:sp>
      <p:sp>
        <p:nvSpPr>
          <p:cNvPr id="32" name="Rectangle 31">
            <a:extLst>
              <a:ext uri="{FF2B5EF4-FFF2-40B4-BE49-F238E27FC236}">
                <a16:creationId xmlns:a16="http://schemas.microsoft.com/office/drawing/2014/main" id="{4333ED37-5FD2-AB80-5473-32379CD7C9EA}"/>
              </a:ext>
            </a:extLst>
          </p:cNvPr>
          <p:cNvSpPr/>
          <p:nvPr/>
        </p:nvSpPr>
        <p:spPr>
          <a:xfrm>
            <a:off x="6096000" y="3378572"/>
            <a:ext cx="2133644" cy="273050"/>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r>
              <a:rPr lang="en-TR" sz="1600" b="1" kern="12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PiM-Enabled DIMM</a:t>
            </a:r>
          </a:p>
        </p:txBody>
      </p:sp>
    </p:spTree>
    <p:extLst>
      <p:ext uri="{BB962C8B-B14F-4D97-AF65-F5344CB8AC3E}">
        <p14:creationId xmlns:p14="http://schemas.microsoft.com/office/powerpoint/2010/main" val="302013212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a:xfrm>
            <a:off x="1752600" y="152400"/>
            <a:ext cx="8915400" cy="1066800"/>
          </a:xfrm>
        </p:spPr>
        <p:txBody>
          <a:bodyPr/>
          <a:lstStyle/>
          <a:p>
            <a:r>
              <a:rPr lang="en-US" dirty="0"/>
              <a:t>Real Processing-using-Memory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1752600" y="1124745"/>
            <a:ext cx="8610600" cy="5193723"/>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indent="0" algn="ctr">
              <a:buClr>
                <a:srgbClr val="CC9900"/>
              </a:buCl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a:p>
            <a:pPr marL="0" indent="0" algn="ctr">
              <a:buNone/>
            </a:pPr>
            <a:r>
              <a:rPr lang="en-US" b="1" dirty="0">
                <a:solidFill>
                  <a:srgbClr val="0000FF"/>
                </a:solidFill>
              </a:rPr>
              <a:t> </a:t>
            </a:r>
          </a:p>
        </p:txBody>
      </p:sp>
      <p:pic>
        <p:nvPicPr>
          <p:cNvPr id="5" name="Picture 4">
            <a:extLst>
              <a:ext uri="{FF2B5EF4-FFF2-40B4-BE49-F238E27FC236}">
                <a16:creationId xmlns:a16="http://schemas.microsoft.com/office/drawing/2014/main" id="{09224E90-C360-B388-5097-BBE3A0F83251}"/>
              </a:ext>
            </a:extLst>
          </p:cNvPr>
          <p:cNvPicPr>
            <a:picLocks noChangeAspect="1"/>
          </p:cNvPicPr>
          <p:nvPr/>
        </p:nvPicPr>
        <p:blipFill>
          <a:blip r:embed="rId5"/>
          <a:stretch>
            <a:fillRect/>
          </a:stretch>
        </p:blipFill>
        <p:spPr>
          <a:xfrm>
            <a:off x="3746313" y="908720"/>
            <a:ext cx="4623175" cy="4548608"/>
          </a:xfrm>
          <a:prstGeom prst="rect">
            <a:avLst/>
          </a:prstGeom>
        </p:spPr>
      </p:pic>
    </p:spTree>
    <p:extLst>
      <p:ext uri="{BB962C8B-B14F-4D97-AF65-F5344CB8AC3E}">
        <p14:creationId xmlns:p14="http://schemas.microsoft.com/office/powerpoint/2010/main" val="260141854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04A71-19F9-9749-9FC4-F9ED50A72BD2}"/>
              </a:ext>
            </a:extLst>
          </p:cNvPr>
          <p:cNvSpPr>
            <a:spLocks noGrp="1"/>
          </p:cNvSpPr>
          <p:nvPr>
            <p:ph type="title"/>
          </p:nvPr>
        </p:nvSpPr>
        <p:spPr/>
        <p:txBody>
          <a:bodyPr>
            <a:noAutofit/>
          </a:bodyPr>
          <a:lstStyle/>
          <a:p>
            <a:r>
              <a:rPr lang="en-US" sz="2800" dirty="0"/>
              <a:t>Microbenchmark Copy/Initialization Throughput</a:t>
            </a:r>
            <a:endParaRPr lang="en-TR" sz="2800" dirty="0"/>
          </a:p>
        </p:txBody>
      </p:sp>
      <p:pic>
        <p:nvPicPr>
          <p:cNvPr id="9" name="Content Placeholder 8">
            <a:extLst>
              <a:ext uri="{FF2B5EF4-FFF2-40B4-BE49-F238E27FC236}">
                <a16:creationId xmlns:a16="http://schemas.microsoft.com/office/drawing/2014/main" id="{E051C46A-9C47-674C-AE42-9B3CBB0D112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2299131" y="1331303"/>
            <a:ext cx="7576103" cy="3398821"/>
          </a:xfrm>
          <a:prstGeom prst="rect">
            <a:avLst/>
          </a:prstGeom>
        </p:spPr>
      </p:pic>
      <p:sp>
        <p:nvSpPr>
          <p:cNvPr id="7" name="Rectangle 6">
            <a:extLst>
              <a:ext uri="{FF2B5EF4-FFF2-40B4-BE49-F238E27FC236}">
                <a16:creationId xmlns:a16="http://schemas.microsoft.com/office/drawing/2014/main" id="{9A61C9F5-2C65-CE47-82B8-2FB7FC48B9D5}"/>
              </a:ext>
            </a:extLst>
          </p:cNvPr>
          <p:cNvSpPr/>
          <p:nvPr/>
        </p:nvSpPr>
        <p:spPr>
          <a:xfrm>
            <a:off x="1761003" y="4930516"/>
            <a:ext cx="8652358" cy="1378425"/>
          </a:xfrm>
          <a:prstGeom prst="rect">
            <a:avLst/>
          </a:prstGeom>
          <a:solidFill>
            <a:schemeClr val="accent1">
              <a:lumMod val="40000"/>
              <a:lumOff val="6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r>
              <a:rPr lang="en-US" sz="3200" b="1" kern="1200" dirty="0">
                <a:solidFill>
                  <a:srgbClr val="FF0000"/>
                </a:solidFill>
                <a:latin typeface="Calibri" panose="020F0502020204030204"/>
              </a:rPr>
              <a:t>In-DRAM Copy and Initialization </a:t>
            </a:r>
            <a:br>
              <a:rPr lang="en-US" sz="3200" b="1" kern="1200" dirty="0">
                <a:solidFill>
                  <a:srgbClr val="FF0000"/>
                </a:solidFill>
                <a:latin typeface="Calibri" panose="020F0502020204030204"/>
              </a:rPr>
            </a:br>
            <a:r>
              <a:rPr lang="en-TR" sz="3200" b="1" kern="1200" dirty="0">
                <a:solidFill>
                  <a:srgbClr val="FF0000"/>
                </a:solidFill>
                <a:latin typeface="Calibri" panose="020F0502020204030204"/>
              </a:rPr>
              <a:t>improve throughput by 119x </a:t>
            </a:r>
            <a:r>
              <a:rPr lang="en-TR" sz="3200" b="1" kern="1200">
                <a:solidFill>
                  <a:srgbClr val="FF0000"/>
                </a:solidFill>
                <a:latin typeface="Calibri" panose="020F0502020204030204"/>
              </a:rPr>
              <a:t>and 89x</a:t>
            </a:r>
            <a:endParaRPr lang="en-TR" sz="3200" b="1" kern="1200" dirty="0">
              <a:solidFill>
                <a:srgbClr val="FF0000"/>
              </a:solidFill>
              <a:latin typeface="Calibri" panose="020F0502020204030204"/>
            </a:endParaRPr>
          </a:p>
        </p:txBody>
      </p:sp>
    </p:spTree>
    <p:extLst>
      <p:ext uri="{BB962C8B-B14F-4D97-AF65-F5344CB8AC3E}">
        <p14:creationId xmlns:p14="http://schemas.microsoft.com/office/powerpoint/2010/main" val="39589505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8915400" cy="1066800"/>
          </a:xfrm>
        </p:spPr>
        <p:txBody>
          <a:bodyPr/>
          <a:lstStyle/>
          <a:p>
            <a:r>
              <a:rPr lang="en-US" dirty="0"/>
              <a:t>More on </a:t>
            </a:r>
            <a:r>
              <a:rPr lang="en-US" dirty="0" err="1"/>
              <a:t>PiDRAM</a:t>
            </a:r>
            <a:endParaRPr lang="en-US" dirty="0"/>
          </a:p>
        </p:txBody>
      </p:sp>
      <p:sp>
        <p:nvSpPr>
          <p:cNvPr id="3" name="Content Placeholder 2"/>
          <p:cNvSpPr>
            <a:spLocks noGrp="1"/>
          </p:cNvSpPr>
          <p:nvPr>
            <p:ph idx="1"/>
          </p:nvPr>
        </p:nvSpPr>
        <p:spPr>
          <a:xfrm>
            <a:off x="1752600" y="908720"/>
            <a:ext cx="8610600" cy="5040560"/>
          </a:xfrm>
        </p:spPr>
        <p:txBody>
          <a:bodyPr/>
          <a:lstStyle/>
          <a:p>
            <a:r>
              <a:rPr lang="en-US" sz="1800" dirty="0" err="1">
                <a:solidFill>
                  <a:srgbClr val="000000"/>
                </a:solidFill>
              </a:rPr>
              <a:t>Ataberk</a:t>
            </a:r>
            <a:r>
              <a:rPr lang="en-US" sz="1800" dirty="0">
                <a:solidFill>
                  <a:srgbClr val="000000"/>
                </a:solidFill>
              </a:rPr>
              <a:t> </a:t>
            </a:r>
            <a:r>
              <a:rPr lang="en-US" sz="1800" dirty="0" err="1">
                <a:solidFill>
                  <a:srgbClr val="000000"/>
                </a:solidFill>
              </a:rPr>
              <a:t>Olgun</a:t>
            </a:r>
            <a:r>
              <a:rPr lang="en-US" sz="1800" dirty="0">
                <a:solidFill>
                  <a:srgbClr val="000000"/>
                </a:solidFill>
              </a:rPr>
              <a:t>, Juan Gomez Luna, Konstantinos </a:t>
            </a:r>
            <a:r>
              <a:rPr lang="en-US" sz="1800" dirty="0" err="1">
                <a:solidFill>
                  <a:srgbClr val="000000"/>
                </a:solidFill>
              </a:rPr>
              <a:t>Kanellopoulos</a:t>
            </a:r>
            <a:r>
              <a:rPr lang="en-US" sz="1800" dirty="0">
                <a:solidFill>
                  <a:srgbClr val="000000"/>
                </a:solidFill>
              </a:rPr>
              <a:t>, Behzad Salami, Hasan Hassan, </a:t>
            </a:r>
            <a:r>
              <a:rPr lang="en-US" sz="1800" dirty="0" err="1">
                <a:solidFill>
                  <a:srgbClr val="000000"/>
                </a:solidFill>
              </a:rPr>
              <a:t>Oguz</a:t>
            </a:r>
            <a:r>
              <a:rPr lang="en-US" sz="1800" dirty="0">
                <a:solidFill>
                  <a:srgbClr val="000000"/>
                </a:solidFill>
              </a:rPr>
              <a:t> </a:t>
            </a:r>
            <a:r>
              <a:rPr lang="en-US" sz="1800" dirty="0" err="1">
                <a:solidFill>
                  <a:srgbClr val="000000"/>
                </a:solidFill>
              </a:rPr>
              <a:t>Ergin</a:t>
            </a:r>
            <a:r>
              <a:rPr lang="en-US" sz="1800" dirty="0">
                <a:solidFill>
                  <a:srgbClr val="000000"/>
                </a:solidFill>
              </a:rPr>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"PiDRAM: A Holistic End-to-end FPGA-based Framework for Processing-in-DRAM"</a:t>
            </a:r>
            <a:br>
              <a:rPr lang="en-US" sz="1800" dirty="0"/>
            </a:br>
            <a:r>
              <a:rPr lang="en-US" sz="1800" i="1" dirty="0">
                <a:solidFill>
                  <a:srgbClr val="000000"/>
                </a:solidFill>
                <a:hlinkClick r:id="rId3"/>
              </a:rPr>
              <a:t>ACM Transactions on Architecture and Code Optimization</a:t>
            </a:r>
            <a:r>
              <a:rPr lang="en-US" sz="1800" i="1" dirty="0">
                <a:solidFill>
                  <a:srgbClr val="000000"/>
                </a:solidFill>
              </a:rPr>
              <a:t> (</a:t>
            </a:r>
            <a:r>
              <a:rPr lang="en-US" sz="1800" b="1" i="1" dirty="0">
                <a:solidFill>
                  <a:srgbClr val="000000"/>
                </a:solidFill>
              </a:rPr>
              <a:t>TACO</a:t>
            </a:r>
            <a:r>
              <a:rPr lang="en-US" sz="1800" i="1" dirty="0">
                <a:solidFill>
                  <a:srgbClr val="000000"/>
                </a:solidFill>
              </a:rPr>
              <a:t>)</a:t>
            </a:r>
            <a:r>
              <a:rPr lang="en-US" sz="1800" dirty="0">
                <a:solidFill>
                  <a:srgbClr val="000000"/>
                </a:solidFill>
              </a:rPr>
              <a:t>, March 2023.</a:t>
            </a:r>
            <a:br>
              <a:rPr lang="en-US" sz="1800" dirty="0"/>
            </a:br>
            <a:r>
              <a:rPr lang="en-US" sz="1800" dirty="0">
                <a:solidFill>
                  <a:srgbClr val="000000"/>
                </a:solidFill>
              </a:rPr>
              <a:t>[</a:t>
            </a:r>
            <a:r>
              <a:rPr lang="en-US" sz="1800" dirty="0">
                <a:hlinkClick r:id="rId4"/>
              </a:rPr>
              <a:t>arXiv version</a:t>
            </a:r>
            <a:r>
              <a:rPr lang="en-US" sz="1800" dirty="0">
                <a:solidFill>
                  <a:srgbClr val="000000"/>
                </a:solidFill>
              </a:rPr>
              <a:t>]</a:t>
            </a:r>
            <a:br>
              <a:rPr lang="en-US" sz="1800" dirty="0"/>
            </a:br>
            <a:r>
              <a:rPr lang="en-US" sz="1800" dirty="0">
                <a:solidFill>
                  <a:srgbClr val="000000"/>
                </a:solidFill>
              </a:rPr>
              <a:t>Presented at the </a:t>
            </a:r>
            <a:r>
              <a:rPr lang="en-US" sz="1800" dirty="0">
                <a:hlinkClick r:id="rId5"/>
              </a:rPr>
              <a:t>18th HiPEAC Conference</a:t>
            </a:r>
            <a:r>
              <a:rPr lang="en-US" sz="1800" dirty="0">
                <a:solidFill>
                  <a:srgbClr val="000000"/>
                </a:solidFill>
              </a:rPr>
              <a:t>, Toulouse, France, January 2023.</a:t>
            </a:r>
            <a:br>
              <a:rPr lang="en-US" sz="1800" dirty="0">
                <a:solidFill>
                  <a:srgbClr val="000000"/>
                </a:solidFill>
              </a:rPr>
            </a:br>
            <a:r>
              <a:rPr lang="en-US" sz="1800" dirty="0">
                <a:solidFill>
                  <a:srgbClr val="000000"/>
                </a:solidFill>
              </a:rPr>
              <a:t>[</a:t>
            </a:r>
            <a:r>
              <a:rPr lang="en-US" sz="1800" dirty="0">
                <a:hlinkClick r:id="rId6"/>
              </a:rPr>
              <a:t>Slides (pptx)</a:t>
            </a:r>
            <a:r>
              <a:rPr lang="en-US" sz="1800" dirty="0">
                <a:solidFill>
                  <a:srgbClr val="000000"/>
                </a:solidFill>
              </a:rPr>
              <a:t> </a:t>
            </a:r>
            <a:r>
              <a:rPr lang="en-US" sz="1800" dirty="0">
                <a:hlinkClick r:id="rId7"/>
              </a:rPr>
              <a:t>(pdf)</a:t>
            </a:r>
            <a:r>
              <a:rPr lang="en-US" sz="1800" dirty="0">
                <a:solidFill>
                  <a:srgbClr val="000000"/>
                </a:solidFill>
              </a:rPr>
              <a:t>]</a:t>
            </a:r>
            <a:br>
              <a:rPr lang="en-US" sz="1800" dirty="0"/>
            </a:br>
            <a:r>
              <a:rPr lang="en-US" sz="1800" dirty="0">
                <a:solidFill>
                  <a:srgbClr val="000000"/>
                </a:solidFill>
              </a:rPr>
              <a:t>[</a:t>
            </a:r>
            <a:r>
              <a:rPr lang="en-US" sz="1800" dirty="0">
                <a:hlinkClick r:id="rId8"/>
              </a:rPr>
              <a:t>Longer Lecture Slides (pptx)</a:t>
            </a:r>
            <a:r>
              <a:rPr lang="en-US" sz="1800" dirty="0">
                <a:solidFill>
                  <a:srgbClr val="000000"/>
                </a:solidFill>
              </a:rPr>
              <a:t> </a:t>
            </a:r>
            <a:r>
              <a:rPr lang="en-US" sz="1800" dirty="0">
                <a:hlinkClick r:id="rId9"/>
              </a:rPr>
              <a:t>(pdf)</a:t>
            </a:r>
            <a:r>
              <a:rPr lang="en-US" sz="1800" dirty="0">
                <a:solidFill>
                  <a:srgbClr val="000000"/>
                </a:solidFill>
              </a:rPr>
              <a:t>]</a:t>
            </a:r>
            <a:br>
              <a:rPr lang="en-US" sz="1800" dirty="0"/>
            </a:br>
            <a:r>
              <a:rPr lang="en-US" sz="1800" dirty="0">
                <a:solidFill>
                  <a:srgbClr val="000000"/>
                </a:solidFill>
              </a:rPr>
              <a:t>[</a:t>
            </a:r>
            <a:r>
              <a:rPr lang="en-US" sz="1800" dirty="0">
                <a:hlinkClick r:id="rId10"/>
              </a:rPr>
              <a:t>Lecture Video</a:t>
            </a:r>
            <a:r>
              <a:rPr lang="en-US" sz="1800" dirty="0">
                <a:solidFill>
                  <a:srgbClr val="000000"/>
                </a:solidFill>
              </a:rPr>
              <a:t> (40 minutes)]</a:t>
            </a:r>
            <a:br>
              <a:rPr lang="en-US" sz="1800" dirty="0"/>
            </a:br>
            <a:r>
              <a:rPr lang="en-US" sz="1800" dirty="0">
                <a:solidFill>
                  <a:srgbClr val="000000"/>
                </a:solidFill>
              </a:rPr>
              <a:t>[</a:t>
            </a:r>
            <a:r>
              <a:rPr lang="en-US" sz="1800" dirty="0">
                <a:hlinkClick r:id="rId11"/>
              </a:rPr>
              <a:t>PiDRAM Source Code</a:t>
            </a:r>
            <a:r>
              <a:rPr lang="en-US" sz="1800" dirty="0">
                <a:solidFill>
                  <a:srgbClr val="000000"/>
                </a:solidFill>
              </a:rPr>
              <a:t>]</a:t>
            </a:r>
            <a:endParaRPr lang="en-US" sz="1800" dirty="0"/>
          </a:p>
        </p:txBody>
      </p:sp>
      <p:sp>
        <p:nvSpPr>
          <p:cNvPr id="4" name="Slide Number Placeholder 3"/>
          <p:cNvSpPr>
            <a:spLocks noGrp="1"/>
          </p:cNvSpPr>
          <p:nvPr>
            <p:ph type="sldNum" sz="quarter" idx="11"/>
          </p:nvPr>
        </p:nvSpPr>
        <p:spPr/>
        <p:txBody>
          <a:bodyPr/>
          <a:lstStyle/>
          <a:p>
            <a:pPr>
              <a:buClrTx/>
              <a:defRPr/>
            </a:pPr>
            <a:fld id="{323594FA-E141-4234-AE05-360401972BE7}" type="slidenum">
              <a:rPr lang="en-US" altLang="en-US" kern="1200">
                <a:ea typeface="+mn-ea"/>
                <a:cs typeface="+mn-cs"/>
              </a:rPr>
              <a:pPr>
                <a:buClrTx/>
                <a:defRPr/>
              </a:pPr>
              <a:t>57</a:t>
            </a:fld>
            <a:endParaRPr lang="en-US" altLang="en-US" kern="1200">
              <a:ea typeface="+mn-ea"/>
              <a:cs typeface="+mn-cs"/>
            </a:endParaRPr>
          </a:p>
        </p:txBody>
      </p:sp>
      <p:pic>
        <p:nvPicPr>
          <p:cNvPr id="5" name="Picture 4">
            <a:extLst>
              <a:ext uri="{FF2B5EF4-FFF2-40B4-BE49-F238E27FC236}">
                <a16:creationId xmlns:a16="http://schemas.microsoft.com/office/drawing/2014/main" id="{A5AD6CB6-DDCC-9D55-05AF-42F9FC75EFE3}"/>
              </a:ext>
            </a:extLst>
          </p:cNvPr>
          <p:cNvPicPr>
            <a:picLocks noChangeAspect="1"/>
          </p:cNvPicPr>
          <p:nvPr/>
        </p:nvPicPr>
        <p:blipFill>
          <a:blip r:embed="rId12"/>
          <a:stretch>
            <a:fillRect/>
          </a:stretch>
        </p:blipFill>
        <p:spPr>
          <a:xfrm>
            <a:off x="1731282" y="4365104"/>
            <a:ext cx="8609949" cy="1878534"/>
          </a:xfrm>
          <a:prstGeom prst="rect">
            <a:avLst/>
          </a:prstGeom>
        </p:spPr>
      </p:pic>
    </p:spTree>
    <p:extLst>
      <p:ext uri="{BB962C8B-B14F-4D97-AF65-F5344CB8AC3E}">
        <p14:creationId xmlns:p14="http://schemas.microsoft.com/office/powerpoint/2010/main" val="3266236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F4667-8808-E72B-17C7-5A673A2FB2AD}"/>
              </a:ext>
            </a:extLst>
          </p:cNvPr>
          <p:cNvSpPr>
            <a:spLocks noGrp="1"/>
          </p:cNvSpPr>
          <p:nvPr>
            <p:ph type="title"/>
          </p:nvPr>
        </p:nvSpPr>
        <p:spPr>
          <a:xfrm>
            <a:off x="1752600" y="152400"/>
            <a:ext cx="9023920" cy="884238"/>
          </a:xfrm>
        </p:spPr>
        <p:txBody>
          <a:bodyPr/>
          <a:lstStyle/>
          <a:p>
            <a:r>
              <a:rPr lang="en-US" dirty="0"/>
              <a:t>DRAM Chips Are Already (Quite) Capable!</a:t>
            </a:r>
          </a:p>
        </p:txBody>
      </p:sp>
      <p:sp>
        <p:nvSpPr>
          <p:cNvPr id="3" name="Content Placeholder 2">
            <a:extLst>
              <a:ext uri="{FF2B5EF4-FFF2-40B4-BE49-F238E27FC236}">
                <a16:creationId xmlns:a16="http://schemas.microsoft.com/office/drawing/2014/main" id="{440C3BE8-9E69-F22B-9299-C70C2CDC775A}"/>
              </a:ext>
            </a:extLst>
          </p:cNvPr>
          <p:cNvSpPr>
            <a:spLocks noGrp="1"/>
          </p:cNvSpPr>
          <p:nvPr>
            <p:ph idx="1"/>
          </p:nvPr>
        </p:nvSpPr>
        <p:spPr>
          <a:xfrm>
            <a:off x="1752600" y="1012280"/>
            <a:ext cx="8610600" cy="5153025"/>
          </a:xfrm>
        </p:spPr>
        <p:txBody>
          <a:bodyPr/>
          <a:lstStyle/>
          <a:p>
            <a:r>
              <a:rPr lang="en-US" b="1" dirty="0">
                <a:solidFill>
                  <a:srgbClr val="0000FF"/>
                </a:solidFill>
              </a:rPr>
              <a:t>Appears at HPCA 2024</a:t>
            </a:r>
          </a:p>
          <a:p>
            <a:endParaRPr lang="en-US" dirty="0"/>
          </a:p>
        </p:txBody>
      </p:sp>
      <p:sp>
        <p:nvSpPr>
          <p:cNvPr id="4" name="Slide Number Placeholder 3">
            <a:extLst>
              <a:ext uri="{FF2B5EF4-FFF2-40B4-BE49-F238E27FC236}">
                <a16:creationId xmlns:a16="http://schemas.microsoft.com/office/drawing/2014/main" id="{5BDC33D6-E8D8-2AEE-76ED-6F990CA8387F}"/>
              </a:ext>
            </a:extLst>
          </p:cNvPr>
          <p:cNvSpPr>
            <a:spLocks noGrp="1"/>
          </p:cNvSpPr>
          <p:nvPr>
            <p:ph type="sldNum" sz="quarter" idx="11"/>
          </p:nvPr>
        </p:nvSpPr>
        <p:spPr/>
        <p:txBody>
          <a:bodyPr/>
          <a:lstStyle/>
          <a:p>
            <a:pPr>
              <a:buClrTx/>
              <a:defRPr/>
            </a:pPr>
            <a:fld id="{7292004D-7284-C244-B275-AB956C66515A}" type="slidenum">
              <a:rPr lang="en-US" kern="1200">
                <a:ea typeface="+mn-ea"/>
                <a:cs typeface="+mn-cs"/>
              </a:rPr>
              <a:pPr>
                <a:buClrTx/>
                <a:defRPr/>
              </a:pPr>
              <a:t>58</a:t>
            </a:fld>
            <a:endParaRPr lang="en-US" kern="1200">
              <a:ea typeface="+mn-ea"/>
              <a:cs typeface="+mn-cs"/>
            </a:endParaRPr>
          </a:p>
        </p:txBody>
      </p:sp>
      <p:pic>
        <p:nvPicPr>
          <p:cNvPr id="5" name="Picture 4">
            <a:extLst>
              <a:ext uri="{FF2B5EF4-FFF2-40B4-BE49-F238E27FC236}">
                <a16:creationId xmlns:a16="http://schemas.microsoft.com/office/drawing/2014/main" id="{4DA74827-B476-A7C9-DDF9-F888E70F87FF}"/>
              </a:ext>
            </a:extLst>
          </p:cNvPr>
          <p:cNvPicPr>
            <a:picLocks noChangeAspect="1"/>
          </p:cNvPicPr>
          <p:nvPr/>
        </p:nvPicPr>
        <p:blipFill>
          <a:blip r:embed="rId2"/>
          <a:stretch>
            <a:fillRect/>
          </a:stretch>
        </p:blipFill>
        <p:spPr>
          <a:xfrm>
            <a:off x="1687062" y="1658596"/>
            <a:ext cx="8917438" cy="1914421"/>
          </a:xfrm>
          <a:prstGeom prst="rect">
            <a:avLst/>
          </a:prstGeom>
        </p:spPr>
      </p:pic>
      <p:pic>
        <p:nvPicPr>
          <p:cNvPr id="6" name="Picture 5">
            <a:extLst>
              <a:ext uri="{FF2B5EF4-FFF2-40B4-BE49-F238E27FC236}">
                <a16:creationId xmlns:a16="http://schemas.microsoft.com/office/drawing/2014/main" id="{0DF69DC9-A5D7-C71C-2B32-4DCBD3EC7982}"/>
              </a:ext>
            </a:extLst>
          </p:cNvPr>
          <p:cNvPicPr>
            <a:picLocks noChangeAspect="1"/>
          </p:cNvPicPr>
          <p:nvPr/>
        </p:nvPicPr>
        <p:blipFill>
          <a:blip r:embed="rId3"/>
          <a:stretch>
            <a:fillRect/>
          </a:stretch>
        </p:blipFill>
        <p:spPr>
          <a:xfrm>
            <a:off x="3898843" y="3736274"/>
            <a:ext cx="4344144" cy="3077102"/>
          </a:xfrm>
          <a:prstGeom prst="rect">
            <a:avLst/>
          </a:prstGeom>
        </p:spPr>
      </p:pic>
      <p:sp>
        <p:nvSpPr>
          <p:cNvPr id="7" name="TextBox 6">
            <a:extLst>
              <a:ext uri="{FF2B5EF4-FFF2-40B4-BE49-F238E27FC236}">
                <a16:creationId xmlns:a16="http://schemas.microsoft.com/office/drawing/2014/main" id="{962F01C6-C567-2FD0-2B34-77D12D916BC6}"/>
              </a:ext>
            </a:extLst>
          </p:cNvPr>
          <p:cNvSpPr txBox="1"/>
          <p:nvPr/>
        </p:nvSpPr>
        <p:spPr>
          <a:xfrm>
            <a:off x="5990052" y="1043444"/>
            <a:ext cx="4742004" cy="369332"/>
          </a:xfrm>
          <a:prstGeom prst="rect">
            <a:avLst/>
          </a:prstGeom>
          <a:noFill/>
        </p:spPr>
        <p:txBody>
          <a:bodyPr wrap="none" rtlCol="0">
            <a:spAutoFit/>
          </a:bodyPr>
          <a:lstStyle/>
          <a:p>
            <a:pPr>
              <a:buClrTx/>
              <a:defRPr/>
            </a:pPr>
            <a:r>
              <a:rPr lang="en-US" sz="1800" b="1" kern="1200" dirty="0">
                <a:solidFill>
                  <a:srgbClr val="0000FF"/>
                </a:solidFill>
                <a:latin typeface="Tahoma"/>
                <a:ea typeface="+mn-ea"/>
                <a:cs typeface="+mn-cs"/>
                <a:hlinkClick r:id="rId4">
                  <a:extLst>
                    <a:ext uri="{A12FA001-AC4F-418D-AE19-62706E023703}">
                      <ahyp:hlinkClr xmlns:ahyp="http://schemas.microsoft.com/office/drawing/2018/hyperlinkcolor" val="tx"/>
                    </a:ext>
                  </a:extLst>
                </a:hlinkClick>
              </a:rPr>
              <a:t>https://arxiv.org/pdf/2402.18736.pdf</a:t>
            </a:r>
            <a:r>
              <a:rPr lang="en-US" sz="1800" b="1" kern="1200" dirty="0">
                <a:solidFill>
                  <a:srgbClr val="0000FF"/>
                </a:solidFill>
                <a:latin typeface="Tahoma"/>
                <a:ea typeface="+mn-ea"/>
                <a:cs typeface="+mn-cs"/>
              </a:rPr>
              <a:t> </a:t>
            </a:r>
          </a:p>
        </p:txBody>
      </p:sp>
    </p:spTree>
    <p:extLst>
      <p:ext uri="{BB962C8B-B14F-4D97-AF65-F5344CB8AC3E}">
        <p14:creationId xmlns:p14="http://schemas.microsoft.com/office/powerpoint/2010/main" val="23028521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90331-46A6-747E-D575-532D29B1E5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7D9422-7F4F-FFAB-111B-A5E21CC70F4F}"/>
              </a:ext>
            </a:extLst>
          </p:cNvPr>
          <p:cNvSpPr>
            <a:spLocks noGrp="1"/>
          </p:cNvSpPr>
          <p:nvPr>
            <p:ph type="title"/>
          </p:nvPr>
        </p:nvSpPr>
        <p:spPr>
          <a:xfrm>
            <a:off x="1524000" y="79448"/>
            <a:ext cx="9144000" cy="740193"/>
          </a:xfrm>
        </p:spPr>
        <p:txBody>
          <a:bodyPr/>
          <a:lstStyle/>
          <a:p>
            <a:r>
              <a:rPr lang="en-US" dirty="0">
                <a:solidFill>
                  <a:schemeClr val="accent5">
                    <a:lumMod val="75000"/>
                  </a:schemeClr>
                </a:solidFill>
              </a:rPr>
              <a:t>The Capability of COTS DRAM Chips</a:t>
            </a:r>
            <a:br>
              <a:rPr lang="en-US" dirty="0">
                <a:solidFill>
                  <a:schemeClr val="accent5">
                    <a:lumMod val="75000"/>
                  </a:schemeClr>
                </a:solidFill>
              </a:rPr>
            </a:br>
            <a:endParaRPr lang="en-US" dirty="0">
              <a:solidFill>
                <a:schemeClr val="accent5">
                  <a:lumMod val="75000"/>
                </a:schemeClr>
              </a:solidFill>
            </a:endParaRPr>
          </a:p>
        </p:txBody>
      </p:sp>
      <p:sp>
        <p:nvSpPr>
          <p:cNvPr id="17" name="Slide Number Placeholder 3">
            <a:extLst>
              <a:ext uri="{FF2B5EF4-FFF2-40B4-BE49-F238E27FC236}">
                <a16:creationId xmlns:a16="http://schemas.microsoft.com/office/drawing/2014/main" id="{EDFF5035-F04E-D21F-71B2-FA2A1AD378C0}"/>
              </a:ext>
            </a:extLst>
          </p:cNvPr>
          <p:cNvSpPr txBox="1">
            <a:spLocks/>
          </p:cNvSpPr>
          <p:nvPr/>
        </p:nvSpPr>
        <p:spPr>
          <a:xfrm>
            <a:off x="8659390" y="6383047"/>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defRPr/>
            </a:pPr>
            <a:fld id="{BA2D8F13-174C-467F-9D40-7DDEF70CAB8C}" type="slidenum">
              <a:rPr lang="en-US" sz="2000">
                <a:solidFill>
                  <a:srgbClr val="7BA79D"/>
                </a:solidFill>
                <a:latin typeface="Cambria" panose="02040503050406030204" pitchFamily="18" charset="0"/>
                <a:ea typeface="Cambria" panose="02040503050406030204" pitchFamily="18" charset="0"/>
              </a:rPr>
              <a:pPr>
                <a:buClrTx/>
                <a:defRPr/>
              </a:pPr>
              <a:t>59</a:t>
            </a:fld>
            <a:endParaRPr lang="en-US">
              <a:solidFill>
                <a:srgbClr val="7BA79D"/>
              </a:solidFill>
              <a:latin typeface="Cambria" panose="02040503050406030204" pitchFamily="18" charset="0"/>
              <a:ea typeface="Cambria" panose="02040503050406030204" pitchFamily="18" charset="0"/>
            </a:endParaRPr>
          </a:p>
        </p:txBody>
      </p:sp>
      <p:sp>
        <p:nvSpPr>
          <p:cNvPr id="85" name="Title 1">
            <a:extLst>
              <a:ext uri="{FF2B5EF4-FFF2-40B4-BE49-F238E27FC236}">
                <a16:creationId xmlns:a16="http://schemas.microsoft.com/office/drawing/2014/main" id="{A0BF504C-FDC0-A2ED-FD65-3B8992A719AD}"/>
              </a:ext>
            </a:extLst>
          </p:cNvPr>
          <p:cNvSpPr txBox="1">
            <a:spLocks/>
          </p:cNvSpPr>
          <p:nvPr/>
        </p:nvSpPr>
        <p:spPr>
          <a:xfrm>
            <a:off x="1523999" y="763397"/>
            <a:ext cx="9143999" cy="936000"/>
          </a:xfrm>
          <a:prstGeom prst="rect">
            <a:avLst/>
          </a:prstGeom>
          <a:solidFill>
            <a:schemeClr val="tx2">
              <a:lumMod val="60000"/>
              <a:lumOff val="40000"/>
            </a:schemeClr>
          </a:solidFill>
        </p:spPr>
        <p:txBody>
          <a:bodyPr anchor="ct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algn="ctr">
              <a:buClrTx/>
              <a:defRPr/>
            </a:pPr>
            <a:r>
              <a:rPr lang="en-US" sz="3200" b="0" dirty="0">
                <a:solidFill>
                  <a:prstClr val="white"/>
                </a:solidFill>
              </a:rPr>
              <a:t>We </a:t>
            </a:r>
            <a:r>
              <a:rPr lang="en-US" sz="3200" dirty="0">
                <a:solidFill>
                  <a:prstClr val="white"/>
                </a:solidFill>
              </a:rPr>
              <a:t>demonstrate </a:t>
            </a:r>
            <a:r>
              <a:rPr lang="en-US" sz="3200" b="0" dirty="0">
                <a:solidFill>
                  <a:prstClr val="white"/>
                </a:solidFill>
              </a:rPr>
              <a:t>that</a:t>
            </a:r>
            <a:r>
              <a:rPr lang="en-US" sz="3200" dirty="0">
                <a:solidFill>
                  <a:prstClr val="white"/>
                </a:solidFill>
              </a:rPr>
              <a:t> COTS DRAM chips:</a:t>
            </a:r>
          </a:p>
        </p:txBody>
      </p:sp>
      <p:grpSp>
        <p:nvGrpSpPr>
          <p:cNvPr id="89" name="Grup 88">
            <a:extLst>
              <a:ext uri="{FF2B5EF4-FFF2-40B4-BE49-F238E27FC236}">
                <a16:creationId xmlns:a16="http://schemas.microsoft.com/office/drawing/2014/main" id="{90B28E80-827A-B0CF-A849-0C861AA12ADB}"/>
              </a:ext>
            </a:extLst>
          </p:cNvPr>
          <p:cNvGrpSpPr/>
          <p:nvPr/>
        </p:nvGrpSpPr>
        <p:grpSpPr>
          <a:xfrm>
            <a:off x="1524004" y="1843189"/>
            <a:ext cx="9143996" cy="1260000"/>
            <a:chOff x="3" y="1231799"/>
            <a:chExt cx="9143996" cy="1260000"/>
          </a:xfrm>
        </p:grpSpPr>
        <p:sp>
          <p:nvSpPr>
            <p:cNvPr id="84" name="Rectangle 274">
              <a:extLst>
                <a:ext uri="{FF2B5EF4-FFF2-40B4-BE49-F238E27FC236}">
                  <a16:creationId xmlns:a16="http://schemas.microsoft.com/office/drawing/2014/main" id="{F20A372A-800F-1CE7-5848-BD46CD4D3CD9}"/>
                </a:ext>
              </a:extLst>
            </p:cNvPr>
            <p:cNvSpPr/>
            <p:nvPr/>
          </p:nvSpPr>
          <p:spPr>
            <a:xfrm>
              <a:off x="900113" y="1231799"/>
              <a:ext cx="8243886"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r>
                <a:rPr lang="en-US" sz="3200" kern="1200" dirty="0">
                  <a:solidFill>
                    <a:prstClr val="black"/>
                  </a:solidFill>
                  <a:latin typeface="Cambria" panose="02040503050406030204" pitchFamily="18" charset="0"/>
                </a:rPr>
                <a:t>Can</a:t>
              </a:r>
              <a:r>
                <a:rPr lang="en-US" sz="3200" b="1" kern="1200" dirty="0">
                  <a:solidFill>
                    <a:srgbClr val="7BA79D">
                      <a:lumMod val="50000"/>
                    </a:srgbClr>
                  </a:solidFill>
                  <a:latin typeface="Cambria" panose="02040503050406030204" pitchFamily="18" charset="0"/>
                </a:rPr>
                <a:t> copy one row into up to 31 other rows </a:t>
              </a:r>
            </a:p>
            <a:p>
              <a:pPr algn="ctr">
                <a:buClrTx/>
                <a:defRPr/>
              </a:pPr>
              <a:r>
                <a:rPr lang="en-US" sz="3200" b="1" kern="1200" dirty="0">
                  <a:solidFill>
                    <a:srgbClr val="7BA79D">
                      <a:lumMod val="50000"/>
                    </a:srgbClr>
                  </a:solidFill>
                  <a:latin typeface="Cambria" panose="02040503050406030204" pitchFamily="18" charset="0"/>
                </a:rPr>
                <a:t>with &gt;99.98% success rate</a:t>
              </a:r>
            </a:p>
          </p:txBody>
        </p:sp>
        <p:sp>
          <p:nvSpPr>
            <p:cNvPr id="88" name="Rectangle 274">
              <a:extLst>
                <a:ext uri="{FF2B5EF4-FFF2-40B4-BE49-F238E27FC236}">
                  <a16:creationId xmlns:a16="http://schemas.microsoft.com/office/drawing/2014/main" id="{DC07A385-9139-84BF-8224-94494515988D}"/>
                </a:ext>
              </a:extLst>
            </p:cNvPr>
            <p:cNvSpPr/>
            <p:nvPr/>
          </p:nvSpPr>
          <p:spPr>
            <a:xfrm>
              <a:off x="3" y="1231799"/>
              <a:ext cx="900110"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r>
                <a:rPr lang="en-US" sz="6000" b="1" kern="1200" dirty="0">
                  <a:solidFill>
                    <a:prstClr val="black"/>
                  </a:solidFill>
                  <a:latin typeface="Cambria" panose="02040503050406030204" pitchFamily="18" charset="0"/>
                </a:rPr>
                <a:t>1</a:t>
              </a:r>
            </a:p>
          </p:txBody>
        </p:sp>
      </p:grpSp>
      <p:grpSp>
        <p:nvGrpSpPr>
          <p:cNvPr id="91" name="Grup 90">
            <a:extLst>
              <a:ext uri="{FF2B5EF4-FFF2-40B4-BE49-F238E27FC236}">
                <a16:creationId xmlns:a16="http://schemas.microsoft.com/office/drawing/2014/main" id="{08E74F9C-AF91-FC6D-9313-359E3B509903}"/>
              </a:ext>
            </a:extLst>
          </p:cNvPr>
          <p:cNvGrpSpPr/>
          <p:nvPr/>
        </p:nvGrpSpPr>
        <p:grpSpPr>
          <a:xfrm>
            <a:off x="1524000" y="3338874"/>
            <a:ext cx="9143998" cy="1262841"/>
            <a:chOff x="0" y="2946040"/>
            <a:chExt cx="9143998" cy="1262841"/>
          </a:xfrm>
        </p:grpSpPr>
        <p:sp>
          <p:nvSpPr>
            <p:cNvPr id="86" name="Rectangle 274">
              <a:extLst>
                <a:ext uri="{FF2B5EF4-FFF2-40B4-BE49-F238E27FC236}">
                  <a16:creationId xmlns:a16="http://schemas.microsoft.com/office/drawing/2014/main" id="{C6834D6C-CB12-B26F-9C71-A857EB42EC29}"/>
                </a:ext>
              </a:extLst>
            </p:cNvPr>
            <p:cNvSpPr/>
            <p:nvPr/>
          </p:nvSpPr>
          <p:spPr>
            <a:xfrm>
              <a:off x="900112" y="2948881"/>
              <a:ext cx="8243886"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r>
                <a:rPr lang="en-US" sz="3200" kern="1200" dirty="0">
                  <a:solidFill>
                    <a:prstClr val="black"/>
                  </a:solidFill>
                  <a:latin typeface="Cambria" panose="02040503050406030204" pitchFamily="18" charset="0"/>
                </a:rPr>
                <a:t>Can perform</a:t>
              </a:r>
              <a:r>
                <a:rPr lang="en-US" sz="3200" kern="1200" dirty="0">
                  <a:solidFill>
                    <a:srgbClr val="0070C0"/>
                  </a:solidFill>
                  <a:latin typeface="Cambria" panose="02040503050406030204" pitchFamily="18" charset="0"/>
                </a:rPr>
                <a:t> </a:t>
              </a:r>
              <a:r>
                <a:rPr lang="en-US" sz="3200" b="1" kern="1200" dirty="0">
                  <a:solidFill>
                    <a:srgbClr val="0070C0"/>
                  </a:solidFill>
                  <a:latin typeface="Cambria" panose="02040503050406030204" pitchFamily="18" charset="0"/>
                </a:rPr>
                <a:t>NOT operation </a:t>
              </a:r>
            </a:p>
            <a:p>
              <a:pPr algn="ctr">
                <a:buClrTx/>
                <a:defRPr/>
              </a:pPr>
              <a:r>
                <a:rPr lang="en-US" sz="3200" kern="1200" dirty="0">
                  <a:solidFill>
                    <a:prstClr val="black"/>
                  </a:solidFill>
                  <a:latin typeface="Cambria" panose="02040503050406030204" pitchFamily="18" charset="0"/>
                </a:rPr>
                <a:t>with</a:t>
              </a:r>
              <a:r>
                <a:rPr lang="en-US" sz="3200" kern="1200" dirty="0">
                  <a:solidFill>
                    <a:srgbClr val="0070C0"/>
                  </a:solidFill>
                  <a:latin typeface="Cambria" panose="02040503050406030204" pitchFamily="18" charset="0"/>
                </a:rPr>
                <a:t> </a:t>
              </a:r>
              <a:r>
                <a:rPr lang="en-US" sz="3200" kern="1200" dirty="0">
                  <a:solidFill>
                    <a:prstClr val="black"/>
                  </a:solidFill>
                  <a:latin typeface="Cambria" panose="02040503050406030204" pitchFamily="18" charset="0"/>
                </a:rPr>
                <a:t>up to </a:t>
              </a:r>
              <a:r>
                <a:rPr lang="en-US" sz="3200" b="1" kern="1200" dirty="0">
                  <a:solidFill>
                    <a:srgbClr val="0070C0"/>
                  </a:solidFill>
                  <a:latin typeface="Cambria" panose="02040503050406030204" pitchFamily="18" charset="0"/>
                </a:rPr>
                <a:t>32 output operands</a:t>
              </a:r>
            </a:p>
          </p:txBody>
        </p:sp>
        <p:sp>
          <p:nvSpPr>
            <p:cNvPr id="90" name="Rectangle 274">
              <a:extLst>
                <a:ext uri="{FF2B5EF4-FFF2-40B4-BE49-F238E27FC236}">
                  <a16:creationId xmlns:a16="http://schemas.microsoft.com/office/drawing/2014/main" id="{57B0877F-490C-4119-0A56-6A7C5BE7C4D6}"/>
                </a:ext>
              </a:extLst>
            </p:cNvPr>
            <p:cNvSpPr/>
            <p:nvPr/>
          </p:nvSpPr>
          <p:spPr>
            <a:xfrm>
              <a:off x="0" y="2946040"/>
              <a:ext cx="900110"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r>
                <a:rPr lang="en-US" sz="6000" b="1" kern="1200" dirty="0">
                  <a:solidFill>
                    <a:prstClr val="black"/>
                  </a:solidFill>
                  <a:latin typeface="Cambria" panose="02040503050406030204" pitchFamily="18" charset="0"/>
                </a:rPr>
                <a:t>2</a:t>
              </a:r>
            </a:p>
          </p:txBody>
        </p:sp>
      </p:grpSp>
      <p:grpSp>
        <p:nvGrpSpPr>
          <p:cNvPr id="93" name="Grup 92">
            <a:extLst>
              <a:ext uri="{FF2B5EF4-FFF2-40B4-BE49-F238E27FC236}">
                <a16:creationId xmlns:a16="http://schemas.microsoft.com/office/drawing/2014/main" id="{53B11014-9AF5-0DD7-7E69-595D0C74A122}"/>
              </a:ext>
            </a:extLst>
          </p:cNvPr>
          <p:cNvGrpSpPr/>
          <p:nvPr/>
        </p:nvGrpSpPr>
        <p:grpSpPr>
          <a:xfrm>
            <a:off x="1524006" y="4837397"/>
            <a:ext cx="9143994" cy="1265684"/>
            <a:chOff x="3" y="4658859"/>
            <a:chExt cx="9143994" cy="1265684"/>
          </a:xfrm>
        </p:grpSpPr>
        <p:sp>
          <p:nvSpPr>
            <p:cNvPr id="87" name="Rectangle 274">
              <a:extLst>
                <a:ext uri="{FF2B5EF4-FFF2-40B4-BE49-F238E27FC236}">
                  <a16:creationId xmlns:a16="http://schemas.microsoft.com/office/drawing/2014/main" id="{7EEA4E0F-DB7D-B789-AA20-4B93078F7F67}"/>
                </a:ext>
              </a:extLst>
            </p:cNvPr>
            <p:cNvSpPr/>
            <p:nvPr/>
          </p:nvSpPr>
          <p:spPr>
            <a:xfrm>
              <a:off x="900111" y="4664543"/>
              <a:ext cx="8243886"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r>
                <a:rPr lang="en-US" sz="3200" kern="1200" dirty="0">
                  <a:solidFill>
                    <a:prstClr val="black"/>
                  </a:solidFill>
                  <a:latin typeface="Cambria" panose="02040503050406030204" pitchFamily="18" charset="0"/>
                </a:rPr>
                <a:t>Can perform</a:t>
              </a:r>
              <a:r>
                <a:rPr lang="en-US" sz="3200" kern="1200" dirty="0">
                  <a:solidFill>
                    <a:srgbClr val="7030A0"/>
                  </a:solidFill>
                  <a:latin typeface="Cambria" panose="02040503050406030204" pitchFamily="18" charset="0"/>
                </a:rPr>
                <a:t> </a:t>
              </a:r>
              <a:r>
                <a:rPr lang="en-US" sz="3200" kern="1200" dirty="0">
                  <a:solidFill>
                    <a:prstClr val="black"/>
                  </a:solidFill>
                  <a:latin typeface="Cambria" panose="02040503050406030204" pitchFamily="18" charset="0"/>
                </a:rPr>
                <a:t>up to </a:t>
              </a:r>
              <a:r>
                <a:rPr lang="en-US" sz="3200" b="1" kern="1200" dirty="0">
                  <a:solidFill>
                    <a:srgbClr val="7030A0"/>
                  </a:solidFill>
                  <a:latin typeface="Cambria" panose="02040503050406030204" pitchFamily="18" charset="0"/>
                </a:rPr>
                <a:t>16-input</a:t>
              </a:r>
            </a:p>
            <a:p>
              <a:pPr algn="ctr">
                <a:buClrTx/>
                <a:defRPr/>
              </a:pPr>
              <a:r>
                <a:rPr lang="en-US" sz="3200" b="1" kern="1200" dirty="0">
                  <a:solidFill>
                    <a:srgbClr val="7030A0"/>
                  </a:solidFill>
                  <a:latin typeface="Cambria" panose="02040503050406030204" pitchFamily="18" charset="0"/>
                </a:rPr>
                <a:t>AND, NAND, OR, and NOR </a:t>
              </a:r>
              <a:r>
                <a:rPr lang="en-US" sz="3200" kern="1200" dirty="0">
                  <a:solidFill>
                    <a:prstClr val="black"/>
                  </a:solidFill>
                  <a:latin typeface="Cambria" panose="02040503050406030204" pitchFamily="18" charset="0"/>
                </a:rPr>
                <a:t>operations</a:t>
              </a:r>
            </a:p>
          </p:txBody>
        </p:sp>
        <p:sp>
          <p:nvSpPr>
            <p:cNvPr id="92" name="Rectangle 274">
              <a:extLst>
                <a:ext uri="{FF2B5EF4-FFF2-40B4-BE49-F238E27FC236}">
                  <a16:creationId xmlns:a16="http://schemas.microsoft.com/office/drawing/2014/main" id="{B6CE005B-D58F-AD4D-8931-0CF35894DA0E}"/>
                </a:ext>
              </a:extLst>
            </p:cNvPr>
            <p:cNvSpPr/>
            <p:nvPr/>
          </p:nvSpPr>
          <p:spPr>
            <a:xfrm>
              <a:off x="3" y="4658859"/>
              <a:ext cx="900110"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r>
                <a:rPr lang="en-US" sz="6000" b="1" kern="1200" dirty="0">
                  <a:solidFill>
                    <a:prstClr val="black"/>
                  </a:solidFill>
                  <a:latin typeface="Cambria" panose="02040503050406030204" pitchFamily="18" charset="0"/>
                </a:rPr>
                <a:t>3</a:t>
              </a:r>
            </a:p>
          </p:txBody>
        </p:sp>
      </p:grpSp>
    </p:spTree>
    <p:extLst>
      <p:ext uri="{BB962C8B-B14F-4D97-AF65-F5344CB8AC3E}">
        <p14:creationId xmlns:p14="http://schemas.microsoft.com/office/powerpoint/2010/main" val="859874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57714" y="2799767"/>
            <a:ext cx="7602783" cy="3552225"/>
          </a:xfrm>
          <a:prstGeom prst="rect">
            <a:avLst/>
          </a:prstGeom>
        </p:spPr>
      </p:pic>
      <p:sp>
        <p:nvSpPr>
          <p:cNvPr id="2" name="Title 1"/>
          <p:cNvSpPr>
            <a:spLocks noGrp="1"/>
          </p:cNvSpPr>
          <p:nvPr>
            <p:ph type="title"/>
          </p:nvPr>
        </p:nvSpPr>
        <p:spPr/>
        <p:txBody>
          <a:bodyPr/>
          <a:lstStyle/>
          <a:p>
            <a:pPr lvl="0">
              <a:defRPr/>
            </a:pPr>
            <a:r>
              <a:rPr lang="en-US" sz="3600" dirty="0">
                <a:solidFill>
                  <a:srgbClr val="006633"/>
                </a:solidFill>
                <a:latin typeface="Garamond"/>
              </a:rPr>
              <a:t>Huge Demand for Performance &amp; Efficiency</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a:buClrTx/>
              <a:defRPr/>
            </a:pPr>
            <a:fld id="{323594FA-E141-4234-AE05-360401972BE7}" type="slidenum">
              <a:rPr lang="en-US" altLang="en-US" kern="1200">
                <a:ea typeface="+mn-ea"/>
                <a:cs typeface="+mn-cs"/>
              </a:rPr>
              <a:pPr>
                <a:buClrTx/>
                <a:defRPr/>
              </a:pPr>
              <a:t>6</a:t>
            </a:fld>
            <a:endParaRPr lang="en-US" altLang="en-US" kern="120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47529" y="1011652"/>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3490912" y="1694221"/>
            <a:ext cx="228825" cy="216396"/>
          </a:xfrm>
          <a:prstGeom prst="ellipse">
            <a:avLst/>
          </a:prstGeom>
          <a:solidFill>
            <a:srgbClr val="FF0000"/>
          </a:solidFill>
        </p:spPr>
        <p:txBody>
          <a:bodyPr wrap="square" rtlCol="0" anchor="ctr">
            <a:spAutoFit/>
          </a:bodyPr>
          <a:lstStyle/>
          <a:p>
            <a:pPr algn="just">
              <a:buClrTx/>
              <a:defRPr/>
            </a:pPr>
            <a:endParaRPr lang="en-US" sz="400" b="1" kern="1200" dirty="0">
              <a:solidFill>
                <a:srgbClr val="5F5F5F"/>
              </a:solidFill>
              <a:latin typeface="europa"/>
              <a:ea typeface="+mn-ea"/>
              <a:cs typeface="+mn-cs"/>
            </a:endParaRPr>
          </a:p>
        </p:txBody>
      </p:sp>
      <p:sp>
        <p:nvSpPr>
          <p:cNvPr id="7" name="Rectangle 6"/>
          <p:cNvSpPr/>
          <p:nvPr/>
        </p:nvSpPr>
        <p:spPr>
          <a:xfrm>
            <a:off x="5303912" y="1198494"/>
            <a:ext cx="2730010" cy="646331"/>
          </a:xfrm>
          <a:prstGeom prst="rect">
            <a:avLst/>
          </a:prstGeom>
          <a:solidFill>
            <a:schemeClr val="accent1">
              <a:lumMod val="60000"/>
              <a:lumOff val="40000"/>
            </a:schemeClr>
          </a:solidFill>
        </p:spPr>
        <p:txBody>
          <a:bodyPr wrap="square">
            <a:spAutoFit/>
          </a:bodyPr>
          <a:lstStyle/>
          <a:p>
            <a:pPr>
              <a:buClrTx/>
              <a:defRPr/>
            </a:pPr>
            <a:r>
              <a:rPr lang="en-US" sz="1800" kern="1200" dirty="0">
                <a:latin typeface="Tahoma"/>
                <a:ea typeface="+mn-ea"/>
                <a:cs typeface="+mn-cs"/>
              </a:rPr>
              <a:t>development of new </a:t>
            </a:r>
          </a:p>
          <a:p>
            <a:pPr>
              <a:buClrTx/>
              <a:defRPr/>
            </a:pPr>
            <a:r>
              <a:rPr lang="en-US" sz="1800" kern="1200" dirty="0">
                <a:latin typeface="Tahoma"/>
                <a:ea typeface="+mn-ea"/>
                <a:cs typeface="+mn-cs"/>
              </a:rPr>
              <a:t>sequencing technologies</a:t>
            </a:r>
          </a:p>
        </p:txBody>
      </p:sp>
      <p:cxnSp>
        <p:nvCxnSpPr>
          <p:cNvPr id="9" name="Straight Arrow Connector 8"/>
          <p:cNvCxnSpPr/>
          <p:nvPr/>
        </p:nvCxnSpPr>
        <p:spPr>
          <a:xfrm flipH="1">
            <a:off x="5879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776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054364" y="6460345"/>
            <a:ext cx="7290109" cy="276999"/>
          </a:xfrm>
          <a:prstGeom prst="rect">
            <a:avLst/>
          </a:prstGeom>
        </p:spPr>
        <p:txBody>
          <a:bodyPr wrap="square">
            <a:spAutoFit/>
          </a:bodyPr>
          <a:lstStyle/>
          <a:p>
            <a:pPr>
              <a:buClrTx/>
              <a:defRPr/>
            </a:pPr>
            <a:r>
              <a:rPr lang="en-US" sz="1200" kern="1200" dirty="0">
                <a:latin typeface="Tahoma"/>
                <a:ea typeface="+mn-ea"/>
                <a:cs typeface="+mn-cs"/>
                <a:hlinkClick r:id="rId6"/>
              </a:rPr>
              <a:t>http://www.economist.com/news/21631808-so-much-genetic-data-so-many-uses-genes-unzipped</a:t>
            </a:r>
            <a:r>
              <a:rPr lang="en-US" sz="1200" kern="1200" dirty="0">
                <a:latin typeface="Tahoma"/>
                <a:ea typeface="+mn-ea"/>
                <a:cs typeface="+mn-cs"/>
              </a:rPr>
              <a:t> </a:t>
            </a:r>
          </a:p>
        </p:txBody>
      </p:sp>
      <p:sp>
        <p:nvSpPr>
          <p:cNvPr id="3" name="Down Arrow 2"/>
          <p:cNvSpPr/>
          <p:nvPr/>
        </p:nvSpPr>
        <p:spPr>
          <a:xfrm rot="4961981">
            <a:off x="4179371" y="1429767"/>
            <a:ext cx="517315" cy="204490"/>
          </a:xfrm>
          <a:prstGeom prst="downArrow">
            <a:avLst/>
          </a:prstGeom>
          <a:solidFill>
            <a:schemeClr val="accent1">
              <a:lumMod val="60000"/>
              <a:lumOff val="40000"/>
            </a:schemeClr>
          </a:solidFill>
        </p:spPr>
        <p:txBody>
          <a:bodyPr wrap="square" rtlCol="0" anchor="ctr">
            <a:spAutoFit/>
          </a:bodyPr>
          <a:lstStyle/>
          <a:p>
            <a:pPr algn="just">
              <a:buClrTx/>
              <a:defRPr/>
            </a:pPr>
            <a:endParaRPr lang="en-US" sz="400" b="1" kern="1200" dirty="0">
              <a:solidFill>
                <a:srgbClr val="5F5F5F"/>
              </a:solidFill>
              <a:latin typeface="europa"/>
              <a:ea typeface="+mn-ea"/>
              <a:cs typeface="+mn-cs"/>
            </a:endParaRPr>
          </a:p>
        </p:txBody>
      </p:sp>
      <p:sp>
        <p:nvSpPr>
          <p:cNvPr id="12" name="Rectangle 11"/>
          <p:cNvSpPr/>
          <p:nvPr/>
        </p:nvSpPr>
        <p:spPr>
          <a:xfrm>
            <a:off x="1701924" y="4006806"/>
            <a:ext cx="2305844" cy="646331"/>
          </a:xfrm>
          <a:prstGeom prst="rect">
            <a:avLst/>
          </a:prstGeom>
          <a:solidFill>
            <a:schemeClr val="accent1">
              <a:lumMod val="60000"/>
              <a:lumOff val="40000"/>
            </a:schemeClr>
          </a:solidFill>
        </p:spPr>
        <p:txBody>
          <a:bodyPr wrap="square">
            <a:spAutoFit/>
          </a:bodyPr>
          <a:lstStyle/>
          <a:p>
            <a:pPr>
              <a:buClrTx/>
              <a:defRPr/>
            </a:pPr>
            <a:r>
              <a:rPr lang="en-US" sz="1800" kern="1200" dirty="0">
                <a:latin typeface="Tahoma"/>
                <a:ea typeface="+mn-ea"/>
                <a:cs typeface="+mn-cs"/>
              </a:rPr>
              <a:t>Number of Genomes Sequenced</a:t>
            </a:r>
          </a:p>
        </p:txBody>
      </p:sp>
      <p:pic>
        <p:nvPicPr>
          <p:cNvPr id="13" name="Picture 8">
            <a:extLst>
              <a:ext uri="{FF2B5EF4-FFF2-40B4-BE49-F238E27FC236}">
                <a16:creationId xmlns:a16="http://schemas.microsoft.com/office/drawing/2014/main" id="{4F672907-0893-4BCD-B2CB-90E270348FD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184801" y="980728"/>
            <a:ext cx="2080800" cy="1523680"/>
          </a:xfrm>
          <a:prstGeom prst="rect">
            <a:avLst/>
          </a:prstGeom>
          <a:noFill/>
          <a:ln w="9525">
            <a:noFill/>
            <a:round/>
            <a:headEnd/>
            <a:tailEnd/>
          </a:ln>
        </p:spPr>
      </p:pic>
      <p:sp>
        <p:nvSpPr>
          <p:cNvPr id="14" name="Text Box 19">
            <a:extLst>
              <a:ext uri="{FF2B5EF4-FFF2-40B4-BE49-F238E27FC236}">
                <a16:creationId xmlns:a16="http://schemas.microsoft.com/office/drawing/2014/main" id="{709093E6-2A90-DB75-A786-298F87CDA2FA}"/>
              </a:ext>
            </a:extLst>
          </p:cNvPr>
          <p:cNvSpPr txBox="1">
            <a:spLocks noChangeArrowheads="1"/>
          </p:cNvSpPr>
          <p:nvPr/>
        </p:nvSpPr>
        <p:spPr bwMode="auto">
          <a:xfrm>
            <a:off x="7905120" y="2504408"/>
            <a:ext cx="2511360" cy="312512"/>
          </a:xfrm>
          <a:prstGeom prst="rect">
            <a:avLst/>
          </a:prstGeom>
          <a:noFill/>
          <a:ln w="9525">
            <a:noFill/>
            <a:round/>
            <a:headEnd/>
            <a:tailEnd/>
          </a:ln>
        </p:spPr>
        <p:txBody>
          <a:bodyPr wrap="none" lIns="81639" tIns="40820" rIns="81639" bIns="40820"/>
          <a:lstStyle/>
          <a:p>
            <a:pPr>
              <a:buClrTx/>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lang="en-US" sz="1800" kern="1200" dirty="0">
                <a:latin typeface="Calibri" pitchFamily="34" charset="0"/>
                <a:ea typeface="+mn-ea"/>
                <a:cs typeface="+mn-cs"/>
              </a:rPr>
              <a:t>Oxford Nanopore </a:t>
            </a:r>
            <a:r>
              <a:rPr lang="en-US" sz="1800" kern="1200" dirty="0" err="1">
                <a:latin typeface="Calibri" pitchFamily="34" charset="0"/>
                <a:ea typeface="+mn-ea"/>
                <a:cs typeface="+mn-cs"/>
              </a:rPr>
              <a:t>MinION</a:t>
            </a:r>
            <a:endParaRPr lang="en-US" sz="1800" kern="1200" dirty="0">
              <a:latin typeface="Calibri" pitchFamily="34" charset="0"/>
              <a:ea typeface="+mn-ea"/>
              <a:cs typeface="+mn-cs"/>
            </a:endParaRPr>
          </a:p>
        </p:txBody>
      </p:sp>
    </p:spTree>
    <p:extLst>
      <p:ext uri="{BB962C8B-B14F-4D97-AF65-F5344CB8AC3E}">
        <p14:creationId xmlns:p14="http://schemas.microsoft.com/office/powerpoint/2010/main" val="40477824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7DB13-75A0-126A-C447-EAFA3429F3A7}"/>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A7D0313B-C6EB-9037-737D-C2F1B5EE4131}"/>
              </a:ext>
            </a:extLst>
          </p:cNvPr>
          <p:cNvSpPr txBox="1">
            <a:spLocks/>
          </p:cNvSpPr>
          <p:nvPr/>
        </p:nvSpPr>
        <p:spPr>
          <a:xfrm>
            <a:off x="8659390" y="6383047"/>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defRPr/>
            </a:pPr>
            <a:fld id="{BA2D8F13-174C-467F-9D40-7DDEF70CAB8C}" type="slidenum">
              <a:rPr lang="en-US" sz="2000">
                <a:solidFill>
                  <a:srgbClr val="7BA79D"/>
                </a:solidFill>
                <a:latin typeface="Cambria" panose="02040503050406030204" pitchFamily="18" charset="0"/>
                <a:ea typeface="Cambria" panose="02040503050406030204" pitchFamily="18" charset="0"/>
              </a:rPr>
              <a:pPr>
                <a:buClrTx/>
                <a:defRPr/>
              </a:pPr>
              <a:t>60</a:t>
            </a:fld>
            <a:endParaRPr lang="en-US">
              <a:solidFill>
                <a:srgbClr val="7BA79D"/>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8557FE74-BD28-A175-17D4-1746DBCF2D48}"/>
              </a:ext>
            </a:extLst>
          </p:cNvPr>
          <p:cNvGrpSpPr/>
          <p:nvPr/>
        </p:nvGrpSpPr>
        <p:grpSpPr>
          <a:xfrm>
            <a:off x="1524000" y="1164959"/>
            <a:ext cx="9144001" cy="1119641"/>
            <a:chOff x="-1" y="5309113"/>
            <a:chExt cx="9144001" cy="929404"/>
          </a:xfrm>
        </p:grpSpPr>
        <p:sp>
          <p:nvSpPr>
            <p:cNvPr id="11" name="Content Placeholder 2">
              <a:extLst>
                <a:ext uri="{FF2B5EF4-FFF2-40B4-BE49-F238E27FC236}">
                  <a16:creationId xmlns:a16="http://schemas.microsoft.com/office/drawing/2014/main" id="{E98CDB6B-AE70-844E-B764-1113D50DAAC0}"/>
                </a:ext>
              </a:extLst>
            </p:cNvPr>
            <p:cNvSpPr txBox="1">
              <a:spLocks/>
            </p:cNvSpPr>
            <p:nvPr/>
          </p:nvSpPr>
          <p:spPr>
            <a:xfrm>
              <a:off x="-1" y="5324527"/>
              <a:ext cx="914400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65000"/>
                </a:lnSpc>
                <a:buClrTx/>
                <a:buNone/>
                <a:defRPr/>
              </a:pPr>
              <a:r>
                <a:rPr lang="en-US" sz="2800" b="1" dirty="0">
                  <a:solidFill>
                    <a:srgbClr val="0070C0"/>
                  </a:solidFill>
                  <a:ea typeface="Cambria" panose="02040503050406030204" pitchFamily="18" charset="0"/>
                </a:rPr>
                <a:t>Connect rows in neighboring subarrays</a:t>
              </a:r>
              <a:endParaRPr lang="en-US" sz="2800" b="1" dirty="0">
                <a:solidFill>
                  <a:prstClr val="black"/>
                </a:solidFill>
                <a:ea typeface="Cambria" panose="02040503050406030204" pitchFamily="18" charset="0"/>
              </a:endParaRPr>
            </a:p>
            <a:p>
              <a:pPr marL="0" indent="0" algn="ctr">
                <a:lnSpc>
                  <a:spcPct val="65000"/>
                </a:lnSpc>
                <a:buClrTx/>
                <a:buNone/>
                <a:defRPr/>
              </a:pPr>
              <a:r>
                <a:rPr lang="en-US" sz="2800" dirty="0">
                  <a:solidFill>
                    <a:prstClr val="black"/>
                  </a:solidFill>
                  <a:ea typeface="Cambria" panose="02040503050406030204" pitchFamily="18" charset="0"/>
                </a:rPr>
                <a:t>through </a:t>
              </a:r>
              <a:r>
                <a:rPr lang="en-US" sz="2800" b="1" dirty="0">
                  <a:solidFill>
                    <a:srgbClr val="C06900"/>
                  </a:solidFill>
                  <a:ea typeface="Cambria" panose="02040503050406030204" pitchFamily="18" charset="0"/>
                </a:rPr>
                <a:t>a NOT gate </a:t>
              </a:r>
              <a:r>
                <a:rPr lang="en-US" sz="2800" dirty="0">
                  <a:solidFill>
                    <a:prstClr val="black"/>
                  </a:solidFill>
                  <a:ea typeface="Cambria" panose="02040503050406030204" pitchFamily="18" charset="0"/>
                </a:rPr>
                <a:t>by simultaneously activating rows</a:t>
              </a:r>
            </a:p>
          </p:txBody>
        </p:sp>
        <p:cxnSp>
          <p:nvCxnSpPr>
            <p:cNvPr id="12" name="Straight Connector 11">
              <a:extLst>
                <a:ext uri="{FF2B5EF4-FFF2-40B4-BE49-F238E27FC236}">
                  <a16:creationId xmlns:a16="http://schemas.microsoft.com/office/drawing/2014/main" id="{10D96963-CC35-10D8-9ABC-FB88B752153F}"/>
                </a:ext>
              </a:extLst>
            </p:cNvPr>
            <p:cNvCxnSpPr/>
            <p:nvPr/>
          </p:nvCxnSpPr>
          <p:spPr>
            <a:xfrm>
              <a:off x="0" y="5309113"/>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D93DF9-C7E9-3647-5BA4-A71EF89E1C77}"/>
                </a:ext>
              </a:extLst>
            </p:cNvPr>
            <p:cNvCxnSpPr/>
            <p:nvPr/>
          </p:nvCxnSpPr>
          <p:spPr>
            <a:xfrm>
              <a:off x="-1" y="6223102"/>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itle 14">
            <a:extLst>
              <a:ext uri="{FF2B5EF4-FFF2-40B4-BE49-F238E27FC236}">
                <a16:creationId xmlns:a16="http://schemas.microsoft.com/office/drawing/2014/main" id="{9A64FCEC-892F-79CA-A7FA-C88C3BAC6855}"/>
              </a:ext>
            </a:extLst>
          </p:cNvPr>
          <p:cNvSpPr>
            <a:spLocks noGrp="1"/>
          </p:cNvSpPr>
          <p:nvPr>
            <p:ph type="title"/>
          </p:nvPr>
        </p:nvSpPr>
        <p:spPr/>
        <p:txBody>
          <a:bodyPr/>
          <a:lstStyle/>
          <a:p>
            <a:r>
              <a:rPr lang="en-US" sz="4400" dirty="0">
                <a:solidFill>
                  <a:schemeClr val="accent5">
                    <a:lumMod val="75000"/>
                  </a:schemeClr>
                </a:solidFill>
              </a:rPr>
              <a:t>Key Idea: NOT Operation</a:t>
            </a:r>
            <a:endParaRPr lang="en-CH" sz="4400" dirty="0">
              <a:solidFill>
                <a:schemeClr val="accent5">
                  <a:lumMod val="75000"/>
                </a:schemeClr>
              </a:solidFill>
            </a:endParaRPr>
          </a:p>
        </p:txBody>
      </p:sp>
      <p:cxnSp>
        <p:nvCxnSpPr>
          <p:cNvPr id="140" name="Düz Ok Bağlayıcısı 185">
            <a:extLst>
              <a:ext uri="{FF2B5EF4-FFF2-40B4-BE49-F238E27FC236}">
                <a16:creationId xmlns:a16="http://schemas.microsoft.com/office/drawing/2014/main" id="{31E14555-6760-C151-4E4B-C69A02F80DCF}"/>
              </a:ext>
            </a:extLst>
          </p:cNvPr>
          <p:cNvCxnSpPr>
            <a:cxnSpLocks/>
          </p:cNvCxnSpPr>
          <p:nvPr/>
        </p:nvCxnSpPr>
        <p:spPr>
          <a:xfrm>
            <a:off x="4226753" y="4363455"/>
            <a:ext cx="79437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Düz Ok Bağlayıcısı 185">
            <a:extLst>
              <a:ext uri="{FF2B5EF4-FFF2-40B4-BE49-F238E27FC236}">
                <a16:creationId xmlns:a16="http://schemas.microsoft.com/office/drawing/2014/main" id="{D40BD2BF-B376-FAC9-711D-B328A6D84A3E}"/>
              </a:ext>
            </a:extLst>
          </p:cNvPr>
          <p:cNvCxnSpPr>
            <a:cxnSpLocks/>
          </p:cNvCxnSpPr>
          <p:nvPr/>
        </p:nvCxnSpPr>
        <p:spPr>
          <a:xfrm>
            <a:off x="7352084" y="4380143"/>
            <a:ext cx="79437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2B142FB-FD38-EF68-D749-1E944F360E43}"/>
              </a:ext>
            </a:extLst>
          </p:cNvPr>
          <p:cNvGrpSpPr/>
          <p:nvPr/>
        </p:nvGrpSpPr>
        <p:grpSpPr>
          <a:xfrm>
            <a:off x="2270196" y="2465022"/>
            <a:ext cx="1591196" cy="3379113"/>
            <a:chOff x="937586" y="2465021"/>
            <a:chExt cx="1591196" cy="3379113"/>
          </a:xfrm>
        </p:grpSpPr>
        <p:grpSp>
          <p:nvGrpSpPr>
            <p:cNvPr id="97" name="Group 96">
              <a:extLst>
                <a:ext uri="{FF2B5EF4-FFF2-40B4-BE49-F238E27FC236}">
                  <a16:creationId xmlns:a16="http://schemas.microsoft.com/office/drawing/2014/main" id="{28A2FB00-60A0-7EDA-4178-2773540656D5}"/>
                </a:ext>
              </a:extLst>
            </p:cNvPr>
            <p:cNvGrpSpPr/>
            <p:nvPr/>
          </p:nvGrpSpPr>
          <p:grpSpPr>
            <a:xfrm>
              <a:off x="1073766" y="2951662"/>
              <a:ext cx="1219255" cy="2448184"/>
              <a:chOff x="785736" y="2752247"/>
              <a:chExt cx="1219255" cy="2448184"/>
            </a:xfrm>
          </p:grpSpPr>
          <p:grpSp>
            <p:nvGrpSpPr>
              <p:cNvPr id="76" name="Group 75">
                <a:extLst>
                  <a:ext uri="{FF2B5EF4-FFF2-40B4-BE49-F238E27FC236}">
                    <a16:creationId xmlns:a16="http://schemas.microsoft.com/office/drawing/2014/main" id="{80FC0EEE-1CB4-831D-8EAE-43556F8DF1E1}"/>
                  </a:ext>
                </a:extLst>
              </p:cNvPr>
              <p:cNvGrpSpPr/>
              <p:nvPr/>
            </p:nvGrpSpPr>
            <p:grpSpPr>
              <a:xfrm>
                <a:off x="785736" y="2752247"/>
                <a:ext cx="1219255" cy="2448184"/>
                <a:chOff x="1084250" y="2810472"/>
                <a:chExt cx="590363" cy="1178709"/>
              </a:xfrm>
            </p:grpSpPr>
            <p:cxnSp>
              <p:nvCxnSpPr>
                <p:cNvPr id="36" name="Google Shape;175;p21">
                  <a:extLst>
                    <a:ext uri="{FF2B5EF4-FFF2-40B4-BE49-F238E27FC236}">
                      <a16:creationId xmlns:a16="http://schemas.microsoft.com/office/drawing/2014/main" id="{F81979ED-E354-1733-87DF-75872F569A85}"/>
                    </a:ext>
                  </a:extLst>
                </p:cNvPr>
                <p:cNvCxnSpPr>
                  <a:cxnSpLocks/>
                  <a:stCxn id="39" idx="4"/>
                </p:cNvCxnSpPr>
                <p:nvPr/>
              </p:nvCxnSpPr>
              <p:spPr>
                <a:xfrm flipV="1">
                  <a:off x="1201146" y="3536014"/>
                  <a:ext cx="0" cy="453167"/>
                </a:xfrm>
                <a:prstGeom prst="straightConnector1">
                  <a:avLst/>
                </a:prstGeom>
                <a:noFill/>
                <a:ln w="76200" cap="flat" cmpd="sng">
                  <a:solidFill>
                    <a:srgbClr val="000000"/>
                  </a:solidFill>
                  <a:prstDash val="solid"/>
                  <a:round/>
                  <a:headEnd type="none" w="med" len="med"/>
                  <a:tailEnd type="none" w="med" len="med"/>
                </a:ln>
              </p:spPr>
            </p:cxnSp>
            <p:sp>
              <p:nvSpPr>
                <p:cNvPr id="39" name="Google Shape;182;p21">
                  <a:extLst>
                    <a:ext uri="{FF2B5EF4-FFF2-40B4-BE49-F238E27FC236}">
                      <a16:creationId xmlns:a16="http://schemas.microsoft.com/office/drawing/2014/main" id="{5005DC8F-32FE-5149-AD13-4828B122ADF7}"/>
                    </a:ext>
                  </a:extLst>
                </p:cNvPr>
                <p:cNvSpPr/>
                <p:nvPr/>
              </p:nvSpPr>
              <p:spPr>
                <a:xfrm>
                  <a:off x="1084250" y="3757072"/>
                  <a:ext cx="233792" cy="232109"/>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457200">
                    <a:buClrTx/>
                    <a:defRPr/>
                  </a:pPr>
                  <a:endParaRPr lang="en-US" sz="2400" b="1" kern="1200" dirty="0">
                    <a:solidFill>
                      <a:srgbClr val="C06900"/>
                    </a:solidFill>
                    <a:latin typeface="Cambria" panose="02040503050406030204" pitchFamily="18" charset="0"/>
                    <a:ea typeface="Cambria" panose="02040503050406030204" pitchFamily="18" charset="0"/>
                    <a:cs typeface="+mn-cs"/>
                  </a:endParaRPr>
                </a:p>
              </p:txBody>
            </p:sp>
            <p:sp>
              <p:nvSpPr>
                <p:cNvPr id="41" name="Google Shape;196;p21">
                  <a:extLst>
                    <a:ext uri="{FF2B5EF4-FFF2-40B4-BE49-F238E27FC236}">
                      <a16:creationId xmlns:a16="http://schemas.microsoft.com/office/drawing/2014/main" id="{2A21659D-C317-B998-7911-FFE018B9AA59}"/>
                    </a:ext>
                  </a:extLst>
                </p:cNvPr>
                <p:cNvSpPr/>
                <p:nvPr/>
              </p:nvSpPr>
              <p:spPr>
                <a:xfrm>
                  <a:off x="1084250" y="3112489"/>
                  <a:ext cx="583425" cy="528526"/>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algn="ctr" defTabSz="457200">
                    <a:buClrTx/>
                    <a:defRPr/>
                  </a:pPr>
                  <a:r>
                    <a:rPr lang="en" sz="1900" b="1" kern="1200" dirty="0">
                      <a:solidFill>
                        <a:srgbClr val="FFFFFF"/>
                      </a:solidFill>
                      <a:latin typeface="Calibri" panose="020F0502020204030204"/>
                      <a:ea typeface="+mn-ea"/>
                      <a:cs typeface="+mn-cs"/>
                    </a:rPr>
                    <a:t>SA</a:t>
                  </a:r>
                  <a:endParaRPr sz="1900" b="1" kern="1200" dirty="0">
                    <a:solidFill>
                      <a:srgbClr val="FFFFFF"/>
                    </a:solidFill>
                    <a:latin typeface="Calibri" panose="020F0502020204030204"/>
                    <a:ea typeface="+mn-ea"/>
                    <a:cs typeface="+mn-cs"/>
                  </a:endParaRPr>
                </a:p>
              </p:txBody>
            </p:sp>
            <p:cxnSp>
              <p:nvCxnSpPr>
                <p:cNvPr id="43" name="Google Shape;208;p21">
                  <a:extLst>
                    <a:ext uri="{FF2B5EF4-FFF2-40B4-BE49-F238E27FC236}">
                      <a16:creationId xmlns:a16="http://schemas.microsoft.com/office/drawing/2014/main" id="{59CACF31-2048-C920-E875-81DC4CD3F2F5}"/>
                    </a:ext>
                  </a:extLst>
                </p:cNvPr>
                <p:cNvCxnSpPr>
                  <a:cxnSpLocks/>
                  <a:endCxn id="65" idx="0"/>
                </p:cNvCxnSpPr>
                <p:nvPr/>
              </p:nvCxnSpPr>
              <p:spPr>
                <a:xfrm flipV="1">
                  <a:off x="1550683" y="2810472"/>
                  <a:ext cx="7034" cy="449874"/>
                </a:xfrm>
                <a:prstGeom prst="straightConnector1">
                  <a:avLst/>
                </a:prstGeom>
                <a:noFill/>
                <a:ln w="76200" cap="flat" cmpd="sng">
                  <a:solidFill>
                    <a:srgbClr val="000000"/>
                  </a:solidFill>
                  <a:prstDash val="solid"/>
                  <a:round/>
                  <a:headEnd type="none" w="med" len="med"/>
                  <a:tailEnd type="none" w="med" len="med"/>
                </a:ln>
              </p:spPr>
            </p:cxnSp>
            <p:sp>
              <p:nvSpPr>
                <p:cNvPr id="65" name="Google Shape;217;p21">
                  <a:extLst>
                    <a:ext uri="{FF2B5EF4-FFF2-40B4-BE49-F238E27FC236}">
                      <a16:creationId xmlns:a16="http://schemas.microsoft.com/office/drawing/2014/main" id="{99916DD6-999B-1667-4137-7DC5823937E8}"/>
                    </a:ext>
                  </a:extLst>
                </p:cNvPr>
                <p:cNvSpPr/>
                <p:nvPr/>
              </p:nvSpPr>
              <p:spPr>
                <a:xfrm>
                  <a:off x="1440821" y="2810472"/>
                  <a:ext cx="233792" cy="232109"/>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457200">
                    <a:buClrTx/>
                    <a:defRPr/>
                  </a:pPr>
                  <a:r>
                    <a:rPr lang="en-US" sz="2400" b="1" kern="1200" dirty="0">
                      <a:solidFill>
                        <a:srgbClr val="0070C0"/>
                      </a:solidFill>
                      <a:latin typeface="Cambria" panose="02040503050406030204" pitchFamily="18" charset="0"/>
                      <a:ea typeface="Cambria" panose="02040503050406030204" pitchFamily="18" charset="0"/>
                      <a:cs typeface="+mn-cs"/>
                    </a:rPr>
                    <a:t>A</a:t>
                  </a:r>
                  <a:endParaRPr sz="2400" b="1" kern="1200" dirty="0">
                    <a:solidFill>
                      <a:srgbClr val="0070C0"/>
                    </a:solidFill>
                    <a:latin typeface="Cambria" panose="02040503050406030204" pitchFamily="18" charset="0"/>
                    <a:ea typeface="Cambria" panose="02040503050406030204" pitchFamily="18" charset="0"/>
                    <a:cs typeface="+mn-cs"/>
                  </a:endParaRPr>
                </a:p>
              </p:txBody>
            </p:sp>
          </p:grpSp>
          <p:grpSp>
            <p:nvGrpSpPr>
              <p:cNvPr id="85" name="Group 84">
                <a:extLst>
                  <a:ext uri="{FF2B5EF4-FFF2-40B4-BE49-F238E27FC236}">
                    <a16:creationId xmlns:a16="http://schemas.microsoft.com/office/drawing/2014/main" id="{9C436782-4287-A64A-9CD3-578C4D52CFBD}"/>
                  </a:ext>
                </a:extLst>
              </p:cNvPr>
              <p:cNvGrpSpPr/>
              <p:nvPr/>
            </p:nvGrpSpPr>
            <p:grpSpPr>
              <a:xfrm>
                <a:off x="843911" y="3459948"/>
                <a:ext cx="1090732" cy="1017346"/>
                <a:chOff x="4636014" y="2665293"/>
                <a:chExt cx="1090732" cy="1017346"/>
              </a:xfrm>
            </p:grpSpPr>
            <p:cxnSp>
              <p:nvCxnSpPr>
                <p:cNvPr id="86" name="Düz Bağlayıcı 567">
                  <a:extLst>
                    <a:ext uri="{FF2B5EF4-FFF2-40B4-BE49-F238E27FC236}">
                      <a16:creationId xmlns:a16="http://schemas.microsoft.com/office/drawing/2014/main" id="{5CE23CDD-5FA6-8326-8245-A886BCA9BE59}"/>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Düz Bağlayıcı 568">
                  <a:extLst>
                    <a:ext uri="{FF2B5EF4-FFF2-40B4-BE49-F238E27FC236}">
                      <a16:creationId xmlns:a16="http://schemas.microsoft.com/office/drawing/2014/main" id="{F5101BE9-2FF8-AB2D-C514-746D5527B2FC}"/>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Düz Bağlayıcı 569">
                  <a:extLst>
                    <a:ext uri="{FF2B5EF4-FFF2-40B4-BE49-F238E27FC236}">
                      <a16:creationId xmlns:a16="http://schemas.microsoft.com/office/drawing/2014/main" id="{D18EB5FC-0CFB-791C-3E45-2E064DC496FB}"/>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Düz Bağlayıcı 570">
                  <a:extLst>
                    <a:ext uri="{FF2B5EF4-FFF2-40B4-BE49-F238E27FC236}">
                      <a16:creationId xmlns:a16="http://schemas.microsoft.com/office/drawing/2014/main" id="{6E37245D-A704-FBCE-4297-D7CAD2D00397}"/>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İkizkenar Üçgen 571">
                  <a:extLst>
                    <a:ext uri="{FF2B5EF4-FFF2-40B4-BE49-F238E27FC236}">
                      <a16:creationId xmlns:a16="http://schemas.microsoft.com/office/drawing/2014/main" id="{B39FEC0A-D153-4422-5A59-284A1E11EA23}"/>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1800" kern="1200">
                    <a:solidFill>
                      <a:prstClr val="white"/>
                    </a:solidFill>
                    <a:latin typeface="Cambria" panose="02040503050406030204" pitchFamily="18" charset="0"/>
                    <a:ea typeface="Cambria" panose="02040503050406030204" pitchFamily="18" charset="0"/>
                  </a:endParaRPr>
                </a:p>
              </p:txBody>
            </p:sp>
            <p:sp>
              <p:nvSpPr>
                <p:cNvPr id="91" name="Oval 90">
                  <a:extLst>
                    <a:ext uri="{FF2B5EF4-FFF2-40B4-BE49-F238E27FC236}">
                      <a16:creationId xmlns:a16="http://schemas.microsoft.com/office/drawing/2014/main" id="{1D9A28EF-F342-17A0-F049-B6CE245E0E90}"/>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1800" kern="1200">
                    <a:solidFill>
                      <a:prstClr val="white"/>
                    </a:solidFill>
                    <a:latin typeface="Cambria" panose="02040503050406030204" pitchFamily="18" charset="0"/>
                    <a:ea typeface="Cambria" panose="02040503050406030204" pitchFamily="18" charset="0"/>
                  </a:endParaRPr>
                </a:p>
              </p:txBody>
            </p:sp>
            <p:sp>
              <p:nvSpPr>
                <p:cNvPr id="92" name="İkizkenar Üçgen 573">
                  <a:extLst>
                    <a:ext uri="{FF2B5EF4-FFF2-40B4-BE49-F238E27FC236}">
                      <a16:creationId xmlns:a16="http://schemas.microsoft.com/office/drawing/2014/main" id="{1B4422A2-853B-A961-67BC-F405D6C50082}"/>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1800" kern="1200">
                    <a:solidFill>
                      <a:prstClr val="white"/>
                    </a:solidFill>
                    <a:latin typeface="Cambria" panose="02040503050406030204" pitchFamily="18" charset="0"/>
                    <a:ea typeface="Cambria" panose="02040503050406030204" pitchFamily="18" charset="0"/>
                  </a:endParaRPr>
                </a:p>
              </p:txBody>
            </p:sp>
            <p:sp>
              <p:nvSpPr>
                <p:cNvPr id="93" name="Oval 92">
                  <a:extLst>
                    <a:ext uri="{FF2B5EF4-FFF2-40B4-BE49-F238E27FC236}">
                      <a16:creationId xmlns:a16="http://schemas.microsoft.com/office/drawing/2014/main" id="{E77991CE-B43B-5C42-E164-0093683D70EC}"/>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1800" kern="1200">
                    <a:solidFill>
                      <a:prstClr val="white"/>
                    </a:solidFill>
                    <a:latin typeface="Cambria" panose="02040503050406030204" pitchFamily="18" charset="0"/>
                    <a:ea typeface="Cambria" panose="02040503050406030204" pitchFamily="18" charset="0"/>
                  </a:endParaRPr>
                </a:p>
              </p:txBody>
            </p:sp>
          </p:grpSp>
        </p:grpSp>
        <p:sp>
          <p:nvSpPr>
            <p:cNvPr id="187" name="Metin kutusu 34">
              <a:extLst>
                <a:ext uri="{FF2B5EF4-FFF2-40B4-BE49-F238E27FC236}">
                  <a16:creationId xmlns:a16="http://schemas.microsoft.com/office/drawing/2014/main" id="{709D068D-96AC-A8D2-95FF-D88D807503F1}"/>
                </a:ext>
              </a:extLst>
            </p:cNvPr>
            <p:cNvSpPr txBox="1"/>
            <p:nvPr/>
          </p:nvSpPr>
          <p:spPr>
            <a:xfrm>
              <a:off x="1706326" y="2465021"/>
              <a:ext cx="822456" cy="523220"/>
            </a:xfrm>
            <a:prstGeom prst="rect">
              <a:avLst/>
            </a:prstGeom>
            <a:noFill/>
          </p:spPr>
          <p:txBody>
            <a:bodyPr wrap="square" rtlCol="0">
              <a:spAutoFit/>
            </a:bodyPr>
            <a:lstStyle/>
            <a:p>
              <a:pPr defTabSz="457200">
                <a:buClrTx/>
                <a:defRPr/>
              </a:pPr>
              <a:r>
                <a:rPr lang="en-US" sz="2800" b="1" kern="1200" dirty="0" err="1">
                  <a:solidFill>
                    <a:prstClr val="black"/>
                  </a:solidFill>
                  <a:latin typeface="Cambria" panose="02040503050406030204" pitchFamily="18" charset="0"/>
                  <a:ea typeface="Cambria" panose="02040503050406030204" pitchFamily="18" charset="0"/>
                  <a:cs typeface="Cascadia Mono" panose="020B0609020000020004" pitchFamily="49" charset="0"/>
                </a:rPr>
                <a:t>src</a:t>
              </a:r>
              <a:endParaRPr lang="en-US" sz="2800" b="1" kern="1200" dirty="0">
                <a:solidFill>
                  <a:prstClr val="black"/>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88" name="Metin kutusu 34">
              <a:extLst>
                <a:ext uri="{FF2B5EF4-FFF2-40B4-BE49-F238E27FC236}">
                  <a16:creationId xmlns:a16="http://schemas.microsoft.com/office/drawing/2014/main" id="{DB3371D0-43D7-2378-2004-FAE98A9000E8}"/>
                </a:ext>
              </a:extLst>
            </p:cNvPr>
            <p:cNvSpPr txBox="1"/>
            <p:nvPr/>
          </p:nvSpPr>
          <p:spPr>
            <a:xfrm>
              <a:off x="937586" y="5320914"/>
              <a:ext cx="1053934" cy="523220"/>
            </a:xfrm>
            <a:prstGeom prst="rect">
              <a:avLst/>
            </a:prstGeom>
            <a:noFill/>
          </p:spPr>
          <p:txBody>
            <a:bodyPr wrap="square" rtlCol="0">
              <a:spAutoFit/>
            </a:bodyPr>
            <a:lstStyle/>
            <a:p>
              <a:pPr defTabSz="457200">
                <a:buClrTx/>
                <a:defRPr/>
              </a:pPr>
              <a:r>
                <a:rPr lang="en-US" sz="2800" b="1" kern="1200" dirty="0" err="1">
                  <a:solidFill>
                    <a:prstClr val="black"/>
                  </a:solidFill>
                  <a:latin typeface="Cambria" panose="02040503050406030204" pitchFamily="18" charset="0"/>
                  <a:ea typeface="Cambria" panose="02040503050406030204" pitchFamily="18" charset="0"/>
                  <a:cs typeface="Cascadia Mono" panose="020B0609020000020004" pitchFamily="49" charset="0"/>
                </a:rPr>
                <a:t>dst</a:t>
              </a:r>
              <a:endParaRPr lang="en-US" sz="2800" b="1" kern="1200" dirty="0">
                <a:solidFill>
                  <a:prstClr val="black"/>
                </a:solidFill>
                <a:latin typeface="Cambria" panose="02040503050406030204" pitchFamily="18" charset="0"/>
                <a:ea typeface="Cambria" panose="02040503050406030204" pitchFamily="18" charset="0"/>
                <a:cs typeface="Cascadia Mono" panose="020B0609020000020004" pitchFamily="49" charset="0"/>
              </a:endParaRPr>
            </a:p>
          </p:txBody>
        </p:sp>
      </p:grpSp>
      <p:sp>
        <p:nvSpPr>
          <p:cNvPr id="189" name="Dikdörtgen 256">
            <a:extLst>
              <a:ext uri="{FF2B5EF4-FFF2-40B4-BE49-F238E27FC236}">
                <a16:creationId xmlns:a16="http://schemas.microsoft.com/office/drawing/2014/main" id="{A409D726-5281-B4AB-0DD3-2605743874A0}"/>
              </a:ext>
            </a:extLst>
          </p:cNvPr>
          <p:cNvSpPr/>
          <p:nvPr/>
        </p:nvSpPr>
        <p:spPr>
          <a:xfrm>
            <a:off x="4019127" y="3832857"/>
            <a:ext cx="1171530" cy="381824"/>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defRPr/>
            </a:pPr>
            <a:r>
              <a:rPr lang="en-US" sz="2000" b="1" kern="1200" dirty="0">
                <a:solidFill>
                  <a:prstClr val="white"/>
                </a:solidFill>
                <a:latin typeface="Cambria" panose="02040503050406030204" pitchFamily="18" charset="0"/>
                <a:ea typeface="Cambria" panose="02040503050406030204" pitchFamily="18" charset="0"/>
                <a:cs typeface="Cascadia Mono" panose="020B0609020000020004" pitchFamily="49" charset="0"/>
              </a:rPr>
              <a:t>ACT </a:t>
            </a:r>
            <a:r>
              <a:rPr lang="en-US" sz="2000" b="1" kern="1200" dirty="0" err="1">
                <a:solidFill>
                  <a:prstClr val="white"/>
                </a:solidFill>
                <a:latin typeface="Cambria" panose="02040503050406030204" pitchFamily="18" charset="0"/>
                <a:ea typeface="Cambria" panose="02040503050406030204" pitchFamily="18" charset="0"/>
                <a:cs typeface="Cascadia Mono" panose="020B0609020000020004" pitchFamily="49" charset="0"/>
              </a:rPr>
              <a:t>src</a:t>
            </a:r>
            <a:endParaRPr lang="en-US" sz="2000" b="1" kern="1200" baseline="-25000" dirty="0">
              <a:solidFill>
                <a:prstClr val="white"/>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93" name="Dikdörtgen 256">
            <a:extLst>
              <a:ext uri="{FF2B5EF4-FFF2-40B4-BE49-F238E27FC236}">
                <a16:creationId xmlns:a16="http://schemas.microsoft.com/office/drawing/2014/main" id="{7C4DAA28-E13D-37DA-6021-334A11469A40}"/>
              </a:ext>
            </a:extLst>
          </p:cNvPr>
          <p:cNvSpPr/>
          <p:nvPr/>
        </p:nvSpPr>
        <p:spPr>
          <a:xfrm>
            <a:off x="7118357" y="3854940"/>
            <a:ext cx="1171530" cy="381824"/>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defRPr/>
            </a:pPr>
            <a:r>
              <a:rPr lang="en-US" sz="2000" b="1" kern="1200" dirty="0">
                <a:solidFill>
                  <a:prstClr val="white"/>
                </a:solidFill>
                <a:latin typeface="Cambria" panose="02040503050406030204" pitchFamily="18" charset="0"/>
                <a:ea typeface="Cambria" panose="02040503050406030204" pitchFamily="18" charset="0"/>
                <a:cs typeface="Cascadia Mono" panose="020B0609020000020004" pitchFamily="49" charset="0"/>
              </a:rPr>
              <a:t>ACT </a:t>
            </a:r>
            <a:r>
              <a:rPr lang="en-US" sz="2000" b="1" kern="1200" dirty="0" err="1">
                <a:solidFill>
                  <a:prstClr val="white"/>
                </a:solidFill>
                <a:latin typeface="Cambria" panose="02040503050406030204" pitchFamily="18" charset="0"/>
                <a:ea typeface="Cambria" panose="02040503050406030204" pitchFamily="18" charset="0"/>
                <a:cs typeface="Cascadia Mono" panose="020B0609020000020004" pitchFamily="49" charset="0"/>
              </a:rPr>
              <a:t>dst</a:t>
            </a:r>
            <a:endParaRPr lang="en-US" sz="2000" b="1" kern="1200" baseline="-25000" dirty="0">
              <a:solidFill>
                <a:prstClr val="white"/>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10" name="Arrow: Right 109">
            <a:extLst>
              <a:ext uri="{FF2B5EF4-FFF2-40B4-BE49-F238E27FC236}">
                <a16:creationId xmlns:a16="http://schemas.microsoft.com/office/drawing/2014/main" id="{8225A821-8CA5-15E4-0C26-FBCA389CF90B}"/>
              </a:ext>
            </a:extLst>
          </p:cNvPr>
          <p:cNvSpPr/>
          <p:nvPr/>
        </p:nvSpPr>
        <p:spPr>
          <a:xfrm rot="2966867">
            <a:off x="1781287" y="3552921"/>
            <a:ext cx="806421" cy="436277"/>
          </a:xfrm>
          <a:prstGeom prst="rightArrow">
            <a:avLst>
              <a:gd name="adj1" fmla="val 50000"/>
              <a:gd name="adj2" fmla="val 65504"/>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CH" sz="1800" kern="1200">
              <a:solidFill>
                <a:prstClr val="white"/>
              </a:solidFill>
              <a:latin typeface="Calibri" panose="020F0502020204030204"/>
            </a:endParaRPr>
          </a:p>
        </p:txBody>
      </p:sp>
      <p:grpSp>
        <p:nvGrpSpPr>
          <p:cNvPr id="178" name="Group 177">
            <a:extLst>
              <a:ext uri="{FF2B5EF4-FFF2-40B4-BE49-F238E27FC236}">
                <a16:creationId xmlns:a16="http://schemas.microsoft.com/office/drawing/2014/main" id="{B147FB51-D6F6-73F3-C1E2-CCAE57C545E5}"/>
              </a:ext>
            </a:extLst>
          </p:cNvPr>
          <p:cNvGrpSpPr/>
          <p:nvPr/>
        </p:nvGrpSpPr>
        <p:grpSpPr>
          <a:xfrm>
            <a:off x="5341983" y="2438272"/>
            <a:ext cx="1591196" cy="3379113"/>
            <a:chOff x="3817983" y="2438271"/>
            <a:chExt cx="1591196" cy="3379113"/>
          </a:xfrm>
        </p:grpSpPr>
        <p:grpSp>
          <p:nvGrpSpPr>
            <p:cNvPr id="56" name="Group 55">
              <a:extLst>
                <a:ext uri="{FF2B5EF4-FFF2-40B4-BE49-F238E27FC236}">
                  <a16:creationId xmlns:a16="http://schemas.microsoft.com/office/drawing/2014/main" id="{12C0EDC9-7014-0BA0-312F-067FFFFDE046}"/>
                </a:ext>
              </a:extLst>
            </p:cNvPr>
            <p:cNvGrpSpPr/>
            <p:nvPr/>
          </p:nvGrpSpPr>
          <p:grpSpPr>
            <a:xfrm>
              <a:off x="3954163" y="2924912"/>
              <a:ext cx="1219255" cy="2448184"/>
              <a:chOff x="785736" y="2752247"/>
              <a:chExt cx="1219255" cy="2448184"/>
            </a:xfrm>
          </p:grpSpPr>
          <p:grpSp>
            <p:nvGrpSpPr>
              <p:cNvPr id="59" name="Group 58">
                <a:extLst>
                  <a:ext uri="{FF2B5EF4-FFF2-40B4-BE49-F238E27FC236}">
                    <a16:creationId xmlns:a16="http://schemas.microsoft.com/office/drawing/2014/main" id="{4BDD1621-80E7-AF3F-067D-198751D47489}"/>
                  </a:ext>
                </a:extLst>
              </p:cNvPr>
              <p:cNvGrpSpPr/>
              <p:nvPr/>
            </p:nvGrpSpPr>
            <p:grpSpPr>
              <a:xfrm>
                <a:off x="785736" y="2752247"/>
                <a:ext cx="1219255" cy="2448184"/>
                <a:chOff x="1084250" y="2810472"/>
                <a:chExt cx="590363" cy="1178709"/>
              </a:xfrm>
            </p:grpSpPr>
            <p:sp>
              <p:nvSpPr>
                <p:cNvPr id="72" name="Google Shape;196;p21">
                  <a:extLst>
                    <a:ext uri="{FF2B5EF4-FFF2-40B4-BE49-F238E27FC236}">
                      <a16:creationId xmlns:a16="http://schemas.microsoft.com/office/drawing/2014/main" id="{FE59DF16-BED6-5556-AEE9-B7BB7B0D9350}"/>
                    </a:ext>
                  </a:extLst>
                </p:cNvPr>
                <p:cNvSpPr/>
                <p:nvPr/>
              </p:nvSpPr>
              <p:spPr>
                <a:xfrm>
                  <a:off x="1084250" y="3112489"/>
                  <a:ext cx="583425" cy="528526"/>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algn="ctr" defTabSz="457200">
                    <a:buClrTx/>
                    <a:defRPr/>
                  </a:pPr>
                  <a:r>
                    <a:rPr lang="en" sz="1900" b="1" kern="1200" dirty="0">
                      <a:solidFill>
                        <a:srgbClr val="FFFFFF"/>
                      </a:solidFill>
                      <a:latin typeface="Calibri" panose="020F0502020204030204"/>
                      <a:ea typeface="+mn-ea"/>
                      <a:cs typeface="+mn-cs"/>
                    </a:rPr>
                    <a:t>SA</a:t>
                  </a:r>
                  <a:endParaRPr sz="1900" b="1" kern="1200" dirty="0">
                    <a:solidFill>
                      <a:srgbClr val="FFFFFF"/>
                    </a:solidFill>
                    <a:latin typeface="Calibri" panose="020F0502020204030204"/>
                    <a:ea typeface="+mn-ea"/>
                    <a:cs typeface="+mn-cs"/>
                  </a:endParaRPr>
                </a:p>
              </p:txBody>
            </p:sp>
            <p:cxnSp>
              <p:nvCxnSpPr>
                <p:cNvPr id="73" name="Google Shape;208;p21">
                  <a:extLst>
                    <a:ext uri="{FF2B5EF4-FFF2-40B4-BE49-F238E27FC236}">
                      <a16:creationId xmlns:a16="http://schemas.microsoft.com/office/drawing/2014/main" id="{36A31A8D-A89B-FC2B-7FDD-EA91D5ED0547}"/>
                    </a:ext>
                  </a:extLst>
                </p:cNvPr>
                <p:cNvCxnSpPr>
                  <a:cxnSpLocks/>
                  <a:endCxn id="74" idx="0"/>
                </p:cNvCxnSpPr>
                <p:nvPr/>
              </p:nvCxnSpPr>
              <p:spPr>
                <a:xfrm flipV="1">
                  <a:off x="1550683" y="2810472"/>
                  <a:ext cx="7034" cy="449874"/>
                </a:xfrm>
                <a:prstGeom prst="straightConnector1">
                  <a:avLst/>
                </a:prstGeom>
                <a:noFill/>
                <a:ln w="76200" cap="flat" cmpd="sng">
                  <a:solidFill>
                    <a:srgbClr val="0070C0"/>
                  </a:solidFill>
                  <a:prstDash val="solid"/>
                  <a:round/>
                  <a:headEnd type="none" w="med" len="med"/>
                  <a:tailEnd type="none" w="med" len="med"/>
                </a:ln>
              </p:spPr>
            </p:cxnSp>
            <p:sp>
              <p:nvSpPr>
                <p:cNvPr id="74" name="Google Shape;217;p21">
                  <a:extLst>
                    <a:ext uri="{FF2B5EF4-FFF2-40B4-BE49-F238E27FC236}">
                      <a16:creationId xmlns:a16="http://schemas.microsoft.com/office/drawing/2014/main" id="{E1A75BE1-5F76-DFB9-209F-6F6DDAA8B7B7}"/>
                    </a:ext>
                  </a:extLst>
                </p:cNvPr>
                <p:cNvSpPr/>
                <p:nvPr/>
              </p:nvSpPr>
              <p:spPr>
                <a:xfrm>
                  <a:off x="1440821" y="2810472"/>
                  <a:ext cx="233792" cy="232109"/>
                </a:xfrm>
                <a:prstGeom prst="ellipse">
                  <a:avLst/>
                </a:prstGeom>
                <a:solidFill>
                  <a:schemeClr val="bg1"/>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algn="ctr" defTabSz="457200">
                    <a:buClrTx/>
                    <a:defRPr/>
                  </a:pPr>
                  <a:r>
                    <a:rPr lang="en-US" sz="2400" b="1" kern="1200" dirty="0">
                      <a:solidFill>
                        <a:srgbClr val="0070C0"/>
                      </a:solidFill>
                      <a:latin typeface="Cambria" panose="02040503050406030204" pitchFamily="18" charset="0"/>
                      <a:ea typeface="Cambria" panose="02040503050406030204" pitchFamily="18" charset="0"/>
                      <a:cs typeface="+mn-cs"/>
                    </a:rPr>
                    <a:t>A</a:t>
                  </a:r>
                  <a:endParaRPr sz="2400" b="1" kern="1200" dirty="0">
                    <a:solidFill>
                      <a:srgbClr val="0070C0"/>
                    </a:solidFill>
                    <a:latin typeface="Cambria" panose="02040503050406030204" pitchFamily="18" charset="0"/>
                    <a:ea typeface="Cambria" panose="02040503050406030204" pitchFamily="18" charset="0"/>
                    <a:cs typeface="+mn-cs"/>
                  </a:endParaRPr>
                </a:p>
              </p:txBody>
            </p:sp>
            <p:cxnSp>
              <p:nvCxnSpPr>
                <p:cNvPr id="70" name="Google Shape;175;p21">
                  <a:extLst>
                    <a:ext uri="{FF2B5EF4-FFF2-40B4-BE49-F238E27FC236}">
                      <a16:creationId xmlns:a16="http://schemas.microsoft.com/office/drawing/2014/main" id="{B38FE9F2-5071-90C0-FD32-93571312AE0A}"/>
                    </a:ext>
                  </a:extLst>
                </p:cNvPr>
                <p:cNvCxnSpPr>
                  <a:cxnSpLocks/>
                </p:cNvCxnSpPr>
                <p:nvPr/>
              </p:nvCxnSpPr>
              <p:spPr>
                <a:xfrm flipV="1">
                  <a:off x="1199851" y="3536014"/>
                  <a:ext cx="0" cy="453167"/>
                </a:xfrm>
                <a:prstGeom prst="straightConnector1">
                  <a:avLst/>
                </a:prstGeom>
                <a:noFill/>
                <a:ln w="76200" cap="flat" cmpd="sng">
                  <a:solidFill>
                    <a:srgbClr val="000000"/>
                  </a:solidFill>
                  <a:prstDash val="solid"/>
                  <a:round/>
                  <a:headEnd type="none" w="med" len="med"/>
                  <a:tailEnd type="none" w="med" len="med"/>
                </a:ln>
              </p:spPr>
            </p:cxnSp>
            <p:sp>
              <p:nvSpPr>
                <p:cNvPr id="71" name="Google Shape;182;p21">
                  <a:extLst>
                    <a:ext uri="{FF2B5EF4-FFF2-40B4-BE49-F238E27FC236}">
                      <a16:creationId xmlns:a16="http://schemas.microsoft.com/office/drawing/2014/main" id="{E639F91C-16B6-EDBA-BFEA-262CE9F54A2B}"/>
                    </a:ext>
                  </a:extLst>
                </p:cNvPr>
                <p:cNvSpPr/>
                <p:nvPr/>
              </p:nvSpPr>
              <p:spPr>
                <a:xfrm>
                  <a:off x="1084250" y="3757072"/>
                  <a:ext cx="233792" cy="232109"/>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defTabSz="457200">
                    <a:buClrTx/>
                    <a:defRPr/>
                  </a:pPr>
                  <a:endParaRPr lang="en-US" sz="2400" b="1" kern="1200" dirty="0">
                    <a:solidFill>
                      <a:srgbClr val="C06900"/>
                    </a:solidFill>
                    <a:latin typeface="Cambria" panose="02040503050406030204" pitchFamily="18" charset="0"/>
                    <a:ea typeface="Cambria" panose="02040503050406030204" pitchFamily="18" charset="0"/>
                    <a:cs typeface="+mn-cs"/>
                  </a:endParaRPr>
                </a:p>
              </p:txBody>
            </p:sp>
          </p:grpSp>
          <p:grpSp>
            <p:nvGrpSpPr>
              <p:cNvPr id="60" name="Group 59">
                <a:extLst>
                  <a:ext uri="{FF2B5EF4-FFF2-40B4-BE49-F238E27FC236}">
                    <a16:creationId xmlns:a16="http://schemas.microsoft.com/office/drawing/2014/main" id="{C83F659B-6BDB-BAC0-52EA-4A572FF7049B}"/>
                  </a:ext>
                </a:extLst>
              </p:cNvPr>
              <p:cNvGrpSpPr/>
              <p:nvPr/>
            </p:nvGrpSpPr>
            <p:grpSpPr>
              <a:xfrm>
                <a:off x="843911" y="3443904"/>
                <a:ext cx="1090732" cy="858496"/>
                <a:chOff x="4636014" y="2649249"/>
                <a:chExt cx="1090732" cy="858496"/>
              </a:xfrm>
            </p:grpSpPr>
            <p:cxnSp>
              <p:nvCxnSpPr>
                <p:cNvPr id="61" name="Düz Bağlayıcı 567">
                  <a:extLst>
                    <a:ext uri="{FF2B5EF4-FFF2-40B4-BE49-F238E27FC236}">
                      <a16:creationId xmlns:a16="http://schemas.microsoft.com/office/drawing/2014/main" id="{6317DCF7-2A7B-E33D-19F9-0CAF0E4CD478}"/>
                    </a:ext>
                  </a:extLst>
                </p:cNvPr>
                <p:cNvCxnSpPr>
                  <a:cxnSpLocks/>
                  <a:endCxn id="66" idx="3"/>
                </p:cNvCxnSpPr>
                <p:nvPr/>
              </p:nvCxnSpPr>
              <p:spPr>
                <a:xfrm>
                  <a:off x="4813427" y="2753125"/>
                  <a:ext cx="1097" cy="57937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Düz Bağlayıcı 568">
                  <a:extLst>
                    <a:ext uri="{FF2B5EF4-FFF2-40B4-BE49-F238E27FC236}">
                      <a16:creationId xmlns:a16="http://schemas.microsoft.com/office/drawing/2014/main" id="{C2F31692-DF24-99B7-0303-7520EE1D10D1}"/>
                    </a:ext>
                  </a:extLst>
                </p:cNvPr>
                <p:cNvCxnSpPr>
                  <a:cxnSpLocks/>
                  <a:endCxn id="69" idx="2"/>
                </p:cNvCxnSpPr>
                <p:nvPr/>
              </p:nvCxnSpPr>
              <p:spPr>
                <a:xfrm flipH="1">
                  <a:off x="5541227" y="2649249"/>
                  <a:ext cx="2794" cy="72176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Düz Bağlayıcı 569">
                  <a:extLst>
                    <a:ext uri="{FF2B5EF4-FFF2-40B4-BE49-F238E27FC236}">
                      <a16:creationId xmlns:a16="http://schemas.microsoft.com/office/drawing/2014/main" id="{2782D868-6263-26EF-4B82-CA0A70D5C5A7}"/>
                    </a:ext>
                  </a:extLst>
                </p:cNvPr>
                <p:cNvCxnSpPr>
                  <a:cxnSpLocks/>
                </p:cNvCxnSpPr>
                <p:nvPr/>
              </p:nvCxnSpPr>
              <p:spPr>
                <a:xfrm>
                  <a:off x="4779337" y="2740425"/>
                  <a:ext cx="796309"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4" name="Düz Bağlayıcı 570">
                  <a:extLst>
                    <a:ext uri="{FF2B5EF4-FFF2-40B4-BE49-F238E27FC236}">
                      <a16:creationId xmlns:a16="http://schemas.microsoft.com/office/drawing/2014/main" id="{9C512944-D9C7-D3DA-0757-ABF256A1AFE4}"/>
                    </a:ext>
                  </a:extLst>
                </p:cNvPr>
                <p:cNvCxnSpPr>
                  <a:cxnSpLocks/>
                </p:cNvCxnSpPr>
                <p:nvPr/>
              </p:nvCxnSpPr>
              <p:spPr>
                <a:xfrm>
                  <a:off x="4841861" y="3504485"/>
                  <a:ext cx="669914" cy="326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C6AC1B8E-69D8-E8DD-4F61-E09EE7D468C7}"/>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1800" kern="1200">
                    <a:solidFill>
                      <a:prstClr val="white"/>
                    </a:solidFill>
                    <a:latin typeface="Cambria" panose="02040503050406030204" pitchFamily="18" charset="0"/>
                    <a:ea typeface="Cambria" panose="02040503050406030204" pitchFamily="18" charset="0"/>
                  </a:endParaRPr>
                </a:p>
              </p:txBody>
            </p:sp>
            <p:sp>
              <p:nvSpPr>
                <p:cNvPr id="68" name="İkizkenar Üçgen 573">
                  <a:extLst>
                    <a:ext uri="{FF2B5EF4-FFF2-40B4-BE49-F238E27FC236}">
                      <a16:creationId xmlns:a16="http://schemas.microsoft.com/office/drawing/2014/main" id="{FB34B6CD-F155-72A5-788D-7C93F4C56A5C}"/>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1800" kern="1200">
                    <a:solidFill>
                      <a:prstClr val="white"/>
                    </a:solidFill>
                    <a:latin typeface="Cambria" panose="02040503050406030204" pitchFamily="18" charset="0"/>
                    <a:ea typeface="Cambria" panose="02040503050406030204" pitchFamily="18" charset="0"/>
                  </a:endParaRPr>
                </a:p>
              </p:txBody>
            </p:sp>
            <p:sp>
              <p:nvSpPr>
                <p:cNvPr id="66" name="İkizkenar Üçgen 571">
                  <a:extLst>
                    <a:ext uri="{FF2B5EF4-FFF2-40B4-BE49-F238E27FC236}">
                      <a16:creationId xmlns:a16="http://schemas.microsoft.com/office/drawing/2014/main" id="{F54B5A83-C9AA-0B68-B8F2-E0B243605FA8}"/>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1800" kern="1200">
                    <a:solidFill>
                      <a:prstClr val="white"/>
                    </a:solidFill>
                    <a:latin typeface="Cambria" panose="02040503050406030204" pitchFamily="18" charset="0"/>
                    <a:ea typeface="Cambria" panose="02040503050406030204" pitchFamily="18" charset="0"/>
                  </a:endParaRPr>
                </a:p>
              </p:txBody>
            </p:sp>
            <p:sp>
              <p:nvSpPr>
                <p:cNvPr id="69" name="Oval 68">
                  <a:extLst>
                    <a:ext uri="{FF2B5EF4-FFF2-40B4-BE49-F238E27FC236}">
                      <a16:creationId xmlns:a16="http://schemas.microsoft.com/office/drawing/2014/main" id="{D02EEAAA-4B37-DA53-2F40-E08EBC0BC51B}"/>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1800" kern="1200">
                    <a:solidFill>
                      <a:prstClr val="white"/>
                    </a:solidFill>
                    <a:latin typeface="Cambria" panose="02040503050406030204" pitchFamily="18" charset="0"/>
                    <a:ea typeface="Cambria" panose="02040503050406030204" pitchFamily="18" charset="0"/>
                  </a:endParaRPr>
                </a:p>
              </p:txBody>
            </p:sp>
          </p:grpSp>
        </p:grpSp>
        <p:sp>
          <p:nvSpPr>
            <p:cNvPr id="57" name="Metin kutusu 34">
              <a:extLst>
                <a:ext uri="{FF2B5EF4-FFF2-40B4-BE49-F238E27FC236}">
                  <a16:creationId xmlns:a16="http://schemas.microsoft.com/office/drawing/2014/main" id="{67C64FFF-5578-E130-592F-3A7ABDDA170C}"/>
                </a:ext>
              </a:extLst>
            </p:cNvPr>
            <p:cNvSpPr txBox="1"/>
            <p:nvPr/>
          </p:nvSpPr>
          <p:spPr>
            <a:xfrm>
              <a:off x="4586723" y="2438271"/>
              <a:ext cx="822456" cy="523220"/>
            </a:xfrm>
            <a:prstGeom prst="rect">
              <a:avLst/>
            </a:prstGeom>
            <a:noFill/>
          </p:spPr>
          <p:txBody>
            <a:bodyPr wrap="square" rtlCol="0">
              <a:spAutoFit/>
            </a:bodyPr>
            <a:lstStyle/>
            <a:p>
              <a:pPr defTabSz="457200">
                <a:buClrTx/>
                <a:defRPr/>
              </a:pPr>
              <a:r>
                <a:rPr lang="en-US" sz="2800" b="1" kern="1200" dirty="0" err="1">
                  <a:solidFill>
                    <a:prstClr val="black"/>
                  </a:solidFill>
                  <a:latin typeface="Cambria" panose="02040503050406030204" pitchFamily="18" charset="0"/>
                  <a:ea typeface="Cambria" panose="02040503050406030204" pitchFamily="18" charset="0"/>
                  <a:cs typeface="Cascadia Mono" panose="020B0609020000020004" pitchFamily="49" charset="0"/>
                </a:rPr>
                <a:t>src</a:t>
              </a:r>
              <a:endParaRPr lang="en-US" sz="2800" b="1" kern="1200" dirty="0">
                <a:solidFill>
                  <a:prstClr val="black"/>
                </a:solidFill>
                <a:latin typeface="Cambria" panose="02040503050406030204" pitchFamily="18" charset="0"/>
                <a:ea typeface="Cambria" panose="02040503050406030204" pitchFamily="18" charset="0"/>
                <a:cs typeface="Cascadia Mono" panose="020B0609020000020004" pitchFamily="49" charset="0"/>
              </a:endParaRPr>
            </a:p>
          </p:txBody>
        </p:sp>
        <p:sp>
          <p:nvSpPr>
            <p:cNvPr id="58" name="Metin kutusu 34">
              <a:extLst>
                <a:ext uri="{FF2B5EF4-FFF2-40B4-BE49-F238E27FC236}">
                  <a16:creationId xmlns:a16="http://schemas.microsoft.com/office/drawing/2014/main" id="{D1B6E769-67AC-4ED4-9077-86A1E1947438}"/>
                </a:ext>
              </a:extLst>
            </p:cNvPr>
            <p:cNvSpPr txBox="1"/>
            <p:nvPr/>
          </p:nvSpPr>
          <p:spPr>
            <a:xfrm>
              <a:off x="3817983" y="5294164"/>
              <a:ext cx="1053934" cy="523220"/>
            </a:xfrm>
            <a:prstGeom prst="rect">
              <a:avLst/>
            </a:prstGeom>
            <a:noFill/>
          </p:spPr>
          <p:txBody>
            <a:bodyPr wrap="square" rtlCol="0">
              <a:spAutoFit/>
            </a:bodyPr>
            <a:lstStyle/>
            <a:p>
              <a:pPr defTabSz="457200">
                <a:buClrTx/>
                <a:defRPr/>
              </a:pPr>
              <a:r>
                <a:rPr lang="en-US" sz="2800" b="1" kern="1200" dirty="0" err="1">
                  <a:solidFill>
                    <a:prstClr val="black"/>
                  </a:solidFill>
                  <a:latin typeface="Cambria" panose="02040503050406030204" pitchFamily="18" charset="0"/>
                  <a:ea typeface="Cambria" panose="02040503050406030204" pitchFamily="18" charset="0"/>
                  <a:cs typeface="Cascadia Mono" panose="020B0609020000020004" pitchFamily="49" charset="0"/>
                </a:rPr>
                <a:t>dst</a:t>
              </a:r>
              <a:endParaRPr lang="en-US" sz="2800" b="1" kern="1200" dirty="0">
                <a:solidFill>
                  <a:prstClr val="black"/>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113" name="Google Shape;175;p21">
              <a:extLst>
                <a:ext uri="{FF2B5EF4-FFF2-40B4-BE49-F238E27FC236}">
                  <a16:creationId xmlns:a16="http://schemas.microsoft.com/office/drawing/2014/main" id="{9BDF5ECE-E0C0-0676-6D45-183DEEFAEB45}"/>
                </a:ext>
              </a:extLst>
            </p:cNvPr>
            <p:cNvCxnSpPr>
              <a:cxnSpLocks/>
              <a:endCxn id="66" idx="3"/>
            </p:cNvCxnSpPr>
            <p:nvPr/>
          </p:nvCxnSpPr>
          <p:spPr>
            <a:xfrm flipV="1">
              <a:off x="4189751" y="4299823"/>
              <a:ext cx="1097" cy="192384"/>
            </a:xfrm>
            <a:prstGeom prst="straightConnector1">
              <a:avLst/>
            </a:prstGeom>
            <a:noFill/>
            <a:ln w="76200" cap="flat" cmpd="sng">
              <a:solidFill>
                <a:srgbClr val="7030A0"/>
              </a:solidFill>
              <a:prstDash val="solid"/>
              <a:round/>
              <a:headEnd type="none" w="med" len="med"/>
              <a:tailEnd type="none" w="med" len="med"/>
            </a:ln>
          </p:spPr>
        </p:cxnSp>
        <p:cxnSp>
          <p:nvCxnSpPr>
            <p:cNvPr id="116" name="Google Shape;175;p21">
              <a:extLst>
                <a:ext uri="{FF2B5EF4-FFF2-40B4-BE49-F238E27FC236}">
                  <a16:creationId xmlns:a16="http://schemas.microsoft.com/office/drawing/2014/main" id="{3D31FA31-2CA2-E0F4-25F4-AC82A582C84F}"/>
                </a:ext>
              </a:extLst>
            </p:cNvPr>
            <p:cNvCxnSpPr>
              <a:cxnSpLocks/>
            </p:cNvCxnSpPr>
            <p:nvPr/>
          </p:nvCxnSpPr>
          <p:spPr>
            <a:xfrm flipV="1">
              <a:off x="4913351" y="4318859"/>
              <a:ext cx="1097" cy="192384"/>
            </a:xfrm>
            <a:prstGeom prst="straightConnector1">
              <a:avLst/>
            </a:prstGeom>
            <a:noFill/>
            <a:ln w="76200" cap="flat" cmpd="sng">
              <a:solidFill>
                <a:srgbClr val="7030A0"/>
              </a:solidFill>
              <a:prstDash val="solid"/>
              <a:round/>
              <a:headEnd type="none" w="med" len="med"/>
              <a:tailEnd type="none" w="med" len="med"/>
            </a:ln>
          </p:spPr>
        </p:cxnSp>
      </p:grpSp>
      <p:grpSp>
        <p:nvGrpSpPr>
          <p:cNvPr id="209" name="Group 208">
            <a:extLst>
              <a:ext uri="{FF2B5EF4-FFF2-40B4-BE49-F238E27FC236}">
                <a16:creationId xmlns:a16="http://schemas.microsoft.com/office/drawing/2014/main" id="{D17AF66D-8C8B-BDF7-E9A6-F1D007A327C9}"/>
              </a:ext>
            </a:extLst>
          </p:cNvPr>
          <p:cNvGrpSpPr/>
          <p:nvPr/>
        </p:nvGrpSpPr>
        <p:grpSpPr>
          <a:xfrm>
            <a:off x="8546142" y="2482516"/>
            <a:ext cx="1591196" cy="3379113"/>
            <a:chOff x="7022142" y="2482515"/>
            <a:chExt cx="1591196" cy="3379113"/>
          </a:xfrm>
        </p:grpSpPr>
        <p:grpSp>
          <p:nvGrpSpPr>
            <p:cNvPr id="179" name="Group 178">
              <a:extLst>
                <a:ext uri="{FF2B5EF4-FFF2-40B4-BE49-F238E27FC236}">
                  <a16:creationId xmlns:a16="http://schemas.microsoft.com/office/drawing/2014/main" id="{60BB2227-9D37-8E0A-8831-ACE6150F5112}"/>
                </a:ext>
              </a:extLst>
            </p:cNvPr>
            <p:cNvGrpSpPr/>
            <p:nvPr/>
          </p:nvGrpSpPr>
          <p:grpSpPr>
            <a:xfrm>
              <a:off x="7022142" y="2482515"/>
              <a:ext cx="1591196" cy="3379113"/>
              <a:chOff x="3817983" y="2438271"/>
              <a:chExt cx="1591196" cy="3379113"/>
            </a:xfrm>
          </p:grpSpPr>
          <p:grpSp>
            <p:nvGrpSpPr>
              <p:cNvPr id="180" name="Group 179">
                <a:extLst>
                  <a:ext uri="{FF2B5EF4-FFF2-40B4-BE49-F238E27FC236}">
                    <a16:creationId xmlns:a16="http://schemas.microsoft.com/office/drawing/2014/main" id="{6AD023F5-E098-72C4-7EA8-43B48565DEED}"/>
                  </a:ext>
                </a:extLst>
              </p:cNvPr>
              <p:cNvGrpSpPr/>
              <p:nvPr/>
            </p:nvGrpSpPr>
            <p:grpSpPr>
              <a:xfrm>
                <a:off x="3954163" y="2924912"/>
                <a:ext cx="1219255" cy="2448184"/>
                <a:chOff x="785736" y="2752247"/>
                <a:chExt cx="1219255" cy="2448184"/>
              </a:xfrm>
            </p:grpSpPr>
            <p:grpSp>
              <p:nvGrpSpPr>
                <p:cNvPr id="185" name="Group 184">
                  <a:extLst>
                    <a:ext uri="{FF2B5EF4-FFF2-40B4-BE49-F238E27FC236}">
                      <a16:creationId xmlns:a16="http://schemas.microsoft.com/office/drawing/2014/main" id="{7A2003F6-6794-BD71-A54A-5BD5613F322F}"/>
                    </a:ext>
                  </a:extLst>
                </p:cNvPr>
                <p:cNvGrpSpPr/>
                <p:nvPr/>
              </p:nvGrpSpPr>
              <p:grpSpPr>
                <a:xfrm>
                  <a:off x="785736" y="2752247"/>
                  <a:ext cx="1219255" cy="2448184"/>
                  <a:chOff x="1084250" y="2810472"/>
                  <a:chExt cx="590363" cy="1178709"/>
                </a:xfrm>
              </p:grpSpPr>
              <p:sp>
                <p:nvSpPr>
                  <p:cNvPr id="203" name="Google Shape;196;p21">
                    <a:extLst>
                      <a:ext uri="{FF2B5EF4-FFF2-40B4-BE49-F238E27FC236}">
                        <a16:creationId xmlns:a16="http://schemas.microsoft.com/office/drawing/2014/main" id="{FB3DB7F3-AC1E-5576-B18F-C98DCE709DF0}"/>
                      </a:ext>
                    </a:extLst>
                  </p:cNvPr>
                  <p:cNvSpPr/>
                  <p:nvPr/>
                </p:nvSpPr>
                <p:spPr>
                  <a:xfrm>
                    <a:off x="1084250" y="3112489"/>
                    <a:ext cx="583425" cy="528526"/>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algn="ctr" defTabSz="457200">
                      <a:buClrTx/>
                      <a:defRPr/>
                    </a:pPr>
                    <a:r>
                      <a:rPr lang="en" sz="1900" b="1" kern="1200" dirty="0">
                        <a:solidFill>
                          <a:srgbClr val="FFFFFF"/>
                        </a:solidFill>
                        <a:latin typeface="Calibri" panose="020F0502020204030204"/>
                        <a:ea typeface="+mn-ea"/>
                        <a:cs typeface="+mn-cs"/>
                      </a:rPr>
                      <a:t>SA</a:t>
                    </a:r>
                    <a:endParaRPr sz="1900" b="1" kern="1200" dirty="0">
                      <a:solidFill>
                        <a:srgbClr val="FFFFFF"/>
                      </a:solidFill>
                      <a:latin typeface="Calibri" panose="020F0502020204030204"/>
                      <a:ea typeface="+mn-ea"/>
                      <a:cs typeface="+mn-cs"/>
                    </a:endParaRPr>
                  </a:p>
                </p:txBody>
              </p:sp>
              <p:cxnSp>
                <p:nvCxnSpPr>
                  <p:cNvPr id="204" name="Google Shape;208;p21">
                    <a:extLst>
                      <a:ext uri="{FF2B5EF4-FFF2-40B4-BE49-F238E27FC236}">
                        <a16:creationId xmlns:a16="http://schemas.microsoft.com/office/drawing/2014/main" id="{7D324207-CBFD-F852-F174-846490B71597}"/>
                      </a:ext>
                    </a:extLst>
                  </p:cNvPr>
                  <p:cNvCxnSpPr>
                    <a:cxnSpLocks/>
                    <a:endCxn id="205" idx="0"/>
                  </p:cNvCxnSpPr>
                  <p:nvPr/>
                </p:nvCxnSpPr>
                <p:spPr>
                  <a:xfrm flipV="1">
                    <a:off x="1550683" y="2810472"/>
                    <a:ext cx="7034" cy="449874"/>
                  </a:xfrm>
                  <a:prstGeom prst="straightConnector1">
                    <a:avLst/>
                  </a:prstGeom>
                  <a:noFill/>
                  <a:ln w="76200" cap="flat" cmpd="sng">
                    <a:solidFill>
                      <a:srgbClr val="0070C0"/>
                    </a:solidFill>
                    <a:prstDash val="solid"/>
                    <a:round/>
                    <a:headEnd type="none" w="med" len="med"/>
                    <a:tailEnd type="none" w="med" len="med"/>
                  </a:ln>
                </p:spPr>
              </p:cxnSp>
              <p:sp>
                <p:nvSpPr>
                  <p:cNvPr id="205" name="Google Shape;217;p21">
                    <a:extLst>
                      <a:ext uri="{FF2B5EF4-FFF2-40B4-BE49-F238E27FC236}">
                        <a16:creationId xmlns:a16="http://schemas.microsoft.com/office/drawing/2014/main" id="{B09BA3D7-B1CB-B0F9-90C2-4B5F8FCAB3FB}"/>
                      </a:ext>
                    </a:extLst>
                  </p:cNvPr>
                  <p:cNvSpPr/>
                  <p:nvPr/>
                </p:nvSpPr>
                <p:spPr>
                  <a:xfrm>
                    <a:off x="1440821" y="2810472"/>
                    <a:ext cx="233792" cy="232109"/>
                  </a:xfrm>
                  <a:prstGeom prst="ellipse">
                    <a:avLst/>
                  </a:prstGeom>
                  <a:solidFill>
                    <a:schemeClr val="bg1"/>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algn="ctr" defTabSz="457200">
                      <a:buClrTx/>
                      <a:defRPr/>
                    </a:pPr>
                    <a:r>
                      <a:rPr lang="en-US" sz="2400" b="1" kern="1200" dirty="0">
                        <a:solidFill>
                          <a:srgbClr val="0070C0"/>
                        </a:solidFill>
                        <a:latin typeface="Cambria" panose="02040503050406030204" pitchFamily="18" charset="0"/>
                        <a:ea typeface="Cambria" panose="02040503050406030204" pitchFamily="18" charset="0"/>
                        <a:cs typeface="+mn-cs"/>
                      </a:rPr>
                      <a:t>A</a:t>
                    </a:r>
                    <a:endParaRPr sz="2400" b="1" kern="1200" dirty="0">
                      <a:solidFill>
                        <a:srgbClr val="0070C0"/>
                      </a:solidFill>
                      <a:latin typeface="Cambria" panose="02040503050406030204" pitchFamily="18" charset="0"/>
                      <a:ea typeface="Cambria" panose="02040503050406030204" pitchFamily="18" charset="0"/>
                      <a:cs typeface="+mn-cs"/>
                    </a:endParaRPr>
                  </a:p>
                </p:txBody>
              </p:sp>
              <p:cxnSp>
                <p:nvCxnSpPr>
                  <p:cNvPr id="206" name="Google Shape;175;p21">
                    <a:extLst>
                      <a:ext uri="{FF2B5EF4-FFF2-40B4-BE49-F238E27FC236}">
                        <a16:creationId xmlns:a16="http://schemas.microsoft.com/office/drawing/2014/main" id="{2B885010-B70B-4AEB-72BC-89B5C54704CB}"/>
                      </a:ext>
                    </a:extLst>
                  </p:cNvPr>
                  <p:cNvCxnSpPr>
                    <a:cxnSpLocks/>
                  </p:cNvCxnSpPr>
                  <p:nvPr/>
                </p:nvCxnSpPr>
                <p:spPr>
                  <a:xfrm flipV="1">
                    <a:off x="1197200" y="3536014"/>
                    <a:ext cx="0" cy="453167"/>
                  </a:xfrm>
                  <a:prstGeom prst="straightConnector1">
                    <a:avLst/>
                  </a:prstGeom>
                  <a:noFill/>
                  <a:ln w="76200" cap="flat" cmpd="sng">
                    <a:solidFill>
                      <a:srgbClr val="7030A0"/>
                    </a:solidFill>
                    <a:prstDash val="solid"/>
                    <a:round/>
                    <a:headEnd type="none" w="med" len="med"/>
                    <a:tailEnd type="none" w="med" len="med"/>
                  </a:ln>
                </p:spPr>
              </p:cxnSp>
              <p:sp>
                <p:nvSpPr>
                  <p:cNvPr id="207" name="Google Shape;182;p21">
                    <a:extLst>
                      <a:ext uri="{FF2B5EF4-FFF2-40B4-BE49-F238E27FC236}">
                        <a16:creationId xmlns:a16="http://schemas.microsoft.com/office/drawing/2014/main" id="{C23C51AB-9992-561C-E287-B160F163E244}"/>
                      </a:ext>
                    </a:extLst>
                  </p:cNvPr>
                  <p:cNvSpPr/>
                  <p:nvPr/>
                </p:nvSpPr>
                <p:spPr>
                  <a:xfrm>
                    <a:off x="1084250" y="3757072"/>
                    <a:ext cx="233792" cy="232109"/>
                  </a:xfrm>
                  <a:prstGeom prst="ellipse">
                    <a:avLst/>
                  </a:prstGeom>
                  <a:solidFill>
                    <a:schemeClr val="bg1"/>
                  </a:solidFill>
                  <a:ln w="381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defTabSz="457200">
                      <a:buClrTx/>
                      <a:defRPr/>
                    </a:pPr>
                    <a:endParaRPr lang="en-US" sz="2400" b="1" kern="1200" dirty="0">
                      <a:solidFill>
                        <a:srgbClr val="C06900"/>
                      </a:solidFill>
                      <a:latin typeface="Cambria" panose="02040503050406030204" pitchFamily="18" charset="0"/>
                      <a:ea typeface="Cambria" panose="02040503050406030204" pitchFamily="18" charset="0"/>
                      <a:cs typeface="+mn-cs"/>
                    </a:endParaRPr>
                  </a:p>
                </p:txBody>
              </p:sp>
            </p:grpSp>
            <p:grpSp>
              <p:nvGrpSpPr>
                <p:cNvPr id="186" name="Group 185">
                  <a:extLst>
                    <a:ext uri="{FF2B5EF4-FFF2-40B4-BE49-F238E27FC236}">
                      <a16:creationId xmlns:a16="http://schemas.microsoft.com/office/drawing/2014/main" id="{C1D3D07C-9172-0E70-9A08-25DE05691BE6}"/>
                    </a:ext>
                  </a:extLst>
                </p:cNvPr>
                <p:cNvGrpSpPr/>
                <p:nvPr/>
              </p:nvGrpSpPr>
              <p:grpSpPr>
                <a:xfrm>
                  <a:off x="843911" y="3443904"/>
                  <a:ext cx="1090732" cy="858496"/>
                  <a:chOff x="4636014" y="2649249"/>
                  <a:chExt cx="1090732" cy="858496"/>
                </a:xfrm>
              </p:grpSpPr>
              <p:cxnSp>
                <p:nvCxnSpPr>
                  <p:cNvPr id="190" name="Düz Bağlayıcı 567">
                    <a:extLst>
                      <a:ext uri="{FF2B5EF4-FFF2-40B4-BE49-F238E27FC236}">
                        <a16:creationId xmlns:a16="http://schemas.microsoft.com/office/drawing/2014/main" id="{236DD4BF-906F-EB23-A8BF-6A379AA82401}"/>
                      </a:ext>
                    </a:extLst>
                  </p:cNvPr>
                  <p:cNvCxnSpPr>
                    <a:cxnSpLocks/>
                    <a:endCxn id="201" idx="3"/>
                  </p:cNvCxnSpPr>
                  <p:nvPr/>
                </p:nvCxnSpPr>
                <p:spPr>
                  <a:xfrm>
                    <a:off x="4813427" y="2753125"/>
                    <a:ext cx="1097" cy="57937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6" name="Düz Bağlayıcı 568">
                    <a:extLst>
                      <a:ext uri="{FF2B5EF4-FFF2-40B4-BE49-F238E27FC236}">
                        <a16:creationId xmlns:a16="http://schemas.microsoft.com/office/drawing/2014/main" id="{69AB452D-457F-DFEB-A313-7490A6243E6D}"/>
                      </a:ext>
                    </a:extLst>
                  </p:cNvPr>
                  <p:cNvCxnSpPr>
                    <a:cxnSpLocks/>
                    <a:endCxn id="202" idx="2"/>
                  </p:cNvCxnSpPr>
                  <p:nvPr/>
                </p:nvCxnSpPr>
                <p:spPr>
                  <a:xfrm flipH="1">
                    <a:off x="5541227" y="2649249"/>
                    <a:ext cx="2794" cy="72176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7" name="Düz Bağlayıcı 569">
                    <a:extLst>
                      <a:ext uri="{FF2B5EF4-FFF2-40B4-BE49-F238E27FC236}">
                        <a16:creationId xmlns:a16="http://schemas.microsoft.com/office/drawing/2014/main" id="{F91FE2A8-6785-6AA6-D61B-C51B8406BBF5}"/>
                      </a:ext>
                    </a:extLst>
                  </p:cNvPr>
                  <p:cNvCxnSpPr>
                    <a:cxnSpLocks/>
                  </p:cNvCxnSpPr>
                  <p:nvPr/>
                </p:nvCxnSpPr>
                <p:spPr>
                  <a:xfrm>
                    <a:off x="4779337" y="2740425"/>
                    <a:ext cx="796309"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8" name="Düz Bağlayıcı 570">
                    <a:extLst>
                      <a:ext uri="{FF2B5EF4-FFF2-40B4-BE49-F238E27FC236}">
                        <a16:creationId xmlns:a16="http://schemas.microsoft.com/office/drawing/2014/main" id="{F693A78B-8BC3-916F-1153-2104923160E3}"/>
                      </a:ext>
                    </a:extLst>
                  </p:cNvPr>
                  <p:cNvCxnSpPr>
                    <a:cxnSpLocks/>
                  </p:cNvCxnSpPr>
                  <p:nvPr/>
                </p:nvCxnSpPr>
                <p:spPr>
                  <a:xfrm>
                    <a:off x="4841861" y="3504485"/>
                    <a:ext cx="669914" cy="326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897CD0EA-6A2B-4F22-8A83-A9B6656BF17E}"/>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1800" kern="1200">
                      <a:solidFill>
                        <a:prstClr val="white"/>
                      </a:solidFill>
                      <a:latin typeface="Cambria" panose="02040503050406030204" pitchFamily="18" charset="0"/>
                      <a:ea typeface="Cambria" panose="02040503050406030204" pitchFamily="18" charset="0"/>
                    </a:endParaRPr>
                  </a:p>
                </p:txBody>
              </p:sp>
              <p:sp>
                <p:nvSpPr>
                  <p:cNvPr id="200" name="İkizkenar Üçgen 573">
                    <a:extLst>
                      <a:ext uri="{FF2B5EF4-FFF2-40B4-BE49-F238E27FC236}">
                        <a16:creationId xmlns:a16="http://schemas.microsoft.com/office/drawing/2014/main" id="{ACC4235E-56C2-FE40-D540-FEFF9C8CC4C3}"/>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1800" kern="1200">
                      <a:solidFill>
                        <a:prstClr val="white"/>
                      </a:solidFill>
                      <a:latin typeface="Cambria" panose="02040503050406030204" pitchFamily="18" charset="0"/>
                      <a:ea typeface="Cambria" panose="02040503050406030204" pitchFamily="18" charset="0"/>
                    </a:endParaRPr>
                  </a:p>
                </p:txBody>
              </p:sp>
              <p:sp>
                <p:nvSpPr>
                  <p:cNvPr id="201" name="İkizkenar Üçgen 571">
                    <a:extLst>
                      <a:ext uri="{FF2B5EF4-FFF2-40B4-BE49-F238E27FC236}">
                        <a16:creationId xmlns:a16="http://schemas.microsoft.com/office/drawing/2014/main" id="{A96977F1-D8AA-0D61-CF36-B83F49D2EC4C}"/>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1800" kern="1200">
                      <a:solidFill>
                        <a:prstClr val="white"/>
                      </a:solidFill>
                      <a:latin typeface="Cambria" panose="02040503050406030204" pitchFamily="18" charset="0"/>
                      <a:ea typeface="Cambria" panose="02040503050406030204" pitchFamily="18" charset="0"/>
                    </a:endParaRPr>
                  </a:p>
                </p:txBody>
              </p:sp>
              <p:sp>
                <p:nvSpPr>
                  <p:cNvPr id="202" name="Oval 201">
                    <a:extLst>
                      <a:ext uri="{FF2B5EF4-FFF2-40B4-BE49-F238E27FC236}">
                        <a16:creationId xmlns:a16="http://schemas.microsoft.com/office/drawing/2014/main" id="{28749F15-2039-4180-30DF-78EC81747691}"/>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1800" kern="1200">
                      <a:solidFill>
                        <a:prstClr val="white"/>
                      </a:solidFill>
                      <a:latin typeface="Cambria" panose="02040503050406030204" pitchFamily="18" charset="0"/>
                      <a:ea typeface="Cambria" panose="02040503050406030204" pitchFamily="18" charset="0"/>
                    </a:endParaRPr>
                  </a:p>
                </p:txBody>
              </p:sp>
            </p:grpSp>
          </p:grpSp>
          <p:sp>
            <p:nvSpPr>
              <p:cNvPr id="181" name="Metin kutusu 34">
                <a:extLst>
                  <a:ext uri="{FF2B5EF4-FFF2-40B4-BE49-F238E27FC236}">
                    <a16:creationId xmlns:a16="http://schemas.microsoft.com/office/drawing/2014/main" id="{4D2B2B22-F41F-50ED-4AD3-B1756C553025}"/>
                  </a:ext>
                </a:extLst>
              </p:cNvPr>
              <p:cNvSpPr txBox="1"/>
              <p:nvPr/>
            </p:nvSpPr>
            <p:spPr>
              <a:xfrm>
                <a:off x="4586723" y="2438271"/>
                <a:ext cx="822456" cy="523220"/>
              </a:xfrm>
              <a:prstGeom prst="rect">
                <a:avLst/>
              </a:prstGeom>
              <a:noFill/>
            </p:spPr>
            <p:txBody>
              <a:bodyPr wrap="square" rtlCol="0">
                <a:spAutoFit/>
              </a:bodyPr>
              <a:lstStyle/>
              <a:p>
                <a:pPr defTabSz="457200">
                  <a:buClrTx/>
                  <a:defRPr/>
                </a:pPr>
                <a:r>
                  <a:rPr lang="en-US" sz="2800" b="1" kern="1200" dirty="0" err="1">
                    <a:solidFill>
                      <a:prstClr val="black"/>
                    </a:solidFill>
                    <a:latin typeface="Cambria" panose="02040503050406030204" pitchFamily="18" charset="0"/>
                    <a:ea typeface="Cambria" panose="02040503050406030204" pitchFamily="18" charset="0"/>
                    <a:cs typeface="Cascadia Mono" panose="020B0609020000020004" pitchFamily="49" charset="0"/>
                  </a:rPr>
                  <a:t>src</a:t>
                </a:r>
                <a:endParaRPr lang="en-US" sz="2800" b="1" kern="1200" dirty="0">
                  <a:solidFill>
                    <a:prstClr val="black"/>
                  </a:solidFill>
                  <a:latin typeface="Cambria" panose="02040503050406030204" pitchFamily="18" charset="0"/>
                  <a:ea typeface="Cambria" panose="02040503050406030204" pitchFamily="18" charset="0"/>
                  <a:cs typeface="Cascadia Mono" panose="020B0609020000020004" pitchFamily="49" charset="0"/>
                </a:endParaRPr>
              </a:p>
            </p:txBody>
          </p:sp>
          <p:sp>
            <p:nvSpPr>
              <p:cNvPr id="182" name="Metin kutusu 34">
                <a:extLst>
                  <a:ext uri="{FF2B5EF4-FFF2-40B4-BE49-F238E27FC236}">
                    <a16:creationId xmlns:a16="http://schemas.microsoft.com/office/drawing/2014/main" id="{582CAA01-41EC-BCB6-5956-6CDD78AE2ED7}"/>
                  </a:ext>
                </a:extLst>
              </p:cNvPr>
              <p:cNvSpPr txBox="1"/>
              <p:nvPr/>
            </p:nvSpPr>
            <p:spPr>
              <a:xfrm>
                <a:off x="3817983" y="5294164"/>
                <a:ext cx="1053934" cy="523220"/>
              </a:xfrm>
              <a:prstGeom prst="rect">
                <a:avLst/>
              </a:prstGeom>
              <a:noFill/>
            </p:spPr>
            <p:txBody>
              <a:bodyPr wrap="square" rtlCol="0">
                <a:spAutoFit/>
              </a:bodyPr>
              <a:lstStyle/>
              <a:p>
                <a:pPr defTabSz="457200">
                  <a:buClrTx/>
                  <a:defRPr/>
                </a:pPr>
                <a:r>
                  <a:rPr lang="en-US" sz="2800" b="1" kern="1200" dirty="0" err="1">
                    <a:solidFill>
                      <a:prstClr val="black"/>
                    </a:solidFill>
                    <a:latin typeface="Cambria" panose="02040503050406030204" pitchFamily="18" charset="0"/>
                    <a:ea typeface="Cambria" panose="02040503050406030204" pitchFamily="18" charset="0"/>
                    <a:cs typeface="Cascadia Mono" panose="020B0609020000020004" pitchFamily="49" charset="0"/>
                  </a:rPr>
                  <a:t>dst</a:t>
                </a:r>
                <a:endParaRPr lang="en-US" sz="2800" b="1" kern="1200" dirty="0">
                  <a:solidFill>
                    <a:prstClr val="black"/>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183" name="Google Shape;175;p21">
                <a:extLst>
                  <a:ext uri="{FF2B5EF4-FFF2-40B4-BE49-F238E27FC236}">
                    <a16:creationId xmlns:a16="http://schemas.microsoft.com/office/drawing/2014/main" id="{015B82A6-F0CA-9692-A4BC-2B3F59414B04}"/>
                  </a:ext>
                </a:extLst>
              </p:cNvPr>
              <p:cNvCxnSpPr>
                <a:cxnSpLocks/>
                <a:endCxn id="201" idx="3"/>
              </p:cNvCxnSpPr>
              <p:nvPr/>
            </p:nvCxnSpPr>
            <p:spPr>
              <a:xfrm flipV="1">
                <a:off x="4189751" y="4299823"/>
                <a:ext cx="1097" cy="192384"/>
              </a:xfrm>
              <a:prstGeom prst="straightConnector1">
                <a:avLst/>
              </a:prstGeom>
              <a:noFill/>
              <a:ln w="76200" cap="flat" cmpd="sng">
                <a:solidFill>
                  <a:srgbClr val="7030A0"/>
                </a:solidFill>
                <a:prstDash val="solid"/>
                <a:round/>
                <a:headEnd type="none" w="med" len="med"/>
                <a:tailEnd type="none" w="med" len="med"/>
              </a:ln>
            </p:spPr>
          </p:cxnSp>
          <p:cxnSp>
            <p:nvCxnSpPr>
              <p:cNvPr id="184" name="Google Shape;175;p21">
                <a:extLst>
                  <a:ext uri="{FF2B5EF4-FFF2-40B4-BE49-F238E27FC236}">
                    <a16:creationId xmlns:a16="http://schemas.microsoft.com/office/drawing/2014/main" id="{A38BBF83-7E46-84B0-2A77-1E145F89E75A}"/>
                  </a:ext>
                </a:extLst>
              </p:cNvPr>
              <p:cNvCxnSpPr>
                <a:cxnSpLocks/>
              </p:cNvCxnSpPr>
              <p:nvPr/>
            </p:nvCxnSpPr>
            <p:spPr>
              <a:xfrm flipV="1">
                <a:off x="4913351" y="4318859"/>
                <a:ext cx="1097" cy="192384"/>
              </a:xfrm>
              <a:prstGeom prst="straightConnector1">
                <a:avLst/>
              </a:prstGeom>
              <a:noFill/>
              <a:ln w="76200" cap="flat" cmpd="sng">
                <a:solidFill>
                  <a:srgbClr val="7030A0"/>
                </a:solidFill>
                <a:prstDash val="solid"/>
                <a:round/>
                <a:headEnd type="none" w="med" len="med"/>
                <a:tailEnd type="none" w="med" len="med"/>
              </a:ln>
            </p:spPr>
          </p:cxnSp>
        </p:grpSp>
        <p:sp>
          <p:nvSpPr>
            <p:cNvPr id="208" name="TextBox 207">
              <a:extLst>
                <a:ext uri="{FF2B5EF4-FFF2-40B4-BE49-F238E27FC236}">
                  <a16:creationId xmlns:a16="http://schemas.microsoft.com/office/drawing/2014/main" id="{93EE6398-575B-BD2B-5148-F4FC91D65C16}"/>
                </a:ext>
              </a:extLst>
            </p:cNvPr>
            <p:cNvSpPr txBox="1"/>
            <p:nvPr/>
          </p:nvSpPr>
          <p:spPr>
            <a:xfrm>
              <a:off x="7095469" y="4929231"/>
              <a:ext cx="906375" cy="461665"/>
            </a:xfrm>
            <a:prstGeom prst="rect">
              <a:avLst/>
            </a:prstGeom>
            <a:noFill/>
          </p:spPr>
          <p:txBody>
            <a:bodyPr wrap="square" rtlCol="0">
              <a:spAutoFit/>
            </a:bodyPr>
            <a:lstStyle/>
            <a:p>
              <a:pPr defTabSz="457200">
                <a:buClrTx/>
                <a:defRPr/>
              </a:pPr>
              <a:r>
                <a:rPr lang="en-US" sz="2400" b="1" kern="1200" dirty="0">
                  <a:solidFill>
                    <a:srgbClr val="7030A0"/>
                  </a:solidFill>
                  <a:latin typeface="Cambria" panose="02040503050406030204" pitchFamily="18" charset="0"/>
                  <a:ea typeface="Cambria" panose="02040503050406030204" pitchFamily="18" charset="0"/>
                  <a:cs typeface="+mn-cs"/>
                </a:rPr>
                <a:t>~A</a:t>
              </a:r>
              <a:endParaRPr lang="en-CH" sz="2400" b="1" kern="1200" dirty="0">
                <a:solidFill>
                  <a:srgbClr val="7030A0"/>
                </a:solidFill>
                <a:latin typeface="Cambria" panose="02040503050406030204" pitchFamily="18" charset="0"/>
                <a:ea typeface="Cambria" panose="02040503050406030204" pitchFamily="18" charset="0"/>
                <a:cs typeface="+mn-cs"/>
              </a:endParaRPr>
            </a:p>
          </p:txBody>
        </p:sp>
      </p:grpSp>
      <p:sp>
        <p:nvSpPr>
          <p:cNvPr id="211" name="TextBox 210">
            <a:extLst>
              <a:ext uri="{FF2B5EF4-FFF2-40B4-BE49-F238E27FC236}">
                <a16:creationId xmlns:a16="http://schemas.microsoft.com/office/drawing/2014/main" id="{7BBE02DA-0BE8-7B0A-7B00-427D455176D8}"/>
              </a:ext>
            </a:extLst>
          </p:cNvPr>
          <p:cNvSpPr txBox="1"/>
          <p:nvPr/>
        </p:nvSpPr>
        <p:spPr>
          <a:xfrm>
            <a:off x="1563236" y="3001903"/>
            <a:ext cx="1234095" cy="369332"/>
          </a:xfrm>
          <a:prstGeom prst="rect">
            <a:avLst/>
          </a:prstGeom>
          <a:noFill/>
        </p:spPr>
        <p:txBody>
          <a:bodyPr wrap="square">
            <a:spAutoFit/>
          </a:bodyPr>
          <a:lstStyle/>
          <a:p>
            <a:pPr algn="ctr" defTabSz="457200">
              <a:buClrTx/>
              <a:defRPr/>
            </a:pPr>
            <a:r>
              <a:rPr lang="en-US" sz="1800" b="1" kern="1200" dirty="0">
                <a:solidFill>
                  <a:srgbClr val="C06900"/>
                </a:solidFill>
                <a:latin typeface="Cambria" panose="02040503050406030204" pitchFamily="18" charset="0"/>
                <a:ea typeface="Cambria" panose="02040503050406030204" pitchFamily="18" charset="0"/>
                <a:cs typeface="+mn-cs"/>
              </a:rPr>
              <a:t>NOT gate </a:t>
            </a:r>
            <a:endParaRPr lang="en-CH" sz="18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97231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1"/>
                                        </p:tgtEl>
                                        <p:attrNameLst>
                                          <p:attrName>style.visibility</p:attrName>
                                        </p:attrNameLst>
                                      </p:cBhvr>
                                      <p:to>
                                        <p:strVal val="visible"/>
                                      </p:to>
                                    </p:set>
                                    <p:animEffect transition="in" filter="fade">
                                      <p:cBhvr>
                                        <p:cTn id="10" dur="500"/>
                                        <p:tgtEl>
                                          <p:spTgt spid="2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0"/>
                                        </p:tgtEl>
                                        <p:attrNameLst>
                                          <p:attrName>style.visibility</p:attrName>
                                        </p:attrNameLst>
                                      </p:cBhvr>
                                      <p:to>
                                        <p:strVal val="visible"/>
                                      </p:to>
                                    </p:set>
                                    <p:animEffect transition="in" filter="fade">
                                      <p:cBhvr>
                                        <p:cTn id="20" dur="500"/>
                                        <p:tgtEl>
                                          <p:spTgt spid="140"/>
                                        </p:tgtEl>
                                      </p:cBhvr>
                                    </p:animEffect>
                                  </p:childTnLst>
                                </p:cTn>
                              </p:par>
                              <p:par>
                                <p:cTn id="21" presetID="1" presetClass="exit" presetSubtype="0" fill="hold" grpId="1" nodeType="withEffect">
                                  <p:stCondLst>
                                    <p:cond delay="0"/>
                                  </p:stCondLst>
                                  <p:childTnLst>
                                    <p:set>
                                      <p:cBhvr>
                                        <p:cTn id="22" dur="1" fill="hold">
                                          <p:stCondLst>
                                            <p:cond delay="0"/>
                                          </p:stCondLst>
                                        </p:cTn>
                                        <p:tgtEl>
                                          <p:spTgt spid="110"/>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11"/>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89"/>
                                        </p:tgtEl>
                                        <p:attrNameLst>
                                          <p:attrName>style.visibility</p:attrName>
                                        </p:attrNameLst>
                                      </p:cBhvr>
                                      <p:to>
                                        <p:strVal val="visible"/>
                                      </p:to>
                                    </p:set>
                                    <p:animEffect transition="in" filter="fade">
                                      <p:cBhvr>
                                        <p:cTn id="28" dur="500"/>
                                        <p:tgtEl>
                                          <p:spTgt spid="189"/>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78"/>
                                        </p:tgtEl>
                                        <p:attrNameLst>
                                          <p:attrName>style.visibility</p:attrName>
                                        </p:attrNameLst>
                                      </p:cBhvr>
                                      <p:to>
                                        <p:strVal val="visible"/>
                                      </p:to>
                                    </p:set>
                                    <p:animEffect transition="in" filter="fade">
                                      <p:cBhvr>
                                        <p:cTn id="32" dur="500"/>
                                        <p:tgtEl>
                                          <p:spTgt spid="17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3"/>
                                        </p:tgtEl>
                                        <p:attrNameLst>
                                          <p:attrName>style.visibility</p:attrName>
                                        </p:attrNameLst>
                                      </p:cBhvr>
                                      <p:to>
                                        <p:strVal val="visible"/>
                                      </p:to>
                                    </p:set>
                                    <p:animEffect transition="in" filter="fade">
                                      <p:cBhvr>
                                        <p:cTn id="37" dur="500"/>
                                        <p:tgtEl>
                                          <p:spTgt spid="163"/>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93"/>
                                        </p:tgtEl>
                                        <p:attrNameLst>
                                          <p:attrName>style.visibility</p:attrName>
                                        </p:attrNameLst>
                                      </p:cBhvr>
                                      <p:to>
                                        <p:strVal val="visible"/>
                                      </p:to>
                                    </p:set>
                                    <p:animEffect transition="in" filter="fade">
                                      <p:cBhvr>
                                        <p:cTn id="41" dur="500"/>
                                        <p:tgtEl>
                                          <p:spTgt spid="193"/>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209"/>
                                        </p:tgtEl>
                                        <p:attrNameLst>
                                          <p:attrName>style.visibility</p:attrName>
                                        </p:attrNameLst>
                                      </p:cBhvr>
                                      <p:to>
                                        <p:strVal val="visible"/>
                                      </p:to>
                                    </p:set>
                                    <p:animEffect transition="in" filter="fade">
                                      <p:cBhvr>
                                        <p:cTn id="45"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93" grpId="0" animBg="1"/>
      <p:bldP spid="110" grpId="0" animBg="1"/>
      <p:bldP spid="110" grpId="1" animBg="1"/>
      <p:bldP spid="211" grpId="0"/>
      <p:bldP spid="211"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565CF-2ACE-6FFB-AF6F-FFB21ECDCBDB}"/>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4C8A60AA-BC08-6678-500D-412CFFE1744B}"/>
              </a:ext>
            </a:extLst>
          </p:cNvPr>
          <p:cNvSpPr txBox="1">
            <a:spLocks/>
          </p:cNvSpPr>
          <p:nvPr/>
        </p:nvSpPr>
        <p:spPr>
          <a:xfrm>
            <a:off x="8659390" y="6383047"/>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defRPr/>
            </a:pPr>
            <a:fld id="{BA2D8F13-174C-467F-9D40-7DDEF70CAB8C}" type="slidenum">
              <a:rPr lang="en-US" sz="2000">
                <a:solidFill>
                  <a:srgbClr val="7BA79D"/>
                </a:solidFill>
                <a:latin typeface="Cambria" panose="02040503050406030204" pitchFamily="18" charset="0"/>
                <a:ea typeface="Cambria" panose="02040503050406030204" pitchFamily="18" charset="0"/>
              </a:rPr>
              <a:pPr>
                <a:buClrTx/>
                <a:defRPr/>
              </a:pPr>
              <a:t>61</a:t>
            </a:fld>
            <a:endParaRPr lang="en-US">
              <a:solidFill>
                <a:srgbClr val="7BA79D"/>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6158B489-EDCB-918B-85E5-1E0A5DF23437}"/>
              </a:ext>
            </a:extLst>
          </p:cNvPr>
          <p:cNvGrpSpPr/>
          <p:nvPr/>
        </p:nvGrpSpPr>
        <p:grpSpPr>
          <a:xfrm>
            <a:off x="1524001" y="761568"/>
            <a:ext cx="9144001" cy="1369553"/>
            <a:chOff x="-1" y="5309113"/>
            <a:chExt cx="9144001" cy="929404"/>
          </a:xfrm>
        </p:grpSpPr>
        <p:sp>
          <p:nvSpPr>
            <p:cNvPr id="11" name="Content Placeholder 2">
              <a:extLst>
                <a:ext uri="{FF2B5EF4-FFF2-40B4-BE49-F238E27FC236}">
                  <a16:creationId xmlns:a16="http://schemas.microsoft.com/office/drawing/2014/main" id="{8BDAF659-5C7E-B88B-2A6E-15CDDCFA6033}"/>
                </a:ext>
              </a:extLst>
            </p:cNvPr>
            <p:cNvSpPr txBox="1">
              <a:spLocks/>
            </p:cNvSpPr>
            <p:nvPr/>
          </p:nvSpPr>
          <p:spPr>
            <a:xfrm>
              <a:off x="-1" y="5324527"/>
              <a:ext cx="9144001" cy="913990"/>
            </a:xfrm>
            <a:prstGeom prst="rect">
              <a:avLst/>
            </a:prstGeom>
            <a:solidFill>
              <a:schemeClr val="accent2">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65000"/>
                </a:lnSpc>
                <a:buClrTx/>
                <a:buNone/>
                <a:defRPr/>
              </a:pPr>
              <a:r>
                <a:rPr lang="en-US" sz="2800" b="1" dirty="0">
                  <a:solidFill>
                    <a:srgbClr val="0070C0"/>
                  </a:solidFill>
                </a:rPr>
                <a:t>Manipulate the </a:t>
              </a:r>
              <a:r>
                <a:rPr lang="en-US" sz="2800" b="1" dirty="0" err="1">
                  <a:solidFill>
                    <a:srgbClr val="0070C0"/>
                  </a:solidFill>
                </a:rPr>
                <a:t>bitline</a:t>
              </a:r>
              <a:r>
                <a:rPr lang="en-US" sz="2800" b="1" dirty="0">
                  <a:solidFill>
                    <a:srgbClr val="0070C0"/>
                  </a:solidFill>
                </a:rPr>
                <a:t> voltage</a:t>
              </a:r>
              <a:r>
                <a:rPr lang="en-US" sz="2800" dirty="0">
                  <a:solidFill>
                    <a:srgbClr val="0070C0"/>
                  </a:solidFill>
                </a:rPr>
                <a:t> </a:t>
              </a:r>
              <a:r>
                <a:rPr lang="en-US" sz="2800" dirty="0">
                  <a:solidFill>
                    <a:prstClr val="black"/>
                  </a:solidFill>
                </a:rPr>
                <a:t>to express </a:t>
              </a:r>
            </a:p>
            <a:p>
              <a:pPr marL="0" indent="0" algn="ctr">
                <a:lnSpc>
                  <a:spcPct val="65000"/>
                </a:lnSpc>
                <a:buClrTx/>
                <a:buNone/>
                <a:defRPr/>
              </a:pPr>
              <a:r>
                <a:rPr lang="en-US" sz="2800" b="1" dirty="0">
                  <a:solidFill>
                    <a:srgbClr val="0070C0"/>
                  </a:solidFill>
                </a:rPr>
                <a:t>a wide variety of functions </a:t>
              </a:r>
              <a:r>
                <a:rPr lang="en-US" sz="2800" dirty="0">
                  <a:solidFill>
                    <a:prstClr val="black"/>
                  </a:solidFill>
                </a:rPr>
                <a:t>using</a:t>
              </a:r>
              <a:endParaRPr lang="en-US" sz="2000" dirty="0">
                <a:solidFill>
                  <a:prstClr val="black"/>
                </a:solidFill>
              </a:endParaRPr>
            </a:p>
            <a:p>
              <a:pPr marL="0" indent="0" algn="ctr">
                <a:lnSpc>
                  <a:spcPct val="65000"/>
                </a:lnSpc>
                <a:buClrTx/>
                <a:buNone/>
                <a:defRPr/>
              </a:pPr>
              <a:r>
                <a:rPr lang="en-US" sz="2800" dirty="0">
                  <a:solidFill>
                    <a:prstClr val="black"/>
                  </a:solidFill>
                </a:rPr>
                <a:t>multiple-row activation in neighboring subarrays</a:t>
              </a:r>
            </a:p>
          </p:txBody>
        </p:sp>
        <p:cxnSp>
          <p:nvCxnSpPr>
            <p:cNvPr id="12" name="Straight Connector 11">
              <a:extLst>
                <a:ext uri="{FF2B5EF4-FFF2-40B4-BE49-F238E27FC236}">
                  <a16:creationId xmlns:a16="http://schemas.microsoft.com/office/drawing/2014/main" id="{BB7E35F7-9696-1FC3-A72D-AA09523A4483}"/>
                </a:ext>
              </a:extLst>
            </p:cNvPr>
            <p:cNvCxnSpPr/>
            <p:nvPr/>
          </p:nvCxnSpPr>
          <p:spPr>
            <a:xfrm>
              <a:off x="0" y="5309113"/>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826DBF-5895-E787-71D4-A15B3014FCA2}"/>
                </a:ext>
              </a:extLst>
            </p:cNvPr>
            <p:cNvCxnSpPr/>
            <p:nvPr/>
          </p:nvCxnSpPr>
          <p:spPr>
            <a:xfrm>
              <a:off x="-1" y="6223102"/>
              <a:ext cx="9144000"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itle 14">
            <a:extLst>
              <a:ext uri="{FF2B5EF4-FFF2-40B4-BE49-F238E27FC236}">
                <a16:creationId xmlns:a16="http://schemas.microsoft.com/office/drawing/2014/main" id="{0E6CF3AD-90C9-C8C1-045A-CBF1D9723A95}"/>
              </a:ext>
            </a:extLst>
          </p:cNvPr>
          <p:cNvSpPr>
            <a:spLocks noGrp="1"/>
          </p:cNvSpPr>
          <p:nvPr>
            <p:ph type="title"/>
          </p:nvPr>
        </p:nvSpPr>
        <p:spPr/>
        <p:txBody>
          <a:bodyPr/>
          <a:lstStyle/>
          <a:p>
            <a:r>
              <a:rPr lang="en-US" sz="4400" dirty="0">
                <a:solidFill>
                  <a:schemeClr val="accent5">
                    <a:lumMod val="75000"/>
                  </a:schemeClr>
                </a:solidFill>
              </a:rPr>
              <a:t>Key Idea: NAND, NOR, AND, OR</a:t>
            </a:r>
            <a:endParaRPr lang="en-CH" sz="4400" dirty="0">
              <a:solidFill>
                <a:schemeClr val="accent5">
                  <a:lumMod val="75000"/>
                </a:schemeClr>
              </a:solidFill>
            </a:endParaRPr>
          </a:p>
        </p:txBody>
      </p:sp>
      <p:cxnSp>
        <p:nvCxnSpPr>
          <p:cNvPr id="89" name="Düz Ok Bağlayıcısı 185">
            <a:extLst>
              <a:ext uri="{FF2B5EF4-FFF2-40B4-BE49-F238E27FC236}">
                <a16:creationId xmlns:a16="http://schemas.microsoft.com/office/drawing/2014/main" id="{A799B03C-115C-6A6D-EB02-1D68A48EF6FA}"/>
              </a:ext>
            </a:extLst>
          </p:cNvPr>
          <p:cNvCxnSpPr>
            <a:cxnSpLocks/>
          </p:cNvCxnSpPr>
          <p:nvPr/>
        </p:nvCxnSpPr>
        <p:spPr>
          <a:xfrm>
            <a:off x="4794372" y="4769059"/>
            <a:ext cx="2208967"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Dikdörtgen 256">
            <a:extLst>
              <a:ext uri="{FF2B5EF4-FFF2-40B4-BE49-F238E27FC236}">
                <a16:creationId xmlns:a16="http://schemas.microsoft.com/office/drawing/2014/main" id="{49EE54D3-9A17-EF50-8134-19192A26FA6A}"/>
              </a:ext>
            </a:extLst>
          </p:cNvPr>
          <p:cNvSpPr/>
          <p:nvPr/>
        </p:nvSpPr>
        <p:spPr>
          <a:xfrm>
            <a:off x="4567136" y="3906081"/>
            <a:ext cx="2436203" cy="700040"/>
          </a:xfrm>
          <a:prstGeom prst="roundRect">
            <a:avLst/>
          </a:prstGeom>
          <a:solidFill>
            <a:schemeClr val="accent1">
              <a:lumMod val="75000"/>
              <a:alpha val="78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defRPr/>
            </a:pPr>
            <a:r>
              <a:rPr lang="en-US" sz="2000" b="1" kern="1200" dirty="0">
                <a:solidFill>
                  <a:prstClr val="white"/>
                </a:solidFill>
                <a:latin typeface="Cambria" panose="02040503050406030204" pitchFamily="18" charset="0"/>
                <a:ea typeface="Cambria" panose="02040503050406030204" pitchFamily="18" charset="0"/>
                <a:cs typeface="Cascadia Mono" panose="020B0609020000020004" pitchFamily="49" charset="0"/>
              </a:rPr>
              <a:t>Multiple Row ACT</a:t>
            </a:r>
            <a:endParaRPr lang="en-US" sz="2000" b="1" kern="1200" baseline="-25000" dirty="0">
              <a:solidFill>
                <a:prstClr val="white"/>
              </a:solidFill>
              <a:latin typeface="Cambria" panose="02040503050406030204" pitchFamily="18" charset="0"/>
              <a:ea typeface="Cambria" panose="02040503050406030204" pitchFamily="18" charset="0"/>
              <a:cs typeface="Cascadia Mono" panose="020B0609020000020004" pitchFamily="49" charset="0"/>
            </a:endParaRPr>
          </a:p>
        </p:txBody>
      </p:sp>
      <p:cxnSp>
        <p:nvCxnSpPr>
          <p:cNvPr id="2" name="Google Shape;208;p21">
            <a:extLst>
              <a:ext uri="{FF2B5EF4-FFF2-40B4-BE49-F238E27FC236}">
                <a16:creationId xmlns:a16="http://schemas.microsoft.com/office/drawing/2014/main" id="{E4FECFF2-BD44-3FB0-A614-EFD39E4DED7B}"/>
              </a:ext>
            </a:extLst>
          </p:cNvPr>
          <p:cNvCxnSpPr>
            <a:cxnSpLocks/>
          </p:cNvCxnSpPr>
          <p:nvPr/>
        </p:nvCxnSpPr>
        <p:spPr>
          <a:xfrm flipV="1">
            <a:off x="8284636" y="2475360"/>
            <a:ext cx="12783" cy="1669914"/>
          </a:xfrm>
          <a:prstGeom prst="straightConnector1">
            <a:avLst/>
          </a:prstGeom>
          <a:noFill/>
          <a:ln w="76200" cap="flat" cmpd="sng">
            <a:solidFill>
              <a:schemeClr val="tx1"/>
            </a:solidFill>
            <a:prstDash val="solid"/>
            <a:round/>
            <a:headEnd type="none" w="med" len="med"/>
            <a:tailEnd type="none" w="med" len="med"/>
          </a:ln>
        </p:spPr>
      </p:cxnSp>
      <p:sp>
        <p:nvSpPr>
          <p:cNvPr id="5" name="TextBox 4">
            <a:extLst>
              <a:ext uri="{FF2B5EF4-FFF2-40B4-BE49-F238E27FC236}">
                <a16:creationId xmlns:a16="http://schemas.microsoft.com/office/drawing/2014/main" id="{38296CDE-B90B-A6B3-4914-D4B141DF9D9B}"/>
              </a:ext>
            </a:extLst>
          </p:cNvPr>
          <p:cNvSpPr txBox="1"/>
          <p:nvPr/>
        </p:nvSpPr>
        <p:spPr>
          <a:xfrm>
            <a:off x="8103425" y="2061736"/>
            <a:ext cx="1035515" cy="461665"/>
          </a:xfrm>
          <a:prstGeom prst="rect">
            <a:avLst/>
          </a:prstGeom>
          <a:noFill/>
        </p:spPr>
        <p:txBody>
          <a:bodyPr wrap="square">
            <a:spAutoFit/>
          </a:bodyPr>
          <a:lstStyle/>
          <a:p>
            <a:pPr defTabSz="457200">
              <a:buClrTx/>
              <a:defRPr/>
            </a:pPr>
            <a:r>
              <a:rPr lang="en-US" sz="2400" b="1" kern="1200" dirty="0">
                <a:solidFill>
                  <a:prstClr val="black"/>
                </a:solidFill>
                <a:latin typeface="Cambria" panose="02040503050406030204" pitchFamily="18" charset="0"/>
                <a:ea typeface="Cambria" panose="02040503050406030204" pitchFamily="18" charset="0"/>
                <a:cs typeface="+mn-cs"/>
              </a:rPr>
              <a:t>V</a:t>
            </a:r>
            <a:r>
              <a:rPr lang="en-US" sz="2400" b="1" kern="1200" baseline="-25000" dirty="0">
                <a:solidFill>
                  <a:prstClr val="black"/>
                </a:solidFill>
                <a:latin typeface="Cambria" panose="02040503050406030204" pitchFamily="18" charset="0"/>
                <a:ea typeface="Cambria" panose="02040503050406030204" pitchFamily="18" charset="0"/>
                <a:cs typeface="+mn-cs"/>
              </a:rPr>
              <a:t>(A,B)</a:t>
            </a:r>
            <a:endParaRPr lang="en-CH" sz="2000" kern="1200" dirty="0">
              <a:solidFill>
                <a:prstClr val="black"/>
              </a:solidFill>
              <a:latin typeface="Calibri" panose="020F0502020204030204"/>
              <a:ea typeface="+mn-ea"/>
              <a:cs typeface="+mn-cs"/>
            </a:endParaRPr>
          </a:p>
        </p:txBody>
      </p:sp>
      <p:cxnSp>
        <p:nvCxnSpPr>
          <p:cNvPr id="19" name="Google Shape;208;p21">
            <a:extLst>
              <a:ext uri="{FF2B5EF4-FFF2-40B4-BE49-F238E27FC236}">
                <a16:creationId xmlns:a16="http://schemas.microsoft.com/office/drawing/2014/main" id="{164524AD-484A-E8C3-62AA-90BB0847B499}"/>
              </a:ext>
            </a:extLst>
          </p:cNvPr>
          <p:cNvCxnSpPr>
            <a:cxnSpLocks/>
          </p:cNvCxnSpPr>
          <p:nvPr/>
        </p:nvCxnSpPr>
        <p:spPr>
          <a:xfrm flipV="1">
            <a:off x="8281784" y="2475360"/>
            <a:ext cx="15702" cy="1422020"/>
          </a:xfrm>
          <a:prstGeom prst="straightConnector1">
            <a:avLst/>
          </a:prstGeom>
          <a:noFill/>
          <a:ln w="76200" cap="flat" cmpd="sng">
            <a:solidFill>
              <a:srgbClr val="4E8F00"/>
            </a:solidFill>
            <a:prstDash val="solid"/>
            <a:round/>
            <a:headEnd type="none" w="med" len="med"/>
            <a:tailEnd type="none" w="med" len="med"/>
          </a:ln>
        </p:spPr>
      </p:cxnSp>
      <p:cxnSp>
        <p:nvCxnSpPr>
          <p:cNvPr id="21" name="Google Shape;175;p21">
            <a:extLst>
              <a:ext uri="{FF2B5EF4-FFF2-40B4-BE49-F238E27FC236}">
                <a16:creationId xmlns:a16="http://schemas.microsoft.com/office/drawing/2014/main" id="{C8F1B2BC-16B9-3F53-30BD-6532AFE6DB9F}"/>
              </a:ext>
            </a:extLst>
          </p:cNvPr>
          <p:cNvCxnSpPr>
            <a:cxnSpLocks/>
          </p:cNvCxnSpPr>
          <p:nvPr/>
        </p:nvCxnSpPr>
        <p:spPr>
          <a:xfrm flipV="1">
            <a:off x="7561005" y="4786655"/>
            <a:ext cx="0" cy="1650484"/>
          </a:xfrm>
          <a:prstGeom prst="straightConnector1">
            <a:avLst/>
          </a:prstGeom>
          <a:noFill/>
          <a:ln w="76200" cap="flat" cmpd="sng">
            <a:solidFill>
              <a:schemeClr val="tx1"/>
            </a:solidFill>
            <a:prstDash val="solid"/>
            <a:round/>
            <a:headEnd type="none" w="med" len="med"/>
            <a:tailEnd type="none" w="med" len="med"/>
          </a:ln>
        </p:spPr>
      </p:cxnSp>
      <p:cxnSp>
        <p:nvCxnSpPr>
          <p:cNvPr id="22" name="Google Shape;175;p21">
            <a:extLst>
              <a:ext uri="{FF2B5EF4-FFF2-40B4-BE49-F238E27FC236}">
                <a16:creationId xmlns:a16="http://schemas.microsoft.com/office/drawing/2014/main" id="{9F272FB2-8DCF-F580-F5CD-FB6250C9179C}"/>
              </a:ext>
            </a:extLst>
          </p:cNvPr>
          <p:cNvCxnSpPr>
            <a:cxnSpLocks/>
          </p:cNvCxnSpPr>
          <p:nvPr/>
        </p:nvCxnSpPr>
        <p:spPr>
          <a:xfrm flipH="1" flipV="1">
            <a:off x="7560294" y="4908536"/>
            <a:ext cx="241" cy="1528090"/>
          </a:xfrm>
          <a:prstGeom prst="straightConnector1">
            <a:avLst/>
          </a:prstGeom>
          <a:noFill/>
          <a:ln w="76200" cap="flat" cmpd="sng">
            <a:solidFill>
              <a:srgbClr val="558BB8"/>
            </a:solidFill>
            <a:prstDash val="solid"/>
            <a:round/>
            <a:headEnd type="none" w="med" len="med"/>
            <a:tailEnd type="none" w="med" len="med"/>
          </a:ln>
        </p:spPr>
      </p:cxnSp>
      <p:grpSp>
        <p:nvGrpSpPr>
          <p:cNvPr id="25" name="Group 24">
            <a:extLst>
              <a:ext uri="{FF2B5EF4-FFF2-40B4-BE49-F238E27FC236}">
                <a16:creationId xmlns:a16="http://schemas.microsoft.com/office/drawing/2014/main" id="{469D8DA0-FBBB-385F-3762-61E8CF444AD2}"/>
              </a:ext>
            </a:extLst>
          </p:cNvPr>
          <p:cNvGrpSpPr/>
          <p:nvPr/>
        </p:nvGrpSpPr>
        <p:grpSpPr>
          <a:xfrm>
            <a:off x="7319585" y="3183497"/>
            <a:ext cx="1219255" cy="3011983"/>
            <a:chOff x="6050763" y="2920150"/>
            <a:chExt cx="1219255" cy="3011983"/>
          </a:xfrm>
        </p:grpSpPr>
        <p:grpSp>
          <p:nvGrpSpPr>
            <p:cNvPr id="172" name="Group 171">
              <a:extLst>
                <a:ext uri="{FF2B5EF4-FFF2-40B4-BE49-F238E27FC236}">
                  <a16:creationId xmlns:a16="http://schemas.microsoft.com/office/drawing/2014/main" id="{D31829DC-15F4-3B27-7B40-17AF042133F5}"/>
                </a:ext>
              </a:extLst>
            </p:cNvPr>
            <p:cNvGrpSpPr/>
            <p:nvPr/>
          </p:nvGrpSpPr>
          <p:grpSpPr>
            <a:xfrm>
              <a:off x="6050763" y="3547440"/>
              <a:ext cx="1204926" cy="1097763"/>
              <a:chOff x="1061153" y="3414983"/>
              <a:chExt cx="1204926" cy="1097763"/>
            </a:xfrm>
          </p:grpSpPr>
          <p:sp>
            <p:nvSpPr>
              <p:cNvPr id="182" name="Google Shape;196;p21">
                <a:extLst>
                  <a:ext uri="{FF2B5EF4-FFF2-40B4-BE49-F238E27FC236}">
                    <a16:creationId xmlns:a16="http://schemas.microsoft.com/office/drawing/2014/main" id="{9E3501D5-DF4C-A20E-45E5-F41A6DCE42A6}"/>
                  </a:ext>
                </a:extLst>
              </p:cNvPr>
              <p:cNvSpPr/>
              <p:nvPr/>
            </p:nvSpPr>
            <p:spPr>
              <a:xfrm>
                <a:off x="1061153" y="3414983"/>
                <a:ext cx="1204926" cy="1097750"/>
              </a:xfrm>
              <a:prstGeom prst="roundRect">
                <a:avLst/>
              </a:prstGeom>
              <a:no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algn="ctr" defTabSz="457200">
                  <a:buClrTx/>
                  <a:defRPr/>
                </a:pPr>
                <a:r>
                  <a:rPr lang="en" sz="1900" b="1" kern="1200" dirty="0">
                    <a:solidFill>
                      <a:srgbClr val="FFFFFF"/>
                    </a:solidFill>
                    <a:latin typeface="Calibri" panose="020F0502020204030204"/>
                    <a:ea typeface="+mn-ea"/>
                    <a:cs typeface="+mn-cs"/>
                  </a:rPr>
                  <a:t>SA</a:t>
                </a:r>
                <a:endParaRPr sz="1900" b="1" kern="1200" dirty="0">
                  <a:solidFill>
                    <a:srgbClr val="FFFFFF"/>
                  </a:solidFill>
                  <a:latin typeface="Calibri" panose="020F0502020204030204"/>
                  <a:ea typeface="+mn-ea"/>
                  <a:cs typeface="+mn-cs"/>
                </a:endParaRPr>
              </a:p>
            </p:txBody>
          </p:sp>
          <p:grpSp>
            <p:nvGrpSpPr>
              <p:cNvPr id="189" name="Group 188">
                <a:extLst>
                  <a:ext uri="{FF2B5EF4-FFF2-40B4-BE49-F238E27FC236}">
                    <a16:creationId xmlns:a16="http://schemas.microsoft.com/office/drawing/2014/main" id="{C72A8ADD-9EA7-DABB-741A-BA4E2F5099DC}"/>
                  </a:ext>
                </a:extLst>
              </p:cNvPr>
              <p:cNvGrpSpPr/>
              <p:nvPr/>
            </p:nvGrpSpPr>
            <p:grpSpPr>
              <a:xfrm>
                <a:off x="1119329" y="3495400"/>
                <a:ext cx="1090732" cy="1017346"/>
                <a:chOff x="4636014" y="2665293"/>
                <a:chExt cx="1090732" cy="1017346"/>
              </a:xfrm>
            </p:grpSpPr>
            <p:cxnSp>
              <p:nvCxnSpPr>
                <p:cNvPr id="193" name="Düz Bağlayıcı 567">
                  <a:extLst>
                    <a:ext uri="{FF2B5EF4-FFF2-40B4-BE49-F238E27FC236}">
                      <a16:creationId xmlns:a16="http://schemas.microsoft.com/office/drawing/2014/main" id="{69C1BF61-98B7-3A7F-FC4F-859E1195C228}"/>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Düz Bağlayıcı 568">
                  <a:extLst>
                    <a:ext uri="{FF2B5EF4-FFF2-40B4-BE49-F238E27FC236}">
                      <a16:creationId xmlns:a16="http://schemas.microsoft.com/office/drawing/2014/main" id="{39F2D7D7-64FC-769D-3FC4-A3F678A7A201}"/>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Düz Bağlayıcı 569">
                  <a:extLst>
                    <a:ext uri="{FF2B5EF4-FFF2-40B4-BE49-F238E27FC236}">
                      <a16:creationId xmlns:a16="http://schemas.microsoft.com/office/drawing/2014/main" id="{49A40483-C43A-62E8-6D73-51A887D4D340}"/>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Düz Bağlayıcı 570">
                  <a:extLst>
                    <a:ext uri="{FF2B5EF4-FFF2-40B4-BE49-F238E27FC236}">
                      <a16:creationId xmlns:a16="http://schemas.microsoft.com/office/drawing/2014/main" id="{CAE486F2-84F2-1875-7858-F76C199FA642}"/>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7" name="İkizkenar Üçgen 571">
                  <a:extLst>
                    <a:ext uri="{FF2B5EF4-FFF2-40B4-BE49-F238E27FC236}">
                      <a16:creationId xmlns:a16="http://schemas.microsoft.com/office/drawing/2014/main" id="{49C9C11B-BBEC-B5F6-C748-BD4CED73F96F}"/>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1800" kern="1200">
                    <a:solidFill>
                      <a:prstClr val="white"/>
                    </a:solidFill>
                    <a:latin typeface="Cambria" panose="02040503050406030204" pitchFamily="18" charset="0"/>
                    <a:ea typeface="Cambria" panose="02040503050406030204" pitchFamily="18" charset="0"/>
                  </a:endParaRPr>
                </a:p>
              </p:txBody>
            </p:sp>
            <p:sp>
              <p:nvSpPr>
                <p:cNvPr id="198" name="Oval 197">
                  <a:extLst>
                    <a:ext uri="{FF2B5EF4-FFF2-40B4-BE49-F238E27FC236}">
                      <a16:creationId xmlns:a16="http://schemas.microsoft.com/office/drawing/2014/main" id="{FF4421CC-139B-3E19-BE52-7F0A5555B373}"/>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1800" kern="1200">
                    <a:solidFill>
                      <a:prstClr val="white"/>
                    </a:solidFill>
                    <a:latin typeface="Cambria" panose="02040503050406030204" pitchFamily="18" charset="0"/>
                    <a:ea typeface="Cambria" panose="02040503050406030204" pitchFamily="18" charset="0"/>
                  </a:endParaRPr>
                </a:p>
              </p:txBody>
            </p:sp>
            <p:sp>
              <p:nvSpPr>
                <p:cNvPr id="199" name="İkizkenar Üçgen 573">
                  <a:extLst>
                    <a:ext uri="{FF2B5EF4-FFF2-40B4-BE49-F238E27FC236}">
                      <a16:creationId xmlns:a16="http://schemas.microsoft.com/office/drawing/2014/main" id="{731A154E-ACD0-0CC2-A1BA-A628682F92A9}"/>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1800" kern="1200">
                    <a:solidFill>
                      <a:prstClr val="white"/>
                    </a:solidFill>
                    <a:latin typeface="Cambria" panose="02040503050406030204" pitchFamily="18" charset="0"/>
                    <a:ea typeface="Cambria" panose="02040503050406030204" pitchFamily="18" charset="0"/>
                  </a:endParaRPr>
                </a:p>
              </p:txBody>
            </p:sp>
            <p:sp>
              <p:nvSpPr>
                <p:cNvPr id="200" name="Oval 199">
                  <a:extLst>
                    <a:ext uri="{FF2B5EF4-FFF2-40B4-BE49-F238E27FC236}">
                      <a16:creationId xmlns:a16="http://schemas.microsoft.com/office/drawing/2014/main" id="{5DE4354A-A685-E5CB-365C-727FE8C29081}"/>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1800" kern="1200">
                    <a:solidFill>
                      <a:prstClr val="white"/>
                    </a:solidFill>
                    <a:latin typeface="Cambria" panose="02040503050406030204" pitchFamily="18" charset="0"/>
                    <a:ea typeface="Cambria" panose="02040503050406030204" pitchFamily="18" charset="0"/>
                  </a:endParaRPr>
                </a:p>
              </p:txBody>
            </p:sp>
          </p:grpSp>
        </p:grpSp>
        <p:sp>
          <p:nvSpPr>
            <p:cNvPr id="20" name="Google Shape;217;p21">
              <a:extLst>
                <a:ext uri="{FF2B5EF4-FFF2-40B4-BE49-F238E27FC236}">
                  <a16:creationId xmlns:a16="http://schemas.microsoft.com/office/drawing/2014/main" id="{32B516AA-65F6-4051-856D-6B47E6A9B35F}"/>
                </a:ext>
              </a:extLst>
            </p:cNvPr>
            <p:cNvSpPr/>
            <p:nvPr/>
          </p:nvSpPr>
          <p:spPr>
            <a:xfrm>
              <a:off x="6787176" y="2920150"/>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457200">
                <a:buClrTx/>
                <a:defRPr/>
              </a:pPr>
              <a:r>
                <a:rPr lang="en-US" sz="2400" b="1" kern="1200" dirty="0">
                  <a:solidFill>
                    <a:srgbClr val="00B050"/>
                  </a:solidFill>
                  <a:latin typeface="Cambria" panose="02040503050406030204" pitchFamily="18" charset="0"/>
                  <a:ea typeface="Cambria" panose="02040503050406030204" pitchFamily="18" charset="0"/>
                  <a:cs typeface="+mn-cs"/>
                </a:rPr>
                <a:t>B</a:t>
              </a:r>
              <a:endParaRPr sz="2400" b="1" kern="1200" dirty="0">
                <a:solidFill>
                  <a:srgbClr val="00B050"/>
                </a:solidFill>
                <a:latin typeface="Cambria" panose="02040503050406030204" pitchFamily="18" charset="0"/>
                <a:ea typeface="Cambria" panose="02040503050406030204" pitchFamily="18" charset="0"/>
                <a:cs typeface="+mn-cs"/>
              </a:endParaRPr>
            </a:p>
          </p:txBody>
        </p:sp>
        <p:sp>
          <p:nvSpPr>
            <p:cNvPr id="23" name="Google Shape;182;p21">
              <a:extLst>
                <a:ext uri="{FF2B5EF4-FFF2-40B4-BE49-F238E27FC236}">
                  <a16:creationId xmlns:a16="http://schemas.microsoft.com/office/drawing/2014/main" id="{BF13B8A1-9960-7192-AFB3-7FDA95DE03FB}"/>
                </a:ext>
              </a:extLst>
            </p:cNvPr>
            <p:cNvSpPr/>
            <p:nvPr/>
          </p:nvSpPr>
          <p:spPr>
            <a:xfrm>
              <a:off x="6050763" y="4886241"/>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457200">
                <a:buClrTx/>
                <a:defRPr/>
              </a:pPr>
              <a:r>
                <a:rPr lang="en-US" sz="2400" b="1" kern="1200" dirty="0">
                  <a:solidFill>
                    <a:srgbClr val="0070C0"/>
                  </a:solidFill>
                  <a:latin typeface="Cambria" panose="02040503050406030204" pitchFamily="18" charset="0"/>
                  <a:ea typeface="Cambria" panose="02040503050406030204" pitchFamily="18" charset="0"/>
                  <a:cs typeface="+mn-cs"/>
                </a:rPr>
                <a:t>X</a:t>
              </a:r>
            </a:p>
          </p:txBody>
        </p:sp>
        <p:sp>
          <p:nvSpPr>
            <p:cNvPr id="24" name="Google Shape;185;p21">
              <a:extLst>
                <a:ext uri="{FF2B5EF4-FFF2-40B4-BE49-F238E27FC236}">
                  <a16:creationId xmlns:a16="http://schemas.microsoft.com/office/drawing/2014/main" id="{B70E1335-74F0-3DC1-A03A-65B585435418}"/>
                </a:ext>
              </a:extLst>
            </p:cNvPr>
            <p:cNvSpPr/>
            <p:nvPr/>
          </p:nvSpPr>
          <p:spPr>
            <a:xfrm>
              <a:off x="6063375" y="5450042"/>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457200">
                <a:buClrTx/>
                <a:defRPr/>
              </a:pPr>
              <a:r>
                <a:rPr lang="en-US" sz="2400" b="1" kern="1200" dirty="0">
                  <a:solidFill>
                    <a:srgbClr val="0070C0"/>
                  </a:solidFill>
                  <a:latin typeface="Cambria" panose="02040503050406030204" pitchFamily="18" charset="0"/>
                  <a:ea typeface="Cambria" panose="02040503050406030204" pitchFamily="18" charset="0"/>
                  <a:cs typeface="+mn-cs"/>
                </a:rPr>
                <a:t>Y</a:t>
              </a:r>
            </a:p>
          </p:txBody>
        </p:sp>
      </p:grpSp>
      <p:sp>
        <p:nvSpPr>
          <p:cNvPr id="32" name="TextBox 31">
            <a:extLst>
              <a:ext uri="{FF2B5EF4-FFF2-40B4-BE49-F238E27FC236}">
                <a16:creationId xmlns:a16="http://schemas.microsoft.com/office/drawing/2014/main" id="{C6E917D2-105C-662E-DB42-286F83FA0078}"/>
              </a:ext>
            </a:extLst>
          </p:cNvPr>
          <p:cNvSpPr txBox="1"/>
          <p:nvPr/>
        </p:nvSpPr>
        <p:spPr>
          <a:xfrm>
            <a:off x="7122806" y="6324380"/>
            <a:ext cx="923616" cy="461665"/>
          </a:xfrm>
          <a:prstGeom prst="rect">
            <a:avLst/>
          </a:prstGeom>
          <a:noFill/>
        </p:spPr>
        <p:txBody>
          <a:bodyPr wrap="square">
            <a:spAutoFit/>
          </a:bodyPr>
          <a:lstStyle/>
          <a:p>
            <a:pPr defTabSz="457200">
              <a:buClrTx/>
              <a:defRPr/>
            </a:pPr>
            <a:r>
              <a:rPr lang="en-US" sz="2400" b="1" kern="1200" dirty="0">
                <a:solidFill>
                  <a:prstClr val="black"/>
                </a:solidFill>
                <a:latin typeface="Cambria" panose="02040503050406030204" pitchFamily="18" charset="0"/>
                <a:ea typeface="Cambria" panose="02040503050406030204" pitchFamily="18" charset="0"/>
                <a:cs typeface="+mn-cs"/>
              </a:rPr>
              <a:t>V</a:t>
            </a:r>
            <a:r>
              <a:rPr lang="en-US" sz="2400" b="1" kern="1200" baseline="-25000" dirty="0">
                <a:solidFill>
                  <a:prstClr val="black"/>
                </a:solidFill>
                <a:latin typeface="Cambria" panose="02040503050406030204" pitchFamily="18" charset="0"/>
                <a:ea typeface="Cambria" panose="02040503050406030204" pitchFamily="18" charset="0"/>
                <a:cs typeface="+mn-cs"/>
              </a:rPr>
              <a:t>(X,Y)</a:t>
            </a:r>
            <a:endParaRPr lang="en-CH" sz="2000" kern="1200" dirty="0">
              <a:solidFill>
                <a:prstClr val="black"/>
              </a:solidFill>
              <a:latin typeface="Calibri" panose="020F0502020204030204"/>
              <a:ea typeface="+mn-ea"/>
              <a:cs typeface="+mn-cs"/>
            </a:endParaRPr>
          </a:p>
        </p:txBody>
      </p:sp>
      <p:grpSp>
        <p:nvGrpSpPr>
          <p:cNvPr id="79" name="Group 78">
            <a:extLst>
              <a:ext uri="{FF2B5EF4-FFF2-40B4-BE49-F238E27FC236}">
                <a16:creationId xmlns:a16="http://schemas.microsoft.com/office/drawing/2014/main" id="{5AD1745F-0925-39F1-248F-C98D2527E9C0}"/>
              </a:ext>
            </a:extLst>
          </p:cNvPr>
          <p:cNvGrpSpPr/>
          <p:nvPr/>
        </p:nvGrpSpPr>
        <p:grpSpPr>
          <a:xfrm>
            <a:off x="2924032" y="2091696"/>
            <a:ext cx="1700132" cy="4694348"/>
            <a:chOff x="1400032" y="2091696"/>
            <a:chExt cx="1700132" cy="4694348"/>
          </a:xfrm>
        </p:grpSpPr>
        <p:cxnSp>
          <p:nvCxnSpPr>
            <p:cNvPr id="145" name="Google Shape;175;p21">
              <a:extLst>
                <a:ext uri="{FF2B5EF4-FFF2-40B4-BE49-F238E27FC236}">
                  <a16:creationId xmlns:a16="http://schemas.microsoft.com/office/drawing/2014/main" id="{4EAF9953-3AD1-4C8B-3FFD-BF53441DB235}"/>
                </a:ext>
              </a:extLst>
            </p:cNvPr>
            <p:cNvCxnSpPr>
              <a:cxnSpLocks/>
            </p:cNvCxnSpPr>
            <p:nvPr/>
          </p:nvCxnSpPr>
          <p:spPr>
            <a:xfrm flipV="1">
              <a:off x="1763719" y="4690449"/>
              <a:ext cx="0" cy="1746690"/>
            </a:xfrm>
            <a:prstGeom prst="straightConnector1">
              <a:avLst/>
            </a:prstGeom>
            <a:noFill/>
            <a:ln w="76200" cap="flat" cmpd="sng">
              <a:solidFill>
                <a:srgbClr val="000000"/>
              </a:solidFill>
              <a:prstDash val="solid"/>
              <a:round/>
              <a:headEnd type="none" w="med" len="med"/>
              <a:tailEnd type="none" w="med" len="med"/>
            </a:ln>
          </p:spPr>
        </p:cxnSp>
        <p:sp>
          <p:nvSpPr>
            <p:cNvPr id="146" name="Google Shape;182;p21">
              <a:extLst>
                <a:ext uri="{FF2B5EF4-FFF2-40B4-BE49-F238E27FC236}">
                  <a16:creationId xmlns:a16="http://schemas.microsoft.com/office/drawing/2014/main" id="{D3E3CDF7-F87B-0E53-A0EC-9D5684430324}"/>
                </a:ext>
              </a:extLst>
            </p:cNvPr>
            <p:cNvSpPr/>
            <p:nvPr/>
          </p:nvSpPr>
          <p:spPr>
            <a:xfrm>
              <a:off x="1522298" y="5149587"/>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457200">
                <a:buClrTx/>
                <a:defRPr/>
              </a:pPr>
              <a:r>
                <a:rPr lang="en-US" sz="2400" b="1" kern="1200" dirty="0">
                  <a:solidFill>
                    <a:srgbClr val="0070C0"/>
                  </a:solidFill>
                  <a:latin typeface="Cambria" panose="02040503050406030204" pitchFamily="18" charset="0"/>
                  <a:ea typeface="Cambria" panose="02040503050406030204" pitchFamily="18" charset="0"/>
                  <a:cs typeface="+mn-cs"/>
                </a:rPr>
                <a:t>X</a:t>
              </a:r>
            </a:p>
          </p:txBody>
        </p:sp>
        <p:sp>
          <p:nvSpPr>
            <p:cNvPr id="147" name="Google Shape;196;p21">
              <a:extLst>
                <a:ext uri="{FF2B5EF4-FFF2-40B4-BE49-F238E27FC236}">
                  <a16:creationId xmlns:a16="http://schemas.microsoft.com/office/drawing/2014/main" id="{CFB05C72-4C22-71C9-FEA0-B2CF4C9C1290}"/>
                </a:ext>
              </a:extLst>
            </p:cNvPr>
            <p:cNvSpPr/>
            <p:nvPr/>
          </p:nvSpPr>
          <p:spPr>
            <a:xfrm>
              <a:off x="1522298" y="3810786"/>
              <a:ext cx="1204926" cy="1097750"/>
            </a:xfrm>
            <a:prstGeom prst="roundRect">
              <a:avLst/>
            </a:prstGeom>
            <a:solidFill>
              <a:schemeClr val="bg1"/>
            </a:solidFill>
            <a:ln w="38100" cap="flat" cmpd="sng">
              <a:solidFill>
                <a:schemeClr val="tx1"/>
              </a:solidFill>
              <a:prstDash val="sysDash"/>
              <a:round/>
              <a:headEnd type="none" w="sm" len="sm"/>
              <a:tailEnd type="none" w="sm" len="sm"/>
            </a:ln>
          </p:spPr>
          <p:txBody>
            <a:bodyPr spcFirstLastPara="1" wrap="square" lIns="91425" tIns="91425" rIns="91425" bIns="91425" anchor="ctr" anchorCtr="0">
              <a:noAutofit/>
            </a:bodyPr>
            <a:lstStyle/>
            <a:p>
              <a:pPr algn="ctr" defTabSz="457200">
                <a:buClrTx/>
                <a:defRPr/>
              </a:pPr>
              <a:r>
                <a:rPr lang="en" sz="1900" b="1" kern="1200" dirty="0">
                  <a:solidFill>
                    <a:srgbClr val="FFFFFF"/>
                  </a:solidFill>
                  <a:latin typeface="Calibri" panose="020F0502020204030204"/>
                  <a:ea typeface="+mn-ea"/>
                  <a:cs typeface="+mn-cs"/>
                </a:rPr>
                <a:t>SA</a:t>
              </a:r>
              <a:endParaRPr sz="1900" b="1" kern="1200" dirty="0">
                <a:solidFill>
                  <a:srgbClr val="FFFFFF"/>
                </a:solidFill>
                <a:latin typeface="Calibri" panose="020F0502020204030204"/>
                <a:ea typeface="+mn-ea"/>
                <a:cs typeface="+mn-cs"/>
              </a:endParaRPr>
            </a:p>
          </p:txBody>
        </p:sp>
        <p:cxnSp>
          <p:nvCxnSpPr>
            <p:cNvPr id="149" name="Google Shape;208;p21">
              <a:extLst>
                <a:ext uri="{FF2B5EF4-FFF2-40B4-BE49-F238E27FC236}">
                  <a16:creationId xmlns:a16="http://schemas.microsoft.com/office/drawing/2014/main" id="{146A7374-8F84-C44B-0918-C27DFDE00197}"/>
                </a:ext>
              </a:extLst>
            </p:cNvPr>
            <p:cNvCxnSpPr>
              <a:cxnSpLocks/>
            </p:cNvCxnSpPr>
            <p:nvPr/>
          </p:nvCxnSpPr>
          <p:spPr>
            <a:xfrm flipV="1">
              <a:off x="2485605" y="2475360"/>
              <a:ext cx="0" cy="1683979"/>
            </a:xfrm>
            <a:prstGeom prst="straightConnector1">
              <a:avLst/>
            </a:prstGeom>
            <a:noFill/>
            <a:ln w="76200" cap="flat" cmpd="sng">
              <a:solidFill>
                <a:srgbClr val="000000"/>
              </a:solidFill>
              <a:prstDash val="solid"/>
              <a:round/>
              <a:headEnd type="none" w="med" len="med"/>
              <a:tailEnd type="none" w="med" len="med"/>
            </a:ln>
          </p:spPr>
        </p:cxnSp>
        <p:sp>
          <p:nvSpPr>
            <p:cNvPr id="151" name="Google Shape;217;p21">
              <a:extLst>
                <a:ext uri="{FF2B5EF4-FFF2-40B4-BE49-F238E27FC236}">
                  <a16:creationId xmlns:a16="http://schemas.microsoft.com/office/drawing/2014/main" id="{36C69CB5-3B52-8941-461B-751A1177744B}"/>
                </a:ext>
              </a:extLst>
            </p:cNvPr>
            <p:cNvSpPr/>
            <p:nvPr/>
          </p:nvSpPr>
          <p:spPr>
            <a:xfrm>
              <a:off x="2258711" y="3183496"/>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457200">
                <a:buClrTx/>
                <a:defRPr/>
              </a:pPr>
              <a:r>
                <a:rPr lang="en-US" sz="2400" b="1" kern="1200" dirty="0">
                  <a:solidFill>
                    <a:srgbClr val="00B050"/>
                  </a:solidFill>
                  <a:latin typeface="Cambria" panose="02040503050406030204" pitchFamily="18" charset="0"/>
                  <a:ea typeface="Cambria" panose="02040503050406030204" pitchFamily="18" charset="0"/>
                  <a:cs typeface="+mn-cs"/>
                </a:rPr>
                <a:t>B</a:t>
              </a:r>
              <a:endParaRPr sz="2400" b="1" kern="1200" dirty="0">
                <a:solidFill>
                  <a:srgbClr val="00B050"/>
                </a:solidFill>
                <a:latin typeface="Cambria" panose="02040503050406030204" pitchFamily="18" charset="0"/>
                <a:ea typeface="Cambria" panose="02040503050406030204" pitchFamily="18" charset="0"/>
                <a:cs typeface="+mn-cs"/>
              </a:endParaRPr>
            </a:p>
          </p:txBody>
        </p:sp>
        <p:grpSp>
          <p:nvGrpSpPr>
            <p:cNvPr id="153" name="Group 152">
              <a:extLst>
                <a:ext uri="{FF2B5EF4-FFF2-40B4-BE49-F238E27FC236}">
                  <a16:creationId xmlns:a16="http://schemas.microsoft.com/office/drawing/2014/main" id="{76870A66-54C1-BBC3-B65F-0B85EF71EB40}"/>
                </a:ext>
              </a:extLst>
            </p:cNvPr>
            <p:cNvGrpSpPr/>
            <p:nvPr/>
          </p:nvGrpSpPr>
          <p:grpSpPr>
            <a:xfrm>
              <a:off x="1580474" y="3891203"/>
              <a:ext cx="1090732" cy="1017346"/>
              <a:chOff x="4636014" y="2665293"/>
              <a:chExt cx="1090732" cy="1017346"/>
            </a:xfrm>
          </p:grpSpPr>
          <p:cxnSp>
            <p:nvCxnSpPr>
              <p:cNvPr id="157" name="Düz Bağlayıcı 567">
                <a:extLst>
                  <a:ext uri="{FF2B5EF4-FFF2-40B4-BE49-F238E27FC236}">
                    <a16:creationId xmlns:a16="http://schemas.microsoft.com/office/drawing/2014/main" id="{83592D42-2E42-FFB1-2414-7A566F6A0132}"/>
                  </a:ext>
                </a:extLst>
              </p:cNvPr>
              <p:cNvCxnSpPr>
                <a:cxnSpLocks/>
              </p:cNvCxnSpPr>
              <p:nvPr/>
            </p:nvCxnSpPr>
            <p:spPr>
              <a:xfrm>
                <a:off x="4810753" y="2753125"/>
                <a:ext cx="8551" cy="9295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Düz Bağlayıcı 568">
                <a:extLst>
                  <a:ext uri="{FF2B5EF4-FFF2-40B4-BE49-F238E27FC236}">
                    <a16:creationId xmlns:a16="http://schemas.microsoft.com/office/drawing/2014/main" id="{57827215-5FB2-6877-4548-8518854DF11A}"/>
                  </a:ext>
                </a:extLst>
              </p:cNvPr>
              <p:cNvCxnSpPr>
                <a:cxnSpLocks/>
              </p:cNvCxnSpPr>
              <p:nvPr/>
            </p:nvCxnSpPr>
            <p:spPr>
              <a:xfrm flipH="1">
                <a:off x="5543099" y="2665293"/>
                <a:ext cx="922" cy="8954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Düz Bağlayıcı 569">
                <a:extLst>
                  <a:ext uri="{FF2B5EF4-FFF2-40B4-BE49-F238E27FC236}">
                    <a16:creationId xmlns:a16="http://schemas.microsoft.com/office/drawing/2014/main" id="{3B938602-1087-5595-BF1A-A6FC23093022}"/>
                  </a:ext>
                </a:extLst>
              </p:cNvPr>
              <p:cNvCxnSpPr>
                <a:cxnSpLocks/>
              </p:cNvCxnSpPr>
              <p:nvPr/>
            </p:nvCxnSpPr>
            <p:spPr>
              <a:xfrm>
                <a:off x="4771315" y="2740425"/>
                <a:ext cx="7963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Düz Bağlayıcı 570">
                <a:extLst>
                  <a:ext uri="{FF2B5EF4-FFF2-40B4-BE49-F238E27FC236}">
                    <a16:creationId xmlns:a16="http://schemas.microsoft.com/office/drawing/2014/main" id="{C5141501-1C16-CF07-3D7C-781DFFCD10EF}"/>
                  </a:ext>
                </a:extLst>
              </p:cNvPr>
              <p:cNvCxnSpPr>
                <a:cxnSpLocks/>
              </p:cNvCxnSpPr>
              <p:nvPr/>
            </p:nvCxnSpPr>
            <p:spPr>
              <a:xfrm>
                <a:off x="4841861" y="3515181"/>
                <a:ext cx="669914" cy="32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İkizkenar Üçgen 571">
                <a:extLst>
                  <a:ext uri="{FF2B5EF4-FFF2-40B4-BE49-F238E27FC236}">
                    <a16:creationId xmlns:a16="http://schemas.microsoft.com/office/drawing/2014/main" id="{5F6A0C0F-5C4B-838F-6D2D-1AA92598AB30}"/>
                  </a:ext>
                </a:extLst>
              </p:cNvPr>
              <p:cNvSpPr/>
              <p:nvPr/>
            </p:nvSpPr>
            <p:spPr>
              <a:xfrm>
                <a:off x="4636014" y="2985608"/>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1800" kern="1200">
                  <a:solidFill>
                    <a:prstClr val="white"/>
                  </a:solidFill>
                  <a:latin typeface="Cambria" panose="02040503050406030204" pitchFamily="18" charset="0"/>
                  <a:ea typeface="Cambria" panose="02040503050406030204" pitchFamily="18" charset="0"/>
                </a:endParaRPr>
              </a:p>
            </p:txBody>
          </p:sp>
          <p:sp>
            <p:nvSpPr>
              <p:cNvPr id="162" name="Oval 161">
                <a:extLst>
                  <a:ext uri="{FF2B5EF4-FFF2-40B4-BE49-F238E27FC236}">
                    <a16:creationId xmlns:a16="http://schemas.microsoft.com/office/drawing/2014/main" id="{286B8AED-ACD2-4EAE-2EBE-4073BECCFD94}"/>
                  </a:ext>
                </a:extLst>
              </p:cNvPr>
              <p:cNvSpPr/>
              <p:nvPr/>
            </p:nvSpPr>
            <p:spPr>
              <a:xfrm rot="16200000">
                <a:off x="4766441" y="2878797"/>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1800" kern="1200">
                  <a:solidFill>
                    <a:prstClr val="white"/>
                  </a:solidFill>
                  <a:latin typeface="Cambria" panose="02040503050406030204" pitchFamily="18" charset="0"/>
                  <a:ea typeface="Cambria" panose="02040503050406030204" pitchFamily="18" charset="0"/>
                </a:endParaRPr>
              </a:p>
            </p:txBody>
          </p:sp>
          <p:sp>
            <p:nvSpPr>
              <p:cNvPr id="163" name="İkizkenar Üçgen 573">
                <a:extLst>
                  <a:ext uri="{FF2B5EF4-FFF2-40B4-BE49-F238E27FC236}">
                    <a16:creationId xmlns:a16="http://schemas.microsoft.com/office/drawing/2014/main" id="{8841B1AA-1EA6-4E62-91AA-27848A5F8417}"/>
                  </a:ext>
                </a:extLst>
              </p:cNvPr>
              <p:cNvSpPr/>
              <p:nvPr/>
            </p:nvSpPr>
            <p:spPr>
              <a:xfrm rot="10800000">
                <a:off x="5361679" y="2919364"/>
                <a:ext cx="365067" cy="346895"/>
              </a:xfrm>
              <a:prstGeom prst="triangle">
                <a:avLst>
                  <a:gd name="adj" fmla="val 48898"/>
                </a:avLst>
              </a:prstGeom>
              <a:solidFill>
                <a:srgbClr val="DADEFE"/>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1800" kern="1200">
                  <a:solidFill>
                    <a:prstClr val="white"/>
                  </a:solidFill>
                  <a:latin typeface="Cambria" panose="02040503050406030204" pitchFamily="18" charset="0"/>
                  <a:ea typeface="Cambria" panose="02040503050406030204" pitchFamily="18" charset="0"/>
                </a:endParaRPr>
              </a:p>
            </p:txBody>
          </p:sp>
          <p:sp>
            <p:nvSpPr>
              <p:cNvPr id="164" name="Oval 163">
                <a:extLst>
                  <a:ext uri="{FF2B5EF4-FFF2-40B4-BE49-F238E27FC236}">
                    <a16:creationId xmlns:a16="http://schemas.microsoft.com/office/drawing/2014/main" id="{D8A93825-25C9-A518-7CFD-5A16260E8DF9}"/>
                  </a:ext>
                </a:extLst>
              </p:cNvPr>
              <p:cNvSpPr/>
              <p:nvPr/>
            </p:nvSpPr>
            <p:spPr>
              <a:xfrm rot="16200000">
                <a:off x="5491670" y="3275821"/>
                <a:ext cx="99113" cy="91266"/>
              </a:xfrm>
              <a:prstGeom prst="ellipse">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1800" kern="1200">
                  <a:solidFill>
                    <a:prstClr val="white"/>
                  </a:solidFill>
                  <a:latin typeface="Cambria" panose="02040503050406030204" pitchFamily="18" charset="0"/>
                  <a:ea typeface="Cambria" panose="02040503050406030204" pitchFamily="18" charset="0"/>
                </a:endParaRPr>
              </a:p>
            </p:txBody>
          </p:sp>
        </p:grpSp>
        <p:sp>
          <p:nvSpPr>
            <p:cNvPr id="156" name="Google Shape;185;p21">
              <a:extLst>
                <a:ext uri="{FF2B5EF4-FFF2-40B4-BE49-F238E27FC236}">
                  <a16:creationId xmlns:a16="http://schemas.microsoft.com/office/drawing/2014/main" id="{5674E25C-2307-F3EC-499D-2C36A5533B63}"/>
                </a:ext>
              </a:extLst>
            </p:cNvPr>
            <p:cNvSpPr/>
            <p:nvPr/>
          </p:nvSpPr>
          <p:spPr>
            <a:xfrm>
              <a:off x="1534910" y="5713388"/>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457200">
                <a:buClrTx/>
                <a:defRPr/>
              </a:pPr>
              <a:r>
                <a:rPr lang="en-US" sz="2400" b="1" kern="1200" dirty="0">
                  <a:solidFill>
                    <a:srgbClr val="0070C0"/>
                  </a:solidFill>
                  <a:latin typeface="Cambria" panose="02040503050406030204" pitchFamily="18" charset="0"/>
                  <a:ea typeface="Cambria" panose="02040503050406030204" pitchFamily="18" charset="0"/>
                  <a:cs typeface="+mn-cs"/>
                </a:rPr>
                <a:t>Y</a:t>
              </a:r>
            </a:p>
          </p:txBody>
        </p:sp>
        <p:sp>
          <p:nvSpPr>
            <p:cNvPr id="167" name="TextBox 166">
              <a:extLst>
                <a:ext uri="{FF2B5EF4-FFF2-40B4-BE49-F238E27FC236}">
                  <a16:creationId xmlns:a16="http://schemas.microsoft.com/office/drawing/2014/main" id="{6990B534-5919-AB55-DA62-011410D243BB}"/>
                </a:ext>
              </a:extLst>
            </p:cNvPr>
            <p:cNvSpPr txBox="1"/>
            <p:nvPr/>
          </p:nvSpPr>
          <p:spPr>
            <a:xfrm>
              <a:off x="2280885" y="2091696"/>
              <a:ext cx="819279" cy="461665"/>
            </a:xfrm>
            <a:prstGeom prst="rect">
              <a:avLst/>
            </a:prstGeom>
            <a:noFill/>
          </p:spPr>
          <p:txBody>
            <a:bodyPr wrap="square">
              <a:spAutoFit/>
            </a:bodyPr>
            <a:lstStyle/>
            <a:p>
              <a:pPr defTabSz="457200">
                <a:buClrTx/>
                <a:defRPr/>
              </a:pPr>
              <a:r>
                <a:rPr lang="en-US" sz="2400" b="1" kern="1200" dirty="0">
                  <a:solidFill>
                    <a:prstClr val="black"/>
                  </a:solidFill>
                  <a:latin typeface="Cambria" panose="02040503050406030204" pitchFamily="18" charset="0"/>
                  <a:ea typeface="Cambria" panose="02040503050406030204" pitchFamily="18" charset="0"/>
                  <a:cs typeface="+mn-cs"/>
                </a:rPr>
                <a:t>V</a:t>
              </a:r>
              <a:r>
                <a:rPr lang="en-US" sz="2400" b="1" kern="1200" baseline="-25000" dirty="0">
                  <a:solidFill>
                    <a:prstClr val="black"/>
                  </a:solidFill>
                  <a:latin typeface="Cambria" panose="02040503050406030204" pitchFamily="18" charset="0"/>
                  <a:ea typeface="Cambria" panose="02040503050406030204" pitchFamily="18" charset="0"/>
                  <a:cs typeface="+mn-cs"/>
                </a:rPr>
                <a:t>REF</a:t>
              </a:r>
              <a:endParaRPr lang="en-CH" sz="1800" kern="1200" dirty="0">
                <a:solidFill>
                  <a:prstClr val="black"/>
                </a:solidFill>
                <a:latin typeface="Calibri" panose="020F0502020204030204"/>
                <a:ea typeface="+mn-ea"/>
                <a:cs typeface="+mn-cs"/>
              </a:endParaRPr>
            </a:p>
          </p:txBody>
        </p:sp>
        <p:sp>
          <p:nvSpPr>
            <p:cNvPr id="168" name="TextBox 167">
              <a:extLst>
                <a:ext uri="{FF2B5EF4-FFF2-40B4-BE49-F238E27FC236}">
                  <a16:creationId xmlns:a16="http://schemas.microsoft.com/office/drawing/2014/main" id="{09A458D1-8A64-E381-D913-D8E2FF81A6D1}"/>
                </a:ext>
              </a:extLst>
            </p:cNvPr>
            <p:cNvSpPr txBox="1"/>
            <p:nvPr/>
          </p:nvSpPr>
          <p:spPr>
            <a:xfrm>
              <a:off x="1400032" y="6324379"/>
              <a:ext cx="818111" cy="461665"/>
            </a:xfrm>
            <a:prstGeom prst="rect">
              <a:avLst/>
            </a:prstGeom>
            <a:noFill/>
          </p:spPr>
          <p:txBody>
            <a:bodyPr wrap="square">
              <a:spAutoFit/>
            </a:bodyPr>
            <a:lstStyle/>
            <a:p>
              <a:pPr defTabSz="457200">
                <a:buClrTx/>
                <a:defRPr/>
              </a:pPr>
              <a:r>
                <a:rPr lang="en-US" sz="2400" b="1" kern="1200" dirty="0">
                  <a:solidFill>
                    <a:prstClr val="black"/>
                  </a:solidFill>
                  <a:latin typeface="Cambria" panose="02040503050406030204" pitchFamily="18" charset="0"/>
                  <a:ea typeface="Cambria" panose="02040503050406030204" pitchFamily="18" charset="0"/>
                  <a:cs typeface="+mn-cs"/>
                </a:rPr>
                <a:t>V</a:t>
              </a:r>
              <a:r>
                <a:rPr lang="en-US" sz="2400" b="1" kern="1200" baseline="-25000" dirty="0">
                  <a:solidFill>
                    <a:prstClr val="black"/>
                  </a:solidFill>
                  <a:latin typeface="Cambria" panose="02040503050406030204" pitchFamily="18" charset="0"/>
                  <a:ea typeface="Cambria" panose="02040503050406030204" pitchFamily="18" charset="0"/>
                  <a:cs typeface="+mn-cs"/>
                </a:rPr>
                <a:t>REF</a:t>
              </a:r>
              <a:endParaRPr lang="en-CH" sz="2000" kern="1200" dirty="0">
                <a:solidFill>
                  <a:prstClr val="black"/>
                </a:solidFill>
                <a:latin typeface="Calibri" panose="020F0502020204030204"/>
                <a:ea typeface="+mn-ea"/>
                <a:cs typeface="+mn-cs"/>
              </a:endParaRPr>
            </a:p>
          </p:txBody>
        </p:sp>
        <p:sp>
          <p:nvSpPr>
            <p:cNvPr id="55" name="Google Shape;217;p21">
              <a:extLst>
                <a:ext uri="{FF2B5EF4-FFF2-40B4-BE49-F238E27FC236}">
                  <a16:creationId xmlns:a16="http://schemas.microsoft.com/office/drawing/2014/main" id="{09B58AD0-2B1F-F7A0-5E38-503A409C91AA}"/>
                </a:ext>
              </a:extLst>
            </p:cNvPr>
            <p:cNvSpPr/>
            <p:nvPr/>
          </p:nvSpPr>
          <p:spPr>
            <a:xfrm>
              <a:off x="2267706" y="2614739"/>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457200">
                <a:buClrTx/>
                <a:defRPr/>
              </a:pPr>
              <a:r>
                <a:rPr lang="en-US" sz="2400" b="1" kern="1200" dirty="0">
                  <a:solidFill>
                    <a:srgbClr val="00B050"/>
                  </a:solidFill>
                  <a:latin typeface="Cambria" panose="02040503050406030204" pitchFamily="18" charset="0"/>
                  <a:ea typeface="Cambria" panose="02040503050406030204" pitchFamily="18" charset="0"/>
                  <a:cs typeface="+mn-cs"/>
                </a:rPr>
                <a:t>A</a:t>
              </a:r>
              <a:endParaRPr sz="2400" b="1" kern="1200" dirty="0">
                <a:solidFill>
                  <a:srgbClr val="00B050"/>
                </a:solidFill>
                <a:latin typeface="Cambria" panose="02040503050406030204" pitchFamily="18" charset="0"/>
                <a:ea typeface="Cambria" panose="02040503050406030204" pitchFamily="18" charset="0"/>
                <a:cs typeface="+mn-cs"/>
              </a:endParaRPr>
            </a:p>
          </p:txBody>
        </p:sp>
      </p:grpSp>
      <p:sp>
        <p:nvSpPr>
          <p:cNvPr id="75" name="Google Shape;217;p21">
            <a:extLst>
              <a:ext uri="{FF2B5EF4-FFF2-40B4-BE49-F238E27FC236}">
                <a16:creationId xmlns:a16="http://schemas.microsoft.com/office/drawing/2014/main" id="{2C5BCC1E-B0BE-1F7C-EB3A-34FE1A739BA1}"/>
              </a:ext>
            </a:extLst>
          </p:cNvPr>
          <p:cNvSpPr/>
          <p:nvPr/>
        </p:nvSpPr>
        <p:spPr>
          <a:xfrm>
            <a:off x="8049903" y="2614740"/>
            <a:ext cx="482842" cy="482091"/>
          </a:xfrm>
          <a:prstGeom prst="ellipse">
            <a:avLst/>
          </a:prstGeom>
          <a:solidFill>
            <a:schemeClr val="bg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457200">
              <a:buClrTx/>
              <a:defRPr/>
            </a:pPr>
            <a:r>
              <a:rPr lang="en-US" sz="2400" b="1" kern="1200" dirty="0">
                <a:solidFill>
                  <a:srgbClr val="00B050"/>
                </a:solidFill>
                <a:latin typeface="Cambria" panose="02040503050406030204" pitchFamily="18" charset="0"/>
                <a:ea typeface="Cambria" panose="02040503050406030204" pitchFamily="18" charset="0"/>
                <a:cs typeface="+mn-cs"/>
              </a:rPr>
              <a:t>A</a:t>
            </a:r>
            <a:endParaRPr sz="2400" b="1" kern="1200" dirty="0">
              <a:solidFill>
                <a:srgbClr val="00B050"/>
              </a:solidFill>
              <a:latin typeface="Cambria" panose="02040503050406030204" pitchFamily="18" charset="0"/>
              <a:ea typeface="Cambria" panose="02040503050406030204" pitchFamily="18" charset="0"/>
              <a:cs typeface="+mn-cs"/>
            </a:endParaRPr>
          </a:p>
        </p:txBody>
      </p:sp>
      <p:sp>
        <p:nvSpPr>
          <p:cNvPr id="80" name="TextBox 79">
            <a:extLst>
              <a:ext uri="{FF2B5EF4-FFF2-40B4-BE49-F238E27FC236}">
                <a16:creationId xmlns:a16="http://schemas.microsoft.com/office/drawing/2014/main" id="{7C922662-0787-76C3-C2A3-74647B5C2011}"/>
              </a:ext>
            </a:extLst>
          </p:cNvPr>
          <p:cNvSpPr txBox="1"/>
          <p:nvPr/>
        </p:nvSpPr>
        <p:spPr>
          <a:xfrm>
            <a:off x="8499817" y="3823181"/>
            <a:ext cx="2174239" cy="1077218"/>
          </a:xfrm>
          <a:prstGeom prst="rect">
            <a:avLst/>
          </a:prstGeom>
          <a:noFill/>
        </p:spPr>
        <p:txBody>
          <a:bodyPr wrap="square">
            <a:spAutoFit/>
          </a:bodyPr>
          <a:lstStyle/>
          <a:p>
            <a:pPr algn="ctr" defTabSz="457200">
              <a:buClrTx/>
              <a:defRPr/>
            </a:pPr>
            <a:r>
              <a:rPr lang="en-US" sz="2000" b="1" kern="1200" dirty="0">
                <a:solidFill>
                  <a:srgbClr val="FF0000"/>
                </a:solidFill>
                <a:latin typeface="Cambria" panose="02040503050406030204" pitchFamily="18" charset="0"/>
                <a:ea typeface="Cambria" panose="02040503050406030204" pitchFamily="18" charset="0"/>
                <a:cs typeface="+mn-cs"/>
              </a:rPr>
              <a:t>sense amp.</a:t>
            </a:r>
          </a:p>
          <a:p>
            <a:pPr algn="ctr" defTabSz="457200">
              <a:buClrTx/>
              <a:defRPr/>
            </a:pPr>
            <a:r>
              <a:rPr lang="en-US" sz="2000" b="1" kern="1200" dirty="0">
                <a:solidFill>
                  <a:srgbClr val="FF0000"/>
                </a:solidFill>
                <a:latin typeface="Cambria" panose="02040503050406030204" pitchFamily="18" charset="0"/>
                <a:ea typeface="Cambria" panose="02040503050406030204" pitchFamily="18" charset="0"/>
                <a:cs typeface="+mn-cs"/>
              </a:rPr>
              <a:t>compares</a:t>
            </a:r>
          </a:p>
          <a:p>
            <a:pPr algn="ctr" defTabSz="457200">
              <a:buClrTx/>
              <a:defRPr/>
            </a:pPr>
            <a:r>
              <a:rPr lang="en-US" sz="2400" b="1" kern="1200" dirty="0">
                <a:solidFill>
                  <a:srgbClr val="FF0000"/>
                </a:solidFill>
                <a:latin typeface="Cambria" panose="02040503050406030204" pitchFamily="18" charset="0"/>
                <a:ea typeface="Cambria" panose="02040503050406030204" pitchFamily="18" charset="0"/>
                <a:cs typeface="+mn-cs"/>
              </a:rPr>
              <a:t>V</a:t>
            </a:r>
            <a:r>
              <a:rPr lang="en-US" sz="2400" b="1" kern="1200" baseline="-25000" dirty="0">
                <a:solidFill>
                  <a:srgbClr val="FF0000"/>
                </a:solidFill>
                <a:latin typeface="Cambria" panose="02040503050406030204" pitchFamily="18" charset="0"/>
                <a:ea typeface="Cambria" panose="02040503050406030204" pitchFamily="18" charset="0"/>
                <a:cs typeface="+mn-cs"/>
              </a:rPr>
              <a:t>(A,B)</a:t>
            </a:r>
            <a:r>
              <a:rPr lang="en-US" sz="2400" b="1" kern="1200" dirty="0">
                <a:solidFill>
                  <a:srgbClr val="FF0000"/>
                </a:solidFill>
                <a:latin typeface="Cambria" panose="02040503050406030204" pitchFamily="18" charset="0"/>
                <a:ea typeface="Cambria" panose="02040503050406030204" pitchFamily="18" charset="0"/>
                <a:cs typeface="+mn-cs"/>
              </a:rPr>
              <a:t> </a:t>
            </a:r>
            <a:r>
              <a:rPr lang="en-US" sz="2000" b="1" kern="1200" dirty="0">
                <a:solidFill>
                  <a:srgbClr val="FF0000"/>
                </a:solidFill>
                <a:latin typeface="Cambria" panose="02040503050406030204" pitchFamily="18" charset="0"/>
                <a:ea typeface="Cambria" panose="02040503050406030204" pitchFamily="18" charset="0"/>
                <a:cs typeface="+mn-cs"/>
              </a:rPr>
              <a:t>and</a:t>
            </a:r>
            <a:r>
              <a:rPr lang="en-US" sz="2400" b="1" kern="1200" dirty="0">
                <a:solidFill>
                  <a:srgbClr val="FF0000"/>
                </a:solidFill>
                <a:latin typeface="Cambria" panose="02040503050406030204" pitchFamily="18" charset="0"/>
                <a:ea typeface="Cambria" panose="02040503050406030204" pitchFamily="18" charset="0"/>
                <a:cs typeface="+mn-cs"/>
              </a:rPr>
              <a:t> V</a:t>
            </a:r>
            <a:r>
              <a:rPr lang="en-US" sz="2400" b="1" kern="1200" baseline="-25000" dirty="0">
                <a:solidFill>
                  <a:srgbClr val="FF0000"/>
                </a:solidFill>
                <a:latin typeface="Cambria" panose="02040503050406030204" pitchFamily="18" charset="0"/>
                <a:ea typeface="Cambria" panose="02040503050406030204" pitchFamily="18" charset="0"/>
                <a:cs typeface="+mn-cs"/>
              </a:rPr>
              <a:t>(X,Y)</a:t>
            </a:r>
            <a:endParaRPr lang="en-CH" sz="2000" kern="1200" dirty="0">
              <a:solidFill>
                <a:srgbClr val="FF0000"/>
              </a:solidFill>
              <a:latin typeface="Calibri" panose="020F0502020204030204"/>
              <a:ea typeface="+mn-ea"/>
              <a:cs typeface="+mn-cs"/>
            </a:endParaRPr>
          </a:p>
        </p:txBody>
      </p:sp>
    </p:spTree>
    <p:extLst>
      <p:ext uri="{BB962C8B-B14F-4D97-AF65-F5344CB8AC3E}">
        <p14:creationId xmlns:p14="http://schemas.microsoft.com/office/powerpoint/2010/main" val="26660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childTnLst>
                                </p:cTn>
                              </p:par>
                              <p:par>
                                <p:cTn id="12" presetID="10" presetClass="entr" presetSubtype="0" fill="hold" nodeType="with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fade">
                                      <p:cBhvr>
                                        <p:cTn id="14" dur="500"/>
                                        <p:tgtEl>
                                          <p:spTgt spid="89"/>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 presetClass="exit" presetSubtype="0" fill="hold" nodeType="withEffect">
                                  <p:stCondLst>
                                    <p:cond delay="0"/>
                                  </p:stCondLst>
                                  <p:childTnLst>
                                    <p:set>
                                      <p:cBhvr>
                                        <p:cTn id="33" dur="1" fill="hold">
                                          <p:stCondLst>
                                            <p:cond delay="0"/>
                                          </p:stCondLst>
                                        </p:cTn>
                                        <p:tgtEl>
                                          <p:spTgt spid="2"/>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 presetClass="exit" presetSubtype="0" fill="hold" nodeType="withEffect">
                                  <p:stCondLst>
                                    <p:cond delay="0"/>
                                  </p:stCondLst>
                                  <p:childTnLst>
                                    <p:set>
                                      <p:cBhvr>
                                        <p:cTn id="41" dur="1" fill="hold">
                                          <p:stCondLst>
                                            <p:cond delay="0"/>
                                          </p:stCondLst>
                                        </p:cTn>
                                        <p:tgtEl>
                                          <p:spTgt spid="2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fade">
                                      <p:cBhvr>
                                        <p:cTn id="4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5" grpId="0"/>
      <p:bldP spid="32" grpId="0"/>
      <p:bldP spid="75" grpId="0" animBg="1"/>
      <p:bldP spid="8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895AC23-CF1D-5A6F-FB26-64D0DE926F08}"/>
              </a:ext>
            </a:extLst>
          </p:cNvPr>
          <p:cNvSpPr>
            <a:spLocks noGrp="1"/>
          </p:cNvSpPr>
          <p:nvPr>
            <p:ph idx="1"/>
          </p:nvPr>
        </p:nvSpPr>
        <p:spPr>
          <a:xfrm>
            <a:off x="1752303" y="854507"/>
            <a:ext cx="8863692" cy="5427025"/>
          </a:xfrm>
        </p:spPr>
        <p:txBody>
          <a:bodyPr>
            <a:normAutofit/>
          </a:bodyPr>
          <a:lstStyle/>
          <a:p>
            <a:pPr>
              <a:buClr>
                <a:schemeClr val="tx1"/>
              </a:buClr>
            </a:pPr>
            <a:r>
              <a:rPr lang="en-GB" dirty="0">
                <a:solidFill>
                  <a:srgbClr val="0070C0"/>
                </a:solidFill>
              </a:rPr>
              <a:t>256 DDR4 chips </a:t>
            </a:r>
            <a:r>
              <a:rPr lang="en-GB" dirty="0"/>
              <a:t>from </a:t>
            </a:r>
            <a:r>
              <a:rPr lang="en-GB" dirty="0">
                <a:solidFill>
                  <a:srgbClr val="C00000"/>
                </a:solidFill>
              </a:rPr>
              <a:t>two major DRAM manufacturers</a:t>
            </a:r>
          </a:p>
          <a:p>
            <a:pPr>
              <a:buClr>
                <a:schemeClr val="tx1"/>
              </a:buClr>
            </a:pPr>
            <a:r>
              <a:rPr lang="en-GB" dirty="0"/>
              <a:t>Covers </a:t>
            </a:r>
            <a:r>
              <a:rPr lang="en-GB" dirty="0">
                <a:solidFill>
                  <a:srgbClr val="00B050"/>
                </a:solidFill>
              </a:rPr>
              <a:t>different die revisions and chip densities</a:t>
            </a:r>
          </a:p>
          <a:p>
            <a:pPr>
              <a:buClr>
                <a:schemeClr val="tx1"/>
              </a:buClr>
            </a:pPr>
            <a:endParaRPr lang="en-GB" dirty="0"/>
          </a:p>
          <a:p>
            <a:endParaRPr lang="en-GB" dirty="0"/>
          </a:p>
          <a:p>
            <a:pPr lvl="1"/>
            <a:endParaRPr lang="en-GB" dirty="0"/>
          </a:p>
        </p:txBody>
      </p:sp>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4400" dirty="0">
                <a:solidFill>
                  <a:schemeClr val="accent5">
                    <a:lumMod val="75000"/>
                  </a:schemeClr>
                </a:solidFill>
              </a:rPr>
              <a:t>DRAM Chips Tested</a:t>
            </a:r>
            <a:endParaRPr lang="en-CH" sz="4400" dirty="0">
              <a:solidFill>
                <a:schemeClr val="accent5">
                  <a:lumMod val="75000"/>
                </a:schemeClr>
              </a:solidFill>
            </a:endParaRPr>
          </a:p>
        </p:txBody>
      </p:sp>
      <p:sp>
        <p:nvSpPr>
          <p:cNvPr id="5" name="Content Placeholder 2">
            <a:extLst>
              <a:ext uri="{FF2B5EF4-FFF2-40B4-BE49-F238E27FC236}">
                <a16:creationId xmlns:a16="http://schemas.microsoft.com/office/drawing/2014/main" id="{C2DBE452-F062-005D-2CA8-7EC129BCB374}"/>
              </a:ext>
            </a:extLst>
          </p:cNvPr>
          <p:cNvSpPr txBox="1">
            <a:spLocks/>
          </p:cNvSpPr>
          <p:nvPr/>
        </p:nvSpPr>
        <p:spPr>
          <a:xfrm>
            <a:off x="1685802" y="5132120"/>
            <a:ext cx="8863692" cy="1725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Tx/>
              <a:defRPr/>
            </a:pPr>
            <a:endParaRPr lang="en-GB">
              <a:solidFill>
                <a:prstClr val="black"/>
              </a:solidFill>
            </a:endParaRPr>
          </a:p>
        </p:txBody>
      </p:sp>
      <p:pic>
        <p:nvPicPr>
          <p:cNvPr id="8" name="Resim 7">
            <a:extLst>
              <a:ext uri="{FF2B5EF4-FFF2-40B4-BE49-F238E27FC236}">
                <a16:creationId xmlns:a16="http://schemas.microsoft.com/office/drawing/2014/main" id="{5E756EFB-0829-1ECA-6B4B-5DDFF01EBB05}"/>
              </a:ext>
            </a:extLst>
          </p:cNvPr>
          <p:cNvPicPr>
            <a:picLocks noChangeAspect="1"/>
          </p:cNvPicPr>
          <p:nvPr/>
        </p:nvPicPr>
        <p:blipFill>
          <a:blip r:embed="rId3"/>
          <a:stretch>
            <a:fillRect/>
          </a:stretch>
        </p:blipFill>
        <p:spPr>
          <a:xfrm>
            <a:off x="2609056" y="2319461"/>
            <a:ext cx="7013270" cy="3578788"/>
          </a:xfrm>
          <a:prstGeom prst="rect">
            <a:avLst/>
          </a:prstGeom>
        </p:spPr>
      </p:pic>
      <p:sp>
        <p:nvSpPr>
          <p:cNvPr id="4" name="Rectangle 3">
            <a:extLst>
              <a:ext uri="{FF2B5EF4-FFF2-40B4-BE49-F238E27FC236}">
                <a16:creationId xmlns:a16="http://schemas.microsoft.com/office/drawing/2014/main" id="{9C2426E0-E7F2-465D-AB72-B11C36ACC5CE}"/>
              </a:ext>
            </a:extLst>
          </p:cNvPr>
          <p:cNvSpPr/>
          <p:nvPr/>
        </p:nvSpPr>
        <p:spPr>
          <a:xfrm>
            <a:off x="5060646" y="2456705"/>
            <a:ext cx="2465802" cy="3330000"/>
          </a:xfrm>
          <a:prstGeom prst="rect">
            <a:avLst/>
          </a:prstGeom>
          <a:solidFill>
            <a:srgbClr val="17A928">
              <a:alpha val="40000"/>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CH" sz="1800" kern="1200">
              <a:solidFill>
                <a:prstClr val="white"/>
              </a:solidFill>
              <a:latin typeface="Calibri" panose="020F0502020204030204"/>
            </a:endParaRPr>
          </a:p>
        </p:txBody>
      </p:sp>
      <p:sp>
        <p:nvSpPr>
          <p:cNvPr id="6" name="Rectangle 5">
            <a:extLst>
              <a:ext uri="{FF2B5EF4-FFF2-40B4-BE49-F238E27FC236}">
                <a16:creationId xmlns:a16="http://schemas.microsoft.com/office/drawing/2014/main" id="{D1159E69-86FD-F1E5-F7E0-2EAFC3F7DB90}"/>
              </a:ext>
            </a:extLst>
          </p:cNvPr>
          <p:cNvSpPr/>
          <p:nvPr/>
        </p:nvSpPr>
        <p:spPr>
          <a:xfrm>
            <a:off x="2699586" y="2457422"/>
            <a:ext cx="1087778" cy="3328566"/>
          </a:xfrm>
          <a:prstGeom prst="rect">
            <a:avLst/>
          </a:prstGeom>
          <a:solidFill>
            <a:srgbClr val="C00000">
              <a:alpha val="30196"/>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CH" sz="1800" kern="1200">
              <a:solidFill>
                <a:prstClr val="white"/>
              </a:solidFill>
              <a:latin typeface="Calibri" panose="020F0502020204030204"/>
            </a:endParaRPr>
          </a:p>
        </p:txBody>
      </p:sp>
      <p:sp>
        <p:nvSpPr>
          <p:cNvPr id="3" name="Slide Number Placeholder 3">
            <a:extLst>
              <a:ext uri="{FF2B5EF4-FFF2-40B4-BE49-F238E27FC236}">
                <a16:creationId xmlns:a16="http://schemas.microsoft.com/office/drawing/2014/main" id="{2BAE945A-ED2F-26AB-C2CE-D4C063DA0943}"/>
              </a:ext>
            </a:extLst>
          </p:cNvPr>
          <p:cNvSpPr txBox="1">
            <a:spLocks/>
          </p:cNvSpPr>
          <p:nvPr/>
        </p:nvSpPr>
        <p:spPr>
          <a:xfrm>
            <a:off x="8659390" y="6383047"/>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defRPr/>
            </a:pPr>
            <a:fld id="{BA2D8F13-174C-467F-9D40-7DDEF70CAB8C}" type="slidenum">
              <a:rPr lang="en-US" sz="2000">
                <a:solidFill>
                  <a:srgbClr val="7BA79D"/>
                </a:solidFill>
                <a:latin typeface="Cambria" panose="02040503050406030204" pitchFamily="18" charset="0"/>
                <a:ea typeface="Cambria" panose="02040503050406030204" pitchFamily="18" charset="0"/>
              </a:rPr>
              <a:pPr>
                <a:buClrTx/>
                <a:defRPr/>
              </a:pPr>
              <a:t>62</a:t>
            </a:fld>
            <a:endParaRPr lang="en-US">
              <a:solidFill>
                <a:srgbClr val="7BA79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14750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E3184-1936-9A13-FD97-C8F7DAD1CA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1D64A3-D457-29B8-679D-1FFD6978764E}"/>
              </a:ext>
            </a:extLst>
          </p:cNvPr>
          <p:cNvSpPr>
            <a:spLocks noGrp="1"/>
          </p:cNvSpPr>
          <p:nvPr>
            <p:ph type="title"/>
          </p:nvPr>
        </p:nvSpPr>
        <p:spPr/>
        <p:txBody>
          <a:bodyPr/>
          <a:lstStyle/>
          <a:p>
            <a:r>
              <a:rPr lang="en-US" sz="3600" dirty="0">
                <a:solidFill>
                  <a:schemeClr val="accent5">
                    <a:lumMod val="75000"/>
                  </a:schemeClr>
                </a:solidFill>
              </a:rPr>
              <a:t>Performing AND, NAND, OR, and NOR</a:t>
            </a:r>
          </a:p>
        </p:txBody>
      </p:sp>
      <p:sp>
        <p:nvSpPr>
          <p:cNvPr id="23" name="Rectangle 274">
            <a:extLst>
              <a:ext uri="{FF2B5EF4-FFF2-40B4-BE49-F238E27FC236}">
                <a16:creationId xmlns:a16="http://schemas.microsoft.com/office/drawing/2014/main" id="{542DB09D-7490-FC2F-4A70-6FCDC134BD1E}"/>
              </a:ext>
            </a:extLst>
          </p:cNvPr>
          <p:cNvSpPr/>
          <p:nvPr/>
        </p:nvSpPr>
        <p:spPr>
          <a:xfrm>
            <a:off x="1524000" y="4946714"/>
            <a:ext cx="9144000" cy="100950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r>
              <a:rPr lang="en-US" sz="2800" b="1" kern="1200" dirty="0">
                <a:solidFill>
                  <a:srgbClr val="FF0000"/>
                </a:solidFill>
                <a:latin typeface="Cambria" panose="02040503050406030204" pitchFamily="18" charset="0"/>
              </a:rPr>
              <a:t>COTS DRAM chips can perform </a:t>
            </a:r>
          </a:p>
          <a:p>
            <a:pPr algn="ctr" defTabSz="457200">
              <a:buClrTx/>
              <a:defRPr/>
            </a:pPr>
            <a:r>
              <a:rPr lang="en-US" sz="2800" b="1" kern="1200" dirty="0">
                <a:solidFill>
                  <a:srgbClr val="FF0000"/>
                </a:solidFill>
                <a:latin typeface="Cambria" panose="02040503050406030204" pitchFamily="18" charset="0"/>
              </a:rPr>
              <a:t>{2, 4, 8, 16}-input AND, NAND, OR, and NOR operations</a:t>
            </a:r>
          </a:p>
        </p:txBody>
      </p:sp>
      <p:pic>
        <p:nvPicPr>
          <p:cNvPr id="8" name="Resim 7" descr="metin, diyagram, ekran görüntüsü, plan içeren bir resim&#10;&#10;Açıklama otomatik olarak oluşturuldu">
            <a:extLst>
              <a:ext uri="{FF2B5EF4-FFF2-40B4-BE49-F238E27FC236}">
                <a16:creationId xmlns:a16="http://schemas.microsoft.com/office/drawing/2014/main" id="{F77B2624-8DBE-6E49-C221-9CA7BE58A37A}"/>
              </a:ext>
            </a:extLst>
          </p:cNvPr>
          <p:cNvPicPr>
            <a:picLocks noChangeAspect="1"/>
          </p:cNvPicPr>
          <p:nvPr/>
        </p:nvPicPr>
        <p:blipFill>
          <a:blip r:embed="rId3"/>
          <a:stretch>
            <a:fillRect/>
          </a:stretch>
        </p:blipFill>
        <p:spPr>
          <a:xfrm>
            <a:off x="2221062" y="1387061"/>
            <a:ext cx="7021998" cy="3184395"/>
          </a:xfrm>
          <a:prstGeom prst="rect">
            <a:avLst/>
          </a:prstGeom>
        </p:spPr>
      </p:pic>
      <p:sp>
        <p:nvSpPr>
          <p:cNvPr id="3" name="Slide Number Placeholder 3">
            <a:extLst>
              <a:ext uri="{FF2B5EF4-FFF2-40B4-BE49-F238E27FC236}">
                <a16:creationId xmlns:a16="http://schemas.microsoft.com/office/drawing/2014/main" id="{583B8BA5-9171-B923-C21E-6E6C07FD71B5}"/>
              </a:ext>
            </a:extLst>
          </p:cNvPr>
          <p:cNvSpPr txBox="1">
            <a:spLocks/>
          </p:cNvSpPr>
          <p:nvPr/>
        </p:nvSpPr>
        <p:spPr>
          <a:xfrm>
            <a:off x="8659390" y="6383047"/>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defRPr/>
            </a:pPr>
            <a:fld id="{BA2D8F13-174C-467F-9D40-7DDEF70CAB8C}" type="slidenum">
              <a:rPr lang="en-US" sz="2000">
                <a:solidFill>
                  <a:srgbClr val="7BA79D"/>
                </a:solidFill>
                <a:latin typeface="Cambria" panose="02040503050406030204" pitchFamily="18" charset="0"/>
                <a:ea typeface="Cambria" panose="02040503050406030204" pitchFamily="18" charset="0"/>
              </a:rPr>
              <a:pPr>
                <a:buClrTx/>
                <a:defRPr/>
              </a:pPr>
              <a:t>63</a:t>
            </a:fld>
            <a:endParaRPr lang="en-US">
              <a:solidFill>
                <a:srgbClr val="7BA79D"/>
              </a:solidFill>
              <a:latin typeface="Cambria" panose="02040503050406030204" pitchFamily="18" charset="0"/>
              <a:ea typeface="Cambria" panose="02040503050406030204" pitchFamily="18" charset="0"/>
            </a:endParaRPr>
          </a:p>
        </p:txBody>
      </p:sp>
      <p:sp>
        <p:nvSpPr>
          <p:cNvPr id="4" name="Rectangle 274">
            <a:extLst>
              <a:ext uri="{FF2B5EF4-FFF2-40B4-BE49-F238E27FC236}">
                <a16:creationId xmlns:a16="http://schemas.microsoft.com/office/drawing/2014/main" id="{B0FB5BB3-3789-871D-A13D-FFE358C5E31F}"/>
              </a:ext>
            </a:extLst>
          </p:cNvPr>
          <p:cNvSpPr/>
          <p:nvPr/>
        </p:nvSpPr>
        <p:spPr>
          <a:xfrm>
            <a:off x="3104708" y="1505605"/>
            <a:ext cx="6035965" cy="9044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2800" b="1" kern="1200" dirty="0">
              <a:solidFill>
                <a:srgbClr val="FF0000"/>
              </a:solidFill>
              <a:latin typeface="Cambria" panose="02040503050406030204" pitchFamily="18" charset="0"/>
            </a:endParaRPr>
          </a:p>
        </p:txBody>
      </p:sp>
      <p:sp>
        <p:nvSpPr>
          <p:cNvPr id="5" name="Rectangle 274">
            <a:extLst>
              <a:ext uri="{FF2B5EF4-FFF2-40B4-BE49-F238E27FC236}">
                <a16:creationId xmlns:a16="http://schemas.microsoft.com/office/drawing/2014/main" id="{313D2434-3F8A-8D12-9CE8-D3E2E9F6A95B}"/>
              </a:ext>
            </a:extLst>
          </p:cNvPr>
          <p:cNvSpPr/>
          <p:nvPr/>
        </p:nvSpPr>
        <p:spPr>
          <a:xfrm>
            <a:off x="3051328" y="2384651"/>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2800" b="1" kern="1200" dirty="0">
              <a:solidFill>
                <a:srgbClr val="FF0000"/>
              </a:solidFill>
              <a:latin typeface="Cambria" panose="02040503050406030204" pitchFamily="18" charset="0"/>
            </a:endParaRPr>
          </a:p>
        </p:txBody>
      </p:sp>
      <p:sp>
        <p:nvSpPr>
          <p:cNvPr id="6" name="Rectangle 274">
            <a:extLst>
              <a:ext uri="{FF2B5EF4-FFF2-40B4-BE49-F238E27FC236}">
                <a16:creationId xmlns:a16="http://schemas.microsoft.com/office/drawing/2014/main" id="{EF4EAE7B-1A82-6E49-2DB4-3BCF4E094C1D}"/>
              </a:ext>
            </a:extLst>
          </p:cNvPr>
          <p:cNvSpPr/>
          <p:nvPr/>
        </p:nvSpPr>
        <p:spPr>
          <a:xfrm>
            <a:off x="3551058" y="4054551"/>
            <a:ext cx="5188905" cy="502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2800" b="1" kern="1200" dirty="0">
              <a:solidFill>
                <a:srgbClr val="FF0000"/>
              </a:solidFill>
              <a:latin typeface="Cambria" panose="02040503050406030204" pitchFamily="18" charset="0"/>
            </a:endParaRPr>
          </a:p>
        </p:txBody>
      </p:sp>
      <p:sp>
        <p:nvSpPr>
          <p:cNvPr id="7" name="Rectangle 274">
            <a:extLst>
              <a:ext uri="{FF2B5EF4-FFF2-40B4-BE49-F238E27FC236}">
                <a16:creationId xmlns:a16="http://schemas.microsoft.com/office/drawing/2014/main" id="{CA574568-BC93-6415-05DF-6C9ACD372981}"/>
              </a:ext>
            </a:extLst>
          </p:cNvPr>
          <p:cNvSpPr/>
          <p:nvPr/>
        </p:nvSpPr>
        <p:spPr>
          <a:xfrm>
            <a:off x="2119208" y="1310935"/>
            <a:ext cx="829733" cy="27436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2800" b="1" kern="1200" dirty="0">
              <a:solidFill>
                <a:srgbClr val="FF0000"/>
              </a:solidFill>
              <a:latin typeface="Cambria" panose="02040503050406030204" pitchFamily="18" charset="0"/>
            </a:endParaRPr>
          </a:p>
        </p:txBody>
      </p:sp>
      <p:sp>
        <p:nvSpPr>
          <p:cNvPr id="9" name="Rectangle 274">
            <a:extLst>
              <a:ext uri="{FF2B5EF4-FFF2-40B4-BE49-F238E27FC236}">
                <a16:creationId xmlns:a16="http://schemas.microsoft.com/office/drawing/2014/main" id="{92FA18E5-8A0D-9CE0-3448-679C16F442DA}"/>
              </a:ext>
            </a:extLst>
          </p:cNvPr>
          <p:cNvSpPr/>
          <p:nvPr/>
        </p:nvSpPr>
        <p:spPr>
          <a:xfrm>
            <a:off x="4458586" y="2381018"/>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2800" b="1" kern="1200" dirty="0">
              <a:solidFill>
                <a:srgbClr val="FF0000"/>
              </a:solidFill>
              <a:latin typeface="Cambria" panose="02040503050406030204" pitchFamily="18" charset="0"/>
            </a:endParaRPr>
          </a:p>
        </p:txBody>
      </p:sp>
      <p:pic>
        <p:nvPicPr>
          <p:cNvPr id="10" name="Resim 7" descr="metin, diyagram, ekran görüntüsü, plan içeren bir resim&#10;&#10;Açıklama otomatik olarak oluşturuldu">
            <a:extLst>
              <a:ext uri="{FF2B5EF4-FFF2-40B4-BE49-F238E27FC236}">
                <a16:creationId xmlns:a16="http://schemas.microsoft.com/office/drawing/2014/main" id="{0F896F35-566E-62D9-E564-65AD8514C507}"/>
              </a:ext>
            </a:extLst>
          </p:cNvPr>
          <p:cNvPicPr>
            <a:picLocks noChangeAspect="1"/>
          </p:cNvPicPr>
          <p:nvPr/>
        </p:nvPicPr>
        <p:blipFill>
          <a:blip r:embed="rId3"/>
          <a:stretch>
            <a:fillRect/>
          </a:stretch>
        </p:blipFill>
        <p:spPr>
          <a:xfrm>
            <a:off x="2221062" y="1387732"/>
            <a:ext cx="7021998" cy="3184395"/>
          </a:xfrm>
          <a:prstGeom prst="rect">
            <a:avLst/>
          </a:prstGeom>
        </p:spPr>
      </p:pic>
    </p:spTree>
    <p:extLst>
      <p:ext uri="{BB962C8B-B14F-4D97-AF65-F5344CB8AC3E}">
        <p14:creationId xmlns:p14="http://schemas.microsoft.com/office/powerpoint/2010/main" val="42625982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ED68B-5021-C813-F788-75D6083BC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0BF763-20C1-96ED-A3D3-4800B9DDEAEC}"/>
              </a:ext>
            </a:extLst>
          </p:cNvPr>
          <p:cNvSpPr>
            <a:spLocks noGrp="1"/>
          </p:cNvSpPr>
          <p:nvPr>
            <p:ph type="title"/>
          </p:nvPr>
        </p:nvSpPr>
        <p:spPr/>
        <p:txBody>
          <a:bodyPr/>
          <a:lstStyle/>
          <a:p>
            <a:r>
              <a:rPr lang="en-US" sz="3600" dirty="0">
                <a:solidFill>
                  <a:schemeClr val="accent5">
                    <a:lumMod val="75000"/>
                  </a:schemeClr>
                </a:solidFill>
              </a:rPr>
              <a:t>Performing AND, NAND, OR, and NOR</a:t>
            </a:r>
          </a:p>
        </p:txBody>
      </p:sp>
      <p:sp>
        <p:nvSpPr>
          <p:cNvPr id="23" name="Rectangle 274">
            <a:extLst>
              <a:ext uri="{FF2B5EF4-FFF2-40B4-BE49-F238E27FC236}">
                <a16:creationId xmlns:a16="http://schemas.microsoft.com/office/drawing/2014/main" id="{F54D5040-2664-F539-B3E5-9FACA911C9C4}"/>
              </a:ext>
            </a:extLst>
          </p:cNvPr>
          <p:cNvSpPr/>
          <p:nvPr/>
        </p:nvSpPr>
        <p:spPr>
          <a:xfrm>
            <a:off x="1511573" y="4759527"/>
            <a:ext cx="9144000" cy="1421485"/>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r>
              <a:rPr lang="en-US" sz="2800" b="1" kern="1200" dirty="0">
                <a:solidFill>
                  <a:srgbClr val="FF0000"/>
                </a:solidFill>
                <a:latin typeface="Cambria" panose="02040503050406030204" pitchFamily="18" charset="0"/>
              </a:rPr>
              <a:t>COTS DRAM chips can perform </a:t>
            </a:r>
          </a:p>
          <a:p>
            <a:pPr algn="ctr" defTabSz="457200">
              <a:buClrTx/>
              <a:defRPr/>
            </a:pPr>
            <a:r>
              <a:rPr lang="en-US" sz="2800" b="1" kern="1200" dirty="0">
                <a:solidFill>
                  <a:srgbClr val="FF0000"/>
                </a:solidFill>
                <a:latin typeface="Cambria" panose="02040503050406030204" pitchFamily="18" charset="0"/>
              </a:rPr>
              <a:t>16-input AND, NAND, OR, and NOR operations</a:t>
            </a:r>
          </a:p>
          <a:p>
            <a:pPr algn="ctr" defTabSz="457200">
              <a:buClrTx/>
              <a:defRPr/>
            </a:pPr>
            <a:r>
              <a:rPr lang="en-US" sz="2800" b="1" kern="1200" dirty="0">
                <a:solidFill>
                  <a:srgbClr val="FF0000"/>
                </a:solidFill>
                <a:latin typeface="Cambria" panose="02040503050406030204" pitchFamily="18" charset="0"/>
              </a:rPr>
              <a:t>with very high success rate (&gt;94%)</a:t>
            </a:r>
          </a:p>
        </p:txBody>
      </p:sp>
      <p:pic>
        <p:nvPicPr>
          <p:cNvPr id="8" name="Resim 7" descr="metin, diyagram, ekran görüntüsü, plan içeren bir resim&#10;&#10;Açıklama otomatik olarak oluşturuldu">
            <a:extLst>
              <a:ext uri="{FF2B5EF4-FFF2-40B4-BE49-F238E27FC236}">
                <a16:creationId xmlns:a16="http://schemas.microsoft.com/office/drawing/2014/main" id="{2F82A645-E02E-2A86-369C-17B5B2CB1AFD}"/>
              </a:ext>
            </a:extLst>
          </p:cNvPr>
          <p:cNvPicPr>
            <a:picLocks noChangeAspect="1"/>
          </p:cNvPicPr>
          <p:nvPr/>
        </p:nvPicPr>
        <p:blipFill>
          <a:blip r:embed="rId3"/>
          <a:stretch>
            <a:fillRect/>
          </a:stretch>
        </p:blipFill>
        <p:spPr>
          <a:xfrm>
            <a:off x="2221062" y="1387061"/>
            <a:ext cx="7021998" cy="3184395"/>
          </a:xfrm>
          <a:prstGeom prst="rect">
            <a:avLst/>
          </a:prstGeom>
        </p:spPr>
      </p:pic>
      <p:sp>
        <p:nvSpPr>
          <p:cNvPr id="3" name="Slide Number Placeholder 3">
            <a:extLst>
              <a:ext uri="{FF2B5EF4-FFF2-40B4-BE49-F238E27FC236}">
                <a16:creationId xmlns:a16="http://schemas.microsoft.com/office/drawing/2014/main" id="{7486B785-3808-4676-E9F6-DE7DE37A80F0}"/>
              </a:ext>
            </a:extLst>
          </p:cNvPr>
          <p:cNvSpPr txBox="1">
            <a:spLocks/>
          </p:cNvSpPr>
          <p:nvPr/>
        </p:nvSpPr>
        <p:spPr>
          <a:xfrm>
            <a:off x="8659390" y="6383047"/>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defRPr/>
            </a:pPr>
            <a:fld id="{BA2D8F13-174C-467F-9D40-7DDEF70CAB8C}" type="slidenum">
              <a:rPr lang="en-US" sz="2000">
                <a:solidFill>
                  <a:srgbClr val="7BA79D"/>
                </a:solidFill>
                <a:latin typeface="Cambria" panose="02040503050406030204" pitchFamily="18" charset="0"/>
                <a:ea typeface="Cambria" panose="02040503050406030204" pitchFamily="18" charset="0"/>
              </a:rPr>
              <a:pPr>
                <a:buClrTx/>
                <a:defRPr/>
              </a:pPr>
              <a:t>64</a:t>
            </a:fld>
            <a:endParaRPr lang="en-US">
              <a:solidFill>
                <a:srgbClr val="7BA79D"/>
              </a:solidFill>
              <a:latin typeface="Cambria" panose="02040503050406030204" pitchFamily="18" charset="0"/>
              <a:ea typeface="Cambria" panose="02040503050406030204" pitchFamily="18" charset="0"/>
            </a:endParaRPr>
          </a:p>
        </p:txBody>
      </p:sp>
      <p:sp>
        <p:nvSpPr>
          <p:cNvPr id="4" name="Rectangle 274">
            <a:extLst>
              <a:ext uri="{FF2B5EF4-FFF2-40B4-BE49-F238E27FC236}">
                <a16:creationId xmlns:a16="http://schemas.microsoft.com/office/drawing/2014/main" id="{F522B772-F1A1-6D1A-4FC1-FD28A6B4CBA1}"/>
              </a:ext>
            </a:extLst>
          </p:cNvPr>
          <p:cNvSpPr/>
          <p:nvPr/>
        </p:nvSpPr>
        <p:spPr>
          <a:xfrm>
            <a:off x="3104708" y="1505605"/>
            <a:ext cx="6035965" cy="9044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2800" b="1" kern="1200" dirty="0">
              <a:solidFill>
                <a:srgbClr val="FF0000"/>
              </a:solidFill>
              <a:latin typeface="Cambria" panose="02040503050406030204" pitchFamily="18" charset="0"/>
            </a:endParaRPr>
          </a:p>
        </p:txBody>
      </p:sp>
      <p:sp>
        <p:nvSpPr>
          <p:cNvPr id="5" name="Rectangle 274">
            <a:extLst>
              <a:ext uri="{FF2B5EF4-FFF2-40B4-BE49-F238E27FC236}">
                <a16:creationId xmlns:a16="http://schemas.microsoft.com/office/drawing/2014/main" id="{8F639D34-375B-1C4A-6761-D6F436812B75}"/>
              </a:ext>
            </a:extLst>
          </p:cNvPr>
          <p:cNvSpPr/>
          <p:nvPr/>
        </p:nvSpPr>
        <p:spPr>
          <a:xfrm>
            <a:off x="3051328" y="2384651"/>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2800" b="1" kern="1200" dirty="0">
              <a:solidFill>
                <a:srgbClr val="FF0000"/>
              </a:solidFill>
              <a:latin typeface="Cambria" panose="02040503050406030204" pitchFamily="18" charset="0"/>
            </a:endParaRPr>
          </a:p>
        </p:txBody>
      </p:sp>
      <p:sp>
        <p:nvSpPr>
          <p:cNvPr id="6" name="Rectangle 274">
            <a:extLst>
              <a:ext uri="{FF2B5EF4-FFF2-40B4-BE49-F238E27FC236}">
                <a16:creationId xmlns:a16="http://schemas.microsoft.com/office/drawing/2014/main" id="{A544E052-AE03-AEA9-59D7-69524C7EE768}"/>
              </a:ext>
            </a:extLst>
          </p:cNvPr>
          <p:cNvSpPr/>
          <p:nvPr/>
        </p:nvSpPr>
        <p:spPr>
          <a:xfrm>
            <a:off x="3551058" y="4054551"/>
            <a:ext cx="5188905" cy="502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2800" b="1" kern="1200" dirty="0">
              <a:solidFill>
                <a:srgbClr val="FF0000"/>
              </a:solidFill>
              <a:latin typeface="Cambria" panose="02040503050406030204" pitchFamily="18" charset="0"/>
            </a:endParaRPr>
          </a:p>
        </p:txBody>
      </p:sp>
      <p:sp>
        <p:nvSpPr>
          <p:cNvPr id="7" name="Rectangle 274">
            <a:extLst>
              <a:ext uri="{FF2B5EF4-FFF2-40B4-BE49-F238E27FC236}">
                <a16:creationId xmlns:a16="http://schemas.microsoft.com/office/drawing/2014/main" id="{2FDC4C0A-9CD7-ECD4-AF83-C939FBF4E28E}"/>
              </a:ext>
            </a:extLst>
          </p:cNvPr>
          <p:cNvSpPr/>
          <p:nvPr/>
        </p:nvSpPr>
        <p:spPr>
          <a:xfrm>
            <a:off x="2119208" y="1310935"/>
            <a:ext cx="829733" cy="27436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2800" b="1" kern="1200" dirty="0">
              <a:solidFill>
                <a:srgbClr val="FF0000"/>
              </a:solidFill>
              <a:latin typeface="Cambria" panose="02040503050406030204" pitchFamily="18" charset="0"/>
            </a:endParaRPr>
          </a:p>
        </p:txBody>
      </p:sp>
      <p:sp>
        <p:nvSpPr>
          <p:cNvPr id="9" name="Rectangle 274">
            <a:extLst>
              <a:ext uri="{FF2B5EF4-FFF2-40B4-BE49-F238E27FC236}">
                <a16:creationId xmlns:a16="http://schemas.microsoft.com/office/drawing/2014/main" id="{20AD83FB-91BB-2000-3376-E3966E7B321D}"/>
              </a:ext>
            </a:extLst>
          </p:cNvPr>
          <p:cNvSpPr/>
          <p:nvPr/>
        </p:nvSpPr>
        <p:spPr>
          <a:xfrm>
            <a:off x="4458586" y="2381018"/>
            <a:ext cx="4682086" cy="1591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2800" b="1" kern="1200" dirty="0">
              <a:solidFill>
                <a:srgbClr val="FF0000"/>
              </a:solidFill>
              <a:latin typeface="Cambria" panose="02040503050406030204" pitchFamily="18" charset="0"/>
            </a:endParaRPr>
          </a:p>
        </p:txBody>
      </p:sp>
      <p:pic>
        <p:nvPicPr>
          <p:cNvPr id="10" name="Resim 7" descr="metin, diyagram, ekran görüntüsü, plan içeren bir resim&#10;&#10;Açıklama otomatik olarak oluşturuldu">
            <a:extLst>
              <a:ext uri="{FF2B5EF4-FFF2-40B4-BE49-F238E27FC236}">
                <a16:creationId xmlns:a16="http://schemas.microsoft.com/office/drawing/2014/main" id="{56AE1590-BBDA-2ADA-A929-53E2CC21FD92}"/>
              </a:ext>
            </a:extLst>
          </p:cNvPr>
          <p:cNvPicPr>
            <a:picLocks noChangeAspect="1"/>
          </p:cNvPicPr>
          <p:nvPr/>
        </p:nvPicPr>
        <p:blipFill>
          <a:blip r:embed="rId3"/>
          <a:stretch>
            <a:fillRect/>
          </a:stretch>
        </p:blipFill>
        <p:spPr>
          <a:xfrm>
            <a:off x="2221062" y="1387732"/>
            <a:ext cx="7021998" cy="3184395"/>
          </a:xfrm>
          <a:prstGeom prst="rect">
            <a:avLst/>
          </a:prstGeom>
        </p:spPr>
      </p:pic>
      <p:sp>
        <p:nvSpPr>
          <p:cNvPr id="11" name="Rectangle 274">
            <a:extLst>
              <a:ext uri="{FF2B5EF4-FFF2-40B4-BE49-F238E27FC236}">
                <a16:creationId xmlns:a16="http://schemas.microsoft.com/office/drawing/2014/main" id="{D5005105-CEE3-CAA3-C70B-BE1CF6B266BB}"/>
              </a:ext>
            </a:extLst>
          </p:cNvPr>
          <p:cNvSpPr/>
          <p:nvPr/>
        </p:nvSpPr>
        <p:spPr>
          <a:xfrm>
            <a:off x="3104707" y="1524617"/>
            <a:ext cx="4571376" cy="2396330"/>
          </a:xfrm>
          <a:prstGeom prst="rect">
            <a:avLst/>
          </a:prstGeom>
          <a:solidFill>
            <a:schemeClr val="bg1">
              <a:alpha val="93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2800" b="1" kern="1200" dirty="0">
              <a:solidFill>
                <a:srgbClr val="FF0000"/>
              </a:solidFill>
              <a:latin typeface="Cambria" panose="02040503050406030204" pitchFamily="18" charset="0"/>
            </a:endParaRPr>
          </a:p>
        </p:txBody>
      </p:sp>
    </p:spTree>
    <p:extLst>
      <p:ext uri="{BB962C8B-B14F-4D97-AF65-F5344CB8AC3E}">
        <p14:creationId xmlns:p14="http://schemas.microsoft.com/office/powerpoint/2010/main" val="16225971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528" y="152400"/>
            <a:ext cx="9144000" cy="1066800"/>
          </a:xfrm>
        </p:spPr>
        <p:txBody>
          <a:bodyPr/>
          <a:lstStyle/>
          <a:p>
            <a:r>
              <a:rPr lang="en-US" dirty="0"/>
              <a:t>In-DRAM Physical Unclonable Functions</a:t>
            </a:r>
          </a:p>
        </p:txBody>
      </p:sp>
      <p:sp>
        <p:nvSpPr>
          <p:cNvPr id="3" name="Content Placeholder 2"/>
          <p:cNvSpPr>
            <a:spLocks noGrp="1"/>
          </p:cNvSpPr>
          <p:nvPr>
            <p:ph idx="1"/>
          </p:nvPr>
        </p:nvSpPr>
        <p:spPr>
          <a:xfrm>
            <a:off x="1752600" y="1043590"/>
            <a:ext cx="8915400" cy="5193723"/>
          </a:xfrm>
        </p:spPr>
        <p:txBody>
          <a:bodyPr/>
          <a:lstStyle/>
          <a:p>
            <a:r>
              <a:rPr lang="en-US" sz="1800" dirty="0" err="1"/>
              <a:t>Jeremie</a:t>
            </a:r>
            <a:r>
              <a:rPr lang="en-US" sz="1800" dirty="0"/>
              <a:t> S. Kim, </a:t>
            </a:r>
            <a:r>
              <a:rPr lang="en-US" sz="1800" dirty="0" err="1"/>
              <a:t>Minesh</a:t>
            </a:r>
            <a:r>
              <a:rPr lang="en-US" sz="1800" dirty="0"/>
              <a:t> Patel, Hasan Hassan,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"The DRAM Latency PUF: Quickly Evaluating Physical Unclonable Functions by Exploiting the Latency-Reliability Tradeoff in Modern DRAM Devices"</a:t>
            </a:r>
            <a:br>
              <a:rPr lang="en-US" sz="1800" dirty="0">
                <a:solidFill>
                  <a:srgbClr val="0432FF"/>
                </a:solidFill>
              </a:rPr>
            </a:br>
            <a:r>
              <a:rPr lang="en-US" sz="1800" i="1" dirty="0"/>
              <a:t>Proceedings of the </a:t>
            </a:r>
            <a:r>
              <a:rPr lang="en-US" sz="1800" i="1" dirty="0">
                <a:hlinkClick r:id="rId3"/>
              </a:rPr>
              <a:t>24th International Symposium on High-Performance Computer Architecture</a:t>
            </a:r>
            <a:r>
              <a:rPr lang="en-US" sz="1800" i="1" dirty="0"/>
              <a:t> (</a:t>
            </a:r>
            <a:r>
              <a:rPr lang="en-US" sz="1800" b="1" i="1" dirty="0"/>
              <a:t>HPCA</a:t>
            </a:r>
            <a:r>
              <a:rPr lang="en-US" sz="1800" i="1" dirty="0"/>
              <a:t>)</a:t>
            </a:r>
            <a:r>
              <a:rPr lang="en-US" sz="1800" dirty="0"/>
              <a:t>, Vienna, Austria, February 2018.</a:t>
            </a:r>
            <a:br>
              <a:rPr lang="en-US" sz="1800" dirty="0"/>
            </a:br>
            <a:r>
              <a:rPr lang="en-US" sz="1800" dirty="0"/>
              <a:t>[</a:t>
            </a:r>
            <a:r>
              <a:rPr lang="en-US" sz="1800" dirty="0">
                <a:hlinkClick r:id="rId4"/>
              </a:rPr>
              <a:t>Lightning Talk Video</a:t>
            </a:r>
            <a:r>
              <a:rPr lang="en-US" sz="1800" dirty="0"/>
              <a:t>]</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a:t>
            </a:r>
            <a:br>
              <a:rPr lang="en-US" sz="1800" dirty="0"/>
            </a:br>
            <a:r>
              <a:rPr lang="en-US" sz="1800" dirty="0"/>
              <a:t>[</a:t>
            </a:r>
            <a:r>
              <a:rPr lang="en-US" sz="1800" dirty="0">
                <a:hlinkClick r:id="rId9"/>
              </a:rPr>
              <a:t>Full Talk Lecture Video</a:t>
            </a:r>
            <a:r>
              <a:rPr lang="en-US" sz="1800" dirty="0"/>
              <a:t> (28 minutes)]</a:t>
            </a:r>
          </a:p>
          <a:p>
            <a:pPr marL="0" indent="0">
              <a:buNone/>
            </a:pPr>
            <a:endParaRPr lang="en-US" sz="1800" dirty="0"/>
          </a:p>
        </p:txBody>
      </p:sp>
      <p:sp>
        <p:nvSpPr>
          <p:cNvPr id="4" name="Slide Number Placeholder 3"/>
          <p:cNvSpPr>
            <a:spLocks noGrp="1"/>
          </p:cNvSpPr>
          <p:nvPr>
            <p:ph type="sldNum" sz="quarter" idx="11"/>
          </p:nvPr>
        </p:nvSpPr>
        <p:spPr/>
        <p:txBody>
          <a:bodyPr/>
          <a:lstStyle/>
          <a:p>
            <a:pPr>
              <a:buClrTx/>
              <a:defRPr/>
            </a:pPr>
            <a:fld id="{71752C56-4F8A-824F-A263-2404B5D536A2}" type="slidenum">
              <a:rPr lang="en-US" kern="1200">
                <a:ea typeface="+mn-ea"/>
                <a:cs typeface="+mn-cs"/>
              </a:rPr>
              <a:pPr>
                <a:buClrTx/>
                <a:defRPr/>
              </a:pPr>
              <a:t>65</a:t>
            </a:fld>
            <a:endParaRPr lang="en-US" kern="120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524000" y="4224368"/>
            <a:ext cx="9144000" cy="1724913"/>
          </a:xfrm>
          <a:prstGeom prst="rect">
            <a:avLst/>
          </a:prstGeom>
        </p:spPr>
      </p:pic>
    </p:spTree>
    <p:extLst>
      <p:ext uri="{BB962C8B-B14F-4D97-AF65-F5344CB8AC3E}">
        <p14:creationId xmlns:p14="http://schemas.microsoft.com/office/powerpoint/2010/main" val="2306622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a:buClrTx/>
              <a:defRPr/>
            </a:pPr>
            <a:fld id="{60169019-BB41-6245-A1FF-2891AF14670E}" type="slidenum">
              <a:rPr lang="en-US" kern="1200">
                <a:ea typeface="+mn-ea"/>
                <a:cs typeface="+mn-cs"/>
              </a:rPr>
              <a:pPr>
                <a:buClrTx/>
                <a:defRPr/>
              </a:pPr>
              <a:t>66</a:t>
            </a:fld>
            <a:endParaRPr lang="en-US" kern="1200">
              <a:ea typeface="+mn-ea"/>
              <a:cs typeface="+mn-cs"/>
            </a:endParaRPr>
          </a:p>
        </p:txBody>
      </p:sp>
      <p:sp>
        <p:nvSpPr>
          <p:cNvPr id="8" name="Content Placeholder 2"/>
          <p:cNvSpPr>
            <a:spLocks noGrp="1"/>
          </p:cNvSpPr>
          <p:nvPr>
            <p:ph idx="1"/>
          </p:nvPr>
        </p:nvSpPr>
        <p:spPr>
          <a:xfrm>
            <a:off x="1752600" y="652240"/>
            <a:ext cx="8915400" cy="5153025"/>
          </a:xfrm>
        </p:spPr>
        <p:txBody>
          <a:bodyPr/>
          <a:lstStyle/>
          <a:p>
            <a:endParaRPr lang="en-US" sz="1800" dirty="0"/>
          </a:p>
          <a:p>
            <a:r>
              <a:rPr lang="en-US" sz="1800" dirty="0" err="1"/>
              <a:t>Jeremie</a:t>
            </a:r>
            <a:r>
              <a:rPr lang="en-US" sz="1800" dirty="0"/>
              <a:t> S. Kim, </a:t>
            </a:r>
            <a:r>
              <a:rPr lang="en-US" sz="1800" dirty="0" err="1"/>
              <a:t>Minesh</a:t>
            </a:r>
            <a:r>
              <a:rPr lang="en-US" sz="1800" dirty="0"/>
              <a:t> Patel, Hasan Hassan, Lois </a:t>
            </a:r>
            <a:r>
              <a:rPr lang="en-US" sz="1800" dirty="0" err="1"/>
              <a:t>Orosa</a:t>
            </a:r>
            <a:r>
              <a:rPr lang="en-US" sz="1800" dirty="0"/>
              <a:t>,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"D-RaNGe: Using Commodity DRAM Devices to Generate True Random Numbers with Low Latency and High Throughput"</a:t>
            </a:r>
            <a:br>
              <a:rPr lang="en-US" sz="1800" dirty="0">
                <a:solidFill>
                  <a:srgbClr val="0432FF"/>
                </a:solidFill>
              </a:rPr>
            </a:br>
            <a:r>
              <a:rPr lang="en-US" sz="1800" i="1" dirty="0"/>
              <a:t>Proceedings of the </a:t>
            </a:r>
            <a:r>
              <a:rPr lang="en-US" sz="1800" i="1" dirty="0">
                <a:hlinkClick r:id="rId3"/>
              </a:rPr>
              <a:t>25th International Symposium on High-Performance Computer Architecture</a:t>
            </a:r>
            <a:r>
              <a:rPr lang="en-US" sz="1800" i="1" dirty="0"/>
              <a:t> (</a:t>
            </a:r>
            <a:r>
              <a:rPr lang="en-US" sz="1800" b="1" i="1" dirty="0"/>
              <a:t>HPCA</a:t>
            </a:r>
            <a:r>
              <a:rPr lang="en-US" sz="1800" i="1" dirty="0"/>
              <a:t>)</a:t>
            </a:r>
            <a:r>
              <a:rPr lang="en-US" sz="1800" dirty="0"/>
              <a:t>, Washington, DC, USA, February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Full Talk Video</a:t>
            </a:r>
            <a:r>
              <a:rPr lang="en-US" sz="1800" dirty="0"/>
              <a:t> (21 minutes)]</a:t>
            </a:r>
            <a:br>
              <a:rPr lang="en-US" sz="1800" dirty="0"/>
            </a:br>
            <a:r>
              <a:rPr lang="en-US" sz="1800" dirty="0"/>
              <a:t>[</a:t>
            </a:r>
            <a:r>
              <a:rPr lang="en-US" sz="1800" dirty="0">
                <a:hlinkClick r:id="rId7"/>
              </a:rPr>
              <a:t>Full Talk Lecture Video</a:t>
            </a:r>
            <a:r>
              <a:rPr lang="en-US" sz="1800" dirty="0"/>
              <a:t> (27 minutes)]</a:t>
            </a:r>
            <a:br>
              <a:rPr lang="en-US" sz="1800" dirty="0"/>
            </a:br>
            <a:r>
              <a:rPr lang="en-US" sz="1800" b="1" i="1" dirty="0">
                <a:solidFill>
                  <a:srgbClr val="FF0000"/>
                </a:solidFill>
              </a:rPr>
              <a:t>Top Picks Honorable Mention by IEEE Micro.</a:t>
            </a:r>
            <a:endParaRPr lang="en-US" sz="1800" dirty="0">
              <a:solidFill>
                <a:srgbClr val="FF0000"/>
              </a:solidFill>
            </a:endParaRPr>
          </a:p>
          <a:p>
            <a:pPr marL="0" indent="0">
              <a:buNone/>
            </a:pPr>
            <a:br>
              <a:rPr lang="en-US" sz="1800" dirty="0"/>
            </a:br>
            <a:endParaRPr lang="en-US" sz="1800" dirty="0"/>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24000" y="3984812"/>
            <a:ext cx="9144000" cy="2180492"/>
          </a:xfrm>
          <a:prstGeom prst="rect">
            <a:avLst/>
          </a:prstGeom>
        </p:spPr>
      </p:pic>
    </p:spTree>
    <p:extLst>
      <p:ext uri="{BB962C8B-B14F-4D97-AF65-F5344CB8AC3E}">
        <p14:creationId xmlns:p14="http://schemas.microsoft.com/office/powerpoint/2010/main" val="298628263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a:buClrTx/>
              <a:defRPr/>
            </a:pPr>
            <a:fld id="{60169019-BB41-6245-A1FF-2891AF14670E}" type="slidenum">
              <a:rPr lang="en-US" kern="1200">
                <a:ea typeface="+mn-ea"/>
                <a:cs typeface="+mn-cs"/>
              </a:rPr>
              <a:pPr>
                <a:buClrTx/>
                <a:defRPr/>
              </a:pPr>
              <a:t>67</a:t>
            </a:fld>
            <a:endParaRPr lang="en-US" kern="1200">
              <a:ea typeface="+mn-ea"/>
              <a:cs typeface="+mn-cs"/>
            </a:endParaRPr>
          </a:p>
        </p:txBody>
      </p:sp>
      <p:sp>
        <p:nvSpPr>
          <p:cNvPr id="8" name="Content Placeholder 2"/>
          <p:cNvSpPr>
            <a:spLocks noGrp="1"/>
          </p:cNvSpPr>
          <p:nvPr>
            <p:ph idx="1"/>
          </p:nvPr>
        </p:nvSpPr>
        <p:spPr>
          <a:xfrm>
            <a:off x="1752600" y="652240"/>
            <a:ext cx="8915400" cy="5153025"/>
          </a:xfrm>
        </p:spPr>
        <p:txBody>
          <a:bodyPr/>
          <a:lstStyle/>
          <a:p>
            <a:endParaRPr lang="en-US" sz="1800" dirty="0"/>
          </a:p>
          <a:p>
            <a:r>
              <a:rPr lang="en-US" sz="1700" dirty="0" err="1"/>
              <a:t>Ataberk</a:t>
            </a:r>
            <a:r>
              <a:rPr lang="en-US" sz="1700" dirty="0"/>
              <a:t> </a:t>
            </a:r>
            <a:r>
              <a:rPr lang="en-US" sz="1700" dirty="0" err="1"/>
              <a:t>Olgun</a:t>
            </a:r>
            <a:r>
              <a:rPr lang="en-US" sz="1700" dirty="0"/>
              <a:t>, </a:t>
            </a:r>
            <a:r>
              <a:rPr lang="en-US" sz="1700" dirty="0" err="1"/>
              <a:t>Minesh</a:t>
            </a:r>
            <a:r>
              <a:rPr lang="en-US" sz="1700" dirty="0"/>
              <a:t> Patel, A. </a:t>
            </a:r>
            <a:r>
              <a:rPr lang="en-US" sz="1700" dirty="0" err="1"/>
              <a:t>Giray</a:t>
            </a:r>
            <a:r>
              <a:rPr lang="en-US" sz="1700" dirty="0"/>
              <a:t> </a:t>
            </a:r>
            <a:r>
              <a:rPr lang="en-US" sz="1700" dirty="0" err="1"/>
              <a:t>Yaglikci</a:t>
            </a:r>
            <a:r>
              <a:rPr lang="en-US" sz="1700" dirty="0"/>
              <a:t>, </a:t>
            </a:r>
            <a:r>
              <a:rPr lang="en-US" sz="1700" dirty="0" err="1"/>
              <a:t>Haocong</a:t>
            </a:r>
            <a:r>
              <a:rPr lang="en-US" sz="1700" dirty="0"/>
              <a:t> Luo, </a:t>
            </a:r>
            <a:r>
              <a:rPr lang="en-US" sz="1700" dirty="0" err="1"/>
              <a:t>Jeremie</a:t>
            </a:r>
            <a:r>
              <a:rPr lang="en-US" sz="1700" dirty="0"/>
              <a:t> S. Kim, F. </a:t>
            </a:r>
            <a:r>
              <a:rPr lang="en-US" sz="1700" dirty="0" err="1"/>
              <a:t>Nisa</a:t>
            </a:r>
            <a:r>
              <a:rPr lang="en-US" sz="1700" dirty="0"/>
              <a:t> </a:t>
            </a:r>
            <a:r>
              <a:rPr lang="en-US" sz="1700" dirty="0" err="1"/>
              <a:t>Bostanci</a:t>
            </a:r>
            <a:r>
              <a:rPr lang="en-US" sz="1700" dirty="0"/>
              <a:t>, Nandita Vijaykumar, </a:t>
            </a:r>
            <a:r>
              <a:rPr lang="en-US" sz="1700" dirty="0" err="1"/>
              <a:t>Oguz</a:t>
            </a:r>
            <a:r>
              <a:rPr lang="en-US" sz="1700" dirty="0"/>
              <a:t> </a:t>
            </a:r>
            <a:r>
              <a:rPr lang="en-US" sz="1700" dirty="0" err="1"/>
              <a:t>Ergin</a:t>
            </a:r>
            <a:r>
              <a:rPr lang="en-US" sz="1700" dirty="0"/>
              <a:t>,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"QUAC-TRNG: High-Throughput True Random Number Generation Using Quadruple Row Activation in Commodity DRAM Chips"</a:t>
            </a:r>
            <a:br>
              <a:rPr lang="en-US" sz="1700" dirty="0"/>
            </a:br>
            <a:r>
              <a:rPr lang="en-US" sz="1700" i="1" dirty="0"/>
              <a:t>Proceedings of the </a:t>
            </a:r>
            <a:r>
              <a:rPr lang="en-US" sz="1700" i="1" dirty="0">
                <a:hlinkClick r:id="rId3"/>
              </a:rPr>
              <a:t>48th International Symposium on Computer Architecture</a:t>
            </a:r>
            <a:r>
              <a:rPr lang="en-US" sz="1700" i="1" dirty="0"/>
              <a:t> (</a:t>
            </a:r>
            <a:r>
              <a:rPr lang="en-US" sz="1700" b="1" i="1" dirty="0"/>
              <a:t>ISCA</a:t>
            </a:r>
            <a:r>
              <a:rPr lang="en-US" sz="1700" i="1" dirty="0"/>
              <a:t>)</a:t>
            </a:r>
            <a:r>
              <a:rPr lang="en-US" sz="1700" dirty="0"/>
              <a:t>, Virtual, June 2021.</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Talk Video</a:t>
            </a:r>
            <a:r>
              <a:rPr lang="en-US" sz="1700" dirty="0"/>
              <a:t> (25 minutes)]</a:t>
            </a:r>
            <a:br>
              <a:rPr lang="en-US" sz="1700" dirty="0"/>
            </a:br>
            <a:r>
              <a:rPr lang="en-US" sz="1700" dirty="0"/>
              <a:t>[</a:t>
            </a:r>
            <a:r>
              <a:rPr lang="en-US" sz="1700" dirty="0">
                <a:hlinkClick r:id="rId9"/>
              </a:rPr>
              <a:t>SAFARI Live Seminar Video</a:t>
            </a:r>
            <a:r>
              <a:rPr lang="en-US" sz="1700" dirty="0"/>
              <a:t> (1 </a:t>
            </a:r>
            <a:r>
              <a:rPr lang="en-US" sz="1700" dirty="0" err="1"/>
              <a:t>hr</a:t>
            </a:r>
            <a:r>
              <a:rPr lang="en-US" sz="1700" dirty="0"/>
              <a:t> 26 mins)]</a:t>
            </a:r>
          </a:p>
          <a:p>
            <a:pPr marL="0" indent="0">
              <a:buNone/>
            </a:pPr>
            <a:br>
              <a:rPr lang="en-US" sz="1800" dirty="0"/>
            </a:br>
            <a:br>
              <a:rPr lang="en-US" sz="1800" dirty="0"/>
            </a:br>
            <a:endParaRPr lang="en-US" sz="1800" dirty="0"/>
          </a:p>
        </p:txBody>
      </p:sp>
      <p:pic>
        <p:nvPicPr>
          <p:cNvPr id="5" name="Picture 4">
            <a:extLst>
              <a:ext uri="{FF2B5EF4-FFF2-40B4-BE49-F238E27FC236}">
                <a16:creationId xmlns:a16="http://schemas.microsoft.com/office/drawing/2014/main" id="{C346B698-045C-9044-B1A7-4FFDCCB4C3C3}"/>
              </a:ext>
            </a:extLst>
          </p:cNvPr>
          <p:cNvPicPr>
            <a:picLocks noChangeAspect="1"/>
          </p:cNvPicPr>
          <p:nvPr/>
        </p:nvPicPr>
        <p:blipFill>
          <a:blip r:embed="rId10"/>
          <a:stretch>
            <a:fillRect/>
          </a:stretch>
        </p:blipFill>
        <p:spPr>
          <a:xfrm>
            <a:off x="1524000" y="4221088"/>
            <a:ext cx="9144000" cy="1726954"/>
          </a:xfrm>
          <a:prstGeom prst="rect">
            <a:avLst/>
          </a:prstGeom>
        </p:spPr>
      </p:pic>
    </p:spTree>
    <p:extLst>
      <p:ext uri="{BB962C8B-B14F-4D97-AF65-F5344CB8AC3E}">
        <p14:creationId xmlns:p14="http://schemas.microsoft.com/office/powerpoint/2010/main" val="414918498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a:buClrTx/>
              <a:defRPr/>
            </a:pPr>
            <a:fld id="{60169019-BB41-6245-A1FF-2891AF14670E}" type="slidenum">
              <a:rPr lang="en-US" kern="1200">
                <a:ea typeface="+mn-ea"/>
                <a:cs typeface="+mn-cs"/>
              </a:rPr>
              <a:pPr>
                <a:buClrTx/>
                <a:defRPr/>
              </a:pPr>
              <a:t>68</a:t>
            </a:fld>
            <a:endParaRPr lang="en-US" kern="1200">
              <a:ea typeface="+mn-ea"/>
              <a:cs typeface="+mn-cs"/>
            </a:endParaRPr>
          </a:p>
        </p:txBody>
      </p:sp>
      <p:sp>
        <p:nvSpPr>
          <p:cNvPr id="8" name="Content Placeholder 2"/>
          <p:cNvSpPr>
            <a:spLocks noGrp="1"/>
          </p:cNvSpPr>
          <p:nvPr>
            <p:ph idx="1"/>
          </p:nvPr>
        </p:nvSpPr>
        <p:spPr>
          <a:xfrm>
            <a:off x="1752600" y="652240"/>
            <a:ext cx="8915400" cy="5153025"/>
          </a:xfrm>
        </p:spPr>
        <p:txBody>
          <a:bodyPr/>
          <a:lstStyle/>
          <a:p>
            <a:endParaRPr lang="en-US" sz="1700" dirty="0"/>
          </a:p>
          <a:p>
            <a:r>
              <a:rPr lang="en-US" sz="1700" dirty="0"/>
              <a:t>F. </a:t>
            </a:r>
            <a:r>
              <a:rPr lang="en-US" sz="1700" dirty="0" err="1"/>
              <a:t>Nisa</a:t>
            </a:r>
            <a:r>
              <a:rPr lang="en-US" sz="1700" dirty="0"/>
              <a:t> </a:t>
            </a:r>
            <a:r>
              <a:rPr lang="en-US" sz="1700" dirty="0" err="1"/>
              <a:t>Bostanci</a:t>
            </a:r>
            <a:r>
              <a:rPr lang="en-US" sz="1700" dirty="0"/>
              <a:t>, </a:t>
            </a:r>
            <a:r>
              <a:rPr lang="en-US" sz="1700" dirty="0" err="1"/>
              <a:t>Ataberk</a:t>
            </a:r>
            <a:r>
              <a:rPr lang="en-US" sz="1700" dirty="0"/>
              <a:t> </a:t>
            </a:r>
            <a:r>
              <a:rPr lang="en-US" sz="1700" dirty="0" err="1"/>
              <a:t>Olgun</a:t>
            </a:r>
            <a:r>
              <a:rPr lang="en-US" sz="1700" dirty="0"/>
              <a:t>, Lois </a:t>
            </a:r>
            <a:r>
              <a:rPr lang="en-US" sz="1700" dirty="0" err="1"/>
              <a:t>Orosa</a:t>
            </a:r>
            <a:r>
              <a:rPr lang="en-US" sz="1700" dirty="0"/>
              <a:t>, A. </a:t>
            </a:r>
            <a:r>
              <a:rPr lang="en-US" sz="1700" dirty="0" err="1"/>
              <a:t>Giray</a:t>
            </a:r>
            <a:r>
              <a:rPr lang="en-US" sz="1700" dirty="0"/>
              <a:t> </a:t>
            </a:r>
            <a:r>
              <a:rPr lang="en-US" sz="1700" dirty="0" err="1"/>
              <a:t>Yaglikci</a:t>
            </a:r>
            <a:r>
              <a:rPr lang="en-US" sz="1700" dirty="0"/>
              <a:t>, </a:t>
            </a:r>
            <a:r>
              <a:rPr lang="en-US" sz="1700" dirty="0" err="1"/>
              <a:t>Jeremie</a:t>
            </a:r>
            <a:r>
              <a:rPr lang="en-US" sz="1700" dirty="0"/>
              <a:t> S. Kim, Hasan Hassan, </a:t>
            </a:r>
            <a:r>
              <a:rPr lang="en-US" sz="1700" dirty="0" err="1"/>
              <a:t>Oguz</a:t>
            </a:r>
            <a:r>
              <a:rPr lang="en-US" sz="1700" dirty="0"/>
              <a:t> </a:t>
            </a:r>
            <a:r>
              <a:rPr lang="en-US" sz="1700" dirty="0" err="1"/>
              <a:t>Ergin</a:t>
            </a:r>
            <a:r>
              <a:rPr lang="en-US" sz="1700" dirty="0"/>
              <a:t>,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"DR-STRaNGe: End-to-End System Design for DRAM-based True Random Number Generators"</a:t>
            </a:r>
            <a:br>
              <a:rPr lang="en-US" sz="1700" dirty="0">
                <a:solidFill>
                  <a:srgbClr val="0000FF"/>
                </a:solidFill>
              </a:rPr>
            </a:br>
            <a:r>
              <a:rPr lang="en-US" sz="1700" i="1" dirty="0"/>
              <a:t>Proceedings of the </a:t>
            </a:r>
            <a:r>
              <a:rPr lang="en-US" sz="1700" i="1" dirty="0">
                <a:hlinkClick r:id="rId3"/>
              </a:rPr>
              <a:t>28th International Symposium on High-Performance Computer Architecture</a:t>
            </a:r>
            <a:r>
              <a:rPr lang="en-US" sz="1700" i="1" dirty="0"/>
              <a:t> (</a:t>
            </a:r>
            <a:r>
              <a:rPr lang="en-US" sz="1700" b="1" i="1" dirty="0"/>
              <a:t>HPCA</a:t>
            </a:r>
            <a:r>
              <a:rPr lang="en-US" sz="1700" i="1" dirty="0"/>
              <a:t>)</a:t>
            </a:r>
            <a:r>
              <a:rPr lang="en-US" sz="1700" dirty="0"/>
              <a:t>, Virtual, April 2022.</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p>
          <a:p>
            <a:pPr marL="0" indent="0">
              <a:buNone/>
            </a:pPr>
            <a:br>
              <a:rPr lang="en-US" sz="1700" dirty="0"/>
            </a:br>
            <a:br>
              <a:rPr lang="en-US" sz="1700" dirty="0"/>
            </a:br>
            <a:endParaRPr lang="en-US" sz="1700" dirty="0"/>
          </a:p>
        </p:txBody>
      </p:sp>
      <p:pic>
        <p:nvPicPr>
          <p:cNvPr id="3" name="Picture 2">
            <a:extLst>
              <a:ext uri="{FF2B5EF4-FFF2-40B4-BE49-F238E27FC236}">
                <a16:creationId xmlns:a16="http://schemas.microsoft.com/office/drawing/2014/main" id="{F6CE8127-50F1-6E46-970D-5C4BAC456EE8}"/>
              </a:ext>
            </a:extLst>
          </p:cNvPr>
          <p:cNvPicPr>
            <a:picLocks noChangeAspect="1"/>
          </p:cNvPicPr>
          <p:nvPr/>
        </p:nvPicPr>
        <p:blipFill>
          <a:blip r:embed="rId8"/>
          <a:stretch>
            <a:fillRect/>
          </a:stretch>
        </p:blipFill>
        <p:spPr>
          <a:xfrm>
            <a:off x="1524000" y="3717032"/>
            <a:ext cx="9144000" cy="2399168"/>
          </a:xfrm>
          <a:prstGeom prst="rect">
            <a:avLst/>
          </a:prstGeom>
        </p:spPr>
      </p:pic>
      <p:sp>
        <p:nvSpPr>
          <p:cNvPr id="6" name="TextBox 5">
            <a:extLst>
              <a:ext uri="{FF2B5EF4-FFF2-40B4-BE49-F238E27FC236}">
                <a16:creationId xmlns:a16="http://schemas.microsoft.com/office/drawing/2014/main" id="{E1372BCE-C8A6-2D4D-B9A1-E34D95C97AFB}"/>
              </a:ext>
            </a:extLst>
          </p:cNvPr>
          <p:cNvSpPr txBox="1"/>
          <p:nvPr/>
        </p:nvSpPr>
        <p:spPr>
          <a:xfrm>
            <a:off x="3303862" y="6438543"/>
            <a:ext cx="5168403" cy="400110"/>
          </a:xfrm>
          <a:prstGeom prst="rect">
            <a:avLst/>
          </a:prstGeom>
          <a:noFill/>
        </p:spPr>
        <p:txBody>
          <a:bodyPr wrap="none" rtlCol="0">
            <a:spAutoFit/>
          </a:bodyPr>
          <a:lstStyle/>
          <a:p>
            <a:pPr>
              <a:buClrTx/>
              <a:defRPr/>
            </a:pPr>
            <a:r>
              <a:rPr lang="en-US" sz="2000" b="1" kern="1200" dirty="0">
                <a:solidFill>
                  <a:srgbClr val="0000FF"/>
                </a:solidFill>
                <a:latin typeface="Tahoma"/>
                <a:ea typeface="+mn-ea"/>
                <a:cs typeface="+mn-cs"/>
                <a:hlinkClick r:id="rId9">
                  <a:extLst>
                    <a:ext uri="{A12FA001-AC4F-418D-AE19-62706E023703}">
                      <ahyp:hlinkClr xmlns:ahyp="http://schemas.microsoft.com/office/drawing/2018/hyperlinkcolor" val="tx"/>
                    </a:ext>
                  </a:extLst>
                </a:hlinkClick>
              </a:rPr>
              <a:t>https://arxiv.org/pdf/2201.01385.pdf</a:t>
            </a:r>
            <a:endParaRPr lang="en-US" sz="2000" b="1" kern="1200" dirty="0">
              <a:solidFill>
                <a:srgbClr val="0000FF"/>
              </a:solidFill>
              <a:latin typeface="Tahoma"/>
              <a:ea typeface="+mn-ea"/>
              <a:cs typeface="+mn-cs"/>
            </a:endParaRPr>
          </a:p>
        </p:txBody>
      </p:sp>
    </p:spTree>
    <p:extLst>
      <p:ext uri="{BB962C8B-B14F-4D97-AF65-F5344CB8AC3E}">
        <p14:creationId xmlns:p14="http://schemas.microsoft.com/office/powerpoint/2010/main" val="174551153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166A-FFB6-62B0-4928-D229F7E3EBB5}"/>
              </a:ext>
            </a:extLst>
          </p:cNvPr>
          <p:cNvSpPr>
            <a:spLocks noGrp="1"/>
          </p:cNvSpPr>
          <p:nvPr>
            <p:ph type="title"/>
          </p:nvPr>
        </p:nvSpPr>
        <p:spPr/>
        <p:txBody>
          <a:bodyPr/>
          <a:lstStyle/>
          <a:p>
            <a:r>
              <a:rPr lang="en-US" dirty="0"/>
              <a:t>In-Flash Bulk Bitwise Execution</a:t>
            </a:r>
          </a:p>
        </p:txBody>
      </p:sp>
      <p:sp>
        <p:nvSpPr>
          <p:cNvPr id="3" name="Content Placeholder 2">
            <a:extLst>
              <a:ext uri="{FF2B5EF4-FFF2-40B4-BE49-F238E27FC236}">
                <a16:creationId xmlns:a16="http://schemas.microsoft.com/office/drawing/2014/main" id="{5AA6DC65-58D9-77EA-5D80-02DB597A0CC1}"/>
              </a:ext>
            </a:extLst>
          </p:cNvPr>
          <p:cNvSpPr>
            <a:spLocks noGrp="1"/>
          </p:cNvSpPr>
          <p:nvPr>
            <p:ph idx="1"/>
          </p:nvPr>
        </p:nvSpPr>
        <p:spPr/>
        <p:txBody>
          <a:bodyPr/>
          <a:lstStyle/>
          <a:p>
            <a:pPr algn="l">
              <a:buFont typeface="Arial" panose="020B0604020202020204" pitchFamily="34" charset="0"/>
              <a:buChar char="•"/>
            </a:pPr>
            <a:r>
              <a:rPr lang="en-US" sz="1700" dirty="0" err="1">
                <a:solidFill>
                  <a:srgbClr val="000000"/>
                </a:solidFill>
              </a:rPr>
              <a:t>Jisung</a:t>
            </a:r>
            <a:r>
              <a:rPr lang="en-US" sz="1700" dirty="0">
                <a:solidFill>
                  <a:srgbClr val="000000"/>
                </a:solidFill>
              </a:rPr>
              <a:t> Park, </a:t>
            </a:r>
            <a:r>
              <a:rPr lang="en-US" sz="1700" dirty="0" err="1">
                <a:solidFill>
                  <a:srgbClr val="000000"/>
                </a:solidFill>
              </a:rPr>
              <a:t>Roknoddin</a:t>
            </a:r>
            <a:r>
              <a:rPr lang="en-US" sz="1700" dirty="0">
                <a:solidFill>
                  <a:srgbClr val="000000"/>
                </a:solidFill>
              </a:rPr>
              <a:t> Azizi, Geraldo F. Oliveira, Mohammad </a:t>
            </a:r>
            <a:r>
              <a:rPr lang="en-US" sz="1700" dirty="0" err="1">
                <a:solidFill>
                  <a:srgbClr val="000000"/>
                </a:solidFill>
              </a:rPr>
              <a:t>Sadrosadati</a:t>
            </a:r>
            <a:r>
              <a:rPr lang="en-US" sz="1700" dirty="0">
                <a:solidFill>
                  <a:srgbClr val="000000"/>
                </a:solidFill>
              </a:rPr>
              <a:t>, Rakesh </a:t>
            </a:r>
            <a:r>
              <a:rPr lang="en-US" sz="1700" dirty="0" err="1">
                <a:solidFill>
                  <a:srgbClr val="000000"/>
                </a:solidFill>
              </a:rPr>
              <a:t>Nadig</a:t>
            </a:r>
            <a:r>
              <a:rPr lang="en-US" sz="1700" dirty="0">
                <a:solidFill>
                  <a:srgbClr val="000000"/>
                </a:solidFill>
              </a:rPr>
              <a:t>, David Novo, Juan Gómez-Luna, </a:t>
            </a:r>
            <a:r>
              <a:rPr lang="en-US" sz="1700" dirty="0" err="1">
                <a:solidFill>
                  <a:srgbClr val="000000"/>
                </a:solidFill>
              </a:rPr>
              <a:t>Myungsuk</a:t>
            </a:r>
            <a:r>
              <a:rPr lang="en-US" sz="1700" dirty="0">
                <a:solidFill>
                  <a:srgbClr val="000000"/>
                </a:solidFill>
              </a:rPr>
              <a:t> Kim, and Onur Mutlu,</a:t>
            </a:r>
            <a:br>
              <a:rPr lang="en-US" sz="1700" dirty="0">
                <a:solidFill>
                  <a:srgbClr val="000000"/>
                </a:solidFill>
              </a:rPr>
            </a:br>
            <a:r>
              <a:rPr lang="en-US" sz="1700" b="1" dirty="0">
                <a:solidFill>
                  <a:srgbClr val="0000FF"/>
                </a:solidFill>
                <a:hlinkClick r:id="rId2">
                  <a:extLst>
                    <a:ext uri="{A12FA001-AC4F-418D-AE19-62706E023703}">
                      <ahyp:hlinkClr xmlns:ahyp="http://schemas.microsoft.com/office/drawing/2018/hyperlinkcolor" val="tx"/>
                    </a:ext>
                  </a:extLst>
                </a:hlinkClick>
              </a:rPr>
              <a:t>"Flash-Cosmos: In-Flash Bulk Bitwise Operations Using Inherent Computation Capability of NAND Flash Memory"</a:t>
            </a:r>
            <a:br>
              <a:rPr lang="en-US" sz="1700" dirty="0">
                <a:solidFill>
                  <a:srgbClr val="000000"/>
                </a:solidFill>
              </a:rPr>
            </a:br>
            <a:r>
              <a:rPr lang="en-US" sz="1700" i="1" dirty="0">
                <a:solidFill>
                  <a:srgbClr val="000000"/>
                </a:solidFill>
              </a:rPr>
              <a:t>Proceedings of the </a:t>
            </a:r>
            <a:r>
              <a:rPr lang="en-US" sz="1700" i="1" dirty="0">
                <a:solidFill>
                  <a:srgbClr val="000000"/>
                </a:solidFill>
                <a:hlinkClick r:id="rId3"/>
              </a:rPr>
              <a:t>55th International Symposium on Microarchitecture</a:t>
            </a:r>
            <a:r>
              <a:rPr lang="en-US" sz="1700" i="1" dirty="0">
                <a:solidFill>
                  <a:srgbClr val="000000"/>
                </a:solidFill>
              </a:rPr>
              <a:t> (</a:t>
            </a:r>
            <a:r>
              <a:rPr lang="en-US" sz="1700" b="1" i="1" dirty="0">
                <a:solidFill>
                  <a:srgbClr val="000000"/>
                </a:solidFill>
              </a:rPr>
              <a:t>MICRO</a:t>
            </a:r>
            <a:r>
              <a:rPr lang="en-US" sz="1700" i="1" dirty="0">
                <a:solidFill>
                  <a:srgbClr val="000000"/>
                </a:solidFill>
              </a:rPr>
              <a:t>)</a:t>
            </a:r>
            <a:r>
              <a:rPr lang="en-US" sz="1700" dirty="0">
                <a:solidFill>
                  <a:srgbClr val="000000"/>
                </a:solidFill>
              </a:rPr>
              <a:t>, Chicago, IL, USA, October 2022.</a:t>
            </a:r>
            <a:br>
              <a:rPr lang="en-US" sz="1700" dirty="0">
                <a:solidFill>
                  <a:srgbClr val="000000"/>
                </a:solidFill>
              </a:rPr>
            </a:br>
            <a:r>
              <a:rPr lang="en-US" sz="1700" dirty="0">
                <a:solidFill>
                  <a:srgbClr val="000000"/>
                </a:solidFill>
              </a:rPr>
              <a:t>[</a:t>
            </a:r>
            <a:r>
              <a:rPr lang="en-US" sz="1700" dirty="0">
                <a:solidFill>
                  <a:srgbClr val="000000"/>
                </a:solidFill>
                <a:hlinkClick r:id="rId4"/>
              </a:rPr>
              <a:t>Slides (pptx)</a:t>
            </a:r>
            <a:r>
              <a:rPr lang="en-US" sz="1700" dirty="0">
                <a:solidFill>
                  <a:srgbClr val="000000"/>
                </a:solidFill>
              </a:rPr>
              <a:t> </a:t>
            </a:r>
            <a:r>
              <a:rPr lang="en-US" sz="1700" dirty="0">
                <a:solidFill>
                  <a:srgbClr val="000000"/>
                </a:solidFill>
                <a:hlinkClick r:id="rId5"/>
              </a:rPr>
              <a:t>(pdf)</a:t>
            </a:r>
            <a:r>
              <a:rPr lang="en-US" sz="1700" dirty="0">
                <a:solidFill>
                  <a:srgbClr val="000000"/>
                </a:solidFill>
              </a:rPr>
              <a:t>]</a:t>
            </a:r>
            <a:br>
              <a:rPr lang="en-US" sz="1700" dirty="0">
                <a:solidFill>
                  <a:srgbClr val="000000"/>
                </a:solidFill>
              </a:rPr>
            </a:br>
            <a:r>
              <a:rPr lang="en-US" sz="1700" dirty="0">
                <a:solidFill>
                  <a:srgbClr val="000000"/>
                </a:solidFill>
              </a:rPr>
              <a:t>[</a:t>
            </a:r>
            <a:r>
              <a:rPr lang="en-US" sz="1700" dirty="0">
                <a:solidFill>
                  <a:srgbClr val="000000"/>
                </a:solidFill>
                <a:hlinkClick r:id="rId6"/>
              </a:rPr>
              <a:t>Longer Lecture Slides (pptx)</a:t>
            </a:r>
            <a:r>
              <a:rPr lang="en-US" sz="1700" dirty="0">
                <a:solidFill>
                  <a:srgbClr val="000000"/>
                </a:solidFill>
              </a:rPr>
              <a:t> </a:t>
            </a:r>
            <a:r>
              <a:rPr lang="en-US" sz="1700" dirty="0">
                <a:solidFill>
                  <a:srgbClr val="000000"/>
                </a:solidFill>
                <a:hlinkClick r:id="rId7"/>
              </a:rPr>
              <a:t>(pdf)</a:t>
            </a:r>
            <a:r>
              <a:rPr lang="en-US" sz="1700" dirty="0">
                <a:solidFill>
                  <a:srgbClr val="000000"/>
                </a:solidFill>
              </a:rPr>
              <a:t>]</a:t>
            </a:r>
            <a:br>
              <a:rPr lang="en-US" sz="1700" dirty="0">
                <a:solidFill>
                  <a:srgbClr val="000000"/>
                </a:solidFill>
              </a:rPr>
            </a:br>
            <a:r>
              <a:rPr lang="en-US" sz="1700" dirty="0">
                <a:solidFill>
                  <a:srgbClr val="000000"/>
                </a:solidFill>
              </a:rPr>
              <a:t>[</a:t>
            </a:r>
            <a:r>
              <a:rPr lang="en-US" sz="1700" dirty="0">
                <a:solidFill>
                  <a:srgbClr val="000000"/>
                </a:solidFill>
                <a:hlinkClick r:id="rId8"/>
              </a:rPr>
              <a:t>Lecture Video</a:t>
            </a:r>
            <a:r>
              <a:rPr lang="en-US" sz="1700" dirty="0">
                <a:solidFill>
                  <a:srgbClr val="000000"/>
                </a:solidFill>
              </a:rPr>
              <a:t> (44 minutes)]</a:t>
            </a:r>
            <a:br>
              <a:rPr lang="en-US" sz="1700" dirty="0">
                <a:solidFill>
                  <a:srgbClr val="000000"/>
                </a:solidFill>
              </a:rPr>
            </a:br>
            <a:r>
              <a:rPr lang="en-US" sz="1700" dirty="0">
                <a:solidFill>
                  <a:srgbClr val="000000"/>
                </a:solidFill>
              </a:rPr>
              <a:t>[</a:t>
            </a:r>
            <a:r>
              <a:rPr lang="en-US" sz="1700" dirty="0">
                <a:solidFill>
                  <a:srgbClr val="000000"/>
                </a:solidFill>
                <a:hlinkClick r:id="rId9"/>
              </a:rPr>
              <a:t>arXiv version</a:t>
            </a:r>
            <a:r>
              <a:rPr lang="en-US" sz="1700" dirty="0">
                <a:solidFill>
                  <a:srgbClr val="000000"/>
                </a:solidFill>
              </a:rPr>
              <a:t>]</a:t>
            </a:r>
          </a:p>
          <a:p>
            <a:pPr marL="0" indent="0">
              <a:buNone/>
            </a:pPr>
            <a:br>
              <a:rPr lang="en-US" sz="1700" dirty="0"/>
            </a:br>
            <a:endParaRPr lang="en-US" sz="1700" dirty="0">
              <a:solidFill>
                <a:srgbClr val="0432FF"/>
              </a:solidFill>
            </a:endParaRPr>
          </a:p>
        </p:txBody>
      </p:sp>
      <p:sp>
        <p:nvSpPr>
          <p:cNvPr id="4" name="Slide Number Placeholder 3">
            <a:extLst>
              <a:ext uri="{FF2B5EF4-FFF2-40B4-BE49-F238E27FC236}">
                <a16:creationId xmlns:a16="http://schemas.microsoft.com/office/drawing/2014/main" id="{57D0709F-745A-D34B-B5DD-A81248C7CF95}"/>
              </a:ext>
            </a:extLst>
          </p:cNvPr>
          <p:cNvSpPr>
            <a:spLocks noGrp="1"/>
          </p:cNvSpPr>
          <p:nvPr>
            <p:ph type="sldNum" sz="quarter" idx="11"/>
          </p:nvPr>
        </p:nvSpPr>
        <p:spPr/>
        <p:txBody>
          <a:bodyPr/>
          <a:lstStyle/>
          <a:p>
            <a:pPr>
              <a:buClrTx/>
              <a:defRPr/>
            </a:pPr>
            <a:fld id="{7292004D-7284-C244-B275-AB956C66515A}" type="slidenum">
              <a:rPr lang="en-US" kern="1200">
                <a:ea typeface="+mn-ea"/>
                <a:cs typeface="+mn-cs"/>
              </a:rPr>
              <a:pPr>
                <a:buClrTx/>
                <a:defRPr/>
              </a:pPr>
              <a:t>69</a:t>
            </a:fld>
            <a:endParaRPr lang="en-US" kern="1200">
              <a:ea typeface="+mn-ea"/>
              <a:cs typeface="+mn-cs"/>
            </a:endParaRPr>
          </a:p>
        </p:txBody>
      </p:sp>
      <p:pic>
        <p:nvPicPr>
          <p:cNvPr id="5" name="Picture 4">
            <a:extLst>
              <a:ext uri="{FF2B5EF4-FFF2-40B4-BE49-F238E27FC236}">
                <a16:creationId xmlns:a16="http://schemas.microsoft.com/office/drawing/2014/main" id="{D789F804-7B94-836C-56F5-8D0AAB1955A2}"/>
              </a:ext>
            </a:extLst>
          </p:cNvPr>
          <p:cNvPicPr>
            <a:picLocks noChangeAspect="1"/>
          </p:cNvPicPr>
          <p:nvPr/>
        </p:nvPicPr>
        <p:blipFill>
          <a:blip r:embed="rId10"/>
          <a:stretch>
            <a:fillRect/>
          </a:stretch>
        </p:blipFill>
        <p:spPr>
          <a:xfrm>
            <a:off x="1552004" y="4077073"/>
            <a:ext cx="9080500" cy="2260325"/>
          </a:xfrm>
          <a:prstGeom prst="rect">
            <a:avLst/>
          </a:prstGeom>
        </p:spPr>
      </p:pic>
      <p:sp>
        <p:nvSpPr>
          <p:cNvPr id="6" name="TextBox 5">
            <a:extLst>
              <a:ext uri="{FF2B5EF4-FFF2-40B4-BE49-F238E27FC236}">
                <a16:creationId xmlns:a16="http://schemas.microsoft.com/office/drawing/2014/main" id="{CA38D597-0C40-6DA3-42C8-096F85D779A3}"/>
              </a:ext>
            </a:extLst>
          </p:cNvPr>
          <p:cNvSpPr txBox="1"/>
          <p:nvPr/>
        </p:nvSpPr>
        <p:spPr>
          <a:xfrm>
            <a:off x="3303862" y="6438543"/>
            <a:ext cx="5243743" cy="400110"/>
          </a:xfrm>
          <a:prstGeom prst="rect">
            <a:avLst/>
          </a:prstGeom>
          <a:noFill/>
        </p:spPr>
        <p:txBody>
          <a:bodyPr wrap="none" rtlCol="0">
            <a:spAutoFit/>
          </a:bodyPr>
          <a:lstStyle/>
          <a:p>
            <a:pPr>
              <a:buClrTx/>
              <a:defRPr/>
            </a:pPr>
            <a:r>
              <a:rPr lang="en-US" sz="2000" b="1" kern="1200" dirty="0">
                <a:solidFill>
                  <a:srgbClr val="0432FF"/>
                </a:solidFill>
                <a:latin typeface="Tahoma"/>
                <a:ea typeface="+mn-ea"/>
                <a:cs typeface="+mn-cs"/>
                <a:hlinkClick r:id="rId2">
                  <a:extLst>
                    <a:ext uri="{A12FA001-AC4F-418D-AE19-62706E023703}">
                      <ahyp:hlinkClr xmlns:ahyp="http://schemas.microsoft.com/office/drawing/2018/hyperlinkcolor" val="tx"/>
                    </a:ext>
                  </a:extLst>
                </a:hlinkClick>
              </a:rPr>
              <a:t>https://arxiv.org/pdf/2209.05566.pdf</a:t>
            </a:r>
            <a:r>
              <a:rPr lang="en-US" sz="2000" b="1" kern="1200" dirty="0">
                <a:solidFill>
                  <a:srgbClr val="0432FF"/>
                </a:solidFill>
                <a:latin typeface="Tahoma"/>
                <a:ea typeface="+mn-ea"/>
                <a:cs typeface="+mn-cs"/>
              </a:rPr>
              <a:t> </a:t>
            </a:r>
          </a:p>
        </p:txBody>
      </p:sp>
    </p:spTree>
    <p:extLst>
      <p:ext uri="{BB962C8B-B14F-4D97-AF65-F5344CB8AC3E}">
        <p14:creationId xmlns:p14="http://schemas.microsoft.com/office/powerpoint/2010/main" val="123440224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a:buClrTx/>
              <a:defRPr/>
            </a:pPr>
            <a:fld id="{323594FA-E141-4234-AE05-360401972BE7}" type="slidenum">
              <a:rPr lang="en-US" altLang="en-US" kern="1200">
                <a:ea typeface="+mn-ea"/>
                <a:cs typeface="+mn-cs"/>
              </a:rPr>
              <a:pPr>
                <a:buClrTx/>
                <a:defRPr/>
              </a:pPr>
              <a:t>7</a:t>
            </a:fld>
            <a:endParaRPr lang="en-US" altLang="en-US" kern="120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71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3018170" y="6495148"/>
            <a:ext cx="1322673" cy="246221"/>
          </a:xfrm>
          <a:prstGeom prst="rect">
            <a:avLst/>
          </a:prstGeom>
          <a:noFill/>
        </p:spPr>
        <p:txBody>
          <a:bodyPr wrap="none" rtlCol="0">
            <a:spAutoFit/>
          </a:bodyPr>
          <a:lstStyle/>
          <a:p>
            <a:pPr>
              <a:buClrTx/>
              <a:defRPr/>
            </a:pPr>
            <a:r>
              <a:rPr lang="en-US" sz="1000" kern="1200" dirty="0">
                <a:latin typeface="Calibri"/>
                <a:ea typeface="+mn-ea"/>
                <a:cs typeface="Calibri"/>
              </a:rPr>
              <a:t>Source: V. </a:t>
            </a:r>
            <a:r>
              <a:rPr lang="en-US" sz="1000" kern="1200" dirty="0" err="1">
                <a:latin typeface="Calibri"/>
                <a:ea typeface="+mn-ea"/>
                <a:cs typeface="Calibri"/>
              </a:rPr>
              <a:t>Milutinovic</a:t>
            </a:r>
            <a:endParaRPr lang="en-US" sz="1000" kern="1200" dirty="0">
              <a:latin typeface="Calibri"/>
              <a:ea typeface="+mn-ea"/>
              <a:cs typeface="Calibri"/>
            </a:endParaRPr>
          </a:p>
        </p:txBody>
      </p:sp>
    </p:spTree>
    <p:extLst>
      <p:ext uri="{BB962C8B-B14F-4D97-AF65-F5344CB8AC3E}">
        <p14:creationId xmlns:p14="http://schemas.microsoft.com/office/powerpoint/2010/main" val="230609358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1752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a:buClrTx/>
              <a:defRPr/>
            </a:pPr>
            <a:fld id="{323594FA-E141-4234-AE05-360401972BE7}" type="slidenum">
              <a:rPr lang="en-US" altLang="en-US" kern="1200">
                <a:ea typeface="+mn-ea"/>
                <a:cs typeface="+mn-cs"/>
              </a:rPr>
              <a:pPr>
                <a:buClrTx/>
                <a:defRPr/>
              </a:pPr>
              <a:t>70</a:t>
            </a:fld>
            <a:endParaRPr lang="en-US" altLang="en-US" kern="120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1905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indent="0">
              <a:buClr>
                <a:srgbClr val="CC9900"/>
              </a:buClr>
              <a:buNone/>
              <a:defRPr/>
            </a:pPr>
            <a:endParaRPr lang="en-US" sz="1800" b="1" dirty="0">
              <a:solidFill>
                <a:srgbClr val="000000"/>
              </a:solidFill>
              <a:latin typeface="Tahoma"/>
            </a:endParaRPr>
          </a:p>
          <a:p>
            <a:pPr marL="0" indent="0">
              <a:buClr>
                <a:srgbClr val="CC9900"/>
              </a:buClr>
              <a:buNone/>
              <a:defRPr/>
            </a:pPr>
            <a:endParaRPr lang="en-US" sz="1800" b="1" dirty="0">
              <a:solidFill>
                <a:srgbClr val="000000"/>
              </a:solidFill>
              <a:latin typeface="Tahoma"/>
            </a:endParaRPr>
          </a:p>
          <a:p>
            <a:pPr marL="0" indent="0">
              <a:buClr>
                <a:srgbClr val="CC9900"/>
              </a:buClr>
              <a:buNone/>
              <a:defRPr/>
            </a:pPr>
            <a:endParaRPr lang="en-US" sz="1800" b="1" dirty="0">
              <a:solidFill>
                <a:srgbClr val="000000"/>
              </a:solidFill>
              <a:latin typeface="Tahoma"/>
            </a:endParaRPr>
          </a:p>
          <a:p>
            <a:pPr marL="0" indent="0">
              <a:buClr>
                <a:srgbClr val="CC9900"/>
              </a:buClr>
              <a:buNone/>
              <a:defRPr/>
            </a:pPr>
            <a:endParaRPr lang="en-US" sz="1800" b="1" dirty="0">
              <a:solidFill>
                <a:srgbClr val="000000"/>
              </a:solidFill>
              <a:latin typeface="Tahoma"/>
            </a:endParaRPr>
          </a:p>
          <a:p>
            <a:pPr marL="0" indent="0">
              <a:buClr>
                <a:srgbClr val="CC9900"/>
              </a:buClr>
              <a:buNone/>
              <a:defRPr/>
            </a:pPr>
            <a:endParaRPr lang="en-US" sz="1800" b="1" dirty="0">
              <a:solidFill>
                <a:srgbClr val="000000"/>
              </a:solidFill>
              <a:latin typeface="Tahoma"/>
            </a:endParaRPr>
          </a:p>
          <a:p>
            <a:pPr marL="0" indent="0">
              <a:buClr>
                <a:srgbClr val="CC9900"/>
              </a:buClr>
              <a:buNone/>
              <a:defRPr/>
            </a:pPr>
            <a:endParaRPr lang="en-US" sz="1800" b="1" dirty="0">
              <a:solidFill>
                <a:srgbClr val="000000"/>
              </a:solidFill>
              <a:latin typeface="Tahoma"/>
            </a:endParaRPr>
          </a:p>
          <a:p>
            <a:pPr marL="0" indent="0">
              <a:buClr>
                <a:srgbClr val="CC9900"/>
              </a:buClr>
              <a:buNone/>
              <a:defRPr/>
            </a:pPr>
            <a:endParaRPr lang="en-US" sz="1800" b="1" dirty="0">
              <a:solidFill>
                <a:srgbClr val="000000"/>
              </a:solidFill>
              <a:latin typeface="Tahoma"/>
            </a:endParaRPr>
          </a:p>
          <a:p>
            <a:pPr marL="0" indent="0">
              <a:buClr>
                <a:srgbClr val="CC9900"/>
              </a:buClr>
              <a:buNone/>
              <a:defRPr/>
            </a:pPr>
            <a:endParaRPr lang="en-US" sz="1800" b="1" dirty="0">
              <a:solidFill>
                <a:srgbClr val="000000"/>
              </a:solidFill>
              <a:latin typeface="Tahoma"/>
            </a:endParaRPr>
          </a:p>
          <a:p>
            <a:pPr marL="0" indent="0">
              <a:buClr>
                <a:srgbClr val="CC9900"/>
              </a:buClr>
              <a:buNone/>
              <a:defRPr/>
            </a:pPr>
            <a:endParaRPr lang="en-US" sz="1800" b="1" dirty="0">
              <a:solidFill>
                <a:srgbClr val="000000"/>
              </a:solidFill>
              <a:latin typeface="Tahoma"/>
            </a:endParaRPr>
          </a:p>
          <a:p>
            <a:pPr marL="0" indent="0">
              <a:buClr>
                <a:srgbClr val="CC9900"/>
              </a:buClr>
              <a:buNone/>
              <a:defRPr/>
            </a:pPr>
            <a:endParaRPr lang="en-US" sz="1800" b="1" dirty="0">
              <a:solidFill>
                <a:srgbClr val="000000"/>
              </a:solidFill>
              <a:latin typeface="Tahoma"/>
            </a:endParaRPr>
          </a:p>
          <a:p>
            <a:pPr marL="0" indent="0">
              <a:buClr>
                <a:srgbClr val="CC9900"/>
              </a:buClr>
              <a:buNone/>
              <a:defRPr/>
            </a:pPr>
            <a:endParaRPr lang="en-US" sz="1800" b="1" dirty="0">
              <a:solidFill>
                <a:srgbClr val="000000"/>
              </a:solidFill>
              <a:latin typeface="Tahoma"/>
            </a:endParaRPr>
          </a:p>
          <a:p>
            <a:pPr marL="0" indent="0">
              <a:buClr>
                <a:srgbClr val="CC9900"/>
              </a:buClr>
              <a:buNone/>
              <a:defRPr/>
            </a:pPr>
            <a:r>
              <a:rPr lang="en-US" sz="1800" kern="1200" dirty="0">
                <a:solidFill>
                  <a:srgbClr val="000000"/>
                </a:solidFill>
                <a:latin typeface="Tahoma"/>
              </a:rPr>
              <a:t>Onur Mutlu, Saugata Ghose, Juan Gomez-Luna, and </a:t>
            </a:r>
            <a:r>
              <a:rPr lang="en-US" sz="1800" kern="1200" dirty="0" err="1">
                <a:solidFill>
                  <a:srgbClr val="000000"/>
                </a:solidFill>
                <a:latin typeface="Tahoma"/>
              </a:rPr>
              <a:t>Rachata</a:t>
            </a:r>
            <a:r>
              <a:rPr lang="en-US" sz="1800" kern="1200" dirty="0">
                <a:solidFill>
                  <a:srgbClr val="000000"/>
                </a:solidFill>
                <a:latin typeface="Tahoma"/>
              </a:rPr>
              <a:t> Ausavarungnirun,</a:t>
            </a:r>
            <a:br>
              <a:rPr lang="en-US" sz="1800" kern="1200" dirty="0">
                <a:solidFill>
                  <a:srgbClr val="000000"/>
                </a:solidFill>
                <a:latin typeface="Tahoma"/>
              </a:rPr>
            </a:br>
            <a:r>
              <a:rPr lang="en-US" sz="1800" b="1" kern="1200" dirty="0">
                <a:solidFill>
                  <a:srgbClr val="0432FF"/>
                </a:solidFill>
                <a:latin typeface="Tahoma"/>
                <a:hlinkClick r:id="rId2">
                  <a:extLst>
                    <a:ext uri="{A12FA001-AC4F-418D-AE19-62706E023703}">
                      <ahyp:hlinkClr xmlns:ahyp="http://schemas.microsoft.com/office/drawing/2018/hyperlinkcolor" val="tx"/>
                    </a:ext>
                  </a:extLst>
                </a:hlinkClick>
              </a:rPr>
              <a:t>"A Modern Primer on Processing in Memory"</a:t>
            </a:r>
            <a:br>
              <a:rPr lang="en-US" sz="1800" kern="1200" dirty="0">
                <a:solidFill>
                  <a:srgbClr val="0432FF"/>
                </a:solidFill>
                <a:latin typeface="Tahoma"/>
              </a:rPr>
            </a:br>
            <a:r>
              <a:rPr lang="en-US" sz="1800" i="1" kern="1200" dirty="0">
                <a:solidFill>
                  <a:srgbClr val="000000"/>
                </a:solidFill>
                <a:latin typeface="Tahoma"/>
              </a:rPr>
              <a:t>Invited Book Chapter in </a:t>
            </a:r>
            <a:r>
              <a:rPr lang="en-US" sz="1800" b="1" i="1" kern="1200" dirty="0">
                <a:solidFill>
                  <a:srgbClr val="000000"/>
                </a:solidFill>
                <a:latin typeface="Tahoma"/>
                <a:hlinkClick r:id="rId3"/>
              </a:rPr>
              <a:t>Emerging Computing: From Devices to Systems - Looking Beyond Moore and Von Neumann</a:t>
            </a:r>
            <a:r>
              <a:rPr lang="en-US" sz="1800" kern="1200" dirty="0">
                <a:solidFill>
                  <a:srgbClr val="000000"/>
                </a:solidFill>
                <a:latin typeface="Tahoma"/>
              </a:rPr>
              <a:t>, Springer, to be published in 2021.</a:t>
            </a:r>
          </a:p>
          <a:p>
            <a:pPr marL="0" indent="0">
              <a:buClr>
                <a:srgbClr val="CC9900"/>
              </a:buClr>
              <a:buNone/>
              <a:defRPr/>
            </a:pPr>
            <a:br>
              <a:rPr lang="en-US" sz="1800" kern="1200" dirty="0">
                <a:solidFill>
                  <a:srgbClr val="000000"/>
                </a:solidFill>
                <a:latin typeface="Tahoma"/>
              </a:rPr>
            </a:br>
            <a:endParaRPr lang="en-US" sz="1800" b="1" dirty="0">
              <a:solidFill>
                <a:srgbClr val="000000"/>
              </a:solidFill>
              <a:latin typeface="Tahoma"/>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3935760" y="6453336"/>
            <a:ext cx="4742004" cy="369332"/>
          </a:xfrm>
          <a:prstGeom prst="rect">
            <a:avLst/>
          </a:prstGeom>
          <a:noFill/>
        </p:spPr>
        <p:txBody>
          <a:bodyPr wrap="none" rtlCol="0">
            <a:spAutoFit/>
          </a:bodyPr>
          <a:lstStyle/>
          <a:p>
            <a:pPr>
              <a:buClrTx/>
              <a:defRPr/>
            </a:pPr>
            <a:r>
              <a:rPr lang="en-US" sz="1800" b="1" kern="1200" dirty="0">
                <a:solidFill>
                  <a:srgbClr val="0000FF"/>
                </a:solidFill>
                <a:latin typeface="Tahoma"/>
                <a:ea typeface="+mn-ea"/>
                <a:cs typeface="+mn-cs"/>
                <a:hlinkClick r:id="rId4">
                  <a:extLst>
                    <a:ext uri="{A12FA001-AC4F-418D-AE19-62706E023703}">
                      <ahyp:hlinkClr xmlns:ahyp="http://schemas.microsoft.com/office/drawing/2018/hyperlinkcolor" val="tx"/>
                    </a:ext>
                  </a:extLst>
                </a:hlinkClick>
              </a:rPr>
              <a:t>https://arxiv.org/pdf/2012.03112.pdf</a:t>
            </a:r>
            <a:r>
              <a:rPr lang="en-US" sz="1800" b="1" kern="1200" dirty="0">
                <a:solidFill>
                  <a:srgbClr val="0000FF"/>
                </a:solidFill>
                <a:latin typeface="Tahoma"/>
                <a:ea typeface="+mn-ea"/>
                <a:cs typeface="+mn-cs"/>
              </a:rPr>
              <a:t> </a:t>
            </a: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509341" y="1455515"/>
            <a:ext cx="9144000" cy="2744353"/>
          </a:xfrm>
          <a:prstGeom prst="rect">
            <a:avLst/>
          </a:prstGeom>
        </p:spPr>
      </p:pic>
    </p:spTree>
    <p:extLst>
      <p:ext uri="{BB962C8B-B14F-4D97-AF65-F5344CB8AC3E}">
        <p14:creationId xmlns:p14="http://schemas.microsoft.com/office/powerpoint/2010/main" val="2589445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1752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fld id="{FA419BFC-0704-824A-8642-CF6757650AC5}" type="slidenum">
              <a:rPr lang="en-US" sz="1600" kern="1200">
                <a:solidFill>
                  <a:srgbClr val="000000"/>
                </a:solidFill>
                <a:latin typeface="Garamond" charset="0"/>
              </a:rPr>
              <a:pPr eaLnBrk="1" hangingPunct="1">
                <a:buClrTx/>
                <a:defRPr/>
              </a:pPr>
              <a:t>71</a:t>
            </a:fld>
            <a:endParaRPr lang="en-US" sz="1600" kern="1200">
              <a:solidFill>
                <a:srgbClr val="000000"/>
              </a:solidFill>
              <a:latin typeface="Garamond" charset="0"/>
            </a:endParaRPr>
          </a:p>
        </p:txBody>
      </p:sp>
    </p:spTree>
    <p:extLst>
      <p:ext uri="{BB962C8B-B14F-4D97-AF65-F5344CB8AC3E}">
        <p14:creationId xmlns:p14="http://schemas.microsoft.com/office/powerpoint/2010/main" val="267681431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Barriers to Adoption of PIM</a:t>
            </a:r>
          </a:p>
        </p:txBody>
      </p:sp>
      <p:sp>
        <p:nvSpPr>
          <p:cNvPr id="3" name="Content Placeholder 2"/>
          <p:cNvSpPr>
            <a:spLocks noGrp="1"/>
          </p:cNvSpPr>
          <p:nvPr>
            <p:ph idx="1"/>
          </p:nvPr>
        </p:nvSpPr>
        <p:spPr>
          <a:xfrm>
            <a:off x="1752600" y="928464"/>
            <a:ext cx="8915400" cy="5020816"/>
          </a:xfrm>
        </p:spPr>
        <p:txBody>
          <a:bodyPr/>
          <a:lstStyle/>
          <a:p>
            <a:pPr marL="0" indent="0">
              <a:buNone/>
            </a:pPr>
            <a:r>
              <a:rPr lang="en-US" dirty="0">
                <a:solidFill>
                  <a:srgbClr val="0432FF"/>
                </a:solidFill>
              </a:rPr>
              <a:t>1. </a:t>
            </a:r>
            <a:r>
              <a:rPr lang="en-US" b="1" dirty="0">
                <a:solidFill>
                  <a:srgbClr val="0432FF"/>
                </a:solidFill>
              </a:rPr>
              <a:t>Applications</a:t>
            </a:r>
            <a:r>
              <a:rPr lang="en-US" dirty="0">
                <a:solidFill>
                  <a:srgbClr val="0432FF"/>
                </a:solidFill>
              </a:rPr>
              <a:t> &amp; </a:t>
            </a:r>
            <a:r>
              <a:rPr lang="en-US" b="1" dirty="0">
                <a:solidFill>
                  <a:srgbClr val="0432FF"/>
                </a:solidFill>
              </a:rPr>
              <a:t>software</a:t>
            </a:r>
            <a:r>
              <a:rPr lang="en-US" dirty="0">
                <a:solidFill>
                  <a:srgbClr val="0432FF"/>
                </a:solidFill>
              </a:rPr>
              <a:t> for PIM</a:t>
            </a:r>
          </a:p>
          <a:p>
            <a:pPr marL="0" indent="0">
              <a:buNone/>
            </a:pPr>
            <a:endParaRPr lang="en-US" dirty="0"/>
          </a:p>
          <a:p>
            <a:pPr marL="0" indent="0">
              <a:buNone/>
            </a:pPr>
            <a:r>
              <a:rPr lang="en-US" dirty="0">
                <a:solidFill>
                  <a:srgbClr val="7030A0"/>
                </a:solidFill>
              </a:rPr>
              <a:t>2. Ease of </a:t>
            </a:r>
            <a:r>
              <a:rPr lang="en-US" b="1" dirty="0">
                <a:solidFill>
                  <a:srgbClr val="7030A0"/>
                </a:solidFill>
              </a:rPr>
              <a:t>programming</a:t>
            </a:r>
            <a:r>
              <a:rPr lang="en-US" dirty="0">
                <a:solidFill>
                  <a:srgbClr val="7030A0"/>
                </a:solidFill>
              </a:rPr>
              <a:t> (interfaces and compiler/HW support)</a:t>
            </a:r>
          </a:p>
          <a:p>
            <a:pPr marL="0" indent="0">
              <a:buNone/>
            </a:pPr>
            <a:endParaRPr lang="en-US" dirty="0"/>
          </a:p>
          <a:p>
            <a:pPr marL="0" indent="0">
              <a:buNone/>
            </a:pPr>
            <a:r>
              <a:rPr lang="en-US" dirty="0">
                <a:solidFill>
                  <a:srgbClr val="8C0000"/>
                </a:solidFill>
              </a:rPr>
              <a:t>3. </a:t>
            </a:r>
            <a:r>
              <a:rPr lang="en-US" b="1" dirty="0">
                <a:solidFill>
                  <a:srgbClr val="8C0000"/>
                </a:solidFill>
              </a:rPr>
              <a:t>System</a:t>
            </a:r>
            <a:r>
              <a:rPr lang="en-US" dirty="0">
                <a:solidFill>
                  <a:srgbClr val="8C0000"/>
                </a:solidFill>
              </a:rPr>
              <a:t> and </a:t>
            </a:r>
            <a:r>
              <a:rPr lang="en-US" b="1" dirty="0">
                <a:solidFill>
                  <a:srgbClr val="8C0000"/>
                </a:solidFill>
              </a:rPr>
              <a:t>security</a:t>
            </a:r>
            <a:r>
              <a:rPr lang="en-US" dirty="0">
                <a:solidFill>
                  <a:srgbClr val="8C0000"/>
                </a:solidFill>
              </a:rPr>
              <a:t> support: coherence, synchronization, virtual memory, isolation, communication interfaces, …</a:t>
            </a:r>
          </a:p>
          <a:p>
            <a:pPr marL="0" indent="0">
              <a:buNone/>
            </a:pPr>
            <a:endParaRPr lang="en-US" dirty="0"/>
          </a:p>
          <a:p>
            <a:pPr marL="0" indent="0">
              <a:buNone/>
            </a:pPr>
            <a:r>
              <a:rPr lang="en-US" dirty="0">
                <a:solidFill>
                  <a:schemeClr val="tx2"/>
                </a:solidFill>
              </a:rPr>
              <a:t>4. </a:t>
            </a:r>
            <a:r>
              <a:rPr lang="en-US" b="1" dirty="0">
                <a:solidFill>
                  <a:schemeClr val="tx2"/>
                </a:solidFill>
              </a:rPr>
              <a:t>Runtime</a:t>
            </a:r>
            <a:r>
              <a:rPr lang="en-US" dirty="0">
                <a:solidFill>
                  <a:schemeClr val="tx2"/>
                </a:solidFill>
              </a:rPr>
              <a:t> and </a:t>
            </a:r>
            <a:r>
              <a:rPr lang="en-US" b="1" dirty="0">
                <a:solidFill>
                  <a:schemeClr val="tx2"/>
                </a:solidFill>
              </a:rPr>
              <a:t>compilation</a:t>
            </a:r>
            <a:r>
              <a:rPr lang="en-US" dirty="0">
                <a:solidFill>
                  <a:schemeClr val="tx2"/>
                </a:solidFill>
              </a:rPr>
              <a:t> systems for adaptive scheduling, data mapping, access/sharing control, …</a:t>
            </a:r>
          </a:p>
          <a:p>
            <a:pPr marL="0" indent="0">
              <a:buNone/>
            </a:pPr>
            <a:endParaRPr lang="en-US" dirty="0"/>
          </a:p>
          <a:p>
            <a:pPr marL="0" indent="0">
              <a:buNone/>
            </a:pPr>
            <a:r>
              <a:rPr lang="en-US" dirty="0">
                <a:solidFill>
                  <a:srgbClr val="0070C0"/>
                </a:solidFill>
              </a:rPr>
              <a:t>5. </a:t>
            </a:r>
            <a:r>
              <a:rPr lang="en-US" b="1" dirty="0">
                <a:solidFill>
                  <a:srgbClr val="0070C0"/>
                </a:solidFill>
              </a:rPr>
              <a:t>Infrastructures</a:t>
            </a:r>
            <a:r>
              <a:rPr lang="en-US" dirty="0">
                <a:solidFill>
                  <a:srgbClr val="0070C0"/>
                </a:solidFill>
              </a:rPr>
              <a:t>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a:buClrTx/>
              <a:defRPr/>
            </a:pPr>
            <a:fld id="{323594FA-E141-4234-AE05-360401972BE7}" type="slidenum">
              <a:rPr lang="en-US" altLang="en-US" kern="1200">
                <a:ea typeface="+mn-ea"/>
                <a:cs typeface="+mn-cs"/>
              </a:rPr>
              <a:pPr>
                <a:buClrTx/>
                <a:defRPr/>
              </a:pPr>
              <a:t>72</a:t>
            </a:fld>
            <a:endParaRPr lang="en-US" altLang="en-US" kern="120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2888585" y="5877273"/>
            <a:ext cx="6455614" cy="461665"/>
          </a:xfrm>
          <a:prstGeom prst="rect">
            <a:avLst/>
          </a:prstGeom>
          <a:noFill/>
        </p:spPr>
        <p:txBody>
          <a:bodyPr wrap="none" rtlCol="0" anchor="b">
            <a:spAutoFit/>
          </a:bodyPr>
          <a:lstStyle/>
          <a:p>
            <a:pPr algn="ctr">
              <a:buClrTx/>
              <a:defRPr/>
            </a:pPr>
            <a:r>
              <a:rPr lang="en-US" altLang="ko-KR" sz="2400" b="1" dirty="0">
                <a:solidFill>
                  <a:srgbClr val="FF0000"/>
                </a:solidFill>
                <a:latin typeface="Tahoma"/>
                <a:ea typeface="+mn-ea"/>
                <a:cs typeface="+mn-cs"/>
              </a:rPr>
              <a:t>All can be solved with change of mindset</a:t>
            </a:r>
            <a:endParaRPr lang="ko-KR" altLang="en-US" sz="2400" b="1" dirty="0">
              <a:solidFill>
                <a:srgbClr val="FF0000"/>
              </a:solidFill>
              <a:latin typeface="Tahoma"/>
              <a:ea typeface="+mn-ea"/>
              <a:cs typeface="+mn-cs"/>
            </a:endParaRPr>
          </a:p>
        </p:txBody>
      </p:sp>
    </p:spTree>
    <p:extLst>
      <p:ext uri="{BB962C8B-B14F-4D97-AF65-F5344CB8AC3E}">
        <p14:creationId xmlns:p14="http://schemas.microsoft.com/office/powerpoint/2010/main" val="84553308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r>
              <a:rPr lang="en-US" dirty="0">
                <a:solidFill>
                  <a:srgbClr val="0000FF"/>
                </a:solidFill>
              </a:rPr>
              <a:t>With a </a:t>
            </a:r>
            <a:r>
              <a:rPr lang="en-US" b="1" dirty="0">
                <a:solidFill>
                  <a:srgbClr val="0000FF"/>
                </a:solidFill>
              </a:rPr>
              <a:t>memory-centric mindset</a:t>
            </a:r>
          </a:p>
        </p:txBody>
      </p:sp>
      <p:sp>
        <p:nvSpPr>
          <p:cNvPr id="4" name="Slide Number Placeholder 3"/>
          <p:cNvSpPr>
            <a:spLocks noGrp="1"/>
          </p:cNvSpPr>
          <p:nvPr>
            <p:ph type="sldNum" sz="quarter" idx="11"/>
          </p:nvPr>
        </p:nvSpPr>
        <p:spPr/>
        <p:txBody>
          <a:bodyPr/>
          <a:lstStyle/>
          <a:p>
            <a:pPr>
              <a:buClrTx/>
              <a:defRPr/>
            </a:pPr>
            <a:fld id="{323594FA-E141-4234-AE05-360401972BE7}" type="slidenum">
              <a:rPr lang="en-US" altLang="en-US" kern="1200">
                <a:ea typeface="+mn-ea"/>
                <a:cs typeface="+mn-cs"/>
              </a:rPr>
              <a:pPr>
                <a:buClrTx/>
                <a:defRPr/>
              </a:pPr>
              <a:t>73</a:t>
            </a:fld>
            <a:endParaRPr lang="en-US" altLang="en-US" kern="1200">
              <a:ea typeface="+mn-ea"/>
              <a:cs typeface="+mn-cs"/>
            </a:endParaRPr>
          </a:p>
        </p:txBody>
      </p:sp>
      <p:sp>
        <p:nvSpPr>
          <p:cNvPr id="5" name="Text Box 17"/>
          <p:cNvSpPr txBox="1">
            <a:spLocks noChangeArrowheads="1"/>
          </p:cNvSpPr>
          <p:nvPr/>
        </p:nvSpPr>
        <p:spPr bwMode="auto">
          <a:xfrm>
            <a:off x="5025601"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r>
              <a:rPr lang="en-US" sz="1800" kern="1200" dirty="0">
                <a:solidFill>
                  <a:srgbClr val="000000"/>
                </a:solidFill>
                <a:latin typeface="Tahoma" charset="0"/>
              </a:rPr>
              <a:t>Micro-architecture</a:t>
            </a:r>
          </a:p>
        </p:txBody>
      </p:sp>
      <p:sp>
        <p:nvSpPr>
          <p:cNvPr id="6" name="Text Box 18"/>
          <p:cNvSpPr txBox="1">
            <a:spLocks noChangeAspect="1" noChangeArrowheads="1"/>
          </p:cNvSpPr>
          <p:nvPr/>
        </p:nvSpPr>
        <p:spPr bwMode="auto">
          <a:xfrm>
            <a:off x="5025601"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r>
              <a:rPr lang="en-US" sz="1800" kern="1200" dirty="0">
                <a:solidFill>
                  <a:srgbClr val="000000"/>
                </a:solidFill>
                <a:latin typeface="Tahoma" charset="0"/>
              </a:rPr>
              <a:t>SW/HW Interface</a:t>
            </a:r>
          </a:p>
        </p:txBody>
      </p:sp>
      <p:sp>
        <p:nvSpPr>
          <p:cNvPr id="7" name="Text Box 19"/>
          <p:cNvSpPr txBox="1">
            <a:spLocks noChangeAspect="1" noChangeArrowheads="1"/>
          </p:cNvSpPr>
          <p:nvPr/>
        </p:nvSpPr>
        <p:spPr bwMode="auto">
          <a:xfrm>
            <a:off x="5022426"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r>
              <a:rPr lang="en-US" sz="1800" kern="1200">
                <a:solidFill>
                  <a:srgbClr val="000000"/>
                </a:solidFill>
                <a:latin typeface="Tahoma" charset="0"/>
              </a:rPr>
              <a:t>Program/Language</a:t>
            </a:r>
          </a:p>
        </p:txBody>
      </p:sp>
      <p:sp>
        <p:nvSpPr>
          <p:cNvPr id="8" name="Text Box 20"/>
          <p:cNvSpPr txBox="1">
            <a:spLocks noChangeAspect="1" noChangeArrowheads="1"/>
          </p:cNvSpPr>
          <p:nvPr/>
        </p:nvSpPr>
        <p:spPr bwMode="auto">
          <a:xfrm>
            <a:off x="5022426"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r>
              <a:rPr lang="en-US" sz="1800" kern="1200">
                <a:solidFill>
                  <a:srgbClr val="000000"/>
                </a:solidFill>
                <a:latin typeface="Tahoma" charset="0"/>
              </a:rPr>
              <a:t>Algorithm</a:t>
            </a:r>
          </a:p>
        </p:txBody>
      </p:sp>
      <p:sp>
        <p:nvSpPr>
          <p:cNvPr id="9" name="Text Box 21"/>
          <p:cNvSpPr txBox="1">
            <a:spLocks noChangeAspect="1" noChangeArrowheads="1"/>
          </p:cNvSpPr>
          <p:nvPr/>
        </p:nvSpPr>
        <p:spPr bwMode="auto">
          <a:xfrm>
            <a:off x="5022426" y="2132857"/>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r>
              <a:rPr lang="en-US" sz="1800" kern="1200">
                <a:solidFill>
                  <a:srgbClr val="000000"/>
                </a:solidFill>
                <a:latin typeface="Tahoma" charset="0"/>
              </a:rPr>
              <a:t>Problem</a:t>
            </a:r>
          </a:p>
        </p:txBody>
      </p:sp>
      <p:sp>
        <p:nvSpPr>
          <p:cNvPr id="10" name="Text Box 22"/>
          <p:cNvSpPr txBox="1">
            <a:spLocks noChangeAspect="1" noChangeArrowheads="1"/>
          </p:cNvSpPr>
          <p:nvPr/>
        </p:nvSpPr>
        <p:spPr bwMode="auto">
          <a:xfrm>
            <a:off x="5025600" y="4279901"/>
            <a:ext cx="2039938" cy="373063"/>
          </a:xfrm>
          <a:prstGeom prst="rect">
            <a:avLst/>
          </a:prstGeom>
          <a:solidFill>
            <a:srgbClr val="00FF00"/>
          </a:solidFill>
          <a:ln w="9525">
            <a:solidFill>
              <a:schemeClr val="tx1"/>
            </a:solidFill>
            <a:miter lim="800000"/>
            <a:headEnd/>
            <a:tailEnd/>
          </a:ln>
        </p:spPr>
        <p:txBody>
          <a:bodyPr wrap="none"/>
          <a:lstStyle/>
          <a:p>
            <a:pPr>
              <a:buClrTx/>
              <a:defRPr/>
            </a:pPr>
            <a:r>
              <a:rPr lang="en-US" sz="1750" kern="1200" dirty="0">
                <a:latin typeface="Tahoma" pitchFamily="34" charset="0"/>
                <a:ea typeface="+mn-ea"/>
                <a:cs typeface="Arial" charset="0"/>
              </a:rPr>
              <a:t>Logic</a:t>
            </a:r>
          </a:p>
          <a:p>
            <a:pPr>
              <a:buClrTx/>
              <a:defRPr/>
            </a:pPr>
            <a:endParaRPr lang="en-US" sz="1750" kern="1200" dirty="0">
              <a:latin typeface="Tahoma" pitchFamily="34" charset="0"/>
              <a:ea typeface="+mn-ea"/>
              <a:cs typeface="Arial" charset="0"/>
            </a:endParaRPr>
          </a:p>
        </p:txBody>
      </p:sp>
      <p:sp>
        <p:nvSpPr>
          <p:cNvPr id="11" name="Text Box 23"/>
          <p:cNvSpPr txBox="1">
            <a:spLocks noChangeAspect="1" noChangeArrowheads="1"/>
          </p:cNvSpPr>
          <p:nvPr/>
        </p:nvSpPr>
        <p:spPr bwMode="auto">
          <a:xfrm>
            <a:off x="5025601"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r>
              <a:rPr lang="en-US" sz="1800" kern="1200">
                <a:solidFill>
                  <a:srgbClr val="000000"/>
                </a:solidFill>
                <a:latin typeface="Tahoma" charset="0"/>
              </a:rPr>
              <a:t>Devices</a:t>
            </a:r>
          </a:p>
        </p:txBody>
      </p:sp>
      <p:sp>
        <p:nvSpPr>
          <p:cNvPr id="12" name="Text Box 24"/>
          <p:cNvSpPr txBox="1">
            <a:spLocks noChangeAspect="1" noChangeArrowheads="1"/>
          </p:cNvSpPr>
          <p:nvPr/>
        </p:nvSpPr>
        <p:spPr bwMode="auto">
          <a:xfrm>
            <a:off x="5025601"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r>
              <a:rPr lang="en-US" sz="1800" kern="1200" dirty="0">
                <a:solidFill>
                  <a:srgbClr val="000000"/>
                </a:solidFill>
                <a:latin typeface="Tahoma" charset="0"/>
              </a:rPr>
              <a:t>System Software</a:t>
            </a:r>
          </a:p>
        </p:txBody>
      </p:sp>
      <p:sp>
        <p:nvSpPr>
          <p:cNvPr id="13" name="Text Box 23"/>
          <p:cNvSpPr txBox="1">
            <a:spLocks noChangeAspect="1" noChangeArrowheads="1"/>
          </p:cNvSpPr>
          <p:nvPr/>
        </p:nvSpPr>
        <p:spPr bwMode="auto">
          <a:xfrm>
            <a:off x="5027188" y="5006976"/>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r>
              <a:rPr lang="en-US" sz="1800" kern="1200">
                <a:solidFill>
                  <a:srgbClr val="000000"/>
                </a:solidFill>
                <a:latin typeface="Tahoma" charset="0"/>
              </a:rPr>
              <a:t>Electrons</a:t>
            </a:r>
          </a:p>
        </p:txBody>
      </p:sp>
      <p:sp>
        <p:nvSpPr>
          <p:cNvPr id="14" name="Rounded Rectangle 13"/>
          <p:cNvSpPr>
            <a:spLocks noChangeArrowheads="1"/>
          </p:cNvSpPr>
          <p:nvPr/>
        </p:nvSpPr>
        <p:spPr bwMode="auto">
          <a:xfrm rot="5400000">
            <a:off x="4916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a:buClrTx/>
              <a:defRPr/>
            </a:pPr>
            <a:endParaRPr lang="en-US" sz="1800" kern="1200">
              <a:solidFill>
                <a:srgbClr val="0000FF"/>
              </a:solidFill>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3719736" y="5805265"/>
            <a:ext cx="4793300" cy="461665"/>
          </a:xfrm>
          <a:prstGeom prst="rect">
            <a:avLst/>
          </a:prstGeom>
          <a:noFill/>
        </p:spPr>
        <p:txBody>
          <a:bodyPr wrap="none" rtlCol="0" anchor="b">
            <a:spAutoFit/>
          </a:bodyPr>
          <a:lstStyle/>
          <a:p>
            <a:pPr algn="ctr">
              <a:buClrTx/>
              <a:defRPr/>
            </a:pPr>
            <a:r>
              <a:rPr lang="en-US" altLang="ko-KR" sz="2400" b="1" dirty="0">
                <a:solidFill>
                  <a:srgbClr val="FF0000"/>
                </a:solidFill>
                <a:latin typeface="Tahoma"/>
                <a:ea typeface="+mn-ea"/>
                <a:cs typeface="+mn-cs"/>
              </a:rPr>
              <a:t>We can get there step by step</a:t>
            </a:r>
            <a:endParaRPr lang="ko-KR" altLang="en-US" sz="2400" b="1" dirty="0">
              <a:solidFill>
                <a:srgbClr val="FF0000"/>
              </a:solidFill>
              <a:latin typeface="Tahoma"/>
              <a:ea typeface="+mn-ea"/>
              <a:cs typeface="+mn-cs"/>
            </a:endParaRPr>
          </a:p>
        </p:txBody>
      </p:sp>
    </p:spTree>
    <p:extLst>
      <p:ext uri="{BB962C8B-B14F-4D97-AF65-F5344CB8AC3E}">
        <p14:creationId xmlns:p14="http://schemas.microsoft.com/office/powerpoint/2010/main" val="162963772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37D39-C884-2E23-2364-54670C724F87}"/>
            </a:ext>
          </a:extLst>
        </p:cNvPr>
        <p:cNvGrpSpPr/>
        <p:nvPr/>
      </p:nvGrpSpPr>
      <p:grpSpPr>
        <a:xfrm>
          <a:off x="0" y="0"/>
          <a:ext cx="0" cy="0"/>
          <a:chOff x="0" y="0"/>
          <a:chExt cx="0" cy="0"/>
        </a:xfrm>
      </p:grpSpPr>
      <p:sp>
        <p:nvSpPr>
          <p:cNvPr id="135169" name="Rectangle 4">
            <a:extLst>
              <a:ext uri="{FF2B5EF4-FFF2-40B4-BE49-F238E27FC236}">
                <a16:creationId xmlns:a16="http://schemas.microsoft.com/office/drawing/2014/main" id="{E5952B7C-8571-9BD6-A2CF-A4ABC64C01F1}"/>
              </a:ext>
            </a:extLst>
          </p:cNvPr>
          <p:cNvSpPr>
            <a:spLocks noGrp="1" noChangeArrowheads="1"/>
          </p:cNvSpPr>
          <p:nvPr>
            <p:ph type="ctrTitle"/>
          </p:nvPr>
        </p:nvSpPr>
        <p:spPr>
          <a:xfrm>
            <a:off x="1775521" y="1772817"/>
            <a:ext cx="8428037" cy="822325"/>
          </a:xfrm>
        </p:spPr>
        <p:txBody>
          <a:bodyPr/>
          <a:lstStyle/>
          <a:p>
            <a:pPr algn="ctr" eaLnBrk="1" hangingPunct="1"/>
            <a:r>
              <a:rPr lang="en-US" sz="5000" dirty="0">
                <a:latin typeface="Garamond" charset="0"/>
              </a:rPr>
              <a:t>Concluding Remarks</a:t>
            </a:r>
          </a:p>
        </p:txBody>
      </p:sp>
      <p:sp>
        <p:nvSpPr>
          <p:cNvPr id="135170" name="Rectangle 5">
            <a:extLst>
              <a:ext uri="{FF2B5EF4-FFF2-40B4-BE49-F238E27FC236}">
                <a16:creationId xmlns:a16="http://schemas.microsoft.com/office/drawing/2014/main" id="{632DDB21-5EAD-22E8-396B-2C6D878F2EDF}"/>
              </a:ext>
            </a:extLst>
          </p:cNvPr>
          <p:cNvSpPr>
            <a:spLocks noGrp="1" noChangeArrowheads="1"/>
          </p:cNvSpPr>
          <p:nvPr>
            <p:ph type="subTitle" idx="1"/>
          </p:nvPr>
        </p:nvSpPr>
        <p:spPr>
          <a:xfrm>
            <a:off x="2209800" y="3581401"/>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20285617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152400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Energy-Efficient</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buClrTx/>
              <a:defRPr/>
            </a:pPr>
            <a:fld id="{8E574D81-B5DE-384D-B24B-566C679AE608}" type="slidenum">
              <a:rPr lang="en-US" kern="1200">
                <a:ea typeface="+mn-ea"/>
              </a:rPr>
              <a:pPr>
                <a:buClrTx/>
                <a:defRPr/>
              </a:pPr>
              <a:t>75</a:t>
            </a:fld>
            <a:endParaRPr lang="en-US" kern="1200">
              <a:ea typeface="+mn-ea"/>
            </a:endParaRPr>
          </a:p>
        </p:txBody>
      </p:sp>
    </p:spTree>
    <p:extLst>
      <p:ext uri="{BB962C8B-B14F-4D97-AF65-F5344CB8AC3E}">
        <p14:creationId xmlns:p14="http://schemas.microsoft.com/office/powerpoint/2010/main" val="56231859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152400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High-Performance</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buClrTx/>
              <a:defRPr/>
            </a:pPr>
            <a:fld id="{8E574D81-B5DE-384D-B24B-566C679AE608}" type="slidenum">
              <a:rPr lang="en-US" kern="1200">
                <a:ea typeface="+mn-ea"/>
              </a:rPr>
              <a:pPr>
                <a:buClrTx/>
                <a:defRPr/>
              </a:pPr>
              <a:t>76</a:t>
            </a:fld>
            <a:endParaRPr lang="en-US" kern="1200">
              <a:ea typeface="+mn-ea"/>
            </a:endParaRPr>
          </a:p>
        </p:txBody>
      </p:sp>
    </p:spTree>
    <p:extLst>
      <p:ext uri="{BB962C8B-B14F-4D97-AF65-F5344CB8AC3E}">
        <p14:creationId xmlns:p14="http://schemas.microsoft.com/office/powerpoint/2010/main" val="4033232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152400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a:buClrTx/>
              <a:defRPr/>
            </a:pPr>
            <a:fld id="{8E574D81-B5DE-384D-B24B-566C679AE608}" type="slidenum">
              <a:rPr lang="en-US" kern="1200">
                <a:ea typeface="+mn-ea"/>
                <a:cs typeface="+mn-cs"/>
              </a:rPr>
              <a:pPr>
                <a:buClrTx/>
                <a:defRPr/>
              </a:pPr>
              <a:t>77</a:t>
            </a:fld>
            <a:endParaRPr lang="en-US" kern="1200">
              <a:ea typeface="+mn-ea"/>
              <a:cs typeface="+mn-cs"/>
            </a:endParaRPr>
          </a:p>
        </p:txBody>
      </p:sp>
    </p:spTree>
    <p:extLst>
      <p:ext uri="{BB962C8B-B14F-4D97-AF65-F5344CB8AC3E}">
        <p14:creationId xmlns:p14="http://schemas.microsoft.com/office/powerpoint/2010/main" val="4549647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559496" y="836713"/>
            <a:ext cx="9289032" cy="5193723"/>
          </a:xfrm>
        </p:spPr>
        <p:txBody>
          <a:bodyPr/>
          <a:lstStyle/>
          <a:p>
            <a:r>
              <a:rPr lang="en-US" dirty="0">
                <a:solidFill>
                  <a:srgbClr val="FF0000"/>
                </a:solidFill>
              </a:rPr>
              <a:t>We must design systems to be </a:t>
            </a:r>
            <a:r>
              <a:rPr lang="en-US" b="1" dirty="0">
                <a:solidFill>
                  <a:srgbClr val="FF0000"/>
                </a:solidFill>
              </a:rPr>
              <a:t>balanced</a:t>
            </a:r>
            <a:r>
              <a:rPr lang="en-US" dirty="0">
                <a:solidFill>
                  <a:srgbClr val="FF0000"/>
                </a:solidFill>
              </a:rPr>
              <a:t>, </a:t>
            </a:r>
            <a:r>
              <a:rPr lang="en-US" b="1" dirty="0">
                <a:solidFill>
                  <a:srgbClr val="FF0000"/>
                </a:solidFill>
              </a:rPr>
              <a:t>high-performance</a:t>
            </a:r>
            <a:r>
              <a:rPr lang="en-US" dirty="0">
                <a:solidFill>
                  <a:srgbClr val="FF0000"/>
                </a:solidFill>
              </a:rPr>
              <a:t>, </a:t>
            </a:r>
            <a:r>
              <a:rPr lang="en-US" b="1" dirty="0">
                <a:solidFill>
                  <a:srgbClr val="FF0000"/>
                </a:solidFill>
              </a:rPr>
              <a:t>energy-efficient</a:t>
            </a:r>
            <a:r>
              <a:rPr lang="en-US" b="1" dirty="0"/>
              <a:t> </a:t>
            </a:r>
            <a:r>
              <a:rPr lang="en-US" dirty="0"/>
              <a:t>(all at the same time) </a:t>
            </a:r>
            <a:r>
              <a:rPr lang="en-US" dirty="0">
                <a:sym typeface="Wingdings" pitchFamily="2" charset="2"/>
              </a:rPr>
              <a:t> intelligent systems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r>
              <a:rPr lang="en-US" dirty="0">
                <a:solidFill>
                  <a:srgbClr val="0000FF"/>
                </a:solidFill>
              </a:rPr>
              <a:t>Future of </a:t>
            </a:r>
            <a:r>
              <a:rPr lang="en-US" b="1" dirty="0">
                <a:solidFill>
                  <a:srgbClr val="0000FF"/>
                </a:solidFill>
              </a:rPr>
              <a:t>truly memory-centric computing </a:t>
            </a:r>
            <a:r>
              <a:rPr lang="en-US" dirty="0">
                <a:solidFill>
                  <a:srgbClr val="0000FF"/>
                </a:solidFill>
              </a:rPr>
              <a:t>is bright</a:t>
            </a:r>
          </a:p>
          <a:p>
            <a:pPr lvl="1"/>
            <a:r>
              <a:rPr lang="en-US" dirty="0">
                <a:solidFill>
                  <a:srgbClr val="0000FF"/>
                </a:solidFill>
              </a:rPr>
              <a:t>We need to do research &amp; design across the computing stack</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buClrTx/>
              <a:defRPr/>
            </a:pPr>
            <a:fld id="{8E574D81-B5DE-384D-B24B-566C679AE608}" type="slidenum">
              <a:rPr lang="en-US" kern="1200">
                <a:ea typeface="+mn-ea"/>
              </a:rPr>
              <a:pPr>
                <a:buClrTx/>
                <a:defRPr/>
              </a:pPr>
              <a:t>78</a:t>
            </a:fld>
            <a:endParaRPr lang="en-US" kern="1200" dirty="0">
              <a:ea typeface="+mn-ea"/>
            </a:endParaRPr>
          </a:p>
        </p:txBody>
      </p:sp>
    </p:spTree>
    <p:extLst>
      <p:ext uri="{BB962C8B-B14F-4D97-AF65-F5344CB8AC3E}">
        <p14:creationId xmlns:p14="http://schemas.microsoft.com/office/powerpoint/2010/main" val="2564231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Fundamentally Better Architectures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1752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a:buClrTx/>
              <a:defRPr/>
            </a:pPr>
            <a:fld id="{323594FA-E141-4234-AE05-360401972BE7}" type="slidenum">
              <a:rPr lang="en-US" altLang="en-US" kern="1200">
                <a:ea typeface="+mn-ea"/>
                <a:cs typeface="+mn-cs"/>
              </a:rPr>
              <a:pPr>
                <a:buClrTx/>
                <a:defRPr/>
              </a:pPr>
              <a:t>79</a:t>
            </a:fld>
            <a:endParaRPr lang="en-US" altLang="en-US" kern="1200">
              <a:ea typeface="+mn-ea"/>
              <a:cs typeface="+mn-cs"/>
            </a:endParaRPr>
          </a:p>
        </p:txBody>
      </p:sp>
    </p:spTree>
    <p:extLst>
      <p:ext uri="{BB962C8B-B14F-4D97-AF65-F5344CB8AC3E}">
        <p14:creationId xmlns:p14="http://schemas.microsoft.com/office/powerpoint/2010/main" val="362182696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a:buClrTx/>
              <a:defRPr/>
            </a:pPr>
            <a:fld id="{323594FA-E141-4234-AE05-360401972BE7}" type="slidenum">
              <a:rPr lang="en-US" altLang="en-US" kern="1200">
                <a:ea typeface="+mn-ea"/>
                <a:cs typeface="+mn-cs"/>
              </a:rPr>
              <a:pPr>
                <a:buClrTx/>
                <a:defRPr/>
              </a:pPr>
              <a:t>8</a:t>
            </a:fld>
            <a:endParaRPr lang="en-US" altLang="en-US" kern="1200">
              <a:ea typeface="+mn-ea"/>
              <a:cs typeface="+mn-cs"/>
            </a:endParaRPr>
          </a:p>
        </p:txBody>
      </p:sp>
      <p:pic>
        <p:nvPicPr>
          <p:cNvPr id="6" name="Picture 2" descr="C:\1nenad\Widnes_Smok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03512" y="1213892"/>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3018170" y="6495148"/>
            <a:ext cx="1322673" cy="246221"/>
          </a:xfrm>
          <a:prstGeom prst="rect">
            <a:avLst/>
          </a:prstGeom>
          <a:noFill/>
        </p:spPr>
        <p:txBody>
          <a:bodyPr wrap="none" rtlCol="0">
            <a:spAutoFit/>
          </a:bodyPr>
          <a:lstStyle/>
          <a:p>
            <a:pPr>
              <a:buClrTx/>
              <a:defRPr/>
            </a:pPr>
            <a:r>
              <a:rPr lang="en-US" sz="1000" kern="1200" dirty="0">
                <a:latin typeface="Calibri"/>
                <a:ea typeface="+mn-ea"/>
                <a:cs typeface="Calibri"/>
              </a:rPr>
              <a:t>Source: V. </a:t>
            </a:r>
            <a:r>
              <a:rPr lang="en-US" sz="1000" kern="1200" dirty="0" err="1">
                <a:latin typeface="Calibri"/>
                <a:ea typeface="+mn-ea"/>
                <a:cs typeface="Calibri"/>
              </a:rPr>
              <a:t>Milutinovic</a:t>
            </a:r>
            <a:endParaRPr lang="en-US" sz="1000" kern="1200" dirty="0">
              <a:latin typeface="Calibri"/>
              <a:ea typeface="+mn-ea"/>
              <a:cs typeface="Calibri"/>
            </a:endParaRPr>
          </a:p>
        </p:txBody>
      </p:sp>
    </p:spTree>
    <p:extLst>
      <p:ext uri="{BB962C8B-B14F-4D97-AF65-F5344CB8AC3E}">
        <p14:creationId xmlns:p14="http://schemas.microsoft.com/office/powerpoint/2010/main" val="1723012431"/>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buClrTx/>
              <a:defRPr/>
            </a:pPr>
            <a:fld id="{323594FA-E141-4234-AE05-360401972BE7}" type="slidenum">
              <a:rPr lang="en-US" altLang="en-US" kern="1200">
                <a:ea typeface="+mn-ea"/>
                <a:cs typeface="+mn-cs"/>
              </a:rPr>
              <a:pPr>
                <a:buClrTx/>
                <a:defRPr/>
              </a:pPr>
              <a:t>80</a:t>
            </a:fld>
            <a:endParaRPr lang="en-US" altLang="en-US" kern="120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91544" y="116632"/>
            <a:ext cx="8328925" cy="6246694"/>
          </a:xfrm>
          <a:prstGeom prst="rect">
            <a:avLst/>
          </a:prstGeom>
        </p:spPr>
      </p:pic>
      <p:sp>
        <p:nvSpPr>
          <p:cNvPr id="6" name="Rectangle 5"/>
          <p:cNvSpPr/>
          <p:nvPr/>
        </p:nvSpPr>
        <p:spPr>
          <a:xfrm>
            <a:off x="4188296" y="6495148"/>
            <a:ext cx="4572000" cy="246221"/>
          </a:xfrm>
          <a:prstGeom prst="rect">
            <a:avLst/>
          </a:prstGeom>
        </p:spPr>
        <p:txBody>
          <a:bodyPr>
            <a:spAutoFit/>
          </a:bodyPr>
          <a:lstStyle/>
          <a:p>
            <a:pPr>
              <a:buClrTx/>
              <a:defRPr/>
            </a:pPr>
            <a:r>
              <a:rPr lang="en-US" sz="1000" kern="1200" dirty="0">
                <a:latin typeface="Calibri"/>
                <a:ea typeface="+mn-ea"/>
                <a:cs typeface="Calibri"/>
              </a:rPr>
              <a:t>Source: http://</a:t>
            </a:r>
            <a:r>
              <a:rPr lang="en-US" sz="1000" kern="1200" dirty="0" err="1">
                <a:latin typeface="Calibri"/>
                <a:ea typeface="+mn-ea"/>
                <a:cs typeface="Calibri"/>
              </a:rPr>
              <a:t>spectrum.ieee.org</a:t>
            </a:r>
            <a:r>
              <a:rPr lang="en-US" sz="1000" kern="1200" dirty="0">
                <a:latin typeface="Calibri"/>
                <a:ea typeface="+mn-ea"/>
                <a:cs typeface="Calibri"/>
              </a:rPr>
              <a:t>/image/</a:t>
            </a:r>
            <a:r>
              <a:rPr lang="en-US" sz="1000" kern="1200" dirty="0" err="1">
                <a:latin typeface="Calibri"/>
                <a:ea typeface="+mn-ea"/>
                <a:cs typeface="Calibri"/>
              </a:rPr>
              <a:t>MjYzMzAyMg.jpeg</a:t>
            </a:r>
            <a:endParaRPr lang="en-US" sz="1000" kern="1200" dirty="0">
              <a:latin typeface="Calibri"/>
              <a:ea typeface="+mn-ea"/>
              <a:cs typeface="Calibri"/>
            </a:endParaRPr>
          </a:p>
        </p:txBody>
      </p:sp>
    </p:spTree>
    <p:extLst>
      <p:ext uri="{BB962C8B-B14F-4D97-AF65-F5344CB8AC3E}">
        <p14:creationId xmlns:p14="http://schemas.microsoft.com/office/powerpoint/2010/main" val="368871620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r>
              <a:rPr lang="en-US" dirty="0">
                <a:solidFill>
                  <a:srgbClr val="0000FF"/>
                </a:solidFill>
              </a:rPr>
              <a:t>With a </a:t>
            </a:r>
            <a:r>
              <a:rPr lang="en-US" b="1" dirty="0">
                <a:solidFill>
                  <a:srgbClr val="0000FF"/>
                </a:solidFill>
              </a:rPr>
              <a:t>data-centric mindset</a:t>
            </a:r>
          </a:p>
          <a:p>
            <a:endParaRPr lang="en-US" dirty="0"/>
          </a:p>
        </p:txBody>
      </p:sp>
      <p:sp>
        <p:nvSpPr>
          <p:cNvPr id="4" name="Slide Number Placeholder 3"/>
          <p:cNvSpPr>
            <a:spLocks noGrp="1"/>
          </p:cNvSpPr>
          <p:nvPr>
            <p:ph type="sldNum" sz="quarter" idx="11"/>
          </p:nvPr>
        </p:nvSpPr>
        <p:spPr/>
        <p:txBody>
          <a:bodyPr/>
          <a:lstStyle/>
          <a:p>
            <a:pPr>
              <a:buClrTx/>
              <a:defRPr/>
            </a:pPr>
            <a:fld id="{323594FA-E141-4234-AE05-360401972BE7}" type="slidenum">
              <a:rPr lang="en-US" altLang="en-US" kern="1200">
                <a:ea typeface="+mn-ea"/>
                <a:cs typeface="+mn-cs"/>
              </a:rPr>
              <a:pPr>
                <a:buClrTx/>
                <a:defRPr/>
              </a:pPr>
              <a:t>81</a:t>
            </a:fld>
            <a:endParaRPr lang="en-US" altLang="en-US" kern="1200">
              <a:ea typeface="+mn-ea"/>
              <a:cs typeface="+mn-cs"/>
            </a:endParaRPr>
          </a:p>
        </p:txBody>
      </p:sp>
      <p:sp>
        <p:nvSpPr>
          <p:cNvPr id="5" name="Text Box 17"/>
          <p:cNvSpPr txBox="1">
            <a:spLocks noChangeArrowheads="1"/>
          </p:cNvSpPr>
          <p:nvPr/>
        </p:nvSpPr>
        <p:spPr bwMode="auto">
          <a:xfrm>
            <a:off x="5025601"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r>
              <a:rPr lang="en-US" sz="1800" kern="1200" dirty="0">
                <a:solidFill>
                  <a:srgbClr val="000000"/>
                </a:solidFill>
                <a:latin typeface="Tahoma" charset="0"/>
              </a:rPr>
              <a:t>Micro-architecture</a:t>
            </a:r>
          </a:p>
        </p:txBody>
      </p:sp>
      <p:sp>
        <p:nvSpPr>
          <p:cNvPr id="6" name="Text Box 18"/>
          <p:cNvSpPr txBox="1">
            <a:spLocks noChangeAspect="1" noChangeArrowheads="1"/>
          </p:cNvSpPr>
          <p:nvPr/>
        </p:nvSpPr>
        <p:spPr bwMode="auto">
          <a:xfrm>
            <a:off x="5025601"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r>
              <a:rPr lang="en-US" sz="1800" kern="1200" dirty="0">
                <a:solidFill>
                  <a:srgbClr val="000000"/>
                </a:solidFill>
                <a:latin typeface="Tahoma" charset="0"/>
              </a:rPr>
              <a:t>SW/HW Interface</a:t>
            </a:r>
          </a:p>
        </p:txBody>
      </p:sp>
      <p:sp>
        <p:nvSpPr>
          <p:cNvPr id="7" name="Text Box 19"/>
          <p:cNvSpPr txBox="1">
            <a:spLocks noChangeAspect="1" noChangeArrowheads="1"/>
          </p:cNvSpPr>
          <p:nvPr/>
        </p:nvSpPr>
        <p:spPr bwMode="auto">
          <a:xfrm>
            <a:off x="5022426"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r>
              <a:rPr lang="en-US" sz="1800" kern="1200">
                <a:solidFill>
                  <a:srgbClr val="000000"/>
                </a:solidFill>
                <a:latin typeface="Tahoma" charset="0"/>
              </a:rPr>
              <a:t>Program/Language</a:t>
            </a:r>
          </a:p>
        </p:txBody>
      </p:sp>
      <p:sp>
        <p:nvSpPr>
          <p:cNvPr id="8" name="Text Box 20"/>
          <p:cNvSpPr txBox="1">
            <a:spLocks noChangeAspect="1" noChangeArrowheads="1"/>
          </p:cNvSpPr>
          <p:nvPr/>
        </p:nvSpPr>
        <p:spPr bwMode="auto">
          <a:xfrm>
            <a:off x="5022426"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r>
              <a:rPr lang="en-US" sz="1800" kern="1200">
                <a:solidFill>
                  <a:srgbClr val="000000"/>
                </a:solidFill>
                <a:latin typeface="Tahoma" charset="0"/>
              </a:rPr>
              <a:t>Algorithm</a:t>
            </a:r>
          </a:p>
        </p:txBody>
      </p:sp>
      <p:sp>
        <p:nvSpPr>
          <p:cNvPr id="9" name="Text Box 21"/>
          <p:cNvSpPr txBox="1">
            <a:spLocks noChangeAspect="1" noChangeArrowheads="1"/>
          </p:cNvSpPr>
          <p:nvPr/>
        </p:nvSpPr>
        <p:spPr bwMode="auto">
          <a:xfrm>
            <a:off x="5022426" y="2132857"/>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r>
              <a:rPr lang="en-US" sz="1800" kern="1200">
                <a:solidFill>
                  <a:srgbClr val="000000"/>
                </a:solidFill>
                <a:latin typeface="Tahoma" charset="0"/>
              </a:rPr>
              <a:t>Problem</a:t>
            </a:r>
          </a:p>
        </p:txBody>
      </p:sp>
      <p:sp>
        <p:nvSpPr>
          <p:cNvPr id="10" name="Text Box 22"/>
          <p:cNvSpPr txBox="1">
            <a:spLocks noChangeAspect="1" noChangeArrowheads="1"/>
          </p:cNvSpPr>
          <p:nvPr/>
        </p:nvSpPr>
        <p:spPr bwMode="auto">
          <a:xfrm>
            <a:off x="5025600" y="4279901"/>
            <a:ext cx="2039938" cy="373063"/>
          </a:xfrm>
          <a:prstGeom prst="rect">
            <a:avLst/>
          </a:prstGeom>
          <a:solidFill>
            <a:srgbClr val="00FF00"/>
          </a:solidFill>
          <a:ln w="9525">
            <a:solidFill>
              <a:schemeClr val="tx1"/>
            </a:solidFill>
            <a:miter lim="800000"/>
            <a:headEnd/>
            <a:tailEnd/>
          </a:ln>
        </p:spPr>
        <p:txBody>
          <a:bodyPr wrap="none"/>
          <a:lstStyle/>
          <a:p>
            <a:pPr>
              <a:buClrTx/>
              <a:defRPr/>
            </a:pPr>
            <a:r>
              <a:rPr lang="en-US" sz="1750" kern="1200" dirty="0">
                <a:latin typeface="Tahoma" pitchFamily="34" charset="0"/>
                <a:ea typeface="+mn-ea"/>
                <a:cs typeface="Arial" charset="0"/>
              </a:rPr>
              <a:t>Logic</a:t>
            </a:r>
          </a:p>
          <a:p>
            <a:pPr>
              <a:buClrTx/>
              <a:defRPr/>
            </a:pPr>
            <a:endParaRPr lang="en-US" sz="1750" kern="1200" dirty="0">
              <a:latin typeface="Tahoma" pitchFamily="34" charset="0"/>
              <a:ea typeface="+mn-ea"/>
              <a:cs typeface="Arial" charset="0"/>
            </a:endParaRPr>
          </a:p>
        </p:txBody>
      </p:sp>
      <p:sp>
        <p:nvSpPr>
          <p:cNvPr id="11" name="Text Box 23"/>
          <p:cNvSpPr txBox="1">
            <a:spLocks noChangeAspect="1" noChangeArrowheads="1"/>
          </p:cNvSpPr>
          <p:nvPr/>
        </p:nvSpPr>
        <p:spPr bwMode="auto">
          <a:xfrm>
            <a:off x="5025601"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r>
              <a:rPr lang="en-US" sz="1800" kern="1200">
                <a:solidFill>
                  <a:srgbClr val="000000"/>
                </a:solidFill>
                <a:latin typeface="Tahoma" charset="0"/>
              </a:rPr>
              <a:t>Devices</a:t>
            </a:r>
          </a:p>
        </p:txBody>
      </p:sp>
      <p:sp>
        <p:nvSpPr>
          <p:cNvPr id="12" name="Text Box 24"/>
          <p:cNvSpPr txBox="1">
            <a:spLocks noChangeAspect="1" noChangeArrowheads="1"/>
          </p:cNvSpPr>
          <p:nvPr/>
        </p:nvSpPr>
        <p:spPr bwMode="auto">
          <a:xfrm>
            <a:off x="5025601"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r>
              <a:rPr lang="en-US" sz="1800" kern="1200" dirty="0">
                <a:solidFill>
                  <a:srgbClr val="000000"/>
                </a:solidFill>
                <a:latin typeface="Tahoma" charset="0"/>
              </a:rPr>
              <a:t>System Software</a:t>
            </a:r>
          </a:p>
        </p:txBody>
      </p:sp>
      <p:sp>
        <p:nvSpPr>
          <p:cNvPr id="13" name="Text Box 23"/>
          <p:cNvSpPr txBox="1">
            <a:spLocks noChangeAspect="1" noChangeArrowheads="1"/>
          </p:cNvSpPr>
          <p:nvPr/>
        </p:nvSpPr>
        <p:spPr bwMode="auto">
          <a:xfrm>
            <a:off x="5027188" y="5006976"/>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Tx/>
              <a:defRPr/>
            </a:pPr>
            <a:r>
              <a:rPr lang="en-US" sz="1800" kern="1200">
                <a:solidFill>
                  <a:srgbClr val="000000"/>
                </a:solidFill>
                <a:latin typeface="Tahoma" charset="0"/>
              </a:rPr>
              <a:t>Electrons</a:t>
            </a:r>
          </a:p>
        </p:txBody>
      </p:sp>
      <p:sp>
        <p:nvSpPr>
          <p:cNvPr id="14" name="Rounded Rectangle 13"/>
          <p:cNvSpPr>
            <a:spLocks noChangeArrowheads="1"/>
          </p:cNvSpPr>
          <p:nvPr/>
        </p:nvSpPr>
        <p:spPr bwMode="auto">
          <a:xfrm rot="5400000">
            <a:off x="4916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a:buClrTx/>
              <a:defRPr/>
            </a:pPr>
            <a:endParaRPr lang="en-US" sz="1800" kern="1200">
              <a:solidFill>
                <a:srgbClr val="0000FF"/>
              </a:solidFill>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3719736" y="5805265"/>
            <a:ext cx="4793300" cy="461665"/>
          </a:xfrm>
          <a:prstGeom prst="rect">
            <a:avLst/>
          </a:prstGeom>
          <a:noFill/>
        </p:spPr>
        <p:txBody>
          <a:bodyPr wrap="none" rtlCol="0" anchor="b">
            <a:spAutoFit/>
          </a:bodyPr>
          <a:lstStyle/>
          <a:p>
            <a:pPr algn="ctr">
              <a:buClrTx/>
              <a:defRPr/>
            </a:pPr>
            <a:r>
              <a:rPr lang="en-US" altLang="ko-KR" sz="2400" b="1" dirty="0">
                <a:solidFill>
                  <a:srgbClr val="FF0000"/>
                </a:solidFill>
                <a:latin typeface="Tahoma"/>
                <a:ea typeface="+mn-ea"/>
                <a:cs typeface="+mn-cs"/>
              </a:rPr>
              <a:t>We can get there step by step</a:t>
            </a:r>
            <a:endParaRPr lang="ko-KR" altLang="en-US" sz="2400" b="1" dirty="0">
              <a:solidFill>
                <a:srgbClr val="FF0000"/>
              </a:solidFill>
              <a:latin typeface="Tahoma"/>
              <a:ea typeface="+mn-ea"/>
              <a:cs typeface="+mn-cs"/>
            </a:endParaRPr>
          </a:p>
        </p:txBody>
      </p:sp>
    </p:spTree>
    <p:extLst>
      <p:ext uri="{BB962C8B-B14F-4D97-AF65-F5344CB8AC3E}">
        <p14:creationId xmlns:p14="http://schemas.microsoft.com/office/powerpoint/2010/main" val="2472061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1752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a:buClrTx/>
              <a:defRPr/>
            </a:pPr>
            <a:fld id="{323594FA-E141-4234-AE05-360401972BE7}" type="slidenum">
              <a:rPr lang="en-US" altLang="en-US" kern="1200">
                <a:ea typeface="+mn-ea"/>
                <a:cs typeface="+mn-cs"/>
              </a:rPr>
              <a:pPr>
                <a:buClrTx/>
                <a:defRPr/>
              </a:pPr>
              <a:t>82</a:t>
            </a:fld>
            <a:endParaRPr lang="en-US" altLang="en-US" kern="120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1905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indent="0">
              <a:buClr>
                <a:srgbClr val="CC9900"/>
              </a:buClr>
              <a:buNone/>
              <a:defRPr/>
            </a:pPr>
            <a:endParaRPr lang="en-US" sz="1800" b="1" dirty="0">
              <a:solidFill>
                <a:srgbClr val="000000"/>
              </a:solidFill>
              <a:latin typeface="Tahoma"/>
            </a:endParaRPr>
          </a:p>
          <a:p>
            <a:pPr marL="0" indent="0">
              <a:buClr>
                <a:srgbClr val="CC9900"/>
              </a:buClr>
              <a:buNone/>
              <a:defRPr/>
            </a:pPr>
            <a:endParaRPr lang="en-US" sz="1800" b="1" dirty="0">
              <a:solidFill>
                <a:srgbClr val="000000"/>
              </a:solidFill>
              <a:latin typeface="Tahoma"/>
            </a:endParaRPr>
          </a:p>
          <a:p>
            <a:pPr marL="0" indent="0">
              <a:buClr>
                <a:srgbClr val="CC9900"/>
              </a:buClr>
              <a:buNone/>
              <a:defRPr/>
            </a:pPr>
            <a:endParaRPr lang="en-US" sz="1800" b="1" dirty="0">
              <a:solidFill>
                <a:srgbClr val="000000"/>
              </a:solidFill>
              <a:latin typeface="Tahoma"/>
            </a:endParaRPr>
          </a:p>
          <a:p>
            <a:pPr marL="0" indent="0">
              <a:buClr>
                <a:srgbClr val="CC9900"/>
              </a:buClr>
              <a:buNone/>
              <a:defRPr/>
            </a:pPr>
            <a:endParaRPr lang="en-US" sz="1800" b="1" dirty="0">
              <a:solidFill>
                <a:srgbClr val="000000"/>
              </a:solidFill>
              <a:latin typeface="Tahoma"/>
            </a:endParaRPr>
          </a:p>
          <a:p>
            <a:pPr marL="0" indent="0">
              <a:buClr>
                <a:srgbClr val="CC9900"/>
              </a:buClr>
              <a:buNone/>
              <a:defRPr/>
            </a:pPr>
            <a:endParaRPr lang="en-US" sz="1800" b="1" dirty="0">
              <a:solidFill>
                <a:srgbClr val="000000"/>
              </a:solidFill>
              <a:latin typeface="Tahoma"/>
            </a:endParaRPr>
          </a:p>
          <a:p>
            <a:pPr marL="0" indent="0">
              <a:buClr>
                <a:srgbClr val="CC9900"/>
              </a:buClr>
              <a:buNone/>
              <a:defRPr/>
            </a:pPr>
            <a:endParaRPr lang="en-US" sz="1800" b="1" dirty="0">
              <a:solidFill>
                <a:srgbClr val="000000"/>
              </a:solidFill>
              <a:latin typeface="Tahoma"/>
            </a:endParaRPr>
          </a:p>
          <a:p>
            <a:pPr marL="0" indent="0">
              <a:buClr>
                <a:srgbClr val="CC9900"/>
              </a:buClr>
              <a:buNone/>
              <a:defRPr/>
            </a:pPr>
            <a:endParaRPr lang="en-US" sz="1800" b="1" dirty="0">
              <a:solidFill>
                <a:srgbClr val="000000"/>
              </a:solidFill>
              <a:latin typeface="Tahoma"/>
            </a:endParaRPr>
          </a:p>
          <a:p>
            <a:pPr marL="0" indent="0">
              <a:buClr>
                <a:srgbClr val="CC9900"/>
              </a:buClr>
              <a:buNone/>
              <a:defRPr/>
            </a:pPr>
            <a:endParaRPr lang="en-US" sz="1800" b="1" dirty="0">
              <a:solidFill>
                <a:srgbClr val="000000"/>
              </a:solidFill>
              <a:latin typeface="Tahoma"/>
            </a:endParaRPr>
          </a:p>
          <a:p>
            <a:pPr marL="0" indent="0">
              <a:buClr>
                <a:srgbClr val="CC9900"/>
              </a:buClr>
              <a:buNone/>
              <a:defRPr/>
            </a:pPr>
            <a:endParaRPr lang="en-US" sz="1800" b="1" dirty="0">
              <a:solidFill>
                <a:srgbClr val="000000"/>
              </a:solidFill>
              <a:latin typeface="Tahoma"/>
            </a:endParaRPr>
          </a:p>
          <a:p>
            <a:pPr marL="0" indent="0">
              <a:buClr>
                <a:srgbClr val="CC9900"/>
              </a:buClr>
              <a:buNone/>
              <a:defRPr/>
            </a:pPr>
            <a:endParaRPr lang="en-US" sz="1800" b="1" dirty="0">
              <a:solidFill>
                <a:srgbClr val="000000"/>
              </a:solidFill>
              <a:latin typeface="Tahoma"/>
            </a:endParaRPr>
          </a:p>
          <a:p>
            <a:pPr marL="0" indent="0">
              <a:buClr>
                <a:srgbClr val="CC9900"/>
              </a:buClr>
              <a:buNone/>
              <a:defRPr/>
            </a:pPr>
            <a:endParaRPr lang="en-US" sz="1800" b="1" dirty="0">
              <a:solidFill>
                <a:srgbClr val="000000"/>
              </a:solidFill>
              <a:latin typeface="Tahoma"/>
            </a:endParaRPr>
          </a:p>
          <a:p>
            <a:pPr marL="0" indent="0">
              <a:buClr>
                <a:srgbClr val="CC9900"/>
              </a:buClr>
              <a:buNone/>
              <a:defRPr/>
            </a:pPr>
            <a:r>
              <a:rPr lang="en-US" sz="1800" kern="1200" dirty="0">
                <a:solidFill>
                  <a:srgbClr val="000000"/>
                </a:solidFill>
                <a:latin typeface="Tahoma"/>
              </a:rPr>
              <a:t>Onur Mutlu, Saugata Ghose, Juan Gomez-Luna, and </a:t>
            </a:r>
            <a:r>
              <a:rPr lang="en-US" sz="1800" kern="1200" dirty="0" err="1">
                <a:solidFill>
                  <a:srgbClr val="000000"/>
                </a:solidFill>
                <a:latin typeface="Tahoma"/>
              </a:rPr>
              <a:t>Rachata</a:t>
            </a:r>
            <a:r>
              <a:rPr lang="en-US" sz="1800" kern="1200" dirty="0">
                <a:solidFill>
                  <a:srgbClr val="000000"/>
                </a:solidFill>
                <a:latin typeface="Tahoma"/>
              </a:rPr>
              <a:t> Ausavarungnirun,</a:t>
            </a:r>
            <a:br>
              <a:rPr lang="en-US" sz="1800" kern="1200" dirty="0">
                <a:solidFill>
                  <a:srgbClr val="000000"/>
                </a:solidFill>
                <a:latin typeface="Tahoma"/>
              </a:rPr>
            </a:br>
            <a:r>
              <a:rPr lang="en-US" sz="1800" b="1" kern="1200" dirty="0">
                <a:solidFill>
                  <a:srgbClr val="0432FF"/>
                </a:solidFill>
                <a:latin typeface="Tahoma"/>
                <a:hlinkClick r:id="rId2">
                  <a:extLst>
                    <a:ext uri="{A12FA001-AC4F-418D-AE19-62706E023703}">
                      <ahyp:hlinkClr xmlns:ahyp="http://schemas.microsoft.com/office/drawing/2018/hyperlinkcolor" val="tx"/>
                    </a:ext>
                  </a:extLst>
                </a:hlinkClick>
              </a:rPr>
              <a:t>"A Modern Primer on Processing in Memory"</a:t>
            </a:r>
            <a:br>
              <a:rPr lang="en-US" sz="1800" kern="1200" dirty="0">
                <a:solidFill>
                  <a:srgbClr val="0432FF"/>
                </a:solidFill>
                <a:latin typeface="Tahoma"/>
              </a:rPr>
            </a:br>
            <a:r>
              <a:rPr lang="en-US" sz="1800" i="1" kern="1200" dirty="0">
                <a:solidFill>
                  <a:srgbClr val="000000"/>
                </a:solidFill>
                <a:latin typeface="Tahoma"/>
              </a:rPr>
              <a:t>Invited Book Chapter in </a:t>
            </a:r>
            <a:r>
              <a:rPr lang="en-US" sz="1800" b="1" i="1" kern="1200" dirty="0">
                <a:solidFill>
                  <a:srgbClr val="000000"/>
                </a:solidFill>
                <a:latin typeface="Tahoma"/>
                <a:hlinkClick r:id="rId3"/>
              </a:rPr>
              <a:t>Emerging Computing: From Devices to Systems - Looking Beyond Moore and Von Neumann</a:t>
            </a:r>
            <a:r>
              <a:rPr lang="en-US" sz="1800" kern="1200" dirty="0">
                <a:solidFill>
                  <a:srgbClr val="000000"/>
                </a:solidFill>
                <a:latin typeface="Tahoma"/>
              </a:rPr>
              <a:t>, Springer, to be published in 2021.</a:t>
            </a:r>
          </a:p>
          <a:p>
            <a:pPr marL="0" indent="0">
              <a:buClr>
                <a:srgbClr val="CC9900"/>
              </a:buClr>
              <a:buNone/>
              <a:defRPr/>
            </a:pPr>
            <a:br>
              <a:rPr lang="en-US" sz="1800" kern="1200" dirty="0">
                <a:solidFill>
                  <a:srgbClr val="000000"/>
                </a:solidFill>
                <a:latin typeface="Tahoma"/>
              </a:rPr>
            </a:br>
            <a:endParaRPr lang="en-US" sz="1800" b="1" dirty="0">
              <a:solidFill>
                <a:srgbClr val="000000"/>
              </a:solidFill>
              <a:latin typeface="Tahoma"/>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3935760" y="6453336"/>
            <a:ext cx="4742004" cy="369332"/>
          </a:xfrm>
          <a:prstGeom prst="rect">
            <a:avLst/>
          </a:prstGeom>
          <a:noFill/>
        </p:spPr>
        <p:txBody>
          <a:bodyPr wrap="none" rtlCol="0">
            <a:spAutoFit/>
          </a:bodyPr>
          <a:lstStyle/>
          <a:p>
            <a:pPr>
              <a:buClrTx/>
              <a:defRPr/>
            </a:pPr>
            <a:r>
              <a:rPr lang="en-US" sz="1800" b="1" kern="1200" dirty="0">
                <a:solidFill>
                  <a:srgbClr val="0000FF"/>
                </a:solidFill>
                <a:latin typeface="Tahoma"/>
                <a:ea typeface="+mn-ea"/>
                <a:cs typeface="+mn-cs"/>
                <a:hlinkClick r:id="rId4">
                  <a:extLst>
                    <a:ext uri="{A12FA001-AC4F-418D-AE19-62706E023703}">
                      <ahyp:hlinkClr xmlns:ahyp="http://schemas.microsoft.com/office/drawing/2018/hyperlinkcolor" val="tx"/>
                    </a:ext>
                  </a:extLst>
                </a:hlinkClick>
              </a:rPr>
              <a:t>https://arxiv.org/pdf/2012.03112.pdf</a:t>
            </a:r>
            <a:r>
              <a:rPr lang="en-US" sz="1800" b="1" kern="1200" dirty="0">
                <a:solidFill>
                  <a:srgbClr val="0000FF"/>
                </a:solidFill>
                <a:latin typeface="Tahoma"/>
                <a:ea typeface="+mn-ea"/>
                <a:cs typeface="+mn-cs"/>
              </a:rPr>
              <a:t> </a:t>
            </a: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509341" y="1455515"/>
            <a:ext cx="9144000" cy="2744353"/>
          </a:xfrm>
          <a:prstGeom prst="rect">
            <a:avLst/>
          </a:prstGeom>
        </p:spPr>
      </p:pic>
    </p:spTree>
    <p:extLst>
      <p:ext uri="{BB962C8B-B14F-4D97-AF65-F5344CB8AC3E}">
        <p14:creationId xmlns:p14="http://schemas.microsoft.com/office/powerpoint/2010/main" val="3255546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B45DC-82B4-8590-CC55-77B147C525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7743CB-90C0-A029-2676-6C8C78ECF2EF}"/>
              </a:ext>
            </a:extLst>
          </p:cNvPr>
          <p:cNvSpPr>
            <a:spLocks noGrp="1"/>
          </p:cNvSpPr>
          <p:nvPr>
            <p:ph type="title"/>
          </p:nvPr>
        </p:nvSpPr>
        <p:spPr/>
        <p:txBody>
          <a:bodyPr/>
          <a:lstStyle/>
          <a:p>
            <a:r>
              <a:rPr lang="en-US" dirty="0"/>
              <a:t>Referenced Papers, Talks, Artifacts</a:t>
            </a:r>
          </a:p>
        </p:txBody>
      </p:sp>
      <p:sp>
        <p:nvSpPr>
          <p:cNvPr id="3" name="Content Placeholder 2">
            <a:extLst>
              <a:ext uri="{FF2B5EF4-FFF2-40B4-BE49-F238E27FC236}">
                <a16:creationId xmlns:a16="http://schemas.microsoft.com/office/drawing/2014/main" id="{491D97B8-BF87-DFCF-C042-4D6A6AA5896E}"/>
              </a:ext>
            </a:extLst>
          </p:cNvPr>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endParaRPr lang="en-US" dirty="0">
              <a:solidFill>
                <a:srgbClr val="0432FF"/>
              </a:solidFill>
            </a:endParaRPr>
          </a:p>
          <a:p>
            <a:pPr marL="344487" lvl="1" indent="0">
              <a:buNone/>
            </a:pPr>
            <a:r>
              <a:rPr lang="en-US" b="1" dirty="0">
                <a:solidFill>
                  <a:srgbClr val="0432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AB0E512C-87CD-6DAE-ACD2-8CFF9124EBDE}"/>
              </a:ext>
            </a:extLst>
          </p:cNvPr>
          <p:cNvSpPr>
            <a:spLocks noGrp="1"/>
          </p:cNvSpPr>
          <p:nvPr>
            <p:ph type="sldNum" sz="quarter" idx="11"/>
          </p:nvPr>
        </p:nvSpPr>
        <p:spPr/>
        <p:txBody>
          <a:bodyPr/>
          <a:lstStyle/>
          <a:p>
            <a:pPr>
              <a:buClrTx/>
              <a:defRPr/>
            </a:pPr>
            <a:fld id="{27F28456-B93E-5440-A8F9-7EDDF5DA4557}" type="slidenum">
              <a:rPr lang="en-US" kern="1200">
                <a:ea typeface="+mn-ea"/>
                <a:cs typeface="+mn-cs"/>
              </a:rPr>
              <a:pPr>
                <a:buClrTx/>
                <a:defRPr/>
              </a:pPr>
              <a:t>83</a:t>
            </a:fld>
            <a:endParaRPr lang="en-US" kern="1200">
              <a:ea typeface="+mn-ea"/>
              <a:cs typeface="+mn-cs"/>
            </a:endParaRPr>
          </a:p>
        </p:txBody>
      </p:sp>
    </p:spTree>
    <p:extLst>
      <p:ext uri="{BB962C8B-B14F-4D97-AF65-F5344CB8AC3E}">
        <p14:creationId xmlns:p14="http://schemas.microsoft.com/office/powerpoint/2010/main" val="194148064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9CD54-B3C2-8550-6C7E-0D32901E54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80A88B-C2E1-A651-CA11-60BDF6E84CA1}"/>
              </a:ext>
            </a:extLst>
          </p:cNvPr>
          <p:cNvSpPr>
            <a:spLocks noGrp="1"/>
          </p:cNvSpPr>
          <p:nvPr>
            <p:ph type="title"/>
          </p:nvPr>
        </p:nvSpPr>
        <p:spPr/>
        <p:txBody>
          <a:bodyPr/>
          <a:lstStyle/>
          <a:p>
            <a:r>
              <a:rPr lang="en-US" dirty="0"/>
              <a:t>Open Source Tools: SAFARI GitHub</a:t>
            </a:r>
          </a:p>
        </p:txBody>
      </p:sp>
      <p:sp>
        <p:nvSpPr>
          <p:cNvPr id="4" name="Slide Number Placeholder 3">
            <a:extLst>
              <a:ext uri="{FF2B5EF4-FFF2-40B4-BE49-F238E27FC236}">
                <a16:creationId xmlns:a16="http://schemas.microsoft.com/office/drawing/2014/main" id="{8A98212F-4F0C-3954-F37D-571756FBB9ED}"/>
              </a:ext>
            </a:extLst>
          </p:cNvPr>
          <p:cNvSpPr>
            <a:spLocks noGrp="1"/>
          </p:cNvSpPr>
          <p:nvPr>
            <p:ph type="sldNum" sz="quarter" idx="11"/>
          </p:nvPr>
        </p:nvSpPr>
        <p:spPr/>
        <p:txBody>
          <a:bodyPr/>
          <a:lstStyle/>
          <a:p>
            <a:pPr>
              <a:buClrTx/>
              <a:defRPr/>
            </a:pPr>
            <a:fld id="{27F28456-B93E-5440-A8F9-7EDDF5DA4557}" type="slidenum">
              <a:rPr lang="en-US" kern="1200">
                <a:ea typeface="ＭＳ Ｐゴシック" panose="020B0600070205080204" pitchFamily="34" charset="-128"/>
              </a:rPr>
              <a:pPr>
                <a:buClrTx/>
                <a:defRPr/>
              </a:pPr>
              <a:t>84</a:t>
            </a:fld>
            <a:endParaRPr lang="en-US" kern="1200">
              <a:ea typeface="ＭＳ Ｐゴシック" panose="020B0600070205080204" pitchFamily="34" charset="-128"/>
            </a:endParaRPr>
          </a:p>
        </p:txBody>
      </p:sp>
      <p:sp>
        <p:nvSpPr>
          <p:cNvPr id="9" name="TextBox 8">
            <a:extLst>
              <a:ext uri="{FF2B5EF4-FFF2-40B4-BE49-F238E27FC236}">
                <a16:creationId xmlns:a16="http://schemas.microsoft.com/office/drawing/2014/main" id="{F916DB6B-CDCD-5F21-7147-B526DC1BF537}"/>
              </a:ext>
            </a:extLst>
          </p:cNvPr>
          <p:cNvSpPr txBox="1"/>
          <p:nvPr/>
        </p:nvSpPr>
        <p:spPr>
          <a:xfrm>
            <a:off x="3985488" y="6488668"/>
            <a:ext cx="4221027" cy="369332"/>
          </a:xfrm>
          <a:prstGeom prst="rect">
            <a:avLst/>
          </a:prstGeom>
          <a:noFill/>
        </p:spPr>
        <p:txBody>
          <a:bodyPr wrap="none" rtlCol="0">
            <a:spAutoFit/>
          </a:bodyPr>
          <a:lstStyle/>
          <a:p>
            <a:pPr>
              <a:buClrTx/>
              <a:defRPr/>
            </a:pPr>
            <a:r>
              <a:rPr lang="en-US" sz="1800" b="1" kern="1200" dirty="0">
                <a:solidFill>
                  <a:srgbClr val="0432FF"/>
                </a:solidFill>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t>
            </a:r>
            <a:r>
              <a:rPr lang="en-US" sz="1800" b="1" kern="1200" dirty="0" err="1">
                <a:solidFill>
                  <a:srgbClr val="0432FF"/>
                </a:solidFill>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github.com</a:t>
            </a:r>
            <a:r>
              <a:rPr lang="en-US" sz="1800" b="1" kern="1200" dirty="0">
                <a:solidFill>
                  <a:srgbClr val="0432FF"/>
                </a:solidFill>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/CMU-SAFARI/</a:t>
            </a:r>
            <a:endParaRPr lang="en-US" sz="1800" kern="1200" dirty="0">
              <a:solidFill>
                <a:srgbClr val="0432FF"/>
              </a:solidFill>
              <a:latin typeface="Tahoma"/>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6D070641-68F0-E119-A9AF-0F7ECA46438A}"/>
              </a:ext>
            </a:extLst>
          </p:cNvPr>
          <p:cNvPicPr>
            <a:picLocks noChangeAspect="1"/>
          </p:cNvPicPr>
          <p:nvPr/>
        </p:nvPicPr>
        <p:blipFill>
          <a:blip r:embed="rId3"/>
          <a:stretch>
            <a:fillRect/>
          </a:stretch>
        </p:blipFill>
        <p:spPr>
          <a:xfrm>
            <a:off x="2672247" y="1291208"/>
            <a:ext cx="6664113" cy="4749402"/>
          </a:xfrm>
          <a:prstGeom prst="rect">
            <a:avLst/>
          </a:prstGeom>
        </p:spPr>
      </p:pic>
      <p:pic>
        <p:nvPicPr>
          <p:cNvPr id="5" name="Picture 4">
            <a:extLst>
              <a:ext uri="{FF2B5EF4-FFF2-40B4-BE49-F238E27FC236}">
                <a16:creationId xmlns:a16="http://schemas.microsoft.com/office/drawing/2014/main" id="{6B71977F-7F6B-310D-0B6C-37822AC6A639}"/>
              </a:ext>
            </a:extLst>
          </p:cNvPr>
          <p:cNvPicPr>
            <a:picLocks noChangeAspect="1"/>
          </p:cNvPicPr>
          <p:nvPr/>
        </p:nvPicPr>
        <p:blipFill>
          <a:blip r:embed="rId4"/>
          <a:stretch>
            <a:fillRect/>
          </a:stretch>
        </p:blipFill>
        <p:spPr>
          <a:xfrm>
            <a:off x="2784775" y="1291208"/>
            <a:ext cx="6551585" cy="4803974"/>
          </a:xfrm>
          <a:prstGeom prst="rect">
            <a:avLst/>
          </a:prstGeom>
        </p:spPr>
      </p:pic>
      <p:pic>
        <p:nvPicPr>
          <p:cNvPr id="6" name="Picture 5">
            <a:extLst>
              <a:ext uri="{FF2B5EF4-FFF2-40B4-BE49-F238E27FC236}">
                <a16:creationId xmlns:a16="http://schemas.microsoft.com/office/drawing/2014/main" id="{4DEBA450-5260-B030-61BE-7DCD25A77D7E}"/>
              </a:ext>
            </a:extLst>
          </p:cNvPr>
          <p:cNvPicPr>
            <a:picLocks noChangeAspect="1"/>
          </p:cNvPicPr>
          <p:nvPr/>
        </p:nvPicPr>
        <p:blipFill>
          <a:blip r:embed="rId5"/>
          <a:stretch>
            <a:fillRect/>
          </a:stretch>
        </p:blipFill>
        <p:spPr>
          <a:xfrm>
            <a:off x="2423592" y="1095890"/>
            <a:ext cx="6981466" cy="5052050"/>
          </a:xfrm>
          <a:prstGeom prst="rect">
            <a:avLst/>
          </a:prstGeom>
        </p:spPr>
      </p:pic>
      <p:pic>
        <p:nvPicPr>
          <p:cNvPr id="7" name="Picture 6">
            <a:extLst>
              <a:ext uri="{FF2B5EF4-FFF2-40B4-BE49-F238E27FC236}">
                <a16:creationId xmlns:a16="http://schemas.microsoft.com/office/drawing/2014/main" id="{41F436A1-9548-B50B-A732-AF3FBC65E38D}"/>
              </a:ext>
            </a:extLst>
          </p:cNvPr>
          <p:cNvPicPr>
            <a:picLocks noChangeAspect="1"/>
          </p:cNvPicPr>
          <p:nvPr/>
        </p:nvPicPr>
        <p:blipFill>
          <a:blip r:embed="rId6"/>
          <a:stretch>
            <a:fillRect/>
          </a:stretch>
        </p:blipFill>
        <p:spPr>
          <a:xfrm>
            <a:off x="2321029" y="907188"/>
            <a:ext cx="7186592" cy="5639663"/>
          </a:xfrm>
          <a:prstGeom prst="rect">
            <a:avLst/>
          </a:prstGeom>
        </p:spPr>
      </p:pic>
      <p:pic>
        <p:nvPicPr>
          <p:cNvPr id="8" name="Picture 7">
            <a:extLst>
              <a:ext uri="{FF2B5EF4-FFF2-40B4-BE49-F238E27FC236}">
                <a16:creationId xmlns:a16="http://schemas.microsoft.com/office/drawing/2014/main" id="{B3920DFC-3F5D-9DD2-6D11-9E2B67CC5FA9}"/>
              </a:ext>
            </a:extLst>
          </p:cNvPr>
          <p:cNvPicPr>
            <a:picLocks noChangeAspect="1"/>
          </p:cNvPicPr>
          <p:nvPr/>
        </p:nvPicPr>
        <p:blipFill>
          <a:blip r:embed="rId7"/>
          <a:stretch>
            <a:fillRect/>
          </a:stretch>
        </p:blipFill>
        <p:spPr>
          <a:xfrm>
            <a:off x="2321028" y="836712"/>
            <a:ext cx="7198726" cy="5692016"/>
          </a:xfrm>
          <a:prstGeom prst="rect">
            <a:avLst/>
          </a:prstGeom>
        </p:spPr>
      </p:pic>
      <p:pic>
        <p:nvPicPr>
          <p:cNvPr id="10" name="Picture 9">
            <a:extLst>
              <a:ext uri="{FF2B5EF4-FFF2-40B4-BE49-F238E27FC236}">
                <a16:creationId xmlns:a16="http://schemas.microsoft.com/office/drawing/2014/main" id="{A0DAD193-ABAB-DD45-166A-9ACB4F22EC3E}"/>
              </a:ext>
            </a:extLst>
          </p:cNvPr>
          <p:cNvPicPr>
            <a:picLocks noChangeAspect="1"/>
          </p:cNvPicPr>
          <p:nvPr/>
        </p:nvPicPr>
        <p:blipFill>
          <a:blip r:embed="rId8"/>
          <a:stretch>
            <a:fillRect/>
          </a:stretch>
        </p:blipFill>
        <p:spPr>
          <a:xfrm>
            <a:off x="2323247" y="814908"/>
            <a:ext cx="7278898" cy="5744136"/>
          </a:xfrm>
          <a:prstGeom prst="rect">
            <a:avLst/>
          </a:prstGeom>
        </p:spPr>
      </p:pic>
      <p:pic>
        <p:nvPicPr>
          <p:cNvPr id="11" name="Picture 10">
            <a:extLst>
              <a:ext uri="{FF2B5EF4-FFF2-40B4-BE49-F238E27FC236}">
                <a16:creationId xmlns:a16="http://schemas.microsoft.com/office/drawing/2014/main" id="{3092808F-FAB9-1A2C-303E-E66C2D82D90F}"/>
              </a:ext>
            </a:extLst>
          </p:cNvPr>
          <p:cNvPicPr>
            <a:picLocks noChangeAspect="1"/>
          </p:cNvPicPr>
          <p:nvPr/>
        </p:nvPicPr>
        <p:blipFill>
          <a:blip r:embed="rId9"/>
          <a:stretch>
            <a:fillRect/>
          </a:stretch>
        </p:blipFill>
        <p:spPr>
          <a:xfrm>
            <a:off x="2321028" y="799334"/>
            <a:ext cx="7293251" cy="5748375"/>
          </a:xfrm>
          <a:prstGeom prst="rect">
            <a:avLst/>
          </a:prstGeom>
        </p:spPr>
      </p:pic>
      <p:pic>
        <p:nvPicPr>
          <p:cNvPr id="12" name="Picture 11">
            <a:extLst>
              <a:ext uri="{FF2B5EF4-FFF2-40B4-BE49-F238E27FC236}">
                <a16:creationId xmlns:a16="http://schemas.microsoft.com/office/drawing/2014/main" id="{725C84FD-EFE0-6331-BC09-ECC8E9F7BA95}"/>
              </a:ext>
            </a:extLst>
          </p:cNvPr>
          <p:cNvPicPr>
            <a:picLocks noChangeAspect="1"/>
          </p:cNvPicPr>
          <p:nvPr/>
        </p:nvPicPr>
        <p:blipFill>
          <a:blip r:embed="rId10"/>
          <a:stretch>
            <a:fillRect/>
          </a:stretch>
        </p:blipFill>
        <p:spPr>
          <a:xfrm>
            <a:off x="2308894" y="2204865"/>
            <a:ext cx="7293251" cy="4288957"/>
          </a:xfrm>
          <a:prstGeom prst="rect">
            <a:avLst/>
          </a:prstGeom>
        </p:spPr>
      </p:pic>
      <p:pic>
        <p:nvPicPr>
          <p:cNvPr id="13" name="Picture 12">
            <a:extLst>
              <a:ext uri="{FF2B5EF4-FFF2-40B4-BE49-F238E27FC236}">
                <a16:creationId xmlns:a16="http://schemas.microsoft.com/office/drawing/2014/main" id="{F75D5B5E-0CBE-D97F-5E3A-D83A1D1AA8D8}"/>
              </a:ext>
            </a:extLst>
          </p:cNvPr>
          <p:cNvPicPr>
            <a:picLocks noChangeAspect="1"/>
          </p:cNvPicPr>
          <p:nvPr/>
        </p:nvPicPr>
        <p:blipFill>
          <a:blip r:embed="rId11"/>
          <a:stretch>
            <a:fillRect/>
          </a:stretch>
        </p:blipFill>
        <p:spPr>
          <a:xfrm>
            <a:off x="2356048" y="2432482"/>
            <a:ext cx="7163706" cy="4020854"/>
          </a:xfrm>
          <a:prstGeom prst="rect">
            <a:avLst/>
          </a:prstGeom>
        </p:spPr>
      </p:pic>
      <p:pic>
        <p:nvPicPr>
          <p:cNvPr id="14" name="Picture 13">
            <a:extLst>
              <a:ext uri="{FF2B5EF4-FFF2-40B4-BE49-F238E27FC236}">
                <a16:creationId xmlns:a16="http://schemas.microsoft.com/office/drawing/2014/main" id="{97DF977B-0E65-C281-80EA-EE5DD4D69548}"/>
              </a:ext>
            </a:extLst>
          </p:cNvPr>
          <p:cNvPicPr>
            <a:picLocks noChangeAspect="1"/>
          </p:cNvPicPr>
          <p:nvPr/>
        </p:nvPicPr>
        <p:blipFill>
          <a:blip r:embed="rId12"/>
          <a:stretch>
            <a:fillRect/>
          </a:stretch>
        </p:blipFill>
        <p:spPr>
          <a:xfrm>
            <a:off x="2207569" y="2172171"/>
            <a:ext cx="7421833" cy="4164473"/>
          </a:xfrm>
          <a:prstGeom prst="rect">
            <a:avLst/>
          </a:prstGeom>
        </p:spPr>
      </p:pic>
      <p:pic>
        <p:nvPicPr>
          <p:cNvPr id="15" name="Picture 14">
            <a:extLst>
              <a:ext uri="{FF2B5EF4-FFF2-40B4-BE49-F238E27FC236}">
                <a16:creationId xmlns:a16="http://schemas.microsoft.com/office/drawing/2014/main" id="{6C7C63A1-01AE-430F-C119-64134AB62687}"/>
              </a:ext>
            </a:extLst>
          </p:cNvPr>
          <p:cNvPicPr>
            <a:picLocks noChangeAspect="1"/>
          </p:cNvPicPr>
          <p:nvPr/>
        </p:nvPicPr>
        <p:blipFill>
          <a:blip r:embed="rId13"/>
          <a:stretch>
            <a:fillRect/>
          </a:stretch>
        </p:blipFill>
        <p:spPr>
          <a:xfrm>
            <a:off x="1975796" y="823239"/>
            <a:ext cx="7877058" cy="996957"/>
          </a:xfrm>
          <a:prstGeom prst="rect">
            <a:avLst/>
          </a:prstGeom>
        </p:spPr>
      </p:pic>
      <p:pic>
        <p:nvPicPr>
          <p:cNvPr id="16" name="Picture 15">
            <a:extLst>
              <a:ext uri="{FF2B5EF4-FFF2-40B4-BE49-F238E27FC236}">
                <a16:creationId xmlns:a16="http://schemas.microsoft.com/office/drawing/2014/main" id="{590066FD-3FF5-7FAE-301F-72A3C1F69CFF}"/>
              </a:ext>
            </a:extLst>
          </p:cNvPr>
          <p:cNvPicPr>
            <a:picLocks noChangeAspect="1"/>
          </p:cNvPicPr>
          <p:nvPr/>
        </p:nvPicPr>
        <p:blipFill>
          <a:blip r:embed="rId14"/>
          <a:stretch>
            <a:fillRect/>
          </a:stretch>
        </p:blipFill>
        <p:spPr>
          <a:xfrm>
            <a:off x="2110707" y="2147298"/>
            <a:ext cx="7772400" cy="4306038"/>
          </a:xfrm>
          <a:prstGeom prst="rect">
            <a:avLst/>
          </a:prstGeom>
        </p:spPr>
      </p:pic>
      <p:pic>
        <p:nvPicPr>
          <p:cNvPr id="17" name="Picture 16">
            <a:extLst>
              <a:ext uri="{FF2B5EF4-FFF2-40B4-BE49-F238E27FC236}">
                <a16:creationId xmlns:a16="http://schemas.microsoft.com/office/drawing/2014/main" id="{C8C3BB66-D94E-D97F-A893-8EDA519380C3}"/>
              </a:ext>
            </a:extLst>
          </p:cNvPr>
          <p:cNvPicPr>
            <a:picLocks noChangeAspect="1"/>
          </p:cNvPicPr>
          <p:nvPr/>
        </p:nvPicPr>
        <p:blipFill>
          <a:blip r:embed="rId15"/>
          <a:stretch>
            <a:fillRect/>
          </a:stretch>
        </p:blipFill>
        <p:spPr>
          <a:xfrm>
            <a:off x="2135391" y="2143770"/>
            <a:ext cx="7908199" cy="4384959"/>
          </a:xfrm>
          <a:prstGeom prst="rect">
            <a:avLst/>
          </a:prstGeom>
        </p:spPr>
      </p:pic>
    </p:spTree>
    <p:extLst>
      <p:ext uri="{BB962C8B-B14F-4D97-AF65-F5344CB8AC3E}">
        <p14:creationId xmlns:p14="http://schemas.microsoft.com/office/powerpoint/2010/main" val="2059066566"/>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ASML, </a:t>
            </a:r>
            <a:r>
              <a:rPr lang="en-US" dirty="0">
                <a:solidFill>
                  <a:srgbClr val="0432FF"/>
                </a:solidFill>
              </a:rPr>
              <a:t>Google</a:t>
            </a:r>
            <a:r>
              <a:rPr lang="en-US" dirty="0"/>
              <a:t>, Facebook,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 Xilinx</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a:p>
            <a:r>
              <a:rPr lang="en-US" dirty="0">
                <a:solidFill>
                  <a:srgbClr val="0000FF"/>
                </a:solidFill>
              </a:rPr>
              <a:t>EFCL</a:t>
            </a:r>
          </a:p>
          <a:p>
            <a:r>
              <a:rPr lang="en-US" dirty="0">
                <a:solidFill>
                  <a:srgbClr val="0000FF"/>
                </a:solidFill>
              </a:rPr>
              <a:t>SNSF</a:t>
            </a:r>
          </a:p>
          <a:p>
            <a:r>
              <a:rPr lang="en-US" dirty="0">
                <a:solidFill>
                  <a:srgbClr val="0000FF"/>
                </a:solidFill>
              </a:rPr>
              <a:t>ACCESS</a:t>
            </a:r>
          </a:p>
        </p:txBody>
      </p:sp>
      <p:sp>
        <p:nvSpPr>
          <p:cNvPr id="4" name="Slide Number Placeholder 3"/>
          <p:cNvSpPr>
            <a:spLocks noGrp="1"/>
          </p:cNvSpPr>
          <p:nvPr>
            <p:ph type="sldNum" sz="quarter" idx="11"/>
          </p:nvPr>
        </p:nvSpPr>
        <p:spPr/>
        <p:txBody>
          <a:bodyPr/>
          <a:lstStyle/>
          <a:p>
            <a:pPr>
              <a:buClrTx/>
              <a:defRPr/>
            </a:pPr>
            <a:fld id="{27F28456-B93E-5440-A8F9-7EDDF5DA4557}" type="slidenum">
              <a:rPr lang="en-US" kern="1200">
                <a:latin typeface="Garamond" pitchFamily="18" charset="0"/>
                <a:ea typeface="+mn-ea"/>
                <a:cs typeface="+mn-cs"/>
              </a:rPr>
              <a:pPr>
                <a:buClrTx/>
                <a:defRPr/>
              </a:pPr>
              <a:t>85</a:t>
            </a:fld>
            <a:endParaRPr lang="en-US" kern="1200">
              <a:latin typeface="Garamond" pitchFamily="18" charset="0"/>
              <a:ea typeface="+mn-ea"/>
              <a:cs typeface="+mn-cs"/>
            </a:endParaRPr>
          </a:p>
        </p:txBody>
      </p:sp>
      <p:sp>
        <p:nvSpPr>
          <p:cNvPr id="5" name="TextBox 4">
            <a:extLst>
              <a:ext uri="{FF2B5EF4-FFF2-40B4-BE49-F238E27FC236}">
                <a16:creationId xmlns:a16="http://schemas.microsoft.com/office/drawing/2014/main" id="{37F8783A-AFF2-6F6F-D17D-9402D2F3BEEC}"/>
              </a:ext>
            </a:extLst>
          </p:cNvPr>
          <p:cNvSpPr txBox="1"/>
          <p:nvPr/>
        </p:nvSpPr>
        <p:spPr>
          <a:xfrm>
            <a:off x="4567556" y="5683896"/>
            <a:ext cx="2980688" cy="769441"/>
          </a:xfrm>
          <a:prstGeom prst="rect">
            <a:avLst/>
          </a:prstGeom>
          <a:noFill/>
        </p:spPr>
        <p:txBody>
          <a:bodyPr wrap="none" rtlCol="0">
            <a:spAutoFit/>
          </a:bodyPr>
          <a:lstStyle/>
          <a:p>
            <a:pPr>
              <a:buClrTx/>
              <a:defRPr/>
            </a:pPr>
            <a:r>
              <a:rPr lang="en-US" sz="4400" kern="1200" dirty="0">
                <a:solidFill>
                  <a:srgbClr val="C00000"/>
                </a:solidFill>
                <a:latin typeface="Tahoma"/>
                <a:ea typeface="+mn-ea"/>
                <a:cs typeface="+mn-cs"/>
              </a:rPr>
              <a:t>Thank you!</a:t>
            </a:r>
          </a:p>
        </p:txBody>
      </p:sp>
    </p:spTree>
    <p:extLst>
      <p:ext uri="{BB962C8B-B14F-4D97-AF65-F5344CB8AC3E}">
        <p14:creationId xmlns:p14="http://schemas.microsoft.com/office/powerpoint/2010/main" val="163163860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1752600" y="1"/>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2174895" y="4568786"/>
            <a:ext cx="8263801" cy="1908215"/>
          </a:xfrm>
          <a:prstGeom prst="rect">
            <a:avLst/>
          </a:prstGeom>
          <a:noFill/>
        </p:spPr>
        <p:txBody>
          <a:bodyPr wrap="none" rtlCol="0">
            <a:spAutoFit/>
          </a:bodyPr>
          <a:lstStyle/>
          <a:p>
            <a:pPr>
              <a:buClrTx/>
              <a:defRPr/>
            </a:pPr>
            <a:r>
              <a:rPr lang="en-US" sz="4800" b="1" kern="1200" dirty="0">
                <a:ln w="22225">
                  <a:solidFill>
                    <a:srgbClr val="35742A">
                      <a:lumMod val="50000"/>
                    </a:srgbClr>
                  </a:solidFill>
                  <a:prstDash val="solid"/>
                </a:ln>
                <a:solidFill>
                  <a:srgbClr val="3B812F">
                    <a:lumMod val="40000"/>
                    <a:lumOff val="60000"/>
                  </a:srgbClr>
                </a:solidFill>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algn="ctr">
              <a:buClrTx/>
              <a:defRPr/>
            </a:pPr>
            <a:endParaRPr lang="en-US" sz="2000" kern="1200" dirty="0">
              <a:ln w="0"/>
              <a:solidFill>
                <a:srgbClr val="CC9900"/>
              </a:solidFill>
              <a:effectLst>
                <a:outerShdw blurRad="38100" dist="25400" dir="5400000" algn="ctr" rotWithShape="0">
                  <a:srgbClr val="6E747A">
                    <a:alpha val="43000"/>
                  </a:srgbClr>
                </a:outerShdw>
              </a:effectLst>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algn="ctr">
              <a:buClrTx/>
              <a:defRPr/>
            </a:pPr>
            <a:r>
              <a:rPr lang="en-US" sz="3000" kern="1200" dirty="0">
                <a:ln w="0"/>
                <a:solidFill>
                  <a:srgbClr val="0000FF"/>
                </a:solidFill>
                <a:effectLst>
                  <a:outerShdw blurRad="38100" dist="25400" dir="5400000" algn="ctr" rotWithShape="0">
                    <a:srgbClr val="6E747A">
                      <a:alpha val="43000"/>
                    </a:srgbClr>
                  </a:outerShdw>
                </a:effectLst>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lang="en-US" sz="3000" kern="1200" dirty="0">
              <a:ln w="0"/>
              <a:solidFill>
                <a:srgbClr val="0000FF"/>
              </a:solidFill>
              <a:effectLst>
                <a:outerShdw blurRad="38100" dist="25400" dir="5400000" algn="ctr" rotWithShape="0">
                  <a:srgbClr val="6E747A">
                    <a:alpha val="43000"/>
                  </a:srgbClr>
                </a:outerShdw>
              </a:effectLst>
              <a:latin typeface="Tahoma"/>
              <a:ea typeface="ＭＳ Ｐゴシック" panose="020B0600070205080204" pitchFamily="34" charset="-128"/>
              <a:cs typeface="Apple Chancery" panose="03020702040506060504" pitchFamily="66" charset="-79"/>
            </a:endParaRPr>
          </a:p>
          <a:p>
            <a:pPr algn="ctr">
              <a:buClrTx/>
              <a:defRPr/>
            </a:pPr>
            <a:endParaRPr lang="en-US" sz="2000" kern="1200" dirty="0">
              <a:ln w="22225">
                <a:solidFill>
                  <a:srgbClr val="35742A">
                    <a:lumMod val="50000"/>
                  </a:srgbClr>
                </a:solidFill>
                <a:prstDash val="solid"/>
              </a:ln>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1584" y="1484784"/>
            <a:ext cx="7200000" cy="2867256"/>
          </a:xfrm>
          <a:prstGeom prst="rect">
            <a:avLst/>
          </a:prstGeom>
        </p:spPr>
      </p:pic>
    </p:spTree>
    <p:extLst>
      <p:ext uri="{BB962C8B-B14F-4D97-AF65-F5344CB8AC3E}">
        <p14:creationId xmlns:p14="http://schemas.microsoft.com/office/powerpoint/2010/main" val="2792699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a:xfrm>
            <a:off x="1752600" y="152400"/>
            <a:ext cx="9095928" cy="1066800"/>
          </a:xfrm>
        </p:spPr>
        <p:txBody>
          <a:bodyPr/>
          <a:lstStyle/>
          <a:p>
            <a:r>
              <a:rPr lang="en-US" sz="3900" dirty="0"/>
              <a:t>SAFARI Newsletter June 2023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a:xfrm>
            <a:off x="1752600" y="908721"/>
            <a:ext cx="8610600" cy="5193723"/>
          </a:xfrm>
        </p:spPr>
        <p:txBody>
          <a:bodyPr/>
          <a:lstStyle/>
          <a:p>
            <a:pPr algn="l"/>
            <a:r>
              <a:rPr lang="en-US" b="0" i="0" dirty="0">
                <a:solidFill>
                  <a:srgbClr val="0000FF"/>
                </a:solidFill>
                <a:effectLst/>
                <a:hlinkClick r:id="rId2">
                  <a:extLst>
                    <a:ext uri="{A12FA001-AC4F-418D-AE19-62706E023703}">
                      <ahyp:hlinkClr xmlns:ahyp="http://schemas.microsoft.com/office/drawing/2018/hyperlinkcolor" val="tx"/>
                    </a:ext>
                  </a:extLst>
                </a:hlinkClick>
              </a:rPr>
              <a:t>https://safari.ethz.ch/safari-newsletter-june-2023/</a:t>
            </a:r>
            <a:br>
              <a:rPr lang="en-US" dirty="0">
                <a:solidFill>
                  <a:srgbClr val="0000FF"/>
                </a:solidFill>
              </a:rPr>
            </a:br>
            <a:endParaRPr lang="en-US" dirty="0">
              <a:solidFill>
                <a:srgbClr val="0000FF"/>
              </a:solidFill>
            </a:endParaRP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a:buClrTx/>
              <a:defRPr/>
            </a:pPr>
            <a:fld id="{5A4FB91F-8620-9C4D-8A32-1AD02BFD54B1}" type="slidenum">
              <a:rPr lang="en-US" kern="1200">
                <a:ea typeface="+mn-ea"/>
              </a:rPr>
              <a:pPr>
                <a:buClrTx/>
                <a:defRPr/>
              </a:pPr>
              <a:t>87</a:t>
            </a:fld>
            <a:endParaRPr lang="en-US" kern="1200">
              <a:ea typeface="+mn-ea"/>
            </a:endParaRPr>
          </a:p>
        </p:txBody>
      </p:sp>
      <p:pic>
        <p:nvPicPr>
          <p:cNvPr id="6" name="Picture 5">
            <a:extLst>
              <a:ext uri="{FF2B5EF4-FFF2-40B4-BE49-F238E27FC236}">
                <a16:creationId xmlns:a16="http://schemas.microsoft.com/office/drawing/2014/main" id="{4320B8F7-CB5A-C855-0024-6A1F8ED4E5D3}"/>
              </a:ext>
            </a:extLst>
          </p:cNvPr>
          <p:cNvPicPr>
            <a:picLocks noChangeAspect="1"/>
          </p:cNvPicPr>
          <p:nvPr/>
        </p:nvPicPr>
        <p:blipFill>
          <a:blip r:embed="rId3"/>
          <a:stretch>
            <a:fillRect/>
          </a:stretch>
        </p:blipFill>
        <p:spPr>
          <a:xfrm>
            <a:off x="3994151" y="1494060"/>
            <a:ext cx="4066267" cy="5319316"/>
          </a:xfrm>
          <a:prstGeom prst="rect">
            <a:avLst/>
          </a:prstGeom>
        </p:spPr>
      </p:pic>
    </p:spTree>
    <p:extLst>
      <p:ext uri="{BB962C8B-B14F-4D97-AF65-F5344CB8AC3E}">
        <p14:creationId xmlns:p14="http://schemas.microsoft.com/office/powerpoint/2010/main" val="201633333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a:xfrm>
            <a:off x="1752600" y="152400"/>
            <a:ext cx="9095928" cy="1066800"/>
          </a:xfrm>
        </p:spPr>
        <p:txBody>
          <a:bodyPr/>
          <a:lstStyle/>
          <a:p>
            <a:r>
              <a:rPr lang="en-US" sz="3900" dirty="0"/>
              <a:t>SAFARI Newsletter July 2024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a:xfrm>
            <a:off x="1752600" y="908721"/>
            <a:ext cx="8610600" cy="5193723"/>
          </a:xfrm>
        </p:spPr>
        <p:txBody>
          <a:bodyPr/>
          <a:lstStyle/>
          <a:p>
            <a:pPr algn="l"/>
            <a:r>
              <a:rPr lang="en-US" b="1" i="0" dirty="0">
                <a:solidFill>
                  <a:srgbClr val="0000FF"/>
                </a:solidFill>
                <a:effectLst/>
                <a:highlight>
                  <a:srgbClr val="FFFFFF"/>
                </a:highlight>
                <a:hlinkClick r:id="rId2">
                  <a:extLst>
                    <a:ext uri="{A12FA001-AC4F-418D-AE19-62706E023703}">
                      <ahyp:hlinkClr xmlns:ahyp="http://schemas.microsoft.com/office/drawing/2018/hyperlinkcolor" val="tx"/>
                    </a:ext>
                  </a:extLst>
                </a:hlinkClick>
              </a:rPr>
              <a:t>https://safari.ethz.ch/safari-newsletter-july-2024/</a:t>
            </a:r>
            <a:endParaRPr lang="en-US" b="1" dirty="0">
              <a:solidFill>
                <a:srgbClr val="0000FF"/>
              </a:solidFill>
            </a:endParaRP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a:buClrTx/>
              <a:defRPr/>
            </a:pPr>
            <a:fld id="{5A4FB91F-8620-9C4D-8A32-1AD02BFD54B1}" type="slidenum">
              <a:rPr lang="en-US" kern="1200">
                <a:ea typeface="ＭＳ Ｐゴシック" panose="020B0600070205080204" pitchFamily="34" charset="-128"/>
                <a:cs typeface="Arial" charset="0"/>
              </a:rPr>
              <a:pPr>
                <a:buClrTx/>
                <a:defRPr/>
              </a:pPr>
              <a:t>88</a:t>
            </a:fld>
            <a:endParaRPr lang="en-US" kern="1200">
              <a:ea typeface="ＭＳ Ｐゴシック" panose="020B0600070205080204" pitchFamily="34" charset="-128"/>
              <a:cs typeface="Arial" charset="0"/>
            </a:endParaRPr>
          </a:p>
        </p:txBody>
      </p:sp>
      <p:pic>
        <p:nvPicPr>
          <p:cNvPr id="1026" name="Picture 2">
            <a:extLst>
              <a:ext uri="{FF2B5EF4-FFF2-40B4-BE49-F238E27FC236}">
                <a16:creationId xmlns:a16="http://schemas.microsoft.com/office/drawing/2014/main" id="{113A6036-35EC-62E4-5E68-6C018697F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712" y="1750080"/>
            <a:ext cx="7956376" cy="44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26964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658F3-A402-9947-352A-DC90A7C6B2F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8396B33-497D-0C2B-357B-E447F6CD1E65}"/>
              </a:ext>
            </a:extLst>
          </p:cNvPr>
          <p:cNvSpPr>
            <a:spLocks noGrp="1"/>
          </p:cNvSpPr>
          <p:nvPr>
            <p:ph type="subTitle" idx="1"/>
          </p:nvPr>
        </p:nvSpPr>
        <p:spPr>
          <a:xfrm>
            <a:off x="1991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 November 2024</a:t>
            </a:r>
          </a:p>
          <a:p>
            <a:r>
              <a:rPr lang="en-US" dirty="0"/>
              <a:t>Future of Science Prize Week Keynote Talk</a:t>
            </a:r>
          </a:p>
        </p:txBody>
      </p:sp>
      <p:sp>
        <p:nvSpPr>
          <p:cNvPr id="13" name="Title 1">
            <a:extLst>
              <a:ext uri="{FF2B5EF4-FFF2-40B4-BE49-F238E27FC236}">
                <a16:creationId xmlns:a16="http://schemas.microsoft.com/office/drawing/2014/main" id="{33138C9B-1BFC-214F-574E-5D3A44EBD8FD}"/>
              </a:ext>
            </a:extLst>
          </p:cNvPr>
          <p:cNvSpPr>
            <a:spLocks noGrp="1"/>
          </p:cNvSpPr>
          <p:nvPr>
            <p:ph type="ctrTitle"/>
          </p:nvPr>
        </p:nvSpPr>
        <p:spPr>
          <a:xfrm>
            <a:off x="1727060" y="1227584"/>
            <a:ext cx="8820472" cy="2201416"/>
          </a:xfrm>
        </p:spPr>
        <p:txBody>
          <a:bodyPr>
            <a:noAutofit/>
          </a:bodyPr>
          <a:lstStyle/>
          <a:p>
            <a:pPr algn="ctr"/>
            <a:r>
              <a:rPr lang="en-US" sz="6000" b="1" dirty="0">
                <a:solidFill>
                  <a:srgbClr val="006633"/>
                </a:solidFill>
              </a:rPr>
              <a:t>Memory-Centric</a:t>
            </a:r>
            <a:br>
              <a:rPr lang="en-US" sz="6000" b="1" dirty="0">
                <a:solidFill>
                  <a:srgbClr val="006633"/>
                </a:solidFill>
              </a:rPr>
            </a:br>
            <a:r>
              <a:rPr lang="en-US" sz="6000" b="1" dirty="0">
                <a:solidFill>
                  <a:srgbClr val="006633"/>
                </a:solidFill>
              </a:rPr>
              <a:t>Computing</a:t>
            </a:r>
            <a:endParaRPr lang="en-US" b="1" dirty="0">
              <a:solidFill>
                <a:srgbClr val="FF0000"/>
              </a:solidFill>
            </a:endParaRPr>
          </a:p>
        </p:txBody>
      </p:sp>
      <p:pic>
        <p:nvPicPr>
          <p:cNvPr id="10" name="Picture 2" descr="ETH Zurich short logo, black">
            <a:extLst>
              <a:ext uri="{FF2B5EF4-FFF2-40B4-BE49-F238E27FC236}">
                <a16:creationId xmlns:a16="http://schemas.microsoft.com/office/drawing/2014/main" id="{DEA99D86-3E03-D735-A58F-217977ABD38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4785626"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safari.png">
            <a:extLst>
              <a:ext uri="{FF2B5EF4-FFF2-40B4-BE49-F238E27FC236}">
                <a16:creationId xmlns:a16="http://schemas.microsoft.com/office/drawing/2014/main" id="{FA7254BA-89E4-3ED2-15EB-A68AC78EBF9C}"/>
              </a:ext>
            </a:extLst>
          </p:cNvPr>
          <p:cNvPicPr>
            <a:picLocks noChangeAspect="1"/>
          </p:cNvPicPr>
          <p:nvPr/>
        </p:nvPicPr>
        <p:blipFill>
          <a:blip r:embed="rId6" cstate="print"/>
          <a:stretch>
            <a:fillRect/>
          </a:stretch>
        </p:blipFill>
        <p:spPr>
          <a:xfrm>
            <a:off x="1740024" y="5949280"/>
            <a:ext cx="1745138" cy="504938"/>
          </a:xfrm>
          <a:prstGeom prst="rect">
            <a:avLst/>
          </a:prstGeom>
        </p:spPr>
      </p:pic>
    </p:spTree>
    <p:extLst>
      <p:ext uri="{BB962C8B-B14F-4D97-AF65-F5344CB8AC3E}">
        <p14:creationId xmlns:p14="http://schemas.microsoft.com/office/powerpoint/2010/main" val="712405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4"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1703512" y="1412776"/>
            <a:ext cx="8712968"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a:p>
            <a:pPr marL="0" indent="0" algn="ctr">
              <a:buNone/>
            </a:pPr>
            <a:r>
              <a:rPr lang="en-US" sz="6400" dirty="0"/>
              <a:t>(All at the Same Time)</a:t>
            </a:r>
          </a:p>
        </p:txBody>
      </p:sp>
      <p:sp>
        <p:nvSpPr>
          <p:cNvPr id="4" name="Slide Number Placeholder 3"/>
          <p:cNvSpPr>
            <a:spLocks noGrp="1"/>
          </p:cNvSpPr>
          <p:nvPr>
            <p:ph type="sldNum" sz="quarter" idx="11"/>
          </p:nvPr>
        </p:nvSpPr>
        <p:spPr/>
        <p:txBody>
          <a:bodyPr/>
          <a:lstStyle/>
          <a:p>
            <a:pPr>
              <a:buClrTx/>
              <a:defRPr/>
            </a:pPr>
            <a:fld id="{8E574D81-B5DE-384D-B24B-566C679AE608}" type="slidenum">
              <a:rPr lang="en-US" kern="1200">
                <a:ea typeface="+mn-ea"/>
                <a:cs typeface="+mn-cs"/>
              </a:rPr>
              <a:pPr>
                <a:buClrTx/>
                <a:defRPr/>
              </a:pPr>
              <a:t>9</a:t>
            </a:fld>
            <a:endParaRPr lang="en-US" kern="1200">
              <a:ea typeface="+mn-ea"/>
              <a:cs typeface="+mn-cs"/>
            </a:endParaRPr>
          </a:p>
        </p:txBody>
      </p:sp>
    </p:spTree>
    <p:extLst>
      <p:ext uri="{BB962C8B-B14F-4D97-AF65-F5344CB8AC3E}">
        <p14:creationId xmlns:p14="http://schemas.microsoft.com/office/powerpoint/2010/main" val="3058904427"/>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7">
          <a:extLst>
            <a:ext uri="{FF2B5EF4-FFF2-40B4-BE49-F238E27FC236}">
              <a16:creationId xmlns:a16="http://schemas.microsoft.com/office/drawing/2014/main" id="{DFE62E29-B8BD-66D6-76AA-7B9FBB0F96A2}"/>
            </a:ext>
          </a:extLst>
        </p:cNvPr>
        <p:cNvGrpSpPr/>
        <p:nvPr/>
      </p:nvGrpSpPr>
      <p:grpSpPr>
        <a:xfrm>
          <a:off x="0" y="0"/>
          <a:ext cx="0" cy="0"/>
          <a:chOff x="0" y="0"/>
          <a:chExt cx="0" cy="0"/>
        </a:xfrm>
      </p:grpSpPr>
      <p:sp>
        <p:nvSpPr>
          <p:cNvPr id="28" name="Google Shape;28;p1">
            <a:extLst>
              <a:ext uri="{FF2B5EF4-FFF2-40B4-BE49-F238E27FC236}">
                <a16:creationId xmlns:a16="http://schemas.microsoft.com/office/drawing/2014/main" id="{27E71E78-FE64-DA46-F692-2566CF4E23E7}"/>
              </a:ext>
            </a:extLst>
          </p:cNvPr>
          <p:cNvSpPr txBox="1"/>
          <p:nvPr/>
        </p:nvSpPr>
        <p:spPr>
          <a:xfrm>
            <a:off x="768664" y="3078777"/>
            <a:ext cx="10654800" cy="97868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AB8960"/>
                </a:solidFill>
                <a:effectLst/>
                <a:uLnTx/>
                <a:uFillTx/>
                <a:latin typeface="Microsoft Yahei"/>
                <a:ea typeface="Microsoft Yahei"/>
                <a:cs typeface="Microsoft Yahei"/>
                <a:sym typeface="Microsoft Yahei"/>
              </a:rPr>
              <a:t>Memory-Centric Computing</a:t>
            </a:r>
            <a:endParaRPr kumimoji="0" sz="4800" b="1" i="0" u="none" strike="noStrike" kern="0" cap="none" spc="0" normalizeH="0" baseline="0" noProof="0" dirty="0">
              <a:ln>
                <a:noFill/>
              </a:ln>
              <a:solidFill>
                <a:srgbClr val="AB8960"/>
              </a:solidFill>
              <a:effectLst/>
              <a:uLnTx/>
              <a:uFillTx/>
              <a:latin typeface="Microsoft Yahei"/>
              <a:ea typeface="Microsoft Yahei"/>
              <a:cs typeface="Microsoft Yahei"/>
              <a:sym typeface="Microsoft Yahei"/>
            </a:endParaRPr>
          </a:p>
        </p:txBody>
      </p:sp>
      <p:sp>
        <p:nvSpPr>
          <p:cNvPr id="29" name="Google Shape;29;p1">
            <a:extLst>
              <a:ext uri="{FF2B5EF4-FFF2-40B4-BE49-F238E27FC236}">
                <a16:creationId xmlns:a16="http://schemas.microsoft.com/office/drawing/2014/main" id="{0B709EC6-70B5-D5A1-212F-9BE7C422A95C}"/>
              </a:ext>
            </a:extLst>
          </p:cNvPr>
          <p:cNvSpPr txBox="1"/>
          <p:nvPr/>
        </p:nvSpPr>
        <p:spPr>
          <a:xfrm>
            <a:off x="4956905" y="4886325"/>
            <a:ext cx="2278185" cy="5354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AB8960"/>
                </a:solidFill>
                <a:effectLst/>
                <a:uLnTx/>
                <a:uFillTx/>
                <a:latin typeface="Microsoft Yahei"/>
                <a:ea typeface="Microsoft Yahei"/>
                <a:cs typeface="Microsoft Yahei"/>
                <a:sym typeface="Microsoft Yahei"/>
              </a:rPr>
              <a:t>Onur Mutlu</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0" name="Google Shape;30;p1">
            <a:extLst>
              <a:ext uri="{FF2B5EF4-FFF2-40B4-BE49-F238E27FC236}">
                <a16:creationId xmlns:a16="http://schemas.microsoft.com/office/drawing/2014/main" id="{11A18D88-2E2C-A4C0-7E03-B36A52B4D571}"/>
              </a:ext>
            </a:extLst>
          </p:cNvPr>
          <p:cNvSpPr txBox="1"/>
          <p:nvPr/>
        </p:nvSpPr>
        <p:spPr>
          <a:xfrm>
            <a:off x="3047998" y="5470251"/>
            <a:ext cx="6096000" cy="4246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AB8960"/>
                </a:solidFill>
                <a:effectLst/>
                <a:uLnTx/>
                <a:uFillTx/>
                <a:latin typeface="Microsoft Yahei"/>
                <a:ea typeface="Microsoft Yahei"/>
                <a:cs typeface="Microsoft Yahei"/>
                <a:sym typeface="Microsoft Yahei"/>
              </a:rPr>
              <a:t>ETH Zurich</a:t>
            </a:r>
            <a:endParaRPr kumimoji="0" sz="1800" b="1" i="0" u="none" strike="noStrike" kern="0" cap="none" spc="0" normalizeH="0" baseline="0" noProof="0" dirty="0">
              <a:ln>
                <a:noFill/>
              </a:ln>
              <a:solidFill>
                <a:srgbClr val="AB8960"/>
              </a:solidFill>
              <a:effectLst/>
              <a:uLnTx/>
              <a:uFillTx/>
              <a:latin typeface="Microsoft Yahei"/>
              <a:ea typeface="Microsoft Yahei"/>
              <a:cs typeface="Microsoft Yahei"/>
              <a:sym typeface="Microsoft Yahei"/>
            </a:endParaRPr>
          </a:p>
        </p:txBody>
      </p:sp>
      <p:pic>
        <p:nvPicPr>
          <p:cNvPr id="31" name="Google Shape;31;p1">
            <a:extLst>
              <a:ext uri="{FF2B5EF4-FFF2-40B4-BE49-F238E27FC236}">
                <a16:creationId xmlns:a16="http://schemas.microsoft.com/office/drawing/2014/main" id="{97F64EC1-D52A-4E16-3117-C5DAE7123B68}"/>
              </a:ext>
            </a:extLst>
          </p:cNvPr>
          <p:cNvPicPr preferRelativeResize="0"/>
          <p:nvPr/>
        </p:nvPicPr>
        <p:blipFill rotWithShape="1">
          <a:blip r:embed="rId3">
            <a:alphaModFix/>
          </a:blip>
          <a:srcRect/>
          <a:stretch/>
        </p:blipFill>
        <p:spPr>
          <a:xfrm>
            <a:off x="4896750" y="1312148"/>
            <a:ext cx="2398500" cy="936000"/>
          </a:xfrm>
          <a:prstGeom prst="rect">
            <a:avLst/>
          </a:prstGeom>
          <a:noFill/>
          <a:ln>
            <a:noFill/>
          </a:ln>
        </p:spPr>
      </p:pic>
    </p:spTree>
    <p:extLst>
      <p:ext uri="{BB962C8B-B14F-4D97-AF65-F5344CB8AC3E}">
        <p14:creationId xmlns:p14="http://schemas.microsoft.com/office/powerpoint/2010/main" val="1863213326"/>
      </p:ext>
    </p:extLst>
  </p:cSld>
  <p:clrMapOvr>
    <a:masterClrMapping/>
  </p:clrMapOvr>
</p:sld>
</file>

<file path=ppt/theme/_rels/theme1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13.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7_Office Theme">
  <a:themeElements>
    <a:clrScheme name="Medy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7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TotalTime>
  <Words>4571</Words>
  <Application>Microsoft Macintosh PowerPoint</Application>
  <PresentationFormat>Widescreen</PresentationFormat>
  <Paragraphs>821</Paragraphs>
  <Slides>90</Slides>
  <Notes>18</Notes>
  <HiddenSlides>0</HiddenSlides>
  <MMClips>0</MMClips>
  <ScaleCrop>false</ScaleCrop>
  <HeadingPairs>
    <vt:vector size="6" baseType="variant">
      <vt:variant>
        <vt:lpstr>Fonts Used</vt:lpstr>
      </vt:variant>
      <vt:variant>
        <vt:i4>17</vt:i4>
      </vt:variant>
      <vt:variant>
        <vt:lpstr>Theme</vt:lpstr>
      </vt:variant>
      <vt:variant>
        <vt:i4>22</vt:i4>
      </vt:variant>
      <vt:variant>
        <vt:lpstr>Slide Titles</vt:lpstr>
      </vt:variant>
      <vt:variant>
        <vt:i4>90</vt:i4>
      </vt:variant>
    </vt:vector>
  </HeadingPairs>
  <TitlesOfParts>
    <vt:vector size="129" baseType="lpstr">
      <vt:lpstr>Microsoft Yahei</vt:lpstr>
      <vt:lpstr>ＭＳ Ｐゴシック</vt:lpstr>
      <vt:lpstr>Arial</vt:lpstr>
      <vt:lpstr>Calibri</vt:lpstr>
      <vt:lpstr>Cambria</vt:lpstr>
      <vt:lpstr>Chalkduster</vt:lpstr>
      <vt:lpstr>europa</vt:lpstr>
      <vt:lpstr>Garamond</vt:lpstr>
      <vt:lpstr>Gill Sans</vt:lpstr>
      <vt:lpstr>Gill Sans MT</vt:lpstr>
      <vt:lpstr>Helvetica Neue</vt:lpstr>
      <vt:lpstr>Lucida Grande</vt:lpstr>
      <vt:lpstr>medium-content-sans-serif-font</vt:lpstr>
      <vt:lpstr>Myriad Pro Bold Cond</vt:lpstr>
      <vt:lpstr>Tahoma</vt:lpstr>
      <vt:lpstr>Times New Roman</vt:lpstr>
      <vt:lpstr>Wingdings</vt:lpstr>
      <vt:lpstr>Office 主题​​</vt:lpstr>
      <vt:lpstr>1_Office 主题​​</vt:lpstr>
      <vt:lpstr>20_Edge</vt:lpstr>
      <vt:lpstr>Edge</vt:lpstr>
      <vt:lpstr>95_Edge</vt:lpstr>
      <vt:lpstr>10_Edge</vt:lpstr>
      <vt:lpstr>32_Edge</vt:lpstr>
      <vt:lpstr>37_Edge</vt:lpstr>
      <vt:lpstr>155_Edge</vt:lpstr>
      <vt:lpstr>3_Edge</vt:lpstr>
      <vt:lpstr>11_Edge</vt:lpstr>
      <vt:lpstr>5_sesha-theme</vt:lpstr>
      <vt:lpstr>Title &amp; Bullets</vt:lpstr>
      <vt:lpstr>25_Edge</vt:lpstr>
      <vt:lpstr>157_Edge</vt:lpstr>
      <vt:lpstr>20_Office Theme</vt:lpstr>
      <vt:lpstr>137_Edge</vt:lpstr>
      <vt:lpstr>19_Office Theme</vt:lpstr>
      <vt:lpstr>100_Edge</vt:lpstr>
      <vt:lpstr>7_Office Theme</vt:lpstr>
      <vt:lpstr>26_Edge</vt:lpstr>
      <vt:lpstr>62_Edge</vt:lpstr>
      <vt:lpstr>PowerPoint Presentation</vt:lpstr>
      <vt:lpstr>Memory-Centric Computing</vt:lpstr>
      <vt:lpstr>Problem</vt:lpstr>
      <vt:lpstr>Data is Key for AI, ML, Genomics, …</vt:lpstr>
      <vt:lpstr>Huge Demand for Performance &amp; Efficiency</vt:lpstr>
      <vt:lpstr>Huge Demand for Performance &amp; Efficiency</vt:lpstr>
      <vt:lpstr>Do We Want This?</vt:lpstr>
      <vt:lpstr>Or This?</vt:lpstr>
      <vt:lpstr>Challenge and Opportunity for Future</vt:lpstr>
      <vt:lpstr>The Problem</vt:lpstr>
      <vt:lpstr>Today’s Computing Systems</vt:lpstr>
      <vt:lpstr>Perils of Processor-Centric Design</vt:lpstr>
      <vt:lpstr>Deeper and Larger Memory Hierarchies</vt:lpstr>
      <vt:lpstr>AMD’s 3D Last Level Cache (2021)</vt:lpstr>
      <vt:lpstr>Deeper and Larger Memory Hierarchies</vt:lpstr>
      <vt:lpstr>Deeper and Larger Memory Hierarchies</vt:lpstr>
      <vt:lpstr>It’s the Memory, Stupid!</vt:lpstr>
      <vt:lpstr>Processor-Centric System Performance</vt:lpstr>
      <vt:lpstr>Processor-Centric System Performance</vt:lpstr>
      <vt:lpstr>Data Movement vs. Computation Energy</vt:lpstr>
      <vt:lpstr>Data Movement vs. Computation Energy</vt:lpstr>
      <vt:lpstr>Data Movement vs. Computation Energy</vt:lpstr>
      <vt:lpstr>PowerPoint Presentation</vt:lpstr>
      <vt:lpstr>Energy Waste in Accelerators</vt:lpstr>
      <vt:lpstr>Example Energy Breakdowns</vt:lpstr>
      <vt:lpstr>Fundamental Problem</vt:lpstr>
      <vt:lpstr>We Need A Paradigm Shift To …</vt:lpstr>
      <vt:lpstr>Process Data Where It Makes Sense </vt:lpstr>
      <vt:lpstr>Memory as an Accelerator</vt:lpstr>
      <vt:lpstr>Goal: Processing Inside Memory/Storage</vt:lpstr>
      <vt:lpstr>Processing in/near Memory: An Old Idea</vt:lpstr>
      <vt:lpstr>Processing in/near Memory: An Old Idea</vt:lpstr>
      <vt:lpstr>Why In-Memory Computation Today?</vt:lpstr>
      <vt:lpstr>Processing in Memory: Two Types</vt:lpstr>
      <vt:lpstr>Processing-in-Memory Landscape Today </vt:lpstr>
      <vt:lpstr>Processing-in-Memory Landscape Today</vt:lpstr>
      <vt:lpstr>Processing-in-Memory Landscape Today</vt:lpstr>
      <vt:lpstr>Opportunity: 3D-Stacked Logic+Memory</vt:lpstr>
      <vt:lpstr>Tesseract System for Graph Processing</vt:lpstr>
      <vt:lpstr>Tesseract Graph Processing Performance</vt:lpstr>
      <vt:lpstr>Tesseract Graph Processing System Energy</vt:lpstr>
      <vt:lpstr>Processing in Memory: Two Types</vt:lpstr>
      <vt:lpstr>Processing using DRAM</vt:lpstr>
      <vt:lpstr>Future Systems: In-Memory Copy</vt:lpstr>
      <vt:lpstr>RowClone: In-DRAM Row Copy</vt:lpstr>
      <vt:lpstr>RowClone: Latency and Energy Savings</vt:lpstr>
      <vt:lpstr>More on RowClone</vt:lpstr>
      <vt:lpstr>In-DRAM AND/OR: Triple Row Activation</vt:lpstr>
      <vt:lpstr>Bulk Bitwise Operations in Workloads</vt:lpstr>
      <vt:lpstr>In-DRAM Acceleration of Database Queries</vt:lpstr>
      <vt:lpstr>More on Ambit</vt:lpstr>
      <vt:lpstr>Capabilities of Off-The-Shelf Memory</vt:lpstr>
      <vt:lpstr>Real Processing Using Memory Prototype</vt:lpstr>
      <vt:lpstr>Real Processing-using-Memory Prototype</vt:lpstr>
      <vt:lpstr>Real Processing-using-Memory Prototype</vt:lpstr>
      <vt:lpstr>Microbenchmark Copy/Initialization Throughput</vt:lpstr>
      <vt:lpstr>More on PiDRAM</vt:lpstr>
      <vt:lpstr>DRAM Chips Are Already (Quite) Capable!</vt:lpstr>
      <vt:lpstr>The Capability of COTS DRAM Chips </vt:lpstr>
      <vt:lpstr>Key Idea: NOT Operation</vt:lpstr>
      <vt:lpstr>Key Idea: NAND, NOR, AND, OR</vt:lpstr>
      <vt:lpstr>DRAM Chips Tested</vt:lpstr>
      <vt:lpstr>Performing AND, NAND, OR, and NOR</vt:lpstr>
      <vt:lpstr>Performing AND, NAND, OR, and NOR</vt:lpstr>
      <vt:lpstr>In-DRAM Physical Unclonable Functions</vt:lpstr>
      <vt:lpstr>In-DRAM True Random Number Generation</vt:lpstr>
      <vt:lpstr>In-DRAM True Random Number Generation</vt:lpstr>
      <vt:lpstr>In-DRAM True Random Number Generation</vt:lpstr>
      <vt:lpstr>In-Flash Bulk Bitwise Execution</vt:lpstr>
      <vt:lpstr>PIM Review and Open Problems</vt:lpstr>
      <vt:lpstr>Eliminating the Adoption Barriers</vt:lpstr>
      <vt:lpstr>Potential Barriers to Adoption of PIM</vt:lpstr>
      <vt:lpstr>We Need to Revisit the Entire Stack</vt:lpstr>
      <vt:lpstr>Concluding Remarks</vt:lpstr>
      <vt:lpstr>Challenge and Opportunity for Future</vt:lpstr>
      <vt:lpstr>Challenge and Opportunity for Future</vt:lpstr>
      <vt:lpstr>Challenge and Opportunity for Future</vt:lpstr>
      <vt:lpstr>Concluding Remarks</vt:lpstr>
      <vt:lpstr>Fundamentally Better Architectures</vt:lpstr>
      <vt:lpstr>PowerPoint Presentation</vt:lpstr>
      <vt:lpstr>We Need to Revisit the Entire Stack</vt:lpstr>
      <vt:lpstr>PIM Review and Open Problems</vt:lpstr>
      <vt:lpstr>Referenced Papers, Talks, Artifacts</vt:lpstr>
      <vt:lpstr>Open Source Tools: SAFARI GitHub</vt:lpstr>
      <vt:lpstr>Funding Acknowledgments</vt:lpstr>
      <vt:lpstr>Acknowledgments</vt:lpstr>
      <vt:lpstr>SAFARI Newsletter June 2023 Edition</vt:lpstr>
      <vt:lpstr>SAFARI Newsletter July 2024 Edition</vt:lpstr>
      <vt:lpstr>Memory-Centric Computing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hy s</dc:creator>
  <cp:lastModifiedBy>Mutlu  Onur</cp:lastModifiedBy>
  <cp:revision>3</cp:revision>
  <dcterms:created xsi:type="dcterms:W3CDTF">2023-08-30T02:36:00Z</dcterms:created>
  <dcterms:modified xsi:type="dcterms:W3CDTF">2024-11-01T01:52:15Z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ACB60326BC8944B4AC6DD97ABC6BB609_12</vt:lpwstr>
  </property>
  <property fmtid="{D5CDD505-2E9C-101B-9397-08002B2CF9AE}" pid="3" name="KSOProductBuildVer">
    <vt:lpwstr>2052-12.1.0.18276</vt:lpwstr>
  </property>
</Properties>
</file>