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1.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2.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3.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4.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5.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6.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9.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60.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61.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62.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4.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5.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6.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7.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417" r:id="rId41"/>
    <p:sldMasterId id="2147488547" r:id="rId42"/>
    <p:sldMasterId id="2147488599" r:id="rId43"/>
    <p:sldMasterId id="2147488674" r:id="rId44"/>
    <p:sldMasterId id="2147488713" r:id="rId45"/>
    <p:sldMasterId id="2147488738" r:id="rId46"/>
    <p:sldMasterId id="2147488750" r:id="rId47"/>
    <p:sldMasterId id="2147488808" r:id="rId48"/>
    <p:sldMasterId id="2147488849" r:id="rId49"/>
    <p:sldMasterId id="2147488905" r:id="rId50"/>
    <p:sldMasterId id="2147488934" r:id="rId51"/>
    <p:sldMasterId id="2147488951" r:id="rId52"/>
    <p:sldMasterId id="2147488978" r:id="rId53"/>
    <p:sldMasterId id="2147489007" r:id="rId54"/>
    <p:sldMasterId id="2147489045" r:id="rId55"/>
    <p:sldMasterId id="2147489058" r:id="rId56"/>
    <p:sldMasterId id="2147489076" r:id="rId57"/>
    <p:sldMasterId id="2147489081" r:id="rId58"/>
    <p:sldMasterId id="2147489093" r:id="rId59"/>
    <p:sldMasterId id="2147489098" r:id="rId60"/>
    <p:sldMasterId id="2147489115" r:id="rId61"/>
    <p:sldMasterId id="2147489127" r:id="rId62"/>
    <p:sldMasterId id="2147489130" r:id="rId63"/>
    <p:sldMasterId id="2147489143" r:id="rId64"/>
    <p:sldMasterId id="2147489156" r:id="rId65"/>
    <p:sldMasterId id="2147489168" r:id="rId66"/>
    <p:sldMasterId id="2147489181" r:id="rId67"/>
    <p:sldMasterId id="2147489193" r:id="rId68"/>
  </p:sldMasterIdLst>
  <p:notesMasterIdLst>
    <p:notesMasterId r:id="rId159"/>
  </p:notesMasterIdLst>
  <p:handoutMasterIdLst>
    <p:handoutMasterId r:id="rId160"/>
  </p:handoutMasterIdLst>
  <p:sldIdLst>
    <p:sldId id="256" r:id="rId69"/>
    <p:sldId id="7035" r:id="rId70"/>
    <p:sldId id="7461" r:id="rId71"/>
    <p:sldId id="7909" r:id="rId72"/>
    <p:sldId id="7910" r:id="rId73"/>
    <p:sldId id="7999" r:id="rId74"/>
    <p:sldId id="8236" r:id="rId75"/>
    <p:sldId id="7884" r:id="rId76"/>
    <p:sldId id="8237" r:id="rId77"/>
    <p:sldId id="7886" r:id="rId78"/>
    <p:sldId id="7888" r:id="rId79"/>
    <p:sldId id="3738" r:id="rId80"/>
    <p:sldId id="7911" r:id="rId81"/>
    <p:sldId id="7912" r:id="rId82"/>
    <p:sldId id="7913" r:id="rId83"/>
    <p:sldId id="7914" r:id="rId84"/>
    <p:sldId id="7563" r:id="rId85"/>
    <p:sldId id="7258" r:id="rId86"/>
    <p:sldId id="5245" r:id="rId87"/>
    <p:sldId id="5509" r:id="rId88"/>
    <p:sldId id="6156" r:id="rId89"/>
    <p:sldId id="7026" r:id="rId90"/>
    <p:sldId id="7380" r:id="rId91"/>
    <p:sldId id="8214" r:id="rId92"/>
    <p:sldId id="8095" r:id="rId93"/>
    <p:sldId id="5239" r:id="rId94"/>
    <p:sldId id="7404" r:id="rId95"/>
    <p:sldId id="7501" r:id="rId96"/>
    <p:sldId id="7095" r:id="rId97"/>
    <p:sldId id="7405" r:id="rId98"/>
    <p:sldId id="7918" r:id="rId99"/>
    <p:sldId id="7919" r:id="rId100"/>
    <p:sldId id="7920" r:id="rId101"/>
    <p:sldId id="7042" r:id="rId102"/>
    <p:sldId id="7640" r:id="rId103"/>
    <p:sldId id="7922" r:id="rId104"/>
    <p:sldId id="7923" r:id="rId105"/>
    <p:sldId id="8289" r:id="rId106"/>
    <p:sldId id="8290" r:id="rId107"/>
    <p:sldId id="8299" r:id="rId108"/>
    <p:sldId id="8300" r:id="rId109"/>
    <p:sldId id="2147470826" r:id="rId110"/>
    <p:sldId id="7927" r:id="rId111"/>
    <p:sldId id="7929" r:id="rId112"/>
    <p:sldId id="7930" r:id="rId113"/>
    <p:sldId id="7931" r:id="rId114"/>
    <p:sldId id="7932" r:id="rId115"/>
    <p:sldId id="2147470827" r:id="rId116"/>
    <p:sldId id="7942" r:id="rId117"/>
    <p:sldId id="7943" r:id="rId118"/>
    <p:sldId id="2147470828" r:id="rId119"/>
    <p:sldId id="8028" r:id="rId120"/>
    <p:sldId id="7934" r:id="rId121"/>
    <p:sldId id="7935" r:id="rId122"/>
    <p:sldId id="7936" r:id="rId123"/>
    <p:sldId id="7937" r:id="rId124"/>
    <p:sldId id="7938" r:id="rId125"/>
    <p:sldId id="7956" r:id="rId126"/>
    <p:sldId id="7959" r:id="rId127"/>
    <p:sldId id="2147470829" r:id="rId128"/>
    <p:sldId id="2147470830" r:id="rId129"/>
    <p:sldId id="2147470831" r:id="rId130"/>
    <p:sldId id="2147470832" r:id="rId131"/>
    <p:sldId id="2147470833" r:id="rId132"/>
    <p:sldId id="7952" r:id="rId133"/>
    <p:sldId id="7953" r:id="rId134"/>
    <p:sldId id="7954" r:id="rId135"/>
    <p:sldId id="7955" r:id="rId136"/>
    <p:sldId id="7960" r:id="rId137"/>
    <p:sldId id="7377" r:id="rId138"/>
    <p:sldId id="5351" r:id="rId139"/>
    <p:sldId id="6547" r:id="rId140"/>
    <p:sldId id="8003" r:id="rId141"/>
    <p:sldId id="5614" r:id="rId142"/>
    <p:sldId id="8006" r:id="rId143"/>
    <p:sldId id="8007" r:id="rId144"/>
    <p:sldId id="8008" r:id="rId145"/>
    <p:sldId id="8009" r:id="rId146"/>
    <p:sldId id="8010" r:id="rId147"/>
    <p:sldId id="8011" r:id="rId148"/>
    <p:sldId id="8012" r:id="rId149"/>
    <p:sldId id="8013" r:id="rId150"/>
    <p:sldId id="8297" r:id="rId151"/>
    <p:sldId id="8015" r:id="rId152"/>
    <p:sldId id="2147470721" r:id="rId153"/>
    <p:sldId id="8295" r:id="rId154"/>
    <p:sldId id="8296" r:id="rId155"/>
    <p:sldId id="8235" r:id="rId156"/>
    <p:sldId id="2147470825" r:id="rId157"/>
    <p:sldId id="2147470834" r:id="rId1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8C0000"/>
    <a:srgbClr val="FF00C4"/>
    <a:srgbClr val="1A5712"/>
    <a:srgbClr val="0432FF"/>
    <a:srgbClr val="711A6A"/>
    <a:srgbClr val="CC8D2A"/>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95" autoAdjust="0"/>
    <p:restoredTop sz="93239" autoAdjust="0"/>
  </p:normalViewPr>
  <p:slideViewPr>
    <p:cSldViewPr>
      <p:cViewPr varScale="1">
        <p:scale>
          <a:sx n="88" d="100"/>
          <a:sy n="88" d="100"/>
        </p:scale>
        <p:origin x="200" y="7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notesMaster" Target="notesMasters/notesMaster1.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6.xml"/><Relationship Id="rId128" Type="http://schemas.openxmlformats.org/officeDocument/2006/relationships/slide" Target="slides/slide60.xml"/><Relationship Id="rId149" Type="http://schemas.openxmlformats.org/officeDocument/2006/relationships/slide" Target="slides/slide81.xml"/><Relationship Id="rId5" Type="http://schemas.openxmlformats.org/officeDocument/2006/relationships/slideMaster" Target="slideMasters/slideMaster5.xml"/><Relationship Id="rId95" Type="http://schemas.openxmlformats.org/officeDocument/2006/relationships/slide" Target="slides/slide27.xml"/><Relationship Id="rId160"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0.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08" Type="http://schemas.openxmlformats.org/officeDocument/2006/relationships/slide" Target="slides/slide40.xml"/><Relationship Id="rId124" Type="http://schemas.openxmlformats.org/officeDocument/2006/relationships/slide" Target="slides/slide56.xml"/><Relationship Id="rId129" Type="http://schemas.openxmlformats.org/officeDocument/2006/relationships/slide" Target="slides/slide61.xml"/><Relationship Id="rId54" Type="http://schemas.openxmlformats.org/officeDocument/2006/relationships/slideMaster" Target="slideMasters/slideMaster54.xml"/><Relationship Id="rId70" Type="http://schemas.openxmlformats.org/officeDocument/2006/relationships/slide" Target="slides/slide2.xml"/><Relationship Id="rId75" Type="http://schemas.openxmlformats.org/officeDocument/2006/relationships/slide" Target="slides/slide7.xml"/><Relationship Id="rId91" Type="http://schemas.openxmlformats.org/officeDocument/2006/relationships/slide" Target="slides/slide23.xml"/><Relationship Id="rId96" Type="http://schemas.openxmlformats.org/officeDocument/2006/relationships/slide" Target="slides/slide28.xml"/><Relationship Id="rId140" Type="http://schemas.openxmlformats.org/officeDocument/2006/relationships/slide" Target="slides/slide72.xml"/><Relationship Id="rId145" Type="http://schemas.openxmlformats.org/officeDocument/2006/relationships/slide" Target="slides/slide77.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119" Type="http://schemas.openxmlformats.org/officeDocument/2006/relationships/slide" Target="slides/slide51.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3.xml"/><Relationship Id="rId86" Type="http://schemas.openxmlformats.org/officeDocument/2006/relationships/slide" Target="slides/slide18.xml"/><Relationship Id="rId130" Type="http://schemas.openxmlformats.org/officeDocument/2006/relationships/slide" Target="slides/slide62.xml"/><Relationship Id="rId135" Type="http://schemas.openxmlformats.org/officeDocument/2006/relationships/slide" Target="slides/slide67.xml"/><Relationship Id="rId151" Type="http://schemas.openxmlformats.org/officeDocument/2006/relationships/slide" Target="slides/slide83.xml"/><Relationship Id="rId156" Type="http://schemas.openxmlformats.org/officeDocument/2006/relationships/slide" Target="slides/slide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04" Type="http://schemas.openxmlformats.org/officeDocument/2006/relationships/slide" Target="slides/slide36.xml"/><Relationship Id="rId120" Type="http://schemas.openxmlformats.org/officeDocument/2006/relationships/slide" Target="slides/slide52.xml"/><Relationship Id="rId125" Type="http://schemas.openxmlformats.org/officeDocument/2006/relationships/slide" Target="slides/slide57.xml"/><Relationship Id="rId141" Type="http://schemas.openxmlformats.org/officeDocument/2006/relationships/slide" Target="slides/slide73.xml"/><Relationship Id="rId146"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3.xml"/><Relationship Id="rId92" Type="http://schemas.openxmlformats.org/officeDocument/2006/relationships/slide" Target="slides/slide24.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15" Type="http://schemas.openxmlformats.org/officeDocument/2006/relationships/slide" Target="slides/slide47.xml"/><Relationship Id="rId131" Type="http://schemas.openxmlformats.org/officeDocument/2006/relationships/slide" Target="slides/slide63.xml"/><Relationship Id="rId136" Type="http://schemas.openxmlformats.org/officeDocument/2006/relationships/slide" Target="slides/slide68.xml"/><Relationship Id="rId157" Type="http://schemas.openxmlformats.org/officeDocument/2006/relationships/slide" Target="slides/slide89.xml"/><Relationship Id="rId61" Type="http://schemas.openxmlformats.org/officeDocument/2006/relationships/slideMaster" Target="slideMasters/slideMaster61.xml"/><Relationship Id="rId82" Type="http://schemas.openxmlformats.org/officeDocument/2006/relationships/slide" Target="slides/slide14.xml"/><Relationship Id="rId152" Type="http://schemas.openxmlformats.org/officeDocument/2006/relationships/slide" Target="slides/slide8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11/1/24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11/1/24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E2C2-F8C6-50EA-732C-C49F0972AE0C}"/>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B66EFA23-1BAF-9F1A-0F74-823383A4978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9BDCD433-82F1-ED8D-17F4-31AECD156B64}"/>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a:extLst>
              <a:ext uri="{FF2B5EF4-FFF2-40B4-BE49-F238E27FC236}">
                <a16:creationId xmlns:a16="http://schemas.microsoft.com/office/drawing/2014/main" id="{EC30C293-81CA-FBDE-FF2C-18898278FA5F}"/>
              </a:ext>
            </a:extLst>
          </p:cNvPr>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0821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41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A443-68D0-8738-DB7C-EA9BA6332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A09F1-281B-0318-F03C-31C6C9DE0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D391B-E625-DC03-60C0-9C55939D062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367834C-BDBD-9DC1-0E2C-4C505ED2B4E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27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6367DA67-D513-C158-006A-DEFD05905B25}"/>
            </a:ext>
          </a:extLst>
        </p:cNvPr>
        <p:cNvGrpSpPr/>
        <p:nvPr/>
      </p:nvGrpSpPr>
      <p:grpSpPr>
        <a:xfrm>
          <a:off x="0" y="0"/>
          <a:ext cx="0" cy="0"/>
          <a:chOff x="0" y="0"/>
          <a:chExt cx="0" cy="0"/>
        </a:xfrm>
      </p:grpSpPr>
      <p:sp>
        <p:nvSpPr>
          <p:cNvPr id="25" name="Google Shape;25;p1:notes">
            <a:extLst>
              <a:ext uri="{FF2B5EF4-FFF2-40B4-BE49-F238E27FC236}">
                <a16:creationId xmlns:a16="http://schemas.microsoft.com/office/drawing/2014/main" id="{2D8A5084-206D-34F4-A485-027AB57706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a:extLst>
              <a:ext uri="{FF2B5EF4-FFF2-40B4-BE49-F238E27FC236}">
                <a16:creationId xmlns:a16="http://schemas.microsoft.com/office/drawing/2014/main" id="{DB877031-E946-3601-DE47-087A7BC751B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73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05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57.xml"/><Relationship Id="rId4" Type="http://schemas.openxmlformats.org/officeDocument/2006/relationships/image" Target="../media/image9.jpeg"/></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04618823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9484648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9670094"/>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90217372"/>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36406323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92864315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9485568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9578570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8073983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1436975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793936324"/>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9068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57284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613355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175705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006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391890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8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055672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899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70938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7169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65883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792870"/>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47821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8839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30032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82048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2523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310228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2629695860"/>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201693103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43287873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547248662"/>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380679279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100052118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52386467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4246134763"/>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372921695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50517885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79842307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253490692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1224222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13913534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8531539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53419823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6279356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0693976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48849879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1135650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61399807"/>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57832364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27886475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91410477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05298424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169073599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145640536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11113401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375739051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5558389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42716928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1759574860"/>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19931560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43093906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04787881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4776735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01346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65936014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2580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96822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484242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42391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94938968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69333256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703256"/>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5783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3280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91797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69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1610092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3122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26127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1565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8076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2871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19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5392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64083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87043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87587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89868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0806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8491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9008338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289934902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3678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4"/>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2"/>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241180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5992"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6"/>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75992"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2"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800"/>
          </a:p>
        </p:txBody>
      </p:sp>
    </p:spTree>
    <p:extLst>
      <p:ext uri="{BB962C8B-B14F-4D97-AF65-F5344CB8AC3E}">
        <p14:creationId xmlns:p14="http://schemas.microsoft.com/office/powerpoint/2010/main" val="330841665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5"/>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4"/>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5"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1036323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69081576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753470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496235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4157333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054481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52160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38668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7105169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459120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669647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7131300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6975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744546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74006835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1823638526"/>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88992877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329420221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71776042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27734585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23655237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208561000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415640742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1221098159"/>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3716096098"/>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167018575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58634850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18877905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404858295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193196543"/>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9445054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119585218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21194776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73956758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58941658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28577833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287012940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5732152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1820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485026"/>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99073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420079"/>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861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654402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770569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37982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575890"/>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01788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4989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15910340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82749090"/>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614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50581520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6918454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529400633"/>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25321634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30183431"/>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0897817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50844408"/>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61047204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82210318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91524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63901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188622"/>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97860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2429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66273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5109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60489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339172"/>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043986"/>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947155"/>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1"/>
        <p:cNvGrpSpPr/>
        <p:nvPr/>
      </p:nvGrpSpPr>
      <p:grpSpPr>
        <a:xfrm>
          <a:off x="0" y="0"/>
          <a:ext cx="0" cy="0"/>
          <a:chOff x="0" y="0"/>
          <a:chExt cx="0" cy="0"/>
        </a:xfrm>
      </p:grpSpPr>
      <p:pic>
        <p:nvPicPr>
          <p:cNvPr id="12" name="Google Shape;12;p6" descr="资源 1"/>
          <p:cNvPicPr preferRelativeResize="0"/>
          <p:nvPr/>
        </p:nvPicPr>
        <p:blipFill rotWithShape="1">
          <a:blip r:embed="rId2">
            <a:alphaModFix/>
          </a:blip>
          <a:srcRect/>
          <a:stretch/>
        </p:blipFill>
        <p:spPr>
          <a:xfrm>
            <a:off x="472587" y="395378"/>
            <a:ext cx="2406385" cy="568800"/>
          </a:xfrm>
          <a:prstGeom prst="rect">
            <a:avLst/>
          </a:prstGeom>
          <a:noFill/>
          <a:ln>
            <a:noFill/>
          </a:ln>
        </p:spPr>
      </p:pic>
    </p:spTree>
    <p:extLst>
      <p:ext uri="{BB962C8B-B14F-4D97-AF65-F5344CB8AC3E}">
        <p14:creationId xmlns:p14="http://schemas.microsoft.com/office/powerpoint/2010/main" val="218302986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matchingName="1_空白" type="blank">
  <p:cSld name="1_空白">
    <p:spTree>
      <p:nvGrpSpPr>
        <p:cNvPr id="1" name="Shape 13"/>
        <p:cNvGrpSpPr/>
        <p:nvPr/>
      </p:nvGrpSpPr>
      <p:grpSpPr>
        <a:xfrm>
          <a:off x="0" y="0"/>
          <a:ext cx="0" cy="0"/>
          <a:chOff x="0" y="0"/>
          <a:chExt cx="0" cy="0"/>
        </a:xfrm>
      </p:grpSpPr>
      <p:pic>
        <p:nvPicPr>
          <p:cNvPr id="14" name="Google Shape;14;p7" descr="背景图案&#10;&#10;描述已自动生成"/>
          <p:cNvPicPr preferRelativeResize="0"/>
          <p:nvPr/>
        </p:nvPicPr>
        <p:blipFill rotWithShape="1">
          <a:blip r:embed="rId2">
            <a:alphaModFix/>
          </a:blip>
          <a:srcRect/>
          <a:stretch/>
        </p:blipFill>
        <p:spPr>
          <a:xfrm>
            <a:off x="889" y="0"/>
            <a:ext cx="9143111" cy="6858000"/>
          </a:xfrm>
          <a:prstGeom prst="rect">
            <a:avLst/>
          </a:prstGeom>
          <a:noFill/>
          <a:ln>
            <a:noFill/>
          </a:ln>
        </p:spPr>
      </p:pic>
      <p:sp>
        <p:nvSpPr>
          <p:cNvPr id="15" name="Google Shape;15;p7"/>
          <p:cNvSpPr/>
          <p:nvPr/>
        </p:nvSpPr>
        <p:spPr>
          <a:xfrm>
            <a:off x="195739" y="1115061"/>
            <a:ext cx="8752523" cy="548957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6" name="Google Shape;16;p7" descr="资源 1"/>
          <p:cNvPicPr preferRelativeResize="0"/>
          <p:nvPr/>
        </p:nvPicPr>
        <p:blipFill rotWithShape="1">
          <a:blip r:embed="rId3">
            <a:alphaModFix/>
          </a:blip>
          <a:srcRect/>
          <a:stretch/>
        </p:blipFill>
        <p:spPr>
          <a:xfrm>
            <a:off x="472587" y="395378"/>
            <a:ext cx="2406385" cy="568800"/>
          </a:xfrm>
          <a:prstGeom prst="rect">
            <a:avLst/>
          </a:prstGeom>
          <a:noFill/>
          <a:ln>
            <a:noFill/>
          </a:ln>
        </p:spPr>
      </p:pic>
      <p:sp>
        <p:nvSpPr>
          <p:cNvPr id="17" name="Google Shape;17;p7"/>
          <p:cNvSpPr txBox="1"/>
          <p:nvPr/>
        </p:nvSpPr>
        <p:spPr>
          <a:xfrm>
            <a:off x="2146459" y="-857250"/>
            <a:ext cx="3048000" cy="27696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Tree>
    <p:extLst>
      <p:ext uri="{BB962C8B-B14F-4D97-AF65-F5344CB8AC3E}">
        <p14:creationId xmlns:p14="http://schemas.microsoft.com/office/powerpoint/2010/main" val="147098271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44634896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9"/>
        <p:cNvGrpSpPr/>
        <p:nvPr/>
      </p:nvGrpSpPr>
      <p:grpSpPr>
        <a:xfrm>
          <a:off x="0" y="0"/>
          <a:ext cx="0" cy="0"/>
          <a:chOff x="0" y="0"/>
          <a:chExt cx="0" cy="0"/>
        </a:xfrm>
      </p:grpSpPr>
      <p:pic>
        <p:nvPicPr>
          <p:cNvPr id="20" name="Google Shape;20;p9"/>
          <p:cNvPicPr preferRelativeResize="0"/>
          <p:nvPr/>
        </p:nvPicPr>
        <p:blipFill rotWithShape="1">
          <a:blip r:embed="rId2">
            <a:alphaModFix/>
          </a:blip>
          <a:srcRect/>
          <a:stretch/>
        </p:blipFill>
        <p:spPr>
          <a:xfrm>
            <a:off x="3672563" y="1312148"/>
            <a:ext cx="1798875" cy="936000"/>
          </a:xfrm>
          <a:prstGeom prst="rect">
            <a:avLst/>
          </a:prstGeom>
          <a:noFill/>
          <a:ln>
            <a:noFill/>
          </a:ln>
        </p:spPr>
      </p:pic>
      <p:pic>
        <p:nvPicPr>
          <p:cNvPr id="21" name="Google Shape;21;p9" descr="资源 1"/>
          <p:cNvPicPr preferRelativeResize="0"/>
          <p:nvPr/>
        </p:nvPicPr>
        <p:blipFill rotWithShape="1">
          <a:blip r:embed="rId3">
            <a:alphaModFix/>
          </a:blip>
          <a:srcRect/>
          <a:stretch/>
        </p:blipFill>
        <p:spPr>
          <a:xfrm>
            <a:off x="3378954" y="395378"/>
            <a:ext cx="2406385" cy="568800"/>
          </a:xfrm>
          <a:prstGeom prst="rect">
            <a:avLst/>
          </a:prstGeom>
          <a:noFill/>
          <a:ln>
            <a:noFill/>
          </a:ln>
        </p:spPr>
      </p:pic>
    </p:spTree>
    <p:extLst>
      <p:ext uri="{BB962C8B-B14F-4D97-AF65-F5344CB8AC3E}">
        <p14:creationId xmlns:p14="http://schemas.microsoft.com/office/powerpoint/2010/main" val="34588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image" Target="../media/image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44.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1.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theme" Target="../theme/theme49.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slideLayout" Target="../slideLayouts/slideLayout53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39.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542.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image" Target="../media/image1.png"/><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2.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3.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1.pn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4.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theme" Target="../theme/theme55.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6.xml"/><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6.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602.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5" Type="http://schemas.openxmlformats.org/officeDocument/2006/relationships/theme" Target="../theme/theme57.xml"/><Relationship Id="rId4" Type="http://schemas.openxmlformats.org/officeDocument/2006/relationships/slideLayout" Target="../slideLayouts/slideLayout60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9.xml.rels><?xml version="1.0" encoding="UTF-8" standalone="yes"?>
<Relationships xmlns="http://schemas.openxmlformats.org/package/2006/relationships"><Relationship Id="rId3" Type="http://schemas.openxmlformats.org/officeDocument/2006/relationships/slideLayout" Target="../slideLayouts/slideLayout61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5" Type="http://schemas.openxmlformats.org/officeDocument/2006/relationships/theme" Target="../theme/theme59.xml"/><Relationship Id="rId4" Type="http://schemas.openxmlformats.org/officeDocument/2006/relationships/slideLayout" Target="../slideLayouts/slideLayout6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621.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5" Type="http://schemas.openxmlformats.org/officeDocument/2006/relationships/theme" Target="../theme/theme60.xml"/><Relationship Id="rId4" Type="http://schemas.openxmlformats.org/officeDocument/2006/relationships/slideLayout" Target="../slideLayouts/slideLayout62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61.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35.xml"/><Relationship Id="rId1" Type="http://schemas.openxmlformats.org/officeDocument/2006/relationships/slideLayout" Target="../slideLayouts/slideLayout63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63.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4.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image" Target="../media/image1.png"/><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5.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6.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1.pn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7.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96.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image" Target="../media/image10.jpg"/><Relationship Id="rId5" Type="http://schemas.openxmlformats.org/officeDocument/2006/relationships/theme" Target="../theme/theme68.xml"/><Relationship Id="rId4" Type="http://schemas.openxmlformats.org/officeDocument/2006/relationships/slideLayout" Target="../slideLayouts/slideLayout6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2024. 11. 1.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55577471"/>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9355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60520"/>
      </p:ext>
    </p:extLst>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77031997"/>
      </p:ext>
    </p:extLst>
  </p:cSld>
  <p:clrMap bg1="lt1" tx1="dk1" bg2="lt2" tx2="dk2" accent1="accent1" accent2="accent2" accent3="accent3" accent4="accent4" accent5="accent5" accent6="accent6" hlink="hlink" folHlink="folHlink"/>
  <p:sldLayoutIdLst>
    <p:sldLayoutId id="2147488952" r:id="rId1"/>
    <p:sldLayoutId id="2147488953" r:id="rId2"/>
    <p:sldLayoutId id="2147488954" r:id="rId3"/>
    <p:sldLayoutId id="2147488955" r:id="rId4"/>
    <p:sldLayoutId id="2147488956" r:id="rId5"/>
    <p:sldLayoutId id="2147488957" r:id="rId6"/>
    <p:sldLayoutId id="2147488958" r:id="rId7"/>
    <p:sldLayoutId id="2147488959" r:id="rId8"/>
    <p:sldLayoutId id="2147488960" r:id="rId9"/>
    <p:sldLayoutId id="2147488961" r:id="rId10"/>
    <p:sldLayoutId id="21474889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422544"/>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7372137"/>
      </p:ext>
    </p:extLst>
  </p:cSld>
  <p:clrMap bg1="lt1" tx1="dk1" bg2="lt2" tx2="dk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19938546"/>
      </p:ext>
    </p:extLst>
  </p:cSld>
  <p:clrMap bg1="lt1" tx1="dk1" bg2="lt2" tx2="dk2" accent1="accent1" accent2="accent2" accent3="accent3" accent4="accent4" accent5="accent5" accent6="accent6" hlink="hlink" folHlink="folHlink"/>
  <p:sldLayoutIdLst>
    <p:sldLayoutId id="2147489046" r:id="rId1"/>
    <p:sldLayoutId id="2147489047" r:id="rId2"/>
    <p:sldLayoutId id="2147489048" r:id="rId3"/>
    <p:sldLayoutId id="2147489049" r:id="rId4"/>
    <p:sldLayoutId id="2147489050" r:id="rId5"/>
    <p:sldLayoutId id="2147489051" r:id="rId6"/>
    <p:sldLayoutId id="2147489052" r:id="rId7"/>
    <p:sldLayoutId id="2147489053" r:id="rId8"/>
    <p:sldLayoutId id="2147489054" r:id="rId9"/>
    <p:sldLayoutId id="2147489055" r:id="rId10"/>
    <p:sldLayoutId id="2147489056" r:id="rId11"/>
    <p:sldLayoutId id="214748905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846426049"/>
      </p:ext>
    </p:extLst>
  </p:cSld>
  <p:clrMap bg1="lt1" tx1="dk1" bg2="lt2" tx2="dk2" accent1="accent1" accent2="accent2" accent3="accent3" accent4="accent4" accent5="accent5" accent6="accent6" hlink="hlink" folHlink="folHlink"/>
  <p:sldLayoutIdLst>
    <p:sldLayoutId id="2147489059" r:id="rId1"/>
    <p:sldLayoutId id="2147489060" r:id="rId2"/>
    <p:sldLayoutId id="2147489061" r:id="rId3"/>
    <p:sldLayoutId id="2147489062" r:id="rId4"/>
    <p:sldLayoutId id="2147489063" r:id="rId5"/>
    <p:sldLayoutId id="2147489064" r:id="rId6"/>
    <p:sldLayoutId id="2147489065" r:id="rId7"/>
    <p:sldLayoutId id="2147489066" r:id="rId8"/>
    <p:sldLayoutId id="2147489067" r:id="rId9"/>
    <p:sldLayoutId id="2147489068" r:id="rId10"/>
    <p:sldLayoutId id="2147489069"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72609"/>
      </p:ext>
    </p:extLst>
  </p:cSld>
  <p:clrMap bg1="lt1" tx1="dk1" bg2="lt2" tx2="dk2" accent1="accent1" accent2="accent2" accent3="accent3" accent4="accent4" accent5="accent5" accent6="accent6" hlink="hlink" folHlink="folHlink"/>
  <p:sldLayoutIdLst>
    <p:sldLayoutId id="2147489077" r:id="rId1"/>
    <p:sldLayoutId id="2147489078" r:id="rId2"/>
    <p:sldLayoutId id="2147489079" r:id="rId3"/>
    <p:sldLayoutId id="214748908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698722"/>
      </p:ext>
    </p:extLst>
  </p:cSld>
  <p:clrMap bg1="lt1" tx1="dk1" bg2="lt2" tx2="dk2" accent1="accent1" accent2="accent2" accent3="accent3" accent4="accent4" accent5="accent5" accent6="accent6" hlink="hlink" folHlink="folHlink"/>
  <p:sldLayoutIdLst>
    <p:sldLayoutId id="2147489082" r:id="rId1"/>
    <p:sldLayoutId id="2147489083" r:id="rId2"/>
    <p:sldLayoutId id="2147489084" r:id="rId3"/>
    <p:sldLayoutId id="2147489085" r:id="rId4"/>
    <p:sldLayoutId id="2147489086" r:id="rId5"/>
    <p:sldLayoutId id="2147489087" r:id="rId6"/>
    <p:sldLayoutId id="2147489088" r:id="rId7"/>
    <p:sldLayoutId id="2147489089" r:id="rId8"/>
    <p:sldLayoutId id="2147489090" r:id="rId9"/>
    <p:sldLayoutId id="2147489091" r:id="rId10"/>
    <p:sldLayoutId id="21474890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22543"/>
      </p:ext>
    </p:extLst>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950066"/>
      </p:ext>
    </p:extLst>
  </p:cSld>
  <p:clrMap bg1="lt1" tx1="dk1" bg2="lt2" tx2="dk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82388747"/>
      </p:ext>
    </p:extLst>
  </p:cSld>
  <p:clrMap bg1="lt1" tx1="dk1" bg2="lt2" tx2="dk2" accent1="accent1" accent2="accent2" accent3="accent3" accent4="accent4" accent5="accent5" accent6="accent6" hlink="hlink" folHlink="folHlink"/>
  <p:sldLayoutIdLst>
    <p:sldLayoutId id="2147489116" r:id="rId1"/>
    <p:sldLayoutId id="2147489117" r:id="rId2"/>
    <p:sldLayoutId id="2147489118" r:id="rId3"/>
    <p:sldLayoutId id="2147489119" r:id="rId4"/>
    <p:sldLayoutId id="2147489120" r:id="rId5"/>
    <p:sldLayoutId id="2147489121" r:id="rId6"/>
    <p:sldLayoutId id="2147489122" r:id="rId7"/>
    <p:sldLayoutId id="2147489123" r:id="rId8"/>
    <p:sldLayoutId id="2147489124" r:id="rId9"/>
    <p:sldLayoutId id="2147489125" r:id="rId10"/>
    <p:sldLayoutId id="214748912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06773"/>
      </p:ext>
    </p:extLst>
  </p:cSld>
  <p:clrMap bg1="lt1" tx1="dk1" bg2="lt2" tx2="dk2" accent1="accent1" accent2="accent2" accent3="accent3" accent4="accent4" accent5="accent5" accent6="accent6" hlink="hlink" folHlink="folHlink"/>
  <p:sldLayoutIdLst>
    <p:sldLayoutId id="2147489128" r:id="rId1"/>
    <p:sldLayoutId id="214748912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61795343"/>
      </p:ext>
    </p:extLst>
  </p:cSld>
  <p:clrMap bg1="lt1" tx1="dk1" bg2="lt2" tx2="dk2" accent1="accent1" accent2="accent2" accent3="accent3" accent4="accent4" accent5="accent5" accent6="accent6" hlink="hlink" folHlink="folHlink"/>
  <p:sldLayoutIdLst>
    <p:sldLayoutId id="2147489131" r:id="rId1"/>
    <p:sldLayoutId id="2147489132" r:id="rId2"/>
    <p:sldLayoutId id="2147489133" r:id="rId3"/>
    <p:sldLayoutId id="2147489134" r:id="rId4"/>
    <p:sldLayoutId id="2147489135" r:id="rId5"/>
    <p:sldLayoutId id="2147489136" r:id="rId6"/>
    <p:sldLayoutId id="2147489137" r:id="rId7"/>
    <p:sldLayoutId id="2147489138" r:id="rId8"/>
    <p:sldLayoutId id="2147489139" r:id="rId9"/>
    <p:sldLayoutId id="2147489140" r:id="rId10"/>
    <p:sldLayoutId id="2147489141" r:id="rId11"/>
    <p:sldLayoutId id="21474891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33542930"/>
      </p:ext>
    </p:extLst>
  </p:cSld>
  <p:clrMap bg1="lt1" tx1="dk1" bg2="lt2" tx2="dk2" accent1="accent1" accent2="accent2" accent3="accent3" accent4="accent4" accent5="accent5" accent6="accent6" hlink="hlink" folHlink="folHlink"/>
  <p:sldLayoutIdLst>
    <p:sldLayoutId id="2147489144" r:id="rId1"/>
    <p:sldLayoutId id="2147489145" r:id="rId2"/>
    <p:sldLayoutId id="2147489146" r:id="rId3"/>
    <p:sldLayoutId id="2147489147" r:id="rId4"/>
    <p:sldLayoutId id="2147489148" r:id="rId5"/>
    <p:sldLayoutId id="2147489149" r:id="rId6"/>
    <p:sldLayoutId id="2147489150" r:id="rId7"/>
    <p:sldLayoutId id="2147489151" r:id="rId8"/>
    <p:sldLayoutId id="2147489152" r:id="rId9"/>
    <p:sldLayoutId id="2147489153" r:id="rId10"/>
    <p:sldLayoutId id="2147489154" r:id="rId11"/>
    <p:sldLayoutId id="21474891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8291173"/>
      </p:ext>
    </p:extLst>
  </p:cSld>
  <p:clrMap bg1="lt1" tx1="dk1" bg2="lt2" tx2="dk2" accent1="accent1" accent2="accent2" accent3="accent3" accent4="accent4" accent5="accent5" accent6="accent6" hlink="hlink" folHlink="folHlink"/>
  <p:sldLayoutIdLst>
    <p:sldLayoutId id="2147489157" r:id="rId1"/>
    <p:sldLayoutId id="2147489158" r:id="rId2"/>
    <p:sldLayoutId id="2147489159" r:id="rId3"/>
    <p:sldLayoutId id="2147489160" r:id="rId4"/>
    <p:sldLayoutId id="2147489161" r:id="rId5"/>
    <p:sldLayoutId id="2147489162" r:id="rId6"/>
    <p:sldLayoutId id="2147489163" r:id="rId7"/>
    <p:sldLayoutId id="2147489164" r:id="rId8"/>
    <p:sldLayoutId id="2147489165" r:id="rId9"/>
    <p:sldLayoutId id="2147489166" r:id="rId10"/>
    <p:sldLayoutId id="21474891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4694905"/>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72122641"/>
      </p:ext>
    </p:extLst>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descr="背景图案&#10;&#10;描述已自动生成"/>
          <p:cNvPicPr preferRelativeResize="0"/>
          <p:nvPr/>
        </p:nvPicPr>
        <p:blipFill rotWithShape="1">
          <a:blip r:embed="rId6">
            <a:alphaModFix/>
          </a:blip>
          <a:srcRect/>
          <a:stretch/>
        </p:blipFill>
        <p:spPr>
          <a:xfrm>
            <a:off x="445" y="0"/>
            <a:ext cx="9143111" cy="6858000"/>
          </a:xfrm>
          <a:prstGeom prst="rect">
            <a:avLst/>
          </a:prstGeom>
          <a:noFill/>
          <a:ln>
            <a:noFill/>
          </a:ln>
        </p:spPr>
      </p:pic>
    </p:spTree>
    <p:extLst>
      <p:ext uri="{BB962C8B-B14F-4D97-AF65-F5344CB8AC3E}">
        <p14:creationId xmlns:p14="http://schemas.microsoft.com/office/powerpoint/2010/main" val="523994219"/>
      </p:ext>
    </p:extLst>
  </p:cSld>
  <p:clrMap bg1="lt1" tx1="dk1" bg2="dk2" tx2="lt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9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3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22.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26.png"/><Relationship Id="rId4" Type="http://schemas.openxmlformats.org/officeDocument/2006/relationships/hyperlink" Target="https://www.tech-critter.com/amd-keynote-computex-202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3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9.xml"/></Relationships>
</file>

<file path=ppt/slides/_rels/slide17.xml.rels><?xml version="1.0" encoding="UTF-8" standalone="yes"?>
<Relationships xmlns="http://schemas.openxmlformats.org/package/2006/relationships"><Relationship Id="rId3" Type="http://schemas.openxmlformats.org/officeDocument/2006/relationships/hyperlink" Target="http://cva.stanford.edu/classes/cs99s/papers/architects_look_to_future.pdf" TargetMode="External"/><Relationship Id="rId2" Type="http://schemas.openxmlformats.org/officeDocument/2006/relationships/image" Target="../media/image30.png"/><Relationship Id="rId1" Type="http://schemas.openxmlformats.org/officeDocument/2006/relationships/slideLayout" Target="../slideLayouts/slideLayout57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4.xml"/></Relationships>
</file>

<file path=ppt/slides/_rels/slide1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34.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2.xml"/><Relationship Id="rId1" Type="http://schemas.openxmlformats.org/officeDocument/2006/relationships/slideLayout" Target="../slideLayouts/slideLayout566.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67.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67.xml"/></Relationships>
</file>

<file path=ppt/slides/_rels/slide2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3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44.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24.xml"/><Relationship Id="rId5" Type="http://schemas.openxmlformats.org/officeDocument/2006/relationships/hyperlink" Target="https://arxiv.org/pdf/2109.14320"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oi.org/10.1109/T-C.1969.222754" TargetMode="External"/><Relationship Id="rId1" Type="http://schemas.openxmlformats.org/officeDocument/2006/relationships/slideLayout" Target="../slideLayouts/slideLayout649.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40.png"/><Relationship Id="rId1" Type="http://schemas.openxmlformats.org/officeDocument/2006/relationships/slideLayout" Target="../slideLayouts/slideLayout5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35.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4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44.xml"/></Relationships>
</file>

<file path=ppt/slides/_rels/slide37.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51.png"/><Relationship Id="rId1" Type="http://schemas.openxmlformats.org/officeDocument/2006/relationships/slideLayout" Target="../slideLayouts/slideLayout54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6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44.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0.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05.xml"/></Relationships>
</file>

<file path=ppt/slides/_rels/slide47.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34.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5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49.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8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544.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56.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34.xml"/><Relationship Id="rId5" Type="http://schemas.openxmlformats.org/officeDocument/2006/relationships/image" Target="../media/image57.png"/><Relationship Id="rId4" Type="http://schemas.openxmlformats.org/officeDocument/2006/relationships/hyperlink" Target="https://www.youtube.com/watch?v=qeukNs5XI3g&amp;t=4192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34.xml"/><Relationship Id="rId5" Type="http://schemas.openxmlformats.org/officeDocument/2006/relationships/image" Target="../media/image58.jpg"/><Relationship Id="rId4" Type="http://schemas.openxmlformats.org/officeDocument/2006/relationships/hyperlink" Target="https://www.youtube.com/watch?v=qeukNs5XI3g&amp;t=4192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34.xml"/><Relationship Id="rId5" Type="http://schemas.openxmlformats.org/officeDocument/2006/relationships/image" Target="../media/image59.png"/><Relationship Id="rId4" Type="http://schemas.openxmlformats.org/officeDocument/2006/relationships/hyperlink" Target="https://www.youtube.com/watch?v=qeukNs5XI3g&amp;t=4192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02.xml"/></Relationships>
</file>

<file path=ppt/slides/_rels/slide57.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61.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44.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9.xml"/><Relationship Id="rId4" Type="http://schemas.openxmlformats.org/officeDocument/2006/relationships/hyperlink" Target="https://arxiv.org/pdf/2402.18736.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67.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5.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635.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35.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635.xml"/></Relationships>
</file>

<file path=ppt/slides/_rels/slide6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567.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66.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469.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469.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68.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469.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69.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70.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67.xml"/></Relationships>
</file>

<file path=ppt/slides/_rels/slide7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44.xml"/><Relationship Id="rId5" Type="http://schemas.openxmlformats.org/officeDocument/2006/relationships/image" Target="../media/image71.png"/><Relationship Id="rId4" Type="http://schemas.openxmlformats.org/officeDocument/2006/relationships/hyperlink" Target="https://arxiv.org/pdf/2012.03112.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67.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4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8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44.xml"/><Relationship Id="rId5" Type="http://schemas.openxmlformats.org/officeDocument/2006/relationships/image" Target="../media/image71.png"/><Relationship Id="rId4" Type="http://schemas.openxmlformats.org/officeDocument/2006/relationships/hyperlink" Target="https://arxiv.org/pdf/2012.03112.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s>
</file>

<file path=ppt/slides/_rels/slide8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hyperlink" Target="https://github.com/CMU-SAFARI/" TargetMode="External"/><Relationship Id="rId1" Type="http://schemas.openxmlformats.org/officeDocument/2006/relationships/slideLayout" Target="../slideLayouts/slideLayout51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safari.ethz.ch/" TargetMode="External"/><Relationship Id="rId1" Type="http://schemas.openxmlformats.org/officeDocument/2006/relationships/slideLayout" Target="../slideLayouts/slideLayout434.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514.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safari.ethz.ch/safari-newsletter-july-2024/" TargetMode="External"/><Relationship Id="rId1" Type="http://schemas.openxmlformats.org/officeDocument/2006/relationships/slideLayout" Target="../slideLayouts/slideLayout434.xml"/></Relationships>
</file>

<file path=ppt/slides/_rels/slide8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7.xml"/><Relationship Id="rId1" Type="http://schemas.openxmlformats.org/officeDocument/2006/relationships/slideLayout" Target="../slideLayouts/slideLayout566.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1"/>
          <p:cNvSpPr txBox="1"/>
          <p:nvPr/>
        </p:nvSpPr>
        <p:spPr>
          <a:xfrm>
            <a:off x="576498" y="3166333"/>
            <a:ext cx="7991100" cy="734017"/>
          </a:xfrm>
          <a:prstGeom prst="rect">
            <a:avLst/>
          </a:prstGeom>
          <a:noFill/>
          <a:ln>
            <a:noFill/>
          </a:ln>
        </p:spPr>
        <p:txBody>
          <a:bodyPr spcFirstLastPara="1" wrap="square" lIns="68569" tIns="34275" rIns="68569" bIns="34275" anchor="t" anchorCtr="0">
            <a:spAutoFit/>
          </a:bodyPr>
          <a:lstStyle/>
          <a:p>
            <a:pPr algn="ctr" defTabSz="685800">
              <a:lnSpc>
                <a:spcPct val="120000"/>
              </a:lnSpc>
              <a:buClr>
                <a:srgbClr val="000000"/>
              </a:buClr>
            </a:pPr>
            <a:r>
              <a:rPr lang="en-US" sz="3600" b="1" kern="0" dirty="0">
                <a:solidFill>
                  <a:srgbClr val="AB8960"/>
                </a:solidFill>
                <a:latin typeface="Microsoft Yahei"/>
                <a:ea typeface="Microsoft Yahei"/>
                <a:cs typeface="Microsoft Yahei"/>
                <a:sym typeface="Microsoft Yahei"/>
              </a:rPr>
              <a:t>Memory-Centric Computing</a:t>
            </a:r>
            <a:endParaRPr sz="3600" b="1" kern="0" dirty="0">
              <a:solidFill>
                <a:srgbClr val="AB8960"/>
              </a:solidFill>
              <a:latin typeface="Microsoft Yahei"/>
              <a:ea typeface="Microsoft Yahei"/>
              <a:cs typeface="Microsoft Yahei"/>
              <a:sym typeface="Microsoft Yahei"/>
            </a:endParaRPr>
          </a:p>
        </p:txBody>
      </p:sp>
      <p:sp>
        <p:nvSpPr>
          <p:cNvPr id="29" name="Google Shape;29;p1"/>
          <p:cNvSpPr txBox="1"/>
          <p:nvPr/>
        </p:nvSpPr>
        <p:spPr>
          <a:xfrm>
            <a:off x="3717679" y="4521994"/>
            <a:ext cx="1708639" cy="401618"/>
          </a:xfrm>
          <a:prstGeom prst="rect">
            <a:avLst/>
          </a:prstGeom>
          <a:noFill/>
          <a:ln>
            <a:noFill/>
          </a:ln>
        </p:spPr>
        <p:txBody>
          <a:bodyPr spcFirstLastPara="1" wrap="square" lIns="68569" tIns="34275" rIns="68569" bIns="34275" anchor="t" anchorCtr="0">
            <a:spAutoFit/>
          </a:bodyPr>
          <a:lstStyle/>
          <a:p>
            <a:pPr algn="ctr" defTabSz="685800">
              <a:lnSpc>
                <a:spcPct val="120000"/>
              </a:lnSpc>
              <a:buClr>
                <a:srgbClr val="000000"/>
              </a:buClr>
            </a:pPr>
            <a:r>
              <a:rPr lang="en-US" b="1" kern="0" dirty="0">
                <a:solidFill>
                  <a:srgbClr val="AB8960"/>
                </a:solidFill>
                <a:latin typeface="Microsoft Yahei"/>
                <a:ea typeface="Microsoft Yahei"/>
                <a:cs typeface="Microsoft Yahei"/>
                <a:sym typeface="Microsoft Yahei"/>
              </a:rPr>
              <a:t>Onur Mutlu</a:t>
            </a:r>
            <a:endParaRPr sz="1050" kern="0" dirty="0">
              <a:solidFill>
                <a:srgbClr val="000000"/>
              </a:solidFill>
              <a:latin typeface="Arial"/>
              <a:cs typeface="Arial"/>
              <a:sym typeface="Arial"/>
            </a:endParaRPr>
          </a:p>
        </p:txBody>
      </p:sp>
      <p:sp>
        <p:nvSpPr>
          <p:cNvPr id="30" name="Google Shape;30;p1"/>
          <p:cNvSpPr txBox="1"/>
          <p:nvPr/>
        </p:nvSpPr>
        <p:spPr>
          <a:xfrm>
            <a:off x="2285999" y="4959938"/>
            <a:ext cx="4572000" cy="318518"/>
          </a:xfrm>
          <a:prstGeom prst="rect">
            <a:avLst/>
          </a:prstGeom>
          <a:noFill/>
          <a:ln>
            <a:noFill/>
          </a:ln>
        </p:spPr>
        <p:txBody>
          <a:bodyPr spcFirstLastPara="1" wrap="square" lIns="68569" tIns="34275" rIns="68569" bIns="34275" anchor="t" anchorCtr="0">
            <a:spAutoFit/>
          </a:bodyPr>
          <a:lstStyle/>
          <a:p>
            <a:pPr algn="ctr" defTabSz="685800">
              <a:lnSpc>
                <a:spcPct val="120000"/>
              </a:lnSpc>
              <a:buClr>
                <a:srgbClr val="000000"/>
              </a:buClr>
            </a:pPr>
            <a:r>
              <a:rPr lang="en-US" sz="1350" b="1" kern="0" dirty="0">
                <a:solidFill>
                  <a:srgbClr val="AB8960"/>
                </a:solidFill>
                <a:latin typeface="Microsoft Yahei"/>
                <a:ea typeface="Microsoft Yahei"/>
                <a:cs typeface="Microsoft Yahei"/>
                <a:sym typeface="Microsoft Yahei"/>
              </a:rPr>
              <a:t>ETH Zurich</a:t>
            </a:r>
            <a:endParaRPr sz="1350" b="1" kern="0" dirty="0">
              <a:solidFill>
                <a:srgbClr val="AB8960"/>
              </a:solidFill>
              <a:latin typeface="Microsoft Yahei"/>
              <a:ea typeface="Microsoft Yahei"/>
              <a:cs typeface="Microsoft Yahei"/>
              <a:sym typeface="Microsoft Yahei"/>
            </a:endParaRPr>
          </a:p>
        </p:txBody>
      </p:sp>
      <p:pic>
        <p:nvPicPr>
          <p:cNvPr id="31" name="Google Shape;31;p1"/>
          <p:cNvPicPr preferRelativeResize="0"/>
          <p:nvPr/>
        </p:nvPicPr>
        <p:blipFill rotWithShape="1">
          <a:blip r:embed="rId3">
            <a:alphaModFix/>
          </a:blip>
          <a:srcRect/>
          <a:stretch/>
        </p:blipFill>
        <p:spPr>
          <a:xfrm>
            <a:off x="3672563" y="1841361"/>
            <a:ext cx="1798875" cy="70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 system is still bottlenecked by memory</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57981" y="1399401"/>
            <a:ext cx="6722200" cy="4433327"/>
          </a:xfrm>
          <a:prstGeom prst="rect">
            <a:avLst/>
          </a:prstGeom>
        </p:spPr>
      </p:pic>
      <p:sp>
        <p:nvSpPr>
          <p:cNvPr id="6" name="Rectangle 5"/>
          <p:cNvSpPr/>
          <p:nvPr/>
        </p:nvSpPr>
        <p:spPr>
          <a:xfrm>
            <a:off x="192974" y="6520190"/>
            <a:ext cx="849382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1873702" y="6047457"/>
            <a:ext cx="32582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7086600" y="1432441"/>
            <a:ext cx="2499952"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 Count: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cores/16 threads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L1 Caches: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KB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per 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512 KB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1543157" y="1924098"/>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353830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87233" y="6459379"/>
            <a:ext cx="194636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https://youtu.be/gqAYMx34euU</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87233" y="6611779"/>
            <a:ext cx="60198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https://www.tech-critter.com/amd-keynote-computex-2021/</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9"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89215" y="2720681"/>
            <a:ext cx="18318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086073"/>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5075226" y="1905000"/>
            <a:ext cx="406877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Additional 64 MB L3 cache die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stacked on top of the processor die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Connected using Through Silicon Vias (TSVs)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2667000" y="1048434"/>
            <a:ext cx="57364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AMD increases the L3 size of their 8-core Zen 3 processors from 32 MB to 96 MB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591593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228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D3246B-4504-6A44-A3C6-3AD1B220008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738673" y="6498451"/>
            <a:ext cx="72438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rPr>
              <a:t>www.it-techblog.de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7304291" y="1065539"/>
            <a:ext cx="191590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IBM POWER10,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3581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3601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7239000" y="2166640"/>
            <a:ext cx="24999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15-16</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threads/core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MB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120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62587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3593186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29C9-C5BC-B34A-B25A-0F6966BBE6B6}"/>
              </a:ext>
            </a:extLst>
          </p:cNvPr>
          <p:cNvSpPr>
            <a:spLocks noGrp="1"/>
          </p:cNvSpPr>
          <p:nvPr>
            <p:ph type="title"/>
          </p:nvPr>
        </p:nvSpPr>
        <p:spPr/>
        <p:txBody>
          <a:bodyPr/>
          <a:lstStyle/>
          <a:p>
            <a:r>
              <a:rPr lang="en-US" sz="4400" dirty="0">
                <a:solidFill>
                  <a:srgbClr val="1A5712"/>
                </a:solidFill>
              </a:rPr>
              <a:t>It</a:t>
            </a:r>
            <a:r>
              <a:rPr lang="fr-FR" sz="4400" dirty="0">
                <a:solidFill>
                  <a:srgbClr val="1A5712"/>
                </a:solidFill>
              </a:rPr>
              <a:t>’</a:t>
            </a:r>
            <a:r>
              <a:rPr lang="en-US" sz="4400" dirty="0">
                <a:solidFill>
                  <a:srgbClr val="1A5712"/>
                </a:solidFill>
              </a:rPr>
              <a:t>s the Memory, Stupid!</a:t>
            </a:r>
          </a:p>
        </p:txBody>
      </p:sp>
      <p:sp>
        <p:nvSpPr>
          <p:cNvPr id="3" name="Content Placeholder 2">
            <a:extLst>
              <a:ext uri="{FF2B5EF4-FFF2-40B4-BE49-F238E27FC236}">
                <a16:creationId xmlns:a16="http://schemas.microsoft.com/office/drawing/2014/main" id="{E795C7EF-C03C-8C4A-8FAD-799B8EE3A4AE}"/>
              </a:ext>
            </a:extLst>
          </p:cNvPr>
          <p:cNvSpPr>
            <a:spLocks noGrp="1"/>
          </p:cNvSpPr>
          <p:nvPr>
            <p:ph idx="1"/>
          </p:nvPr>
        </p:nvSpPr>
        <p:spPr>
          <a:xfrm>
            <a:off x="228600" y="997529"/>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a:p>
            <a:endParaRPr lang="en-US" dirty="0"/>
          </a:p>
        </p:txBody>
      </p:sp>
      <p:sp>
        <p:nvSpPr>
          <p:cNvPr id="4" name="Slide Number Placeholder 3">
            <a:extLst>
              <a:ext uri="{FF2B5EF4-FFF2-40B4-BE49-F238E27FC236}">
                <a16:creationId xmlns:a16="http://schemas.microsoft.com/office/drawing/2014/main" id="{A72E6E78-3DDD-9C4C-A5E7-9CE593547FDF}"/>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791728D2-2746-8246-9859-889F4D12822D}"/>
              </a:ext>
            </a:extLst>
          </p:cNvPr>
          <p:cNvPicPr>
            <a:picLocks noChangeAspect="1"/>
          </p:cNvPicPr>
          <p:nvPr/>
        </p:nvPicPr>
        <p:blipFill>
          <a:blip r:embed="rId2"/>
          <a:stretch>
            <a:fillRect/>
          </a:stretch>
        </p:blipFill>
        <p:spPr>
          <a:xfrm>
            <a:off x="1511424" y="1767874"/>
            <a:ext cx="5868888" cy="3173294"/>
          </a:xfrm>
          <a:prstGeom prst="rect">
            <a:avLst/>
          </a:prstGeom>
        </p:spPr>
      </p:pic>
      <p:sp>
        <p:nvSpPr>
          <p:cNvPr id="6" name="TextBox 5">
            <a:extLst>
              <a:ext uri="{FF2B5EF4-FFF2-40B4-BE49-F238E27FC236}">
                <a16:creationId xmlns:a16="http://schemas.microsoft.com/office/drawing/2014/main" id="{C4FFB468-0E15-E34B-ABDB-0D1808EAC96F}"/>
              </a:ext>
            </a:extLst>
          </p:cNvPr>
          <p:cNvSpPr txBox="1"/>
          <p:nvPr/>
        </p:nvSpPr>
        <p:spPr>
          <a:xfrm>
            <a:off x="1699751" y="6516415"/>
            <a:ext cx="5343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http://cva.stanford.edu/classes/cs99s/papers/architects_look_to_future.pdf</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15EC73D8-45B5-DC76-9AD1-050AF0ACB06D}"/>
              </a:ext>
            </a:extLst>
          </p:cNvPr>
          <p:cNvPicPr>
            <a:picLocks noChangeAspect="1"/>
          </p:cNvPicPr>
          <p:nvPr/>
        </p:nvPicPr>
        <p:blipFill>
          <a:blip r:embed="rId4"/>
          <a:stretch>
            <a:fillRect/>
          </a:stretch>
        </p:blipFill>
        <p:spPr>
          <a:xfrm>
            <a:off x="1362832" y="5445028"/>
            <a:ext cx="6017480" cy="861660"/>
          </a:xfrm>
          <a:prstGeom prst="rect">
            <a:avLst/>
          </a:prstGeom>
        </p:spPr>
      </p:pic>
    </p:spTree>
    <p:extLst>
      <p:ext uri="{BB962C8B-B14F-4D97-AF65-F5344CB8AC3E}">
        <p14:creationId xmlns:p14="http://schemas.microsoft.com/office/powerpoint/2010/main" val="33891956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pic>
        <p:nvPicPr>
          <p:cNvPr id="10" name="Picture 9"/>
          <p:cNvPicPr>
            <a:picLocks noChangeAspect="1"/>
          </p:cNvPicPr>
          <p:nvPr/>
        </p:nvPicPr>
        <p:blipFill>
          <a:blip r:embed="rId2"/>
          <a:stretch>
            <a:fillRect/>
          </a:stretch>
        </p:blipFill>
        <p:spPr>
          <a:xfrm>
            <a:off x="203200" y="1268760"/>
            <a:ext cx="8724900" cy="4775200"/>
          </a:xfrm>
          <a:prstGeom prst="rect">
            <a:avLst/>
          </a:prstGeom>
        </p:spPr>
      </p:pic>
      <p:sp>
        <p:nvSpPr>
          <p:cNvPr id="6" name="AutoShape 25"/>
          <p:cNvSpPr>
            <a:spLocks noChangeArrowheads="1"/>
          </p:cNvSpPr>
          <p:nvPr/>
        </p:nvSpPr>
        <p:spPr bwMode="auto">
          <a:xfrm>
            <a:off x="2123728" y="321297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702475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November 2024</a:t>
            </a:r>
          </a:p>
          <a:p>
            <a:r>
              <a:rPr lang="en-US" dirty="0"/>
              <a:t>Future of Science Prize Week Keynote Talk</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203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4757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Example Energy Breakdowns</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373216"/>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In LSTMs and Transducers used by Google,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&gt;90% energy spent on off-chip interconnect and DRAM </a:t>
            </a:r>
          </a:p>
        </p:txBody>
      </p:sp>
      <p:sp>
        <p:nvSpPr>
          <p:cNvPr id="5" name="TextBox 4">
            <a:extLst>
              <a:ext uri="{FF2B5EF4-FFF2-40B4-BE49-F238E27FC236}">
                <a16:creationId xmlns:a16="http://schemas.microsoft.com/office/drawing/2014/main" id="{C26FB915-DEBB-9811-F247-BD90B7D914FC}"/>
              </a:ext>
            </a:extLst>
          </p:cNvPr>
          <p:cNvSpPr txBox="1"/>
          <p:nvPr/>
        </p:nvSpPr>
        <p:spPr>
          <a:xfrm>
            <a:off x="2187787" y="6343469"/>
            <a:ext cx="47684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hlinkClick r:id="rId5"/>
              </a:rPr>
              <a:t>https://arxiv.org/pdf/2109.14320</a:t>
            </a:r>
            <a:r>
              <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a:t>
            </a:r>
          </a:p>
        </p:txBody>
      </p:sp>
      <p:sp>
        <p:nvSpPr>
          <p:cNvPr id="7" name="Rectangle 6">
            <a:extLst>
              <a:ext uri="{FF2B5EF4-FFF2-40B4-BE49-F238E27FC236}">
                <a16:creationId xmlns:a16="http://schemas.microsoft.com/office/drawing/2014/main" id="{11E455CE-AC04-8F36-0D2C-8EB825FFCF95}"/>
              </a:ext>
            </a:extLst>
          </p:cNvPr>
          <p:cNvSpPr/>
          <p:nvPr/>
        </p:nvSpPr>
        <p:spPr>
          <a:xfrm>
            <a:off x="1035496" y="1497720"/>
            <a:ext cx="2456384" cy="2363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507989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30938027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329621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a:xfrm>
            <a:off x="228600" y="1219200"/>
            <a:ext cx="8915400" cy="5029200"/>
          </a:xfrm>
        </p:spPr>
        <p:txBody>
          <a:bodyPr/>
          <a:lstStyle/>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marL="0" indent="0">
              <a:buNone/>
            </a:pPr>
            <a:endParaRPr lang="en-US" dirty="0">
              <a:solidFill>
                <a:srgbClr val="FF0000"/>
              </a:solidFill>
            </a:endParaRPr>
          </a:p>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pPr lvl="1"/>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3203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7516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27958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402652738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https://www.servethehome.com/samsung-processing-in-memory-technology-at-hot-chips-2023/</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862561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39969758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5426633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62849565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9665789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DF2-B2D5-2C8D-0C5B-FA65A1D5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9FC71-9947-165A-FA3A-8BEEB00B41BA}"/>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1A00C93-A8A2-B9B5-AF52-2DCB043FCF41}"/>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6D6278DB-A2B2-58DE-F216-638A29856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48584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More complex computation using Lookup Tables</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30X-257X performance and energy improvements</a:t>
            </a:r>
          </a:p>
          <a:p>
            <a:pPr marL="0" indent="0">
              <a:buNone/>
            </a:pPr>
            <a:r>
              <a:rPr lang="en-US" sz="1200" kern="1200" dirty="0">
                <a:solidFill>
                  <a:srgbClr val="000000"/>
                </a:solidFill>
                <a:latin typeface="Tahoma" charset="0"/>
              </a:rPr>
              <a:t>       </a:t>
            </a:r>
            <a:r>
              <a:rPr lang="en-US" sz="1000" kern="1200" dirty="0">
                <a:solidFill>
                  <a:srgbClr val="000000"/>
                </a:solidFill>
                <a:latin typeface="Tahoma" charset="0"/>
              </a:rPr>
              <a:t>Seshadri</a:t>
            </a:r>
            <a:r>
              <a:rPr lang="en-US" sz="1000" kern="1200" dirty="0">
                <a:solidFill>
                  <a:srgbClr val="0000FF"/>
                </a:solidFill>
                <a:latin typeface="Tahoma" charset="0"/>
              </a:rPr>
              <a:t>+“</a:t>
            </a:r>
            <a:r>
              <a:rPr lang="en-US" altLang="ja-JP" sz="1000" kern="1200" dirty="0" err="1">
                <a:solidFill>
                  <a:srgbClr val="0000FF"/>
                </a:solidFill>
                <a:latin typeface="Tahoma" charset="0"/>
                <a:ea typeface="ＭＳ Ｐゴシック" panose="020B0600070205080204" pitchFamily="34" charset="-128"/>
              </a:rPr>
              <a:t>RowClone</a:t>
            </a:r>
            <a:r>
              <a:rPr lang="en-US" altLang="ja-JP" sz="1000" kern="1200" dirty="0">
                <a:solidFill>
                  <a:srgbClr val="0000FF"/>
                </a:solidFill>
                <a:latin typeface="Tahoma" charset="0"/>
                <a:ea typeface="ＭＳ Ｐゴシック" panose="020B0600070205080204" pitchFamily="34" charset="-128"/>
              </a:rPr>
              <a:t>: Fast and Efficient In-DRAM Copy and Initialization of Bulk Data,</a:t>
            </a:r>
            <a:r>
              <a:rPr lang="en-US" sz="1000" kern="1200" dirty="0">
                <a:solidFill>
                  <a:srgbClr val="0000FF"/>
                </a:solidFill>
                <a:latin typeface="Tahoma" charset="0"/>
              </a:rPr>
              <a:t>”</a:t>
            </a:r>
            <a:r>
              <a:rPr lang="en-US" altLang="ja-JP" sz="1000" kern="1200" dirty="0">
                <a:solidFill>
                  <a:srgbClr val="0000FF"/>
                </a:solidFill>
                <a:latin typeface="Tahoma" charset="0"/>
                <a:ea typeface="ＭＳ Ｐゴシック" panose="020B0600070205080204" pitchFamily="34" charset="-128"/>
              </a:rPr>
              <a:t> </a:t>
            </a:r>
            <a:r>
              <a:rPr lang="en-US" altLang="ja-JP" sz="1000" kern="1200" dirty="0">
                <a:solidFill>
                  <a:srgbClr val="000000"/>
                </a:solidFill>
                <a:latin typeface="Tahoma" charset="0"/>
                <a:ea typeface="ＭＳ Ｐゴシック" panose="020B0600070205080204" pitchFamily="34" charset="-128"/>
              </a:rPr>
              <a:t>MICRO 2013.</a:t>
            </a:r>
            <a:endParaRPr lang="en-US" sz="1000" kern="1200" dirty="0">
              <a:solidFill>
                <a:srgbClr val="000000"/>
              </a:solidFill>
            </a:endParaRPr>
          </a:p>
          <a:p>
            <a:pPr marL="0" indent="0">
              <a:buNone/>
            </a:pPr>
            <a:r>
              <a:rPr lang="en-US" sz="1000" kern="1200" dirty="0">
                <a:solidFill>
                  <a:srgbClr val="000000"/>
                </a:solidFill>
              </a:rPr>
              <a:t>        Seshadri+, “</a:t>
            </a:r>
            <a:r>
              <a:rPr lang="en-US" sz="1000" kern="1200" dirty="0">
                <a:solidFill>
                  <a:srgbClr val="0000FF"/>
                </a:solidFill>
              </a:rPr>
              <a:t>Fast Bulk Bitwise AND and OR in DRAM</a:t>
            </a:r>
            <a:r>
              <a:rPr lang="en-US" sz="1000" kern="1200" dirty="0">
                <a:solidFill>
                  <a:srgbClr val="000000"/>
                </a:solidFill>
              </a:rPr>
              <a:t>”, IEEE CAL 2015.</a:t>
            </a:r>
          </a:p>
          <a:p>
            <a:pPr marL="0" indent="0">
              <a:buNone/>
            </a:pPr>
            <a:r>
              <a:rPr lang="en-US" sz="1000" dirty="0"/>
              <a:t>        Seshadri+, “</a:t>
            </a:r>
            <a:r>
              <a:rPr lang="en-US" sz="1000" dirty="0">
                <a:solidFill>
                  <a:srgbClr val="0000FF"/>
                </a:solidFill>
              </a:rPr>
              <a:t>Ambit: In-Memory Accelerator for Bulk Bitwise Operations Using Commodity DRAM Technology</a:t>
            </a:r>
            <a:r>
              <a:rPr lang="en-US" sz="1000" dirty="0"/>
              <a:t>,” MICRO 2017.</a:t>
            </a:r>
          </a:p>
          <a:p>
            <a:pPr marL="0" indent="0">
              <a:buNone/>
            </a:pPr>
            <a:r>
              <a:rPr lang="en-US" sz="1000" dirty="0"/>
              <a:t>        Hajinazar+, “</a:t>
            </a:r>
            <a:r>
              <a:rPr lang="en-US" sz="1000" dirty="0">
                <a:solidFill>
                  <a:srgbClr val="0000FF"/>
                </a:solidFill>
              </a:rPr>
              <a:t>SIMDRAM: A Framework for Bit-Serial SIMD Processing using DRAM</a:t>
            </a:r>
            <a:r>
              <a:rPr lang="en-US" sz="1000" dirty="0"/>
              <a:t>,” ASPLOS 2021.</a:t>
            </a:r>
          </a:p>
          <a:p>
            <a:pPr marL="0" indent="0">
              <a:buNone/>
            </a:pPr>
            <a:r>
              <a:rPr lang="en-US" sz="1000" dirty="0"/>
              <a:t>        Oliveira+, “</a:t>
            </a:r>
            <a:r>
              <a:rPr lang="en-US" sz="1000" dirty="0">
                <a:solidFill>
                  <a:srgbClr val="0000FF"/>
                </a:solidFill>
              </a:rPr>
              <a:t>MIMDRAM: An End-to-End Processing-Using-DRAM System for High-Throughput, Energy-Efficient and Programmer-Transparent        	Multiple-Instruction Multiple-Data Processing</a:t>
            </a:r>
            <a:r>
              <a:rPr lang="en-US" sz="1000" dirty="0"/>
              <a:t>,” HPCA 2024.</a:t>
            </a: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11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715239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949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45905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33845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40373774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224450179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31108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Capabilities of Off-The-Shelf Memory</a:t>
            </a:r>
          </a:p>
        </p:txBody>
      </p:sp>
      <p:sp>
        <p:nvSpPr>
          <p:cNvPr id="19459" name="Content Placeholder 2"/>
          <p:cNvSpPr>
            <a:spLocks noGrp="1"/>
          </p:cNvSpPr>
          <p:nvPr>
            <p:ph idx="1"/>
          </p:nvPr>
        </p:nvSpPr>
        <p:spPr>
          <a:xfrm>
            <a:off x="107504" y="1268760"/>
            <a:ext cx="9036496"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Existing DRAM Chips </a:t>
            </a:r>
          </a:p>
          <a:p>
            <a:pPr marL="0" indent="0" algn="ctr" eaLnBrk="1" hangingPunct="1">
              <a:buNone/>
            </a:pPr>
            <a:r>
              <a:rPr lang="en-US" sz="6000" dirty="0">
                <a:solidFill>
                  <a:srgbClr val="FF0000"/>
                </a:solidFill>
                <a:latin typeface="Tahoma" charset="0"/>
                <a:ea typeface="ＭＳ Ｐゴシック" charset="0"/>
                <a:cs typeface="ＭＳ Ｐゴシック" charset="0"/>
              </a:rPr>
              <a:t>Are Already Quite Capable</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98092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0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copy one row into up to 31 other rows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with &gt;99.98% success rate</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85987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1475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16-input AND, NAND, OR, and NOR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622597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2306622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9862826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41491849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455115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2344022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3060935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58944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68143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55330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296377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7D39-C884-2E23-2364-54670C724F87}"/>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E5952B7C-8571-9BD6-A2CF-A4ABC64C01F1}"/>
              </a:ext>
            </a:extLst>
          </p:cNvPr>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a:extLst>
              <a:ext uri="{FF2B5EF4-FFF2-40B4-BE49-F238E27FC236}">
                <a16:creationId xmlns:a16="http://schemas.microsoft.com/office/drawing/2014/main" id="{632DDB21-5EAD-22E8-396B-2C6D878F2EDF}"/>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0285617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6231859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3323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4964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64231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18269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72301243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68871620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data-centric mindset</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47206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255546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45DC-82B4-8590-CC55-77B147C52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43CB-90C0-A029-2676-6C8C78ECF2EF}"/>
              </a:ext>
            </a:extLst>
          </p:cNvPr>
          <p:cNvSpPr>
            <a:spLocks noGrp="1"/>
          </p:cNvSpPr>
          <p:nvPr>
            <p:ph type="title"/>
          </p:nvPr>
        </p:nvSpPr>
        <p:spPr/>
        <p:txBody>
          <a:bodyPr/>
          <a:lstStyle/>
          <a:p>
            <a:r>
              <a:rPr lang="en-US" dirty="0"/>
              <a:t>Referenced Papers, Talks, Artifacts</a:t>
            </a:r>
          </a:p>
        </p:txBody>
      </p:sp>
      <p:sp>
        <p:nvSpPr>
          <p:cNvPr id="3" name="Content Placeholder 2">
            <a:extLst>
              <a:ext uri="{FF2B5EF4-FFF2-40B4-BE49-F238E27FC236}">
                <a16:creationId xmlns:a16="http://schemas.microsoft.com/office/drawing/2014/main" id="{491D97B8-BF87-DFCF-C042-4D6A6AA5896E}"/>
              </a:ext>
            </a:extLst>
          </p:cNvPr>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0E512C-87CD-6DAE-ACD2-8CFF9124EB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414806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D54-B3C2-8550-6C7E-0D32901E5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0A88B-C2E1-A651-CA11-60BDF6E84CA1}"/>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8A98212F-4F0C-3954-F37D-571756FBB9E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F916DB6B-CDCD-5F21-7147-B526DC1BF537}"/>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D070641-68F0-E119-A9AF-0F7ECA46438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6B71977F-7F6B-310D-0B6C-37822AC6A639}"/>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4DEBA450-5260-B030-61BE-7DCD25A77D7E}"/>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41F436A1-9548-B50B-A732-AF3FBC65E38D}"/>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B3920DFC-3F5D-9DD2-6D11-9E2B67CC5FA9}"/>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A0DAD193-ABAB-DD45-166A-9ACB4F22EC3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3092808F-FAB9-1A2C-303E-E66C2D82D90F}"/>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725C84FD-EFE0-6331-BC09-ECC8E9F7BA95}"/>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F75D5B5E-0CBE-D97F-5E3A-D83A1D1AA8D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97DF977B-0E65-C281-80EA-EE5DD4D69548}"/>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C7C63A1-01AE-430F-C119-64134AB62687}"/>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590066FD-3FF5-7FAE-301F-72A3C1F69CFF}"/>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C8C3BB66-D94E-D97F-A893-8EDA519380C3}"/>
              </a:ext>
            </a:extLst>
          </p:cNvPr>
          <p:cNvPicPr>
            <a:picLocks noChangeAspect="1"/>
          </p:cNvPicPr>
          <p:nvPr/>
        </p:nvPicPr>
        <p:blipFill>
          <a:blip r:embed="rId15"/>
          <a:stretch>
            <a:fillRect/>
          </a:stretch>
        </p:blipFill>
        <p:spPr>
          <a:xfrm>
            <a:off x="611390" y="2143769"/>
            <a:ext cx="7908199" cy="4384959"/>
          </a:xfrm>
          <a:prstGeom prst="rect">
            <a:avLst/>
          </a:prstGeom>
        </p:spPr>
      </p:pic>
    </p:spTree>
    <p:extLst>
      <p:ext uri="{BB962C8B-B14F-4D97-AF65-F5344CB8AC3E}">
        <p14:creationId xmlns:p14="http://schemas.microsoft.com/office/powerpoint/2010/main" val="20590665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a:p>
            <a:r>
              <a:rPr lang="en-US" dirty="0">
                <a:solidFill>
                  <a:srgbClr val="0000FF"/>
                </a:solidFill>
              </a:rPr>
              <a:t>ACCESS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3043556" y="5683895"/>
            <a:ext cx="29806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Tahoma"/>
                <a:ea typeface="+mn-ea"/>
                <a:cs typeface="+mn-cs"/>
              </a:rPr>
              <a:t>Thank you!</a:t>
            </a:r>
          </a:p>
        </p:txBody>
      </p:sp>
    </p:spTree>
    <p:extLst>
      <p:ext uri="{BB962C8B-B14F-4D97-AF65-F5344CB8AC3E}">
        <p14:creationId xmlns:p14="http://schemas.microsoft.com/office/powerpoint/2010/main" val="16316386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2792699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0"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dirty="0">
                <a:solidFill>
                  <a:srgbClr val="0000FF"/>
                </a:solidFill>
              </a:rPr>
            </a:b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201633333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July 2024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1" i="0" dirty="0">
                <a:solidFill>
                  <a:srgbClr val="0000FF"/>
                </a:solidFill>
                <a:effectLst/>
                <a:highlight>
                  <a:srgbClr val="FFFFFF"/>
                </a:highlight>
                <a:hlinkClick r:id="rId2">
                  <a:extLst>
                    <a:ext uri="{A12FA001-AC4F-418D-AE19-62706E023703}">
                      <ahyp:hlinkClr xmlns:ahyp="http://schemas.microsoft.com/office/drawing/2018/hyperlinkcolor" val="tx"/>
                    </a:ext>
                  </a:extLst>
                </a:hlinkClick>
              </a:rPr>
              <a:t>https://safari.ethz.ch/safari-newsletter-july-2024/</a:t>
            </a: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1026" name="Picture 2">
            <a:extLst>
              <a:ext uri="{FF2B5EF4-FFF2-40B4-BE49-F238E27FC236}">
                <a16:creationId xmlns:a16="http://schemas.microsoft.com/office/drawing/2014/main" id="{113A6036-35EC-62E4-5E68-6C018697F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2" y="1750079"/>
            <a:ext cx="7956376" cy="44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696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58F3-A402-9947-352A-DC90A7C6B2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8396B33-497D-0C2B-357B-E447F6CD1E65}"/>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November 2024</a:t>
            </a:r>
          </a:p>
          <a:p>
            <a:r>
              <a:rPr lang="en-US" dirty="0"/>
              <a:t>Future of Science Prize Week Keynote Talk</a:t>
            </a:r>
          </a:p>
        </p:txBody>
      </p:sp>
      <p:sp>
        <p:nvSpPr>
          <p:cNvPr id="13" name="Title 1">
            <a:extLst>
              <a:ext uri="{FF2B5EF4-FFF2-40B4-BE49-F238E27FC236}">
                <a16:creationId xmlns:a16="http://schemas.microsoft.com/office/drawing/2014/main" id="{33138C9B-1BFC-214F-574E-5D3A44EBD8FD}"/>
              </a:ext>
            </a:extLst>
          </p:cNvPr>
          <p:cNvSpPr>
            <a:spLocks noGrp="1"/>
          </p:cNvSpPr>
          <p:nvPr>
            <p:ph type="ctrTitle"/>
          </p:nvPr>
        </p:nvSpPr>
        <p:spPr>
          <a:xfrm>
            <a:off x="203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a:extLst>
              <a:ext uri="{FF2B5EF4-FFF2-40B4-BE49-F238E27FC236}">
                <a16:creationId xmlns:a16="http://schemas.microsoft.com/office/drawing/2014/main" id="{DEA99D86-3E03-D735-A58F-217977ABD3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FA7254BA-89E4-3ED2-15EB-A68AC78EBF9C}"/>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71240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9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890442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EC887BA4-9704-46D0-DD5B-C660AA93768C}"/>
            </a:ext>
          </a:extLst>
        </p:cNvPr>
        <p:cNvGrpSpPr/>
        <p:nvPr/>
      </p:nvGrpSpPr>
      <p:grpSpPr>
        <a:xfrm>
          <a:off x="0" y="0"/>
          <a:ext cx="0" cy="0"/>
          <a:chOff x="0" y="0"/>
          <a:chExt cx="0" cy="0"/>
        </a:xfrm>
      </p:grpSpPr>
      <p:sp>
        <p:nvSpPr>
          <p:cNvPr id="28" name="Google Shape;28;p1">
            <a:extLst>
              <a:ext uri="{FF2B5EF4-FFF2-40B4-BE49-F238E27FC236}">
                <a16:creationId xmlns:a16="http://schemas.microsoft.com/office/drawing/2014/main" id="{22890292-A052-F2CE-3C18-D50EEB1E02C4}"/>
              </a:ext>
            </a:extLst>
          </p:cNvPr>
          <p:cNvSpPr txBox="1"/>
          <p:nvPr/>
        </p:nvSpPr>
        <p:spPr>
          <a:xfrm>
            <a:off x="576498" y="3166333"/>
            <a:ext cx="7991100" cy="734017"/>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2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Memory-Centric Computing</a:t>
            </a:r>
            <a:endParaRPr kumimoji="0" sz="36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endParaRPr>
          </a:p>
        </p:txBody>
      </p:sp>
      <p:sp>
        <p:nvSpPr>
          <p:cNvPr id="29" name="Google Shape;29;p1">
            <a:extLst>
              <a:ext uri="{FF2B5EF4-FFF2-40B4-BE49-F238E27FC236}">
                <a16:creationId xmlns:a16="http://schemas.microsoft.com/office/drawing/2014/main" id="{4A5F56E5-0222-5685-B6A8-C73BB1848EB6}"/>
              </a:ext>
            </a:extLst>
          </p:cNvPr>
          <p:cNvSpPr txBox="1"/>
          <p:nvPr/>
        </p:nvSpPr>
        <p:spPr>
          <a:xfrm>
            <a:off x="3717679" y="4521994"/>
            <a:ext cx="1708639" cy="401618"/>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2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Onur Mutlu</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0;p1">
            <a:extLst>
              <a:ext uri="{FF2B5EF4-FFF2-40B4-BE49-F238E27FC236}">
                <a16:creationId xmlns:a16="http://schemas.microsoft.com/office/drawing/2014/main" id="{F3BC3716-0A0A-EBE1-E7FA-AB5F9AA23AF5}"/>
              </a:ext>
            </a:extLst>
          </p:cNvPr>
          <p:cNvSpPr txBox="1"/>
          <p:nvPr/>
        </p:nvSpPr>
        <p:spPr>
          <a:xfrm>
            <a:off x="2285999" y="4959938"/>
            <a:ext cx="4572000" cy="318518"/>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20000"/>
              </a:lnSpc>
              <a:spcBef>
                <a:spcPts val="0"/>
              </a:spcBef>
              <a:spcAft>
                <a:spcPts val="0"/>
              </a:spcAft>
              <a:buClr>
                <a:srgbClr val="000000"/>
              </a:buClr>
              <a:buSzTx/>
              <a:buFontTx/>
              <a:buNone/>
              <a:tabLst/>
              <a:defRPr/>
            </a:pPr>
            <a:r>
              <a:rPr kumimoji="0" lang="en-US" sz="135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ETH Zurich</a:t>
            </a:r>
            <a:endParaRPr kumimoji="0" sz="135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endParaRPr>
          </a:p>
        </p:txBody>
      </p:sp>
      <p:pic>
        <p:nvPicPr>
          <p:cNvPr id="31" name="Google Shape;31;p1">
            <a:extLst>
              <a:ext uri="{FF2B5EF4-FFF2-40B4-BE49-F238E27FC236}">
                <a16:creationId xmlns:a16="http://schemas.microsoft.com/office/drawing/2014/main" id="{80E685CB-35B1-A07F-7EE0-D451AEB619A0}"/>
              </a:ext>
            </a:extLst>
          </p:cNvPr>
          <p:cNvPicPr preferRelativeResize="0"/>
          <p:nvPr/>
        </p:nvPicPr>
        <p:blipFill rotWithShape="1">
          <a:blip r:embed="rId3">
            <a:alphaModFix/>
          </a:blip>
          <a:srcRect/>
          <a:stretch/>
        </p:blipFill>
        <p:spPr>
          <a:xfrm>
            <a:off x="3672563" y="1841361"/>
            <a:ext cx="1798875" cy="702000"/>
          </a:xfrm>
          <a:prstGeom prst="rect">
            <a:avLst/>
          </a:prstGeom>
          <a:noFill/>
          <a:ln>
            <a:noFill/>
          </a:ln>
        </p:spPr>
      </p:pic>
    </p:spTree>
    <p:extLst>
      <p:ext uri="{BB962C8B-B14F-4D97-AF65-F5344CB8AC3E}">
        <p14:creationId xmlns:p14="http://schemas.microsoft.com/office/powerpoint/2010/main" val="3741479751"/>
      </p:ext>
    </p:extLst>
  </p:cSld>
  <p:clrMapOvr>
    <a:masterClrMapping/>
  </p:clrMapOvr>
</p:sld>
</file>

<file path=ppt/theme/_rels/theme5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lIns="0" tIns="0" rIns="0" bIns="0" rtlCol="0" anchor="ctr"/>
      <a:lstStyle>
        <a:defPPr algn="ctr">
          <a:defRPr sz="3200" b="1" dirty="0" smtClean="0">
            <a:solidFill>
              <a:schemeClr val="bg1"/>
            </a:solidFill>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7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236016</TotalTime>
  <Words>4571</Words>
  <Application>Microsoft Macintosh PowerPoint</Application>
  <PresentationFormat>On-screen Show (4:3)</PresentationFormat>
  <Paragraphs>821</Paragraphs>
  <Slides>90</Slides>
  <Notes>18</Notes>
  <HiddenSlides>0</HiddenSlides>
  <MMClips>0</MMClips>
  <ScaleCrop>false</ScaleCrop>
  <HeadingPairs>
    <vt:vector size="6" baseType="variant">
      <vt:variant>
        <vt:lpstr>Fonts Used</vt:lpstr>
      </vt:variant>
      <vt:variant>
        <vt:i4>17</vt:i4>
      </vt:variant>
      <vt:variant>
        <vt:lpstr>Theme</vt:lpstr>
      </vt:variant>
      <vt:variant>
        <vt:i4>68</vt:i4>
      </vt:variant>
      <vt:variant>
        <vt:lpstr>Slide Titles</vt:lpstr>
      </vt:variant>
      <vt:variant>
        <vt:i4>90</vt:i4>
      </vt:variant>
    </vt:vector>
  </HeadingPairs>
  <TitlesOfParts>
    <vt:vector size="175" baseType="lpstr">
      <vt:lpstr>Microsoft Yahei</vt:lpstr>
      <vt:lpstr>ＭＳ Ｐゴシック</vt:lpstr>
      <vt:lpstr>Arial</vt:lpstr>
      <vt:lpstr>Calibri</vt:lpstr>
      <vt:lpstr>Cambria</vt:lpstr>
      <vt:lpstr>Chalkduster</vt:lpstr>
      <vt:lpstr>europa</vt:lpstr>
      <vt:lpstr>Garamond</vt:lpstr>
      <vt:lpstr>Gill Sans</vt:lpstr>
      <vt:lpstr>Gill Sans MT</vt:lpstr>
      <vt:lpstr>Helvetica Neue</vt:lpstr>
      <vt:lpstr>Lucida Grande</vt:lpstr>
      <vt:lpstr>medium-content-sans-serif-font</vt:lpstr>
      <vt:lpstr>Myriad Pro Bold Cond</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95_Edge</vt:lpstr>
      <vt:lpstr>99_Edge</vt:lpstr>
      <vt:lpstr>43_Edge</vt:lpstr>
      <vt:lpstr>100_Edge</vt:lpstr>
      <vt:lpstr>19_Edge</vt:lpstr>
      <vt:lpstr>30_Edge</vt:lpstr>
      <vt:lpstr>41_Edge</vt:lpstr>
      <vt:lpstr>62_Edge</vt:lpstr>
      <vt:lpstr>31_Edge</vt:lpstr>
      <vt:lpstr>1_Office Theme</vt:lpstr>
      <vt:lpstr>3_Office Theme</vt:lpstr>
      <vt:lpstr>11_Edge</vt:lpstr>
      <vt:lpstr>37_Edge</vt:lpstr>
      <vt:lpstr>20_Edge</vt:lpstr>
      <vt:lpstr>155_Edge</vt:lpstr>
      <vt:lpstr>Title &amp; Bullets</vt:lpstr>
      <vt:lpstr>19_Office Theme</vt:lpstr>
      <vt:lpstr>20_Office Theme</vt:lpstr>
      <vt:lpstr>21_Office Theme</vt:lpstr>
      <vt:lpstr>22_Office Theme</vt:lpstr>
      <vt:lpstr>5_sesha-theme</vt:lpstr>
      <vt:lpstr>7_Office Theme</vt:lpstr>
      <vt:lpstr>32_Edge</vt:lpstr>
      <vt:lpstr>25_Edge</vt:lpstr>
      <vt:lpstr>157_Edge</vt:lpstr>
      <vt:lpstr>26_Edge</vt:lpstr>
      <vt:lpstr>137_Edge</vt:lpstr>
      <vt:lpstr>Office 主题​​</vt:lpstr>
      <vt:lpstr>PowerPoint Presentation</vt:lpstr>
      <vt:lpstr>Memory-Centric Computing</vt:lpstr>
      <vt:lpstr>Problem</vt:lpstr>
      <vt:lpstr>Data is Key for AI, ML, Genomics, …</vt:lpstr>
      <vt:lpstr>Huge Demand for Performance &amp; Efficiency</vt:lpstr>
      <vt:lpstr>Huge Demand for Performance &amp; Efficiency</vt:lpstr>
      <vt:lpstr>Do We Want This?</vt:lpstr>
      <vt:lpstr>Or This?</vt:lpstr>
      <vt:lpstr>Challenge and Opportunity for Future</vt:lpstr>
      <vt:lpstr>The Problem</vt:lpstr>
      <vt:lpstr>Today’s Computing Systems</vt:lpstr>
      <vt:lpstr>Perils of Processor-Centric Design</vt:lpstr>
      <vt:lpstr>Deeper and Larger Memory Hierarchies</vt:lpstr>
      <vt:lpstr>AMD’s 3D Last Level Cache (2021)</vt:lpstr>
      <vt:lpstr>Deeper and Larger Memory Hierarchies</vt:lpstr>
      <vt:lpstr>Deeper and Larger Memory Hierarchies</vt:lpstr>
      <vt:lpstr>It’s the Memory, Stupid!</vt:lpstr>
      <vt:lpstr>Processor-Centric System Performance</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Example Energy Breakdowns</vt:lpstr>
      <vt:lpstr>Fundamental Problem</vt:lpstr>
      <vt:lpstr>We Need A Paradigm Shift To …</vt:lpstr>
      <vt:lpstr>Process Data Where It Makes Sense </vt:lpstr>
      <vt:lpstr>Memory as an Accelerator</vt:lpstr>
      <vt:lpstr>Goal: Processing Inside Memory/Storage</vt:lpstr>
      <vt:lpstr>Processing in/near Memory: An Old Idea</vt:lpstr>
      <vt:lpstr>Processing in/near Memory: An Old Idea</vt:lpstr>
      <vt:lpstr>Why In-Memory Computation Today?</vt:lpstr>
      <vt:lpstr>Processing in Memory: Two Types</vt:lpstr>
      <vt:lpstr>Processing-in-Memory Landscape Today </vt:lpstr>
      <vt:lpstr>Processing-in-Memory Landscape Today</vt:lpstr>
      <vt:lpstr>Processing-in-Memory Landscape Today</vt:lpstr>
      <vt:lpstr>Opportunity: 3D-Stacked Logic+Memory</vt:lpstr>
      <vt:lpstr>Tesseract System for Graph Processing</vt:lpstr>
      <vt:lpstr>Tesseract Graph Processing Performance</vt:lpstr>
      <vt:lpstr>Tesseract Graph Processing System Energy</vt:lpstr>
      <vt:lpstr>Processing in Memory: Two Types</vt:lpstr>
      <vt:lpstr>Processing using DRAM</vt:lpstr>
      <vt:lpstr>Future Systems: In-Memory Copy</vt:lpstr>
      <vt:lpstr>RowClone: In-DRAM Row Copy</vt:lpstr>
      <vt:lpstr>RowClone: Latency and Energy Savings</vt:lpstr>
      <vt:lpstr>More on RowClone</vt:lpstr>
      <vt:lpstr>In-DRAM AND/OR: Triple Row Activation</vt:lpstr>
      <vt:lpstr>Bulk Bitwise Operations in Workloads</vt:lpstr>
      <vt:lpstr>In-DRAM Acceleration of Database Queries</vt:lpstr>
      <vt:lpstr>More on Ambit</vt:lpstr>
      <vt:lpstr>Capabilities of Off-The-Shelf Memory</vt:lpstr>
      <vt:lpstr>Real Processing Using Memory Prototype</vt:lpstr>
      <vt:lpstr>Real Processing-using-Memory Prototype</vt:lpstr>
      <vt:lpstr>Real Processing-using-Memory Prototype</vt:lpstr>
      <vt:lpstr>Microbenchmark Copy/Initialization Throughput</vt:lpstr>
      <vt:lpstr>More on PiDRAM</vt:lpstr>
      <vt:lpstr>DRAM Chips Are Already (Quite) Capable!</vt:lpstr>
      <vt:lpstr>The Capability of COTS DRAM Chips </vt:lpstr>
      <vt:lpstr>Key Idea: NOT Operation</vt:lpstr>
      <vt:lpstr>Key Idea: NAND, NOR, AND, OR</vt:lpstr>
      <vt:lpstr>DRAM Chips Tested</vt:lpstr>
      <vt:lpstr>Performing AND, NAND, OR, and NOR</vt:lpstr>
      <vt:lpstr>Performing AND, NAND, OR, and NOR</vt:lpstr>
      <vt:lpstr>In-DRAM Physical Unclonable Functions</vt:lpstr>
      <vt:lpstr>In-DRAM True Random Number Generation</vt:lpstr>
      <vt:lpstr>In-DRAM True Random Number Generation</vt:lpstr>
      <vt:lpstr>In-DRAM True Random Number Generation</vt:lpstr>
      <vt:lpstr>In-Flash Bulk Bitwise Execution</vt:lpstr>
      <vt:lpstr>PIM Review and Open Problems</vt:lpstr>
      <vt:lpstr>Eliminating the Adoption Barriers</vt:lpstr>
      <vt:lpstr>Potential Barriers to Adoption of PIM</vt:lpstr>
      <vt:lpstr>We Need to Revisit the Entire Stack</vt:lpstr>
      <vt:lpstr>Concluding Remarks</vt:lpstr>
      <vt:lpstr>Challenge and Opportunity for Future</vt:lpstr>
      <vt:lpstr>Challenge and Opportunity for Future</vt:lpstr>
      <vt:lpstr>Challenge and Opportunity for Future</vt:lpstr>
      <vt:lpstr>Concluding Remarks</vt:lpstr>
      <vt:lpstr>Fundamentally Better Architectures</vt:lpstr>
      <vt:lpstr>PowerPoint Presentation</vt:lpstr>
      <vt:lpstr>We Need to Revisit the Entire Stack</vt:lpstr>
      <vt:lpstr>PIM Review and Open Problems</vt:lpstr>
      <vt:lpstr>Referenced Papers, Talks, Artifacts</vt:lpstr>
      <vt:lpstr>Open Source Tools: SAFARI GitHub</vt:lpstr>
      <vt:lpstr>Funding Acknowledgments</vt:lpstr>
      <vt:lpstr>Acknowledgments</vt:lpstr>
      <vt:lpstr>SAFARI Newsletter June 2023 Edition</vt:lpstr>
      <vt:lpstr>SAFARI Newsletter July 2024 Edition</vt:lpstr>
      <vt:lpstr>Memory-Centric Computing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3193</cp:revision>
  <cp:lastPrinted>2017-12-05T03:30:35Z</cp:lastPrinted>
  <dcterms:created xsi:type="dcterms:W3CDTF">2010-10-08T20:41:54Z</dcterms:created>
  <dcterms:modified xsi:type="dcterms:W3CDTF">2024-11-01T01:52:08Z</dcterms:modified>
</cp:coreProperties>
</file>