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9.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0.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1.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2.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3.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4.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5.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6.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7.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18.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9.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20.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21.xml" ContentType="application/vnd.openxmlformats-officedocument.theme+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22.xml" ContentType="application/vnd.openxmlformats-officedocument.theme+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23.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4.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25.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theme/theme26.xml" ContentType="application/vnd.openxmlformats-officedocument.theme+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theme/theme27.xml" ContentType="application/vnd.openxmlformats-officedocument.theme+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theme/theme28.xml" ContentType="application/vnd.openxmlformats-officedocument.theme+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theme/theme29.xml" ContentType="application/vnd.openxmlformats-officedocument.theme+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theme/theme30.xml" ContentType="application/vnd.openxmlformats-officedocument.theme+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theme/theme31.xml" ContentType="application/vnd.openxmlformats-officedocument.theme+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theme/theme32.xml" ContentType="application/vnd.openxmlformats-officedocument.theme+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theme/theme33.xml" ContentType="application/vnd.openxmlformats-officedocument.theme+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theme/theme34.xml" ContentType="application/vnd.openxmlformats-officedocument.theme+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theme/theme35.xml" ContentType="application/vnd.openxmlformats-officedocument.theme+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theme/theme36.xml" ContentType="application/vnd.openxmlformats-officedocument.theme+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theme/theme37.xml" ContentType="application/vnd.openxmlformats-officedocument.theme+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theme/theme38.xml" ContentType="application/vnd.openxmlformats-officedocument.theme+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theme/theme39.xml" ContentType="application/vnd.openxmlformats-officedocument.theme+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theme/theme40.xml" ContentType="application/vnd.openxmlformats-officedocument.theme+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theme/theme41.xml" ContentType="application/vnd.openxmlformats-officedocument.theme+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theme/theme42.xml" ContentType="application/vnd.openxmlformats-officedocument.theme+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theme/theme43.xml" ContentType="application/vnd.openxmlformats-officedocument.theme+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theme/theme44.xml" ContentType="application/vnd.openxmlformats-officedocument.theme+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theme/theme45.xml" ContentType="application/vnd.openxmlformats-officedocument.theme+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theme/theme46.xml" ContentType="application/vnd.openxmlformats-officedocument.theme+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theme/theme47.xml" ContentType="application/vnd.openxmlformats-officedocument.theme+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theme/theme48.xml" ContentType="application/vnd.openxmlformats-officedocument.theme+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theme/theme49.xml" ContentType="application/vnd.openxmlformats-officedocument.theme+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theme/theme50.xml" ContentType="application/vnd.openxmlformats-officedocument.theme+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theme/theme51.xml" ContentType="application/vnd.openxmlformats-officedocument.theme+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theme/theme52.xml" ContentType="application/vnd.openxmlformats-officedocument.theme+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theme/theme53.xml" ContentType="application/vnd.openxmlformats-officedocument.theme+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theme/theme54.xml" ContentType="application/vnd.openxmlformats-officedocument.theme+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theme/theme55.xml" ContentType="application/vnd.openxmlformats-officedocument.theme+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theme/theme56.xml" ContentType="application/vnd.openxmlformats-officedocument.theme+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theme/theme57.xml" ContentType="application/vnd.openxmlformats-officedocument.theme+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theme/theme58.xml" ContentType="application/vnd.openxmlformats-officedocument.theme+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theme/theme59.xml" ContentType="application/vnd.openxmlformats-officedocument.theme+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theme/theme60.xml" ContentType="application/vnd.openxmlformats-officedocument.theme+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theme/theme61.xml" ContentType="application/vnd.openxmlformats-officedocument.theme+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theme/theme62.xml" ContentType="application/vnd.openxmlformats-officedocument.theme+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theme/theme63.xml" ContentType="application/vnd.openxmlformats-officedocument.theme+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theme/theme64.xml" ContentType="application/vnd.openxmlformats-officedocument.theme+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theme/theme65.xml" ContentType="application/vnd.openxmlformats-officedocument.theme+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theme/theme66.xml" ContentType="application/vnd.openxmlformats-officedocument.theme+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theme/theme67.xml" ContentType="application/vnd.openxmlformats-officedocument.theme+xml"/>
  <Override PartName="/ppt/theme/theme68.xml" ContentType="application/vnd.openxmlformats-officedocument.theme+xml"/>
  <Override PartName="/ppt/theme/theme6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theme/themeOverride1.xml" ContentType="application/vnd.openxmlformats-officedocument.themeOverride+xml"/>
  <Override PartName="/ppt/charts/chart4.xml" ContentType="application/vnd.openxmlformats-officedocument.drawingml.chart+xml"/>
  <Override PartName="/ppt/theme/themeOverride2.xml" ContentType="application/vnd.openxmlformats-officedocument.themeOverride+xml"/>
  <Override PartName="/ppt/charts/chart5.xml" ContentType="application/vnd.openxmlformats-officedocument.drawingml.chart+xml"/>
  <Override PartName="/ppt/theme/themeOverride3.xml" ContentType="application/vnd.openxmlformats-officedocument.themeOverride+xml"/>
  <Override PartName="/ppt/charts/chart6.xml" ContentType="application/vnd.openxmlformats-officedocument.drawingml.chart+xml"/>
  <Override PartName="/ppt/theme/themeOverride4.xml" ContentType="application/vnd.openxmlformats-officedocument.themeOverr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7.xml" ContentType="application/vnd.openxmlformats-officedocument.drawingml.chart+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8.xml" ContentType="application/vnd.openxmlformats-officedocument.drawingml.chart+xml"/>
  <Override PartName="/ppt/theme/themeOverride5.xml" ContentType="application/vnd.openxmlformats-officedocument.themeOverride+xml"/>
  <Override PartName="/ppt/charts/chart9.xml" ContentType="application/vnd.openxmlformats-officedocument.drawingml.chart+xml"/>
  <Override PartName="/ppt/theme/themeOverride6.xml" ContentType="application/vnd.openxmlformats-officedocument.themeOverride+xml"/>
  <Override PartName="/ppt/drawings/drawing1.xml" ContentType="application/vnd.openxmlformats-officedocument.drawingml.chartshapes+xml"/>
  <Override PartName="/ppt/charts/chart10.xml" ContentType="application/vnd.openxmlformats-officedocument.drawingml.chart+xml"/>
  <Override PartName="/ppt/theme/themeOverride7.xml" ContentType="application/vnd.openxmlformats-officedocument.themeOverride+xml"/>
  <Override PartName="/ppt/drawings/drawing2.xml" ContentType="application/vnd.openxmlformats-officedocument.drawingml.chartshapes+xml"/>
  <Override PartName="/ppt/notesSlides/notesSlide28.xml" ContentType="application/vnd.openxmlformats-officedocument.presentationml.notesSlide+xml"/>
  <Override PartName="/ppt/charts/chart11.xml" ContentType="application/vnd.openxmlformats-officedocument.drawingml.chart+xml"/>
  <Override PartName="/ppt/theme/themeOverride8.xml" ContentType="application/vnd.openxmlformats-officedocument.themeOverride+xml"/>
  <Override PartName="/ppt/drawings/drawing3.xml" ContentType="application/vnd.openxmlformats-officedocument.drawingml.chartshapes+xml"/>
  <Override PartName="/ppt/charts/chart12.xml" ContentType="application/vnd.openxmlformats-officedocument.drawingml.chart+xml"/>
  <Override PartName="/ppt/theme/themeOverride9.xml" ContentType="application/vnd.openxmlformats-officedocument.themeOverride+xml"/>
  <Override PartName="/ppt/charts/chart13.xml" ContentType="application/vnd.openxmlformats-officedocument.drawingml.chart+xml"/>
  <Override PartName="/ppt/theme/themeOverride10.xml" ContentType="application/vnd.openxmlformats-officedocument.themeOverride+xml"/>
  <Override PartName="/ppt/charts/chart14.xml" ContentType="application/vnd.openxmlformats-officedocument.drawingml.chart+xml"/>
  <Override PartName="/ppt/theme/themeOverride11.xml" ContentType="application/vnd.openxmlformats-officedocument.themeOverr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rts/chart15.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812" r:id="rId3"/>
    <p:sldMasterId id="2147483824" r:id="rId4"/>
    <p:sldMasterId id="2147483848" r:id="rId5"/>
    <p:sldMasterId id="2147483872" r:id="rId6"/>
    <p:sldMasterId id="2147483909" r:id="rId7"/>
    <p:sldMasterId id="2147483936" r:id="rId8"/>
    <p:sldMasterId id="2147484074" r:id="rId9"/>
    <p:sldMasterId id="2147484087" r:id="rId10"/>
    <p:sldMasterId id="2147484099" r:id="rId11"/>
    <p:sldMasterId id="2147484281" r:id="rId12"/>
    <p:sldMasterId id="2147484522" r:id="rId13"/>
    <p:sldMasterId id="2147484571" r:id="rId14"/>
    <p:sldMasterId id="2147484777" r:id="rId15"/>
    <p:sldMasterId id="2147484837" r:id="rId16"/>
    <p:sldMasterId id="2147484849" r:id="rId17"/>
    <p:sldMasterId id="2147484861" r:id="rId18"/>
    <p:sldMasterId id="2147484873" r:id="rId19"/>
    <p:sldMasterId id="2147484969" r:id="rId20"/>
    <p:sldMasterId id="2147485410" r:id="rId21"/>
    <p:sldMasterId id="2147485520" r:id="rId22"/>
    <p:sldMasterId id="2147485532" r:id="rId23"/>
    <p:sldMasterId id="2147485652" r:id="rId24"/>
    <p:sldMasterId id="2147485665" r:id="rId25"/>
    <p:sldMasterId id="2147485714" r:id="rId26"/>
    <p:sldMasterId id="2147486472" r:id="rId27"/>
    <p:sldMasterId id="2147486594" r:id="rId28"/>
    <p:sldMasterId id="2147486871" r:id="rId29"/>
    <p:sldMasterId id="2147486966" r:id="rId30"/>
    <p:sldMasterId id="2147487120" r:id="rId31"/>
    <p:sldMasterId id="2147487144" r:id="rId32"/>
    <p:sldMasterId id="2147487194" r:id="rId33"/>
    <p:sldMasterId id="2147487206" r:id="rId34"/>
    <p:sldMasterId id="2147487258" r:id="rId35"/>
    <p:sldMasterId id="2147487459" r:id="rId36"/>
    <p:sldMasterId id="2147487471" r:id="rId37"/>
    <p:sldMasterId id="2147487574" r:id="rId38"/>
    <p:sldMasterId id="2147487623" r:id="rId39"/>
    <p:sldMasterId id="2147487743" r:id="rId40"/>
    <p:sldMasterId id="2147487755" r:id="rId41"/>
    <p:sldMasterId id="2147488050" r:id="rId42"/>
    <p:sldMasterId id="2147488076" r:id="rId43"/>
    <p:sldMasterId id="2147488101" r:id="rId44"/>
    <p:sldMasterId id="2147488114" r:id="rId45"/>
    <p:sldMasterId id="2147488152" r:id="rId46"/>
    <p:sldMasterId id="2147488164" r:id="rId47"/>
    <p:sldMasterId id="2147488189" r:id="rId48"/>
    <p:sldMasterId id="2147488241" r:id="rId49"/>
    <p:sldMasterId id="2147488253" r:id="rId50"/>
    <p:sldMasterId id="2147488265" r:id="rId51"/>
    <p:sldMasterId id="2147488277" r:id="rId52"/>
    <p:sldMasterId id="2147488289" r:id="rId53"/>
    <p:sldMasterId id="2147488329" r:id="rId54"/>
    <p:sldMasterId id="2147488379" r:id="rId55"/>
    <p:sldMasterId id="2147488499" r:id="rId56"/>
    <p:sldMasterId id="2147488512" r:id="rId57"/>
    <p:sldMasterId id="2147488524" r:id="rId58"/>
    <p:sldMasterId id="2147488560" r:id="rId59"/>
    <p:sldMasterId id="2147488573" r:id="rId60"/>
    <p:sldMasterId id="2147488580" r:id="rId61"/>
    <p:sldMasterId id="2147488653" r:id="rId62"/>
    <p:sldMasterId id="2147488718" r:id="rId63"/>
    <p:sldMasterId id="2147488743" r:id="rId64"/>
    <p:sldMasterId id="2147488804" r:id="rId65"/>
    <p:sldMasterId id="2147488816" r:id="rId66"/>
    <p:sldMasterId id="2147488829" r:id="rId67"/>
  </p:sldMasterIdLst>
  <p:notesMasterIdLst>
    <p:notesMasterId r:id="rId303"/>
  </p:notesMasterIdLst>
  <p:handoutMasterIdLst>
    <p:handoutMasterId r:id="rId304"/>
  </p:handoutMasterIdLst>
  <p:sldIdLst>
    <p:sldId id="3122" r:id="rId68"/>
    <p:sldId id="2558" r:id="rId69"/>
    <p:sldId id="2559" r:id="rId70"/>
    <p:sldId id="2563" r:id="rId71"/>
    <p:sldId id="2566" r:id="rId72"/>
    <p:sldId id="2560" r:id="rId73"/>
    <p:sldId id="2564" r:id="rId74"/>
    <p:sldId id="2567" r:id="rId75"/>
    <p:sldId id="2568" r:id="rId76"/>
    <p:sldId id="2570" r:id="rId77"/>
    <p:sldId id="2572" r:id="rId78"/>
    <p:sldId id="2689" r:id="rId79"/>
    <p:sldId id="2690" r:id="rId80"/>
    <p:sldId id="2691" r:id="rId81"/>
    <p:sldId id="2573" r:id="rId82"/>
    <p:sldId id="2575" r:id="rId83"/>
    <p:sldId id="2586" r:id="rId84"/>
    <p:sldId id="2569" r:id="rId85"/>
    <p:sldId id="2550" r:id="rId86"/>
    <p:sldId id="5162" r:id="rId87"/>
    <p:sldId id="5163" r:id="rId88"/>
    <p:sldId id="2589" r:id="rId89"/>
    <p:sldId id="5164" r:id="rId90"/>
    <p:sldId id="2580" r:id="rId91"/>
    <p:sldId id="5165" r:id="rId92"/>
    <p:sldId id="5166" r:id="rId93"/>
    <p:sldId id="2554" r:id="rId94"/>
    <p:sldId id="2581" r:id="rId95"/>
    <p:sldId id="2582" r:id="rId96"/>
    <p:sldId id="2583" r:id="rId97"/>
    <p:sldId id="2577" r:id="rId98"/>
    <p:sldId id="2649" r:id="rId99"/>
    <p:sldId id="2670" r:id="rId100"/>
    <p:sldId id="2578" r:id="rId101"/>
    <p:sldId id="2592" r:id="rId102"/>
    <p:sldId id="2587" r:id="rId103"/>
    <p:sldId id="5279" r:id="rId104"/>
    <p:sldId id="5168" r:id="rId105"/>
    <p:sldId id="5182" r:id="rId106"/>
    <p:sldId id="5183" r:id="rId107"/>
    <p:sldId id="5184" r:id="rId108"/>
    <p:sldId id="5173" r:id="rId109"/>
    <p:sldId id="5174" r:id="rId110"/>
    <p:sldId id="5175" r:id="rId111"/>
    <p:sldId id="5176" r:id="rId112"/>
    <p:sldId id="5280" r:id="rId113"/>
    <p:sldId id="5285" r:id="rId114"/>
    <p:sldId id="5284" r:id="rId115"/>
    <p:sldId id="5177" r:id="rId116"/>
    <p:sldId id="5178" r:id="rId117"/>
    <p:sldId id="5179" r:id="rId118"/>
    <p:sldId id="5180" r:id="rId119"/>
    <p:sldId id="5181" r:id="rId120"/>
    <p:sldId id="2650" r:id="rId121"/>
    <p:sldId id="2591" r:id="rId122"/>
    <p:sldId id="2607" r:id="rId123"/>
    <p:sldId id="2593" r:id="rId124"/>
    <p:sldId id="2606" r:id="rId125"/>
    <p:sldId id="2652" r:id="rId126"/>
    <p:sldId id="2594" r:id="rId127"/>
    <p:sldId id="2595" r:id="rId128"/>
    <p:sldId id="5212" r:id="rId129"/>
    <p:sldId id="5213" r:id="rId130"/>
    <p:sldId id="5214" r:id="rId131"/>
    <p:sldId id="2597" r:id="rId132"/>
    <p:sldId id="2599" r:id="rId133"/>
    <p:sldId id="2600" r:id="rId134"/>
    <p:sldId id="2601" r:id="rId135"/>
    <p:sldId id="2602" r:id="rId136"/>
    <p:sldId id="2603" r:id="rId137"/>
    <p:sldId id="2604" r:id="rId138"/>
    <p:sldId id="5185" r:id="rId139"/>
    <p:sldId id="5186" r:id="rId140"/>
    <p:sldId id="2608" r:id="rId141"/>
    <p:sldId id="2609" r:id="rId142"/>
    <p:sldId id="5187" r:id="rId143"/>
    <p:sldId id="5188" r:id="rId144"/>
    <p:sldId id="5189" r:id="rId145"/>
    <p:sldId id="2610" r:id="rId146"/>
    <p:sldId id="2618" r:id="rId147"/>
    <p:sldId id="5198" r:id="rId148"/>
    <p:sldId id="5190" r:id="rId149"/>
    <p:sldId id="5191" r:id="rId150"/>
    <p:sldId id="5192" r:id="rId151"/>
    <p:sldId id="5193" r:id="rId152"/>
    <p:sldId id="5194" r:id="rId153"/>
    <p:sldId id="5195" r:id="rId154"/>
    <p:sldId id="5196" r:id="rId155"/>
    <p:sldId id="2371" r:id="rId156"/>
    <p:sldId id="4983" r:id="rId157"/>
    <p:sldId id="2620" r:id="rId158"/>
    <p:sldId id="2693" r:id="rId159"/>
    <p:sldId id="5215" r:id="rId160"/>
    <p:sldId id="5216" r:id="rId161"/>
    <p:sldId id="5199" r:id="rId162"/>
    <p:sldId id="5197" r:id="rId163"/>
    <p:sldId id="5200" r:id="rId164"/>
    <p:sldId id="5201" r:id="rId165"/>
    <p:sldId id="5202" r:id="rId166"/>
    <p:sldId id="5203" r:id="rId167"/>
    <p:sldId id="5204" r:id="rId168"/>
    <p:sldId id="3730" r:id="rId169"/>
    <p:sldId id="3731" r:id="rId170"/>
    <p:sldId id="2694" r:id="rId171"/>
    <p:sldId id="4156" r:id="rId172"/>
    <p:sldId id="4157" r:id="rId173"/>
    <p:sldId id="3735" r:id="rId174"/>
    <p:sldId id="3736" r:id="rId175"/>
    <p:sldId id="5205" r:id="rId176"/>
    <p:sldId id="5206" r:id="rId177"/>
    <p:sldId id="3737" r:id="rId178"/>
    <p:sldId id="3738" r:id="rId179"/>
    <p:sldId id="2630" r:id="rId180"/>
    <p:sldId id="5207" r:id="rId181"/>
    <p:sldId id="5208" r:id="rId182"/>
    <p:sldId id="5209" r:id="rId183"/>
    <p:sldId id="4689" r:id="rId184"/>
    <p:sldId id="5210" r:id="rId185"/>
    <p:sldId id="5211" r:id="rId186"/>
    <p:sldId id="3743" r:id="rId187"/>
    <p:sldId id="5217" r:id="rId188"/>
    <p:sldId id="5218" r:id="rId189"/>
    <p:sldId id="5219" r:id="rId190"/>
    <p:sldId id="5220" r:id="rId191"/>
    <p:sldId id="5221" r:id="rId192"/>
    <p:sldId id="5222" r:id="rId193"/>
    <p:sldId id="3759" r:id="rId194"/>
    <p:sldId id="2647" r:id="rId195"/>
    <p:sldId id="2653" r:id="rId196"/>
    <p:sldId id="2654" r:id="rId197"/>
    <p:sldId id="2655" r:id="rId198"/>
    <p:sldId id="2656" r:id="rId199"/>
    <p:sldId id="2657" r:id="rId200"/>
    <p:sldId id="2659" r:id="rId201"/>
    <p:sldId id="2660" r:id="rId202"/>
    <p:sldId id="2661" r:id="rId203"/>
    <p:sldId id="5223" r:id="rId204"/>
    <p:sldId id="5224" r:id="rId205"/>
    <p:sldId id="5225" r:id="rId206"/>
    <p:sldId id="5226" r:id="rId207"/>
    <p:sldId id="5227" r:id="rId208"/>
    <p:sldId id="2662" r:id="rId209"/>
    <p:sldId id="5228" r:id="rId210"/>
    <p:sldId id="5229" r:id="rId211"/>
    <p:sldId id="5230" r:id="rId212"/>
    <p:sldId id="5231" r:id="rId213"/>
    <p:sldId id="5232" r:id="rId214"/>
    <p:sldId id="5233" r:id="rId215"/>
    <p:sldId id="5234" r:id="rId216"/>
    <p:sldId id="5235" r:id="rId217"/>
    <p:sldId id="5236" r:id="rId218"/>
    <p:sldId id="5237" r:id="rId219"/>
    <p:sldId id="5238" r:id="rId220"/>
    <p:sldId id="5239" r:id="rId221"/>
    <p:sldId id="5240" r:id="rId222"/>
    <p:sldId id="5241" r:id="rId223"/>
    <p:sldId id="5242" r:id="rId224"/>
    <p:sldId id="5243" r:id="rId225"/>
    <p:sldId id="5244" r:id="rId226"/>
    <p:sldId id="5245" r:id="rId227"/>
    <p:sldId id="5246" r:id="rId228"/>
    <p:sldId id="5247" r:id="rId229"/>
    <p:sldId id="5248" r:id="rId230"/>
    <p:sldId id="5249" r:id="rId231"/>
    <p:sldId id="257" r:id="rId232"/>
    <p:sldId id="382" r:id="rId233"/>
    <p:sldId id="461" r:id="rId234"/>
    <p:sldId id="464" r:id="rId235"/>
    <p:sldId id="380" r:id="rId236"/>
    <p:sldId id="3602" r:id="rId237"/>
    <p:sldId id="5250" r:id="rId238"/>
    <p:sldId id="5251" r:id="rId239"/>
    <p:sldId id="5252" r:id="rId240"/>
    <p:sldId id="5253" r:id="rId241"/>
    <p:sldId id="5254" r:id="rId242"/>
    <p:sldId id="5255" r:id="rId243"/>
    <p:sldId id="5256" r:id="rId244"/>
    <p:sldId id="5257" r:id="rId245"/>
    <p:sldId id="5258" r:id="rId246"/>
    <p:sldId id="5259" r:id="rId247"/>
    <p:sldId id="5260" r:id="rId248"/>
    <p:sldId id="5261" r:id="rId249"/>
    <p:sldId id="5262" r:id="rId250"/>
    <p:sldId id="5263" r:id="rId251"/>
    <p:sldId id="5264" r:id="rId252"/>
    <p:sldId id="5265" r:id="rId253"/>
    <p:sldId id="5266" r:id="rId254"/>
    <p:sldId id="5267" r:id="rId255"/>
    <p:sldId id="5268" r:id="rId256"/>
    <p:sldId id="5269" r:id="rId257"/>
    <p:sldId id="5270" r:id="rId258"/>
    <p:sldId id="5271" r:id="rId259"/>
    <p:sldId id="5272" r:id="rId260"/>
    <p:sldId id="5273" r:id="rId261"/>
    <p:sldId id="2679" r:id="rId262"/>
    <p:sldId id="3802" r:id="rId263"/>
    <p:sldId id="3803" r:id="rId264"/>
    <p:sldId id="3804" r:id="rId265"/>
    <p:sldId id="4206" r:id="rId266"/>
    <p:sldId id="2680" r:id="rId267"/>
    <p:sldId id="2681" r:id="rId268"/>
    <p:sldId id="5274" r:id="rId269"/>
    <p:sldId id="587" r:id="rId270"/>
    <p:sldId id="2682" r:id="rId271"/>
    <p:sldId id="5275" r:id="rId272"/>
    <p:sldId id="5281" r:id="rId273"/>
    <p:sldId id="5282" r:id="rId274"/>
    <p:sldId id="5276" r:id="rId275"/>
    <p:sldId id="2686" r:id="rId276"/>
    <p:sldId id="5277" r:id="rId277"/>
    <p:sldId id="5283" r:id="rId278"/>
    <p:sldId id="4424" r:id="rId279"/>
    <p:sldId id="4425" r:id="rId280"/>
    <p:sldId id="1863" r:id="rId281"/>
    <p:sldId id="1534" r:id="rId282"/>
    <p:sldId id="4921" r:id="rId283"/>
    <p:sldId id="4922" r:id="rId284"/>
    <p:sldId id="4923" r:id="rId285"/>
    <p:sldId id="4924" r:id="rId286"/>
    <p:sldId id="4925" r:id="rId287"/>
    <p:sldId id="4928" r:id="rId288"/>
    <p:sldId id="4929" r:id="rId289"/>
    <p:sldId id="4930" r:id="rId290"/>
    <p:sldId id="4931" r:id="rId291"/>
    <p:sldId id="3143" r:id="rId292"/>
    <p:sldId id="3144" r:id="rId293"/>
    <p:sldId id="3145" r:id="rId294"/>
    <p:sldId id="3146" r:id="rId295"/>
    <p:sldId id="3147" r:id="rId296"/>
    <p:sldId id="5286" r:id="rId297"/>
    <p:sldId id="4145" r:id="rId298"/>
    <p:sldId id="3583" r:id="rId299"/>
    <p:sldId id="3614" r:id="rId300"/>
    <p:sldId id="3615" r:id="rId301"/>
    <p:sldId id="4405" r:id="rId302"/>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66FFFF"/>
    <a:srgbClr val="0432FF"/>
    <a:srgbClr val="FF00C4"/>
    <a:srgbClr val="1A5712"/>
    <a:srgbClr val="948A54"/>
    <a:srgbClr val="2A55D6"/>
    <a:srgbClr val="8C0000"/>
    <a:srgbClr val="663D6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6104" autoAdjust="0"/>
    <p:restoredTop sz="99433" autoAdjust="0"/>
  </p:normalViewPr>
  <p:slideViewPr>
    <p:cSldViewPr>
      <p:cViewPr varScale="1">
        <p:scale>
          <a:sx n="93" d="100"/>
          <a:sy n="93" d="100"/>
        </p:scale>
        <p:origin x="368" y="20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101" d="100"/>
          <a:sy n="101" d="100"/>
        </p:scale>
        <p:origin x="-3228" y="-108"/>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50.xml"/><Relationship Id="rId299" Type="http://schemas.openxmlformats.org/officeDocument/2006/relationships/slide" Target="slides/slide232.xml"/><Relationship Id="rId21" Type="http://schemas.openxmlformats.org/officeDocument/2006/relationships/slideMaster" Target="slideMasters/slideMaster21.xml"/><Relationship Id="rId63" Type="http://schemas.openxmlformats.org/officeDocument/2006/relationships/slideMaster" Target="slideMasters/slideMaster63.xml"/><Relationship Id="rId159" Type="http://schemas.openxmlformats.org/officeDocument/2006/relationships/slide" Target="slides/slide92.xml"/><Relationship Id="rId170" Type="http://schemas.openxmlformats.org/officeDocument/2006/relationships/slide" Target="slides/slide103.xml"/><Relationship Id="rId226" Type="http://schemas.openxmlformats.org/officeDocument/2006/relationships/slide" Target="slides/slide159.xml"/><Relationship Id="rId268" Type="http://schemas.openxmlformats.org/officeDocument/2006/relationships/slide" Target="slides/slide201.xml"/><Relationship Id="rId32" Type="http://schemas.openxmlformats.org/officeDocument/2006/relationships/slideMaster" Target="slideMasters/slideMaster32.xml"/><Relationship Id="rId74" Type="http://schemas.openxmlformats.org/officeDocument/2006/relationships/slide" Target="slides/slide7.xml"/><Relationship Id="rId128" Type="http://schemas.openxmlformats.org/officeDocument/2006/relationships/slide" Target="slides/slide61.xml"/><Relationship Id="rId5" Type="http://schemas.openxmlformats.org/officeDocument/2006/relationships/slideMaster" Target="slideMasters/slideMaster5.xml"/><Relationship Id="rId181" Type="http://schemas.openxmlformats.org/officeDocument/2006/relationships/slide" Target="slides/slide114.xml"/><Relationship Id="rId237" Type="http://schemas.openxmlformats.org/officeDocument/2006/relationships/slide" Target="slides/slide170.xml"/><Relationship Id="rId279" Type="http://schemas.openxmlformats.org/officeDocument/2006/relationships/slide" Target="slides/slide212.xml"/><Relationship Id="rId43" Type="http://schemas.openxmlformats.org/officeDocument/2006/relationships/slideMaster" Target="slideMasters/slideMaster43.xml"/><Relationship Id="rId139" Type="http://schemas.openxmlformats.org/officeDocument/2006/relationships/slide" Target="slides/slide72.xml"/><Relationship Id="rId290" Type="http://schemas.openxmlformats.org/officeDocument/2006/relationships/slide" Target="slides/slide223.xml"/><Relationship Id="rId304" Type="http://schemas.openxmlformats.org/officeDocument/2006/relationships/handoutMaster" Target="handoutMasters/handoutMaster1.xml"/><Relationship Id="rId85" Type="http://schemas.openxmlformats.org/officeDocument/2006/relationships/slide" Target="slides/slide18.xml"/><Relationship Id="rId150" Type="http://schemas.openxmlformats.org/officeDocument/2006/relationships/slide" Target="slides/slide83.xml"/><Relationship Id="rId192" Type="http://schemas.openxmlformats.org/officeDocument/2006/relationships/slide" Target="slides/slide125.xml"/><Relationship Id="rId206" Type="http://schemas.openxmlformats.org/officeDocument/2006/relationships/slide" Target="slides/slide139.xml"/><Relationship Id="rId248" Type="http://schemas.openxmlformats.org/officeDocument/2006/relationships/slide" Target="slides/slide181.xml"/><Relationship Id="rId12" Type="http://schemas.openxmlformats.org/officeDocument/2006/relationships/slideMaster" Target="slideMasters/slideMaster12.xml"/><Relationship Id="rId108" Type="http://schemas.openxmlformats.org/officeDocument/2006/relationships/slide" Target="slides/slide41.xml"/><Relationship Id="rId54" Type="http://schemas.openxmlformats.org/officeDocument/2006/relationships/slideMaster" Target="slideMasters/slideMaster54.xml"/><Relationship Id="rId96" Type="http://schemas.openxmlformats.org/officeDocument/2006/relationships/slide" Target="slides/slide29.xml"/><Relationship Id="rId161" Type="http://schemas.openxmlformats.org/officeDocument/2006/relationships/slide" Target="slides/slide94.xml"/><Relationship Id="rId217" Type="http://schemas.openxmlformats.org/officeDocument/2006/relationships/slide" Target="slides/slide150.xml"/><Relationship Id="rId259" Type="http://schemas.openxmlformats.org/officeDocument/2006/relationships/slide" Target="slides/slide192.xml"/><Relationship Id="rId23" Type="http://schemas.openxmlformats.org/officeDocument/2006/relationships/slideMaster" Target="slideMasters/slideMaster23.xml"/><Relationship Id="rId119" Type="http://schemas.openxmlformats.org/officeDocument/2006/relationships/slide" Target="slides/slide52.xml"/><Relationship Id="rId270" Type="http://schemas.openxmlformats.org/officeDocument/2006/relationships/slide" Target="slides/slide203.xml"/><Relationship Id="rId291" Type="http://schemas.openxmlformats.org/officeDocument/2006/relationships/slide" Target="slides/slide224.xml"/><Relationship Id="rId305" Type="http://schemas.openxmlformats.org/officeDocument/2006/relationships/presProps" Target="presProps.xml"/><Relationship Id="rId44" Type="http://schemas.openxmlformats.org/officeDocument/2006/relationships/slideMaster" Target="slideMasters/slideMaster44.xml"/><Relationship Id="rId65" Type="http://schemas.openxmlformats.org/officeDocument/2006/relationships/slideMaster" Target="slideMasters/slideMaster65.xml"/><Relationship Id="rId86" Type="http://schemas.openxmlformats.org/officeDocument/2006/relationships/slide" Target="slides/slide19.xml"/><Relationship Id="rId130" Type="http://schemas.openxmlformats.org/officeDocument/2006/relationships/slide" Target="slides/slide63.xml"/><Relationship Id="rId151" Type="http://schemas.openxmlformats.org/officeDocument/2006/relationships/slide" Target="slides/slide84.xml"/><Relationship Id="rId172" Type="http://schemas.openxmlformats.org/officeDocument/2006/relationships/slide" Target="slides/slide105.xml"/><Relationship Id="rId193" Type="http://schemas.openxmlformats.org/officeDocument/2006/relationships/slide" Target="slides/slide126.xml"/><Relationship Id="rId207" Type="http://schemas.openxmlformats.org/officeDocument/2006/relationships/slide" Target="slides/slide140.xml"/><Relationship Id="rId228" Type="http://schemas.openxmlformats.org/officeDocument/2006/relationships/slide" Target="slides/slide161.xml"/><Relationship Id="rId249" Type="http://schemas.openxmlformats.org/officeDocument/2006/relationships/slide" Target="slides/slide182.xml"/><Relationship Id="rId13" Type="http://schemas.openxmlformats.org/officeDocument/2006/relationships/slideMaster" Target="slideMasters/slideMaster13.xml"/><Relationship Id="rId109" Type="http://schemas.openxmlformats.org/officeDocument/2006/relationships/slide" Target="slides/slide42.xml"/><Relationship Id="rId260" Type="http://schemas.openxmlformats.org/officeDocument/2006/relationships/slide" Target="slides/slide193.xml"/><Relationship Id="rId281" Type="http://schemas.openxmlformats.org/officeDocument/2006/relationships/slide" Target="slides/slide214.xml"/><Relationship Id="rId34" Type="http://schemas.openxmlformats.org/officeDocument/2006/relationships/slideMaster" Target="slideMasters/slideMaster34.xml"/><Relationship Id="rId55" Type="http://schemas.openxmlformats.org/officeDocument/2006/relationships/slideMaster" Target="slideMasters/slideMaster55.xml"/><Relationship Id="rId76" Type="http://schemas.openxmlformats.org/officeDocument/2006/relationships/slide" Target="slides/slide9.xml"/><Relationship Id="rId97" Type="http://schemas.openxmlformats.org/officeDocument/2006/relationships/slide" Target="slides/slide30.xml"/><Relationship Id="rId120" Type="http://schemas.openxmlformats.org/officeDocument/2006/relationships/slide" Target="slides/slide53.xml"/><Relationship Id="rId141" Type="http://schemas.openxmlformats.org/officeDocument/2006/relationships/slide" Target="slides/slide74.xml"/><Relationship Id="rId7" Type="http://schemas.openxmlformats.org/officeDocument/2006/relationships/slideMaster" Target="slideMasters/slideMaster7.xml"/><Relationship Id="rId162" Type="http://schemas.openxmlformats.org/officeDocument/2006/relationships/slide" Target="slides/slide95.xml"/><Relationship Id="rId183" Type="http://schemas.openxmlformats.org/officeDocument/2006/relationships/slide" Target="slides/slide116.xml"/><Relationship Id="rId218" Type="http://schemas.openxmlformats.org/officeDocument/2006/relationships/slide" Target="slides/slide151.xml"/><Relationship Id="rId239" Type="http://schemas.openxmlformats.org/officeDocument/2006/relationships/slide" Target="slides/slide172.xml"/><Relationship Id="rId250" Type="http://schemas.openxmlformats.org/officeDocument/2006/relationships/slide" Target="slides/slide183.xml"/><Relationship Id="rId271" Type="http://schemas.openxmlformats.org/officeDocument/2006/relationships/slide" Target="slides/slide204.xml"/><Relationship Id="rId292" Type="http://schemas.openxmlformats.org/officeDocument/2006/relationships/slide" Target="slides/slide225.xml"/><Relationship Id="rId306" Type="http://schemas.openxmlformats.org/officeDocument/2006/relationships/viewProps" Target="viewProps.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Master" Target="slideMasters/slideMaster66.xml"/><Relationship Id="rId87" Type="http://schemas.openxmlformats.org/officeDocument/2006/relationships/slide" Target="slides/slide20.xml"/><Relationship Id="rId110" Type="http://schemas.openxmlformats.org/officeDocument/2006/relationships/slide" Target="slides/slide43.xml"/><Relationship Id="rId131" Type="http://schemas.openxmlformats.org/officeDocument/2006/relationships/slide" Target="slides/slide64.xml"/><Relationship Id="rId152" Type="http://schemas.openxmlformats.org/officeDocument/2006/relationships/slide" Target="slides/slide85.xml"/><Relationship Id="rId173" Type="http://schemas.openxmlformats.org/officeDocument/2006/relationships/slide" Target="slides/slide106.xml"/><Relationship Id="rId194" Type="http://schemas.openxmlformats.org/officeDocument/2006/relationships/slide" Target="slides/slide127.xml"/><Relationship Id="rId208" Type="http://schemas.openxmlformats.org/officeDocument/2006/relationships/slide" Target="slides/slide141.xml"/><Relationship Id="rId229" Type="http://schemas.openxmlformats.org/officeDocument/2006/relationships/slide" Target="slides/slide162.xml"/><Relationship Id="rId240" Type="http://schemas.openxmlformats.org/officeDocument/2006/relationships/slide" Target="slides/slide173.xml"/><Relationship Id="rId261" Type="http://schemas.openxmlformats.org/officeDocument/2006/relationships/slide" Target="slides/slide194.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10.xml"/><Relationship Id="rId100" Type="http://schemas.openxmlformats.org/officeDocument/2006/relationships/slide" Target="slides/slide33.xml"/><Relationship Id="rId282" Type="http://schemas.openxmlformats.org/officeDocument/2006/relationships/slide" Target="slides/slide215.xml"/><Relationship Id="rId8" Type="http://schemas.openxmlformats.org/officeDocument/2006/relationships/slideMaster" Target="slideMasters/slideMaster8.xml"/><Relationship Id="rId98" Type="http://schemas.openxmlformats.org/officeDocument/2006/relationships/slide" Target="slides/slide31.xml"/><Relationship Id="rId121" Type="http://schemas.openxmlformats.org/officeDocument/2006/relationships/slide" Target="slides/slide54.xml"/><Relationship Id="rId142" Type="http://schemas.openxmlformats.org/officeDocument/2006/relationships/slide" Target="slides/slide75.xml"/><Relationship Id="rId163" Type="http://schemas.openxmlformats.org/officeDocument/2006/relationships/slide" Target="slides/slide96.xml"/><Relationship Id="rId184" Type="http://schemas.openxmlformats.org/officeDocument/2006/relationships/slide" Target="slides/slide117.xml"/><Relationship Id="rId219" Type="http://schemas.openxmlformats.org/officeDocument/2006/relationships/slide" Target="slides/slide152.xml"/><Relationship Id="rId230" Type="http://schemas.openxmlformats.org/officeDocument/2006/relationships/slide" Target="slides/slide163.xml"/><Relationship Id="rId251" Type="http://schemas.openxmlformats.org/officeDocument/2006/relationships/slide" Target="slides/slide184.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Master" Target="slideMasters/slideMaster67.xml"/><Relationship Id="rId272" Type="http://schemas.openxmlformats.org/officeDocument/2006/relationships/slide" Target="slides/slide205.xml"/><Relationship Id="rId293" Type="http://schemas.openxmlformats.org/officeDocument/2006/relationships/slide" Target="slides/slide226.xml"/><Relationship Id="rId307" Type="http://schemas.openxmlformats.org/officeDocument/2006/relationships/theme" Target="theme/theme1.xml"/><Relationship Id="rId88" Type="http://schemas.openxmlformats.org/officeDocument/2006/relationships/slide" Target="slides/slide21.xml"/><Relationship Id="rId111" Type="http://schemas.openxmlformats.org/officeDocument/2006/relationships/slide" Target="slides/slide44.xml"/><Relationship Id="rId132" Type="http://schemas.openxmlformats.org/officeDocument/2006/relationships/slide" Target="slides/slide65.xml"/><Relationship Id="rId153" Type="http://schemas.openxmlformats.org/officeDocument/2006/relationships/slide" Target="slides/slide86.xml"/><Relationship Id="rId174" Type="http://schemas.openxmlformats.org/officeDocument/2006/relationships/slide" Target="slides/slide107.xml"/><Relationship Id="rId195" Type="http://schemas.openxmlformats.org/officeDocument/2006/relationships/slide" Target="slides/slide128.xml"/><Relationship Id="rId209" Type="http://schemas.openxmlformats.org/officeDocument/2006/relationships/slide" Target="slides/slide142.xml"/><Relationship Id="rId220" Type="http://schemas.openxmlformats.org/officeDocument/2006/relationships/slide" Target="slides/slide153.xml"/><Relationship Id="rId241" Type="http://schemas.openxmlformats.org/officeDocument/2006/relationships/slide" Target="slides/slide174.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262" Type="http://schemas.openxmlformats.org/officeDocument/2006/relationships/slide" Target="slides/slide195.xml"/><Relationship Id="rId283" Type="http://schemas.openxmlformats.org/officeDocument/2006/relationships/slide" Target="slides/slide216.xml"/><Relationship Id="rId78" Type="http://schemas.openxmlformats.org/officeDocument/2006/relationships/slide" Target="slides/slide11.xml"/><Relationship Id="rId99" Type="http://schemas.openxmlformats.org/officeDocument/2006/relationships/slide" Target="slides/slide32.xml"/><Relationship Id="rId101" Type="http://schemas.openxmlformats.org/officeDocument/2006/relationships/slide" Target="slides/slide34.xml"/><Relationship Id="rId122" Type="http://schemas.openxmlformats.org/officeDocument/2006/relationships/slide" Target="slides/slide55.xml"/><Relationship Id="rId143" Type="http://schemas.openxmlformats.org/officeDocument/2006/relationships/slide" Target="slides/slide76.xml"/><Relationship Id="rId164" Type="http://schemas.openxmlformats.org/officeDocument/2006/relationships/slide" Target="slides/slide97.xml"/><Relationship Id="rId185" Type="http://schemas.openxmlformats.org/officeDocument/2006/relationships/slide" Target="slides/slide118.xml"/><Relationship Id="rId9" Type="http://schemas.openxmlformats.org/officeDocument/2006/relationships/slideMaster" Target="slideMasters/slideMaster9.xml"/><Relationship Id="rId210" Type="http://schemas.openxmlformats.org/officeDocument/2006/relationships/slide" Target="slides/slide143.xml"/><Relationship Id="rId26" Type="http://schemas.openxmlformats.org/officeDocument/2006/relationships/slideMaster" Target="slideMasters/slideMaster26.xml"/><Relationship Id="rId231" Type="http://schemas.openxmlformats.org/officeDocument/2006/relationships/slide" Target="slides/slide164.xml"/><Relationship Id="rId252" Type="http://schemas.openxmlformats.org/officeDocument/2006/relationships/slide" Target="slides/slide185.xml"/><Relationship Id="rId273" Type="http://schemas.openxmlformats.org/officeDocument/2006/relationships/slide" Target="slides/slide206.xml"/><Relationship Id="rId294" Type="http://schemas.openxmlformats.org/officeDocument/2006/relationships/slide" Target="slides/slide227.xml"/><Relationship Id="rId308" Type="http://schemas.openxmlformats.org/officeDocument/2006/relationships/tableStyles" Target="tableStyles.xml"/><Relationship Id="rId47" Type="http://schemas.openxmlformats.org/officeDocument/2006/relationships/slideMaster" Target="slideMasters/slideMaster47.xml"/><Relationship Id="rId68" Type="http://schemas.openxmlformats.org/officeDocument/2006/relationships/slide" Target="slides/slide1.xml"/><Relationship Id="rId89" Type="http://schemas.openxmlformats.org/officeDocument/2006/relationships/slide" Target="slides/slide22.xml"/><Relationship Id="rId112" Type="http://schemas.openxmlformats.org/officeDocument/2006/relationships/slide" Target="slides/slide45.xml"/><Relationship Id="rId133" Type="http://schemas.openxmlformats.org/officeDocument/2006/relationships/slide" Target="slides/slide66.xml"/><Relationship Id="rId154" Type="http://schemas.openxmlformats.org/officeDocument/2006/relationships/slide" Target="slides/slide87.xml"/><Relationship Id="rId175" Type="http://schemas.openxmlformats.org/officeDocument/2006/relationships/slide" Target="slides/slide108.xml"/><Relationship Id="rId196" Type="http://schemas.openxmlformats.org/officeDocument/2006/relationships/slide" Target="slides/slide129.xml"/><Relationship Id="rId200" Type="http://schemas.openxmlformats.org/officeDocument/2006/relationships/slide" Target="slides/slide133.xml"/><Relationship Id="rId16" Type="http://schemas.openxmlformats.org/officeDocument/2006/relationships/slideMaster" Target="slideMasters/slideMaster16.xml"/><Relationship Id="rId221" Type="http://schemas.openxmlformats.org/officeDocument/2006/relationships/slide" Target="slides/slide154.xml"/><Relationship Id="rId242" Type="http://schemas.openxmlformats.org/officeDocument/2006/relationships/slide" Target="slides/slide175.xml"/><Relationship Id="rId263" Type="http://schemas.openxmlformats.org/officeDocument/2006/relationships/slide" Target="slides/slide196.xml"/><Relationship Id="rId284" Type="http://schemas.openxmlformats.org/officeDocument/2006/relationships/slide" Target="slides/slide217.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 Target="slides/slide12.xml"/><Relationship Id="rId102" Type="http://schemas.openxmlformats.org/officeDocument/2006/relationships/slide" Target="slides/slide35.xml"/><Relationship Id="rId123" Type="http://schemas.openxmlformats.org/officeDocument/2006/relationships/slide" Target="slides/slide56.xml"/><Relationship Id="rId144" Type="http://schemas.openxmlformats.org/officeDocument/2006/relationships/slide" Target="slides/slide77.xml"/><Relationship Id="rId90" Type="http://schemas.openxmlformats.org/officeDocument/2006/relationships/slide" Target="slides/slide23.xml"/><Relationship Id="rId165" Type="http://schemas.openxmlformats.org/officeDocument/2006/relationships/slide" Target="slides/slide98.xml"/><Relationship Id="rId186" Type="http://schemas.openxmlformats.org/officeDocument/2006/relationships/slide" Target="slides/slide119.xml"/><Relationship Id="rId211" Type="http://schemas.openxmlformats.org/officeDocument/2006/relationships/slide" Target="slides/slide144.xml"/><Relationship Id="rId232" Type="http://schemas.openxmlformats.org/officeDocument/2006/relationships/slide" Target="slides/slide165.xml"/><Relationship Id="rId253" Type="http://schemas.openxmlformats.org/officeDocument/2006/relationships/slide" Target="slides/slide186.xml"/><Relationship Id="rId274" Type="http://schemas.openxmlformats.org/officeDocument/2006/relationships/slide" Target="slides/slide207.xml"/><Relationship Id="rId295" Type="http://schemas.openxmlformats.org/officeDocument/2006/relationships/slide" Target="slides/slide228.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2.xml"/><Relationship Id="rId113" Type="http://schemas.openxmlformats.org/officeDocument/2006/relationships/slide" Target="slides/slide46.xml"/><Relationship Id="rId134" Type="http://schemas.openxmlformats.org/officeDocument/2006/relationships/slide" Target="slides/slide67.xml"/><Relationship Id="rId80" Type="http://schemas.openxmlformats.org/officeDocument/2006/relationships/slide" Target="slides/slide13.xml"/><Relationship Id="rId155" Type="http://schemas.openxmlformats.org/officeDocument/2006/relationships/slide" Target="slides/slide88.xml"/><Relationship Id="rId176" Type="http://schemas.openxmlformats.org/officeDocument/2006/relationships/slide" Target="slides/slide109.xml"/><Relationship Id="rId197" Type="http://schemas.openxmlformats.org/officeDocument/2006/relationships/slide" Target="slides/slide130.xml"/><Relationship Id="rId201" Type="http://schemas.openxmlformats.org/officeDocument/2006/relationships/slide" Target="slides/slide134.xml"/><Relationship Id="rId222" Type="http://schemas.openxmlformats.org/officeDocument/2006/relationships/slide" Target="slides/slide155.xml"/><Relationship Id="rId243" Type="http://schemas.openxmlformats.org/officeDocument/2006/relationships/slide" Target="slides/slide176.xml"/><Relationship Id="rId264" Type="http://schemas.openxmlformats.org/officeDocument/2006/relationships/slide" Target="slides/slide197.xml"/><Relationship Id="rId285" Type="http://schemas.openxmlformats.org/officeDocument/2006/relationships/slide" Target="slides/slide218.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36.xml"/><Relationship Id="rId124" Type="http://schemas.openxmlformats.org/officeDocument/2006/relationships/slide" Target="slides/slide57.xml"/><Relationship Id="rId70" Type="http://schemas.openxmlformats.org/officeDocument/2006/relationships/slide" Target="slides/slide3.xml"/><Relationship Id="rId91" Type="http://schemas.openxmlformats.org/officeDocument/2006/relationships/slide" Target="slides/slide24.xml"/><Relationship Id="rId145" Type="http://schemas.openxmlformats.org/officeDocument/2006/relationships/slide" Target="slides/slide78.xml"/><Relationship Id="rId166" Type="http://schemas.openxmlformats.org/officeDocument/2006/relationships/slide" Target="slides/slide99.xml"/><Relationship Id="rId187" Type="http://schemas.openxmlformats.org/officeDocument/2006/relationships/slide" Target="slides/slide120.xml"/><Relationship Id="rId1" Type="http://schemas.openxmlformats.org/officeDocument/2006/relationships/slideMaster" Target="slideMasters/slideMaster1.xml"/><Relationship Id="rId212" Type="http://schemas.openxmlformats.org/officeDocument/2006/relationships/slide" Target="slides/slide145.xml"/><Relationship Id="rId233" Type="http://schemas.openxmlformats.org/officeDocument/2006/relationships/slide" Target="slides/slide166.xml"/><Relationship Id="rId254" Type="http://schemas.openxmlformats.org/officeDocument/2006/relationships/slide" Target="slides/slide187.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47.xml"/><Relationship Id="rId275" Type="http://schemas.openxmlformats.org/officeDocument/2006/relationships/slide" Target="slides/slide208.xml"/><Relationship Id="rId296" Type="http://schemas.openxmlformats.org/officeDocument/2006/relationships/slide" Target="slides/slide229.xml"/><Relationship Id="rId300" Type="http://schemas.openxmlformats.org/officeDocument/2006/relationships/slide" Target="slides/slide233.xml"/><Relationship Id="rId60" Type="http://schemas.openxmlformats.org/officeDocument/2006/relationships/slideMaster" Target="slideMasters/slideMaster60.xml"/><Relationship Id="rId81" Type="http://schemas.openxmlformats.org/officeDocument/2006/relationships/slide" Target="slides/slide14.xml"/><Relationship Id="rId135" Type="http://schemas.openxmlformats.org/officeDocument/2006/relationships/slide" Target="slides/slide68.xml"/><Relationship Id="rId156" Type="http://schemas.openxmlformats.org/officeDocument/2006/relationships/slide" Target="slides/slide89.xml"/><Relationship Id="rId177" Type="http://schemas.openxmlformats.org/officeDocument/2006/relationships/slide" Target="slides/slide110.xml"/><Relationship Id="rId198" Type="http://schemas.openxmlformats.org/officeDocument/2006/relationships/slide" Target="slides/slide131.xml"/><Relationship Id="rId202" Type="http://schemas.openxmlformats.org/officeDocument/2006/relationships/slide" Target="slides/slide135.xml"/><Relationship Id="rId223" Type="http://schemas.openxmlformats.org/officeDocument/2006/relationships/slide" Target="slides/slide156.xml"/><Relationship Id="rId244" Type="http://schemas.openxmlformats.org/officeDocument/2006/relationships/slide" Target="slides/slide177.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198.xml"/><Relationship Id="rId286" Type="http://schemas.openxmlformats.org/officeDocument/2006/relationships/slide" Target="slides/slide219.xml"/><Relationship Id="rId50" Type="http://schemas.openxmlformats.org/officeDocument/2006/relationships/slideMaster" Target="slideMasters/slideMaster50.xml"/><Relationship Id="rId104" Type="http://schemas.openxmlformats.org/officeDocument/2006/relationships/slide" Target="slides/slide37.xml"/><Relationship Id="rId125" Type="http://schemas.openxmlformats.org/officeDocument/2006/relationships/slide" Target="slides/slide58.xml"/><Relationship Id="rId146" Type="http://schemas.openxmlformats.org/officeDocument/2006/relationships/slide" Target="slides/slide79.xml"/><Relationship Id="rId167" Type="http://schemas.openxmlformats.org/officeDocument/2006/relationships/slide" Target="slides/slide100.xml"/><Relationship Id="rId188" Type="http://schemas.openxmlformats.org/officeDocument/2006/relationships/slide" Target="slides/slide121.xml"/><Relationship Id="rId71" Type="http://schemas.openxmlformats.org/officeDocument/2006/relationships/slide" Target="slides/slide4.xml"/><Relationship Id="rId92" Type="http://schemas.openxmlformats.org/officeDocument/2006/relationships/slide" Target="slides/slide25.xml"/><Relationship Id="rId213" Type="http://schemas.openxmlformats.org/officeDocument/2006/relationships/slide" Target="slides/slide146.xml"/><Relationship Id="rId234" Type="http://schemas.openxmlformats.org/officeDocument/2006/relationships/slide" Target="slides/slide167.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188.xml"/><Relationship Id="rId276" Type="http://schemas.openxmlformats.org/officeDocument/2006/relationships/slide" Target="slides/slide209.xml"/><Relationship Id="rId297" Type="http://schemas.openxmlformats.org/officeDocument/2006/relationships/slide" Target="slides/slide230.xml"/><Relationship Id="rId40" Type="http://schemas.openxmlformats.org/officeDocument/2006/relationships/slideMaster" Target="slideMasters/slideMaster40.xml"/><Relationship Id="rId115" Type="http://schemas.openxmlformats.org/officeDocument/2006/relationships/slide" Target="slides/slide48.xml"/><Relationship Id="rId136" Type="http://schemas.openxmlformats.org/officeDocument/2006/relationships/slide" Target="slides/slide69.xml"/><Relationship Id="rId157" Type="http://schemas.openxmlformats.org/officeDocument/2006/relationships/slide" Target="slides/slide90.xml"/><Relationship Id="rId178" Type="http://schemas.openxmlformats.org/officeDocument/2006/relationships/slide" Target="slides/slide111.xml"/><Relationship Id="rId301" Type="http://schemas.openxmlformats.org/officeDocument/2006/relationships/slide" Target="slides/slide234.xml"/><Relationship Id="rId61" Type="http://schemas.openxmlformats.org/officeDocument/2006/relationships/slideMaster" Target="slideMasters/slideMaster61.xml"/><Relationship Id="rId82" Type="http://schemas.openxmlformats.org/officeDocument/2006/relationships/slide" Target="slides/slide15.xml"/><Relationship Id="rId199" Type="http://schemas.openxmlformats.org/officeDocument/2006/relationships/slide" Target="slides/slide132.xml"/><Relationship Id="rId203" Type="http://schemas.openxmlformats.org/officeDocument/2006/relationships/slide" Target="slides/slide136.xml"/><Relationship Id="rId19" Type="http://schemas.openxmlformats.org/officeDocument/2006/relationships/slideMaster" Target="slideMasters/slideMaster19.xml"/><Relationship Id="rId224" Type="http://schemas.openxmlformats.org/officeDocument/2006/relationships/slide" Target="slides/slide157.xml"/><Relationship Id="rId245" Type="http://schemas.openxmlformats.org/officeDocument/2006/relationships/slide" Target="slides/slide178.xml"/><Relationship Id="rId266" Type="http://schemas.openxmlformats.org/officeDocument/2006/relationships/slide" Target="slides/slide199.xml"/><Relationship Id="rId287" Type="http://schemas.openxmlformats.org/officeDocument/2006/relationships/slide" Target="slides/slide220.xml"/><Relationship Id="rId30" Type="http://schemas.openxmlformats.org/officeDocument/2006/relationships/slideMaster" Target="slideMasters/slideMaster30.xml"/><Relationship Id="rId105" Type="http://schemas.openxmlformats.org/officeDocument/2006/relationships/slide" Target="slides/slide38.xml"/><Relationship Id="rId126" Type="http://schemas.openxmlformats.org/officeDocument/2006/relationships/slide" Target="slides/slide59.xml"/><Relationship Id="rId147" Type="http://schemas.openxmlformats.org/officeDocument/2006/relationships/slide" Target="slides/slide80.xml"/><Relationship Id="rId168" Type="http://schemas.openxmlformats.org/officeDocument/2006/relationships/slide" Target="slides/slide101.xml"/><Relationship Id="rId51" Type="http://schemas.openxmlformats.org/officeDocument/2006/relationships/slideMaster" Target="slideMasters/slideMaster51.xml"/><Relationship Id="rId72" Type="http://schemas.openxmlformats.org/officeDocument/2006/relationships/slide" Target="slides/slide5.xml"/><Relationship Id="rId93" Type="http://schemas.openxmlformats.org/officeDocument/2006/relationships/slide" Target="slides/slide26.xml"/><Relationship Id="rId189" Type="http://schemas.openxmlformats.org/officeDocument/2006/relationships/slide" Target="slides/slide122.xml"/><Relationship Id="rId3" Type="http://schemas.openxmlformats.org/officeDocument/2006/relationships/slideMaster" Target="slideMasters/slideMaster3.xml"/><Relationship Id="rId214" Type="http://schemas.openxmlformats.org/officeDocument/2006/relationships/slide" Target="slides/slide147.xml"/><Relationship Id="rId235" Type="http://schemas.openxmlformats.org/officeDocument/2006/relationships/slide" Target="slides/slide168.xml"/><Relationship Id="rId256" Type="http://schemas.openxmlformats.org/officeDocument/2006/relationships/slide" Target="slides/slide189.xml"/><Relationship Id="rId277" Type="http://schemas.openxmlformats.org/officeDocument/2006/relationships/slide" Target="slides/slide210.xml"/><Relationship Id="rId298" Type="http://schemas.openxmlformats.org/officeDocument/2006/relationships/slide" Target="slides/slide231.xml"/><Relationship Id="rId116" Type="http://schemas.openxmlformats.org/officeDocument/2006/relationships/slide" Target="slides/slide49.xml"/><Relationship Id="rId137" Type="http://schemas.openxmlformats.org/officeDocument/2006/relationships/slide" Target="slides/slide70.xml"/><Relationship Id="rId158" Type="http://schemas.openxmlformats.org/officeDocument/2006/relationships/slide" Target="slides/slide91.xml"/><Relationship Id="rId302" Type="http://schemas.openxmlformats.org/officeDocument/2006/relationships/slide" Target="slides/slide235.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 Target="slides/slide16.xml"/><Relationship Id="rId179" Type="http://schemas.openxmlformats.org/officeDocument/2006/relationships/slide" Target="slides/slide112.xml"/><Relationship Id="rId190" Type="http://schemas.openxmlformats.org/officeDocument/2006/relationships/slide" Target="slides/slide123.xml"/><Relationship Id="rId204" Type="http://schemas.openxmlformats.org/officeDocument/2006/relationships/slide" Target="slides/slide137.xml"/><Relationship Id="rId225" Type="http://schemas.openxmlformats.org/officeDocument/2006/relationships/slide" Target="slides/slide158.xml"/><Relationship Id="rId246" Type="http://schemas.openxmlformats.org/officeDocument/2006/relationships/slide" Target="slides/slide179.xml"/><Relationship Id="rId267" Type="http://schemas.openxmlformats.org/officeDocument/2006/relationships/slide" Target="slides/slide200.xml"/><Relationship Id="rId288" Type="http://schemas.openxmlformats.org/officeDocument/2006/relationships/slide" Target="slides/slide221.xml"/><Relationship Id="rId106" Type="http://schemas.openxmlformats.org/officeDocument/2006/relationships/slide" Target="slides/slide39.xml"/><Relationship Id="rId127" Type="http://schemas.openxmlformats.org/officeDocument/2006/relationships/slide" Target="slides/slide60.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6.xml"/><Relationship Id="rId94" Type="http://schemas.openxmlformats.org/officeDocument/2006/relationships/slide" Target="slides/slide27.xml"/><Relationship Id="rId148" Type="http://schemas.openxmlformats.org/officeDocument/2006/relationships/slide" Target="slides/slide81.xml"/><Relationship Id="rId169" Type="http://schemas.openxmlformats.org/officeDocument/2006/relationships/slide" Target="slides/slide102.xml"/><Relationship Id="rId4" Type="http://schemas.openxmlformats.org/officeDocument/2006/relationships/slideMaster" Target="slideMasters/slideMaster4.xml"/><Relationship Id="rId180" Type="http://schemas.openxmlformats.org/officeDocument/2006/relationships/slide" Target="slides/slide113.xml"/><Relationship Id="rId215" Type="http://schemas.openxmlformats.org/officeDocument/2006/relationships/slide" Target="slides/slide148.xml"/><Relationship Id="rId236" Type="http://schemas.openxmlformats.org/officeDocument/2006/relationships/slide" Target="slides/slide169.xml"/><Relationship Id="rId257" Type="http://schemas.openxmlformats.org/officeDocument/2006/relationships/slide" Target="slides/slide190.xml"/><Relationship Id="rId278" Type="http://schemas.openxmlformats.org/officeDocument/2006/relationships/slide" Target="slides/slide211.xml"/><Relationship Id="rId303" Type="http://schemas.openxmlformats.org/officeDocument/2006/relationships/notesMaster" Target="notesMasters/notesMaster1.xml"/><Relationship Id="rId42" Type="http://schemas.openxmlformats.org/officeDocument/2006/relationships/slideMaster" Target="slideMasters/slideMaster42.xml"/><Relationship Id="rId84" Type="http://schemas.openxmlformats.org/officeDocument/2006/relationships/slide" Target="slides/slide17.xml"/><Relationship Id="rId138" Type="http://schemas.openxmlformats.org/officeDocument/2006/relationships/slide" Target="slides/slide71.xml"/><Relationship Id="rId191" Type="http://schemas.openxmlformats.org/officeDocument/2006/relationships/slide" Target="slides/slide124.xml"/><Relationship Id="rId205" Type="http://schemas.openxmlformats.org/officeDocument/2006/relationships/slide" Target="slides/slide138.xml"/><Relationship Id="rId247" Type="http://schemas.openxmlformats.org/officeDocument/2006/relationships/slide" Target="slides/slide180.xml"/><Relationship Id="rId107" Type="http://schemas.openxmlformats.org/officeDocument/2006/relationships/slide" Target="slides/slide40.xml"/><Relationship Id="rId289" Type="http://schemas.openxmlformats.org/officeDocument/2006/relationships/slide" Target="slides/slide222.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82.xml"/><Relationship Id="rId95" Type="http://schemas.openxmlformats.org/officeDocument/2006/relationships/slide" Target="slides/slide28.xml"/><Relationship Id="rId160" Type="http://schemas.openxmlformats.org/officeDocument/2006/relationships/slide" Target="slides/slide93.xml"/><Relationship Id="rId216" Type="http://schemas.openxmlformats.org/officeDocument/2006/relationships/slide" Target="slides/slide149.xml"/><Relationship Id="rId258" Type="http://schemas.openxmlformats.org/officeDocument/2006/relationships/slide" Target="slides/slide191.xml"/><Relationship Id="rId22" Type="http://schemas.openxmlformats.org/officeDocument/2006/relationships/slideMaster" Target="slideMasters/slideMaster22.xml"/><Relationship Id="rId64" Type="http://schemas.openxmlformats.org/officeDocument/2006/relationships/slideMaster" Target="slideMasters/slideMaster64.xml"/><Relationship Id="rId118" Type="http://schemas.openxmlformats.org/officeDocument/2006/relationships/slide" Target="slides/slide51.xml"/><Relationship Id="rId171" Type="http://schemas.openxmlformats.org/officeDocument/2006/relationships/slide" Target="slides/slide104.xml"/><Relationship Id="rId227" Type="http://schemas.openxmlformats.org/officeDocument/2006/relationships/slide" Target="slides/slide160.xml"/><Relationship Id="rId269" Type="http://schemas.openxmlformats.org/officeDocument/2006/relationships/slide" Target="slides/slide202.xml"/><Relationship Id="rId33" Type="http://schemas.openxmlformats.org/officeDocument/2006/relationships/slideMaster" Target="slideMasters/slideMaster33.xml"/><Relationship Id="rId129" Type="http://schemas.openxmlformats.org/officeDocument/2006/relationships/slide" Target="slides/slide62.xml"/><Relationship Id="rId280" Type="http://schemas.openxmlformats.org/officeDocument/2006/relationships/slide" Target="slides/slide213.xml"/><Relationship Id="rId75" Type="http://schemas.openxmlformats.org/officeDocument/2006/relationships/slide" Target="slides/slide8.xml"/><Relationship Id="rId140" Type="http://schemas.openxmlformats.org/officeDocument/2006/relationships/slide" Target="slides/slide73.xml"/><Relationship Id="rId182" Type="http://schemas.openxmlformats.org/officeDocument/2006/relationships/slide" Target="slides/slide115.xml"/><Relationship Id="rId6" Type="http://schemas.openxmlformats.org/officeDocument/2006/relationships/slideMaster" Target="slideMasters/slideMaster6.xml"/><Relationship Id="rId238" Type="http://schemas.openxmlformats.org/officeDocument/2006/relationships/slide" Target="slides/slide171.xml"/></Relationships>
</file>

<file path=ppt/charts/_rels/chart1.xml.rels><?xml version="1.0" encoding="UTF-8" standalone="yes"?>
<Relationships xmlns="http://schemas.openxmlformats.org/package/2006/relationships"><Relationship Id="rId1" Type="http://schemas.openxmlformats.org/officeDocument/2006/relationships/oleObject" Target="file:////vboxsrv\shared\samsung%20page%20copy\PageCopy_Power_v2.xlsx" TargetMode="External"/></Relationships>
</file>

<file path=ppt/charts/_rels/chart10.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package" Target="../embeddings/Microsoft_Excel_Worksheet7.xlsx"/><Relationship Id="rId1" Type="http://schemas.openxmlformats.org/officeDocument/2006/relationships/themeOverride" Target="../theme/themeOverride7.xml"/></Relationships>
</file>

<file path=ppt/charts/_rels/chart11.xml.rels><?xml version="1.0" encoding="UTF-8" standalone="yes"?>
<Relationships xmlns="http://schemas.openxmlformats.org/package/2006/relationships"><Relationship Id="rId3" Type="http://schemas.openxmlformats.org/officeDocument/2006/relationships/chartUserShapes" Target="../drawings/drawing3.xml"/><Relationship Id="rId2" Type="http://schemas.openxmlformats.org/officeDocument/2006/relationships/package" Target="../embeddings/Microsoft_Excel_Worksheet8.xlsx"/><Relationship Id="rId1" Type="http://schemas.openxmlformats.org/officeDocument/2006/relationships/themeOverride" Target="../theme/themeOverride8.xml"/></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9.xlsx"/><Relationship Id="rId1" Type="http://schemas.openxmlformats.org/officeDocument/2006/relationships/themeOverride" Target="../theme/themeOverride9.xml"/></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themeOverride" Target="../theme/themeOverride10.xml"/></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11.xml"/></Relationships>
</file>

<file path=ppt/charts/_rels/chart15.xml.rels><?xml version="1.0" encoding="UTF-8" standalone="yes"?>
<Relationships xmlns="http://schemas.openxmlformats.org/package/2006/relationships"><Relationship Id="rId3" Type="http://schemas.openxmlformats.org/officeDocument/2006/relationships/oleObject" Target="file:////C:\Users\ALSERCS\Desktop\GateKeeper%2029-9-2015\Second_Submission_to_Bioinformatics_Jan2017\mrfast_with_GateKeeper.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2.xml"/></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3.xm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4.xml"/></Relationships>
</file>

<file path=ppt/charts/_rels/chart7.xml.rels><?xml version="1.0" encoding="UTF-8" standalone="yes"?>
<Relationships xmlns="http://schemas.openxmlformats.org/package/2006/relationships"><Relationship Id="rId1" Type="http://schemas.openxmlformats.org/officeDocument/2006/relationships/oleObject" Target="file:////Users\kevincha\projects\writeups\thesis\slides\latency_trend_talk.xlsx" TargetMode="External"/></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5.xml"/></Relationships>
</file>

<file path=ppt/charts/_rels/chart9.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_Worksheet6.xlsx"/><Relationship Id="rId1" Type="http://schemas.openxmlformats.org/officeDocument/2006/relationships/themeOverride" Target="../theme/themeOverrid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9608280097063"/>
          <c:y val="4.2294921468149803E-2"/>
          <c:w val="0.81248526717179204"/>
          <c:h val="0.792204724409449"/>
        </c:manualLayout>
      </c:layout>
      <c:barChart>
        <c:barDir val="col"/>
        <c:grouping val="clustered"/>
        <c:varyColors val="0"/>
        <c:ser>
          <c:idx val="0"/>
          <c:order val="0"/>
          <c:tx>
            <c:strRef>
              <c:f>Summary!$M$15</c:f>
              <c:strCache>
                <c:ptCount val="1"/>
                <c:pt idx="0">
                  <c:v>Baseline</c:v>
                </c:pt>
              </c:strCache>
            </c:strRef>
          </c:tx>
          <c:spPr>
            <a:solidFill>
              <a:schemeClr val="accent1"/>
            </a:solidFill>
          </c:spPr>
          <c:invertIfNegative val="0"/>
          <c:cat>
            <c:strRef>
              <c:f>Summary!$L$16:$L$17</c:f>
              <c:strCache>
                <c:ptCount val="2"/>
                <c:pt idx="0">
                  <c:v>Latency</c:v>
                </c:pt>
                <c:pt idx="1">
                  <c:v>Energy</c:v>
                </c:pt>
              </c:strCache>
            </c:strRef>
          </c:cat>
          <c:val>
            <c:numRef>
              <c:f>Summary!$M$16:$M$17</c:f>
              <c:numCache>
                <c:formatCode>General</c:formatCode>
                <c:ptCount val="2"/>
                <c:pt idx="0">
                  <c:v>1</c:v>
                </c:pt>
                <c:pt idx="1">
                  <c:v>1</c:v>
                </c:pt>
              </c:numCache>
            </c:numRef>
          </c:val>
          <c:extLst>
            <c:ext xmlns:c16="http://schemas.microsoft.com/office/drawing/2014/chart" uri="{C3380CC4-5D6E-409C-BE32-E72D297353CC}">
              <c16:uniqueId val="{00000000-8813-A849-BA83-E6C83623A0EA}"/>
            </c:ext>
          </c:extLst>
        </c:ser>
        <c:ser>
          <c:idx val="1"/>
          <c:order val="1"/>
          <c:tx>
            <c:strRef>
              <c:f>Summary!$N$15</c:f>
              <c:strCache>
                <c:ptCount val="1"/>
                <c:pt idx="0">
                  <c:v>Intra-Subarray</c:v>
                </c:pt>
              </c:strCache>
            </c:strRef>
          </c:tx>
          <c:invertIfNegative val="0"/>
          <c:cat>
            <c:strRef>
              <c:f>Summary!$L$16:$L$17</c:f>
              <c:strCache>
                <c:ptCount val="2"/>
                <c:pt idx="0">
                  <c:v>Latency</c:v>
                </c:pt>
                <c:pt idx="1">
                  <c:v>Energy</c:v>
                </c:pt>
              </c:strCache>
            </c:strRef>
          </c:cat>
          <c:val>
            <c:numRef>
              <c:f>Summary!$N$16:$N$17</c:f>
              <c:numCache>
                <c:formatCode>General</c:formatCode>
                <c:ptCount val="2"/>
                <c:pt idx="0">
                  <c:v>8.8582677165354298E-2</c:v>
                </c:pt>
                <c:pt idx="1">
                  <c:v>1.3448690025594699E-2</c:v>
                </c:pt>
              </c:numCache>
            </c:numRef>
          </c:val>
          <c:extLst>
            <c:ext xmlns:c16="http://schemas.microsoft.com/office/drawing/2014/chart" uri="{C3380CC4-5D6E-409C-BE32-E72D297353CC}">
              <c16:uniqueId val="{00000001-8813-A849-BA83-E6C83623A0EA}"/>
            </c:ext>
          </c:extLst>
        </c:ser>
        <c:ser>
          <c:idx val="2"/>
          <c:order val="2"/>
          <c:tx>
            <c:strRef>
              <c:f>Summary!$O$15</c:f>
              <c:strCache>
                <c:ptCount val="1"/>
                <c:pt idx="0">
                  <c:v>Inter-Bank</c:v>
                </c:pt>
              </c:strCache>
            </c:strRef>
          </c:tx>
          <c:invertIfNegative val="0"/>
          <c:cat>
            <c:strRef>
              <c:f>Summary!$L$16:$L$17</c:f>
              <c:strCache>
                <c:ptCount val="2"/>
                <c:pt idx="0">
                  <c:v>Latency</c:v>
                </c:pt>
                <c:pt idx="1">
                  <c:v>Energy</c:v>
                </c:pt>
              </c:strCache>
            </c:strRef>
          </c:cat>
          <c:val>
            <c:numRef>
              <c:f>Summary!$O$16:$O$17</c:f>
              <c:numCache>
                <c:formatCode>General</c:formatCode>
                <c:ptCount val="2"/>
                <c:pt idx="0">
                  <c:v>0.51673228346456701</c:v>
                </c:pt>
                <c:pt idx="1">
                  <c:v>0.31183065183633102</c:v>
                </c:pt>
              </c:numCache>
            </c:numRef>
          </c:val>
          <c:extLst>
            <c:ext xmlns:c16="http://schemas.microsoft.com/office/drawing/2014/chart" uri="{C3380CC4-5D6E-409C-BE32-E72D297353CC}">
              <c16:uniqueId val="{00000002-8813-A849-BA83-E6C83623A0EA}"/>
            </c:ext>
          </c:extLst>
        </c:ser>
        <c:ser>
          <c:idx val="3"/>
          <c:order val="3"/>
          <c:tx>
            <c:strRef>
              <c:f>Summary!$P$15</c:f>
              <c:strCache>
                <c:ptCount val="1"/>
                <c:pt idx="0">
                  <c:v>Inter-Subarray</c:v>
                </c:pt>
              </c:strCache>
            </c:strRef>
          </c:tx>
          <c:invertIfNegative val="0"/>
          <c:cat>
            <c:strRef>
              <c:f>Summary!$L$16:$L$17</c:f>
              <c:strCache>
                <c:ptCount val="2"/>
                <c:pt idx="0">
                  <c:v>Latency</c:v>
                </c:pt>
                <c:pt idx="1">
                  <c:v>Energy</c:v>
                </c:pt>
              </c:strCache>
            </c:strRef>
          </c:cat>
          <c:val>
            <c:numRef>
              <c:f>Summary!$P$16:$P$17</c:f>
              <c:numCache>
                <c:formatCode>General</c:formatCode>
                <c:ptCount val="2"/>
                <c:pt idx="0">
                  <c:v>1.0147637795275599</c:v>
                </c:pt>
                <c:pt idx="1">
                  <c:v>0.67849912393909895</c:v>
                </c:pt>
              </c:numCache>
            </c:numRef>
          </c:val>
          <c:extLst>
            <c:ext xmlns:c16="http://schemas.microsoft.com/office/drawing/2014/chart" uri="{C3380CC4-5D6E-409C-BE32-E72D297353CC}">
              <c16:uniqueId val="{00000003-8813-A849-BA83-E6C83623A0EA}"/>
            </c:ext>
          </c:extLst>
        </c:ser>
        <c:dLbls>
          <c:showLegendKey val="0"/>
          <c:showVal val="0"/>
          <c:showCatName val="0"/>
          <c:showSerName val="0"/>
          <c:showPercent val="0"/>
          <c:showBubbleSize val="0"/>
        </c:dLbls>
        <c:gapWidth val="150"/>
        <c:axId val="-1405469872"/>
        <c:axId val="-1421289472"/>
      </c:barChart>
      <c:catAx>
        <c:axId val="-1405469872"/>
        <c:scaling>
          <c:orientation val="minMax"/>
        </c:scaling>
        <c:delete val="0"/>
        <c:axPos val="b"/>
        <c:numFmt formatCode="General" sourceLinked="0"/>
        <c:majorTickMark val="out"/>
        <c:minorTickMark val="none"/>
        <c:tickLblPos val="nextTo"/>
        <c:txPr>
          <a:bodyPr/>
          <a:lstStyle/>
          <a:p>
            <a:pPr>
              <a:defRPr sz="2400"/>
            </a:pPr>
            <a:endParaRPr lang="en-US"/>
          </a:p>
        </c:txPr>
        <c:crossAx val="-1421289472"/>
        <c:crosses val="autoZero"/>
        <c:auto val="1"/>
        <c:lblAlgn val="ctr"/>
        <c:lblOffset val="100"/>
        <c:noMultiLvlLbl val="0"/>
      </c:catAx>
      <c:valAx>
        <c:axId val="-1421289472"/>
        <c:scaling>
          <c:orientation val="minMax"/>
        </c:scaling>
        <c:delete val="0"/>
        <c:axPos val="l"/>
        <c:majorGridlines/>
        <c:title>
          <c:tx>
            <c:rich>
              <a:bodyPr rot="-5400000" vert="horz"/>
              <a:lstStyle/>
              <a:p>
                <a:pPr>
                  <a:defRPr/>
                </a:pPr>
                <a:r>
                  <a:rPr lang="en-US" sz="2400" dirty="0"/>
                  <a:t>Normalized</a:t>
                </a:r>
                <a:r>
                  <a:rPr lang="en-US" sz="2400" baseline="0" dirty="0"/>
                  <a:t> Savings</a:t>
                </a:r>
                <a:endParaRPr lang="en-US" sz="2400" dirty="0"/>
              </a:p>
            </c:rich>
          </c:tx>
          <c:overlay val="0"/>
        </c:title>
        <c:numFmt formatCode="General" sourceLinked="1"/>
        <c:majorTickMark val="out"/>
        <c:minorTickMark val="none"/>
        <c:tickLblPos val="nextTo"/>
        <c:txPr>
          <a:bodyPr/>
          <a:lstStyle/>
          <a:p>
            <a:pPr>
              <a:defRPr sz="1800"/>
            </a:pPr>
            <a:endParaRPr lang="en-US"/>
          </a:p>
        </c:txPr>
        <c:crossAx val="-1405469872"/>
        <c:crosses val="autoZero"/>
        <c:crossBetween val="between"/>
      </c:valAx>
    </c:plotArea>
    <c:legend>
      <c:legendPos val="r"/>
      <c:layout>
        <c:manualLayout>
          <c:xMode val="edge"/>
          <c:yMode val="edge"/>
          <c:x val="0.28331835289456703"/>
          <c:y val="2.2068074823980298E-3"/>
          <c:w val="0.667939508740653"/>
          <c:h val="0.14108903053784899"/>
        </c:manualLayout>
      </c:layout>
      <c:overlay val="0"/>
      <c:spPr>
        <a:solidFill>
          <a:schemeClr val="bg1"/>
        </a:solidFill>
        <a:ln>
          <a:solidFill>
            <a:schemeClr val="tx1"/>
          </a:solidFill>
        </a:ln>
      </c:spPr>
      <c:txPr>
        <a:bodyPr/>
        <a:lstStyle/>
        <a:p>
          <a:pPr>
            <a:defRPr sz="2000"/>
          </a:pPr>
          <a:endParaRPr lang="en-US"/>
        </a:p>
      </c:txPr>
    </c:legend>
    <c:plotVisOnly val="1"/>
    <c:dispBlanksAs val="gap"/>
    <c:showDLblsOverMax val="0"/>
  </c:chart>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1206448458648597E-2"/>
          <c:y val="0.11259675138445401"/>
          <c:w val="0.91081969533220097"/>
          <c:h val="0.42902848960544598"/>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6.6390040999999997E-2</c:v>
                </c:pt>
                <c:pt idx="1">
                  <c:v>0.10482180300000001</c:v>
                </c:pt>
                <c:pt idx="2">
                  <c:v>9.4575800000000002E-2</c:v>
                </c:pt>
                <c:pt idx="3">
                  <c:v>0.131578947</c:v>
                </c:pt>
                <c:pt idx="4">
                  <c:v>0.13834586500000001</c:v>
                </c:pt>
                <c:pt idx="5">
                  <c:v>0.14399999999999999</c:v>
                </c:pt>
                <c:pt idx="6">
                  <c:v>0.124633431</c:v>
                </c:pt>
                <c:pt idx="7">
                  <c:v>1.8974285E-2</c:v>
                </c:pt>
                <c:pt idx="8">
                  <c:v>0.18400359899999999</c:v>
                </c:pt>
                <c:pt idx="10">
                  <c:v>1.386388E-2</c:v>
                </c:pt>
                <c:pt idx="11">
                  <c:v>6.6838352000000004E-2</c:v>
                </c:pt>
                <c:pt idx="12">
                  <c:v>5.008843795423E-2</c:v>
                </c:pt>
              </c:numCache>
            </c:numRef>
          </c:val>
          <c:extLst>
            <c:ext xmlns:c16="http://schemas.microsoft.com/office/drawing/2014/chart" uri="{C3380CC4-5D6E-409C-BE32-E72D297353CC}">
              <c16:uniqueId val="{00000000-2A01-C847-9E74-92E374151B71}"/>
            </c:ext>
          </c:extLst>
        </c:ser>
        <c:ser>
          <c:idx val="1"/>
          <c:order val="1"/>
          <c:tx>
            <c:strRef>
              <c:f>Sheet6!$R$3</c:f>
              <c:strCache>
                <c:ptCount val="1"/>
                <c:pt idx="0">
                  <c:v>Multi Core</c:v>
                </c:pt>
              </c:strCache>
            </c:strRef>
          </c:tx>
          <c:spPr>
            <a:no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0.13499043999999999</c:v>
                </c:pt>
                <c:pt idx="4">
                  <c:v>0.15580633399999999</c:v>
                </c:pt>
                <c:pt idx="5">
                  <c:v>0.15722924699999999</c:v>
                </c:pt>
                <c:pt idx="6">
                  <c:v>0.20029400999999999</c:v>
                </c:pt>
                <c:pt idx="7">
                  <c:v>0.14045163299999999</c:v>
                </c:pt>
                <c:pt idx="8">
                  <c:v>0.185781059</c:v>
                </c:pt>
                <c:pt idx="10">
                  <c:v>2.9225210000000001E-2</c:v>
                </c:pt>
                <c:pt idx="11">
                  <c:v>0.14039183699999999</c:v>
                </c:pt>
                <c:pt idx="12">
                  <c:v>0.10517875914618</c:v>
                </c:pt>
              </c:numCache>
            </c:numRef>
          </c:val>
          <c:extLst>
            <c:ext xmlns:c16="http://schemas.microsoft.com/office/drawing/2014/chart" uri="{C3380CC4-5D6E-409C-BE32-E72D297353CC}">
              <c16:uniqueId val="{00000001-2A01-C847-9E74-92E374151B71}"/>
            </c:ext>
          </c:extLst>
        </c:ser>
        <c:dLbls>
          <c:showLegendKey val="0"/>
          <c:showVal val="0"/>
          <c:showCatName val="0"/>
          <c:showSerName val="0"/>
          <c:showPercent val="0"/>
          <c:showBubbleSize val="0"/>
        </c:dLbls>
        <c:gapWidth val="100"/>
        <c:axId val="-1752879232"/>
        <c:axId val="-1752874544"/>
      </c:barChart>
      <c:catAx>
        <c:axId val="-1752879232"/>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52874544"/>
        <c:crosses val="autoZero"/>
        <c:auto val="1"/>
        <c:lblAlgn val="ctr"/>
        <c:lblOffset val="100"/>
        <c:noMultiLvlLbl val="0"/>
      </c:catAx>
      <c:valAx>
        <c:axId val="-1752874544"/>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52879232"/>
        <c:crosses val="autoZero"/>
        <c:crossBetween val="between"/>
      </c:valAx>
      <c:spPr>
        <a:noFill/>
        <a:ln>
          <a:noFill/>
        </a:ln>
        <a:effectLst/>
      </c:spPr>
    </c:plotArea>
    <c:legend>
      <c:legendPos val="t"/>
      <c:layout>
        <c:manualLayout>
          <c:xMode val="edge"/>
          <c:yMode val="edge"/>
          <c:x val="9.7382185334941196E-2"/>
          <c:y val="8.6303606921675796E-2"/>
          <c:w val="0.45108131753801001"/>
          <c:h val="0.14619332259873499"/>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userShapes r:id="rId3"/>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1206448458648597E-2"/>
          <c:y val="0.11259675138445401"/>
          <c:w val="0.91081969533220097"/>
          <c:h val="0.42902848960544598"/>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6.6390040999999997E-2</c:v>
                </c:pt>
                <c:pt idx="1">
                  <c:v>0.10482180300000001</c:v>
                </c:pt>
                <c:pt idx="2">
                  <c:v>9.4575800000000002E-2</c:v>
                </c:pt>
                <c:pt idx="3">
                  <c:v>0.131578947</c:v>
                </c:pt>
                <c:pt idx="4">
                  <c:v>0.13834586500000001</c:v>
                </c:pt>
                <c:pt idx="5">
                  <c:v>0.14399999999999999</c:v>
                </c:pt>
                <c:pt idx="6">
                  <c:v>0.124633431</c:v>
                </c:pt>
                <c:pt idx="7">
                  <c:v>1.8974285E-2</c:v>
                </c:pt>
                <c:pt idx="8">
                  <c:v>0.18400359899999999</c:v>
                </c:pt>
                <c:pt idx="10">
                  <c:v>1.386388E-2</c:v>
                </c:pt>
                <c:pt idx="11">
                  <c:v>6.6838352000000004E-2</c:v>
                </c:pt>
                <c:pt idx="12">
                  <c:v>5.008843795423E-2</c:v>
                </c:pt>
              </c:numCache>
            </c:numRef>
          </c:val>
          <c:extLst>
            <c:ext xmlns:c16="http://schemas.microsoft.com/office/drawing/2014/chart" uri="{C3380CC4-5D6E-409C-BE32-E72D297353CC}">
              <c16:uniqueId val="{00000000-8EA6-F246-9710-2404694AB91E}"/>
            </c:ext>
          </c:extLst>
        </c:ser>
        <c:ser>
          <c:idx val="1"/>
          <c:order val="1"/>
          <c:tx>
            <c:strRef>
              <c:f>Sheet6!$R$3</c:f>
              <c:strCache>
                <c:ptCount val="1"/>
                <c:pt idx="0">
                  <c:v>Multi Core</c:v>
                </c:pt>
              </c:strCache>
            </c:strRef>
          </c:tx>
          <c:spPr>
            <a:no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0.13499043999999999</c:v>
                </c:pt>
                <c:pt idx="4">
                  <c:v>0.15580633399999999</c:v>
                </c:pt>
                <c:pt idx="5">
                  <c:v>0.15722924699999999</c:v>
                </c:pt>
                <c:pt idx="6">
                  <c:v>0.20029400999999999</c:v>
                </c:pt>
                <c:pt idx="7">
                  <c:v>0.14045163299999999</c:v>
                </c:pt>
                <c:pt idx="8">
                  <c:v>0.185781059</c:v>
                </c:pt>
                <c:pt idx="10">
                  <c:v>2.9225210000000001E-2</c:v>
                </c:pt>
                <c:pt idx="11">
                  <c:v>0.14039183699999999</c:v>
                </c:pt>
                <c:pt idx="12">
                  <c:v>0.10517875914618</c:v>
                </c:pt>
              </c:numCache>
            </c:numRef>
          </c:val>
          <c:extLst>
            <c:ext xmlns:c16="http://schemas.microsoft.com/office/drawing/2014/chart" uri="{C3380CC4-5D6E-409C-BE32-E72D297353CC}">
              <c16:uniqueId val="{00000001-8EA6-F246-9710-2404694AB91E}"/>
            </c:ext>
          </c:extLst>
        </c:ser>
        <c:dLbls>
          <c:showLegendKey val="0"/>
          <c:showVal val="0"/>
          <c:showCatName val="0"/>
          <c:showSerName val="0"/>
          <c:showPercent val="0"/>
          <c:showBubbleSize val="0"/>
        </c:dLbls>
        <c:gapWidth val="100"/>
        <c:axId val="-1747516752"/>
        <c:axId val="-1747540496"/>
      </c:barChart>
      <c:catAx>
        <c:axId val="-1747516752"/>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540496"/>
        <c:crosses val="autoZero"/>
        <c:auto val="1"/>
        <c:lblAlgn val="ctr"/>
        <c:lblOffset val="100"/>
        <c:noMultiLvlLbl val="0"/>
      </c:catAx>
      <c:valAx>
        <c:axId val="-1747540496"/>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516752"/>
        <c:crosses val="autoZero"/>
        <c:crossBetween val="between"/>
      </c:valAx>
      <c:spPr>
        <a:noFill/>
        <a:ln>
          <a:noFill/>
        </a:ln>
        <a:effectLst/>
      </c:spPr>
    </c:plotArea>
    <c:legend>
      <c:legendPos val="t"/>
      <c:layout>
        <c:manualLayout>
          <c:xMode val="edge"/>
          <c:yMode val="edge"/>
          <c:x val="9.7382185334941196E-2"/>
          <c:y val="8.6303606921675796E-2"/>
          <c:w val="0.45108131753801001"/>
          <c:h val="0.14619332259873499"/>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userShapes r:id="rId3"/>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1206448458648597E-2"/>
          <c:y val="0.11259675138445401"/>
          <c:w val="0.91081969533220097"/>
          <c:h val="0.42902848960544598"/>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6.6390040999999997E-2</c:v>
                </c:pt>
                <c:pt idx="1">
                  <c:v>0.10482180300000001</c:v>
                </c:pt>
                <c:pt idx="2">
                  <c:v>9.4575800000000002E-2</c:v>
                </c:pt>
                <c:pt idx="3">
                  <c:v>0.131578947</c:v>
                </c:pt>
                <c:pt idx="4">
                  <c:v>0.13834586500000001</c:v>
                </c:pt>
                <c:pt idx="5">
                  <c:v>0.14399999999999999</c:v>
                </c:pt>
                <c:pt idx="6">
                  <c:v>0.124633431</c:v>
                </c:pt>
                <c:pt idx="7">
                  <c:v>1.8974285E-2</c:v>
                </c:pt>
                <c:pt idx="8">
                  <c:v>0.18400359899999999</c:v>
                </c:pt>
                <c:pt idx="10">
                  <c:v>1.386388E-2</c:v>
                </c:pt>
                <c:pt idx="11">
                  <c:v>6.6838352000000004E-2</c:v>
                </c:pt>
                <c:pt idx="12">
                  <c:v>5.008843795423E-2</c:v>
                </c:pt>
              </c:numCache>
            </c:numRef>
          </c:val>
          <c:extLst>
            <c:ext xmlns:c16="http://schemas.microsoft.com/office/drawing/2014/chart" uri="{C3380CC4-5D6E-409C-BE32-E72D297353CC}">
              <c16:uniqueId val="{00000000-484A-D04C-898A-835C54C251FB}"/>
            </c:ext>
          </c:extLst>
        </c:ser>
        <c:ser>
          <c:idx val="1"/>
          <c:order val="1"/>
          <c:tx>
            <c:strRef>
              <c:f>Sheet6!$R$3</c:f>
              <c:strCache>
                <c:ptCount val="1"/>
                <c:pt idx="0">
                  <c:v>Multi Core</c:v>
                </c:pt>
              </c:strCache>
            </c:strRef>
          </c:tx>
          <c:spPr>
            <a:solidFill>
              <a:srgbClr val="A50021"/>
            </a:solidFill>
            <a:ln>
              <a:noFill/>
            </a:ln>
            <a:effectLst/>
          </c:spPr>
          <c:invertIfNegative val="0"/>
          <c:dPt>
            <c:idx val="10"/>
            <c:invertIfNegative val="0"/>
            <c:bubble3D val="0"/>
            <c:spPr>
              <a:noFill/>
              <a:ln>
                <a:noFill/>
              </a:ln>
              <a:effectLst/>
            </c:spPr>
            <c:extLst>
              <c:ext xmlns:c16="http://schemas.microsoft.com/office/drawing/2014/chart" uri="{C3380CC4-5D6E-409C-BE32-E72D297353CC}">
                <c16:uniqueId val="{00000002-484A-D04C-898A-835C54C251FB}"/>
              </c:ext>
            </c:extLst>
          </c:dPt>
          <c:dPt>
            <c:idx val="11"/>
            <c:invertIfNegative val="0"/>
            <c:bubble3D val="0"/>
            <c:spPr>
              <a:noFill/>
              <a:ln>
                <a:noFill/>
              </a:ln>
              <a:effectLst/>
            </c:spPr>
            <c:extLst>
              <c:ext xmlns:c16="http://schemas.microsoft.com/office/drawing/2014/chart" uri="{C3380CC4-5D6E-409C-BE32-E72D297353CC}">
                <c16:uniqueId val="{00000004-484A-D04C-898A-835C54C251FB}"/>
              </c:ext>
            </c:extLst>
          </c:dPt>
          <c:dPt>
            <c:idx val="12"/>
            <c:invertIfNegative val="0"/>
            <c:bubble3D val="0"/>
            <c:spPr>
              <a:noFill/>
              <a:ln>
                <a:noFill/>
              </a:ln>
              <a:effectLst/>
            </c:spPr>
            <c:extLst>
              <c:ext xmlns:c16="http://schemas.microsoft.com/office/drawing/2014/chart" uri="{C3380CC4-5D6E-409C-BE32-E72D297353CC}">
                <c16:uniqueId val="{00000006-484A-D04C-898A-835C54C251FB}"/>
              </c:ext>
            </c:extLst>
          </c:dPt>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0.13499043999999999</c:v>
                </c:pt>
                <c:pt idx="4">
                  <c:v>0.15580633399999999</c:v>
                </c:pt>
                <c:pt idx="5">
                  <c:v>0.15722924699999999</c:v>
                </c:pt>
                <c:pt idx="6">
                  <c:v>0.20029400999999999</c:v>
                </c:pt>
                <c:pt idx="7">
                  <c:v>0.14045163299999999</c:v>
                </c:pt>
                <c:pt idx="8">
                  <c:v>0.185781059</c:v>
                </c:pt>
                <c:pt idx="10">
                  <c:v>2.9225210000000001E-2</c:v>
                </c:pt>
                <c:pt idx="11">
                  <c:v>0.14039183699999999</c:v>
                </c:pt>
                <c:pt idx="12">
                  <c:v>0.10517875914618</c:v>
                </c:pt>
              </c:numCache>
            </c:numRef>
          </c:val>
          <c:extLst>
            <c:ext xmlns:c16="http://schemas.microsoft.com/office/drawing/2014/chart" uri="{C3380CC4-5D6E-409C-BE32-E72D297353CC}">
              <c16:uniqueId val="{00000007-484A-D04C-898A-835C54C251FB}"/>
            </c:ext>
          </c:extLst>
        </c:ser>
        <c:dLbls>
          <c:showLegendKey val="0"/>
          <c:showVal val="0"/>
          <c:showCatName val="0"/>
          <c:showSerName val="0"/>
          <c:showPercent val="0"/>
          <c:showBubbleSize val="0"/>
        </c:dLbls>
        <c:gapWidth val="100"/>
        <c:axId val="-1747577888"/>
        <c:axId val="-1747317200"/>
      </c:barChart>
      <c:catAx>
        <c:axId val="-1747577888"/>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317200"/>
        <c:crosses val="autoZero"/>
        <c:auto val="1"/>
        <c:lblAlgn val="ctr"/>
        <c:lblOffset val="100"/>
        <c:noMultiLvlLbl val="0"/>
      </c:catAx>
      <c:valAx>
        <c:axId val="-1747317200"/>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577888"/>
        <c:crosses val="autoZero"/>
        <c:crossBetween val="between"/>
      </c:valAx>
      <c:spPr>
        <a:noFill/>
        <a:ln>
          <a:noFill/>
        </a:ln>
        <a:effectLst/>
      </c:spPr>
    </c:plotArea>
    <c:legend>
      <c:legendPos val="t"/>
      <c:layout>
        <c:manualLayout>
          <c:xMode val="edge"/>
          <c:yMode val="edge"/>
          <c:x val="9.7382185334941196E-2"/>
          <c:y val="8.6303606921675796E-2"/>
          <c:w val="0.45108131753801001"/>
          <c:h val="0.14619332259873499"/>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1206448458648597E-2"/>
          <c:y val="0.11259675138445401"/>
          <c:w val="0.91081969533220097"/>
          <c:h val="0.42902848960544598"/>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6.6390040999999997E-2</c:v>
                </c:pt>
                <c:pt idx="1">
                  <c:v>0.10482180300000001</c:v>
                </c:pt>
                <c:pt idx="2">
                  <c:v>9.4575800000000002E-2</c:v>
                </c:pt>
                <c:pt idx="3">
                  <c:v>0.131578947</c:v>
                </c:pt>
                <c:pt idx="4">
                  <c:v>0.13834586500000001</c:v>
                </c:pt>
                <c:pt idx="5">
                  <c:v>0.14399999999999999</c:v>
                </c:pt>
                <c:pt idx="6">
                  <c:v>0.124633431</c:v>
                </c:pt>
                <c:pt idx="7">
                  <c:v>1.8974285E-2</c:v>
                </c:pt>
                <c:pt idx="8">
                  <c:v>0.18400359899999999</c:v>
                </c:pt>
                <c:pt idx="10">
                  <c:v>1.386388E-2</c:v>
                </c:pt>
                <c:pt idx="11">
                  <c:v>6.6838352000000004E-2</c:v>
                </c:pt>
                <c:pt idx="12">
                  <c:v>5.008843795423E-2</c:v>
                </c:pt>
              </c:numCache>
            </c:numRef>
          </c:val>
          <c:extLst>
            <c:ext xmlns:c16="http://schemas.microsoft.com/office/drawing/2014/chart" uri="{C3380CC4-5D6E-409C-BE32-E72D297353CC}">
              <c16:uniqueId val="{00000000-5460-2944-A458-9CFBA7C8E56C}"/>
            </c:ext>
          </c:extLst>
        </c:ser>
        <c:ser>
          <c:idx val="1"/>
          <c:order val="1"/>
          <c:tx>
            <c:strRef>
              <c:f>Sheet6!$R$3</c:f>
              <c:strCache>
                <c:ptCount val="1"/>
                <c:pt idx="0">
                  <c:v>Multi Core</c:v>
                </c:pt>
              </c:strCache>
            </c:strRef>
          </c:tx>
          <c:spPr>
            <a:solidFill>
              <a:srgbClr val="A50021"/>
            </a:solidFill>
            <a:ln>
              <a:noFill/>
            </a:ln>
            <a:effectLst/>
          </c:spPr>
          <c:invertIfNegative val="0"/>
          <c:dPt>
            <c:idx val="12"/>
            <c:invertIfNegative val="0"/>
            <c:bubble3D val="0"/>
            <c:spPr>
              <a:noFill/>
              <a:ln>
                <a:noFill/>
              </a:ln>
              <a:effectLst/>
            </c:spPr>
            <c:extLst>
              <c:ext xmlns:c16="http://schemas.microsoft.com/office/drawing/2014/chart" uri="{C3380CC4-5D6E-409C-BE32-E72D297353CC}">
                <c16:uniqueId val="{00000002-5460-2944-A458-9CFBA7C8E56C}"/>
              </c:ext>
            </c:extLst>
          </c:dPt>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0.13499043999999999</c:v>
                </c:pt>
                <c:pt idx="4">
                  <c:v>0.15580633399999999</c:v>
                </c:pt>
                <c:pt idx="5">
                  <c:v>0.15722924699999999</c:v>
                </c:pt>
                <c:pt idx="6">
                  <c:v>0.20029400999999999</c:v>
                </c:pt>
                <c:pt idx="7">
                  <c:v>0.14045163299999999</c:v>
                </c:pt>
                <c:pt idx="8">
                  <c:v>0.185781059</c:v>
                </c:pt>
                <c:pt idx="10">
                  <c:v>2.9225210000000001E-2</c:v>
                </c:pt>
                <c:pt idx="11">
                  <c:v>0.14039183699999999</c:v>
                </c:pt>
                <c:pt idx="12">
                  <c:v>0.10517875914618</c:v>
                </c:pt>
              </c:numCache>
            </c:numRef>
          </c:val>
          <c:extLst>
            <c:ext xmlns:c16="http://schemas.microsoft.com/office/drawing/2014/chart" uri="{C3380CC4-5D6E-409C-BE32-E72D297353CC}">
              <c16:uniqueId val="{00000003-5460-2944-A458-9CFBA7C8E56C}"/>
            </c:ext>
          </c:extLst>
        </c:ser>
        <c:dLbls>
          <c:showLegendKey val="0"/>
          <c:showVal val="0"/>
          <c:showCatName val="0"/>
          <c:showSerName val="0"/>
          <c:showPercent val="0"/>
          <c:showBubbleSize val="0"/>
        </c:dLbls>
        <c:gapWidth val="100"/>
        <c:axId val="-1747656672"/>
        <c:axId val="-1747651984"/>
      </c:barChart>
      <c:catAx>
        <c:axId val="-1747656672"/>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651984"/>
        <c:crosses val="autoZero"/>
        <c:auto val="1"/>
        <c:lblAlgn val="ctr"/>
        <c:lblOffset val="100"/>
        <c:noMultiLvlLbl val="0"/>
      </c:catAx>
      <c:valAx>
        <c:axId val="-1747651984"/>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656672"/>
        <c:crosses val="autoZero"/>
        <c:crossBetween val="between"/>
      </c:valAx>
      <c:spPr>
        <a:noFill/>
        <a:ln>
          <a:noFill/>
        </a:ln>
        <a:effectLst/>
      </c:spPr>
    </c:plotArea>
    <c:legend>
      <c:legendPos val="t"/>
      <c:layout>
        <c:manualLayout>
          <c:xMode val="edge"/>
          <c:yMode val="edge"/>
          <c:x val="9.7382185334941196E-2"/>
          <c:y val="8.6303606921675796E-2"/>
          <c:w val="0.45108131753801001"/>
          <c:h val="0.14619332259873499"/>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1206448458648597E-2"/>
          <c:y val="0.11259675138445401"/>
          <c:w val="0.91081969533220097"/>
          <c:h val="0.42902848960544598"/>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6.6390040999999997E-2</c:v>
                </c:pt>
                <c:pt idx="1">
                  <c:v>0.10482180300000001</c:v>
                </c:pt>
                <c:pt idx="2">
                  <c:v>9.4575800000000002E-2</c:v>
                </c:pt>
                <c:pt idx="3">
                  <c:v>0.131578947</c:v>
                </c:pt>
                <c:pt idx="4">
                  <c:v>0.13834586500000001</c:v>
                </c:pt>
                <c:pt idx="5">
                  <c:v>0.14399999999999999</c:v>
                </c:pt>
                <c:pt idx="6">
                  <c:v>0.124633431</c:v>
                </c:pt>
                <c:pt idx="7">
                  <c:v>1.8974285E-2</c:v>
                </c:pt>
                <c:pt idx="8">
                  <c:v>0.18400359899999999</c:v>
                </c:pt>
                <c:pt idx="10">
                  <c:v>1.386388E-2</c:v>
                </c:pt>
                <c:pt idx="11">
                  <c:v>6.6838352000000004E-2</c:v>
                </c:pt>
                <c:pt idx="12">
                  <c:v>5.008843795423E-2</c:v>
                </c:pt>
              </c:numCache>
            </c:numRef>
          </c:val>
          <c:extLst>
            <c:ext xmlns:c16="http://schemas.microsoft.com/office/drawing/2014/chart" uri="{C3380CC4-5D6E-409C-BE32-E72D297353CC}">
              <c16:uniqueId val="{00000000-25F9-384E-9D25-384D39B05DF0}"/>
            </c:ext>
          </c:extLst>
        </c:ser>
        <c:ser>
          <c:idx val="1"/>
          <c:order val="1"/>
          <c:tx>
            <c:strRef>
              <c:f>Sheet6!$R$3</c:f>
              <c:strCache>
                <c:ptCount val="1"/>
                <c:pt idx="0">
                  <c:v>Multi Core</c:v>
                </c:pt>
              </c:strCache>
            </c:strRef>
          </c:tx>
          <c:spPr>
            <a:solidFill>
              <a:srgbClr val="A5002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0.13499043999999999</c:v>
                </c:pt>
                <c:pt idx="4">
                  <c:v>0.15580633399999999</c:v>
                </c:pt>
                <c:pt idx="5">
                  <c:v>0.15722924699999999</c:v>
                </c:pt>
                <c:pt idx="6">
                  <c:v>0.20029400999999999</c:v>
                </c:pt>
                <c:pt idx="7">
                  <c:v>0.14045163299999999</c:v>
                </c:pt>
                <c:pt idx="8">
                  <c:v>0.185781059</c:v>
                </c:pt>
                <c:pt idx="10">
                  <c:v>2.9225210000000001E-2</c:v>
                </c:pt>
                <c:pt idx="11">
                  <c:v>0.14039183699999999</c:v>
                </c:pt>
                <c:pt idx="12">
                  <c:v>0.10517875914618</c:v>
                </c:pt>
              </c:numCache>
            </c:numRef>
          </c:val>
          <c:extLst>
            <c:ext xmlns:c16="http://schemas.microsoft.com/office/drawing/2014/chart" uri="{C3380CC4-5D6E-409C-BE32-E72D297353CC}">
              <c16:uniqueId val="{00000001-25F9-384E-9D25-384D39B05DF0}"/>
            </c:ext>
          </c:extLst>
        </c:ser>
        <c:dLbls>
          <c:showLegendKey val="0"/>
          <c:showVal val="0"/>
          <c:showCatName val="0"/>
          <c:showSerName val="0"/>
          <c:showPercent val="0"/>
          <c:showBubbleSize val="0"/>
        </c:dLbls>
        <c:gapWidth val="100"/>
        <c:axId val="-1747723616"/>
        <c:axId val="-1747788240"/>
      </c:barChart>
      <c:catAx>
        <c:axId val="-1747723616"/>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788240"/>
        <c:crosses val="autoZero"/>
        <c:auto val="1"/>
        <c:lblAlgn val="ctr"/>
        <c:lblOffset val="100"/>
        <c:noMultiLvlLbl val="0"/>
      </c:catAx>
      <c:valAx>
        <c:axId val="-1747788240"/>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723616"/>
        <c:crosses val="autoZero"/>
        <c:crossBetween val="between"/>
      </c:valAx>
      <c:spPr>
        <a:noFill/>
        <a:ln>
          <a:noFill/>
        </a:ln>
        <a:effectLst/>
      </c:spPr>
    </c:plotArea>
    <c:legend>
      <c:legendPos val="t"/>
      <c:layout>
        <c:manualLayout>
          <c:xMode val="edge"/>
          <c:yMode val="edge"/>
          <c:x val="9.7382185334941196E-2"/>
          <c:y val="8.6303606921675796E-2"/>
          <c:w val="0.45108131753801001"/>
          <c:h val="0.14619332259873499"/>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Sheet1!$G$10</c:f>
              <c:strCache>
                <c:ptCount val="1"/>
                <c:pt idx="0">
                  <c:v>Time (sec)</c:v>
                </c:pt>
              </c:strCache>
            </c:strRef>
          </c:tx>
          <c:explosion val="9"/>
          <c:dPt>
            <c:idx val="0"/>
            <c:bubble3D val="0"/>
            <c:explosion val="18"/>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1-79D6-8947-9815-7E66E0D801FD}"/>
              </c:ext>
            </c:extLst>
          </c:dPt>
          <c:dPt>
            <c:idx val="1"/>
            <c:bubble3D val="0"/>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3-79D6-8947-9815-7E66E0D801FD}"/>
              </c:ext>
            </c:extLst>
          </c:dPt>
          <c:dPt>
            <c:idx val="2"/>
            <c:bubble3D val="0"/>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5-79D6-8947-9815-7E66E0D801FD}"/>
              </c:ext>
            </c:extLst>
          </c:dPt>
          <c:dLbls>
            <c:dLbl>
              <c:idx val="0"/>
              <c:layout>
                <c:manualLayout>
                  <c:x val="0.24651926105454391"/>
                  <c:y val="-1.445507159528165E-2"/>
                </c:manualLayout>
              </c:layout>
              <c:showLegendKey val="0"/>
              <c:showVal val="0"/>
              <c:showCatName val="1"/>
              <c:showSerName val="0"/>
              <c:showPercent val="1"/>
              <c:showBubbleSize val="0"/>
              <c:extLst>
                <c:ext xmlns:c15="http://schemas.microsoft.com/office/drawing/2012/chart" uri="{CE6537A1-D6FC-4f65-9D91-7224C49458BB}">
                  <c15:layout>
                    <c:manualLayout>
                      <c:w val="0.33105479002624666"/>
                      <c:h val="0.27180553156225196"/>
                    </c:manualLayout>
                  </c15:layout>
                </c:ext>
                <c:ext xmlns:c16="http://schemas.microsoft.com/office/drawing/2014/chart" uri="{C3380CC4-5D6E-409C-BE32-E72D297353CC}">
                  <c16:uniqueId val="{00000001-79D6-8947-9815-7E66E0D801FD}"/>
                </c:ext>
              </c:extLst>
            </c:dLbl>
            <c:dLbl>
              <c:idx val="1"/>
              <c:layout>
                <c:manualLayout>
                  <c:x val="1.8708704390250682E-2"/>
                  <c:y val="-6.8276437496774343E-3"/>
                </c:manualLayout>
              </c:layout>
              <c:tx>
                <c:rich>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mn-lt"/>
                        <a:ea typeface="+mn-ea"/>
                        <a:cs typeface="+mn-cs"/>
                      </a:defRPr>
                    </a:pPr>
                    <a:r>
                      <a:rPr lang="en-US" b="1" dirty="0">
                        <a:solidFill>
                          <a:schemeClr val="bg1"/>
                        </a:solidFill>
                        <a:effectLst/>
                      </a:rPr>
                      <a:t>Read Alignment</a:t>
                    </a:r>
                  </a:p>
                  <a:p>
                    <a:pPr>
                      <a:defRPr>
                        <a:solidFill>
                          <a:schemeClr val="bg1"/>
                        </a:solidFill>
                      </a:defRPr>
                    </a:pPr>
                    <a:r>
                      <a:rPr lang="en-US" b="1" dirty="0">
                        <a:solidFill>
                          <a:schemeClr val="bg1"/>
                        </a:solidFill>
                        <a:effectLst/>
                      </a:rPr>
                      <a:t>(Edit-distance</a:t>
                    </a:r>
                    <a:r>
                      <a:rPr lang="en-US" b="1" baseline="0" dirty="0">
                        <a:solidFill>
                          <a:schemeClr val="bg1"/>
                        </a:solidFill>
                        <a:effectLst/>
                      </a:rPr>
                      <a:t> comp)</a:t>
                    </a:r>
                    <a:r>
                      <a:rPr lang="en-US" b="1" dirty="0">
                        <a:solidFill>
                          <a:schemeClr val="bg1"/>
                        </a:solidFill>
                        <a:effectLst/>
                      </a:rPr>
                      <a:t>
</a:t>
                    </a:r>
                    <a:fld id="{ACE13563-F57D-4797-B37A-2A9786FDDB9F}" type="PERCENTAGE">
                      <a:rPr lang="en-US" b="1">
                        <a:solidFill>
                          <a:schemeClr val="bg1"/>
                        </a:solidFill>
                        <a:effectLst/>
                      </a:rPr>
                      <a:pPr>
                        <a:defRPr>
                          <a:solidFill>
                            <a:schemeClr val="bg1"/>
                          </a:solidFill>
                        </a:defRPr>
                      </a:pPr>
                      <a:t>[PERCENTAGE]</a:t>
                    </a:fld>
                    <a:endParaRPr lang="en-US" b="1" dirty="0">
                      <a:solidFill>
                        <a:schemeClr val="bg1"/>
                      </a:solidFill>
                      <a:effectLst/>
                    </a:endParaRPr>
                  </a:p>
                </c:rich>
              </c:tx>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38836459038472998"/>
                      <c:h val="0.22658673723929512"/>
                    </c:manualLayout>
                  </c15:layout>
                  <c15:dlblFieldTable/>
                  <c15:showDataLabelsRange val="0"/>
                </c:ext>
                <c:ext xmlns:c16="http://schemas.microsoft.com/office/drawing/2014/chart" uri="{C3380CC4-5D6E-409C-BE32-E72D297353CC}">
                  <c16:uniqueId val="{00000003-79D6-8947-9815-7E66E0D801FD}"/>
                </c:ext>
              </c:extLst>
            </c:dLbl>
            <c:dLbl>
              <c:idx val="2"/>
              <c:layout>
                <c:manualLayout>
                  <c:x val="-0.18850453686134078"/>
                  <c:y val="-4.8881807572985901E-2"/>
                </c:manualLayout>
              </c:layout>
              <c:showLegendKey val="0"/>
              <c:showVal val="0"/>
              <c:showCatName val="1"/>
              <c:showSerName val="0"/>
              <c:showPercent val="1"/>
              <c:showBubbleSize val="0"/>
              <c:extLst>
                <c:ext xmlns:c15="http://schemas.microsoft.com/office/drawing/2012/chart" uri="{CE6537A1-D6FC-4f65-9D91-7224C49458BB}">
                  <c15:layout>
                    <c:manualLayout>
                      <c:w val="0.2193055555555555"/>
                      <c:h val="0.250508240760909"/>
                    </c:manualLayout>
                  </c15:layout>
                </c:ext>
                <c:ext xmlns:c16="http://schemas.microsoft.com/office/drawing/2014/chart" uri="{C3380CC4-5D6E-409C-BE32-E72D297353CC}">
                  <c16:uniqueId val="{00000005-79D6-8947-9815-7E66E0D801FD}"/>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ysClr val="windowText" lastClr="000000"/>
                    </a:solidFill>
                    <a:latin typeface="+mn-lt"/>
                    <a:ea typeface="+mn-ea"/>
                    <a:cs typeface="+mn-cs"/>
                  </a:defRPr>
                </a:pPr>
                <a:endParaRPr lang="en-US"/>
              </a:p>
            </c:txPr>
            <c:showLegendKey val="0"/>
            <c:showVal val="0"/>
            <c:showCatName val="1"/>
            <c:showSerName val="0"/>
            <c:showPercent val="1"/>
            <c:showBubbleSize val="0"/>
            <c:showLeaderLines val="1"/>
            <c:leaderLines>
              <c:spPr>
                <a:ln w="9525">
                  <a:solidFill>
                    <a:schemeClr val="tx1"/>
                  </a:solidFill>
                </a:ln>
                <a:effectLst/>
              </c:spPr>
            </c:leaderLines>
            <c:extLst>
              <c:ext xmlns:c15="http://schemas.microsoft.com/office/drawing/2012/chart" uri="{CE6537A1-D6FC-4f65-9D91-7224C49458BB}"/>
            </c:extLst>
          </c:dLbls>
          <c:cat>
            <c:strRef>
              <c:f>Sheet1!$F$11:$F$13</c:f>
              <c:strCache>
                <c:ptCount val="3"/>
                <c:pt idx="0">
                  <c:v>candidate alignment locations (CAL)</c:v>
                </c:pt>
                <c:pt idx="1">
                  <c:v>SIMD banded Levenshtein edit distance</c:v>
                </c:pt>
                <c:pt idx="2">
                  <c:v>SAM printing</c:v>
                </c:pt>
              </c:strCache>
            </c:strRef>
          </c:cat>
          <c:val>
            <c:numRef>
              <c:f>Sheet1!$G$11:$G$13</c:f>
              <c:numCache>
                <c:formatCode>_(* #,##0.00_);_(* \(#,##0.00\);_(* "-"??_);_(@_)</c:formatCode>
                <c:ptCount val="3"/>
                <c:pt idx="0">
                  <c:v>3738.88</c:v>
                </c:pt>
                <c:pt idx="1">
                  <c:v>81368.094525727502</c:v>
                </c:pt>
                <c:pt idx="2">
                  <c:v>2269.8754742724996</c:v>
                </c:pt>
              </c:numCache>
            </c:numRef>
          </c:val>
          <c:extLst>
            <c:ext xmlns:c16="http://schemas.microsoft.com/office/drawing/2014/chart" uri="{C3380CC4-5D6E-409C-BE32-E72D297353CC}">
              <c16:uniqueId val="{00000006-79D6-8947-9815-7E66E0D801FD}"/>
            </c:ext>
          </c:extLst>
        </c:ser>
        <c:dLbls>
          <c:showLegendKey val="0"/>
          <c:showVal val="0"/>
          <c:showCatName val="1"/>
          <c:showSerName val="0"/>
          <c:showPercent val="1"/>
          <c:showBubbleSize val="0"/>
          <c:showLeaderLines val="1"/>
        </c:dLbls>
        <c:firstSliceAng val="0"/>
        <c:holeSize val="50"/>
      </c:doughnutChart>
      <c:spPr>
        <a:noFill/>
        <a:ln>
          <a:noFill/>
        </a:ln>
        <a:effectLst/>
      </c:spPr>
    </c:plotArea>
    <c:plotVisOnly val="1"/>
    <c:dispBlanksAs val="gap"/>
    <c:showDLblsOverMax val="0"/>
  </c:chart>
  <c:spPr>
    <a:noFill/>
    <a:ln>
      <a:noFill/>
    </a:ln>
    <a:effectLst/>
  </c:spPr>
  <c:txPr>
    <a:bodyPr/>
    <a:lstStyle/>
    <a:p>
      <a:pPr>
        <a:defRPr sz="2000">
          <a:solidFill>
            <a:sysClr val="windowText" lastClr="000000"/>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481578691552"/>
          <c:y val="7.03358448482896E-2"/>
          <c:w val="0.81172292699523696"/>
          <c:h val="0.54584290990013495"/>
        </c:manualLayout>
      </c:layout>
      <c:barChart>
        <c:barDir val="bar"/>
        <c:grouping val="clustered"/>
        <c:varyColors val="0"/>
        <c:ser>
          <c:idx val="0"/>
          <c:order val="0"/>
          <c:tx>
            <c:strRef>
              <c:f>Sheet1!$B$1</c:f>
              <c:strCache>
                <c:ptCount val="1"/>
                <c:pt idx="0">
                  <c:v>열3</c:v>
                </c:pt>
              </c:strCache>
            </c:strRef>
          </c:tx>
          <c:spPr>
            <a:solidFill>
              <a:schemeClr val="accent1"/>
            </a:solidFill>
            <a:ln>
              <a:solidFill>
                <a:schemeClr val="accent1">
                  <a:lumMod val="50000"/>
                </a:schemeClr>
              </a:solidFill>
            </a:ln>
            <a:effectLst/>
          </c:spPr>
          <c:invertIfNegative val="0"/>
          <c:dLbls>
            <c:dLbl>
              <c:idx val="0"/>
              <c:tx>
                <c:rich>
                  <a:bodyPr/>
                  <a:lstStyle/>
                  <a:p>
                    <a:r>
                      <a:rPr lang="en-US" altLang="ko-KR" dirty="0"/>
                      <a:t>+42%</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C2F-1441-AEBA-F00D20293B02}"/>
                </c:ext>
              </c:extLst>
            </c:dLbl>
            <c:dLbl>
              <c:idx val="1"/>
              <c:delete val="1"/>
              <c:extLst>
                <c:ext xmlns:c15="http://schemas.microsoft.com/office/drawing/2012/chart" uri="{CE6537A1-D6FC-4f65-9D91-7224C49458BB}"/>
                <c:ext xmlns:c16="http://schemas.microsoft.com/office/drawing/2014/chart" uri="{C3380CC4-5D6E-409C-BE32-E72D297353CC}">
                  <c16:uniqueId val="{00000001-6C2F-1441-AEBA-F00D20293B02}"/>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128 Cores</c:v>
                </c:pt>
                <c:pt idx="1">
                  <c:v>32 Cores</c:v>
                </c:pt>
              </c:strCache>
            </c:strRef>
          </c:cat>
          <c:val>
            <c:numRef>
              <c:f>Sheet1!$B$2:$B$3</c:f>
              <c:numCache>
                <c:formatCode>General</c:formatCode>
                <c:ptCount val="2"/>
                <c:pt idx="0">
                  <c:v>1.420607344</c:v>
                </c:pt>
                <c:pt idx="1">
                  <c:v>1</c:v>
                </c:pt>
              </c:numCache>
            </c:numRef>
          </c:val>
          <c:extLst>
            <c:ext xmlns:c16="http://schemas.microsoft.com/office/drawing/2014/chart" uri="{C3380CC4-5D6E-409C-BE32-E72D297353CC}">
              <c16:uniqueId val="{00000002-6C2F-1441-AEBA-F00D20293B02}"/>
            </c:ext>
          </c:extLst>
        </c:ser>
        <c:dLbls>
          <c:showLegendKey val="0"/>
          <c:showVal val="0"/>
          <c:showCatName val="0"/>
          <c:showSerName val="0"/>
          <c:showPercent val="0"/>
          <c:showBubbleSize val="0"/>
        </c:dLbls>
        <c:gapWidth val="50"/>
        <c:axId val="-1970970072"/>
        <c:axId val="-1970966552"/>
      </c:barChart>
      <c:catAx>
        <c:axId val="-19709700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970966552"/>
        <c:crosses val="autoZero"/>
        <c:auto val="1"/>
        <c:lblAlgn val="ctr"/>
        <c:lblOffset val="100"/>
        <c:noMultiLvlLbl val="0"/>
      </c:catAx>
      <c:valAx>
        <c:axId val="-1970966552"/>
        <c:scaling>
          <c:orientation val="minMax"/>
          <c:max val="4"/>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dirty="0"/>
                  <a:t>Speedup</a:t>
                </a:r>
                <a:endParaRPr lang="ko-KR" altLang="en-US" dirty="0"/>
              </a:p>
            </c:rich>
          </c:tx>
          <c:layout>
            <c:manualLayout>
              <c:xMode val="edge"/>
              <c:yMode val="edge"/>
              <c:x val="0.509829153300282"/>
              <c:y val="0.82470364039603605"/>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970970072"/>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latin typeface="+mn-lt"/>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계열 1</c:v>
                </c:pt>
              </c:strCache>
            </c:strRef>
          </c:tx>
          <c:spPr>
            <a:solidFill>
              <a:schemeClr val="accent1"/>
            </a:solidFill>
            <a:ln>
              <a:noFill/>
            </a:ln>
            <a:effectLst/>
          </c:spPr>
          <c:invertIfNegative val="0"/>
          <c:dPt>
            <c:idx val="0"/>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1-D1BB-9A44-9E7F-7FFD5DDA1E26}"/>
              </c:ext>
            </c:extLst>
          </c:dPt>
          <c:dPt>
            <c:idx val="1"/>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3-D1BB-9A44-9E7F-7FFD5DDA1E26}"/>
              </c:ext>
            </c:extLst>
          </c:dPt>
          <c:dPt>
            <c:idx val="2"/>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5-D1BB-9A44-9E7F-7FFD5DDA1E26}"/>
              </c:ext>
            </c:extLst>
          </c:dPt>
          <c:dPt>
            <c:idx val="3"/>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7-D1BB-9A44-9E7F-7FFD5DDA1E26}"/>
              </c:ext>
            </c:extLst>
          </c:dPt>
          <c:dPt>
            <c:idx val="4"/>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9-D1BB-9A44-9E7F-7FFD5DDA1E26}"/>
              </c:ext>
            </c:extLst>
          </c:dPt>
          <c:dPt>
            <c:idx val="5"/>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B-D1BB-9A44-9E7F-7FFD5DDA1E26}"/>
              </c:ext>
            </c:extLst>
          </c:dPt>
          <c:dLbls>
            <c:dLbl>
              <c:idx val="0"/>
              <c:delete val="1"/>
              <c:extLst>
                <c:ext xmlns:c15="http://schemas.microsoft.com/office/drawing/2012/chart" uri="{CE6537A1-D6FC-4f65-9D91-7224C49458BB}"/>
                <c:ext xmlns:c16="http://schemas.microsoft.com/office/drawing/2014/chart" uri="{C3380CC4-5D6E-409C-BE32-E72D297353CC}">
                  <c16:uniqueId val="{00000001-D1BB-9A44-9E7F-7FFD5DDA1E26}"/>
                </c:ext>
              </c:extLst>
            </c:dLbl>
            <c:dLbl>
              <c:idx val="1"/>
              <c:tx>
                <c:rich>
                  <a:bodyPr/>
                  <a:lstStyle/>
                  <a:p>
                    <a:r>
                      <a:rPr lang="en-US" altLang="ko-KR"/>
                      <a:t>+56%</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1BB-9A44-9E7F-7FFD5DDA1E26}"/>
                </c:ext>
              </c:extLst>
            </c:dLbl>
            <c:dLbl>
              <c:idx val="2"/>
              <c:tx>
                <c:rich>
                  <a:bodyPr/>
                  <a:lstStyle/>
                  <a:p>
                    <a:r>
                      <a:rPr lang="en-US" altLang="ko-KR"/>
                      <a:t>+25%</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1BB-9A44-9E7F-7FFD5DDA1E26}"/>
                </c:ext>
              </c:extLst>
            </c:dLbl>
            <c:dLbl>
              <c:idx val="3"/>
              <c:tx>
                <c:rich>
                  <a:bodyPr/>
                  <a:lstStyle/>
                  <a:p>
                    <a:r>
                      <a:rPr lang="en-US" altLang="ko-KR"/>
                      <a:t>9.0x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1BB-9A44-9E7F-7FFD5DDA1E26}"/>
                </c:ext>
              </c:extLst>
            </c:dLbl>
            <c:dLbl>
              <c:idx val="4"/>
              <c:tx>
                <c:rich>
                  <a:bodyPr/>
                  <a:lstStyle/>
                  <a:p>
                    <a:r>
                      <a:rPr lang="en-US" altLang="ko-KR"/>
                      <a:t>11.6x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D1BB-9A44-9E7F-7FFD5DDA1E26}"/>
                </c:ext>
              </c:extLst>
            </c:dLbl>
            <c:dLbl>
              <c:idx val="5"/>
              <c:tx>
                <c:rich>
                  <a:bodyPr/>
                  <a:lstStyle/>
                  <a:p>
                    <a:r>
                      <a:rPr lang="en-US" altLang="ko-KR"/>
                      <a:t>13.8x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D1BB-9A44-9E7F-7FFD5DDA1E26}"/>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DDR3-OoO</c:v>
                </c:pt>
                <c:pt idx="1">
                  <c:v>HMC-OoO</c:v>
                </c:pt>
                <c:pt idx="2">
                  <c:v>HMC-MC</c:v>
                </c:pt>
                <c:pt idx="3">
                  <c:v>Tesseract</c:v>
                </c:pt>
                <c:pt idx="4">
                  <c:v>Tesseract-
LP</c:v>
                </c:pt>
                <c:pt idx="5">
                  <c:v>Tesseract-
LP-MTP</c:v>
                </c:pt>
              </c:strCache>
            </c:strRef>
          </c:cat>
          <c:val>
            <c:numRef>
              <c:f>Sheet1!$B$2:$B$7</c:f>
              <c:numCache>
                <c:formatCode>General</c:formatCode>
                <c:ptCount val="6"/>
                <c:pt idx="0">
                  <c:v>1</c:v>
                </c:pt>
                <c:pt idx="1">
                  <c:v>1.559151435</c:v>
                </c:pt>
                <c:pt idx="2">
                  <c:v>1.252544595</c:v>
                </c:pt>
                <c:pt idx="3">
                  <c:v>9.0241128310000001</c:v>
                </c:pt>
                <c:pt idx="4">
                  <c:v>11.6257351</c:v>
                </c:pt>
                <c:pt idx="5">
                  <c:v>13.781443319999999</c:v>
                </c:pt>
              </c:numCache>
            </c:numRef>
          </c:val>
          <c:extLst>
            <c:ext xmlns:c16="http://schemas.microsoft.com/office/drawing/2014/chart" uri="{C3380CC4-5D6E-409C-BE32-E72D297353CC}">
              <c16:uniqueId val="{0000000C-D1BB-9A44-9E7F-7FFD5DDA1E26}"/>
            </c:ext>
          </c:extLst>
        </c:ser>
        <c:dLbls>
          <c:showLegendKey val="0"/>
          <c:showVal val="0"/>
          <c:showCatName val="0"/>
          <c:showSerName val="0"/>
          <c:showPercent val="0"/>
          <c:showBubbleSize val="0"/>
        </c:dLbls>
        <c:gapWidth val="80"/>
        <c:overlap val="-27"/>
        <c:axId val="-2022235768"/>
        <c:axId val="-2022232088"/>
      </c:barChart>
      <c:catAx>
        <c:axId val="-20222357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2022232088"/>
        <c:crosses val="autoZero"/>
        <c:auto val="1"/>
        <c:lblAlgn val="ctr"/>
        <c:lblOffset val="100"/>
        <c:noMultiLvlLbl val="0"/>
      </c:catAx>
      <c:valAx>
        <c:axId val="-202223208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a:t>Speedup</a:t>
                </a:r>
                <a:endParaRPr lang="ko-KR" altLang="en-US" dirty="0"/>
              </a:p>
            </c:rich>
          </c:tx>
          <c:layout>
            <c:manualLayout>
              <c:xMode val="edge"/>
              <c:yMode val="edge"/>
              <c:x val="4.6296296296296302E-3"/>
              <c:y val="0.336434154096592"/>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2022235768"/>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계열 1</c:v>
                </c:pt>
              </c:strCache>
            </c:strRef>
          </c:tx>
          <c:spPr>
            <a:solidFill>
              <a:schemeClr val="accent1"/>
            </a:solidFill>
            <a:ln>
              <a:noFill/>
            </a:ln>
            <a:effectLst/>
          </c:spPr>
          <c:invertIfNegative val="0"/>
          <c:dPt>
            <c:idx val="0"/>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1-1AF2-EA4F-B875-676162F3E5A5}"/>
              </c:ext>
            </c:extLst>
          </c:dPt>
          <c:dPt>
            <c:idx val="1"/>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3-1AF2-EA4F-B875-676162F3E5A5}"/>
              </c:ext>
            </c:extLst>
          </c:dPt>
          <c:dPt>
            <c:idx val="2"/>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5-1AF2-EA4F-B875-676162F3E5A5}"/>
              </c:ext>
            </c:extLst>
          </c:dPt>
          <c:dPt>
            <c:idx val="3"/>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7-1AF2-EA4F-B875-676162F3E5A5}"/>
              </c:ext>
            </c:extLst>
          </c:dPt>
          <c:dPt>
            <c:idx val="4"/>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9-1AF2-EA4F-B875-676162F3E5A5}"/>
              </c:ext>
            </c:extLst>
          </c:dPt>
          <c:dPt>
            <c:idx val="5"/>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B-1AF2-EA4F-B875-676162F3E5A5}"/>
              </c:ext>
            </c:extLst>
          </c:dPt>
          <c:dLbls>
            <c:dLbl>
              <c:idx val="0"/>
              <c:delete val="1"/>
              <c:extLst>
                <c:ext xmlns:c15="http://schemas.microsoft.com/office/drawing/2012/chart" uri="{CE6537A1-D6FC-4f65-9D91-7224C49458BB}"/>
                <c:ext xmlns:c16="http://schemas.microsoft.com/office/drawing/2014/chart" uri="{C3380CC4-5D6E-409C-BE32-E72D297353CC}">
                  <c16:uniqueId val="{00000001-1AF2-EA4F-B875-676162F3E5A5}"/>
                </c:ext>
              </c:extLst>
            </c:dLbl>
            <c:dLbl>
              <c:idx val="1"/>
              <c:tx>
                <c:rich>
                  <a:bodyPr/>
                  <a:lstStyle/>
                  <a:p>
                    <a:r>
                      <a:rPr lang="en-US" altLang="ko-KR"/>
                      <a:t>+56%</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AF2-EA4F-B875-676162F3E5A5}"/>
                </c:ext>
              </c:extLst>
            </c:dLbl>
            <c:dLbl>
              <c:idx val="2"/>
              <c:tx>
                <c:rich>
                  <a:bodyPr/>
                  <a:lstStyle/>
                  <a:p>
                    <a:r>
                      <a:rPr lang="en-US" altLang="ko-KR"/>
                      <a:t>+25%</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AF2-EA4F-B875-676162F3E5A5}"/>
                </c:ext>
              </c:extLst>
            </c:dLbl>
            <c:dLbl>
              <c:idx val="3"/>
              <c:tx>
                <c:rich>
                  <a:bodyPr/>
                  <a:lstStyle/>
                  <a:p>
                    <a:r>
                      <a:rPr lang="en-US" altLang="ko-KR"/>
                      <a:t>9.0x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AF2-EA4F-B875-676162F3E5A5}"/>
                </c:ext>
              </c:extLst>
            </c:dLbl>
            <c:dLbl>
              <c:idx val="4"/>
              <c:tx>
                <c:rich>
                  <a:bodyPr/>
                  <a:lstStyle/>
                  <a:p>
                    <a:r>
                      <a:rPr lang="en-US" altLang="ko-KR"/>
                      <a:t>11.6x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1AF2-EA4F-B875-676162F3E5A5}"/>
                </c:ext>
              </c:extLst>
            </c:dLbl>
            <c:dLbl>
              <c:idx val="5"/>
              <c:tx>
                <c:rich>
                  <a:bodyPr/>
                  <a:lstStyle/>
                  <a:p>
                    <a:r>
                      <a:rPr lang="en-US" altLang="ko-KR"/>
                      <a:t>13.8x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1AF2-EA4F-B875-676162F3E5A5}"/>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DDR3-OoO</c:v>
                </c:pt>
                <c:pt idx="1">
                  <c:v>HMC-OoO</c:v>
                </c:pt>
                <c:pt idx="2">
                  <c:v>HMC-MC</c:v>
                </c:pt>
                <c:pt idx="3">
                  <c:v>Tesseract</c:v>
                </c:pt>
                <c:pt idx="4">
                  <c:v>Tesseract-
LP</c:v>
                </c:pt>
                <c:pt idx="5">
                  <c:v>Tesseract-
LP-MTP</c:v>
                </c:pt>
              </c:strCache>
            </c:strRef>
          </c:cat>
          <c:val>
            <c:numRef>
              <c:f>Sheet1!$B$2:$B$7</c:f>
              <c:numCache>
                <c:formatCode>General</c:formatCode>
                <c:ptCount val="6"/>
                <c:pt idx="0">
                  <c:v>1</c:v>
                </c:pt>
                <c:pt idx="1">
                  <c:v>1.559151435</c:v>
                </c:pt>
                <c:pt idx="2">
                  <c:v>1.252544595</c:v>
                </c:pt>
                <c:pt idx="3">
                  <c:v>9.0241128310000001</c:v>
                </c:pt>
                <c:pt idx="4">
                  <c:v>11.6257351</c:v>
                </c:pt>
                <c:pt idx="5">
                  <c:v>13.781443319999999</c:v>
                </c:pt>
              </c:numCache>
            </c:numRef>
          </c:val>
          <c:extLst>
            <c:ext xmlns:c16="http://schemas.microsoft.com/office/drawing/2014/chart" uri="{C3380CC4-5D6E-409C-BE32-E72D297353CC}">
              <c16:uniqueId val="{0000000C-1AF2-EA4F-B875-676162F3E5A5}"/>
            </c:ext>
          </c:extLst>
        </c:ser>
        <c:dLbls>
          <c:showLegendKey val="0"/>
          <c:showVal val="0"/>
          <c:showCatName val="0"/>
          <c:showSerName val="0"/>
          <c:showPercent val="0"/>
          <c:showBubbleSize val="0"/>
        </c:dLbls>
        <c:gapWidth val="80"/>
        <c:overlap val="-27"/>
        <c:axId val="-2022140776"/>
        <c:axId val="-2022137096"/>
      </c:barChart>
      <c:catAx>
        <c:axId val="-20221407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2022137096"/>
        <c:crosses val="autoZero"/>
        <c:auto val="1"/>
        <c:lblAlgn val="ctr"/>
        <c:lblOffset val="100"/>
        <c:noMultiLvlLbl val="0"/>
      </c:catAx>
      <c:valAx>
        <c:axId val="-20221370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a:t>Speedup</a:t>
                </a:r>
                <a:endParaRPr lang="ko-KR" altLang="en-US" dirty="0"/>
              </a:p>
            </c:rich>
          </c:tx>
          <c:layout>
            <c:manualLayout>
              <c:xMode val="edge"/>
              <c:yMode val="edge"/>
              <c:x val="4.6296296296296302E-3"/>
              <c:y val="0.336434154096592"/>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2022140776"/>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1" i="0" u="none" strike="noStrike" kern="1200" spc="0" baseline="0">
                <a:solidFill>
                  <a:schemeClr val="tx1"/>
                </a:solidFill>
                <a:latin typeface="+mn-lt"/>
                <a:ea typeface="+mn-ea"/>
                <a:cs typeface="+mn-cs"/>
              </a:defRPr>
            </a:pPr>
            <a:r>
              <a:rPr lang="en-US" altLang="ko-KR" b="1" dirty="0"/>
              <a:t>Memory </a:t>
            </a:r>
            <a:r>
              <a:rPr lang="en-US" altLang="ko-KR" b="1"/>
              <a:t>Bandwidth Consumption</a:t>
            </a:r>
            <a:endParaRPr lang="en-US" altLang="ko-KR" b="1" dirty="0"/>
          </a:p>
        </c:rich>
      </c:tx>
      <c:overlay val="0"/>
      <c:spPr>
        <a:noFill/>
        <a:ln>
          <a:noFill/>
        </a:ln>
        <a:effectLst/>
      </c:spPr>
    </c:title>
    <c:autoTitleDeleted val="0"/>
    <c:plotArea>
      <c:layout/>
      <c:barChart>
        <c:barDir val="col"/>
        <c:grouping val="clustered"/>
        <c:varyColors val="0"/>
        <c:ser>
          <c:idx val="0"/>
          <c:order val="0"/>
          <c:tx>
            <c:strRef>
              <c:f>Sheet1!$B$1</c:f>
              <c:strCache>
                <c:ptCount val="1"/>
                <c:pt idx="0">
                  <c:v>계열 1</c:v>
                </c:pt>
              </c:strCache>
            </c:strRef>
          </c:tx>
          <c:spPr>
            <a:solidFill>
              <a:schemeClr val="accent1"/>
            </a:solidFill>
            <a:ln>
              <a:noFill/>
            </a:ln>
            <a:effectLst/>
          </c:spPr>
          <c:invertIfNegative val="0"/>
          <c:dPt>
            <c:idx val="0"/>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1-4586-464F-9073-A1F7176E8F6B}"/>
              </c:ext>
            </c:extLst>
          </c:dPt>
          <c:dPt>
            <c:idx val="1"/>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3-4586-464F-9073-A1F7176E8F6B}"/>
              </c:ext>
            </c:extLst>
          </c:dPt>
          <c:dPt>
            <c:idx val="2"/>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5-4586-464F-9073-A1F7176E8F6B}"/>
              </c:ext>
            </c:extLst>
          </c:dPt>
          <c:dPt>
            <c:idx val="3"/>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7-4586-464F-9073-A1F7176E8F6B}"/>
              </c:ext>
            </c:extLst>
          </c:dPt>
          <c:dPt>
            <c:idx val="4"/>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9-4586-464F-9073-A1F7176E8F6B}"/>
              </c:ext>
            </c:extLst>
          </c:dPt>
          <c:dPt>
            <c:idx val="5"/>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B-4586-464F-9073-A1F7176E8F6B}"/>
              </c:ext>
            </c:extLst>
          </c:dPt>
          <c:dLbls>
            <c:dLbl>
              <c:idx val="0"/>
              <c:tx>
                <c:rich>
                  <a:bodyPr/>
                  <a:lstStyle/>
                  <a:p>
                    <a:r>
                      <a:rPr lang="en-US" altLang="ko-KR" sz="1800" dirty="0"/>
                      <a:t>80GB/s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586-464F-9073-A1F7176E8F6B}"/>
                </c:ext>
              </c:extLst>
            </c:dLbl>
            <c:dLbl>
              <c:idx val="1"/>
              <c:tx>
                <c:rich>
                  <a:bodyPr/>
                  <a:lstStyle/>
                  <a:p>
                    <a:r>
                      <a:rPr lang="en-US" altLang="ko-KR" sz="1800" dirty="0"/>
                      <a:t>190GB/s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586-464F-9073-A1F7176E8F6B}"/>
                </c:ext>
              </c:extLst>
            </c:dLbl>
            <c:dLbl>
              <c:idx val="2"/>
              <c:tx>
                <c:rich>
                  <a:bodyPr/>
                  <a:lstStyle/>
                  <a:p>
                    <a:r>
                      <a:rPr lang="en-US" altLang="ko-KR" sz="1800" dirty="0"/>
                      <a:t>243GB/s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586-464F-9073-A1F7176E8F6B}"/>
                </c:ext>
              </c:extLst>
            </c:dLbl>
            <c:dLbl>
              <c:idx val="3"/>
              <c:tx>
                <c:rich>
                  <a:bodyPr/>
                  <a:lstStyle/>
                  <a:p>
                    <a:r>
                      <a:rPr lang="en-US" altLang="ko-KR" b="1" dirty="0"/>
                      <a:t>1.3TB/s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4586-464F-9073-A1F7176E8F6B}"/>
                </c:ext>
              </c:extLst>
            </c:dLbl>
            <c:dLbl>
              <c:idx val="4"/>
              <c:tx>
                <c:rich>
                  <a:bodyPr/>
                  <a:lstStyle/>
                  <a:p>
                    <a:r>
                      <a:rPr lang="en-US" altLang="ko-KR" b="1" dirty="0"/>
                      <a:t>2.2TB/s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4586-464F-9073-A1F7176E8F6B}"/>
                </c:ext>
              </c:extLst>
            </c:dLbl>
            <c:dLbl>
              <c:idx val="5"/>
              <c:tx>
                <c:rich>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r>
                      <a:rPr lang="en-US" altLang="ko-KR" b="1" dirty="0"/>
                      <a:t>2.9TB/s</a:t>
                    </a:r>
                  </a:p>
                </c:rich>
              </c:tx>
              <c:spPr>
                <a:noFill/>
                <a:ln>
                  <a:noFill/>
                </a:ln>
                <a:effectLst/>
              </c:sp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4586-464F-9073-A1F7176E8F6B}"/>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DDR3-OoO</c:v>
                </c:pt>
                <c:pt idx="1">
                  <c:v>HMC-OoO</c:v>
                </c:pt>
                <c:pt idx="2">
                  <c:v>HMC-MC</c:v>
                </c:pt>
                <c:pt idx="3">
                  <c:v>Tesseract</c:v>
                </c:pt>
                <c:pt idx="4">
                  <c:v>Tesseract-
LP</c:v>
                </c:pt>
                <c:pt idx="5">
                  <c:v>Tesseract-
LP-MTP</c:v>
                </c:pt>
              </c:strCache>
            </c:strRef>
          </c:cat>
          <c:val>
            <c:numRef>
              <c:f>Sheet1!$B$2:$B$7</c:f>
              <c:numCache>
                <c:formatCode>General</c:formatCode>
                <c:ptCount val="6"/>
                <c:pt idx="0">
                  <c:v>7.9545171498E-2</c:v>
                </c:pt>
                <c:pt idx="1">
                  <c:v>0.19040264943999999</c:v>
                </c:pt>
                <c:pt idx="2">
                  <c:v>0.24288608168</c:v>
                </c:pt>
                <c:pt idx="3">
                  <c:v>1.2943036050600001</c:v>
                </c:pt>
                <c:pt idx="4">
                  <c:v>2.2439987488000002</c:v>
                </c:pt>
                <c:pt idx="5">
                  <c:v>2.9196510961999991</c:v>
                </c:pt>
              </c:numCache>
            </c:numRef>
          </c:val>
          <c:extLst>
            <c:ext xmlns:c16="http://schemas.microsoft.com/office/drawing/2014/chart" uri="{C3380CC4-5D6E-409C-BE32-E72D297353CC}">
              <c16:uniqueId val="{0000000C-4586-464F-9073-A1F7176E8F6B}"/>
            </c:ext>
          </c:extLst>
        </c:ser>
        <c:dLbls>
          <c:showLegendKey val="0"/>
          <c:showVal val="0"/>
          <c:showCatName val="0"/>
          <c:showSerName val="0"/>
          <c:showPercent val="0"/>
          <c:showBubbleSize val="0"/>
        </c:dLbls>
        <c:gapWidth val="80"/>
        <c:overlap val="-27"/>
        <c:axId val="-2016279896"/>
        <c:axId val="-2015993928"/>
      </c:barChart>
      <c:catAx>
        <c:axId val="-20162798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015993928"/>
        <c:crosses val="autoZero"/>
        <c:auto val="1"/>
        <c:lblAlgn val="ctr"/>
        <c:lblOffset val="100"/>
        <c:noMultiLvlLbl val="0"/>
      </c:catAx>
      <c:valAx>
        <c:axId val="-201599392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r>
                  <a:rPr lang="en-US" altLang="ko-KR" sz="1800" dirty="0"/>
                  <a:t>Memory Bandwidth</a:t>
                </a:r>
                <a:r>
                  <a:rPr lang="en-US" altLang="ko-KR" sz="1800" baseline="0" dirty="0"/>
                  <a:t> (TB/s)</a:t>
                </a:r>
              </a:p>
            </c:rich>
          </c:tx>
          <c:layout>
            <c:manualLayout>
              <c:xMode val="edge"/>
              <c:yMode val="edge"/>
              <c:x val="0"/>
              <c:y val="0.14917297913327701"/>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016279896"/>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Sheet1!$B$1</c:f>
              <c:strCache>
                <c:ptCount val="1"/>
                <c:pt idx="0">
                  <c:v>Memory Layers</c:v>
                </c:pt>
              </c:strCache>
            </c:strRef>
          </c:tx>
          <c:spPr>
            <a:solidFill>
              <a:schemeClr val="accent1">
                <a:shade val="65000"/>
              </a:schemeClr>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Sheet1!$B$2:$B$3</c:f>
              <c:numCache>
                <c:formatCode>General</c:formatCode>
                <c:ptCount val="2"/>
                <c:pt idx="0">
                  <c:v>6.3750664600000007E-2</c:v>
                </c:pt>
                <c:pt idx="1">
                  <c:v>2.4336080491188499E-2</c:v>
                </c:pt>
              </c:numCache>
            </c:numRef>
          </c:val>
          <c:extLst>
            <c:ext xmlns:c16="http://schemas.microsoft.com/office/drawing/2014/chart" uri="{C3380CC4-5D6E-409C-BE32-E72D297353CC}">
              <c16:uniqueId val="{00000000-7D22-6747-8D1F-16CF6ECCEE47}"/>
            </c:ext>
          </c:extLst>
        </c:ser>
        <c:ser>
          <c:idx val="1"/>
          <c:order val="1"/>
          <c:tx>
            <c:strRef>
              <c:f>Sheet1!$C$1</c:f>
              <c:strCache>
                <c:ptCount val="1"/>
                <c:pt idx="0">
                  <c:v>Logic Layers</c:v>
                </c:pt>
              </c:strCache>
            </c:strRef>
          </c:tx>
          <c:spPr>
            <a:solidFill>
              <a:schemeClr val="accent1"/>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Sheet1!$C$2:$C$3</c:f>
              <c:numCache>
                <c:formatCode>General</c:formatCode>
                <c:ptCount val="2"/>
                <c:pt idx="0">
                  <c:v>0.93624933539999999</c:v>
                </c:pt>
                <c:pt idx="1">
                  <c:v>8.9919873647840196E-2</c:v>
                </c:pt>
              </c:numCache>
            </c:numRef>
          </c:val>
          <c:extLst>
            <c:ext xmlns:c16="http://schemas.microsoft.com/office/drawing/2014/chart" uri="{C3380CC4-5D6E-409C-BE32-E72D297353CC}">
              <c16:uniqueId val="{00000001-7D22-6747-8D1F-16CF6ECCEE47}"/>
            </c:ext>
          </c:extLst>
        </c:ser>
        <c:ser>
          <c:idx val="2"/>
          <c:order val="2"/>
          <c:tx>
            <c:strRef>
              <c:f>Sheet1!$D$1</c:f>
              <c:strCache>
                <c:ptCount val="1"/>
                <c:pt idx="0">
                  <c:v>Cores</c:v>
                </c:pt>
              </c:strCache>
            </c:strRef>
          </c:tx>
          <c:spPr>
            <a:solidFill>
              <a:schemeClr val="accent1">
                <a:tint val="65000"/>
              </a:schemeClr>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Sheet1!$D$2:$D$3</c:f>
              <c:numCache>
                <c:formatCode>General</c:formatCode>
                <c:ptCount val="2"/>
                <c:pt idx="0">
                  <c:v>0</c:v>
                </c:pt>
                <c:pt idx="1">
                  <c:v>2.0218882855307301E-2</c:v>
                </c:pt>
              </c:numCache>
            </c:numRef>
          </c:val>
          <c:extLst>
            <c:ext xmlns:c16="http://schemas.microsoft.com/office/drawing/2014/chart" uri="{C3380CC4-5D6E-409C-BE32-E72D297353CC}">
              <c16:uniqueId val="{00000002-7D22-6747-8D1F-16CF6ECCEE47}"/>
            </c:ext>
          </c:extLst>
        </c:ser>
        <c:dLbls>
          <c:showLegendKey val="0"/>
          <c:showVal val="0"/>
          <c:showCatName val="0"/>
          <c:showSerName val="0"/>
          <c:showPercent val="0"/>
          <c:showBubbleSize val="0"/>
        </c:dLbls>
        <c:gapWidth val="80"/>
        <c:overlap val="100"/>
        <c:axId val="-2014372600"/>
        <c:axId val="-2014377464"/>
      </c:barChart>
      <c:catAx>
        <c:axId val="-20143726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2014377464"/>
        <c:crosses val="autoZero"/>
        <c:auto val="1"/>
        <c:lblAlgn val="ctr"/>
        <c:lblOffset val="100"/>
        <c:noMultiLvlLbl val="0"/>
      </c:catAx>
      <c:valAx>
        <c:axId val="-20143774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2014372600"/>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900506622718701"/>
          <c:y val="0.16071480580290401"/>
          <c:w val="0.82732323043042"/>
          <c:h val="0.66641303891524295"/>
        </c:manualLayout>
      </c:layout>
      <c:lineChart>
        <c:grouping val="standard"/>
        <c:varyColors val="0"/>
        <c:ser>
          <c:idx val="4"/>
          <c:order val="2"/>
          <c:tx>
            <c:strRef>
              <c:f>Trend!$N$56</c:f>
              <c:strCache>
                <c:ptCount val="1"/>
                <c:pt idx="0">
                  <c:v>Capacity</c:v>
                </c:pt>
              </c:strCache>
            </c:strRef>
          </c:tx>
          <c:spPr>
            <a:ln w="38100" cap="rnd">
              <a:solidFill>
                <a:schemeClr val="accent4">
                  <a:lumMod val="60000"/>
                </a:schemeClr>
              </a:solidFill>
              <a:round/>
            </a:ln>
            <a:effectLst/>
          </c:spPr>
          <c:marker>
            <c:symbol val="triangle"/>
            <c:size val="14"/>
            <c:spPr>
              <a:solidFill>
                <a:schemeClr val="accent4">
                  <a:lumMod val="60000"/>
                </a:schemeClr>
              </a:solidFill>
              <a:ln w="9525">
                <a:solidFill>
                  <a:schemeClr val="accent4">
                    <a:lumMod val="60000"/>
                  </a:schemeClr>
                </a:solidFill>
              </a:ln>
              <a:effectLst/>
            </c:spPr>
          </c:marker>
          <c:cat>
            <c:numRef>
              <c:f>Trend!$O$51:$X$51</c:f>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f>Trend!$O$56:$X$56</c:f>
              <c:numCache>
                <c:formatCode>General</c:formatCode>
                <c:ptCount val="10"/>
                <c:pt idx="0">
                  <c:v>1</c:v>
                </c:pt>
                <c:pt idx="1">
                  <c:v>2</c:v>
                </c:pt>
                <c:pt idx="2">
                  <c:v>4</c:v>
                </c:pt>
                <c:pt idx="3">
                  <c:v>8</c:v>
                </c:pt>
                <c:pt idx="4">
                  <c:v>16</c:v>
                </c:pt>
                <c:pt idx="5">
                  <c:v>32</c:v>
                </c:pt>
                <c:pt idx="6">
                  <c:v>64</c:v>
                </c:pt>
                <c:pt idx="7">
                  <c:v>64</c:v>
                </c:pt>
                <c:pt idx="8">
                  <c:v>128</c:v>
                </c:pt>
                <c:pt idx="9">
                  <c:v>128</c:v>
                </c:pt>
              </c:numCache>
            </c:numRef>
          </c:val>
          <c:smooth val="0"/>
          <c:extLst>
            <c:ext xmlns:c16="http://schemas.microsoft.com/office/drawing/2014/chart" uri="{C3380CC4-5D6E-409C-BE32-E72D297353CC}">
              <c16:uniqueId val="{00000000-4BAB-2E4D-AFD1-432A5A2EB123}"/>
            </c:ext>
          </c:extLst>
        </c:ser>
        <c:ser>
          <c:idx val="3"/>
          <c:order val="3"/>
          <c:tx>
            <c:strRef>
              <c:f>Trend!$N$55</c:f>
              <c:strCache>
                <c:ptCount val="1"/>
                <c:pt idx="0">
                  <c:v>Bandwidth</c:v>
                </c:pt>
              </c:strCache>
            </c:strRef>
          </c:tx>
          <c:spPr>
            <a:ln w="38100" cap="rnd">
              <a:solidFill>
                <a:schemeClr val="accent6"/>
              </a:solidFill>
              <a:round/>
            </a:ln>
            <a:effectLst/>
          </c:spPr>
          <c:marker>
            <c:symbol val="square"/>
            <c:size val="14"/>
            <c:spPr>
              <a:solidFill>
                <a:schemeClr val="accent6"/>
              </a:solidFill>
              <a:ln w="9525">
                <a:solidFill>
                  <a:schemeClr val="accent6"/>
                </a:solidFill>
              </a:ln>
              <a:effectLst/>
            </c:spPr>
          </c:marker>
          <c:cat>
            <c:numRef>
              <c:f>Trend!$O$51:$X$51</c:f>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f>Trend!$O$55:$X$55</c:f>
              <c:numCache>
                <c:formatCode>General</c:formatCode>
                <c:ptCount val="10"/>
                <c:pt idx="0">
                  <c:v>1</c:v>
                </c:pt>
                <c:pt idx="1">
                  <c:v>3.007518796992481</c:v>
                </c:pt>
                <c:pt idx="2">
                  <c:v>6.0150375939849621</c:v>
                </c:pt>
                <c:pt idx="3">
                  <c:v>8.0150375939849603</c:v>
                </c:pt>
                <c:pt idx="4">
                  <c:v>10.02255639097744</c:v>
                </c:pt>
                <c:pt idx="5">
                  <c:v>12.030075187969921</c:v>
                </c:pt>
                <c:pt idx="6">
                  <c:v>14.030075187969921</c:v>
                </c:pt>
                <c:pt idx="7">
                  <c:v>16.03759398496241</c:v>
                </c:pt>
                <c:pt idx="8">
                  <c:v>18.045112781954881</c:v>
                </c:pt>
                <c:pt idx="9">
                  <c:v>19.548872180451131</c:v>
                </c:pt>
              </c:numCache>
            </c:numRef>
          </c:val>
          <c:smooth val="0"/>
          <c:extLst>
            <c:ext xmlns:c16="http://schemas.microsoft.com/office/drawing/2014/chart" uri="{C3380CC4-5D6E-409C-BE32-E72D297353CC}">
              <c16:uniqueId val="{00000001-4BAB-2E4D-AFD1-432A5A2EB123}"/>
            </c:ext>
          </c:extLst>
        </c:ser>
        <c:ser>
          <c:idx val="2"/>
          <c:order val="4"/>
          <c:tx>
            <c:strRef>
              <c:f>Trend!$N$57</c:f>
              <c:strCache>
                <c:ptCount val="1"/>
                <c:pt idx="0">
                  <c:v>Latency</c:v>
                </c:pt>
              </c:strCache>
            </c:strRef>
          </c:tx>
          <c:spPr>
            <a:ln w="38100" cap="rnd">
              <a:solidFill>
                <a:srgbClr val="FF4136"/>
              </a:solidFill>
              <a:round/>
            </a:ln>
            <a:effectLst/>
          </c:spPr>
          <c:marker>
            <c:symbol val="circle"/>
            <c:size val="14"/>
            <c:spPr>
              <a:solidFill>
                <a:srgbClr val="FF4136"/>
              </a:solidFill>
              <a:ln w="9525">
                <a:solidFill>
                  <a:srgbClr val="FF4136"/>
                </a:solidFill>
              </a:ln>
              <a:effectLst/>
            </c:spPr>
          </c:marker>
          <c:cat>
            <c:numRef>
              <c:f>Trend!$O$51:$X$51</c:f>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f>Trend!$O$58:$X$58</c:f>
              <c:numCache>
                <c:formatCode>General</c:formatCode>
                <c:ptCount val="10"/>
                <c:pt idx="0">
                  <c:v>1</c:v>
                </c:pt>
                <c:pt idx="1">
                  <c:v>1</c:v>
                </c:pt>
                <c:pt idx="2">
                  <c:v>1.043478260869565</c:v>
                </c:pt>
                <c:pt idx="3">
                  <c:v>1.142857142857143</c:v>
                </c:pt>
                <c:pt idx="4">
                  <c:v>1.2121212121212119</c:v>
                </c:pt>
                <c:pt idx="5">
                  <c:v>1.263157894736842</c:v>
                </c:pt>
                <c:pt idx="6">
                  <c:v>1.2520868113522541</c:v>
                </c:pt>
                <c:pt idx="7">
                  <c:v>1.274968125796855</c:v>
                </c:pt>
                <c:pt idx="8">
                  <c:v>1.2998266897746971</c:v>
                </c:pt>
                <c:pt idx="9">
                  <c:v>1.31868131868132</c:v>
                </c:pt>
              </c:numCache>
            </c:numRef>
          </c:val>
          <c:smooth val="0"/>
          <c:extLst>
            <c:ext xmlns:c16="http://schemas.microsoft.com/office/drawing/2014/chart" uri="{C3380CC4-5D6E-409C-BE32-E72D297353CC}">
              <c16:uniqueId val="{00000002-4BAB-2E4D-AFD1-432A5A2EB123}"/>
            </c:ext>
          </c:extLst>
        </c:ser>
        <c:dLbls>
          <c:showLegendKey val="0"/>
          <c:showVal val="0"/>
          <c:showCatName val="0"/>
          <c:showSerName val="0"/>
          <c:showPercent val="0"/>
          <c:showBubbleSize val="0"/>
        </c:dLbls>
        <c:marker val="1"/>
        <c:smooth val="0"/>
        <c:axId val="-1741811072"/>
        <c:axId val="-1742499888"/>
        <c:extLst>
          <c:ext xmlns:c15="http://schemas.microsoft.com/office/drawing/2012/chart" uri="{02D57815-91ED-43cb-92C2-25804820EDAC}">
            <c15:filteredLineSeries>
              <c15:ser>
                <c:idx val="0"/>
                <c:order val="0"/>
                <c:tx>
                  <c:strRef>
                    <c:extLst>
                      <c:ext uri="{02D57815-91ED-43cb-92C2-25804820EDAC}">
                        <c15:formulaRef>
                          <c15:sqref>Trend!$N$52</c15:sqref>
                        </c15:formulaRef>
                      </c:ext>
                    </c:extLst>
                    <c:strCache>
                      <c:ptCount val="1"/>
                      <c:pt idx="0">
                        <c:v>Activation</c:v>
                      </c:pt>
                    </c:strCache>
                  </c:strRef>
                </c:tx>
                <c:spPr>
                  <a:ln w="28575" cap="rnd">
                    <a:solidFill>
                      <a:schemeClr val="accent2"/>
                    </a:solidFill>
                    <a:round/>
                  </a:ln>
                  <a:effectLst/>
                </c:spPr>
                <c:marker>
                  <c:symbol val="circle"/>
                  <c:size val="14"/>
                  <c:spPr>
                    <a:solidFill>
                      <a:schemeClr val="accent2"/>
                    </a:solidFill>
                    <a:ln w="9525">
                      <a:solidFill>
                        <a:schemeClr val="accent2"/>
                      </a:solidFill>
                    </a:ln>
                    <a:effectLst/>
                  </c:spPr>
                </c:marker>
                <c:cat>
                  <c:numRef>
                    <c:extLst>
                      <c:ext uri="{02D57815-91ED-43cb-92C2-25804820EDAC}">
                        <c15:formulaRef>
                          <c15:sqref>Trend!$O$51:$X$51</c15:sqref>
                        </c15:formulaRef>
                      </c:ext>
                    </c:extLst>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extLst>
                      <c:ext uri="{02D57815-91ED-43cb-92C2-25804820EDAC}">
                        <c15:formulaRef>
                          <c15:sqref>Trend!$O$52:$V$52</c15:sqref>
                        </c15:formulaRef>
                      </c:ext>
                    </c:extLst>
                    <c:numCache>
                      <c:formatCode>General</c:formatCode>
                      <c:ptCount val="8"/>
                      <c:pt idx="0">
                        <c:v>1</c:v>
                      </c:pt>
                      <c:pt idx="1">
                        <c:v>1</c:v>
                      </c:pt>
                      <c:pt idx="2">
                        <c:v>1</c:v>
                      </c:pt>
                      <c:pt idx="3">
                        <c:v>1</c:v>
                      </c:pt>
                      <c:pt idx="4">
                        <c:v>0.9</c:v>
                      </c:pt>
                      <c:pt idx="5">
                        <c:v>0.83333333333333304</c:v>
                      </c:pt>
                      <c:pt idx="6">
                        <c:v>0.92800000000000005</c:v>
                      </c:pt>
                      <c:pt idx="7">
                        <c:v>0.93733333333333302</c:v>
                      </c:pt>
                    </c:numCache>
                  </c:numRef>
                </c:val>
                <c:smooth val="0"/>
                <c:extLst>
                  <c:ext xmlns:c16="http://schemas.microsoft.com/office/drawing/2014/chart" uri="{C3380CC4-5D6E-409C-BE32-E72D297353CC}">
                    <c16:uniqueId val="{00000003-4BAB-2E4D-AFD1-432A5A2EB123}"/>
                  </c:ext>
                </c:extLst>
              </c15:ser>
            </c15:filteredLineSeries>
            <c15:filteredLineSeries>
              <c15:ser>
                <c:idx val="1"/>
                <c:order val="1"/>
                <c:tx>
                  <c:strRef>
                    <c:extLst xmlns:c15="http://schemas.microsoft.com/office/drawing/2012/chart">
                      <c:ext xmlns:c15="http://schemas.microsoft.com/office/drawing/2012/chart" uri="{02D57815-91ED-43cb-92C2-25804820EDAC}">
                        <c15:formulaRef>
                          <c15:sqref>Trend!$N$53</c15:sqref>
                        </c15:formulaRef>
                      </c:ext>
                    </c:extLst>
                    <c:strCache>
                      <c:ptCount val="1"/>
                      <c:pt idx="0">
                        <c:v>Precharge</c:v>
                      </c:pt>
                    </c:strCache>
                  </c:strRef>
                </c:tx>
                <c:spPr>
                  <a:ln w="28575" cap="rnd">
                    <a:solidFill>
                      <a:schemeClr val="accent4"/>
                    </a:solidFill>
                    <a:round/>
                  </a:ln>
                  <a:effectLst/>
                </c:spPr>
                <c:marker>
                  <c:symbol val="x"/>
                  <c:size val="14"/>
                  <c:spPr>
                    <a:noFill/>
                    <a:ln w="9525">
                      <a:solidFill>
                        <a:schemeClr val="accent4"/>
                      </a:solidFill>
                    </a:ln>
                    <a:effectLst/>
                  </c:spPr>
                </c:marker>
                <c:cat>
                  <c:numRef>
                    <c:extLst xmlns:c15="http://schemas.microsoft.com/office/drawing/2012/chart">
                      <c:ext xmlns:c15="http://schemas.microsoft.com/office/drawing/2012/chart" uri="{02D57815-91ED-43cb-92C2-25804820EDAC}">
                        <c15:formulaRef>
                          <c15:sqref>Trend!$O$51:$X$51</c15:sqref>
                        </c15:formulaRef>
                      </c:ext>
                    </c:extLst>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extLst xmlns:c15="http://schemas.microsoft.com/office/drawing/2012/chart">
                      <c:ext xmlns:c15="http://schemas.microsoft.com/office/drawing/2012/chart" uri="{02D57815-91ED-43cb-92C2-25804820EDAC}">
                        <c15:formulaRef>
                          <c15:sqref>Trend!$O$53:$V$53</c15:sqref>
                        </c15:formulaRef>
                      </c:ext>
                    </c:extLst>
                    <c:numCache>
                      <c:formatCode>General</c:formatCode>
                      <c:ptCount val="8"/>
                      <c:pt idx="0">
                        <c:v>1</c:v>
                      </c:pt>
                      <c:pt idx="1">
                        <c:v>1</c:v>
                      </c:pt>
                      <c:pt idx="2">
                        <c:v>1</c:v>
                      </c:pt>
                      <c:pt idx="3">
                        <c:v>1</c:v>
                      </c:pt>
                      <c:pt idx="4">
                        <c:v>0.9</c:v>
                      </c:pt>
                      <c:pt idx="5">
                        <c:v>0.83333333333333304</c:v>
                      </c:pt>
                      <c:pt idx="6">
                        <c:v>0.92800000000000005</c:v>
                      </c:pt>
                      <c:pt idx="7">
                        <c:v>0.93733333333333302</c:v>
                      </c:pt>
                    </c:numCache>
                  </c:numRef>
                </c:val>
                <c:smooth val="0"/>
                <c:extLst xmlns:c15="http://schemas.microsoft.com/office/drawing/2012/chart">
                  <c:ext xmlns:c16="http://schemas.microsoft.com/office/drawing/2014/chart" uri="{C3380CC4-5D6E-409C-BE32-E72D297353CC}">
                    <c16:uniqueId val="{00000004-4BAB-2E4D-AFD1-432A5A2EB123}"/>
                  </c:ext>
                </c:extLst>
              </c15:ser>
            </c15:filteredLineSeries>
          </c:ext>
        </c:extLst>
      </c:lineChart>
      <c:catAx>
        <c:axId val="-1741811072"/>
        <c:scaling>
          <c:orientation val="minMax"/>
        </c:scaling>
        <c:delete val="0"/>
        <c:axPos val="b"/>
        <c:numFmt formatCode="General" sourceLinked="1"/>
        <c:majorTickMark val="none"/>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crossAx val="-1742499888"/>
        <c:crosses val="autoZero"/>
        <c:auto val="1"/>
        <c:lblAlgn val="ctr"/>
        <c:lblOffset val="100"/>
        <c:noMultiLvlLbl val="0"/>
      </c:catAx>
      <c:valAx>
        <c:axId val="-1742499888"/>
        <c:scaling>
          <c:logBase val="10"/>
          <c:orientation val="minMax"/>
          <c:max val="150"/>
          <c:min val="1"/>
        </c:scaling>
        <c:delete val="0"/>
        <c:axPos val="l"/>
        <c:majorGridlines>
          <c:spPr>
            <a:ln w="19050"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0" i="0" u="none" strike="noStrike" kern="1200" baseline="0">
                    <a:solidFill>
                      <a:schemeClr val="tx1">
                        <a:lumMod val="65000"/>
                        <a:lumOff val="35000"/>
                      </a:schemeClr>
                    </a:solidFill>
                    <a:latin typeface="Gill Sans MT" panose="020B0502020104020203" pitchFamily="34" charset="0"/>
                    <a:ea typeface="+mn-ea"/>
                    <a:cs typeface="+mn-cs"/>
                  </a:defRPr>
                </a:pPr>
                <a:r>
                  <a:rPr lang="en-US"/>
                  <a:t>DRAM Improvement (log)</a:t>
                </a:r>
              </a:p>
            </c:rich>
          </c:tx>
          <c:layout>
            <c:manualLayout>
              <c:xMode val="edge"/>
              <c:yMode val="edge"/>
              <c:x val="3.91802270431953E-3"/>
              <c:y val="0.103654866919604"/>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crossAx val="-1741811072"/>
        <c:crosses val="autoZero"/>
        <c:crossBetween val="between"/>
        <c:majorUnit val="10"/>
      </c:valAx>
      <c:spPr>
        <a:noFill/>
        <a:ln>
          <a:noFill/>
        </a:ln>
        <a:effectLst/>
      </c:spPr>
    </c:plotArea>
    <c:legend>
      <c:legendPos val="b"/>
      <c:layout>
        <c:manualLayout>
          <c:xMode val="edge"/>
          <c:yMode val="edge"/>
          <c:x val="0.129817285683346"/>
          <c:y val="1.4274251973468001E-3"/>
          <c:w val="0.66589575864953399"/>
          <c:h val="9.9282337620760802E-2"/>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legend>
    <c:plotVisOnly val="1"/>
    <c:dispBlanksAs val="gap"/>
    <c:showDLblsOverMax val="0"/>
  </c:chart>
  <c:spPr>
    <a:noFill/>
    <a:ln>
      <a:noFill/>
    </a:ln>
    <a:effectLst/>
  </c:spPr>
  <c:txPr>
    <a:bodyPr/>
    <a:lstStyle/>
    <a:p>
      <a:pPr>
        <a:defRPr sz="2400">
          <a:latin typeface="Gill Sans MT" panose="020B0502020104020203" pitchFamily="34" charset="0"/>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1206448458648597E-2"/>
          <c:y val="0.11259675138445401"/>
          <c:w val="0.91081969533220097"/>
          <c:h val="0.42902848960544598"/>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dPt>
            <c:idx val="10"/>
            <c:invertIfNegative val="0"/>
            <c:bubble3D val="0"/>
            <c:spPr>
              <a:noFill/>
              <a:ln>
                <a:noFill/>
              </a:ln>
              <a:effectLst/>
            </c:spPr>
            <c:extLst>
              <c:ext xmlns:c16="http://schemas.microsoft.com/office/drawing/2014/chart" uri="{C3380CC4-5D6E-409C-BE32-E72D297353CC}">
                <c16:uniqueId val="{00000001-363D-C64A-B9C9-99E9254D5ED4}"/>
              </c:ext>
            </c:extLst>
          </c:dPt>
          <c:dPt>
            <c:idx val="11"/>
            <c:invertIfNegative val="0"/>
            <c:bubble3D val="0"/>
            <c:spPr>
              <a:noFill/>
              <a:ln>
                <a:noFill/>
              </a:ln>
              <a:effectLst/>
            </c:spPr>
            <c:extLst>
              <c:ext xmlns:c16="http://schemas.microsoft.com/office/drawing/2014/chart" uri="{C3380CC4-5D6E-409C-BE32-E72D297353CC}">
                <c16:uniqueId val="{00000003-363D-C64A-B9C9-99E9254D5ED4}"/>
              </c:ext>
            </c:extLst>
          </c:dPt>
          <c:dPt>
            <c:idx val="12"/>
            <c:invertIfNegative val="0"/>
            <c:bubble3D val="0"/>
            <c:spPr>
              <a:noFill/>
              <a:ln>
                <a:noFill/>
              </a:ln>
              <a:effectLst/>
            </c:spPr>
            <c:extLst>
              <c:ext xmlns:c16="http://schemas.microsoft.com/office/drawing/2014/chart" uri="{C3380CC4-5D6E-409C-BE32-E72D297353CC}">
                <c16:uniqueId val="{00000005-363D-C64A-B9C9-99E9254D5ED4}"/>
              </c:ext>
            </c:extLst>
          </c:dPt>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6.6390040999999997E-2</c:v>
                </c:pt>
                <c:pt idx="1">
                  <c:v>0.10482180300000001</c:v>
                </c:pt>
                <c:pt idx="2">
                  <c:v>9.4575800000000002E-2</c:v>
                </c:pt>
                <c:pt idx="3">
                  <c:v>0.131578947</c:v>
                </c:pt>
                <c:pt idx="4">
                  <c:v>0.13834586500000001</c:v>
                </c:pt>
                <c:pt idx="5">
                  <c:v>0.14399999999999999</c:v>
                </c:pt>
                <c:pt idx="6">
                  <c:v>0.124633431</c:v>
                </c:pt>
                <c:pt idx="7">
                  <c:v>1.8974285E-2</c:v>
                </c:pt>
                <c:pt idx="8">
                  <c:v>0.18400359899999999</c:v>
                </c:pt>
                <c:pt idx="10">
                  <c:v>1.386388E-2</c:v>
                </c:pt>
                <c:pt idx="11">
                  <c:v>6.6838352000000004E-2</c:v>
                </c:pt>
                <c:pt idx="12">
                  <c:v>5.008843795423E-2</c:v>
                </c:pt>
              </c:numCache>
            </c:numRef>
          </c:val>
          <c:extLst>
            <c:ext xmlns:c16="http://schemas.microsoft.com/office/drawing/2014/chart" uri="{C3380CC4-5D6E-409C-BE32-E72D297353CC}">
              <c16:uniqueId val="{00000006-363D-C64A-B9C9-99E9254D5ED4}"/>
            </c:ext>
          </c:extLst>
        </c:ser>
        <c:ser>
          <c:idx val="1"/>
          <c:order val="1"/>
          <c:tx>
            <c:strRef>
              <c:f>Sheet6!$R$3</c:f>
              <c:strCache>
                <c:ptCount val="1"/>
                <c:pt idx="0">
                  <c:v>Multi Core</c:v>
                </c:pt>
              </c:strCache>
            </c:strRef>
          </c:tx>
          <c:spPr>
            <a:no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0.13499043999999999</c:v>
                </c:pt>
                <c:pt idx="4">
                  <c:v>0.15580633399999999</c:v>
                </c:pt>
                <c:pt idx="5">
                  <c:v>0.15722924699999999</c:v>
                </c:pt>
                <c:pt idx="6">
                  <c:v>0.20029400999999999</c:v>
                </c:pt>
                <c:pt idx="7">
                  <c:v>0.14045163299999999</c:v>
                </c:pt>
                <c:pt idx="8">
                  <c:v>0.185781059</c:v>
                </c:pt>
                <c:pt idx="10">
                  <c:v>2.9225210000000001E-2</c:v>
                </c:pt>
                <c:pt idx="11">
                  <c:v>0.14039183699999999</c:v>
                </c:pt>
                <c:pt idx="12">
                  <c:v>0.10517875914618</c:v>
                </c:pt>
              </c:numCache>
            </c:numRef>
          </c:val>
          <c:extLst>
            <c:ext xmlns:c16="http://schemas.microsoft.com/office/drawing/2014/chart" uri="{C3380CC4-5D6E-409C-BE32-E72D297353CC}">
              <c16:uniqueId val="{00000007-363D-C64A-B9C9-99E9254D5ED4}"/>
            </c:ext>
          </c:extLst>
        </c:ser>
        <c:dLbls>
          <c:showLegendKey val="0"/>
          <c:showVal val="0"/>
          <c:showCatName val="0"/>
          <c:showSerName val="0"/>
          <c:showPercent val="0"/>
          <c:showBubbleSize val="0"/>
        </c:dLbls>
        <c:gapWidth val="100"/>
        <c:axId val="-1747345264"/>
        <c:axId val="-1747340496"/>
      </c:barChart>
      <c:catAx>
        <c:axId val="-1747345264"/>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340496"/>
        <c:crosses val="autoZero"/>
        <c:auto val="1"/>
        <c:lblAlgn val="ctr"/>
        <c:lblOffset val="100"/>
        <c:noMultiLvlLbl val="0"/>
      </c:catAx>
      <c:valAx>
        <c:axId val="-1747340496"/>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345264"/>
        <c:crosses val="autoZero"/>
        <c:crossBetween val="between"/>
      </c:valAx>
      <c:spPr>
        <a:noFill/>
        <a:ln>
          <a:noFill/>
        </a:ln>
        <a:effectLst/>
      </c:spPr>
    </c:plotArea>
    <c:legend>
      <c:legendPos val="t"/>
      <c:layout>
        <c:manualLayout>
          <c:xMode val="edge"/>
          <c:yMode val="edge"/>
          <c:x val="9.7382185334941196E-2"/>
          <c:y val="8.6303606921675796E-2"/>
          <c:w val="0.45108131753801001"/>
          <c:h val="0.14619332259873499"/>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1206448458648597E-2"/>
          <c:y val="0.11259675138445401"/>
          <c:w val="0.91081969533220097"/>
          <c:h val="0.42902848960544598"/>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dPt>
            <c:idx val="12"/>
            <c:invertIfNegative val="0"/>
            <c:bubble3D val="0"/>
            <c:spPr>
              <a:noFill/>
              <a:ln>
                <a:noFill/>
              </a:ln>
              <a:effectLst/>
            </c:spPr>
            <c:extLst>
              <c:ext xmlns:c16="http://schemas.microsoft.com/office/drawing/2014/chart" uri="{C3380CC4-5D6E-409C-BE32-E72D297353CC}">
                <c16:uniqueId val="{00000001-1357-0540-8E80-F564E52C1628}"/>
              </c:ext>
            </c:extLst>
          </c:dPt>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6.6390040999999997E-2</c:v>
                </c:pt>
                <c:pt idx="1">
                  <c:v>0.10482180300000001</c:v>
                </c:pt>
                <c:pt idx="2">
                  <c:v>9.4575800000000002E-2</c:v>
                </c:pt>
                <c:pt idx="3">
                  <c:v>0.131578947</c:v>
                </c:pt>
                <c:pt idx="4">
                  <c:v>0.13834586500000001</c:v>
                </c:pt>
                <c:pt idx="5">
                  <c:v>0.14399999999999999</c:v>
                </c:pt>
                <c:pt idx="6">
                  <c:v>0.124633431</c:v>
                </c:pt>
                <c:pt idx="7">
                  <c:v>1.8974285E-2</c:v>
                </c:pt>
                <c:pt idx="8">
                  <c:v>0.18400359899999999</c:v>
                </c:pt>
                <c:pt idx="10">
                  <c:v>1.386388E-2</c:v>
                </c:pt>
                <c:pt idx="11">
                  <c:v>6.6838352000000004E-2</c:v>
                </c:pt>
                <c:pt idx="12">
                  <c:v>5.008843795423E-2</c:v>
                </c:pt>
              </c:numCache>
            </c:numRef>
          </c:val>
          <c:extLst>
            <c:ext xmlns:c16="http://schemas.microsoft.com/office/drawing/2014/chart" uri="{C3380CC4-5D6E-409C-BE32-E72D297353CC}">
              <c16:uniqueId val="{00000002-1357-0540-8E80-F564E52C1628}"/>
            </c:ext>
          </c:extLst>
        </c:ser>
        <c:ser>
          <c:idx val="1"/>
          <c:order val="1"/>
          <c:tx>
            <c:strRef>
              <c:f>Sheet6!$R$3</c:f>
              <c:strCache>
                <c:ptCount val="1"/>
                <c:pt idx="0">
                  <c:v>Multi Core</c:v>
                </c:pt>
              </c:strCache>
            </c:strRef>
          </c:tx>
          <c:spPr>
            <a:no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0.13499043999999999</c:v>
                </c:pt>
                <c:pt idx="4">
                  <c:v>0.15580633399999999</c:v>
                </c:pt>
                <c:pt idx="5">
                  <c:v>0.15722924699999999</c:v>
                </c:pt>
                <c:pt idx="6">
                  <c:v>0.20029400999999999</c:v>
                </c:pt>
                <c:pt idx="7">
                  <c:v>0.14045163299999999</c:v>
                </c:pt>
                <c:pt idx="8">
                  <c:v>0.185781059</c:v>
                </c:pt>
                <c:pt idx="10">
                  <c:v>2.9225210000000001E-2</c:v>
                </c:pt>
                <c:pt idx="11">
                  <c:v>0.14039183699999999</c:v>
                </c:pt>
                <c:pt idx="12">
                  <c:v>0.10517875914618</c:v>
                </c:pt>
              </c:numCache>
            </c:numRef>
          </c:val>
          <c:extLst>
            <c:ext xmlns:c16="http://schemas.microsoft.com/office/drawing/2014/chart" uri="{C3380CC4-5D6E-409C-BE32-E72D297353CC}">
              <c16:uniqueId val="{00000003-1357-0540-8E80-F564E52C1628}"/>
            </c:ext>
          </c:extLst>
        </c:ser>
        <c:dLbls>
          <c:showLegendKey val="0"/>
          <c:showVal val="0"/>
          <c:showCatName val="0"/>
          <c:showSerName val="0"/>
          <c:showPercent val="0"/>
          <c:showBubbleSize val="0"/>
        </c:dLbls>
        <c:gapWidth val="100"/>
        <c:axId val="-1522724544"/>
        <c:axId val="-1522719856"/>
      </c:barChart>
      <c:catAx>
        <c:axId val="-1522724544"/>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522719856"/>
        <c:crosses val="autoZero"/>
        <c:auto val="1"/>
        <c:lblAlgn val="ctr"/>
        <c:lblOffset val="100"/>
        <c:noMultiLvlLbl val="0"/>
      </c:catAx>
      <c:valAx>
        <c:axId val="-1522719856"/>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522724544"/>
        <c:crosses val="autoZero"/>
        <c:crossBetween val="between"/>
      </c:valAx>
      <c:spPr>
        <a:noFill/>
        <a:ln>
          <a:noFill/>
        </a:ln>
        <a:effectLst/>
      </c:spPr>
    </c:plotArea>
    <c:legend>
      <c:legendPos val="t"/>
      <c:layout>
        <c:manualLayout>
          <c:xMode val="edge"/>
          <c:yMode val="edge"/>
          <c:x val="9.7382185334941196E-2"/>
          <c:y val="8.6303606921675796E-2"/>
          <c:w val="0.45108131753801001"/>
          <c:h val="0.14619332259873499"/>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userShapes r:id="rId3"/>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drawings/_rels/vmlDrawing1.vml.rels><?xml version="1.0" encoding="UTF-8" standalone="yes"?>
<Relationships xmlns="http://schemas.openxmlformats.org/package/2006/relationships"><Relationship Id="rId2" Type="http://schemas.openxmlformats.org/officeDocument/2006/relationships/image" Target="../media/image128.emf"/><Relationship Id="rId1" Type="http://schemas.openxmlformats.org/officeDocument/2006/relationships/image" Target="../media/image127.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28.emf"/><Relationship Id="rId1" Type="http://schemas.openxmlformats.org/officeDocument/2006/relationships/image" Target="../media/image12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36.emf"/></Relationships>
</file>

<file path=ppt/drawings/drawing1.xml><?xml version="1.0" encoding="utf-8"?>
<c:userShapes xmlns:c="http://schemas.openxmlformats.org/drawingml/2006/chart">
  <cdr:relSizeAnchor xmlns:cdr="http://schemas.openxmlformats.org/drawingml/2006/chartDrawing">
    <cdr:from>
      <cdr:x>0.36036</cdr:x>
      <cdr:y>0.11994</cdr:y>
    </cdr:from>
    <cdr:to>
      <cdr:x>0.54054</cdr:x>
      <cdr:y>0.18125</cdr:y>
    </cdr:to>
    <cdr:sp macro="" textlink="">
      <cdr:nvSpPr>
        <cdr:cNvPr id="4" name="TextBox 54"/>
        <cdr:cNvSpPr txBox="1"/>
      </cdr:nvSpPr>
      <cdr:spPr>
        <a:xfrm xmlns:a="http://schemas.openxmlformats.org/drawingml/2006/main">
          <a:off x="3048000" y="511804"/>
          <a:ext cx="1524000" cy="261610"/>
        </a:xfrm>
        <a:prstGeom xmlns:a="http://schemas.openxmlformats.org/drawingml/2006/main" prst="rect">
          <a:avLst/>
        </a:prstGeom>
        <a:solidFill xmlns:a="http://schemas.openxmlformats.org/drawingml/2006/main">
          <a:schemeClr val="bg1"/>
        </a:solidFill>
      </cdr:spPr>
      <cdr:txBody>
        <a:bodyPr xmlns:a="http://schemas.openxmlformats.org/drawingml/2006/main" wrap="square" r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US" b="1" i="1" dirty="0">
            <a:ln>
              <a:noFill/>
            </a:ln>
            <a:solidFill>
              <a:srgbClr val="0000FF"/>
            </a:solidFill>
            <a:latin typeface="+mj-lt"/>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0.36036</cdr:x>
      <cdr:y>0.125</cdr:y>
    </cdr:from>
    <cdr:to>
      <cdr:x>0.54054</cdr:x>
      <cdr:y>0.18631</cdr:y>
    </cdr:to>
    <cdr:sp macro="" textlink="">
      <cdr:nvSpPr>
        <cdr:cNvPr id="3" name="TextBox 54"/>
        <cdr:cNvSpPr txBox="1"/>
      </cdr:nvSpPr>
      <cdr:spPr>
        <a:xfrm xmlns:a="http://schemas.openxmlformats.org/drawingml/2006/main">
          <a:off x="3048000" y="533399"/>
          <a:ext cx="1524000" cy="261610"/>
        </a:xfrm>
        <a:prstGeom xmlns:a="http://schemas.openxmlformats.org/drawingml/2006/main" prst="rect">
          <a:avLst/>
        </a:prstGeom>
        <a:solidFill xmlns:a="http://schemas.openxmlformats.org/drawingml/2006/main">
          <a:schemeClr val="bg1"/>
        </a:solidFill>
      </cdr:spPr>
      <cdr:txBody>
        <a:bodyPr xmlns:a="http://schemas.openxmlformats.org/drawingml/2006/main" wrap="square" r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US" b="1" i="1" dirty="0">
            <a:ln>
              <a:noFill/>
            </a:ln>
            <a:solidFill>
              <a:srgbClr val="0000FF"/>
            </a:solidFill>
            <a:latin typeface="+mj-lt"/>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0.36036</cdr:x>
      <cdr:y>0.125</cdr:y>
    </cdr:from>
    <cdr:to>
      <cdr:x>0.54054</cdr:x>
      <cdr:y>0.18631</cdr:y>
    </cdr:to>
    <cdr:sp macro="" textlink="">
      <cdr:nvSpPr>
        <cdr:cNvPr id="3" name="TextBox 54"/>
        <cdr:cNvSpPr txBox="1"/>
      </cdr:nvSpPr>
      <cdr:spPr>
        <a:xfrm xmlns:a="http://schemas.openxmlformats.org/drawingml/2006/main">
          <a:off x="3048000" y="533399"/>
          <a:ext cx="1524000" cy="261610"/>
        </a:xfrm>
        <a:prstGeom xmlns:a="http://schemas.openxmlformats.org/drawingml/2006/main" prst="rect">
          <a:avLst/>
        </a:prstGeom>
        <a:solidFill xmlns:a="http://schemas.openxmlformats.org/drawingml/2006/main">
          <a:schemeClr val="bg1"/>
        </a:solidFill>
      </cdr:spPr>
      <cdr:txBody>
        <a:bodyPr xmlns:a="http://schemas.openxmlformats.org/drawingml/2006/main" wrap="square" r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US" b="1" i="1" dirty="0">
            <a:ln>
              <a:noFill/>
            </a:ln>
            <a:solidFill>
              <a:srgbClr val="0000FF"/>
            </a:solidFill>
            <a:latin typeface="+mj-lt"/>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6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C167E78-EA36-40A1-A9A0-B443C6CB1F60}" type="datetimeFigureOut">
              <a:rPr lang="en-US" smtClean="0"/>
              <a:pPr/>
              <a:t>2/6/19</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1E401BE2-F7AC-4C50-A6E5-F6C806E13D7E}" type="slidenum">
              <a:rPr lang="en-US" smtClean="0"/>
              <a:pPr/>
              <a:t>‹#›</a:t>
            </a:fld>
            <a:endParaRPr lang="en-US"/>
          </a:p>
        </p:txBody>
      </p:sp>
    </p:spTree>
    <p:extLst>
      <p:ext uri="{BB962C8B-B14F-4D97-AF65-F5344CB8AC3E}">
        <p14:creationId xmlns:p14="http://schemas.microsoft.com/office/powerpoint/2010/main" val="1046298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8D89EF4-2B2A-4F54-A6DD-1EB35DCF17B3}" type="datetimeFigureOut">
              <a:rPr lang="en-US" smtClean="0"/>
              <a:pPr/>
              <a:t>2/6/19</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B959945-7217-484B-8E74-88DC87A74BB0}" type="slidenum">
              <a:rPr lang="en-US" smtClean="0"/>
              <a:pPr/>
              <a:t>‹#›</a:t>
            </a:fld>
            <a:endParaRPr lang="en-US"/>
          </a:p>
        </p:txBody>
      </p:sp>
    </p:spTree>
    <p:extLst>
      <p:ext uri="{BB962C8B-B14F-4D97-AF65-F5344CB8AC3E}">
        <p14:creationId xmlns:p14="http://schemas.microsoft.com/office/powerpoint/2010/main" val="3558070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656527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the x-axis is</a:t>
            </a:r>
            <a:r>
              <a:rPr lang="en-US" baseline="0" dirty="0"/>
              <a:t> the module manufacture date. And the y-axis is the number of errors in a module, normalized to one billion cells. In 2008 and 2009, there are no errors. But, in 2010, we first start to see errors in C modules. After 2010, the errors start to proliferate. For A and B modules, we first start to see errors in 2011. In particular, all modules from 2012 and 2013 are vulnerable.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958847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demonstrate the</a:t>
            </a:r>
            <a:r>
              <a:rPr lang="en-US" baseline="0" dirty="0"/>
              <a:t> errors on multiple x86 systems. </a:t>
            </a:r>
            <a:r>
              <a:rPr lang="en-US" dirty="0"/>
              <a:t>Shown to the bottom-left is a</a:t>
            </a:r>
            <a:r>
              <a:rPr lang="en-US" baseline="0" dirty="0"/>
              <a:t> “disturbance kernel”. When executed, it forces two rows to be opened and closed one after the other – over and over again. Consequently</a:t>
            </a:r>
            <a:r>
              <a:rPr lang="en-US" dirty="0"/>
              <a:t>, it induces many errors in the module.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AB90D-FD29-4A5F-A91F-CD65CF7CAC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075822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demonstrate the</a:t>
            </a:r>
            <a:r>
              <a:rPr lang="en-US" baseline="0" dirty="0"/>
              <a:t> errors on multiple x86 systems. </a:t>
            </a:r>
            <a:r>
              <a:rPr lang="en-US" dirty="0"/>
              <a:t>Shown to the bottom-left is a</a:t>
            </a:r>
            <a:r>
              <a:rPr lang="en-US" baseline="0" dirty="0"/>
              <a:t> “disturbance kernel”. When executed, it forces two rows to be opened and closed one after the other – over and over again. Consequently</a:t>
            </a:r>
            <a:r>
              <a:rPr lang="en-US" dirty="0"/>
              <a:t>, it induces many errors in the module.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AB90D-FD29-4A5F-A91F-CD65CF7CAC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544236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demonstrate the</a:t>
            </a:r>
            <a:r>
              <a:rPr lang="en-US" baseline="0" dirty="0"/>
              <a:t> errors on multiple x86 systems. </a:t>
            </a:r>
            <a:r>
              <a:rPr lang="en-US" dirty="0"/>
              <a:t>Shown to the bottom-left is a</a:t>
            </a:r>
            <a:r>
              <a:rPr lang="en-US" baseline="0" dirty="0"/>
              <a:t> “disturbance kernel”. When executed, it forces two rows to be opened and closed one after the other – over and over again. Consequently</a:t>
            </a:r>
            <a:r>
              <a:rPr lang="en-US" dirty="0"/>
              <a:t>, it induces many errors in the module.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AB90D-FD29-4A5F-A91F-CD65CF7CAC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340333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demonstrate the</a:t>
            </a:r>
            <a:r>
              <a:rPr lang="en-US" baseline="0" dirty="0"/>
              <a:t> errors on multiple x86 systems. </a:t>
            </a:r>
            <a:r>
              <a:rPr lang="en-US" dirty="0"/>
              <a:t>Shown to the bottom-left is a</a:t>
            </a:r>
            <a:r>
              <a:rPr lang="en-US" baseline="0" dirty="0"/>
              <a:t> “disturbance kernel”. When executed, it forces two rows to be opened and closed one after the other – over and over again. Consequently</a:t>
            </a:r>
            <a:r>
              <a:rPr lang="en-US" dirty="0"/>
              <a:t>, it induces many errors in the module.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AB90D-FD29-4A5F-A91F-CD65CF7CAC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680438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a:t>
            </a:r>
            <a:r>
              <a:rPr lang="en-US" baseline="0" dirty="0"/>
              <a:t> we executed the code on four different processors, all four of them yielded errors. Intel </a:t>
            </a:r>
            <a:r>
              <a:rPr lang="en-US" baseline="0" dirty="0" err="1"/>
              <a:t>Haswell</a:t>
            </a:r>
            <a:r>
              <a:rPr lang="en-US" baseline="0" dirty="0"/>
              <a:t> has the most errors, at 23 thousand, because it has the highest rate of accessing DRAM.</a:t>
            </a:r>
          </a:p>
          <a:p>
            <a:endParaRPr lang="en-US" baseline="0" dirty="0"/>
          </a:p>
          <a:p>
            <a:r>
              <a:rPr lang="en-US" baseline="0" dirty="0"/>
              <a:t>Later on, I’ll show that we can induce as many as ten million disturbance errors in a more controlled environment.</a:t>
            </a:r>
          </a:p>
          <a:p>
            <a:endParaRPr lang="en-US" baseline="0" dirty="0"/>
          </a:p>
          <a:p>
            <a:r>
              <a:rPr lang="en-US" baseline="0" dirty="0"/>
              <a:t>From this, we conclude that disturbance errors are a serious reliability issue.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506572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 from the article:</a:t>
            </a:r>
          </a:p>
          <a:p>
            <a:r>
              <a:rPr lang="en-US" dirty="0"/>
              <a:t>http://</a:t>
            </a:r>
            <a:r>
              <a:rPr lang="en-US" dirty="0" err="1"/>
              <a:t>thehackernews.com</a:t>
            </a:r>
            <a:r>
              <a:rPr lang="en-US" dirty="0"/>
              <a:t>/2015/03/dram-</a:t>
            </a:r>
            <a:r>
              <a:rPr lang="en-US" dirty="0" err="1"/>
              <a:t>rowhammer</a:t>
            </a:r>
            <a:r>
              <a:rPr lang="en-US" dirty="0"/>
              <a:t>-</a:t>
            </a:r>
            <a:r>
              <a:rPr lang="en-US" dirty="0" err="1"/>
              <a:t>vulnerability.html</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75832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 from the article:</a:t>
            </a:r>
          </a:p>
          <a:p>
            <a:r>
              <a:rPr lang="en-US" dirty="0"/>
              <a:t>http://</a:t>
            </a:r>
            <a:r>
              <a:rPr lang="en-US" dirty="0" err="1"/>
              <a:t>thehackernews.com</a:t>
            </a:r>
            <a:r>
              <a:rPr lang="en-US" dirty="0"/>
              <a:t>/2015/03/dram-</a:t>
            </a:r>
            <a:r>
              <a:rPr lang="en-US" dirty="0" err="1"/>
              <a:t>rowhammer</a:t>
            </a:r>
            <a:r>
              <a:rPr lang="en-US" dirty="0"/>
              <a:t>-</a:t>
            </a:r>
            <a:r>
              <a:rPr lang="en-US" dirty="0" err="1"/>
              <a:t>vulnerability.html</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621978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
            </a:r>
            <a:r>
              <a:rPr lang="en-US" baseline="0" dirty="0"/>
              <a:t> provide a more efficient solution, called PARA,</a:t>
            </a:r>
            <a:r>
              <a:rPr lang="en-US" dirty="0"/>
              <a:t> which stands for probabilistic adjacent row activation.</a:t>
            </a:r>
          </a:p>
          <a:p>
            <a:endParaRPr lang="en-US" dirty="0"/>
          </a:p>
          <a:p>
            <a:r>
              <a:rPr lang="en-US" dirty="0"/>
              <a:t>The</a:t>
            </a:r>
            <a:r>
              <a:rPr lang="en-US" baseline="0" dirty="0"/>
              <a:t> key idea is thus: after closing a row, we activate (i.e., refresh) one of its neighbors with a low probability, for example, p equal to 0.005.</a:t>
            </a:r>
          </a:p>
          <a:p>
            <a:endParaRPr lang="en-US" baseline="0" dirty="0"/>
          </a:p>
          <a:p>
            <a:r>
              <a:rPr lang="en-US" baseline="0" dirty="0"/>
              <a:t>PARA provides a strong reliability guarantee even under the worst-case access patterns to DRAM. When we set p to 0.005, the expected number of errors in one year is 9.4 times 10 to the negative 14. This probability is much lower the failure rate of other hardware components, for example, the hard-disk drive.</a:t>
            </a:r>
          </a:p>
          <a:p>
            <a:endParaRPr lang="en-US" baseline="0" dirty="0"/>
          </a:p>
          <a:p>
            <a:r>
              <a:rPr lang="en-US" baseline="0" dirty="0"/>
              <a:t>And by adjusting the value of p, PARA can provide an arbitrarily strong-degree of protection against errors.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114311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PARA has many</a:t>
            </a:r>
            <a:r>
              <a:rPr lang="en-US" baseline="0" dirty="0"/>
              <a:t> advantages. Since it refreshes row infrequently, it has low power and low performance-overhead. Simulated across 29 benchmarks, we saw an average of only 0.2% slowdown and a maximum of only 0.75% slowdown.</a:t>
            </a:r>
          </a:p>
          <a:p>
            <a:endParaRPr lang="en-US" baseline="0" dirty="0"/>
          </a:p>
          <a:p>
            <a:r>
              <a:rPr lang="en-US" baseline="0" dirty="0"/>
              <a:t>In addition, due to its stateless nature, PARA has low cost and complexity.</a:t>
            </a:r>
          </a:p>
          <a:p>
            <a:endParaRPr lang="en-US" baseline="0" dirty="0"/>
          </a:p>
          <a:p>
            <a:r>
              <a:rPr lang="en-US" baseline="0" dirty="0"/>
              <a:t>Therefore, PARA is an effective and low-overhead solution to prevent disturbance errors.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41607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952787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20482" name="Rectangle 2"/>
          <p:cNvSpPr>
            <a:spLocks noGrp="1" noChangeArrowheads="1"/>
          </p:cNvSpPr>
          <p:nvPr>
            <p:ph type="body" idx="1"/>
          </p:nvPr>
        </p:nvSpPr>
        <p:spPr bwMode="auto">
          <a:xfrm>
            <a:off x="701040" y="4415790"/>
            <a:ext cx="5608320" cy="418338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txBody>
          <a:bodyPr/>
          <a:lstStyle/>
          <a:p>
            <a:r>
              <a:rPr lang="en-US" sz="3100">
                <a:latin typeface="Lucida Grande" charset="0"/>
                <a:cs typeface="Lucida Grande" charset="0"/>
                <a:sym typeface="Lucida Grande" charset="0"/>
              </a:rPr>
              <a:t>copy</a:t>
            </a:r>
          </a:p>
        </p:txBody>
      </p:sp>
    </p:spTree>
    <p:extLst>
      <p:ext uri="{BB962C8B-B14F-4D97-AF65-F5344CB8AC3E}">
        <p14:creationId xmlns:p14="http://schemas.microsoft.com/office/powerpoint/2010/main" val="19421081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Consumer</a:t>
            </a:r>
            <a:r>
              <a:rPr lang="en-US" baseline="0" dirty="0"/>
              <a:t> devices like tablets smartphone and wearable are now everywhere and used by billions of people.</a:t>
            </a:r>
          </a:p>
          <a:p>
            <a:r>
              <a:rPr lang="en-US" dirty="0"/>
              <a:t>One of the</a:t>
            </a:r>
            <a:r>
              <a:rPr lang="en-US" baseline="0" dirty="0"/>
              <a:t> major challenge in these devices is battery limitation which makes the energy consumption a critical concern </a:t>
            </a:r>
            <a:r>
              <a:rPr lang="mr-IN" baseline="0" dirty="0"/>
              <a:t>…</a:t>
            </a:r>
            <a:endParaRPr lang="en-US" baseline="0" dirty="0"/>
          </a:p>
          <a:p>
            <a:endParaRPr lang="en-US" baseline="0" dirty="0"/>
          </a:p>
          <a:p>
            <a:endParaRPr lang="en-US" baseline="0" dirty="0"/>
          </a:p>
          <a:p>
            <a:endParaRPr lang="en-US" baseline="0" dirty="0"/>
          </a:p>
          <a:p>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455069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564954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Throughout our analysis, we make</a:t>
            </a:r>
            <a:r>
              <a:rPr lang="en-US" baseline="0" dirty="0"/>
              <a:t> a key observation </a:t>
            </a:r>
            <a:r>
              <a:rPr lang="en-US" dirty="0"/>
              <a:t>that</a:t>
            </a:r>
            <a:r>
              <a:rPr lang="en-US" baseline="0" dirty="0"/>
              <a:t> out of all sources of energy consumption, data movement is a major contributor to the total system energy. We find that across all of the workloads</a:t>
            </a:r>
            <a:r>
              <a:rPr lang="en-US" dirty="0"/>
              <a:t>,</a:t>
            </a:r>
            <a:r>
              <a:rPr lang="en-US" baseline="0" dirty="0"/>
              <a:t> on average around 62.7% of total system energy is spent on data movement.</a:t>
            </a:r>
          </a:p>
          <a:p>
            <a:endParaRPr lang="en-US" baseline="0" dirty="0"/>
          </a:p>
          <a:p>
            <a:r>
              <a:rPr lang="en-US" baseline="0" dirty="0"/>
              <a:t>One way to reduce data movement cost is to move computation close to data, or </a:t>
            </a:r>
            <a:r>
              <a:rPr lang="mr-IN" baseline="0" dirty="0"/>
              <a:t>…</a:t>
            </a:r>
            <a:endParaRPr lang="en-US" baseline="0" dirty="0"/>
          </a:p>
          <a:p>
            <a:r>
              <a:rPr lang="en-US" baseline="0" dirty="0"/>
              <a:t>One potential solution to address this cost it do move computation close to data, or in other words, do </a:t>
            </a:r>
            <a:r>
              <a:rPr lang="en-US" baseline="0" dirty="0" err="1"/>
              <a:t>procesing</a:t>
            </a:r>
            <a:r>
              <a:rPr lang="en-US" baseline="0" dirty="0"/>
              <a:t> in memory. However, the challenge is that these devices.</a:t>
            </a:r>
          </a:p>
          <a:p>
            <a:endParaRPr lang="en-US" baseline="0" dirty="0"/>
          </a:p>
          <a:p>
            <a:endParaRPr lang="en-US" baseline="0" dirty="0"/>
          </a:p>
          <a:p>
            <a:r>
              <a:rPr lang="en-US" dirty="0"/>
              <a:t>One potential</a:t>
            </a:r>
            <a:r>
              <a:rPr lang="en-US" baseline="0" dirty="0"/>
              <a:t> solution to mitigate data movement cost and reduce total system energy is to execute data-movement heavy portions of application close to data, or in other words, do processing in memory. However, consumer devices are </a:t>
            </a:r>
            <a:r>
              <a:rPr lang="en-US" baseline="0" dirty="0" err="1"/>
              <a:t>extermely</a:t>
            </a:r>
            <a:r>
              <a:rPr lang="en-US" baseline="0" dirty="0"/>
              <a:t> limited in terms of area and power budget. So the question is can we move part of the data movement heavy portion given the limited area and energy budget. Our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713528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85000" lnSpcReduction="20000"/>
          </a:bodyPr>
          <a:lstStyle/>
          <a:p>
            <a:r>
              <a:rPr lang="en-US" sz="1200" kern="1200" dirty="0">
                <a:solidFill>
                  <a:schemeClr val="tx1"/>
                </a:solidFill>
                <a:latin typeface="+mn-lt"/>
                <a:ea typeface="+mn-ea"/>
                <a:cs typeface="+mn-cs"/>
              </a:rPr>
              <a:t>To figure</a:t>
            </a:r>
            <a:r>
              <a:rPr lang="en-US" sz="1200" kern="1200" baseline="0" dirty="0">
                <a:solidFill>
                  <a:schemeClr val="tx1"/>
                </a:solidFill>
                <a:latin typeface="+mn-lt"/>
                <a:ea typeface="+mn-ea"/>
                <a:cs typeface="+mn-cs"/>
              </a:rPr>
              <a:t> out if we can use processing in memory, we dig deeper into our analysis and we make another key observation that majority of data movement often comes form simple functions and </a:t>
            </a:r>
            <a:r>
              <a:rPr lang="en-US" sz="1200" kern="1200" baseline="0" dirty="0" err="1">
                <a:solidFill>
                  <a:schemeClr val="tx1"/>
                </a:solidFill>
                <a:latin typeface="+mn-lt"/>
                <a:ea typeface="+mn-ea"/>
                <a:cs typeface="+mn-cs"/>
              </a:rPr>
              <a:t>pritmitives</a:t>
            </a:r>
            <a:r>
              <a:rPr lang="en-US" sz="1200" kern="1200" baseline="0" dirty="0">
                <a:solidFill>
                  <a:schemeClr val="tx1"/>
                </a:solidFill>
                <a:latin typeface="+mn-lt"/>
                <a:ea typeface="+mn-ea"/>
                <a:cs typeface="+mn-cs"/>
              </a:rPr>
              <a:t>. We find that these simple function can be implemented in memory as either a small embedded core, or group of small fixed function accelerators. Our result shows that offloading these function to PIM logic can significantly reduce data movement for each function and reduce energy on average around 55%  and improve </a:t>
            </a:r>
            <a:r>
              <a:rPr lang="en-US" sz="1200" kern="1200" baseline="0" dirty="0" err="1">
                <a:solidFill>
                  <a:schemeClr val="tx1"/>
                </a:solidFill>
                <a:latin typeface="+mn-lt"/>
                <a:ea typeface="+mn-ea"/>
                <a:cs typeface="+mn-cs"/>
              </a:rPr>
              <a:t>perforamcne</a:t>
            </a:r>
            <a:r>
              <a:rPr lang="en-US" sz="1200" kern="1200" baseline="0" dirty="0">
                <a:solidFill>
                  <a:schemeClr val="tx1"/>
                </a:solidFill>
                <a:latin typeface="+mn-lt"/>
                <a:ea typeface="+mn-ea"/>
                <a:cs typeface="+mn-cs"/>
              </a:rPr>
              <a:t> around 54%. </a:t>
            </a: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 our PIM core can reduce significant portion of data movement, reduce </a:t>
            </a:r>
            <a:r>
              <a:rPr lang="en-US" sz="1200" kern="1200" baseline="0" dirty="0" err="1">
                <a:solidFill>
                  <a:schemeClr val="tx1"/>
                </a:solidFill>
                <a:latin typeface="+mn-lt"/>
                <a:ea typeface="+mn-ea"/>
                <a:cs typeface="+mn-cs"/>
              </a:rPr>
              <a:t>enregy</a:t>
            </a:r>
            <a:r>
              <a:rPr lang="en-US" sz="1200" kern="1200" baseline="0" dirty="0">
                <a:solidFill>
                  <a:schemeClr val="tx1"/>
                </a:solidFill>
                <a:latin typeface="+mn-lt"/>
                <a:ea typeface="+mn-ea"/>
                <a:cs typeface="+mn-cs"/>
              </a:rPr>
              <a:t> by 49.1% for each function and improve performance up to 2.2X. While using group of fixed function accelerator reduce energy by 55.4% and improve performance by up to 2.5X. </a:t>
            </a:r>
          </a:p>
          <a:p>
            <a:endParaRPr lang="en-US" sz="1200" kern="1200" baseline="0" dirty="0">
              <a:solidFill>
                <a:schemeClr val="tx1"/>
              </a:solidFill>
              <a:latin typeface="+mn-lt"/>
              <a:ea typeface="+mn-ea"/>
              <a:cs typeface="+mn-cs"/>
            </a:endParaRPr>
          </a:p>
          <a:p>
            <a:pPr lvl="1">
              <a:spcBef>
                <a:spcPts val="600"/>
              </a:spcBef>
            </a:pPr>
            <a:r>
              <a:rPr lang="en-US" sz="1200" kern="1200" baseline="0" dirty="0">
                <a:solidFill>
                  <a:schemeClr val="tx1"/>
                </a:solidFill>
                <a:latin typeface="+mn-lt"/>
                <a:ea typeface="+mn-ea"/>
                <a:cs typeface="+mn-cs"/>
              </a:rPr>
              <a:t>Or use </a:t>
            </a:r>
            <a:r>
              <a:rPr lang="en-US" sz="1200" kern="1200" baseline="0" dirty="0" err="1">
                <a:solidFill>
                  <a:schemeClr val="tx1"/>
                </a:solidFill>
                <a:latin typeface="+mn-lt"/>
                <a:ea typeface="+mn-ea"/>
                <a:cs typeface="+mn-cs"/>
              </a:rPr>
              <a:t>Saugata’s</a:t>
            </a:r>
            <a:r>
              <a:rPr lang="en-US" sz="1200" kern="1200" baseline="0" dirty="0">
                <a:solidFill>
                  <a:schemeClr val="tx1"/>
                </a:solidFill>
                <a:latin typeface="+mn-lt"/>
                <a:ea typeface="+mn-ea"/>
                <a:cs typeface="+mn-cs"/>
              </a:rPr>
              <a:t> approach : </a:t>
            </a:r>
            <a:r>
              <a:rPr lang="en-US" sz="2100" b="0" dirty="0">
                <a:solidFill>
                  <a:srgbClr val="00B050"/>
                </a:solidFill>
              </a:rPr>
              <a:t>Reduces </a:t>
            </a:r>
            <a:r>
              <a:rPr lang="en-US" sz="2100" dirty="0">
                <a:solidFill>
                  <a:srgbClr val="00B050"/>
                </a:solidFill>
              </a:rPr>
              <a:t>total system energy </a:t>
            </a:r>
            <a:r>
              <a:rPr lang="en-US" sz="2100" b="0" dirty="0">
                <a:solidFill>
                  <a:srgbClr val="00B050"/>
                </a:solidFill>
              </a:rPr>
              <a:t>by an average of </a:t>
            </a:r>
            <a:r>
              <a:rPr lang="en-US" sz="2100" dirty="0">
                <a:solidFill>
                  <a:srgbClr val="00B050"/>
                </a:solidFill>
              </a:rPr>
              <a:t>55.4%</a:t>
            </a:r>
          </a:p>
          <a:p>
            <a:pPr lvl="1">
              <a:spcBef>
                <a:spcPts val="300"/>
              </a:spcBef>
            </a:pPr>
            <a:r>
              <a:rPr lang="en-US" sz="2100" b="0" dirty="0">
                <a:solidFill>
                  <a:srgbClr val="00B050"/>
                </a:solidFill>
              </a:rPr>
              <a:t>Reduces </a:t>
            </a:r>
            <a:r>
              <a:rPr lang="en-US" sz="2100" dirty="0">
                <a:solidFill>
                  <a:srgbClr val="00B050"/>
                </a:solidFill>
              </a:rPr>
              <a:t>execution time</a:t>
            </a:r>
            <a:r>
              <a:rPr lang="en-US" sz="2100" b="0" dirty="0">
                <a:solidFill>
                  <a:srgbClr val="00B050"/>
                </a:solidFill>
              </a:rPr>
              <a:t> by an average of </a:t>
            </a:r>
            <a:r>
              <a:rPr lang="en-US" sz="2100" dirty="0">
                <a:solidFill>
                  <a:srgbClr val="00B050"/>
                </a:solidFill>
              </a:rPr>
              <a:t>54.2%</a:t>
            </a:r>
            <a:endParaRPr lang="en-US" sz="2400" dirty="0">
              <a:solidFill>
                <a:srgbClr val="00B050"/>
              </a:solidFill>
            </a:endParaRPr>
          </a:p>
          <a:p>
            <a:endParaRPr lang="en-US" sz="1200" kern="1200" baseline="0" dirty="0">
              <a:solidFill>
                <a:schemeClr val="tx1"/>
              </a:solidFill>
              <a:latin typeface="+mn-lt"/>
              <a:ea typeface="+mn-ea"/>
              <a:cs typeface="+mn-cs"/>
            </a:endParaRP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Our result show that both of them can significantly reduce the data movement for each function.</a:t>
            </a:r>
          </a:p>
          <a:p>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Feedback: talk about result more</a:t>
            </a:r>
          </a:p>
          <a:p>
            <a:r>
              <a:rPr lang="en-US" sz="1200" kern="1200" dirty="0">
                <a:solidFill>
                  <a:schemeClr val="tx1"/>
                </a:solidFill>
                <a:latin typeface="+mn-lt"/>
                <a:ea typeface="+mn-ea"/>
                <a:cs typeface="+mn-cs"/>
              </a:rPr>
              <a:t>Don’t talk about specific detail like </a:t>
            </a:r>
            <a:r>
              <a:rPr lang="en-US" sz="1200" kern="1200" dirty="0" err="1">
                <a:solidFill>
                  <a:schemeClr val="tx1"/>
                </a:solidFill>
                <a:latin typeface="+mn-lt"/>
                <a:ea typeface="+mn-ea"/>
                <a:cs typeface="+mn-cs"/>
              </a:rPr>
              <a:t>MemCopy</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MemSet</a:t>
            </a:r>
            <a:r>
              <a:rPr lang="en-US" sz="1200" kern="1200" dirty="0">
                <a:solidFill>
                  <a:schemeClr val="tx1"/>
                </a:solidFill>
                <a:latin typeface="+mn-lt"/>
                <a:ea typeface="+mn-ea"/>
                <a:cs typeface="+mn-cs"/>
              </a:rPr>
              <a:t> stuff like that</a:t>
            </a:r>
          </a:p>
          <a:p>
            <a:r>
              <a:rPr lang="en-US" sz="1200" kern="1200" dirty="0">
                <a:solidFill>
                  <a:schemeClr val="tx1"/>
                </a:solidFill>
                <a:latin typeface="+mn-lt"/>
                <a:ea typeface="+mn-ea"/>
                <a:cs typeface="+mn-cs"/>
              </a:rPr>
              <a:t>Main take away:</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data movement come from simple functions</a:t>
            </a:r>
            <a:r>
              <a:rPr lang="en-US" sz="1200" kern="1200" baseline="0" dirty="0">
                <a:solidFill>
                  <a:schemeClr val="tx1"/>
                </a:solidFill>
                <a:latin typeface="+mn-lt"/>
                <a:ea typeface="+mn-ea"/>
                <a:cs typeface="+mn-cs"/>
              </a:rPr>
              <a:t> that are simple enough to implement in PIM</a:t>
            </a:r>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We find that these</a:t>
            </a:r>
            <a:r>
              <a:rPr lang="en-US" sz="1200" kern="1200" baseline="0" dirty="0">
                <a:solidFill>
                  <a:schemeClr val="tx1"/>
                </a:solidFill>
                <a:latin typeface="+mn-lt"/>
                <a:ea typeface="+mn-ea"/>
                <a:cs typeface="+mn-cs"/>
              </a:rPr>
              <a:t> functions and </a:t>
            </a:r>
            <a:r>
              <a:rPr lang="en-US" sz="1200" kern="1200" baseline="0" dirty="0" err="1">
                <a:solidFill>
                  <a:schemeClr val="tx1"/>
                </a:solidFill>
                <a:latin typeface="+mn-lt"/>
                <a:ea typeface="+mn-ea"/>
                <a:cs typeface="+mn-cs"/>
              </a:rPr>
              <a:t>primitves</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can be implemented as PIM logic using either (1) a small low-power general-purpose embedded core or (2) a group of small fixed-function accelerators (PIM accelerators).</a:t>
            </a:r>
            <a:r>
              <a:rPr lang="en-US" sz="1200" kern="1200" baseline="0" dirty="0">
                <a:solidFill>
                  <a:schemeClr val="tx1"/>
                </a:solidFill>
                <a:latin typeface="+mn-lt"/>
                <a:ea typeface="+mn-ea"/>
                <a:cs typeface="+mn-cs"/>
              </a:rPr>
              <a:t> Our Analysis shows that both are cost-feasible to use in consumer devices. We find that they eliminate a significant fraction of </a:t>
            </a:r>
            <a:r>
              <a:rPr lang="en-US" sz="1200" kern="1200" baseline="0" dirty="0" err="1">
                <a:solidFill>
                  <a:schemeClr val="tx1"/>
                </a:solidFill>
                <a:latin typeface="+mn-lt"/>
                <a:ea typeface="+mn-ea"/>
                <a:cs typeface="+mn-cs"/>
              </a:rPr>
              <a:t>dat</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amovement</a:t>
            </a:r>
            <a:r>
              <a:rPr lang="en-US" sz="1200" kern="1200" baseline="0" dirty="0">
                <a:solidFill>
                  <a:schemeClr val="tx1"/>
                </a:solidFill>
                <a:latin typeface="+mn-lt"/>
                <a:ea typeface="+mn-ea"/>
                <a:cs typeface="+mn-cs"/>
              </a:rPr>
              <a:t>, and reduce energy consumption for each of these operation on average by 49 and 55%.</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517267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143594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a:t>To</a:t>
            </a:r>
            <a:r>
              <a:rPr lang="en-US" baseline="0" dirty="0"/>
              <a:t> understand the latency problem</a:t>
            </a:r>
            <a:r>
              <a:rPr lang="en-US" dirty="0"/>
              <a:t>,</a:t>
            </a:r>
            <a:r>
              <a:rPr lang="en-US" baseline="0" dirty="0"/>
              <a:t> we need to go into what defines latency.</a:t>
            </a:r>
          </a:p>
          <a:p>
            <a:endParaRPr lang="en-US" baseline="0" dirty="0"/>
          </a:p>
          <a:p>
            <a:r>
              <a:rPr lang="en-US" baseline="0" dirty="0"/>
              <a:t>DRAM latency is the total </a:t>
            </a:r>
            <a:r>
              <a:rPr lang="en-US" baseline="0" dirty="0" err="1"/>
              <a:t>amnt</a:t>
            </a:r>
            <a:r>
              <a:rPr lang="en-US" baseline="0" dirty="0"/>
              <a:t> of time that the underlying </a:t>
            </a:r>
            <a:r>
              <a:rPr lang="en-US" baseline="0" dirty="0" err="1"/>
              <a:t>hw</a:t>
            </a:r>
            <a:r>
              <a:rPr lang="en-US" baseline="0" dirty="0"/>
              <a:t> operations need &lt;&gt; to retrieve data.</a:t>
            </a:r>
          </a:p>
          <a:p>
            <a:r>
              <a:rPr lang="en-US" baseline="0" dirty="0"/>
              <a:t>The DRAM standards define a single fixed time for how long these ops should take in every DRAM chip.</a:t>
            </a:r>
          </a:p>
          <a:p>
            <a:r>
              <a:rPr lang="en-US" b="1" baseline="0" dirty="0"/>
              <a:t>However</a:t>
            </a:r>
            <a:r>
              <a:rPr lang="en-US" baseline="0" dirty="0"/>
              <a:t>, this defined delay doesn’t actually reflect the latency of the individual DRAMs.</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&lt;Timeline illustration&gt;</a:t>
            </a:r>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t>Because the manufacturing process is </a:t>
            </a:r>
            <a:r>
              <a:rPr lang="en-US" b="1" baseline="0" dirty="0"/>
              <a:t>imperfect</a:t>
            </a:r>
            <a:r>
              <a:rPr lang="en-US" b="0" baseline="0" dirty="0"/>
              <a:t>, it introduces variation in the production chips, </a:t>
            </a:r>
            <a:r>
              <a:rPr lang="en-US" b="1" baseline="0" dirty="0"/>
              <a:t>resulting in latency variation across different chips</a:t>
            </a:r>
            <a:r>
              <a:rPr lang="en-US" baseline="0" dirty="0"/>
              <a:t>.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This simple </a:t>
            </a:r>
            <a:r>
              <a:rPr lang="en-US" baseline="0" dirty="0" err="1"/>
              <a:t>illustartion</a:t>
            </a:r>
            <a:r>
              <a:rPr lang="en-US" baseline="0" dirty="0"/>
              <a:t> shows the difference b/w the average latency across 3 different dram chips, to convey the point of latency variation.</a:t>
            </a:r>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t>It’s important to note that not only does latency variation exists </a:t>
            </a:r>
            <a:r>
              <a:rPr lang="en-US" b="1" baseline="0" dirty="0"/>
              <a:t>&lt;across&gt; </a:t>
            </a:r>
            <a:r>
              <a:rPr lang="en-US" b="0" baseline="0" dirty="0"/>
              <a:t>chips, but also </a:t>
            </a:r>
            <a:r>
              <a:rPr lang="en-US" b="1" baseline="0" dirty="0"/>
              <a:t>&lt;inside&gt; </a:t>
            </a:r>
            <a:r>
              <a:rPr lang="en-US" b="0" baseline="0" dirty="0"/>
              <a:t>each dram chip itself. </a:t>
            </a:r>
          </a:p>
          <a:p>
            <a:endParaRPr lang="en-US" baseline="0" dirty="0"/>
          </a:p>
          <a:p>
            <a:r>
              <a:rPr lang="en-US" baseline="0" dirty="0"/>
              <a:t>&lt;Blue standard&gt;</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Since we don’t want to throw away the chips with high variation, we tolerate them.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The simple way is to &lt;slow&gt; down the acceptable latency so that the majority of chips can all work reliably under this high standard latency. </a:t>
            </a:r>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as we can see, the high standard latency is a result of a trade-off made for higher DRAM production yield. </a:t>
            </a:r>
          </a:p>
          <a:p>
            <a:endParaRPr lang="en-US" b="1" baseline="0" dirty="0"/>
          </a:p>
          <a:p>
            <a:r>
              <a:rPr lang="en-US" b="1" baseline="0" dirty="0"/>
              <a:t>---</a:t>
            </a:r>
          </a:p>
          <a:p>
            <a:r>
              <a:rPr lang="en-US" b="1" baseline="0" dirty="0"/>
              <a:t>&lt;&gt; Operative word</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154</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7339004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base" latinLnBrk="0" hangingPunct="1">
              <a:lnSpc>
                <a:spcPct val="100000"/>
              </a:lnSpc>
              <a:spcBef>
                <a:spcPct val="0"/>
              </a:spcBef>
              <a:spcAft>
                <a:spcPct val="0"/>
              </a:spcAft>
              <a:buClrTx/>
              <a:buSzTx/>
              <a:buFontTx/>
              <a:buNone/>
              <a:tabLst/>
              <a:defRPr/>
            </a:pPr>
            <a:fld id="{F4A9EA23-718E-E549-9766-CDBEC39E0C3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28538" rtl="0" eaLnBrk="1" fontAlgn="base" latinLnBrk="0" hangingPunct="1">
                <a:lnSpc>
                  <a:spcPct val="100000"/>
                </a:lnSpc>
                <a:spcBef>
                  <a:spcPct val="0"/>
                </a:spcBef>
                <a:spcAft>
                  <a:spcPct val="0"/>
                </a:spcAft>
                <a:buClrTx/>
                <a:buSzTx/>
                <a:buFontTx/>
                <a:buNone/>
                <a:tabLst/>
                <a:defRPr/>
              </a:pPr>
              <a:t>156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16738"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116739" name="Rectangle 3"/>
          <p:cNvSpPr>
            <a:spLocks noGrp="1" noChangeArrowheads="1"/>
          </p:cNvSpPr>
          <p:nvPr>
            <p:ph type="body" idx="1"/>
          </p:nvPr>
        </p:nvSpPr>
        <p:spPr bwMode="auto">
          <a:noFill/>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11105094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271392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92988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834752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In this work, we show results from a detailed experimental characterization of 282 state-of-the-art LPDDR4 DRAM devices. </a:t>
            </a:r>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We characterize DRAM latency by observing the effects of accessing DRAM with DRAM timing parameters reduced below manufacturer-recommended values.</a:t>
            </a:r>
          </a:p>
          <a:p>
            <a:r>
              <a:rPr lang="en-US" sz="1200" b="1" kern="1200" dirty="0">
                <a:solidFill>
                  <a:schemeClr val="tx1"/>
                </a:solidFill>
                <a:latin typeface="+mn-lt"/>
                <a:ea typeface="+mn-ea"/>
                <a:cs typeface="+mn-cs"/>
              </a:rPr>
              <a:t>[CLICK]</a:t>
            </a:r>
            <a:r>
              <a:rPr lang="en-US" sz="1200" b="0" kern="1200" dirty="0">
                <a:solidFill>
                  <a:schemeClr val="tx1"/>
                </a:solidFill>
                <a:latin typeface="+mn-lt"/>
                <a:ea typeface="+mn-ea"/>
                <a:cs typeface="+mn-cs"/>
              </a:rPr>
              <a:t> We make two key observations. </a:t>
            </a:r>
            <a:r>
              <a:rPr lang="en-US" sz="1200" b="1" kern="1200" dirty="0">
                <a:solidFill>
                  <a:schemeClr val="tx1"/>
                </a:solidFill>
                <a:latin typeface="+mn-lt"/>
                <a:ea typeface="+mn-ea"/>
                <a:cs typeface="+mn-cs"/>
              </a:rPr>
              <a:t>[CLICK]</a:t>
            </a:r>
            <a:r>
              <a:rPr lang="en-US" sz="1200" b="0" kern="1200" dirty="0">
                <a:solidFill>
                  <a:schemeClr val="tx1"/>
                </a:solidFill>
                <a:latin typeface="+mn-lt"/>
                <a:ea typeface="+mn-ea"/>
                <a:cs typeface="+mn-cs"/>
              </a:rPr>
              <a:t> first, a cell’s probability to fail, when accessed with reduced timing parameters, is directly correlated with random variations that arise from process manufacturing. </a:t>
            </a:r>
            <a:r>
              <a:rPr lang="en-US" sz="1200" b="1" kern="1200" dirty="0">
                <a:solidFill>
                  <a:schemeClr val="tx1"/>
                </a:solidFill>
                <a:latin typeface="+mn-lt"/>
                <a:ea typeface="+mn-ea"/>
                <a:cs typeface="+mn-cs"/>
              </a:rPr>
              <a:t>[CLICK]</a:t>
            </a:r>
            <a:r>
              <a:rPr lang="en-US" sz="1200" b="0" kern="1200" dirty="0">
                <a:solidFill>
                  <a:schemeClr val="tx1"/>
                </a:solidFill>
                <a:latin typeface="+mn-lt"/>
                <a:ea typeface="+mn-ea"/>
                <a:cs typeface="+mn-cs"/>
              </a:rPr>
              <a:t> secondly, We note that some cells fail randomly when accessed with a reduced </a:t>
            </a:r>
            <a:r>
              <a:rPr lang="en-US" sz="1200" b="0" kern="1200" dirty="0" err="1">
                <a:solidFill>
                  <a:schemeClr val="tx1"/>
                </a:solidFill>
                <a:latin typeface="+mn-lt"/>
                <a:ea typeface="+mn-ea"/>
                <a:cs typeface="+mn-cs"/>
              </a:rPr>
              <a:t>tRCD</a:t>
            </a:r>
            <a:r>
              <a:rPr lang="en-US" sz="1200" b="0" kern="1200" dirty="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0634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Here is a cartoon showing the manufacturing variation across a region of DRAM. When accessed with a reduced timing parameter, </a:t>
            </a:r>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some cells have a high percentage chance of failing, while others </a:t>
            </a:r>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have a low percentage chance of failing. </a:t>
            </a:r>
            <a:r>
              <a:rPr lang="en-US" sz="1200" b="1" kern="1200" dirty="0">
                <a:solidFill>
                  <a:schemeClr val="tx1"/>
                </a:solidFill>
                <a:latin typeface="+mn-lt"/>
                <a:ea typeface="+mn-ea"/>
                <a:cs typeface="+mn-cs"/>
              </a:rPr>
              <a:t>[CLICK}</a:t>
            </a:r>
            <a:r>
              <a:rPr lang="en-US" sz="1200" b="0" kern="1200" dirty="0">
                <a:solidFill>
                  <a:schemeClr val="tx1"/>
                </a:solidFill>
                <a:latin typeface="+mn-lt"/>
                <a:ea typeface="+mn-ea"/>
                <a:cs typeface="+mn-cs"/>
              </a:rPr>
              <a:t> Some cells fail randomly when accessed with a reduced </a:t>
            </a:r>
            <a:r>
              <a:rPr lang="en-US" sz="1200" b="0" kern="1200" dirty="0" err="1">
                <a:solidFill>
                  <a:schemeClr val="tx1"/>
                </a:solidFill>
                <a:latin typeface="+mn-lt"/>
                <a:ea typeface="+mn-ea"/>
                <a:cs typeface="+mn-cs"/>
              </a:rPr>
              <a:t>tRCD</a:t>
            </a:r>
            <a:r>
              <a:rPr lang="en-US" sz="1200" b="0" kern="1200" dirty="0">
                <a:solidFill>
                  <a:schemeClr val="tx1"/>
                </a:solidFill>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17116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We refer to cells that fail randomly when accessed with a reduced </a:t>
            </a:r>
            <a:r>
              <a:rPr lang="en-US" sz="1200" kern="1200" dirty="0" err="1">
                <a:solidFill>
                  <a:schemeClr val="tx1"/>
                </a:solidFill>
                <a:latin typeface="+mn-lt"/>
                <a:ea typeface="+mn-ea"/>
                <a:cs typeface="+mn-cs"/>
              </a:rPr>
              <a:t>tRCD</a:t>
            </a:r>
            <a:r>
              <a:rPr lang="en-US" sz="1200" kern="1200" dirty="0">
                <a:solidFill>
                  <a:schemeClr val="tx1"/>
                </a:solidFill>
                <a:latin typeface="+mn-lt"/>
                <a:ea typeface="+mn-ea"/>
                <a:cs typeface="+mn-cs"/>
              </a:rPr>
              <a:t> as RNG cells</a:t>
            </a:r>
            <a:endParaRPr lang="en-US" sz="1200" b="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94733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38719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latinLnBrk="0"/>
            <a:r>
              <a:rPr lang="en-US" sz="1200" b="0" i="0" kern="1200" dirty="0">
                <a:solidFill>
                  <a:schemeClr val="tx1"/>
                </a:solidFill>
                <a:effectLst/>
                <a:latin typeface="+mn-lt"/>
                <a:ea typeface="+mn-ea"/>
                <a:cs typeface="+mn-cs"/>
              </a:rPr>
              <a:t>Unlocking the life’s code requires diving into the nucleus of our body cells, where the double-stranded genome resides. Genome is literally the 'code of life' - it is the set of instructions for making everything from you to zebras, strawberries, and even yeast.</a:t>
            </a:r>
          </a:p>
          <a:p>
            <a:br>
              <a:rPr lang="en-US" dirty="0"/>
            </a:br>
            <a:r>
              <a:rPr lang="en-US" b="0" cap="none" dirty="0"/>
              <a:t>since the discovery of </a:t>
            </a:r>
            <a:r>
              <a:rPr lang="en-US" b="0" cap="none" dirty="0" err="1"/>
              <a:t>dna’s</a:t>
            </a:r>
            <a:r>
              <a:rPr lang="en-US" b="0" cap="none" dirty="0"/>
              <a:t> double-helical structure (</a:t>
            </a:r>
            <a:r>
              <a:rPr lang="en-US" b="0" cap="none" dirty="0" err="1"/>
              <a:t>watson</a:t>
            </a:r>
            <a:r>
              <a:rPr lang="en-US" b="0" cap="none" dirty="0"/>
              <a:t> </a:t>
            </a:r>
            <a:r>
              <a:rPr lang="en-US" b="0" i="1" cap="none" dirty="0"/>
              <a:t>et al.</a:t>
            </a:r>
            <a:r>
              <a:rPr lang="en-US" b="0" cap="none" dirty="0"/>
              <a:t> 1953)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969743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Henrietta Lacks,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739145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untangling yarn ball</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759694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2" name="Rectangle 9"/>
          <p:cNvSpPr>
            <a:spLocks noGrp="1" noChangeArrowheads="1"/>
          </p:cNvSpPr>
          <p:nvPr>
            <p:ph type="sldNum" sz="quarter"/>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85DBD6-D95A-41EC-889F-21CF45C92CC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243" name="Rectangle 1"/>
          <p:cNvSpPr>
            <a:spLocks noGrp="1" noRot="1" noChangeAspect="1" noChangeArrowheads="1" noTextEdit="1"/>
          </p:cNvSpPr>
          <p:nvPr>
            <p:ph type="sldImg"/>
          </p:nvPr>
        </p:nvSpPr>
        <p:spPr>
          <a:xfrm>
            <a:off x="1144588" y="693738"/>
            <a:ext cx="4567237" cy="3427412"/>
          </a:xfrm>
          <a:solidFill>
            <a:srgbClr val="FFFFFF"/>
          </a:solidFill>
          <a:ln>
            <a:solidFill>
              <a:srgbClr val="000000"/>
            </a:solidFill>
            <a:miter lim="800000"/>
          </a:ln>
        </p:spPr>
      </p:sp>
      <p:sp>
        <p:nvSpPr>
          <p:cNvPr id="10244" name="Rectangle 2"/>
          <p:cNvSpPr>
            <a:spLocks noGrp="1" noChangeArrowheads="1"/>
          </p:cNvSpPr>
          <p:nvPr>
            <p:ph type="body" idx="1"/>
          </p:nvPr>
        </p:nvSpPr>
        <p:spPr>
          <a:xfrm>
            <a:off x="686361" y="4342535"/>
            <a:ext cx="5485279" cy="4114511"/>
          </a:xfrm>
          <a:noFill/>
          <a:ln/>
        </p:spPr>
        <p:txBody>
          <a:bodyPr wrap="none" anchor="ctr"/>
          <a:lstStyle/>
          <a:p>
            <a:endParaRPr lang="en-US"/>
          </a:p>
        </p:txBody>
      </p:sp>
    </p:spTree>
    <p:extLst>
      <p:ext uri="{BB962C8B-B14F-4D97-AF65-F5344CB8AC3E}">
        <p14:creationId xmlns:p14="http://schemas.microsoft.com/office/powerpoint/2010/main" val="26939598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Genome analysis starts with sequencing random short DNA fragments of copies of the original molecule.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Unfortunately,</a:t>
            </a:r>
            <a:r>
              <a:rPr lang="en-US" sz="1200" b="0" i="0" kern="1200" baseline="0" dirty="0">
                <a:solidFill>
                  <a:schemeClr val="tx1"/>
                </a:solidFill>
                <a:effectLst/>
                <a:latin typeface="+mn-lt"/>
                <a:ea typeface="+mn-ea"/>
                <a:cs typeface="+mn-cs"/>
              </a:rPr>
              <a:t> these reads </a:t>
            </a:r>
            <a:r>
              <a:rPr lang="en-US" sz="1200" kern="1200" dirty="0">
                <a:solidFill>
                  <a:schemeClr val="tx1"/>
                </a:solidFill>
                <a:effectLst/>
                <a:latin typeface="+mn-lt"/>
                <a:ea typeface="+mn-ea"/>
                <a:cs typeface="+mn-cs"/>
              </a:rPr>
              <a:t>lack information about their order and which part of genome they are originated from.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Hence</a:t>
            </a:r>
            <a:r>
              <a:rPr lang="en-US" sz="1200" kern="1200" baseline="0" dirty="0">
                <a:solidFill>
                  <a:schemeClr val="tx1"/>
                </a:solidFill>
                <a:effectLst/>
                <a:latin typeface="+mn-lt"/>
                <a:ea typeface="+mn-ea"/>
                <a:cs typeface="+mn-cs"/>
              </a:rPr>
              <a:t> the second step is to map these reads to a long reference genome.</a:t>
            </a: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25136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Typical sequencer machine generates a flood of reads, for example, Illumina HiSeq4000 generates 300 million bases/minute.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However, existing computer alignment algorithms can only process 0.6% of these reads in the same amount of time.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This gap is widening as more advanced sequencers are made available in the market.</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74890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784024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a:t>
            </a:r>
            <a:r>
              <a:rPr lang="en-US" baseline="0" dirty="0"/>
              <a:t> turned out the Hash Table based mappers solve the first 2 challenges pretty well. They guarantee to find all mappings with no more than e errors present.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8093749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a:t>
            </a:r>
            <a:r>
              <a:rPr lang="en-US" sz="1200" kern="1200" baseline="0" dirty="0">
                <a:solidFill>
                  <a:schemeClr val="tx1"/>
                </a:solidFill>
                <a:effectLst/>
                <a:latin typeface="+mn-lt"/>
                <a:ea typeface="+mn-ea"/>
                <a:cs typeface="+mn-cs"/>
              </a:rPr>
              <a:t> overwhelming majority </a:t>
            </a:r>
            <a:r>
              <a:rPr lang="en-US" sz="1200" kern="1200" dirty="0">
                <a:solidFill>
                  <a:schemeClr val="tx1"/>
                </a:solidFill>
                <a:effectLst/>
                <a:latin typeface="+mn-lt"/>
                <a:ea typeface="+mn-ea"/>
                <a:cs typeface="+mn-cs"/>
              </a:rPr>
              <a:t>of the read mapper’s execution time is spent in read alignment.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239090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bridge the widening gap between the sequencer</a:t>
            </a:r>
            <a:r>
              <a:rPr lang="en-US" baseline="0" dirty="0"/>
              <a:t> &amp; the </a:t>
            </a:r>
            <a:r>
              <a:rPr lang="en-US" dirty="0"/>
              <a:t>mapper,</a:t>
            </a:r>
            <a:r>
              <a:rPr lang="en-US" baseline="0" dirty="0"/>
              <a:t> we propose the concept of pre-alignment filtering. We added a new examination step before the accurate alignment step. The main objective of this step is to detect the incorrect mappings accurately and rapidly. Only the mappings that pass our filter are examined by the alignment step. We also explore exploiting todays’ hardware accelerators to further boost the filtering speed of such filters.</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9876124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Perhaps we have taken processor-centric system design a bit too far</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8741354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3672521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214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577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5647162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363675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5088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atin typeface="Calibri" charset="0"/>
            </a:endParaRPr>
          </a:p>
        </p:txBody>
      </p:sp>
      <p:sp>
        <p:nvSpPr>
          <p:cNvPr id="25088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EFE2350-F2DF-964B-A38F-A60565610F04}"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endParaRPr>
          </a:p>
        </p:txBody>
      </p:sp>
    </p:spTree>
    <p:extLst>
      <p:ext uri="{BB962C8B-B14F-4D97-AF65-F5344CB8AC3E}">
        <p14:creationId xmlns:p14="http://schemas.microsoft.com/office/powerpoint/2010/main" val="7995596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720685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the x-axis is</a:t>
            </a:r>
            <a:r>
              <a:rPr lang="en-US" baseline="0" dirty="0"/>
              <a:t> the module manufacture date. And the y-axis is the number of errors in a module, normalized to one billion cells. In 2008 and 2009, there are no errors. But, in 2010, we first start to see errors in C modules. After 2010, the errors start to proliferate. For A and B modules, we first start to see errors in 2011. In particular, all modules from 2012 and 2013 are vulnerable.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240496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the x-axis is</a:t>
            </a:r>
            <a:r>
              <a:rPr lang="en-US" baseline="0" dirty="0"/>
              <a:t> the module manufacture date. And the y-axis is the number of errors in a module, normalized to one billion cells. In 2008 and 2009, there are no errors. But, in 2010, we first start to see errors in C modules. After 2010, the errors start to proliferate. For A and B modules, we first start to see errors in 2011. In particular, all modules from 2012 and 2013 are vulnerable.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211119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7.xml"/><Relationship Id="rId4" Type="http://schemas.openxmlformats.org/officeDocument/2006/relationships/image" Target="../media/image5.emf"/></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5256693"/>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30625"/>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1494368"/>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8396810"/>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678932"/>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1486633"/>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42156"/>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9204901"/>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1634217"/>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4237537"/>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7247826"/>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4798383"/>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6820733"/>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2077888"/>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2606719"/>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9601064"/>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7941158"/>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2369188"/>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461306"/>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6379251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737585"/>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0236361"/>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6666256"/>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785251"/>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3190055"/>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6774506"/>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r>
              <a:rPr lang="en-US" altLang="en-US" dirty="0">
                <a:solidFill>
                  <a:srgbClr val="000000"/>
                </a:solidFill>
              </a:rPr>
              <a:t>CHIPPER: HPCA 2011</a:t>
            </a: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546172"/>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395310"/>
          </a:xfrm>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2110258"/>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4919528"/>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1959976"/>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078965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594966"/>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2437517"/>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79839402"/>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838992"/>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9253517"/>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2485112"/>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5939329"/>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7987462"/>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67334739"/>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974618"/>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2148924"/>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3963788"/>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6244487"/>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7776866"/>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9915277"/>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83009747"/>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938578"/>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996562"/>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9823875"/>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6627791"/>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4908108"/>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4252285"/>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0197620"/>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481355"/>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2680472"/>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15242114"/>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9464020"/>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6771237"/>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4381690"/>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5737539"/>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5964383"/>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7102026"/>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115773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4914348"/>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8104299"/>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9900483"/>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3385155"/>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2013795"/>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2506705"/>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6184746"/>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9774164"/>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9804165"/>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5264924"/>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4588555"/>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0563103"/>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7595845"/>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4865600"/>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9087117"/>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6221515"/>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3218779"/>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9316749"/>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9382393"/>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1510711"/>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736569"/>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4059779"/>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0163028"/>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974614"/>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8307966"/>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0766992"/>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769532"/>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8072713"/>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840216"/>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3551887"/>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12893416"/>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5623611"/>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1074657"/>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6337853"/>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4777081"/>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2878914"/>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0489629"/>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5560"/>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5459952"/>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123489"/>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8066245"/>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9883743"/>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224853"/>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2647908"/>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1889560"/>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0390558"/>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4037458"/>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p>
        </p:txBody>
      </p:sp>
      <p:sp>
        <p:nvSpPr>
          <p:cNvPr id="6" name="Rectangle 1030"/>
          <p:cNvSpPr>
            <a:spLocks noGrp="1" noChangeArrowheads="1"/>
          </p:cNvSpPr>
          <p:nvPr>
            <p:ph type="sldNum" sz="quarter" idx="11"/>
          </p:nvPr>
        </p:nvSpPr>
        <p:spPr/>
        <p:txBody>
          <a:bodyPr/>
          <a:lstStyle>
            <a:lvl1pPr>
              <a:defRPr/>
            </a:lvl1pPr>
          </a:lstStyle>
          <a:p>
            <a:pPr>
              <a:defRPr/>
            </a:pPr>
            <a:fld id="{02CDD642-5717-9C43-BCF7-E4F88A58C1C2}" type="slidenum">
              <a:rPr lang="en-US"/>
              <a:pPr>
                <a:defRPr/>
              </a:pPr>
              <a:t>‹#›</a:t>
            </a:fld>
            <a:endParaRPr lang="en-US"/>
          </a:p>
        </p:txBody>
      </p:sp>
    </p:spTree>
    <p:extLst>
      <p:ext uri="{BB962C8B-B14F-4D97-AF65-F5344CB8AC3E}">
        <p14:creationId xmlns:p14="http://schemas.microsoft.com/office/powerpoint/2010/main" val="1254422593"/>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FD84AC23-9DE4-C746-BC02-D3085298AE85}" type="slidenum">
              <a:rPr lang="en-US"/>
              <a:pPr>
                <a:defRPr/>
              </a:pPr>
              <a:t>‹#›</a:t>
            </a:fld>
            <a:endParaRPr lang="en-US"/>
          </a:p>
        </p:txBody>
      </p:sp>
    </p:spTree>
    <p:extLst>
      <p:ext uri="{BB962C8B-B14F-4D97-AF65-F5344CB8AC3E}">
        <p14:creationId xmlns:p14="http://schemas.microsoft.com/office/powerpoint/2010/main" val="3369825448"/>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39065027-C458-0F45-A175-76C38D629A02}" type="slidenum">
              <a:rPr lang="en-US"/>
              <a:pPr>
                <a:defRPr/>
              </a:pPr>
              <a:t>‹#›</a:t>
            </a:fld>
            <a:endParaRPr lang="en-US"/>
          </a:p>
        </p:txBody>
      </p:sp>
    </p:spTree>
    <p:extLst>
      <p:ext uri="{BB962C8B-B14F-4D97-AF65-F5344CB8AC3E}">
        <p14:creationId xmlns:p14="http://schemas.microsoft.com/office/powerpoint/2010/main" val="4240962719"/>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0B3F2552-3716-B24B-9F3D-FF7B024E8C3A}" type="slidenum">
              <a:rPr lang="en-US"/>
              <a:pPr>
                <a:defRPr/>
              </a:pPr>
              <a:t>‹#›</a:t>
            </a:fld>
            <a:endParaRPr lang="en-US"/>
          </a:p>
        </p:txBody>
      </p:sp>
    </p:spTree>
    <p:extLst>
      <p:ext uri="{BB962C8B-B14F-4D97-AF65-F5344CB8AC3E}">
        <p14:creationId xmlns:p14="http://schemas.microsoft.com/office/powerpoint/2010/main" val="3349633555"/>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p>
        </p:txBody>
      </p:sp>
      <p:sp>
        <p:nvSpPr>
          <p:cNvPr id="8" name="Rectangle 1030"/>
          <p:cNvSpPr>
            <a:spLocks noGrp="1" noChangeArrowheads="1"/>
          </p:cNvSpPr>
          <p:nvPr>
            <p:ph type="sldNum" sz="quarter" idx="11"/>
          </p:nvPr>
        </p:nvSpPr>
        <p:spPr>
          <a:ln/>
        </p:spPr>
        <p:txBody>
          <a:bodyPr/>
          <a:lstStyle>
            <a:lvl1pPr>
              <a:defRPr/>
            </a:lvl1pPr>
          </a:lstStyle>
          <a:p>
            <a:pPr>
              <a:defRPr/>
            </a:pPr>
            <a:fld id="{C07D5230-971F-2E41-8CFA-14A60A5B226D}" type="slidenum">
              <a:rPr lang="en-US"/>
              <a:pPr>
                <a:defRPr/>
              </a:pPr>
              <a:t>‹#›</a:t>
            </a:fld>
            <a:endParaRPr lang="en-US"/>
          </a:p>
        </p:txBody>
      </p:sp>
    </p:spTree>
    <p:extLst>
      <p:ext uri="{BB962C8B-B14F-4D97-AF65-F5344CB8AC3E}">
        <p14:creationId xmlns:p14="http://schemas.microsoft.com/office/powerpoint/2010/main" val="686320648"/>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1"/>
          </p:nvPr>
        </p:nvSpPr>
        <p:spPr>
          <a:ln/>
        </p:spPr>
        <p:txBody>
          <a:bodyPr/>
          <a:lstStyle>
            <a:lvl1pPr>
              <a:defRPr/>
            </a:lvl1pPr>
          </a:lstStyle>
          <a:p>
            <a:pPr>
              <a:defRPr/>
            </a:pPr>
            <a:fld id="{380DEAA0-2A78-7C4C-AC1D-0745BDD65952}" type="slidenum">
              <a:rPr lang="en-US"/>
              <a:pPr>
                <a:defRPr/>
              </a:pPr>
              <a:t>‹#›</a:t>
            </a:fld>
            <a:endParaRPr lang="en-US"/>
          </a:p>
        </p:txBody>
      </p:sp>
    </p:spTree>
    <p:extLst>
      <p:ext uri="{BB962C8B-B14F-4D97-AF65-F5344CB8AC3E}">
        <p14:creationId xmlns:p14="http://schemas.microsoft.com/office/powerpoint/2010/main" val="1329154556"/>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p>
        </p:txBody>
      </p:sp>
      <p:sp>
        <p:nvSpPr>
          <p:cNvPr id="3" name="Rectangle 1030"/>
          <p:cNvSpPr>
            <a:spLocks noGrp="1" noChangeArrowheads="1"/>
          </p:cNvSpPr>
          <p:nvPr>
            <p:ph type="sldNum" sz="quarter" idx="11"/>
          </p:nvPr>
        </p:nvSpPr>
        <p:spPr>
          <a:ln/>
        </p:spPr>
        <p:txBody>
          <a:bodyPr/>
          <a:lstStyle>
            <a:lvl1pPr>
              <a:defRPr/>
            </a:lvl1pPr>
          </a:lstStyle>
          <a:p>
            <a:pPr>
              <a:defRPr/>
            </a:pPr>
            <a:fld id="{A4DA15DC-7DB6-2E4F-8E40-D436CE9278D6}" type="slidenum">
              <a:rPr lang="en-US"/>
              <a:pPr>
                <a:defRPr/>
              </a:pPr>
              <a:t>‹#›</a:t>
            </a:fld>
            <a:endParaRPr lang="en-US"/>
          </a:p>
        </p:txBody>
      </p:sp>
    </p:spTree>
    <p:extLst>
      <p:ext uri="{BB962C8B-B14F-4D97-AF65-F5344CB8AC3E}">
        <p14:creationId xmlns:p14="http://schemas.microsoft.com/office/powerpoint/2010/main" val="1328609927"/>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B69972F1-201A-1341-A138-68D5169749F5}" type="slidenum">
              <a:rPr lang="en-US"/>
              <a:pPr>
                <a:defRPr/>
              </a:pPr>
              <a:t>‹#›</a:t>
            </a:fld>
            <a:endParaRPr lang="en-US"/>
          </a:p>
        </p:txBody>
      </p:sp>
    </p:spTree>
    <p:extLst>
      <p:ext uri="{BB962C8B-B14F-4D97-AF65-F5344CB8AC3E}">
        <p14:creationId xmlns:p14="http://schemas.microsoft.com/office/powerpoint/2010/main" val="3583802723"/>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7858197"/>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4E7A4686-03CC-5744-B2F1-C7CFBAB9DD97}" type="slidenum">
              <a:rPr lang="en-US"/>
              <a:pPr>
                <a:defRPr/>
              </a:pPr>
              <a:t>‹#›</a:t>
            </a:fld>
            <a:endParaRPr lang="en-US"/>
          </a:p>
        </p:txBody>
      </p:sp>
    </p:spTree>
    <p:extLst>
      <p:ext uri="{BB962C8B-B14F-4D97-AF65-F5344CB8AC3E}">
        <p14:creationId xmlns:p14="http://schemas.microsoft.com/office/powerpoint/2010/main" val="511547140"/>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D4A60323-C27F-274D-98DD-E8A584096F1A}" type="slidenum">
              <a:rPr lang="en-US"/>
              <a:pPr>
                <a:defRPr/>
              </a:pPr>
              <a:t>‹#›</a:t>
            </a:fld>
            <a:endParaRPr lang="en-US"/>
          </a:p>
        </p:txBody>
      </p:sp>
    </p:spTree>
    <p:extLst>
      <p:ext uri="{BB962C8B-B14F-4D97-AF65-F5344CB8AC3E}">
        <p14:creationId xmlns:p14="http://schemas.microsoft.com/office/powerpoint/2010/main" val="2842246284"/>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0198D1A2-8B05-D448-BEED-1DCCC56698B6}" type="slidenum">
              <a:rPr lang="en-US"/>
              <a:pPr>
                <a:defRPr/>
              </a:pPr>
              <a:t>‹#›</a:t>
            </a:fld>
            <a:endParaRPr lang="en-US"/>
          </a:p>
        </p:txBody>
      </p:sp>
    </p:spTree>
    <p:extLst>
      <p:ext uri="{BB962C8B-B14F-4D97-AF65-F5344CB8AC3E}">
        <p14:creationId xmlns:p14="http://schemas.microsoft.com/office/powerpoint/2010/main" val="276210459"/>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70B2FA06-CF86-2545-AF2A-570D639DE5A2}" type="slidenum">
              <a:rPr lang="en-US"/>
              <a:pPr>
                <a:defRPr/>
              </a:pPr>
              <a:t>‹#›</a:t>
            </a:fld>
            <a:endParaRPr lang="en-US"/>
          </a:p>
        </p:txBody>
      </p:sp>
    </p:spTree>
    <p:extLst>
      <p:ext uri="{BB962C8B-B14F-4D97-AF65-F5344CB8AC3E}">
        <p14:creationId xmlns:p14="http://schemas.microsoft.com/office/powerpoint/2010/main" val="2828830028"/>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0461737"/>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sz="28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3977340"/>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8964163"/>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4227174"/>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3425256"/>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0028508"/>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2321076"/>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1796304"/>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9483577"/>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01788"/>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9848879"/>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6933164"/>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4599387"/>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560067"/>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234862"/>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3120778"/>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7624576"/>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5399281"/>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8977436"/>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9739623"/>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0802086"/>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7001118"/>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3235911"/>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948123"/>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9193878"/>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31185237"/>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3883693"/>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9650700"/>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49994594"/>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0384331"/>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33802"/>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9577748"/>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759025"/>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220365"/>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7159023"/>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9583518"/>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cs typeface="ＭＳ Ｐゴシック" charset="0"/>
              </a:defRPr>
            </a:lvl1pPr>
          </a:lstStyle>
          <a:p>
            <a:pPr>
              <a:defRPr/>
            </a:pPr>
            <a:fld id="{2B0615E8-B7BA-A94F-8CD8-59ABAB50F7E7}" type="slidenum">
              <a:rPr lang="en-US"/>
              <a:pPr>
                <a:defRPr/>
              </a:pPr>
              <a:t>‹#›</a:t>
            </a:fld>
            <a:endParaRPr lang="en-US"/>
          </a:p>
        </p:txBody>
      </p:sp>
    </p:spTree>
    <p:extLst>
      <p:ext uri="{BB962C8B-B14F-4D97-AF65-F5344CB8AC3E}">
        <p14:creationId xmlns:p14="http://schemas.microsoft.com/office/powerpoint/2010/main" val="2127648336"/>
      </p:ext>
    </p:extLst>
  </p:cSld>
  <p:clrMapOvr>
    <a:masterClrMapping/>
  </p:clrMapOvr>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8E574D81-B5DE-384D-B24B-566C679AE608}" type="slidenum">
              <a:rPr lang="en-US"/>
              <a:pPr>
                <a:defRPr/>
              </a:pPr>
              <a:t>‹#›</a:t>
            </a:fld>
            <a:endParaRPr lang="en-US"/>
          </a:p>
        </p:txBody>
      </p:sp>
    </p:spTree>
    <p:extLst>
      <p:ext uri="{BB962C8B-B14F-4D97-AF65-F5344CB8AC3E}">
        <p14:creationId xmlns:p14="http://schemas.microsoft.com/office/powerpoint/2010/main" val="1574409365"/>
      </p:ext>
    </p:extLst>
  </p:cSld>
  <p:clrMapOvr>
    <a:masterClrMapping/>
  </p:clrMapOvr>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7F718DBD-A8C3-BF41-B930-E6F09B914FC3}" type="slidenum">
              <a:rPr lang="en-US"/>
              <a:pPr>
                <a:defRPr/>
              </a:pPr>
              <a:t>‹#›</a:t>
            </a:fld>
            <a:endParaRPr lang="en-US"/>
          </a:p>
        </p:txBody>
      </p:sp>
    </p:spTree>
    <p:extLst>
      <p:ext uri="{BB962C8B-B14F-4D97-AF65-F5344CB8AC3E}">
        <p14:creationId xmlns:p14="http://schemas.microsoft.com/office/powerpoint/2010/main" val="2922284687"/>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493300"/>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79E6F74A-33AD-9C44-A652-5BC058E44322}" type="slidenum">
              <a:rPr lang="en-US"/>
              <a:pPr>
                <a:defRPr/>
              </a:pPr>
              <a:t>‹#›</a:t>
            </a:fld>
            <a:endParaRPr lang="en-US"/>
          </a:p>
        </p:txBody>
      </p:sp>
    </p:spTree>
    <p:extLst>
      <p:ext uri="{BB962C8B-B14F-4D97-AF65-F5344CB8AC3E}">
        <p14:creationId xmlns:p14="http://schemas.microsoft.com/office/powerpoint/2010/main" val="817325218"/>
      </p:ext>
    </p:extLst>
  </p:cSld>
  <p:clrMapOvr>
    <a:masterClrMapping/>
  </p:clrMapOvr>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a:defRPr>
                <a:cs typeface="ＭＳ Ｐゴシック" charset="0"/>
              </a:defRPr>
            </a:lvl1pPr>
          </a:lstStyle>
          <a:p>
            <a:pPr>
              <a:defRPr/>
            </a:pPr>
            <a:fld id="{2FE313B9-34D2-9B4F-924F-705E340D7A3C}" type="slidenum">
              <a:rPr lang="en-US"/>
              <a:pPr>
                <a:defRPr/>
              </a:pPr>
              <a:t>‹#›</a:t>
            </a:fld>
            <a:endParaRPr lang="en-US"/>
          </a:p>
        </p:txBody>
      </p:sp>
    </p:spTree>
    <p:extLst>
      <p:ext uri="{BB962C8B-B14F-4D97-AF65-F5344CB8AC3E}">
        <p14:creationId xmlns:p14="http://schemas.microsoft.com/office/powerpoint/2010/main" val="1267063346"/>
      </p:ext>
    </p:extLst>
  </p:cSld>
  <p:clrMapOvr>
    <a:masterClrMapping/>
  </p:clrMapOvr>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a:defRPr>
                <a:cs typeface="ＭＳ Ｐゴシック" charset="0"/>
              </a:defRPr>
            </a:lvl1pPr>
          </a:lstStyle>
          <a:p>
            <a:pPr>
              <a:defRPr/>
            </a:pPr>
            <a:fld id="{272681F7-101F-CD48-BD26-A7C1DB38DD72}" type="slidenum">
              <a:rPr lang="en-US"/>
              <a:pPr>
                <a:defRPr/>
              </a:pPr>
              <a:t>‹#›</a:t>
            </a:fld>
            <a:endParaRPr lang="en-US"/>
          </a:p>
        </p:txBody>
      </p:sp>
    </p:spTree>
    <p:extLst>
      <p:ext uri="{BB962C8B-B14F-4D97-AF65-F5344CB8AC3E}">
        <p14:creationId xmlns:p14="http://schemas.microsoft.com/office/powerpoint/2010/main" val="1268328824"/>
      </p:ext>
    </p:extLst>
  </p:cSld>
  <p:clrMapOvr>
    <a:masterClrMapping/>
  </p:clrMapOvr>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a:defRPr>
                <a:cs typeface="ＭＳ Ｐゴシック" charset="0"/>
              </a:defRPr>
            </a:lvl1pPr>
          </a:lstStyle>
          <a:p>
            <a:pPr>
              <a:defRPr/>
            </a:pPr>
            <a:fld id="{4DA22FE8-1BF1-7945-858E-9EDF18117A7F}" type="slidenum">
              <a:rPr lang="en-US"/>
              <a:pPr>
                <a:defRPr/>
              </a:pPr>
              <a:t>‹#›</a:t>
            </a:fld>
            <a:endParaRPr lang="en-US"/>
          </a:p>
        </p:txBody>
      </p:sp>
    </p:spTree>
    <p:extLst>
      <p:ext uri="{BB962C8B-B14F-4D97-AF65-F5344CB8AC3E}">
        <p14:creationId xmlns:p14="http://schemas.microsoft.com/office/powerpoint/2010/main" val="2661899907"/>
      </p:ext>
    </p:extLst>
  </p:cSld>
  <p:clrMapOvr>
    <a:masterClrMapping/>
  </p:clrMapOvr>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EDECFB72-9437-4E43-B6E9-A86EC5F84799}" type="slidenum">
              <a:rPr lang="en-US"/>
              <a:pPr>
                <a:defRPr/>
              </a:pPr>
              <a:t>‹#›</a:t>
            </a:fld>
            <a:endParaRPr lang="en-US"/>
          </a:p>
        </p:txBody>
      </p:sp>
    </p:spTree>
    <p:extLst>
      <p:ext uri="{BB962C8B-B14F-4D97-AF65-F5344CB8AC3E}">
        <p14:creationId xmlns:p14="http://schemas.microsoft.com/office/powerpoint/2010/main" val="1719158762"/>
      </p:ext>
    </p:extLst>
  </p:cSld>
  <p:clrMapOvr>
    <a:masterClrMapping/>
  </p:clrMapOvr>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9F1BB03A-AA9C-3441-BB02-8D748B0FE787}" type="slidenum">
              <a:rPr lang="en-US"/>
              <a:pPr>
                <a:defRPr/>
              </a:pPr>
              <a:t>‹#›</a:t>
            </a:fld>
            <a:endParaRPr lang="en-US"/>
          </a:p>
        </p:txBody>
      </p:sp>
    </p:spTree>
    <p:extLst>
      <p:ext uri="{BB962C8B-B14F-4D97-AF65-F5344CB8AC3E}">
        <p14:creationId xmlns:p14="http://schemas.microsoft.com/office/powerpoint/2010/main" val="2743735403"/>
      </p:ext>
    </p:extLst>
  </p:cSld>
  <p:clrMapOvr>
    <a:masterClrMapping/>
  </p:clrMapOvr>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F09218E9-1586-4840-9706-4250AB6924DC}" type="slidenum">
              <a:rPr lang="en-US"/>
              <a:pPr>
                <a:defRPr/>
              </a:pPr>
              <a:t>‹#›</a:t>
            </a:fld>
            <a:endParaRPr lang="en-US"/>
          </a:p>
        </p:txBody>
      </p:sp>
    </p:spTree>
    <p:extLst>
      <p:ext uri="{BB962C8B-B14F-4D97-AF65-F5344CB8AC3E}">
        <p14:creationId xmlns:p14="http://schemas.microsoft.com/office/powerpoint/2010/main" val="3335995463"/>
      </p:ext>
    </p:extLst>
  </p:cSld>
  <p:clrMapOvr>
    <a:masterClrMapping/>
  </p:clrMapOvr>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0C7C5289-DED0-BF4F-8007-4B3A361AC980}" type="slidenum">
              <a:rPr lang="en-US"/>
              <a:pPr>
                <a:defRPr/>
              </a:pPr>
              <a:t>‹#›</a:t>
            </a:fld>
            <a:endParaRPr lang="en-US"/>
          </a:p>
        </p:txBody>
      </p:sp>
    </p:spTree>
    <p:extLst>
      <p:ext uri="{BB962C8B-B14F-4D97-AF65-F5344CB8AC3E}">
        <p14:creationId xmlns:p14="http://schemas.microsoft.com/office/powerpoint/2010/main" val="3597273031"/>
      </p:ext>
    </p:extLst>
  </p:cSld>
  <p:clrMapOvr>
    <a:masterClrMapping/>
  </p:clrMapOvr>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177E2285-5DCA-104D-A461-AF822D41BD2E}" type="slidenum">
              <a:rPr lang="en-US"/>
              <a:pPr>
                <a:defRPr/>
              </a:pPr>
              <a:t>‹#›</a:t>
            </a:fld>
            <a:endParaRPr lang="en-US"/>
          </a:p>
        </p:txBody>
      </p:sp>
    </p:spTree>
    <p:extLst>
      <p:ext uri="{BB962C8B-B14F-4D97-AF65-F5344CB8AC3E}">
        <p14:creationId xmlns:p14="http://schemas.microsoft.com/office/powerpoint/2010/main" val="59548188"/>
      </p:ext>
    </p:extLst>
  </p:cSld>
  <p:clrMapOvr>
    <a:masterClrMapping/>
  </p:clrMapOvr>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2/6/19</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956466987"/>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053959205"/>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2/6/19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041047578"/>
      </p:ext>
    </p:extLst>
  </p:cSld>
  <p:clrMapOvr>
    <a:overrideClrMapping bg1="lt1" tx1="dk1" bg2="lt2" tx2="dk2" accent1="accent1" accent2="accent2" accent3="accent3" accent4="accent4" accent5="accent5" accent6="accent6" hlink="hlink" folHlink="folHlink"/>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2/6/19</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774591281"/>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2/6/19</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497539033"/>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2/6/19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344595767"/>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2/6/19</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30774320"/>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2/6/19</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68654668"/>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2/6/19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955635"/>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2/6/19</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28291441"/>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2/6/19</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2058623853"/>
      </p:ext>
    </p:extLst>
  </p:cSld>
  <p:clrMapOvr>
    <a:overrideClrMapping bg1="dk1" tx1="lt1" bg2="dk2" tx2="lt2" accent1="accent1" accent2="accent2" accent3="accent3" accent4="accent4" accent5="accent5" accent6="accent6" hlink="hlink" folHlink="folHlink"/>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2/6/19</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2629875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pic>
        <p:nvPicPr>
          <p:cNvPr id="9" name="Picture 8"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31580221"/>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2/6/19</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88769312"/>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1175784"/>
      </p:ext>
    </p:extLst>
  </p:cSld>
  <p:clrMapOvr>
    <a:masterClrMapping/>
  </p:clrMapOvr>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7124249"/>
      </p:ext>
    </p:extLst>
  </p:cSld>
  <p:clrMapOvr>
    <a:masterClrMapping/>
  </p:clrMapOvr>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7265628"/>
      </p:ext>
    </p:extLst>
  </p:cSld>
  <p:clrMapOvr>
    <a:masterClrMapping/>
  </p:clrMapOvr>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76231"/>
      </p:ext>
    </p:extLst>
  </p:cSld>
  <p:clrMapOvr>
    <a:masterClrMapping/>
  </p:clrMapOvr>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1575383"/>
      </p:ext>
    </p:extLst>
  </p:cSld>
  <p:clrMapOvr>
    <a:masterClrMapping/>
  </p:clrMapOvr>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5011113"/>
      </p:ext>
    </p:extLst>
  </p:cSld>
  <p:clrMapOvr>
    <a:masterClrMapping/>
  </p:clrMapOvr>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1265468"/>
      </p:ext>
    </p:extLst>
  </p:cSld>
  <p:clrMapOvr>
    <a:masterClrMapping/>
  </p:clrMapOvr>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4952016"/>
      </p:ext>
    </p:extLst>
  </p:cSld>
  <p:clrMapOvr>
    <a:masterClrMapping/>
  </p:clrMapOvr>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4853053"/>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pic>
        <p:nvPicPr>
          <p:cNvPr id="5" name="Picture 4"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66332104"/>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292141"/>
      </p:ext>
    </p:extLst>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273888"/>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9410633"/>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1844824"/>
            <a:ext cx="7772400" cy="1470025"/>
          </a:xfrm>
        </p:spPr>
        <p:txBody>
          <a:bodyPr anchor="ctr"/>
          <a:lstStyle/>
          <a:p>
            <a:r>
              <a:rPr lang="ko-KR" altLang="en-US" dirty="0"/>
              <a:t>마스터 제목 스타일 편집</a:t>
            </a:r>
          </a:p>
        </p:txBody>
      </p:sp>
      <p:sp>
        <p:nvSpPr>
          <p:cNvPr id="3" name="부제목 2"/>
          <p:cNvSpPr>
            <a:spLocks noGrp="1"/>
          </p:cNvSpPr>
          <p:nvPr>
            <p:ph type="subTitle" idx="1"/>
          </p:nvPr>
        </p:nvSpPr>
        <p:spPr>
          <a:xfrm>
            <a:off x="1371600" y="4149080"/>
            <a:ext cx="6400800" cy="1656184"/>
          </a:xfrm>
        </p:spPr>
        <p:txBody>
          <a:bodyPr/>
          <a:lstStyle>
            <a:lvl1pPr marL="0" indent="0" algn="ctr">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a:t>마스터 부제목 스타일 편집</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2019. 2. 6.</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269450811"/>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dirty="0"/>
              <a:t>마스터 제목 스타일 편집</a:t>
            </a:r>
          </a:p>
        </p:txBody>
      </p:sp>
      <p:sp>
        <p:nvSpPr>
          <p:cNvPr id="3" name="내용 개체 틀 2"/>
          <p:cNvSpPr>
            <a:spLocks noGrp="1"/>
          </p:cNvSpPr>
          <p:nvPr>
            <p:ph idx="1"/>
          </p:nvPr>
        </p:nvSpPr>
        <p:spPr>
          <a:xfrm>
            <a:off x="457200" y="1340768"/>
            <a:ext cx="8229600" cy="4968552"/>
          </a:xfrm>
        </p:spPr>
        <p:txBody>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2019. 2. 6.</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39307237"/>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a:t>마스터 제목 스타일 편집</a:t>
            </a:r>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a:t>마스터 텍스트 스타일을 편집합니다</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2019. 2. 6.</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118285041"/>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내용 개체 틀 2"/>
          <p:cNvSpPr>
            <a:spLocks noGrp="1"/>
          </p:cNvSpPr>
          <p:nvPr>
            <p:ph sz="half" idx="1"/>
          </p:nvPr>
        </p:nvSpPr>
        <p:spPr>
          <a:xfrm>
            <a:off x="457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4648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날짜 개체 틀 4"/>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2019. 2. 6.</a:t>
            </a:fld>
            <a:endParaRPr lang="ko-KR" altLang="en-US">
              <a:solidFill>
                <a:prstClr val="black">
                  <a:tint val="75000"/>
                </a:prstClr>
              </a:solidFill>
              <a:latin typeface="Calibri"/>
              <a:ea typeface="나눔고딕"/>
            </a:endParaRPr>
          </a:p>
        </p:txBody>
      </p:sp>
      <p:sp>
        <p:nvSpPr>
          <p:cNvPr id="6" name="바닥글 개체 틀 5"/>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7" name="슬라이드 번호 개체 틀 6"/>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0" name="직선 연결선 9"/>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914290364"/>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lvl1pPr>
              <a:defRPr/>
            </a:lvl1pPr>
          </a:lstStyle>
          <a:p>
            <a:r>
              <a:rPr lang="ko-KR" altLang="en-US"/>
              <a:t>마스터 제목 스타일 편집</a:t>
            </a:r>
          </a:p>
        </p:txBody>
      </p:sp>
      <p:sp>
        <p:nvSpPr>
          <p:cNvPr id="3" name="텍스트 개체 틀 2"/>
          <p:cNvSpPr>
            <a:spLocks noGrp="1"/>
          </p:cNvSpPr>
          <p:nvPr>
            <p:ph type="body" idx="1"/>
          </p:nvPr>
        </p:nvSpPr>
        <p:spPr>
          <a:xfrm>
            <a:off x="457200" y="1340768"/>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dirty="0"/>
              <a:t>마스터 텍스트 스타일을 편집합니다</a:t>
            </a:r>
          </a:p>
        </p:txBody>
      </p:sp>
      <p:sp>
        <p:nvSpPr>
          <p:cNvPr id="4" name="내용 개체 틀 3"/>
          <p:cNvSpPr>
            <a:spLocks noGrp="1"/>
          </p:cNvSpPr>
          <p:nvPr>
            <p:ph sz="half" idx="2"/>
          </p:nvPr>
        </p:nvSpPr>
        <p:spPr>
          <a:xfrm>
            <a:off x="457200" y="1988840"/>
            <a:ext cx="4040188"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4645025" y="1340768"/>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6" name="내용 개체 틀 5"/>
          <p:cNvSpPr>
            <a:spLocks noGrp="1"/>
          </p:cNvSpPr>
          <p:nvPr>
            <p:ph sz="quarter" idx="4"/>
          </p:nvPr>
        </p:nvSpPr>
        <p:spPr>
          <a:xfrm>
            <a:off x="4645025" y="1988840"/>
            <a:ext cx="4041775"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날짜 개체 틀 6"/>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2019. 2. 6.</a:t>
            </a:fld>
            <a:endParaRPr lang="ko-KR" altLang="en-US">
              <a:solidFill>
                <a:prstClr val="black">
                  <a:tint val="75000"/>
                </a:prstClr>
              </a:solidFill>
              <a:latin typeface="Calibri"/>
              <a:ea typeface="나눔고딕"/>
            </a:endParaRPr>
          </a:p>
        </p:txBody>
      </p:sp>
      <p:sp>
        <p:nvSpPr>
          <p:cNvPr id="8" name="바닥글 개체 틀 7"/>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9" name="슬라이드 번호 개체 틀 8"/>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2" name="직선 연결선 11"/>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28857536"/>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날짜 개체 틀 2"/>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2019. 2. 6.</a:t>
            </a:fld>
            <a:endParaRPr lang="ko-KR" altLang="en-US">
              <a:solidFill>
                <a:prstClr val="black">
                  <a:tint val="75000"/>
                </a:prstClr>
              </a:solidFill>
              <a:latin typeface="Calibri"/>
              <a:ea typeface="나눔고딕"/>
            </a:endParaRPr>
          </a:p>
        </p:txBody>
      </p:sp>
      <p:sp>
        <p:nvSpPr>
          <p:cNvPr id="4" name="바닥글 개체 틀 3"/>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5" name="슬라이드 번호 개체 틀 4"/>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43871302"/>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2019. 2. 6.</a:t>
            </a:fld>
            <a:endParaRPr lang="ko-KR" altLang="en-US">
              <a:solidFill>
                <a:prstClr val="black">
                  <a:tint val="75000"/>
                </a:prstClr>
              </a:solidFill>
              <a:latin typeface="Calibri"/>
              <a:ea typeface="나눔고딕"/>
            </a:endParaRPr>
          </a:p>
        </p:txBody>
      </p:sp>
      <p:sp>
        <p:nvSpPr>
          <p:cNvPr id="3" name="바닥글 개체 틀 2"/>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4" name="슬라이드 번호 개체 틀 3"/>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35601986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pic>
        <p:nvPicPr>
          <p:cNvPr id="4" name="Picture 3"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36326866"/>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9479520"/>
      </p:ext>
    </p:extLst>
  </p:cSld>
  <p:clrMapOvr>
    <a:masterClrMapping/>
  </p:clrMapOvr>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0556325"/>
      </p:ext>
    </p:extLst>
  </p:cSld>
  <p:clrMapOvr>
    <a:masterClrMapping/>
  </p:clrMapOvr>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0379847"/>
      </p:ext>
    </p:extLst>
  </p:cSld>
  <p:clrMapOvr>
    <a:masterClrMapping/>
  </p:clrMapOvr>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9572035"/>
      </p:ext>
    </p:extLst>
  </p:cSld>
  <p:clrMapOvr>
    <a:masterClrMapping/>
  </p:clrMapOvr>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8566681"/>
      </p:ext>
    </p:extLst>
  </p:cSld>
  <p:clrMapOvr>
    <a:masterClrMapping/>
  </p:clrMapOvr>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8079462"/>
      </p:ext>
    </p:extLst>
  </p:cSld>
  <p:clrMapOvr>
    <a:masterClrMapping/>
  </p:clrMapOvr>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5569968"/>
      </p:ext>
    </p:extLst>
  </p:cSld>
  <p:clrMapOvr>
    <a:masterClrMapping/>
  </p:clrMapOvr>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9015984"/>
      </p:ext>
    </p:extLst>
  </p:cSld>
  <p:clrMapOvr>
    <a:masterClrMapping/>
  </p:clrMapOvr>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7952"/>
      </p:ext>
    </p:extLst>
  </p:cSld>
  <p:clrMapOvr>
    <a:masterClrMapping/>
  </p:clrMapOvr>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5945983"/>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19171892"/>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2225097"/>
      </p:ext>
    </p:extLst>
  </p:cSld>
  <p:clrMapOvr>
    <a:masterClrMapping/>
  </p:clrMapOvr>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869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7515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12952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52414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1336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326171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55898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85745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015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2755826"/>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8012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511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0070996"/>
      </p:ext>
    </p:extLst>
  </p:cSld>
  <p:clrMapOvr>
    <a:masterClrMapping/>
  </p:clrMapOvr>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13963725"/>
      </p:ext>
    </p:extLst>
  </p:cSld>
  <p:clrMapOvr>
    <a:masterClrMapping/>
  </p:clrMapOvr>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3795305"/>
      </p:ext>
    </p:extLst>
  </p:cSld>
  <p:clrMapOvr>
    <a:masterClrMapping/>
  </p:clrMapOvr>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26716793"/>
      </p:ext>
    </p:extLst>
  </p:cSld>
  <p:clrMapOvr>
    <a:masterClrMapping/>
  </p:clrMapOvr>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23507689"/>
      </p:ext>
    </p:extLst>
  </p:cSld>
  <p:clrMapOvr>
    <a:masterClrMapping/>
  </p:clrMapOvr>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5121779"/>
      </p:ext>
    </p:extLst>
  </p:cSld>
  <p:clrMapOvr>
    <a:masterClrMapping/>
  </p:clrMapOvr>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5865755"/>
      </p:ext>
    </p:extLst>
  </p:cSld>
  <p:clrMapOvr>
    <a:masterClrMapping/>
  </p:clrMapOvr>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0753916"/>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5857697"/>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1838455"/>
      </p:ext>
    </p:extLst>
  </p:cSld>
  <p:clrMapOvr>
    <a:masterClrMapping/>
  </p:clrMapOvr>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2161810"/>
      </p:ext>
    </p:extLst>
  </p:cSld>
  <p:clrMapOvr>
    <a:masterClrMapping/>
  </p:clrMapOvr>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84323238"/>
      </p:ext>
    </p:extLst>
  </p:cSld>
  <p:clrMapOvr>
    <a:masterClrMapping/>
  </p:clrMapOvr>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0E240D94-E5C6-2B45-92EB-F7FCCB9B6116}" type="slidenum">
              <a:rPr lang="en-US" altLang="en-US"/>
              <a:pPr>
                <a:defRPr/>
              </a:pPr>
              <a:t>‹#›</a:t>
            </a:fld>
            <a:endParaRPr lang="en-US" altLang="en-US"/>
          </a:p>
        </p:txBody>
      </p:sp>
    </p:spTree>
    <p:extLst>
      <p:ext uri="{BB962C8B-B14F-4D97-AF65-F5344CB8AC3E}">
        <p14:creationId xmlns:p14="http://schemas.microsoft.com/office/powerpoint/2010/main" val="1439261544"/>
      </p:ext>
    </p:extLst>
  </p:cSld>
  <p:clrMapOvr>
    <a:masterClrMapping/>
  </p:clrMapOvr>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7B2952-2F74-D544-92BC-FBFBE9A340CC}" type="slidenum">
              <a:rPr lang="en-US" altLang="en-US"/>
              <a:pPr>
                <a:defRPr/>
              </a:pPr>
              <a:t>‹#›</a:t>
            </a:fld>
            <a:endParaRPr lang="en-US" altLang="en-US"/>
          </a:p>
        </p:txBody>
      </p:sp>
    </p:spTree>
    <p:extLst>
      <p:ext uri="{BB962C8B-B14F-4D97-AF65-F5344CB8AC3E}">
        <p14:creationId xmlns:p14="http://schemas.microsoft.com/office/powerpoint/2010/main" val="1244734131"/>
      </p:ext>
    </p:extLst>
  </p:cSld>
  <p:clrMapOvr>
    <a:masterClrMapping/>
  </p:clrMapOvr>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F9F7682-838C-D145-8DB5-B49C18A130F8}" type="slidenum">
              <a:rPr lang="en-US" altLang="en-US"/>
              <a:pPr>
                <a:defRPr/>
              </a:pPr>
              <a:t>‹#›</a:t>
            </a:fld>
            <a:endParaRPr lang="en-US" altLang="en-US"/>
          </a:p>
        </p:txBody>
      </p:sp>
    </p:spTree>
    <p:extLst>
      <p:ext uri="{BB962C8B-B14F-4D97-AF65-F5344CB8AC3E}">
        <p14:creationId xmlns:p14="http://schemas.microsoft.com/office/powerpoint/2010/main" val="3758153688"/>
      </p:ext>
    </p:extLst>
  </p:cSld>
  <p:clrMapOvr>
    <a:masterClrMapping/>
  </p:clrMapOvr>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E01938C-1825-4C47-ADAA-667501E8BB2D}" type="slidenum">
              <a:rPr lang="en-US" altLang="en-US"/>
              <a:pPr>
                <a:defRPr/>
              </a:pPr>
              <a:t>‹#›</a:t>
            </a:fld>
            <a:endParaRPr lang="en-US" altLang="en-US"/>
          </a:p>
        </p:txBody>
      </p:sp>
    </p:spTree>
    <p:extLst>
      <p:ext uri="{BB962C8B-B14F-4D97-AF65-F5344CB8AC3E}">
        <p14:creationId xmlns:p14="http://schemas.microsoft.com/office/powerpoint/2010/main" val="3906725712"/>
      </p:ext>
    </p:extLst>
  </p:cSld>
  <p:clrMapOvr>
    <a:masterClrMapping/>
  </p:clrMapOvr>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2E44CBD-17AA-1C44-8BA0-F0313DF1E03A}" type="slidenum">
              <a:rPr lang="en-US" altLang="en-US"/>
              <a:pPr>
                <a:defRPr/>
              </a:pPr>
              <a:t>‹#›</a:t>
            </a:fld>
            <a:endParaRPr lang="en-US" altLang="en-US"/>
          </a:p>
        </p:txBody>
      </p:sp>
    </p:spTree>
    <p:extLst>
      <p:ext uri="{BB962C8B-B14F-4D97-AF65-F5344CB8AC3E}">
        <p14:creationId xmlns:p14="http://schemas.microsoft.com/office/powerpoint/2010/main" val="4069638184"/>
      </p:ext>
    </p:extLst>
  </p:cSld>
  <p:clrMapOvr>
    <a:masterClrMapping/>
  </p:clrMapOvr>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14E6E70-902E-8E4C-B56A-EB171DB5C34A}" type="slidenum">
              <a:rPr lang="en-US" altLang="en-US"/>
              <a:pPr>
                <a:defRPr/>
              </a:pPr>
              <a:t>‹#›</a:t>
            </a:fld>
            <a:endParaRPr lang="en-US" altLang="en-US"/>
          </a:p>
        </p:txBody>
      </p:sp>
    </p:spTree>
    <p:extLst>
      <p:ext uri="{BB962C8B-B14F-4D97-AF65-F5344CB8AC3E}">
        <p14:creationId xmlns:p14="http://schemas.microsoft.com/office/powerpoint/2010/main" val="4280595539"/>
      </p:ext>
    </p:extLst>
  </p:cSld>
  <p:clrMapOvr>
    <a:masterClrMapping/>
  </p:clrMapOvr>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1920B83-E5C7-4748-945F-F9585594732C}" type="slidenum">
              <a:rPr lang="en-US" altLang="en-US"/>
              <a:pPr>
                <a:defRPr/>
              </a:pPr>
              <a:t>‹#›</a:t>
            </a:fld>
            <a:endParaRPr lang="en-US" altLang="en-US"/>
          </a:p>
        </p:txBody>
      </p:sp>
    </p:spTree>
    <p:extLst>
      <p:ext uri="{BB962C8B-B14F-4D97-AF65-F5344CB8AC3E}">
        <p14:creationId xmlns:p14="http://schemas.microsoft.com/office/powerpoint/2010/main" val="2174433047"/>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73851008"/>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84C42A7-D582-E24E-B2AD-361121256527}" type="slidenum">
              <a:rPr lang="en-US" altLang="en-US"/>
              <a:pPr>
                <a:defRPr/>
              </a:pPr>
              <a:t>‹#›</a:t>
            </a:fld>
            <a:endParaRPr lang="en-US" altLang="en-US"/>
          </a:p>
        </p:txBody>
      </p:sp>
    </p:spTree>
    <p:extLst>
      <p:ext uri="{BB962C8B-B14F-4D97-AF65-F5344CB8AC3E}">
        <p14:creationId xmlns:p14="http://schemas.microsoft.com/office/powerpoint/2010/main" val="895594660"/>
      </p:ext>
    </p:extLst>
  </p:cSld>
  <p:clrMapOvr>
    <a:masterClrMapping/>
  </p:clrMapOvr>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45B44AF-607F-D14C-BF32-685CA37DFF41}" type="slidenum">
              <a:rPr lang="en-US" altLang="en-US"/>
              <a:pPr>
                <a:defRPr/>
              </a:pPr>
              <a:t>‹#›</a:t>
            </a:fld>
            <a:endParaRPr lang="en-US" altLang="en-US"/>
          </a:p>
        </p:txBody>
      </p:sp>
    </p:spTree>
    <p:extLst>
      <p:ext uri="{BB962C8B-B14F-4D97-AF65-F5344CB8AC3E}">
        <p14:creationId xmlns:p14="http://schemas.microsoft.com/office/powerpoint/2010/main" val="3598801899"/>
      </p:ext>
    </p:extLst>
  </p:cSld>
  <p:clrMapOvr>
    <a:masterClrMapping/>
  </p:clrMapOvr>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DCDFAA6-D8FF-694C-834A-ACCCD8522248}" type="slidenum">
              <a:rPr lang="en-US" altLang="en-US"/>
              <a:pPr>
                <a:defRPr/>
              </a:pPr>
              <a:t>‹#›</a:t>
            </a:fld>
            <a:endParaRPr lang="en-US" altLang="en-US"/>
          </a:p>
        </p:txBody>
      </p:sp>
    </p:spTree>
    <p:extLst>
      <p:ext uri="{BB962C8B-B14F-4D97-AF65-F5344CB8AC3E}">
        <p14:creationId xmlns:p14="http://schemas.microsoft.com/office/powerpoint/2010/main" val="1823007646"/>
      </p:ext>
    </p:extLst>
  </p:cSld>
  <p:clrMapOvr>
    <a:masterClrMapping/>
  </p:clrMapOvr>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923AAA-1C55-7E45-B953-D9BFED328DD6}" type="slidenum">
              <a:rPr lang="en-US" altLang="en-US"/>
              <a:pPr>
                <a:defRPr/>
              </a:pPr>
              <a:t>‹#›</a:t>
            </a:fld>
            <a:endParaRPr lang="en-US" altLang="en-US"/>
          </a:p>
        </p:txBody>
      </p:sp>
    </p:spTree>
    <p:extLst>
      <p:ext uri="{BB962C8B-B14F-4D97-AF65-F5344CB8AC3E}">
        <p14:creationId xmlns:p14="http://schemas.microsoft.com/office/powerpoint/2010/main" val="2692791579"/>
      </p:ext>
    </p:extLst>
  </p:cSld>
  <p:clrMapOvr>
    <a:masterClrMapping/>
  </p:clrMapOvr>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2/6/19</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6940971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5.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2/6/19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50198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2/6/19</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485014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2/6/19</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104253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2/6/19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2803178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2/6/19</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97954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4742916"/>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2/6/19</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0494547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2/6/19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249070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2/6/19</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6683859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3.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2/6/19</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35443808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2/6/19</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536627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2/6/19</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86644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C668BF9C-93BB-B548-912F-BE2A1331A62B}" type="slidenum">
              <a:rPr lang="en-US" altLang="en-US"/>
              <a:pPr>
                <a:defRPr/>
              </a:pPr>
              <a:t>‹#›</a:t>
            </a:fld>
            <a:endParaRPr lang="en-US" altLang="en-US"/>
          </a:p>
        </p:txBody>
      </p:sp>
    </p:spTree>
    <p:extLst>
      <p:ext uri="{BB962C8B-B14F-4D97-AF65-F5344CB8AC3E}">
        <p14:creationId xmlns:p14="http://schemas.microsoft.com/office/powerpoint/2010/main" val="31592919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60F4C6C-A4AD-634C-B2AA-5823E85646AB}" type="slidenum">
              <a:rPr lang="en-US" altLang="en-US"/>
              <a:pPr>
                <a:defRPr/>
              </a:pPr>
              <a:t>‹#›</a:t>
            </a:fld>
            <a:endParaRPr lang="en-US" altLang="en-US"/>
          </a:p>
        </p:txBody>
      </p:sp>
    </p:spTree>
    <p:extLst>
      <p:ext uri="{BB962C8B-B14F-4D97-AF65-F5344CB8AC3E}">
        <p14:creationId xmlns:p14="http://schemas.microsoft.com/office/powerpoint/2010/main" val="2064879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E9D27D4-CF21-B743-868C-38D13B2F42B4}" type="slidenum">
              <a:rPr lang="en-US" altLang="en-US"/>
              <a:pPr>
                <a:defRPr/>
              </a:pPr>
              <a:t>‹#›</a:t>
            </a:fld>
            <a:endParaRPr lang="en-US" altLang="en-US"/>
          </a:p>
        </p:txBody>
      </p:sp>
    </p:spTree>
    <p:extLst>
      <p:ext uri="{BB962C8B-B14F-4D97-AF65-F5344CB8AC3E}">
        <p14:creationId xmlns:p14="http://schemas.microsoft.com/office/powerpoint/2010/main" val="2367538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8F35F6C-2FE9-E643-BA9E-744EBFA979FE}" type="slidenum">
              <a:rPr lang="en-US" altLang="en-US"/>
              <a:pPr>
                <a:defRPr/>
              </a:pPr>
              <a:t>‹#›</a:t>
            </a:fld>
            <a:endParaRPr lang="en-US" altLang="en-US"/>
          </a:p>
        </p:txBody>
      </p:sp>
    </p:spTree>
    <p:extLst>
      <p:ext uri="{BB962C8B-B14F-4D97-AF65-F5344CB8AC3E}">
        <p14:creationId xmlns:p14="http://schemas.microsoft.com/office/powerpoint/2010/main" val="33246108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6561647"/>
      </p:ext>
    </p:extLst>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36820D8-511C-334B-9255-32401B223793}" type="slidenum">
              <a:rPr lang="en-US" altLang="en-US"/>
              <a:pPr>
                <a:defRPr/>
              </a:pPr>
              <a:t>‹#›</a:t>
            </a:fld>
            <a:endParaRPr lang="en-US" altLang="en-US"/>
          </a:p>
        </p:txBody>
      </p:sp>
    </p:spTree>
    <p:extLst>
      <p:ext uri="{BB962C8B-B14F-4D97-AF65-F5344CB8AC3E}">
        <p14:creationId xmlns:p14="http://schemas.microsoft.com/office/powerpoint/2010/main" val="18274512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42E3693-D302-D64D-8335-04DBBDCAC3E8}" type="slidenum">
              <a:rPr lang="en-US" altLang="en-US"/>
              <a:pPr>
                <a:defRPr/>
              </a:pPr>
              <a:t>‹#›</a:t>
            </a:fld>
            <a:endParaRPr lang="en-US" altLang="en-US"/>
          </a:p>
        </p:txBody>
      </p:sp>
    </p:spTree>
    <p:extLst>
      <p:ext uri="{BB962C8B-B14F-4D97-AF65-F5344CB8AC3E}">
        <p14:creationId xmlns:p14="http://schemas.microsoft.com/office/powerpoint/2010/main" val="36584765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0C3B91E-9495-5D4C-A473-89DD744F318C}" type="slidenum">
              <a:rPr lang="en-US" altLang="en-US"/>
              <a:pPr>
                <a:defRPr/>
              </a:pPr>
              <a:t>‹#›</a:t>
            </a:fld>
            <a:endParaRPr lang="en-US" altLang="en-US"/>
          </a:p>
        </p:txBody>
      </p:sp>
    </p:spTree>
    <p:extLst>
      <p:ext uri="{BB962C8B-B14F-4D97-AF65-F5344CB8AC3E}">
        <p14:creationId xmlns:p14="http://schemas.microsoft.com/office/powerpoint/2010/main" val="17564904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E317DB17-6DD3-1D47-9DC7-29C718BD885A}" type="slidenum">
              <a:rPr lang="en-US" altLang="en-US"/>
              <a:pPr>
                <a:defRPr/>
              </a:pPr>
              <a:t>‹#›</a:t>
            </a:fld>
            <a:endParaRPr lang="en-US" altLang="en-US"/>
          </a:p>
        </p:txBody>
      </p:sp>
    </p:spTree>
    <p:extLst>
      <p:ext uri="{BB962C8B-B14F-4D97-AF65-F5344CB8AC3E}">
        <p14:creationId xmlns:p14="http://schemas.microsoft.com/office/powerpoint/2010/main" val="33704642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8B564A7-2749-BD47-ACBB-5E9A7893C5B7}" type="slidenum">
              <a:rPr lang="en-US" altLang="en-US"/>
              <a:pPr>
                <a:defRPr/>
              </a:pPr>
              <a:t>‹#›</a:t>
            </a:fld>
            <a:endParaRPr lang="en-US" altLang="en-US"/>
          </a:p>
        </p:txBody>
      </p:sp>
    </p:spTree>
    <p:extLst>
      <p:ext uri="{BB962C8B-B14F-4D97-AF65-F5344CB8AC3E}">
        <p14:creationId xmlns:p14="http://schemas.microsoft.com/office/powerpoint/2010/main" val="15538328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53FA10DE-9244-444C-BB66-013E28A2DDD9}" type="slidenum">
              <a:rPr lang="en-US" altLang="en-US"/>
              <a:pPr>
                <a:defRPr/>
              </a:pPr>
              <a:t>‹#›</a:t>
            </a:fld>
            <a:endParaRPr lang="en-US" altLang="en-US"/>
          </a:p>
        </p:txBody>
      </p:sp>
    </p:spTree>
    <p:extLst>
      <p:ext uri="{BB962C8B-B14F-4D97-AF65-F5344CB8AC3E}">
        <p14:creationId xmlns:p14="http://schemas.microsoft.com/office/powerpoint/2010/main" val="1064697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E2563C0-B5B3-BE4C-AFD7-D5025596D7E3}" type="slidenum">
              <a:rPr lang="en-US" altLang="en-US"/>
              <a:pPr>
                <a:defRPr/>
              </a:pPr>
              <a:t>‹#›</a:t>
            </a:fld>
            <a:endParaRPr lang="en-US" altLang="en-US"/>
          </a:p>
        </p:txBody>
      </p:sp>
    </p:spTree>
    <p:extLst>
      <p:ext uri="{BB962C8B-B14F-4D97-AF65-F5344CB8AC3E}">
        <p14:creationId xmlns:p14="http://schemas.microsoft.com/office/powerpoint/2010/main" val="3950607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2858821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12474162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15245025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8418393"/>
      </p:ext>
    </p:extLst>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1673744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4094090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2375012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29608593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19668169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2146915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2272325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2139914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0556249"/>
      </p:ext>
    </p:extLst>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62C6DF-45F1-4B5C-AB56-7A1B175EDAF2}" type="datetime1">
              <a:rPr lang="en-US" smtClean="0">
                <a:solidFill>
                  <a:prstClr val="black">
                    <a:tint val="75000"/>
                  </a:prstClr>
                </a:solidFill>
              </a:rPr>
              <a:pPr/>
              <a:t>2/6/19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4934606"/>
      </p:ext>
    </p:extLst>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C2F9376-125E-4038-9239-01F6FB99A311}" type="datetime1">
              <a:rPr lang="en-US" smtClean="0">
                <a:solidFill>
                  <a:prstClr val="black">
                    <a:tint val="75000"/>
                  </a:prstClr>
                </a:solidFill>
              </a:rPr>
              <a:pPr/>
              <a:t>2/6/19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B869440-780F-4CA0-ADC0-2E0F480BE34C}" type="datetime1">
              <a:rPr lang="en-US" smtClean="0">
                <a:solidFill>
                  <a:prstClr val="black">
                    <a:tint val="75000"/>
                  </a:prstClr>
                </a:solidFill>
              </a:rPr>
              <a:pPr/>
              <a:t>2/6/19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991E5A5-56F5-45DD-9EBC-3EBCBD7D9DB6}" type="datetime1">
              <a:rPr lang="en-US" smtClean="0">
                <a:solidFill>
                  <a:prstClr val="black">
                    <a:tint val="75000"/>
                  </a:prstClr>
                </a:solidFill>
              </a:rPr>
              <a:pPr/>
              <a:t>2/6/19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BBF0BC3-6E3B-45EA-BC57-19A66917F11D}" type="datetime1">
              <a:rPr lang="en-US" smtClean="0">
                <a:solidFill>
                  <a:prstClr val="black">
                    <a:tint val="75000"/>
                  </a:prstClr>
                </a:solidFill>
              </a:rPr>
              <a:pPr/>
              <a:t>2/6/19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4C4508D-41CE-4C5D-8C95-4F2685A18AA3}" type="datetime1">
              <a:rPr lang="en-US" smtClean="0">
                <a:solidFill>
                  <a:prstClr val="black">
                    <a:tint val="75000"/>
                  </a:prstClr>
                </a:solidFill>
              </a:rPr>
              <a:pPr/>
              <a:t>2/6/19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8B1997-8A50-49F7-8E56-952DC0A8FF7E}" type="datetime1">
              <a:rPr lang="en-US" smtClean="0">
                <a:solidFill>
                  <a:prstClr val="black">
                    <a:tint val="75000"/>
                  </a:prstClr>
                </a:solidFill>
              </a:rPr>
              <a:pPr/>
              <a:t>2/6/19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2AA5356-38C7-490A-B21B-42AA2783D31F}" type="datetime1">
              <a:rPr lang="en-US" smtClean="0">
                <a:solidFill>
                  <a:prstClr val="black">
                    <a:tint val="75000"/>
                  </a:prstClr>
                </a:solidFill>
              </a:rPr>
              <a:pPr/>
              <a:t>2/6/19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549FDA4-1E33-4FA0-87FA-844395F4715B}" type="datetime1">
              <a:rPr lang="en-US" smtClean="0">
                <a:solidFill>
                  <a:prstClr val="black">
                    <a:tint val="75000"/>
                  </a:prstClr>
                </a:solidFill>
              </a:rPr>
              <a:pPr/>
              <a:t>2/6/19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10498C-2F13-458E-B42A-99F5303B9184}" type="datetime1">
              <a:rPr lang="en-US" smtClean="0">
                <a:solidFill>
                  <a:prstClr val="black">
                    <a:tint val="75000"/>
                  </a:prstClr>
                </a:solidFill>
              </a:rPr>
              <a:pPr/>
              <a:t>2/6/19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FA4EC7-3420-4389-8C46-A991F3944D59}" type="datetime1">
              <a:rPr lang="en-US" smtClean="0">
                <a:solidFill>
                  <a:prstClr val="black">
                    <a:tint val="75000"/>
                  </a:prstClr>
                </a:solidFill>
              </a:rPr>
              <a:pPr/>
              <a:t>2/6/19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7983501"/>
      </p:ext>
    </p:extLst>
  </p:cSld>
  <p:clrMapOvr>
    <a:masterClrMapping/>
  </p:clrMapOv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228600" indent="0" algn="ctr">
              <a:buNone/>
              <a:defRPr/>
            </a:lvl2pPr>
            <a:lvl3pPr marL="457200" indent="0" algn="ctr">
              <a:buNone/>
              <a:defRPr/>
            </a:lvl3pPr>
            <a:lvl4pPr marL="685800" indent="0" algn="ctr">
              <a:buNone/>
              <a:defRPr/>
            </a:lvl4pPr>
            <a:lvl5pPr marL="914400" indent="0" algn="ctr">
              <a:buNone/>
              <a:defRPr/>
            </a:lvl5pPr>
            <a:lvl6pPr marL="1143000" indent="0" algn="ctr">
              <a:buNone/>
              <a:defRPr/>
            </a:lvl6pPr>
            <a:lvl7pPr marL="1371600" indent="0" algn="ctr">
              <a:buNone/>
              <a:defRPr/>
            </a:lvl7pPr>
            <a:lvl8pPr marL="1600200" indent="0" algn="ctr">
              <a:buNone/>
              <a:defRPr/>
            </a:lvl8pPr>
            <a:lvl9pPr marL="1828800" indent="0" algn="ctr">
              <a:buNone/>
              <a:defRPr/>
            </a:lvl9pPr>
          </a:lstStyle>
          <a:p>
            <a:r>
              <a:rPr lang="en-US"/>
              <a:t>Click to edit Master subtitle style</a:t>
            </a:r>
          </a:p>
        </p:txBody>
      </p:sp>
    </p:spTree>
    <p:extLst/>
  </p:cSld>
  <p:clrMapOvr>
    <a:masterClrMapping/>
  </p:clrMapOvr>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722313" y="2906712"/>
            <a:ext cx="7772400" cy="1500188"/>
          </a:xfrm>
        </p:spPr>
        <p:txBody>
          <a:bodyPr anchor="b"/>
          <a:lstStyle>
            <a:lvl1pPr marL="0" indent="0">
              <a:buNone/>
              <a:defRPr sz="1000"/>
            </a:lvl1pPr>
            <a:lvl2pPr marL="228600" indent="0">
              <a:buNone/>
              <a:defRPr sz="900"/>
            </a:lvl2pPr>
            <a:lvl3pPr marL="457200" indent="0">
              <a:buNone/>
              <a:defRPr sz="800"/>
            </a:lvl3pPr>
            <a:lvl4pPr marL="685800" indent="0">
              <a:buNone/>
              <a:defRPr sz="700"/>
            </a:lvl4pPr>
            <a:lvl5pPr marL="914400" indent="0">
              <a:buNone/>
              <a:defRPr sz="700"/>
            </a:lvl5pPr>
            <a:lvl6pPr marL="1143000" indent="0">
              <a:buNone/>
              <a:defRPr sz="700"/>
            </a:lvl6pPr>
            <a:lvl7pPr marL="1371600" indent="0">
              <a:buNone/>
              <a:defRPr sz="700"/>
            </a:lvl7pPr>
            <a:lvl8pPr marL="1600200" indent="0">
              <a:buNone/>
              <a:defRPr sz="700"/>
            </a:lvl8pPr>
            <a:lvl9pPr marL="1828800" indent="0">
              <a:buNone/>
              <a:defRPr sz="700"/>
            </a:lvl9pPr>
          </a:lstStyle>
          <a:p>
            <a:pPr lvl="0"/>
            <a:r>
              <a:rPr lang="en-US"/>
              <a:t>Click to edit Master text styles</a:t>
            </a:r>
          </a:p>
        </p:txBody>
      </p:sp>
    </p:spTree>
    <p:extLst/>
  </p:cSld>
  <p:clrMapOvr>
    <a:masterClrMapping/>
  </p:clrMapOvr>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19100" y="1047750"/>
            <a:ext cx="4000500" cy="5175250"/>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95800" y="1047750"/>
            <a:ext cx="4000500" cy="5175250"/>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2"/>
            <a:ext cx="4040188" cy="639763"/>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2"/>
            <a:ext cx="4041775" cy="639763"/>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cSld>
  <p:clrMapOvr>
    <a:masterClrMapping/>
  </p:clrMapOvr>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cSld>
  <p:clrMapOvr>
    <a:masterClrMapping/>
  </p:clrMapOvr>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3"/>
            <a:ext cx="3008313" cy="4691063"/>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Tree>
    <p:extLst/>
  </p:cSld>
  <p:clrMapOvr>
    <a:masterClrMapping/>
  </p:clrMapOvr>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1792288" y="5367341"/>
            <a:ext cx="5486400" cy="804863"/>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Tree>
    <p:extLst/>
  </p:cSld>
  <p:clrMapOvr>
    <a:masterClrMapping/>
  </p:clrMapOvr>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9333776"/>
      </p:ext>
    </p:extLst>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77000" y="196850"/>
            <a:ext cx="2019300" cy="60261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19100" y="196850"/>
            <a:ext cx="5981700" cy="60261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2799048"/>
      </p:ext>
    </p:extLst>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9270323"/>
      </p:ext>
    </p:extLst>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Tree>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p:cNvSpPr>
            <a:spLocks noGrp="1"/>
          </p:cNvSpPr>
          <p:nvPr>
            <p:ph type="sldNum" sz="quarter" idx="10"/>
          </p:nvPr>
        </p:nvSpPr>
        <p:spPr>
          <a:xfrm>
            <a:off x="8077200" y="6340475"/>
            <a:ext cx="685800" cy="365125"/>
          </a:xfrm>
        </p:spPr>
        <p:txBody>
          <a:bodyPr wrap="square" numCol="1" anchorCtr="0" compatLnSpc="1">
            <a:prstTxWarp prst="textNoShape">
              <a:avLst/>
            </a:prstTxWarp>
          </a:bodyPr>
          <a:lstStyle>
            <a:lvl1pPr fontAlgn="base">
              <a:spcBef>
                <a:spcPct val="0"/>
              </a:spcBef>
              <a:spcAft>
                <a:spcPct val="0"/>
              </a:spcAft>
              <a:defRPr sz="2000">
                <a:solidFill>
                  <a:srgbClr val="898989"/>
                </a:solidFill>
                <a:latin typeface="Cambria Math" charset="0"/>
                <a:ea typeface="ＭＳ Ｐゴシック" charset="0"/>
                <a:cs typeface="Cambria Math" charset="0"/>
              </a:defRPr>
            </a:lvl1pPr>
          </a:lstStyle>
          <a:p>
            <a:fld id="{2F9AB1DC-1F54-3E4A-95A3-3C4F38B38287}" type="slidenum">
              <a:rPr lang="en-US"/>
              <a:pPr/>
              <a:t>‹#›</a:t>
            </a:fld>
            <a:endParaRPr lang="en-US"/>
          </a:p>
        </p:txBody>
      </p:sp>
    </p:spTree>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0D5ABD69-D797-204B-8AF8-3D380E6914CA}" type="slidenum">
              <a:rPr lang="en-US"/>
              <a:pPr>
                <a:defRPr/>
              </a:pPr>
              <a:t>‹#›</a:t>
            </a:fld>
            <a:endParaRPr lang="en-US"/>
          </a:p>
        </p:txBody>
      </p:sp>
    </p:spTree>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D4167CB6-3B08-5F41-8B2C-916DD676D121}" type="slidenum">
              <a:rPr lang="en-US"/>
              <a:pPr>
                <a:defRPr/>
              </a:pPr>
              <a:t>‹#›</a:t>
            </a:fld>
            <a:endParaRPr lang="en-US"/>
          </a:p>
        </p:txBody>
      </p:sp>
    </p:spTree>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A0D681A-F5B4-9644-896C-61B2B0FDE4AA}" type="slidenum">
              <a:rPr lang="en-US"/>
              <a:pPr>
                <a:defRPr/>
              </a:pPr>
              <a:t>‹#›</a:t>
            </a:fld>
            <a:endParaRPr lang="en-US"/>
          </a:p>
        </p:txBody>
      </p:sp>
    </p:spTree>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E9EE30A7-2F09-2442-8BD0-04F2DD3C2603}" type="slidenum">
              <a:rPr lang="en-US"/>
              <a:pPr>
                <a:defRPr/>
              </a:pPr>
              <a:t>‹#›</a:t>
            </a:fld>
            <a:endParaRPr lang="en-US"/>
          </a:p>
        </p:txBody>
      </p:sp>
    </p:spTree>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56C5735-7F4B-8947-B422-F91141E3F4AD}" type="slidenum">
              <a:rPr lang="en-US"/>
              <a:pPr>
                <a:defRPr/>
              </a:pPr>
              <a:t>‹#›</a:t>
            </a:fld>
            <a:endParaRPr lang="en-US"/>
          </a:p>
        </p:txBody>
      </p:sp>
    </p:spTree>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8098509"/>
      </p:ext>
    </p:extLst>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9E84826-6BA8-884D-A601-2AAB8825DBC3}" type="slidenum">
              <a:rPr lang="en-US"/>
              <a:pPr>
                <a:defRPr/>
              </a:pPr>
              <a:t>‹#›</a:t>
            </a:fld>
            <a:endParaRPr lang="en-US"/>
          </a:p>
        </p:txBody>
      </p:sp>
    </p:spTree>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6531BACC-C330-6040-8E9C-315FB8A2D4F3}" type="slidenum">
              <a:rPr lang="en-US"/>
              <a:pPr>
                <a:defRPr/>
              </a:pPr>
              <a:t>‹#›</a:t>
            </a:fld>
            <a:endParaRPr lang="en-US"/>
          </a:p>
        </p:txBody>
      </p:sp>
    </p:spTree>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CA13EE9E-551C-B04A-8AEF-33C040418E39}" type="slidenum">
              <a:rPr lang="en-US"/>
              <a:pPr>
                <a:defRPr/>
              </a:pPr>
              <a:t>‹#›</a:t>
            </a:fld>
            <a:endParaRPr lang="en-US"/>
          </a:p>
        </p:txBody>
      </p:sp>
    </p:spTree>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200974D-7775-EC48-B655-6C7A7623F53B}" type="slidenum">
              <a:rPr lang="en-US"/>
              <a:pPr>
                <a:defRPr/>
              </a:pPr>
              <a:t>‹#›</a:t>
            </a:fld>
            <a:endParaRPr lang="en-US"/>
          </a:p>
        </p:txBody>
      </p:sp>
    </p:spTree>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Tree>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12"/>
          </p:nvPr>
        </p:nvSpPr>
        <p:spPr>
          <a:xfrm>
            <a:off x="8077200" y="6340475"/>
            <a:ext cx="685800" cy="365125"/>
          </a:xfrm>
        </p:spPr>
        <p:txBody>
          <a:bodyPr/>
          <a:lstStyle>
            <a:lvl1pPr>
              <a:defRPr sz="2000">
                <a:latin typeface="Cambria Math" panose="02040503050406030204" pitchFamily="18" charset="0"/>
                <a:ea typeface="Cambria Math" panose="02040503050406030204" pitchFamily="18" charset="0"/>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1487723"/>
      </p:ext>
    </p:extLst>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DEBDFEA4-C20F-104A-BC27-408CBECDF119}" type="slidenum">
              <a:rPr lang="en-US" altLang="en-US"/>
              <a:pPr>
                <a:defRPr/>
              </a:pPr>
              <a:t>‹#›</a:t>
            </a:fld>
            <a:endParaRPr lang="en-US" altLang="en-US"/>
          </a:p>
        </p:txBody>
      </p:sp>
    </p:spTree>
  </p:cSld>
  <p:clrMapOvr>
    <a:masterClrMapping/>
  </p:clrMapOvr>
  <p:transition/>
</p:sldLayout>
</file>

<file path=ppt/slideLayouts/slideLayout4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85EC0B31-7E1A-5D4D-983E-2275653A8B31}" type="slidenum">
              <a:rPr lang="en-US" altLang="en-US"/>
              <a:pPr>
                <a:defRPr/>
              </a:pPr>
              <a:t>‹#›</a:t>
            </a:fld>
            <a:endParaRPr lang="en-US" altLang="en-US"/>
          </a:p>
        </p:txBody>
      </p:sp>
    </p:spTree>
  </p:cSld>
  <p:clrMapOvr>
    <a:masterClrMapping/>
  </p:clrMapOvr>
  <p:transition/>
</p:sldLayout>
</file>

<file path=ppt/slideLayouts/slideLayout4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E0BEF943-F4A0-4D46-B4C9-58E9F66D0EF1}" type="slidenum">
              <a:rPr lang="en-US" altLang="en-US"/>
              <a:pPr>
                <a:defRPr/>
              </a:pPr>
              <a:t>‹#›</a:t>
            </a:fld>
            <a:endParaRPr lang="en-US" altLang="en-US"/>
          </a:p>
        </p:txBody>
      </p:sp>
    </p:spTree>
  </p:cSld>
  <p:clrMapOvr>
    <a:masterClrMapping/>
  </p:clrMapOvr>
  <p:transition/>
</p:sldLayout>
</file>

<file path=ppt/slideLayouts/slideLayout4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64475E6A-3752-FC41-B8A3-75D7F64530DA}" type="slidenum">
              <a:rPr lang="en-US" altLang="en-US"/>
              <a:pPr>
                <a:defRPr/>
              </a:pPr>
              <a:t>‹#›</a:t>
            </a:fld>
            <a:endParaRPr lang="en-US" altLang="en-US"/>
          </a:p>
        </p:txBody>
      </p:sp>
    </p:spTree>
  </p:cSld>
  <p:clrMapOvr>
    <a:masterClrMapping/>
  </p:clrMapOvr>
  <p:transition/>
</p:sldLayout>
</file>

<file path=ppt/slideLayouts/slideLayout4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D5D7E345-B863-7F48-B37E-C4D1A0E761A7}" type="slidenum">
              <a:rPr lang="en-US" altLang="en-US"/>
              <a:pPr>
                <a:defRPr/>
              </a:pPr>
              <a:t>‹#›</a:t>
            </a:fld>
            <a:endParaRPr lang="en-US" altLang="en-US"/>
          </a:p>
        </p:txBody>
      </p:sp>
    </p:spTree>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685800" y="1524000"/>
            <a:ext cx="7924800" cy="1752600"/>
          </a:xfrm>
        </p:spPr>
        <p:txBody>
          <a:bodyPr/>
          <a:lstStyle>
            <a:lvl1pPr algn="ctr">
              <a:defRPr sz="4800"/>
            </a:lvl1pPr>
          </a:lstStyle>
          <a:p>
            <a:r>
              <a:rPr lang="en-US" altLang="en-US" dirty="0"/>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85159992"/>
      </p:ext>
    </p:extLst>
  </p:cSld>
  <p:clrMapOvr>
    <a:masterClrMapping/>
  </p:clrMapOvr>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DDAD7548-FD3A-9B40-80D2-DE711E168A26}" type="slidenum">
              <a:rPr lang="en-US" altLang="en-US"/>
              <a:pPr>
                <a:defRPr/>
              </a:pPr>
              <a:t>‹#›</a:t>
            </a:fld>
            <a:endParaRPr lang="en-US" altLang="en-US"/>
          </a:p>
        </p:txBody>
      </p:sp>
    </p:spTree>
  </p:cSld>
  <p:clrMapOvr>
    <a:masterClrMapping/>
  </p:clrMapOvr>
  <p:transition/>
</p:sldLayout>
</file>

<file path=ppt/slideLayouts/slideLayout4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08DCDF4F-585B-6D4F-A4CB-C67AB7D5B765}" type="slidenum">
              <a:rPr lang="en-US" altLang="en-US"/>
              <a:pPr>
                <a:defRPr/>
              </a:pPr>
              <a:t>‹#›</a:t>
            </a:fld>
            <a:endParaRPr lang="en-US" altLang="en-US"/>
          </a:p>
        </p:txBody>
      </p:sp>
    </p:spTree>
  </p:cSld>
  <p:clrMapOvr>
    <a:masterClrMapping/>
  </p:clrMapOvr>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90FC4979-FCD7-694E-8B26-68BFE56F7694}" type="slidenum">
              <a:rPr lang="en-US" altLang="en-US"/>
              <a:pPr>
                <a:defRPr/>
              </a:pPr>
              <a:t>‹#›</a:t>
            </a:fld>
            <a:endParaRPr lang="en-US" altLang="en-US"/>
          </a:p>
        </p:txBody>
      </p:sp>
    </p:spTree>
  </p:cSld>
  <p:clrMapOvr>
    <a:masterClrMapping/>
  </p:clrMapOvr>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CF8051ED-7F0F-1747-91E3-F6CFAF063EC3}" type="slidenum">
              <a:rPr lang="en-US" altLang="en-US"/>
              <a:pPr>
                <a:defRPr/>
              </a:pPr>
              <a:t>‹#›</a:t>
            </a:fld>
            <a:endParaRPr lang="en-US" altLang="en-US"/>
          </a:p>
        </p:txBody>
      </p:sp>
    </p:spTree>
  </p:cSld>
  <p:clrMapOvr>
    <a:masterClrMapping/>
  </p:clrMapOvr>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DF10535E-D52C-7148-ABB0-7547E77158BC}" type="slidenum">
              <a:rPr lang="en-US" altLang="en-US"/>
              <a:pPr>
                <a:defRPr/>
              </a:pPr>
              <a:t>‹#›</a:t>
            </a:fld>
            <a:endParaRPr lang="en-US" altLang="en-US"/>
          </a:p>
        </p:txBody>
      </p:sp>
    </p:spTree>
  </p:cSld>
  <p:clrMapOvr>
    <a:masterClrMapping/>
  </p:clrMapOvr>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437D0A7A-F6FB-1F48-9A4B-A6A40DC9AC24}" type="slidenum">
              <a:rPr lang="en-US" altLang="en-US"/>
              <a:pPr>
                <a:defRPr/>
              </a:pPr>
              <a:t>‹#›</a:t>
            </a:fld>
            <a:endParaRPr lang="en-US" altLang="en-US"/>
          </a:p>
        </p:txBody>
      </p:sp>
    </p:spTree>
  </p:cSld>
  <p:clrMapOvr>
    <a:masterClrMapping/>
  </p:clrMapOvr>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F40AFC27-E9C2-A540-A3C4-249358E56051}" type="slidenum">
              <a:rPr lang="en-US" altLang="en-US"/>
              <a:pPr>
                <a:defRPr/>
              </a:pPr>
              <a:t>‹#›</a:t>
            </a:fld>
            <a:endParaRPr lang="en-US" altLang="en-US"/>
          </a:p>
        </p:txBody>
      </p:sp>
    </p:spTree>
  </p:cSld>
  <p:clrMapOvr>
    <a:masterClrMapping/>
  </p:clrMapOvr>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350">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sz="1350">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sz="900"/>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idx="1"/>
          </p:nvPr>
        </p:nvSpPr>
        <p:spPr/>
        <p:txBody>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lstStyle>
            <a:lvl1pPr algn="l">
              <a:defRPr sz="3000" b="1" cap="all"/>
            </a:lvl1pPr>
          </a:lstStyle>
          <a:p>
            <a:r>
              <a:rPr lang="en-US" altLang="zh-TW"/>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marL="669925" indent="-325438">
              <a:buFont typeface="Wingdings" charset="2"/>
              <a:buChar char="q"/>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cxnSp>
        <p:nvCxnSpPr>
          <p:cNvPr id="6" name="Straight Connector 5"/>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7884214"/>
      </p:ext>
    </p:extLst>
  </p:cSld>
  <p:clrMapOvr>
    <a:masterClrMapping/>
  </p:clrMapOvr>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Text Placeholder 4"/>
          <p:cNvSpPr>
            <a:spLocks noGrp="1"/>
          </p:cNvSpPr>
          <p:nvPr>
            <p:ph type="body" sz="quarter" idx="3"/>
          </p:nvPr>
        </p:nvSpPr>
        <p:spPr>
          <a:xfrm>
            <a:off x="4645035"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6" name="Content Placeholder 5"/>
          <p:cNvSpPr>
            <a:spLocks noGrp="1"/>
          </p:cNvSpPr>
          <p:nvPr>
            <p:ph sz="quarter" idx="4"/>
          </p:nvPr>
        </p:nvSpPr>
        <p:spPr>
          <a:xfrm>
            <a:off x="4645035"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62.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a:t>Click to edit Master title style</a:t>
            </a:r>
            <a:endParaRPr lang="en-US"/>
          </a:p>
        </p:txBody>
      </p:sp>
      <p:sp>
        <p:nvSpPr>
          <p:cNvPr id="3" name="Content Placeholder 2"/>
          <p:cNvSpPr>
            <a:spLocks noGrp="1"/>
          </p:cNvSpPr>
          <p:nvPr>
            <p:ph idx="1"/>
          </p:nvPr>
        </p:nvSpPr>
        <p:spPr>
          <a:xfrm>
            <a:off x="3575050" y="273070"/>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65.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eaLnBrk="0" hangingPunc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eaLnBrk="0" hangingPunct="0">
              <a:defRPr sz="1200" smtClean="0"/>
            </a:lvl1pPr>
          </a:lstStyle>
          <a:p>
            <a:pPr>
              <a:defRPr/>
            </a:pPr>
            <a:fld id="{3337BF1A-2471-8F44-AA10-9A6AA4B4E0AC}" type="slidenum">
              <a:rPr lang="en-US" altLang="en-US"/>
              <a:pPr>
                <a:defRPr/>
              </a:pPr>
              <a:t>‹#›</a:t>
            </a:fld>
            <a:endParaRPr lang="en-US" altLang="en-US"/>
          </a:p>
        </p:txBody>
      </p:sp>
    </p:spTree>
    <p:extLst/>
  </p:cSld>
  <p:clrMapOvr>
    <a:masterClrMapping/>
  </p:clrMapOvr>
  <p:transition/>
</p:sldLayout>
</file>

<file path=ppt/slideLayouts/slideLayout4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C693BED2-1B18-8744-B8F0-03CBD3594789}" type="slidenum">
              <a:rPr lang="en-US" altLang="en-US"/>
              <a:pPr>
                <a:defRPr/>
              </a:pPr>
              <a:t>‹#›</a:t>
            </a:fld>
            <a:endParaRPr lang="en-US" altLang="en-US"/>
          </a:p>
        </p:txBody>
      </p:sp>
    </p:spTree>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490275371"/>
      </p:ext>
    </p:extLst>
  </p:cSld>
  <p:clrMapOvr>
    <a:masterClrMapping/>
  </p:clrMapOvr>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5F36C014-2CFC-0248-B17F-D9D3ED4B0741}" type="slidenum">
              <a:rPr lang="en-US" altLang="en-US"/>
              <a:pPr>
                <a:defRPr/>
              </a:pPr>
              <a:t>‹#›</a:t>
            </a:fld>
            <a:endParaRPr lang="en-US" altLang="en-US"/>
          </a:p>
        </p:txBody>
      </p:sp>
    </p:spTree>
    <p:extLst/>
  </p:cSld>
  <p:clrMapOvr>
    <a:masterClrMapping/>
  </p:clrMapOvr>
  <p:transition/>
</p:sldLayout>
</file>

<file path=ppt/slideLayouts/slideLayout4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27884B9F-AA6F-5146-9D4E-F8B9364A5890}" type="slidenum">
              <a:rPr lang="en-US" altLang="en-US"/>
              <a:pPr>
                <a:defRPr/>
              </a:pPr>
              <a:t>‹#›</a:t>
            </a:fld>
            <a:endParaRPr lang="en-US" altLang="en-US"/>
          </a:p>
        </p:txBody>
      </p:sp>
    </p:spTree>
    <p:extLst/>
  </p:cSld>
  <p:clrMapOvr>
    <a:masterClrMapping/>
  </p:clrMapOvr>
  <p:transition/>
</p:sldLayout>
</file>

<file path=ppt/slideLayouts/slideLayout4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eaLnBrk="0" hangingPunct="0">
              <a:defRPr smtClean="0"/>
            </a:lvl1pPr>
          </a:lstStyle>
          <a:p>
            <a:pPr>
              <a:defRPr/>
            </a:pPr>
            <a:fld id="{6632DC94-572A-394E-9D76-1A9221DAD858}" type="slidenum">
              <a:rPr lang="en-US" altLang="en-US"/>
              <a:pPr>
                <a:defRPr/>
              </a:pPr>
              <a:t>‹#›</a:t>
            </a:fld>
            <a:endParaRPr lang="en-US" altLang="en-US"/>
          </a:p>
        </p:txBody>
      </p:sp>
    </p:spTree>
    <p:extLst/>
  </p:cSld>
  <p:clrMapOvr>
    <a:masterClrMapping/>
  </p:clrMapOvr>
  <p:transition/>
</p:sldLayout>
</file>

<file path=ppt/slideLayouts/slideLayout4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eaLnBrk="0" hangingPunct="0">
              <a:defRPr smtClean="0"/>
            </a:lvl1pPr>
          </a:lstStyle>
          <a:p>
            <a:pPr>
              <a:defRPr/>
            </a:pPr>
            <a:fld id="{71F917F0-9109-1345-BF35-EE606B428F97}" type="slidenum">
              <a:rPr lang="en-US" altLang="en-US"/>
              <a:pPr>
                <a:defRPr/>
              </a:pPr>
              <a:t>‹#›</a:t>
            </a:fld>
            <a:endParaRPr lang="en-US" altLang="en-US"/>
          </a:p>
        </p:txBody>
      </p:sp>
    </p:spTree>
    <p:extLst/>
  </p:cSld>
  <p:clrMapOvr>
    <a:masterClrMapping/>
  </p:clrMapOvr>
  <p:transition/>
</p:sldLayout>
</file>

<file path=ppt/slideLayouts/slideLayout4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eaLnBrk="0" hangingPunct="0">
              <a:defRPr smtClean="0"/>
            </a:lvl1pPr>
          </a:lstStyle>
          <a:p>
            <a:pPr>
              <a:defRPr/>
            </a:pPr>
            <a:fld id="{53D5049F-F691-FD4A-87B4-FC136EBC24AE}" type="slidenum">
              <a:rPr lang="en-US" altLang="en-US"/>
              <a:pPr>
                <a:defRPr/>
              </a:pPr>
              <a:t>‹#›</a:t>
            </a:fld>
            <a:endParaRPr lang="en-US" altLang="en-US"/>
          </a:p>
        </p:txBody>
      </p:sp>
    </p:spTree>
    <p:extLst/>
  </p:cSld>
  <p:clrMapOvr>
    <a:masterClrMapping/>
  </p:clrMapOvr>
  <p:transition/>
</p:sldLayout>
</file>

<file path=ppt/slideLayouts/slideLayout4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C4FF2DC8-52E2-BA40-9B61-ADB6606CB234}" type="slidenum">
              <a:rPr lang="en-US" altLang="en-US"/>
              <a:pPr>
                <a:defRPr/>
              </a:pPr>
              <a:t>‹#›</a:t>
            </a:fld>
            <a:endParaRPr lang="en-US" altLang="en-US"/>
          </a:p>
        </p:txBody>
      </p:sp>
    </p:spTree>
    <p:extLst/>
  </p:cSld>
  <p:clrMapOvr>
    <a:masterClrMapping/>
  </p:clrMapOvr>
  <p:transition/>
</p:sldLayout>
</file>

<file path=ppt/slideLayouts/slideLayout4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E86DCD5A-1682-9A4A-A8BE-C69B256BA033}" type="slidenum">
              <a:rPr lang="en-US" altLang="en-US"/>
              <a:pPr>
                <a:defRPr/>
              </a:pPr>
              <a:t>‹#›</a:t>
            </a:fld>
            <a:endParaRPr lang="en-US" altLang="en-US"/>
          </a:p>
        </p:txBody>
      </p:sp>
    </p:spTree>
    <p:extLst/>
  </p:cSld>
  <p:clrMapOvr>
    <a:masterClrMapping/>
  </p:clrMapOvr>
  <p:transition/>
</p:sldLayout>
</file>

<file path=ppt/slideLayouts/slideLayout4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B82F0991-4873-3C42-B683-77E9BCEE3FE6}" type="slidenum">
              <a:rPr lang="en-US" altLang="en-US"/>
              <a:pPr>
                <a:defRPr/>
              </a:pPr>
              <a:t>‹#›</a:t>
            </a:fld>
            <a:endParaRPr lang="en-US" altLang="en-US"/>
          </a:p>
        </p:txBody>
      </p:sp>
    </p:spTree>
    <p:extLst/>
  </p:cSld>
  <p:clrMapOvr>
    <a:masterClrMapping/>
  </p:clrMapOvr>
  <p:transition/>
</p:sldLayout>
</file>

<file path=ppt/slideLayouts/slideLayout4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CB8C91F0-DD8C-7E4D-9F03-2FF316F79135}" type="slidenum">
              <a:rPr lang="en-US" altLang="en-US"/>
              <a:pPr>
                <a:defRPr/>
              </a:pPr>
              <a:t>‹#›</a:t>
            </a:fld>
            <a:endParaRPr lang="en-US" altLang="en-US"/>
          </a:p>
        </p:txBody>
      </p:sp>
    </p:spTree>
    <p:extLst/>
  </p:cSld>
  <p:clrMapOvr>
    <a:masterClrMapping/>
  </p:clrMapOvr>
  <p:transition/>
</p:sldLayout>
</file>

<file path=ppt/slideLayouts/slideLayout47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62F0A46D-7C23-D442-BDA7-74E36D162CC8}" type="slidenum">
              <a:rPr lang="en-US" altLang="en-US"/>
              <a:pPr>
                <a:defRPr/>
              </a:pPr>
              <a:t>‹#›</a:t>
            </a:fld>
            <a:endParaRPr lang="en-US" altLang="en-US"/>
          </a:p>
        </p:txBody>
      </p:sp>
    </p:spTree>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cxnSp>
        <p:nvCxnSpPr>
          <p:cNvPr id="7" name="Straight Connector 6"/>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9941544"/>
      </p:ext>
    </p:extLst>
  </p:cSld>
  <p:clrMapOvr>
    <a:masterClrMapping/>
  </p:clrMapOvr>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fld id="{08C9543E-5205-9747-9651-834D4A4090BA}" type="slidenum">
              <a:rPr lang="en-US"/>
              <a:pPr/>
              <a:t>‹#›</a:t>
            </a:fld>
            <a:endParaRPr lang="en-US"/>
          </a:p>
        </p:txBody>
      </p:sp>
    </p:spTree>
    <p:extLst/>
  </p:cSld>
  <p:clrMapOvr>
    <a:masterClrMapping/>
  </p:clrMapOvr>
  <p:transition/>
</p:sldLayout>
</file>

<file path=ppt/slideLayouts/slideLayout4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27F28456-B93E-5440-A8F9-7EDDF5DA4557}" type="slidenum">
              <a:rPr lang="en-US"/>
              <a:pPr/>
              <a:t>‹#›</a:t>
            </a:fld>
            <a:endParaRPr lang="en-US"/>
          </a:p>
        </p:txBody>
      </p:sp>
    </p:spTree>
    <p:extLst/>
  </p:cSld>
  <p:clrMapOvr>
    <a:masterClrMapping/>
  </p:clrMapOvr>
  <p:transition/>
</p:sldLayout>
</file>

<file path=ppt/slideLayouts/slideLayout4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805E74C4-6B34-3540-BD78-3BF22C79F728}" type="slidenum">
              <a:rPr lang="en-US"/>
              <a:pPr/>
              <a:t>‹#›</a:t>
            </a:fld>
            <a:endParaRPr lang="en-US"/>
          </a:p>
        </p:txBody>
      </p:sp>
    </p:spTree>
    <p:extLst/>
  </p:cSld>
  <p:clrMapOvr>
    <a:masterClrMapping/>
  </p:clrMapOvr>
  <p:transition/>
</p:sldLayout>
</file>

<file path=ppt/slideLayouts/slideLayout4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8C3A4C24-166C-5343-9210-F74E0D4C9304}" type="slidenum">
              <a:rPr lang="en-US"/>
              <a:pPr/>
              <a:t>‹#›</a:t>
            </a:fld>
            <a:endParaRPr lang="en-US"/>
          </a:p>
        </p:txBody>
      </p:sp>
    </p:spTree>
    <p:extLst/>
  </p:cSld>
  <p:clrMapOvr>
    <a:masterClrMapping/>
  </p:clrMapOvr>
  <p:transition/>
</p:sldLayout>
</file>

<file path=ppt/slideLayouts/slideLayout4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713D87D2-DA19-8940-8B3B-FF8552C5B77C}" type="slidenum">
              <a:rPr lang="en-US"/>
              <a:pPr/>
              <a:t>‹#›</a:t>
            </a:fld>
            <a:endParaRPr lang="en-US"/>
          </a:p>
        </p:txBody>
      </p:sp>
    </p:spTree>
    <p:extLst/>
  </p:cSld>
  <p:clrMapOvr>
    <a:masterClrMapping/>
  </p:clrMapOvr>
  <p:transition/>
</p:sldLayout>
</file>

<file path=ppt/slideLayouts/slideLayout4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A2AE99FD-8268-5940-A9CC-24B1D52103AE}" type="slidenum">
              <a:rPr lang="en-US"/>
              <a:pPr/>
              <a:t>‹#›</a:t>
            </a:fld>
            <a:endParaRPr lang="en-US"/>
          </a:p>
        </p:txBody>
      </p:sp>
    </p:spTree>
    <p:extLst/>
  </p:cSld>
  <p:clrMapOvr>
    <a:masterClrMapping/>
  </p:clrMapOvr>
  <p:transition/>
</p:sldLayout>
</file>

<file path=ppt/slideLayouts/slideLayout4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9CE2CAEC-1353-BA41-92DA-2E5E12ABA71A}" type="slidenum">
              <a:rPr lang="en-US"/>
              <a:pPr/>
              <a:t>‹#›</a:t>
            </a:fld>
            <a:endParaRPr lang="en-US"/>
          </a:p>
        </p:txBody>
      </p:sp>
    </p:spTree>
    <p:extLst/>
  </p:cSld>
  <p:clrMapOvr>
    <a:masterClrMapping/>
  </p:clrMapOvr>
  <p:transition/>
</p:sldLayout>
</file>

<file path=ppt/slideLayouts/slideLayout4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EED2ADA9-1537-724E-8CE4-71E37348B15C}" type="slidenum">
              <a:rPr lang="en-US"/>
              <a:pPr/>
              <a:t>‹#›</a:t>
            </a:fld>
            <a:endParaRPr lang="en-US"/>
          </a:p>
        </p:txBody>
      </p:sp>
    </p:spTree>
    <p:extLst/>
  </p:cSld>
  <p:clrMapOvr>
    <a:masterClrMapping/>
  </p:clrMapOvr>
  <p:transition/>
</p:sldLayout>
</file>

<file path=ppt/slideLayouts/slideLayout4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0FD07FE-2D64-9D48-9FEC-8FE722137A75}" type="slidenum">
              <a:rPr lang="en-US"/>
              <a:pPr/>
              <a:t>‹#›</a:t>
            </a:fld>
            <a:endParaRPr lang="en-US"/>
          </a:p>
        </p:txBody>
      </p:sp>
    </p:spTree>
    <p:extLst/>
  </p:cSld>
  <p:clrMapOvr>
    <a:masterClrMapping/>
  </p:clrMapOvr>
  <p:transition/>
</p:sldLayout>
</file>

<file path=ppt/slideLayouts/slideLayout4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8EE5A95C-21DE-4C43-BF97-15D8A913B216}" type="slidenum">
              <a:rPr lang="en-US"/>
              <a:pPr/>
              <a:t>‹#›</a:t>
            </a:fld>
            <a:endParaRPr lang="en-US"/>
          </a:p>
        </p:txBody>
      </p:sp>
    </p:spTree>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513969514"/>
      </p:ext>
    </p:extLst>
  </p:cSld>
  <p:clrMapOvr>
    <a:masterClrMapping/>
  </p:clrMapOvr>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8742D8AE-8785-5A4E-95AC-C39405B3DBA1}" type="slidenum">
              <a:rPr lang="en-US"/>
              <a:pPr/>
              <a:t>‹#›</a:t>
            </a:fld>
            <a:endParaRPr lang="en-US"/>
          </a:p>
        </p:txBody>
      </p:sp>
    </p:spTree>
    <p:extLst/>
  </p:cSld>
  <p:clrMapOvr>
    <a:masterClrMapping/>
  </p:clrMapOvr>
  <p:transition/>
</p:sldLayout>
</file>

<file path=ppt/slideLayouts/slideLayout49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719EA279-ECCA-8F44-B787-311CA82BAECD}" type="slidenum">
              <a:rPr lang="en-US"/>
              <a:pPr/>
              <a:t>‹#›</a:t>
            </a:fld>
            <a:endParaRPr lang="en-US"/>
          </a:p>
        </p:txBody>
      </p:sp>
    </p:spTree>
    <p:extLst/>
  </p:cSld>
  <p:clrMapOvr>
    <a:masterClrMapping/>
  </p:clrMapOvr>
  <p:transition/>
</p:sldLayout>
</file>

<file path=ppt/slideLayouts/slideLayout4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prstClr val="black"/>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prstClr val="black"/>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212970087"/>
      </p:ext>
    </p:extLst>
  </p:cSld>
  <p:clrMapOvr>
    <a:masterClrMapping/>
  </p:clrMapOvr>
  <p:transition/>
</p:sldLayout>
</file>

<file path=ppt/slideLayouts/slideLayout49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169127281"/>
      </p:ext>
    </p:extLst>
  </p:cSld>
  <p:clrMapOvr>
    <a:masterClrMapping/>
  </p:clrMapOvr>
  <p:transition/>
</p:sldLayout>
</file>

<file path=ppt/slideLayouts/slideLayout4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54891653"/>
      </p:ext>
    </p:extLst>
  </p:cSld>
  <p:clrMapOvr>
    <a:masterClrMapping/>
  </p:clrMapOvr>
  <p:transition/>
</p:sldLayout>
</file>

<file path=ppt/slideLayouts/slideLayout4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454876963"/>
      </p:ext>
    </p:extLst>
  </p:cSld>
  <p:clrMapOvr>
    <a:masterClrMapping/>
  </p:clrMapOvr>
  <p:transition/>
</p:sldLayout>
</file>

<file path=ppt/slideLayouts/slideLayout4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993924802"/>
      </p:ext>
    </p:extLst>
  </p:cSld>
  <p:clrMapOvr>
    <a:masterClrMapping/>
  </p:clrMapOvr>
  <p:transition/>
</p:sldLayout>
</file>

<file path=ppt/slideLayouts/slideLayout4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031083316"/>
      </p:ext>
    </p:extLst>
  </p:cSld>
  <p:clrMapOvr>
    <a:masterClrMapping/>
  </p:clrMapOvr>
  <p:transition/>
</p:sldLayout>
</file>

<file path=ppt/slideLayouts/slideLayout4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27639034"/>
      </p:ext>
    </p:extLst>
  </p:cSld>
  <p:clrMapOvr>
    <a:masterClrMapping/>
  </p:clrMapOvr>
  <p:transition/>
</p:sldLayout>
</file>

<file path=ppt/slideLayouts/slideLayout4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355753935"/>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429205284"/>
      </p:ext>
    </p:extLst>
  </p:cSld>
  <p:clrMapOvr>
    <a:masterClrMapping/>
  </p:clrMapOvr>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740156963"/>
      </p:ext>
    </p:extLst>
  </p:cSld>
  <p:clrMapOvr>
    <a:masterClrMapping/>
  </p:clrMapOvr>
  <p:transition/>
</p:sldLayout>
</file>

<file path=ppt/slideLayouts/slideLayout5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547586066"/>
      </p:ext>
    </p:extLst>
  </p:cSld>
  <p:clrMapOvr>
    <a:masterClrMapping/>
  </p:clrMapOvr>
  <p:transition/>
</p:sldLayout>
</file>

<file path=ppt/slideLayouts/slideLayout5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692031821"/>
      </p:ext>
    </p:extLst>
  </p:cSld>
  <p:clrMapOvr>
    <a:masterClrMapping/>
  </p:clrMapOvr>
  <p:transition/>
</p:sldLayout>
</file>

<file path=ppt/slideLayouts/slideLayout5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prstClr val="black"/>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prstClr val="black"/>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prstClr val="black"/>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433399734"/>
      </p:ext>
    </p:extLst>
  </p:cSld>
  <p:clrMapOvr>
    <a:masterClrMapping/>
  </p:clrMapOvr>
  <p:transition/>
</p:sldLayout>
</file>

<file path=ppt/slideLayouts/slideLayout50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023131414"/>
      </p:ext>
    </p:extLst>
  </p:cSld>
  <p:clrMapOvr>
    <a:masterClrMapping/>
  </p:clrMapOvr>
  <p:transition/>
</p:sldLayout>
</file>

<file path=ppt/slideLayouts/slideLayout5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92266900"/>
      </p:ext>
    </p:extLst>
  </p:cSld>
  <p:clrMapOvr>
    <a:masterClrMapping/>
  </p:clrMapOvr>
  <p:transition/>
</p:sldLayout>
</file>

<file path=ppt/slideLayouts/slideLayout5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856084142"/>
      </p:ext>
    </p:extLst>
  </p:cSld>
  <p:clrMapOvr>
    <a:masterClrMapping/>
  </p:clrMapOvr>
  <p:transition/>
</p:sldLayout>
</file>

<file path=ppt/slideLayouts/slideLayout5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23647961"/>
      </p:ext>
    </p:extLst>
  </p:cSld>
  <p:clrMapOvr>
    <a:masterClrMapping/>
  </p:clrMapOvr>
  <p:transition/>
</p:sldLayout>
</file>

<file path=ppt/slideLayouts/slideLayout5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692653042"/>
      </p:ext>
    </p:extLst>
  </p:cSld>
  <p:clrMapOvr>
    <a:masterClrMapping/>
  </p:clrMapOvr>
  <p:transition/>
</p:sldLayout>
</file>

<file path=ppt/slideLayouts/slideLayout5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68426736"/>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670808844"/>
      </p:ext>
    </p:extLst>
  </p:cSld>
  <p:clrMapOvr>
    <a:masterClrMapping/>
  </p:clrMapOvr>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709157705"/>
      </p:ext>
    </p:extLst>
  </p:cSld>
  <p:clrMapOvr>
    <a:masterClrMapping/>
  </p:clrMapOvr>
  <p:transition/>
</p:sldLayout>
</file>

<file path=ppt/slideLayouts/slideLayout5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653548532"/>
      </p:ext>
    </p:extLst>
  </p:cSld>
  <p:clrMapOvr>
    <a:masterClrMapping/>
  </p:clrMapOvr>
  <p:transition/>
</p:sldLayout>
</file>

<file path=ppt/slideLayouts/slideLayout5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51812301"/>
      </p:ext>
    </p:extLst>
  </p:cSld>
  <p:clrMapOvr>
    <a:masterClrMapping/>
  </p:clrMapOvr>
  <p:transition/>
</p:sldLayout>
</file>

<file path=ppt/slideLayouts/slideLayout5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895159928"/>
      </p:ext>
    </p:extLst>
  </p:cSld>
  <p:clrMapOvr>
    <a:masterClrMapping/>
  </p:clrMapOvr>
  <p:transition/>
</p:sldLayout>
</file>

<file path=ppt/slideLayouts/slideLayout5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4026657273"/>
      </p:ext>
    </p:extLst>
  </p:cSld>
  <p:clrMapOvr>
    <a:masterClrMapping/>
  </p:clrMapOvr>
  <p:transition/>
</p:sldLayout>
</file>

<file path=ppt/slideLayouts/slideLayout5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1994579747"/>
      </p:ext>
    </p:extLst>
  </p:cSld>
  <p:clrMapOvr>
    <a:masterClrMapping/>
  </p:clrMapOvr>
  <p:transition/>
</p:sldLayout>
</file>

<file path=ppt/slideLayouts/slideLayout5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2639554709"/>
      </p:ext>
    </p:extLst>
  </p:cSld>
  <p:clrMapOvr>
    <a:masterClrMapping/>
  </p:clrMapOvr>
  <p:transition/>
</p:sldLayout>
</file>

<file path=ppt/slideLayouts/slideLayout5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2676922726"/>
      </p:ext>
    </p:extLst>
  </p:cSld>
  <p:clrMapOvr>
    <a:masterClrMapping/>
  </p:clrMapOvr>
  <p:transition/>
</p:sldLayout>
</file>

<file path=ppt/slideLayouts/slideLayout5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507433176"/>
      </p:ext>
    </p:extLst>
  </p:cSld>
  <p:clrMapOvr>
    <a:masterClrMapping/>
  </p:clrMapOvr>
  <p:transition/>
</p:sldLayout>
</file>

<file path=ppt/slideLayouts/slideLayout5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2261425787"/>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12475374"/>
      </p:ext>
    </p:extLst>
  </p:cSld>
  <p:clrMapOvr>
    <a:masterClrMapping/>
  </p:clrMapOvr>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2594556170"/>
      </p:ext>
    </p:extLst>
  </p:cSld>
  <p:clrMapOvr>
    <a:masterClrMapping/>
  </p:clrMapOvr>
  <p:transition/>
</p:sldLayout>
</file>

<file path=ppt/slideLayouts/slideLayout5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4225981653"/>
      </p:ext>
    </p:extLst>
  </p:cSld>
  <p:clrMapOvr>
    <a:masterClrMapping/>
  </p:clrMapOvr>
  <p:transition/>
</p:sldLayout>
</file>

<file path=ppt/slideLayouts/slideLayout5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1970926548"/>
      </p:ext>
    </p:extLst>
  </p:cSld>
  <p:clrMapOvr>
    <a:masterClrMapping/>
  </p:clrMapOvr>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3755075614"/>
      </p:ext>
    </p:extLst>
  </p:cSld>
  <p:clrMapOvr>
    <a:masterClrMapping/>
  </p:clrMapOvr>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348741493"/>
      </p:ext>
    </p:extLst>
  </p:cSld>
  <p:clrMapOvr>
    <a:masterClrMapping/>
  </p:clrMapOvr>
  <p:transition/>
</p:sldLayout>
</file>

<file path=ppt/slideLayouts/slideLayout5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53309212"/>
      </p:ext>
    </p:extLst>
  </p:cSld>
  <p:clrMapOvr>
    <a:masterClrMapping/>
  </p:clrMapOvr>
  <p:transition/>
</p:sldLayout>
</file>

<file path=ppt/slideLayouts/slideLayout5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79108947"/>
      </p:ext>
    </p:extLst>
  </p:cSld>
  <p:clrMapOvr>
    <a:masterClrMapping/>
  </p:clrMapOvr>
  <p:transition/>
</p:sldLayout>
</file>

<file path=ppt/slideLayouts/slideLayout5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65951961"/>
      </p:ext>
    </p:extLst>
  </p:cSld>
  <p:clrMapOvr>
    <a:masterClrMapping/>
  </p:clrMapOvr>
  <p:transition/>
</p:sldLayout>
</file>

<file path=ppt/slideLayouts/slideLayout5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6691839"/>
      </p:ext>
    </p:extLst>
  </p:cSld>
  <p:clrMapOvr>
    <a:masterClrMapping/>
  </p:clrMapOvr>
  <p:transition/>
</p:sldLayout>
</file>

<file path=ppt/slideLayouts/slideLayout5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38350340"/>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38178713"/>
      </p:ext>
    </p:extLst>
  </p:cSld>
  <p:clrMapOvr>
    <a:masterClrMapping/>
  </p:clrMapOvr>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3781004"/>
      </p:ext>
    </p:extLst>
  </p:cSld>
  <p:clrMapOvr>
    <a:masterClrMapping/>
  </p:clrMapOvr>
  <p:transition/>
</p:sldLayout>
</file>

<file path=ppt/slideLayouts/slideLayout5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6974826"/>
      </p:ext>
    </p:extLst>
  </p:cSld>
  <p:clrMapOvr>
    <a:masterClrMapping/>
  </p:clrMapOvr>
  <p:transition/>
</p:sldLayout>
</file>

<file path=ppt/slideLayouts/slideLayout5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14756483"/>
      </p:ext>
    </p:extLst>
  </p:cSld>
  <p:clrMapOvr>
    <a:masterClrMapping/>
  </p:clrMapOvr>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40929532"/>
      </p:ext>
    </p:extLst>
  </p:cSld>
  <p:clrMapOvr>
    <a:masterClrMapping/>
  </p:clrMapOvr>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66069694"/>
      </p:ext>
    </p:extLst>
  </p:cSld>
  <p:clrMapOvr>
    <a:masterClrMapping/>
  </p:clrMapOvr>
  <p:transition/>
</p:sldLayout>
</file>

<file path=ppt/slideLayouts/slideLayout5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8028106"/>
      </p:ext>
    </p:extLst>
  </p:cSld>
  <p:clrMapOvr>
    <a:masterClrMapping/>
  </p:clrMapOvr>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32894011"/>
      </p:ext>
    </p:extLst>
  </p:cSld>
  <p:clrMapOvr>
    <a:masterClrMapping/>
  </p:clrMapOvr>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3114506"/>
      </p:ext>
    </p:extLst>
  </p:cSld>
  <p:clrMapOvr>
    <a:masterClrMapping/>
  </p:clrMapOvr>
  <p:transition/>
</p:sldLayout>
</file>

<file path=ppt/slideLayouts/slideLayout5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26972075"/>
      </p:ext>
    </p:extLst>
  </p:cSld>
  <p:clrMapOvr>
    <a:masterClrMapping/>
  </p:clrMapOvr>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13166549"/>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178834339"/>
      </p:ext>
    </p:extLst>
  </p:cSld>
  <p:clrMapOvr>
    <a:masterClrMapping/>
  </p:clrMapOvr>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51456437"/>
      </p:ext>
    </p:extLst>
  </p:cSld>
  <p:clrMapOvr>
    <a:masterClrMapping/>
  </p:clrMapOvr>
  <p:transition/>
</p:sldLayout>
</file>

<file path=ppt/slideLayouts/slideLayout5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74196694"/>
      </p:ext>
    </p:extLst>
  </p:cSld>
  <p:clrMapOvr>
    <a:masterClrMapping/>
  </p:clrMapOvr>
  <p:transition/>
</p:sldLayout>
</file>

<file path=ppt/slideLayouts/slideLayout5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81545343"/>
      </p:ext>
    </p:extLst>
  </p:cSld>
  <p:clrMapOvr>
    <a:masterClrMapping/>
  </p:clrMapOvr>
  <p:transition/>
</p:sldLayout>
</file>

<file path=ppt/slideLayouts/slideLayout5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26651114"/>
      </p:ext>
    </p:extLst>
  </p:cSld>
  <p:clrMapOvr>
    <a:masterClrMapping/>
  </p:clrMapOvr>
  <p:transition/>
</p:sldLayout>
</file>

<file path=ppt/slideLayouts/slideLayout5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58290090"/>
      </p:ext>
    </p:extLst>
  </p:cSld>
  <p:clrMapOvr>
    <a:masterClrMapping/>
  </p:clrMapOvr>
  <p:transition/>
</p:sldLayout>
</file>

<file path=ppt/slideLayouts/slideLayout5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95764499"/>
      </p:ext>
    </p:extLst>
  </p:cSld>
  <p:clrMapOvr>
    <a:masterClrMapping/>
  </p:clrMapOvr>
  <p:transition/>
</p:sldLayout>
</file>

<file path=ppt/slideLayouts/slideLayout5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7775843"/>
      </p:ext>
    </p:extLst>
  </p:cSld>
  <p:clrMapOvr>
    <a:masterClrMapping/>
  </p:clrMapOvr>
  <p:transition/>
</p:sldLayout>
</file>

<file path=ppt/slideLayouts/slideLayout5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ＭＳ Ｐゴシック" charset="0"/>
              <a:cs typeface="ＭＳ Ｐゴシック" charset="0"/>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58021945"/>
      </p:ext>
    </p:extLst>
  </p:cSld>
  <p:clrMapOvr>
    <a:masterClrMapping/>
  </p:clrMapOvr>
  <p:transition/>
</p:sldLayout>
</file>

<file path=ppt/slideLayouts/slideLayout5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22816335"/>
      </p:ext>
    </p:extLst>
  </p:cSld>
  <p:clrMapOvr>
    <a:masterClrMapping/>
  </p:clrMapOvr>
  <p:transition/>
</p:sldLayout>
</file>

<file path=ppt/slideLayouts/slideLayout5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4725312"/>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06403914"/>
      </p:ext>
    </p:extLst>
  </p:cSld>
  <p:clrMapOvr>
    <a:masterClrMapping/>
  </p:clrMapOvr>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5297852"/>
      </p:ext>
    </p:extLst>
  </p:cSld>
  <p:clrMapOvr>
    <a:masterClrMapping/>
  </p:clrMapOvr>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67018761"/>
      </p:ext>
    </p:extLst>
  </p:cSld>
  <p:clrMapOvr>
    <a:masterClrMapping/>
  </p:clrMapOvr>
  <p:transition/>
</p:sldLayout>
</file>

<file path=ppt/slideLayouts/slideLayout5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0265755"/>
      </p:ext>
    </p:extLst>
  </p:cSld>
  <p:clrMapOvr>
    <a:masterClrMapping/>
  </p:clrMapOvr>
  <p:transition/>
</p:sldLayout>
</file>

<file path=ppt/slideLayouts/slideLayout5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12975599"/>
      </p:ext>
    </p:extLst>
  </p:cSld>
  <p:clrMapOvr>
    <a:masterClrMapping/>
  </p:clrMapOvr>
  <p:transition/>
</p:sldLayout>
</file>

<file path=ppt/slideLayouts/slideLayout5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1217315"/>
      </p:ext>
    </p:extLst>
  </p:cSld>
  <p:clrMapOvr>
    <a:masterClrMapping/>
  </p:clrMapOvr>
  <p:transition/>
</p:sldLayout>
</file>

<file path=ppt/slideLayouts/slideLayout5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5744337"/>
      </p:ext>
    </p:extLst>
  </p:cSld>
  <p:clrMapOvr>
    <a:masterClrMapping/>
  </p:clrMapOvr>
  <p:transition/>
</p:sldLayout>
</file>

<file path=ppt/slideLayouts/slideLayout5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3201752"/>
      </p:ext>
    </p:extLst>
  </p:cSld>
  <p:clrMapOvr>
    <a:masterClrMapping/>
  </p:clrMapOvr>
  <p:transition/>
</p:sldLayout>
</file>

<file path=ppt/slideLayouts/slideLayout5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68166169"/>
      </p:ext>
    </p:extLst>
  </p:cSld>
  <p:clrMapOvr>
    <a:masterClrMapping/>
  </p:clrMapOvr>
  <p:transition/>
</p:sldLayout>
</file>

<file path=ppt/slideLayouts/slideLayout5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44775288"/>
      </p:ext>
    </p:extLst>
  </p:cSld>
  <p:clrMapOvr>
    <a:masterClrMapping/>
  </p:clrMapOvr>
  <p:transition/>
</p:sldLayout>
</file>

<file path=ppt/slideLayouts/slideLayout5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3097370"/>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black&amp;w.png"/>
          <p:cNvPicPr>
            <a:picLocks noChangeAspect="1"/>
          </p:cNvPicPr>
          <p:nvPr userDrawn="1"/>
        </p:nvPicPr>
        <p:blipFill>
          <a:blip r:embed="rId2"/>
          <a:srcRect t="-30672"/>
          <a:stretch>
            <a:fillRect/>
          </a:stretch>
        </p:blipFill>
        <p:spPr>
          <a:xfrm>
            <a:off x="-1" y="0"/>
            <a:ext cx="9144001" cy="6858000"/>
          </a:xfrm>
          <a:prstGeom prst="rect">
            <a:avLst/>
          </a:prstGeom>
          <a:solidFill>
            <a:schemeClr val="bg1"/>
          </a:solidFill>
        </p:spPr>
      </p:pic>
      <p:sp>
        <p:nvSpPr>
          <p:cNvPr id="2" name="Title 1"/>
          <p:cNvSpPr>
            <a:spLocks noGrp="1"/>
          </p:cNvSpPr>
          <p:nvPr>
            <p:ph type="ctrTitle"/>
          </p:nvPr>
        </p:nvSpPr>
        <p:spPr>
          <a:xfrm>
            <a:off x="386494" y="469200"/>
            <a:ext cx="7772400" cy="1308232"/>
          </a:xfrm>
          <a:prstGeom prst="rect">
            <a:avLst/>
          </a:prstGeom>
        </p:spPr>
        <p:txBody>
          <a:bodyPr anchor="t"/>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386494" y="1941516"/>
            <a:ext cx="5009103" cy="1752600"/>
          </a:xfrm>
          <a:prstGeom prst="rect">
            <a:avLst/>
          </a:prstGeom>
        </p:spPr>
        <p:txBody>
          <a:bodyPr/>
          <a:lstStyle>
            <a:lvl1pPr marL="0" indent="0" algn="l">
              <a:buNone/>
              <a:defRPr sz="2800">
                <a:solidFill>
                  <a:schemeClr val="accent1"/>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Rectangle 7"/>
          <p:cNvSpPr/>
          <p:nvPr userDrawn="1"/>
        </p:nvSpPr>
        <p:spPr>
          <a:xfrm>
            <a:off x="-1" y="5967630"/>
            <a:ext cx="9144001" cy="890370"/>
          </a:xfrm>
          <a:prstGeom prst="rect">
            <a:avLst/>
          </a:prstGeom>
          <a:solidFill>
            <a:srgbClr val="FFFFFF">
              <a:alpha val="6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pic>
        <p:nvPicPr>
          <p:cNvPr id="9" name="Picture 8" descr="ecelogorb.psd"/>
          <p:cNvPicPr>
            <a:picLocks noChangeAspect="1"/>
          </p:cNvPicPr>
          <p:nvPr userDrawn="1"/>
        </p:nvPicPr>
        <p:blipFill>
          <a:blip r:embed="rId3">
            <a:lum bright="-8000"/>
          </a:blip>
          <a:stretch>
            <a:fillRect/>
          </a:stretch>
        </p:blipFill>
        <p:spPr>
          <a:xfrm>
            <a:off x="252528" y="6080245"/>
            <a:ext cx="3275179" cy="655036"/>
          </a:xfrm>
          <a:prstGeom prst="rect">
            <a:avLst/>
          </a:prstGeom>
          <a:effectLst/>
        </p:spPr>
      </p:pic>
      <p:pic>
        <p:nvPicPr>
          <p:cNvPr id="10" name="Picture 9" descr="CMU_logo_horiz_black.eps"/>
          <p:cNvPicPr>
            <a:picLocks noChangeAspect="1"/>
          </p:cNvPicPr>
          <p:nvPr userDrawn="1"/>
        </p:nvPicPr>
        <p:blipFill>
          <a:blip r:embed="rId4"/>
          <a:stretch>
            <a:fillRect/>
          </a:stretch>
        </p:blipFill>
        <p:spPr>
          <a:xfrm>
            <a:off x="5108519" y="6259200"/>
            <a:ext cx="3895838" cy="354413"/>
          </a:xfrm>
          <a:prstGeom prst="rect">
            <a:avLst/>
          </a:prstGeom>
          <a:effectLst/>
        </p:spPr>
      </p:pic>
    </p:spTree>
    <p:extLst>
      <p:ext uri="{BB962C8B-B14F-4D97-AF65-F5344CB8AC3E}">
        <p14:creationId xmlns:p14="http://schemas.microsoft.com/office/powerpoint/2010/main" val="1412859093"/>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08749314"/>
      </p:ext>
    </p:extLst>
  </p:cSld>
  <p:clrMapOvr>
    <a:masterClrMapping/>
  </p:clrMapOvr>
  <p:transition/>
</p:sldLayout>
</file>

<file path=ppt/slideLayouts/slideLayout5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77936411"/>
      </p:ext>
    </p:extLst>
  </p:cSld>
  <p:clrMapOvr>
    <a:masterClrMapping/>
  </p:clrMapOvr>
  <p:transition/>
</p:sldLayout>
</file>

<file path=ppt/slideLayouts/slideLayout5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3031496"/>
      </p:ext>
    </p:extLst>
  </p:cSld>
  <p:clrMapOvr>
    <a:masterClrMapping/>
  </p:clrMapOvr>
  <p:transition/>
</p:sldLayout>
</file>

<file path=ppt/slideLayouts/slideLayout5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05712127"/>
      </p:ext>
    </p:extLst>
  </p:cSld>
  <p:clrMapOvr>
    <a:masterClrMapping/>
  </p:clrMapOvr>
  <p:transition/>
</p:sldLayout>
</file>

<file path=ppt/slideLayouts/slideLayout5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39101458"/>
      </p:ext>
    </p:extLst>
  </p:cSld>
  <p:clrMapOvr>
    <a:masterClrMapping/>
  </p:clrMapOvr>
  <p:transition/>
</p:sldLayout>
</file>

<file path=ppt/slideLayouts/slideLayout5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41760366"/>
      </p:ext>
    </p:extLst>
  </p:cSld>
  <p:clrMapOvr>
    <a:masterClrMapping/>
  </p:clrMapOvr>
  <p:transition/>
</p:sldLayout>
</file>

<file path=ppt/slideLayouts/slideLayout5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1953888"/>
      </p:ext>
    </p:extLst>
  </p:cSld>
  <p:clrMapOvr>
    <a:masterClrMapping/>
  </p:clrMapOvr>
  <p:transition/>
</p:sldLayout>
</file>

<file path=ppt/slideLayouts/slideLayout5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80346625"/>
      </p:ext>
    </p:extLst>
  </p:cSld>
  <p:clrMapOvr>
    <a:masterClrMapping/>
  </p:clrMapOvr>
  <p:transition/>
</p:sldLayout>
</file>

<file path=ppt/slideLayouts/slideLayout5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06467591"/>
      </p:ext>
    </p:extLst>
  </p:cSld>
  <p:clrMapOvr>
    <a:masterClrMapping/>
  </p:clrMapOvr>
  <p:transition/>
</p:sldLayout>
</file>

<file path=ppt/slideLayouts/slideLayout5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defTabSz="457200"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defTabSz="457200"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defTabSz="457200"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9" name="Rectangle 6"/>
          <p:cNvSpPr>
            <a:spLocks noGrp="1" noChangeArrowheads="1"/>
          </p:cNvSpPr>
          <p:nvPr>
            <p:ph type="sldNum" sz="quarter" idx="12"/>
          </p:nvPr>
        </p:nvSpPr>
        <p:spPr>
          <a:xfrm>
            <a:off x="6553200" y="6243638"/>
            <a:ext cx="2133600" cy="457200"/>
          </a:xfrm>
          <a:prstGeom prst="rect">
            <a:avLst/>
          </a:prstGeom>
        </p:spPr>
        <p:txBody>
          <a:bodyPr/>
          <a:lstStyle>
            <a:lvl1pPr>
              <a:defRPr sz="1200"/>
            </a:lvl1pPr>
          </a:lstStyle>
          <a:p>
            <a:fld id="{7341D3D9-3FE8-4025-BF66-8DAB1ABB951F}" type="slidenum">
              <a:rPr lang="en-US" altLang="en-US">
                <a:solidFill>
                  <a:srgbClr val="000000">
                    <a:tint val="75000"/>
                  </a:srgbClr>
                </a:solidFill>
              </a:rPr>
              <a:pPr/>
              <a:t>‹#›</a:t>
            </a:fld>
            <a:endParaRPr lang="en-US" altLang="en-US">
              <a:solidFill>
                <a:srgbClr val="000000">
                  <a:tint val="75000"/>
                </a:srgbClr>
              </a:solidFill>
            </a:endParaRPr>
          </a:p>
        </p:txBody>
      </p:sp>
    </p:spTree>
    <p:extLst>
      <p:ext uri="{BB962C8B-B14F-4D97-AF65-F5344CB8AC3E}">
        <p14:creationId xmlns:p14="http://schemas.microsoft.com/office/powerpoint/2010/main" val="401935658"/>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34327"/>
          </a:xfrm>
          <a:prstGeom prst="rect">
            <a:avLst/>
          </a:prstGeom>
        </p:spPr>
        <p:txBody>
          <a:bodyPr/>
          <a:lstStyle>
            <a:lvl1pPr>
              <a:defRPr>
                <a:latin typeface="Arial"/>
              </a:defRPr>
            </a:lvl1pPr>
          </a:lstStyle>
          <a:p>
            <a:r>
              <a:rPr lang="en-US" dirty="0"/>
              <a:t>Click to edit Master title style</a:t>
            </a:r>
          </a:p>
        </p:txBody>
      </p:sp>
      <p:sp>
        <p:nvSpPr>
          <p:cNvPr id="3" name="Content Placeholder 2"/>
          <p:cNvSpPr>
            <a:spLocks noGrp="1"/>
          </p:cNvSpPr>
          <p:nvPr>
            <p:ph idx="1"/>
          </p:nvPr>
        </p:nvSpPr>
        <p:spPr>
          <a:xfrm>
            <a:off x="457200" y="1079500"/>
            <a:ext cx="8229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4999452"/>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pPr defTabSz="457200" eaLnBrk="1" fontAlgn="auto" hangingPunct="1">
              <a:spcBef>
                <a:spcPts val="0"/>
              </a:spcBef>
              <a:spcAft>
                <a:spcPts val="0"/>
              </a:spcAft>
            </a:pPr>
            <a:endParaRPr lang="en-US" altLang="en-US">
              <a:solidFill>
                <a:srgbClr val="000000"/>
              </a:solidFill>
              <a:latin typeface="Tahoma"/>
              <a:ea typeface=""/>
            </a:endParaRPr>
          </a:p>
        </p:txBody>
      </p:sp>
      <p:sp>
        <p:nvSpPr>
          <p:cNvPr id="5" name="Rectangle 1030"/>
          <p:cNvSpPr>
            <a:spLocks noGrp="1" noChangeArrowheads="1"/>
          </p:cNvSpPr>
          <p:nvPr>
            <p:ph type="sldNum" sz="quarter" idx="11"/>
          </p:nvPr>
        </p:nvSpPr>
        <p:spPr>
          <a:xfrm>
            <a:off x="6553200" y="6243638"/>
            <a:ext cx="2133600" cy="457200"/>
          </a:xfrm>
          <a:prstGeom prst="rect">
            <a:avLst/>
          </a:prstGeom>
          <a:ln/>
        </p:spPr>
        <p:txBody>
          <a:bodyPr/>
          <a:lstStyle>
            <a:lvl1pPr>
              <a:defRPr/>
            </a:lvl1pPr>
          </a:lstStyle>
          <a:p>
            <a:fld id="{323594FA-E141-4234-AE05-360401972BE7}" type="slidenum">
              <a:rPr lang="en-US" altLang="en-US">
                <a:solidFill>
                  <a:srgbClr val="000000">
                    <a:tint val="75000"/>
                  </a:srgbClr>
                </a:solidFill>
              </a:rPr>
              <a:pPr/>
              <a:t>‹#›</a:t>
            </a:fld>
            <a:endParaRPr lang="en-US" altLang="en-US">
              <a:solidFill>
                <a:srgbClr val="000000">
                  <a:tint val="75000"/>
                </a:srgbClr>
              </a:solidFill>
            </a:endParaRPr>
          </a:p>
        </p:txBody>
      </p:sp>
    </p:spTree>
    <p:extLst>
      <p:ext uri="{BB962C8B-B14F-4D97-AF65-F5344CB8AC3E}">
        <p14:creationId xmlns:p14="http://schemas.microsoft.com/office/powerpoint/2010/main" val="414559522"/>
      </p:ext>
    </p:extLst>
  </p:cSld>
  <p:clrMapOvr>
    <a:masterClrMapping/>
  </p:clrMapOvr>
  <p:transition/>
</p:sldLayout>
</file>

<file path=ppt/slideLayouts/slideLayout5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pPr defTabSz="457200" eaLnBrk="1" fontAlgn="auto" hangingPunct="1">
              <a:spcBef>
                <a:spcPts val="0"/>
              </a:spcBef>
              <a:spcAft>
                <a:spcPts val="0"/>
              </a:spcAft>
            </a:pPr>
            <a:endParaRPr lang="en-US" altLang="en-US">
              <a:solidFill>
                <a:srgbClr val="000000"/>
              </a:solidFill>
              <a:latin typeface="Tahoma"/>
              <a:ea typeface=""/>
            </a:endParaRPr>
          </a:p>
        </p:txBody>
      </p:sp>
      <p:sp>
        <p:nvSpPr>
          <p:cNvPr id="5" name="Rectangle 1030"/>
          <p:cNvSpPr>
            <a:spLocks noGrp="1" noChangeArrowheads="1"/>
          </p:cNvSpPr>
          <p:nvPr>
            <p:ph type="sldNum" sz="quarter" idx="11"/>
          </p:nvPr>
        </p:nvSpPr>
        <p:spPr>
          <a:xfrm>
            <a:off x="6553200" y="6243638"/>
            <a:ext cx="2133600" cy="457200"/>
          </a:xfrm>
          <a:prstGeom prst="rect">
            <a:avLst/>
          </a:prstGeom>
          <a:ln/>
        </p:spPr>
        <p:txBody>
          <a:bodyPr/>
          <a:lstStyle>
            <a:lvl1pPr>
              <a:defRPr/>
            </a:lvl1pPr>
          </a:lstStyle>
          <a:p>
            <a:fld id="{C7AC7BA1-BEA2-40AF-9056-44DC8C985687}" type="slidenum">
              <a:rPr lang="en-US" altLang="en-US">
                <a:solidFill>
                  <a:srgbClr val="000000">
                    <a:tint val="75000"/>
                  </a:srgbClr>
                </a:solidFill>
              </a:rPr>
              <a:pPr/>
              <a:t>‹#›</a:t>
            </a:fld>
            <a:endParaRPr lang="en-US" altLang="en-US">
              <a:solidFill>
                <a:srgbClr val="000000">
                  <a:tint val="75000"/>
                </a:srgbClr>
              </a:solidFill>
            </a:endParaRPr>
          </a:p>
        </p:txBody>
      </p:sp>
    </p:spTree>
    <p:extLst>
      <p:ext uri="{BB962C8B-B14F-4D97-AF65-F5344CB8AC3E}">
        <p14:creationId xmlns:p14="http://schemas.microsoft.com/office/powerpoint/2010/main" val="1014166077"/>
      </p:ext>
    </p:extLst>
  </p:cSld>
  <p:clrMapOvr>
    <a:masterClrMapping/>
  </p:clrMapOvr>
  <p:transition/>
</p:sldLayout>
</file>

<file path=ppt/slideLayouts/slideLayout5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pPr defTabSz="457200" eaLnBrk="1" fontAlgn="auto" hangingPunct="1">
              <a:spcBef>
                <a:spcPts val="0"/>
              </a:spcBef>
              <a:spcAft>
                <a:spcPts val="0"/>
              </a:spcAft>
            </a:pPr>
            <a:endParaRPr lang="en-US" altLang="en-US">
              <a:solidFill>
                <a:srgbClr val="000000"/>
              </a:solidFill>
              <a:latin typeface="Tahoma"/>
              <a:ea typeface=""/>
            </a:endParaRPr>
          </a:p>
        </p:txBody>
      </p:sp>
      <p:sp>
        <p:nvSpPr>
          <p:cNvPr id="6" name="Rectangle 1030"/>
          <p:cNvSpPr>
            <a:spLocks noGrp="1" noChangeArrowheads="1"/>
          </p:cNvSpPr>
          <p:nvPr>
            <p:ph type="sldNum" sz="quarter" idx="11"/>
          </p:nvPr>
        </p:nvSpPr>
        <p:spPr>
          <a:xfrm>
            <a:off x="6553200" y="6243638"/>
            <a:ext cx="2133600" cy="457200"/>
          </a:xfrm>
          <a:prstGeom prst="rect">
            <a:avLst/>
          </a:prstGeom>
          <a:ln/>
        </p:spPr>
        <p:txBody>
          <a:bodyPr/>
          <a:lstStyle>
            <a:lvl1pPr>
              <a:defRPr/>
            </a:lvl1pPr>
          </a:lstStyle>
          <a:p>
            <a:fld id="{94D2BBBE-2A44-4D16-8758-0239282DCC58}" type="slidenum">
              <a:rPr lang="en-US" altLang="en-US">
                <a:solidFill>
                  <a:srgbClr val="000000">
                    <a:tint val="75000"/>
                  </a:srgbClr>
                </a:solidFill>
              </a:rPr>
              <a:pPr/>
              <a:t>‹#›</a:t>
            </a:fld>
            <a:endParaRPr lang="en-US" altLang="en-US">
              <a:solidFill>
                <a:srgbClr val="000000">
                  <a:tint val="75000"/>
                </a:srgbClr>
              </a:solidFill>
            </a:endParaRPr>
          </a:p>
        </p:txBody>
      </p:sp>
    </p:spTree>
    <p:extLst>
      <p:ext uri="{BB962C8B-B14F-4D97-AF65-F5344CB8AC3E}">
        <p14:creationId xmlns:p14="http://schemas.microsoft.com/office/powerpoint/2010/main" val="2388153665"/>
      </p:ext>
    </p:extLst>
  </p:cSld>
  <p:clrMapOvr>
    <a:masterClrMapping/>
  </p:clrMapOvr>
  <p:transition/>
</p:sldLayout>
</file>

<file path=ppt/slideLayouts/slideLayout5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pPr defTabSz="457200" eaLnBrk="1" fontAlgn="auto" hangingPunct="1">
              <a:spcBef>
                <a:spcPts val="0"/>
              </a:spcBef>
              <a:spcAft>
                <a:spcPts val="0"/>
              </a:spcAft>
            </a:pPr>
            <a:endParaRPr lang="en-US" altLang="en-US">
              <a:solidFill>
                <a:srgbClr val="000000"/>
              </a:solidFill>
              <a:latin typeface="Tahoma"/>
              <a:ea typeface=""/>
            </a:endParaRPr>
          </a:p>
        </p:txBody>
      </p:sp>
      <p:sp>
        <p:nvSpPr>
          <p:cNvPr id="8" name="Rectangle 1030"/>
          <p:cNvSpPr>
            <a:spLocks noGrp="1" noChangeArrowheads="1"/>
          </p:cNvSpPr>
          <p:nvPr>
            <p:ph type="sldNum" sz="quarter" idx="11"/>
          </p:nvPr>
        </p:nvSpPr>
        <p:spPr>
          <a:xfrm>
            <a:off x="6553200" y="6243638"/>
            <a:ext cx="2133600" cy="457200"/>
          </a:xfrm>
          <a:prstGeom prst="rect">
            <a:avLst/>
          </a:prstGeom>
          <a:ln/>
        </p:spPr>
        <p:txBody>
          <a:bodyPr/>
          <a:lstStyle>
            <a:lvl1pPr>
              <a:defRPr/>
            </a:lvl1pPr>
          </a:lstStyle>
          <a:p>
            <a:fld id="{D5FD5635-BCCD-45D2-B61E-320731E13B17}" type="slidenum">
              <a:rPr lang="en-US" altLang="en-US">
                <a:solidFill>
                  <a:srgbClr val="000000">
                    <a:tint val="75000"/>
                  </a:srgbClr>
                </a:solidFill>
              </a:rPr>
              <a:pPr/>
              <a:t>‹#›</a:t>
            </a:fld>
            <a:endParaRPr lang="en-US" altLang="en-US" dirty="0">
              <a:solidFill>
                <a:srgbClr val="000000">
                  <a:tint val="75000"/>
                </a:srgbClr>
              </a:solidFill>
            </a:endParaRPr>
          </a:p>
        </p:txBody>
      </p:sp>
    </p:spTree>
    <p:extLst>
      <p:ext uri="{BB962C8B-B14F-4D97-AF65-F5344CB8AC3E}">
        <p14:creationId xmlns:p14="http://schemas.microsoft.com/office/powerpoint/2010/main" val="2170968704"/>
      </p:ext>
    </p:extLst>
  </p:cSld>
  <p:clrMapOvr>
    <a:masterClrMapping/>
  </p:clrMapOvr>
  <p:transition/>
</p:sldLayout>
</file>

<file path=ppt/slideLayouts/slideLayout5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pPr defTabSz="457200" eaLnBrk="1" fontAlgn="auto" hangingPunct="1">
              <a:spcBef>
                <a:spcPts val="0"/>
              </a:spcBef>
              <a:spcAft>
                <a:spcPts val="0"/>
              </a:spcAft>
            </a:pPr>
            <a:endParaRPr lang="en-US" altLang="en-US">
              <a:solidFill>
                <a:srgbClr val="000000"/>
              </a:solidFill>
              <a:latin typeface="Tahoma"/>
              <a:ea typeface=""/>
            </a:endParaRPr>
          </a:p>
        </p:txBody>
      </p:sp>
      <p:sp>
        <p:nvSpPr>
          <p:cNvPr id="4" name="Rectangle 1030"/>
          <p:cNvSpPr>
            <a:spLocks noGrp="1" noChangeArrowheads="1"/>
          </p:cNvSpPr>
          <p:nvPr>
            <p:ph type="sldNum" sz="quarter" idx="11"/>
          </p:nvPr>
        </p:nvSpPr>
        <p:spPr>
          <a:xfrm>
            <a:off x="6553200" y="6243638"/>
            <a:ext cx="2133600" cy="457200"/>
          </a:xfrm>
          <a:prstGeom prst="rect">
            <a:avLst/>
          </a:prstGeom>
          <a:ln/>
        </p:spPr>
        <p:txBody>
          <a:bodyPr/>
          <a:lstStyle>
            <a:lvl1pPr>
              <a:defRPr/>
            </a:lvl1pPr>
          </a:lstStyle>
          <a:p>
            <a:fld id="{018A7077-2B78-4FB5-8F56-24239751AEF0}" type="slidenum">
              <a:rPr lang="en-US" altLang="en-US">
                <a:solidFill>
                  <a:srgbClr val="000000">
                    <a:tint val="75000"/>
                  </a:srgbClr>
                </a:solidFill>
              </a:rPr>
              <a:pPr/>
              <a:t>‹#›</a:t>
            </a:fld>
            <a:endParaRPr lang="en-US" altLang="en-US">
              <a:solidFill>
                <a:srgbClr val="000000">
                  <a:tint val="75000"/>
                </a:srgbClr>
              </a:solidFill>
            </a:endParaRPr>
          </a:p>
        </p:txBody>
      </p:sp>
    </p:spTree>
    <p:extLst>
      <p:ext uri="{BB962C8B-B14F-4D97-AF65-F5344CB8AC3E}">
        <p14:creationId xmlns:p14="http://schemas.microsoft.com/office/powerpoint/2010/main" val="1394695044"/>
      </p:ext>
    </p:extLst>
  </p:cSld>
  <p:clrMapOvr>
    <a:masterClrMapping/>
  </p:clrMapOvr>
  <p:transition/>
</p:sldLayout>
</file>

<file path=ppt/slideLayouts/slideLayout5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pPr defTabSz="457200" eaLnBrk="1" fontAlgn="auto" hangingPunct="1">
              <a:spcBef>
                <a:spcPts val="0"/>
              </a:spcBef>
              <a:spcAft>
                <a:spcPts val="0"/>
              </a:spcAft>
            </a:pPr>
            <a:endParaRPr lang="en-US" altLang="en-US">
              <a:solidFill>
                <a:srgbClr val="000000"/>
              </a:solidFill>
              <a:latin typeface="Tahoma"/>
              <a:ea typeface=""/>
            </a:endParaRPr>
          </a:p>
        </p:txBody>
      </p:sp>
      <p:sp>
        <p:nvSpPr>
          <p:cNvPr id="3" name="Rectangle 1030"/>
          <p:cNvSpPr>
            <a:spLocks noGrp="1" noChangeArrowheads="1"/>
          </p:cNvSpPr>
          <p:nvPr>
            <p:ph type="sldNum" sz="quarter" idx="11"/>
          </p:nvPr>
        </p:nvSpPr>
        <p:spPr>
          <a:xfrm>
            <a:off x="6553200" y="6243638"/>
            <a:ext cx="2133600" cy="457200"/>
          </a:xfrm>
          <a:prstGeom prst="rect">
            <a:avLst/>
          </a:prstGeom>
          <a:ln/>
        </p:spPr>
        <p:txBody>
          <a:bodyPr/>
          <a:lstStyle>
            <a:lvl1pPr>
              <a:defRPr/>
            </a:lvl1pPr>
          </a:lstStyle>
          <a:p>
            <a:fld id="{6E86574E-FA2E-425B-A84C-39F9592E9ECB}" type="slidenum">
              <a:rPr lang="en-US" altLang="en-US">
                <a:solidFill>
                  <a:srgbClr val="000000">
                    <a:tint val="75000"/>
                  </a:srgbClr>
                </a:solidFill>
              </a:rPr>
              <a:pPr/>
              <a:t>‹#›</a:t>
            </a:fld>
            <a:endParaRPr lang="en-US" altLang="en-US">
              <a:solidFill>
                <a:srgbClr val="000000">
                  <a:tint val="75000"/>
                </a:srgbClr>
              </a:solidFill>
            </a:endParaRPr>
          </a:p>
        </p:txBody>
      </p:sp>
    </p:spTree>
    <p:extLst>
      <p:ext uri="{BB962C8B-B14F-4D97-AF65-F5344CB8AC3E}">
        <p14:creationId xmlns:p14="http://schemas.microsoft.com/office/powerpoint/2010/main" val="400936413"/>
      </p:ext>
    </p:extLst>
  </p:cSld>
  <p:clrMapOvr>
    <a:masterClrMapping/>
  </p:clrMapOvr>
  <p:transition/>
</p:sldLayout>
</file>

<file path=ppt/slideLayouts/slideLayout5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pPr defTabSz="457200" eaLnBrk="1" fontAlgn="auto" hangingPunct="1">
              <a:spcBef>
                <a:spcPts val="0"/>
              </a:spcBef>
              <a:spcAft>
                <a:spcPts val="0"/>
              </a:spcAft>
            </a:pPr>
            <a:endParaRPr lang="en-US" altLang="en-US">
              <a:solidFill>
                <a:srgbClr val="000000"/>
              </a:solidFill>
              <a:latin typeface="Tahoma"/>
              <a:ea typeface=""/>
            </a:endParaRPr>
          </a:p>
        </p:txBody>
      </p:sp>
      <p:sp>
        <p:nvSpPr>
          <p:cNvPr id="6" name="Rectangle 1030"/>
          <p:cNvSpPr>
            <a:spLocks noGrp="1" noChangeArrowheads="1"/>
          </p:cNvSpPr>
          <p:nvPr>
            <p:ph type="sldNum" sz="quarter" idx="11"/>
          </p:nvPr>
        </p:nvSpPr>
        <p:spPr>
          <a:xfrm>
            <a:off x="6553200" y="6243638"/>
            <a:ext cx="2133600" cy="457200"/>
          </a:xfrm>
          <a:prstGeom prst="rect">
            <a:avLst/>
          </a:prstGeom>
          <a:ln/>
        </p:spPr>
        <p:txBody>
          <a:bodyPr/>
          <a:lstStyle>
            <a:lvl1pPr>
              <a:defRPr/>
            </a:lvl1pPr>
          </a:lstStyle>
          <a:p>
            <a:fld id="{9148CFD0-6DDB-45F0-A989-9F5CE648BC1E}" type="slidenum">
              <a:rPr lang="en-US" altLang="en-US">
                <a:solidFill>
                  <a:srgbClr val="000000">
                    <a:tint val="75000"/>
                  </a:srgbClr>
                </a:solidFill>
              </a:rPr>
              <a:pPr/>
              <a:t>‹#›</a:t>
            </a:fld>
            <a:endParaRPr lang="en-US" altLang="en-US">
              <a:solidFill>
                <a:srgbClr val="000000">
                  <a:tint val="75000"/>
                </a:srgbClr>
              </a:solidFill>
            </a:endParaRPr>
          </a:p>
        </p:txBody>
      </p:sp>
    </p:spTree>
    <p:extLst>
      <p:ext uri="{BB962C8B-B14F-4D97-AF65-F5344CB8AC3E}">
        <p14:creationId xmlns:p14="http://schemas.microsoft.com/office/powerpoint/2010/main" val="1138290176"/>
      </p:ext>
    </p:extLst>
  </p:cSld>
  <p:clrMapOvr>
    <a:masterClrMapping/>
  </p:clrMapOvr>
  <p:transition/>
</p:sldLayout>
</file>

<file path=ppt/slideLayouts/slideLayout5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pPr defTabSz="457200" eaLnBrk="1" fontAlgn="auto" hangingPunct="1">
              <a:spcBef>
                <a:spcPts val="0"/>
              </a:spcBef>
              <a:spcAft>
                <a:spcPts val="0"/>
              </a:spcAft>
            </a:pPr>
            <a:endParaRPr lang="en-US" altLang="en-US">
              <a:solidFill>
                <a:srgbClr val="000000"/>
              </a:solidFill>
              <a:latin typeface="Tahoma"/>
              <a:ea typeface=""/>
            </a:endParaRPr>
          </a:p>
        </p:txBody>
      </p:sp>
      <p:sp>
        <p:nvSpPr>
          <p:cNvPr id="6" name="Rectangle 1030"/>
          <p:cNvSpPr>
            <a:spLocks noGrp="1" noChangeArrowheads="1"/>
          </p:cNvSpPr>
          <p:nvPr>
            <p:ph type="sldNum" sz="quarter" idx="11"/>
          </p:nvPr>
        </p:nvSpPr>
        <p:spPr>
          <a:xfrm>
            <a:off x="6553200" y="6243638"/>
            <a:ext cx="2133600" cy="457200"/>
          </a:xfrm>
          <a:prstGeom prst="rect">
            <a:avLst/>
          </a:prstGeom>
          <a:ln/>
        </p:spPr>
        <p:txBody>
          <a:bodyPr/>
          <a:lstStyle>
            <a:lvl1pPr>
              <a:defRPr/>
            </a:lvl1pPr>
          </a:lstStyle>
          <a:p>
            <a:fld id="{9E97B092-8552-4BA4-B0E1-CE51B98A2A2D}" type="slidenum">
              <a:rPr lang="en-US" altLang="en-US">
                <a:solidFill>
                  <a:srgbClr val="000000">
                    <a:tint val="75000"/>
                  </a:srgbClr>
                </a:solidFill>
              </a:rPr>
              <a:pPr/>
              <a:t>‹#›</a:t>
            </a:fld>
            <a:endParaRPr lang="en-US" altLang="en-US">
              <a:solidFill>
                <a:srgbClr val="000000">
                  <a:tint val="75000"/>
                </a:srgbClr>
              </a:solidFill>
            </a:endParaRPr>
          </a:p>
        </p:txBody>
      </p:sp>
    </p:spTree>
    <p:extLst>
      <p:ext uri="{BB962C8B-B14F-4D97-AF65-F5344CB8AC3E}">
        <p14:creationId xmlns:p14="http://schemas.microsoft.com/office/powerpoint/2010/main" val="547195469"/>
      </p:ext>
    </p:extLst>
  </p:cSld>
  <p:clrMapOvr>
    <a:masterClrMapping/>
  </p:clrMapOvr>
  <p:transition/>
</p:sldLayout>
</file>

<file path=ppt/slideLayouts/slideLayout5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pPr defTabSz="457200" eaLnBrk="1" fontAlgn="auto" hangingPunct="1">
              <a:spcBef>
                <a:spcPts val="0"/>
              </a:spcBef>
              <a:spcAft>
                <a:spcPts val="0"/>
              </a:spcAft>
            </a:pPr>
            <a:endParaRPr lang="en-US" altLang="en-US">
              <a:solidFill>
                <a:srgbClr val="000000"/>
              </a:solidFill>
              <a:latin typeface="Tahoma"/>
              <a:ea typeface=""/>
            </a:endParaRPr>
          </a:p>
        </p:txBody>
      </p:sp>
      <p:sp>
        <p:nvSpPr>
          <p:cNvPr id="5" name="Rectangle 1030"/>
          <p:cNvSpPr>
            <a:spLocks noGrp="1" noChangeArrowheads="1"/>
          </p:cNvSpPr>
          <p:nvPr>
            <p:ph type="sldNum" sz="quarter" idx="11"/>
          </p:nvPr>
        </p:nvSpPr>
        <p:spPr>
          <a:xfrm>
            <a:off x="6553200" y="6243638"/>
            <a:ext cx="2133600" cy="457200"/>
          </a:xfrm>
          <a:prstGeom prst="rect">
            <a:avLst/>
          </a:prstGeom>
          <a:ln/>
        </p:spPr>
        <p:txBody>
          <a:bodyPr/>
          <a:lstStyle>
            <a:lvl1pPr>
              <a:defRPr/>
            </a:lvl1pPr>
          </a:lstStyle>
          <a:p>
            <a:fld id="{F44DDA66-0DFC-412A-A4B0-EFE91F0913E7}" type="slidenum">
              <a:rPr lang="en-US" altLang="en-US">
                <a:solidFill>
                  <a:srgbClr val="000000">
                    <a:tint val="75000"/>
                  </a:srgbClr>
                </a:solidFill>
              </a:rPr>
              <a:pPr/>
              <a:t>‹#›</a:t>
            </a:fld>
            <a:endParaRPr lang="en-US" altLang="en-US">
              <a:solidFill>
                <a:srgbClr val="000000">
                  <a:tint val="75000"/>
                </a:srgbClr>
              </a:solidFill>
            </a:endParaRPr>
          </a:p>
        </p:txBody>
      </p:sp>
    </p:spTree>
    <p:extLst>
      <p:ext uri="{BB962C8B-B14F-4D97-AF65-F5344CB8AC3E}">
        <p14:creationId xmlns:p14="http://schemas.microsoft.com/office/powerpoint/2010/main" val="1131524683"/>
      </p:ext>
    </p:extLst>
  </p:cSld>
  <p:clrMapOvr>
    <a:masterClrMapping/>
  </p:clrMapOvr>
  <p:transition/>
</p:sldLayout>
</file>

<file path=ppt/slideLayouts/slideLayout5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pPr defTabSz="457200" eaLnBrk="1" fontAlgn="auto" hangingPunct="1">
              <a:spcBef>
                <a:spcPts val="0"/>
              </a:spcBef>
              <a:spcAft>
                <a:spcPts val="0"/>
              </a:spcAft>
            </a:pPr>
            <a:endParaRPr lang="en-US" altLang="en-US">
              <a:solidFill>
                <a:srgbClr val="000000"/>
              </a:solidFill>
              <a:latin typeface="Tahoma"/>
              <a:ea typeface=""/>
            </a:endParaRPr>
          </a:p>
        </p:txBody>
      </p:sp>
      <p:sp>
        <p:nvSpPr>
          <p:cNvPr id="5" name="Rectangle 1030"/>
          <p:cNvSpPr>
            <a:spLocks noGrp="1" noChangeArrowheads="1"/>
          </p:cNvSpPr>
          <p:nvPr>
            <p:ph type="sldNum" sz="quarter" idx="11"/>
          </p:nvPr>
        </p:nvSpPr>
        <p:spPr>
          <a:xfrm>
            <a:off x="6553200" y="6243638"/>
            <a:ext cx="2133600" cy="457200"/>
          </a:xfrm>
          <a:prstGeom prst="rect">
            <a:avLst/>
          </a:prstGeom>
          <a:ln/>
        </p:spPr>
        <p:txBody>
          <a:bodyPr/>
          <a:lstStyle>
            <a:lvl1pPr>
              <a:defRPr/>
            </a:lvl1pPr>
          </a:lstStyle>
          <a:p>
            <a:fld id="{4D1F9A79-97CD-456A-8962-B51E5744B9CD}" type="slidenum">
              <a:rPr lang="en-US" altLang="en-US">
                <a:solidFill>
                  <a:srgbClr val="000000">
                    <a:tint val="75000"/>
                  </a:srgbClr>
                </a:solidFill>
              </a:rPr>
              <a:pPr/>
              <a:t>‹#›</a:t>
            </a:fld>
            <a:endParaRPr lang="en-US" altLang="en-US">
              <a:solidFill>
                <a:srgbClr val="000000">
                  <a:tint val="75000"/>
                </a:srgbClr>
              </a:solidFill>
            </a:endParaRPr>
          </a:p>
        </p:txBody>
      </p:sp>
    </p:spTree>
    <p:extLst>
      <p:ext uri="{BB962C8B-B14F-4D97-AF65-F5344CB8AC3E}">
        <p14:creationId xmlns:p14="http://schemas.microsoft.com/office/powerpoint/2010/main" val="3622470030"/>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800">
                <a:solidFill>
                  <a:schemeClr val="accent2"/>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647485846"/>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58249123"/>
      </p:ext>
    </p:extLst>
  </p:cSld>
  <p:clrMapOvr>
    <a:masterClrMapping/>
  </p:clrMapOvr>
  <p:transition/>
</p:sldLayout>
</file>

<file path=ppt/slideLayouts/slideLayout5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24982912"/>
      </p:ext>
    </p:extLst>
  </p:cSld>
  <p:clrMapOvr>
    <a:masterClrMapping/>
  </p:clrMapOvr>
  <p:transition/>
</p:sldLayout>
</file>

<file path=ppt/slideLayouts/slideLayout5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53111394"/>
      </p:ext>
    </p:extLst>
  </p:cSld>
  <p:clrMapOvr>
    <a:masterClrMapping/>
  </p:clrMapOvr>
  <p:transition/>
</p:sldLayout>
</file>

<file path=ppt/slideLayouts/slideLayout5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8223355"/>
      </p:ext>
    </p:extLst>
  </p:cSld>
  <p:clrMapOvr>
    <a:masterClrMapping/>
  </p:clrMapOvr>
  <p:transition/>
</p:sldLayout>
</file>

<file path=ppt/slideLayouts/slideLayout5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18779354"/>
      </p:ext>
    </p:extLst>
  </p:cSld>
  <p:clrMapOvr>
    <a:masterClrMapping/>
  </p:clrMapOvr>
  <p:transition/>
</p:sldLayout>
</file>

<file path=ppt/slideLayouts/slideLayout5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1177366"/>
      </p:ext>
    </p:extLst>
  </p:cSld>
  <p:clrMapOvr>
    <a:masterClrMapping/>
  </p:clrMapOvr>
  <p:transition/>
</p:sldLayout>
</file>

<file path=ppt/slideLayouts/slideLayout5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38921941"/>
      </p:ext>
    </p:extLst>
  </p:cSld>
  <p:clrMapOvr>
    <a:masterClrMapping/>
  </p:clrMapOvr>
  <p:transition/>
</p:sldLayout>
</file>

<file path=ppt/slideLayouts/slideLayout5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55370608"/>
      </p:ext>
    </p:extLst>
  </p:cSld>
  <p:clrMapOvr>
    <a:masterClrMapping/>
  </p:clrMapOvr>
  <p:transition/>
</p:sldLayout>
</file>

<file path=ppt/slideLayouts/slideLayout5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6953456"/>
      </p:ext>
    </p:extLst>
  </p:cSld>
  <p:clrMapOvr>
    <a:masterClrMapping/>
  </p:clrMapOvr>
  <p:transition/>
</p:sldLayout>
</file>

<file path=ppt/slideLayouts/slideLayout5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58389220"/>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Content Placeholder 2"/>
          <p:cNvSpPr>
            <a:spLocks noGrp="1"/>
          </p:cNvSpPr>
          <p:nvPr>
            <p:ph idx="13"/>
          </p:nvPr>
        </p:nvSpPr>
        <p:spPr>
          <a:xfrm>
            <a:off x="457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57200" y="274638"/>
            <a:ext cx="8229600" cy="532719"/>
          </a:xfrm>
          <a:prstGeom prst="rect">
            <a:avLst/>
          </a:prstGeom>
        </p:spPr>
        <p:txBody>
          <a:bodyPr/>
          <a:lstStyle>
            <a:lvl1pPr>
              <a:defRPr>
                <a:latin typeface="Arial"/>
              </a:defRPr>
            </a:lvl1pPr>
          </a:lstStyle>
          <a:p>
            <a:r>
              <a:rPr lang="en-US" dirty="0"/>
              <a:t>Click to edit Master title style</a:t>
            </a:r>
          </a:p>
        </p:txBody>
      </p:sp>
      <p:sp>
        <p:nvSpPr>
          <p:cNvPr id="10" name="Content Placeholder 2"/>
          <p:cNvSpPr>
            <a:spLocks noGrp="1"/>
          </p:cNvSpPr>
          <p:nvPr>
            <p:ph idx="14"/>
          </p:nvPr>
        </p:nvSpPr>
        <p:spPr>
          <a:xfrm>
            <a:off x="4648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0542122"/>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2990278"/>
      </p:ext>
    </p:extLst>
  </p:cSld>
  <p:clrMapOvr>
    <a:masterClrMapping/>
  </p:clrMapOvr>
  <p:transition/>
</p:sldLayout>
</file>

<file path=ppt/slideLayouts/slideLayout5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lIns="91440"/>
          <a:lstStyle>
            <a:lvl1pPr algn="ctr">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20D214A-2AFC-4BE3-89FE-6518807E148F}" type="datetime1">
              <a:rPr lang="en-US" smtClean="0"/>
              <a:t>2/6/19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2371968262"/>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E9021861-6BD7-4EE9-A68B-37E75913A333}" type="datetime1">
              <a:rPr lang="en-US" smtClean="0"/>
              <a:t>2/6/19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1742424009"/>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CE294271-EC2C-4AA4-B1D8-6325DBCD6885}" type="datetime1">
              <a:rPr lang="en-US" smtClean="0"/>
              <a:t>2/6/19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3831272565"/>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26C81D6-5C0A-4888-8AA2-94A703B72A86}" type="datetime1">
              <a:rPr lang="en-US" smtClean="0"/>
              <a:t>2/6/19</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2724606449"/>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8"/>
            <a:ext cx="2133600" cy="365125"/>
          </a:xfrm>
          <a:prstGeom prst="rect">
            <a:avLst/>
          </a:prstGeom>
        </p:spPr>
        <p:txBody>
          <a:bodyPr/>
          <a:lstStyle/>
          <a:p>
            <a:fld id="{5C6A7242-E7F0-452E-9AAD-6A266A1C3304}" type="datetime1">
              <a:rPr lang="en-US" smtClean="0"/>
              <a:t>2/6/19</a:t>
            </a:fld>
            <a:endParaRPr lang="en-US"/>
          </a:p>
        </p:txBody>
      </p:sp>
      <p:sp>
        <p:nvSpPr>
          <p:cNvPr id="8" name="Footer Placeholder 7"/>
          <p:cNvSpPr>
            <a:spLocks noGrp="1"/>
          </p:cNvSpPr>
          <p:nvPr>
            <p:ph type="ftr" sz="quarter" idx="11"/>
          </p:nvPr>
        </p:nvSpPr>
        <p:spPr>
          <a:xfrm>
            <a:off x="3124200" y="6356358"/>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1998863700"/>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8"/>
            <a:ext cx="2133600" cy="365125"/>
          </a:xfrm>
          <a:prstGeom prst="rect">
            <a:avLst/>
          </a:prstGeom>
        </p:spPr>
        <p:txBody>
          <a:bodyPr/>
          <a:lstStyle/>
          <a:p>
            <a:fld id="{E4A2E865-F686-4BA8-A1F8-7363E1251590}" type="datetime1">
              <a:rPr lang="en-US" smtClean="0"/>
              <a:t>2/6/19</a:t>
            </a:fld>
            <a:endParaRPr lang="en-US"/>
          </a:p>
        </p:txBody>
      </p:sp>
      <p:sp>
        <p:nvSpPr>
          <p:cNvPr id="4" name="Footer Placeholder 3"/>
          <p:cNvSpPr>
            <a:spLocks noGrp="1"/>
          </p:cNvSpPr>
          <p:nvPr>
            <p:ph type="ftr" sz="quarter" idx="11"/>
          </p:nvPr>
        </p:nvSpPr>
        <p:spPr>
          <a:xfrm>
            <a:off x="3124200" y="6356358"/>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3295263146"/>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8"/>
            <a:ext cx="2133600" cy="365125"/>
          </a:xfrm>
          <a:prstGeom prst="rect">
            <a:avLst/>
          </a:prstGeom>
        </p:spPr>
        <p:txBody>
          <a:bodyPr/>
          <a:lstStyle/>
          <a:p>
            <a:fld id="{13858B6D-F0A8-4A5A-A21C-F2DDFAEE91CA}" type="datetime1">
              <a:rPr lang="en-US" smtClean="0"/>
              <a:t>2/6/19</a:t>
            </a:fld>
            <a:endParaRPr lang="en-US"/>
          </a:p>
        </p:txBody>
      </p:sp>
      <p:sp>
        <p:nvSpPr>
          <p:cNvPr id="3" name="Footer Placeholder 2"/>
          <p:cNvSpPr>
            <a:spLocks noGrp="1"/>
          </p:cNvSpPr>
          <p:nvPr>
            <p:ph type="ftr" sz="quarter" idx="11"/>
          </p:nvPr>
        </p:nvSpPr>
        <p:spPr>
          <a:xfrm>
            <a:off x="3124200" y="6356358"/>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2350845323"/>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4BE59F63-4AED-4D19-AEDC-2344A5DC207C}" type="datetime1">
              <a:rPr lang="en-US" smtClean="0"/>
              <a:t>2/6/19</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3597174324"/>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E2DF23D-22DE-41A0-9045-8939205C2A67}" type="datetime1">
              <a:rPr lang="en-US" smtClean="0"/>
              <a:t>2/6/19</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30347278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Text Placeholder 2"/>
          <p:cNvSpPr>
            <a:spLocks noGrp="1"/>
          </p:cNvSpPr>
          <p:nvPr>
            <p:ph type="body" idx="1"/>
          </p:nvPr>
        </p:nvSpPr>
        <p:spPr>
          <a:xfrm>
            <a:off x="457200" y="1170214"/>
            <a:ext cx="4040188"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4645025" y="1170214"/>
            <a:ext cx="4041775"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Picture Placeholder 10"/>
          <p:cNvSpPr>
            <a:spLocks noGrp="1"/>
          </p:cNvSpPr>
          <p:nvPr>
            <p:ph type="pic" sz="quarter" idx="13"/>
          </p:nvPr>
        </p:nvSpPr>
        <p:spPr>
          <a:xfrm>
            <a:off x="457200"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
        <p:nvSpPr>
          <p:cNvPr id="12" name="Picture Placeholder 10"/>
          <p:cNvSpPr>
            <a:spLocks noGrp="1"/>
          </p:cNvSpPr>
          <p:nvPr>
            <p:ph type="pic" sz="quarter" idx="14"/>
          </p:nvPr>
        </p:nvSpPr>
        <p:spPr>
          <a:xfrm>
            <a:off x="4649788"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Tree>
    <p:extLst>
      <p:ext uri="{BB962C8B-B14F-4D97-AF65-F5344CB8AC3E}">
        <p14:creationId xmlns:p14="http://schemas.microsoft.com/office/powerpoint/2010/main" val="1284382925"/>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206B5BB5-C062-4C16-8C4E-0D7EE65EA5A7}" type="datetime1">
              <a:rPr lang="en-US" smtClean="0"/>
              <a:t>2/6/19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331289017"/>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3CCC17E-136C-4D5B-9C83-1E9F6F691804}" type="datetime1">
              <a:rPr lang="en-US" smtClean="0"/>
              <a:t>2/6/19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881778821"/>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714B2CC6-BCAC-1643-AB78-C2ADF490D950}"/>
              </a:ext>
            </a:extLst>
          </p:cNvPr>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0751B17A-BF36-4842-B734-E23F1865B0C4}"/>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28F08601-02AD-6D40-B66A-AFD9E5D60950}"/>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8055B2BB-4A1A-D34E-80ED-672CDAF1ADB7}"/>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6F15F5C2-BAE1-1849-939C-51DA7DCD9ABF}"/>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7013B461-D351-8C4C-8D06-99189598BB72}"/>
              </a:ext>
            </a:extLst>
          </p:cNvPr>
          <p:cNvSpPr>
            <a:spLocks noGrp="1" noChangeArrowheads="1"/>
          </p:cNvSpPr>
          <p:nvPr>
            <p:ph type="sldNum" sz="quarter" idx="12"/>
          </p:nvPr>
        </p:nvSpPr>
        <p:spPr/>
        <p:txBody>
          <a:bodyPr/>
          <a:lstStyle>
            <a:lvl1pPr>
              <a:defRPr sz="1200"/>
            </a:lvl1pPr>
          </a:lstStyle>
          <a:p>
            <a:fld id="{DE858C0F-DBE4-7F41-93EF-EEDB90BFFB25}" type="slidenum">
              <a:rPr lang="en-US" altLang="en-US"/>
              <a:pPr/>
              <a:t>‹#›</a:t>
            </a:fld>
            <a:endParaRPr lang="en-US" altLang="en-US"/>
          </a:p>
        </p:txBody>
      </p:sp>
    </p:spTree>
    <p:extLst>
      <p:ext uri="{BB962C8B-B14F-4D97-AF65-F5344CB8AC3E}">
        <p14:creationId xmlns:p14="http://schemas.microsoft.com/office/powerpoint/2010/main" val="1693292497"/>
      </p:ext>
    </p:extLst>
  </p:cSld>
  <p:clrMapOvr>
    <a:masterClrMapping/>
  </p:clrMapOvr>
  <p:transition/>
</p:sldLayout>
</file>

<file path=ppt/slideLayouts/slideLayout6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1320C456-BAB2-674B-9279-F74D1E6BAEB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87C3D555-B1CA-AC40-8B14-51B307E08C9C}"/>
              </a:ext>
            </a:extLst>
          </p:cNvPr>
          <p:cNvSpPr>
            <a:spLocks noGrp="1" noChangeArrowheads="1"/>
          </p:cNvSpPr>
          <p:nvPr>
            <p:ph type="sldNum" sz="quarter" idx="11"/>
          </p:nvPr>
        </p:nvSpPr>
        <p:spPr>
          <a:ln/>
        </p:spPr>
        <p:txBody>
          <a:bodyPr/>
          <a:lstStyle>
            <a:lvl1pPr>
              <a:defRPr/>
            </a:lvl1pPr>
          </a:lstStyle>
          <a:p>
            <a:fld id="{1BBEC082-DB60-894D-A65F-EC5CC660E7FA}" type="slidenum">
              <a:rPr lang="en-US" altLang="en-US"/>
              <a:pPr/>
              <a:t>‹#›</a:t>
            </a:fld>
            <a:endParaRPr lang="en-US" altLang="en-US"/>
          </a:p>
        </p:txBody>
      </p:sp>
    </p:spTree>
    <p:extLst>
      <p:ext uri="{BB962C8B-B14F-4D97-AF65-F5344CB8AC3E}">
        <p14:creationId xmlns:p14="http://schemas.microsoft.com/office/powerpoint/2010/main" val="898562402"/>
      </p:ext>
    </p:extLst>
  </p:cSld>
  <p:clrMapOvr>
    <a:masterClrMapping/>
  </p:clrMapOvr>
  <p:transition/>
</p:sldLayout>
</file>

<file path=ppt/slideLayouts/slideLayout6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5D8824E4-CBD0-324D-B203-16810E3CD229}"/>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9883843B-4311-F64D-ABF4-8C528A440053}"/>
              </a:ext>
            </a:extLst>
          </p:cNvPr>
          <p:cNvSpPr>
            <a:spLocks noGrp="1" noChangeArrowheads="1"/>
          </p:cNvSpPr>
          <p:nvPr>
            <p:ph type="sldNum" sz="quarter" idx="11"/>
          </p:nvPr>
        </p:nvSpPr>
        <p:spPr>
          <a:ln/>
        </p:spPr>
        <p:txBody>
          <a:bodyPr/>
          <a:lstStyle>
            <a:lvl1pPr>
              <a:defRPr/>
            </a:lvl1pPr>
          </a:lstStyle>
          <a:p>
            <a:fld id="{9BFABF82-8CD4-944F-9794-F4BB55EAA671}" type="slidenum">
              <a:rPr lang="en-US" altLang="en-US"/>
              <a:pPr/>
              <a:t>‹#›</a:t>
            </a:fld>
            <a:endParaRPr lang="en-US" altLang="en-US"/>
          </a:p>
        </p:txBody>
      </p:sp>
    </p:spTree>
    <p:extLst>
      <p:ext uri="{BB962C8B-B14F-4D97-AF65-F5344CB8AC3E}">
        <p14:creationId xmlns:p14="http://schemas.microsoft.com/office/powerpoint/2010/main" val="144037725"/>
      </p:ext>
    </p:extLst>
  </p:cSld>
  <p:clrMapOvr>
    <a:masterClrMapping/>
  </p:clrMapOvr>
  <p:transition/>
</p:sldLayout>
</file>

<file path=ppt/slideLayouts/slideLayout6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BFDEB397-DCF4-E046-9CEF-3C1373D51AA2}"/>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0E8B1ECD-5EF8-C347-8080-250C48299511}"/>
              </a:ext>
            </a:extLst>
          </p:cNvPr>
          <p:cNvSpPr>
            <a:spLocks noGrp="1" noChangeArrowheads="1"/>
          </p:cNvSpPr>
          <p:nvPr>
            <p:ph type="sldNum" sz="quarter" idx="11"/>
          </p:nvPr>
        </p:nvSpPr>
        <p:spPr>
          <a:ln/>
        </p:spPr>
        <p:txBody>
          <a:bodyPr/>
          <a:lstStyle>
            <a:lvl1pPr>
              <a:defRPr/>
            </a:lvl1pPr>
          </a:lstStyle>
          <a:p>
            <a:fld id="{BB7531F1-CE42-F44C-9E97-BCF6159B0BFB}" type="slidenum">
              <a:rPr lang="en-US" altLang="en-US"/>
              <a:pPr/>
              <a:t>‹#›</a:t>
            </a:fld>
            <a:endParaRPr lang="en-US" altLang="en-US"/>
          </a:p>
        </p:txBody>
      </p:sp>
    </p:spTree>
    <p:extLst>
      <p:ext uri="{BB962C8B-B14F-4D97-AF65-F5344CB8AC3E}">
        <p14:creationId xmlns:p14="http://schemas.microsoft.com/office/powerpoint/2010/main" val="1393915862"/>
      </p:ext>
    </p:extLst>
  </p:cSld>
  <p:clrMapOvr>
    <a:masterClrMapping/>
  </p:clrMapOvr>
  <p:transition/>
</p:sldLayout>
</file>

<file path=ppt/slideLayouts/slideLayout6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A77F40A4-3E89-1B45-BEBF-0AA9EDBC37F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7B6CB434-7272-F144-B3EB-748B298E8A16}"/>
              </a:ext>
            </a:extLst>
          </p:cNvPr>
          <p:cNvSpPr>
            <a:spLocks noGrp="1" noChangeArrowheads="1"/>
          </p:cNvSpPr>
          <p:nvPr>
            <p:ph type="sldNum" sz="quarter" idx="11"/>
          </p:nvPr>
        </p:nvSpPr>
        <p:spPr>
          <a:ln/>
        </p:spPr>
        <p:txBody>
          <a:bodyPr/>
          <a:lstStyle>
            <a:lvl1pPr>
              <a:defRPr/>
            </a:lvl1pPr>
          </a:lstStyle>
          <a:p>
            <a:fld id="{4BF0034D-4554-BD42-802B-E49E3DC77C97}" type="slidenum">
              <a:rPr lang="en-US" altLang="en-US"/>
              <a:pPr/>
              <a:t>‹#›</a:t>
            </a:fld>
            <a:endParaRPr lang="en-US" altLang="en-US"/>
          </a:p>
        </p:txBody>
      </p:sp>
    </p:spTree>
    <p:extLst>
      <p:ext uri="{BB962C8B-B14F-4D97-AF65-F5344CB8AC3E}">
        <p14:creationId xmlns:p14="http://schemas.microsoft.com/office/powerpoint/2010/main" val="2819244013"/>
      </p:ext>
    </p:extLst>
  </p:cSld>
  <p:clrMapOvr>
    <a:masterClrMapping/>
  </p:clrMapOvr>
  <p:transition/>
</p:sldLayout>
</file>

<file path=ppt/slideLayouts/slideLayout6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533EA543-58EC-1145-A87A-818F11E2CBD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17CD2823-E242-7D44-9F36-68BECE5A08D6}"/>
              </a:ext>
            </a:extLst>
          </p:cNvPr>
          <p:cNvSpPr>
            <a:spLocks noGrp="1" noChangeArrowheads="1"/>
          </p:cNvSpPr>
          <p:nvPr>
            <p:ph type="sldNum" sz="quarter" idx="11"/>
          </p:nvPr>
        </p:nvSpPr>
        <p:spPr>
          <a:ln/>
        </p:spPr>
        <p:txBody>
          <a:bodyPr/>
          <a:lstStyle>
            <a:lvl1pPr>
              <a:defRPr/>
            </a:lvl1pPr>
          </a:lstStyle>
          <a:p>
            <a:fld id="{28AF0954-8371-A644-8944-406A45A852A9}" type="slidenum">
              <a:rPr lang="en-US" altLang="en-US"/>
              <a:pPr/>
              <a:t>‹#›</a:t>
            </a:fld>
            <a:endParaRPr lang="en-US" altLang="en-US"/>
          </a:p>
        </p:txBody>
      </p:sp>
    </p:spTree>
    <p:extLst>
      <p:ext uri="{BB962C8B-B14F-4D97-AF65-F5344CB8AC3E}">
        <p14:creationId xmlns:p14="http://schemas.microsoft.com/office/powerpoint/2010/main" val="2637286277"/>
      </p:ext>
    </p:extLst>
  </p:cSld>
  <p:clrMapOvr>
    <a:masterClrMapping/>
  </p:clrMapOvr>
  <p:transition/>
</p:sldLayout>
</file>

<file path=ppt/slideLayouts/slideLayout6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D401DBD6-0D40-914C-A4A9-0E1A05620945}"/>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8D2885C7-A8DE-944D-A733-91FB1D23A917}"/>
              </a:ext>
            </a:extLst>
          </p:cNvPr>
          <p:cNvSpPr>
            <a:spLocks noGrp="1" noChangeArrowheads="1"/>
          </p:cNvSpPr>
          <p:nvPr>
            <p:ph type="sldNum" sz="quarter" idx="11"/>
          </p:nvPr>
        </p:nvSpPr>
        <p:spPr>
          <a:ln/>
        </p:spPr>
        <p:txBody>
          <a:bodyPr/>
          <a:lstStyle>
            <a:lvl1pPr>
              <a:defRPr/>
            </a:lvl1pPr>
          </a:lstStyle>
          <a:p>
            <a:fld id="{1BBB2226-A9FA-DB47-9CF0-2E287A38960E}" type="slidenum">
              <a:rPr lang="en-US" altLang="en-US"/>
              <a:pPr/>
              <a:t>‹#›</a:t>
            </a:fld>
            <a:endParaRPr lang="en-US" altLang="en-US"/>
          </a:p>
        </p:txBody>
      </p:sp>
    </p:spTree>
    <p:extLst>
      <p:ext uri="{BB962C8B-B14F-4D97-AF65-F5344CB8AC3E}">
        <p14:creationId xmlns:p14="http://schemas.microsoft.com/office/powerpoint/2010/main" val="1369390148"/>
      </p:ext>
    </p:extLst>
  </p:cSld>
  <p:clrMapOvr>
    <a:masterClrMapping/>
  </p:clrMapOvr>
  <p:transition/>
</p:sldLayout>
</file>

<file path=ppt/slideLayouts/slideLayout6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6F3099B0-B9D2-8449-B33E-AE3FA8363DE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8D5B7DF8-5103-1B42-996C-8AA394272AE5}"/>
              </a:ext>
            </a:extLst>
          </p:cNvPr>
          <p:cNvSpPr>
            <a:spLocks noGrp="1" noChangeArrowheads="1"/>
          </p:cNvSpPr>
          <p:nvPr>
            <p:ph type="sldNum" sz="quarter" idx="11"/>
          </p:nvPr>
        </p:nvSpPr>
        <p:spPr>
          <a:ln/>
        </p:spPr>
        <p:txBody>
          <a:bodyPr/>
          <a:lstStyle>
            <a:lvl1pPr>
              <a:defRPr/>
            </a:lvl1pPr>
          </a:lstStyle>
          <a:p>
            <a:fld id="{FF674C63-9CEC-E640-98D8-DC688D3DD9E4}" type="slidenum">
              <a:rPr lang="en-US" altLang="en-US"/>
              <a:pPr/>
              <a:t>‹#›</a:t>
            </a:fld>
            <a:endParaRPr lang="en-US" altLang="en-US"/>
          </a:p>
        </p:txBody>
      </p:sp>
    </p:spTree>
    <p:extLst>
      <p:ext uri="{BB962C8B-B14F-4D97-AF65-F5344CB8AC3E}">
        <p14:creationId xmlns:p14="http://schemas.microsoft.com/office/powerpoint/2010/main" val="3388007765"/>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756813581"/>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A500CE77-FA0E-B448-AA17-55A6703F6BA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9B609F3A-95A7-5841-8128-4F348A5B515C}"/>
              </a:ext>
            </a:extLst>
          </p:cNvPr>
          <p:cNvSpPr>
            <a:spLocks noGrp="1" noChangeArrowheads="1"/>
          </p:cNvSpPr>
          <p:nvPr>
            <p:ph type="sldNum" sz="quarter" idx="11"/>
          </p:nvPr>
        </p:nvSpPr>
        <p:spPr>
          <a:ln/>
        </p:spPr>
        <p:txBody>
          <a:bodyPr/>
          <a:lstStyle>
            <a:lvl1pPr>
              <a:defRPr/>
            </a:lvl1pPr>
          </a:lstStyle>
          <a:p>
            <a:fld id="{1DB733DC-D3FD-4841-8A7A-4F4AB73A1310}" type="slidenum">
              <a:rPr lang="en-US" altLang="en-US"/>
              <a:pPr/>
              <a:t>‹#›</a:t>
            </a:fld>
            <a:endParaRPr lang="en-US" altLang="en-US"/>
          </a:p>
        </p:txBody>
      </p:sp>
    </p:spTree>
    <p:extLst>
      <p:ext uri="{BB962C8B-B14F-4D97-AF65-F5344CB8AC3E}">
        <p14:creationId xmlns:p14="http://schemas.microsoft.com/office/powerpoint/2010/main" val="126458397"/>
      </p:ext>
    </p:extLst>
  </p:cSld>
  <p:clrMapOvr>
    <a:masterClrMapping/>
  </p:clrMapOvr>
  <p:transition/>
</p:sldLayout>
</file>

<file path=ppt/slideLayouts/slideLayout6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2DCD27D1-ECFD-F447-88C4-5B5CD7C64464}"/>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CFB4D705-4483-1248-A730-79BF1918ACC8}"/>
              </a:ext>
            </a:extLst>
          </p:cNvPr>
          <p:cNvSpPr>
            <a:spLocks noGrp="1" noChangeArrowheads="1"/>
          </p:cNvSpPr>
          <p:nvPr>
            <p:ph type="sldNum" sz="quarter" idx="11"/>
          </p:nvPr>
        </p:nvSpPr>
        <p:spPr>
          <a:ln/>
        </p:spPr>
        <p:txBody>
          <a:bodyPr/>
          <a:lstStyle>
            <a:lvl1pPr>
              <a:defRPr/>
            </a:lvl1pPr>
          </a:lstStyle>
          <a:p>
            <a:fld id="{F3317078-9EBE-8343-B263-FE4EDA0B86E1}" type="slidenum">
              <a:rPr lang="en-US" altLang="en-US"/>
              <a:pPr/>
              <a:t>‹#›</a:t>
            </a:fld>
            <a:endParaRPr lang="en-US" altLang="en-US"/>
          </a:p>
        </p:txBody>
      </p:sp>
    </p:spTree>
    <p:extLst>
      <p:ext uri="{BB962C8B-B14F-4D97-AF65-F5344CB8AC3E}">
        <p14:creationId xmlns:p14="http://schemas.microsoft.com/office/powerpoint/2010/main" val="2489786302"/>
      </p:ext>
    </p:extLst>
  </p:cSld>
  <p:clrMapOvr>
    <a:masterClrMapping/>
  </p:clrMapOvr>
  <p:transition/>
</p:sldLayout>
</file>

<file path=ppt/slideLayouts/slideLayout6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67F7E7C7-D54C-7E42-B902-18631D0E50C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B0C1EF86-4B10-0E4B-87A4-4C31410E3E8A}"/>
              </a:ext>
            </a:extLst>
          </p:cNvPr>
          <p:cNvSpPr>
            <a:spLocks noGrp="1" noChangeArrowheads="1"/>
          </p:cNvSpPr>
          <p:nvPr>
            <p:ph type="sldNum" sz="quarter" idx="11"/>
          </p:nvPr>
        </p:nvSpPr>
        <p:spPr>
          <a:ln/>
        </p:spPr>
        <p:txBody>
          <a:bodyPr/>
          <a:lstStyle>
            <a:lvl1pPr>
              <a:defRPr/>
            </a:lvl1pPr>
          </a:lstStyle>
          <a:p>
            <a:fld id="{DAEEAFA2-6AF3-564D-8551-0ACDAB9DDF09}" type="slidenum">
              <a:rPr lang="en-US" altLang="en-US"/>
              <a:pPr/>
              <a:t>‹#›</a:t>
            </a:fld>
            <a:endParaRPr lang="en-US" altLang="en-US"/>
          </a:p>
        </p:txBody>
      </p:sp>
    </p:spTree>
    <p:extLst>
      <p:ext uri="{BB962C8B-B14F-4D97-AF65-F5344CB8AC3E}">
        <p14:creationId xmlns:p14="http://schemas.microsoft.com/office/powerpoint/2010/main" val="3367106101"/>
      </p:ext>
    </p:extLst>
  </p:cSld>
  <p:clrMapOvr>
    <a:masterClrMapping/>
  </p:clrMapOvr>
  <p:transition/>
</p:sldLayout>
</file>

<file path=ppt/slideLayouts/slideLayout61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2C90C948-2B96-0640-82B2-1E954D9CB72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2E2E6134-7558-6D42-88BC-6E9B9E7448A4}"/>
              </a:ext>
            </a:extLst>
          </p:cNvPr>
          <p:cNvSpPr>
            <a:spLocks noGrp="1" noChangeArrowheads="1"/>
          </p:cNvSpPr>
          <p:nvPr>
            <p:ph type="sldNum" sz="quarter" idx="11"/>
          </p:nvPr>
        </p:nvSpPr>
        <p:spPr>
          <a:ln/>
        </p:spPr>
        <p:txBody>
          <a:bodyPr/>
          <a:lstStyle>
            <a:lvl1pPr>
              <a:defRPr/>
            </a:lvl1pPr>
          </a:lstStyle>
          <a:p>
            <a:fld id="{F0A436F3-25BF-5246-8097-CFB6BF81F56B}" type="slidenum">
              <a:rPr lang="en-US" altLang="en-US"/>
              <a:pPr/>
              <a:t>‹#›</a:t>
            </a:fld>
            <a:endParaRPr lang="en-US" altLang="en-US"/>
          </a:p>
        </p:txBody>
      </p:sp>
    </p:spTree>
    <p:extLst>
      <p:ext uri="{BB962C8B-B14F-4D97-AF65-F5344CB8AC3E}">
        <p14:creationId xmlns:p14="http://schemas.microsoft.com/office/powerpoint/2010/main" val="3308775257"/>
      </p:ext>
    </p:extLst>
  </p:cSld>
  <p:clrMapOvr>
    <a:masterClrMapping/>
  </p:clrMapOvr>
  <p:transition/>
</p:sldLayout>
</file>

<file path=ppt/slideLayouts/slideLayout6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Tree>
    <p:extLst>
      <p:ext uri="{BB962C8B-B14F-4D97-AF65-F5344CB8AC3E}">
        <p14:creationId xmlns:p14="http://schemas.microsoft.com/office/powerpoint/2010/main" val="258633029"/>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12"/>
          </p:nvPr>
        </p:nvSpPr>
        <p:spPr>
          <a:xfrm>
            <a:off x="8077200" y="6340475"/>
            <a:ext cx="685800" cy="365125"/>
          </a:xfrm>
        </p:spPr>
        <p:txBody>
          <a:bodyPr/>
          <a:lstStyle>
            <a:lvl1pPr>
              <a:defRPr sz="2000">
                <a:latin typeface="Cambria Math" panose="02040503050406030204" pitchFamily="18" charset="0"/>
                <a:ea typeface="Cambria Math" panose="02040503050406030204" pitchFamily="18" charset="0"/>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7723186"/>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28261790"/>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71843977"/>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45981097"/>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4568634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256587941"/>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21395751"/>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30985909"/>
      </p:ext>
    </p:extLst>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22452343"/>
      </p:ext>
    </p:extLst>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59662855"/>
      </p:ext>
    </p:extLst>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12803304"/>
      </p:ext>
    </p:extLst>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79768167"/>
      </p:ext>
    </p:extLst>
  </p:cSld>
  <p:clrMapOvr>
    <a:masterClrMapping/>
  </p:clrMapOvr>
  <p:transition/>
</p:sldLayout>
</file>

<file path=ppt/slideLayouts/slideLayout6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7380996"/>
      </p:ext>
    </p:extLst>
  </p:cSld>
  <p:clrMapOvr>
    <a:masterClrMapping/>
  </p:clrMapOvr>
  <p:transition/>
</p:sldLayout>
</file>

<file path=ppt/slideLayouts/slideLayout6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53566714"/>
      </p:ext>
    </p:extLst>
  </p:cSld>
  <p:clrMapOvr>
    <a:masterClrMapping/>
  </p:clrMapOvr>
  <p:transition/>
</p:sldLayout>
</file>

<file path=ppt/slideLayouts/slideLayout6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32418516"/>
      </p:ext>
    </p:extLst>
  </p:cSld>
  <p:clrMapOvr>
    <a:masterClrMapping/>
  </p:clrMapOvr>
  <p:transition/>
</p:sldLayout>
</file>

<file path=ppt/slideLayouts/slideLayout6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8779011"/>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atin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700729064"/>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26855524"/>
      </p:ext>
    </p:extLst>
  </p:cSld>
  <p:clrMapOvr>
    <a:masterClrMapping/>
  </p:clrMapOvr>
  <p:transition/>
</p:sldLayout>
</file>

<file path=ppt/slideLayouts/slideLayout6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65715347"/>
      </p:ext>
    </p:extLst>
  </p:cSld>
  <p:clrMapOvr>
    <a:masterClrMapping/>
  </p:clrMapOvr>
  <p:transition/>
</p:sldLayout>
</file>

<file path=ppt/slideLayouts/slideLayout6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9175429"/>
      </p:ext>
    </p:extLst>
  </p:cSld>
  <p:clrMapOvr>
    <a:masterClrMapping/>
  </p:clrMapOvr>
  <p:transition/>
</p:sldLayout>
</file>

<file path=ppt/slideLayouts/slideLayout6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70605626"/>
      </p:ext>
    </p:extLst>
  </p:cSld>
  <p:clrMapOvr>
    <a:masterClrMapping/>
  </p:clrMapOvr>
  <p:transition/>
</p:sldLayout>
</file>

<file path=ppt/slideLayouts/slideLayout6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28528212"/>
      </p:ext>
    </p:extLst>
  </p:cSld>
  <p:clrMapOvr>
    <a:masterClrMapping/>
  </p:clrMapOvr>
  <p:transition/>
</p:sldLayout>
</file>

<file path=ppt/slideLayouts/slideLayout6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06080133"/>
      </p:ext>
    </p:extLst>
  </p:cSld>
  <p:clrMapOvr>
    <a:masterClrMapping/>
  </p:clrMapOvr>
  <p:transition/>
</p:sldLayout>
</file>

<file path=ppt/slideLayouts/slideLayout6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08C9543E-5205-9747-9651-834D4A4090BA}" type="slidenum">
              <a:rPr lang="en-US"/>
              <a:pPr/>
              <a:t>‹#›</a:t>
            </a:fld>
            <a:endParaRPr lang="en-US"/>
          </a:p>
        </p:txBody>
      </p:sp>
    </p:spTree>
    <p:extLst>
      <p:ext uri="{BB962C8B-B14F-4D97-AF65-F5344CB8AC3E}">
        <p14:creationId xmlns:p14="http://schemas.microsoft.com/office/powerpoint/2010/main" val="4224539267"/>
      </p:ext>
    </p:extLst>
  </p:cSld>
  <p:clrMapOvr>
    <a:masterClrMapping/>
  </p:clrMapOvr>
  <p:transition/>
</p:sldLayout>
</file>

<file path=ppt/slideLayouts/slideLayout6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27F28456-B93E-5440-A8F9-7EDDF5DA4557}" type="slidenum">
              <a:rPr lang="en-US"/>
              <a:pPr/>
              <a:t>‹#›</a:t>
            </a:fld>
            <a:endParaRPr lang="en-US"/>
          </a:p>
        </p:txBody>
      </p:sp>
    </p:spTree>
    <p:extLst>
      <p:ext uri="{BB962C8B-B14F-4D97-AF65-F5344CB8AC3E}">
        <p14:creationId xmlns:p14="http://schemas.microsoft.com/office/powerpoint/2010/main" val="3818318870"/>
      </p:ext>
    </p:extLst>
  </p:cSld>
  <p:clrMapOvr>
    <a:masterClrMapping/>
  </p:clrMapOvr>
  <p:transition/>
</p:sldLayout>
</file>

<file path=ppt/slideLayouts/slideLayout6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05E74C4-6B34-3540-BD78-3BF22C79F728}" type="slidenum">
              <a:rPr lang="en-US"/>
              <a:pPr/>
              <a:t>‹#›</a:t>
            </a:fld>
            <a:endParaRPr lang="en-US"/>
          </a:p>
        </p:txBody>
      </p:sp>
    </p:spTree>
    <p:extLst>
      <p:ext uri="{BB962C8B-B14F-4D97-AF65-F5344CB8AC3E}">
        <p14:creationId xmlns:p14="http://schemas.microsoft.com/office/powerpoint/2010/main" val="3693733649"/>
      </p:ext>
    </p:extLst>
  </p:cSld>
  <p:clrMapOvr>
    <a:masterClrMapping/>
  </p:clrMapOvr>
  <p:transition/>
</p:sldLayout>
</file>

<file path=ppt/slideLayouts/slideLayout6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8C3A4C24-166C-5343-9210-F74E0D4C9304}" type="slidenum">
              <a:rPr lang="en-US"/>
              <a:pPr/>
              <a:t>‹#›</a:t>
            </a:fld>
            <a:endParaRPr lang="en-US"/>
          </a:p>
        </p:txBody>
      </p:sp>
    </p:spTree>
    <p:extLst>
      <p:ext uri="{BB962C8B-B14F-4D97-AF65-F5344CB8AC3E}">
        <p14:creationId xmlns:p14="http://schemas.microsoft.com/office/powerpoint/2010/main" val="2281327910"/>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
        <p:nvSpPr>
          <p:cNvPr id="6" name="Text Placeholder 2"/>
          <p:cNvSpPr>
            <a:spLocks noGrp="1"/>
          </p:cNvSpPr>
          <p:nvPr>
            <p:ph idx="1" hasCustomPrompt="1"/>
          </p:nvPr>
        </p:nvSpPr>
        <p:spPr>
          <a:xfrm>
            <a:off x="457200" y="1161143"/>
            <a:ext cx="8229600" cy="452596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latin typeface="Arial"/>
              </a:defRPr>
            </a:lvl1pPr>
            <a:lvl2pPr>
              <a:defRPr>
                <a:latin typeface="Arial"/>
              </a:defRPr>
            </a:lvl2pPr>
            <a:lvl3pPr>
              <a:defRPr>
                <a:latin typeface="Arial"/>
              </a:defRPr>
            </a:lvl3pPr>
          </a:lstStyle>
          <a:p>
            <a:pPr marL="342900" marR="0" lvl="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pPr>
            <a:r>
              <a:rPr kumimoji="0" lang="en-US" sz="2800" b="0" i="0" u="none" strike="noStrike" kern="1200" cap="none" spc="0" normalizeH="0" baseline="0" noProof="0" dirty="0">
                <a:ln>
                  <a:noFill/>
                </a:ln>
                <a:solidFill>
                  <a:srgbClr val="585858"/>
                </a:solidFill>
                <a:effectLst/>
                <a:uLnTx/>
                <a:uFillTx/>
                <a:latin typeface="Arial"/>
                <a:ea typeface="+mn-ea"/>
                <a:cs typeface="+mn-cs"/>
              </a:rPr>
              <a:t>Click to edit Master text styles</a:t>
            </a:r>
          </a:p>
          <a:p>
            <a:pPr marL="742950" marR="0" lvl="1" indent="-28575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400" b="0" i="0" u="none" strike="noStrike" kern="1200" cap="none" spc="0" normalizeH="0" baseline="0" noProof="0" dirty="0">
                <a:ln>
                  <a:noFill/>
                </a:ln>
                <a:solidFill>
                  <a:srgbClr val="A1A1A1"/>
                </a:solidFill>
                <a:effectLst/>
                <a:uLnTx/>
                <a:uFillTx/>
                <a:latin typeface="Arial"/>
                <a:ea typeface="+mn-ea"/>
                <a:cs typeface="+mn-cs"/>
              </a:rPr>
              <a:t>Second level</a:t>
            </a:r>
          </a:p>
          <a:p>
            <a:pPr marL="1143000" marR="0" lvl="2" indent="-2286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Third level</a:t>
            </a:r>
          </a:p>
        </p:txBody>
      </p:sp>
    </p:spTree>
    <p:extLst>
      <p:ext uri="{BB962C8B-B14F-4D97-AF65-F5344CB8AC3E}">
        <p14:creationId xmlns:p14="http://schemas.microsoft.com/office/powerpoint/2010/main" val="634875511"/>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713D87D2-DA19-8940-8B3B-FF8552C5B77C}" type="slidenum">
              <a:rPr lang="en-US"/>
              <a:pPr/>
              <a:t>‹#›</a:t>
            </a:fld>
            <a:endParaRPr lang="en-US"/>
          </a:p>
        </p:txBody>
      </p:sp>
    </p:spTree>
    <p:extLst>
      <p:ext uri="{BB962C8B-B14F-4D97-AF65-F5344CB8AC3E}">
        <p14:creationId xmlns:p14="http://schemas.microsoft.com/office/powerpoint/2010/main" val="3055922232"/>
      </p:ext>
    </p:extLst>
  </p:cSld>
  <p:clrMapOvr>
    <a:masterClrMapping/>
  </p:clrMapOvr>
  <p:transition/>
</p:sldLayout>
</file>

<file path=ppt/slideLayouts/slideLayout6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A2AE99FD-8268-5940-A9CC-24B1D52103AE}" type="slidenum">
              <a:rPr lang="en-US"/>
              <a:pPr/>
              <a:t>‹#›</a:t>
            </a:fld>
            <a:endParaRPr lang="en-US"/>
          </a:p>
        </p:txBody>
      </p:sp>
    </p:spTree>
    <p:extLst>
      <p:ext uri="{BB962C8B-B14F-4D97-AF65-F5344CB8AC3E}">
        <p14:creationId xmlns:p14="http://schemas.microsoft.com/office/powerpoint/2010/main" val="1049257245"/>
      </p:ext>
    </p:extLst>
  </p:cSld>
  <p:clrMapOvr>
    <a:masterClrMapping/>
  </p:clrMapOvr>
  <p:transition/>
</p:sldLayout>
</file>

<file path=ppt/slideLayouts/slideLayout6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9CE2CAEC-1353-BA41-92DA-2E5E12ABA71A}" type="slidenum">
              <a:rPr lang="en-US"/>
              <a:pPr/>
              <a:t>‹#›</a:t>
            </a:fld>
            <a:endParaRPr lang="en-US"/>
          </a:p>
        </p:txBody>
      </p:sp>
    </p:spTree>
    <p:extLst>
      <p:ext uri="{BB962C8B-B14F-4D97-AF65-F5344CB8AC3E}">
        <p14:creationId xmlns:p14="http://schemas.microsoft.com/office/powerpoint/2010/main" val="1873841217"/>
      </p:ext>
    </p:extLst>
  </p:cSld>
  <p:clrMapOvr>
    <a:masterClrMapping/>
  </p:clrMapOvr>
  <p:transition/>
</p:sldLayout>
</file>

<file path=ppt/slideLayouts/slideLayout6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EED2ADA9-1537-724E-8CE4-71E37348B15C}" type="slidenum">
              <a:rPr lang="en-US"/>
              <a:pPr/>
              <a:t>‹#›</a:t>
            </a:fld>
            <a:endParaRPr lang="en-US"/>
          </a:p>
        </p:txBody>
      </p:sp>
    </p:spTree>
    <p:extLst>
      <p:ext uri="{BB962C8B-B14F-4D97-AF65-F5344CB8AC3E}">
        <p14:creationId xmlns:p14="http://schemas.microsoft.com/office/powerpoint/2010/main" val="4200111052"/>
      </p:ext>
    </p:extLst>
  </p:cSld>
  <p:clrMapOvr>
    <a:masterClrMapping/>
  </p:clrMapOvr>
  <p:transition/>
</p:sldLayout>
</file>

<file path=ppt/slideLayouts/slideLayout6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90FD07FE-2D64-9D48-9FEC-8FE722137A75}" type="slidenum">
              <a:rPr lang="en-US"/>
              <a:pPr/>
              <a:t>‹#›</a:t>
            </a:fld>
            <a:endParaRPr lang="en-US"/>
          </a:p>
        </p:txBody>
      </p:sp>
    </p:spTree>
    <p:extLst>
      <p:ext uri="{BB962C8B-B14F-4D97-AF65-F5344CB8AC3E}">
        <p14:creationId xmlns:p14="http://schemas.microsoft.com/office/powerpoint/2010/main" val="836369111"/>
      </p:ext>
    </p:extLst>
  </p:cSld>
  <p:clrMapOvr>
    <a:masterClrMapping/>
  </p:clrMapOvr>
  <p:transition/>
</p:sldLayout>
</file>

<file path=ppt/slideLayouts/slideLayout6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EE5A95C-21DE-4C43-BF97-15D8A913B216}" type="slidenum">
              <a:rPr lang="en-US"/>
              <a:pPr/>
              <a:t>‹#›</a:t>
            </a:fld>
            <a:endParaRPr lang="en-US"/>
          </a:p>
        </p:txBody>
      </p:sp>
    </p:spTree>
    <p:extLst>
      <p:ext uri="{BB962C8B-B14F-4D97-AF65-F5344CB8AC3E}">
        <p14:creationId xmlns:p14="http://schemas.microsoft.com/office/powerpoint/2010/main" val="369042759"/>
      </p:ext>
    </p:extLst>
  </p:cSld>
  <p:clrMapOvr>
    <a:masterClrMapping/>
  </p:clrMapOvr>
  <p:transition/>
</p:sldLayout>
</file>

<file path=ppt/slideLayouts/slideLayout6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742D8AE-8785-5A4E-95AC-C39405B3DBA1}" type="slidenum">
              <a:rPr lang="en-US"/>
              <a:pPr/>
              <a:t>‹#›</a:t>
            </a:fld>
            <a:endParaRPr lang="en-US"/>
          </a:p>
        </p:txBody>
      </p:sp>
    </p:spTree>
    <p:extLst>
      <p:ext uri="{BB962C8B-B14F-4D97-AF65-F5344CB8AC3E}">
        <p14:creationId xmlns:p14="http://schemas.microsoft.com/office/powerpoint/2010/main" val="2308457008"/>
      </p:ext>
    </p:extLst>
  </p:cSld>
  <p:clrMapOvr>
    <a:masterClrMapping/>
  </p:clrMapOvr>
  <p:transition/>
</p:sldLayout>
</file>

<file path=ppt/slideLayouts/slideLayout64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719EA279-ECCA-8F44-B787-311CA82BAECD}" type="slidenum">
              <a:rPr lang="en-US"/>
              <a:pPr/>
              <a:t>‹#›</a:t>
            </a:fld>
            <a:endParaRPr lang="en-US"/>
          </a:p>
        </p:txBody>
      </p:sp>
    </p:spTree>
    <p:extLst>
      <p:ext uri="{BB962C8B-B14F-4D97-AF65-F5344CB8AC3E}">
        <p14:creationId xmlns:p14="http://schemas.microsoft.com/office/powerpoint/2010/main" val="1096589225"/>
      </p:ext>
    </p:extLst>
  </p:cSld>
  <p:clrMapOvr>
    <a:masterClrMapping/>
  </p:clrMapOvr>
  <p:transition/>
</p:sldLayout>
</file>

<file path=ppt/slideLayouts/slideLayout6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2608286760"/>
      </p:ext>
    </p:extLst>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dirty="0"/>
              <a:t>Click to edit Master title style</a:t>
            </a:r>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txBox="1">
            <a:spLocks/>
          </p:cNvSpPr>
          <p:nvPr userDrawn="1"/>
        </p:nvSpPr>
        <p:spPr>
          <a:xfrm>
            <a:off x="8229600" y="6355715"/>
            <a:ext cx="6858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solidFill>
                  <a:prstClr val="black">
                    <a:tint val="75000"/>
                  </a:prstClr>
                </a:solidFill>
              </a:rPr>
              <a:pPr/>
              <a:t>‹#›</a:t>
            </a:fld>
            <a:endParaRPr lang="en-US" dirty="0">
              <a:solidFill>
                <a:prstClr val="black">
                  <a:tint val="75000"/>
                </a:prstClr>
              </a:solidFill>
            </a:endParaRPr>
          </a:p>
        </p:txBody>
      </p:sp>
      <p:pic>
        <p:nvPicPr>
          <p:cNvPr id="6" name="Picture 5" descr="safari.png"/>
          <p:cNvPicPr>
            <a:picLocks noChangeAspect="1"/>
          </p:cNvPicPr>
          <p:nvPr userDrawn="1"/>
        </p:nvPicPr>
        <p:blipFill>
          <a:blip r:embed="rId2" cstate="print"/>
          <a:stretch>
            <a:fillRect/>
          </a:stretch>
        </p:blipFill>
        <p:spPr>
          <a:xfrm>
            <a:off x="152400" y="6408997"/>
            <a:ext cx="1008112" cy="291687"/>
          </a:xfrm>
          <a:prstGeom prst="rect">
            <a:avLst/>
          </a:prstGeom>
        </p:spPr>
      </p:pic>
    </p:spTree>
    <p:extLst>
      <p:ext uri="{BB962C8B-B14F-4D97-AF65-F5344CB8AC3E}">
        <p14:creationId xmlns:p14="http://schemas.microsoft.com/office/powerpoint/2010/main" val="138976589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400">
                <a:solidFill>
                  <a:schemeClr val="accent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343345180"/>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2765841"/>
      </p:ext>
    </p:extLst>
  </p:cSld>
  <p:clrMapOvr>
    <a:masterClrMapping/>
  </p:clrMapOvr>
</p:sldLayout>
</file>

<file path=ppt/slideLayouts/slideLayout6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7250532"/>
      </p:ext>
    </p:extLst>
  </p:cSld>
  <p:clrMapOvr>
    <a:masterClrMapping/>
  </p:clrMapOvr>
</p:sldLayout>
</file>

<file path=ppt/slideLayouts/slideLayout6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4299129"/>
      </p:ext>
    </p:extLst>
  </p:cSld>
  <p:clrMapOvr>
    <a:masterClrMapping/>
  </p:clrMapOvr>
</p:sldLayout>
</file>

<file path=ppt/slideLayouts/slideLayout6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3191818"/>
      </p:ext>
    </p:extLst>
  </p:cSld>
  <p:clrMapOvr>
    <a:masterClrMapping/>
  </p:clrMapOvr>
</p:sldLayout>
</file>

<file path=ppt/slideLayouts/slideLayout6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rmAutofit/>
          </a:bodyPr>
          <a:lstStyle>
            <a:lvl1pPr>
              <a:defRPr sz="4000" b="1">
                <a:solidFill>
                  <a:schemeClr val="tx1"/>
                </a:solidFill>
                <a:latin typeface="Gill Sans MT" panose="020B0502020104020203"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Gill Sans MT" panose="020B0502020104020203"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a:latin typeface="Gill Sans MT" panose="020B0502020104020203" pitchFamily="34" charset="0"/>
              </a:defRPr>
            </a:lvl1pPr>
          </a:lstStyle>
          <a:p>
            <a:pPr>
              <a:defRPr/>
            </a:pPr>
            <a:fld id="{111EC4E2-6E65-4B38-A9F0-2491CD022231}" type="datetime1">
              <a:rPr lang="en-US" smtClean="0">
                <a:solidFill>
                  <a:prstClr val="black">
                    <a:tint val="75000"/>
                  </a:prstClr>
                </a:solidFill>
              </a:rPr>
              <a:pPr>
                <a:defRPr/>
              </a:pPr>
              <a:t>2/6/19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Gill Sans MT" panose="020B0502020104020203" pitchFamily="34" charset="0"/>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sz="1400">
                <a:solidFill>
                  <a:schemeClr val="tx1"/>
                </a:solidFill>
                <a:latin typeface="Gill Sans MT" panose="020B0502020104020203" pitchFamily="34" charset="0"/>
              </a:defRPr>
            </a:lvl1pPr>
          </a:lstStyle>
          <a:p>
            <a:pPr>
              <a:defRPr/>
            </a:pPr>
            <a:fld id="{13F32364-6BA0-48AA-B029-3ED2192016FC}" type="slidenum">
              <a:rPr lang="en-US" smtClean="0">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930018036"/>
      </p:ext>
    </p:extLst>
  </p:cSld>
  <p:clrMapOvr>
    <a:masterClrMapping/>
  </p:clrMapOvr>
</p:sldLayout>
</file>

<file path=ppt/slideLayouts/slideLayout6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534400" cy="1143000"/>
          </a:xfrm>
        </p:spPr>
        <p:txBody>
          <a:bodyPr>
            <a:normAutofit/>
          </a:bodyPr>
          <a:lstStyle>
            <a:lvl1pPr algn="l">
              <a:defRPr sz="3800" b="1">
                <a:solidFill>
                  <a:schemeClr val="tx1"/>
                </a:solidFill>
                <a:latin typeface="Gill Sans MT" panose="020B0502020104020203" pitchFamily="34" charset="0"/>
              </a:defRPr>
            </a:lvl1pPr>
          </a:lstStyle>
          <a:p>
            <a:r>
              <a:rPr lang="en-US" dirty="0"/>
              <a:t>Click to edit Master title style</a:t>
            </a:r>
          </a:p>
        </p:txBody>
      </p:sp>
      <p:sp>
        <p:nvSpPr>
          <p:cNvPr id="3" name="Content Placeholder 2"/>
          <p:cNvSpPr>
            <a:spLocks noGrp="1"/>
          </p:cNvSpPr>
          <p:nvPr>
            <p:ph idx="1"/>
          </p:nvPr>
        </p:nvSpPr>
        <p:spPr>
          <a:xfrm>
            <a:off x="304800" y="1219200"/>
            <a:ext cx="8534400" cy="5334000"/>
          </a:xfrm>
        </p:spPr>
        <p:txBody>
          <a:bodyPr/>
          <a:lstStyle>
            <a:lvl1pPr>
              <a:defRPr sz="2800">
                <a:latin typeface="Gill Sans MT" panose="020B0502020104020203" pitchFamily="34" charset="0"/>
              </a:defRPr>
            </a:lvl1pPr>
            <a:lvl2pPr>
              <a:defRPr sz="2400">
                <a:latin typeface="Gill Sans MT" panose="020B0502020104020203" pitchFamily="34" charset="0"/>
              </a:defRPr>
            </a:lvl2pPr>
            <a:lvl3pPr>
              <a:defRPr sz="2000">
                <a:latin typeface="Gill Sans MT" panose="020B0502020104020203" pitchFamily="34" charset="0"/>
              </a:defRPr>
            </a:lvl3pPr>
            <a:lvl4pPr>
              <a:defRPr>
                <a:latin typeface="Gill Sans MT" panose="020B0502020104020203" pitchFamily="34" charset="0"/>
              </a:defRPr>
            </a:lvl4pPr>
            <a:lvl5pPr>
              <a:defRPr>
                <a:latin typeface="Gill Sans MT" panose="020B05020201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lvl1pPr>
              <a:defRPr sz="1400">
                <a:solidFill>
                  <a:schemeClr val="tx1"/>
                </a:solidFill>
                <a:latin typeface="Gill Sans MT" panose="020B0502020104020203" pitchFamily="34" charset="0"/>
              </a:defRPr>
            </a:lvl1pPr>
          </a:lstStyle>
          <a:p>
            <a:pPr>
              <a:defRPr/>
            </a:pPr>
            <a:fld id="{13F32364-6BA0-48AA-B029-3ED2192016FC}" type="slidenum">
              <a:rPr lang="en-US" smtClean="0">
                <a:solidFill>
                  <a:prstClr val="black"/>
                </a:solidFill>
              </a:rPr>
              <a:pPr>
                <a:defRPr/>
              </a:pPr>
              <a:t>‹#›</a:t>
            </a:fld>
            <a:endParaRPr lang="en-US" dirty="0">
              <a:solidFill>
                <a:prstClr val="black"/>
              </a:solidFill>
            </a:endParaRPr>
          </a:p>
        </p:txBody>
      </p:sp>
      <p:cxnSp>
        <p:nvCxnSpPr>
          <p:cNvPr id="5" name="Straight Connector 4"/>
          <p:cNvCxnSpPr/>
          <p:nvPr userDrawn="1"/>
        </p:nvCxnSpPr>
        <p:spPr>
          <a:xfrm>
            <a:off x="304800" y="1066800"/>
            <a:ext cx="8534400"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4372525"/>
      </p:ext>
    </p:extLst>
  </p:cSld>
  <p:clrMapOvr>
    <a:masterClrMapping/>
  </p:clrMapOvr>
</p:sldLayout>
</file>

<file path=ppt/slideLayouts/slideLayout6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9DC2EE5E-49E3-41BC-B690-56250386BB7E}" type="datetime1">
              <a:rPr lang="en-US" smtClean="0">
                <a:solidFill>
                  <a:prstClr val="black">
                    <a:tint val="75000"/>
                  </a:prstClr>
                </a:solidFill>
              </a:rPr>
              <a:pPr>
                <a:defRPr/>
              </a:pPr>
              <a:t>2/6/19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93483978"/>
      </p:ext>
    </p:extLst>
  </p:cSld>
  <p:clrMapOvr>
    <a:masterClrMapping/>
  </p:clrMapOvr>
</p:sldLayout>
</file>

<file path=ppt/slideLayouts/slideLayout6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6273F18D-3D7C-411A-A3D5-BE9D715C217A}" type="datetime1">
              <a:rPr lang="en-US" smtClean="0">
                <a:solidFill>
                  <a:prstClr val="black">
                    <a:tint val="75000"/>
                  </a:prstClr>
                </a:solidFill>
              </a:rPr>
              <a:pPr>
                <a:defRPr/>
              </a:pPr>
              <a:t>2/6/19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28127336"/>
      </p:ext>
    </p:extLst>
  </p:cSld>
  <p:clrMapOvr>
    <a:masterClrMapping/>
  </p:clrMapOvr>
</p:sldLayout>
</file>

<file path=ppt/slideLayouts/slideLayout6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6D9761C9-07B9-4029-8A9C-6B9D4FE4DECF}" type="datetime1">
              <a:rPr lang="en-US" smtClean="0">
                <a:solidFill>
                  <a:prstClr val="black">
                    <a:tint val="75000"/>
                  </a:prstClr>
                </a:solidFill>
              </a:rPr>
              <a:pPr>
                <a:defRPr/>
              </a:pPr>
              <a:t>2/6/19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02444768"/>
      </p:ext>
    </p:extLst>
  </p:cSld>
  <p:clrMapOvr>
    <a:masterClrMapping/>
  </p:clrMapOvr>
</p:sldLayout>
</file>

<file path=ppt/slideLayouts/slideLayout6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95E2F76E-CE6C-410C-8FDC-D0091C24DEF1}" type="datetime1">
              <a:rPr lang="en-US" smtClean="0">
                <a:solidFill>
                  <a:prstClr val="black">
                    <a:tint val="75000"/>
                  </a:prstClr>
                </a:solidFill>
              </a:rPr>
              <a:pPr>
                <a:defRPr/>
              </a:pPr>
              <a:t>2/6/19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7374236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137557"/>
            <a:ext cx="5486400" cy="4114800"/>
          </a:xfrm>
          <a:prstGeom prst="rect">
            <a:avLst/>
          </a:prstGeom>
        </p:spPr>
        <p:txBody>
          <a:bodyPr/>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252357"/>
            <a:ext cx="5486400" cy="804862"/>
          </a:xfrm>
          <a:prstGeom prst="rect">
            <a:avLst/>
          </a:prstGeom>
        </p:spPr>
        <p:txBody>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1733082049"/>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BA35B8DD-F4B6-4735-BE3E-A30AC9916A28}" type="datetime1">
              <a:rPr lang="en-US" smtClean="0">
                <a:solidFill>
                  <a:prstClr val="black">
                    <a:tint val="75000"/>
                  </a:prstClr>
                </a:solidFill>
              </a:rPr>
              <a:pPr>
                <a:defRPr/>
              </a:pPr>
              <a:t>2/6/19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74748179"/>
      </p:ext>
    </p:extLst>
  </p:cSld>
  <p:clrMapOvr>
    <a:masterClrMapping/>
  </p:clrMapOvr>
</p:sldLayout>
</file>

<file path=ppt/slideLayouts/slideLayout6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844FB2D7-3DDB-4FFD-8B82-F323B81C51BF}" type="datetime1">
              <a:rPr lang="en-US" smtClean="0">
                <a:solidFill>
                  <a:prstClr val="black">
                    <a:tint val="75000"/>
                  </a:prstClr>
                </a:solidFill>
              </a:rPr>
              <a:pPr>
                <a:defRPr/>
              </a:pPr>
              <a:t>2/6/19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90009985"/>
      </p:ext>
    </p:extLst>
  </p:cSld>
  <p:clrMapOvr>
    <a:masterClrMapping/>
  </p:clrMapOvr>
</p:sldLayout>
</file>

<file path=ppt/slideLayouts/slideLayout6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pPr>
              <a:defRPr/>
            </a:pPr>
            <a:fld id="{08811807-3D87-4FB5-A3F7-954D5D4F8EE2}" type="datetime1">
              <a:rPr lang="en-US" smtClean="0">
                <a:solidFill>
                  <a:prstClr val="black">
                    <a:tint val="75000"/>
                  </a:prstClr>
                </a:solidFill>
              </a:rPr>
              <a:pPr>
                <a:defRPr/>
              </a:pPr>
              <a:t>2/6/19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52626098"/>
      </p:ext>
    </p:extLst>
  </p:cSld>
  <p:clrMapOvr>
    <a:masterClrMapping/>
  </p:clrMapOvr>
</p:sldLayout>
</file>

<file path=ppt/slideLayouts/slideLayout6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9CA4A0BD-C698-4141-B404-5A877B3AA909}" type="datetime1">
              <a:rPr lang="en-US" smtClean="0">
                <a:solidFill>
                  <a:prstClr val="black">
                    <a:tint val="75000"/>
                  </a:prstClr>
                </a:solidFill>
              </a:rPr>
              <a:pPr>
                <a:defRPr/>
              </a:pPr>
              <a:t>2/6/19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66835328"/>
      </p:ext>
    </p:extLst>
  </p:cSld>
  <p:clrMapOvr>
    <a:masterClrMapping/>
  </p:clrMapOvr>
</p:sldLayout>
</file>

<file path=ppt/slideLayouts/slideLayout6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D08FC6B9-10FF-4561-B52B-0EFAB655D039}" type="datetime1">
              <a:rPr lang="en-US" smtClean="0">
                <a:solidFill>
                  <a:prstClr val="black">
                    <a:tint val="75000"/>
                  </a:prstClr>
                </a:solidFill>
              </a:rPr>
              <a:pPr>
                <a:defRPr/>
              </a:pPr>
              <a:t>2/6/19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95018901"/>
      </p:ext>
    </p:extLst>
  </p:cSld>
  <p:clrMapOvr>
    <a:masterClrMapping/>
  </p:clrMapOvr>
</p:sldLayout>
</file>

<file path=ppt/slideLayouts/slideLayout66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pPr lvl="0"/>
            <a:r>
              <a:rPr lang="en-US" noProof="0"/>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charset="0"/>
              <a:buNone/>
              <a:defRPr/>
            </a:lvl1pPr>
          </a:lstStyle>
          <a:p>
            <a:pPr lvl="0"/>
            <a:r>
              <a:rPr lang="en-US" noProof="0"/>
              <a:t>Click to edit Master subtitle style</a:t>
            </a:r>
          </a:p>
        </p:txBody>
      </p:sp>
      <p:sp>
        <p:nvSpPr>
          <p:cNvPr id="101380" name="Rectangle 4"/>
          <p:cNvSpPr>
            <a:spLocks noGrp="1" noChangeArrowheads="1"/>
          </p:cNvSpPr>
          <p:nvPr>
            <p:ph type="dt" sz="half" idx="2"/>
          </p:nvPr>
        </p:nvSpPr>
        <p:spPr/>
        <p:txBody>
          <a:bodyPr/>
          <a:lstStyle>
            <a:lvl1pPr>
              <a:defRPr/>
            </a:lvl1pPr>
          </a:lstStyle>
          <a:p>
            <a:r>
              <a:rPr lang="en-US">
                <a:solidFill>
                  <a:srgbClr val="000000"/>
                </a:solidFill>
                <a:latin typeface="Garamond"/>
                <a:ea typeface="ＭＳ Ｐゴシック"/>
              </a:rPr>
              <a:t>Efficient Runahead Execution</a:t>
            </a:r>
          </a:p>
        </p:txBody>
      </p:sp>
      <p:sp>
        <p:nvSpPr>
          <p:cNvPr id="101381" name="Rectangle 5"/>
          <p:cNvSpPr>
            <a:spLocks noGrp="1" noChangeArrowheads="1"/>
          </p:cNvSpPr>
          <p:nvPr>
            <p:ph type="ftr" sz="quarter" idx="3"/>
          </p:nvPr>
        </p:nvSpPr>
        <p:spPr>
          <a:xfrm>
            <a:off x="3124200" y="6243638"/>
            <a:ext cx="2895600" cy="457200"/>
          </a:xfrm>
        </p:spPr>
        <p:txBody>
          <a:bodyPr/>
          <a:lstStyle>
            <a:lvl1pPr>
              <a:defRPr/>
            </a:lvl1pPr>
          </a:lstStyle>
          <a:p>
            <a:endParaRPr lang="en-US">
              <a:solidFill>
                <a:srgbClr val="000000"/>
              </a:solidFill>
              <a:latin typeface="Garamond"/>
              <a:ea typeface="ＭＳ Ｐゴシック"/>
            </a:endParaRPr>
          </a:p>
        </p:txBody>
      </p:sp>
      <p:sp>
        <p:nvSpPr>
          <p:cNvPr id="101382" name="Rectangle 6"/>
          <p:cNvSpPr>
            <a:spLocks noGrp="1" noChangeArrowheads="1"/>
          </p:cNvSpPr>
          <p:nvPr>
            <p:ph type="sldNum" sz="quarter" idx="4"/>
          </p:nvPr>
        </p:nvSpPr>
        <p:spPr/>
        <p:txBody>
          <a:bodyPr/>
          <a:lstStyle>
            <a:lvl1pPr>
              <a:defRPr sz="1200"/>
            </a:lvl1pPr>
          </a:lstStyle>
          <a:p>
            <a:fld id="{3F4E83CC-B61E-054B-B2CB-992897F0EC44}"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
        <p:nvSpPr>
          <p:cNvPr id="101383" name="Freeform 7"/>
          <p:cNvSpPr>
            <a:spLocks noChangeArrowheads="1"/>
          </p:cNvSpPr>
          <p:nvPr/>
        </p:nvSpPr>
        <p:spPr bwMode="auto">
          <a:xfrm>
            <a:off x="457200" y="1219200"/>
            <a:ext cx="8229600" cy="914400"/>
          </a:xfrm>
          <a:custGeom>
            <a:avLst/>
            <a:gdLst>
              <a:gd name="T0" fmla="*/ 0 w 1000"/>
              <a:gd name="T1" fmla="*/ 1000 h 1000"/>
              <a:gd name="T2" fmla="*/ 0 w 1000"/>
              <a:gd name="T3" fmla="*/ 0 h 1000"/>
              <a:gd name="T4" fmla="*/ 1000 w 1000"/>
              <a:gd name="T5" fmla="*/ 0 h 1000"/>
            </a:gdLst>
            <a:ahLst/>
            <a:cxnLst>
              <a:cxn ang="0">
                <a:pos x="T0" y="T1"/>
              </a:cxn>
              <a:cxn ang="0">
                <a:pos x="T2" y="T3"/>
              </a:cxn>
              <a:cxn ang="0">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endParaRPr>
          </a:p>
        </p:txBody>
      </p:sp>
      <p:sp>
        <p:nvSpPr>
          <p:cNvPr id="101384" name="Line 8"/>
          <p:cNvSpPr>
            <a:spLocks noChangeShapeType="1"/>
          </p:cNvSpPr>
          <p:nvPr/>
        </p:nvSpPr>
        <p:spPr bwMode="auto">
          <a:xfrm>
            <a:off x="457200" y="3276600"/>
            <a:ext cx="8229600" cy="0"/>
          </a:xfrm>
          <a:prstGeom prst="line">
            <a:avLst/>
          </a:prstGeom>
          <a:noFill/>
          <a:ln w="19050">
            <a:solidFill>
              <a:schemeClr val="accent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pPr>
            <a:endParaRPr lang="en-US">
              <a:solidFill>
                <a:srgbClr val="000000"/>
              </a:solidFill>
              <a:latin typeface="Arial" charset="0"/>
              <a:ea typeface="ＭＳ Ｐゴシック" charset="0"/>
            </a:endParaRPr>
          </a:p>
        </p:txBody>
      </p:sp>
      <p:sp>
        <p:nvSpPr>
          <p:cNvPr id="101386" name="Line 10"/>
          <p:cNvSpPr>
            <a:spLocks noChangeShapeType="1"/>
          </p:cNvSpPr>
          <p:nvPr userDrawn="1"/>
        </p:nvSpPr>
        <p:spPr bwMode="auto">
          <a:xfrm>
            <a:off x="8686800" y="2362200"/>
            <a:ext cx="0" cy="914400"/>
          </a:xfrm>
          <a:prstGeom prst="line">
            <a:avLst/>
          </a:prstGeom>
          <a:noFill/>
          <a:ln w="25400">
            <a:solidFill>
              <a:schemeClr val="accent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pPr>
            <a:endParaRPr lang="en-US">
              <a:solidFill>
                <a:srgbClr val="000000"/>
              </a:solidFill>
              <a:latin typeface="Arial" charset="0"/>
              <a:ea typeface="ＭＳ Ｐゴシック" charset="0"/>
            </a:endParaRPr>
          </a:p>
        </p:txBody>
      </p:sp>
    </p:spTree>
    <p:extLst>
      <p:ext uri="{BB962C8B-B14F-4D97-AF65-F5344CB8AC3E}">
        <p14:creationId xmlns:p14="http://schemas.microsoft.com/office/powerpoint/2010/main" val="3495186539"/>
      </p:ext>
    </p:extLst>
  </p:cSld>
  <p:clrMapOvr>
    <a:masterClrMapping/>
  </p:clrMapOvr>
  <p:transition/>
</p:sldLayout>
</file>

<file path=ppt/slideLayouts/slideLayout6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6D7A263D-DD8E-FA46-ADB3-36F0B40BAAAC}"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4164161092"/>
      </p:ext>
    </p:extLst>
  </p:cSld>
  <p:clrMapOvr>
    <a:masterClrMapping/>
  </p:clrMapOvr>
  <p:transition/>
</p:sldLayout>
</file>

<file path=ppt/slideLayouts/slideLayout6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6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025F1222-DFAB-184F-90C3-DABFCAAD3591}"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107356895"/>
      </p:ext>
    </p:extLst>
  </p:cSld>
  <p:clrMapOvr>
    <a:masterClrMapping/>
  </p:clrMapOvr>
  <p:transition/>
</p:sldLayout>
</file>

<file path=ppt/slideLayouts/slideLayout6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AA5ADCCA-10FA-D645-AE9A-11B5AE1ABD51}"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236344293"/>
      </p:ext>
    </p:extLst>
  </p:cSld>
  <p:clrMapOvr>
    <a:masterClrMapping/>
  </p:clrMapOvr>
  <p:transition/>
</p:sldLayout>
</file>

<file path=ppt/slideLayouts/slideLayout6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9" name="Slide Number Placeholder 8"/>
          <p:cNvSpPr>
            <a:spLocks noGrp="1"/>
          </p:cNvSpPr>
          <p:nvPr>
            <p:ph type="sldNum" sz="quarter" idx="12"/>
          </p:nvPr>
        </p:nvSpPr>
        <p:spPr/>
        <p:txBody>
          <a:bodyPr/>
          <a:lstStyle>
            <a:lvl1pPr>
              <a:defRPr/>
            </a:lvl1pPr>
          </a:lstStyle>
          <a:p>
            <a:fld id="{95E3631D-6A84-A243-B4F7-513A7D051592}"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1566185124"/>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defRPr>
            </a:lvl1pPr>
          </a:lstStyle>
          <a:p>
            <a:r>
              <a:rPr lang="en-US" dirty="0"/>
              <a:t>Click to edit Master title style</a:t>
            </a:r>
          </a:p>
        </p:txBody>
      </p:sp>
      <p:sp>
        <p:nvSpPr>
          <p:cNvPr id="7" name="Picture Placeholder 2"/>
          <p:cNvSpPr>
            <a:spLocks noGrp="1"/>
          </p:cNvSpPr>
          <p:nvPr>
            <p:ph type="pic" idx="1"/>
          </p:nvPr>
        </p:nvSpPr>
        <p:spPr>
          <a:xfrm>
            <a:off x="3316288" y="1070426"/>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Text Placeholder 3"/>
          <p:cNvSpPr>
            <a:spLocks noGrp="1"/>
          </p:cNvSpPr>
          <p:nvPr>
            <p:ph type="body" sz="half" idx="2"/>
          </p:nvPr>
        </p:nvSpPr>
        <p:spPr>
          <a:xfrm>
            <a:off x="3316288" y="5185226"/>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3"/>
          <p:cNvSpPr>
            <a:spLocks noGrp="1"/>
          </p:cNvSpPr>
          <p:nvPr>
            <p:ph type="body" sz="half" idx="10"/>
          </p:nvPr>
        </p:nvSpPr>
        <p:spPr>
          <a:xfrm>
            <a:off x="457201" y="1070426"/>
            <a:ext cx="2859088" cy="49196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08640885"/>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5" name="Slide Number Placeholder 4"/>
          <p:cNvSpPr>
            <a:spLocks noGrp="1"/>
          </p:cNvSpPr>
          <p:nvPr>
            <p:ph type="sldNum" sz="quarter" idx="12"/>
          </p:nvPr>
        </p:nvSpPr>
        <p:spPr/>
        <p:txBody>
          <a:bodyPr/>
          <a:lstStyle>
            <a:lvl1pPr>
              <a:defRPr/>
            </a:lvl1pPr>
          </a:lstStyle>
          <a:p>
            <a:fld id="{A2A979BA-DC65-914A-AB64-BB8EDDCE8E3A}"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2160123720"/>
      </p:ext>
    </p:extLst>
  </p:cSld>
  <p:clrMapOvr>
    <a:masterClrMapping/>
  </p:clrMapOvr>
  <p:transition/>
</p:sldLayout>
</file>

<file path=ppt/slideLayouts/slideLayout6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4" name="Slide Number Placeholder 3"/>
          <p:cNvSpPr>
            <a:spLocks noGrp="1"/>
          </p:cNvSpPr>
          <p:nvPr>
            <p:ph type="sldNum" sz="quarter" idx="12"/>
          </p:nvPr>
        </p:nvSpPr>
        <p:spPr/>
        <p:txBody>
          <a:bodyPr/>
          <a:lstStyle>
            <a:lvl1pPr>
              <a:defRPr/>
            </a:lvl1pPr>
          </a:lstStyle>
          <a:p>
            <a:fld id="{86F8BE1A-83A0-DD4C-A8D0-AEF22D32975D}"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1183723565"/>
      </p:ext>
    </p:extLst>
  </p:cSld>
  <p:clrMapOvr>
    <a:masterClrMapping/>
  </p:clrMapOvr>
  <p:transition/>
</p:sldLayout>
</file>

<file path=ppt/slideLayouts/slideLayout6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1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2A917BCE-0487-3149-BA85-426184E0066E}"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746490634"/>
      </p:ext>
    </p:extLst>
  </p:cSld>
  <p:clrMapOvr>
    <a:masterClrMapping/>
  </p:clrMapOvr>
  <p:transition/>
</p:sldLayout>
</file>

<file path=ppt/slideLayouts/slideLayout6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BE9DA199-6B2A-C14B-BE9C-AC02A3D36CA4}"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3431282783"/>
      </p:ext>
    </p:extLst>
  </p:cSld>
  <p:clrMapOvr>
    <a:masterClrMapping/>
  </p:clrMapOvr>
  <p:transition/>
</p:sldLayout>
</file>

<file path=ppt/slideLayouts/slideLayout6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C88A14E8-9A2E-7B42-AB01-DCB7D14008D2}"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3584544576"/>
      </p:ext>
    </p:extLst>
  </p:cSld>
  <p:clrMapOvr>
    <a:masterClrMapping/>
  </p:clrMapOvr>
  <p:transition/>
</p:sldLayout>
</file>

<file path=ppt/slideLayouts/slideLayout6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5D993866-5810-6E4B-9A53-8FC0A630EE54}"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18152292"/>
      </p:ext>
    </p:extLst>
  </p:cSld>
  <p:clrMapOvr>
    <a:masterClrMapping/>
  </p:clrMapOvr>
  <p:transition/>
</p:sldLayout>
</file>

<file path=ppt/slideLayouts/slideLayout67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hart Placeholder 2"/>
          <p:cNvSpPr>
            <a:spLocks noGrp="1"/>
          </p:cNvSpPr>
          <p:nvPr>
            <p:ph type="chart" idx="1"/>
          </p:nvPr>
        </p:nvSpPr>
        <p:spPr>
          <a:xfrm>
            <a:off x="228600" y="1371600"/>
            <a:ext cx="8610600" cy="4876800"/>
          </a:xfrm>
        </p:spPr>
        <p:txBody>
          <a:bodyPr/>
          <a:lstStyle/>
          <a:p>
            <a:endParaRPr lang="en-US"/>
          </a:p>
        </p:txBody>
      </p:sp>
      <p:sp>
        <p:nvSpPr>
          <p:cNvPr id="4" name="Date Placeholder 3"/>
          <p:cNvSpPr>
            <a:spLocks noGrp="1"/>
          </p:cNvSpPr>
          <p:nvPr>
            <p:ph type="dt" sz="half" idx="10"/>
          </p:nvPr>
        </p:nvSpPr>
        <p:spPr>
          <a:xfrm>
            <a:off x="457200" y="6243638"/>
            <a:ext cx="2133600" cy="457200"/>
          </a:xfrm>
        </p:spPr>
        <p:txBody>
          <a:bodyPr/>
          <a:lstStyle>
            <a:lvl1pPr>
              <a:defRPr/>
            </a:lvl1pPr>
          </a:lstStyle>
          <a:p>
            <a:endParaRPr lang="en-US">
              <a:solidFill>
                <a:srgbClr val="000000"/>
              </a:solidFill>
              <a:latin typeface="Garamond"/>
              <a:ea typeface="ＭＳ Ｐゴシック"/>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latin typeface="Garamond"/>
              <a:ea typeface="ＭＳ Ｐゴシック"/>
            </a:endParaRPr>
          </a:p>
        </p:txBody>
      </p:sp>
      <p:sp>
        <p:nvSpPr>
          <p:cNvPr id="6" name="Slide Number Placeholder 5"/>
          <p:cNvSpPr>
            <a:spLocks noGrp="1"/>
          </p:cNvSpPr>
          <p:nvPr>
            <p:ph type="sldNum" sz="quarter" idx="12"/>
          </p:nvPr>
        </p:nvSpPr>
        <p:spPr>
          <a:xfrm>
            <a:off x="6553200" y="6243638"/>
            <a:ext cx="2133600" cy="457200"/>
          </a:xfrm>
        </p:spPr>
        <p:txBody>
          <a:bodyPr/>
          <a:lstStyle>
            <a:lvl1pPr>
              <a:defRPr/>
            </a:lvl1pPr>
          </a:lstStyle>
          <a:p>
            <a:fld id="{5B70F282-356A-FD41-A947-F2362D1EB994}"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620163177"/>
      </p:ext>
    </p:extLst>
  </p:cSld>
  <p:clrMapOvr>
    <a:masterClrMapping/>
  </p:clrMapOvr>
  <p:transition/>
</p:sldLayout>
</file>

<file path=ppt/slideLayouts/slideLayout67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endParaRPr lang="en-US"/>
          </a:p>
        </p:txBody>
      </p:sp>
      <p:sp>
        <p:nvSpPr>
          <p:cNvPr id="4" name="Date Placeholder 3"/>
          <p:cNvSpPr>
            <a:spLocks noGrp="1"/>
          </p:cNvSpPr>
          <p:nvPr>
            <p:ph type="dt" sz="half" idx="10"/>
          </p:nvPr>
        </p:nvSpPr>
        <p:spPr>
          <a:xfrm>
            <a:off x="457200" y="6243638"/>
            <a:ext cx="2133600" cy="457200"/>
          </a:xfrm>
        </p:spPr>
        <p:txBody>
          <a:bodyPr/>
          <a:lstStyle>
            <a:lvl1pPr>
              <a:defRPr/>
            </a:lvl1pPr>
          </a:lstStyle>
          <a:p>
            <a:endParaRPr lang="en-US">
              <a:solidFill>
                <a:srgbClr val="000000"/>
              </a:solidFill>
              <a:latin typeface="Garamond"/>
              <a:ea typeface="ＭＳ Ｐゴシック"/>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latin typeface="Garamond"/>
              <a:ea typeface="ＭＳ Ｐゴシック"/>
            </a:endParaRPr>
          </a:p>
        </p:txBody>
      </p:sp>
      <p:sp>
        <p:nvSpPr>
          <p:cNvPr id="6" name="Slide Number Placeholder 5"/>
          <p:cNvSpPr>
            <a:spLocks noGrp="1"/>
          </p:cNvSpPr>
          <p:nvPr>
            <p:ph type="sldNum" sz="quarter" idx="12"/>
          </p:nvPr>
        </p:nvSpPr>
        <p:spPr>
          <a:xfrm>
            <a:off x="6553200" y="6243638"/>
            <a:ext cx="2133600" cy="457200"/>
          </a:xfrm>
        </p:spPr>
        <p:txBody>
          <a:bodyPr/>
          <a:lstStyle>
            <a:lvl1pPr>
              <a:defRPr/>
            </a:lvl1pPr>
          </a:lstStyle>
          <a:p>
            <a:fld id="{BBC235F4-CB3B-084F-9419-7E72273CA12B}"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507612000"/>
      </p:ext>
    </p:extLst>
  </p:cSld>
  <p:clrMapOvr>
    <a:masterClrMapping/>
  </p:clrMapOvr>
  <p:transition/>
</p:sldLayout>
</file>

<file path=ppt/slideLayouts/slideLayout6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0597791"/>
      </p:ext>
    </p:extLst>
  </p:cSld>
  <p:clrMapOvr>
    <a:masterClrMapping/>
  </p:clrMapOvr>
  <p:transition/>
</p:sldLayout>
</file>

<file path=ppt/slideLayouts/slideLayout6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02997103"/>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Rectangle 6"/>
          <p:cNvSpPr/>
          <p:nvPr userDrawn="1"/>
        </p:nvSpPr>
        <p:spPr>
          <a:xfrm>
            <a:off x="3184071" y="145143"/>
            <a:ext cx="5959929" cy="7710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3558354292"/>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5140054"/>
      </p:ext>
    </p:extLst>
  </p:cSld>
  <p:clrMapOvr>
    <a:masterClrMapping/>
  </p:clrMapOvr>
  <p:transition/>
</p:sldLayout>
</file>

<file path=ppt/slideLayouts/slideLayout6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02180001"/>
      </p:ext>
    </p:extLst>
  </p:cSld>
  <p:clrMapOvr>
    <a:masterClrMapping/>
  </p:clrMapOvr>
  <p:transition/>
</p:sldLayout>
</file>

<file path=ppt/slideLayouts/slideLayout6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29762315"/>
      </p:ext>
    </p:extLst>
  </p:cSld>
  <p:clrMapOvr>
    <a:masterClrMapping/>
  </p:clrMapOvr>
  <p:transition/>
</p:sldLayout>
</file>

<file path=ppt/slideLayouts/slideLayout6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60518315"/>
      </p:ext>
    </p:extLst>
  </p:cSld>
  <p:clrMapOvr>
    <a:masterClrMapping/>
  </p:clrMapOvr>
  <p:transition/>
</p:sldLayout>
</file>

<file path=ppt/slideLayouts/slideLayout6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1332085"/>
      </p:ext>
    </p:extLst>
  </p:cSld>
  <p:clrMapOvr>
    <a:masterClrMapping/>
  </p:clrMapOvr>
  <p:transition/>
</p:sldLayout>
</file>

<file path=ppt/slideLayouts/slideLayout6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2665933"/>
      </p:ext>
    </p:extLst>
  </p:cSld>
  <p:clrMapOvr>
    <a:masterClrMapping/>
  </p:clrMapOvr>
  <p:transition/>
</p:sldLayout>
</file>

<file path=ppt/slideLayouts/slideLayout6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17093996"/>
      </p:ext>
    </p:extLst>
  </p:cSld>
  <p:clrMapOvr>
    <a:masterClrMapping/>
  </p:clrMapOvr>
  <p:transition/>
</p:sldLayout>
</file>

<file path=ppt/slideLayouts/slideLayout6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86771810"/>
      </p:ext>
    </p:extLst>
  </p:cSld>
  <p:clrMapOvr>
    <a:masterClrMapping/>
  </p:clrMapOvr>
  <p:transition/>
</p:sldLayout>
</file>

<file path=ppt/slideLayouts/slideLayout6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38539976"/>
      </p:ext>
    </p:extLst>
  </p:cSld>
  <p:clrMapOvr>
    <a:masterClrMapping/>
  </p:clrMapOvr>
  <p:transition/>
</p:sldLayout>
</file>

<file path=ppt/slideLayouts/slideLayout6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lIns="91440"/>
          <a:lstStyle>
            <a:lvl1pPr algn="ctr">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20D214A-2AFC-4BE3-89FE-6518807E148F}" type="datetime1">
              <a:rPr lang="en-US" smtClean="0"/>
              <a:t>2/6/19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98516367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8330788"/>
      </p:ext>
    </p:extLst>
  </p:cSld>
  <p:clrMapOvr>
    <a:masterClrMapping/>
  </p:clrMapOvr>
  <p:transition/>
</p:sldLayout>
</file>

<file path=ppt/slideLayouts/slideLayout6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E9021861-6BD7-4EE9-A68B-37E75913A333}" type="datetime1">
              <a:rPr lang="en-US" smtClean="0"/>
              <a:t>2/6/19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653058023"/>
      </p:ext>
    </p:extLst>
  </p:cSld>
  <p:clrMapOvr>
    <a:masterClrMapping/>
  </p:clrMapOvr>
</p:sldLayout>
</file>

<file path=ppt/slideLayouts/slideLayout6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CE294271-EC2C-4AA4-B1D8-6325DBCD6885}" type="datetime1">
              <a:rPr lang="en-US" smtClean="0"/>
              <a:t>2/6/19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663161579"/>
      </p:ext>
    </p:extLst>
  </p:cSld>
  <p:clrMapOvr>
    <a:masterClrMapping/>
  </p:clrMapOvr>
</p:sldLayout>
</file>

<file path=ppt/slideLayouts/slideLayout6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26C81D6-5C0A-4888-8AA2-94A703B72A86}" type="datetime1">
              <a:rPr lang="en-US" smtClean="0"/>
              <a:t>2/6/19</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502603125"/>
      </p:ext>
    </p:extLst>
  </p:cSld>
  <p:clrMapOvr>
    <a:masterClrMapping/>
  </p:clrMapOvr>
</p:sldLayout>
</file>

<file path=ppt/slideLayouts/slideLayout6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8"/>
            <a:ext cx="2133600" cy="365125"/>
          </a:xfrm>
          <a:prstGeom prst="rect">
            <a:avLst/>
          </a:prstGeom>
        </p:spPr>
        <p:txBody>
          <a:bodyPr/>
          <a:lstStyle/>
          <a:p>
            <a:fld id="{5C6A7242-E7F0-452E-9AAD-6A266A1C3304}" type="datetime1">
              <a:rPr lang="en-US" smtClean="0"/>
              <a:t>2/6/19</a:t>
            </a:fld>
            <a:endParaRPr lang="en-US"/>
          </a:p>
        </p:txBody>
      </p:sp>
      <p:sp>
        <p:nvSpPr>
          <p:cNvPr id="8" name="Footer Placeholder 7"/>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092323168"/>
      </p:ext>
    </p:extLst>
  </p:cSld>
  <p:clrMapOvr>
    <a:masterClrMapping/>
  </p:clrMapOvr>
</p:sldLayout>
</file>

<file path=ppt/slideLayouts/slideLayout6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8"/>
            <a:ext cx="2133600" cy="365125"/>
          </a:xfrm>
          <a:prstGeom prst="rect">
            <a:avLst/>
          </a:prstGeom>
        </p:spPr>
        <p:txBody>
          <a:bodyPr/>
          <a:lstStyle/>
          <a:p>
            <a:fld id="{E4A2E865-F686-4BA8-A1F8-7363E1251590}" type="datetime1">
              <a:rPr lang="en-US" smtClean="0"/>
              <a:t>2/6/19</a:t>
            </a:fld>
            <a:endParaRPr lang="en-US"/>
          </a:p>
        </p:txBody>
      </p:sp>
      <p:sp>
        <p:nvSpPr>
          <p:cNvPr id="4" name="Footer Placeholder 3"/>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579074933"/>
      </p:ext>
    </p:extLst>
  </p:cSld>
  <p:clrMapOvr>
    <a:masterClrMapping/>
  </p:clrMapOvr>
</p:sldLayout>
</file>

<file path=ppt/slideLayouts/slideLayout6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8"/>
            <a:ext cx="2133600" cy="365125"/>
          </a:xfrm>
          <a:prstGeom prst="rect">
            <a:avLst/>
          </a:prstGeom>
        </p:spPr>
        <p:txBody>
          <a:bodyPr/>
          <a:lstStyle/>
          <a:p>
            <a:fld id="{13858B6D-F0A8-4A5A-A21C-F2DDFAEE91CA}" type="datetime1">
              <a:rPr lang="en-US" smtClean="0"/>
              <a:t>2/6/19</a:t>
            </a:fld>
            <a:endParaRPr lang="en-US"/>
          </a:p>
        </p:txBody>
      </p:sp>
      <p:sp>
        <p:nvSpPr>
          <p:cNvPr id="3" name="Footer Placeholder 2"/>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395160116"/>
      </p:ext>
    </p:extLst>
  </p:cSld>
  <p:clrMapOvr>
    <a:masterClrMapping/>
  </p:clrMapOvr>
</p:sldLayout>
</file>

<file path=ppt/slideLayouts/slideLayout6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4BE59F63-4AED-4D19-AEDC-2344A5DC207C}" type="datetime1">
              <a:rPr lang="en-US" smtClean="0"/>
              <a:t>2/6/19</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777681869"/>
      </p:ext>
    </p:extLst>
  </p:cSld>
  <p:clrMapOvr>
    <a:masterClrMapping/>
  </p:clrMapOvr>
</p:sldLayout>
</file>

<file path=ppt/slideLayouts/slideLayout6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E2DF23D-22DE-41A0-9045-8939205C2A67}" type="datetime1">
              <a:rPr lang="en-US" smtClean="0"/>
              <a:t>2/6/19</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524409545"/>
      </p:ext>
    </p:extLst>
  </p:cSld>
  <p:clrMapOvr>
    <a:masterClrMapping/>
  </p:clrMapOvr>
</p:sldLayout>
</file>

<file path=ppt/slideLayouts/slideLayout6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206B5BB5-C062-4C16-8C4E-0D7EE65EA5A7}" type="datetime1">
              <a:rPr lang="en-US" smtClean="0"/>
              <a:t>2/6/19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817301495"/>
      </p:ext>
    </p:extLst>
  </p:cSld>
  <p:clrMapOvr>
    <a:masterClrMapping/>
  </p:clrMapOvr>
</p:sldLayout>
</file>

<file path=ppt/slideLayouts/slideLayout6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3CCC17E-136C-4D5B-9C83-1E9F6F691804}" type="datetime1">
              <a:rPr lang="en-US" smtClean="0"/>
              <a:t>2/6/19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3995477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8626753"/>
      </p:ext>
    </p:extLst>
  </p:cSld>
  <p:clrMapOvr>
    <a:masterClrMapping/>
  </p:clrMapOvr>
  <p:transition/>
</p:sldLayout>
</file>

<file path=ppt/slideLayouts/slideLayout7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solidFill>
              <a:latin typeface="Calibri"/>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Light"/>
              </a:rPr>
              <a:pPr/>
              <a:t>‹#›</a:t>
            </a:fld>
            <a:r>
              <a:rPr lang="en-US">
                <a:solidFill>
                  <a:prstClr val="black">
                    <a:tint val="75000"/>
                  </a:prstClr>
                </a:solidFill>
                <a:latin typeface="Calibri Light"/>
              </a:rPr>
              <a:t>/4</a:t>
            </a:r>
          </a:p>
        </p:txBody>
      </p:sp>
    </p:spTree>
    <p:extLst>
      <p:ext uri="{BB962C8B-B14F-4D97-AF65-F5344CB8AC3E}">
        <p14:creationId xmlns:p14="http://schemas.microsoft.com/office/powerpoint/2010/main" val="3539931426"/>
      </p:ext>
    </p:extLst>
  </p:cSld>
  <p:clrMapOvr>
    <a:masterClrMapping/>
  </p:clrMapOvr>
</p:sldLayout>
</file>

<file path=ppt/slideLayouts/slideLayout7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p:cNvSpPr>
            <a:spLocks noGrp="1"/>
          </p:cNvSpPr>
          <p:nvPr>
            <p:ph type="sldNum" sz="quarter" idx="4"/>
          </p:nvPr>
        </p:nvSpPr>
        <p:spPr>
          <a:xfrm>
            <a:off x="6858000" y="6188075"/>
            <a:ext cx="2057400" cy="365125"/>
          </a:xfrm>
          <a:prstGeom prst="rect">
            <a:avLst/>
          </a:prstGeom>
        </p:spPr>
        <p:txBody>
          <a:bodyPr vert="horz" lIns="91440" tIns="45720" rIns="91440" bIns="45720" rtlCol="0" anchor="ctr"/>
          <a:lstStyle>
            <a:lvl1pPr algn="r">
              <a:defRPr sz="2400">
                <a:solidFill>
                  <a:schemeClr val="tx1">
                    <a:tint val="75000"/>
                  </a:schemeClr>
                </a:solidFill>
                <a:latin typeface="+mj-lt"/>
              </a:defRPr>
            </a:lvl1pPr>
          </a:lstStyle>
          <a:p>
            <a:fld id="{D4D2B188-1D62-4FCA-8363-938AD4629BBB}" type="slidenum">
              <a:rPr lang="en-US" smtClean="0">
                <a:solidFill>
                  <a:prstClr val="black">
                    <a:tint val="75000"/>
                  </a:prstClr>
                </a:solidFill>
                <a:latin typeface="Calibri Light"/>
              </a:rPr>
              <a:pPr/>
              <a:t>‹#›</a:t>
            </a:fld>
            <a:r>
              <a:rPr lang="en-US">
                <a:solidFill>
                  <a:prstClr val="black">
                    <a:tint val="75000"/>
                  </a:prstClr>
                </a:solidFill>
                <a:latin typeface="Calibri Light"/>
              </a:rPr>
              <a:t>/4</a:t>
            </a:r>
          </a:p>
        </p:txBody>
      </p:sp>
    </p:spTree>
    <p:extLst>
      <p:ext uri="{BB962C8B-B14F-4D97-AF65-F5344CB8AC3E}">
        <p14:creationId xmlns:p14="http://schemas.microsoft.com/office/powerpoint/2010/main" val="509247871"/>
      </p:ext>
    </p:extLst>
  </p:cSld>
  <p:clrMapOvr>
    <a:masterClrMapping/>
  </p:clrMapOvr>
</p:sldLayout>
</file>

<file path=ppt/slideLayouts/slideLayout7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solidFill>
              <a:latin typeface="Calibri"/>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latin typeface="Calibri"/>
            </a:endParaRPr>
          </a:p>
        </p:txBody>
      </p:sp>
    </p:spTree>
    <p:extLst>
      <p:ext uri="{BB962C8B-B14F-4D97-AF65-F5344CB8AC3E}">
        <p14:creationId xmlns:p14="http://schemas.microsoft.com/office/powerpoint/2010/main" val="128223992"/>
      </p:ext>
    </p:extLst>
  </p:cSld>
  <p:clrMapOvr>
    <a:masterClrMapping/>
  </p:clrMapOvr>
</p:sldLayout>
</file>

<file path=ppt/slideLayouts/slideLayout7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solidFill>
                <a:prstClr val="black"/>
              </a:solidFill>
              <a:latin typeface="Calibri"/>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Light"/>
              </a:rPr>
              <a:pPr/>
              <a:t>‹#›</a:t>
            </a:fld>
            <a:endParaRPr lang="en-US">
              <a:solidFill>
                <a:prstClr val="black">
                  <a:tint val="75000"/>
                </a:prstClr>
              </a:solidFill>
              <a:latin typeface="Calibri Light"/>
            </a:endParaRPr>
          </a:p>
        </p:txBody>
      </p:sp>
    </p:spTree>
    <p:extLst>
      <p:ext uri="{BB962C8B-B14F-4D97-AF65-F5344CB8AC3E}">
        <p14:creationId xmlns:p14="http://schemas.microsoft.com/office/powerpoint/2010/main" val="86124790"/>
      </p:ext>
    </p:extLst>
  </p:cSld>
  <p:clrMapOvr>
    <a:masterClrMapping/>
  </p:clrMapOvr>
</p:sldLayout>
</file>

<file path=ppt/slideLayouts/slideLayout7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endParaRPr lang="en-US">
              <a:solidFill>
                <a:prstClr val="black"/>
              </a:solidFill>
              <a:latin typeface="Calibri"/>
            </a:endParaRPr>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latin typeface="Calibri"/>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Light"/>
              </a:rPr>
              <a:pPr/>
              <a:t>‹#›</a:t>
            </a:fld>
            <a:endParaRPr lang="en-US">
              <a:solidFill>
                <a:prstClr val="black">
                  <a:tint val="75000"/>
                </a:prstClr>
              </a:solidFill>
              <a:latin typeface="Calibri Light"/>
            </a:endParaRPr>
          </a:p>
        </p:txBody>
      </p:sp>
    </p:spTree>
    <p:extLst>
      <p:ext uri="{BB962C8B-B14F-4D97-AF65-F5344CB8AC3E}">
        <p14:creationId xmlns:p14="http://schemas.microsoft.com/office/powerpoint/2010/main" val="1798073804"/>
      </p:ext>
    </p:extLst>
  </p:cSld>
  <p:clrMapOvr>
    <a:masterClrMapping/>
  </p:clrMapOvr>
</p:sldLayout>
</file>

<file path=ppt/slideLayouts/slideLayout7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endParaRPr lang="en-US">
              <a:solidFill>
                <a:prstClr val="black"/>
              </a:solidFill>
              <a:latin typeface="Calibri"/>
            </a:endParaRPr>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latin typeface="Calibri"/>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Light"/>
              </a:rPr>
              <a:pPr/>
              <a:t>‹#›</a:t>
            </a:fld>
            <a:endParaRPr lang="en-US">
              <a:solidFill>
                <a:prstClr val="black">
                  <a:tint val="75000"/>
                </a:prstClr>
              </a:solidFill>
              <a:latin typeface="Calibri Light"/>
            </a:endParaRPr>
          </a:p>
        </p:txBody>
      </p:sp>
    </p:spTree>
    <p:extLst>
      <p:ext uri="{BB962C8B-B14F-4D97-AF65-F5344CB8AC3E}">
        <p14:creationId xmlns:p14="http://schemas.microsoft.com/office/powerpoint/2010/main" val="2541737411"/>
      </p:ext>
    </p:extLst>
  </p:cSld>
  <p:clrMapOvr>
    <a:masterClrMapping/>
  </p:clrMapOvr>
</p:sldLayout>
</file>

<file path=ppt/slideLayouts/slideLayout7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endParaRPr lang="en-US">
              <a:solidFill>
                <a:prstClr val="black"/>
              </a:solidFill>
              <a:latin typeface="Calibri"/>
            </a:endParaRPr>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latin typeface="Calibri"/>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Light"/>
              </a:rPr>
              <a:pPr/>
              <a:t>‹#›</a:t>
            </a:fld>
            <a:endParaRPr lang="en-US">
              <a:solidFill>
                <a:prstClr val="black">
                  <a:tint val="75000"/>
                </a:prstClr>
              </a:solidFill>
              <a:latin typeface="Calibri Light"/>
            </a:endParaRPr>
          </a:p>
        </p:txBody>
      </p:sp>
    </p:spTree>
    <p:extLst>
      <p:ext uri="{BB962C8B-B14F-4D97-AF65-F5344CB8AC3E}">
        <p14:creationId xmlns:p14="http://schemas.microsoft.com/office/powerpoint/2010/main" val="1291447800"/>
      </p:ext>
    </p:extLst>
  </p:cSld>
  <p:clrMapOvr>
    <a:masterClrMapping/>
  </p:clrMapOvr>
</p:sldLayout>
</file>

<file path=ppt/slideLayouts/slideLayout7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solidFill>
                <a:prstClr val="black"/>
              </a:solidFill>
              <a:latin typeface="Calibri"/>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Light"/>
              </a:rPr>
              <a:pPr/>
              <a:t>‹#›</a:t>
            </a:fld>
            <a:endParaRPr lang="en-US">
              <a:solidFill>
                <a:prstClr val="black">
                  <a:tint val="75000"/>
                </a:prstClr>
              </a:solidFill>
              <a:latin typeface="Calibri Light"/>
            </a:endParaRPr>
          </a:p>
        </p:txBody>
      </p:sp>
    </p:spTree>
    <p:extLst>
      <p:ext uri="{BB962C8B-B14F-4D97-AF65-F5344CB8AC3E}">
        <p14:creationId xmlns:p14="http://schemas.microsoft.com/office/powerpoint/2010/main" val="415767020"/>
      </p:ext>
    </p:extLst>
  </p:cSld>
  <p:clrMapOvr>
    <a:masterClrMapping/>
  </p:clrMapOvr>
</p:sldLayout>
</file>

<file path=ppt/slideLayouts/slideLayout7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solidFill>
                <a:prstClr val="black"/>
              </a:solidFill>
              <a:latin typeface="Calibri"/>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Light"/>
              </a:rPr>
              <a:pPr/>
              <a:t>‹#›</a:t>
            </a:fld>
            <a:endParaRPr lang="en-US">
              <a:solidFill>
                <a:prstClr val="black">
                  <a:tint val="75000"/>
                </a:prstClr>
              </a:solidFill>
              <a:latin typeface="Calibri Light"/>
            </a:endParaRPr>
          </a:p>
        </p:txBody>
      </p:sp>
    </p:spTree>
    <p:extLst>
      <p:ext uri="{BB962C8B-B14F-4D97-AF65-F5344CB8AC3E}">
        <p14:creationId xmlns:p14="http://schemas.microsoft.com/office/powerpoint/2010/main" val="3789138489"/>
      </p:ext>
    </p:extLst>
  </p:cSld>
  <p:clrMapOvr>
    <a:masterClrMapping/>
  </p:clrMapOvr>
</p:sldLayout>
</file>

<file path=ppt/slideLayouts/slideLayout7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solidFill>
              <a:latin typeface="Calibri"/>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Light"/>
              </a:rPr>
              <a:pPr/>
              <a:t>‹#›</a:t>
            </a:fld>
            <a:endParaRPr lang="en-US">
              <a:solidFill>
                <a:prstClr val="black">
                  <a:tint val="75000"/>
                </a:prstClr>
              </a:solidFill>
              <a:latin typeface="Calibri Light"/>
            </a:endParaRPr>
          </a:p>
        </p:txBody>
      </p:sp>
    </p:spTree>
    <p:extLst>
      <p:ext uri="{BB962C8B-B14F-4D97-AF65-F5344CB8AC3E}">
        <p14:creationId xmlns:p14="http://schemas.microsoft.com/office/powerpoint/2010/main" val="197892930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2073927"/>
      </p:ext>
    </p:extLst>
  </p:cSld>
  <p:clrMapOvr>
    <a:masterClrMapping/>
  </p:clrMapOvr>
  <p:transition/>
</p:sldLayout>
</file>

<file path=ppt/slideLayouts/slideLayout7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solidFill>
              <a:latin typeface="Calibri"/>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Light"/>
              </a:rPr>
              <a:pPr/>
              <a:t>‹#›</a:t>
            </a:fld>
            <a:endParaRPr lang="en-US">
              <a:solidFill>
                <a:prstClr val="black">
                  <a:tint val="75000"/>
                </a:prstClr>
              </a:solidFill>
              <a:latin typeface="Calibri Light"/>
            </a:endParaRPr>
          </a:p>
        </p:txBody>
      </p:sp>
    </p:spTree>
    <p:extLst>
      <p:ext uri="{BB962C8B-B14F-4D97-AF65-F5344CB8AC3E}">
        <p14:creationId xmlns:p14="http://schemas.microsoft.com/office/powerpoint/2010/main" val="1653473409"/>
      </p:ext>
    </p:extLst>
  </p:cSld>
  <p:clrMapOvr>
    <a:masterClrMapping/>
  </p:clrMapOvr>
</p:sldLayout>
</file>

<file path=ppt/slideLayouts/slideLayout7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F95B04E4-937C-664F-B51F-D8C30ABD33B0}"/>
              </a:ext>
            </a:extLst>
          </p:cNvPr>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48FE1C4B-D953-0249-AAC5-1CEBC09BA0D3}"/>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6CEAA0A5-E9E4-5140-BD46-DA6256C8BD9D}"/>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D19D6D91-79A7-6D42-B64F-582CA85CF65A}"/>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FA33B19D-FBD6-3545-A911-696365B2674E}"/>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E3F69791-C3A5-1144-92B1-333CF796E52A}"/>
              </a:ext>
            </a:extLst>
          </p:cNvPr>
          <p:cNvSpPr>
            <a:spLocks noGrp="1" noChangeArrowheads="1"/>
          </p:cNvSpPr>
          <p:nvPr>
            <p:ph type="sldNum" sz="quarter" idx="12"/>
          </p:nvPr>
        </p:nvSpPr>
        <p:spPr/>
        <p:txBody>
          <a:bodyPr/>
          <a:lstStyle>
            <a:lvl1pPr>
              <a:defRPr sz="1200" smtClean="0"/>
            </a:lvl1pPr>
          </a:lstStyle>
          <a:p>
            <a:pPr>
              <a:defRPr/>
            </a:pPr>
            <a:fld id="{3B3FDAE8-A59F-B84A-B845-84C535A39ED0}" type="slidenum">
              <a:rPr lang="en-US" altLang="en-US"/>
              <a:pPr>
                <a:defRPr/>
              </a:pPr>
              <a:t>‹#›</a:t>
            </a:fld>
            <a:endParaRPr lang="en-US" altLang="en-US"/>
          </a:p>
        </p:txBody>
      </p:sp>
    </p:spTree>
    <p:extLst>
      <p:ext uri="{BB962C8B-B14F-4D97-AF65-F5344CB8AC3E}">
        <p14:creationId xmlns:p14="http://schemas.microsoft.com/office/powerpoint/2010/main" val="300662394"/>
      </p:ext>
    </p:extLst>
  </p:cSld>
  <p:clrMapOvr>
    <a:masterClrMapping/>
  </p:clrMapOvr>
  <p:transition/>
</p:sldLayout>
</file>

<file path=ppt/slideLayouts/slideLayout7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73A97B69-F936-9541-A4C0-4803E0D98036}"/>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BACF1560-B282-884D-8A11-92C4A17C9387}"/>
              </a:ext>
            </a:extLst>
          </p:cNvPr>
          <p:cNvSpPr>
            <a:spLocks noGrp="1" noChangeArrowheads="1"/>
          </p:cNvSpPr>
          <p:nvPr>
            <p:ph type="sldNum" sz="quarter" idx="11"/>
          </p:nvPr>
        </p:nvSpPr>
        <p:spPr>
          <a:ln/>
        </p:spPr>
        <p:txBody>
          <a:bodyPr/>
          <a:lstStyle>
            <a:lvl1pPr>
              <a:defRPr/>
            </a:lvl1pPr>
          </a:lstStyle>
          <a:p>
            <a:pPr>
              <a:defRPr/>
            </a:pPr>
            <a:fld id="{ABF4462A-42FE-A84B-9002-68A00ADE644F}" type="slidenum">
              <a:rPr lang="en-US" altLang="en-US"/>
              <a:pPr>
                <a:defRPr/>
              </a:pPr>
              <a:t>‹#›</a:t>
            </a:fld>
            <a:endParaRPr lang="en-US" altLang="en-US"/>
          </a:p>
        </p:txBody>
      </p:sp>
    </p:spTree>
    <p:extLst>
      <p:ext uri="{BB962C8B-B14F-4D97-AF65-F5344CB8AC3E}">
        <p14:creationId xmlns:p14="http://schemas.microsoft.com/office/powerpoint/2010/main" val="3189960689"/>
      </p:ext>
    </p:extLst>
  </p:cSld>
  <p:clrMapOvr>
    <a:masterClrMapping/>
  </p:clrMapOvr>
  <p:transition/>
</p:sldLayout>
</file>

<file path=ppt/slideLayouts/slideLayout7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F2623055-6F7E-CF4A-ADEE-B8106026EC5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508F7ABC-7804-9A45-8345-A3C1D4AE2951}"/>
              </a:ext>
            </a:extLst>
          </p:cNvPr>
          <p:cNvSpPr>
            <a:spLocks noGrp="1" noChangeArrowheads="1"/>
          </p:cNvSpPr>
          <p:nvPr>
            <p:ph type="sldNum" sz="quarter" idx="11"/>
          </p:nvPr>
        </p:nvSpPr>
        <p:spPr>
          <a:ln/>
        </p:spPr>
        <p:txBody>
          <a:bodyPr/>
          <a:lstStyle>
            <a:lvl1pPr>
              <a:defRPr/>
            </a:lvl1pPr>
          </a:lstStyle>
          <a:p>
            <a:pPr>
              <a:defRPr/>
            </a:pPr>
            <a:fld id="{33CFE70D-E1B6-6444-B39A-56D9F01DCD47}" type="slidenum">
              <a:rPr lang="en-US" altLang="en-US"/>
              <a:pPr>
                <a:defRPr/>
              </a:pPr>
              <a:t>‹#›</a:t>
            </a:fld>
            <a:endParaRPr lang="en-US" altLang="en-US"/>
          </a:p>
        </p:txBody>
      </p:sp>
    </p:spTree>
    <p:extLst>
      <p:ext uri="{BB962C8B-B14F-4D97-AF65-F5344CB8AC3E}">
        <p14:creationId xmlns:p14="http://schemas.microsoft.com/office/powerpoint/2010/main" val="3584978740"/>
      </p:ext>
    </p:extLst>
  </p:cSld>
  <p:clrMapOvr>
    <a:masterClrMapping/>
  </p:clrMapOvr>
  <p:transition/>
</p:sldLayout>
</file>

<file path=ppt/slideLayouts/slideLayout7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371F563C-CD40-A941-946F-51381E41C508}"/>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C3913447-512A-8E4A-90A4-7079BD9A51DA}"/>
              </a:ext>
            </a:extLst>
          </p:cNvPr>
          <p:cNvSpPr>
            <a:spLocks noGrp="1" noChangeArrowheads="1"/>
          </p:cNvSpPr>
          <p:nvPr>
            <p:ph type="sldNum" sz="quarter" idx="11"/>
          </p:nvPr>
        </p:nvSpPr>
        <p:spPr>
          <a:ln/>
        </p:spPr>
        <p:txBody>
          <a:bodyPr/>
          <a:lstStyle>
            <a:lvl1pPr>
              <a:defRPr/>
            </a:lvl1pPr>
          </a:lstStyle>
          <a:p>
            <a:pPr>
              <a:defRPr/>
            </a:pPr>
            <a:fld id="{F061E867-9ECF-604D-A3A5-B01890269E4D}" type="slidenum">
              <a:rPr lang="en-US" altLang="en-US"/>
              <a:pPr>
                <a:defRPr/>
              </a:pPr>
              <a:t>‹#›</a:t>
            </a:fld>
            <a:endParaRPr lang="en-US" altLang="en-US"/>
          </a:p>
        </p:txBody>
      </p:sp>
    </p:spTree>
    <p:extLst>
      <p:ext uri="{BB962C8B-B14F-4D97-AF65-F5344CB8AC3E}">
        <p14:creationId xmlns:p14="http://schemas.microsoft.com/office/powerpoint/2010/main" val="3416686695"/>
      </p:ext>
    </p:extLst>
  </p:cSld>
  <p:clrMapOvr>
    <a:masterClrMapping/>
  </p:clrMapOvr>
  <p:transition/>
</p:sldLayout>
</file>

<file path=ppt/slideLayouts/slideLayout7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5F572121-A8E8-2D44-9C8A-867F1E7CF2D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375A6BC4-4875-D14C-AD8B-EDD376D8CFAC}"/>
              </a:ext>
            </a:extLst>
          </p:cNvPr>
          <p:cNvSpPr>
            <a:spLocks noGrp="1" noChangeArrowheads="1"/>
          </p:cNvSpPr>
          <p:nvPr>
            <p:ph type="sldNum" sz="quarter" idx="11"/>
          </p:nvPr>
        </p:nvSpPr>
        <p:spPr>
          <a:ln/>
        </p:spPr>
        <p:txBody>
          <a:bodyPr/>
          <a:lstStyle>
            <a:lvl1pPr>
              <a:defRPr/>
            </a:lvl1pPr>
          </a:lstStyle>
          <a:p>
            <a:pPr>
              <a:defRPr/>
            </a:pPr>
            <a:fld id="{6BF9FD31-60B6-C346-9D89-A4089B899D90}" type="slidenum">
              <a:rPr lang="en-US" altLang="en-US"/>
              <a:pPr>
                <a:defRPr/>
              </a:pPr>
              <a:t>‹#›</a:t>
            </a:fld>
            <a:endParaRPr lang="en-US" altLang="en-US"/>
          </a:p>
        </p:txBody>
      </p:sp>
    </p:spTree>
    <p:extLst>
      <p:ext uri="{BB962C8B-B14F-4D97-AF65-F5344CB8AC3E}">
        <p14:creationId xmlns:p14="http://schemas.microsoft.com/office/powerpoint/2010/main" val="3184090127"/>
      </p:ext>
    </p:extLst>
  </p:cSld>
  <p:clrMapOvr>
    <a:masterClrMapping/>
  </p:clrMapOvr>
  <p:transition/>
</p:sldLayout>
</file>

<file path=ppt/slideLayouts/slideLayout7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24209F53-5EDE-1248-9733-CEB7AFA430D6}"/>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CED11C88-124D-0347-AECA-31127847197C}"/>
              </a:ext>
            </a:extLst>
          </p:cNvPr>
          <p:cNvSpPr>
            <a:spLocks noGrp="1" noChangeArrowheads="1"/>
          </p:cNvSpPr>
          <p:nvPr>
            <p:ph type="sldNum" sz="quarter" idx="11"/>
          </p:nvPr>
        </p:nvSpPr>
        <p:spPr>
          <a:ln/>
        </p:spPr>
        <p:txBody>
          <a:bodyPr/>
          <a:lstStyle>
            <a:lvl1pPr>
              <a:defRPr/>
            </a:lvl1pPr>
          </a:lstStyle>
          <a:p>
            <a:pPr>
              <a:defRPr/>
            </a:pPr>
            <a:fld id="{ABA189F7-876C-7946-AB0D-5451C843C772}" type="slidenum">
              <a:rPr lang="en-US" altLang="en-US"/>
              <a:pPr>
                <a:defRPr/>
              </a:pPr>
              <a:t>‹#›</a:t>
            </a:fld>
            <a:endParaRPr lang="en-US" altLang="en-US"/>
          </a:p>
        </p:txBody>
      </p:sp>
    </p:spTree>
    <p:extLst>
      <p:ext uri="{BB962C8B-B14F-4D97-AF65-F5344CB8AC3E}">
        <p14:creationId xmlns:p14="http://schemas.microsoft.com/office/powerpoint/2010/main" val="2891886269"/>
      </p:ext>
    </p:extLst>
  </p:cSld>
  <p:clrMapOvr>
    <a:masterClrMapping/>
  </p:clrMapOvr>
  <p:transition/>
</p:sldLayout>
</file>

<file path=ppt/slideLayouts/slideLayout7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9347127D-50D6-804E-BBDB-090FFD76C82F}"/>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34CA717C-BE13-1D47-AAC5-E762962F17AE}"/>
              </a:ext>
            </a:extLst>
          </p:cNvPr>
          <p:cNvSpPr>
            <a:spLocks noGrp="1" noChangeArrowheads="1"/>
          </p:cNvSpPr>
          <p:nvPr>
            <p:ph type="sldNum" sz="quarter" idx="11"/>
          </p:nvPr>
        </p:nvSpPr>
        <p:spPr>
          <a:ln/>
        </p:spPr>
        <p:txBody>
          <a:bodyPr/>
          <a:lstStyle>
            <a:lvl1pPr>
              <a:defRPr/>
            </a:lvl1pPr>
          </a:lstStyle>
          <a:p>
            <a:pPr>
              <a:defRPr/>
            </a:pPr>
            <a:fld id="{AA20B547-CD99-0740-9575-71E48EA0F20D}" type="slidenum">
              <a:rPr lang="en-US" altLang="en-US"/>
              <a:pPr>
                <a:defRPr/>
              </a:pPr>
              <a:t>‹#›</a:t>
            </a:fld>
            <a:endParaRPr lang="en-US" altLang="en-US"/>
          </a:p>
        </p:txBody>
      </p:sp>
    </p:spTree>
    <p:extLst>
      <p:ext uri="{BB962C8B-B14F-4D97-AF65-F5344CB8AC3E}">
        <p14:creationId xmlns:p14="http://schemas.microsoft.com/office/powerpoint/2010/main" val="366446249"/>
      </p:ext>
    </p:extLst>
  </p:cSld>
  <p:clrMapOvr>
    <a:masterClrMapping/>
  </p:clrMapOvr>
  <p:transition/>
</p:sldLayout>
</file>

<file path=ppt/slideLayouts/slideLayout7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5A4E499A-3343-9649-900F-C1B6B1CC41AF}"/>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99BAFF69-6AD8-F144-AFCC-520891BC230A}"/>
              </a:ext>
            </a:extLst>
          </p:cNvPr>
          <p:cNvSpPr>
            <a:spLocks noGrp="1" noChangeArrowheads="1"/>
          </p:cNvSpPr>
          <p:nvPr>
            <p:ph type="sldNum" sz="quarter" idx="11"/>
          </p:nvPr>
        </p:nvSpPr>
        <p:spPr>
          <a:ln/>
        </p:spPr>
        <p:txBody>
          <a:bodyPr/>
          <a:lstStyle>
            <a:lvl1pPr>
              <a:defRPr/>
            </a:lvl1pPr>
          </a:lstStyle>
          <a:p>
            <a:pPr>
              <a:defRPr/>
            </a:pPr>
            <a:fld id="{0EE647DD-C717-6B4E-971B-369A4AC6E6F3}" type="slidenum">
              <a:rPr lang="en-US" altLang="en-US"/>
              <a:pPr>
                <a:defRPr/>
              </a:pPr>
              <a:t>‹#›</a:t>
            </a:fld>
            <a:endParaRPr lang="en-US" altLang="en-US"/>
          </a:p>
        </p:txBody>
      </p:sp>
    </p:spTree>
    <p:extLst>
      <p:ext uri="{BB962C8B-B14F-4D97-AF65-F5344CB8AC3E}">
        <p14:creationId xmlns:p14="http://schemas.microsoft.com/office/powerpoint/2010/main" val="3213682468"/>
      </p:ext>
    </p:extLst>
  </p:cSld>
  <p:clrMapOvr>
    <a:masterClrMapping/>
  </p:clrMapOvr>
  <p:transition/>
</p:sldLayout>
</file>

<file path=ppt/slideLayouts/slideLayout7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AE62CFF8-7633-3B4B-A468-F476C6361E39}"/>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23917E0F-F572-F344-8271-E7F412A98639}"/>
              </a:ext>
            </a:extLst>
          </p:cNvPr>
          <p:cNvSpPr>
            <a:spLocks noGrp="1" noChangeArrowheads="1"/>
          </p:cNvSpPr>
          <p:nvPr>
            <p:ph type="sldNum" sz="quarter" idx="11"/>
          </p:nvPr>
        </p:nvSpPr>
        <p:spPr>
          <a:ln/>
        </p:spPr>
        <p:txBody>
          <a:bodyPr/>
          <a:lstStyle>
            <a:lvl1pPr>
              <a:defRPr/>
            </a:lvl1pPr>
          </a:lstStyle>
          <a:p>
            <a:pPr>
              <a:defRPr/>
            </a:pPr>
            <a:fld id="{64A61CCF-7B61-6046-A6E3-819C5F7B3F8C}" type="slidenum">
              <a:rPr lang="en-US" altLang="en-US"/>
              <a:pPr>
                <a:defRPr/>
              </a:pPr>
              <a:t>‹#›</a:t>
            </a:fld>
            <a:endParaRPr lang="en-US" altLang="en-US"/>
          </a:p>
        </p:txBody>
      </p:sp>
    </p:spTree>
    <p:extLst>
      <p:ext uri="{BB962C8B-B14F-4D97-AF65-F5344CB8AC3E}">
        <p14:creationId xmlns:p14="http://schemas.microsoft.com/office/powerpoint/2010/main" val="3976174948"/>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6813583"/>
      </p:ext>
    </p:extLst>
  </p:cSld>
  <p:clrMapOvr>
    <a:masterClrMapping/>
  </p:clrMapOvr>
  <p:transition/>
</p:sldLayout>
</file>

<file path=ppt/slideLayouts/slideLayout7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FF2FD485-06A1-EE45-9A8B-F048E7EEEAEF}"/>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B3E0F4D9-5214-6441-8A0F-C2CBFC75B8CF}"/>
              </a:ext>
            </a:extLst>
          </p:cNvPr>
          <p:cNvSpPr>
            <a:spLocks noGrp="1" noChangeArrowheads="1"/>
          </p:cNvSpPr>
          <p:nvPr>
            <p:ph type="sldNum" sz="quarter" idx="11"/>
          </p:nvPr>
        </p:nvSpPr>
        <p:spPr>
          <a:ln/>
        </p:spPr>
        <p:txBody>
          <a:bodyPr/>
          <a:lstStyle>
            <a:lvl1pPr>
              <a:defRPr/>
            </a:lvl1pPr>
          </a:lstStyle>
          <a:p>
            <a:pPr>
              <a:defRPr/>
            </a:pPr>
            <a:fld id="{F24D7BF4-82CD-7E43-873E-37D879C1B9E0}" type="slidenum">
              <a:rPr lang="en-US" altLang="en-US"/>
              <a:pPr>
                <a:defRPr/>
              </a:pPr>
              <a:t>‹#›</a:t>
            </a:fld>
            <a:endParaRPr lang="en-US" altLang="en-US"/>
          </a:p>
        </p:txBody>
      </p:sp>
    </p:spTree>
    <p:extLst>
      <p:ext uri="{BB962C8B-B14F-4D97-AF65-F5344CB8AC3E}">
        <p14:creationId xmlns:p14="http://schemas.microsoft.com/office/powerpoint/2010/main" val="1739406592"/>
      </p:ext>
    </p:extLst>
  </p:cSld>
  <p:clrMapOvr>
    <a:masterClrMapping/>
  </p:clrMapOvr>
  <p:transition/>
</p:sldLayout>
</file>

<file path=ppt/slideLayouts/slideLayout7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0F2C3A7A-5BD4-D542-A789-B3C16EBBD7D6}"/>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C538ED7B-3605-2040-BC3F-5A78278E3E39}"/>
              </a:ext>
            </a:extLst>
          </p:cNvPr>
          <p:cNvSpPr>
            <a:spLocks noGrp="1" noChangeArrowheads="1"/>
          </p:cNvSpPr>
          <p:nvPr>
            <p:ph type="sldNum" sz="quarter" idx="11"/>
          </p:nvPr>
        </p:nvSpPr>
        <p:spPr>
          <a:ln/>
        </p:spPr>
        <p:txBody>
          <a:bodyPr/>
          <a:lstStyle>
            <a:lvl1pPr>
              <a:defRPr/>
            </a:lvl1pPr>
          </a:lstStyle>
          <a:p>
            <a:pPr>
              <a:defRPr/>
            </a:pPr>
            <a:fld id="{1F0AD733-BDC3-EB40-9C11-FAC3CFD161D0}" type="slidenum">
              <a:rPr lang="en-US" altLang="en-US"/>
              <a:pPr>
                <a:defRPr/>
              </a:pPr>
              <a:t>‹#›</a:t>
            </a:fld>
            <a:endParaRPr lang="en-US" altLang="en-US"/>
          </a:p>
        </p:txBody>
      </p:sp>
    </p:spTree>
    <p:extLst>
      <p:ext uri="{BB962C8B-B14F-4D97-AF65-F5344CB8AC3E}">
        <p14:creationId xmlns:p14="http://schemas.microsoft.com/office/powerpoint/2010/main" val="1267173103"/>
      </p:ext>
    </p:extLst>
  </p:cSld>
  <p:clrMapOvr>
    <a:masterClrMapping/>
  </p:clrMapOvr>
  <p:transition/>
</p:sldLayout>
</file>

<file path=ppt/slideLayouts/slideLayout72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8D14A05F-C43C-B549-A1DA-16E973F5AA3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04D961FA-CC1E-B14D-A413-07AD525F4F1D}"/>
              </a:ext>
            </a:extLst>
          </p:cNvPr>
          <p:cNvSpPr>
            <a:spLocks noGrp="1" noChangeArrowheads="1"/>
          </p:cNvSpPr>
          <p:nvPr>
            <p:ph type="sldNum" sz="quarter" idx="11"/>
          </p:nvPr>
        </p:nvSpPr>
        <p:spPr>
          <a:ln/>
        </p:spPr>
        <p:txBody>
          <a:bodyPr/>
          <a:lstStyle>
            <a:lvl1pPr>
              <a:defRPr/>
            </a:lvl1pPr>
          </a:lstStyle>
          <a:p>
            <a:pPr>
              <a:defRPr/>
            </a:pPr>
            <a:fld id="{8897B481-D5ED-9E41-8320-7EA96DF4FEC5}" type="slidenum">
              <a:rPr lang="en-US" altLang="en-US"/>
              <a:pPr>
                <a:defRPr/>
              </a:pPr>
              <a:t>‹#›</a:t>
            </a:fld>
            <a:endParaRPr lang="en-US" altLang="en-US"/>
          </a:p>
        </p:txBody>
      </p:sp>
    </p:spTree>
    <p:extLst>
      <p:ext uri="{BB962C8B-B14F-4D97-AF65-F5344CB8AC3E}">
        <p14:creationId xmlns:p14="http://schemas.microsoft.com/office/powerpoint/2010/main" val="959892131"/>
      </p:ext>
    </p:extLst>
  </p:cSld>
  <p:clrMapOvr>
    <a:masterClrMapping/>
  </p:clrMapOvr>
  <p:transition/>
</p:sldLayout>
</file>

<file path=ppt/slideLayouts/slideLayout7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3951615"/>
      </p:ext>
    </p:extLst>
  </p:cSld>
  <p:clrMapOvr>
    <a:masterClrMapping/>
  </p:clrMapOvr>
</p:sldLayout>
</file>

<file path=ppt/slideLayouts/slideLayout7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991" y="73723"/>
            <a:ext cx="8987622" cy="740193"/>
          </a:xfrm>
          <a:prstGeom prst="rect">
            <a:avLst/>
          </a:prstGeom>
        </p:spPr>
        <p:txBody>
          <a:bodyPr/>
          <a:lstStyle>
            <a:lvl1pPr>
              <a:defRPr sz="4800">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911224"/>
            <a:ext cx="8987622" cy="5318753"/>
          </a:xfrm>
          <a:prstGeom prst="rect">
            <a:avLst/>
          </a:prstGeom>
        </p:spPr>
        <p:txBody>
          <a:bodyPr/>
          <a:lstStyle>
            <a:lvl1pPr>
              <a:defRPr sz="3600">
                <a:latin typeface="Cambria" panose="02040503050406030204" pitchFamily="18" charset="0"/>
              </a:defRPr>
            </a:lvl1pPr>
            <a:lvl2pPr marL="685800" indent="-228600">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txBox="1">
            <a:spLocks/>
          </p:cNvSpPr>
          <p:nvPr userDrawn="1"/>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pPr/>
              <a:t>‹#›</a:t>
            </a:fld>
            <a:r>
              <a:rPr lang="en-US" dirty="0"/>
              <a:t>/45</a:t>
            </a:r>
          </a:p>
        </p:txBody>
      </p:sp>
      <p:pic>
        <p:nvPicPr>
          <p:cNvPr id="9" name="Picture 8" descr="safari.png"/>
          <p:cNvPicPr>
            <a:picLocks noChangeAspect="1"/>
          </p:cNvPicPr>
          <p:nvPr userDrawn="1"/>
        </p:nvPicPr>
        <p:blipFill>
          <a:blip r:embed="rId2" cstate="print"/>
          <a:stretch>
            <a:fillRect/>
          </a:stretch>
        </p:blipFill>
        <p:spPr>
          <a:xfrm>
            <a:off x="189560" y="6413144"/>
            <a:ext cx="1080120" cy="312522"/>
          </a:xfrm>
          <a:prstGeom prst="rect">
            <a:avLst/>
          </a:prstGeom>
        </p:spPr>
      </p:pic>
    </p:spTree>
    <p:extLst>
      <p:ext uri="{BB962C8B-B14F-4D97-AF65-F5344CB8AC3E}">
        <p14:creationId xmlns:p14="http://schemas.microsoft.com/office/powerpoint/2010/main" val="5735192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2685609"/>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252787"/>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1690549"/>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0113194"/>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0437132"/>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2594476"/>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701378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EF0CAD05-5F98-C240-A41D-E171A6304933}" type="slidenum">
              <a:rPr lang="en-US"/>
              <a:pPr/>
              <a:t>‹#›</a:t>
            </a:fld>
            <a:endParaRPr lang="en-US"/>
          </a:p>
        </p:txBody>
      </p:sp>
    </p:spTree>
    <p:extLst>
      <p:ext uri="{BB962C8B-B14F-4D97-AF65-F5344CB8AC3E}">
        <p14:creationId xmlns:p14="http://schemas.microsoft.com/office/powerpoint/2010/main" val="1176202611"/>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71752C56-4F8A-824F-A263-2404B5D536A2}" type="slidenum">
              <a:rPr lang="en-US"/>
              <a:pPr/>
              <a:t>‹#›</a:t>
            </a:fld>
            <a:endParaRPr lang="en-US"/>
          </a:p>
        </p:txBody>
      </p:sp>
    </p:spTree>
    <p:extLst>
      <p:ext uri="{BB962C8B-B14F-4D97-AF65-F5344CB8AC3E}">
        <p14:creationId xmlns:p14="http://schemas.microsoft.com/office/powerpoint/2010/main" val="2225563168"/>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E2A6F638-9311-044E-822F-DB90AF0533D9}" type="slidenum">
              <a:rPr lang="en-US"/>
              <a:pPr/>
              <a:t>‹#›</a:t>
            </a:fld>
            <a:endParaRPr lang="en-US"/>
          </a:p>
        </p:txBody>
      </p:sp>
    </p:spTree>
    <p:extLst>
      <p:ext uri="{BB962C8B-B14F-4D97-AF65-F5344CB8AC3E}">
        <p14:creationId xmlns:p14="http://schemas.microsoft.com/office/powerpoint/2010/main" val="3072845242"/>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D098FC8E-6941-C74C-BC08-436BE2F5B5D2}" type="slidenum">
              <a:rPr lang="en-US"/>
              <a:pPr/>
              <a:t>‹#›</a:t>
            </a:fld>
            <a:endParaRPr lang="en-US"/>
          </a:p>
        </p:txBody>
      </p:sp>
    </p:spTree>
    <p:extLst>
      <p:ext uri="{BB962C8B-B14F-4D97-AF65-F5344CB8AC3E}">
        <p14:creationId xmlns:p14="http://schemas.microsoft.com/office/powerpoint/2010/main" val="644812070"/>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EC2913EA-86C8-7044-8F98-044F5E7301AC}" type="slidenum">
              <a:rPr lang="en-US"/>
              <a:pPr/>
              <a:t>‹#›</a:t>
            </a:fld>
            <a:endParaRPr lang="en-US"/>
          </a:p>
        </p:txBody>
      </p:sp>
    </p:spTree>
    <p:extLst>
      <p:ext uri="{BB962C8B-B14F-4D97-AF65-F5344CB8AC3E}">
        <p14:creationId xmlns:p14="http://schemas.microsoft.com/office/powerpoint/2010/main" val="1718689315"/>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E9EB2717-EF8A-4F48-9475-0E5579379CAF}" type="slidenum">
              <a:rPr lang="en-US"/>
              <a:pPr/>
              <a:t>‹#›</a:t>
            </a:fld>
            <a:endParaRPr lang="en-US"/>
          </a:p>
        </p:txBody>
      </p:sp>
    </p:spTree>
    <p:extLst>
      <p:ext uri="{BB962C8B-B14F-4D97-AF65-F5344CB8AC3E}">
        <p14:creationId xmlns:p14="http://schemas.microsoft.com/office/powerpoint/2010/main" val="2735493282"/>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09CEDDA7-F9BC-D143-BB10-4566D815D5F9}" type="slidenum">
              <a:rPr lang="en-US"/>
              <a:pPr/>
              <a:t>‹#›</a:t>
            </a:fld>
            <a:endParaRPr lang="en-US"/>
          </a:p>
        </p:txBody>
      </p:sp>
    </p:spTree>
    <p:extLst>
      <p:ext uri="{BB962C8B-B14F-4D97-AF65-F5344CB8AC3E}">
        <p14:creationId xmlns:p14="http://schemas.microsoft.com/office/powerpoint/2010/main" val="266402226"/>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24CCDBC6-CC01-564B-8353-1EF7BD2EDA4C}" type="slidenum">
              <a:rPr lang="en-US"/>
              <a:pPr/>
              <a:t>‹#›</a:t>
            </a:fld>
            <a:endParaRPr lang="en-US"/>
          </a:p>
        </p:txBody>
      </p:sp>
    </p:spTree>
    <p:extLst>
      <p:ext uri="{BB962C8B-B14F-4D97-AF65-F5344CB8AC3E}">
        <p14:creationId xmlns:p14="http://schemas.microsoft.com/office/powerpoint/2010/main" val="1337623389"/>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63E88A4F-2F9B-8940-A946-705E7B7AAFF5}" type="slidenum">
              <a:rPr lang="en-US"/>
              <a:pPr/>
              <a:t>‹#›</a:t>
            </a:fld>
            <a:endParaRPr lang="en-US"/>
          </a:p>
        </p:txBody>
      </p:sp>
    </p:spTree>
    <p:extLst>
      <p:ext uri="{BB962C8B-B14F-4D97-AF65-F5344CB8AC3E}">
        <p14:creationId xmlns:p14="http://schemas.microsoft.com/office/powerpoint/2010/main" val="3354859521"/>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1F0E8B17-B4D9-5340-8D3E-0FD2DBAED3D0}" type="slidenum">
              <a:rPr lang="en-US"/>
              <a:pPr/>
              <a:t>‹#›</a:t>
            </a:fld>
            <a:endParaRPr lang="en-US"/>
          </a:p>
        </p:txBody>
      </p:sp>
    </p:spTree>
    <p:extLst>
      <p:ext uri="{BB962C8B-B14F-4D97-AF65-F5344CB8AC3E}">
        <p14:creationId xmlns:p14="http://schemas.microsoft.com/office/powerpoint/2010/main" val="128693446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5F24509-A4B3-2C4F-9AD0-DD3550F7CEC3}" type="slidenum">
              <a:rPr lang="en-US"/>
              <a:pPr/>
              <a:t>‹#›</a:t>
            </a:fld>
            <a:endParaRPr lang="en-US"/>
          </a:p>
        </p:txBody>
      </p:sp>
    </p:spTree>
    <p:extLst>
      <p:ext uri="{BB962C8B-B14F-4D97-AF65-F5344CB8AC3E}">
        <p14:creationId xmlns:p14="http://schemas.microsoft.com/office/powerpoint/2010/main" val="1255893421"/>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F135D994-FDC0-964B-B4AE-94C64D4C4962}" type="slidenum">
              <a:rPr lang="en-US"/>
              <a:pPr/>
              <a:t>‹#›</a:t>
            </a:fld>
            <a:endParaRPr lang="en-US"/>
          </a:p>
        </p:txBody>
      </p:sp>
    </p:spTree>
    <p:extLst>
      <p:ext uri="{BB962C8B-B14F-4D97-AF65-F5344CB8AC3E}">
        <p14:creationId xmlns:p14="http://schemas.microsoft.com/office/powerpoint/2010/main" val="1128237529"/>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1700649"/>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690191"/>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5754154"/>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7945867"/>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637371"/>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6877408"/>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9029212"/>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8838355"/>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image" Target="../media/image1.png"/><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10.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image" Target="../media/image1.png"/><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1.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image" Target="../media/image1.png"/><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2.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image" Target="../media/image1.png"/><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3.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image" Target="../media/image1.png"/><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4.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4.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theme" Target="../theme/theme15.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5.xml"/><Relationship Id="rId13" Type="http://schemas.openxmlformats.org/officeDocument/2006/relationships/image" Target="../media/image1.png"/><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theme" Target="../theme/theme16.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6.xml"/><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theme" Target="../theme/theme17.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7.xml"/><Relationship Id="rId13" Type="http://schemas.openxmlformats.org/officeDocument/2006/relationships/image" Target="../media/image1.png"/><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theme" Target="../theme/theme18.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8.xml"/><Relationship Id="rId3" Type="http://schemas.openxmlformats.org/officeDocument/2006/relationships/slideLayout" Target="../slideLayouts/slideLayout193.xml"/><Relationship Id="rId7" Type="http://schemas.openxmlformats.org/officeDocument/2006/relationships/slideLayout" Target="../slideLayouts/slideLayout197.xml"/><Relationship Id="rId12" Type="http://schemas.openxmlformats.org/officeDocument/2006/relationships/theme" Target="../theme/theme19.xml"/><Relationship Id="rId2" Type="http://schemas.openxmlformats.org/officeDocument/2006/relationships/slideLayout" Target="../slideLayouts/slideLayout192.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5" Type="http://schemas.openxmlformats.org/officeDocument/2006/relationships/slideLayout" Target="../slideLayouts/slideLayout195.xml"/><Relationship Id="rId10" Type="http://schemas.openxmlformats.org/officeDocument/2006/relationships/slideLayout" Target="../slideLayouts/slideLayout200.xml"/><Relationship Id="rId4" Type="http://schemas.openxmlformats.org/officeDocument/2006/relationships/slideLayout" Target="../slideLayouts/slideLayout194.xml"/><Relationship Id="rId9" Type="http://schemas.openxmlformats.org/officeDocument/2006/relationships/slideLayout" Target="../slideLayouts/slideLayout199.xml"/></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9.xml"/><Relationship Id="rId13" Type="http://schemas.openxmlformats.org/officeDocument/2006/relationships/theme" Target="../theme/theme20.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slideLayout" Target="../slideLayouts/slideLayout213.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 Id="rId14" Type="http://schemas.openxmlformats.org/officeDocument/2006/relationships/image" Target="../media/image1.png"/></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1.xml"/><Relationship Id="rId3" Type="http://schemas.openxmlformats.org/officeDocument/2006/relationships/slideLayout" Target="../slideLayouts/slideLayout216.xml"/><Relationship Id="rId7" Type="http://schemas.openxmlformats.org/officeDocument/2006/relationships/slideLayout" Target="../slideLayouts/slideLayout220.xml"/><Relationship Id="rId12" Type="http://schemas.openxmlformats.org/officeDocument/2006/relationships/theme" Target="../theme/theme21.xml"/><Relationship Id="rId2" Type="http://schemas.openxmlformats.org/officeDocument/2006/relationships/slideLayout" Target="../slideLayouts/slideLayout215.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0" Type="http://schemas.openxmlformats.org/officeDocument/2006/relationships/slideLayout" Target="../slideLayouts/slideLayout223.xml"/><Relationship Id="rId4" Type="http://schemas.openxmlformats.org/officeDocument/2006/relationships/slideLayout" Target="../slideLayouts/slideLayout217.xml"/><Relationship Id="rId9" Type="http://schemas.openxmlformats.org/officeDocument/2006/relationships/slideLayout" Target="../slideLayouts/slideLayout222.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2.xml"/><Relationship Id="rId13" Type="http://schemas.openxmlformats.org/officeDocument/2006/relationships/image" Target="../media/image1.png"/><Relationship Id="rId3" Type="http://schemas.openxmlformats.org/officeDocument/2006/relationships/slideLayout" Target="../slideLayouts/slideLayout227.xml"/><Relationship Id="rId7" Type="http://schemas.openxmlformats.org/officeDocument/2006/relationships/slideLayout" Target="../slideLayouts/slideLayout231.xml"/><Relationship Id="rId12" Type="http://schemas.openxmlformats.org/officeDocument/2006/relationships/theme" Target="../theme/theme22.xml"/><Relationship Id="rId2" Type="http://schemas.openxmlformats.org/officeDocument/2006/relationships/slideLayout" Target="../slideLayouts/slideLayout226.xml"/><Relationship Id="rId1" Type="http://schemas.openxmlformats.org/officeDocument/2006/relationships/slideLayout" Target="../slideLayouts/slideLayout225.xml"/><Relationship Id="rId6" Type="http://schemas.openxmlformats.org/officeDocument/2006/relationships/slideLayout" Target="../slideLayouts/slideLayout230.xml"/><Relationship Id="rId11" Type="http://schemas.openxmlformats.org/officeDocument/2006/relationships/slideLayout" Target="../slideLayouts/slideLayout235.xml"/><Relationship Id="rId5" Type="http://schemas.openxmlformats.org/officeDocument/2006/relationships/slideLayout" Target="../slideLayouts/slideLayout229.xml"/><Relationship Id="rId10" Type="http://schemas.openxmlformats.org/officeDocument/2006/relationships/slideLayout" Target="../slideLayouts/slideLayout234.xml"/><Relationship Id="rId4" Type="http://schemas.openxmlformats.org/officeDocument/2006/relationships/slideLayout" Target="../slideLayouts/slideLayout228.xml"/><Relationship Id="rId9" Type="http://schemas.openxmlformats.org/officeDocument/2006/relationships/slideLayout" Target="../slideLayouts/slideLayout233.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3.xml"/><Relationship Id="rId3" Type="http://schemas.openxmlformats.org/officeDocument/2006/relationships/slideLayout" Target="../slideLayouts/slideLayout238.xml"/><Relationship Id="rId7" Type="http://schemas.openxmlformats.org/officeDocument/2006/relationships/slideLayout" Target="../slideLayouts/slideLayout242.xml"/><Relationship Id="rId12" Type="http://schemas.openxmlformats.org/officeDocument/2006/relationships/theme" Target="../theme/theme23.xml"/><Relationship Id="rId2" Type="http://schemas.openxmlformats.org/officeDocument/2006/relationships/slideLayout" Target="../slideLayouts/slideLayout237.xml"/><Relationship Id="rId1" Type="http://schemas.openxmlformats.org/officeDocument/2006/relationships/slideLayout" Target="../slideLayouts/slideLayout236.xml"/><Relationship Id="rId6" Type="http://schemas.openxmlformats.org/officeDocument/2006/relationships/slideLayout" Target="../slideLayouts/slideLayout241.xml"/><Relationship Id="rId11" Type="http://schemas.openxmlformats.org/officeDocument/2006/relationships/slideLayout" Target="../slideLayouts/slideLayout246.xml"/><Relationship Id="rId5" Type="http://schemas.openxmlformats.org/officeDocument/2006/relationships/slideLayout" Target="../slideLayouts/slideLayout240.xml"/><Relationship Id="rId10" Type="http://schemas.openxmlformats.org/officeDocument/2006/relationships/slideLayout" Target="../slideLayouts/slideLayout245.xml"/><Relationship Id="rId4" Type="http://schemas.openxmlformats.org/officeDocument/2006/relationships/slideLayout" Target="../slideLayouts/slideLayout239.xml"/><Relationship Id="rId9" Type="http://schemas.openxmlformats.org/officeDocument/2006/relationships/slideLayout" Target="../slideLayouts/slideLayout244.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4.xml"/><Relationship Id="rId13" Type="http://schemas.openxmlformats.org/officeDocument/2006/relationships/theme" Target="../theme/theme24.xml"/><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slideLayout" Target="../slideLayouts/slideLayout258.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6.xml"/><Relationship Id="rId13" Type="http://schemas.openxmlformats.org/officeDocument/2006/relationships/theme" Target="../theme/theme25.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12" Type="http://schemas.openxmlformats.org/officeDocument/2006/relationships/slideLayout" Target="../slideLayouts/slideLayout270.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11" Type="http://schemas.openxmlformats.org/officeDocument/2006/relationships/slideLayout" Target="../slideLayouts/slideLayout269.xml"/><Relationship Id="rId5" Type="http://schemas.openxmlformats.org/officeDocument/2006/relationships/slideLayout" Target="../slideLayouts/slideLayout263.xml"/><Relationship Id="rId10" Type="http://schemas.openxmlformats.org/officeDocument/2006/relationships/slideLayout" Target="../slideLayouts/slideLayout268.xml"/><Relationship Id="rId4" Type="http://schemas.openxmlformats.org/officeDocument/2006/relationships/slideLayout" Target="../slideLayouts/slideLayout262.xml"/><Relationship Id="rId9" Type="http://schemas.openxmlformats.org/officeDocument/2006/relationships/slideLayout" Target="../slideLayouts/slideLayout267.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78.xml"/><Relationship Id="rId13" Type="http://schemas.openxmlformats.org/officeDocument/2006/relationships/theme" Target="../theme/theme26.xml"/><Relationship Id="rId3" Type="http://schemas.openxmlformats.org/officeDocument/2006/relationships/slideLayout" Target="../slideLayouts/slideLayout273.xml"/><Relationship Id="rId7" Type="http://schemas.openxmlformats.org/officeDocument/2006/relationships/slideLayout" Target="../slideLayouts/slideLayout277.xml"/><Relationship Id="rId12" Type="http://schemas.openxmlformats.org/officeDocument/2006/relationships/slideLayout" Target="../slideLayouts/slideLayout282.xml"/><Relationship Id="rId2" Type="http://schemas.openxmlformats.org/officeDocument/2006/relationships/slideLayout" Target="../slideLayouts/slideLayout272.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11" Type="http://schemas.openxmlformats.org/officeDocument/2006/relationships/slideLayout" Target="../slideLayouts/slideLayout281.xml"/><Relationship Id="rId5" Type="http://schemas.openxmlformats.org/officeDocument/2006/relationships/slideLayout" Target="../slideLayouts/slideLayout275.xml"/><Relationship Id="rId10" Type="http://schemas.openxmlformats.org/officeDocument/2006/relationships/slideLayout" Target="../slideLayouts/slideLayout280.xml"/><Relationship Id="rId4" Type="http://schemas.openxmlformats.org/officeDocument/2006/relationships/slideLayout" Target="../slideLayouts/slideLayout274.xml"/><Relationship Id="rId9" Type="http://schemas.openxmlformats.org/officeDocument/2006/relationships/slideLayout" Target="../slideLayouts/slideLayout279.xml"/><Relationship Id="rId14" Type="http://schemas.openxmlformats.org/officeDocument/2006/relationships/image" Target="../media/image1.png"/></Relationships>
</file>

<file path=ppt/slideMasters/_rels/slideMaster27.xml.rels><?xml version="1.0" encoding="UTF-8" standalone="yes"?>
<Relationships xmlns="http://schemas.openxmlformats.org/package/2006/relationships"><Relationship Id="rId8" Type="http://schemas.openxmlformats.org/officeDocument/2006/relationships/theme" Target="../theme/theme27.xml"/><Relationship Id="rId3" Type="http://schemas.openxmlformats.org/officeDocument/2006/relationships/slideLayout" Target="../slideLayouts/slideLayout285.xml"/><Relationship Id="rId7" Type="http://schemas.openxmlformats.org/officeDocument/2006/relationships/slideLayout" Target="../slideLayouts/slideLayout289.xml"/><Relationship Id="rId2" Type="http://schemas.openxmlformats.org/officeDocument/2006/relationships/slideLayout" Target="../slideLayouts/slideLayout284.xml"/><Relationship Id="rId1" Type="http://schemas.openxmlformats.org/officeDocument/2006/relationships/slideLayout" Target="../slideLayouts/slideLayout283.xml"/><Relationship Id="rId6" Type="http://schemas.openxmlformats.org/officeDocument/2006/relationships/slideLayout" Target="../slideLayouts/slideLayout288.xml"/><Relationship Id="rId5" Type="http://schemas.openxmlformats.org/officeDocument/2006/relationships/slideLayout" Target="../slideLayouts/slideLayout287.xml"/><Relationship Id="rId4" Type="http://schemas.openxmlformats.org/officeDocument/2006/relationships/slideLayout" Target="../slideLayouts/slideLayout286.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97.xml"/><Relationship Id="rId13" Type="http://schemas.openxmlformats.org/officeDocument/2006/relationships/image" Target="../media/image1.png"/><Relationship Id="rId3" Type="http://schemas.openxmlformats.org/officeDocument/2006/relationships/slideLayout" Target="../slideLayouts/slideLayout292.xml"/><Relationship Id="rId7" Type="http://schemas.openxmlformats.org/officeDocument/2006/relationships/slideLayout" Target="../slideLayouts/slideLayout296.xml"/><Relationship Id="rId12" Type="http://schemas.openxmlformats.org/officeDocument/2006/relationships/theme" Target="../theme/theme28.xml"/><Relationship Id="rId2" Type="http://schemas.openxmlformats.org/officeDocument/2006/relationships/slideLayout" Target="../slideLayouts/slideLayout291.xml"/><Relationship Id="rId1" Type="http://schemas.openxmlformats.org/officeDocument/2006/relationships/slideLayout" Target="../slideLayouts/slideLayout290.xml"/><Relationship Id="rId6" Type="http://schemas.openxmlformats.org/officeDocument/2006/relationships/slideLayout" Target="../slideLayouts/slideLayout295.xml"/><Relationship Id="rId11" Type="http://schemas.openxmlformats.org/officeDocument/2006/relationships/slideLayout" Target="../slideLayouts/slideLayout300.xml"/><Relationship Id="rId5" Type="http://schemas.openxmlformats.org/officeDocument/2006/relationships/slideLayout" Target="../slideLayouts/slideLayout294.xml"/><Relationship Id="rId10" Type="http://schemas.openxmlformats.org/officeDocument/2006/relationships/slideLayout" Target="../slideLayouts/slideLayout299.xml"/><Relationship Id="rId4" Type="http://schemas.openxmlformats.org/officeDocument/2006/relationships/slideLayout" Target="../slideLayouts/slideLayout293.xml"/><Relationship Id="rId9" Type="http://schemas.openxmlformats.org/officeDocument/2006/relationships/slideLayout" Target="../slideLayouts/slideLayout298.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08.xml"/><Relationship Id="rId13" Type="http://schemas.openxmlformats.org/officeDocument/2006/relationships/image" Target="../media/image1.png"/><Relationship Id="rId3" Type="http://schemas.openxmlformats.org/officeDocument/2006/relationships/slideLayout" Target="../slideLayouts/slideLayout303.xml"/><Relationship Id="rId7" Type="http://schemas.openxmlformats.org/officeDocument/2006/relationships/slideLayout" Target="../slideLayouts/slideLayout307.xml"/><Relationship Id="rId12" Type="http://schemas.openxmlformats.org/officeDocument/2006/relationships/theme" Target="../theme/theme29.xml"/><Relationship Id="rId2" Type="http://schemas.openxmlformats.org/officeDocument/2006/relationships/slideLayout" Target="../slideLayouts/slideLayout302.xml"/><Relationship Id="rId1" Type="http://schemas.openxmlformats.org/officeDocument/2006/relationships/slideLayout" Target="../slideLayouts/slideLayout301.xml"/><Relationship Id="rId6" Type="http://schemas.openxmlformats.org/officeDocument/2006/relationships/slideLayout" Target="../slideLayouts/slideLayout306.xml"/><Relationship Id="rId11" Type="http://schemas.openxmlformats.org/officeDocument/2006/relationships/slideLayout" Target="../slideLayouts/slideLayout311.xml"/><Relationship Id="rId5" Type="http://schemas.openxmlformats.org/officeDocument/2006/relationships/slideLayout" Target="../slideLayouts/slideLayout305.xml"/><Relationship Id="rId10" Type="http://schemas.openxmlformats.org/officeDocument/2006/relationships/slideLayout" Target="../slideLayouts/slideLayout310.xml"/><Relationship Id="rId4" Type="http://schemas.openxmlformats.org/officeDocument/2006/relationships/slideLayout" Target="../slideLayouts/slideLayout304.xml"/><Relationship Id="rId9" Type="http://schemas.openxmlformats.org/officeDocument/2006/relationships/slideLayout" Target="../slideLayouts/slideLayout30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19.xml"/><Relationship Id="rId13" Type="http://schemas.openxmlformats.org/officeDocument/2006/relationships/image" Target="../media/image1.png"/><Relationship Id="rId3" Type="http://schemas.openxmlformats.org/officeDocument/2006/relationships/slideLayout" Target="../slideLayouts/slideLayout314.xml"/><Relationship Id="rId7" Type="http://schemas.openxmlformats.org/officeDocument/2006/relationships/slideLayout" Target="../slideLayouts/slideLayout318.xml"/><Relationship Id="rId12" Type="http://schemas.openxmlformats.org/officeDocument/2006/relationships/theme" Target="../theme/theme30.xml"/><Relationship Id="rId2" Type="http://schemas.openxmlformats.org/officeDocument/2006/relationships/slideLayout" Target="../slideLayouts/slideLayout313.xml"/><Relationship Id="rId1" Type="http://schemas.openxmlformats.org/officeDocument/2006/relationships/slideLayout" Target="../slideLayouts/slideLayout312.xml"/><Relationship Id="rId6" Type="http://schemas.openxmlformats.org/officeDocument/2006/relationships/slideLayout" Target="../slideLayouts/slideLayout317.xml"/><Relationship Id="rId11" Type="http://schemas.openxmlformats.org/officeDocument/2006/relationships/slideLayout" Target="../slideLayouts/slideLayout322.xml"/><Relationship Id="rId5" Type="http://schemas.openxmlformats.org/officeDocument/2006/relationships/slideLayout" Target="../slideLayouts/slideLayout316.xml"/><Relationship Id="rId10" Type="http://schemas.openxmlformats.org/officeDocument/2006/relationships/slideLayout" Target="../slideLayouts/slideLayout321.xml"/><Relationship Id="rId4" Type="http://schemas.openxmlformats.org/officeDocument/2006/relationships/slideLayout" Target="../slideLayouts/slideLayout315.xml"/><Relationship Id="rId9" Type="http://schemas.openxmlformats.org/officeDocument/2006/relationships/slideLayout" Target="../slideLayouts/slideLayout320.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0.xml"/><Relationship Id="rId13" Type="http://schemas.openxmlformats.org/officeDocument/2006/relationships/image" Target="../media/image1.png"/><Relationship Id="rId3" Type="http://schemas.openxmlformats.org/officeDocument/2006/relationships/slideLayout" Target="../slideLayouts/slideLayout325.xml"/><Relationship Id="rId7" Type="http://schemas.openxmlformats.org/officeDocument/2006/relationships/slideLayout" Target="../slideLayouts/slideLayout329.xml"/><Relationship Id="rId12" Type="http://schemas.openxmlformats.org/officeDocument/2006/relationships/theme" Target="../theme/theme31.xml"/><Relationship Id="rId2" Type="http://schemas.openxmlformats.org/officeDocument/2006/relationships/slideLayout" Target="../slideLayouts/slideLayout324.xml"/><Relationship Id="rId1" Type="http://schemas.openxmlformats.org/officeDocument/2006/relationships/slideLayout" Target="../slideLayouts/slideLayout323.xml"/><Relationship Id="rId6" Type="http://schemas.openxmlformats.org/officeDocument/2006/relationships/slideLayout" Target="../slideLayouts/slideLayout328.xml"/><Relationship Id="rId11" Type="http://schemas.openxmlformats.org/officeDocument/2006/relationships/slideLayout" Target="../slideLayouts/slideLayout333.xml"/><Relationship Id="rId5" Type="http://schemas.openxmlformats.org/officeDocument/2006/relationships/slideLayout" Target="../slideLayouts/slideLayout327.xml"/><Relationship Id="rId10" Type="http://schemas.openxmlformats.org/officeDocument/2006/relationships/slideLayout" Target="../slideLayouts/slideLayout332.xml"/><Relationship Id="rId4" Type="http://schemas.openxmlformats.org/officeDocument/2006/relationships/slideLayout" Target="../slideLayouts/slideLayout326.xml"/><Relationship Id="rId9" Type="http://schemas.openxmlformats.org/officeDocument/2006/relationships/slideLayout" Target="../slideLayouts/slideLayout33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1.xml"/><Relationship Id="rId13" Type="http://schemas.openxmlformats.org/officeDocument/2006/relationships/theme" Target="../theme/theme32.xml"/><Relationship Id="rId3" Type="http://schemas.openxmlformats.org/officeDocument/2006/relationships/slideLayout" Target="../slideLayouts/slideLayout336.xml"/><Relationship Id="rId7" Type="http://schemas.openxmlformats.org/officeDocument/2006/relationships/slideLayout" Target="../slideLayouts/slideLayout340.xml"/><Relationship Id="rId12" Type="http://schemas.openxmlformats.org/officeDocument/2006/relationships/slideLayout" Target="../slideLayouts/slideLayout345.xml"/><Relationship Id="rId2" Type="http://schemas.openxmlformats.org/officeDocument/2006/relationships/slideLayout" Target="../slideLayouts/slideLayout335.xml"/><Relationship Id="rId1" Type="http://schemas.openxmlformats.org/officeDocument/2006/relationships/slideLayout" Target="../slideLayouts/slideLayout334.xml"/><Relationship Id="rId6" Type="http://schemas.openxmlformats.org/officeDocument/2006/relationships/slideLayout" Target="../slideLayouts/slideLayout339.xml"/><Relationship Id="rId11" Type="http://schemas.openxmlformats.org/officeDocument/2006/relationships/slideLayout" Target="../slideLayouts/slideLayout344.xml"/><Relationship Id="rId5" Type="http://schemas.openxmlformats.org/officeDocument/2006/relationships/slideLayout" Target="../slideLayouts/slideLayout338.xml"/><Relationship Id="rId10" Type="http://schemas.openxmlformats.org/officeDocument/2006/relationships/slideLayout" Target="../slideLayouts/slideLayout343.xml"/><Relationship Id="rId4" Type="http://schemas.openxmlformats.org/officeDocument/2006/relationships/slideLayout" Target="../slideLayouts/slideLayout337.xml"/><Relationship Id="rId9" Type="http://schemas.openxmlformats.org/officeDocument/2006/relationships/slideLayout" Target="../slideLayouts/slideLayout34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53.xml"/><Relationship Id="rId13" Type="http://schemas.openxmlformats.org/officeDocument/2006/relationships/image" Target="../media/image1.png"/><Relationship Id="rId3" Type="http://schemas.openxmlformats.org/officeDocument/2006/relationships/slideLayout" Target="../slideLayouts/slideLayout348.xml"/><Relationship Id="rId7" Type="http://schemas.openxmlformats.org/officeDocument/2006/relationships/slideLayout" Target="../slideLayouts/slideLayout352.xml"/><Relationship Id="rId12" Type="http://schemas.openxmlformats.org/officeDocument/2006/relationships/theme" Target="../theme/theme33.xml"/><Relationship Id="rId2" Type="http://schemas.openxmlformats.org/officeDocument/2006/relationships/slideLayout" Target="../slideLayouts/slideLayout347.xml"/><Relationship Id="rId1" Type="http://schemas.openxmlformats.org/officeDocument/2006/relationships/slideLayout" Target="../slideLayouts/slideLayout346.xml"/><Relationship Id="rId6" Type="http://schemas.openxmlformats.org/officeDocument/2006/relationships/slideLayout" Target="../slideLayouts/slideLayout351.xml"/><Relationship Id="rId11" Type="http://schemas.openxmlformats.org/officeDocument/2006/relationships/slideLayout" Target="../slideLayouts/slideLayout356.xml"/><Relationship Id="rId5" Type="http://schemas.openxmlformats.org/officeDocument/2006/relationships/slideLayout" Target="../slideLayouts/slideLayout350.xml"/><Relationship Id="rId10" Type="http://schemas.openxmlformats.org/officeDocument/2006/relationships/slideLayout" Target="../slideLayouts/slideLayout355.xml"/><Relationship Id="rId4" Type="http://schemas.openxmlformats.org/officeDocument/2006/relationships/slideLayout" Target="../slideLayouts/slideLayout349.xml"/><Relationship Id="rId9" Type="http://schemas.openxmlformats.org/officeDocument/2006/relationships/slideLayout" Target="../slideLayouts/slideLayout354.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64.xml"/><Relationship Id="rId3" Type="http://schemas.openxmlformats.org/officeDocument/2006/relationships/slideLayout" Target="../slideLayouts/slideLayout359.xml"/><Relationship Id="rId7" Type="http://schemas.openxmlformats.org/officeDocument/2006/relationships/slideLayout" Target="../slideLayouts/slideLayout363.xml"/><Relationship Id="rId12" Type="http://schemas.openxmlformats.org/officeDocument/2006/relationships/theme" Target="../theme/theme34.xml"/><Relationship Id="rId2" Type="http://schemas.openxmlformats.org/officeDocument/2006/relationships/slideLayout" Target="../slideLayouts/slideLayout358.xml"/><Relationship Id="rId1" Type="http://schemas.openxmlformats.org/officeDocument/2006/relationships/slideLayout" Target="../slideLayouts/slideLayout357.xml"/><Relationship Id="rId6" Type="http://schemas.openxmlformats.org/officeDocument/2006/relationships/slideLayout" Target="../slideLayouts/slideLayout362.xml"/><Relationship Id="rId11" Type="http://schemas.openxmlformats.org/officeDocument/2006/relationships/slideLayout" Target="../slideLayouts/slideLayout367.xml"/><Relationship Id="rId5" Type="http://schemas.openxmlformats.org/officeDocument/2006/relationships/slideLayout" Target="../slideLayouts/slideLayout361.xml"/><Relationship Id="rId10" Type="http://schemas.openxmlformats.org/officeDocument/2006/relationships/slideLayout" Target="../slideLayouts/slideLayout366.xml"/><Relationship Id="rId4" Type="http://schemas.openxmlformats.org/officeDocument/2006/relationships/slideLayout" Target="../slideLayouts/slideLayout360.xml"/><Relationship Id="rId9" Type="http://schemas.openxmlformats.org/officeDocument/2006/relationships/slideLayout" Target="../slideLayouts/slideLayout365.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75.xml"/><Relationship Id="rId13" Type="http://schemas.openxmlformats.org/officeDocument/2006/relationships/image" Target="../media/image1.png"/><Relationship Id="rId3" Type="http://schemas.openxmlformats.org/officeDocument/2006/relationships/slideLayout" Target="../slideLayouts/slideLayout370.xml"/><Relationship Id="rId7" Type="http://schemas.openxmlformats.org/officeDocument/2006/relationships/slideLayout" Target="../slideLayouts/slideLayout374.xml"/><Relationship Id="rId12" Type="http://schemas.openxmlformats.org/officeDocument/2006/relationships/theme" Target="../theme/theme35.xml"/><Relationship Id="rId2" Type="http://schemas.openxmlformats.org/officeDocument/2006/relationships/slideLayout" Target="../slideLayouts/slideLayout369.xml"/><Relationship Id="rId1" Type="http://schemas.openxmlformats.org/officeDocument/2006/relationships/slideLayout" Target="../slideLayouts/slideLayout368.xml"/><Relationship Id="rId6" Type="http://schemas.openxmlformats.org/officeDocument/2006/relationships/slideLayout" Target="../slideLayouts/slideLayout373.xml"/><Relationship Id="rId11" Type="http://schemas.openxmlformats.org/officeDocument/2006/relationships/slideLayout" Target="../slideLayouts/slideLayout378.xml"/><Relationship Id="rId5" Type="http://schemas.openxmlformats.org/officeDocument/2006/relationships/slideLayout" Target="../slideLayouts/slideLayout372.xml"/><Relationship Id="rId10" Type="http://schemas.openxmlformats.org/officeDocument/2006/relationships/slideLayout" Target="../slideLayouts/slideLayout377.xml"/><Relationship Id="rId4" Type="http://schemas.openxmlformats.org/officeDocument/2006/relationships/slideLayout" Target="../slideLayouts/slideLayout371.xml"/><Relationship Id="rId9" Type="http://schemas.openxmlformats.org/officeDocument/2006/relationships/slideLayout" Target="../slideLayouts/slideLayout376.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86.xml"/><Relationship Id="rId3" Type="http://schemas.openxmlformats.org/officeDocument/2006/relationships/slideLayout" Target="../slideLayouts/slideLayout381.xml"/><Relationship Id="rId7" Type="http://schemas.openxmlformats.org/officeDocument/2006/relationships/slideLayout" Target="../slideLayouts/slideLayout385.xml"/><Relationship Id="rId12" Type="http://schemas.openxmlformats.org/officeDocument/2006/relationships/theme" Target="../theme/theme36.xml"/><Relationship Id="rId2" Type="http://schemas.openxmlformats.org/officeDocument/2006/relationships/slideLayout" Target="../slideLayouts/slideLayout380.xml"/><Relationship Id="rId1" Type="http://schemas.openxmlformats.org/officeDocument/2006/relationships/slideLayout" Target="../slideLayouts/slideLayout379.xml"/><Relationship Id="rId6" Type="http://schemas.openxmlformats.org/officeDocument/2006/relationships/slideLayout" Target="../slideLayouts/slideLayout384.xml"/><Relationship Id="rId11" Type="http://schemas.openxmlformats.org/officeDocument/2006/relationships/slideLayout" Target="../slideLayouts/slideLayout389.xml"/><Relationship Id="rId5" Type="http://schemas.openxmlformats.org/officeDocument/2006/relationships/slideLayout" Target="../slideLayouts/slideLayout383.xml"/><Relationship Id="rId10" Type="http://schemas.openxmlformats.org/officeDocument/2006/relationships/slideLayout" Target="../slideLayouts/slideLayout388.xml"/><Relationship Id="rId4" Type="http://schemas.openxmlformats.org/officeDocument/2006/relationships/slideLayout" Target="../slideLayouts/slideLayout382.xml"/><Relationship Id="rId9" Type="http://schemas.openxmlformats.org/officeDocument/2006/relationships/slideLayout" Target="../slideLayouts/slideLayout387.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97.xml"/><Relationship Id="rId3" Type="http://schemas.openxmlformats.org/officeDocument/2006/relationships/slideLayout" Target="../slideLayouts/slideLayout392.xml"/><Relationship Id="rId7" Type="http://schemas.openxmlformats.org/officeDocument/2006/relationships/slideLayout" Target="../slideLayouts/slideLayout396.xml"/><Relationship Id="rId12" Type="http://schemas.openxmlformats.org/officeDocument/2006/relationships/theme" Target="../theme/theme37.xml"/><Relationship Id="rId2" Type="http://schemas.openxmlformats.org/officeDocument/2006/relationships/slideLayout" Target="../slideLayouts/slideLayout391.xml"/><Relationship Id="rId1" Type="http://schemas.openxmlformats.org/officeDocument/2006/relationships/slideLayout" Target="../slideLayouts/slideLayout390.xml"/><Relationship Id="rId6" Type="http://schemas.openxmlformats.org/officeDocument/2006/relationships/slideLayout" Target="../slideLayouts/slideLayout395.xml"/><Relationship Id="rId11" Type="http://schemas.openxmlformats.org/officeDocument/2006/relationships/slideLayout" Target="../slideLayouts/slideLayout400.xml"/><Relationship Id="rId5" Type="http://schemas.openxmlformats.org/officeDocument/2006/relationships/slideLayout" Target="../slideLayouts/slideLayout394.xml"/><Relationship Id="rId10" Type="http://schemas.openxmlformats.org/officeDocument/2006/relationships/slideLayout" Target="../slideLayouts/slideLayout399.xml"/><Relationship Id="rId4" Type="http://schemas.openxmlformats.org/officeDocument/2006/relationships/slideLayout" Target="../slideLayouts/slideLayout393.xml"/><Relationship Id="rId9" Type="http://schemas.openxmlformats.org/officeDocument/2006/relationships/slideLayout" Target="../slideLayouts/slideLayout398.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08.xml"/><Relationship Id="rId13" Type="http://schemas.openxmlformats.org/officeDocument/2006/relationships/image" Target="../media/image1.png"/><Relationship Id="rId3" Type="http://schemas.openxmlformats.org/officeDocument/2006/relationships/slideLayout" Target="../slideLayouts/slideLayout403.xml"/><Relationship Id="rId7" Type="http://schemas.openxmlformats.org/officeDocument/2006/relationships/slideLayout" Target="../slideLayouts/slideLayout407.xml"/><Relationship Id="rId12" Type="http://schemas.openxmlformats.org/officeDocument/2006/relationships/theme" Target="../theme/theme38.xml"/><Relationship Id="rId2" Type="http://schemas.openxmlformats.org/officeDocument/2006/relationships/slideLayout" Target="../slideLayouts/slideLayout402.xml"/><Relationship Id="rId1" Type="http://schemas.openxmlformats.org/officeDocument/2006/relationships/slideLayout" Target="../slideLayouts/slideLayout401.xml"/><Relationship Id="rId6" Type="http://schemas.openxmlformats.org/officeDocument/2006/relationships/slideLayout" Target="../slideLayouts/slideLayout406.xml"/><Relationship Id="rId11" Type="http://schemas.openxmlformats.org/officeDocument/2006/relationships/slideLayout" Target="../slideLayouts/slideLayout411.xml"/><Relationship Id="rId5" Type="http://schemas.openxmlformats.org/officeDocument/2006/relationships/slideLayout" Target="../slideLayouts/slideLayout405.xml"/><Relationship Id="rId10" Type="http://schemas.openxmlformats.org/officeDocument/2006/relationships/slideLayout" Target="../slideLayouts/slideLayout410.xml"/><Relationship Id="rId4" Type="http://schemas.openxmlformats.org/officeDocument/2006/relationships/slideLayout" Target="../slideLayouts/slideLayout404.xml"/><Relationship Id="rId9" Type="http://schemas.openxmlformats.org/officeDocument/2006/relationships/slideLayout" Target="../slideLayouts/slideLayout409.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19.xml"/><Relationship Id="rId13" Type="http://schemas.openxmlformats.org/officeDocument/2006/relationships/image" Target="../media/image1.png"/><Relationship Id="rId3" Type="http://schemas.openxmlformats.org/officeDocument/2006/relationships/slideLayout" Target="../slideLayouts/slideLayout414.xml"/><Relationship Id="rId7" Type="http://schemas.openxmlformats.org/officeDocument/2006/relationships/slideLayout" Target="../slideLayouts/slideLayout418.xml"/><Relationship Id="rId12" Type="http://schemas.openxmlformats.org/officeDocument/2006/relationships/theme" Target="../theme/theme39.xml"/><Relationship Id="rId2" Type="http://schemas.openxmlformats.org/officeDocument/2006/relationships/slideLayout" Target="../slideLayouts/slideLayout413.xml"/><Relationship Id="rId1" Type="http://schemas.openxmlformats.org/officeDocument/2006/relationships/slideLayout" Target="../slideLayouts/slideLayout412.xml"/><Relationship Id="rId6" Type="http://schemas.openxmlformats.org/officeDocument/2006/relationships/slideLayout" Target="../slideLayouts/slideLayout417.xml"/><Relationship Id="rId11" Type="http://schemas.openxmlformats.org/officeDocument/2006/relationships/slideLayout" Target="../slideLayouts/slideLayout422.xml"/><Relationship Id="rId5" Type="http://schemas.openxmlformats.org/officeDocument/2006/relationships/slideLayout" Target="../slideLayouts/slideLayout416.xml"/><Relationship Id="rId10" Type="http://schemas.openxmlformats.org/officeDocument/2006/relationships/slideLayout" Target="../slideLayouts/slideLayout421.xml"/><Relationship Id="rId4" Type="http://schemas.openxmlformats.org/officeDocument/2006/relationships/slideLayout" Target="../slideLayouts/slideLayout415.xml"/><Relationship Id="rId9" Type="http://schemas.openxmlformats.org/officeDocument/2006/relationships/slideLayout" Target="../slideLayouts/slideLayout42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30.xml"/><Relationship Id="rId3" Type="http://schemas.openxmlformats.org/officeDocument/2006/relationships/slideLayout" Target="../slideLayouts/slideLayout425.xml"/><Relationship Id="rId7" Type="http://schemas.openxmlformats.org/officeDocument/2006/relationships/slideLayout" Target="../slideLayouts/slideLayout429.xml"/><Relationship Id="rId12" Type="http://schemas.openxmlformats.org/officeDocument/2006/relationships/theme" Target="../theme/theme40.xml"/><Relationship Id="rId2" Type="http://schemas.openxmlformats.org/officeDocument/2006/relationships/slideLayout" Target="../slideLayouts/slideLayout424.xml"/><Relationship Id="rId1" Type="http://schemas.openxmlformats.org/officeDocument/2006/relationships/slideLayout" Target="../slideLayouts/slideLayout423.xml"/><Relationship Id="rId6" Type="http://schemas.openxmlformats.org/officeDocument/2006/relationships/slideLayout" Target="../slideLayouts/slideLayout428.xml"/><Relationship Id="rId11" Type="http://schemas.openxmlformats.org/officeDocument/2006/relationships/slideLayout" Target="../slideLayouts/slideLayout433.xml"/><Relationship Id="rId5" Type="http://schemas.openxmlformats.org/officeDocument/2006/relationships/slideLayout" Target="../slideLayouts/slideLayout427.xml"/><Relationship Id="rId10" Type="http://schemas.openxmlformats.org/officeDocument/2006/relationships/slideLayout" Target="../slideLayouts/slideLayout432.xml"/><Relationship Id="rId4" Type="http://schemas.openxmlformats.org/officeDocument/2006/relationships/slideLayout" Target="../slideLayouts/slideLayout426.xml"/><Relationship Id="rId9" Type="http://schemas.openxmlformats.org/officeDocument/2006/relationships/slideLayout" Target="../slideLayouts/slideLayout431.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41.xml"/><Relationship Id="rId3" Type="http://schemas.openxmlformats.org/officeDocument/2006/relationships/slideLayout" Target="../slideLayouts/slideLayout436.xml"/><Relationship Id="rId7" Type="http://schemas.openxmlformats.org/officeDocument/2006/relationships/slideLayout" Target="../slideLayouts/slideLayout440.xml"/><Relationship Id="rId12" Type="http://schemas.openxmlformats.org/officeDocument/2006/relationships/theme" Target="../theme/theme41.xml"/><Relationship Id="rId2" Type="http://schemas.openxmlformats.org/officeDocument/2006/relationships/slideLayout" Target="../slideLayouts/slideLayout435.xml"/><Relationship Id="rId1" Type="http://schemas.openxmlformats.org/officeDocument/2006/relationships/slideLayout" Target="../slideLayouts/slideLayout434.xml"/><Relationship Id="rId6" Type="http://schemas.openxmlformats.org/officeDocument/2006/relationships/slideLayout" Target="../slideLayouts/slideLayout439.xml"/><Relationship Id="rId11" Type="http://schemas.openxmlformats.org/officeDocument/2006/relationships/slideLayout" Target="../slideLayouts/slideLayout444.xml"/><Relationship Id="rId5" Type="http://schemas.openxmlformats.org/officeDocument/2006/relationships/slideLayout" Target="../slideLayouts/slideLayout438.xml"/><Relationship Id="rId10" Type="http://schemas.openxmlformats.org/officeDocument/2006/relationships/slideLayout" Target="../slideLayouts/slideLayout443.xml"/><Relationship Id="rId4" Type="http://schemas.openxmlformats.org/officeDocument/2006/relationships/slideLayout" Target="../slideLayouts/slideLayout437.xml"/><Relationship Id="rId9" Type="http://schemas.openxmlformats.org/officeDocument/2006/relationships/slideLayout" Target="../slideLayouts/slideLayout442.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52.xml"/><Relationship Id="rId13" Type="http://schemas.openxmlformats.org/officeDocument/2006/relationships/theme" Target="../theme/theme42.xml"/><Relationship Id="rId3" Type="http://schemas.openxmlformats.org/officeDocument/2006/relationships/slideLayout" Target="../slideLayouts/slideLayout447.xml"/><Relationship Id="rId7" Type="http://schemas.openxmlformats.org/officeDocument/2006/relationships/slideLayout" Target="../slideLayouts/slideLayout451.xml"/><Relationship Id="rId12" Type="http://schemas.openxmlformats.org/officeDocument/2006/relationships/slideLayout" Target="../slideLayouts/slideLayout456.xml"/><Relationship Id="rId2" Type="http://schemas.openxmlformats.org/officeDocument/2006/relationships/slideLayout" Target="../slideLayouts/slideLayout446.xml"/><Relationship Id="rId1" Type="http://schemas.openxmlformats.org/officeDocument/2006/relationships/slideLayout" Target="../slideLayouts/slideLayout445.xml"/><Relationship Id="rId6" Type="http://schemas.openxmlformats.org/officeDocument/2006/relationships/slideLayout" Target="../slideLayouts/slideLayout450.xml"/><Relationship Id="rId11" Type="http://schemas.openxmlformats.org/officeDocument/2006/relationships/slideLayout" Target="../slideLayouts/slideLayout455.xml"/><Relationship Id="rId5" Type="http://schemas.openxmlformats.org/officeDocument/2006/relationships/slideLayout" Target="../slideLayouts/slideLayout449.xml"/><Relationship Id="rId10" Type="http://schemas.openxmlformats.org/officeDocument/2006/relationships/slideLayout" Target="../slideLayouts/slideLayout454.xml"/><Relationship Id="rId4" Type="http://schemas.openxmlformats.org/officeDocument/2006/relationships/slideLayout" Target="../slideLayouts/slideLayout448.xml"/><Relationship Id="rId9" Type="http://schemas.openxmlformats.org/officeDocument/2006/relationships/slideLayout" Target="../slideLayouts/slideLayout453.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64.xml"/><Relationship Id="rId13" Type="http://schemas.openxmlformats.org/officeDocument/2006/relationships/image" Target="../media/image1.png"/><Relationship Id="rId3" Type="http://schemas.openxmlformats.org/officeDocument/2006/relationships/slideLayout" Target="../slideLayouts/slideLayout459.xml"/><Relationship Id="rId7" Type="http://schemas.openxmlformats.org/officeDocument/2006/relationships/slideLayout" Target="../slideLayouts/slideLayout463.xml"/><Relationship Id="rId12" Type="http://schemas.openxmlformats.org/officeDocument/2006/relationships/theme" Target="../theme/theme43.xml"/><Relationship Id="rId2" Type="http://schemas.openxmlformats.org/officeDocument/2006/relationships/slideLayout" Target="../slideLayouts/slideLayout458.xml"/><Relationship Id="rId1" Type="http://schemas.openxmlformats.org/officeDocument/2006/relationships/slideLayout" Target="../slideLayouts/slideLayout457.xml"/><Relationship Id="rId6" Type="http://schemas.openxmlformats.org/officeDocument/2006/relationships/slideLayout" Target="../slideLayouts/slideLayout462.xml"/><Relationship Id="rId11" Type="http://schemas.openxmlformats.org/officeDocument/2006/relationships/slideLayout" Target="../slideLayouts/slideLayout467.xml"/><Relationship Id="rId5" Type="http://schemas.openxmlformats.org/officeDocument/2006/relationships/slideLayout" Target="../slideLayouts/slideLayout461.xml"/><Relationship Id="rId10" Type="http://schemas.openxmlformats.org/officeDocument/2006/relationships/slideLayout" Target="../slideLayouts/slideLayout466.xml"/><Relationship Id="rId4" Type="http://schemas.openxmlformats.org/officeDocument/2006/relationships/slideLayout" Target="../slideLayouts/slideLayout460.xml"/><Relationship Id="rId9" Type="http://schemas.openxmlformats.org/officeDocument/2006/relationships/slideLayout" Target="../slideLayouts/slideLayout465.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75.xml"/><Relationship Id="rId13" Type="http://schemas.openxmlformats.org/officeDocument/2006/relationships/theme" Target="../theme/theme44.xml"/><Relationship Id="rId3" Type="http://schemas.openxmlformats.org/officeDocument/2006/relationships/slideLayout" Target="../slideLayouts/slideLayout470.xml"/><Relationship Id="rId7" Type="http://schemas.openxmlformats.org/officeDocument/2006/relationships/slideLayout" Target="../slideLayouts/slideLayout474.xml"/><Relationship Id="rId12" Type="http://schemas.openxmlformats.org/officeDocument/2006/relationships/slideLayout" Target="../slideLayouts/slideLayout479.xml"/><Relationship Id="rId2" Type="http://schemas.openxmlformats.org/officeDocument/2006/relationships/slideLayout" Target="../slideLayouts/slideLayout469.xml"/><Relationship Id="rId1" Type="http://schemas.openxmlformats.org/officeDocument/2006/relationships/slideLayout" Target="../slideLayouts/slideLayout468.xml"/><Relationship Id="rId6" Type="http://schemas.openxmlformats.org/officeDocument/2006/relationships/slideLayout" Target="../slideLayouts/slideLayout473.xml"/><Relationship Id="rId11" Type="http://schemas.openxmlformats.org/officeDocument/2006/relationships/slideLayout" Target="../slideLayouts/slideLayout478.xml"/><Relationship Id="rId5" Type="http://schemas.openxmlformats.org/officeDocument/2006/relationships/slideLayout" Target="../slideLayouts/slideLayout472.xml"/><Relationship Id="rId10" Type="http://schemas.openxmlformats.org/officeDocument/2006/relationships/slideLayout" Target="../slideLayouts/slideLayout477.xml"/><Relationship Id="rId4" Type="http://schemas.openxmlformats.org/officeDocument/2006/relationships/slideLayout" Target="../slideLayouts/slideLayout471.xml"/><Relationship Id="rId9" Type="http://schemas.openxmlformats.org/officeDocument/2006/relationships/slideLayout" Target="../slideLayouts/slideLayout476.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87.xml"/><Relationship Id="rId13" Type="http://schemas.openxmlformats.org/officeDocument/2006/relationships/theme" Target="../theme/theme45.xml"/><Relationship Id="rId3" Type="http://schemas.openxmlformats.org/officeDocument/2006/relationships/slideLayout" Target="../slideLayouts/slideLayout482.xml"/><Relationship Id="rId7" Type="http://schemas.openxmlformats.org/officeDocument/2006/relationships/slideLayout" Target="../slideLayouts/slideLayout486.xml"/><Relationship Id="rId12" Type="http://schemas.openxmlformats.org/officeDocument/2006/relationships/slideLayout" Target="../slideLayouts/slideLayout491.xml"/><Relationship Id="rId2" Type="http://schemas.openxmlformats.org/officeDocument/2006/relationships/slideLayout" Target="../slideLayouts/slideLayout481.xml"/><Relationship Id="rId1" Type="http://schemas.openxmlformats.org/officeDocument/2006/relationships/slideLayout" Target="../slideLayouts/slideLayout480.xml"/><Relationship Id="rId6" Type="http://schemas.openxmlformats.org/officeDocument/2006/relationships/slideLayout" Target="../slideLayouts/slideLayout485.xml"/><Relationship Id="rId11" Type="http://schemas.openxmlformats.org/officeDocument/2006/relationships/slideLayout" Target="../slideLayouts/slideLayout490.xml"/><Relationship Id="rId5" Type="http://schemas.openxmlformats.org/officeDocument/2006/relationships/slideLayout" Target="../slideLayouts/slideLayout484.xml"/><Relationship Id="rId10" Type="http://schemas.openxmlformats.org/officeDocument/2006/relationships/slideLayout" Target="../slideLayouts/slideLayout489.xml"/><Relationship Id="rId4" Type="http://schemas.openxmlformats.org/officeDocument/2006/relationships/slideLayout" Target="../slideLayouts/slideLayout483.xml"/><Relationship Id="rId9" Type="http://schemas.openxmlformats.org/officeDocument/2006/relationships/slideLayout" Target="../slideLayouts/slideLayout488.xml"/><Relationship Id="rId14" Type="http://schemas.openxmlformats.org/officeDocument/2006/relationships/image" Target="../media/image1.png"/></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99.xml"/><Relationship Id="rId3" Type="http://schemas.openxmlformats.org/officeDocument/2006/relationships/slideLayout" Target="../slideLayouts/slideLayout494.xml"/><Relationship Id="rId7" Type="http://schemas.openxmlformats.org/officeDocument/2006/relationships/slideLayout" Target="../slideLayouts/slideLayout498.xml"/><Relationship Id="rId12" Type="http://schemas.openxmlformats.org/officeDocument/2006/relationships/theme" Target="../theme/theme46.xml"/><Relationship Id="rId2" Type="http://schemas.openxmlformats.org/officeDocument/2006/relationships/slideLayout" Target="../slideLayouts/slideLayout493.xml"/><Relationship Id="rId1" Type="http://schemas.openxmlformats.org/officeDocument/2006/relationships/slideLayout" Target="../slideLayouts/slideLayout492.xml"/><Relationship Id="rId6" Type="http://schemas.openxmlformats.org/officeDocument/2006/relationships/slideLayout" Target="../slideLayouts/slideLayout497.xml"/><Relationship Id="rId11" Type="http://schemas.openxmlformats.org/officeDocument/2006/relationships/slideLayout" Target="../slideLayouts/slideLayout502.xml"/><Relationship Id="rId5" Type="http://schemas.openxmlformats.org/officeDocument/2006/relationships/slideLayout" Target="../slideLayouts/slideLayout496.xml"/><Relationship Id="rId10" Type="http://schemas.openxmlformats.org/officeDocument/2006/relationships/slideLayout" Target="../slideLayouts/slideLayout501.xml"/><Relationship Id="rId4" Type="http://schemas.openxmlformats.org/officeDocument/2006/relationships/slideLayout" Target="../slideLayouts/slideLayout495.xml"/><Relationship Id="rId9" Type="http://schemas.openxmlformats.org/officeDocument/2006/relationships/slideLayout" Target="../slideLayouts/slideLayout500.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10.xml"/><Relationship Id="rId3" Type="http://schemas.openxmlformats.org/officeDocument/2006/relationships/slideLayout" Target="../slideLayouts/slideLayout505.xml"/><Relationship Id="rId7" Type="http://schemas.openxmlformats.org/officeDocument/2006/relationships/slideLayout" Target="../slideLayouts/slideLayout509.xml"/><Relationship Id="rId12" Type="http://schemas.openxmlformats.org/officeDocument/2006/relationships/theme" Target="../theme/theme47.xml"/><Relationship Id="rId2" Type="http://schemas.openxmlformats.org/officeDocument/2006/relationships/slideLayout" Target="../slideLayouts/slideLayout504.xml"/><Relationship Id="rId1" Type="http://schemas.openxmlformats.org/officeDocument/2006/relationships/slideLayout" Target="../slideLayouts/slideLayout503.xml"/><Relationship Id="rId6" Type="http://schemas.openxmlformats.org/officeDocument/2006/relationships/slideLayout" Target="../slideLayouts/slideLayout508.xml"/><Relationship Id="rId11" Type="http://schemas.openxmlformats.org/officeDocument/2006/relationships/slideLayout" Target="../slideLayouts/slideLayout513.xml"/><Relationship Id="rId5" Type="http://schemas.openxmlformats.org/officeDocument/2006/relationships/slideLayout" Target="../slideLayouts/slideLayout507.xml"/><Relationship Id="rId10" Type="http://schemas.openxmlformats.org/officeDocument/2006/relationships/slideLayout" Target="../slideLayouts/slideLayout512.xml"/><Relationship Id="rId4" Type="http://schemas.openxmlformats.org/officeDocument/2006/relationships/slideLayout" Target="../slideLayouts/slideLayout506.xml"/><Relationship Id="rId9" Type="http://schemas.openxmlformats.org/officeDocument/2006/relationships/slideLayout" Target="../slideLayouts/slideLayout511.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21.xml"/><Relationship Id="rId3" Type="http://schemas.openxmlformats.org/officeDocument/2006/relationships/slideLayout" Target="../slideLayouts/slideLayout516.xml"/><Relationship Id="rId7" Type="http://schemas.openxmlformats.org/officeDocument/2006/relationships/slideLayout" Target="../slideLayouts/slideLayout520.xml"/><Relationship Id="rId12" Type="http://schemas.openxmlformats.org/officeDocument/2006/relationships/theme" Target="../theme/theme48.xml"/><Relationship Id="rId2" Type="http://schemas.openxmlformats.org/officeDocument/2006/relationships/slideLayout" Target="../slideLayouts/slideLayout515.xml"/><Relationship Id="rId1" Type="http://schemas.openxmlformats.org/officeDocument/2006/relationships/slideLayout" Target="../slideLayouts/slideLayout514.xml"/><Relationship Id="rId6" Type="http://schemas.openxmlformats.org/officeDocument/2006/relationships/slideLayout" Target="../slideLayouts/slideLayout519.xml"/><Relationship Id="rId11" Type="http://schemas.openxmlformats.org/officeDocument/2006/relationships/slideLayout" Target="../slideLayouts/slideLayout524.xml"/><Relationship Id="rId5" Type="http://schemas.openxmlformats.org/officeDocument/2006/relationships/slideLayout" Target="../slideLayouts/slideLayout518.xml"/><Relationship Id="rId10" Type="http://schemas.openxmlformats.org/officeDocument/2006/relationships/slideLayout" Target="../slideLayouts/slideLayout523.xml"/><Relationship Id="rId4" Type="http://schemas.openxmlformats.org/officeDocument/2006/relationships/slideLayout" Target="../slideLayouts/slideLayout517.xml"/><Relationship Id="rId9" Type="http://schemas.openxmlformats.org/officeDocument/2006/relationships/slideLayout" Target="../slideLayouts/slideLayout522.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32.xml"/><Relationship Id="rId13" Type="http://schemas.openxmlformats.org/officeDocument/2006/relationships/image" Target="../media/image1.png"/><Relationship Id="rId3" Type="http://schemas.openxmlformats.org/officeDocument/2006/relationships/slideLayout" Target="../slideLayouts/slideLayout527.xml"/><Relationship Id="rId7" Type="http://schemas.openxmlformats.org/officeDocument/2006/relationships/slideLayout" Target="../slideLayouts/slideLayout531.xml"/><Relationship Id="rId12" Type="http://schemas.openxmlformats.org/officeDocument/2006/relationships/theme" Target="../theme/theme49.xml"/><Relationship Id="rId2" Type="http://schemas.openxmlformats.org/officeDocument/2006/relationships/slideLayout" Target="../slideLayouts/slideLayout526.xml"/><Relationship Id="rId1" Type="http://schemas.openxmlformats.org/officeDocument/2006/relationships/slideLayout" Target="../slideLayouts/slideLayout525.xml"/><Relationship Id="rId6" Type="http://schemas.openxmlformats.org/officeDocument/2006/relationships/slideLayout" Target="../slideLayouts/slideLayout530.xml"/><Relationship Id="rId11" Type="http://schemas.openxmlformats.org/officeDocument/2006/relationships/slideLayout" Target="../slideLayouts/slideLayout535.xml"/><Relationship Id="rId5" Type="http://schemas.openxmlformats.org/officeDocument/2006/relationships/slideLayout" Target="../slideLayouts/slideLayout529.xml"/><Relationship Id="rId10" Type="http://schemas.openxmlformats.org/officeDocument/2006/relationships/slideLayout" Target="../slideLayouts/slideLayout534.xml"/><Relationship Id="rId4" Type="http://schemas.openxmlformats.org/officeDocument/2006/relationships/slideLayout" Target="../slideLayouts/slideLayout528.xml"/><Relationship Id="rId9" Type="http://schemas.openxmlformats.org/officeDocument/2006/relationships/slideLayout" Target="../slideLayouts/slideLayout53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43.xml"/><Relationship Id="rId13" Type="http://schemas.openxmlformats.org/officeDocument/2006/relationships/image" Target="../media/image1.png"/><Relationship Id="rId3" Type="http://schemas.openxmlformats.org/officeDocument/2006/relationships/slideLayout" Target="../slideLayouts/slideLayout538.xml"/><Relationship Id="rId7" Type="http://schemas.openxmlformats.org/officeDocument/2006/relationships/slideLayout" Target="../slideLayouts/slideLayout542.xml"/><Relationship Id="rId12" Type="http://schemas.openxmlformats.org/officeDocument/2006/relationships/theme" Target="../theme/theme50.xml"/><Relationship Id="rId2" Type="http://schemas.openxmlformats.org/officeDocument/2006/relationships/slideLayout" Target="../slideLayouts/slideLayout537.xml"/><Relationship Id="rId1" Type="http://schemas.openxmlformats.org/officeDocument/2006/relationships/slideLayout" Target="../slideLayouts/slideLayout536.xml"/><Relationship Id="rId6" Type="http://schemas.openxmlformats.org/officeDocument/2006/relationships/slideLayout" Target="../slideLayouts/slideLayout541.xml"/><Relationship Id="rId11" Type="http://schemas.openxmlformats.org/officeDocument/2006/relationships/slideLayout" Target="../slideLayouts/slideLayout546.xml"/><Relationship Id="rId5" Type="http://schemas.openxmlformats.org/officeDocument/2006/relationships/slideLayout" Target="../slideLayouts/slideLayout540.xml"/><Relationship Id="rId10" Type="http://schemas.openxmlformats.org/officeDocument/2006/relationships/slideLayout" Target="../slideLayouts/slideLayout545.xml"/><Relationship Id="rId4" Type="http://schemas.openxmlformats.org/officeDocument/2006/relationships/slideLayout" Target="../slideLayouts/slideLayout539.xml"/><Relationship Id="rId9" Type="http://schemas.openxmlformats.org/officeDocument/2006/relationships/slideLayout" Target="../slideLayouts/slideLayout544.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54.xml"/><Relationship Id="rId3" Type="http://schemas.openxmlformats.org/officeDocument/2006/relationships/slideLayout" Target="../slideLayouts/slideLayout549.xml"/><Relationship Id="rId7" Type="http://schemas.openxmlformats.org/officeDocument/2006/relationships/slideLayout" Target="../slideLayouts/slideLayout553.xml"/><Relationship Id="rId12" Type="http://schemas.openxmlformats.org/officeDocument/2006/relationships/theme" Target="../theme/theme51.xml"/><Relationship Id="rId2" Type="http://schemas.openxmlformats.org/officeDocument/2006/relationships/slideLayout" Target="../slideLayouts/slideLayout548.xml"/><Relationship Id="rId1" Type="http://schemas.openxmlformats.org/officeDocument/2006/relationships/slideLayout" Target="../slideLayouts/slideLayout547.xml"/><Relationship Id="rId6" Type="http://schemas.openxmlformats.org/officeDocument/2006/relationships/slideLayout" Target="../slideLayouts/slideLayout552.xml"/><Relationship Id="rId11" Type="http://schemas.openxmlformats.org/officeDocument/2006/relationships/slideLayout" Target="../slideLayouts/slideLayout557.xml"/><Relationship Id="rId5" Type="http://schemas.openxmlformats.org/officeDocument/2006/relationships/slideLayout" Target="../slideLayouts/slideLayout551.xml"/><Relationship Id="rId10" Type="http://schemas.openxmlformats.org/officeDocument/2006/relationships/slideLayout" Target="../slideLayouts/slideLayout556.xml"/><Relationship Id="rId4" Type="http://schemas.openxmlformats.org/officeDocument/2006/relationships/slideLayout" Target="../slideLayouts/slideLayout550.xml"/><Relationship Id="rId9" Type="http://schemas.openxmlformats.org/officeDocument/2006/relationships/slideLayout" Target="../slideLayouts/slideLayout555.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65.xml"/><Relationship Id="rId13" Type="http://schemas.openxmlformats.org/officeDocument/2006/relationships/image" Target="../media/image1.png"/><Relationship Id="rId3" Type="http://schemas.openxmlformats.org/officeDocument/2006/relationships/slideLayout" Target="../slideLayouts/slideLayout560.xml"/><Relationship Id="rId7" Type="http://schemas.openxmlformats.org/officeDocument/2006/relationships/slideLayout" Target="../slideLayouts/slideLayout564.xml"/><Relationship Id="rId12" Type="http://schemas.openxmlformats.org/officeDocument/2006/relationships/theme" Target="../theme/theme52.xml"/><Relationship Id="rId2" Type="http://schemas.openxmlformats.org/officeDocument/2006/relationships/slideLayout" Target="../slideLayouts/slideLayout559.xml"/><Relationship Id="rId1" Type="http://schemas.openxmlformats.org/officeDocument/2006/relationships/slideLayout" Target="../slideLayouts/slideLayout558.xml"/><Relationship Id="rId6" Type="http://schemas.openxmlformats.org/officeDocument/2006/relationships/slideLayout" Target="../slideLayouts/slideLayout563.xml"/><Relationship Id="rId11" Type="http://schemas.openxmlformats.org/officeDocument/2006/relationships/slideLayout" Target="../slideLayouts/slideLayout568.xml"/><Relationship Id="rId5" Type="http://schemas.openxmlformats.org/officeDocument/2006/relationships/slideLayout" Target="../slideLayouts/slideLayout562.xml"/><Relationship Id="rId10" Type="http://schemas.openxmlformats.org/officeDocument/2006/relationships/slideLayout" Target="../slideLayouts/slideLayout567.xml"/><Relationship Id="rId4" Type="http://schemas.openxmlformats.org/officeDocument/2006/relationships/slideLayout" Target="../slideLayouts/slideLayout561.xml"/><Relationship Id="rId9" Type="http://schemas.openxmlformats.org/officeDocument/2006/relationships/slideLayout" Target="../slideLayouts/slideLayout566.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76.xml"/><Relationship Id="rId3" Type="http://schemas.openxmlformats.org/officeDocument/2006/relationships/slideLayout" Target="../slideLayouts/slideLayout571.xml"/><Relationship Id="rId7" Type="http://schemas.openxmlformats.org/officeDocument/2006/relationships/slideLayout" Target="../slideLayouts/slideLayout575.xml"/><Relationship Id="rId12" Type="http://schemas.openxmlformats.org/officeDocument/2006/relationships/theme" Target="../theme/theme53.xml"/><Relationship Id="rId2" Type="http://schemas.openxmlformats.org/officeDocument/2006/relationships/slideLayout" Target="../slideLayouts/slideLayout570.xml"/><Relationship Id="rId1" Type="http://schemas.openxmlformats.org/officeDocument/2006/relationships/slideLayout" Target="../slideLayouts/slideLayout569.xml"/><Relationship Id="rId6" Type="http://schemas.openxmlformats.org/officeDocument/2006/relationships/slideLayout" Target="../slideLayouts/slideLayout574.xml"/><Relationship Id="rId11" Type="http://schemas.openxmlformats.org/officeDocument/2006/relationships/slideLayout" Target="../slideLayouts/slideLayout579.xml"/><Relationship Id="rId5" Type="http://schemas.openxmlformats.org/officeDocument/2006/relationships/slideLayout" Target="../slideLayouts/slideLayout573.xml"/><Relationship Id="rId10" Type="http://schemas.openxmlformats.org/officeDocument/2006/relationships/slideLayout" Target="../slideLayouts/slideLayout578.xml"/><Relationship Id="rId4" Type="http://schemas.openxmlformats.org/officeDocument/2006/relationships/slideLayout" Target="../slideLayouts/slideLayout572.xml"/><Relationship Id="rId9" Type="http://schemas.openxmlformats.org/officeDocument/2006/relationships/slideLayout" Target="../slideLayouts/slideLayout577.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87.xml"/><Relationship Id="rId3" Type="http://schemas.openxmlformats.org/officeDocument/2006/relationships/slideLayout" Target="../slideLayouts/slideLayout582.xml"/><Relationship Id="rId7" Type="http://schemas.openxmlformats.org/officeDocument/2006/relationships/slideLayout" Target="../slideLayouts/slideLayout586.xml"/><Relationship Id="rId12" Type="http://schemas.openxmlformats.org/officeDocument/2006/relationships/theme" Target="../theme/theme54.xml"/><Relationship Id="rId2" Type="http://schemas.openxmlformats.org/officeDocument/2006/relationships/slideLayout" Target="../slideLayouts/slideLayout581.xml"/><Relationship Id="rId1" Type="http://schemas.openxmlformats.org/officeDocument/2006/relationships/slideLayout" Target="../slideLayouts/slideLayout580.xml"/><Relationship Id="rId6" Type="http://schemas.openxmlformats.org/officeDocument/2006/relationships/slideLayout" Target="../slideLayouts/slideLayout585.xml"/><Relationship Id="rId11" Type="http://schemas.openxmlformats.org/officeDocument/2006/relationships/slideLayout" Target="../slideLayouts/slideLayout590.xml"/><Relationship Id="rId5" Type="http://schemas.openxmlformats.org/officeDocument/2006/relationships/slideLayout" Target="../slideLayouts/slideLayout584.xml"/><Relationship Id="rId10" Type="http://schemas.openxmlformats.org/officeDocument/2006/relationships/slideLayout" Target="../slideLayouts/slideLayout589.xml"/><Relationship Id="rId4" Type="http://schemas.openxmlformats.org/officeDocument/2006/relationships/slideLayout" Target="../slideLayouts/slideLayout583.xml"/><Relationship Id="rId9" Type="http://schemas.openxmlformats.org/officeDocument/2006/relationships/slideLayout" Target="../slideLayouts/slideLayout588.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598.xml"/><Relationship Id="rId3" Type="http://schemas.openxmlformats.org/officeDocument/2006/relationships/slideLayout" Target="../slideLayouts/slideLayout593.xml"/><Relationship Id="rId7" Type="http://schemas.openxmlformats.org/officeDocument/2006/relationships/slideLayout" Target="../slideLayouts/slideLayout597.xml"/><Relationship Id="rId12" Type="http://schemas.openxmlformats.org/officeDocument/2006/relationships/theme" Target="../theme/theme55.xml"/><Relationship Id="rId2" Type="http://schemas.openxmlformats.org/officeDocument/2006/relationships/slideLayout" Target="../slideLayouts/slideLayout592.xml"/><Relationship Id="rId1" Type="http://schemas.openxmlformats.org/officeDocument/2006/relationships/slideLayout" Target="../slideLayouts/slideLayout591.xml"/><Relationship Id="rId6" Type="http://schemas.openxmlformats.org/officeDocument/2006/relationships/slideLayout" Target="../slideLayouts/slideLayout596.xml"/><Relationship Id="rId11" Type="http://schemas.openxmlformats.org/officeDocument/2006/relationships/slideLayout" Target="../slideLayouts/slideLayout601.xml"/><Relationship Id="rId5" Type="http://schemas.openxmlformats.org/officeDocument/2006/relationships/slideLayout" Target="../slideLayouts/slideLayout595.xml"/><Relationship Id="rId10" Type="http://schemas.openxmlformats.org/officeDocument/2006/relationships/slideLayout" Target="../slideLayouts/slideLayout600.xml"/><Relationship Id="rId4" Type="http://schemas.openxmlformats.org/officeDocument/2006/relationships/slideLayout" Target="../slideLayouts/slideLayout594.xml"/><Relationship Id="rId9" Type="http://schemas.openxmlformats.org/officeDocument/2006/relationships/slideLayout" Target="../slideLayouts/slideLayout599.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609.xml"/><Relationship Id="rId13" Type="http://schemas.openxmlformats.org/officeDocument/2006/relationships/theme" Target="../theme/theme56.xml"/><Relationship Id="rId3" Type="http://schemas.openxmlformats.org/officeDocument/2006/relationships/slideLayout" Target="../slideLayouts/slideLayout604.xml"/><Relationship Id="rId7" Type="http://schemas.openxmlformats.org/officeDocument/2006/relationships/slideLayout" Target="../slideLayouts/slideLayout608.xml"/><Relationship Id="rId12" Type="http://schemas.openxmlformats.org/officeDocument/2006/relationships/slideLayout" Target="../slideLayouts/slideLayout613.xml"/><Relationship Id="rId2" Type="http://schemas.openxmlformats.org/officeDocument/2006/relationships/slideLayout" Target="../slideLayouts/slideLayout603.xml"/><Relationship Id="rId1" Type="http://schemas.openxmlformats.org/officeDocument/2006/relationships/slideLayout" Target="../slideLayouts/slideLayout602.xml"/><Relationship Id="rId6" Type="http://schemas.openxmlformats.org/officeDocument/2006/relationships/slideLayout" Target="../slideLayouts/slideLayout607.xml"/><Relationship Id="rId11" Type="http://schemas.openxmlformats.org/officeDocument/2006/relationships/slideLayout" Target="../slideLayouts/slideLayout612.xml"/><Relationship Id="rId5" Type="http://schemas.openxmlformats.org/officeDocument/2006/relationships/slideLayout" Target="../slideLayouts/slideLayout606.xml"/><Relationship Id="rId10" Type="http://schemas.openxmlformats.org/officeDocument/2006/relationships/slideLayout" Target="../slideLayouts/slideLayout611.xml"/><Relationship Id="rId4" Type="http://schemas.openxmlformats.org/officeDocument/2006/relationships/slideLayout" Target="../slideLayouts/slideLayout605.xml"/><Relationship Id="rId9" Type="http://schemas.openxmlformats.org/officeDocument/2006/relationships/slideLayout" Target="../slideLayouts/slideLayout610.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621.xml"/><Relationship Id="rId3" Type="http://schemas.openxmlformats.org/officeDocument/2006/relationships/slideLayout" Target="../slideLayouts/slideLayout616.xml"/><Relationship Id="rId7" Type="http://schemas.openxmlformats.org/officeDocument/2006/relationships/slideLayout" Target="../slideLayouts/slideLayout620.xml"/><Relationship Id="rId12" Type="http://schemas.openxmlformats.org/officeDocument/2006/relationships/theme" Target="../theme/theme57.xml"/><Relationship Id="rId2" Type="http://schemas.openxmlformats.org/officeDocument/2006/relationships/slideLayout" Target="../slideLayouts/slideLayout615.xml"/><Relationship Id="rId1" Type="http://schemas.openxmlformats.org/officeDocument/2006/relationships/slideLayout" Target="../slideLayouts/slideLayout614.xml"/><Relationship Id="rId6" Type="http://schemas.openxmlformats.org/officeDocument/2006/relationships/slideLayout" Target="../slideLayouts/slideLayout619.xml"/><Relationship Id="rId11" Type="http://schemas.openxmlformats.org/officeDocument/2006/relationships/slideLayout" Target="../slideLayouts/slideLayout624.xml"/><Relationship Id="rId5" Type="http://schemas.openxmlformats.org/officeDocument/2006/relationships/slideLayout" Target="../slideLayouts/slideLayout618.xml"/><Relationship Id="rId10" Type="http://schemas.openxmlformats.org/officeDocument/2006/relationships/slideLayout" Target="../slideLayouts/slideLayout623.xml"/><Relationship Id="rId4" Type="http://schemas.openxmlformats.org/officeDocument/2006/relationships/slideLayout" Target="../slideLayouts/slideLayout617.xml"/><Relationship Id="rId9" Type="http://schemas.openxmlformats.org/officeDocument/2006/relationships/slideLayout" Target="../slideLayouts/slideLayout622.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632.xml"/><Relationship Id="rId13" Type="http://schemas.openxmlformats.org/officeDocument/2006/relationships/image" Target="../media/image1.png"/><Relationship Id="rId3" Type="http://schemas.openxmlformats.org/officeDocument/2006/relationships/slideLayout" Target="../slideLayouts/slideLayout627.xml"/><Relationship Id="rId7" Type="http://schemas.openxmlformats.org/officeDocument/2006/relationships/slideLayout" Target="../slideLayouts/slideLayout631.xml"/><Relationship Id="rId12" Type="http://schemas.openxmlformats.org/officeDocument/2006/relationships/theme" Target="../theme/theme58.xml"/><Relationship Id="rId2" Type="http://schemas.openxmlformats.org/officeDocument/2006/relationships/slideLayout" Target="../slideLayouts/slideLayout626.xml"/><Relationship Id="rId1" Type="http://schemas.openxmlformats.org/officeDocument/2006/relationships/slideLayout" Target="../slideLayouts/slideLayout625.xml"/><Relationship Id="rId6" Type="http://schemas.openxmlformats.org/officeDocument/2006/relationships/slideLayout" Target="../slideLayouts/slideLayout630.xml"/><Relationship Id="rId11" Type="http://schemas.openxmlformats.org/officeDocument/2006/relationships/slideLayout" Target="../slideLayouts/slideLayout635.xml"/><Relationship Id="rId5" Type="http://schemas.openxmlformats.org/officeDocument/2006/relationships/slideLayout" Target="../slideLayouts/slideLayout629.xml"/><Relationship Id="rId10" Type="http://schemas.openxmlformats.org/officeDocument/2006/relationships/slideLayout" Target="../slideLayouts/slideLayout634.xml"/><Relationship Id="rId4" Type="http://schemas.openxmlformats.org/officeDocument/2006/relationships/slideLayout" Target="../slideLayouts/slideLayout628.xml"/><Relationship Id="rId9" Type="http://schemas.openxmlformats.org/officeDocument/2006/relationships/slideLayout" Target="../slideLayouts/slideLayout633.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643.xml"/><Relationship Id="rId13" Type="http://schemas.openxmlformats.org/officeDocument/2006/relationships/theme" Target="../theme/theme59.xml"/><Relationship Id="rId3" Type="http://schemas.openxmlformats.org/officeDocument/2006/relationships/slideLayout" Target="../slideLayouts/slideLayout638.xml"/><Relationship Id="rId7" Type="http://schemas.openxmlformats.org/officeDocument/2006/relationships/slideLayout" Target="../slideLayouts/slideLayout642.xml"/><Relationship Id="rId12" Type="http://schemas.openxmlformats.org/officeDocument/2006/relationships/slideLayout" Target="../slideLayouts/slideLayout647.xml"/><Relationship Id="rId2" Type="http://schemas.openxmlformats.org/officeDocument/2006/relationships/slideLayout" Target="../slideLayouts/slideLayout637.xml"/><Relationship Id="rId1" Type="http://schemas.openxmlformats.org/officeDocument/2006/relationships/slideLayout" Target="../slideLayouts/slideLayout636.xml"/><Relationship Id="rId6" Type="http://schemas.openxmlformats.org/officeDocument/2006/relationships/slideLayout" Target="../slideLayouts/slideLayout641.xml"/><Relationship Id="rId11" Type="http://schemas.openxmlformats.org/officeDocument/2006/relationships/slideLayout" Target="../slideLayouts/slideLayout646.xml"/><Relationship Id="rId5" Type="http://schemas.openxmlformats.org/officeDocument/2006/relationships/slideLayout" Target="../slideLayouts/slideLayout640.xml"/><Relationship Id="rId10" Type="http://schemas.openxmlformats.org/officeDocument/2006/relationships/slideLayout" Target="../slideLayouts/slideLayout645.xml"/><Relationship Id="rId4" Type="http://schemas.openxmlformats.org/officeDocument/2006/relationships/slideLayout" Target="../slideLayouts/slideLayout639.xml"/><Relationship Id="rId9" Type="http://schemas.openxmlformats.org/officeDocument/2006/relationships/slideLayout" Target="../slideLayouts/slideLayout644.xml"/><Relationship Id="rId1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0.xml.rels><?xml version="1.0" encoding="UTF-8" standalone="yes"?>
<Relationships xmlns="http://schemas.openxmlformats.org/package/2006/relationships"><Relationship Id="rId3" Type="http://schemas.openxmlformats.org/officeDocument/2006/relationships/slideLayout" Target="../slideLayouts/slideLayout650.xml"/><Relationship Id="rId7" Type="http://schemas.openxmlformats.org/officeDocument/2006/relationships/theme" Target="../theme/theme60.xml"/><Relationship Id="rId2" Type="http://schemas.openxmlformats.org/officeDocument/2006/relationships/slideLayout" Target="../slideLayouts/slideLayout649.xml"/><Relationship Id="rId1" Type="http://schemas.openxmlformats.org/officeDocument/2006/relationships/slideLayout" Target="../slideLayouts/slideLayout648.xml"/><Relationship Id="rId6" Type="http://schemas.openxmlformats.org/officeDocument/2006/relationships/slideLayout" Target="../slideLayouts/slideLayout653.xml"/><Relationship Id="rId5" Type="http://schemas.openxmlformats.org/officeDocument/2006/relationships/slideLayout" Target="../slideLayouts/slideLayout652.xml"/><Relationship Id="rId4" Type="http://schemas.openxmlformats.org/officeDocument/2006/relationships/slideLayout" Target="../slideLayouts/slideLayout651.xml"/></Relationships>
</file>

<file path=ppt/slideMasters/_rels/slideMaster61.xml.rels><?xml version="1.0" encoding="UTF-8" standalone="yes"?>
<Relationships xmlns="http://schemas.openxmlformats.org/package/2006/relationships"><Relationship Id="rId8" Type="http://schemas.openxmlformats.org/officeDocument/2006/relationships/slideLayout" Target="../slideLayouts/slideLayout661.xml"/><Relationship Id="rId3" Type="http://schemas.openxmlformats.org/officeDocument/2006/relationships/slideLayout" Target="../slideLayouts/slideLayout656.xml"/><Relationship Id="rId7" Type="http://schemas.openxmlformats.org/officeDocument/2006/relationships/slideLayout" Target="../slideLayouts/slideLayout660.xml"/><Relationship Id="rId12" Type="http://schemas.openxmlformats.org/officeDocument/2006/relationships/theme" Target="../theme/theme61.xml"/><Relationship Id="rId2" Type="http://schemas.openxmlformats.org/officeDocument/2006/relationships/slideLayout" Target="../slideLayouts/slideLayout655.xml"/><Relationship Id="rId1" Type="http://schemas.openxmlformats.org/officeDocument/2006/relationships/slideLayout" Target="../slideLayouts/slideLayout654.xml"/><Relationship Id="rId6" Type="http://schemas.openxmlformats.org/officeDocument/2006/relationships/slideLayout" Target="../slideLayouts/slideLayout659.xml"/><Relationship Id="rId11" Type="http://schemas.openxmlformats.org/officeDocument/2006/relationships/slideLayout" Target="../slideLayouts/slideLayout664.xml"/><Relationship Id="rId5" Type="http://schemas.openxmlformats.org/officeDocument/2006/relationships/slideLayout" Target="../slideLayouts/slideLayout658.xml"/><Relationship Id="rId10" Type="http://schemas.openxmlformats.org/officeDocument/2006/relationships/slideLayout" Target="../slideLayouts/slideLayout663.xml"/><Relationship Id="rId4" Type="http://schemas.openxmlformats.org/officeDocument/2006/relationships/slideLayout" Target="../slideLayouts/slideLayout657.xml"/><Relationship Id="rId9" Type="http://schemas.openxmlformats.org/officeDocument/2006/relationships/slideLayout" Target="../slideLayouts/slideLayout662.xml"/></Relationships>
</file>

<file path=ppt/slideMasters/_rels/slideMaster62.xml.rels><?xml version="1.0" encoding="UTF-8" standalone="yes"?>
<Relationships xmlns="http://schemas.openxmlformats.org/package/2006/relationships"><Relationship Id="rId8" Type="http://schemas.openxmlformats.org/officeDocument/2006/relationships/slideLayout" Target="../slideLayouts/slideLayout672.xml"/><Relationship Id="rId13" Type="http://schemas.openxmlformats.org/officeDocument/2006/relationships/slideLayout" Target="../slideLayouts/slideLayout677.xml"/><Relationship Id="rId3" Type="http://schemas.openxmlformats.org/officeDocument/2006/relationships/slideLayout" Target="../slideLayouts/slideLayout667.xml"/><Relationship Id="rId7" Type="http://schemas.openxmlformats.org/officeDocument/2006/relationships/slideLayout" Target="../slideLayouts/slideLayout671.xml"/><Relationship Id="rId12" Type="http://schemas.openxmlformats.org/officeDocument/2006/relationships/slideLayout" Target="../slideLayouts/slideLayout676.xml"/><Relationship Id="rId2" Type="http://schemas.openxmlformats.org/officeDocument/2006/relationships/slideLayout" Target="../slideLayouts/slideLayout666.xml"/><Relationship Id="rId1" Type="http://schemas.openxmlformats.org/officeDocument/2006/relationships/slideLayout" Target="../slideLayouts/slideLayout665.xml"/><Relationship Id="rId6" Type="http://schemas.openxmlformats.org/officeDocument/2006/relationships/slideLayout" Target="../slideLayouts/slideLayout670.xml"/><Relationship Id="rId11" Type="http://schemas.openxmlformats.org/officeDocument/2006/relationships/slideLayout" Target="../slideLayouts/slideLayout675.xml"/><Relationship Id="rId5" Type="http://schemas.openxmlformats.org/officeDocument/2006/relationships/slideLayout" Target="../slideLayouts/slideLayout669.xml"/><Relationship Id="rId15" Type="http://schemas.openxmlformats.org/officeDocument/2006/relationships/image" Target="../media/image8.png"/><Relationship Id="rId10" Type="http://schemas.openxmlformats.org/officeDocument/2006/relationships/slideLayout" Target="../slideLayouts/slideLayout674.xml"/><Relationship Id="rId4" Type="http://schemas.openxmlformats.org/officeDocument/2006/relationships/slideLayout" Target="../slideLayouts/slideLayout668.xml"/><Relationship Id="rId9" Type="http://schemas.openxmlformats.org/officeDocument/2006/relationships/slideLayout" Target="../slideLayouts/slideLayout673.xml"/><Relationship Id="rId14" Type="http://schemas.openxmlformats.org/officeDocument/2006/relationships/theme" Target="../theme/theme62.xml"/></Relationships>
</file>

<file path=ppt/slideMasters/_rels/slideMaster63.xml.rels><?xml version="1.0" encoding="UTF-8" standalone="yes"?>
<Relationships xmlns="http://schemas.openxmlformats.org/package/2006/relationships"><Relationship Id="rId8" Type="http://schemas.openxmlformats.org/officeDocument/2006/relationships/slideLayout" Target="../slideLayouts/slideLayout685.xml"/><Relationship Id="rId3" Type="http://schemas.openxmlformats.org/officeDocument/2006/relationships/slideLayout" Target="../slideLayouts/slideLayout680.xml"/><Relationship Id="rId7" Type="http://schemas.openxmlformats.org/officeDocument/2006/relationships/slideLayout" Target="../slideLayouts/slideLayout684.xml"/><Relationship Id="rId12" Type="http://schemas.openxmlformats.org/officeDocument/2006/relationships/theme" Target="../theme/theme63.xml"/><Relationship Id="rId2" Type="http://schemas.openxmlformats.org/officeDocument/2006/relationships/slideLayout" Target="../slideLayouts/slideLayout679.xml"/><Relationship Id="rId1" Type="http://schemas.openxmlformats.org/officeDocument/2006/relationships/slideLayout" Target="../slideLayouts/slideLayout678.xml"/><Relationship Id="rId6" Type="http://schemas.openxmlformats.org/officeDocument/2006/relationships/slideLayout" Target="../slideLayouts/slideLayout683.xml"/><Relationship Id="rId11" Type="http://schemas.openxmlformats.org/officeDocument/2006/relationships/slideLayout" Target="../slideLayouts/slideLayout688.xml"/><Relationship Id="rId5" Type="http://schemas.openxmlformats.org/officeDocument/2006/relationships/slideLayout" Target="../slideLayouts/slideLayout682.xml"/><Relationship Id="rId10" Type="http://schemas.openxmlformats.org/officeDocument/2006/relationships/slideLayout" Target="../slideLayouts/slideLayout687.xml"/><Relationship Id="rId4" Type="http://schemas.openxmlformats.org/officeDocument/2006/relationships/slideLayout" Target="../slideLayouts/slideLayout681.xml"/><Relationship Id="rId9" Type="http://schemas.openxmlformats.org/officeDocument/2006/relationships/slideLayout" Target="../slideLayouts/slideLayout686.xml"/></Relationships>
</file>

<file path=ppt/slideMasters/_rels/slideMaster64.xml.rels><?xml version="1.0" encoding="UTF-8" standalone="yes"?>
<Relationships xmlns="http://schemas.openxmlformats.org/package/2006/relationships"><Relationship Id="rId8" Type="http://schemas.openxmlformats.org/officeDocument/2006/relationships/slideLayout" Target="../slideLayouts/slideLayout696.xml"/><Relationship Id="rId3" Type="http://schemas.openxmlformats.org/officeDocument/2006/relationships/slideLayout" Target="../slideLayouts/slideLayout691.xml"/><Relationship Id="rId7" Type="http://schemas.openxmlformats.org/officeDocument/2006/relationships/slideLayout" Target="../slideLayouts/slideLayout695.xml"/><Relationship Id="rId12" Type="http://schemas.openxmlformats.org/officeDocument/2006/relationships/theme" Target="../theme/theme64.xml"/><Relationship Id="rId2" Type="http://schemas.openxmlformats.org/officeDocument/2006/relationships/slideLayout" Target="../slideLayouts/slideLayout690.xml"/><Relationship Id="rId1" Type="http://schemas.openxmlformats.org/officeDocument/2006/relationships/slideLayout" Target="../slideLayouts/slideLayout689.xml"/><Relationship Id="rId6" Type="http://schemas.openxmlformats.org/officeDocument/2006/relationships/slideLayout" Target="../slideLayouts/slideLayout694.xml"/><Relationship Id="rId11" Type="http://schemas.openxmlformats.org/officeDocument/2006/relationships/slideLayout" Target="../slideLayouts/slideLayout699.xml"/><Relationship Id="rId5" Type="http://schemas.openxmlformats.org/officeDocument/2006/relationships/slideLayout" Target="../slideLayouts/slideLayout693.xml"/><Relationship Id="rId10" Type="http://schemas.openxmlformats.org/officeDocument/2006/relationships/slideLayout" Target="../slideLayouts/slideLayout698.xml"/><Relationship Id="rId4" Type="http://schemas.openxmlformats.org/officeDocument/2006/relationships/slideLayout" Target="../slideLayouts/slideLayout692.xml"/><Relationship Id="rId9" Type="http://schemas.openxmlformats.org/officeDocument/2006/relationships/slideLayout" Target="../slideLayouts/slideLayout697.xml"/></Relationships>
</file>

<file path=ppt/slideMasters/_rels/slideMaster65.xml.rels><?xml version="1.0" encoding="UTF-8" standalone="yes"?>
<Relationships xmlns="http://schemas.openxmlformats.org/package/2006/relationships"><Relationship Id="rId8" Type="http://schemas.openxmlformats.org/officeDocument/2006/relationships/slideLayout" Target="../slideLayouts/slideLayout707.xml"/><Relationship Id="rId3" Type="http://schemas.openxmlformats.org/officeDocument/2006/relationships/slideLayout" Target="../slideLayouts/slideLayout702.xml"/><Relationship Id="rId7" Type="http://schemas.openxmlformats.org/officeDocument/2006/relationships/slideLayout" Target="../slideLayouts/slideLayout706.xml"/><Relationship Id="rId12" Type="http://schemas.openxmlformats.org/officeDocument/2006/relationships/theme" Target="../theme/theme65.xml"/><Relationship Id="rId2" Type="http://schemas.openxmlformats.org/officeDocument/2006/relationships/slideLayout" Target="../slideLayouts/slideLayout701.xml"/><Relationship Id="rId1" Type="http://schemas.openxmlformats.org/officeDocument/2006/relationships/slideLayout" Target="../slideLayouts/slideLayout700.xml"/><Relationship Id="rId6" Type="http://schemas.openxmlformats.org/officeDocument/2006/relationships/slideLayout" Target="../slideLayouts/slideLayout705.xml"/><Relationship Id="rId11" Type="http://schemas.openxmlformats.org/officeDocument/2006/relationships/slideLayout" Target="../slideLayouts/slideLayout710.xml"/><Relationship Id="rId5" Type="http://schemas.openxmlformats.org/officeDocument/2006/relationships/slideLayout" Target="../slideLayouts/slideLayout704.xml"/><Relationship Id="rId10" Type="http://schemas.openxmlformats.org/officeDocument/2006/relationships/slideLayout" Target="../slideLayouts/slideLayout709.xml"/><Relationship Id="rId4" Type="http://schemas.openxmlformats.org/officeDocument/2006/relationships/slideLayout" Target="../slideLayouts/slideLayout703.xml"/><Relationship Id="rId9" Type="http://schemas.openxmlformats.org/officeDocument/2006/relationships/slideLayout" Target="../slideLayouts/slideLayout708.xml"/></Relationships>
</file>

<file path=ppt/slideMasters/_rels/slideMaster66.xml.rels><?xml version="1.0" encoding="UTF-8" standalone="yes"?>
<Relationships xmlns="http://schemas.openxmlformats.org/package/2006/relationships"><Relationship Id="rId8" Type="http://schemas.openxmlformats.org/officeDocument/2006/relationships/slideLayout" Target="../slideLayouts/slideLayout718.xml"/><Relationship Id="rId13" Type="http://schemas.openxmlformats.org/officeDocument/2006/relationships/theme" Target="../theme/theme66.xml"/><Relationship Id="rId3" Type="http://schemas.openxmlformats.org/officeDocument/2006/relationships/slideLayout" Target="../slideLayouts/slideLayout713.xml"/><Relationship Id="rId7" Type="http://schemas.openxmlformats.org/officeDocument/2006/relationships/slideLayout" Target="../slideLayouts/slideLayout717.xml"/><Relationship Id="rId12" Type="http://schemas.openxmlformats.org/officeDocument/2006/relationships/slideLayout" Target="../slideLayouts/slideLayout722.xml"/><Relationship Id="rId2" Type="http://schemas.openxmlformats.org/officeDocument/2006/relationships/slideLayout" Target="../slideLayouts/slideLayout712.xml"/><Relationship Id="rId1" Type="http://schemas.openxmlformats.org/officeDocument/2006/relationships/slideLayout" Target="../slideLayouts/slideLayout711.xml"/><Relationship Id="rId6" Type="http://schemas.openxmlformats.org/officeDocument/2006/relationships/slideLayout" Target="../slideLayouts/slideLayout716.xml"/><Relationship Id="rId11" Type="http://schemas.openxmlformats.org/officeDocument/2006/relationships/slideLayout" Target="../slideLayouts/slideLayout721.xml"/><Relationship Id="rId5" Type="http://schemas.openxmlformats.org/officeDocument/2006/relationships/slideLayout" Target="../slideLayouts/slideLayout715.xml"/><Relationship Id="rId10" Type="http://schemas.openxmlformats.org/officeDocument/2006/relationships/slideLayout" Target="../slideLayouts/slideLayout720.xml"/><Relationship Id="rId4" Type="http://schemas.openxmlformats.org/officeDocument/2006/relationships/slideLayout" Target="../slideLayouts/slideLayout714.xml"/><Relationship Id="rId9" Type="http://schemas.openxmlformats.org/officeDocument/2006/relationships/slideLayout" Target="../slideLayouts/slideLayout719.xml"/></Relationships>
</file>

<file path=ppt/slideMasters/_rels/slideMaster67.xml.rels><?xml version="1.0" encoding="UTF-8" standalone="yes"?>
<Relationships xmlns="http://schemas.openxmlformats.org/package/2006/relationships"><Relationship Id="rId3" Type="http://schemas.openxmlformats.org/officeDocument/2006/relationships/theme" Target="../theme/theme67.xml"/><Relationship Id="rId2" Type="http://schemas.openxmlformats.org/officeDocument/2006/relationships/slideLayout" Target="../slideLayouts/slideLayout724.xml"/><Relationship Id="rId1" Type="http://schemas.openxmlformats.org/officeDocument/2006/relationships/slideLayout" Target="../slideLayouts/slideLayout72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image" Target="../media/image5.emf"/><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image" Target="../media/image4.png"/><Relationship Id="rId2" Type="http://schemas.openxmlformats.org/officeDocument/2006/relationships/slideLayout" Target="../slideLayouts/slideLayout57.xml"/><Relationship Id="rId16" Type="http://schemas.openxmlformats.org/officeDocument/2006/relationships/image" Target="../media/image3.pn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2.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1.pn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theme" Target="../theme/theme9.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278721475"/>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941076515"/>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4174514676"/>
      </p:ext>
    </p:extLst>
  </p:cSld>
  <p:clrMap bg1="lt1" tx1="dk1" bg2="lt2" tx2="dk2" accent1="accent1" accent2="accent2" accent3="accent3" accent4="accent4" accent5="accent5" accent6="accent6" hlink="hlink" folHlink="folHlink"/>
  <p:sldLayoutIdLst>
    <p:sldLayoutId id="2147484282" r:id="rId1"/>
    <p:sldLayoutId id="2147484283" r:id="rId2"/>
    <p:sldLayoutId id="2147484284" r:id="rId3"/>
    <p:sldLayoutId id="2147484285" r:id="rId4"/>
    <p:sldLayoutId id="2147484286" r:id="rId5"/>
    <p:sldLayoutId id="2147484287" r:id="rId6"/>
    <p:sldLayoutId id="2147484288" r:id="rId7"/>
    <p:sldLayoutId id="2147484289" r:id="rId8"/>
    <p:sldLayoutId id="2147484290" r:id="rId9"/>
    <p:sldLayoutId id="2147484291" r:id="rId10"/>
    <p:sldLayoutId id="214748429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r>
              <a:rPr lang="en-US" altLang="en-US" dirty="0">
                <a:solidFill>
                  <a:srgbClr val="000000"/>
                </a:solidFill>
              </a:rPr>
              <a:t>CHIPPER: HPCA 2011</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285720" y="6357958"/>
            <a:ext cx="1347679" cy="389938"/>
          </a:xfrm>
          <a:prstGeom prst="rect">
            <a:avLst/>
          </a:prstGeom>
        </p:spPr>
      </p:pic>
    </p:spTree>
    <p:extLst>
      <p:ext uri="{BB962C8B-B14F-4D97-AF65-F5344CB8AC3E}">
        <p14:creationId xmlns:p14="http://schemas.microsoft.com/office/powerpoint/2010/main" val="2503778565"/>
      </p:ext>
    </p:extLst>
  </p:cSld>
  <p:clrMap bg1="lt1" tx1="dk1" bg2="lt2" tx2="dk2" accent1="accent1" accent2="accent2" accent3="accent3" accent4="accent4" accent5="accent5" accent6="accent6" hlink="hlink" folHlink="folHlink"/>
  <p:sldLayoutIdLst>
    <p:sldLayoutId id="2147484523" r:id="rId1"/>
    <p:sldLayoutId id="2147484524" r:id="rId2"/>
    <p:sldLayoutId id="2147484525" r:id="rId3"/>
    <p:sldLayoutId id="2147484526" r:id="rId4"/>
    <p:sldLayoutId id="2147484527" r:id="rId5"/>
    <p:sldLayoutId id="2147484528" r:id="rId6"/>
    <p:sldLayoutId id="2147484529" r:id="rId7"/>
    <p:sldLayoutId id="2147484530" r:id="rId8"/>
    <p:sldLayoutId id="2147484531" r:id="rId9"/>
    <p:sldLayoutId id="2147484532" r:id="rId10"/>
    <p:sldLayoutId id="214748453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2586202913"/>
      </p:ext>
    </p:extLst>
  </p:cSld>
  <p:clrMap bg1="lt1" tx1="dk1" bg2="lt2" tx2="dk2" accent1="accent1" accent2="accent2" accent3="accent3" accent4="accent4" accent5="accent5" accent6="accent6" hlink="hlink" folHlink="folHlink"/>
  <p:sldLayoutIdLst>
    <p:sldLayoutId id="2147484572" r:id="rId1"/>
    <p:sldLayoutId id="2147484573" r:id="rId2"/>
    <p:sldLayoutId id="2147484574" r:id="rId3"/>
    <p:sldLayoutId id="2147484575" r:id="rId4"/>
    <p:sldLayoutId id="2147484576" r:id="rId5"/>
    <p:sldLayoutId id="2147484577" r:id="rId6"/>
    <p:sldLayoutId id="2147484578" r:id="rId7"/>
    <p:sldLayoutId id="2147484579" r:id="rId8"/>
    <p:sldLayoutId id="2147484580" r:id="rId9"/>
    <p:sldLayoutId id="2147484581" r:id="rId10"/>
    <p:sldLayoutId id="214748458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4272753442"/>
      </p:ext>
    </p:extLst>
  </p:cSld>
  <p:clrMap bg1="lt1" tx1="dk1" bg2="lt2" tx2="dk2" accent1="accent1" accent2="accent2" accent3="accent3" accent4="accent4" accent5="accent5" accent6="accent6" hlink="hlink" folHlink="folHlink"/>
  <p:sldLayoutIdLst>
    <p:sldLayoutId id="2147484778" r:id="rId1"/>
    <p:sldLayoutId id="2147484779" r:id="rId2"/>
    <p:sldLayoutId id="2147484780" r:id="rId3"/>
    <p:sldLayoutId id="2147484781" r:id="rId4"/>
    <p:sldLayoutId id="2147484782" r:id="rId5"/>
    <p:sldLayoutId id="2147484783" r:id="rId6"/>
    <p:sldLayoutId id="2147484784" r:id="rId7"/>
    <p:sldLayoutId id="2147484785" r:id="rId8"/>
    <p:sldLayoutId id="2147484786" r:id="rId9"/>
    <p:sldLayoutId id="2147484787" r:id="rId10"/>
    <p:sldLayoutId id="214748478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27860052"/>
      </p:ext>
    </p:extLst>
  </p:cSld>
  <p:clrMap bg1="lt1" tx1="dk1" bg2="lt2" tx2="dk2" accent1="accent1" accent2="accent2" accent3="accent3" accent4="accent4" accent5="accent5" accent6="accent6" hlink="hlink" folHlink="folHlink"/>
  <p:sldLayoutIdLst>
    <p:sldLayoutId id="2147484838" r:id="rId1"/>
    <p:sldLayoutId id="2147484839" r:id="rId2"/>
    <p:sldLayoutId id="2147484840" r:id="rId3"/>
    <p:sldLayoutId id="2147484841" r:id="rId4"/>
    <p:sldLayoutId id="2147484842" r:id="rId5"/>
    <p:sldLayoutId id="2147484843" r:id="rId6"/>
    <p:sldLayoutId id="2147484844" r:id="rId7"/>
    <p:sldLayoutId id="2147484845" r:id="rId8"/>
    <p:sldLayoutId id="2147484846" r:id="rId9"/>
    <p:sldLayoutId id="2147484847" r:id="rId10"/>
    <p:sldLayoutId id="214748484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2151711694"/>
      </p:ext>
    </p:extLst>
  </p:cSld>
  <p:clrMap bg1="lt1" tx1="dk1" bg2="lt2" tx2="dk2" accent1="accent1" accent2="accent2" accent3="accent3" accent4="accent4" accent5="accent5" accent6="accent6" hlink="hlink" folHlink="folHlink"/>
  <p:sldLayoutIdLst>
    <p:sldLayoutId id="2147484850" r:id="rId1"/>
    <p:sldLayoutId id="2147484851" r:id="rId2"/>
    <p:sldLayoutId id="2147484852" r:id="rId3"/>
    <p:sldLayoutId id="2147484853" r:id="rId4"/>
    <p:sldLayoutId id="2147484854" r:id="rId5"/>
    <p:sldLayoutId id="2147484855" r:id="rId6"/>
    <p:sldLayoutId id="2147484856" r:id="rId7"/>
    <p:sldLayoutId id="2147484857" r:id="rId8"/>
    <p:sldLayoutId id="2147484858" r:id="rId9"/>
    <p:sldLayoutId id="2147484859" r:id="rId10"/>
    <p:sldLayoutId id="214748486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3691673417"/>
      </p:ext>
    </p:extLst>
  </p:cSld>
  <p:clrMap bg1="lt1" tx1="dk1" bg2="lt2" tx2="dk2" accent1="accent1" accent2="accent2" accent3="accent3" accent4="accent4" accent5="accent5" accent6="accent6" hlink="hlink" folHlink="folHlink"/>
  <p:sldLayoutIdLst>
    <p:sldLayoutId id="2147484862" r:id="rId1"/>
    <p:sldLayoutId id="2147484863" r:id="rId2"/>
    <p:sldLayoutId id="2147484864" r:id="rId3"/>
    <p:sldLayoutId id="2147484865" r:id="rId4"/>
    <p:sldLayoutId id="2147484866" r:id="rId5"/>
    <p:sldLayoutId id="2147484867" r:id="rId6"/>
    <p:sldLayoutId id="2147484868" r:id="rId7"/>
    <p:sldLayoutId id="2147484869" r:id="rId8"/>
    <p:sldLayoutId id="2147484870" r:id="rId9"/>
    <p:sldLayoutId id="2147484871" r:id="rId10"/>
    <p:sldLayoutId id="214748487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1079760595"/>
      </p:ext>
    </p:extLst>
  </p:cSld>
  <p:clrMap bg1="lt1" tx1="dk1" bg2="lt2" tx2="dk2" accent1="accent1" accent2="accent2" accent3="accent3" accent4="accent4" accent5="accent5" accent6="accent6" hlink="hlink" folHlink="folHlink"/>
  <p:sldLayoutIdLst>
    <p:sldLayoutId id="2147484874" r:id="rId1"/>
    <p:sldLayoutId id="2147484875" r:id="rId2"/>
    <p:sldLayoutId id="2147484876" r:id="rId3"/>
    <p:sldLayoutId id="2147484877" r:id="rId4"/>
    <p:sldLayoutId id="2147484878" r:id="rId5"/>
    <p:sldLayoutId id="2147484879" r:id="rId6"/>
    <p:sldLayoutId id="2147484880" r:id="rId7"/>
    <p:sldLayoutId id="2147484881" r:id="rId8"/>
    <p:sldLayoutId id="2147484882" r:id="rId9"/>
    <p:sldLayoutId id="2147484883" r:id="rId10"/>
    <p:sldLayoutId id="214748488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62"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63"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defRPr/>
            </a:pPr>
            <a:fld id="{12B59C95-9F24-CC4B-832C-1D8C21792A43}"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
        <p:nvSpPr>
          <p:cNvPr id="143366"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367"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43368"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5159085"/>
      </p:ext>
    </p:extLst>
  </p:cSld>
  <p:clrMap bg1="lt1" tx1="dk1" bg2="lt2" tx2="dk2" accent1="accent1" accent2="accent2" accent3="accent3" accent4="accent4" accent5="accent5" accent6="accent6" hlink="hlink" folHlink="folHlink"/>
  <p:sldLayoutIdLst>
    <p:sldLayoutId id="2147484970" r:id="rId1"/>
    <p:sldLayoutId id="2147484971" r:id="rId2"/>
    <p:sldLayoutId id="2147484972" r:id="rId3"/>
    <p:sldLayoutId id="2147484973" r:id="rId4"/>
    <p:sldLayoutId id="2147484974" r:id="rId5"/>
    <p:sldLayoutId id="2147484975" r:id="rId6"/>
    <p:sldLayoutId id="2147484976" r:id="rId7"/>
    <p:sldLayoutId id="2147484977" r:id="rId8"/>
    <p:sldLayoutId id="2147484978" r:id="rId9"/>
    <p:sldLayoutId id="2147484979" r:id="rId10"/>
    <p:sldLayoutId id="2147484980" r:id="rId11"/>
    <p:sldLayoutId id="214748498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858009255"/>
      </p:ext>
    </p:extLst>
  </p:cSld>
  <p:clrMap bg1="lt1" tx1="dk1" bg2="lt2" tx2="dk2" accent1="accent1" accent2="accent2" accent3="accent3" accent4="accent4" accent5="accent5" accent6="accent6" hlink="hlink" folHlink="folHlink"/>
  <p:sldLayoutIdLst>
    <p:sldLayoutId id="2147485411" r:id="rId1"/>
    <p:sldLayoutId id="2147485412" r:id="rId2"/>
    <p:sldLayoutId id="2147485413" r:id="rId3"/>
    <p:sldLayoutId id="2147485414" r:id="rId4"/>
    <p:sldLayoutId id="2147485415" r:id="rId5"/>
    <p:sldLayoutId id="2147485416" r:id="rId6"/>
    <p:sldLayoutId id="2147485417" r:id="rId7"/>
    <p:sldLayoutId id="2147485418" r:id="rId8"/>
    <p:sldLayoutId id="2147485419" r:id="rId9"/>
    <p:sldLayoutId id="2147485420" r:id="rId10"/>
    <p:sldLayoutId id="214748542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15848122"/>
      </p:ext>
    </p:extLst>
  </p:cSld>
  <p:clrMap bg1="lt1" tx1="dk1" bg2="lt2" tx2="dk2" accent1="accent1" accent2="accent2" accent3="accent3" accent4="accent4" accent5="accent5" accent6="accent6" hlink="hlink" folHlink="folHlink"/>
  <p:sldLayoutIdLst>
    <p:sldLayoutId id="2147485521" r:id="rId1"/>
    <p:sldLayoutId id="2147485522" r:id="rId2"/>
    <p:sldLayoutId id="2147485523" r:id="rId3"/>
    <p:sldLayoutId id="2147485524" r:id="rId4"/>
    <p:sldLayoutId id="2147485525" r:id="rId5"/>
    <p:sldLayoutId id="2147485526" r:id="rId6"/>
    <p:sldLayoutId id="2147485527" r:id="rId7"/>
    <p:sldLayoutId id="2147485528" r:id="rId8"/>
    <p:sldLayoutId id="2147485529" r:id="rId9"/>
    <p:sldLayoutId id="2147485530" r:id="rId10"/>
    <p:sldLayoutId id="21474855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75632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1921638257"/>
      </p:ext>
    </p:extLst>
  </p:cSld>
  <p:clrMap bg1="lt1" tx1="dk1" bg2="lt2" tx2="dk2" accent1="accent1" accent2="accent2" accent3="accent3" accent4="accent4" accent5="accent5" accent6="accent6" hlink="hlink" folHlink="folHlink"/>
  <p:sldLayoutIdLst>
    <p:sldLayoutId id="2147485533" r:id="rId1"/>
    <p:sldLayoutId id="2147485534" r:id="rId2"/>
    <p:sldLayoutId id="2147485535" r:id="rId3"/>
    <p:sldLayoutId id="2147485536" r:id="rId4"/>
    <p:sldLayoutId id="2147485537" r:id="rId5"/>
    <p:sldLayoutId id="2147485538" r:id="rId6"/>
    <p:sldLayoutId id="2147485539" r:id="rId7"/>
    <p:sldLayoutId id="2147485540" r:id="rId8"/>
    <p:sldLayoutId id="2147485541" r:id="rId9"/>
    <p:sldLayoutId id="2147485542" r:id="rId10"/>
    <p:sldLayoutId id="214748554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227335F6-6954-3C40-A4A8-B5A9BB3542FD}"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434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4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858000284"/>
      </p:ext>
    </p:extLst>
  </p:cSld>
  <p:clrMap bg1="lt1" tx1="dk1" bg2="lt2" tx2="dk2" accent1="accent1" accent2="accent2" accent3="accent3" accent4="accent4" accent5="accent5" accent6="accent6" hlink="hlink" folHlink="folHlink"/>
  <p:sldLayoutIdLst>
    <p:sldLayoutId id="2147485653" r:id="rId1"/>
    <p:sldLayoutId id="2147485654" r:id="rId2"/>
    <p:sldLayoutId id="2147485655" r:id="rId3"/>
    <p:sldLayoutId id="2147485656" r:id="rId4"/>
    <p:sldLayoutId id="2147485657" r:id="rId5"/>
    <p:sldLayoutId id="2147485658" r:id="rId6"/>
    <p:sldLayoutId id="2147485659" r:id="rId7"/>
    <p:sldLayoutId id="2147485660" r:id="rId8"/>
    <p:sldLayoutId id="2147485661" r:id="rId9"/>
    <p:sldLayoutId id="2147485662" r:id="rId10"/>
    <p:sldLayoutId id="2147485663" r:id="rId11"/>
    <p:sldLayoutId id="214748566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2/6/19</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2826778"/>
      </p:ext>
    </p:extLst>
  </p:cSld>
  <p:clrMap bg1="lt1" tx1="dk1" bg2="lt2" tx2="dk2" accent1="accent1" accent2="accent2" accent3="accent3" accent4="accent4" accent5="accent5" accent6="accent6" hlink="hlink" folHlink="folHlink"/>
  <p:sldLayoutIdLst>
    <p:sldLayoutId id="2147485666" r:id="rId1"/>
    <p:sldLayoutId id="2147485667" r:id="rId2"/>
    <p:sldLayoutId id="2147485668" r:id="rId3"/>
    <p:sldLayoutId id="2147485669" r:id="rId4"/>
    <p:sldLayoutId id="2147485670" r:id="rId5"/>
    <p:sldLayoutId id="2147485671" r:id="rId6"/>
    <p:sldLayoutId id="2147485672" r:id="rId7"/>
    <p:sldLayoutId id="2147485673" r:id="rId8"/>
    <p:sldLayoutId id="2147485674" r:id="rId9"/>
    <p:sldLayoutId id="2147485675" r:id="rId10"/>
    <p:sldLayoutId id="2147485676" r:id="rId11"/>
    <p:sldLayoutId id="2147485677" r:id="rId12"/>
  </p:sldLayoutIdLs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8738813"/>
      </p:ext>
    </p:extLst>
  </p:cSld>
  <p:clrMap bg1="lt1" tx1="dk1" bg2="lt2" tx2="dk2" accent1="accent1" accent2="accent2" accent3="accent3" accent4="accent4" accent5="accent5" accent6="accent6" hlink="hlink" folHlink="folHlink"/>
  <p:sldLayoutIdLst>
    <p:sldLayoutId id="2147485715" r:id="rId1"/>
    <p:sldLayoutId id="2147485716" r:id="rId2"/>
    <p:sldLayoutId id="2147485717" r:id="rId3"/>
    <p:sldLayoutId id="2147485718" r:id="rId4"/>
    <p:sldLayoutId id="2147485719" r:id="rId5"/>
    <p:sldLayoutId id="2147485720" r:id="rId6"/>
    <p:sldLayoutId id="2147485721" r:id="rId7"/>
    <p:sldLayoutId id="2147485722" r:id="rId8"/>
    <p:sldLayoutId id="2147485723" r:id="rId9"/>
    <p:sldLayoutId id="2147485724" r:id="rId10"/>
    <p:sldLayoutId id="2147485725" r:id="rId11"/>
    <p:sldLayoutId id="214748572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dirty="0"/>
              <a:t>마스터 제목 스타일 편집</a:t>
            </a:r>
          </a:p>
        </p:txBody>
      </p:sp>
      <p:sp>
        <p:nvSpPr>
          <p:cNvPr id="3" name="텍스트 개체 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2"/>
          </p:nvPr>
        </p:nvSpPr>
        <p:spPr>
          <a:xfrm>
            <a:off x="457200" y="6453336"/>
            <a:ext cx="2133600" cy="268139"/>
          </a:xfrm>
          <a:prstGeom prst="rect">
            <a:avLst/>
          </a:prstGeom>
        </p:spPr>
        <p:txBody>
          <a:bodyPr vert="horz" lIns="91440" tIns="45720" rIns="91440" bIns="45720" rtlCol="0" anchor="ctr"/>
          <a:lstStyle>
            <a:lvl1pPr algn="l">
              <a:defRPr sz="1200">
                <a:solidFill>
                  <a:schemeClr val="tx1">
                    <a:tint val="75000"/>
                  </a:schemeClr>
                </a:solidFill>
              </a:defRPr>
            </a:lvl1pPr>
          </a:lstStyle>
          <a:p>
            <a:pPr latinLnBrk="1"/>
            <a:fld id="{FB30EDBD-1C2D-4C1E-B459-B60219FAB484}" type="datetimeFigureOut">
              <a:rPr lang="ko-KR" altLang="en-US" smtClean="0">
                <a:solidFill>
                  <a:prstClr val="black">
                    <a:tint val="75000"/>
                  </a:prstClr>
                </a:solidFill>
                <a:latin typeface="Calibri"/>
                <a:ea typeface="나눔고딕"/>
              </a:rPr>
              <a:pPr latinLnBrk="1"/>
              <a:t>2019. 2. 6.</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3"/>
          </p:nvPr>
        </p:nvSpPr>
        <p:spPr>
          <a:xfrm>
            <a:off x="3124200" y="6453336"/>
            <a:ext cx="2895600" cy="268139"/>
          </a:xfrm>
          <a:prstGeom prst="rect">
            <a:avLst/>
          </a:prstGeom>
        </p:spPr>
        <p:txBody>
          <a:bodyPr vert="horz" lIns="91440" tIns="45720" rIns="91440" bIns="45720" rtlCol="0" anchor="ctr"/>
          <a:lstStyle>
            <a:lvl1pPr algn="ctr">
              <a:defRPr sz="1200">
                <a:solidFill>
                  <a:schemeClr val="tx1">
                    <a:tint val="75000"/>
                  </a:schemeClr>
                </a:solidFill>
              </a:defRPr>
            </a:lvl1pPr>
          </a:lstStyle>
          <a:p>
            <a:pPr latinLnBrk="1"/>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4"/>
          </p:nvPr>
        </p:nvSpPr>
        <p:spPr>
          <a:xfrm>
            <a:off x="6553200" y="6453336"/>
            <a:ext cx="2133600" cy="268139"/>
          </a:xfrm>
          <a:prstGeom prst="rect">
            <a:avLst/>
          </a:prstGeom>
        </p:spPr>
        <p:txBody>
          <a:bodyPr vert="horz" lIns="91440" tIns="45720" rIns="91440" bIns="45720" rtlCol="0" anchor="ctr"/>
          <a:lstStyle>
            <a:lvl1pPr algn="r">
              <a:defRPr sz="1200">
                <a:solidFill>
                  <a:schemeClr val="tx1">
                    <a:tint val="75000"/>
                  </a:schemeClr>
                </a:solidFill>
              </a:defRPr>
            </a:lvl1pPr>
          </a:lstStyle>
          <a:p>
            <a:pPr latinLnBrk="1"/>
            <a:fld id="{4BEDD84E-25D4-4983-8AA1-2863C96F08D9}" type="slidenum">
              <a:rPr lang="ko-KR" altLang="en-US" smtClean="0">
                <a:solidFill>
                  <a:prstClr val="black">
                    <a:tint val="75000"/>
                  </a:prstClr>
                </a:solidFill>
                <a:latin typeface="Calibri"/>
                <a:ea typeface="나눔고딕"/>
              </a:rPr>
              <a:pPr latinLnBrk="1"/>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377926446"/>
      </p:ext>
    </p:extLst>
  </p:cSld>
  <p:clrMap bg1="lt1" tx1="dk1" bg2="lt2" tx2="dk2" accent1="accent1" accent2="accent2" accent3="accent3" accent4="accent4" accent5="accent5" accent6="accent6" hlink="hlink" folHlink="folHlink"/>
  <p:sldLayoutIdLst>
    <p:sldLayoutId id="2147486473" r:id="rId1"/>
    <p:sldLayoutId id="2147486474" r:id="rId2"/>
    <p:sldLayoutId id="2147486475" r:id="rId3"/>
    <p:sldLayoutId id="2147486476" r:id="rId4"/>
    <p:sldLayoutId id="2147486477" r:id="rId5"/>
    <p:sldLayoutId id="2147486478" r:id="rId6"/>
    <p:sldLayoutId id="2147486479" r:id="rId7"/>
  </p:sldLayoutIdLst>
  <p:txStyles>
    <p:titleStyle>
      <a:lvl1pPr algn="ctr" defTabSz="914400" rtl="0" eaLnBrk="1" latinLnBrk="1"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218258153"/>
      </p:ext>
    </p:extLst>
  </p:cSld>
  <p:clrMap bg1="lt1" tx1="dk1" bg2="lt2" tx2="dk2" accent1="accent1" accent2="accent2" accent3="accent3" accent4="accent4" accent5="accent5" accent6="accent6" hlink="hlink" folHlink="folHlink"/>
  <p:sldLayoutIdLst>
    <p:sldLayoutId id="2147486595" r:id="rId1"/>
    <p:sldLayoutId id="2147486596" r:id="rId2"/>
    <p:sldLayoutId id="2147486597" r:id="rId3"/>
    <p:sldLayoutId id="2147486598" r:id="rId4"/>
    <p:sldLayoutId id="2147486599" r:id="rId5"/>
    <p:sldLayoutId id="2147486600" r:id="rId6"/>
    <p:sldLayoutId id="2147486601" r:id="rId7"/>
    <p:sldLayoutId id="2147486602" r:id="rId8"/>
    <p:sldLayoutId id="2147486603" r:id="rId9"/>
    <p:sldLayoutId id="2147486604" r:id="rId10"/>
    <p:sldLayoutId id="214748660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494495"/>
      </p:ext>
    </p:extLst>
  </p:cSld>
  <p:clrMap bg1="lt1" tx1="dk1" bg2="lt2" tx2="dk2" accent1="accent1" accent2="accent2" accent3="accent3" accent4="accent4" accent5="accent5" accent6="accent6" hlink="hlink" folHlink="folHlink"/>
  <p:sldLayoutIdLst>
    <p:sldLayoutId id="2147486872" r:id="rId1"/>
    <p:sldLayoutId id="2147486873" r:id="rId2"/>
    <p:sldLayoutId id="2147486874" r:id="rId3"/>
    <p:sldLayoutId id="2147486875" r:id="rId4"/>
    <p:sldLayoutId id="2147486876" r:id="rId5"/>
    <p:sldLayoutId id="2147486877" r:id="rId6"/>
    <p:sldLayoutId id="2147486878" r:id="rId7"/>
    <p:sldLayoutId id="2147486879" r:id="rId8"/>
    <p:sldLayoutId id="2147486880" r:id="rId9"/>
    <p:sldLayoutId id="2147486881" r:id="rId10"/>
    <p:sldLayoutId id="2147486882"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48319655"/>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62315748"/>
      </p:ext>
    </p:extLst>
  </p:cSld>
  <p:clrMap bg1="lt1" tx1="dk1" bg2="lt2" tx2="dk2" accent1="accent1" accent2="accent2" accent3="accent3" accent4="accent4" accent5="accent5" accent6="accent6" hlink="hlink" folHlink="folHlink"/>
  <p:sldLayoutIdLst>
    <p:sldLayoutId id="2147486967" r:id="rId1"/>
    <p:sldLayoutId id="2147486968" r:id="rId2"/>
    <p:sldLayoutId id="2147486969" r:id="rId3"/>
    <p:sldLayoutId id="2147486970" r:id="rId4"/>
    <p:sldLayoutId id="2147486971" r:id="rId5"/>
    <p:sldLayoutId id="2147486972" r:id="rId6"/>
    <p:sldLayoutId id="2147486973" r:id="rId7"/>
    <p:sldLayoutId id="2147486974" r:id="rId8"/>
    <p:sldLayoutId id="2147486975" r:id="rId9"/>
    <p:sldLayoutId id="2147486976" r:id="rId10"/>
    <p:sldLayoutId id="214748697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107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3107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B223C560-0E5F-EA4E-BC8F-576A57968152}" type="slidenum">
              <a:rPr lang="en-US" altLang="en-US"/>
              <a:pPr>
                <a:defRPr/>
              </a:pPr>
              <a:t>‹#›</a:t>
            </a:fld>
            <a:endParaRPr lang="en-US" altLang="en-US"/>
          </a:p>
        </p:txBody>
      </p:sp>
      <p:sp>
        <p:nvSpPr>
          <p:cNvPr id="13107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3107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31080" name="Picture 7"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9388" y="6453188"/>
            <a:ext cx="1079500" cy="312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3472234"/>
      </p:ext>
    </p:extLst>
  </p:cSld>
  <p:clrMap bg1="lt1" tx1="dk1" bg2="lt2" tx2="dk2" accent1="accent1" accent2="accent2" accent3="accent3" accent4="accent4" accent5="accent5" accent6="accent6" hlink="hlink" folHlink="folHlink"/>
  <p:sldLayoutIdLst>
    <p:sldLayoutId id="2147487121" r:id="rId1"/>
    <p:sldLayoutId id="2147487122" r:id="rId2"/>
    <p:sldLayoutId id="2147487123" r:id="rId3"/>
    <p:sldLayoutId id="2147487124" r:id="rId4"/>
    <p:sldLayoutId id="2147487125" r:id="rId5"/>
    <p:sldLayoutId id="2147487126" r:id="rId6"/>
    <p:sldLayoutId id="2147487127" r:id="rId7"/>
    <p:sldLayoutId id="2147487128" r:id="rId8"/>
    <p:sldLayoutId id="2147487129" r:id="rId9"/>
    <p:sldLayoutId id="2147487130" r:id="rId10"/>
    <p:sldLayoutId id="21474871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2/6/19</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929406329"/>
      </p:ext>
    </p:extLst>
  </p:cSld>
  <p:clrMap bg1="lt1" tx1="dk1" bg2="lt2" tx2="dk2" accent1="accent1" accent2="accent2" accent3="accent3" accent4="accent4" accent5="accent5" accent6="accent6" hlink="hlink" folHlink="folHlink"/>
  <p:sldLayoutIdLst>
    <p:sldLayoutId id="2147487145" r:id="rId1"/>
    <p:sldLayoutId id="2147487146" r:id="rId2"/>
    <p:sldLayoutId id="2147487147" r:id="rId3"/>
    <p:sldLayoutId id="2147487148" r:id="rId4"/>
    <p:sldLayoutId id="2147487149" r:id="rId5"/>
    <p:sldLayoutId id="2147487150" r:id="rId6"/>
    <p:sldLayoutId id="2147487151" r:id="rId7"/>
    <p:sldLayoutId id="2147487152" r:id="rId8"/>
    <p:sldLayoutId id="2147487153" r:id="rId9"/>
    <p:sldLayoutId id="2147487154" r:id="rId10"/>
    <p:sldLayoutId id="2147487155" r:id="rId11"/>
    <p:sldLayoutId id="2147487156" r:id="rId12"/>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998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69987"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EFC36330-171D-874A-B302-CA3D70443983}" type="slidenum">
              <a:rPr lang="en-US" altLang="en-US"/>
              <a:pPr>
                <a:defRPr/>
              </a:pPr>
              <a:t>‹#›</a:t>
            </a:fld>
            <a:endParaRPr lang="en-US" altLang="en-US"/>
          </a:p>
        </p:txBody>
      </p:sp>
      <p:sp>
        <p:nvSpPr>
          <p:cNvPr id="169990"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69991"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69992" name="Picture 7"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9388" y="6453188"/>
            <a:ext cx="1079500" cy="312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560839"/>
      </p:ext>
    </p:extLst>
  </p:cSld>
  <p:clrMap bg1="lt1" tx1="dk1" bg2="lt2" tx2="dk2" accent1="accent1" accent2="accent2" accent3="accent3" accent4="accent4" accent5="accent5" accent6="accent6" hlink="hlink" folHlink="folHlink"/>
  <p:sldLayoutIdLst>
    <p:sldLayoutId id="2147487195" r:id="rId1"/>
    <p:sldLayoutId id="2147487196" r:id="rId2"/>
    <p:sldLayoutId id="2147487197" r:id="rId3"/>
    <p:sldLayoutId id="2147487198" r:id="rId4"/>
    <p:sldLayoutId id="2147487199" r:id="rId5"/>
    <p:sldLayoutId id="2147487200" r:id="rId6"/>
    <p:sldLayoutId id="2147487201" r:id="rId7"/>
    <p:sldLayoutId id="2147487202" r:id="rId8"/>
    <p:sldLayoutId id="2147487203" r:id="rId9"/>
    <p:sldLayoutId id="2147487204" r:id="rId10"/>
    <p:sldLayoutId id="214748720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72694B9D-8BFE-654E-8D86-2D1B27ECA5D0}" type="slidenum">
              <a:rPr lang="en-US" altLang="en-US"/>
              <a:pPr>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37550987"/>
      </p:ext>
    </p:extLst>
  </p:cSld>
  <p:clrMap bg1="lt1" tx1="dk1" bg2="lt2" tx2="dk2" accent1="accent1" accent2="accent2" accent3="accent3" accent4="accent4" accent5="accent5" accent6="accent6" hlink="hlink" folHlink="folHlink"/>
  <p:sldLayoutIdLst>
    <p:sldLayoutId id="2147487207" r:id="rId1"/>
    <p:sldLayoutId id="2147487208" r:id="rId2"/>
    <p:sldLayoutId id="2147487209" r:id="rId3"/>
    <p:sldLayoutId id="2147487210" r:id="rId4"/>
    <p:sldLayoutId id="2147487211" r:id="rId5"/>
    <p:sldLayoutId id="2147487212" r:id="rId6"/>
    <p:sldLayoutId id="2147487213" r:id="rId7"/>
    <p:sldLayoutId id="2147487214" r:id="rId8"/>
    <p:sldLayoutId id="2147487215" r:id="rId9"/>
    <p:sldLayoutId id="2147487216" r:id="rId10"/>
    <p:sldLayoutId id="2147487217"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94431041"/>
      </p:ext>
    </p:extLst>
  </p:cSld>
  <p:clrMap bg1="lt1" tx1="dk1" bg2="lt2" tx2="dk2" accent1="accent1" accent2="accent2" accent3="accent3" accent4="accent4" accent5="accent5" accent6="accent6" hlink="hlink" folHlink="folHlink"/>
  <p:sldLayoutIdLst>
    <p:sldLayoutId id="2147487259" r:id="rId1"/>
    <p:sldLayoutId id="2147487260" r:id="rId2"/>
    <p:sldLayoutId id="2147487261" r:id="rId3"/>
    <p:sldLayoutId id="2147487262" r:id="rId4"/>
    <p:sldLayoutId id="2147487263" r:id="rId5"/>
    <p:sldLayoutId id="2147487264" r:id="rId6"/>
    <p:sldLayoutId id="2147487265" r:id="rId7"/>
    <p:sldLayoutId id="2147487266" r:id="rId8"/>
    <p:sldLayoutId id="2147487267" r:id="rId9"/>
    <p:sldLayoutId id="2147487268" r:id="rId10"/>
    <p:sldLayoutId id="214748726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01E2B0-9580-443F-A6BA-B15F0931263F}" type="datetime1">
              <a:rPr lang="en-US" smtClean="0">
                <a:solidFill>
                  <a:prstClr val="black">
                    <a:tint val="75000"/>
                  </a:prstClr>
                </a:solidFill>
              </a:rPr>
              <a:pPr/>
              <a:t>2/6/19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4407785"/>
      </p:ext>
    </p:extLst>
  </p:cSld>
  <p:clrMap bg1="lt1" tx1="dk1" bg2="lt2" tx2="dk2" accent1="accent1" accent2="accent2" accent3="accent3" accent4="accent4" accent5="accent5" accent6="accent6" hlink="hlink" folHlink="folHlink"/>
  <p:sldLayoutIdLst>
    <p:sldLayoutId id="2147487460" r:id="rId1"/>
    <p:sldLayoutId id="2147487461" r:id="rId2"/>
    <p:sldLayoutId id="2147487462" r:id="rId3"/>
    <p:sldLayoutId id="2147487463" r:id="rId4"/>
    <p:sldLayoutId id="2147487464" r:id="rId5"/>
    <p:sldLayoutId id="2147487465" r:id="rId6"/>
    <p:sldLayoutId id="2147487466" r:id="rId7"/>
    <p:sldLayoutId id="2147487467" r:id="rId8"/>
    <p:sldLayoutId id="2147487468" r:id="rId9"/>
    <p:sldLayoutId id="2147487469" r:id="rId10"/>
    <p:sldLayoutId id="2147487470"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419100" y="196850"/>
            <a:ext cx="8077200" cy="5588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25400" tIns="25400" rIns="25400" bIns="25400" numCol="1" anchor="t" anchorCtr="0" compatLnSpc="1">
            <a:prstTxWarp prst="textNoShape">
              <a:avLst/>
            </a:prstTxWarp>
          </a:bodyPr>
          <a:lstStyle/>
          <a:p>
            <a:pPr lvl="0"/>
            <a:r>
              <a:rPr lang="en-US">
                <a:sym typeface="Myriad Pro Bold Cond" charset="0"/>
              </a:rPr>
              <a:t>Click to edit Master title style</a:t>
            </a:r>
          </a:p>
        </p:txBody>
      </p:sp>
      <p:sp>
        <p:nvSpPr>
          <p:cNvPr id="2050" name="Rectangle 2"/>
          <p:cNvSpPr>
            <a:spLocks noGrp="1" noChangeArrowheads="1"/>
          </p:cNvSpPr>
          <p:nvPr>
            <p:ph type="body" idx="1"/>
          </p:nvPr>
        </p:nvSpPr>
        <p:spPr bwMode="auto">
          <a:xfrm>
            <a:off x="419100" y="1047750"/>
            <a:ext cx="8077200" cy="517525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25400" tIns="25400" rIns="25400" bIns="25400" numCol="1" anchor="t" anchorCtr="0" compatLnSpc="1">
            <a:prstTxWarp prst="textNoShape">
              <a:avLst/>
            </a:prstTxWarp>
          </a:bodyPr>
          <a:lstStyle/>
          <a:p>
            <a:pPr lvl="0"/>
            <a:r>
              <a:rPr lang="en-US">
                <a:sym typeface="Myriad Pro Bold Cond" charset="0"/>
              </a:rPr>
              <a:t>Click to edit Master text styles</a:t>
            </a:r>
          </a:p>
          <a:p>
            <a:pPr lvl="1"/>
            <a:r>
              <a:rPr lang="en-US">
                <a:sym typeface="Myriad Pro Bold Cond" charset="0"/>
              </a:rPr>
              <a:t>Second level</a:t>
            </a:r>
          </a:p>
          <a:p>
            <a:pPr lvl="2"/>
            <a:r>
              <a:rPr lang="en-US">
                <a:sym typeface="Myriad Pro Bold Cond" charset="0"/>
              </a:rPr>
              <a:t>Third level</a:t>
            </a:r>
          </a:p>
          <a:p>
            <a:pPr lvl="3"/>
            <a:r>
              <a:rPr lang="en-US">
                <a:sym typeface="Myriad Pro Bold Cond" charset="0"/>
              </a:rPr>
              <a:t>Fourth level</a:t>
            </a:r>
          </a:p>
          <a:p>
            <a:pPr lvl="4"/>
            <a:r>
              <a:rPr lang="en-US">
                <a:sym typeface="Myriad Pro Bold Cond" charset="0"/>
              </a:rPr>
              <a:t>Fifth level</a:t>
            </a:r>
          </a:p>
        </p:txBody>
      </p:sp>
    </p:spTree>
    <p:extLst>
      <p:ext uri="{BB962C8B-B14F-4D97-AF65-F5344CB8AC3E}">
        <p14:creationId xmlns:p14="http://schemas.microsoft.com/office/powerpoint/2010/main" val="1377622706"/>
      </p:ext>
    </p:extLst>
  </p:cSld>
  <p:clrMap bg1="lt1" tx1="dk1" bg2="lt2" tx2="dk2" accent1="accent1" accent2="accent2" accent3="accent3" accent4="accent4" accent5="accent5" accent6="accent6" hlink="hlink" folHlink="folHlink"/>
  <p:sldLayoutIdLst>
    <p:sldLayoutId id="2147487472" r:id="rId1"/>
    <p:sldLayoutId id="2147487473" r:id="rId2"/>
    <p:sldLayoutId id="2147487474" r:id="rId3"/>
    <p:sldLayoutId id="2147487475" r:id="rId4"/>
    <p:sldLayoutId id="2147487476" r:id="rId5"/>
    <p:sldLayoutId id="2147487477" r:id="rId6"/>
    <p:sldLayoutId id="2147487478" r:id="rId7"/>
    <p:sldLayoutId id="2147487479" r:id="rId8"/>
    <p:sldLayoutId id="2147487480" r:id="rId9"/>
    <p:sldLayoutId id="2147487481" r:id="rId10"/>
    <p:sldLayoutId id="2147487482" r:id="rId11"/>
  </p:sldLayoutIdLst>
  <p:transition/>
  <p:txStyles>
    <p:titleStyle>
      <a:lvl1pPr algn="l" rtl="0" fontAlgn="base">
        <a:spcBef>
          <a:spcPct val="0"/>
        </a:spcBef>
        <a:spcAft>
          <a:spcPct val="0"/>
        </a:spcAft>
        <a:defRPr sz="4200">
          <a:solidFill>
            <a:schemeClr val="tx1"/>
          </a:solidFill>
          <a:latin typeface="+mj-lt"/>
          <a:ea typeface="+mj-ea"/>
          <a:cs typeface="+mj-cs"/>
          <a:sym typeface="Myriad Pro Bold Cond" charset="0"/>
        </a:defRPr>
      </a:lvl1pPr>
      <a:lvl2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2pPr>
      <a:lvl3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3pPr>
      <a:lvl4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4pPr>
      <a:lvl5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5pPr>
      <a:lvl6pPr marL="2286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6pPr>
      <a:lvl7pPr marL="4572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7pPr>
      <a:lvl8pPr marL="6858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8pPr>
      <a:lvl9pPr marL="9144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9pPr>
    </p:titleStyle>
    <p:bodyStyle>
      <a:lvl1pPr marL="400050" indent="-400050" algn="l" rtl="0" fontAlgn="base">
        <a:spcBef>
          <a:spcPts val="700"/>
        </a:spcBef>
        <a:spcAft>
          <a:spcPct val="0"/>
        </a:spcAft>
        <a:buSzPct val="120000"/>
        <a:buFont typeface="Lucida Grande" charset="0"/>
        <a:buChar char="▪"/>
        <a:defRPr sz="2800">
          <a:solidFill>
            <a:schemeClr val="tx1"/>
          </a:solidFill>
          <a:latin typeface="+mn-lt"/>
          <a:ea typeface="+mn-ea"/>
          <a:cs typeface="+mn-cs"/>
          <a:sym typeface="Myriad Pro Bold Cond" charset="0"/>
        </a:defRPr>
      </a:lvl1pPr>
      <a:lvl2pPr marL="6921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2pPr>
      <a:lvl3pPr marL="102870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3pPr>
      <a:lvl4pPr marL="135890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4pPr>
      <a:lvl5pPr marL="16954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5pPr>
      <a:lvl6pPr marL="19240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6pPr>
      <a:lvl7pPr marL="21526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7pPr>
      <a:lvl8pPr marL="23812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8pPr>
      <a:lvl9pPr marL="26098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9pPr>
    </p:bodyStyle>
    <p:other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07527537"/>
      </p:ext>
    </p:extLst>
  </p:cSld>
  <p:clrMap bg1="lt1" tx1="dk1" bg2="lt2" tx2="dk2" accent1="accent1" accent2="accent2" accent3="accent3" accent4="accent4" accent5="accent5" accent6="accent6" hlink="hlink" folHlink="folHlink"/>
  <p:sldLayoutIdLst>
    <p:sldLayoutId id="2147487575" r:id="rId1"/>
    <p:sldLayoutId id="2147487576" r:id="rId2"/>
    <p:sldLayoutId id="2147487577" r:id="rId3"/>
    <p:sldLayoutId id="2147487578" r:id="rId4"/>
    <p:sldLayoutId id="2147487579" r:id="rId5"/>
    <p:sldLayoutId id="2147487580" r:id="rId6"/>
    <p:sldLayoutId id="2147487581" r:id="rId7"/>
    <p:sldLayoutId id="2147487582" r:id="rId8"/>
    <p:sldLayoutId id="2147487583" r:id="rId9"/>
    <p:sldLayoutId id="2147487584" r:id="rId10"/>
    <p:sldLayoutId id="214748758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24069023"/>
      </p:ext>
    </p:extLst>
  </p:cSld>
  <p:clrMap bg1="lt1" tx1="dk1" bg2="lt2" tx2="dk2" accent1="accent1" accent2="accent2" accent3="accent3" accent4="accent4" accent5="accent5" accent6="accent6" hlink="hlink" folHlink="folHlink"/>
  <p:sldLayoutIdLst>
    <p:sldLayoutId id="2147487624" r:id="rId1"/>
    <p:sldLayoutId id="2147487625" r:id="rId2"/>
    <p:sldLayoutId id="2147487626" r:id="rId3"/>
    <p:sldLayoutId id="2147487627" r:id="rId4"/>
    <p:sldLayoutId id="2147487628" r:id="rId5"/>
    <p:sldLayoutId id="2147487629" r:id="rId6"/>
    <p:sldLayoutId id="2147487630" r:id="rId7"/>
    <p:sldLayoutId id="2147487631" r:id="rId8"/>
    <p:sldLayoutId id="2147487632" r:id="rId9"/>
    <p:sldLayoutId id="2147487633" r:id="rId10"/>
    <p:sldLayoutId id="214748763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3951778093"/>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9810" name="Title Placeholder 1"/>
          <p:cNvSpPr>
            <a:spLocks noGrp="1"/>
          </p:cNvSpPr>
          <p:nvPr>
            <p:ph type="title"/>
          </p:nvPr>
        </p:nvSpPr>
        <p:spPr bwMode="auto">
          <a:xfrm>
            <a:off x="228600" y="152400"/>
            <a:ext cx="86868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9811" name="Text Placeholder 2"/>
          <p:cNvSpPr>
            <a:spLocks noGrp="1"/>
          </p:cNvSpPr>
          <p:nvPr>
            <p:ph type="body" idx="1"/>
          </p:nvPr>
        </p:nvSpPr>
        <p:spPr bwMode="auto">
          <a:xfrm>
            <a:off x="228600" y="1219200"/>
            <a:ext cx="8686800" cy="550227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Calibri"/>
                <a:ea typeface="+mn-ea"/>
                <a:cs typeface="+mn-cs"/>
              </a:defRPr>
            </a:lvl1pPr>
          </a:lstStyle>
          <a:p>
            <a:pPr>
              <a:defRPr/>
            </a:pPr>
            <a:fld id="{04427566-1EA6-5D4B-A5C7-FD3E6A54EA41}" type="slidenum">
              <a:rPr lang="en-US"/>
              <a:pPr>
                <a:defRPr/>
              </a:pPr>
              <a:t>‹#›</a:t>
            </a:fld>
            <a:endParaRPr lang="en-US"/>
          </a:p>
        </p:txBody>
      </p:sp>
    </p:spTree>
    <p:extLst>
      <p:ext uri="{BB962C8B-B14F-4D97-AF65-F5344CB8AC3E}">
        <p14:creationId xmlns:p14="http://schemas.microsoft.com/office/powerpoint/2010/main" val="1279788953"/>
      </p:ext>
    </p:extLst>
  </p:cSld>
  <p:clrMap bg1="lt1" tx1="dk1" bg2="lt2" tx2="dk2" accent1="accent1" accent2="accent2" accent3="accent3" accent4="accent4" accent5="accent5" accent6="accent6" hlink="hlink" folHlink="folHlink"/>
  <p:sldLayoutIdLst>
    <p:sldLayoutId id="2147487744" r:id="rId1"/>
    <p:sldLayoutId id="2147487745" r:id="rId2"/>
    <p:sldLayoutId id="2147487746" r:id="rId3"/>
    <p:sldLayoutId id="2147487747" r:id="rId4"/>
    <p:sldLayoutId id="2147487748" r:id="rId5"/>
    <p:sldLayoutId id="2147487749" r:id="rId6"/>
    <p:sldLayoutId id="2147487750" r:id="rId7"/>
    <p:sldLayoutId id="2147487751" r:id="rId8"/>
    <p:sldLayoutId id="2147487752" r:id="rId9"/>
    <p:sldLayoutId id="2147487753" r:id="rId10"/>
    <p:sldLayoutId id="2147487754" r:id="rId11"/>
  </p:sldLayoutIdLst>
  <p:hf hdr="0" ftr="0" dt="0"/>
  <p:txStyles>
    <p:titleStyle>
      <a:lvl1pPr algn="l" rtl="0" fontAlgn="base">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2pPr>
      <a:lvl3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3pPr>
      <a:lvl4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4pPr>
      <a:lvl5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5pPr>
      <a:lvl6pPr marL="4572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6pPr>
      <a:lvl7pPr marL="9144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7pPr>
      <a:lvl8pPr marL="13716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8pPr>
      <a:lvl9pPr marL="18288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9pPr>
    </p:titleStyle>
    <p:bodyStyle>
      <a:lvl1pPr marL="228600" indent="-228600" algn="l" rtl="0" fontAlgn="base">
        <a:lnSpc>
          <a:spcPct val="90000"/>
        </a:lnSpc>
        <a:spcBef>
          <a:spcPts val="1000"/>
        </a:spcBef>
        <a:spcAft>
          <a:spcPct val="0"/>
        </a:spcAft>
        <a:buFont typeface="Arial" charset="0"/>
        <a:buChar char="•"/>
        <a:defRPr sz="2800" kern="1200">
          <a:solidFill>
            <a:schemeClr val="tx1"/>
          </a:solidFill>
          <a:latin typeface="+mn-lt"/>
          <a:ea typeface="ＭＳ Ｐゴシック" charset="0"/>
          <a:cs typeface="ＭＳ Ｐゴシック" charset="0"/>
        </a:defRPr>
      </a:lvl1pPr>
      <a:lvl2pPr marL="685800" indent="-228600" algn="l" rtl="0" fontAlgn="base">
        <a:lnSpc>
          <a:spcPct val="90000"/>
        </a:lnSpc>
        <a:spcBef>
          <a:spcPts val="500"/>
        </a:spcBef>
        <a:spcAft>
          <a:spcPct val="0"/>
        </a:spcAft>
        <a:buFont typeface="Arial" charset="0"/>
        <a:buChar char="•"/>
        <a:defRPr sz="2400" kern="1200">
          <a:solidFill>
            <a:schemeClr val="tx1"/>
          </a:solidFill>
          <a:latin typeface="+mn-lt"/>
          <a:ea typeface="ＭＳ Ｐゴシック" charset="0"/>
          <a:cs typeface="+mn-cs"/>
        </a:defRPr>
      </a:lvl2pPr>
      <a:lvl3pPr marL="1143000" indent="-228600" algn="l" rtl="0" fontAlgn="base">
        <a:lnSpc>
          <a:spcPct val="90000"/>
        </a:lnSpc>
        <a:spcBef>
          <a:spcPts val="500"/>
        </a:spcBef>
        <a:spcAft>
          <a:spcPct val="0"/>
        </a:spcAft>
        <a:buFont typeface="Arial" charset="0"/>
        <a:buChar char="•"/>
        <a:defRPr sz="2000" kern="1200">
          <a:solidFill>
            <a:schemeClr val="tx1"/>
          </a:solidFill>
          <a:latin typeface="+mn-lt"/>
          <a:ea typeface="ＭＳ Ｐゴシック" charset="0"/>
          <a:cs typeface="+mn-cs"/>
        </a:defRPr>
      </a:lvl3pPr>
      <a:lvl4pPr marL="1600200" indent="-228600" algn="l" rtl="0" fontAlgn="base">
        <a:lnSpc>
          <a:spcPct val="90000"/>
        </a:lnSpc>
        <a:spcBef>
          <a:spcPts val="500"/>
        </a:spcBef>
        <a:spcAft>
          <a:spcPct val="0"/>
        </a:spcAft>
        <a:buFont typeface="Arial" charset="0"/>
        <a:buChar char="•"/>
        <a:defRPr kern="1200">
          <a:solidFill>
            <a:schemeClr val="tx1"/>
          </a:solidFill>
          <a:latin typeface="+mn-lt"/>
          <a:ea typeface="ＭＳ Ｐゴシック" charset="0"/>
          <a:cs typeface="+mn-cs"/>
        </a:defRPr>
      </a:lvl4pPr>
      <a:lvl5pPr marL="2057400" indent="-228600" algn="l" rtl="0" fontAlgn="base">
        <a:lnSpc>
          <a:spcPct val="90000"/>
        </a:lnSpc>
        <a:spcBef>
          <a:spcPts val="500"/>
        </a:spcBef>
        <a:spcAft>
          <a:spcPct val="0"/>
        </a:spcAft>
        <a:buFont typeface="Arial" charset="0"/>
        <a:buChar char="•"/>
        <a:defRPr kern="1200">
          <a:solidFill>
            <a:schemeClr val="tx1"/>
          </a:solidFill>
          <a:latin typeface="+mn-lt"/>
          <a:ea typeface="ＭＳ Ｐゴシック"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964001"/>
      </p:ext>
    </p:extLst>
  </p:cSld>
  <p:clrMap bg1="lt1" tx1="dk1" bg2="lt2" tx2="dk2" accent1="accent1" accent2="accent2" accent3="accent3" accent4="accent4" accent5="accent5" accent6="accent6" hlink="hlink" folHlink="folHlink"/>
  <p:sldLayoutIdLst>
    <p:sldLayoutId id="2147487756" r:id="rId1"/>
    <p:sldLayoutId id="2147487757" r:id="rId2"/>
    <p:sldLayoutId id="2147487758" r:id="rId3"/>
    <p:sldLayoutId id="2147487759" r:id="rId4"/>
    <p:sldLayoutId id="2147487760" r:id="rId5"/>
    <p:sldLayoutId id="2147487761" r:id="rId6"/>
    <p:sldLayoutId id="2147487762" r:id="rId7"/>
    <p:sldLayoutId id="2147487763" r:id="rId8"/>
    <p:sldLayoutId id="2147487764" r:id="rId9"/>
    <p:sldLayoutId id="2147487765" r:id="rId10"/>
    <p:sldLayoutId id="2147487766"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defRPr>
            </a:lvl1pPr>
          </a:lstStyle>
          <a:p>
            <a:pPr fontAlgn="base">
              <a:spcBef>
                <a:spcPct val="0"/>
              </a:spcBef>
              <a:spcAft>
                <a:spcPct val="0"/>
              </a:spcAft>
              <a:defRPr/>
            </a:pPr>
            <a:fld id="{38BFFD3A-6A6D-EB47-A2AE-382792C4B855}" type="slidenum">
              <a:rPr lang="en-US" altLang="en-US">
                <a:ea typeface="ＭＳ Ｐゴシック" charset="-128"/>
              </a:rPr>
              <a:pPr fontAlgn="base">
                <a:spcBef>
                  <a:spcPct val="0"/>
                </a:spcBef>
                <a:spcAft>
                  <a:spcPct val="0"/>
                </a:spcAft>
                <a:defRPr/>
              </a:pPr>
              <a:t>‹#›</a:t>
            </a:fld>
            <a:endParaRPr lang="en-US" altLang="en-US">
              <a:ea typeface="ＭＳ Ｐゴシック" charset="-128"/>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Tree>
    <p:extLst>
      <p:ext uri="{BB962C8B-B14F-4D97-AF65-F5344CB8AC3E}">
        <p14:creationId xmlns:p14="http://schemas.microsoft.com/office/powerpoint/2010/main" val="1042111834"/>
      </p:ext>
    </p:extLst>
  </p:cSld>
  <p:clrMap bg1="lt1" tx1="dk1" bg2="lt2" tx2="dk2" accent1="accent1" accent2="accent2" accent3="accent3" accent4="accent4" accent5="accent5" accent6="accent6" hlink="hlink" folHlink="folHlink"/>
  <p:sldLayoutIdLst>
    <p:sldLayoutId id="2147488051" r:id="rId1"/>
    <p:sldLayoutId id="2147488052" r:id="rId2"/>
    <p:sldLayoutId id="2147488053" r:id="rId3"/>
    <p:sldLayoutId id="2147488054" r:id="rId4"/>
    <p:sldLayoutId id="2147488055" r:id="rId5"/>
    <p:sldLayoutId id="2147488056" r:id="rId6"/>
    <p:sldLayoutId id="2147488057" r:id="rId7"/>
    <p:sldLayoutId id="2147488058" r:id="rId8"/>
    <p:sldLayoutId id="2147488059" r:id="rId9"/>
    <p:sldLayoutId id="2147488060" r:id="rId10"/>
    <p:sldLayoutId id="2147488061" r:id="rId11"/>
    <p:sldLayoutId id="2147488062"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4CAE9295-42F8-0747-9AE1-33958E89C374}" type="slidenum">
              <a:rPr lang="en-US" smtClean="0">
                <a:solidFill>
                  <a:srgbClr val="000000"/>
                </a:solidFill>
              </a:rPr>
              <a:pPr/>
              <a:t>‹#›</a:t>
            </a:fld>
            <a:endParaRPr 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91276993"/>
      </p:ext>
    </p:extLst>
  </p:cSld>
  <p:clrMap bg1="lt1" tx1="dk1" bg2="lt2" tx2="dk2" accent1="accent1" accent2="accent2" accent3="accent3" accent4="accent4" accent5="accent5" accent6="accent6" hlink="hlink" folHlink="folHlink"/>
  <p:sldLayoutIdLst>
    <p:sldLayoutId id="2147488077" r:id="rId1"/>
    <p:sldLayoutId id="2147488078" r:id="rId2"/>
    <p:sldLayoutId id="2147488079" r:id="rId3"/>
    <p:sldLayoutId id="2147488080" r:id="rId4"/>
    <p:sldLayoutId id="2147488081" r:id="rId5"/>
    <p:sldLayoutId id="2147488082" r:id="rId6"/>
    <p:sldLayoutId id="2147488083" r:id="rId7"/>
    <p:sldLayoutId id="2147488084" r:id="rId8"/>
    <p:sldLayoutId id="2147488085" r:id="rId9"/>
    <p:sldLayoutId id="2147488086" r:id="rId10"/>
    <p:sldLayoutId id="2147488087" r:id="rId11"/>
  </p:sldLayoutIdLst>
  <p:transition/>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80899"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smtClean="0">
                <a:solidFill>
                  <a:srgbClr val="000000"/>
                </a:solidFill>
                <a:latin typeface="Garamond" charset="0"/>
              </a:defRPr>
            </a:lvl1pPr>
          </a:lstStyle>
          <a:p>
            <a:pPr fontAlgn="base">
              <a:spcBef>
                <a:spcPct val="0"/>
              </a:spcBef>
              <a:spcAft>
                <a:spcPct val="0"/>
              </a:spcAft>
              <a:defRPr/>
            </a:pPr>
            <a:fld id="{A09D29E3-D8D3-9442-B127-7FC5C7AABDC8}" type="slidenum">
              <a:rPr lang="en-US" altLang="en-US">
                <a:ea typeface="ＭＳ Ｐゴシック" charset="-128"/>
              </a:rPr>
              <a:pPr fontAlgn="base">
                <a:spcBef>
                  <a:spcPct val="0"/>
                </a:spcBef>
                <a:spcAft>
                  <a:spcPct val="0"/>
                </a:spcAft>
                <a:defRPr/>
              </a:pPr>
              <a:t>‹#›</a:t>
            </a:fld>
            <a:endParaRPr lang="en-US" altLang="en-US">
              <a:ea typeface="ＭＳ Ｐゴシック" charset="-128"/>
            </a:endParaRPr>
          </a:p>
        </p:txBody>
      </p:sp>
      <p:sp>
        <p:nvSpPr>
          <p:cNvPr id="8090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8090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Tree>
    <p:extLst>
      <p:ext uri="{BB962C8B-B14F-4D97-AF65-F5344CB8AC3E}">
        <p14:creationId xmlns:p14="http://schemas.microsoft.com/office/powerpoint/2010/main" val="741370012"/>
      </p:ext>
    </p:extLst>
  </p:cSld>
  <p:clrMap bg1="lt1" tx1="dk1" bg2="lt2" tx2="dk2" accent1="accent1" accent2="accent2" accent3="accent3" accent4="accent4" accent5="accent5" accent6="accent6" hlink="hlink" folHlink="folHlink"/>
  <p:sldLayoutIdLst>
    <p:sldLayoutId id="2147488102" r:id="rId1"/>
    <p:sldLayoutId id="2147488103" r:id="rId2"/>
    <p:sldLayoutId id="2147488104" r:id="rId3"/>
    <p:sldLayoutId id="2147488105" r:id="rId4"/>
    <p:sldLayoutId id="2147488106" r:id="rId5"/>
    <p:sldLayoutId id="2147488107" r:id="rId6"/>
    <p:sldLayoutId id="2147488108" r:id="rId7"/>
    <p:sldLayoutId id="2147488109" r:id="rId8"/>
    <p:sldLayoutId id="2147488110" r:id="rId9"/>
    <p:sldLayoutId id="2147488111" r:id="rId10"/>
    <p:sldLayoutId id="2147488112" r:id="rId11"/>
    <p:sldLayoutId id="2147488113"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A7361BF2-EEC8-BD44-B1FF-0E6EA04503FC}"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1794989613"/>
      </p:ext>
    </p:extLst>
  </p:cSld>
  <p:clrMap bg1="lt1" tx1="dk1" bg2="lt2" tx2="dk2" accent1="accent1" accent2="accent2" accent3="accent3" accent4="accent4" accent5="accent5" accent6="accent6" hlink="hlink" folHlink="folHlink"/>
  <p:sldLayoutIdLst>
    <p:sldLayoutId id="2147488115" r:id="rId1"/>
    <p:sldLayoutId id="2147488116" r:id="rId2"/>
    <p:sldLayoutId id="2147488117" r:id="rId3"/>
    <p:sldLayoutId id="2147488118" r:id="rId4"/>
    <p:sldLayoutId id="2147488119" r:id="rId5"/>
    <p:sldLayoutId id="2147488120" r:id="rId6"/>
    <p:sldLayoutId id="2147488121" r:id="rId7"/>
    <p:sldLayoutId id="2147488122" r:id="rId8"/>
    <p:sldLayoutId id="2147488123" r:id="rId9"/>
    <p:sldLayoutId id="2147488124" r:id="rId10"/>
    <p:sldLayoutId id="2147488125" r:id="rId11"/>
    <p:sldLayoutId id="214748812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Tree>
    <p:extLst>
      <p:ext uri="{BB962C8B-B14F-4D97-AF65-F5344CB8AC3E}">
        <p14:creationId xmlns:p14="http://schemas.microsoft.com/office/powerpoint/2010/main" val="4035824772"/>
      </p:ext>
    </p:extLst>
  </p:cSld>
  <p:clrMap bg1="lt1" tx1="dk1" bg2="lt2" tx2="dk2" accent1="accent1" accent2="accent2" accent3="accent3" accent4="accent4" accent5="accent5" accent6="accent6" hlink="hlink" folHlink="folHlink"/>
  <p:sldLayoutIdLst>
    <p:sldLayoutId id="2147488153" r:id="rId1"/>
    <p:sldLayoutId id="2147488154" r:id="rId2"/>
    <p:sldLayoutId id="2147488155" r:id="rId3"/>
    <p:sldLayoutId id="2147488156" r:id="rId4"/>
    <p:sldLayoutId id="2147488157" r:id="rId5"/>
    <p:sldLayoutId id="2147488158" r:id="rId6"/>
    <p:sldLayoutId id="2147488159" r:id="rId7"/>
    <p:sldLayoutId id="2147488160" r:id="rId8"/>
    <p:sldLayoutId id="2147488161" r:id="rId9"/>
    <p:sldLayoutId id="2147488162" r:id="rId10"/>
    <p:sldLayoutId id="214748816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latin typeface="Tahoma"/>
            </a:endParaRPr>
          </a:p>
        </p:txBody>
      </p:sp>
    </p:spTree>
    <p:extLst>
      <p:ext uri="{BB962C8B-B14F-4D97-AF65-F5344CB8AC3E}">
        <p14:creationId xmlns:p14="http://schemas.microsoft.com/office/powerpoint/2010/main" val="4254399577"/>
      </p:ext>
    </p:extLst>
  </p:cSld>
  <p:clrMap bg1="lt1" tx1="dk1" bg2="lt2" tx2="dk2" accent1="accent1" accent2="accent2" accent3="accent3" accent4="accent4" accent5="accent5" accent6="accent6" hlink="hlink" folHlink="folHlink"/>
  <p:sldLayoutIdLst>
    <p:sldLayoutId id="2147488165" r:id="rId1"/>
    <p:sldLayoutId id="2147488166" r:id="rId2"/>
    <p:sldLayoutId id="2147488167" r:id="rId3"/>
    <p:sldLayoutId id="2147488168" r:id="rId4"/>
    <p:sldLayoutId id="2147488169" r:id="rId5"/>
    <p:sldLayoutId id="2147488170" r:id="rId6"/>
    <p:sldLayoutId id="2147488171" r:id="rId7"/>
    <p:sldLayoutId id="2147488172" r:id="rId8"/>
    <p:sldLayoutId id="2147488173" r:id="rId9"/>
    <p:sldLayoutId id="2147488174" r:id="rId10"/>
    <p:sldLayoutId id="214748817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spTree>
    <p:extLst>
      <p:ext uri="{BB962C8B-B14F-4D97-AF65-F5344CB8AC3E}">
        <p14:creationId xmlns:p14="http://schemas.microsoft.com/office/powerpoint/2010/main" val="2695229678"/>
      </p:ext>
    </p:extLst>
  </p:cSld>
  <p:clrMap bg1="lt1" tx1="dk1" bg2="lt2" tx2="dk2" accent1="accent1" accent2="accent2" accent3="accent3" accent4="accent4" accent5="accent5" accent6="accent6" hlink="hlink" folHlink="folHlink"/>
  <p:sldLayoutIdLst>
    <p:sldLayoutId id="2147488190" r:id="rId1"/>
    <p:sldLayoutId id="2147488191" r:id="rId2"/>
    <p:sldLayoutId id="2147488192" r:id="rId3"/>
    <p:sldLayoutId id="2147488193" r:id="rId4"/>
    <p:sldLayoutId id="2147488194" r:id="rId5"/>
    <p:sldLayoutId id="2147488195" r:id="rId6"/>
    <p:sldLayoutId id="2147488196" r:id="rId7"/>
    <p:sldLayoutId id="2147488197" r:id="rId8"/>
    <p:sldLayoutId id="2147488198" r:id="rId9"/>
    <p:sldLayoutId id="2147488199" r:id="rId10"/>
    <p:sldLayoutId id="214748820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eaLnBrk="1" fontAlgn="auto" hangingPunct="1">
              <a:spcBef>
                <a:spcPts val="0"/>
              </a:spcBef>
              <a:spcAft>
                <a:spcPts val="0"/>
              </a:spcAft>
            </a:pPr>
            <a:fld id="{6F400BD0-49BF-48FC-8114-37C1D4F5AB3D}" type="slidenum">
              <a:rPr lang="en-US" altLang="en-US">
                <a:solidFill>
                  <a:srgbClr val="000000"/>
                </a:solidFill>
                <a:ea typeface=""/>
              </a:rPr>
              <a:pPr defTabSz="914024"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098556464"/>
      </p:ext>
    </p:extLst>
  </p:cSld>
  <p:clrMap bg1="lt1" tx1="dk1" bg2="lt2" tx2="dk2" accent1="accent1" accent2="accent2" accent3="accent3" accent4="accent4" accent5="accent5" accent6="accent6" hlink="hlink" folHlink="folHlink"/>
  <p:sldLayoutIdLst>
    <p:sldLayoutId id="2147488242" r:id="rId1"/>
    <p:sldLayoutId id="2147488243" r:id="rId2"/>
    <p:sldLayoutId id="2147488244" r:id="rId3"/>
    <p:sldLayoutId id="2147488245" r:id="rId4"/>
    <p:sldLayoutId id="2147488246" r:id="rId5"/>
    <p:sldLayoutId id="2147488247" r:id="rId6"/>
    <p:sldLayoutId id="2147488248" r:id="rId7"/>
    <p:sldLayoutId id="2147488249" r:id="rId8"/>
    <p:sldLayoutId id="2147488250" r:id="rId9"/>
    <p:sldLayoutId id="2147488251" r:id="rId10"/>
    <p:sldLayoutId id="214748825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888125"/>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eaLnBrk="1" fontAlgn="auto" hangingPunct="1">
              <a:spcBef>
                <a:spcPts val="0"/>
              </a:spcBef>
              <a:spcAft>
                <a:spcPts val="0"/>
              </a:spcAft>
            </a:pPr>
            <a:fld id="{6F400BD0-49BF-48FC-8114-37C1D4F5AB3D}" type="slidenum">
              <a:rPr lang="en-US" altLang="en-US">
                <a:solidFill>
                  <a:srgbClr val="000000"/>
                </a:solidFill>
                <a:ea typeface=""/>
              </a:rPr>
              <a:pPr defTabSz="914024"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3512376025"/>
      </p:ext>
    </p:extLst>
  </p:cSld>
  <p:clrMap bg1="lt1" tx1="dk1" bg2="lt2" tx2="dk2" accent1="accent1" accent2="accent2" accent3="accent3" accent4="accent4" accent5="accent5" accent6="accent6" hlink="hlink" folHlink="folHlink"/>
  <p:sldLayoutIdLst>
    <p:sldLayoutId id="2147488254" r:id="rId1"/>
    <p:sldLayoutId id="2147488255" r:id="rId2"/>
    <p:sldLayoutId id="2147488256" r:id="rId3"/>
    <p:sldLayoutId id="2147488257" r:id="rId4"/>
    <p:sldLayoutId id="2147488258" r:id="rId5"/>
    <p:sldLayoutId id="2147488259" r:id="rId6"/>
    <p:sldLayoutId id="2147488260" r:id="rId7"/>
    <p:sldLayoutId id="2147488261" r:id="rId8"/>
    <p:sldLayoutId id="2147488262" r:id="rId9"/>
    <p:sldLayoutId id="2147488263" r:id="rId10"/>
    <p:sldLayoutId id="214748826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ＭＳ Ｐゴシック" charset="0"/>
                <a:cs typeface="ＭＳ Ｐゴシック" charset="0"/>
              </a:rPr>
              <a:pPr eaLnBrk="1" fontAlgn="auto" hangingPunct="1">
                <a:spcBef>
                  <a:spcPts val="0"/>
                </a:spcBef>
                <a:spcAft>
                  <a:spcPts val="0"/>
                </a:spcAft>
              </a:pPr>
              <a:t>‹#›</a:t>
            </a:fld>
            <a:endParaRPr lang="en-US" altLang="en-US">
              <a:solidFill>
                <a:srgbClr val="000000"/>
              </a:solidFill>
              <a:ea typeface="ＭＳ Ｐゴシック" charset="0"/>
              <a:cs typeface="ＭＳ Ｐゴシック" charset="0"/>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ＭＳ Ｐゴシック" charset="0"/>
              <a:cs typeface="ＭＳ Ｐゴシック" charset="0"/>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ＭＳ Ｐゴシック" charset="0"/>
              <a:cs typeface="ＭＳ Ｐゴシック" charset="0"/>
            </a:endParaRPr>
          </a:p>
        </p:txBody>
      </p:sp>
    </p:spTree>
    <p:extLst>
      <p:ext uri="{BB962C8B-B14F-4D97-AF65-F5344CB8AC3E}">
        <p14:creationId xmlns:p14="http://schemas.microsoft.com/office/powerpoint/2010/main" val="1591475840"/>
      </p:ext>
    </p:extLst>
  </p:cSld>
  <p:clrMap bg1="lt1" tx1="dk1" bg2="lt2" tx2="dk2" accent1="accent1" accent2="accent2" accent3="accent3" accent4="accent4" accent5="accent5" accent6="accent6" hlink="hlink" folHlink="folHlink"/>
  <p:sldLayoutIdLst>
    <p:sldLayoutId id="2147488266" r:id="rId1"/>
    <p:sldLayoutId id="2147488267" r:id="rId2"/>
    <p:sldLayoutId id="2147488268" r:id="rId3"/>
    <p:sldLayoutId id="2147488269" r:id="rId4"/>
    <p:sldLayoutId id="2147488270" r:id="rId5"/>
    <p:sldLayoutId id="2147488271" r:id="rId6"/>
    <p:sldLayoutId id="2147488272" r:id="rId7"/>
    <p:sldLayoutId id="2147488273" r:id="rId8"/>
    <p:sldLayoutId id="2147488274" r:id="rId9"/>
    <p:sldLayoutId id="2147488275" r:id="rId10"/>
    <p:sldLayoutId id="214748827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eaLnBrk="1" fontAlgn="auto" hangingPunct="1">
              <a:spcBef>
                <a:spcPts val="0"/>
              </a:spcBef>
              <a:spcAft>
                <a:spcPts val="0"/>
              </a:spcAft>
            </a:pPr>
            <a:fld id="{6F400BD0-49BF-48FC-8114-37C1D4F5AB3D}" type="slidenum">
              <a:rPr lang="en-US" altLang="en-US">
                <a:solidFill>
                  <a:srgbClr val="000000"/>
                </a:solidFill>
                <a:ea typeface=""/>
              </a:rPr>
              <a:pPr defTabSz="914259"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25" tIns="45713" rIns="91425" bIns="45713"/>
          <a:lstStyle/>
          <a:p>
            <a:pPr defTabSz="914259"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861827275"/>
      </p:ext>
    </p:extLst>
  </p:cSld>
  <p:clrMap bg1="lt1" tx1="dk1" bg2="lt2" tx2="dk2" accent1="accent1" accent2="accent2" accent3="accent3" accent4="accent4" accent5="accent5" accent6="accent6" hlink="hlink" folHlink="folHlink"/>
  <p:sldLayoutIdLst>
    <p:sldLayoutId id="2147488278" r:id="rId1"/>
    <p:sldLayoutId id="2147488279" r:id="rId2"/>
    <p:sldLayoutId id="2147488280" r:id="rId3"/>
    <p:sldLayoutId id="2147488281" r:id="rId4"/>
    <p:sldLayoutId id="2147488282" r:id="rId5"/>
    <p:sldLayoutId id="2147488283" r:id="rId6"/>
    <p:sldLayoutId id="2147488284" r:id="rId7"/>
    <p:sldLayoutId id="2147488285" r:id="rId8"/>
    <p:sldLayoutId id="2147488286" r:id="rId9"/>
    <p:sldLayoutId id="2147488287" r:id="rId10"/>
    <p:sldLayoutId id="214748828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endParaRPr lang="en-US" altLang="en-US" dirty="0"/>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defTabSz="457200"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defTabSz="457200" eaLnBrk="1" fontAlgn="auto" hangingPunct="1">
              <a:spcBef>
                <a:spcPts val="0"/>
              </a:spcBef>
              <a:spcAft>
                <a:spcPts val="0"/>
              </a:spcAft>
              <a:defRPr/>
            </a:pPr>
            <a:endParaRPr lang="en-US">
              <a:solidFill>
                <a:srgbClr val="000000"/>
              </a:solidFill>
              <a:latin typeface="Tahoma"/>
              <a:ea typeface=""/>
            </a:endParaRPr>
          </a:p>
        </p:txBody>
      </p:sp>
      <p:sp>
        <p:nvSpPr>
          <p:cNvPr id="2" name="Slide Number Placeholder 1"/>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eaLnBrk="1" fontAlgn="auto" hangingPunct="1">
              <a:spcBef>
                <a:spcPts val="0"/>
              </a:spcBef>
              <a:spcAft>
                <a:spcPts val="0"/>
              </a:spcAft>
            </a:pPr>
            <a:fld id="{4EBE9CF4-FEF8-6C4E-93E0-DBB5FD807A09}" type="slidenum">
              <a:rPr lang="en-US" smtClean="0">
                <a:solidFill>
                  <a:srgbClr val="000000">
                    <a:tint val="75000"/>
                  </a:srgbClr>
                </a:solidFill>
                <a:latin typeface="Tahoma"/>
                <a:ea typeface=""/>
              </a:rPr>
              <a:pPr defTabSz="457200" eaLnBrk="1" fontAlgn="auto" hangingPunct="1">
                <a:spcBef>
                  <a:spcPts val="0"/>
                </a:spcBef>
                <a:spcAft>
                  <a:spcPts val="0"/>
                </a:spcAft>
              </a:pPr>
              <a:t>‹#›</a:t>
            </a:fld>
            <a:endParaRPr lang="en-US">
              <a:solidFill>
                <a:srgbClr val="000000">
                  <a:tint val="75000"/>
                </a:srgbClr>
              </a:solidFill>
              <a:latin typeface="Tahoma"/>
              <a:ea typeface=""/>
            </a:endParaRPr>
          </a:p>
        </p:txBody>
      </p:sp>
    </p:spTree>
    <p:extLst>
      <p:ext uri="{BB962C8B-B14F-4D97-AF65-F5344CB8AC3E}">
        <p14:creationId xmlns:p14="http://schemas.microsoft.com/office/powerpoint/2010/main" val="3275704331"/>
      </p:ext>
    </p:extLst>
  </p:cSld>
  <p:clrMap bg1="lt1" tx1="dk1" bg2="lt2" tx2="dk2" accent1="accent1" accent2="accent2" accent3="accent3" accent4="accent4" accent5="accent5" accent6="accent6" hlink="hlink" folHlink="folHlink"/>
  <p:sldLayoutIdLst>
    <p:sldLayoutId id="2147488290" r:id="rId1"/>
    <p:sldLayoutId id="2147488291" r:id="rId2"/>
    <p:sldLayoutId id="2147488292" r:id="rId3"/>
    <p:sldLayoutId id="2147488293" r:id="rId4"/>
    <p:sldLayoutId id="2147488294" r:id="rId5"/>
    <p:sldLayoutId id="2147488295" r:id="rId6"/>
    <p:sldLayoutId id="2147488296" r:id="rId7"/>
    <p:sldLayoutId id="2147488297" r:id="rId8"/>
    <p:sldLayoutId id="2147488298" r:id="rId9"/>
    <p:sldLayoutId id="2147488299" r:id="rId10"/>
    <p:sldLayoutId id="2147488300" r:id="rId11"/>
  </p:sldLayoutIdLst>
  <p:transition/>
  <p:hf hdr="0" ftr="0" dt="0"/>
  <p:txStyles>
    <p:titleStyle>
      <a:lvl1pPr algn="l" rtl="0" eaLnBrk="1" fontAlgn="base" hangingPunct="1">
        <a:spcBef>
          <a:spcPct val="0"/>
        </a:spcBef>
        <a:spcAft>
          <a:spcPct val="0"/>
        </a:spcAft>
        <a:defRPr sz="4000">
          <a:solidFill>
            <a:schemeClr val="tx2"/>
          </a:solidFill>
          <a:latin typeface="+mj-lt"/>
          <a:ea typeface="+mj-ea"/>
          <a:cs typeface="+mj-cs"/>
        </a:defRPr>
      </a:lvl1pPr>
      <a:lvl2pPr algn="l" rtl="0" eaLnBrk="1" fontAlgn="base" hangingPunct="1">
        <a:spcBef>
          <a:spcPct val="0"/>
        </a:spcBef>
        <a:spcAft>
          <a:spcPct val="0"/>
        </a:spcAft>
        <a:defRPr sz="4000">
          <a:solidFill>
            <a:schemeClr val="tx2"/>
          </a:solidFill>
          <a:latin typeface="Garamond" pitchFamily="18" charset="0"/>
        </a:defRPr>
      </a:lvl2pPr>
      <a:lvl3pPr algn="l" rtl="0" eaLnBrk="1" fontAlgn="base" hangingPunct="1">
        <a:spcBef>
          <a:spcPct val="0"/>
        </a:spcBef>
        <a:spcAft>
          <a:spcPct val="0"/>
        </a:spcAft>
        <a:defRPr sz="4000">
          <a:solidFill>
            <a:schemeClr val="tx2"/>
          </a:solidFill>
          <a:latin typeface="Garamond" pitchFamily="18" charset="0"/>
        </a:defRPr>
      </a:lvl3pPr>
      <a:lvl4pPr algn="l" rtl="0" eaLnBrk="1" fontAlgn="base" hangingPunct="1">
        <a:spcBef>
          <a:spcPct val="0"/>
        </a:spcBef>
        <a:spcAft>
          <a:spcPct val="0"/>
        </a:spcAft>
        <a:defRPr sz="4000">
          <a:solidFill>
            <a:schemeClr val="tx2"/>
          </a:solidFill>
          <a:latin typeface="Garamond" pitchFamily="18" charset="0"/>
        </a:defRPr>
      </a:lvl4pPr>
      <a:lvl5pPr algn="l" rtl="0" eaLnBrk="1" fontAlgn="base" hangingPunct="1">
        <a:spcBef>
          <a:spcPct val="0"/>
        </a:spcBef>
        <a:spcAft>
          <a:spcPct val="0"/>
        </a:spcAft>
        <a:defRPr sz="4000">
          <a:solidFill>
            <a:schemeClr val="tx2"/>
          </a:solidFill>
          <a:latin typeface="Garamond" pitchFamily="18" charset="0"/>
        </a:defRPr>
      </a:lvl5pPr>
      <a:lvl6pPr marL="457200" algn="l" rtl="0" eaLnBrk="1" fontAlgn="base" hangingPunct="1">
        <a:spcBef>
          <a:spcPct val="0"/>
        </a:spcBef>
        <a:spcAft>
          <a:spcPct val="0"/>
        </a:spcAft>
        <a:defRPr sz="4000">
          <a:solidFill>
            <a:schemeClr val="tx2"/>
          </a:solidFill>
          <a:latin typeface="Garamond" pitchFamily="18" charset="0"/>
        </a:defRPr>
      </a:lvl6pPr>
      <a:lvl7pPr marL="914400" algn="l" rtl="0" eaLnBrk="1" fontAlgn="base" hangingPunct="1">
        <a:spcBef>
          <a:spcPct val="0"/>
        </a:spcBef>
        <a:spcAft>
          <a:spcPct val="0"/>
        </a:spcAft>
        <a:defRPr sz="4000">
          <a:solidFill>
            <a:schemeClr val="tx2"/>
          </a:solidFill>
          <a:latin typeface="Garamond" pitchFamily="18" charset="0"/>
        </a:defRPr>
      </a:lvl7pPr>
      <a:lvl8pPr marL="1371600" algn="l" rtl="0" eaLnBrk="1" fontAlgn="base" hangingPunct="1">
        <a:spcBef>
          <a:spcPct val="0"/>
        </a:spcBef>
        <a:spcAft>
          <a:spcPct val="0"/>
        </a:spcAft>
        <a:defRPr sz="4000">
          <a:solidFill>
            <a:schemeClr val="tx2"/>
          </a:solidFill>
          <a:latin typeface="Garamond" pitchFamily="18" charset="0"/>
        </a:defRPr>
      </a:lvl8pPr>
      <a:lvl9pPr marL="1828800" algn="l" rtl="0" eaLnBrk="1" fontAlgn="base" hangingPunct="1">
        <a:spcBef>
          <a:spcPct val="0"/>
        </a:spcBef>
        <a:spcAft>
          <a:spcPct val="0"/>
        </a:spcAft>
        <a:defRPr sz="4000">
          <a:solidFill>
            <a:schemeClr val="tx2"/>
          </a:solidFill>
          <a:latin typeface="Garamond" pitchFamily="18" charset="0"/>
        </a:defRPr>
      </a:lvl9pPr>
    </p:titleStyle>
    <p:bodyStyle>
      <a:lvl1pPr marL="342900" indent="-342900" algn="l" rtl="0" eaLnBrk="1" fontAlgn="base" hangingPunct="1">
        <a:spcBef>
          <a:spcPct val="20000"/>
        </a:spcBef>
        <a:spcAft>
          <a:spcPct val="0"/>
        </a:spcAft>
        <a:buClr>
          <a:schemeClr val="accent1"/>
        </a:buClr>
        <a:buSzPct val="65000"/>
        <a:buFont typeface="Wingdings" pitchFamily="2" charset="2"/>
        <a:buChar char="n"/>
        <a:defRPr sz="3200">
          <a:solidFill>
            <a:schemeClr val="tx1"/>
          </a:solidFill>
          <a:latin typeface="Perpetua"/>
          <a:ea typeface="+mn-ea"/>
          <a:cs typeface="Perpetua"/>
        </a:defRPr>
      </a:lvl1pPr>
      <a:lvl2pPr marL="669925" indent="-325438" algn="l" rtl="0" eaLnBrk="1" fontAlgn="base" hangingPunct="1">
        <a:spcBef>
          <a:spcPct val="20000"/>
        </a:spcBef>
        <a:spcAft>
          <a:spcPct val="0"/>
        </a:spcAft>
        <a:buClr>
          <a:schemeClr val="accent2"/>
        </a:buClr>
        <a:buSzPct val="60000"/>
        <a:buFont typeface="Wingdings" pitchFamily="2" charset="2"/>
        <a:buChar char="q"/>
        <a:defRPr sz="2800">
          <a:solidFill>
            <a:schemeClr val="tx1"/>
          </a:solidFill>
          <a:latin typeface="Perpetua"/>
          <a:cs typeface="Perpetua"/>
        </a:defRPr>
      </a:lvl2pPr>
      <a:lvl3pPr marL="1022350" indent="-350838" algn="l" rtl="0" eaLnBrk="1" fontAlgn="base" hangingPunct="1">
        <a:spcBef>
          <a:spcPct val="20000"/>
        </a:spcBef>
        <a:spcAft>
          <a:spcPct val="0"/>
        </a:spcAft>
        <a:buClr>
          <a:schemeClr val="accent1"/>
        </a:buClr>
        <a:buSzPct val="65000"/>
        <a:buFont typeface="Wingdings" pitchFamily="2" charset="2"/>
        <a:buChar char="n"/>
        <a:defRPr sz="2800">
          <a:solidFill>
            <a:schemeClr val="tx1"/>
          </a:solidFill>
          <a:latin typeface="Perpetua"/>
          <a:cs typeface="Perpetua"/>
        </a:defRPr>
      </a:lvl3pPr>
      <a:lvl4pPr marL="1339850" indent="-315913" algn="l" rtl="0" eaLnBrk="1" fontAlgn="base" hangingPunct="1">
        <a:spcBef>
          <a:spcPct val="20000"/>
        </a:spcBef>
        <a:spcAft>
          <a:spcPct val="0"/>
        </a:spcAft>
        <a:buClr>
          <a:schemeClr val="accent2"/>
        </a:buClr>
        <a:buSzPct val="70000"/>
        <a:buFont typeface="Wingdings" pitchFamily="2" charset="2"/>
        <a:buChar char="q"/>
        <a:defRPr sz="2400">
          <a:solidFill>
            <a:schemeClr val="tx1"/>
          </a:solidFill>
          <a:latin typeface="Perpetua"/>
          <a:cs typeface="Perpetua"/>
        </a:defRPr>
      </a:lvl4pPr>
      <a:lvl5pPr marL="1681163" indent="-339725" algn="l" rtl="0" eaLnBrk="1" fontAlgn="base" hangingPunct="1">
        <a:spcBef>
          <a:spcPct val="20000"/>
        </a:spcBef>
        <a:spcAft>
          <a:spcPct val="0"/>
        </a:spcAft>
        <a:buClr>
          <a:schemeClr val="accent1"/>
        </a:buClr>
        <a:buSzPct val="75000"/>
        <a:buFont typeface="Wingdings" pitchFamily="2" charset="2"/>
        <a:buChar char="§"/>
        <a:defRPr sz="2000">
          <a:solidFill>
            <a:schemeClr val="tx1"/>
          </a:solidFill>
          <a:latin typeface="Perpetua"/>
          <a:cs typeface="Perpetua"/>
        </a:defRPr>
      </a:lvl5pPr>
      <a:lvl6pPr marL="21383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75632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eaLnBrk="1" fontAlgn="auto" hangingPunct="1">
              <a:spcBef>
                <a:spcPts val="0"/>
              </a:spcBef>
              <a:spcAft>
                <a:spcPts val="0"/>
              </a:spcAft>
            </a:pPr>
            <a:fld id="{6F400BD0-49BF-48FC-8114-37C1D4F5AB3D}" type="slidenum">
              <a:rPr lang="en-US" altLang="en-US" smtClean="0">
                <a:solidFill>
                  <a:srgbClr val="000000"/>
                </a:solidFill>
                <a:ea typeface=""/>
              </a:rPr>
              <a:pPr defTabSz="914165"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16" tIns="45709" rIns="91416" bIns="45709"/>
          <a:lstStyle/>
          <a:p>
            <a:pPr defTabSz="914165"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eaLnBrk="1" fontAlgn="auto" hangingPunct="1">
              <a:spcBef>
                <a:spcPts val="0"/>
              </a:spcBef>
              <a:spcAft>
                <a:spcPts val="0"/>
              </a:spcAft>
              <a:defRPr/>
            </a:pPr>
            <a:endParaRPr lang="en-US">
              <a:solidFill>
                <a:srgbClr val="000000"/>
              </a:solidFill>
              <a:latin typeface="Tahoma"/>
              <a:ea typeface=""/>
            </a:endParaRPr>
          </a:p>
        </p:txBody>
      </p:sp>
    </p:spTree>
    <p:extLst>
      <p:ext uri="{BB962C8B-B14F-4D97-AF65-F5344CB8AC3E}">
        <p14:creationId xmlns:p14="http://schemas.microsoft.com/office/powerpoint/2010/main" val="2650846847"/>
      </p:ext>
    </p:extLst>
  </p:cSld>
  <p:clrMap bg1="lt1" tx1="dk1" bg2="lt2" tx2="dk2" accent1="accent1" accent2="accent2" accent3="accent3" accent4="accent4" accent5="accent5" accent6="accent6" hlink="hlink" folHlink="folHlink"/>
  <p:sldLayoutIdLst>
    <p:sldLayoutId id="2147488330" r:id="rId1"/>
    <p:sldLayoutId id="2147488331" r:id="rId2"/>
    <p:sldLayoutId id="2147488332" r:id="rId3"/>
    <p:sldLayoutId id="2147488333" r:id="rId4"/>
    <p:sldLayoutId id="2147488334" r:id="rId5"/>
    <p:sldLayoutId id="2147488335" r:id="rId6"/>
    <p:sldLayoutId id="2147488336" r:id="rId7"/>
    <p:sldLayoutId id="2147488337" r:id="rId8"/>
    <p:sldLayoutId id="2147488338" r:id="rId9"/>
    <p:sldLayoutId id="2147488339" r:id="rId10"/>
    <p:sldLayoutId id="214748834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914400"/>
          </a:xfrm>
          <a:prstGeom prst="rect">
            <a:avLst/>
          </a:prstGeom>
        </p:spPr>
        <p:txBody>
          <a:bodyPr vert="horz" lIns="36576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52400" y="1143000"/>
            <a:ext cx="8839200" cy="525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7315200" y="6492883"/>
            <a:ext cx="1828800" cy="365125"/>
          </a:xfrm>
          <a:prstGeom prst="rect">
            <a:avLst/>
          </a:prstGeom>
          <a:solidFill>
            <a:schemeClr val="bg1"/>
          </a:solidFill>
        </p:spPr>
        <p:txBody>
          <a:bodyPr vert="horz" lIns="91440" tIns="45720" rIns="91440" bIns="45720" rtlCol="0" anchor="ctr"/>
          <a:lstStyle>
            <a:lvl1pPr algn="r">
              <a:defRPr sz="2400" b="1">
                <a:solidFill>
                  <a:srgbClr val="0070C0"/>
                </a:solidFill>
              </a:defRPr>
            </a:lvl1pPr>
          </a:lstStyle>
          <a:p>
            <a:fld id="{BA2D8F13-174C-467F-9D40-7DDEF70CAB8C}" type="slidenum">
              <a:rPr lang="en-US" smtClean="0"/>
              <a:t>‹#›</a:t>
            </a:fld>
            <a:endParaRPr lang="en-US"/>
          </a:p>
        </p:txBody>
      </p:sp>
    </p:spTree>
    <p:extLst>
      <p:ext uri="{BB962C8B-B14F-4D97-AF65-F5344CB8AC3E}">
        <p14:creationId xmlns:p14="http://schemas.microsoft.com/office/powerpoint/2010/main" val="1954713066"/>
      </p:ext>
    </p:extLst>
  </p:cSld>
  <p:clrMap bg1="lt1" tx1="dk1" bg2="lt2" tx2="dk2" accent1="accent1" accent2="accent2" accent3="accent3" accent4="accent4" accent5="accent5" accent6="accent6" hlink="hlink" folHlink="folHlink"/>
  <p:sldLayoutIdLst>
    <p:sldLayoutId id="2147488380" r:id="rId1"/>
    <p:sldLayoutId id="2147488381" r:id="rId2"/>
    <p:sldLayoutId id="2147488382" r:id="rId3"/>
    <p:sldLayoutId id="2147488383" r:id="rId4"/>
    <p:sldLayoutId id="2147488384" r:id="rId5"/>
    <p:sldLayoutId id="2147488385" r:id="rId6"/>
    <p:sldLayoutId id="2147488386" r:id="rId7"/>
    <p:sldLayoutId id="2147488387" r:id="rId8"/>
    <p:sldLayoutId id="2147488388" r:id="rId9"/>
    <p:sldLayoutId id="2147488389" r:id="rId10"/>
    <p:sldLayoutId id="2147488390" r:id="rId11"/>
  </p:sldLayoutIdLst>
  <p:hf hdr="0" ftr="0" dt="0"/>
  <p:txStyles>
    <p:titleStyle>
      <a:lvl1pPr algn="l" defTabSz="914400" rtl="0" eaLnBrk="1" latinLnBrk="0" hangingPunct="1">
        <a:spcBef>
          <a:spcPct val="0"/>
        </a:spcBef>
        <a:buNone/>
        <a:defRPr sz="4400" b="1" kern="120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600" b="1"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3200" b="1"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800" b="1"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a:extLst>
              <a:ext uri="{FF2B5EF4-FFF2-40B4-BE49-F238E27FC236}">
                <a16:creationId xmlns:a16="http://schemas.microsoft.com/office/drawing/2014/main" id="{E6597FE0-60A1-034A-A636-36595A800F00}"/>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a:extLst>
              <a:ext uri="{FF2B5EF4-FFF2-40B4-BE49-F238E27FC236}">
                <a16:creationId xmlns:a16="http://schemas.microsoft.com/office/drawing/2014/main" id="{D0B67E57-9F41-B942-81B9-9C49558CA570}"/>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23BE90E2-0FA9-C945-9333-68CC9FE4F5D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191BEC63-1DEA-0847-B8BC-002CCC743F2C}"/>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panose="02020404030301010803" pitchFamily="18" charset="0"/>
                <a:cs typeface="Arial" panose="020B0604020202020204" pitchFamily="34" charset="0"/>
              </a:defRPr>
            </a:lvl1pPr>
          </a:lstStyle>
          <a:p>
            <a:fld id="{764B09B3-2352-4B45-BFD9-B15BF150B2F8}" type="slidenum">
              <a:rPr lang="en-US" altLang="en-US"/>
              <a:pPr/>
              <a:t>‹#›</a:t>
            </a:fld>
            <a:endParaRPr lang="en-US" altLang="en-US"/>
          </a:p>
        </p:txBody>
      </p:sp>
      <p:sp>
        <p:nvSpPr>
          <p:cNvPr id="1030" name="Line 1032">
            <a:extLst>
              <a:ext uri="{FF2B5EF4-FFF2-40B4-BE49-F238E27FC236}">
                <a16:creationId xmlns:a16="http://schemas.microsoft.com/office/drawing/2014/main" id="{3B64EC2B-D863-2044-B2D5-E738C6E47F61}"/>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033">
            <a:extLst>
              <a:ext uri="{FF2B5EF4-FFF2-40B4-BE49-F238E27FC236}">
                <a16:creationId xmlns:a16="http://schemas.microsoft.com/office/drawing/2014/main" id="{A5047C56-8C24-0345-894A-0C4BCF3C536F}"/>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2013023667"/>
      </p:ext>
    </p:extLst>
  </p:cSld>
  <p:clrMap bg1="lt1" tx1="dk1" bg2="lt2" tx2="dk2" accent1="accent1" accent2="accent2" accent3="accent3" accent4="accent4" accent5="accent5" accent6="accent6" hlink="hlink" folHlink="folHlink"/>
  <p:sldLayoutIdLst>
    <p:sldLayoutId id="2147488500" r:id="rId1"/>
    <p:sldLayoutId id="2147488501" r:id="rId2"/>
    <p:sldLayoutId id="2147488502" r:id="rId3"/>
    <p:sldLayoutId id="2147488503" r:id="rId4"/>
    <p:sldLayoutId id="2147488504" r:id="rId5"/>
    <p:sldLayoutId id="2147488505" r:id="rId6"/>
    <p:sldLayoutId id="2147488506" r:id="rId7"/>
    <p:sldLayoutId id="2147488507" r:id="rId8"/>
    <p:sldLayoutId id="2147488508" r:id="rId9"/>
    <p:sldLayoutId id="2147488509" r:id="rId10"/>
    <p:sldLayoutId id="2147488510" r:id="rId11"/>
    <p:sldLayoutId id="214748851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29943817"/>
      </p:ext>
    </p:extLst>
  </p:cSld>
  <p:clrMap bg1="lt1" tx1="dk1" bg2="lt2" tx2="dk2" accent1="accent1" accent2="accent2" accent3="accent3" accent4="accent4" accent5="accent5" accent6="accent6" hlink="hlink" folHlink="folHlink"/>
  <p:sldLayoutIdLst>
    <p:sldLayoutId id="2147488513" r:id="rId1"/>
    <p:sldLayoutId id="2147488514" r:id="rId2"/>
    <p:sldLayoutId id="2147488515" r:id="rId3"/>
    <p:sldLayoutId id="2147488516" r:id="rId4"/>
    <p:sldLayoutId id="2147488517" r:id="rId5"/>
    <p:sldLayoutId id="2147488518" r:id="rId6"/>
    <p:sldLayoutId id="2147488519" r:id="rId7"/>
    <p:sldLayoutId id="2147488520" r:id="rId8"/>
    <p:sldLayoutId id="2147488521" r:id="rId9"/>
    <p:sldLayoutId id="2147488522" r:id="rId10"/>
    <p:sldLayoutId id="214748852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5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150001896"/>
      </p:ext>
    </p:extLst>
  </p:cSld>
  <p:clrMap bg1="lt1" tx1="dk1" bg2="lt2" tx2="dk2" accent1="accent1" accent2="accent2" accent3="accent3" accent4="accent4" accent5="accent5" accent6="accent6" hlink="hlink" folHlink="folHlink"/>
  <p:sldLayoutIdLst>
    <p:sldLayoutId id="2147488525" r:id="rId1"/>
    <p:sldLayoutId id="2147488526" r:id="rId2"/>
    <p:sldLayoutId id="2147488527" r:id="rId3"/>
    <p:sldLayoutId id="2147488528" r:id="rId4"/>
    <p:sldLayoutId id="2147488529" r:id="rId5"/>
    <p:sldLayoutId id="2147488530" r:id="rId6"/>
    <p:sldLayoutId id="2147488531" r:id="rId7"/>
    <p:sldLayoutId id="2147488532" r:id="rId8"/>
    <p:sldLayoutId id="2147488533" r:id="rId9"/>
    <p:sldLayoutId id="2147488534" r:id="rId10"/>
    <p:sldLayoutId id="214748853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A7361BF2-EEC8-BD44-B1FF-0E6EA04503FC}"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06309946"/>
      </p:ext>
    </p:extLst>
  </p:cSld>
  <p:clrMap bg1="lt1" tx1="dk1" bg2="lt2" tx2="dk2" accent1="accent1" accent2="accent2" accent3="accent3" accent4="accent4" accent5="accent5" accent6="accent6" hlink="hlink" folHlink="folHlink"/>
  <p:sldLayoutIdLst>
    <p:sldLayoutId id="2147488561" r:id="rId1"/>
    <p:sldLayoutId id="2147488562" r:id="rId2"/>
    <p:sldLayoutId id="2147488563" r:id="rId3"/>
    <p:sldLayoutId id="2147488564" r:id="rId4"/>
    <p:sldLayoutId id="2147488565" r:id="rId5"/>
    <p:sldLayoutId id="2147488566" r:id="rId6"/>
    <p:sldLayoutId id="2147488567" r:id="rId7"/>
    <p:sldLayoutId id="2147488568" r:id="rId8"/>
    <p:sldLayoutId id="2147488569" r:id="rId9"/>
    <p:sldLayoutId id="2147488570" r:id="rId10"/>
    <p:sldLayoutId id="2147488571" r:id="rId11"/>
    <p:sldLayoutId id="2147488572"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pic>
        <p:nvPicPr>
          <p:cNvPr id="6" name="Picture 5"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77287076"/>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ransition/>
  <p:hf hdr="0" ftr="0" dt="0"/>
  <p:txStyles>
    <p:titleStyle>
      <a:lvl1pPr algn="l" rtl="0" eaLnBrk="0" fontAlgn="base" hangingPunct="0">
        <a:spcBef>
          <a:spcPct val="0"/>
        </a:spcBef>
        <a:spcAft>
          <a:spcPct val="0"/>
        </a:spcAft>
        <a:defRPr sz="4000">
          <a:solidFill>
            <a:schemeClr val="tx1"/>
          </a:solidFill>
          <a:latin typeface="Times New Roman"/>
          <a:ea typeface="+mj-ea"/>
          <a:cs typeface="Times New Roman"/>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203907"/>
      </p:ext>
    </p:extLst>
  </p:cSld>
  <p:clrMap bg1="lt1" tx1="dk1" bg2="lt2" tx2="dk2" accent1="accent1" accent2="accent2" accent3="accent3" accent4="accent4" accent5="accent5" accent6="accent6" hlink="hlink" folHlink="folHlink"/>
  <p:sldLayoutIdLst>
    <p:sldLayoutId id="2147488574" r:id="rId1"/>
    <p:sldLayoutId id="2147488575" r:id="rId2"/>
    <p:sldLayoutId id="2147488576" r:id="rId3"/>
    <p:sldLayoutId id="2147488577" r:id="rId4"/>
    <p:sldLayoutId id="2147488578" r:id="rId5"/>
    <p:sldLayoutId id="2147488579" r:id="rId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defRPr/>
            </a:pPr>
            <a:fld id="{F696C65B-3C59-4ED5-9C7F-730621DD0788}" type="datetime1">
              <a:rPr lang="en-US" smtClean="0">
                <a:solidFill>
                  <a:prstClr val="black">
                    <a:tint val="75000"/>
                  </a:prstClr>
                </a:solidFill>
                <a:latin typeface="Gill Sans MT" panose="020B0502020104020203"/>
                <a:ea typeface=""/>
              </a:rPr>
              <a:pPr eaLnBrk="1" fontAlgn="auto" hangingPunct="1">
                <a:spcBef>
                  <a:spcPts val="0"/>
                </a:spcBef>
                <a:spcAft>
                  <a:spcPts val="0"/>
                </a:spcAft>
                <a:defRPr/>
              </a:pPr>
              <a:t>2/6/19</a:t>
            </a:fld>
            <a:endParaRPr lang="en-US">
              <a:solidFill>
                <a:prstClr val="black">
                  <a:tint val="75000"/>
                </a:prstClr>
              </a:solidFill>
              <a:latin typeface="Gill Sans MT" panose="020B0502020104020203"/>
              <a:ea typeface=""/>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defRPr/>
            </a:pPr>
            <a:endParaRPr lang="en-US">
              <a:solidFill>
                <a:prstClr val="black">
                  <a:tint val="75000"/>
                </a:prstClr>
              </a:solidFill>
              <a:latin typeface="Gill Sans MT" panose="020B0502020104020203"/>
              <a:ea typeface=""/>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defRPr/>
            </a:pPr>
            <a:fld id="{13F32364-6BA0-48AA-B029-3ED2192016FC}" type="slidenum">
              <a:rPr lang="en-US" smtClean="0">
                <a:solidFill>
                  <a:prstClr val="black">
                    <a:tint val="75000"/>
                  </a:prstClr>
                </a:solidFill>
                <a:latin typeface="Gill Sans MT" panose="020B0502020104020203"/>
                <a:ea typeface=""/>
              </a:rPr>
              <a:pPr eaLnBrk="1" fontAlgn="auto" hangingPunct="1">
                <a:spcBef>
                  <a:spcPts val="0"/>
                </a:spcBef>
                <a:spcAft>
                  <a:spcPts val="0"/>
                </a:spcAft>
                <a:defRPr/>
              </a:pPr>
              <a:t>‹#›</a:t>
            </a:fld>
            <a:endParaRPr lang="en-US">
              <a:solidFill>
                <a:prstClr val="black">
                  <a:tint val="75000"/>
                </a:prstClr>
              </a:solidFill>
              <a:latin typeface="Gill Sans MT" panose="020B0502020104020203"/>
              <a:ea typeface=""/>
            </a:endParaRPr>
          </a:p>
        </p:txBody>
      </p:sp>
    </p:spTree>
    <p:extLst>
      <p:ext uri="{BB962C8B-B14F-4D97-AF65-F5344CB8AC3E}">
        <p14:creationId xmlns:p14="http://schemas.microsoft.com/office/powerpoint/2010/main" val="3715327677"/>
      </p:ext>
    </p:extLst>
  </p:cSld>
  <p:clrMap bg1="lt1" tx1="dk1" bg2="lt2" tx2="dk2" accent1="accent1" accent2="accent2" accent3="accent3" accent4="accent4" accent5="accent5" accent6="accent6" hlink="hlink" folHlink="folHlink"/>
  <p:sldLayoutIdLst>
    <p:sldLayoutId id="2147488581" r:id="rId1"/>
    <p:sldLayoutId id="2147488582" r:id="rId2"/>
    <p:sldLayoutId id="2147488583" r:id="rId3"/>
    <p:sldLayoutId id="2147488584" r:id="rId4"/>
    <p:sldLayoutId id="2147488585" r:id="rId5"/>
    <p:sldLayoutId id="2147488586" r:id="rId6"/>
    <p:sldLayoutId id="2147488587" r:id="rId7"/>
    <p:sldLayoutId id="2147488588" r:id="rId8"/>
    <p:sldLayoutId id="2147488589" r:id="rId9"/>
    <p:sldLayoutId id="2147488590" r:id="rId10"/>
    <p:sldLayoutId id="2147488591" r:id="rId11"/>
  </p:sldLayoutIdLst>
  <p:hf hdr="0" ftr="0" dt="0"/>
  <p:txStyles>
    <p:titleStyle>
      <a:lvl1pPr algn="ctr" defTabSz="914400" rtl="0" eaLnBrk="1" latinLnBrk="0" hangingPunct="1">
        <a:spcBef>
          <a:spcPct val="0"/>
        </a:spcBef>
        <a:buNone/>
        <a:defRPr sz="4400" kern="1200">
          <a:solidFill>
            <a:schemeClr val="tx1"/>
          </a:solidFill>
          <a:latin typeface="Gill Sans MT" panose="020B0502020104020203"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Gill Sans MT" panose="020B0502020104020203"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Gill Sans MT" panose="020B0502020104020203"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Gill Sans MT" panose="020B0502020104020203"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Gill Sans MT" panose="020B0502020104020203"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Gill Sans MT" panose="020B0502020104020203"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1026"/>
          <p:cNvSpPr>
            <a:spLocks noGrp="1" noChangeArrowheads="1"/>
          </p:cNvSpPr>
          <p:nvPr>
            <p:ph type="title"/>
          </p:nvPr>
        </p:nvSpPr>
        <p:spPr bwMode="auto">
          <a:xfrm>
            <a:off x="228600" y="152400"/>
            <a:ext cx="8610600" cy="10668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0355" name="Rectangle 1027"/>
          <p:cNvSpPr>
            <a:spLocks noGrp="1" noChangeArrowheads="1"/>
          </p:cNvSpPr>
          <p:nvPr>
            <p:ph type="body" idx="1"/>
          </p:nvPr>
        </p:nvSpPr>
        <p:spPr bwMode="auto">
          <a:xfrm>
            <a:off x="228600" y="1371600"/>
            <a:ext cx="8610600" cy="48768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1028"/>
          <p:cNvSpPr>
            <a:spLocks noGrp="1" noChangeArrowheads="1"/>
          </p:cNvSpPr>
          <p:nvPr>
            <p:ph type="dt" sz="half" idx="2"/>
          </p:nvPr>
        </p:nvSpPr>
        <p:spPr bwMode="auto">
          <a:xfrm>
            <a:off x="457200" y="6243638"/>
            <a:ext cx="2133600" cy="4572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defRPr sz="1200">
                <a:latin typeface="+mj-lt"/>
              </a:defRPr>
            </a:lvl1pPr>
          </a:lstStyle>
          <a:p>
            <a:pPr fontAlgn="base">
              <a:spcBef>
                <a:spcPct val="0"/>
              </a:spcBef>
              <a:spcAft>
                <a:spcPct val="0"/>
              </a:spcAft>
            </a:pPr>
            <a:endParaRPr lang="en-US">
              <a:solidFill>
                <a:srgbClr val="000000"/>
              </a:solidFill>
              <a:latin typeface="Garamond"/>
              <a:ea typeface="ＭＳ Ｐゴシック" charset="0"/>
            </a:endParaRP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lgn="ctr">
              <a:defRPr sz="1200">
                <a:latin typeface="+mj-lt"/>
              </a:defRPr>
            </a:lvl1pPr>
          </a:lstStyle>
          <a:p>
            <a:pPr fontAlgn="base">
              <a:spcBef>
                <a:spcPct val="0"/>
              </a:spcBef>
              <a:spcAft>
                <a:spcPct val="0"/>
              </a:spcAft>
            </a:pPr>
            <a:endParaRPr lang="en-US">
              <a:solidFill>
                <a:srgbClr val="000000"/>
              </a:solidFill>
              <a:latin typeface="Garamond"/>
              <a:ea typeface="ＭＳ Ｐゴシック" charset="0"/>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lgn="r">
              <a:defRPr sz="1600">
                <a:latin typeface="+mj-lt"/>
              </a:defRPr>
            </a:lvl1pPr>
          </a:lstStyle>
          <a:p>
            <a:pPr fontAlgn="base">
              <a:spcBef>
                <a:spcPct val="0"/>
              </a:spcBef>
              <a:spcAft>
                <a:spcPct val="0"/>
              </a:spcAft>
            </a:pPr>
            <a:fld id="{FB9097EB-AA7A-5345-B645-B68656F94D5E}" type="slidenum">
              <a:rPr lang="en-US" smtClean="0">
                <a:solidFill>
                  <a:srgbClr val="000000"/>
                </a:solidFill>
                <a:latin typeface="Garamond"/>
                <a:ea typeface="ＭＳ Ｐゴシック" charset="0"/>
              </a:rPr>
              <a:pPr fontAlgn="base">
                <a:spcBef>
                  <a:spcPct val="0"/>
                </a:spcBef>
                <a:spcAft>
                  <a:spcPct val="0"/>
                </a:spcAft>
              </a:pPr>
              <a:t>‹#›</a:t>
            </a:fld>
            <a:endParaRPr lang="en-US">
              <a:solidFill>
                <a:srgbClr val="000000"/>
              </a:solidFill>
              <a:latin typeface="Garamond"/>
              <a:ea typeface="ＭＳ Ｐゴシック" charset="0"/>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pPr>
            <a:endParaRPr lang="en-US">
              <a:solidFill>
                <a:srgbClr val="000000"/>
              </a:solidFill>
              <a:latin typeface="Arial" charset="0"/>
              <a:ea typeface="ＭＳ Ｐゴシック" charset="0"/>
            </a:endParaRPr>
          </a:p>
        </p:txBody>
      </p:sp>
      <p:sp>
        <p:nvSpPr>
          <p:cNvPr id="10036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pPr>
            <a:endParaRPr lang="en-US">
              <a:solidFill>
                <a:srgbClr val="000000"/>
              </a:solidFill>
              <a:latin typeface="Arial" charset="0"/>
              <a:ea typeface="ＭＳ Ｐゴシック" charset="0"/>
            </a:endParaRPr>
          </a:p>
        </p:txBody>
      </p:sp>
      <p:pic>
        <p:nvPicPr>
          <p:cNvPr id="100362" name="Picture 1034" descr="logo"/>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4038602" y="6400800"/>
            <a:ext cx="1343025" cy="26193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28482553"/>
      </p:ext>
    </p:extLst>
  </p:cSld>
  <p:clrMap bg1="lt1" tx1="dk1" bg2="lt2" tx2="dk2" accent1="accent1" accent2="accent2" accent3="accent3" accent4="accent4" accent5="accent5" accent6="accent6" hlink="hlink" folHlink="folHlink"/>
  <p:sldLayoutIdLst>
    <p:sldLayoutId id="2147488654" r:id="rId1"/>
    <p:sldLayoutId id="2147488655" r:id="rId2"/>
    <p:sldLayoutId id="2147488656" r:id="rId3"/>
    <p:sldLayoutId id="2147488657" r:id="rId4"/>
    <p:sldLayoutId id="2147488658" r:id="rId5"/>
    <p:sldLayoutId id="2147488659" r:id="rId6"/>
    <p:sldLayoutId id="2147488660" r:id="rId7"/>
    <p:sldLayoutId id="2147488661" r:id="rId8"/>
    <p:sldLayoutId id="2147488662" r:id="rId9"/>
    <p:sldLayoutId id="2147488663" r:id="rId10"/>
    <p:sldLayoutId id="2147488664" r:id="rId11"/>
    <p:sldLayoutId id="2147488665" r:id="rId12"/>
    <p:sldLayoutId id="2147488666" r:id="rId13"/>
  </p:sldLayoutIdLst>
  <p:transition/>
  <p:hf hdr="0" ftr="0" dt="0"/>
  <p:txStyles>
    <p:titleStyle>
      <a:lvl1pPr algn="l" rtl="0" fontAlgn="base">
        <a:spcBef>
          <a:spcPct val="0"/>
        </a:spcBef>
        <a:spcAft>
          <a:spcPct val="0"/>
        </a:spcAft>
        <a:defRPr sz="4000">
          <a:solidFill>
            <a:schemeClr val="tx2"/>
          </a:solidFill>
          <a:latin typeface="+mj-lt"/>
          <a:ea typeface="+mj-ea"/>
          <a:cs typeface="+mj-cs"/>
        </a:defRPr>
      </a:lvl1pPr>
      <a:lvl2pPr algn="l" rtl="0" fontAlgn="base">
        <a:spcBef>
          <a:spcPct val="0"/>
        </a:spcBef>
        <a:spcAft>
          <a:spcPct val="0"/>
        </a:spcAft>
        <a:defRPr sz="4000">
          <a:solidFill>
            <a:schemeClr val="tx2"/>
          </a:solidFill>
          <a:latin typeface="Garamond" charset="0"/>
          <a:ea typeface="ＭＳ Ｐゴシック" charset="0"/>
        </a:defRPr>
      </a:lvl2pPr>
      <a:lvl3pPr algn="l" rtl="0" fontAlgn="base">
        <a:spcBef>
          <a:spcPct val="0"/>
        </a:spcBef>
        <a:spcAft>
          <a:spcPct val="0"/>
        </a:spcAft>
        <a:defRPr sz="4000">
          <a:solidFill>
            <a:schemeClr val="tx2"/>
          </a:solidFill>
          <a:latin typeface="Garamond" charset="0"/>
          <a:ea typeface="ＭＳ Ｐゴシック" charset="0"/>
        </a:defRPr>
      </a:lvl3pPr>
      <a:lvl4pPr algn="l" rtl="0" fontAlgn="base">
        <a:spcBef>
          <a:spcPct val="0"/>
        </a:spcBef>
        <a:spcAft>
          <a:spcPct val="0"/>
        </a:spcAft>
        <a:defRPr sz="4000">
          <a:solidFill>
            <a:schemeClr val="tx2"/>
          </a:solidFill>
          <a:latin typeface="Garamond" charset="0"/>
          <a:ea typeface="ＭＳ Ｐゴシック" charset="0"/>
        </a:defRPr>
      </a:lvl4pPr>
      <a:lvl5pPr algn="l" rtl="0" fontAlgn="base">
        <a:spcBef>
          <a:spcPct val="0"/>
        </a:spcBef>
        <a:spcAft>
          <a:spcPct val="0"/>
        </a:spcAft>
        <a:defRPr sz="4000">
          <a:solidFill>
            <a:schemeClr val="tx2"/>
          </a:solidFill>
          <a:latin typeface="Garamond" charset="0"/>
          <a:ea typeface="ＭＳ Ｐゴシック" charset="0"/>
        </a:defRPr>
      </a:lvl5pPr>
      <a:lvl6pPr marL="457200" algn="l" rtl="0" fontAlgn="base">
        <a:spcBef>
          <a:spcPct val="0"/>
        </a:spcBef>
        <a:spcAft>
          <a:spcPct val="0"/>
        </a:spcAft>
        <a:defRPr sz="4000">
          <a:solidFill>
            <a:schemeClr val="tx2"/>
          </a:solidFill>
          <a:latin typeface="Garamond" charset="0"/>
          <a:ea typeface="ＭＳ Ｐゴシック" charset="0"/>
        </a:defRPr>
      </a:lvl6pPr>
      <a:lvl7pPr marL="914400" algn="l" rtl="0" fontAlgn="base">
        <a:spcBef>
          <a:spcPct val="0"/>
        </a:spcBef>
        <a:spcAft>
          <a:spcPct val="0"/>
        </a:spcAft>
        <a:defRPr sz="4000">
          <a:solidFill>
            <a:schemeClr val="tx2"/>
          </a:solidFill>
          <a:latin typeface="Garamond" charset="0"/>
          <a:ea typeface="ＭＳ Ｐゴシック" charset="0"/>
        </a:defRPr>
      </a:lvl7pPr>
      <a:lvl8pPr marL="1371600" algn="l" rtl="0" fontAlgn="base">
        <a:spcBef>
          <a:spcPct val="0"/>
        </a:spcBef>
        <a:spcAft>
          <a:spcPct val="0"/>
        </a:spcAft>
        <a:defRPr sz="4000">
          <a:solidFill>
            <a:schemeClr val="tx2"/>
          </a:solidFill>
          <a:latin typeface="Garamond" charset="0"/>
          <a:ea typeface="ＭＳ Ｐゴシック" charset="0"/>
        </a:defRPr>
      </a:lvl8pPr>
      <a:lvl9pPr marL="1828800" algn="l" rtl="0" fontAlgn="base">
        <a:spcBef>
          <a:spcPct val="0"/>
        </a:spcBef>
        <a:spcAft>
          <a:spcPct val="0"/>
        </a:spcAft>
        <a:defRPr sz="4000">
          <a:solidFill>
            <a:schemeClr val="tx2"/>
          </a:solidFill>
          <a:latin typeface="Garamond" charset="0"/>
          <a:ea typeface="ＭＳ Ｐゴシック" charset="0"/>
        </a:defRPr>
      </a:lvl9pPr>
    </p:titleStyle>
    <p:bodyStyle>
      <a:lvl1pPr marL="342900" indent="-342900" algn="l" rtl="0" fontAlgn="base">
        <a:spcBef>
          <a:spcPct val="20000"/>
        </a:spcBef>
        <a:spcAft>
          <a:spcPct val="0"/>
        </a:spcAft>
        <a:buClr>
          <a:schemeClr val="accent1"/>
        </a:buClr>
        <a:buSzPct val="65000"/>
        <a:buFont typeface="Wingdings" charset="0"/>
        <a:buChar char="n"/>
        <a:defRPr sz="2400">
          <a:solidFill>
            <a:schemeClr val="tx1"/>
          </a:solidFill>
          <a:latin typeface="+mn-lt"/>
          <a:ea typeface="+mn-ea"/>
          <a:cs typeface="+mn-cs"/>
        </a:defRPr>
      </a:lvl1pPr>
      <a:lvl2pPr marL="669925" indent="-325438" algn="l" rtl="0" fontAlgn="base">
        <a:spcBef>
          <a:spcPct val="20000"/>
        </a:spcBef>
        <a:spcAft>
          <a:spcPct val="0"/>
        </a:spcAft>
        <a:buClr>
          <a:schemeClr val="accent2"/>
        </a:buClr>
        <a:buSzPct val="60000"/>
        <a:buFont typeface="Wingdings" charset="0"/>
        <a:buChar char="q"/>
        <a:defRPr sz="2200">
          <a:solidFill>
            <a:schemeClr val="tx1"/>
          </a:solidFill>
          <a:latin typeface="+mn-lt"/>
          <a:ea typeface="+mn-ea"/>
        </a:defRPr>
      </a:lvl2pPr>
      <a:lvl3pPr marL="1022350" indent="-350838" algn="l" rtl="0" fontAlgn="base">
        <a:spcBef>
          <a:spcPct val="20000"/>
        </a:spcBef>
        <a:spcAft>
          <a:spcPct val="0"/>
        </a:spcAft>
        <a:buClr>
          <a:schemeClr val="accent1"/>
        </a:buClr>
        <a:buSzPct val="65000"/>
        <a:buFont typeface="Wingdings" charset="0"/>
        <a:buChar char="n"/>
        <a:defRPr sz="2000">
          <a:solidFill>
            <a:schemeClr val="tx1"/>
          </a:solidFill>
          <a:latin typeface="+mn-lt"/>
          <a:ea typeface="+mn-ea"/>
        </a:defRPr>
      </a:lvl3pPr>
      <a:lvl4pPr marL="1339850" indent="-315913" algn="l" rtl="0" fontAlgn="base">
        <a:spcBef>
          <a:spcPct val="20000"/>
        </a:spcBef>
        <a:spcAft>
          <a:spcPct val="0"/>
        </a:spcAft>
        <a:buClr>
          <a:schemeClr val="accent2"/>
        </a:buClr>
        <a:buSzPct val="70000"/>
        <a:buFont typeface="Wingdings" charset="0"/>
        <a:buChar char="q"/>
        <a:defRPr>
          <a:solidFill>
            <a:schemeClr val="tx1"/>
          </a:solidFill>
          <a:latin typeface="+mn-lt"/>
          <a:ea typeface="+mn-ea"/>
        </a:defRPr>
      </a:lvl4pPr>
      <a:lvl5pPr marL="1681163" indent="-339725" algn="l" rtl="0" fontAlgn="base">
        <a:spcBef>
          <a:spcPct val="20000"/>
        </a:spcBef>
        <a:spcAft>
          <a:spcPct val="0"/>
        </a:spcAft>
        <a:buClr>
          <a:schemeClr val="accent1"/>
        </a:buClr>
        <a:buSzPct val="75000"/>
        <a:buFont typeface="Wingdings" charset="0"/>
        <a:buChar char="§"/>
        <a:defRPr sz="1600">
          <a:solidFill>
            <a:schemeClr val="tx1"/>
          </a:solidFill>
          <a:latin typeface="+mn-lt"/>
          <a:ea typeface="+mn-ea"/>
        </a:defRPr>
      </a:lvl5pPr>
      <a:lvl6pPr marL="2138363" indent="-339725" algn="l" rtl="0" fontAlgn="base">
        <a:spcBef>
          <a:spcPct val="20000"/>
        </a:spcBef>
        <a:spcAft>
          <a:spcPct val="0"/>
        </a:spcAft>
        <a:buClr>
          <a:schemeClr val="accent1"/>
        </a:buClr>
        <a:buSzPct val="75000"/>
        <a:buFont typeface="Wingdings" charset="0"/>
        <a:buChar char="§"/>
        <a:defRPr sz="1600">
          <a:solidFill>
            <a:schemeClr val="tx1"/>
          </a:solidFill>
          <a:latin typeface="+mn-lt"/>
          <a:ea typeface="+mn-ea"/>
        </a:defRPr>
      </a:lvl6pPr>
      <a:lvl7pPr marL="2595563" indent="-339725" algn="l" rtl="0" fontAlgn="base">
        <a:spcBef>
          <a:spcPct val="20000"/>
        </a:spcBef>
        <a:spcAft>
          <a:spcPct val="0"/>
        </a:spcAft>
        <a:buClr>
          <a:schemeClr val="accent1"/>
        </a:buClr>
        <a:buSzPct val="75000"/>
        <a:buFont typeface="Wingdings" charset="0"/>
        <a:buChar char="§"/>
        <a:defRPr sz="1600">
          <a:solidFill>
            <a:schemeClr val="tx1"/>
          </a:solidFill>
          <a:latin typeface="+mn-lt"/>
          <a:ea typeface="+mn-ea"/>
        </a:defRPr>
      </a:lvl7pPr>
      <a:lvl8pPr marL="3052763" indent="-339725" algn="l" rtl="0" fontAlgn="base">
        <a:spcBef>
          <a:spcPct val="20000"/>
        </a:spcBef>
        <a:spcAft>
          <a:spcPct val="0"/>
        </a:spcAft>
        <a:buClr>
          <a:schemeClr val="accent1"/>
        </a:buClr>
        <a:buSzPct val="75000"/>
        <a:buFont typeface="Wingdings" charset="0"/>
        <a:buChar char="§"/>
        <a:defRPr sz="1600">
          <a:solidFill>
            <a:schemeClr val="tx1"/>
          </a:solidFill>
          <a:latin typeface="+mn-lt"/>
          <a:ea typeface="+mn-ea"/>
        </a:defRPr>
      </a:lvl8pPr>
      <a:lvl9pPr marL="3509963" indent="-339725" algn="l" rtl="0" fontAlgn="base">
        <a:spcBef>
          <a:spcPct val="20000"/>
        </a:spcBef>
        <a:spcAft>
          <a:spcPct val="0"/>
        </a:spcAft>
        <a:buClr>
          <a:schemeClr val="accent1"/>
        </a:buClr>
        <a:buSzPct val="75000"/>
        <a:buFont typeface="Wingdings" charset="0"/>
        <a:buChar char="§"/>
        <a:defRPr sz="16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dirty="0">
              <a:solidFill>
                <a:srgbClr val="000000"/>
              </a:solidFill>
              <a:ea typeface=""/>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Tree>
    <p:extLst>
      <p:ext uri="{BB962C8B-B14F-4D97-AF65-F5344CB8AC3E}">
        <p14:creationId xmlns:p14="http://schemas.microsoft.com/office/powerpoint/2010/main" val="3945303988"/>
      </p:ext>
    </p:extLst>
  </p:cSld>
  <p:clrMap bg1="lt1" tx1="dk1" bg2="lt2" tx2="dk2" accent1="accent1" accent2="accent2" accent3="accent3" accent4="accent4" accent5="accent5" accent6="accent6" hlink="hlink" folHlink="folHlink"/>
  <p:sldLayoutIdLst>
    <p:sldLayoutId id="2147488719" r:id="rId1"/>
    <p:sldLayoutId id="2147488720" r:id="rId2"/>
    <p:sldLayoutId id="2147488721" r:id="rId3"/>
    <p:sldLayoutId id="2147488722" r:id="rId4"/>
    <p:sldLayoutId id="2147488723" r:id="rId5"/>
    <p:sldLayoutId id="2147488724" r:id="rId6"/>
    <p:sldLayoutId id="2147488725" r:id="rId7"/>
    <p:sldLayoutId id="2147488726" r:id="rId8"/>
    <p:sldLayoutId id="2147488727" r:id="rId9"/>
    <p:sldLayoutId id="2147488728" r:id="rId10"/>
    <p:sldLayoutId id="214748872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914400"/>
          </a:xfrm>
          <a:prstGeom prst="rect">
            <a:avLst/>
          </a:prstGeom>
        </p:spPr>
        <p:txBody>
          <a:bodyPr vert="horz" lIns="36576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52400" y="1143000"/>
            <a:ext cx="8839200" cy="525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64554631"/>
      </p:ext>
    </p:extLst>
  </p:cSld>
  <p:clrMap bg1="lt1" tx1="dk1" bg2="lt2" tx2="dk2" accent1="accent1" accent2="accent2" accent3="accent3" accent4="accent4" accent5="accent5" accent6="accent6" hlink="hlink" folHlink="folHlink"/>
  <p:sldLayoutIdLst>
    <p:sldLayoutId id="2147488744" r:id="rId1"/>
    <p:sldLayoutId id="2147488745" r:id="rId2"/>
    <p:sldLayoutId id="2147488746" r:id="rId3"/>
    <p:sldLayoutId id="2147488747" r:id="rId4"/>
    <p:sldLayoutId id="2147488748" r:id="rId5"/>
    <p:sldLayoutId id="2147488749" r:id="rId6"/>
    <p:sldLayoutId id="2147488750" r:id="rId7"/>
    <p:sldLayoutId id="2147488751" r:id="rId8"/>
    <p:sldLayoutId id="2147488752" r:id="rId9"/>
    <p:sldLayoutId id="2147488753" r:id="rId10"/>
    <p:sldLayoutId id="2147488754" r:id="rId11"/>
  </p:sldLayoutIdLst>
  <p:hf hdr="0" ftr="0" dt="0"/>
  <p:txStyles>
    <p:titleStyle>
      <a:lvl1pPr algn="l" defTabSz="914400" rtl="0" eaLnBrk="1" latinLnBrk="0" hangingPunct="1">
        <a:spcBef>
          <a:spcPct val="0"/>
        </a:spcBef>
        <a:buNone/>
        <a:defRPr sz="4400" b="1" kern="120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600" b="1"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3200" b="1"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800" b="1"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6858000" y="6356351"/>
            <a:ext cx="2057400" cy="365125"/>
          </a:xfrm>
          <a:prstGeom prst="rect">
            <a:avLst/>
          </a:prstGeom>
        </p:spPr>
        <p:txBody>
          <a:bodyPr vert="horz" lIns="91440" tIns="45720" rIns="91440" bIns="45720" rtlCol="0" anchor="ctr"/>
          <a:lstStyle>
            <a:lvl1pPr algn="r">
              <a:defRPr sz="2000">
                <a:solidFill>
                  <a:schemeClr val="tx1">
                    <a:tint val="75000"/>
                  </a:schemeClr>
                </a:solidFill>
                <a:latin typeface="+mj-lt"/>
              </a:defRPr>
            </a:lvl1pPr>
          </a:lstStyle>
          <a:p>
            <a:fld id="{D4D2B188-1D62-4FCA-8363-938AD4629BBB}" type="slidenum">
              <a:rPr lang="en-US" smtClean="0">
                <a:solidFill>
                  <a:prstClr val="black">
                    <a:tint val="75000"/>
                  </a:prstClr>
                </a:solidFill>
                <a:latin typeface="Calibri Light"/>
              </a:rPr>
              <a:pPr/>
              <a:t>‹#›</a:t>
            </a:fld>
            <a:r>
              <a:rPr lang="en-US">
                <a:solidFill>
                  <a:prstClr val="black">
                    <a:tint val="75000"/>
                  </a:prstClr>
                </a:solidFill>
                <a:latin typeface="Calibri Light"/>
              </a:rPr>
              <a:t>/4</a:t>
            </a:r>
          </a:p>
        </p:txBody>
      </p:sp>
    </p:spTree>
    <p:extLst>
      <p:ext uri="{BB962C8B-B14F-4D97-AF65-F5344CB8AC3E}">
        <p14:creationId xmlns:p14="http://schemas.microsoft.com/office/powerpoint/2010/main" val="803328184"/>
      </p:ext>
    </p:extLst>
  </p:cSld>
  <p:clrMap bg1="lt1" tx1="dk1" bg2="lt2" tx2="dk2" accent1="accent1" accent2="accent2" accent3="accent3" accent4="accent4" accent5="accent5" accent6="accent6" hlink="hlink" folHlink="folHlink"/>
  <p:sldLayoutIdLst>
    <p:sldLayoutId id="2147488805" r:id="rId1"/>
    <p:sldLayoutId id="2147488806" r:id="rId2"/>
    <p:sldLayoutId id="2147488807" r:id="rId3"/>
    <p:sldLayoutId id="2147488808" r:id="rId4"/>
    <p:sldLayoutId id="2147488809" r:id="rId5"/>
    <p:sldLayoutId id="2147488810" r:id="rId6"/>
    <p:sldLayoutId id="2147488811" r:id="rId7"/>
    <p:sldLayoutId id="2147488812" r:id="rId8"/>
    <p:sldLayoutId id="2147488813" r:id="rId9"/>
    <p:sldLayoutId id="2147488814" r:id="rId10"/>
    <p:sldLayoutId id="2147488815"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6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a:extLst>
              <a:ext uri="{FF2B5EF4-FFF2-40B4-BE49-F238E27FC236}">
                <a16:creationId xmlns:a16="http://schemas.microsoft.com/office/drawing/2014/main" id="{D2A1118F-5AEB-1E4F-91F1-AAD0EF8B94DD}"/>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a:extLst>
              <a:ext uri="{FF2B5EF4-FFF2-40B4-BE49-F238E27FC236}">
                <a16:creationId xmlns:a16="http://schemas.microsoft.com/office/drawing/2014/main" id="{6D270052-F7BE-8348-A64B-192F0F84E230}"/>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D4894F77-4824-1C4D-B980-C0F4BA1A550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57C535B2-C077-3C46-A187-4CBEF0169A1B}"/>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smtClean="0">
                <a:solidFill>
                  <a:srgbClr val="000000"/>
                </a:solidFill>
                <a:latin typeface="Garamond" panose="02020404030301010803" pitchFamily="18" charset="0"/>
                <a:cs typeface="Arial" panose="020B0604020202020204" pitchFamily="34" charset="0"/>
              </a:defRPr>
            </a:lvl1pPr>
          </a:lstStyle>
          <a:p>
            <a:pPr>
              <a:defRPr/>
            </a:pPr>
            <a:fld id="{AF8AB043-1D33-1946-871F-639FD9DFAC19}" type="slidenum">
              <a:rPr lang="en-US" altLang="en-US"/>
              <a:pPr>
                <a:defRPr/>
              </a:pPr>
              <a:t>‹#›</a:t>
            </a:fld>
            <a:endParaRPr lang="en-US" altLang="en-US"/>
          </a:p>
        </p:txBody>
      </p:sp>
      <p:sp>
        <p:nvSpPr>
          <p:cNvPr id="1030" name="Line 1032">
            <a:extLst>
              <a:ext uri="{FF2B5EF4-FFF2-40B4-BE49-F238E27FC236}">
                <a16:creationId xmlns:a16="http://schemas.microsoft.com/office/drawing/2014/main" id="{4245D39E-8948-0B44-AA3A-86720DC03584}"/>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033">
            <a:extLst>
              <a:ext uri="{FF2B5EF4-FFF2-40B4-BE49-F238E27FC236}">
                <a16:creationId xmlns:a16="http://schemas.microsoft.com/office/drawing/2014/main" id="{11EABD36-339A-AE41-A37E-CEB75DC7CEF9}"/>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737050443"/>
      </p:ext>
    </p:extLst>
  </p:cSld>
  <p:clrMap bg1="lt1" tx1="dk1" bg2="lt2" tx2="dk2" accent1="accent1" accent2="accent2" accent3="accent3" accent4="accent4" accent5="accent5" accent6="accent6" hlink="hlink" folHlink="folHlink"/>
  <p:sldLayoutIdLst>
    <p:sldLayoutId id="2147488817" r:id="rId1"/>
    <p:sldLayoutId id="2147488818" r:id="rId2"/>
    <p:sldLayoutId id="2147488819" r:id="rId3"/>
    <p:sldLayoutId id="2147488820" r:id="rId4"/>
    <p:sldLayoutId id="2147488821" r:id="rId5"/>
    <p:sldLayoutId id="2147488822" r:id="rId6"/>
    <p:sldLayoutId id="2147488823" r:id="rId7"/>
    <p:sldLayoutId id="2147488824" r:id="rId8"/>
    <p:sldLayoutId id="2147488825" r:id="rId9"/>
    <p:sldLayoutId id="2147488826" r:id="rId10"/>
    <p:sldLayoutId id="2147488827" r:id="rId11"/>
    <p:sldLayoutId id="2147488828"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2042112"/>
      </p:ext>
    </p:extLst>
  </p:cSld>
  <p:clrMap bg1="lt1" tx1="dk1" bg2="lt2" tx2="dk2" accent1="accent1" accent2="accent2" accent3="accent3" accent4="accent4" accent5="accent5" accent6="accent6" hlink="hlink" folHlink="folHlink"/>
  <p:sldLayoutIdLst>
    <p:sldLayoutId id="2147488830" r:id="rId1"/>
    <p:sldLayoutId id="2147488831"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png"/>
          <p:cNvPicPr>
            <a:picLocks noChangeAspect="1"/>
          </p:cNvPicPr>
          <p:nvPr userDrawn="1"/>
        </p:nvPicPr>
        <p:blipFill>
          <a:blip r:embed="rId15"/>
          <a:stretch>
            <a:fillRect/>
          </a:stretch>
        </p:blipFill>
        <p:spPr>
          <a:xfrm>
            <a:off x="4053359" y="264849"/>
            <a:ext cx="5102012" cy="542508"/>
          </a:xfrm>
          <a:prstGeom prst="rect">
            <a:avLst/>
          </a:prstGeom>
        </p:spPr>
      </p:pic>
      <p:sp>
        <p:nvSpPr>
          <p:cNvPr id="8" name="Title Placeholder 1"/>
          <p:cNvSpPr>
            <a:spLocks noGrp="1"/>
          </p:cNvSpPr>
          <p:nvPr>
            <p:ph type="title"/>
          </p:nvPr>
        </p:nvSpPr>
        <p:spPr>
          <a:xfrm>
            <a:off x="299306" y="274638"/>
            <a:ext cx="8387494" cy="532719"/>
          </a:xfrm>
          <a:prstGeom prst="rect">
            <a:avLst/>
          </a:prstGeom>
        </p:spPr>
        <p:txBody>
          <a:bodyPr vert="horz" lIns="91440" tIns="45720" rIns="91440" bIns="45720" rtlCol="0" anchor="ctr">
            <a:noAutofit/>
          </a:bodyPr>
          <a:lstStyle/>
          <a:p>
            <a:r>
              <a:rPr lang="en-US" dirty="0"/>
              <a:t>Click edit Master title style</a:t>
            </a:r>
          </a:p>
        </p:txBody>
      </p:sp>
      <p:pic>
        <p:nvPicPr>
          <p:cNvPr id="9" name="Picture 8" descr="footer.png"/>
          <p:cNvPicPr>
            <a:picLocks noChangeAspect="1"/>
          </p:cNvPicPr>
          <p:nvPr userDrawn="1"/>
        </p:nvPicPr>
        <p:blipFill>
          <a:blip r:embed="rId16"/>
          <a:stretch>
            <a:fillRect/>
          </a:stretch>
        </p:blipFill>
        <p:spPr>
          <a:xfrm>
            <a:off x="-27215" y="6267135"/>
            <a:ext cx="9189720" cy="611833"/>
          </a:xfrm>
          <a:prstGeom prst="rect">
            <a:avLst/>
          </a:prstGeom>
          <a:ln>
            <a:noFill/>
          </a:ln>
        </p:spPr>
      </p:pic>
      <p:pic>
        <p:nvPicPr>
          <p:cNvPr id="10" name="Picture 9" descr="ecelogorb.psd"/>
          <p:cNvPicPr>
            <a:picLocks noChangeAspect="1"/>
          </p:cNvPicPr>
          <p:nvPr userDrawn="1"/>
        </p:nvPicPr>
        <p:blipFill>
          <a:blip r:embed="rId17">
            <a:lum bright="-8000"/>
          </a:blip>
          <a:stretch>
            <a:fillRect/>
          </a:stretch>
        </p:blipFill>
        <p:spPr>
          <a:xfrm>
            <a:off x="193350" y="6294367"/>
            <a:ext cx="2563296" cy="512659"/>
          </a:xfrm>
          <a:prstGeom prst="rect">
            <a:avLst/>
          </a:prstGeom>
          <a:effectLst/>
        </p:spPr>
      </p:pic>
      <p:pic>
        <p:nvPicPr>
          <p:cNvPr id="11" name="Picture 10" descr="CMU_logo_horiz_black.eps"/>
          <p:cNvPicPr>
            <a:picLocks noChangeAspect="1"/>
          </p:cNvPicPr>
          <p:nvPr userDrawn="1"/>
        </p:nvPicPr>
        <p:blipFill>
          <a:blip r:embed="rId18"/>
          <a:stretch>
            <a:fillRect/>
          </a:stretch>
        </p:blipFill>
        <p:spPr>
          <a:xfrm>
            <a:off x="5263668" y="6393688"/>
            <a:ext cx="3714414" cy="337908"/>
          </a:xfrm>
          <a:prstGeom prst="rect">
            <a:avLst/>
          </a:prstGeom>
          <a:effectLst/>
        </p:spPr>
      </p:pic>
    </p:spTree>
    <p:extLst>
      <p:ext uri="{BB962C8B-B14F-4D97-AF65-F5344CB8AC3E}">
        <p14:creationId xmlns:p14="http://schemas.microsoft.com/office/powerpoint/2010/main" val="1092185447"/>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20" r:id="rId10"/>
    <p:sldLayoutId id="2147483921" r:id="rId11"/>
    <p:sldLayoutId id="2147483922" r:id="rId12"/>
    <p:sldLayoutId id="2147483923" r:id="rId13"/>
  </p:sldLayoutIdLst>
  <p:txStyles>
    <p:titleStyle>
      <a:lvl1pPr algn="l" defTabSz="457200" rtl="0" eaLnBrk="1" latinLnBrk="0" hangingPunct="1">
        <a:spcBef>
          <a:spcPct val="0"/>
        </a:spcBef>
        <a:buNone/>
        <a:defRPr sz="3600" kern="1200">
          <a:solidFill>
            <a:schemeClr val="tx1"/>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44848149"/>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55D46416-474E-184B-A5AD-7D0BC91A8C60}"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print"/>
          <a:stretch>
            <a:fillRect/>
          </a:stretch>
        </p:blipFill>
        <p:spPr>
          <a:xfrm>
            <a:off x="179512" y="6525344"/>
            <a:ext cx="1080120" cy="312522"/>
          </a:xfrm>
          <a:prstGeom prst="rect">
            <a:avLst/>
          </a:prstGeom>
        </p:spPr>
      </p:pic>
    </p:spTree>
    <p:extLst>
      <p:ext uri="{BB962C8B-B14F-4D97-AF65-F5344CB8AC3E}">
        <p14:creationId xmlns:p14="http://schemas.microsoft.com/office/powerpoint/2010/main" val="1194972499"/>
      </p:ext>
    </p:extLst>
  </p:cSld>
  <p:clrMap bg1="lt1" tx1="dk1" bg2="lt2" tx2="dk2" accent1="accent1" accent2="accent2" accent3="accent3" accent4="accent4" accent5="accent5" accent6="accent6" hlink="hlink" folHlink="folHlink"/>
  <p:sldLayoutIdLst>
    <p:sldLayoutId id="2147484075" r:id="rId1"/>
    <p:sldLayoutId id="2147484076" r:id="rId2"/>
    <p:sldLayoutId id="2147484077" r:id="rId3"/>
    <p:sldLayoutId id="2147484078" r:id="rId4"/>
    <p:sldLayoutId id="2147484079" r:id="rId5"/>
    <p:sldLayoutId id="2147484080" r:id="rId6"/>
    <p:sldLayoutId id="2147484081" r:id="rId7"/>
    <p:sldLayoutId id="2147484082" r:id="rId8"/>
    <p:sldLayoutId id="2147484083" r:id="rId9"/>
    <p:sldLayoutId id="2147484084" r:id="rId10"/>
    <p:sldLayoutId id="2147484085" r:id="rId11"/>
    <p:sldLayoutId id="214748408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omutlu@gmail.com" TargetMode="External"/><Relationship Id="rId7"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1.png"/><Relationship Id="rId4" Type="http://schemas.openxmlformats.org/officeDocument/2006/relationships/hyperlink" Target="https://people.inf.ethz.ch/omutlu"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3" Type="http://schemas.openxmlformats.org/officeDocument/2006/relationships/image" Target="../media/image80.tiff"/><Relationship Id="rId2" Type="http://schemas.openxmlformats.org/officeDocument/2006/relationships/image" Target="../media/image79.png"/><Relationship Id="rId1" Type="http://schemas.openxmlformats.org/officeDocument/2006/relationships/slideLayout" Target="../slideLayouts/slideLayout248.xml"/></Relationships>
</file>

<file path=ppt/slides/_rels/slide10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79.png"/><Relationship Id="rId1" Type="http://schemas.openxmlformats.org/officeDocument/2006/relationships/slideLayout" Target="../slideLayouts/slideLayout248.xml"/><Relationship Id="rId6" Type="http://schemas.openxmlformats.org/officeDocument/2006/relationships/image" Target="../media/image80.tiff"/><Relationship Id="rId5" Type="http://schemas.openxmlformats.org/officeDocument/2006/relationships/image" Target="../media/image30.jpeg"/><Relationship Id="rId4" Type="http://schemas.openxmlformats.org/officeDocument/2006/relationships/image" Target="../media/image32.png"/></Relationships>
</file>

<file path=ppt/slides/_rels/slide10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48.xml"/></Relationships>
</file>

<file path=ppt/slides/_rels/slide10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48.xml"/></Relationships>
</file>

<file path=ppt/slides/_rels/slide109.xml.rels><?xml version="1.0" encoding="UTF-8" standalone="yes"?>
<Relationships xmlns="http://schemas.openxmlformats.org/package/2006/relationships"><Relationship Id="rId3" Type="http://schemas.openxmlformats.org/officeDocument/2006/relationships/hyperlink" Target="http://www.cs.arizona.edu/hpca9/" TargetMode="External"/><Relationship Id="rId2" Type="http://schemas.openxmlformats.org/officeDocument/2006/relationships/hyperlink" Target="https://people.inf.ethz.ch/omutlu/pub/mutlu_hpca03.pdf" TargetMode="External"/><Relationship Id="rId1" Type="http://schemas.openxmlformats.org/officeDocument/2006/relationships/slideLayout" Target="../slideLayouts/slideLayout469.xml"/><Relationship Id="rId5" Type="http://schemas.openxmlformats.org/officeDocument/2006/relationships/image" Target="../media/image82.tiff"/><Relationship Id="rId4" Type="http://schemas.openxmlformats.org/officeDocument/2006/relationships/hyperlink" Target="https://people.inf.ethz.ch/omutlu/pub/mutlu_hpca03_talk.pdf"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83.tiff"/><Relationship Id="rId1" Type="http://schemas.openxmlformats.org/officeDocument/2006/relationships/slideLayout" Target="../slideLayouts/slideLayout248.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48.xml"/></Relationships>
</file>

<file path=ppt/slides/_rels/slide1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84.png"/><Relationship Id="rId1" Type="http://schemas.openxmlformats.org/officeDocument/2006/relationships/slideLayout" Target="../slideLayouts/slideLayout248.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86.tiff"/><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hyperlink" Target="https://www.asplos2018.org/" TargetMode="External"/><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13.xml"/><Relationship Id="rId4" Type="http://schemas.openxmlformats.org/officeDocument/2006/relationships/image" Target="../media/image44.tiff"/></Relationships>
</file>

<file path=ppt/slides/_rels/slide11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48.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48.xml"/></Relationships>
</file>

<file path=ppt/slides/_rels/slide12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380.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380.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91.xml"/></Relationships>
</file>

<file path=ppt/slides/_rels/slide12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80.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48.xml"/></Relationships>
</file>

<file path=ppt/slides/_rels/slide127.xml.rels><?xml version="1.0" encoding="UTF-8" standalone="yes"?>
<Relationships xmlns="http://schemas.openxmlformats.org/package/2006/relationships"><Relationship Id="rId3" Type="http://schemas.openxmlformats.org/officeDocument/2006/relationships/image" Target="../media/image89.tiff"/><Relationship Id="rId2" Type="http://schemas.openxmlformats.org/officeDocument/2006/relationships/image" Target="../media/image88.tiff"/><Relationship Id="rId1" Type="http://schemas.openxmlformats.org/officeDocument/2006/relationships/slideLayout" Target="../slideLayouts/slideLayout13.xml"/></Relationships>
</file>

<file path=ppt/slides/_rels/slide12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248.xml"/><Relationship Id="rId6" Type="http://schemas.openxmlformats.org/officeDocument/2006/relationships/chart" Target="../charts/chart2.xml"/><Relationship Id="rId5" Type="http://schemas.openxmlformats.org/officeDocument/2006/relationships/image" Target="../media/image93.png"/><Relationship Id="rId4" Type="http://schemas.openxmlformats.org/officeDocument/2006/relationships/image" Target="../media/image92.jpe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48.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48.xml"/></Relationships>
</file>

<file path=ppt/slides/_rels/slide131.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48.xml"/></Relationships>
</file>

<file path=ppt/slides/_rels/slide132.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48.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48.xml"/></Relationships>
</file>

<file path=ppt/slides/_rels/slide134.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48.xml"/></Relationships>
</file>

<file path=ppt/slides/_rels/slide13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248.xml"/></Relationships>
</file>

<file path=ppt/slides/_rels/slide136.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48.xml"/></Relationships>
</file>

<file path=ppt/slides/_rels/slide137.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99.jpg"/><Relationship Id="rId2" Type="http://schemas.openxmlformats.org/officeDocument/2006/relationships/image" Target="../media/image95.png"/><Relationship Id="rId1" Type="http://schemas.openxmlformats.org/officeDocument/2006/relationships/slideLayout" Target="../slideLayouts/slideLayout591.xml"/><Relationship Id="rId6" Type="http://schemas.openxmlformats.org/officeDocument/2006/relationships/image" Target="../media/image98.png"/><Relationship Id="rId5" Type="http://schemas.openxmlformats.org/officeDocument/2006/relationships/image" Target="../media/image1.png"/><Relationship Id="rId4" Type="http://schemas.openxmlformats.org/officeDocument/2006/relationships/image" Target="../media/image97.png"/></Relationships>
</file>

<file path=ppt/slides/_rels/slide13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03.png"/><Relationship Id="rId2" Type="http://schemas.openxmlformats.org/officeDocument/2006/relationships/notesSlide" Target="../notesSlides/notesSlide21.xml"/><Relationship Id="rId1" Type="http://schemas.openxmlformats.org/officeDocument/2006/relationships/slideLayout" Target="../slideLayouts/slideLayout592.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13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png"/><Relationship Id="rId7"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59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592.xml"/></Relationships>
</file>

<file path=ppt/slides/_rels/slide1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59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48.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14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14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13.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369.xml"/></Relationships>
</file>

<file path=ppt/slides/_rels/slide147.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666.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47.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626.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6.xml"/><Relationship Id="rId1" Type="http://schemas.openxmlformats.org/officeDocument/2006/relationships/slideLayout" Target="../slideLayouts/slideLayout655.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626.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25.xml"/></Relationships>
</file>

<file path=ppt/slides/_rels/slide15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649.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649.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649.xml"/></Relationships>
</file>

<file path=ppt/slides/_rels/slide161.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649.xml"/><Relationship Id="rId4" Type="http://schemas.openxmlformats.org/officeDocument/2006/relationships/chart" Target="../charts/chart10.xml"/></Relationships>
</file>

<file path=ppt/slides/_rels/slide162.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8.xml"/><Relationship Id="rId1" Type="http://schemas.openxmlformats.org/officeDocument/2006/relationships/slideLayout" Target="../slideLayouts/slideLayout649.xml"/><Relationship Id="rId6" Type="http://schemas.openxmlformats.org/officeDocument/2006/relationships/chart" Target="../charts/chart14.xml"/><Relationship Id="rId5" Type="http://schemas.openxmlformats.org/officeDocument/2006/relationships/chart" Target="../charts/chart13.xml"/><Relationship Id="rId4" Type="http://schemas.openxmlformats.org/officeDocument/2006/relationships/chart" Target="../charts/chart1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369.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369.xml"/></Relationships>
</file>

<file path=ppt/slides/_rels/slide165.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29.xml"/><Relationship Id="rId1" Type="http://schemas.openxmlformats.org/officeDocument/2006/relationships/slideLayout" Target="../slideLayouts/slideLayout723.xml"/><Relationship Id="rId5" Type="http://schemas.openxmlformats.org/officeDocument/2006/relationships/image" Target="../media/image109.png"/><Relationship Id="rId4" Type="http://schemas.openxmlformats.org/officeDocument/2006/relationships/image" Target="../media/image108.jpeg"/></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24.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24.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24.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24.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hyperlink" Target="http://hpca2019.seas.gwu.edu/" TargetMode="External"/><Relationship Id="rId2" Type="http://schemas.openxmlformats.org/officeDocument/2006/relationships/hyperlink" Target="https://people.inf.ethz.ch/omutlu/pub/drange-dram-latency-based-true-random-number-generator_hpca19.pdf" TargetMode="External"/><Relationship Id="rId1" Type="http://schemas.openxmlformats.org/officeDocument/2006/relationships/slideLayout" Target="../slideLayouts/slideLayout272.xml"/><Relationship Id="rId4" Type="http://schemas.openxmlformats.org/officeDocument/2006/relationships/image" Target="../media/image110.png"/></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112.png"/></Relationships>
</file>

<file path=ppt/slides/_rels/slide174.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114.jpeg"/></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177.xml.rels><?xml version="1.0" encoding="UTF-8" standalone="yes"?>
<Relationships xmlns="http://schemas.openxmlformats.org/package/2006/relationships"><Relationship Id="rId8" Type="http://schemas.openxmlformats.org/officeDocument/2006/relationships/image" Target="../media/image121.jpeg"/><Relationship Id="rId13" Type="http://schemas.openxmlformats.org/officeDocument/2006/relationships/image" Target="../media/image126.tiff"/><Relationship Id="rId3" Type="http://schemas.openxmlformats.org/officeDocument/2006/relationships/image" Target="../media/image116.jpeg"/><Relationship Id="rId7" Type="http://schemas.openxmlformats.org/officeDocument/2006/relationships/image" Target="../media/image120.jpeg"/><Relationship Id="rId12" Type="http://schemas.openxmlformats.org/officeDocument/2006/relationships/image" Target="../media/image125.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119.jpeg"/><Relationship Id="rId11" Type="http://schemas.openxmlformats.org/officeDocument/2006/relationships/image" Target="../media/image124.png"/><Relationship Id="rId5" Type="http://schemas.openxmlformats.org/officeDocument/2006/relationships/image" Target="../media/image118.png"/><Relationship Id="rId10" Type="http://schemas.openxmlformats.org/officeDocument/2006/relationships/image" Target="../media/image123.png"/><Relationship Id="rId4" Type="http://schemas.openxmlformats.org/officeDocument/2006/relationships/image" Target="../media/image117.png"/><Relationship Id="rId9" Type="http://schemas.openxmlformats.org/officeDocument/2006/relationships/image" Target="../media/image122.png"/></Relationships>
</file>

<file path=ppt/slides/_rels/slide178.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notesSlide" Target="../notesSlides/notesSlide38.xml"/><Relationship Id="rId7" Type="http://schemas.openxmlformats.org/officeDocument/2006/relationships/image" Target="../media/image127.emf"/><Relationship Id="rId2" Type="http://schemas.openxmlformats.org/officeDocument/2006/relationships/slideLayout" Target="../slideLayouts/slideLayout498.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130.jpeg"/><Relationship Id="rId4" Type="http://schemas.openxmlformats.org/officeDocument/2006/relationships/image" Target="../media/image129.png"/><Relationship Id="rId9" Type="http://schemas.openxmlformats.org/officeDocument/2006/relationships/image" Target="../media/image128.emf"/></Relationships>
</file>

<file path=ppt/slides/_rels/slide179.xml.rels><?xml version="1.0" encoding="UTF-8" standalone="yes"?>
<Relationships xmlns="http://schemas.openxmlformats.org/package/2006/relationships"><Relationship Id="rId3" Type="http://schemas.openxmlformats.org/officeDocument/2006/relationships/hyperlink" Target="https://commons.wikimedia.org/w/index.php?curid=30550950" TargetMode="External"/><Relationship Id="rId2" Type="http://schemas.openxmlformats.org/officeDocument/2006/relationships/image" Target="../media/image29.png"/><Relationship Id="rId1" Type="http://schemas.openxmlformats.org/officeDocument/2006/relationships/slideLayout" Target="../slideLayouts/slideLayout24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notesSlide" Target="../notesSlides/notesSlide39.xml"/><Relationship Id="rId7" Type="http://schemas.openxmlformats.org/officeDocument/2006/relationships/image" Target="../media/image127.emf"/><Relationship Id="rId2" Type="http://schemas.openxmlformats.org/officeDocument/2006/relationships/slideLayout" Target="../slideLayouts/slideLayout498.xml"/><Relationship Id="rId1" Type="http://schemas.openxmlformats.org/officeDocument/2006/relationships/vmlDrawing" Target="../drawings/vmlDrawing2.vml"/><Relationship Id="rId6" Type="http://schemas.openxmlformats.org/officeDocument/2006/relationships/oleObject" Target="../embeddings/oleObject1.bin"/><Relationship Id="rId5" Type="http://schemas.openxmlformats.org/officeDocument/2006/relationships/image" Target="../media/image130.jpeg"/><Relationship Id="rId10" Type="http://schemas.openxmlformats.org/officeDocument/2006/relationships/image" Target="../media/image131.jpeg"/><Relationship Id="rId4" Type="http://schemas.openxmlformats.org/officeDocument/2006/relationships/image" Target="../media/image129.png"/><Relationship Id="rId9" Type="http://schemas.openxmlformats.org/officeDocument/2006/relationships/image" Target="../media/image128.emf"/></Relationships>
</file>

<file path=ppt/slides/_rels/slide181.xml.rels><?xml version="1.0" encoding="UTF-8" standalone="yes"?>
<Relationships xmlns="http://schemas.openxmlformats.org/package/2006/relationships"><Relationship Id="rId3" Type="http://schemas.openxmlformats.org/officeDocument/2006/relationships/image" Target="../media/image132.tiff"/><Relationship Id="rId2" Type="http://schemas.openxmlformats.org/officeDocument/2006/relationships/notesSlide" Target="../notesSlides/notesSlide40.xml"/><Relationship Id="rId1" Type="http://schemas.openxmlformats.org/officeDocument/2006/relationships/slideLayout" Target="../slideLayouts/slideLayout515.xml"/><Relationship Id="rId5" Type="http://schemas.openxmlformats.org/officeDocument/2006/relationships/hyperlink" Target="http://mrfast.sourceforge.net/" TargetMode="External"/><Relationship Id="rId4" Type="http://schemas.openxmlformats.org/officeDocument/2006/relationships/image" Target="../media/image133.tiff"/></Relationships>
</file>

<file path=ppt/slides/_rels/slide182.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48.xml"/></Relationships>
</file>

<file path=ppt/slides/_rels/slide184.xml.rels><?xml version="1.0" encoding="UTF-8" standalone="yes"?>
<Relationships xmlns="http://schemas.openxmlformats.org/package/2006/relationships"><Relationship Id="rId3" Type="http://schemas.openxmlformats.org/officeDocument/2006/relationships/image" Target="../media/image134.tiff"/><Relationship Id="rId2" Type="http://schemas.openxmlformats.org/officeDocument/2006/relationships/hyperlink" Target="http://mrfast.sourceforge.net/" TargetMode="External"/><Relationship Id="rId1" Type="http://schemas.openxmlformats.org/officeDocument/2006/relationships/slideLayout" Target="../slideLayouts/slideLayout515.xml"/></Relationships>
</file>

<file path=ppt/slides/_rels/slide185.xml.rels><?xml version="1.0" encoding="UTF-8" standalone="yes"?>
<Relationships xmlns="http://schemas.openxmlformats.org/package/2006/relationships"><Relationship Id="rId3" Type="http://schemas.openxmlformats.org/officeDocument/2006/relationships/hyperlink" Target="https://github.com/CMU-SAFARI/Shifted-Hamming-Distance" TargetMode="External"/><Relationship Id="rId2" Type="http://schemas.openxmlformats.org/officeDocument/2006/relationships/image" Target="../media/image135.tiff"/><Relationship Id="rId1" Type="http://schemas.openxmlformats.org/officeDocument/2006/relationships/slideLayout" Target="../slideLayouts/slideLayout515.xml"/></Relationships>
</file>

<file path=ppt/slides/_rels/slide186.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498.xml"/><Relationship Id="rId1" Type="http://schemas.openxmlformats.org/officeDocument/2006/relationships/vmlDrawing" Target="../drawings/vmlDrawing3.vml"/><Relationship Id="rId6" Type="http://schemas.openxmlformats.org/officeDocument/2006/relationships/image" Target="../media/image137.jpeg"/><Relationship Id="rId5" Type="http://schemas.openxmlformats.org/officeDocument/2006/relationships/image" Target="../media/image136.emf"/><Relationship Id="rId4" Type="http://schemas.openxmlformats.org/officeDocument/2006/relationships/oleObject" Target="../embeddings/oleObject3.bin"/></Relationships>
</file>

<file path=ppt/slides/_rels/slide187.xml.rels><?xml version="1.0" encoding="UTF-8" standalone="yes"?>
<Relationships xmlns="http://schemas.openxmlformats.org/package/2006/relationships"><Relationship Id="rId3" Type="http://schemas.openxmlformats.org/officeDocument/2006/relationships/hyperlink" Target="http://bioinformatics.oxfordjournals.org/" TargetMode="External"/><Relationship Id="rId2" Type="http://schemas.openxmlformats.org/officeDocument/2006/relationships/hyperlink" Target="https://people.inf.ethz.ch/omutlu/pub/gatekeeper_FPGA-genome-prealignment-accelerator_bionformatics17.pdf" TargetMode="External"/><Relationship Id="rId1" Type="http://schemas.openxmlformats.org/officeDocument/2006/relationships/slideLayout" Target="../slideLayouts/slideLayout2.xml"/><Relationship Id="rId6" Type="http://schemas.openxmlformats.org/officeDocument/2006/relationships/image" Target="../media/image138.tiff"/><Relationship Id="rId5" Type="http://schemas.openxmlformats.org/officeDocument/2006/relationships/hyperlink" Target="https://academic.oup.com/bioinformatics/article-lookup/doi/10.1093/bioinformatics/btx342" TargetMode="External"/><Relationship Id="rId4" Type="http://schemas.openxmlformats.org/officeDocument/2006/relationships/hyperlink" Target="https://github.com/BilkentCompGen/GateKeeper" TargetMode="Externa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3" Type="http://schemas.openxmlformats.org/officeDocument/2006/relationships/hyperlink" Target="http://apbc2018.bio.keio.ac.jp/" TargetMode="External"/><Relationship Id="rId2" Type="http://schemas.openxmlformats.org/officeDocument/2006/relationships/hyperlink" Target="http://www.biomedcentral.com/bmcgenomics/" TargetMode="External"/><Relationship Id="rId1" Type="http://schemas.openxmlformats.org/officeDocument/2006/relationships/slideLayout" Target="../slideLayouts/slideLayout2.xml"/><Relationship Id="rId5" Type="http://schemas.openxmlformats.org/officeDocument/2006/relationships/image" Target="../media/image139.png"/><Relationship Id="rId4" Type="http://schemas.openxmlformats.org/officeDocument/2006/relationships/hyperlink" Target="https://arxiv.org/pdf/1711.01177.pdf"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48.xml"/></Relationships>
</file>

<file path=ppt/slides/_rels/slide191.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hyperlink" Target="https://arxiv.org/pdf/1711.08774.pdf" TargetMode="External"/><Relationship Id="rId1" Type="http://schemas.openxmlformats.org/officeDocument/2006/relationships/slideLayout" Target="../slideLayouts/slideLayout2.xml"/><Relationship Id="rId4" Type="http://schemas.openxmlformats.org/officeDocument/2006/relationships/image" Target="../media/image122.png"/></Relationships>
</file>

<file path=ppt/slides/_rels/slide192.xml.rels><?xml version="1.0" encoding="UTF-8" standalone="yes"?>
<Relationships xmlns="http://schemas.openxmlformats.org/package/2006/relationships"><Relationship Id="rId2" Type="http://schemas.openxmlformats.org/officeDocument/2006/relationships/image" Target="../media/image141.tiff"/><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47.xml"/></Relationships>
</file>

<file path=ppt/slides/_rels/slide196.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48.xml"/></Relationships>
</file>

<file path=ppt/slides/_rels/slide197.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248.xml"/></Relationships>
</file>

<file path=ppt/slides/_rels/slide198.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248.xml"/><Relationship Id="rId4" Type="http://schemas.openxmlformats.org/officeDocument/2006/relationships/image" Target="../media/image145.png"/></Relationships>
</file>

<file path=ppt/slides/_rels/slide199.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44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7.xml"/></Relationships>
</file>

<file path=ppt/slides/_rels/slide200.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248.xml"/></Relationships>
</file>

<file path=ppt/slides/_rels/slide201.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248.xml"/></Relationships>
</file>

<file path=ppt/slides/_rels/slide202.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jpeg"/><Relationship Id="rId1" Type="http://schemas.openxmlformats.org/officeDocument/2006/relationships/slideLayout" Target="../slideLayouts/slideLayout446.xml"/></Relationships>
</file>

<file path=ppt/slides/_rels/slide203.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712.xml"/></Relationships>
</file>

<file path=ppt/slides/_rels/slide204.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52.jpeg"/><Relationship Id="rId1" Type="http://schemas.openxmlformats.org/officeDocument/2006/relationships/slideLayout" Target="../slideLayouts/slideLayout248.xml"/><Relationship Id="rId4" Type="http://schemas.openxmlformats.org/officeDocument/2006/relationships/hyperlink" Target="https://commons.wikimedia.org/w/index.php?curid=31493356" TargetMode="External"/></Relationships>
</file>

<file path=ppt/slides/_rels/slide20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46.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48.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48.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48.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48.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37.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48.xml"/></Relationships>
</file>

<file path=ppt/slides/_rels/slide211.xml.rels><?xml version="1.0" encoding="UTF-8" standalone="yes"?>
<Relationships xmlns="http://schemas.openxmlformats.org/package/2006/relationships"><Relationship Id="rId3" Type="http://schemas.openxmlformats.org/officeDocument/2006/relationships/hyperlink" Target="mailto:omutlu@gmail.com" TargetMode="External"/><Relationship Id="rId7" Type="http://schemas.openxmlformats.org/officeDocument/2006/relationships/image" Target="../media/image10.jpeg"/><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1.png"/><Relationship Id="rId4" Type="http://schemas.openxmlformats.org/officeDocument/2006/relationships/hyperlink" Target="https://people.inf.ethz.ch/omutlu" TargetMode="Externa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313.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313.xml"/></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36.xml"/></Relationships>
</file>

<file path=ppt/slides/_rels/slide215.xml.rels><?xml version="1.0" encoding="UTF-8" standalone="yes"?>
<Relationships xmlns="http://schemas.openxmlformats.org/package/2006/relationships"><Relationship Id="rId3" Type="http://schemas.openxmlformats.org/officeDocument/2006/relationships/hyperlink" Target="https://www.youtube.com/playlist?list=PL5Q2soXY2Zi-HXxomthrpDpMJm05P6J9x" TargetMode="External"/><Relationship Id="rId2" Type="http://schemas.openxmlformats.org/officeDocument/2006/relationships/hyperlink" Target="https://people.inf.ethz.ch/omutlu/acaces2018.html" TargetMode="External"/><Relationship Id="rId1" Type="http://schemas.openxmlformats.org/officeDocument/2006/relationships/slideLayout" Target="../slideLayouts/slideLayout137.xml"/><Relationship Id="rId4" Type="http://schemas.openxmlformats.org/officeDocument/2006/relationships/hyperlink" Target="https://people.inf.ethz.ch/omutlu/projects.htm" TargetMode="External"/></Relationships>
</file>

<file path=ppt/slides/_rels/slide216.xml.rels><?xml version="1.0" encoding="UTF-8" standalone="yes"?>
<Relationships xmlns="http://schemas.openxmlformats.org/package/2006/relationships"><Relationship Id="rId3" Type="http://schemas.openxmlformats.org/officeDocument/2006/relationships/hyperlink" Target="https://arxiv.org/pdf/1802.00320.pdf" TargetMode="External"/><Relationship Id="rId2" Type="http://schemas.openxmlformats.org/officeDocument/2006/relationships/hyperlink" Target="https://people.inf.ethz.ch/omutlu/acaces2018.html" TargetMode="External"/><Relationship Id="rId1" Type="http://schemas.openxmlformats.org/officeDocument/2006/relationships/slideLayout" Target="../slideLayouts/slideLayout13.xml"/><Relationship Id="rId4" Type="http://schemas.openxmlformats.org/officeDocument/2006/relationships/image" Target="../media/image154.png"/></Relationships>
</file>

<file path=ppt/slides/_rels/slide217.xml.rels><?xml version="1.0" encoding="UTF-8" standalone="yes"?>
<Relationships xmlns="http://schemas.openxmlformats.org/package/2006/relationships"><Relationship Id="rId3" Type="http://schemas.openxmlformats.org/officeDocument/2006/relationships/hyperlink" Target="http://superfri.org/superfri" TargetMode="External"/><Relationship Id="rId2" Type="http://schemas.openxmlformats.org/officeDocument/2006/relationships/hyperlink" Target="https://people.inf.ethz.ch/omutlu/pub/memory-systems-research_superfri14.pdf" TargetMode="External"/><Relationship Id="rId1" Type="http://schemas.openxmlformats.org/officeDocument/2006/relationships/slideLayout" Target="../slideLayouts/slideLayout248.xml"/><Relationship Id="rId4" Type="http://schemas.openxmlformats.org/officeDocument/2006/relationships/image" Target="../media/image155.png"/></Relationships>
</file>

<file path=ppt/slides/_rels/slide218.xml.rels><?xml version="1.0" encoding="UTF-8" standalone="yes"?>
<Relationships xmlns="http://schemas.openxmlformats.org/package/2006/relationships"><Relationship Id="rId3" Type="http://schemas.openxmlformats.org/officeDocument/2006/relationships/hyperlink" Target="https://people.inf.ethz.ch/omutlu/pub/rowhammer-and-other-memory-issues_date17.pdf" TargetMode="External"/><Relationship Id="rId2" Type="http://schemas.openxmlformats.org/officeDocument/2006/relationships/image" Target="../media/image76.png"/><Relationship Id="rId1" Type="http://schemas.openxmlformats.org/officeDocument/2006/relationships/slideLayout" Target="../slideLayouts/slideLayout248.xml"/><Relationship Id="rId6" Type="http://schemas.openxmlformats.org/officeDocument/2006/relationships/hyperlink" Target="https://people.inf.ethz.ch/omutlu/pub/onur-Rowhammer-Memory-Security_date17-invited-talk.pdf" TargetMode="External"/><Relationship Id="rId5" Type="http://schemas.openxmlformats.org/officeDocument/2006/relationships/hyperlink" Target="https://people.inf.ethz.ch/omutlu/pub/onur-Rowhammer-Memory-Security_date17-invited-talk.pptx" TargetMode="External"/><Relationship Id="rId4" Type="http://schemas.openxmlformats.org/officeDocument/2006/relationships/hyperlink" Target="http://www.date-conference.com/" TargetMode="External"/></Relationships>
</file>

<file path=ppt/slides/_rels/slide219.xml.rels><?xml version="1.0" encoding="UTF-8" standalone="yes"?>
<Relationships xmlns="http://schemas.openxmlformats.org/package/2006/relationships"><Relationship Id="rId8" Type="http://schemas.openxmlformats.org/officeDocument/2006/relationships/image" Target="../media/image156.png"/><Relationship Id="rId3" Type="http://schemas.openxmlformats.org/officeDocument/2006/relationships/hyperlink" Target="http://www.memcon.com/" TargetMode="External"/><Relationship Id="rId7" Type="http://schemas.openxmlformats.org/officeDocument/2006/relationships/hyperlink" Target="http://www.storagesearch.com/ram-new-thinking.html" TargetMode="External"/><Relationship Id="rId2" Type="http://schemas.openxmlformats.org/officeDocument/2006/relationships/hyperlink" Target="https://people.inf.ethz.ch/omutlu/pub/memory-scaling_memcon13.pdf" TargetMode="External"/><Relationship Id="rId1" Type="http://schemas.openxmlformats.org/officeDocument/2006/relationships/slideLayout" Target="../slideLayouts/slideLayout248.xml"/><Relationship Id="rId6" Type="http://schemas.openxmlformats.org/officeDocument/2006/relationships/hyperlink" Target="http://www.memcon.com/video1.aspx?vfile=2708052590001&amp;federated_f9=61773537001&amp;videoPlayer=999&amp;playerID=61773537001&amp;w=520&amp;h=442&amp;oheight=550" TargetMode="External"/><Relationship Id="rId5" Type="http://schemas.openxmlformats.org/officeDocument/2006/relationships/hyperlink" Target="https://people.inf.ethz.ch/omutlu/pub/mutlu_memory-scaling_memcon13_talk.pdf" TargetMode="External"/><Relationship Id="rId4" Type="http://schemas.openxmlformats.org/officeDocument/2006/relationships/hyperlink" Target="https://people.inf.ethz.ch/omutlu/pub/mutlu_memory-scaling_memcon13_talk.pptx"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37.xml"/></Relationships>
</file>

<file path=ppt/slides/_rels/slide22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hyperlink" Target="https://arxiv.org/pdf/1706.08642" TargetMode="External"/><Relationship Id="rId1" Type="http://schemas.openxmlformats.org/officeDocument/2006/relationships/slideLayout" Target="../slideLayouts/slideLayout13.xml"/></Relationships>
</file>

<file path=ppt/slides/_rels/slide221.xml.rels><?xml version="1.0" encoding="UTF-8" standalone="yes"?>
<Relationships xmlns="http://schemas.openxmlformats.org/package/2006/relationships"><Relationship Id="rId8" Type="http://schemas.openxmlformats.org/officeDocument/2006/relationships/hyperlink" Target="http://www.ece.cmu.edu/~safari/tools.html" TargetMode="External"/><Relationship Id="rId3" Type="http://schemas.openxmlformats.org/officeDocument/2006/relationships/hyperlink" Target="https://github.com/CMU-SAFARI/ramulator" TargetMode="External"/><Relationship Id="rId7" Type="http://schemas.openxmlformats.org/officeDocument/2006/relationships/hyperlink" Target="https://github.com/CMU-SAFARI/" TargetMode="External"/><Relationship Id="rId2" Type="http://schemas.openxmlformats.org/officeDocument/2006/relationships/hyperlink" Target="https://github.com/CMU-SAFARI/rowhammer" TargetMode="External"/><Relationship Id="rId1" Type="http://schemas.openxmlformats.org/officeDocument/2006/relationships/slideLayout" Target="../slideLayouts/slideLayout481.xml"/><Relationship Id="rId6" Type="http://schemas.openxmlformats.org/officeDocument/2006/relationships/hyperlink" Target="https://github.com/CMU-SAFARI/SoftMC" TargetMode="External"/><Relationship Id="rId5" Type="http://schemas.openxmlformats.org/officeDocument/2006/relationships/hyperlink" Target="https://github.com/CMU-SAFARI/NOCulator" TargetMode="External"/><Relationship Id="rId4" Type="http://schemas.openxmlformats.org/officeDocument/2006/relationships/hyperlink" Target="https://github.com/CMU-SAFARI/memsim" TargetMode="External"/></Relationships>
</file>

<file path=ppt/slides/_rels/slide222.xml.rels><?xml version="1.0" encoding="UTF-8" standalone="yes"?>
<Relationships xmlns="http://schemas.openxmlformats.org/package/2006/relationships"><Relationship Id="rId8" Type="http://schemas.openxmlformats.org/officeDocument/2006/relationships/hyperlink" Target="http://www.ece.cmu.edu/~safari/tools.html" TargetMode="External"/><Relationship Id="rId3" Type="http://schemas.openxmlformats.org/officeDocument/2006/relationships/hyperlink" Target="https://github.com/CMU-SAFARI/Mosaic" TargetMode="External"/><Relationship Id="rId7" Type="http://schemas.openxmlformats.org/officeDocument/2006/relationships/hyperlink" Target="https://github.com/CMU-SAFARI/" TargetMode="External"/><Relationship Id="rId2" Type="http://schemas.openxmlformats.org/officeDocument/2006/relationships/hyperlink" Target="https://github.com/CMU-SAFARI/MQSim" TargetMode="External"/><Relationship Id="rId1" Type="http://schemas.openxmlformats.org/officeDocument/2006/relationships/slideLayout" Target="../slideLayouts/slideLayout481.xml"/><Relationship Id="rId6" Type="http://schemas.openxmlformats.org/officeDocument/2006/relationships/hyperlink" Target="https://github.com/CMU-SAFARI/HWASim" TargetMode="External"/><Relationship Id="rId5" Type="http://schemas.openxmlformats.org/officeDocument/2006/relationships/hyperlink" Target="https://github.com/CMU-SAFARI/SMLA" TargetMode="External"/><Relationship Id="rId4" Type="http://schemas.openxmlformats.org/officeDocument/2006/relationships/hyperlink" Target="https://github.com/CMU-SAFARI/IMPICA" TargetMode="External"/></Relationships>
</file>

<file path=ppt/slides/_rels/slide223.xml.rels><?xml version="1.0" encoding="UTF-8" standalone="yes"?>
<Relationships xmlns="http://schemas.openxmlformats.org/package/2006/relationships"><Relationship Id="rId3" Type="http://schemas.openxmlformats.org/officeDocument/2006/relationships/hyperlink" Target="http://www.ece.cmu.edu/~safari/tools.html" TargetMode="External"/><Relationship Id="rId2" Type="http://schemas.openxmlformats.org/officeDocument/2006/relationships/hyperlink" Target="https://github.com/CMU-SAFARI/" TargetMode="External"/><Relationship Id="rId1" Type="http://schemas.openxmlformats.org/officeDocument/2006/relationships/slideLayout" Target="../slideLayouts/slideLayout481.xml"/><Relationship Id="rId4" Type="http://schemas.openxmlformats.org/officeDocument/2006/relationships/image" Target="../media/image157.png"/></Relationships>
</file>

<file path=ppt/slides/_rels/slide224.xml.rels><?xml version="1.0" encoding="UTF-8" standalone="yes"?>
<Relationships xmlns="http://schemas.openxmlformats.org/package/2006/relationships"><Relationship Id="rId3" Type="http://schemas.openxmlformats.org/officeDocument/2006/relationships/hyperlink" Target="http://scholar.google.com/citations?user=7XyGUGkAAAAJ&amp;hl=en" TargetMode="External"/><Relationship Id="rId2" Type="http://schemas.openxmlformats.org/officeDocument/2006/relationships/hyperlink" Target="https://people.inf.ethz.ch/omutlu/projects.htm" TargetMode="External"/><Relationship Id="rId1" Type="http://schemas.openxmlformats.org/officeDocument/2006/relationships/slideLayout" Target="../slideLayouts/slideLayout637.xml"/><Relationship Id="rId5" Type="http://schemas.openxmlformats.org/officeDocument/2006/relationships/hyperlink" Target="https://people.inf.ethz.ch/omutlu/teaching.html" TargetMode="External"/><Relationship Id="rId4" Type="http://schemas.openxmlformats.org/officeDocument/2006/relationships/hyperlink" Target="https://people.inf.ethz.ch/omutlu/acaces2018.html" TargetMode="Externa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226.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81.xml"/></Relationships>
</file>

<file path=ppt/slides/_rels/slide227.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81.xml"/></Relationships>
</file>

<file path=ppt/slides/_rels/slide228.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81.xml"/></Relationships>
</file>

<file path=ppt/slides/_rels/slide229.xml.rels><?xml version="1.0" encoding="UTF-8" standalone="yes"?>
<Relationships xmlns="http://schemas.openxmlformats.org/package/2006/relationships"><Relationship Id="rId3" Type="http://schemas.openxmlformats.org/officeDocument/2006/relationships/hyperlink" Target="http://www.computer.org/web/cal" TargetMode="External"/><Relationship Id="rId2" Type="http://schemas.openxmlformats.org/officeDocument/2006/relationships/hyperlink" Target="http://users.ece.cmu.edu/~omutlu/pub/ramulator_dram_simulator-ieee-cal15.pdf" TargetMode="External"/><Relationship Id="rId1" Type="http://schemas.openxmlformats.org/officeDocument/2006/relationships/slideLayout" Target="../slideLayouts/slideLayout81.xml"/><Relationship Id="rId5" Type="http://schemas.openxmlformats.org/officeDocument/2006/relationships/image" Target="../media/image162.png"/><Relationship Id="rId4" Type="http://schemas.openxmlformats.org/officeDocument/2006/relationships/hyperlink" Target="https://github.com/CMU-SAFARI/ramulator"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37.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231.xml.rels><?xml version="1.0" encoding="UTF-8" standalone="yes"?>
<Relationships xmlns="http://schemas.openxmlformats.org/package/2006/relationships"><Relationship Id="rId8" Type="http://schemas.openxmlformats.org/officeDocument/2006/relationships/hyperlink" Target="http://users.ece.cmu.edu/~omutlu/pub/avatar-dram-refresh_dsn15.pdf" TargetMode="External"/><Relationship Id="rId3" Type="http://schemas.openxmlformats.org/officeDocument/2006/relationships/image" Target="../media/image164.png"/><Relationship Id="rId7" Type="http://schemas.openxmlformats.org/officeDocument/2006/relationships/hyperlink" Target="http://users.ece.cmu.edu/~omutlu/pub/adaptive-latency-dram_hpca15.pdf" TargetMode="External"/><Relationship Id="rId2" Type="http://schemas.openxmlformats.org/officeDocument/2006/relationships/image" Target="../media/image163.png"/><Relationship Id="rId1" Type="http://schemas.openxmlformats.org/officeDocument/2006/relationships/slideLayout" Target="../slideLayouts/slideLayout13.xml"/><Relationship Id="rId6" Type="http://schemas.openxmlformats.org/officeDocument/2006/relationships/hyperlink" Target="http://users.ece.cmu.edu/~omutlu/pub/dram-row-hammer_isca14.pdf" TargetMode="External"/><Relationship Id="rId5" Type="http://schemas.openxmlformats.org/officeDocument/2006/relationships/hyperlink" Target="http://users.ece.cmu.edu/~omutlu/pub/error-mitigation-for-intermittent-dram-failures_sigmetrics14.pdf" TargetMode="External"/><Relationship Id="rId4" Type="http://schemas.openxmlformats.org/officeDocument/2006/relationships/hyperlink" Target="http://users.ece.cmu.edu/~omutlu/pub/dram-retention-time-characterization_isca13.pdf" TargetMode="External"/></Relationships>
</file>

<file path=ppt/slides/_rels/slide23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3.xml"/></Relationships>
</file>

<file path=ppt/slides/_rels/slide233.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hyperlink" Target="https://people.inf.ethz.ch/omutlu/pub/softMC_hpca17.pdf" TargetMode="External"/><Relationship Id="rId1" Type="http://schemas.openxmlformats.org/officeDocument/2006/relationships/slideLayout" Target="../slideLayouts/slideLayout2.xml"/><Relationship Id="rId4" Type="http://schemas.openxmlformats.org/officeDocument/2006/relationships/image" Target="../media/image166.png"/></Relationships>
</file>

<file path=ppt/slides/_rels/slide234.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hyperlink" Target="https://github.com/CMU-SAFARI/SoftMC" TargetMode="External"/><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https://farm9.staticflickr.com/8571/16376102935_8628150df8_o.jpg"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commons.wikimedia.org/w/index.php?curid=30550950" TargetMode="External"/><Relationship Id="rId2" Type="http://schemas.openxmlformats.org/officeDocument/2006/relationships/image" Target="../media/image29.png"/><Relationship Id="rId1" Type="http://schemas.openxmlformats.org/officeDocument/2006/relationships/slideLayout" Target="../slideLayouts/slideLayout24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81.xml"/><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0.jpeg"/><Relationship Id="rId1" Type="http://schemas.openxmlformats.org/officeDocument/2006/relationships/slideLayout" Target="../slideLayouts/slideLayout81.xml"/><Relationship Id="rId4" Type="http://schemas.openxmlformats.org/officeDocument/2006/relationships/image" Target="../media/image33.png"/></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0.jpeg"/><Relationship Id="rId1" Type="http://schemas.openxmlformats.org/officeDocument/2006/relationships/slideLayout" Target="../slideLayouts/slideLayout81.xml"/><Relationship Id="rId4" Type="http://schemas.openxmlformats.org/officeDocument/2006/relationships/image" Target="../media/image34.png"/></Relationships>
</file>

<file path=ppt/slides/_rels/slide4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4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4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png"/><Relationship Id="rId7"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690.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4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png"/><Relationship Id="rId7"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690.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46.xml.rels><?xml version="1.0" encoding="UTF-8" standalone="yes"?>
<Relationships xmlns="http://schemas.openxmlformats.org/package/2006/relationships"><Relationship Id="rId3" Type="http://schemas.openxmlformats.org/officeDocument/2006/relationships/hyperlink" Target="https://www.asplos2018.org/" TargetMode="External"/><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13.xml"/><Relationship Id="rId4" Type="http://schemas.openxmlformats.org/officeDocument/2006/relationships/image" Target="../media/image44.tiff"/></Relationships>
</file>

<file path=ppt/slides/_rels/slide4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137.xml"/></Relationships>
</file>

<file path=ppt/slides/_rels/slide5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7.xml"/></Relationships>
</file>

<file path=ppt/slides/_rels/slide5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37.xml"/></Relationships>
</file>

<file path=ppt/slides/_rels/slide5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3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hyperlink" Target="http://users.ece.cmu.edu/~omutlu/pub/dram-row-hammer_isca14.pdf" TargetMode="External"/><Relationship Id="rId2" Type="http://schemas.openxmlformats.org/officeDocument/2006/relationships/notesSlide" Target="../notesSlides/notesSlide6.xml"/><Relationship Id="rId1" Type="http://schemas.openxmlformats.org/officeDocument/2006/relationships/slideLayout" Target="../slideLayouts/slideLayout424.xml"/></Relationships>
</file>

<file path=ppt/slides/_rels/slide6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xml"/><Relationship Id="rId1" Type="http://schemas.openxmlformats.org/officeDocument/2006/relationships/slideLayout" Target="../slideLayouts/slideLayout615.xml"/><Relationship Id="rId5" Type="http://schemas.openxmlformats.org/officeDocument/2006/relationships/hyperlink" Target="http://users.ece.cmu.edu/~omutlu/pub/dram-row-hammer_isca14.pdf" TargetMode="External"/><Relationship Id="rId4" Type="http://schemas.microsoft.com/office/2007/relationships/hdphoto" Target="../media/hdphoto1.wdp"/></Relationships>
</file>

<file path=ppt/slides/_rels/slide6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8.xml"/><Relationship Id="rId1" Type="http://schemas.openxmlformats.org/officeDocument/2006/relationships/slideLayout" Target="../slideLayouts/slideLayout435.xml"/><Relationship Id="rId4" Type="http://schemas.openxmlformats.org/officeDocument/2006/relationships/image" Target="../media/image53.jpg"/></Relationships>
</file>

<file path=ppt/slides/_rels/slide6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9.xml"/><Relationship Id="rId1" Type="http://schemas.openxmlformats.org/officeDocument/2006/relationships/slideLayout" Target="../slideLayouts/slideLayout435.xml"/><Relationship Id="rId4" Type="http://schemas.openxmlformats.org/officeDocument/2006/relationships/image" Target="../media/image53.jpg"/></Relationships>
</file>

<file path=ppt/slides/_rels/slide64.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0.xml"/><Relationship Id="rId1" Type="http://schemas.openxmlformats.org/officeDocument/2006/relationships/slideLayout" Target="../slideLayouts/slideLayout435.xml"/><Relationship Id="rId4" Type="http://schemas.openxmlformats.org/officeDocument/2006/relationships/image" Target="../media/image53.jpg"/></Relationships>
</file>

<file path=ppt/slides/_rels/slide6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1.xml"/><Relationship Id="rId1" Type="http://schemas.openxmlformats.org/officeDocument/2006/relationships/slideLayout" Target="../slideLayouts/slideLayout701.xml"/><Relationship Id="rId6" Type="http://schemas.openxmlformats.org/officeDocument/2006/relationships/hyperlink" Target="https://github.com/CMU-SAFARI/rowhammer" TargetMode="External"/><Relationship Id="rId5" Type="http://schemas.openxmlformats.org/officeDocument/2006/relationships/image" Target="../media/image55.jpeg"/><Relationship Id="rId4" Type="http://schemas.microsoft.com/office/2007/relationships/hdphoto" Target="../media/hdphoto1.wdp"/></Relationships>
</file>

<file path=ppt/slides/_rels/slide6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2.xml"/><Relationship Id="rId1" Type="http://schemas.openxmlformats.org/officeDocument/2006/relationships/slideLayout" Target="../slideLayouts/slideLayout701.xml"/><Relationship Id="rId6" Type="http://schemas.openxmlformats.org/officeDocument/2006/relationships/hyperlink" Target="https://github.com/CMU-SAFARI/rowhammer" TargetMode="External"/><Relationship Id="rId5" Type="http://schemas.openxmlformats.org/officeDocument/2006/relationships/image" Target="../media/image55.jpeg"/><Relationship Id="rId4" Type="http://schemas.microsoft.com/office/2007/relationships/hdphoto" Target="../media/hdphoto1.wdp"/></Relationships>
</file>

<file path=ppt/slides/_rels/slide6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3.xml"/><Relationship Id="rId1" Type="http://schemas.openxmlformats.org/officeDocument/2006/relationships/slideLayout" Target="../slideLayouts/slideLayout701.xml"/><Relationship Id="rId6" Type="http://schemas.openxmlformats.org/officeDocument/2006/relationships/hyperlink" Target="https://github.com/CMU-SAFARI/rowhammer" TargetMode="External"/><Relationship Id="rId5" Type="http://schemas.openxmlformats.org/officeDocument/2006/relationships/image" Target="../media/image55.jpeg"/><Relationship Id="rId4" Type="http://schemas.microsoft.com/office/2007/relationships/hdphoto" Target="../media/hdphoto1.wdp"/></Relationships>
</file>

<file path=ppt/slides/_rels/slide6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4.xml"/><Relationship Id="rId1" Type="http://schemas.openxmlformats.org/officeDocument/2006/relationships/slideLayout" Target="../slideLayouts/slideLayout701.xml"/><Relationship Id="rId6" Type="http://schemas.openxmlformats.org/officeDocument/2006/relationships/hyperlink" Target="https://github.com/CMU-SAFARI/rowhammer" TargetMode="External"/><Relationship Id="rId5" Type="http://schemas.openxmlformats.org/officeDocument/2006/relationships/image" Target="../media/image55.jpeg"/><Relationship Id="rId4" Type="http://schemas.microsoft.com/office/2007/relationships/hdphoto" Target="../media/hdphoto1.wdp"/></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1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48.xml"/><Relationship Id="rId6" Type="http://schemas.openxmlformats.org/officeDocument/2006/relationships/hyperlink" Target="http://users.ece.cmu.edu/~omutlu/pub/dram-row-hammer_isca14.pdf" TargetMode="External"/><Relationship Id="rId5" Type="http://schemas.openxmlformats.org/officeDocument/2006/relationships/hyperlink" Target="http://googleprojectzero.blogspot.com/2015/03/exploiting-dram-rowhammer-bug-to-gain.html" TargetMode="External"/><Relationship Id="rId4" Type="http://schemas.openxmlformats.org/officeDocument/2006/relationships/image" Target="../media/image58.png"/></Relationships>
</file>

<file path=ppt/slides/_rels/slide71.xml.rels><?xml version="1.0" encoding="UTF-8" standalone="yes"?>
<Relationships xmlns="http://schemas.openxmlformats.org/package/2006/relationships"><Relationship Id="rId3" Type="http://schemas.openxmlformats.org/officeDocument/2006/relationships/hyperlink" Target="http://googleprojectzero.blogspot.com/2015/03/exploiting-dram-rowhammer-bug-to-gain.html" TargetMode="External"/><Relationship Id="rId2" Type="http://schemas.openxmlformats.org/officeDocument/2006/relationships/hyperlink" Target="http://users.ece.cmu.edu/~omutlu/pub/dram-row-hammer_isca14.pdf" TargetMode="External"/><Relationship Id="rId1" Type="http://schemas.openxmlformats.org/officeDocument/2006/relationships/slideLayout" Target="../slideLayouts/slideLayout248.xml"/></Relationships>
</file>

<file path=ppt/slides/_rels/slide7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6.xml"/><Relationship Id="rId1" Type="http://schemas.openxmlformats.org/officeDocument/2006/relationships/slideLayout" Target="../slideLayouts/slideLayout248.xml"/><Relationship Id="rId4" Type="http://schemas.openxmlformats.org/officeDocument/2006/relationships/image" Target="../media/image60.png"/></Relationships>
</file>

<file path=ppt/slides/_rels/slide7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7.xml"/><Relationship Id="rId1" Type="http://schemas.openxmlformats.org/officeDocument/2006/relationships/slideLayout" Target="../slideLayouts/slideLayout248.xml"/><Relationship Id="rId5" Type="http://schemas.openxmlformats.org/officeDocument/2006/relationships/image" Target="../media/image61.png"/><Relationship Id="rId4" Type="http://schemas.openxmlformats.org/officeDocument/2006/relationships/image" Target="../media/image60.png"/></Relationships>
</file>

<file path=ppt/slides/_rels/slide7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hyperlink" Target="https://lab.dsst.io/32c3-slides/7197.html" TargetMode="External"/><Relationship Id="rId1" Type="http://schemas.openxmlformats.org/officeDocument/2006/relationships/slideLayout" Target="../slideLayouts/slideLayout248.xml"/></Relationships>
</file>

<file path=ppt/slides/_rels/slide7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48.xml"/></Relationships>
</file>

<file path=ppt/slides/_rels/slide7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603.xml"/></Relationships>
</file>

<file path=ppt/slides/_rels/slide7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603.xml"/></Relationships>
</file>

<file path=ppt/slides/_rels/slide7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603.xml"/><Relationship Id="rId4" Type="http://schemas.openxmlformats.org/officeDocument/2006/relationships/image" Target="../media/image70.png"/></Relationships>
</file>

<file path=ppt/slides/_rels/slide79.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4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hyperlink" Target="https://support.apple.com/en-gb/HT204934" TargetMode="External"/><Relationship Id="rId1" Type="http://schemas.openxmlformats.org/officeDocument/2006/relationships/slideLayout" Target="../slideLayouts/slideLayout248.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48.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35.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15.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15.xml"/></Relationships>
</file>

<file path=ppt/slides/_rels/slide85.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hyperlink" Target="https://twitter.com/isislovecruft/status/1021939922754723841" TargetMode="External"/><Relationship Id="rId1" Type="http://schemas.openxmlformats.org/officeDocument/2006/relationships/slideLayout" Target="../slideLayouts/slideLayout272.xml"/></Relationships>
</file>

<file path=ppt/slides/_rels/slide86.xml.rels><?xml version="1.0" encoding="UTF-8" standalone="yes"?>
<Relationships xmlns="http://schemas.openxmlformats.org/package/2006/relationships"><Relationship Id="rId3" Type="http://schemas.openxmlformats.org/officeDocument/2006/relationships/hyperlink" Target="https://twitter.com/isislovecruft/status/1021939922754723841" TargetMode="External"/><Relationship Id="rId2" Type="http://schemas.openxmlformats.org/officeDocument/2006/relationships/image" Target="../media/image74.jpg"/><Relationship Id="rId1" Type="http://schemas.openxmlformats.org/officeDocument/2006/relationships/slideLayout" Target="../slideLayouts/slideLayout272.xml"/></Relationships>
</file>

<file path=ppt/slides/_rels/slide87.xml.rels><?xml version="1.0" encoding="UTF-8" standalone="yes"?>
<Relationships xmlns="http://schemas.openxmlformats.org/package/2006/relationships"><Relationship Id="rId8" Type="http://schemas.openxmlformats.org/officeDocument/2006/relationships/hyperlink" Target="https://people.inf.ethz.ch/omutlu/pub/dram-row-hammer_kim_lightning-talk_isca14.pdf" TargetMode="External"/><Relationship Id="rId3" Type="http://schemas.openxmlformats.org/officeDocument/2006/relationships/hyperlink" Target="https://people.inf.ethz.ch/omutlu/pub/dram-row-hammer_isca14.pdf" TargetMode="External"/><Relationship Id="rId7" Type="http://schemas.openxmlformats.org/officeDocument/2006/relationships/hyperlink" Target="https://people.inf.ethz.ch/omutlu/pub/dram-row-hammer_kim_lightning-talk_isca14.pptx" TargetMode="External"/><Relationship Id="rId2" Type="http://schemas.openxmlformats.org/officeDocument/2006/relationships/image" Target="../media/image75.png"/><Relationship Id="rId1" Type="http://schemas.openxmlformats.org/officeDocument/2006/relationships/slideLayout" Target="../slideLayouts/slideLayout272.xml"/><Relationship Id="rId6" Type="http://schemas.openxmlformats.org/officeDocument/2006/relationships/hyperlink" Target="https://people.inf.ethz.ch/omutlu/pub/dram-row-hammer_kim_talk_isca14.pdf" TargetMode="External"/><Relationship Id="rId5" Type="http://schemas.openxmlformats.org/officeDocument/2006/relationships/hyperlink" Target="https://people.inf.ethz.ch/omutlu/pub/dram-row-hammer_kim_talk_isca14.pptx" TargetMode="External"/><Relationship Id="rId4" Type="http://schemas.openxmlformats.org/officeDocument/2006/relationships/hyperlink" Target="http://cag.engr.uconn.edu/isca2014/" TargetMode="External"/><Relationship Id="rId9" Type="http://schemas.openxmlformats.org/officeDocument/2006/relationships/hyperlink" Target="https://github.com/CMU-SAFARI/rowhammer" TargetMode="External"/></Relationships>
</file>

<file path=ppt/slides/_rels/slide88.xml.rels><?xml version="1.0" encoding="UTF-8" standalone="yes"?>
<Relationships xmlns="http://schemas.openxmlformats.org/package/2006/relationships"><Relationship Id="rId3" Type="http://schemas.openxmlformats.org/officeDocument/2006/relationships/hyperlink" Target="https://people.inf.ethz.ch/omutlu/pub/rowhammer-and-other-memory-issues_date17.pdf" TargetMode="External"/><Relationship Id="rId2" Type="http://schemas.openxmlformats.org/officeDocument/2006/relationships/image" Target="../media/image76.png"/><Relationship Id="rId1" Type="http://schemas.openxmlformats.org/officeDocument/2006/relationships/slideLayout" Target="../slideLayouts/slideLayout272.xml"/><Relationship Id="rId6" Type="http://schemas.openxmlformats.org/officeDocument/2006/relationships/hyperlink" Target="https://people.inf.ethz.ch/omutlu/pub/onur-Rowhammer-Memory-Security_date17-invited-talk.pdf" TargetMode="External"/><Relationship Id="rId5" Type="http://schemas.openxmlformats.org/officeDocument/2006/relationships/hyperlink" Target="https://people.inf.ethz.ch/omutlu/pub/onur-Rowhammer-Memory-Security_date17-invited-talk.pptx" TargetMode="External"/><Relationship Id="rId4" Type="http://schemas.openxmlformats.org/officeDocument/2006/relationships/hyperlink" Target="http://www.date-conference.com/" TargetMode="Externa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48.xml"/></Relationships>
</file>

<file path=ppt/slides/_rels/slide9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48.xml"/></Relationships>
</file>

<file path=ppt/slides/_rels/slide9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hyperlink" Target="https://arxiv.org/pdf/1706.08642" TargetMode="External"/><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48.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48.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7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99.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a:solidFill>
                  <a:srgbClr val="0000FF"/>
                </a:solidFill>
              </a:rPr>
              <a:t>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30 January 2019</a:t>
            </a:r>
          </a:p>
          <a:p>
            <a:r>
              <a:rPr lang="en-US" sz="2200" dirty="0"/>
              <a:t>UT Austin ECE Colloquium</a:t>
            </a:r>
          </a:p>
          <a:p>
            <a:endParaRPr lang="en-US" sz="2200" dirty="0"/>
          </a:p>
          <a:p>
            <a:pPr algn="l"/>
            <a:endParaRPr lang="en-US" sz="2200" dirty="0"/>
          </a:p>
        </p:txBody>
      </p:sp>
      <p:pic>
        <p:nvPicPr>
          <p:cNvPr id="7" name="Picture 6" descr="safari.png"/>
          <p:cNvPicPr>
            <a:picLocks noChangeAspect="1"/>
          </p:cNvPicPr>
          <p:nvPr/>
        </p:nvPicPr>
        <p:blipFill>
          <a:blip r:embed="rId5" cstate="print"/>
          <a:stretch>
            <a:fillRect/>
          </a:stretch>
        </p:blipFill>
        <p:spPr>
          <a:xfrm>
            <a:off x="216024" y="5949280"/>
            <a:ext cx="1745138" cy="504938"/>
          </a:xfrm>
          <a:prstGeom prst="rect">
            <a:avLst/>
          </a:prstGeom>
        </p:spPr>
      </p:pic>
      <p:pic>
        <p:nvPicPr>
          <p:cNvPr id="10" name="Picture 2" descr="ETH Zurich short logo, black"/>
          <p:cNvPicPr>
            <a:picLocks noChangeAspect="1" noChangeArrowheads="1"/>
          </p:cNvPicPr>
          <p:nvPr/>
        </p:nvPicPr>
        <p:blipFill rotWithShape="1">
          <a:blip r:embed="rId6">
            <a:extLst>
              <a:ext uri="{28A0092B-C50C-407E-A947-70E740481C1C}">
                <a14:useLocalDpi xmlns:a14="http://schemas.microsoft.com/office/drawing/2010/main" val="0"/>
              </a:ext>
            </a:extLst>
          </a:blip>
          <a:srcRect l="6982" t="19970" r="7940" b="18111"/>
          <a:stretch/>
        </p:blipFill>
        <p:spPr bwMode="auto">
          <a:xfrm>
            <a:off x="3261625" y="5805264"/>
            <a:ext cx="2750535" cy="783754"/>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7" descr="Burgundy_CMU_JPG_Logo.jpg">
            <a:extLst>
              <a:ext uri="{FF2B5EF4-FFF2-40B4-BE49-F238E27FC236}">
                <a16:creationId xmlns:a16="http://schemas.microsoft.com/office/drawing/2014/main" id="{FDEF4BF8-4C42-2C48-ACA7-CAA3C1B63EDB}"/>
              </a:ext>
            </a:extLst>
          </p:cNvPr>
          <p:cNvPicPr>
            <a:picLocks noChangeAspect="1"/>
          </p:cNvPicPr>
          <p:nvPr/>
        </p:nvPicPr>
        <p:blipFill>
          <a:blip r:embed="rId7" cstate="print"/>
          <a:stretch>
            <a:fillRect/>
          </a:stretch>
        </p:blipFill>
        <p:spPr>
          <a:xfrm>
            <a:off x="6478027" y="5805264"/>
            <a:ext cx="2532185" cy="914400"/>
          </a:xfrm>
          <a:prstGeom prst="rect">
            <a:avLst/>
          </a:prstGeom>
        </p:spPr>
      </p:pic>
      <p:sp>
        <p:nvSpPr>
          <p:cNvPr id="9" name="Title 1">
            <a:extLst>
              <a:ext uri="{FF2B5EF4-FFF2-40B4-BE49-F238E27FC236}">
                <a16:creationId xmlns:a16="http://schemas.microsoft.com/office/drawing/2014/main" id="{15CA9D79-CEFA-314A-A520-56C749C99340}"/>
              </a:ext>
            </a:extLst>
          </p:cNvPr>
          <p:cNvSpPr>
            <a:spLocks noGrp="1"/>
          </p:cNvSpPr>
          <p:nvPr>
            <p:ph type="ctrTitle"/>
          </p:nvPr>
        </p:nvSpPr>
        <p:spPr>
          <a:xfrm>
            <a:off x="395536" y="1515616"/>
            <a:ext cx="8382000" cy="2201416"/>
          </a:xfrm>
        </p:spPr>
        <p:txBody>
          <a:bodyPr>
            <a:normAutofit fontScale="90000"/>
          </a:bodyPr>
          <a:lstStyle/>
          <a:p>
            <a:pPr algn="ctr"/>
            <a:r>
              <a:rPr lang="en-US" sz="4900" b="1" dirty="0"/>
              <a:t>Future Computing Architectures</a:t>
            </a:r>
            <a:br>
              <a:rPr lang="en-US" sz="4400" b="1" dirty="0"/>
            </a:br>
            <a:br>
              <a:rPr lang="en-US" sz="1300" dirty="0"/>
            </a:br>
            <a:r>
              <a:rPr lang="en-US" sz="4400" dirty="0"/>
              <a:t>Challenges and Opportunities</a:t>
            </a:r>
            <a:br>
              <a:rPr lang="en-US" sz="4400" dirty="0"/>
            </a:br>
            <a:endParaRPr lang="en-US" sz="3800" dirty="0">
              <a:solidFill>
                <a:srgbClr val="FF0000"/>
              </a:solidFill>
            </a:endParaRPr>
          </a:p>
        </p:txBody>
      </p:sp>
    </p:spTree>
    <p:extLst>
      <p:ext uri="{BB962C8B-B14F-4D97-AF65-F5344CB8AC3E}">
        <p14:creationId xmlns:p14="http://schemas.microsoft.com/office/powerpoint/2010/main" val="35535876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Computer Architecture</a:t>
            </a:r>
          </a:p>
        </p:txBody>
      </p:sp>
      <p:sp>
        <p:nvSpPr>
          <p:cNvPr id="3" name="Content Placeholder 2"/>
          <p:cNvSpPr>
            <a:spLocks noGrp="1"/>
          </p:cNvSpPr>
          <p:nvPr>
            <p:ph idx="1"/>
          </p:nvPr>
        </p:nvSpPr>
        <p:spPr>
          <a:xfrm>
            <a:off x="228600" y="1124744"/>
            <a:ext cx="8610600" cy="5123656"/>
          </a:xfrm>
        </p:spPr>
        <p:txBody>
          <a:bodyPr/>
          <a:lstStyle/>
          <a:p>
            <a:r>
              <a:rPr lang="en-US" dirty="0"/>
              <a:t>is the </a:t>
            </a:r>
            <a:r>
              <a:rPr lang="en-US" dirty="0">
                <a:solidFill>
                  <a:srgbClr val="0000FF"/>
                </a:solidFill>
              </a:rPr>
              <a:t>science</a:t>
            </a:r>
            <a:r>
              <a:rPr lang="en-US" dirty="0"/>
              <a:t> and </a:t>
            </a:r>
            <a:r>
              <a:rPr lang="en-US" dirty="0">
                <a:solidFill>
                  <a:srgbClr val="0000FF"/>
                </a:solidFill>
              </a:rPr>
              <a:t>art</a:t>
            </a:r>
            <a:r>
              <a:rPr lang="en-US" dirty="0"/>
              <a:t> of designing </a:t>
            </a:r>
            <a:r>
              <a:rPr lang="en-US" dirty="0">
                <a:solidFill>
                  <a:srgbClr val="0000FF"/>
                </a:solidFill>
              </a:rPr>
              <a:t>computing platforms </a:t>
            </a:r>
            <a:r>
              <a:rPr lang="en-US" dirty="0"/>
              <a:t>(hardware, interface, system SW, and programming model)</a:t>
            </a:r>
          </a:p>
          <a:p>
            <a:endParaRPr lang="en-US" dirty="0"/>
          </a:p>
          <a:p>
            <a:r>
              <a:rPr lang="en-US" dirty="0"/>
              <a:t>to achieve a set of </a:t>
            </a:r>
            <a:r>
              <a:rPr lang="en-US" dirty="0">
                <a:solidFill>
                  <a:srgbClr val="0000FF"/>
                </a:solidFill>
              </a:rPr>
              <a:t>design goals</a:t>
            </a:r>
          </a:p>
          <a:p>
            <a:pPr lvl="1"/>
            <a:r>
              <a:rPr lang="en-US" dirty="0"/>
              <a:t>E.g., highest performance on earth on workloads X, Y, Z</a:t>
            </a:r>
          </a:p>
          <a:p>
            <a:pPr lvl="1"/>
            <a:r>
              <a:rPr lang="en-US" dirty="0"/>
              <a:t>E.g., longest battery life at a form factor that fits in your pocket with cost &lt; $$$ CHF</a:t>
            </a:r>
          </a:p>
          <a:p>
            <a:pPr lvl="1"/>
            <a:r>
              <a:rPr lang="en-US" dirty="0"/>
              <a:t>E.g., best average performance across all known workloads at the best performance/cost ratio</a:t>
            </a:r>
          </a:p>
          <a:p>
            <a:pPr lvl="1"/>
            <a:r>
              <a:rPr lang="is-IS" dirty="0"/>
              <a:t>…</a:t>
            </a:r>
            <a:endParaRPr lang="en-US" dirty="0"/>
          </a:p>
          <a:p>
            <a:pPr lvl="1"/>
            <a:endParaRPr lang="en-US" dirty="0"/>
          </a:p>
          <a:p>
            <a:pPr lvl="1"/>
            <a:r>
              <a:rPr lang="en-US" dirty="0"/>
              <a:t>Designing a supercomputer is different from designing a smartphone </a:t>
            </a:r>
            <a:r>
              <a:rPr lang="en-US" dirty="0">
                <a:sym typeface="Wingdings"/>
              </a:rPr>
              <a:t> But, many fundamental principles are similar</a:t>
            </a: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6570400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 We Want This?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3" descr="C:\1nenad\ireland-fields-sky-clou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295400"/>
            <a:ext cx="6502400" cy="487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1494169" y="6495147"/>
            <a:ext cx="132267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V. </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Milutinovic</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Tree>
    <p:extLst>
      <p:ext uri="{BB962C8B-B14F-4D97-AF65-F5344CB8AC3E}">
        <p14:creationId xmlns:p14="http://schemas.microsoft.com/office/powerpoint/2010/main" val="1374483826"/>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 This?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2" descr="C:\1nenad\Widnes_Smok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213891"/>
            <a:ext cx="8763000" cy="495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1494169" y="6495147"/>
            <a:ext cx="132267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V. </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Milutinovic</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Tree>
    <p:extLst>
      <p:ext uri="{BB962C8B-B14F-4D97-AF65-F5344CB8AC3E}">
        <p14:creationId xmlns:p14="http://schemas.microsoft.com/office/powerpoint/2010/main" val="133230553"/>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899592" y="1844824"/>
            <a:ext cx="7128792" cy="2088232"/>
          </a:xfrm>
        </p:spPr>
        <p:txBody>
          <a:bodyPr/>
          <a:lstStyle/>
          <a:p>
            <a:pPr marL="0" indent="0" algn="ctr">
              <a:buNone/>
            </a:pPr>
            <a:r>
              <a:rPr lang="en-US" sz="6400" dirty="0">
                <a:solidFill>
                  <a:srgbClr val="FF0000"/>
                </a:solidFill>
              </a:rPr>
              <a:t>High Performance,</a:t>
            </a:r>
          </a:p>
          <a:p>
            <a:pPr marL="0" indent="0" algn="ctr">
              <a:buNone/>
            </a:pPr>
            <a:r>
              <a:rPr lang="en-US" sz="6400" dirty="0">
                <a:solidFill>
                  <a:srgbClr val="0000FF"/>
                </a:solidFill>
              </a:rPr>
              <a:t>Energy Efficient,</a:t>
            </a:r>
          </a:p>
          <a:p>
            <a:pPr marL="0" indent="0" algn="ctr">
              <a:buNone/>
            </a:pPr>
            <a:r>
              <a:rPr lang="en-US" sz="6400" dirty="0">
                <a:solidFill>
                  <a:srgbClr val="FF0000"/>
                </a:solidFill>
              </a:rPr>
              <a:t>Sustainable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765371010"/>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Problem</a:t>
            </a:r>
          </a:p>
        </p:txBody>
      </p:sp>
      <p:sp>
        <p:nvSpPr>
          <p:cNvPr id="3" name="Content Placeholder 2"/>
          <p:cNvSpPr>
            <a:spLocks noGrp="1"/>
          </p:cNvSpPr>
          <p:nvPr>
            <p:ph idx="1"/>
          </p:nvPr>
        </p:nvSpPr>
        <p:spPr>
          <a:xfrm>
            <a:off x="0" y="1268760"/>
            <a:ext cx="9144000" cy="4979640"/>
          </a:xfrm>
        </p:spPr>
        <p:txBody>
          <a:bodyPr/>
          <a:lstStyle/>
          <a:p>
            <a:pPr marL="0" indent="0" algn="ctr">
              <a:buNone/>
            </a:pPr>
            <a:r>
              <a:rPr lang="en-US" dirty="0">
                <a:solidFill>
                  <a:srgbClr val="0000FF"/>
                </a:solidFill>
              </a:rPr>
              <a:t>Data access is the major performance and energy bottleneck</a:t>
            </a:r>
          </a:p>
          <a:p>
            <a:endParaRPr lang="en-US" sz="1000" dirty="0"/>
          </a:p>
          <a:p>
            <a:pPr marL="0" indent="0">
              <a:buNone/>
            </a:pPr>
            <a:endParaRPr lang="en-US" dirty="0"/>
          </a:p>
          <a:p>
            <a:pPr marL="0" indent="0" algn="ctr">
              <a:buNone/>
            </a:pPr>
            <a:r>
              <a:rPr lang="en-US" sz="5000" dirty="0"/>
              <a:t>Our current</a:t>
            </a:r>
          </a:p>
          <a:p>
            <a:pPr marL="0" indent="0" algn="ctr">
              <a:buNone/>
            </a:pPr>
            <a:r>
              <a:rPr lang="en-US" sz="5000" dirty="0">
                <a:solidFill>
                  <a:srgbClr val="0000FF"/>
                </a:solidFill>
              </a:rPr>
              <a:t>design principles </a:t>
            </a:r>
          </a:p>
          <a:p>
            <a:pPr marL="0" indent="0" algn="ctr">
              <a:buNone/>
            </a:pPr>
            <a:r>
              <a:rPr lang="en-US" sz="5000" dirty="0">
                <a:solidFill>
                  <a:srgbClr val="0000FF"/>
                </a:solidFill>
              </a:rPr>
              <a:t>cause </a:t>
            </a:r>
            <a:r>
              <a:rPr lang="en-US" sz="5000" dirty="0">
                <a:solidFill>
                  <a:srgbClr val="FF0000"/>
                </a:solidFill>
              </a:rPr>
              <a:t>great energy waste</a:t>
            </a:r>
          </a:p>
          <a:p>
            <a:pPr marL="0" indent="0" algn="ctr">
              <a:buNone/>
            </a:pPr>
            <a:r>
              <a:rPr lang="en-US" sz="3000" dirty="0">
                <a:solidFill>
                  <a:srgbClr val="FF0000"/>
                </a:solidFill>
              </a:rPr>
              <a:t>(and great performance loss)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7144733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Problem</a:t>
            </a:r>
          </a:p>
        </p:txBody>
      </p:sp>
      <p:sp>
        <p:nvSpPr>
          <p:cNvPr id="3" name="Content Placeholder 2"/>
          <p:cNvSpPr>
            <a:spLocks noGrp="1"/>
          </p:cNvSpPr>
          <p:nvPr>
            <p:ph idx="1"/>
          </p:nvPr>
        </p:nvSpPr>
        <p:spPr>
          <a:xfrm>
            <a:off x="228600" y="1988840"/>
            <a:ext cx="8610600" cy="4876800"/>
          </a:xfrm>
        </p:spPr>
        <p:txBody>
          <a:bodyPr/>
          <a:lstStyle/>
          <a:p>
            <a:pPr marL="0" indent="0" algn="ctr">
              <a:buNone/>
            </a:pPr>
            <a:r>
              <a:rPr lang="en-US" sz="5000" dirty="0">
                <a:solidFill>
                  <a:srgbClr val="FF0000"/>
                </a:solidFill>
              </a:rPr>
              <a:t>Processing</a:t>
            </a:r>
            <a:r>
              <a:rPr lang="en-US" sz="5000" dirty="0"/>
              <a:t> of data </a:t>
            </a:r>
          </a:p>
          <a:p>
            <a:pPr marL="0" indent="0" algn="ctr">
              <a:buNone/>
            </a:pPr>
            <a:r>
              <a:rPr lang="en-US" sz="5000" dirty="0"/>
              <a:t>is performed </a:t>
            </a:r>
          </a:p>
          <a:p>
            <a:pPr marL="0" indent="0" algn="ctr">
              <a:buNone/>
            </a:pPr>
            <a:r>
              <a:rPr lang="en-US" sz="5000" dirty="0">
                <a:solidFill>
                  <a:srgbClr val="FF0000"/>
                </a:solidFill>
              </a:rPr>
              <a:t>far away from the data</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2871988"/>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Computing System</a:t>
            </a:r>
          </a:p>
        </p:txBody>
      </p:sp>
      <p:sp>
        <p:nvSpPr>
          <p:cNvPr id="3" name="Content Placeholder 2"/>
          <p:cNvSpPr>
            <a:spLocks noGrp="1"/>
          </p:cNvSpPr>
          <p:nvPr>
            <p:ph idx="1"/>
          </p:nvPr>
        </p:nvSpPr>
        <p:spPr/>
        <p:txBody>
          <a:bodyPr/>
          <a:lstStyle/>
          <a:p>
            <a:r>
              <a:rPr lang="en-US" dirty="0"/>
              <a:t>Three key components</a:t>
            </a:r>
          </a:p>
          <a:p>
            <a:r>
              <a:rPr lang="en-US" dirty="0">
                <a:solidFill>
                  <a:srgbClr val="0000FF"/>
                </a:solidFill>
              </a:rPr>
              <a:t>Computation </a:t>
            </a:r>
          </a:p>
          <a:p>
            <a:r>
              <a:rPr lang="en-US" dirty="0">
                <a:solidFill>
                  <a:srgbClr val="0000FF"/>
                </a:solidFill>
              </a:rPr>
              <a:t>Communication</a:t>
            </a:r>
          </a:p>
          <a:p>
            <a:r>
              <a:rPr lang="en-US" dirty="0">
                <a:solidFill>
                  <a:srgbClr val="0000FF"/>
                </a:solidFill>
              </a:rPr>
              <a:t>Storage/memory</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429000"/>
            <a:ext cx="7226300" cy="330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8"/>
          <p:cNvSpPr/>
          <p:nvPr/>
        </p:nvSpPr>
        <p:spPr>
          <a:xfrm>
            <a:off x="3798168" y="2852936"/>
            <a:ext cx="8334672"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Burks, Goldstein, von Neumann, “</a:t>
            </a:r>
            <a:r>
              <a:rPr kumimoji="0" lang="en-US" sz="1400" b="0" i="0" u="none" strike="noStrike" kern="1200" cap="none" spc="0" normalizeH="0" baseline="0" noProof="0" dirty="0">
                <a:ln>
                  <a:noFill/>
                </a:ln>
                <a:solidFill>
                  <a:srgbClr val="0000FF"/>
                </a:solidFill>
                <a:effectLst/>
                <a:uLnTx/>
                <a:uFillTx/>
                <a:latin typeface="Tahoma"/>
                <a:ea typeface="+mn-ea"/>
                <a:cs typeface="+mn-cs"/>
              </a:rPr>
              <a:t>Preliminary discussion of the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FF"/>
                </a:solidFill>
                <a:effectLst/>
                <a:uLnTx/>
                <a:uFillTx/>
                <a:latin typeface="Tahoma"/>
                <a:ea typeface="+mn-ea"/>
                <a:cs typeface="+mn-cs"/>
              </a:rPr>
              <a:t>logical design of an electronic computing instrument</a:t>
            </a:r>
            <a:r>
              <a:rPr kumimoji="0" lang="en-US" sz="1400" b="0" i="0" u="none" strike="noStrike" kern="1200" cap="none" spc="0" normalizeH="0" baseline="0" noProof="0" dirty="0">
                <a:ln>
                  <a:noFill/>
                </a:ln>
                <a:solidFill>
                  <a:srgbClr val="000000"/>
                </a:solidFill>
                <a:effectLst/>
                <a:uLnTx/>
                <a:uFillTx/>
                <a:latin typeface="Tahoma"/>
                <a:ea typeface="+mn-ea"/>
                <a:cs typeface="+mn-cs"/>
              </a:rPr>
              <a:t>,” 1946.</a:t>
            </a:r>
          </a:p>
        </p:txBody>
      </p:sp>
      <p:pic>
        <p:nvPicPr>
          <p:cNvPr id="6" name="Picture 5"/>
          <p:cNvPicPr>
            <a:picLocks noChangeAspect="1"/>
          </p:cNvPicPr>
          <p:nvPr/>
        </p:nvPicPr>
        <p:blipFill>
          <a:blip r:embed="rId3"/>
          <a:stretch>
            <a:fillRect/>
          </a:stretch>
        </p:blipFill>
        <p:spPr>
          <a:xfrm>
            <a:off x="5148063" y="152400"/>
            <a:ext cx="3255263" cy="2554836"/>
          </a:xfrm>
          <a:prstGeom prst="rect">
            <a:avLst/>
          </a:prstGeom>
        </p:spPr>
      </p:pic>
      <p:sp>
        <p:nvSpPr>
          <p:cNvPr id="8" name="TextBox 7"/>
          <p:cNvSpPr txBox="1"/>
          <p:nvPr/>
        </p:nvSpPr>
        <p:spPr>
          <a:xfrm>
            <a:off x="103846" y="6630115"/>
            <a:ext cx="566693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Tahoma"/>
                <a:ea typeface="+mn-ea"/>
                <a:cs typeface="+mn-cs"/>
              </a:rPr>
              <a:t>Image source: https://lbsitbytes2010.wordpress.com/2013/03/29/john-von-neumann-roll-no-15/</a:t>
            </a:r>
          </a:p>
        </p:txBody>
      </p:sp>
    </p:spTree>
    <p:extLst>
      <p:ext uri="{BB962C8B-B14F-4D97-AF65-F5344CB8AC3E}">
        <p14:creationId xmlns:p14="http://schemas.microsoft.com/office/powerpoint/2010/main" val="25726459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Computing System</a:t>
            </a:r>
          </a:p>
        </p:txBody>
      </p:sp>
      <p:sp>
        <p:nvSpPr>
          <p:cNvPr id="3" name="Content Placeholder 2"/>
          <p:cNvSpPr>
            <a:spLocks noGrp="1"/>
          </p:cNvSpPr>
          <p:nvPr>
            <p:ph idx="1"/>
          </p:nvPr>
        </p:nvSpPr>
        <p:spPr/>
        <p:txBody>
          <a:bodyPr/>
          <a:lstStyle/>
          <a:p>
            <a:r>
              <a:rPr lang="en-US" dirty="0"/>
              <a:t>Three key components</a:t>
            </a:r>
          </a:p>
          <a:p>
            <a:r>
              <a:rPr lang="en-US" dirty="0">
                <a:solidFill>
                  <a:srgbClr val="0000FF"/>
                </a:solidFill>
              </a:rPr>
              <a:t>Computation </a:t>
            </a:r>
          </a:p>
          <a:p>
            <a:r>
              <a:rPr lang="en-US" dirty="0">
                <a:solidFill>
                  <a:srgbClr val="0000FF"/>
                </a:solidFill>
              </a:rPr>
              <a:t>Communication</a:t>
            </a:r>
          </a:p>
          <a:p>
            <a:r>
              <a:rPr lang="en-US" dirty="0">
                <a:solidFill>
                  <a:srgbClr val="0000FF"/>
                </a:solidFill>
              </a:rPr>
              <a:t>Storage/memory</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429000"/>
            <a:ext cx="7226300" cy="330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Content Placeholder 6" descr="barcelona-die-photo-colo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19672" y="3861048"/>
            <a:ext cx="1312168" cy="12799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descr="dim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flipV="1">
            <a:off x="3491880" y="5733256"/>
            <a:ext cx="2304256" cy="549297"/>
          </a:xfrm>
          <a:prstGeom prst="rect">
            <a:avLst/>
          </a:prstGeom>
        </p:spPr>
      </p:pic>
      <p:pic>
        <p:nvPicPr>
          <p:cNvPr id="8" name="Picture 23" descr="http://i.ehow.com/images/a04/ac/qb/format-hard-drive-xp-800X80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433856">
            <a:off x="6233024" y="4297936"/>
            <a:ext cx="2124075" cy="212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8"/>
          <p:cNvSpPr/>
          <p:nvPr/>
        </p:nvSpPr>
        <p:spPr>
          <a:xfrm>
            <a:off x="3798168" y="2852936"/>
            <a:ext cx="8334672"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Burks, Goldstein, von Neumann, “</a:t>
            </a:r>
            <a:r>
              <a:rPr kumimoji="0" lang="en-US" sz="1400" b="0" i="0" u="none" strike="noStrike" kern="1200" cap="none" spc="0" normalizeH="0" baseline="0" noProof="0" dirty="0">
                <a:ln>
                  <a:noFill/>
                </a:ln>
                <a:solidFill>
                  <a:srgbClr val="0000FF"/>
                </a:solidFill>
                <a:effectLst/>
                <a:uLnTx/>
                <a:uFillTx/>
                <a:latin typeface="Tahoma"/>
                <a:ea typeface="+mn-ea"/>
                <a:cs typeface="+mn-cs"/>
              </a:rPr>
              <a:t>Preliminary discussion of the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FF"/>
                </a:solidFill>
                <a:effectLst/>
                <a:uLnTx/>
                <a:uFillTx/>
                <a:latin typeface="Tahoma"/>
                <a:ea typeface="+mn-ea"/>
                <a:cs typeface="+mn-cs"/>
              </a:rPr>
              <a:t>logical design of an electronic computing instrument</a:t>
            </a:r>
            <a:r>
              <a:rPr kumimoji="0" lang="en-US" sz="1400" b="0" i="0" u="none" strike="noStrike" kern="1200" cap="none" spc="0" normalizeH="0" baseline="0" noProof="0" dirty="0">
                <a:ln>
                  <a:noFill/>
                </a:ln>
                <a:solidFill>
                  <a:srgbClr val="000000"/>
                </a:solidFill>
                <a:effectLst/>
                <a:uLnTx/>
                <a:uFillTx/>
                <a:latin typeface="Tahoma"/>
                <a:ea typeface="+mn-ea"/>
                <a:cs typeface="+mn-cs"/>
              </a:rPr>
              <a:t>,” 1946.</a:t>
            </a:r>
          </a:p>
        </p:txBody>
      </p:sp>
      <p:pic>
        <p:nvPicPr>
          <p:cNvPr id="11" name="Picture 10"/>
          <p:cNvPicPr>
            <a:picLocks noChangeAspect="1"/>
          </p:cNvPicPr>
          <p:nvPr/>
        </p:nvPicPr>
        <p:blipFill>
          <a:blip r:embed="rId6"/>
          <a:stretch>
            <a:fillRect/>
          </a:stretch>
        </p:blipFill>
        <p:spPr>
          <a:xfrm>
            <a:off x="5148063" y="152400"/>
            <a:ext cx="3255263" cy="2554836"/>
          </a:xfrm>
          <a:prstGeom prst="rect">
            <a:avLst/>
          </a:prstGeom>
        </p:spPr>
      </p:pic>
      <p:sp>
        <p:nvSpPr>
          <p:cNvPr id="12" name="TextBox 11"/>
          <p:cNvSpPr txBox="1"/>
          <p:nvPr/>
        </p:nvSpPr>
        <p:spPr>
          <a:xfrm>
            <a:off x="103846" y="6630115"/>
            <a:ext cx="566693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Tahoma"/>
                <a:ea typeface="+mn-ea"/>
                <a:cs typeface="+mn-cs"/>
              </a:rPr>
              <a:t>Image source: https://lbsitbytes2010.wordpress.com/2013/03/29/john-von-neumann-roll-no-15/</a:t>
            </a:r>
          </a:p>
        </p:txBody>
      </p:sp>
    </p:spTree>
    <p:extLst>
      <p:ext uri="{BB962C8B-B14F-4D97-AF65-F5344CB8AC3E}">
        <p14:creationId xmlns:p14="http://schemas.microsoft.com/office/powerpoint/2010/main" val="1189715493"/>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Today’s Computing Systems</a:t>
            </a:r>
          </a:p>
        </p:txBody>
      </p:sp>
      <p:sp>
        <p:nvSpPr>
          <p:cNvPr id="3" name="Content Placeholder 2"/>
          <p:cNvSpPr>
            <a:spLocks noGrp="1"/>
          </p:cNvSpPr>
          <p:nvPr>
            <p:ph idx="1"/>
          </p:nvPr>
        </p:nvSpPr>
        <p:spPr>
          <a:xfrm>
            <a:off x="228600" y="997527"/>
            <a:ext cx="8915400" cy="5193723"/>
          </a:xfrm>
        </p:spPr>
        <p:txBody>
          <a:bodyPr/>
          <a:lstStyle/>
          <a:p>
            <a:r>
              <a:rPr lang="en-US" dirty="0"/>
              <a:t>Are overwhelmingly processor centric</a:t>
            </a:r>
          </a:p>
          <a:p>
            <a:r>
              <a:rPr lang="en-US" dirty="0">
                <a:solidFill>
                  <a:srgbClr val="FF0000"/>
                </a:solidFill>
              </a:rPr>
              <a:t>All data processed in the processor </a:t>
            </a:r>
            <a:r>
              <a:rPr lang="en-US" dirty="0">
                <a:sym typeface="Wingdings"/>
              </a:rPr>
              <a:t> at great system cost</a:t>
            </a:r>
            <a:endParaRPr lang="en-US" dirty="0"/>
          </a:p>
          <a:p>
            <a:r>
              <a:rPr lang="en-US" dirty="0"/>
              <a:t>Processor is heavily optimized and is considered the master</a:t>
            </a:r>
          </a:p>
          <a:p>
            <a:r>
              <a:rPr lang="en-US" dirty="0">
                <a:solidFill>
                  <a:srgbClr val="FF0000"/>
                </a:solidFill>
              </a:rPr>
              <a:t>Data storage units are dumb </a:t>
            </a:r>
            <a:r>
              <a:rPr lang="en-US" dirty="0"/>
              <a:t>and are largely </a:t>
            </a:r>
            <a:r>
              <a:rPr lang="en-US" dirty="0" err="1"/>
              <a:t>unoptimized</a:t>
            </a:r>
            <a:r>
              <a:rPr lang="en-US" dirty="0"/>
              <a:t> (except for some that are on the processor die)</a:t>
            </a:r>
          </a:p>
          <a:p>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583384"/>
            <a:ext cx="6669360" cy="304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AutoShape 25"/>
          <p:cNvSpPr>
            <a:spLocks noChangeArrowheads="1"/>
          </p:cNvSpPr>
          <p:nvPr/>
        </p:nvSpPr>
        <p:spPr bwMode="auto">
          <a:xfrm>
            <a:off x="1331640" y="3933056"/>
            <a:ext cx="1800200" cy="1224136"/>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12099841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Yet …</a:t>
            </a:r>
          </a:p>
        </p:txBody>
      </p:sp>
      <p:sp>
        <p:nvSpPr>
          <p:cNvPr id="3" name="Content Placeholder 2"/>
          <p:cNvSpPr>
            <a:spLocks noGrp="1"/>
          </p:cNvSpPr>
          <p:nvPr>
            <p:ph idx="1"/>
          </p:nvPr>
        </p:nvSpPr>
        <p:spPr>
          <a:xfrm>
            <a:off x="228600" y="997527"/>
            <a:ext cx="8915400" cy="5193723"/>
          </a:xfrm>
        </p:spPr>
        <p:txBody>
          <a:bodyPr/>
          <a:lstStyle/>
          <a:p>
            <a:r>
              <a:rPr lang="en-US" dirty="0"/>
              <a:t>“</a:t>
            </a:r>
            <a:r>
              <a:rPr lang="en-US" sz="2800" b="1" dirty="0">
                <a:solidFill>
                  <a:srgbClr val="0000FF"/>
                </a:solidFill>
              </a:rPr>
              <a:t>It</a:t>
            </a:r>
            <a:r>
              <a:rPr lang="fr-FR" sz="2800" b="1" dirty="0">
                <a:solidFill>
                  <a:srgbClr val="0000FF"/>
                </a:solidFill>
              </a:rPr>
              <a:t>’</a:t>
            </a:r>
            <a:r>
              <a:rPr lang="en-US" sz="2800" b="1" dirty="0">
                <a:solidFill>
                  <a:srgbClr val="0000FF"/>
                </a:solidFill>
              </a:rPr>
              <a:t>s the Memory, Stupid!</a:t>
            </a:r>
            <a:r>
              <a:rPr lang="en-US" dirty="0"/>
              <a:t>” (Richard Sites, MPR, 1996)</a:t>
            </a:r>
          </a:p>
        </p:txBody>
      </p:sp>
      <p:pic>
        <p:nvPicPr>
          <p:cNvPr id="10" name="Picture 9"/>
          <p:cNvPicPr>
            <a:picLocks noChangeAspect="1"/>
          </p:cNvPicPr>
          <p:nvPr/>
        </p:nvPicPr>
        <p:blipFill>
          <a:blip r:embed="rId2"/>
          <a:stretch>
            <a:fillRect/>
          </a:stretch>
        </p:blipFill>
        <p:spPr>
          <a:xfrm>
            <a:off x="203200" y="1606128"/>
            <a:ext cx="8724900" cy="4775200"/>
          </a:xfrm>
          <a:prstGeom prst="rect">
            <a:avLst/>
          </a:prstGeom>
        </p:spPr>
      </p:pic>
      <p:sp>
        <p:nvSpPr>
          <p:cNvPr id="6" name="AutoShape 25"/>
          <p:cNvSpPr>
            <a:spLocks noChangeArrowheads="1"/>
          </p:cNvSpPr>
          <p:nvPr/>
        </p:nvSpPr>
        <p:spPr bwMode="auto">
          <a:xfrm>
            <a:off x="2123728" y="3573016"/>
            <a:ext cx="2016224" cy="2304256"/>
          </a:xfrm>
          <a:prstGeom prst="roundRect">
            <a:avLst>
              <a:gd name="adj" fmla="val 16667"/>
            </a:avLst>
          </a:prstGeom>
          <a:noFill/>
          <a:ln w="88900">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TextBox 7"/>
          <p:cNvSpPr txBox="1"/>
          <p:nvPr/>
        </p:nvSpPr>
        <p:spPr>
          <a:xfrm>
            <a:off x="107504" y="6496146"/>
            <a:ext cx="8871173" cy="28469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Tahoma"/>
                <a:ea typeface="+mn-ea"/>
                <a:cs typeface="+mn-cs"/>
              </a:rPr>
              <a:t>Mutlu+, “</a:t>
            </a:r>
            <a:r>
              <a:rPr kumimoji="0" lang="en-US" sz="1250" b="0" i="0" u="none" strike="noStrike" kern="1200" cap="none" spc="0" normalizeH="0" baseline="0" noProof="0" dirty="0">
                <a:ln>
                  <a:noFill/>
                </a:ln>
                <a:solidFill>
                  <a:srgbClr val="0000FF"/>
                </a:solidFill>
                <a:effectLst/>
                <a:uLnTx/>
                <a:uFillTx/>
                <a:latin typeface="Tahoma"/>
                <a:ea typeface="+mn-ea"/>
                <a:cs typeface="+mn-cs"/>
              </a:rPr>
              <a:t>Runahead Execution: An Alternative to Very Large Instruction Windows for Out-of-Order Processors</a:t>
            </a:r>
            <a:r>
              <a:rPr kumimoji="0" lang="en-US" sz="1250" b="0" i="0" u="none" strike="noStrike" kern="1200" cap="none" spc="0" normalizeH="0" baseline="0" noProof="0" dirty="0">
                <a:ln>
                  <a:noFill/>
                </a:ln>
                <a:solidFill>
                  <a:srgbClr val="000000"/>
                </a:solidFill>
                <a:effectLst/>
                <a:uLnTx/>
                <a:uFillTx/>
                <a:latin typeface="Tahoma"/>
                <a:ea typeface="+mn-ea"/>
                <a:cs typeface="+mn-cs"/>
              </a:rPr>
              <a:t>,” HPCA 2003.</a:t>
            </a:r>
          </a:p>
        </p:txBody>
      </p:sp>
    </p:spTree>
    <p:extLst>
      <p:ext uri="{BB962C8B-B14F-4D97-AF65-F5344CB8AC3E}">
        <p14:creationId xmlns:p14="http://schemas.microsoft.com/office/powerpoint/2010/main" val="14588435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The Performance Perspective</a:t>
            </a:r>
          </a:p>
        </p:txBody>
      </p:sp>
      <p:sp>
        <p:nvSpPr>
          <p:cNvPr id="3" name="Content Placeholder 2"/>
          <p:cNvSpPr>
            <a:spLocks noGrp="1"/>
          </p:cNvSpPr>
          <p:nvPr>
            <p:ph idx="1"/>
          </p:nvPr>
        </p:nvSpPr>
        <p:spPr>
          <a:xfrm>
            <a:off x="228600" y="997529"/>
            <a:ext cx="8915400" cy="5193723"/>
          </a:xfrm>
        </p:spPr>
        <p:txBody>
          <a:bodyPr/>
          <a:lstStyle/>
          <a:p>
            <a:endParaRPr lang="en-US" sz="2000" dirty="0"/>
          </a:p>
          <a:p>
            <a:r>
              <a:rPr lang="en-US" sz="2000" dirty="0"/>
              <a:t>Onur Mutlu, Jared Stark, Chris Wilkerson, and Yale N. </a:t>
            </a:r>
            <a:r>
              <a:rPr lang="en-US" sz="2000" dirty="0" err="1"/>
              <a:t>Patt</a:t>
            </a:r>
            <a:r>
              <a:rPr lang="en-US" sz="2000" dirty="0"/>
              <a:t>, </a:t>
            </a:r>
            <a:br>
              <a:rPr lang="en-US" sz="2000" dirty="0"/>
            </a:br>
            <a:r>
              <a:rPr lang="en-US" sz="2000" b="1" dirty="0">
                <a:hlinkClick r:id="rId2"/>
              </a:rPr>
              <a:t>"Runahead Execution: An Alternative to Very Large Instruction Windows for Out-of-order Processors"</a:t>
            </a:r>
            <a:br>
              <a:rPr lang="en-US" sz="2000" dirty="0"/>
            </a:br>
            <a:r>
              <a:rPr lang="en-US" sz="2000" i="1" dirty="0"/>
              <a:t>Proceedings of the </a:t>
            </a:r>
            <a:r>
              <a:rPr lang="en-US" sz="2000" i="1" dirty="0">
                <a:hlinkClick r:id="rId3"/>
              </a:rPr>
              <a:t>9th International Symposium on High-Performance Computer Architecture</a:t>
            </a:r>
            <a:r>
              <a:rPr lang="en-US" sz="2000" i="1" dirty="0"/>
              <a:t> (</a:t>
            </a:r>
            <a:r>
              <a:rPr lang="en-US" sz="2000" b="1" i="1" dirty="0"/>
              <a:t>HPCA</a:t>
            </a:r>
            <a:r>
              <a:rPr lang="en-US" sz="2000" i="1" dirty="0"/>
              <a:t>)</a:t>
            </a:r>
            <a:r>
              <a:rPr lang="en-US" sz="2000" dirty="0"/>
              <a:t>, pages 129-140, Anaheim, CA, February 2003. </a:t>
            </a:r>
            <a:r>
              <a:rPr lang="en-US" sz="2000" dirty="0">
                <a:hlinkClick r:id="rId4"/>
              </a:rPr>
              <a:t>Slides (pdf)</a:t>
            </a:r>
            <a:r>
              <a:rPr lang="en-US" sz="2000" dirty="0"/>
              <a:t> </a:t>
            </a:r>
            <a:endParaRPr lang="en-US" sz="2200" dirty="0"/>
          </a:p>
          <a:p>
            <a:endParaRPr lang="en-US" sz="2200" dirty="0"/>
          </a:p>
        </p:txBody>
      </p:sp>
      <p:sp>
        <p:nvSpPr>
          <p:cNvPr id="4" name="Slide Number Placeholder 3"/>
          <p:cNvSpPr>
            <a:spLocks noGrp="1"/>
          </p:cNvSpPr>
          <p:nvPr>
            <p:ph type="sldNum" sz="quarter" idx="11"/>
          </p:nvPr>
        </p:nvSpPr>
        <p:spPr/>
        <p:txBody>
          <a:bodyPr/>
          <a:lstStyle/>
          <a:p>
            <a:pPr marL="0" marR="0" lvl="0" indent="0" algn="r" defTabSz="914400" rtl="0" eaLnBrk="0" fontAlgn="auto" latinLnBrk="0" hangingPunct="0">
              <a:lnSpc>
                <a:spcPct val="100000"/>
              </a:lnSpc>
              <a:spcBef>
                <a:spcPts val="0"/>
              </a:spcBef>
              <a:spcAft>
                <a:spcPts val="0"/>
              </a:spcAft>
              <a:buClrTx/>
              <a:buSzTx/>
              <a:buFontTx/>
              <a:buNone/>
              <a:tabLst/>
              <a:defRPr/>
            </a:pPr>
            <a:fld id="{C693BED2-1B18-8744-B8F0-03CBD3594789}" type="slidenum">
              <a:rPr kumimoji="0" lang="en-US" altLang="en-US" sz="1600" b="0" i="0" u="none" strike="noStrike" kern="1200" cap="none" spc="0" normalizeH="0" baseline="0" noProof="0">
                <a:ln>
                  <a:noFill/>
                </a:ln>
                <a:solidFill>
                  <a:srgbClr val="000000"/>
                </a:solidFill>
                <a:effectLst/>
                <a:uLnTx/>
                <a:uFillTx/>
                <a:latin typeface="Garamond" charset="0"/>
                <a:ea typeface="+mn-ea"/>
                <a:cs typeface="+mn-cs"/>
              </a:rPr>
              <a:pPr marL="0" marR="0" lvl="0" indent="0" algn="r" defTabSz="914400" rtl="0" eaLnBrk="0" fontAlgn="auto" latinLnBrk="0" hangingPunct="0">
                <a:lnSpc>
                  <a:spcPct val="100000"/>
                </a:lnSpc>
                <a:spcBef>
                  <a:spcPts val="0"/>
                </a:spcBef>
                <a:spcAft>
                  <a:spcPts val="0"/>
                </a:spcAft>
                <a:buClrTx/>
                <a:buSzTx/>
                <a:buFontTx/>
                <a:buNone/>
                <a:tabLst/>
                <a:defRPr/>
              </a:pPr>
              <a:t>109</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6" name="Picture 5"/>
          <p:cNvPicPr>
            <a:picLocks noChangeAspect="1"/>
          </p:cNvPicPr>
          <p:nvPr/>
        </p:nvPicPr>
        <p:blipFill>
          <a:blip r:embed="rId5"/>
          <a:stretch>
            <a:fillRect/>
          </a:stretch>
        </p:blipFill>
        <p:spPr>
          <a:xfrm>
            <a:off x="0" y="3828774"/>
            <a:ext cx="9144000" cy="2495826"/>
          </a:xfrm>
          <a:prstGeom prst="rect">
            <a:avLst/>
          </a:prstGeom>
        </p:spPr>
      </p:pic>
    </p:spTree>
    <p:extLst>
      <p:ext uri="{BB962C8B-B14F-4D97-AF65-F5344CB8AC3E}">
        <p14:creationId xmlns:p14="http://schemas.microsoft.com/office/powerpoint/2010/main" val="542891243"/>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Title 1"/>
          <p:cNvSpPr>
            <a:spLocks noGrp="1"/>
          </p:cNvSpPr>
          <p:nvPr>
            <p:ph type="title"/>
          </p:nvPr>
        </p:nvSpPr>
        <p:spPr/>
        <p:txBody>
          <a:bodyPr/>
          <a:lstStyle/>
          <a:p>
            <a:r>
              <a:rPr lang="en-US" dirty="0">
                <a:latin typeface="Garamond" charset="0"/>
              </a:rPr>
              <a:t>Different Platforms, Different Goals</a:t>
            </a:r>
          </a:p>
        </p:txBody>
      </p:sp>
      <p:sp>
        <p:nvSpPr>
          <p:cNvPr id="144387"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909B7B7-4DC2-754A-AA3D-9471935B0E0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
        <p:nvSpPr>
          <p:cNvPr id="5" name="TextBox 4"/>
          <p:cNvSpPr txBox="1"/>
          <p:nvPr/>
        </p:nvSpPr>
        <p:spPr>
          <a:xfrm>
            <a:off x="-812304" y="6553200"/>
            <a:ext cx="6248400" cy="246221"/>
          </a:xfrm>
          <a:prstGeom prst="rect">
            <a:avLst/>
          </a:prstGeom>
          <a:noFill/>
        </p:spPr>
        <p:txBody>
          <a:bodyP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CH" sz="1000" b="0" i="0" u="none" strike="noStrike" kern="1200" cap="none" spc="0" normalizeH="0" baseline="0" noProof="0" dirty="0">
                <a:ln>
                  <a:noFill/>
                </a:ln>
                <a:solidFill>
                  <a:srgbClr val="000000"/>
                </a:solidFill>
                <a:effectLst/>
                <a:uLnTx/>
                <a:uFillTx/>
                <a:latin typeface="Calibri" pitchFamily="34" charset="0"/>
                <a:ea typeface="+mn-ea"/>
                <a:cs typeface="+mn-cs"/>
              </a:rPr>
              <a:t>Source: http://www.sia-online.org (</a:t>
            </a:r>
            <a:r>
              <a:rPr kumimoji="0" lang="de-CH" sz="1000" b="0" i="0" u="none" strike="noStrike" kern="1200" cap="none" spc="0" normalizeH="0" baseline="0" noProof="0" dirty="0" err="1">
                <a:ln>
                  <a:noFill/>
                </a:ln>
                <a:solidFill>
                  <a:srgbClr val="000000"/>
                </a:solidFill>
                <a:effectLst/>
                <a:uLnTx/>
                <a:uFillTx/>
                <a:latin typeface="Calibri" pitchFamily="34" charset="0"/>
                <a:ea typeface="+mn-ea"/>
                <a:cs typeface="+mn-cs"/>
              </a:rPr>
              <a:t>semiconductor</a:t>
            </a:r>
            <a:r>
              <a:rPr kumimoji="0" lang="de-CH" sz="1000" b="0" i="0" u="none" strike="noStrike" kern="1200" cap="none" spc="0" normalizeH="0" baseline="0" noProof="0" dirty="0">
                <a:ln>
                  <a:noFill/>
                </a:ln>
                <a:solidFill>
                  <a:srgbClr val="000000"/>
                </a:solidFill>
                <a:effectLst/>
                <a:uLnTx/>
                <a:uFillTx/>
                <a:latin typeface="Calibri" pitchFamily="34" charset="0"/>
                <a:ea typeface="+mn-ea"/>
                <a:cs typeface="+mn-cs"/>
              </a:rPr>
              <a:t> </a:t>
            </a:r>
            <a:r>
              <a:rPr kumimoji="0" lang="de-CH" sz="1000" b="0" i="0" u="none" strike="noStrike" kern="1200" cap="none" spc="0" normalizeH="0" baseline="0" noProof="0" dirty="0" err="1">
                <a:ln>
                  <a:noFill/>
                </a:ln>
                <a:solidFill>
                  <a:srgbClr val="000000"/>
                </a:solidFill>
                <a:effectLst/>
                <a:uLnTx/>
                <a:uFillTx/>
                <a:latin typeface="Calibri" pitchFamily="34" charset="0"/>
                <a:ea typeface="+mn-ea"/>
                <a:cs typeface="+mn-cs"/>
              </a:rPr>
              <a:t>industry</a:t>
            </a:r>
            <a:r>
              <a:rPr kumimoji="0" lang="de-CH" sz="1000" b="0" i="0" u="none" strike="noStrike" kern="1200" cap="none" spc="0" normalizeH="0" baseline="0" noProof="0" dirty="0">
                <a:ln>
                  <a:noFill/>
                </a:ln>
                <a:solidFill>
                  <a:srgbClr val="000000"/>
                </a:solidFill>
                <a:effectLst/>
                <a:uLnTx/>
                <a:uFillTx/>
                <a:latin typeface="Calibri" pitchFamily="34" charset="0"/>
                <a:ea typeface="+mn-ea"/>
                <a:cs typeface="+mn-cs"/>
              </a:rPr>
              <a:t> </a:t>
            </a:r>
            <a:r>
              <a:rPr kumimoji="0" lang="de-CH" sz="1000" b="0" i="0" u="none" strike="noStrike" kern="1200" cap="none" spc="0" normalizeH="0" baseline="0" noProof="0" dirty="0" err="1">
                <a:ln>
                  <a:noFill/>
                </a:ln>
                <a:solidFill>
                  <a:srgbClr val="000000"/>
                </a:solidFill>
                <a:effectLst/>
                <a:uLnTx/>
                <a:uFillTx/>
                <a:latin typeface="Calibri" pitchFamily="34" charset="0"/>
                <a:ea typeface="+mn-ea"/>
                <a:cs typeface="+mn-cs"/>
              </a:rPr>
              <a:t>association</a:t>
            </a:r>
            <a:r>
              <a:rPr kumimoji="0" lang="de-CH" sz="1000" b="0" i="0" u="none" strike="noStrike" kern="1200" cap="none" spc="0" normalizeH="0" baseline="0" noProof="0" dirty="0">
                <a:ln>
                  <a:noFill/>
                </a:ln>
                <a:solidFill>
                  <a:srgbClr val="000000"/>
                </a:solidFill>
                <a:effectLst/>
                <a:uLnTx/>
                <a:uFillTx/>
                <a:latin typeface="Calibri" pitchFamily="34" charset="0"/>
                <a:ea typeface="+mn-ea"/>
                <a:cs typeface="+mn-cs"/>
              </a:rPr>
              <a:t>)</a:t>
            </a:r>
          </a:p>
        </p:txBody>
      </p:sp>
      <p:pic>
        <p:nvPicPr>
          <p:cNvPr id="14438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76900" y="2895600"/>
            <a:ext cx="3133725" cy="260508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44390" name="Content Placeholder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905000"/>
            <a:ext cx="5181600" cy="388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pic>
      <p:sp>
        <p:nvSpPr>
          <p:cNvPr id="2" name="Content Placeholder 1"/>
          <p:cNvSpPr>
            <a:spLocks noGrp="1"/>
          </p:cNvSpPr>
          <p:nvPr>
            <p:ph idx="1"/>
          </p:nvPr>
        </p:nvSpPr>
        <p:spPr/>
        <p:txBody>
          <a:bodyPr/>
          <a:lstStyle/>
          <a:p>
            <a:endParaRPr lang="en-US"/>
          </a:p>
        </p:txBody>
      </p:sp>
    </p:spTree>
    <p:extLst>
      <p:ext uri="{BB962C8B-B14F-4D97-AF65-F5344CB8AC3E}">
        <p14:creationId xmlns:p14="http://schemas.microsoft.com/office/powerpoint/2010/main" val="1798553961"/>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Performance Perspective (2015)</a:t>
            </a:r>
          </a:p>
        </p:txBody>
      </p:sp>
      <p:sp>
        <p:nvSpPr>
          <p:cNvPr id="3" name="Content Placeholder 2"/>
          <p:cNvSpPr>
            <a:spLocks noGrp="1"/>
          </p:cNvSpPr>
          <p:nvPr>
            <p:ph idx="1"/>
          </p:nvPr>
        </p:nvSpPr>
        <p:spPr/>
        <p:txBody>
          <a:bodyPr/>
          <a:lstStyle/>
          <a:p>
            <a:r>
              <a:rPr lang="en-US" dirty="0"/>
              <a:t>All of Google’s Data Center Workloads (2015):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a:stretch>
            <a:fillRect/>
          </a:stretch>
        </p:blipFill>
        <p:spPr>
          <a:xfrm>
            <a:off x="971600" y="1618579"/>
            <a:ext cx="6984776" cy="4821475"/>
          </a:xfrm>
          <a:prstGeom prst="rect">
            <a:avLst/>
          </a:prstGeom>
        </p:spPr>
      </p:pic>
      <p:sp>
        <p:nvSpPr>
          <p:cNvPr id="6" name="AutoShape 25"/>
          <p:cNvSpPr>
            <a:spLocks noChangeArrowheads="1"/>
          </p:cNvSpPr>
          <p:nvPr/>
        </p:nvSpPr>
        <p:spPr bwMode="auto">
          <a:xfrm>
            <a:off x="3779912" y="2442260"/>
            <a:ext cx="3096344" cy="2304256"/>
          </a:xfrm>
          <a:prstGeom prst="roundRect">
            <a:avLst>
              <a:gd name="adj" fmla="val 16667"/>
            </a:avLst>
          </a:prstGeom>
          <a:noFill/>
          <a:ln w="88900">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7" name="TextBox 6"/>
          <p:cNvSpPr txBox="1"/>
          <p:nvPr/>
        </p:nvSpPr>
        <p:spPr>
          <a:xfrm>
            <a:off x="2339752" y="6528683"/>
            <a:ext cx="4516749" cy="28469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err="1">
                <a:ln>
                  <a:noFill/>
                </a:ln>
                <a:solidFill>
                  <a:srgbClr val="000000"/>
                </a:solidFill>
                <a:effectLst/>
                <a:uLnTx/>
                <a:uFillTx/>
                <a:latin typeface="Tahoma"/>
                <a:ea typeface="+mn-ea"/>
                <a:cs typeface="+mn-cs"/>
              </a:rPr>
              <a:t>Kanev</a:t>
            </a:r>
            <a:r>
              <a:rPr kumimoji="0" lang="en-US" sz="1250" b="0" i="0" u="none" strike="noStrike" kern="1200" cap="none" spc="0" normalizeH="0" baseline="0" noProof="0" dirty="0">
                <a:ln>
                  <a:noFill/>
                </a:ln>
                <a:solidFill>
                  <a:srgbClr val="000000"/>
                </a:solidFill>
                <a:effectLst/>
                <a:uLnTx/>
                <a:uFillTx/>
                <a:latin typeface="Tahoma"/>
                <a:ea typeface="+mn-ea"/>
                <a:cs typeface="+mn-cs"/>
              </a:rPr>
              <a:t>+, “</a:t>
            </a:r>
            <a:r>
              <a:rPr kumimoji="0" lang="en-US" sz="1250" b="0" i="0" u="none" strike="noStrike" kern="1200" cap="none" spc="0" normalizeH="0" baseline="0" noProof="0" dirty="0">
                <a:ln>
                  <a:noFill/>
                </a:ln>
                <a:solidFill>
                  <a:srgbClr val="0000FF"/>
                </a:solidFill>
                <a:effectLst/>
                <a:uLnTx/>
                <a:uFillTx/>
                <a:latin typeface="Tahoma"/>
                <a:ea typeface="+mn-ea"/>
                <a:cs typeface="+mn-cs"/>
              </a:rPr>
              <a:t>Profiling a Warehouse-Scale Computer</a:t>
            </a:r>
            <a:r>
              <a:rPr kumimoji="0" lang="en-US" sz="1250" b="0" i="0" u="none" strike="noStrike" kern="1200" cap="none" spc="0" normalizeH="0" baseline="0" noProof="0" dirty="0">
                <a:ln>
                  <a:noFill/>
                </a:ln>
                <a:solidFill>
                  <a:srgbClr val="000000"/>
                </a:solidFill>
                <a:effectLst/>
                <a:uLnTx/>
                <a:uFillTx/>
                <a:latin typeface="Tahoma"/>
                <a:ea typeface="+mn-ea"/>
                <a:cs typeface="+mn-cs"/>
              </a:rPr>
              <a:t>,” ISCA 2015.</a:t>
            </a:r>
          </a:p>
        </p:txBody>
      </p:sp>
    </p:spTree>
    <p:extLst>
      <p:ext uri="{BB962C8B-B14F-4D97-AF65-F5344CB8AC3E}">
        <p14:creationId xmlns:p14="http://schemas.microsoft.com/office/powerpoint/2010/main" val="12394073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Perils of Processor-Centric Design</a:t>
            </a:r>
          </a:p>
        </p:txBody>
      </p:sp>
      <p:sp>
        <p:nvSpPr>
          <p:cNvPr id="3" name="Content Placeholder 2"/>
          <p:cNvSpPr>
            <a:spLocks noGrp="1"/>
          </p:cNvSpPr>
          <p:nvPr>
            <p:ph idx="1"/>
          </p:nvPr>
        </p:nvSpPr>
        <p:spPr>
          <a:xfrm>
            <a:off x="228600" y="683549"/>
            <a:ext cx="8915400" cy="5193723"/>
          </a:xfrm>
        </p:spPr>
        <p:txBody>
          <a:bodyPr/>
          <a:lstStyle/>
          <a:p>
            <a:endParaRPr lang="en-US" dirty="0">
              <a:solidFill>
                <a:srgbClr val="FF0000"/>
              </a:solidFill>
            </a:endParaRPr>
          </a:p>
          <a:p>
            <a:r>
              <a:rPr lang="en-US" dirty="0">
                <a:solidFill>
                  <a:srgbClr val="FF0000"/>
                </a:solidFill>
              </a:rPr>
              <a:t>Grossly-imbalanced systems</a:t>
            </a:r>
          </a:p>
          <a:p>
            <a:pPr lvl="1"/>
            <a:r>
              <a:rPr lang="en-US" dirty="0"/>
              <a:t>Processing done only in </a:t>
            </a:r>
            <a:r>
              <a:rPr lang="en-US" b="1" dirty="0"/>
              <a:t>one</a:t>
            </a:r>
            <a:r>
              <a:rPr lang="en-US" dirty="0"/>
              <a:t> </a:t>
            </a:r>
            <a:r>
              <a:rPr lang="en-US" b="1" dirty="0"/>
              <a:t>place</a:t>
            </a:r>
          </a:p>
          <a:p>
            <a:pPr lvl="1"/>
            <a:r>
              <a:rPr lang="en-US" dirty="0"/>
              <a:t>Everything else just stores and moves data: </a:t>
            </a:r>
            <a:r>
              <a:rPr lang="en-US" b="1" dirty="0"/>
              <a:t>data moves a lot</a:t>
            </a:r>
          </a:p>
          <a:p>
            <a:pPr marL="344487" lvl="1" indent="0">
              <a:buNone/>
            </a:pPr>
            <a:r>
              <a:rPr lang="en-US" dirty="0">
                <a:solidFill>
                  <a:srgbClr val="0000FF"/>
                </a:solidFill>
                <a:sym typeface="Wingdings"/>
              </a:rPr>
              <a:t> Energy inefficient </a:t>
            </a:r>
          </a:p>
          <a:p>
            <a:pPr marL="344487" lvl="1" indent="0">
              <a:buNone/>
            </a:pPr>
            <a:r>
              <a:rPr lang="en-US" dirty="0">
                <a:solidFill>
                  <a:srgbClr val="0000FF"/>
                </a:solidFill>
                <a:sym typeface="Wingdings"/>
              </a:rPr>
              <a:t> Low performance</a:t>
            </a:r>
          </a:p>
          <a:p>
            <a:pPr marL="344487" lvl="1" indent="0">
              <a:buNone/>
            </a:pPr>
            <a:r>
              <a:rPr lang="en-US" dirty="0">
                <a:solidFill>
                  <a:srgbClr val="0000FF"/>
                </a:solidFill>
                <a:sym typeface="Wingdings"/>
              </a:rPr>
              <a:t> Complex</a:t>
            </a:r>
            <a:endParaRPr lang="en-US" dirty="0">
              <a:solidFill>
                <a:srgbClr val="0000FF"/>
              </a:solidFill>
            </a:endParaRPr>
          </a:p>
          <a:p>
            <a:pPr marL="0" indent="0">
              <a:buNone/>
            </a:pPr>
            <a:endParaRPr lang="en-US" dirty="0">
              <a:solidFill>
                <a:srgbClr val="FF0000"/>
              </a:solidFill>
            </a:endParaRPr>
          </a:p>
          <a:p>
            <a:r>
              <a:rPr lang="en-US" dirty="0">
                <a:solidFill>
                  <a:srgbClr val="FF0000"/>
                </a:solidFill>
              </a:rPr>
              <a:t>Overly complex and bloated processor (and accelerators)</a:t>
            </a:r>
          </a:p>
          <a:p>
            <a:pPr lvl="1"/>
            <a:r>
              <a:rPr lang="en-US" dirty="0"/>
              <a:t>To tolerate data access from memory</a:t>
            </a:r>
          </a:p>
          <a:p>
            <a:pPr lvl="1"/>
            <a:r>
              <a:rPr lang="en-US" dirty="0"/>
              <a:t>Complex hierarchies and mechanisms </a:t>
            </a:r>
          </a:p>
          <a:p>
            <a:pPr marL="344487" lvl="1" indent="0">
              <a:buNone/>
            </a:pPr>
            <a:r>
              <a:rPr lang="en-US" dirty="0">
                <a:solidFill>
                  <a:srgbClr val="0000FF"/>
                </a:solidFill>
                <a:sym typeface="Wingdings"/>
              </a:rPr>
              <a:t> Energy inefficient </a:t>
            </a:r>
          </a:p>
          <a:p>
            <a:pPr marL="344487" lvl="1" indent="0">
              <a:buNone/>
            </a:pPr>
            <a:r>
              <a:rPr lang="en-US" dirty="0">
                <a:solidFill>
                  <a:srgbClr val="0000FF"/>
                </a:solidFill>
                <a:sym typeface="Wingdings"/>
              </a:rPr>
              <a:t> Low performance</a:t>
            </a:r>
          </a:p>
          <a:p>
            <a:pPr marL="344487" lvl="1" indent="0">
              <a:buNone/>
            </a:pPr>
            <a:r>
              <a:rPr lang="en-US" dirty="0">
                <a:solidFill>
                  <a:srgbClr val="0000FF"/>
                </a:solidFill>
                <a:sym typeface="Wingdings"/>
              </a:rPr>
              <a:t> Complex</a:t>
            </a:r>
            <a:endParaRPr lang="en-US" dirty="0">
              <a:solidFill>
                <a:srgbClr val="0000FF"/>
              </a:solidFill>
            </a:endParaRPr>
          </a:p>
          <a:p>
            <a:pPr lvl="1"/>
            <a:endParaRPr lang="en-US" dirty="0"/>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9963273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Perils of Processor-Centric Design</a:t>
            </a:r>
          </a:p>
        </p:txBody>
      </p:sp>
      <p:sp>
        <p:nvSpPr>
          <p:cNvPr id="3" name="Content Placeholder 2"/>
          <p:cNvSpPr>
            <a:spLocks noGrp="1"/>
          </p:cNvSpPr>
          <p:nvPr>
            <p:ph idx="1"/>
          </p:nvPr>
        </p:nvSpPr>
        <p:spPr>
          <a:xfrm>
            <a:off x="228600" y="899573"/>
            <a:ext cx="8610600" cy="5193723"/>
          </a:xfrm>
        </p:spPr>
        <p:txBody>
          <a:bodyPr/>
          <a:lstStyle/>
          <a:p>
            <a:endParaRPr lang="en-US"/>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6" name="Picture 5" descr="many-core3.eps"/>
          <p:cNvPicPr>
            <a:picLocks noChangeAspect="1"/>
          </p:cNvPicPr>
          <p:nvPr/>
        </p:nvPicPr>
        <p:blipFill>
          <a:blip r:embed="rId2"/>
          <a:srcRect/>
          <a:stretch>
            <a:fillRect/>
          </a:stretch>
        </p:blipFill>
        <p:spPr bwMode="auto">
          <a:xfrm>
            <a:off x="0" y="954782"/>
            <a:ext cx="6146800" cy="4953000"/>
          </a:xfrm>
          <a:prstGeom prst="rect">
            <a:avLst/>
          </a:prstGeom>
          <a:noFill/>
          <a:ln w="9525">
            <a:noFill/>
            <a:miter lim="800000"/>
            <a:headEnd/>
            <a:tailEnd/>
          </a:ln>
        </p:spPr>
      </p:pic>
      <p:pic>
        <p:nvPicPr>
          <p:cNvPr id="7" name="Picture 23" descr="http://i.ehow.com/images/a04/ac/qb/format-hard-drive-xp-800X8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433856">
            <a:off x="6691556" y="2327775"/>
            <a:ext cx="2124075" cy="212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Line 21"/>
          <p:cNvSpPr>
            <a:spLocks noChangeShapeType="1"/>
          </p:cNvSpPr>
          <p:nvPr/>
        </p:nvSpPr>
        <p:spPr bwMode="auto">
          <a:xfrm>
            <a:off x="6080368" y="3372350"/>
            <a:ext cx="1044575" cy="0"/>
          </a:xfrm>
          <a:prstGeom prst="line">
            <a:avLst/>
          </a:prstGeom>
          <a:noFill/>
          <a:ln w="38100">
            <a:solidFill>
              <a:srgbClr val="993300"/>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5" name="TextBox 4"/>
          <p:cNvSpPr txBox="1"/>
          <p:nvPr/>
        </p:nvSpPr>
        <p:spPr>
          <a:xfrm>
            <a:off x="611560" y="6021288"/>
            <a:ext cx="781195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Tahoma"/>
                <a:ea typeface="+mn-ea"/>
                <a:cs typeface="+mn-cs"/>
              </a:rPr>
              <a:t>Most of the system is dedicated to storing and moving data </a:t>
            </a:r>
          </a:p>
        </p:txBody>
      </p:sp>
    </p:spTree>
    <p:extLst>
      <p:ext uri="{BB962C8B-B14F-4D97-AF65-F5344CB8AC3E}">
        <p14:creationId xmlns:p14="http://schemas.microsoft.com/office/powerpoint/2010/main" val="1457382059"/>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Three Key Systems Trends</a:t>
            </a:r>
          </a:p>
        </p:txBody>
      </p:sp>
      <p:sp>
        <p:nvSpPr>
          <p:cNvPr id="3" name="Content Placeholder 2"/>
          <p:cNvSpPr>
            <a:spLocks noGrp="1"/>
          </p:cNvSpPr>
          <p:nvPr>
            <p:ph idx="1"/>
          </p:nvPr>
        </p:nvSpPr>
        <p:spPr/>
        <p:txBody>
          <a:bodyPr/>
          <a:lstStyle/>
          <a:p>
            <a:pPr marL="0" indent="0">
              <a:buNone/>
            </a:pPr>
            <a:r>
              <a:rPr lang="en-US" sz="3200" dirty="0">
                <a:solidFill>
                  <a:srgbClr val="0000FF"/>
                </a:solidFill>
              </a:rPr>
              <a:t>1. Data access is a major bottleneck</a:t>
            </a:r>
          </a:p>
          <a:p>
            <a:pPr lvl="1"/>
            <a:r>
              <a:rPr lang="en-US" dirty="0"/>
              <a:t>Applications are increasingly data hungry</a:t>
            </a:r>
          </a:p>
          <a:p>
            <a:pPr lvl="1"/>
            <a:endParaRPr lang="en-US" dirty="0"/>
          </a:p>
          <a:p>
            <a:pPr lvl="1"/>
            <a:endParaRPr lang="en-US" dirty="0"/>
          </a:p>
          <a:p>
            <a:pPr marL="0" indent="0">
              <a:buNone/>
            </a:pPr>
            <a:r>
              <a:rPr lang="en-US" sz="3200" dirty="0">
                <a:solidFill>
                  <a:srgbClr val="0000FF"/>
                </a:solidFill>
              </a:rPr>
              <a:t>2. Energy consumption is a key limiter</a:t>
            </a:r>
          </a:p>
          <a:p>
            <a:endParaRPr lang="en-US" dirty="0"/>
          </a:p>
          <a:p>
            <a:endParaRPr lang="en-US" dirty="0"/>
          </a:p>
          <a:p>
            <a:pPr marL="0" indent="0">
              <a:buNone/>
            </a:pPr>
            <a:r>
              <a:rPr lang="en-US" sz="3200" dirty="0">
                <a:solidFill>
                  <a:srgbClr val="0000FF"/>
                </a:solidFill>
              </a:rPr>
              <a:t>3. Data movement energy dominates compute</a:t>
            </a:r>
          </a:p>
          <a:p>
            <a:pPr lvl="1"/>
            <a:r>
              <a:rPr lang="en-US" dirty="0"/>
              <a:t>Especially true for off-chip to on-chip movement</a:t>
            </a:r>
          </a:p>
          <a:p>
            <a:pPr marL="344487" lvl="1"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5513782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Data Movement vs. Computation Energy</a:t>
            </a:r>
          </a:p>
        </p:txBody>
      </p:sp>
      <p:sp>
        <p:nvSpPr>
          <p:cNvPr id="270338"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378AE50-A064-BF4D-97C5-B7B9F4FAAF3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016000"/>
            <a:ext cx="8113713" cy="530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p:cNvSpPr txBox="1">
            <a:spLocks noChangeArrowheads="1"/>
          </p:cNvSpPr>
          <p:nvPr/>
        </p:nvSpPr>
        <p:spPr bwMode="auto">
          <a:xfrm>
            <a:off x="6826250" y="1524000"/>
            <a:ext cx="201295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Dally, HiPEAC 2015</a:t>
            </a:r>
          </a:p>
        </p:txBody>
      </p:sp>
      <p:sp>
        <p:nvSpPr>
          <p:cNvPr id="7" name="AutoShape 25"/>
          <p:cNvSpPr>
            <a:spLocks noChangeArrowheads="1"/>
          </p:cNvSpPr>
          <p:nvPr/>
        </p:nvSpPr>
        <p:spPr bwMode="auto">
          <a:xfrm>
            <a:off x="971600" y="2420888"/>
            <a:ext cx="2160240" cy="648071"/>
          </a:xfrm>
          <a:prstGeom prst="roundRect">
            <a:avLst>
              <a:gd name="adj" fmla="val 16667"/>
            </a:avLst>
          </a:prstGeom>
          <a:noFill/>
          <a:ln w="63500">
            <a:solidFill>
              <a:schemeClr val="tx2">
                <a:lumMod val="60000"/>
                <a:lumOff val="40000"/>
              </a:schemeClr>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AutoShape 25"/>
          <p:cNvSpPr>
            <a:spLocks noChangeArrowheads="1"/>
          </p:cNvSpPr>
          <p:nvPr/>
        </p:nvSpPr>
        <p:spPr bwMode="auto">
          <a:xfrm>
            <a:off x="5724128" y="2492896"/>
            <a:ext cx="2160240" cy="648071"/>
          </a:xfrm>
          <a:prstGeom prst="roundRect">
            <a:avLst>
              <a:gd name="adj" fmla="val 16667"/>
            </a:avLst>
          </a:prstGeom>
          <a:noFill/>
          <a:ln w="63500">
            <a:solidFill>
              <a:srgbClr val="FF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367350858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Data Movement vs. Computation Energy</a:t>
            </a:r>
          </a:p>
        </p:txBody>
      </p:sp>
      <p:sp>
        <p:nvSpPr>
          <p:cNvPr id="270338"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378AE50-A064-BF4D-97C5-B7B9F4FAAF3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016000"/>
            <a:ext cx="8113713" cy="530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p:cNvSpPr txBox="1">
            <a:spLocks noChangeArrowheads="1"/>
          </p:cNvSpPr>
          <p:nvPr/>
        </p:nvSpPr>
        <p:spPr bwMode="auto">
          <a:xfrm>
            <a:off x="6826250" y="1524000"/>
            <a:ext cx="201295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Dally, HiPEAC 2015</a:t>
            </a:r>
          </a:p>
        </p:txBody>
      </p:sp>
      <p:sp>
        <p:nvSpPr>
          <p:cNvPr id="7" name="AutoShape 25"/>
          <p:cNvSpPr>
            <a:spLocks noChangeArrowheads="1"/>
          </p:cNvSpPr>
          <p:nvPr/>
        </p:nvSpPr>
        <p:spPr bwMode="auto">
          <a:xfrm>
            <a:off x="971600" y="2420888"/>
            <a:ext cx="2160240" cy="648071"/>
          </a:xfrm>
          <a:prstGeom prst="roundRect">
            <a:avLst>
              <a:gd name="adj" fmla="val 16667"/>
            </a:avLst>
          </a:prstGeom>
          <a:noFill/>
          <a:ln w="63500">
            <a:solidFill>
              <a:schemeClr val="tx2">
                <a:lumMod val="60000"/>
                <a:lumOff val="40000"/>
              </a:schemeClr>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AutoShape 25"/>
          <p:cNvSpPr>
            <a:spLocks noChangeArrowheads="1"/>
          </p:cNvSpPr>
          <p:nvPr/>
        </p:nvSpPr>
        <p:spPr bwMode="auto">
          <a:xfrm>
            <a:off x="5724128" y="2492896"/>
            <a:ext cx="2160240" cy="648071"/>
          </a:xfrm>
          <a:prstGeom prst="roundRect">
            <a:avLst>
              <a:gd name="adj" fmla="val 16667"/>
            </a:avLst>
          </a:prstGeom>
          <a:noFill/>
          <a:ln w="63500">
            <a:solidFill>
              <a:srgbClr val="FF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3" name="TextBox 2"/>
          <p:cNvSpPr txBox="1"/>
          <p:nvPr/>
        </p:nvSpPr>
        <p:spPr>
          <a:xfrm>
            <a:off x="323528" y="4869160"/>
            <a:ext cx="8489975" cy="1323439"/>
          </a:xfrm>
          <a:prstGeom prst="rect">
            <a:avLst/>
          </a:prstGeom>
          <a:solidFill>
            <a:srgbClr val="FF6600"/>
          </a:solidFill>
          <a:ln>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Tahoma"/>
                <a:ea typeface="+mn-ea"/>
                <a:cs typeface="+mn-cs"/>
              </a:rPr>
              <a:t>A memory access consumes ~1000X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Tahoma"/>
                <a:ea typeface="+mn-ea"/>
                <a:cs typeface="+mn-cs"/>
              </a:rPr>
              <a:t>the energy of a complex addition </a:t>
            </a:r>
          </a:p>
        </p:txBody>
      </p:sp>
    </p:spTree>
    <p:extLst>
      <p:ext uri="{BB962C8B-B14F-4D97-AF65-F5344CB8AC3E}">
        <p14:creationId xmlns:p14="http://schemas.microsoft.com/office/powerpoint/2010/main" val="2877589812"/>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aramond" charset="0"/>
                <a:ea typeface="ＭＳ Ｐゴシック" charset="0"/>
                <a:cs typeface="ＭＳ Ｐゴシック" charset="0"/>
              </a:rPr>
              <a:t>Data Movement vs. Computation Energy</a:t>
            </a:r>
            <a:endParaRPr lang="en-US" dirty="0"/>
          </a:p>
        </p:txBody>
      </p:sp>
      <p:sp>
        <p:nvSpPr>
          <p:cNvPr id="3" name="Content Placeholder 2"/>
          <p:cNvSpPr>
            <a:spLocks noGrp="1"/>
          </p:cNvSpPr>
          <p:nvPr>
            <p:ph idx="1"/>
          </p:nvPr>
        </p:nvSpPr>
        <p:spPr>
          <a:xfrm>
            <a:off x="228600" y="1052736"/>
            <a:ext cx="8610600" cy="4876800"/>
          </a:xfrm>
        </p:spPr>
        <p:txBody>
          <a:bodyPr/>
          <a:lstStyle/>
          <a:p>
            <a:r>
              <a:rPr lang="en-US" dirty="0">
                <a:solidFill>
                  <a:srgbClr val="FF0000"/>
                </a:solidFill>
                <a:cs typeface="Adobe Garamond Pro"/>
              </a:rPr>
              <a:t>Data movement </a:t>
            </a:r>
            <a:r>
              <a:rPr lang="en-US" dirty="0">
                <a:solidFill>
                  <a:schemeClr val="tx2"/>
                </a:solidFill>
                <a:cs typeface="Adobe Garamond Pro"/>
              </a:rPr>
              <a:t>is a major system energy bottleneck</a:t>
            </a:r>
          </a:p>
          <a:p>
            <a:pPr lvl="1"/>
            <a:r>
              <a:rPr lang="en-US" sz="2000" dirty="0">
                <a:cs typeface="Adobe Garamond Pro"/>
              </a:rPr>
              <a:t>Comprises </a:t>
            </a:r>
            <a:r>
              <a:rPr lang="en-US" sz="2000" dirty="0">
                <a:solidFill>
                  <a:srgbClr val="0000FF"/>
                </a:solidFill>
                <a:cs typeface="Adobe Garamond Pro"/>
              </a:rPr>
              <a:t>41%</a:t>
            </a:r>
            <a:r>
              <a:rPr lang="en-US" sz="2000" dirty="0">
                <a:cs typeface="Adobe Garamond Pro"/>
              </a:rPr>
              <a:t> of mobile system energy during web browsing [2]</a:t>
            </a:r>
          </a:p>
          <a:p>
            <a:pPr lvl="1"/>
            <a:r>
              <a:rPr lang="en-US" sz="2000" dirty="0">
                <a:cs typeface="Adobe Garamond Pro"/>
              </a:rPr>
              <a:t>Costs </a:t>
            </a:r>
            <a:r>
              <a:rPr lang="en-US" sz="2000" dirty="0">
                <a:solidFill>
                  <a:srgbClr val="0000FF"/>
                </a:solidFill>
                <a:cs typeface="Adobe Garamond Pro"/>
              </a:rPr>
              <a:t>~115 </a:t>
            </a:r>
            <a:r>
              <a:rPr lang="en-US" sz="2000" dirty="0">
                <a:cs typeface="Adobe Garamond Pro"/>
              </a:rPr>
              <a:t>times as much energy as an ADD operation [1, 2]</a:t>
            </a:r>
          </a:p>
          <a:p>
            <a:endParaRPr lang="en-US" dirty="0">
              <a:solidFill>
                <a:schemeClr val="tx2"/>
              </a:solidFill>
              <a:cs typeface="Adobe Garamond Pro"/>
            </a:endParaRP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648072" y="2555875"/>
            <a:ext cx="7452320" cy="2817341"/>
          </a:xfrm>
          <a:prstGeom prst="rect">
            <a:avLst/>
          </a:prstGeom>
        </p:spPr>
      </p:pic>
      <p:sp>
        <p:nvSpPr>
          <p:cNvPr id="6" name="TextBox 5"/>
          <p:cNvSpPr txBox="1"/>
          <p:nvPr/>
        </p:nvSpPr>
        <p:spPr>
          <a:xfrm>
            <a:off x="35496" y="5805264"/>
            <a:ext cx="5918657"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[1]: Reducing data Movement Energy via Online Data Clustering and Encoding (MICRO’16)</a:t>
            </a:r>
          </a:p>
        </p:txBody>
      </p:sp>
      <p:sp>
        <p:nvSpPr>
          <p:cNvPr id="7" name="TextBox 6"/>
          <p:cNvSpPr txBox="1"/>
          <p:nvPr/>
        </p:nvSpPr>
        <p:spPr>
          <a:xfrm>
            <a:off x="76200" y="6033864"/>
            <a:ext cx="911411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[2]: Quantifying the energy cost of data movement for emerging smart phone workloads on mobile platforms (IISWC’14)</a:t>
            </a:r>
          </a:p>
        </p:txBody>
      </p:sp>
    </p:spTree>
    <p:extLst>
      <p:ext uri="{BB962C8B-B14F-4D97-AF65-F5344CB8AC3E}">
        <p14:creationId xmlns:p14="http://schemas.microsoft.com/office/powerpoint/2010/main" val="42582325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Energy Waste in Mobile Devices</a:t>
            </a:r>
          </a:p>
        </p:txBody>
      </p:sp>
      <p:sp>
        <p:nvSpPr>
          <p:cNvPr id="3" name="Content Placeholder 2"/>
          <p:cNvSpPr>
            <a:spLocks noGrp="1"/>
          </p:cNvSpPr>
          <p:nvPr>
            <p:ph idx="1"/>
          </p:nvPr>
        </p:nvSpPr>
        <p:spPr>
          <a:xfrm>
            <a:off x="228600" y="1000472"/>
            <a:ext cx="8807896" cy="4876800"/>
          </a:xfrm>
        </p:spPr>
        <p:txBody>
          <a:bodyPr/>
          <a:lstStyle/>
          <a:p>
            <a:r>
              <a:rPr lang="en-US" sz="1500" dirty="0"/>
              <a:t>Amirali Boroumand, Saugata Ghose, </a:t>
            </a:r>
            <a:r>
              <a:rPr lang="en-US" sz="1500" dirty="0" err="1"/>
              <a:t>Youngsok</a:t>
            </a:r>
            <a:r>
              <a:rPr lang="en-US" sz="1500" dirty="0"/>
              <a:t> Kim, </a:t>
            </a:r>
            <a:r>
              <a:rPr lang="en-US" sz="1500" dirty="0" err="1"/>
              <a:t>Rachata</a:t>
            </a:r>
            <a:r>
              <a:rPr lang="en-US" sz="1500" dirty="0"/>
              <a:t> </a:t>
            </a:r>
            <a:r>
              <a:rPr lang="en-US" sz="1500" dirty="0" err="1"/>
              <a:t>Ausavarungnirun</a:t>
            </a:r>
            <a:r>
              <a:rPr lang="en-US" sz="1500" dirty="0"/>
              <a:t>, Eric </a:t>
            </a:r>
            <a:r>
              <a:rPr lang="en-US" sz="1500" dirty="0" err="1"/>
              <a:t>Shiu</a:t>
            </a:r>
            <a:r>
              <a:rPr lang="en-US" sz="1500" dirty="0"/>
              <a:t>, Rahul Thakur, </a:t>
            </a:r>
            <a:r>
              <a:rPr lang="en-US" sz="1500" dirty="0" err="1"/>
              <a:t>Daehyun</a:t>
            </a:r>
            <a:r>
              <a:rPr lang="en-US" sz="1500" dirty="0"/>
              <a:t> Kim, Aki </a:t>
            </a:r>
            <a:r>
              <a:rPr lang="en-US" sz="1500" dirty="0" err="1"/>
              <a:t>Kuusela</a:t>
            </a:r>
            <a:r>
              <a:rPr lang="en-US" sz="1500" dirty="0"/>
              <a:t>, Allan </a:t>
            </a:r>
            <a:r>
              <a:rPr lang="en-US" sz="1500" dirty="0" err="1"/>
              <a:t>Knies</a:t>
            </a:r>
            <a:r>
              <a:rPr lang="en-US" sz="1500" dirty="0"/>
              <a:t>, </a:t>
            </a:r>
            <a:r>
              <a:rPr lang="en-US" sz="1500" dirty="0" err="1"/>
              <a:t>Parthasarathy</a:t>
            </a:r>
            <a:r>
              <a:rPr lang="en-US" sz="1500" dirty="0"/>
              <a:t> </a:t>
            </a:r>
            <a:r>
              <a:rPr lang="en-US" sz="1500" dirty="0" err="1"/>
              <a:t>Ranganathan</a:t>
            </a:r>
            <a:r>
              <a:rPr lang="en-US" sz="1500" dirty="0"/>
              <a:t>, and Onur Mutlu,</a:t>
            </a:r>
            <a:br>
              <a:rPr lang="en-US" sz="1500" dirty="0"/>
            </a:br>
            <a:r>
              <a:rPr lang="en-US" sz="1500" b="1" dirty="0">
                <a:hlinkClick r:id="rId2"/>
              </a:rPr>
              <a:t>"Google Workloads for Consumer Devices: Mitigating Data Movement Bottlenecks"</a:t>
            </a:r>
            <a:r>
              <a:rPr lang="en-US" sz="1500" dirty="0"/>
              <a:t> </a:t>
            </a:r>
            <a:br>
              <a:rPr lang="en-US" sz="1500" dirty="0"/>
            </a:br>
            <a:r>
              <a:rPr lang="en-US" sz="1500" i="1" dirty="0"/>
              <a:t>Proceedings of the </a:t>
            </a:r>
            <a:r>
              <a:rPr lang="en-US" sz="1500" i="1" dirty="0">
                <a:hlinkClick r:id="rId3"/>
              </a:rPr>
              <a:t>23rd International Conference on Architectural Support for Programming Languages and Operating Systems</a:t>
            </a:r>
            <a:r>
              <a:rPr lang="en-US" sz="1500" i="1" dirty="0"/>
              <a:t> (</a:t>
            </a:r>
            <a:r>
              <a:rPr lang="en-US" sz="1500" b="1" i="1" dirty="0"/>
              <a:t>ASPLOS</a:t>
            </a:r>
            <a:r>
              <a:rPr lang="en-US" sz="1500" i="1" dirty="0"/>
              <a:t>)</a:t>
            </a:r>
            <a:r>
              <a:rPr lang="en-US" sz="1500" dirty="0"/>
              <a:t>, Williamsburg, VA, USA, March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4"/>
          <a:stretch>
            <a:fillRect/>
          </a:stretch>
        </p:blipFill>
        <p:spPr>
          <a:xfrm>
            <a:off x="0" y="4218136"/>
            <a:ext cx="9144000" cy="2235200"/>
          </a:xfrm>
          <a:prstGeom prst="rect">
            <a:avLst/>
          </a:prstGeom>
        </p:spPr>
      </p:pic>
      <p:sp>
        <p:nvSpPr>
          <p:cNvPr id="7" name="Rectangle 6">
            <a:extLst>
              <a:ext uri="{FF2B5EF4-FFF2-40B4-BE49-F238E27FC236}">
                <a16:creationId xmlns:a16="http://schemas.microsoft.com/office/drawing/2014/main" id="{6AD6B716-D4D6-E942-A52D-41F4F25A40CE}"/>
              </a:ext>
            </a:extLst>
          </p:cNvPr>
          <p:cNvSpPr/>
          <p:nvPr/>
        </p:nvSpPr>
        <p:spPr>
          <a:xfrm>
            <a:off x="0" y="2708920"/>
            <a:ext cx="9144000" cy="103105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3B812F"/>
                </a:solidFill>
                <a:effectLst/>
                <a:uLnTx/>
                <a:uFillTx/>
                <a:latin typeface="Tahoma"/>
                <a:ea typeface="+mn-ea"/>
                <a:cs typeface="+mn-cs"/>
              </a:rPr>
              <a:t>62.7%</a:t>
            </a:r>
            <a:r>
              <a:rPr kumimoji="0" lang="en-US" sz="3000" b="1" i="0" u="none" strike="noStrike" kern="1200" cap="none" spc="0" normalizeH="0" baseline="0" noProof="0" dirty="0">
                <a:ln>
                  <a:noFill/>
                </a:ln>
                <a:solidFill>
                  <a:srgbClr val="000000"/>
                </a:solidFill>
                <a:effectLst/>
                <a:uLnTx/>
                <a:uFillTx/>
                <a:latin typeface="Tahoma"/>
                <a:ea typeface="+mn-ea"/>
                <a:cs typeface="+mn-cs"/>
              </a:rPr>
              <a:t> of the total system energy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Tahoma"/>
                <a:ea typeface="+mn-ea"/>
                <a:cs typeface="+mn-cs"/>
              </a:rPr>
              <a:t>is spent on </a:t>
            </a:r>
            <a:r>
              <a:rPr kumimoji="0" lang="en-US" sz="3000" b="1" i="0" u="none" strike="noStrike" kern="1200" cap="none" spc="0" normalizeH="0" baseline="0" noProof="0" dirty="0">
                <a:ln>
                  <a:noFill/>
                </a:ln>
                <a:solidFill>
                  <a:srgbClr val="C00000"/>
                </a:solidFill>
                <a:effectLst/>
                <a:uLnTx/>
                <a:uFillTx/>
                <a:latin typeface="Tahoma"/>
                <a:ea typeface="+mn-ea"/>
                <a:cs typeface="+mn-cs"/>
              </a:rPr>
              <a:t>data movement</a:t>
            </a:r>
          </a:p>
        </p:txBody>
      </p:sp>
    </p:spTree>
    <p:extLst>
      <p:ext uri="{BB962C8B-B14F-4D97-AF65-F5344CB8AC3E}">
        <p14:creationId xmlns:p14="http://schemas.microsoft.com/office/powerpoint/2010/main" val="27308860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We Do Not Want to Move Data!</a:t>
            </a:r>
          </a:p>
        </p:txBody>
      </p:sp>
      <p:sp>
        <p:nvSpPr>
          <p:cNvPr id="270338"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378AE50-A064-BF4D-97C5-B7B9F4FAAF3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016000"/>
            <a:ext cx="8113713" cy="530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6826250" y="1524000"/>
            <a:ext cx="201295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Dally, HiPEAC 2015</a:t>
            </a:r>
          </a:p>
        </p:txBody>
      </p:sp>
      <p:sp>
        <p:nvSpPr>
          <p:cNvPr id="7" name="AutoShape 25"/>
          <p:cNvSpPr>
            <a:spLocks noChangeArrowheads="1"/>
          </p:cNvSpPr>
          <p:nvPr/>
        </p:nvSpPr>
        <p:spPr bwMode="auto">
          <a:xfrm>
            <a:off x="971600" y="2420888"/>
            <a:ext cx="2160240" cy="648071"/>
          </a:xfrm>
          <a:prstGeom prst="roundRect">
            <a:avLst>
              <a:gd name="adj" fmla="val 16667"/>
            </a:avLst>
          </a:prstGeom>
          <a:noFill/>
          <a:ln w="63500">
            <a:solidFill>
              <a:schemeClr val="tx2">
                <a:lumMod val="60000"/>
                <a:lumOff val="40000"/>
              </a:schemeClr>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AutoShape 25"/>
          <p:cNvSpPr>
            <a:spLocks noChangeArrowheads="1"/>
          </p:cNvSpPr>
          <p:nvPr/>
        </p:nvSpPr>
        <p:spPr bwMode="auto">
          <a:xfrm>
            <a:off x="5724128" y="2492896"/>
            <a:ext cx="2160240" cy="648071"/>
          </a:xfrm>
          <a:prstGeom prst="roundRect">
            <a:avLst>
              <a:gd name="adj" fmla="val 16667"/>
            </a:avLst>
          </a:prstGeom>
          <a:noFill/>
          <a:ln w="63500">
            <a:solidFill>
              <a:srgbClr val="FF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3" name="TextBox 2"/>
          <p:cNvSpPr txBox="1"/>
          <p:nvPr/>
        </p:nvSpPr>
        <p:spPr>
          <a:xfrm>
            <a:off x="323528" y="4869160"/>
            <a:ext cx="8489975" cy="1323439"/>
          </a:xfrm>
          <a:prstGeom prst="rect">
            <a:avLst/>
          </a:prstGeom>
          <a:solidFill>
            <a:srgbClr val="FF6600"/>
          </a:solidFill>
          <a:ln>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Tahoma"/>
                <a:ea typeface="+mn-ea"/>
                <a:cs typeface="+mn-cs"/>
              </a:rPr>
              <a:t>A memory access consumes ~1000X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Tahoma"/>
                <a:ea typeface="+mn-ea"/>
                <a:cs typeface="+mn-cs"/>
              </a:rPr>
              <a:t>the energy of a complex addition </a:t>
            </a:r>
          </a:p>
        </p:txBody>
      </p:sp>
    </p:spTree>
    <p:extLst>
      <p:ext uri="{BB962C8B-B14F-4D97-AF65-F5344CB8AC3E}">
        <p14:creationId xmlns:p14="http://schemas.microsoft.com/office/powerpoint/2010/main" val="3905904010"/>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A Paradigm Shift To </a:t>
            </a:r>
            <a:r>
              <a:rPr lang="is-IS" dirty="0"/>
              <a:t>…</a:t>
            </a:r>
            <a:endParaRPr lang="en-US" dirty="0"/>
          </a:p>
        </p:txBody>
      </p:sp>
      <p:sp>
        <p:nvSpPr>
          <p:cNvPr id="3" name="Content Placeholder 2"/>
          <p:cNvSpPr>
            <a:spLocks noGrp="1"/>
          </p:cNvSpPr>
          <p:nvPr>
            <p:ph idx="1"/>
          </p:nvPr>
        </p:nvSpPr>
        <p:spPr>
          <a:xfrm>
            <a:off x="228600" y="997527"/>
            <a:ext cx="8807896" cy="5193723"/>
          </a:xfrm>
        </p:spPr>
        <p:txBody>
          <a:bodyPr/>
          <a:lstStyle/>
          <a:p>
            <a:endParaRPr lang="en-US" dirty="0"/>
          </a:p>
          <a:p>
            <a:r>
              <a:rPr lang="en-US" sz="2800" dirty="0"/>
              <a:t>Enable computation with </a:t>
            </a:r>
            <a:r>
              <a:rPr lang="en-US" sz="2800" dirty="0">
                <a:solidFill>
                  <a:srgbClr val="0000FF"/>
                </a:solidFill>
              </a:rPr>
              <a:t>minimal data movement</a:t>
            </a:r>
          </a:p>
          <a:p>
            <a:endParaRPr lang="en-US" dirty="0"/>
          </a:p>
          <a:p>
            <a:endParaRPr lang="en-US" dirty="0"/>
          </a:p>
          <a:p>
            <a:r>
              <a:rPr lang="en-US" sz="2800" dirty="0">
                <a:solidFill>
                  <a:srgbClr val="0000FF"/>
                </a:solidFill>
              </a:rPr>
              <a:t>Compute where it makes sense</a:t>
            </a:r>
            <a:r>
              <a:rPr lang="en-US" sz="2800" dirty="0"/>
              <a:t> (</a:t>
            </a:r>
            <a:r>
              <a:rPr lang="en-US" sz="2800" dirty="0">
                <a:solidFill>
                  <a:srgbClr val="FF0000"/>
                </a:solidFill>
              </a:rPr>
              <a:t>where data resides</a:t>
            </a:r>
            <a:r>
              <a:rPr lang="en-US" sz="2800" dirty="0"/>
              <a:t>)</a:t>
            </a:r>
          </a:p>
          <a:p>
            <a:endParaRPr lang="en-US" dirty="0"/>
          </a:p>
          <a:p>
            <a:endParaRPr lang="en-US" dirty="0"/>
          </a:p>
          <a:p>
            <a:r>
              <a:rPr lang="en-US" sz="2800" dirty="0"/>
              <a:t>Make computing architectures more </a:t>
            </a:r>
            <a:r>
              <a:rPr lang="en-US" sz="2800" dirty="0">
                <a:solidFill>
                  <a:srgbClr val="0000FF"/>
                </a:solidFill>
              </a:rPr>
              <a:t>data-centric</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29788868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Title 1"/>
          <p:cNvSpPr>
            <a:spLocks noGrp="1"/>
          </p:cNvSpPr>
          <p:nvPr>
            <p:ph type="title"/>
          </p:nvPr>
        </p:nvSpPr>
        <p:spPr/>
        <p:txBody>
          <a:bodyPr/>
          <a:lstStyle/>
          <a:p>
            <a:r>
              <a:rPr lang="en-US" dirty="0">
                <a:latin typeface="Garamond" charset="0"/>
              </a:rPr>
              <a:t>Different Platforms, Different Goals</a:t>
            </a:r>
          </a:p>
        </p:txBody>
      </p:sp>
      <p:sp>
        <p:nvSpPr>
          <p:cNvPr id="144387"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909B7B7-4DC2-754A-AA3D-9471935B0E0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3" name="Picture 2" descr="drone-technology_1-1024x68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921172"/>
            <a:ext cx="8136904" cy="5427252"/>
          </a:xfrm>
          <a:prstGeom prst="rect">
            <a:avLst/>
          </a:prstGeom>
        </p:spPr>
      </p:pic>
      <p:sp>
        <p:nvSpPr>
          <p:cNvPr id="4" name="TextBox 3"/>
          <p:cNvSpPr txBox="1"/>
          <p:nvPr/>
        </p:nvSpPr>
        <p:spPr>
          <a:xfrm>
            <a:off x="1547664" y="6525344"/>
            <a:ext cx="3762568"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https://</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iq.intel.com</a:t>
            </a:r>
            <a:r>
              <a:rPr kumimoji="0" lang="en-US" sz="1000" b="0" i="0" u="none" strike="noStrike" kern="1200" cap="none" spc="0" normalizeH="0" baseline="0" noProof="0" dirty="0">
                <a:ln>
                  <a:noFill/>
                </a:ln>
                <a:solidFill>
                  <a:srgbClr val="000000"/>
                </a:solidFill>
                <a:effectLst/>
                <a:uLnTx/>
                <a:uFillTx/>
                <a:latin typeface="Calibri"/>
                <a:ea typeface="+mn-ea"/>
                <a:cs typeface="Calibri"/>
              </a:rPr>
              <a:t>/5-awesome-uses-for-drone-technology/</a:t>
            </a:r>
          </a:p>
        </p:txBody>
      </p:sp>
    </p:spTree>
    <p:extLst>
      <p:ext uri="{BB962C8B-B14F-4D97-AF65-F5344CB8AC3E}">
        <p14:creationId xmlns:p14="http://schemas.microsoft.com/office/powerpoint/2010/main" val="2326753270"/>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solidFill>
                  <a:srgbClr val="1A5712"/>
                </a:solidFill>
                <a:latin typeface="Garamond"/>
                <a:cs typeface="Garamond"/>
              </a:rPr>
              <a:t>Goal: Processing Inside Memory</a:t>
            </a:r>
          </a:p>
        </p:txBody>
      </p:sp>
      <p:sp>
        <p:nvSpPr>
          <p:cNvPr id="3" name="Content Placeholder 2"/>
          <p:cNvSpPr>
            <a:spLocks noGrp="1"/>
          </p:cNvSpPr>
          <p:nvPr>
            <p:ph idx="1"/>
          </p:nvPr>
        </p:nvSpPr>
        <p:spPr/>
        <p:txBody>
          <a:bodyPr/>
          <a:lstStyle/>
          <a:p>
            <a:endParaRPr lang="en-US" dirty="0"/>
          </a:p>
          <a:p>
            <a:endParaRPr lang="en-US" dirty="0"/>
          </a:p>
          <a:p>
            <a:endParaRPr lang="en-US" dirty="0"/>
          </a:p>
          <a:p>
            <a:endParaRPr lang="en-US" dirty="0"/>
          </a:p>
          <a:p>
            <a:endParaRPr lang="en-US" dirty="0"/>
          </a:p>
          <a:p>
            <a:pPr marL="0" indent="0">
              <a:buNone/>
            </a:pPr>
            <a:endParaRPr lang="en-US" dirty="0"/>
          </a:p>
          <a:p>
            <a:endParaRPr lang="en-US" sz="2400" dirty="0">
              <a:latin typeface="Tahoma"/>
              <a:cs typeface="Tahoma"/>
            </a:endParaRPr>
          </a:p>
          <a:p>
            <a:r>
              <a:rPr lang="en-US" sz="2400" dirty="0">
                <a:latin typeface="Tahoma"/>
                <a:cs typeface="Tahoma"/>
              </a:rPr>
              <a:t>Many questions </a:t>
            </a:r>
            <a:r>
              <a:rPr lang="is-IS" sz="2400" dirty="0">
                <a:latin typeface="Tahoma"/>
                <a:cs typeface="Tahoma"/>
              </a:rPr>
              <a:t>… </a:t>
            </a:r>
            <a:r>
              <a:rPr lang="en-US" dirty="0">
                <a:cs typeface="Tahoma"/>
              </a:rPr>
              <a:t>How do we design the:</a:t>
            </a:r>
            <a:endParaRPr lang="is-IS" sz="2400" dirty="0">
              <a:latin typeface="Tahoma"/>
              <a:cs typeface="Tahoma"/>
            </a:endParaRPr>
          </a:p>
          <a:p>
            <a:pPr lvl="1"/>
            <a:r>
              <a:rPr lang="en-US" sz="2200" dirty="0">
                <a:latin typeface="Tahoma"/>
                <a:cs typeface="Tahoma"/>
              </a:rPr>
              <a:t>compute-capable memory &amp; controllers?</a:t>
            </a:r>
          </a:p>
          <a:p>
            <a:pPr lvl="1"/>
            <a:r>
              <a:rPr lang="en-US" sz="2200" dirty="0">
                <a:latin typeface="Tahoma"/>
                <a:cs typeface="Tahoma"/>
              </a:rPr>
              <a:t>processor chip and in-memory units?</a:t>
            </a:r>
          </a:p>
          <a:p>
            <a:pPr lvl="1"/>
            <a:r>
              <a:rPr lang="en-US" dirty="0">
                <a:latin typeface="Tahoma"/>
                <a:cs typeface="Tahoma"/>
              </a:rPr>
              <a:t>s</a:t>
            </a:r>
            <a:r>
              <a:rPr lang="en-US" sz="2200" dirty="0">
                <a:latin typeface="Tahoma"/>
                <a:cs typeface="Tahoma"/>
              </a:rPr>
              <a:t>oftware and hardware interfaces?</a:t>
            </a:r>
          </a:p>
          <a:p>
            <a:pPr lvl="1"/>
            <a:r>
              <a:rPr lang="en-US" sz="2200" dirty="0">
                <a:latin typeface="Tahoma"/>
                <a:cs typeface="Tahoma"/>
              </a:rPr>
              <a:t>system software and languages?</a:t>
            </a:r>
          </a:p>
          <a:p>
            <a:pPr lvl="1"/>
            <a:r>
              <a:rPr lang="en-US" sz="2200" dirty="0">
                <a:latin typeface="Tahoma"/>
                <a:cs typeface="Tahoma"/>
              </a:rPr>
              <a:t>algorithms?</a:t>
            </a:r>
          </a:p>
        </p:txBody>
      </p:sp>
      <p:sp>
        <p:nvSpPr>
          <p:cNvPr id="4" name="Rectangle 5"/>
          <p:cNvSpPr>
            <a:spLocks/>
          </p:cNvSpPr>
          <p:nvPr/>
        </p:nvSpPr>
        <p:spPr bwMode="auto">
          <a:xfrm>
            <a:off x="1475656" y="1327945"/>
            <a:ext cx="1504950" cy="16764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5" name="Rectangle 6"/>
          <p:cNvSpPr>
            <a:spLocks/>
          </p:cNvSpPr>
          <p:nvPr/>
        </p:nvSpPr>
        <p:spPr bwMode="auto">
          <a:xfrm>
            <a:off x="1647106" y="2369345"/>
            <a:ext cx="1155700" cy="4953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6" name="Rectangle 7"/>
          <p:cNvSpPr>
            <a:spLocks/>
          </p:cNvSpPr>
          <p:nvPr/>
        </p:nvSpPr>
        <p:spPr bwMode="auto">
          <a:xfrm>
            <a:off x="1882056" y="2432845"/>
            <a:ext cx="660400"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charset="0"/>
                <a:ea typeface="ＭＳ Ｐゴシック" charset="0"/>
                <a:cs typeface="Myriad Pro Bold Cond" charset="0"/>
                <a:sym typeface="Myriad Pro Bold Cond" charset="0"/>
              </a:rPr>
              <a:t>Cache</a:t>
            </a:r>
          </a:p>
        </p:txBody>
      </p:sp>
      <p:sp>
        <p:nvSpPr>
          <p:cNvPr id="7" name="Line 8"/>
          <p:cNvSpPr>
            <a:spLocks noChangeShapeType="1"/>
          </p:cNvSpPr>
          <p:nvPr/>
        </p:nvSpPr>
        <p:spPr bwMode="auto">
          <a:xfrm>
            <a:off x="2212256" y="2864645"/>
            <a:ext cx="0" cy="4254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8" name="Line 9"/>
          <p:cNvSpPr>
            <a:spLocks noChangeShapeType="1"/>
          </p:cNvSpPr>
          <p:nvPr/>
        </p:nvSpPr>
        <p:spPr bwMode="auto">
          <a:xfrm>
            <a:off x="2212256" y="2039145"/>
            <a:ext cx="0" cy="3365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9" name="Rectangle 10"/>
          <p:cNvSpPr>
            <a:spLocks/>
          </p:cNvSpPr>
          <p:nvPr/>
        </p:nvSpPr>
        <p:spPr bwMode="auto">
          <a:xfrm>
            <a:off x="1634406" y="1499395"/>
            <a:ext cx="1155700" cy="5461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0" name="Rectangle 11"/>
          <p:cNvSpPr>
            <a:spLocks/>
          </p:cNvSpPr>
          <p:nvPr/>
        </p:nvSpPr>
        <p:spPr bwMode="auto">
          <a:xfrm>
            <a:off x="1691680" y="1584102"/>
            <a:ext cx="1008112" cy="41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Processor</a:t>
            </a:r>
          </a:p>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Core</a:t>
            </a:r>
          </a:p>
        </p:txBody>
      </p:sp>
      <p:sp>
        <p:nvSpPr>
          <p:cNvPr id="11" name="Rectangle 12"/>
          <p:cNvSpPr>
            <a:spLocks/>
          </p:cNvSpPr>
          <p:nvPr/>
        </p:nvSpPr>
        <p:spPr bwMode="auto">
          <a:xfrm>
            <a:off x="5735414" y="3372645"/>
            <a:ext cx="1212850" cy="25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 Interconnect</a:t>
            </a:r>
          </a:p>
        </p:txBody>
      </p:sp>
      <p:sp>
        <p:nvSpPr>
          <p:cNvPr id="12" name="Rectangle 13"/>
          <p:cNvSpPr>
            <a:spLocks/>
          </p:cNvSpPr>
          <p:nvPr/>
        </p:nvSpPr>
        <p:spPr bwMode="auto">
          <a:xfrm>
            <a:off x="3914056" y="1327945"/>
            <a:ext cx="2901950" cy="16764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3" name="Rectangle 14"/>
          <p:cNvSpPr>
            <a:spLocks/>
          </p:cNvSpPr>
          <p:nvPr/>
        </p:nvSpPr>
        <p:spPr bwMode="auto">
          <a:xfrm>
            <a:off x="5014764" y="1386535"/>
            <a:ext cx="1069404" cy="2097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 Memory</a:t>
            </a:r>
          </a:p>
        </p:txBody>
      </p:sp>
      <p:sp>
        <p:nvSpPr>
          <p:cNvPr id="14" name="Line 15"/>
          <p:cNvSpPr>
            <a:spLocks noChangeShapeType="1"/>
          </p:cNvSpPr>
          <p:nvPr/>
        </p:nvSpPr>
        <p:spPr bwMode="auto">
          <a:xfrm>
            <a:off x="5364238" y="3011489"/>
            <a:ext cx="0" cy="3111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5" name="AutoShape 16"/>
          <p:cNvSpPr>
            <a:spLocks/>
          </p:cNvSpPr>
          <p:nvPr/>
        </p:nvSpPr>
        <p:spPr bwMode="auto">
          <a:xfrm>
            <a:off x="1482006" y="3295652"/>
            <a:ext cx="5327650" cy="76200"/>
          </a:xfrm>
          <a:prstGeom prst="roundRect">
            <a:avLst>
              <a:gd name="adj" fmla="val 50000"/>
            </a:avLst>
          </a:prstGeom>
          <a:solidFill>
            <a:srgbClr val="CDCDCD"/>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6" name="Rectangle 17"/>
          <p:cNvSpPr>
            <a:spLocks/>
          </p:cNvSpPr>
          <p:nvPr/>
        </p:nvSpPr>
        <p:spPr bwMode="auto">
          <a:xfrm>
            <a:off x="4022006" y="16200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7" name="Rectangle 18"/>
          <p:cNvSpPr>
            <a:spLocks/>
          </p:cNvSpPr>
          <p:nvPr/>
        </p:nvSpPr>
        <p:spPr bwMode="auto">
          <a:xfrm>
            <a:off x="4022006" y="18676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8" name="Rectangle 19"/>
          <p:cNvSpPr>
            <a:spLocks/>
          </p:cNvSpPr>
          <p:nvPr/>
        </p:nvSpPr>
        <p:spPr bwMode="auto">
          <a:xfrm>
            <a:off x="4022006" y="21153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9" name="Rectangle 20"/>
          <p:cNvSpPr>
            <a:spLocks/>
          </p:cNvSpPr>
          <p:nvPr/>
        </p:nvSpPr>
        <p:spPr bwMode="auto">
          <a:xfrm>
            <a:off x="4022006" y="23629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0" name="Rectangle 21"/>
          <p:cNvSpPr>
            <a:spLocks/>
          </p:cNvSpPr>
          <p:nvPr/>
        </p:nvSpPr>
        <p:spPr bwMode="auto">
          <a:xfrm>
            <a:off x="4022006" y="26106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1" name="Rectangle 22"/>
          <p:cNvSpPr>
            <a:spLocks/>
          </p:cNvSpPr>
          <p:nvPr/>
        </p:nvSpPr>
        <p:spPr bwMode="auto">
          <a:xfrm>
            <a:off x="5571406" y="16200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2" name="Rectangle 23"/>
          <p:cNvSpPr>
            <a:spLocks/>
          </p:cNvSpPr>
          <p:nvPr/>
        </p:nvSpPr>
        <p:spPr bwMode="auto">
          <a:xfrm>
            <a:off x="5571406" y="18676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3" name="Rectangle 24"/>
          <p:cNvSpPr>
            <a:spLocks/>
          </p:cNvSpPr>
          <p:nvPr/>
        </p:nvSpPr>
        <p:spPr bwMode="auto">
          <a:xfrm>
            <a:off x="5571406" y="21153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4" name="Rectangle 25"/>
          <p:cNvSpPr>
            <a:spLocks/>
          </p:cNvSpPr>
          <p:nvPr/>
        </p:nvSpPr>
        <p:spPr bwMode="auto">
          <a:xfrm>
            <a:off x="5571406" y="23629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5" name="Rectangle 26"/>
          <p:cNvSpPr>
            <a:spLocks/>
          </p:cNvSpPr>
          <p:nvPr/>
        </p:nvSpPr>
        <p:spPr bwMode="auto">
          <a:xfrm>
            <a:off x="5571406" y="26106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6" name="Rectangle 27"/>
          <p:cNvSpPr>
            <a:spLocks/>
          </p:cNvSpPr>
          <p:nvPr/>
        </p:nvSpPr>
        <p:spPr bwMode="auto">
          <a:xfrm>
            <a:off x="1736006" y="2674145"/>
            <a:ext cx="977900" cy="146050"/>
          </a:xfrm>
          <a:prstGeom prst="rect">
            <a:avLst/>
          </a:prstGeom>
          <a:solidFill>
            <a:srgbClr val="FD9A00"/>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7" name="Line 28"/>
          <p:cNvSpPr>
            <a:spLocks noChangeShapeType="1"/>
          </p:cNvSpPr>
          <p:nvPr/>
        </p:nvSpPr>
        <p:spPr bwMode="auto">
          <a:xfrm>
            <a:off x="6917606" y="1557078"/>
            <a:ext cx="0" cy="1270000"/>
          </a:xfrm>
          <a:prstGeom prst="line">
            <a:avLst/>
          </a:prstGeom>
          <a:noFill/>
          <a:ln w="25400" cap="flat">
            <a:solidFill>
              <a:schemeClr val="tx1"/>
            </a:solidFill>
            <a:prstDash val="solid"/>
            <a:miter lim="800000"/>
            <a:headEnd type="triangle" w="med" len="sm"/>
            <a:tailEnd type="triangle" w="med" len="sm"/>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8" name="Rectangle 29"/>
          <p:cNvSpPr>
            <a:spLocks/>
          </p:cNvSpPr>
          <p:nvPr/>
        </p:nvSpPr>
        <p:spPr bwMode="auto">
          <a:xfrm>
            <a:off x="7020272" y="1530934"/>
            <a:ext cx="1368152" cy="13803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Database</a:t>
            </a:r>
          </a:p>
          <a:p>
            <a:pPr marL="0" marR="0" lvl="0" indent="0" algn="l" defTabSz="457200" rtl="0" eaLnBrk="1" fontAlgn="auto" latinLnBrk="0" hangingPunct="1">
              <a:lnSpc>
                <a:spcPct val="8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endParaRPr>
          </a:p>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Graphs</a:t>
            </a:r>
          </a:p>
          <a:p>
            <a:pPr marL="0" marR="0" lvl="0" indent="0" algn="l" defTabSz="457200" rtl="0" eaLnBrk="1" fontAlgn="auto" latinLnBrk="0" hangingPunct="1">
              <a:lnSpc>
                <a:spcPct val="8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endParaRPr>
          </a:p>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Media </a:t>
            </a:r>
            <a:r>
              <a:rPr kumimoji="0" lang="en-US" sz="24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 </a:t>
            </a:r>
          </a:p>
        </p:txBody>
      </p:sp>
      <p:sp>
        <p:nvSpPr>
          <p:cNvPr id="29" name="Freeform 30"/>
          <p:cNvSpPr>
            <a:spLocks/>
          </p:cNvSpPr>
          <p:nvPr/>
        </p:nvSpPr>
        <p:spPr bwMode="auto">
          <a:xfrm>
            <a:off x="1835696" y="2060848"/>
            <a:ext cx="3742060" cy="1451497"/>
          </a:xfrm>
          <a:custGeom>
            <a:avLst/>
            <a:gdLst>
              <a:gd name="T0" fmla="*/ 21600 w 21600"/>
              <a:gd name="T1" fmla="*/ 12000 h 21600"/>
              <a:gd name="T2" fmla="*/ 21600 w 21600"/>
              <a:gd name="T3" fmla="*/ 21600 h 21600"/>
              <a:gd name="T4" fmla="*/ 0 w 21600"/>
              <a:gd name="T5" fmla="*/ 21600 h 21600"/>
              <a:gd name="T6" fmla="*/ 0 w 21600"/>
              <a:gd name="T7" fmla="*/ 0 h 21600"/>
            </a:gdLst>
            <a:ahLst/>
            <a:cxnLst>
              <a:cxn ang="0">
                <a:pos x="T0" y="T1"/>
              </a:cxn>
              <a:cxn ang="0">
                <a:pos x="T2" y="T3"/>
              </a:cxn>
              <a:cxn ang="0">
                <a:pos x="T4" y="T5"/>
              </a:cxn>
              <a:cxn ang="0">
                <a:pos x="T6" y="T7"/>
              </a:cxn>
            </a:cxnLst>
            <a:rect l="0" t="0" r="r" b="b"/>
            <a:pathLst>
              <a:path w="21600" h="21600">
                <a:moveTo>
                  <a:pt x="21600" y="12000"/>
                </a:moveTo>
                <a:lnTo>
                  <a:pt x="21600" y="21600"/>
                </a:lnTo>
                <a:lnTo>
                  <a:pt x="0" y="21600"/>
                </a:lnTo>
                <a:lnTo>
                  <a:pt x="0" y="0"/>
                </a:lnTo>
              </a:path>
            </a:pathLst>
          </a:custGeom>
          <a:noFill/>
          <a:ln w="101600" cap="flat">
            <a:solidFill>
              <a:srgbClr val="D90B00"/>
            </a:solidFill>
            <a:prstDash val="solid"/>
            <a:miter lim="800000"/>
            <a:headEnd type="none" w="med" len="med"/>
            <a:tailEnd type="triangle" w="med" len="med"/>
          </a:ln>
          <a:effectLst>
            <a:outerShdw blurRad="76200" dist="38099"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grpSp>
        <p:nvGrpSpPr>
          <p:cNvPr id="30" name="Group 34"/>
          <p:cNvGrpSpPr>
            <a:grpSpLocks/>
          </p:cNvGrpSpPr>
          <p:nvPr/>
        </p:nvGrpSpPr>
        <p:grpSpPr bwMode="auto">
          <a:xfrm>
            <a:off x="2195737" y="2122489"/>
            <a:ext cx="3661420" cy="1090487"/>
            <a:chOff x="0" y="0"/>
            <a:chExt cx="4219" cy="1352"/>
          </a:xfrm>
        </p:grpSpPr>
        <p:sp>
          <p:nvSpPr>
            <p:cNvPr id="31" name="Rectangle 31"/>
            <p:cNvSpPr>
              <a:spLocks/>
            </p:cNvSpPr>
            <p:nvPr/>
          </p:nvSpPr>
          <p:spPr bwMode="auto">
            <a:xfrm>
              <a:off x="2987" y="880"/>
              <a:ext cx="1232" cy="184"/>
            </a:xfrm>
            <a:prstGeom prst="rect">
              <a:avLst/>
            </a:prstGeom>
            <a:solidFill>
              <a:srgbClr val="FD9A00"/>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32" name="Freeform 32"/>
            <p:cNvSpPr>
              <a:spLocks/>
            </p:cNvSpPr>
            <p:nvPr/>
          </p:nvSpPr>
          <p:spPr bwMode="auto">
            <a:xfrm>
              <a:off x="0" y="0"/>
              <a:ext cx="3651" cy="1352"/>
            </a:xfrm>
            <a:custGeom>
              <a:avLst/>
              <a:gdLst>
                <a:gd name="T0" fmla="*/ 21600 w 21600"/>
                <a:gd name="T1" fmla="*/ 15330 h 21600"/>
                <a:gd name="T2" fmla="*/ 21600 w 21600"/>
                <a:gd name="T3" fmla="*/ 21600 h 21600"/>
                <a:gd name="T4" fmla="*/ 0 w 21600"/>
                <a:gd name="T5" fmla="*/ 21600 h 21600"/>
                <a:gd name="T6" fmla="*/ 0 w 21600"/>
                <a:gd name="T7" fmla="*/ 0 h 21600"/>
              </a:gdLst>
              <a:ahLst/>
              <a:cxnLst>
                <a:cxn ang="0">
                  <a:pos x="T0" y="T1"/>
                </a:cxn>
                <a:cxn ang="0">
                  <a:pos x="T2" y="T3"/>
                </a:cxn>
                <a:cxn ang="0">
                  <a:pos x="T4" y="T5"/>
                </a:cxn>
                <a:cxn ang="0">
                  <a:pos x="T6" y="T7"/>
                </a:cxn>
              </a:cxnLst>
              <a:rect l="0" t="0" r="r" b="b"/>
              <a:pathLst>
                <a:path w="21600" h="21600">
                  <a:moveTo>
                    <a:pt x="21600" y="15330"/>
                  </a:moveTo>
                  <a:lnTo>
                    <a:pt x="21600" y="21600"/>
                  </a:lnTo>
                  <a:lnTo>
                    <a:pt x="0" y="21600"/>
                  </a:lnTo>
                  <a:lnTo>
                    <a:pt x="0" y="0"/>
                  </a:lnTo>
                </a:path>
              </a:pathLst>
            </a:custGeom>
            <a:noFill/>
            <a:ln w="101600" cap="flat">
              <a:solidFill>
                <a:srgbClr val="D90B00"/>
              </a:solidFill>
              <a:prstDash val="solid"/>
              <a:miter lim="800000"/>
              <a:headEnd type="triangle" w="med" len="med"/>
              <a:tailEnd type="none" w="med" len="med"/>
            </a:ln>
            <a:effectLst>
              <a:outerShdw blurRad="76200" dist="38099"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33" name="Rectangle 33"/>
            <p:cNvSpPr>
              <a:spLocks/>
            </p:cNvSpPr>
            <p:nvPr/>
          </p:nvSpPr>
          <p:spPr bwMode="auto">
            <a:xfrm>
              <a:off x="1245" y="1010"/>
              <a:ext cx="1528" cy="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D90B00"/>
                  </a:solidFill>
                  <a:effectLst/>
                  <a:uLnTx/>
                  <a:uFillTx/>
                  <a:latin typeface="Myriad Pro Bold Cond" charset="0"/>
                  <a:ea typeface="ＭＳ Ｐゴシック" charset="0"/>
                  <a:cs typeface="Myriad Pro Bold Cond" charset="0"/>
                  <a:sym typeface="Myriad Pro Bold Cond" charset="0"/>
                </a:rPr>
                <a:t>Query</a:t>
              </a:r>
            </a:p>
          </p:txBody>
        </p:sp>
      </p:grpSp>
      <p:sp>
        <p:nvSpPr>
          <p:cNvPr id="34" name="Rectangle 35"/>
          <p:cNvSpPr>
            <a:spLocks/>
          </p:cNvSpPr>
          <p:nvPr/>
        </p:nvSpPr>
        <p:spPr bwMode="auto">
          <a:xfrm>
            <a:off x="3287142" y="3607047"/>
            <a:ext cx="1212850" cy="25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D90B00"/>
                </a:solidFill>
                <a:effectLst/>
                <a:uLnTx/>
                <a:uFillTx/>
                <a:latin typeface="Myriad Pro Bold Cond" charset="0"/>
                <a:ea typeface="ＭＳ Ｐゴシック" charset="0"/>
                <a:cs typeface="Myriad Pro Bold Cond" charset="0"/>
                <a:sym typeface="Myriad Pro Bold Cond" charset="0"/>
              </a:rPr>
              <a:t>Results</a:t>
            </a:r>
          </a:p>
        </p:txBody>
      </p:sp>
      <p:sp>
        <p:nvSpPr>
          <p:cNvPr id="35" name="Rounded Rectangle 34"/>
          <p:cNvSpPr>
            <a:spLocks noChangeArrowheads="1"/>
          </p:cNvSpPr>
          <p:nvPr/>
        </p:nvSpPr>
        <p:spPr bwMode="auto">
          <a:xfrm rot="5400000">
            <a:off x="6568243" y="1366158"/>
            <a:ext cx="2133601" cy="1650776"/>
          </a:xfrm>
          <a:prstGeom prst="roundRect">
            <a:avLst>
              <a:gd name="adj" fmla="val 16667"/>
            </a:avLst>
          </a:prstGeom>
          <a:noFill/>
          <a:ln w="1143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lIns="91440" tIns="45720" rIns="91440" bIns="4572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36" name="Text Box 17"/>
          <p:cNvSpPr txBox="1">
            <a:spLocks noChangeArrowheads="1"/>
          </p:cNvSpPr>
          <p:nvPr/>
        </p:nvSpPr>
        <p:spPr bwMode="auto">
          <a:xfrm>
            <a:off x="6957984" y="5274518"/>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37" name="Text Box 18"/>
          <p:cNvSpPr txBox="1">
            <a:spLocks noChangeAspect="1" noChangeArrowheads="1"/>
          </p:cNvSpPr>
          <p:nvPr/>
        </p:nvSpPr>
        <p:spPr bwMode="auto">
          <a:xfrm>
            <a:off x="6957984" y="4903043"/>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38" name="Text Box 19"/>
          <p:cNvSpPr txBox="1">
            <a:spLocks noChangeAspect="1" noChangeArrowheads="1"/>
          </p:cNvSpPr>
          <p:nvPr/>
        </p:nvSpPr>
        <p:spPr bwMode="auto">
          <a:xfrm>
            <a:off x="6954809" y="4238724"/>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39" name="Text Box 20"/>
          <p:cNvSpPr txBox="1">
            <a:spLocks noChangeAspect="1" noChangeArrowheads="1"/>
          </p:cNvSpPr>
          <p:nvPr/>
        </p:nvSpPr>
        <p:spPr bwMode="auto">
          <a:xfrm>
            <a:off x="6954809" y="3867249"/>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40" name="Text Box 21"/>
          <p:cNvSpPr txBox="1">
            <a:spLocks noChangeAspect="1" noChangeArrowheads="1"/>
          </p:cNvSpPr>
          <p:nvPr/>
        </p:nvSpPr>
        <p:spPr bwMode="auto">
          <a:xfrm>
            <a:off x="6954809" y="3500536"/>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41" name="Text Box 22"/>
          <p:cNvSpPr txBox="1">
            <a:spLocks noChangeAspect="1" noChangeArrowheads="1"/>
          </p:cNvSpPr>
          <p:nvPr/>
        </p:nvSpPr>
        <p:spPr bwMode="auto">
          <a:xfrm>
            <a:off x="6957984" y="5647580"/>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a:ea typeface="+mn-ea"/>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a:ea typeface="+mn-ea"/>
              <a:cs typeface="Arial" charset="0"/>
            </a:endParaRPr>
          </a:p>
        </p:txBody>
      </p:sp>
      <p:sp>
        <p:nvSpPr>
          <p:cNvPr id="42" name="Text Box 23"/>
          <p:cNvSpPr txBox="1">
            <a:spLocks noChangeAspect="1" noChangeArrowheads="1"/>
          </p:cNvSpPr>
          <p:nvPr/>
        </p:nvSpPr>
        <p:spPr bwMode="auto">
          <a:xfrm>
            <a:off x="6957984" y="6019055"/>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43" name="Text Box 24"/>
          <p:cNvSpPr txBox="1">
            <a:spLocks noChangeAspect="1" noChangeArrowheads="1"/>
          </p:cNvSpPr>
          <p:nvPr/>
        </p:nvSpPr>
        <p:spPr bwMode="auto">
          <a:xfrm>
            <a:off x="6957984" y="4580656"/>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44" name="Text Box 23"/>
          <p:cNvSpPr txBox="1">
            <a:spLocks noChangeAspect="1" noChangeArrowheads="1"/>
          </p:cNvSpPr>
          <p:nvPr/>
        </p:nvSpPr>
        <p:spPr bwMode="auto">
          <a:xfrm>
            <a:off x="6959572" y="6374655"/>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45" name="Rounded Rectangle 44"/>
          <p:cNvSpPr>
            <a:spLocks noChangeArrowheads="1"/>
          </p:cNvSpPr>
          <p:nvPr/>
        </p:nvSpPr>
        <p:spPr bwMode="auto">
          <a:xfrm rot="5400000">
            <a:off x="6849380" y="3977716"/>
            <a:ext cx="2232248" cy="2286000"/>
          </a:xfrm>
          <a:prstGeom prst="roundRect">
            <a:avLst>
              <a:gd name="adj" fmla="val 16667"/>
            </a:avLst>
          </a:prstGeom>
          <a:noFill/>
          <a:ln w="4445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Tree>
    <p:extLst>
      <p:ext uri="{BB962C8B-B14F-4D97-AF65-F5344CB8AC3E}">
        <p14:creationId xmlns:p14="http://schemas.microsoft.com/office/powerpoint/2010/main" val="7500966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9"/>
                                        </p:tgtEl>
                                        <p:attrNameLst>
                                          <p:attrName>style.visibility</p:attrName>
                                        </p:attrNameLst>
                                      </p:cBhvr>
                                      <p:to>
                                        <p:strVal val="visible"/>
                                      </p:to>
                                    </p:set>
                                  </p:childTnLst>
                                </p:cTn>
                              </p:par>
                            </p:childTnLst>
                          </p:cTn>
                        </p:par>
                        <p:par>
                          <p:cTn id="15" fill="hold">
                            <p:stCondLst>
                              <p:cond delay="500"/>
                            </p:stCondLst>
                            <p:childTnLst>
                              <p:par>
                                <p:cTn id="16" presetID="1" presetClass="entr" presetSubtype="0" fill="hold" grpId="0" nodeType="afterEffect">
                                  <p:stCondLst>
                                    <p:cond delay="0"/>
                                  </p:stCondLst>
                                  <p:childTnLst>
                                    <p:set>
                                      <p:cBhvr>
                                        <p:cTn id="17" dur="1" fill="hold">
                                          <p:stCondLst>
                                            <p:cond delay="499"/>
                                          </p:stCondLst>
                                        </p:cTn>
                                        <p:tgtEl>
                                          <p:spTgt spid="3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40"/>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44"/>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39"/>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38"/>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43"/>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37"/>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36"/>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41"/>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42"/>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4" grpId="0" autoUpdateAnimBg="0"/>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520" y="152400"/>
            <a:ext cx="9144000" cy="1066800"/>
          </a:xfrm>
        </p:spPr>
        <p:txBody>
          <a:bodyPr/>
          <a:lstStyle/>
          <a:p>
            <a:r>
              <a:rPr lang="en-US" dirty="0"/>
              <a:t>Starting Simple: Data Copy and Initialization</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grpSp>
        <p:nvGrpSpPr>
          <p:cNvPr id="32" name="Group 31"/>
          <p:cNvGrpSpPr/>
          <p:nvPr/>
        </p:nvGrpSpPr>
        <p:grpSpPr>
          <a:xfrm>
            <a:off x="539552" y="1772816"/>
            <a:ext cx="1613800" cy="1828800"/>
            <a:chOff x="914400" y="1828800"/>
            <a:chExt cx="1613800" cy="1828800"/>
          </a:xfrm>
        </p:grpSpPr>
        <p:sp>
          <p:nvSpPr>
            <p:cNvPr id="33" name="Wave 32"/>
            <p:cNvSpPr/>
            <p:nvPr/>
          </p:nvSpPr>
          <p:spPr>
            <a:xfrm rot="5400000">
              <a:off x="876300" y="1866900"/>
              <a:ext cx="990600" cy="914400"/>
            </a:xfrm>
            <a:prstGeom prst="wave">
              <a:avLst>
                <a:gd name="adj1" fmla="val 5469"/>
                <a:gd name="adj2" fmla="val 0"/>
              </a:avLst>
            </a:prstGeom>
            <a:solidFill>
              <a:srgbClr val="31859B"/>
            </a:solidFill>
            <a:ln w="25400" cap="flat" cmpd="sng" algn="ctr">
              <a:solidFill>
                <a:srgbClr val="26262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34" name="Wave 33"/>
            <p:cNvSpPr/>
            <p:nvPr/>
          </p:nvSpPr>
          <p:spPr>
            <a:xfrm rot="5400000">
              <a:off x="1333500" y="2095500"/>
              <a:ext cx="990600" cy="914400"/>
            </a:xfrm>
            <a:prstGeom prst="wave">
              <a:avLst>
                <a:gd name="adj1" fmla="val 5469"/>
                <a:gd name="adj2" fmla="val 0"/>
              </a:avLst>
            </a:prstGeom>
            <a:solidFill>
              <a:srgbClr val="31859B"/>
            </a:solidFill>
            <a:ln w="25400" cap="flat" cmpd="sng" algn="ctr">
              <a:solidFill>
                <a:srgbClr val="26262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35" name="TextBox 34"/>
            <p:cNvSpPr txBox="1"/>
            <p:nvPr/>
          </p:nvSpPr>
          <p:spPr>
            <a:xfrm>
              <a:off x="990600" y="3072825"/>
              <a:ext cx="153760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rPr>
                <a:t>Forking</a:t>
              </a:r>
            </a:p>
          </p:txBody>
        </p:sp>
      </p:grpSp>
      <p:grpSp>
        <p:nvGrpSpPr>
          <p:cNvPr id="36" name="Group 35"/>
          <p:cNvGrpSpPr/>
          <p:nvPr/>
        </p:nvGrpSpPr>
        <p:grpSpPr>
          <a:xfrm>
            <a:off x="2627784" y="1556792"/>
            <a:ext cx="3324949" cy="2234863"/>
            <a:chOff x="2752707" y="1853625"/>
            <a:chExt cx="3324949" cy="2234863"/>
          </a:xfrm>
        </p:grpSpPr>
        <p:sp>
          <p:nvSpPr>
            <p:cNvPr id="37" name="Rounded Rectangle 36"/>
            <p:cNvSpPr/>
            <p:nvPr/>
          </p:nvSpPr>
          <p:spPr>
            <a:xfrm>
              <a:off x="3962400" y="1853625"/>
              <a:ext cx="914400" cy="1143000"/>
            </a:xfrm>
            <a:prstGeom prst="roundRect">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 lastClr="FFFFFF"/>
                  </a:solidFill>
                  <a:effectLst/>
                  <a:uLnTx/>
                  <a:uFillTx/>
                  <a:latin typeface="Arial" pitchFamily="34" charset="0"/>
                  <a:ea typeface="+mn-ea"/>
                  <a:cs typeface="Arial" pitchFamily="34" charset="0"/>
                </a:rPr>
                <a:t>000000000000000</a:t>
              </a:r>
            </a:p>
          </p:txBody>
        </p:sp>
        <p:sp>
          <p:nvSpPr>
            <p:cNvPr id="38" name="TextBox 37"/>
            <p:cNvSpPr txBox="1"/>
            <p:nvPr/>
          </p:nvSpPr>
          <p:spPr>
            <a:xfrm>
              <a:off x="2752707" y="3072825"/>
              <a:ext cx="3324949"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rPr>
                <a:t>Zero initialization</a:t>
              </a:r>
              <a:endParaRPr kumimoji="0" lang="en-US" sz="2800" b="0" i="0" u="none" strike="noStrike" kern="0" cap="none" spc="0" normalizeH="0" baseline="0" noProof="0" dirty="0">
                <a:ln>
                  <a:noFill/>
                </a:ln>
                <a:solidFill>
                  <a:srgbClr val="262626">
                    <a:lumMod val="95000"/>
                    <a:lumOff val="5000"/>
                  </a:srgbClr>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262626">
                      <a:lumMod val="95000"/>
                      <a:lumOff val="5000"/>
                    </a:srgbClr>
                  </a:solidFill>
                  <a:effectLst/>
                  <a:uLnTx/>
                  <a:uFillTx/>
                  <a:latin typeface="Tahoma"/>
                  <a:ea typeface="+mn-ea"/>
                  <a:cs typeface="+mn-cs"/>
                </a:rPr>
                <a:t>(e.g., security)</a:t>
              </a:r>
              <a:endPar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endParaRPr>
            </a:p>
          </p:txBody>
        </p:sp>
      </p:grpSp>
      <p:grpSp>
        <p:nvGrpSpPr>
          <p:cNvPr id="39" name="Group 38"/>
          <p:cNvGrpSpPr/>
          <p:nvPr/>
        </p:nvGrpSpPr>
        <p:grpSpPr>
          <a:xfrm>
            <a:off x="457200" y="4038600"/>
            <a:ext cx="2669320" cy="2245043"/>
            <a:chOff x="720979" y="4038600"/>
            <a:chExt cx="2669320" cy="2245043"/>
          </a:xfrm>
        </p:grpSpPr>
        <p:pic>
          <p:nvPicPr>
            <p:cNvPr id="40" name="Picture 39" descr="computer.png"/>
            <p:cNvPicPr>
              <a:picLocks noChangeAspect="1"/>
            </p:cNvPicPr>
            <p:nvPr/>
          </p:nvPicPr>
          <p:blipFill>
            <a:blip r:embed="rId2" cstate="print"/>
            <a:stretch>
              <a:fillRect/>
            </a:stretch>
          </p:blipFill>
          <p:spPr>
            <a:xfrm>
              <a:off x="838200" y="4038600"/>
              <a:ext cx="1219200" cy="1219200"/>
            </a:xfrm>
            <a:prstGeom prst="rect">
              <a:avLst/>
            </a:prstGeom>
          </p:spPr>
        </p:pic>
        <p:sp>
          <p:nvSpPr>
            <p:cNvPr id="41" name="TextBox 40"/>
            <p:cNvSpPr txBox="1"/>
            <p:nvPr/>
          </p:nvSpPr>
          <p:spPr>
            <a:xfrm>
              <a:off x="720979" y="5206425"/>
              <a:ext cx="2669320" cy="107721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rPr>
                <a:t>VM Cloning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262626">
                      <a:lumMod val="95000"/>
                      <a:lumOff val="5000"/>
                    </a:srgbClr>
                  </a:solidFill>
                  <a:effectLst/>
                  <a:uLnTx/>
                  <a:uFillTx/>
                  <a:latin typeface="Tahoma"/>
                  <a:ea typeface="+mn-ea"/>
                  <a:cs typeface="+mn-cs"/>
                </a:rPr>
                <a:t>Deduplication</a:t>
              </a:r>
              <a:endPar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endParaRPr>
            </a:p>
          </p:txBody>
        </p:sp>
        <p:pic>
          <p:nvPicPr>
            <p:cNvPr id="42" name="Picture 41" descr="computer.png"/>
            <p:cNvPicPr>
              <a:picLocks noChangeAspect="1"/>
            </p:cNvPicPr>
            <p:nvPr/>
          </p:nvPicPr>
          <p:blipFill>
            <a:blip r:embed="rId2" cstate="print"/>
            <a:stretch>
              <a:fillRect/>
            </a:stretch>
          </p:blipFill>
          <p:spPr>
            <a:xfrm>
              <a:off x="1981200" y="4038600"/>
              <a:ext cx="1219200" cy="1219200"/>
            </a:xfrm>
            <a:prstGeom prst="rect">
              <a:avLst/>
            </a:prstGeom>
          </p:spPr>
        </p:pic>
      </p:grpSp>
      <p:grpSp>
        <p:nvGrpSpPr>
          <p:cNvPr id="43" name="Group 42"/>
          <p:cNvGrpSpPr/>
          <p:nvPr/>
        </p:nvGrpSpPr>
        <p:grpSpPr>
          <a:xfrm>
            <a:off x="6228184" y="1772816"/>
            <a:ext cx="2752677" cy="1930052"/>
            <a:chOff x="6043903" y="1803748"/>
            <a:chExt cx="2752677" cy="1930052"/>
          </a:xfrm>
        </p:grpSpPr>
        <p:grpSp>
          <p:nvGrpSpPr>
            <p:cNvPr id="44" name="Group 43"/>
            <p:cNvGrpSpPr/>
            <p:nvPr/>
          </p:nvGrpSpPr>
          <p:grpSpPr>
            <a:xfrm>
              <a:off x="6043903" y="1905000"/>
              <a:ext cx="2752677" cy="1828800"/>
              <a:chOff x="6043903" y="1905000"/>
              <a:chExt cx="2752677" cy="1828800"/>
            </a:xfrm>
          </p:grpSpPr>
          <p:sp>
            <p:nvSpPr>
              <p:cNvPr id="46" name="Rounded Rectangle 45"/>
              <p:cNvSpPr/>
              <p:nvPr/>
            </p:nvSpPr>
            <p:spPr>
              <a:xfrm>
                <a:off x="6324600" y="1905000"/>
                <a:ext cx="533400" cy="1143000"/>
              </a:xfrm>
              <a:prstGeom prst="roundRect">
                <a:avLst/>
              </a:prstGeom>
              <a:solidFill>
                <a:srgbClr val="6F2926"/>
              </a:solidFill>
              <a:ln w="25400" cap="flat" cmpd="sng" algn="ctr">
                <a:solidFill>
                  <a:srgbClr val="6F29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47" name="Rounded Rectangle 46"/>
              <p:cNvSpPr/>
              <p:nvPr/>
            </p:nvSpPr>
            <p:spPr>
              <a:xfrm>
                <a:off x="7848600" y="1905000"/>
                <a:ext cx="533400" cy="1143000"/>
              </a:xfrm>
              <a:prstGeom prst="roundRect">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48" name="TextBox 47"/>
              <p:cNvSpPr txBox="1"/>
              <p:nvPr/>
            </p:nvSpPr>
            <p:spPr>
              <a:xfrm>
                <a:off x="6043903" y="3149025"/>
                <a:ext cx="2752677"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262626">
                        <a:lumMod val="95000"/>
                        <a:lumOff val="5000"/>
                      </a:srgbClr>
                    </a:solidFill>
                    <a:effectLst/>
                    <a:uLnTx/>
                    <a:uFillTx/>
                    <a:latin typeface="Tahoma"/>
                    <a:ea typeface="+mn-ea"/>
                    <a:cs typeface="+mn-cs"/>
                  </a:rPr>
                  <a:t>Checkpointing</a:t>
                </a:r>
                <a:endPar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endParaRPr>
              </a:p>
            </p:txBody>
          </p:sp>
          <p:cxnSp>
            <p:nvCxnSpPr>
              <p:cNvPr id="49" name="Straight Arrow Connector 48"/>
              <p:cNvCxnSpPr>
                <a:stCxn id="46" idx="3"/>
                <a:endCxn id="47" idx="1"/>
              </p:cNvCxnSpPr>
              <p:nvPr/>
            </p:nvCxnSpPr>
            <p:spPr>
              <a:xfrm>
                <a:off x="6858000" y="2476500"/>
                <a:ext cx="990600" cy="1588"/>
              </a:xfrm>
              <a:prstGeom prst="straightConnector1">
                <a:avLst/>
              </a:prstGeom>
              <a:noFill/>
              <a:ln w="38100" cap="flat" cmpd="sng" algn="ctr">
                <a:solidFill>
                  <a:srgbClr val="262626">
                    <a:lumMod val="75000"/>
                    <a:lumOff val="25000"/>
                  </a:srgbClr>
                </a:solidFill>
                <a:prstDash val="dashDot"/>
                <a:tailEnd type="arrow"/>
              </a:ln>
              <a:effectLst/>
            </p:spPr>
          </p:cxnSp>
        </p:grpSp>
        <p:cxnSp>
          <p:nvCxnSpPr>
            <p:cNvPr id="45" name="Straight Connector 44"/>
            <p:cNvCxnSpPr/>
            <p:nvPr/>
          </p:nvCxnSpPr>
          <p:spPr>
            <a:xfrm rot="5400000">
              <a:off x="6172200" y="2489548"/>
              <a:ext cx="1371600" cy="0"/>
            </a:xfrm>
            <a:prstGeom prst="line">
              <a:avLst/>
            </a:prstGeom>
            <a:noFill/>
            <a:ln w="57150" cap="flat" cmpd="sng" algn="ctr">
              <a:solidFill>
                <a:srgbClr val="262626">
                  <a:lumMod val="75000"/>
                  <a:lumOff val="25000"/>
                </a:srgbClr>
              </a:solidFill>
              <a:prstDash val="solid"/>
              <a:headEnd type="none" w="med" len="med"/>
              <a:tailEnd type="none" w="med" len="med"/>
            </a:ln>
            <a:effectLst/>
          </p:spPr>
        </p:cxnSp>
      </p:grpSp>
      <p:grpSp>
        <p:nvGrpSpPr>
          <p:cNvPr id="50" name="Group 49"/>
          <p:cNvGrpSpPr/>
          <p:nvPr/>
        </p:nvGrpSpPr>
        <p:grpSpPr>
          <a:xfrm>
            <a:off x="3733800" y="4267200"/>
            <a:ext cx="2901756" cy="1600200"/>
            <a:chOff x="4768685" y="4267200"/>
            <a:chExt cx="2901756" cy="1600200"/>
          </a:xfrm>
        </p:grpSpPr>
        <p:sp>
          <p:nvSpPr>
            <p:cNvPr id="51" name="Rounded Rectangle 50"/>
            <p:cNvSpPr/>
            <p:nvPr/>
          </p:nvSpPr>
          <p:spPr>
            <a:xfrm>
              <a:off x="4876800" y="4267200"/>
              <a:ext cx="2667000" cy="990600"/>
            </a:xfrm>
            <a:prstGeom prst="roundRect">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52" name="Rounded Rectangle 51"/>
            <p:cNvSpPr/>
            <p:nvPr/>
          </p:nvSpPr>
          <p:spPr>
            <a:xfrm>
              <a:off x="5105400" y="4419600"/>
              <a:ext cx="381000" cy="685800"/>
            </a:xfrm>
            <a:prstGeom prst="roundRect">
              <a:avLst/>
            </a:prstGeom>
            <a:solidFill>
              <a:srgbClr val="4F6128"/>
            </a:solidFill>
            <a:ln w="25400" cap="flat" cmpd="sng" algn="ctr">
              <a:solidFill>
                <a:srgbClr val="4F612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cxnSp>
          <p:nvCxnSpPr>
            <p:cNvPr id="53" name="Straight Arrow Connector 52"/>
            <p:cNvCxnSpPr/>
            <p:nvPr/>
          </p:nvCxnSpPr>
          <p:spPr>
            <a:xfrm>
              <a:off x="5486400" y="4724400"/>
              <a:ext cx="1524000" cy="1588"/>
            </a:xfrm>
            <a:prstGeom prst="straightConnector1">
              <a:avLst/>
            </a:prstGeom>
            <a:noFill/>
            <a:ln w="28575" cap="flat" cmpd="sng" algn="ctr">
              <a:solidFill>
                <a:sysClr val="window" lastClr="FFFFFF"/>
              </a:solidFill>
              <a:prstDash val="dash"/>
              <a:tailEnd type="arrow" w="lg" len="lg"/>
            </a:ln>
            <a:effectLst/>
          </p:spPr>
        </p:cxnSp>
        <p:sp>
          <p:nvSpPr>
            <p:cNvPr id="54" name="TextBox 53"/>
            <p:cNvSpPr txBox="1"/>
            <p:nvPr/>
          </p:nvSpPr>
          <p:spPr>
            <a:xfrm>
              <a:off x="4768685" y="5282625"/>
              <a:ext cx="2901756"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rPr>
                <a:t>Page Migration</a:t>
              </a:r>
            </a:p>
          </p:txBody>
        </p:sp>
      </p:grpSp>
      <p:sp>
        <p:nvSpPr>
          <p:cNvPr id="55" name="Oval 54"/>
          <p:cNvSpPr/>
          <p:nvPr/>
        </p:nvSpPr>
        <p:spPr>
          <a:xfrm>
            <a:off x="7391400" y="4572000"/>
            <a:ext cx="76200" cy="76200"/>
          </a:xfrm>
          <a:prstGeom prst="ellipse">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56" name="Oval 55"/>
          <p:cNvSpPr/>
          <p:nvPr/>
        </p:nvSpPr>
        <p:spPr>
          <a:xfrm>
            <a:off x="7620000" y="4572000"/>
            <a:ext cx="76200" cy="76200"/>
          </a:xfrm>
          <a:prstGeom prst="ellipse">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57" name="Oval 56"/>
          <p:cNvSpPr/>
          <p:nvPr/>
        </p:nvSpPr>
        <p:spPr>
          <a:xfrm>
            <a:off x="7848600" y="4572000"/>
            <a:ext cx="76200" cy="76200"/>
          </a:xfrm>
          <a:prstGeom prst="ellipse">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58" name="TextBox 57"/>
          <p:cNvSpPr txBox="1"/>
          <p:nvPr/>
        </p:nvSpPr>
        <p:spPr>
          <a:xfrm>
            <a:off x="6934200" y="4648200"/>
            <a:ext cx="187583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262626">
                    <a:lumMod val="95000"/>
                    <a:lumOff val="5000"/>
                  </a:srgbClr>
                </a:solidFill>
                <a:effectLst/>
                <a:uLnTx/>
                <a:uFillTx/>
                <a:latin typeface="Tahoma"/>
                <a:ea typeface="+mn-ea"/>
                <a:cs typeface="+mn-cs"/>
              </a:rPr>
              <a:t>Many more</a:t>
            </a:r>
          </a:p>
        </p:txBody>
      </p:sp>
      <p:sp>
        <p:nvSpPr>
          <p:cNvPr id="3" name="Rectangle 2"/>
          <p:cNvSpPr/>
          <p:nvPr/>
        </p:nvSpPr>
        <p:spPr>
          <a:xfrm>
            <a:off x="395536" y="836712"/>
            <a:ext cx="9756576" cy="523220"/>
          </a:xfrm>
          <a:prstGeom prst="rect">
            <a:avLst/>
          </a:prstGeom>
        </p:spPr>
        <p:txBody>
          <a:bodyPr wrap="square">
            <a:spAutoFit/>
          </a:bodyPr>
          <a:lstStyle/>
          <a:p>
            <a:pPr marL="228600" marR="0" lvl="1" indent="0" algn="l" defTabSz="914400" rtl="0" eaLnBrk="1" fontAlgn="auto" latinLnBrk="0" hangingPunct="1">
              <a:lnSpc>
                <a:spcPct val="100000"/>
              </a:lnSpc>
              <a:spcBef>
                <a:spcPct val="20000"/>
              </a:spcBef>
              <a:spcAft>
                <a:spcPts val="0"/>
              </a:spcAft>
              <a:buClrTx/>
              <a:buSzTx/>
              <a:buFontTx/>
              <a:buNone/>
              <a:tabLst/>
              <a:defRPr/>
            </a:pPr>
            <a:r>
              <a:rPr kumimoji="0" lang="en-US" sz="2400" b="0" i="1" u="none" strike="noStrike" kern="1200" cap="none" spc="-70" normalizeH="0" baseline="0" noProof="0" dirty="0" err="1">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memmove</a:t>
            </a:r>
            <a:r>
              <a:rPr kumimoji="0" lang="en-US" sz="2400" b="0" i="0" u="none" strike="noStrike" kern="1200" cap="none" spc="-70" normalizeH="0" baseline="0" noProof="0" dirty="0">
                <a:ln>
                  <a:noFill/>
                </a:ln>
                <a:solidFill>
                  <a:srgbClr val="FF0000"/>
                </a:solidFill>
                <a:effectLst/>
                <a:uLnTx/>
                <a:uFillTx/>
                <a:latin typeface="Gill Sans MT" panose="020B0502020104020203" pitchFamily="34" charset="0"/>
                <a:ea typeface="+mn-ea"/>
                <a:cs typeface="+mn-cs"/>
              </a:rPr>
              <a:t> &amp; </a:t>
            </a:r>
            <a:r>
              <a:rPr kumimoji="0" lang="en-US" sz="2400" b="0" i="1" u="none" strike="noStrike" kern="1200" cap="none" spc="-70" normalizeH="0" baseline="0" noProof="0" dirty="0" err="1">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memcpy</a:t>
            </a:r>
            <a:r>
              <a:rPr kumimoji="0" lang="en-US" sz="2400" b="0" i="1"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a:t>
            </a:r>
            <a:r>
              <a:rPr kumimoji="0" lang="en-US" sz="2800" b="0" i="0"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 </a:t>
            </a:r>
            <a:r>
              <a:rPr kumimoji="0" lang="en-US" sz="2400" b="0" i="0"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5% cycles in Google’s datacenter </a:t>
            </a:r>
            <a:r>
              <a:rPr kumimoji="0" lang="en-US" sz="1800" b="0" i="0"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a:t>
            </a:r>
            <a:r>
              <a:rPr kumimoji="0" lang="en-US" sz="1800" b="0" i="0" u="none" strike="noStrike" kern="1200" cap="none" spc="-70" normalizeH="0" baseline="0" noProof="0" dirty="0" err="1">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Kanev</a:t>
            </a:r>
            <a:r>
              <a:rPr kumimoji="0" lang="en-US" sz="1800" b="0" i="0"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 ISCA’15]</a:t>
            </a:r>
            <a:endParaRPr kumimoji="0" lang="en-US" sz="2400" b="0" i="0"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5621379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6" grpId="0" animBg="1"/>
      <p:bldP spid="57" grpId="0" animBg="1"/>
      <p:bldP spid="58" grpId="0"/>
      <p:bldP spid="3"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752"/>
            <a:ext cx="8229600" cy="1143000"/>
          </a:xfrm>
        </p:spPr>
        <p:txBody>
          <a:bodyPr>
            <a:normAutofit/>
          </a:bodyPr>
          <a:lstStyle/>
          <a:p>
            <a:r>
              <a:rPr lang="en-US" dirty="0">
                <a:solidFill>
                  <a:srgbClr val="1A5712"/>
                </a:solidFill>
                <a:latin typeface="Garamond"/>
                <a:cs typeface="Garamond"/>
              </a:rPr>
              <a:t>Today’s Systems: Bulk Data Copy</a:t>
            </a:r>
          </a:p>
        </p:txBody>
      </p:sp>
      <p:sp>
        <p:nvSpPr>
          <p:cNvPr id="4" name="Rectangle 3"/>
          <p:cNvSpPr/>
          <p:nvPr/>
        </p:nvSpPr>
        <p:spPr bwMode="auto">
          <a:xfrm>
            <a:off x="7042402" y="1528540"/>
            <a:ext cx="1350971" cy="3957862"/>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Memory</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5" name="Rectangle 4"/>
          <p:cNvSpPr/>
          <p:nvPr/>
        </p:nvSpPr>
        <p:spPr bwMode="auto">
          <a:xfrm>
            <a:off x="491319" y="2518009"/>
            <a:ext cx="4640239" cy="1978925"/>
          </a:xfrm>
          <a:prstGeom prst="rect">
            <a:avLst/>
          </a:prstGeom>
          <a:noFill/>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cxnSp>
        <p:nvCxnSpPr>
          <p:cNvPr id="6" name="Straight Connector 5"/>
          <p:cNvCxnSpPr/>
          <p:nvPr/>
        </p:nvCxnSpPr>
        <p:spPr bwMode="auto">
          <a:xfrm>
            <a:off x="1801504" y="3507471"/>
            <a:ext cx="13647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 name="Straight Connector 6"/>
          <p:cNvCxnSpPr/>
          <p:nvPr/>
        </p:nvCxnSpPr>
        <p:spPr bwMode="auto">
          <a:xfrm>
            <a:off x="2442949" y="3507471"/>
            <a:ext cx="86454"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 name="Straight Connector 7"/>
          <p:cNvCxnSpPr/>
          <p:nvPr/>
        </p:nvCxnSpPr>
        <p:spPr bwMode="auto">
          <a:xfrm>
            <a:off x="3193579" y="3507471"/>
            <a:ext cx="91027"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 name="Straight Connector 8"/>
          <p:cNvCxnSpPr/>
          <p:nvPr/>
        </p:nvCxnSpPr>
        <p:spPr bwMode="auto">
          <a:xfrm>
            <a:off x="4162568" y="3507471"/>
            <a:ext cx="11373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 name="Rectangle 9"/>
          <p:cNvSpPr/>
          <p:nvPr/>
        </p:nvSpPr>
        <p:spPr bwMode="auto">
          <a:xfrm>
            <a:off x="4276300" y="3229966"/>
            <a:ext cx="664190" cy="55501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MC</a:t>
            </a:r>
          </a:p>
        </p:txBody>
      </p:sp>
      <p:sp>
        <p:nvSpPr>
          <p:cNvPr id="11" name="Rectangle 10"/>
          <p:cNvSpPr/>
          <p:nvPr/>
        </p:nvSpPr>
        <p:spPr bwMode="auto">
          <a:xfrm>
            <a:off x="3284606" y="2768212"/>
            <a:ext cx="877962" cy="147851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L3</a:t>
            </a:r>
          </a:p>
        </p:txBody>
      </p:sp>
      <p:sp>
        <p:nvSpPr>
          <p:cNvPr id="12" name="Rectangle 11"/>
          <p:cNvSpPr/>
          <p:nvPr/>
        </p:nvSpPr>
        <p:spPr bwMode="auto">
          <a:xfrm>
            <a:off x="2529403" y="2997952"/>
            <a:ext cx="664176" cy="101903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L2</a:t>
            </a:r>
          </a:p>
        </p:txBody>
      </p:sp>
      <p:sp>
        <p:nvSpPr>
          <p:cNvPr id="13" name="Rectangle 12"/>
          <p:cNvSpPr/>
          <p:nvPr/>
        </p:nvSpPr>
        <p:spPr bwMode="auto">
          <a:xfrm>
            <a:off x="1937982" y="3186749"/>
            <a:ext cx="504967" cy="64144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L1</a:t>
            </a:r>
          </a:p>
        </p:txBody>
      </p:sp>
      <p:sp>
        <p:nvSpPr>
          <p:cNvPr id="14" name="Rectangle 13"/>
          <p:cNvSpPr/>
          <p:nvPr/>
        </p:nvSpPr>
        <p:spPr bwMode="auto">
          <a:xfrm>
            <a:off x="696036" y="2927441"/>
            <a:ext cx="1105468" cy="116006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CPU</a:t>
            </a:r>
          </a:p>
        </p:txBody>
      </p:sp>
      <p:sp>
        <p:nvSpPr>
          <p:cNvPr id="15" name="Left-Right Arrow 14"/>
          <p:cNvSpPr/>
          <p:nvPr/>
        </p:nvSpPr>
        <p:spPr bwMode="auto">
          <a:xfrm>
            <a:off x="5131558" y="3282283"/>
            <a:ext cx="1910687" cy="450376"/>
          </a:xfrm>
          <a:prstGeom prst="leftRightArrow">
            <a:avLst>
              <a:gd name="adj1" fmla="val 50000"/>
              <a:gd name="adj2" fmla="val 25758"/>
            </a:avLst>
          </a:prstGeom>
          <a:solidFill>
            <a:schemeClr val="bg1">
              <a:lumMod val="75000"/>
            </a:schemeClr>
          </a:solidFill>
          <a:ln>
            <a:solidFill>
              <a:schemeClr val="tx1">
                <a:lumMod val="65000"/>
                <a:lumOff val="35000"/>
              </a:schemeClr>
            </a:solid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6" name="Rectangle 15"/>
          <p:cNvSpPr/>
          <p:nvPr/>
        </p:nvSpPr>
        <p:spPr bwMode="auto">
          <a:xfrm>
            <a:off x="7042246" y="2968408"/>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7" name="Rectangle 16"/>
          <p:cNvSpPr/>
          <p:nvPr/>
        </p:nvSpPr>
        <p:spPr bwMode="auto">
          <a:xfrm>
            <a:off x="7044517" y="3659885"/>
            <a:ext cx="1348855" cy="257022"/>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8" name="Rectangle 17"/>
          <p:cNvSpPr/>
          <p:nvPr/>
        </p:nvSpPr>
        <p:spPr bwMode="auto">
          <a:xfrm>
            <a:off x="7042245"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9" name="Rectangle 18"/>
          <p:cNvSpPr/>
          <p:nvPr/>
        </p:nvSpPr>
        <p:spPr bwMode="auto">
          <a:xfrm>
            <a:off x="7044517" y="3659884"/>
            <a:ext cx="150125" cy="245659"/>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 name="Rectangle 19"/>
          <p:cNvSpPr/>
          <p:nvPr/>
        </p:nvSpPr>
        <p:spPr bwMode="auto">
          <a:xfrm>
            <a:off x="7194635"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1" name="Rectangle 20"/>
          <p:cNvSpPr/>
          <p:nvPr/>
        </p:nvSpPr>
        <p:spPr bwMode="auto">
          <a:xfrm>
            <a:off x="1956169" y="3198146"/>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2" name="Rectangle 21"/>
          <p:cNvSpPr/>
          <p:nvPr/>
        </p:nvSpPr>
        <p:spPr bwMode="auto">
          <a:xfrm>
            <a:off x="1956170" y="3580283"/>
            <a:ext cx="150125" cy="245659"/>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3" name="Rectangle 22"/>
          <p:cNvSpPr/>
          <p:nvPr/>
        </p:nvSpPr>
        <p:spPr bwMode="auto">
          <a:xfrm>
            <a:off x="7347034"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4" name="Rectangle 23"/>
          <p:cNvSpPr/>
          <p:nvPr/>
        </p:nvSpPr>
        <p:spPr bwMode="auto">
          <a:xfrm>
            <a:off x="8240015"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5" name="Rectangle 24"/>
          <p:cNvSpPr/>
          <p:nvPr/>
        </p:nvSpPr>
        <p:spPr bwMode="auto">
          <a:xfrm>
            <a:off x="7788313"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6" name="Rectangle 25"/>
          <p:cNvSpPr/>
          <p:nvPr/>
        </p:nvSpPr>
        <p:spPr bwMode="auto">
          <a:xfrm>
            <a:off x="7640462"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7" name="Rectangle 26"/>
          <p:cNvSpPr/>
          <p:nvPr/>
        </p:nvSpPr>
        <p:spPr bwMode="auto">
          <a:xfrm>
            <a:off x="7492613"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8" name="Rectangle 27"/>
          <p:cNvSpPr/>
          <p:nvPr/>
        </p:nvSpPr>
        <p:spPr bwMode="auto">
          <a:xfrm>
            <a:off x="8088563"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9" name="Rectangle 28"/>
          <p:cNvSpPr/>
          <p:nvPr/>
        </p:nvSpPr>
        <p:spPr bwMode="auto">
          <a:xfrm>
            <a:off x="7940712"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30" name="TextBox 29"/>
          <p:cNvSpPr txBox="1"/>
          <p:nvPr/>
        </p:nvSpPr>
        <p:spPr>
          <a:xfrm>
            <a:off x="3731734" y="1507524"/>
            <a:ext cx="223971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1) High latency</a:t>
            </a:r>
          </a:p>
        </p:txBody>
      </p:sp>
      <p:cxnSp>
        <p:nvCxnSpPr>
          <p:cNvPr id="31" name="Curved Connector 30"/>
          <p:cNvCxnSpPr>
            <a:stCxn id="30" idx="3"/>
            <a:endCxn id="18" idx="1"/>
          </p:cNvCxnSpPr>
          <p:nvPr/>
        </p:nvCxnSpPr>
        <p:spPr bwMode="auto">
          <a:xfrm>
            <a:off x="5971450" y="1738357"/>
            <a:ext cx="1070795" cy="1352881"/>
          </a:xfrm>
          <a:prstGeom prst="curvedConnector3">
            <a:avLst>
              <a:gd name="adj1" fmla="val 50000"/>
            </a:avLst>
          </a:prstGeom>
          <a:solidFill>
            <a:schemeClr val="accent1"/>
          </a:solidFill>
          <a:ln w="28575" cap="flat" cmpd="sng" algn="ctr">
            <a:solidFill>
              <a:srgbClr val="C00000"/>
            </a:solidFill>
            <a:prstDash val="solid"/>
            <a:round/>
            <a:headEnd type="none" w="med" len="med"/>
            <a:tailEnd type="stealth" w="lg" len="lg"/>
          </a:ln>
          <a:effectLst/>
        </p:spPr>
      </p:cxnSp>
      <p:sp>
        <p:nvSpPr>
          <p:cNvPr id="32" name="TextBox 31"/>
          <p:cNvSpPr txBox="1"/>
          <p:nvPr/>
        </p:nvSpPr>
        <p:spPr>
          <a:xfrm>
            <a:off x="2673162" y="5008669"/>
            <a:ext cx="403988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2) High bandwidth utilization</a:t>
            </a:r>
          </a:p>
        </p:txBody>
      </p:sp>
      <p:cxnSp>
        <p:nvCxnSpPr>
          <p:cNvPr id="33" name="Curved Connector 48"/>
          <p:cNvCxnSpPr>
            <a:stCxn id="32" idx="3"/>
            <a:endCxn id="15" idx="5"/>
          </p:cNvCxnSpPr>
          <p:nvPr/>
        </p:nvCxnSpPr>
        <p:spPr bwMode="auto">
          <a:xfrm flipH="1" flipV="1">
            <a:off x="6086902" y="3620065"/>
            <a:ext cx="626148" cy="1619437"/>
          </a:xfrm>
          <a:prstGeom prst="curvedConnector4">
            <a:avLst>
              <a:gd name="adj1" fmla="val -36509"/>
              <a:gd name="adj2" fmla="val 53651"/>
            </a:avLst>
          </a:prstGeom>
          <a:solidFill>
            <a:schemeClr val="accent1"/>
          </a:solidFill>
          <a:ln w="28575" cap="flat" cmpd="sng" algn="ctr">
            <a:solidFill>
              <a:srgbClr val="C00000"/>
            </a:solidFill>
            <a:prstDash val="solid"/>
            <a:round/>
            <a:headEnd type="none" w="med" len="med"/>
            <a:tailEnd type="stealth" w="lg" len="lg"/>
          </a:ln>
          <a:effectLst/>
        </p:spPr>
      </p:cxnSp>
      <p:sp>
        <p:nvSpPr>
          <p:cNvPr id="34" name="TextBox 33"/>
          <p:cNvSpPr txBox="1"/>
          <p:nvPr/>
        </p:nvSpPr>
        <p:spPr>
          <a:xfrm>
            <a:off x="378924" y="1861816"/>
            <a:ext cx="245211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3) Cache pollution</a:t>
            </a:r>
          </a:p>
        </p:txBody>
      </p:sp>
      <p:cxnSp>
        <p:nvCxnSpPr>
          <p:cNvPr id="35" name="Curved Connector 48"/>
          <p:cNvCxnSpPr>
            <a:stCxn id="34" idx="3"/>
            <a:endCxn id="21" idx="0"/>
          </p:cNvCxnSpPr>
          <p:nvPr/>
        </p:nvCxnSpPr>
        <p:spPr bwMode="auto">
          <a:xfrm flipH="1">
            <a:off x="2031232" y="2092649"/>
            <a:ext cx="799806" cy="1105497"/>
          </a:xfrm>
          <a:prstGeom prst="curvedConnector4">
            <a:avLst>
              <a:gd name="adj1" fmla="val -28582"/>
              <a:gd name="adj2" fmla="val 60440"/>
            </a:avLst>
          </a:prstGeom>
          <a:solidFill>
            <a:schemeClr val="accent1"/>
          </a:solidFill>
          <a:ln w="28575" cap="flat" cmpd="sng" algn="ctr">
            <a:solidFill>
              <a:srgbClr val="C00000"/>
            </a:solidFill>
            <a:prstDash val="solid"/>
            <a:round/>
            <a:headEnd type="none" w="med" len="med"/>
            <a:tailEnd type="stealth" w="lg" len="lg"/>
          </a:ln>
          <a:effectLst/>
        </p:spPr>
      </p:cxnSp>
      <p:sp>
        <p:nvSpPr>
          <p:cNvPr id="36" name="TextBox 35"/>
          <p:cNvSpPr txBox="1"/>
          <p:nvPr/>
        </p:nvSpPr>
        <p:spPr>
          <a:xfrm>
            <a:off x="2673162" y="5498830"/>
            <a:ext cx="413927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4) Unwanted data movement</a:t>
            </a:r>
          </a:p>
        </p:txBody>
      </p:sp>
      <p:sp>
        <p:nvSpPr>
          <p:cNvPr id="37" name="Slide Number Placeholder 3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3C8E0-6DD9-4302-9AA9-5177C785CB7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9" name="TextBox 38"/>
          <p:cNvSpPr txBox="1"/>
          <p:nvPr/>
        </p:nvSpPr>
        <p:spPr>
          <a:xfrm>
            <a:off x="179512" y="6093296"/>
            <a:ext cx="7584528" cy="58477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libri"/>
                <a:ea typeface="+mn-ea"/>
                <a:cs typeface="+mn-cs"/>
              </a:rPr>
              <a:t>1046ns, 3.6uJ    (for 4KB page copy via DMA)</a:t>
            </a:r>
          </a:p>
        </p:txBody>
      </p:sp>
    </p:spTree>
    <p:extLst>
      <p:ext uri="{BB962C8B-B14F-4D97-AF65-F5344CB8AC3E}">
        <p14:creationId xmlns:p14="http://schemas.microsoft.com/office/powerpoint/2010/main" val="1130876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35" presetClass="path" presetSubtype="0" accel="50000" decel="50000" fill="hold" grpId="1" nodeType="clickEffect">
                                  <p:stCondLst>
                                    <p:cond delay="0"/>
                                  </p:stCondLst>
                                  <p:childTnLst>
                                    <p:animMotion origin="layout" path="M 1.38889E-6 -2.59019E-6 L -0.55156 0.03169 " pathEditMode="relative" rAng="0" ptsTypes="AA">
                                      <p:cBhvr>
                                        <p:cTn id="19" dur="500" fill="hold"/>
                                        <p:tgtEl>
                                          <p:spTgt spid="18"/>
                                        </p:tgtEl>
                                        <p:attrNameLst>
                                          <p:attrName>ppt_x</p:attrName>
                                          <p:attrName>ppt_y</p:attrName>
                                        </p:attrNameLst>
                                      </p:cBhvr>
                                      <p:rCtr x="-27600" y="1600"/>
                                    </p:animMotion>
                                  </p:childTnLst>
                                </p:cTn>
                              </p:par>
                            </p:childTnLst>
                          </p:cTn>
                        </p:par>
                        <p:par>
                          <p:cTn id="20" fill="hold">
                            <p:stCondLst>
                              <p:cond delay="500"/>
                            </p:stCondLst>
                            <p:childTnLst>
                              <p:par>
                                <p:cTn id="21" presetID="1" presetClass="exit" presetSubtype="0" fill="hold" grpId="2" nodeType="afterEffect">
                                  <p:stCondLst>
                                    <p:cond delay="0"/>
                                  </p:stCondLst>
                                  <p:childTnLst>
                                    <p:set>
                                      <p:cBhvr>
                                        <p:cTn id="22" dur="1" fill="hold">
                                          <p:stCondLst>
                                            <p:cond delay="0"/>
                                          </p:stCondLst>
                                        </p:cTn>
                                        <p:tgtEl>
                                          <p:spTgt spid="18"/>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35" presetClass="path" presetSubtype="0" accel="50000" decel="50000" fill="hold" grpId="1" nodeType="clickEffect">
                                  <p:stCondLst>
                                    <p:cond delay="0"/>
                                  </p:stCondLst>
                                  <p:childTnLst>
                                    <p:animMotion origin="layout" path="M -2.22222E-6 1.18409E-6 L -0.54114 -0.0118 " pathEditMode="relative" rAng="0" ptsTypes="AA">
                                      <p:cBhvr>
                                        <p:cTn id="33" dur="500" fill="hold"/>
                                        <p:tgtEl>
                                          <p:spTgt spid="19"/>
                                        </p:tgtEl>
                                        <p:attrNameLst>
                                          <p:attrName>ppt_x</p:attrName>
                                          <p:attrName>ppt_y</p:attrName>
                                        </p:attrNameLst>
                                      </p:cBhvr>
                                      <p:rCtr x="-27100" y="-600"/>
                                    </p:animMotion>
                                  </p:childTnLst>
                                </p:cTn>
                              </p:par>
                            </p:childTnLst>
                          </p:cTn>
                        </p:par>
                        <p:par>
                          <p:cTn id="34" fill="hold">
                            <p:stCondLst>
                              <p:cond delay="500"/>
                            </p:stCondLst>
                            <p:childTnLst>
                              <p:par>
                                <p:cTn id="35" presetID="1" presetClass="exit" presetSubtype="0" fill="hold" grpId="2" nodeType="afterEffect">
                                  <p:stCondLst>
                                    <p:cond delay="0"/>
                                  </p:stCondLst>
                                  <p:childTnLst>
                                    <p:set>
                                      <p:cBhvr>
                                        <p:cTn id="36" dur="1" fill="hold">
                                          <p:stCondLst>
                                            <p:cond delay="0"/>
                                          </p:stCondLst>
                                        </p:cTn>
                                        <p:tgtEl>
                                          <p:spTgt spid="19"/>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22"/>
                                        </p:tgtEl>
                                        <p:attrNameLst>
                                          <p:attrName>fillcolor</p:attrName>
                                        </p:attrNameLst>
                                      </p:cBhvr>
                                      <p:to>
                                        <a:schemeClr val="bg1"/>
                                      </p:to>
                                    </p:animClr>
                                    <p:set>
                                      <p:cBhvr>
                                        <p:cTn id="43" dur="500" fill="hold"/>
                                        <p:tgtEl>
                                          <p:spTgt spid="22"/>
                                        </p:tgtEl>
                                        <p:attrNameLst>
                                          <p:attrName>fill.type</p:attrName>
                                        </p:attrNameLst>
                                      </p:cBhvr>
                                      <p:to>
                                        <p:strVal val="solid"/>
                                      </p:to>
                                    </p:set>
                                    <p:set>
                                      <p:cBhvr>
                                        <p:cTn id="44" dur="500" fill="hold"/>
                                        <p:tgtEl>
                                          <p:spTgt spid="22"/>
                                        </p:tgtEl>
                                        <p:attrNameLst>
                                          <p:attrName>fill.on</p:attrName>
                                        </p:attrNameLst>
                                      </p:cBhvr>
                                      <p:to>
                                        <p:strVal val="true"/>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500"/>
                                        <p:tgtEl>
                                          <p:spTgt spid="23"/>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500"/>
                                        <p:tgtEl>
                                          <p:spTgt spid="24"/>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500"/>
                                        <p:tgtEl>
                                          <p:spTgt spid="25"/>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fade">
                                      <p:cBhvr>
                                        <p:cTn id="61" dur="500"/>
                                        <p:tgtEl>
                                          <p:spTgt spid="26"/>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fade">
                                      <p:cBhvr>
                                        <p:cTn id="64" dur="500"/>
                                        <p:tgtEl>
                                          <p:spTgt spid="2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fade">
                                      <p:cBhvr>
                                        <p:cTn id="67" dur="500"/>
                                        <p:tgtEl>
                                          <p:spTgt spid="28"/>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fade">
                                      <p:cBhvr>
                                        <p:cTn id="70" dur="500"/>
                                        <p:tgtEl>
                                          <p:spTgt spid="29"/>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30"/>
                                        </p:tgtEl>
                                        <p:attrNameLst>
                                          <p:attrName>style.visibility</p:attrName>
                                        </p:attrNameLst>
                                      </p:cBhvr>
                                      <p:to>
                                        <p:strVal val="visible"/>
                                      </p:to>
                                    </p:set>
                                    <p:animEffect transition="in" filter="fade">
                                      <p:cBhvr>
                                        <p:cTn id="73" dur="500"/>
                                        <p:tgtEl>
                                          <p:spTgt spid="30"/>
                                        </p:tgtEl>
                                      </p:cBhvr>
                                    </p:animEffect>
                                  </p:childTnLst>
                                </p:cTn>
                              </p:par>
                              <p:par>
                                <p:cTn id="74" presetID="10" presetClass="entr" presetSubtype="0" fill="hold" nodeType="withEffect">
                                  <p:stCondLst>
                                    <p:cond delay="0"/>
                                  </p:stCondLst>
                                  <p:childTnLst>
                                    <p:set>
                                      <p:cBhvr>
                                        <p:cTn id="75" dur="1" fill="hold">
                                          <p:stCondLst>
                                            <p:cond delay="0"/>
                                          </p:stCondLst>
                                        </p:cTn>
                                        <p:tgtEl>
                                          <p:spTgt spid="31"/>
                                        </p:tgtEl>
                                        <p:attrNameLst>
                                          <p:attrName>style.visibility</p:attrName>
                                        </p:attrNameLst>
                                      </p:cBhvr>
                                      <p:to>
                                        <p:strVal val="visible"/>
                                      </p:to>
                                    </p:set>
                                    <p:animEffect transition="in" filter="fade">
                                      <p:cBhvr>
                                        <p:cTn id="76" dur="500"/>
                                        <p:tgtEl>
                                          <p:spTgt spid="31"/>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32"/>
                                        </p:tgtEl>
                                        <p:attrNameLst>
                                          <p:attrName>style.visibility</p:attrName>
                                        </p:attrNameLst>
                                      </p:cBhvr>
                                      <p:to>
                                        <p:strVal val="visible"/>
                                      </p:to>
                                    </p:set>
                                    <p:animEffect transition="in" filter="fade">
                                      <p:cBhvr>
                                        <p:cTn id="81" dur="500"/>
                                        <p:tgtEl>
                                          <p:spTgt spid="32"/>
                                        </p:tgtEl>
                                      </p:cBhvr>
                                    </p:animEffect>
                                  </p:childTnLst>
                                </p:cTn>
                              </p:par>
                              <p:par>
                                <p:cTn id="82" presetID="10" presetClass="entr" presetSubtype="0" fill="hold" nodeType="withEffect">
                                  <p:stCondLst>
                                    <p:cond delay="0"/>
                                  </p:stCondLst>
                                  <p:childTnLst>
                                    <p:set>
                                      <p:cBhvr>
                                        <p:cTn id="83" dur="1" fill="hold">
                                          <p:stCondLst>
                                            <p:cond delay="0"/>
                                          </p:stCondLst>
                                        </p:cTn>
                                        <p:tgtEl>
                                          <p:spTgt spid="33"/>
                                        </p:tgtEl>
                                        <p:attrNameLst>
                                          <p:attrName>style.visibility</p:attrName>
                                        </p:attrNameLst>
                                      </p:cBhvr>
                                      <p:to>
                                        <p:strVal val="visible"/>
                                      </p:to>
                                    </p:set>
                                    <p:animEffect transition="in" filter="fade">
                                      <p:cBhvr>
                                        <p:cTn id="84" dur="500"/>
                                        <p:tgtEl>
                                          <p:spTgt spid="33"/>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34"/>
                                        </p:tgtEl>
                                        <p:attrNameLst>
                                          <p:attrName>style.visibility</p:attrName>
                                        </p:attrNameLst>
                                      </p:cBhvr>
                                      <p:to>
                                        <p:strVal val="visible"/>
                                      </p:to>
                                    </p:set>
                                    <p:animEffect transition="in" filter="fade">
                                      <p:cBhvr>
                                        <p:cTn id="89" dur="500"/>
                                        <p:tgtEl>
                                          <p:spTgt spid="34"/>
                                        </p:tgtEl>
                                      </p:cBhvr>
                                    </p:animEffect>
                                  </p:childTnLst>
                                </p:cTn>
                              </p:par>
                              <p:par>
                                <p:cTn id="90" presetID="10" presetClass="entr" presetSubtype="0" fill="hold" nodeType="withEffect">
                                  <p:stCondLst>
                                    <p:cond delay="0"/>
                                  </p:stCondLst>
                                  <p:childTnLst>
                                    <p:set>
                                      <p:cBhvr>
                                        <p:cTn id="91" dur="1" fill="hold">
                                          <p:stCondLst>
                                            <p:cond delay="0"/>
                                          </p:stCondLst>
                                        </p:cTn>
                                        <p:tgtEl>
                                          <p:spTgt spid="35"/>
                                        </p:tgtEl>
                                        <p:attrNameLst>
                                          <p:attrName>style.visibility</p:attrName>
                                        </p:attrNameLst>
                                      </p:cBhvr>
                                      <p:to>
                                        <p:strVal val="visible"/>
                                      </p:to>
                                    </p:set>
                                    <p:animEffect transition="in" filter="fade">
                                      <p:cBhvr>
                                        <p:cTn id="92" dur="500"/>
                                        <p:tgtEl>
                                          <p:spTgt spid="35"/>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36"/>
                                        </p:tgtEl>
                                        <p:attrNameLst>
                                          <p:attrName>style.visibility</p:attrName>
                                        </p:attrNameLst>
                                      </p:cBhvr>
                                      <p:to>
                                        <p:strVal val="visible"/>
                                      </p:to>
                                    </p:set>
                                    <p:animEffect transition="in" filter="fade">
                                      <p:cBhvr>
                                        <p:cTn id="97" dur="500"/>
                                        <p:tgtEl>
                                          <p:spTgt spid="36"/>
                                        </p:tgtEl>
                                      </p:cBhvr>
                                    </p:animEffect>
                                  </p:childTnLst>
                                </p:cTn>
                              </p:par>
                            </p:childTnLst>
                          </p:cTn>
                        </p:par>
                      </p:childTnLst>
                    </p:cTn>
                  </p:par>
                  <p:par>
                    <p:cTn id="98" fill="hold">
                      <p:stCondLst>
                        <p:cond delay="indefinite"/>
                      </p:stCondLst>
                      <p:childTnLst>
                        <p:par>
                          <p:cTn id="99" fill="hold">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8" grpId="1" animBg="1"/>
      <p:bldP spid="18" grpId="2" animBg="1"/>
      <p:bldP spid="19" grpId="0" animBg="1"/>
      <p:bldP spid="19" grpId="1" animBg="1"/>
      <p:bldP spid="19" grpId="2"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p:bldP spid="32" grpId="0"/>
      <p:bldP spid="34" grpId="0"/>
      <p:bldP spid="36" grpId="0"/>
      <p:bldP spid="39"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16632"/>
            <a:ext cx="8534400" cy="1143000"/>
          </a:xfrm>
        </p:spPr>
        <p:txBody>
          <a:bodyPr>
            <a:normAutofit/>
          </a:bodyPr>
          <a:lstStyle/>
          <a:p>
            <a:r>
              <a:rPr lang="en-US" dirty="0">
                <a:solidFill>
                  <a:srgbClr val="1A5712"/>
                </a:solidFill>
                <a:latin typeface="Garamond"/>
                <a:cs typeface="Garamond"/>
              </a:rPr>
              <a:t>Future Systems: In-Memory Copy</a:t>
            </a:r>
          </a:p>
        </p:txBody>
      </p:sp>
      <p:sp>
        <p:nvSpPr>
          <p:cNvPr id="4" name="Rectangle 3"/>
          <p:cNvSpPr/>
          <p:nvPr/>
        </p:nvSpPr>
        <p:spPr bwMode="auto">
          <a:xfrm>
            <a:off x="7042402" y="1528540"/>
            <a:ext cx="1350971" cy="3957862"/>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Memory</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5" name="Rectangle 4"/>
          <p:cNvSpPr/>
          <p:nvPr/>
        </p:nvSpPr>
        <p:spPr bwMode="auto">
          <a:xfrm>
            <a:off x="491319" y="2518009"/>
            <a:ext cx="4640239" cy="1978925"/>
          </a:xfrm>
          <a:prstGeom prst="rect">
            <a:avLst/>
          </a:prstGeom>
          <a:noFill/>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cxnSp>
        <p:nvCxnSpPr>
          <p:cNvPr id="6" name="Straight Connector 5"/>
          <p:cNvCxnSpPr/>
          <p:nvPr/>
        </p:nvCxnSpPr>
        <p:spPr bwMode="auto">
          <a:xfrm>
            <a:off x="1801504" y="3507471"/>
            <a:ext cx="13647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 name="Straight Connector 6"/>
          <p:cNvCxnSpPr/>
          <p:nvPr/>
        </p:nvCxnSpPr>
        <p:spPr bwMode="auto">
          <a:xfrm>
            <a:off x="2442949" y="3507471"/>
            <a:ext cx="86454"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 name="Straight Connector 7"/>
          <p:cNvCxnSpPr/>
          <p:nvPr/>
        </p:nvCxnSpPr>
        <p:spPr bwMode="auto">
          <a:xfrm>
            <a:off x="3193579" y="3507471"/>
            <a:ext cx="91027"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 name="Straight Connector 8"/>
          <p:cNvCxnSpPr/>
          <p:nvPr/>
        </p:nvCxnSpPr>
        <p:spPr bwMode="auto">
          <a:xfrm>
            <a:off x="4162568" y="3507471"/>
            <a:ext cx="11373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 name="Rectangle 9"/>
          <p:cNvSpPr/>
          <p:nvPr/>
        </p:nvSpPr>
        <p:spPr bwMode="auto">
          <a:xfrm>
            <a:off x="4276300" y="3229966"/>
            <a:ext cx="664190" cy="55501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MC</a:t>
            </a:r>
          </a:p>
        </p:txBody>
      </p:sp>
      <p:sp>
        <p:nvSpPr>
          <p:cNvPr id="11" name="Rectangle 10"/>
          <p:cNvSpPr/>
          <p:nvPr/>
        </p:nvSpPr>
        <p:spPr bwMode="auto">
          <a:xfrm>
            <a:off x="3284606" y="2768212"/>
            <a:ext cx="877962" cy="147851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L3</a:t>
            </a:r>
          </a:p>
        </p:txBody>
      </p:sp>
      <p:sp>
        <p:nvSpPr>
          <p:cNvPr id="12" name="Rectangle 11"/>
          <p:cNvSpPr/>
          <p:nvPr/>
        </p:nvSpPr>
        <p:spPr bwMode="auto">
          <a:xfrm>
            <a:off x="2529403" y="2997952"/>
            <a:ext cx="664176" cy="101903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L2</a:t>
            </a:r>
          </a:p>
        </p:txBody>
      </p:sp>
      <p:sp>
        <p:nvSpPr>
          <p:cNvPr id="13" name="Rectangle 12"/>
          <p:cNvSpPr/>
          <p:nvPr/>
        </p:nvSpPr>
        <p:spPr bwMode="auto">
          <a:xfrm>
            <a:off x="1937982" y="3186749"/>
            <a:ext cx="504967" cy="64144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L1</a:t>
            </a:r>
          </a:p>
        </p:txBody>
      </p:sp>
      <p:sp>
        <p:nvSpPr>
          <p:cNvPr id="14" name="Rectangle 13"/>
          <p:cNvSpPr/>
          <p:nvPr/>
        </p:nvSpPr>
        <p:spPr bwMode="auto">
          <a:xfrm>
            <a:off x="696036" y="2927441"/>
            <a:ext cx="1105468" cy="116006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CPU</a:t>
            </a:r>
          </a:p>
        </p:txBody>
      </p:sp>
      <p:sp>
        <p:nvSpPr>
          <p:cNvPr id="15" name="Left-Right Arrow 14"/>
          <p:cNvSpPr/>
          <p:nvPr/>
        </p:nvSpPr>
        <p:spPr bwMode="auto">
          <a:xfrm>
            <a:off x="5131558" y="3282283"/>
            <a:ext cx="1910687" cy="450376"/>
          </a:xfrm>
          <a:prstGeom prst="leftRightArrow">
            <a:avLst>
              <a:gd name="adj1" fmla="val 50000"/>
              <a:gd name="adj2" fmla="val 25758"/>
            </a:avLst>
          </a:prstGeom>
          <a:solidFill>
            <a:schemeClr val="bg1">
              <a:lumMod val="75000"/>
            </a:schemeClr>
          </a:solidFill>
          <a:ln>
            <a:solidFill>
              <a:schemeClr val="tx1">
                <a:lumMod val="65000"/>
                <a:lumOff val="35000"/>
              </a:schemeClr>
            </a:solid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6" name="Rectangle 15"/>
          <p:cNvSpPr/>
          <p:nvPr/>
        </p:nvSpPr>
        <p:spPr bwMode="auto">
          <a:xfrm>
            <a:off x="7042246" y="2960170"/>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7" name="Rectangle 16"/>
          <p:cNvSpPr/>
          <p:nvPr/>
        </p:nvSpPr>
        <p:spPr bwMode="auto">
          <a:xfrm>
            <a:off x="7044517" y="3659885"/>
            <a:ext cx="1348855" cy="257022"/>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8" name="Rectangle 17"/>
          <p:cNvSpPr/>
          <p:nvPr/>
        </p:nvSpPr>
        <p:spPr bwMode="auto">
          <a:xfrm>
            <a:off x="7042246" y="2954740"/>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cxnSp>
        <p:nvCxnSpPr>
          <p:cNvPr id="19" name="Straight Arrow Connector 18"/>
          <p:cNvCxnSpPr>
            <a:stCxn id="18" idx="2"/>
            <a:endCxn id="17" idx="0"/>
          </p:cNvCxnSpPr>
          <p:nvPr/>
        </p:nvCxnSpPr>
        <p:spPr bwMode="auto">
          <a:xfrm rot="16200000" flipH="1">
            <a:off x="7488635" y="3429574"/>
            <a:ext cx="459485" cy="1135"/>
          </a:xfrm>
          <a:prstGeom prst="straightConnector1">
            <a:avLst/>
          </a:prstGeom>
          <a:solidFill>
            <a:schemeClr val="accent1"/>
          </a:solidFill>
          <a:ln w="28575" cap="flat" cmpd="sng" algn="ctr">
            <a:solidFill>
              <a:schemeClr val="tx1"/>
            </a:solidFill>
            <a:prstDash val="solid"/>
            <a:round/>
            <a:headEnd type="none" w="med" len="med"/>
            <a:tailEnd type="stealth" w="lg" len="lg"/>
          </a:ln>
          <a:effectLst/>
        </p:spPr>
      </p:cxnSp>
      <p:sp>
        <p:nvSpPr>
          <p:cNvPr id="20" name="TextBox 19"/>
          <p:cNvSpPr txBox="1"/>
          <p:nvPr/>
        </p:nvSpPr>
        <p:spPr>
          <a:xfrm>
            <a:off x="4015945" y="1507524"/>
            <a:ext cx="217078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399"/>
                </a:solidFill>
                <a:effectLst/>
                <a:uLnTx/>
                <a:uFillTx/>
                <a:latin typeface="Calibri"/>
                <a:ea typeface="+mn-ea"/>
                <a:cs typeface="+mn-cs"/>
              </a:rPr>
              <a:t>1) Low latency</a:t>
            </a:r>
          </a:p>
        </p:txBody>
      </p:sp>
      <p:cxnSp>
        <p:nvCxnSpPr>
          <p:cNvPr id="21" name="Curved Connector 20"/>
          <p:cNvCxnSpPr>
            <a:stCxn id="20" idx="3"/>
            <a:endCxn id="18" idx="1"/>
          </p:cNvCxnSpPr>
          <p:nvPr/>
        </p:nvCxnSpPr>
        <p:spPr bwMode="auto">
          <a:xfrm>
            <a:off x="6186732" y="1738357"/>
            <a:ext cx="855514" cy="1339213"/>
          </a:xfrm>
          <a:prstGeom prst="curvedConnector3">
            <a:avLst>
              <a:gd name="adj1" fmla="val 50000"/>
            </a:avLst>
          </a:prstGeom>
          <a:solidFill>
            <a:schemeClr val="accent1"/>
          </a:solidFill>
          <a:ln w="28575" cap="flat" cmpd="sng" algn="ctr">
            <a:solidFill>
              <a:srgbClr val="003399"/>
            </a:solidFill>
            <a:prstDash val="solid"/>
            <a:round/>
            <a:headEnd type="none" w="med" len="med"/>
            <a:tailEnd type="stealth" w="lg" len="lg"/>
          </a:ln>
          <a:effectLst/>
        </p:spPr>
      </p:cxnSp>
      <p:sp>
        <p:nvSpPr>
          <p:cNvPr id="22" name="TextBox 21"/>
          <p:cNvSpPr txBox="1"/>
          <p:nvPr/>
        </p:nvSpPr>
        <p:spPr>
          <a:xfrm>
            <a:off x="2819400" y="5282524"/>
            <a:ext cx="38709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399"/>
                </a:solidFill>
                <a:effectLst/>
                <a:uLnTx/>
                <a:uFillTx/>
                <a:latin typeface="Calibri"/>
                <a:ea typeface="+mn-ea"/>
                <a:cs typeface="+mn-cs"/>
              </a:rPr>
              <a:t>2) Low bandwidth utilization</a:t>
            </a:r>
          </a:p>
        </p:txBody>
      </p:sp>
      <p:cxnSp>
        <p:nvCxnSpPr>
          <p:cNvPr id="23" name="Curved Connector 51"/>
          <p:cNvCxnSpPr>
            <a:stCxn id="22" idx="3"/>
            <a:endCxn id="15" idx="5"/>
          </p:cNvCxnSpPr>
          <p:nvPr/>
        </p:nvCxnSpPr>
        <p:spPr bwMode="auto">
          <a:xfrm flipH="1" flipV="1">
            <a:off x="6086902" y="3620065"/>
            <a:ext cx="603459" cy="1893292"/>
          </a:xfrm>
          <a:prstGeom prst="curvedConnector4">
            <a:avLst>
              <a:gd name="adj1" fmla="val -37882"/>
              <a:gd name="adj2" fmla="val 53123"/>
            </a:avLst>
          </a:prstGeom>
          <a:solidFill>
            <a:schemeClr val="accent1"/>
          </a:solidFill>
          <a:ln w="28575" cap="flat" cmpd="sng" algn="ctr">
            <a:solidFill>
              <a:srgbClr val="003399"/>
            </a:solidFill>
            <a:prstDash val="solid"/>
            <a:round/>
            <a:headEnd type="none" w="med" len="med"/>
            <a:tailEnd type="stealth" w="lg" len="lg"/>
          </a:ln>
          <a:effectLst/>
        </p:spPr>
      </p:cxnSp>
      <p:sp>
        <p:nvSpPr>
          <p:cNvPr id="24" name="TextBox 23"/>
          <p:cNvSpPr txBox="1"/>
          <p:nvPr/>
        </p:nvSpPr>
        <p:spPr>
          <a:xfrm>
            <a:off x="428359" y="1505479"/>
            <a:ext cx="31056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399"/>
                </a:solidFill>
                <a:effectLst/>
                <a:uLnTx/>
                <a:uFillTx/>
                <a:latin typeface="Calibri"/>
                <a:ea typeface="+mn-ea"/>
                <a:cs typeface="+mn-cs"/>
              </a:rPr>
              <a:t>3) No cache pollution</a:t>
            </a:r>
          </a:p>
        </p:txBody>
      </p:sp>
      <p:cxnSp>
        <p:nvCxnSpPr>
          <p:cNvPr id="25" name="Curved Connector 51"/>
          <p:cNvCxnSpPr>
            <a:stCxn id="24" idx="3"/>
            <a:endCxn id="13" idx="0"/>
          </p:cNvCxnSpPr>
          <p:nvPr/>
        </p:nvCxnSpPr>
        <p:spPr bwMode="auto">
          <a:xfrm flipH="1">
            <a:off x="2190466" y="1736312"/>
            <a:ext cx="1343566" cy="1450437"/>
          </a:xfrm>
          <a:prstGeom prst="curvedConnector4">
            <a:avLst>
              <a:gd name="adj1" fmla="val -17014"/>
              <a:gd name="adj2" fmla="val 57957"/>
            </a:avLst>
          </a:prstGeom>
          <a:solidFill>
            <a:schemeClr val="accent1"/>
          </a:solidFill>
          <a:ln w="28575" cap="flat" cmpd="sng" algn="ctr">
            <a:solidFill>
              <a:srgbClr val="003399"/>
            </a:solidFill>
            <a:prstDash val="solid"/>
            <a:round/>
            <a:headEnd type="none" w="med" len="med"/>
            <a:tailEnd type="stealth" w="lg" len="lg"/>
          </a:ln>
          <a:effectLst/>
        </p:spPr>
      </p:cxnSp>
      <p:sp>
        <p:nvSpPr>
          <p:cNvPr id="26" name="TextBox 25"/>
          <p:cNvSpPr txBox="1"/>
          <p:nvPr/>
        </p:nvSpPr>
        <p:spPr>
          <a:xfrm>
            <a:off x="2819400" y="5682064"/>
            <a:ext cx="47985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399"/>
                </a:solidFill>
                <a:effectLst/>
                <a:uLnTx/>
                <a:uFillTx/>
                <a:latin typeface="Calibri"/>
                <a:ea typeface="+mn-ea"/>
                <a:cs typeface="+mn-cs"/>
              </a:rPr>
              <a:t>4) No unwanted data movement</a:t>
            </a:r>
          </a:p>
        </p:txBody>
      </p:sp>
      <p:sp>
        <p:nvSpPr>
          <p:cNvPr id="28" name="Slide Number Placeholder 2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3C8E0-6DD9-4302-9AA9-5177C785CB7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9" name="TextBox 28"/>
          <p:cNvSpPr txBox="1"/>
          <p:nvPr/>
        </p:nvSpPr>
        <p:spPr>
          <a:xfrm>
            <a:off x="179512" y="6093296"/>
            <a:ext cx="2453917" cy="58477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libri"/>
                <a:ea typeface="+mn-ea"/>
                <a:cs typeface="+mn-cs"/>
              </a:rPr>
              <a:t>1046ns, 3.6uJ</a:t>
            </a:r>
          </a:p>
        </p:txBody>
      </p:sp>
      <p:sp>
        <p:nvSpPr>
          <p:cNvPr id="31" name="TextBox 30"/>
          <p:cNvSpPr txBox="1"/>
          <p:nvPr/>
        </p:nvSpPr>
        <p:spPr>
          <a:xfrm>
            <a:off x="2830129" y="6093296"/>
            <a:ext cx="2926202" cy="58477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8000"/>
                </a:solidFill>
                <a:effectLst/>
                <a:uLnTx/>
                <a:uFillTx/>
                <a:latin typeface="Calibri"/>
                <a:ea typeface="+mn-ea"/>
                <a:cs typeface="+mn-cs"/>
                <a:sym typeface="Wingdings"/>
              </a:rPr>
              <a:t>   </a:t>
            </a:r>
            <a:r>
              <a:rPr kumimoji="0" lang="en-US" sz="3200" b="0" i="0" u="none" strike="noStrike" kern="1200" cap="none" spc="0" normalizeH="0" baseline="0" noProof="0" dirty="0">
                <a:ln>
                  <a:noFill/>
                </a:ln>
                <a:solidFill>
                  <a:srgbClr val="008000"/>
                </a:solidFill>
                <a:effectLst/>
                <a:uLnTx/>
                <a:uFillTx/>
                <a:latin typeface="Calibri"/>
                <a:ea typeface="+mn-ea"/>
                <a:cs typeface="+mn-cs"/>
              </a:rPr>
              <a:t>90ns, 0.04uJ</a:t>
            </a:r>
          </a:p>
        </p:txBody>
      </p:sp>
    </p:spTree>
    <p:extLst>
      <p:ext uri="{BB962C8B-B14F-4D97-AF65-F5344CB8AC3E}">
        <p14:creationId xmlns:p14="http://schemas.microsoft.com/office/powerpoint/2010/main" val="3826149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61111E-6 2.96296E-6 L -3.61111E-6 0.10277 " pathEditMode="relative" rAng="0" ptsTypes="AA">
                                      <p:cBhvr>
                                        <p:cTn id="6" dur="500" fill="hold"/>
                                        <p:tgtEl>
                                          <p:spTgt spid="18"/>
                                        </p:tgtEl>
                                        <p:attrNameLst>
                                          <p:attrName>ppt_x</p:attrName>
                                          <p:attrName>ppt_y</p:attrName>
                                        </p:attrNameLst>
                                      </p:cBhvr>
                                      <p:rCtr x="0" y="51"/>
                                    </p:animMotion>
                                  </p:childTnLst>
                                </p:cTn>
                              </p:par>
                            </p:childTnLst>
                          </p:cTn>
                        </p:par>
                        <p:par>
                          <p:cTn id="7" fill="hold">
                            <p:stCondLst>
                              <p:cond delay="500"/>
                            </p:stCondLst>
                            <p:childTnLst>
                              <p:par>
                                <p:cTn id="8" presetID="1" presetClass="exit" presetSubtype="0" fill="hold" grpId="1" nodeType="afterEffect">
                                  <p:stCondLst>
                                    <p:cond delay="0"/>
                                  </p:stCondLst>
                                  <p:childTnLst>
                                    <p:set>
                                      <p:cBhvr>
                                        <p:cTn id="9" dur="1" fill="hold">
                                          <p:stCondLst>
                                            <p:cond delay="0"/>
                                          </p:stCondLst>
                                        </p:cTn>
                                        <p:tgtEl>
                                          <p:spTgt spid="18"/>
                                        </p:tgtEl>
                                        <p:attrNameLst>
                                          <p:attrName>style.visibility</p:attrName>
                                        </p:attrNameLst>
                                      </p:cBhvr>
                                      <p:to>
                                        <p:strVal val="hidden"/>
                                      </p:to>
                                    </p:set>
                                  </p:childTnLst>
                                </p:cTn>
                              </p:par>
                              <p:par>
                                <p:cTn id="10" presetID="1" presetClass="emph" presetSubtype="2" fill="hold" nodeType="withEffect">
                                  <p:stCondLst>
                                    <p:cond delay="0"/>
                                  </p:stCondLst>
                                  <p:childTnLst>
                                    <p:animClr clrSpc="rgb" dir="cw">
                                      <p:cBhvr>
                                        <p:cTn id="11" dur="500" fill="hold"/>
                                        <p:tgtEl>
                                          <p:spTgt spid="17"/>
                                        </p:tgtEl>
                                        <p:attrNameLst>
                                          <p:attrName>fillcolor</p:attrName>
                                        </p:attrNameLst>
                                      </p:cBhvr>
                                      <p:to>
                                        <a:schemeClr val="bg1"/>
                                      </p:to>
                                    </p:animClr>
                                    <p:set>
                                      <p:cBhvr>
                                        <p:cTn id="12" dur="500" fill="hold"/>
                                        <p:tgtEl>
                                          <p:spTgt spid="17"/>
                                        </p:tgtEl>
                                        <p:attrNameLst>
                                          <p:attrName>fill.type</p:attrName>
                                        </p:attrNameLst>
                                      </p:cBhvr>
                                      <p:to>
                                        <p:strVal val="solid"/>
                                      </p:to>
                                    </p:set>
                                    <p:set>
                                      <p:cBhvr>
                                        <p:cTn id="13" dur="500" fill="hold"/>
                                        <p:tgtEl>
                                          <p:spTgt spid="17"/>
                                        </p:tgtEl>
                                        <p:attrNameLst>
                                          <p:attrName>fill.on</p:attrName>
                                        </p:attrNameLst>
                                      </p:cBhvr>
                                      <p:to>
                                        <p:strVal val="true"/>
                                      </p:to>
                                    </p:se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par>
                                <p:cTn id="22" presetID="10"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par>
                                <p:cTn id="30" presetID="10" presetClass="entr" presetSubtype="0"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par>
                                <p:cTn id="38" presetID="10" presetClass="entr" presetSubtype="0" fill="hold"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9"/>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20" grpId="0"/>
      <p:bldP spid="22" grpId="0"/>
      <p:bldP spid="24" grpId="0"/>
      <p:bldP spid="26" grpId="0"/>
      <p:bldP spid="29" grpId="0"/>
      <p:bldP spid="31"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p:cNvSpPr>
          <p:nvPr/>
        </p:nvSpPr>
        <p:spPr bwMode="auto">
          <a:xfrm>
            <a:off x="1714500" y="2660244"/>
            <a:ext cx="4552950" cy="177800"/>
          </a:xfrm>
          <a:prstGeom prst="rect">
            <a:avLst/>
          </a:prstGeom>
          <a:solidFill>
            <a:srgbClr val="9A9A9A"/>
          </a:solidFill>
          <a:ln>
            <a:noFill/>
          </a:ln>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58" name="Rectangle 2"/>
          <p:cNvSpPr>
            <a:spLocks/>
          </p:cNvSpPr>
          <p:nvPr/>
        </p:nvSpPr>
        <p:spPr bwMode="auto">
          <a:xfrm>
            <a:off x="1695450" y="5270094"/>
            <a:ext cx="4552950" cy="177800"/>
          </a:xfrm>
          <a:prstGeom prst="rect">
            <a:avLst/>
          </a:prstGeom>
          <a:solidFill>
            <a:srgbClr val="9A9A9A"/>
          </a:solidFill>
          <a:ln>
            <a:noFill/>
          </a:ln>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59" name="Rectangle 3"/>
          <p:cNvSpPr>
            <a:spLocks/>
          </p:cNvSpPr>
          <p:nvPr/>
        </p:nvSpPr>
        <p:spPr bwMode="auto">
          <a:xfrm>
            <a:off x="1714500" y="2076044"/>
            <a:ext cx="4552950" cy="177800"/>
          </a:xfrm>
          <a:prstGeom prst="rect">
            <a:avLst/>
          </a:prstGeom>
          <a:solidFill>
            <a:srgbClr val="9A9A9A"/>
          </a:solidFill>
          <a:ln>
            <a:noFill/>
          </a:ln>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0" name="Rectangle 4"/>
          <p:cNvSpPr>
            <a:spLocks noGrp="1" noChangeArrowheads="1"/>
          </p:cNvSpPr>
          <p:nvPr>
            <p:ph type="title"/>
          </p:nvPr>
        </p:nvSpPr>
        <p:spPr>
          <a:xfrm>
            <a:off x="419100" y="196850"/>
            <a:ext cx="8545388" cy="558800"/>
          </a:xfrm>
          <a:ln/>
        </p:spPr>
        <p:txBody>
          <a:bodyPr/>
          <a:lstStyle/>
          <a:p>
            <a:r>
              <a:rPr lang="en-US" sz="4000" dirty="0" err="1">
                <a:solidFill>
                  <a:srgbClr val="1A5712"/>
                </a:solidFill>
                <a:latin typeface="Garamond"/>
                <a:cs typeface="Garamond"/>
              </a:rPr>
              <a:t>RowClone</a:t>
            </a:r>
            <a:r>
              <a:rPr lang="en-US" sz="4000" dirty="0">
                <a:solidFill>
                  <a:srgbClr val="1A5712"/>
                </a:solidFill>
                <a:latin typeface="Garamond"/>
                <a:cs typeface="Garamond"/>
              </a:rPr>
              <a:t>: In-DRAM Row Copy</a:t>
            </a:r>
          </a:p>
        </p:txBody>
      </p:sp>
      <p:grpSp>
        <p:nvGrpSpPr>
          <p:cNvPr id="19485" name="Group 29"/>
          <p:cNvGrpSpPr>
            <a:grpSpLocks/>
          </p:cNvGrpSpPr>
          <p:nvPr/>
        </p:nvGrpSpPr>
        <p:grpSpPr bwMode="auto">
          <a:xfrm>
            <a:off x="1695450" y="1656151"/>
            <a:ext cx="4574382" cy="3359944"/>
            <a:chOff x="0" y="0"/>
            <a:chExt cx="5763" cy="4232"/>
          </a:xfrm>
        </p:grpSpPr>
        <p:sp>
          <p:nvSpPr>
            <p:cNvPr id="19461" name="Line 5"/>
            <p:cNvSpPr>
              <a:spLocks noChangeShapeType="1"/>
            </p:cNvSpPr>
            <p:nvPr/>
          </p:nvSpPr>
          <p:spPr bwMode="auto">
            <a:xfrm rot="10800000" flipH="1">
              <a:off x="0" y="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2" name="Line 6"/>
            <p:cNvSpPr>
              <a:spLocks noChangeShapeType="1"/>
            </p:cNvSpPr>
            <p:nvPr/>
          </p:nvSpPr>
          <p:spPr bwMode="auto">
            <a:xfrm rot="10800000" flipH="1">
              <a:off x="0" y="18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3" name="Line 7"/>
            <p:cNvSpPr>
              <a:spLocks noChangeShapeType="1"/>
            </p:cNvSpPr>
            <p:nvPr/>
          </p:nvSpPr>
          <p:spPr bwMode="auto">
            <a:xfrm rot="10800000" flipH="1">
              <a:off x="0" y="36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4" name="Line 8"/>
            <p:cNvSpPr>
              <a:spLocks noChangeShapeType="1"/>
            </p:cNvSpPr>
            <p:nvPr/>
          </p:nvSpPr>
          <p:spPr bwMode="auto">
            <a:xfrm rot="10800000" flipH="1">
              <a:off x="0" y="55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5" name="Line 9"/>
            <p:cNvSpPr>
              <a:spLocks noChangeShapeType="1"/>
            </p:cNvSpPr>
            <p:nvPr/>
          </p:nvSpPr>
          <p:spPr bwMode="auto">
            <a:xfrm rot="10800000" flipH="1">
              <a:off x="0" y="73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6" name="Line 10"/>
            <p:cNvSpPr>
              <a:spLocks noChangeShapeType="1"/>
            </p:cNvSpPr>
            <p:nvPr/>
          </p:nvSpPr>
          <p:spPr bwMode="auto">
            <a:xfrm rot="10800000" flipH="1">
              <a:off x="0" y="92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7" name="Line 11"/>
            <p:cNvSpPr>
              <a:spLocks noChangeShapeType="1"/>
            </p:cNvSpPr>
            <p:nvPr/>
          </p:nvSpPr>
          <p:spPr bwMode="auto">
            <a:xfrm rot="10800000" flipH="1">
              <a:off x="0" y="110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8" name="Line 12"/>
            <p:cNvSpPr>
              <a:spLocks noChangeShapeType="1"/>
            </p:cNvSpPr>
            <p:nvPr/>
          </p:nvSpPr>
          <p:spPr bwMode="auto">
            <a:xfrm rot="10800000" flipH="1">
              <a:off x="0" y="128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9" name="Line 13"/>
            <p:cNvSpPr>
              <a:spLocks noChangeShapeType="1"/>
            </p:cNvSpPr>
            <p:nvPr/>
          </p:nvSpPr>
          <p:spPr bwMode="auto">
            <a:xfrm rot="10800000" flipH="1">
              <a:off x="0" y="147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0" name="Line 14"/>
            <p:cNvSpPr>
              <a:spLocks noChangeShapeType="1"/>
            </p:cNvSpPr>
            <p:nvPr/>
          </p:nvSpPr>
          <p:spPr bwMode="auto">
            <a:xfrm rot="10800000" flipH="1">
              <a:off x="0" y="165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1" name="Line 15"/>
            <p:cNvSpPr>
              <a:spLocks noChangeShapeType="1"/>
            </p:cNvSpPr>
            <p:nvPr/>
          </p:nvSpPr>
          <p:spPr bwMode="auto">
            <a:xfrm rot="10800000" flipH="1">
              <a:off x="0" y="184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2" name="Line 16"/>
            <p:cNvSpPr>
              <a:spLocks noChangeShapeType="1"/>
            </p:cNvSpPr>
            <p:nvPr/>
          </p:nvSpPr>
          <p:spPr bwMode="auto">
            <a:xfrm rot="10800000" flipH="1">
              <a:off x="0" y="202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3" name="Line 17"/>
            <p:cNvSpPr>
              <a:spLocks noChangeShapeType="1"/>
            </p:cNvSpPr>
            <p:nvPr/>
          </p:nvSpPr>
          <p:spPr bwMode="auto">
            <a:xfrm rot="10800000" flipH="1">
              <a:off x="0" y="220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4" name="Line 18"/>
            <p:cNvSpPr>
              <a:spLocks noChangeShapeType="1"/>
            </p:cNvSpPr>
            <p:nvPr/>
          </p:nvSpPr>
          <p:spPr bwMode="auto">
            <a:xfrm rot="10800000" flipH="1">
              <a:off x="0" y="239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5" name="Line 19"/>
            <p:cNvSpPr>
              <a:spLocks noChangeShapeType="1"/>
            </p:cNvSpPr>
            <p:nvPr/>
          </p:nvSpPr>
          <p:spPr bwMode="auto">
            <a:xfrm rot="10800000" flipH="1">
              <a:off x="0" y="257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6" name="Line 20"/>
            <p:cNvSpPr>
              <a:spLocks noChangeShapeType="1"/>
            </p:cNvSpPr>
            <p:nvPr/>
          </p:nvSpPr>
          <p:spPr bwMode="auto">
            <a:xfrm rot="10800000" flipH="1">
              <a:off x="0" y="276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7" name="Line 21"/>
            <p:cNvSpPr>
              <a:spLocks noChangeShapeType="1"/>
            </p:cNvSpPr>
            <p:nvPr/>
          </p:nvSpPr>
          <p:spPr bwMode="auto">
            <a:xfrm rot="10800000" flipH="1">
              <a:off x="0" y="294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8" name="Line 22"/>
            <p:cNvSpPr>
              <a:spLocks noChangeShapeType="1"/>
            </p:cNvSpPr>
            <p:nvPr/>
          </p:nvSpPr>
          <p:spPr bwMode="auto">
            <a:xfrm rot="10800000" flipH="1">
              <a:off x="0" y="312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9" name="Line 23"/>
            <p:cNvSpPr>
              <a:spLocks noChangeShapeType="1"/>
            </p:cNvSpPr>
            <p:nvPr/>
          </p:nvSpPr>
          <p:spPr bwMode="auto">
            <a:xfrm rot="10800000" flipH="1">
              <a:off x="0" y="331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0" name="Line 24"/>
            <p:cNvSpPr>
              <a:spLocks noChangeShapeType="1"/>
            </p:cNvSpPr>
            <p:nvPr/>
          </p:nvSpPr>
          <p:spPr bwMode="auto">
            <a:xfrm rot="10800000" flipH="1">
              <a:off x="0" y="349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1" name="Line 25"/>
            <p:cNvSpPr>
              <a:spLocks noChangeShapeType="1"/>
            </p:cNvSpPr>
            <p:nvPr/>
          </p:nvSpPr>
          <p:spPr bwMode="auto">
            <a:xfrm rot="10800000" flipH="1">
              <a:off x="0" y="368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2" name="Line 26"/>
            <p:cNvSpPr>
              <a:spLocks noChangeShapeType="1"/>
            </p:cNvSpPr>
            <p:nvPr/>
          </p:nvSpPr>
          <p:spPr bwMode="auto">
            <a:xfrm rot="10800000" flipH="1">
              <a:off x="0" y="386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3" name="Line 27"/>
            <p:cNvSpPr>
              <a:spLocks noChangeShapeType="1"/>
            </p:cNvSpPr>
            <p:nvPr/>
          </p:nvSpPr>
          <p:spPr bwMode="auto">
            <a:xfrm rot="10800000" flipH="1">
              <a:off x="0" y="404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4" name="Line 28"/>
            <p:cNvSpPr>
              <a:spLocks noChangeShapeType="1"/>
            </p:cNvSpPr>
            <p:nvPr/>
          </p:nvSpPr>
          <p:spPr bwMode="auto">
            <a:xfrm rot="10800000" flipH="1">
              <a:off x="0" y="423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grpSp>
        <p:nvGrpSpPr>
          <p:cNvPr id="19518" name="Group 62"/>
          <p:cNvGrpSpPr>
            <a:grpSpLocks/>
          </p:cNvGrpSpPr>
          <p:nvPr/>
        </p:nvGrpSpPr>
        <p:grpSpPr bwMode="auto">
          <a:xfrm>
            <a:off x="1706563" y="1652182"/>
            <a:ext cx="4559300" cy="3371850"/>
            <a:chOff x="0" y="0"/>
            <a:chExt cx="5744" cy="4248"/>
          </a:xfrm>
        </p:grpSpPr>
        <p:sp>
          <p:nvSpPr>
            <p:cNvPr id="19486" name="Line 30"/>
            <p:cNvSpPr>
              <a:spLocks noChangeShapeType="1"/>
            </p:cNvSpPr>
            <p:nvPr/>
          </p:nvSpPr>
          <p:spPr bwMode="auto">
            <a:xfrm rot="10800000">
              <a:off x="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7" name="Line 31"/>
            <p:cNvSpPr>
              <a:spLocks noChangeShapeType="1"/>
            </p:cNvSpPr>
            <p:nvPr/>
          </p:nvSpPr>
          <p:spPr bwMode="auto">
            <a:xfrm rot="10800000">
              <a:off x="185"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8" name="Line 32"/>
            <p:cNvSpPr>
              <a:spLocks noChangeShapeType="1"/>
            </p:cNvSpPr>
            <p:nvPr/>
          </p:nvSpPr>
          <p:spPr bwMode="auto">
            <a:xfrm rot="10800000">
              <a:off x="37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9" name="Line 33"/>
            <p:cNvSpPr>
              <a:spLocks noChangeShapeType="1"/>
            </p:cNvSpPr>
            <p:nvPr/>
          </p:nvSpPr>
          <p:spPr bwMode="auto">
            <a:xfrm rot="10800000">
              <a:off x="555"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0" name="Line 34"/>
            <p:cNvSpPr>
              <a:spLocks noChangeShapeType="1"/>
            </p:cNvSpPr>
            <p:nvPr/>
          </p:nvSpPr>
          <p:spPr bwMode="auto">
            <a:xfrm rot="10800000">
              <a:off x="740" y="0"/>
              <a:ext cx="1"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1" name="Line 35"/>
            <p:cNvSpPr>
              <a:spLocks noChangeShapeType="1"/>
            </p:cNvSpPr>
            <p:nvPr/>
          </p:nvSpPr>
          <p:spPr bwMode="auto">
            <a:xfrm rot="10800000">
              <a:off x="926"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2" name="Line 36"/>
            <p:cNvSpPr>
              <a:spLocks noChangeShapeType="1"/>
            </p:cNvSpPr>
            <p:nvPr/>
          </p:nvSpPr>
          <p:spPr bwMode="auto">
            <a:xfrm rot="10800000">
              <a:off x="1111"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3" name="Line 37"/>
            <p:cNvSpPr>
              <a:spLocks noChangeShapeType="1"/>
            </p:cNvSpPr>
            <p:nvPr/>
          </p:nvSpPr>
          <p:spPr bwMode="auto">
            <a:xfrm rot="10800000">
              <a:off x="1296"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4" name="Line 38"/>
            <p:cNvSpPr>
              <a:spLocks noChangeShapeType="1"/>
            </p:cNvSpPr>
            <p:nvPr/>
          </p:nvSpPr>
          <p:spPr bwMode="auto">
            <a:xfrm rot="10800000">
              <a:off x="1481"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5" name="Line 39"/>
            <p:cNvSpPr>
              <a:spLocks noChangeShapeType="1"/>
            </p:cNvSpPr>
            <p:nvPr/>
          </p:nvSpPr>
          <p:spPr bwMode="auto">
            <a:xfrm rot="10800000">
              <a:off x="166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6" name="Line 40"/>
            <p:cNvSpPr>
              <a:spLocks noChangeShapeType="1"/>
            </p:cNvSpPr>
            <p:nvPr/>
          </p:nvSpPr>
          <p:spPr bwMode="auto">
            <a:xfrm rot="10800000">
              <a:off x="1852"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7" name="Line 41"/>
            <p:cNvSpPr>
              <a:spLocks noChangeShapeType="1"/>
            </p:cNvSpPr>
            <p:nvPr/>
          </p:nvSpPr>
          <p:spPr bwMode="auto">
            <a:xfrm rot="10800000">
              <a:off x="203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8" name="Line 42"/>
            <p:cNvSpPr>
              <a:spLocks noChangeShapeType="1"/>
            </p:cNvSpPr>
            <p:nvPr/>
          </p:nvSpPr>
          <p:spPr bwMode="auto">
            <a:xfrm rot="10800000">
              <a:off x="2222"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9" name="Line 43"/>
            <p:cNvSpPr>
              <a:spLocks noChangeShapeType="1"/>
            </p:cNvSpPr>
            <p:nvPr/>
          </p:nvSpPr>
          <p:spPr bwMode="auto">
            <a:xfrm rot="10800000">
              <a:off x="240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0" name="Line 44"/>
            <p:cNvSpPr>
              <a:spLocks noChangeShapeType="1"/>
            </p:cNvSpPr>
            <p:nvPr/>
          </p:nvSpPr>
          <p:spPr bwMode="auto">
            <a:xfrm rot="10800000">
              <a:off x="2593"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1" name="Line 45"/>
            <p:cNvSpPr>
              <a:spLocks noChangeShapeType="1"/>
            </p:cNvSpPr>
            <p:nvPr/>
          </p:nvSpPr>
          <p:spPr bwMode="auto">
            <a:xfrm rot="10800000">
              <a:off x="2778"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2" name="Line 46"/>
            <p:cNvSpPr>
              <a:spLocks noChangeShapeType="1"/>
            </p:cNvSpPr>
            <p:nvPr/>
          </p:nvSpPr>
          <p:spPr bwMode="auto">
            <a:xfrm rot="10800000">
              <a:off x="2963"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3" name="Line 47"/>
            <p:cNvSpPr>
              <a:spLocks noChangeShapeType="1"/>
            </p:cNvSpPr>
            <p:nvPr/>
          </p:nvSpPr>
          <p:spPr bwMode="auto">
            <a:xfrm rot="10800000">
              <a:off x="3148"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4" name="Line 48"/>
            <p:cNvSpPr>
              <a:spLocks noChangeShapeType="1"/>
            </p:cNvSpPr>
            <p:nvPr/>
          </p:nvSpPr>
          <p:spPr bwMode="auto">
            <a:xfrm rot="10800000">
              <a:off x="3333" y="0"/>
              <a:ext cx="1"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5" name="Line 49"/>
            <p:cNvSpPr>
              <a:spLocks noChangeShapeType="1"/>
            </p:cNvSpPr>
            <p:nvPr/>
          </p:nvSpPr>
          <p:spPr bwMode="auto">
            <a:xfrm rot="10800000">
              <a:off x="3519"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6" name="Line 50"/>
            <p:cNvSpPr>
              <a:spLocks noChangeShapeType="1"/>
            </p:cNvSpPr>
            <p:nvPr/>
          </p:nvSpPr>
          <p:spPr bwMode="auto">
            <a:xfrm rot="10800000">
              <a:off x="3704"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7" name="Line 51"/>
            <p:cNvSpPr>
              <a:spLocks noChangeShapeType="1"/>
            </p:cNvSpPr>
            <p:nvPr/>
          </p:nvSpPr>
          <p:spPr bwMode="auto">
            <a:xfrm rot="10800000">
              <a:off x="3889"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8" name="Line 52"/>
            <p:cNvSpPr>
              <a:spLocks noChangeShapeType="1"/>
            </p:cNvSpPr>
            <p:nvPr/>
          </p:nvSpPr>
          <p:spPr bwMode="auto">
            <a:xfrm rot="10800000">
              <a:off x="4074"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9" name="Line 53"/>
            <p:cNvSpPr>
              <a:spLocks noChangeShapeType="1"/>
            </p:cNvSpPr>
            <p:nvPr/>
          </p:nvSpPr>
          <p:spPr bwMode="auto">
            <a:xfrm rot="10800000">
              <a:off x="426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0" name="Line 54"/>
            <p:cNvSpPr>
              <a:spLocks noChangeShapeType="1"/>
            </p:cNvSpPr>
            <p:nvPr/>
          </p:nvSpPr>
          <p:spPr bwMode="auto">
            <a:xfrm rot="10800000">
              <a:off x="4447"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1" name="Line 55"/>
            <p:cNvSpPr>
              <a:spLocks noChangeShapeType="1"/>
            </p:cNvSpPr>
            <p:nvPr/>
          </p:nvSpPr>
          <p:spPr bwMode="auto">
            <a:xfrm rot="10800000">
              <a:off x="4632"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2" name="Line 56"/>
            <p:cNvSpPr>
              <a:spLocks noChangeShapeType="1"/>
            </p:cNvSpPr>
            <p:nvPr/>
          </p:nvSpPr>
          <p:spPr bwMode="auto">
            <a:xfrm rot="10800000">
              <a:off x="4817"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3" name="Line 57"/>
            <p:cNvSpPr>
              <a:spLocks noChangeShapeType="1"/>
            </p:cNvSpPr>
            <p:nvPr/>
          </p:nvSpPr>
          <p:spPr bwMode="auto">
            <a:xfrm rot="10800000">
              <a:off x="5003"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4" name="Line 58"/>
            <p:cNvSpPr>
              <a:spLocks noChangeShapeType="1"/>
            </p:cNvSpPr>
            <p:nvPr/>
          </p:nvSpPr>
          <p:spPr bwMode="auto">
            <a:xfrm rot="10800000">
              <a:off x="5188"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5" name="Line 59"/>
            <p:cNvSpPr>
              <a:spLocks noChangeShapeType="1"/>
            </p:cNvSpPr>
            <p:nvPr/>
          </p:nvSpPr>
          <p:spPr bwMode="auto">
            <a:xfrm rot="10800000">
              <a:off x="5373"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6" name="Line 60"/>
            <p:cNvSpPr>
              <a:spLocks noChangeShapeType="1"/>
            </p:cNvSpPr>
            <p:nvPr/>
          </p:nvSpPr>
          <p:spPr bwMode="auto">
            <a:xfrm rot="10800000">
              <a:off x="5558"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7" name="Line 61"/>
            <p:cNvSpPr>
              <a:spLocks noChangeShapeType="1"/>
            </p:cNvSpPr>
            <p:nvPr/>
          </p:nvSpPr>
          <p:spPr bwMode="auto">
            <a:xfrm rot="10800000">
              <a:off x="5743" y="4"/>
              <a:ext cx="1"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sp>
        <p:nvSpPr>
          <p:cNvPr id="19519" name="Rectangle 63"/>
          <p:cNvSpPr>
            <a:spLocks/>
          </p:cNvSpPr>
          <p:nvPr/>
        </p:nvSpPr>
        <p:spPr bwMode="auto">
          <a:xfrm>
            <a:off x="6503988" y="5220494"/>
            <a:ext cx="2253659"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Row Buffer (4 Kbytes)</a:t>
            </a:r>
          </a:p>
        </p:txBody>
      </p:sp>
      <p:sp>
        <p:nvSpPr>
          <p:cNvPr id="19520" name="Line 64"/>
          <p:cNvSpPr>
            <a:spLocks noChangeShapeType="1"/>
          </p:cNvSpPr>
          <p:nvPr/>
        </p:nvSpPr>
        <p:spPr bwMode="auto">
          <a:xfrm rot="10800000" flipH="1">
            <a:off x="431800" y="6323401"/>
            <a:ext cx="8390732" cy="794"/>
          </a:xfrm>
          <a:prstGeom prst="line">
            <a:avLst/>
          </a:prstGeom>
          <a:noFill/>
          <a:ln w="2032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1" name="Line 65"/>
          <p:cNvSpPr>
            <a:spLocks noChangeShapeType="1"/>
          </p:cNvSpPr>
          <p:nvPr/>
        </p:nvSpPr>
        <p:spPr bwMode="auto">
          <a:xfrm>
            <a:off x="4064000" y="5530444"/>
            <a:ext cx="0" cy="798513"/>
          </a:xfrm>
          <a:prstGeom prst="line">
            <a:avLst/>
          </a:prstGeom>
          <a:noFill/>
          <a:ln w="1016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2" name="Rectangle 66"/>
          <p:cNvSpPr>
            <a:spLocks/>
          </p:cNvSpPr>
          <p:nvPr/>
        </p:nvSpPr>
        <p:spPr bwMode="auto">
          <a:xfrm>
            <a:off x="7342982" y="6401594"/>
            <a:ext cx="628377"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Data Bus</a:t>
            </a:r>
          </a:p>
        </p:txBody>
      </p:sp>
      <p:sp>
        <p:nvSpPr>
          <p:cNvPr id="19523" name="Rectangle 67"/>
          <p:cNvSpPr>
            <a:spLocks/>
          </p:cNvSpPr>
          <p:nvPr/>
        </p:nvSpPr>
        <p:spPr bwMode="auto">
          <a:xfrm>
            <a:off x="4149725" y="5791994"/>
            <a:ext cx="397545"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8 bits</a:t>
            </a:r>
          </a:p>
        </p:txBody>
      </p:sp>
      <p:sp>
        <p:nvSpPr>
          <p:cNvPr id="19524" name="Rectangle 68"/>
          <p:cNvSpPr>
            <a:spLocks/>
          </p:cNvSpPr>
          <p:nvPr/>
        </p:nvSpPr>
        <p:spPr bwMode="auto">
          <a:xfrm>
            <a:off x="6484938" y="3118644"/>
            <a:ext cx="1641863"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DRAM </a:t>
            </a:r>
            <a:r>
              <a:rPr kumimoji="0" lang="en-US" sz="1800" b="0" i="0" u="none" strike="noStrike" kern="1200" cap="none" spc="0" normalizeH="0" baseline="0" noProof="0" dirty="0" err="1">
                <a:ln>
                  <a:noFill/>
                </a:ln>
                <a:solidFill>
                  <a:srgbClr val="000000"/>
                </a:solidFill>
                <a:effectLst/>
                <a:uLnTx/>
                <a:uFillTx/>
                <a:latin typeface="Myriad Pro Bold Cond"/>
                <a:ea typeface="ＭＳ Ｐゴシック" charset="0"/>
                <a:cs typeface="Myriad Pro Bold Cond" charset="0"/>
                <a:sym typeface="Myriad Pro Bold Cond" charset="0"/>
              </a:rPr>
              <a:t>subarray</a:t>
            </a:r>
            <a:endPar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endParaRPr>
          </a:p>
        </p:txBody>
      </p:sp>
      <p:sp>
        <p:nvSpPr>
          <p:cNvPr id="19525" name="Line 69"/>
          <p:cNvSpPr>
            <a:spLocks noChangeShapeType="1"/>
          </p:cNvSpPr>
          <p:nvPr/>
        </p:nvSpPr>
        <p:spPr bwMode="auto">
          <a:xfrm rot="10800000" flipH="1">
            <a:off x="1701800" y="1408501"/>
            <a:ext cx="4568825" cy="794"/>
          </a:xfrm>
          <a:prstGeom prst="line">
            <a:avLst/>
          </a:prstGeom>
          <a:noFill/>
          <a:ln w="25400" cap="flat">
            <a:solidFill>
              <a:schemeClr val="tx1"/>
            </a:solidFill>
            <a:prstDash val="solid"/>
            <a:miter lim="800000"/>
            <a:headEnd type="triangle" w="med" len="sm"/>
            <a:tailEnd type="triangle" w="med" len="sm"/>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6" name="Rectangle 70"/>
          <p:cNvSpPr>
            <a:spLocks/>
          </p:cNvSpPr>
          <p:nvPr/>
        </p:nvSpPr>
        <p:spPr bwMode="auto">
          <a:xfrm>
            <a:off x="3689350" y="1124744"/>
            <a:ext cx="898195"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4 Kbytes</a:t>
            </a:r>
          </a:p>
        </p:txBody>
      </p:sp>
      <p:grpSp>
        <p:nvGrpSpPr>
          <p:cNvPr id="19558" name="Group 102"/>
          <p:cNvGrpSpPr>
            <a:grpSpLocks/>
          </p:cNvGrpSpPr>
          <p:nvPr/>
        </p:nvGrpSpPr>
        <p:grpSpPr bwMode="auto">
          <a:xfrm>
            <a:off x="1784350" y="5016888"/>
            <a:ext cx="4400550" cy="266700"/>
            <a:chOff x="0" y="0"/>
            <a:chExt cx="5544" cy="336"/>
          </a:xfrm>
        </p:grpSpPr>
        <p:sp>
          <p:nvSpPr>
            <p:cNvPr id="19527" name="Line 71"/>
            <p:cNvSpPr>
              <a:spLocks noChangeShapeType="1"/>
            </p:cNvSpPr>
            <p:nvPr/>
          </p:nvSpPr>
          <p:spPr bwMode="auto">
            <a:xfrm>
              <a:off x="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8" name="Line 72"/>
            <p:cNvSpPr>
              <a:spLocks noChangeShapeType="1"/>
            </p:cNvSpPr>
            <p:nvPr/>
          </p:nvSpPr>
          <p:spPr bwMode="auto">
            <a:xfrm>
              <a:off x="18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9" name="Line 73"/>
            <p:cNvSpPr>
              <a:spLocks noChangeShapeType="1"/>
            </p:cNvSpPr>
            <p:nvPr/>
          </p:nvSpPr>
          <p:spPr bwMode="auto">
            <a:xfrm>
              <a:off x="36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0" name="Line 74"/>
            <p:cNvSpPr>
              <a:spLocks noChangeShapeType="1"/>
            </p:cNvSpPr>
            <p:nvPr/>
          </p:nvSpPr>
          <p:spPr bwMode="auto">
            <a:xfrm>
              <a:off x="55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1" name="Line 75"/>
            <p:cNvSpPr>
              <a:spLocks noChangeShapeType="1"/>
            </p:cNvSpPr>
            <p:nvPr/>
          </p:nvSpPr>
          <p:spPr bwMode="auto">
            <a:xfrm>
              <a:off x="73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2" name="Line 76"/>
            <p:cNvSpPr>
              <a:spLocks noChangeShapeType="1"/>
            </p:cNvSpPr>
            <p:nvPr/>
          </p:nvSpPr>
          <p:spPr bwMode="auto">
            <a:xfrm>
              <a:off x="92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3" name="Line 77"/>
            <p:cNvSpPr>
              <a:spLocks noChangeShapeType="1"/>
            </p:cNvSpPr>
            <p:nvPr/>
          </p:nvSpPr>
          <p:spPr bwMode="auto">
            <a:xfrm>
              <a:off x="1108"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4" name="Line 78"/>
            <p:cNvSpPr>
              <a:spLocks noChangeShapeType="1"/>
            </p:cNvSpPr>
            <p:nvPr/>
          </p:nvSpPr>
          <p:spPr bwMode="auto">
            <a:xfrm>
              <a:off x="129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5" name="Line 79"/>
            <p:cNvSpPr>
              <a:spLocks noChangeShapeType="1"/>
            </p:cNvSpPr>
            <p:nvPr/>
          </p:nvSpPr>
          <p:spPr bwMode="auto">
            <a:xfrm>
              <a:off x="1478"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6" name="Line 80"/>
            <p:cNvSpPr>
              <a:spLocks noChangeShapeType="1"/>
            </p:cNvSpPr>
            <p:nvPr/>
          </p:nvSpPr>
          <p:spPr bwMode="auto">
            <a:xfrm>
              <a:off x="166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7" name="Line 81"/>
            <p:cNvSpPr>
              <a:spLocks noChangeShapeType="1"/>
            </p:cNvSpPr>
            <p:nvPr/>
          </p:nvSpPr>
          <p:spPr bwMode="auto">
            <a:xfrm>
              <a:off x="184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8" name="Line 82"/>
            <p:cNvSpPr>
              <a:spLocks noChangeShapeType="1"/>
            </p:cNvSpPr>
            <p:nvPr/>
          </p:nvSpPr>
          <p:spPr bwMode="auto">
            <a:xfrm>
              <a:off x="2032"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9" name="Line 83"/>
            <p:cNvSpPr>
              <a:spLocks noChangeShapeType="1"/>
            </p:cNvSpPr>
            <p:nvPr/>
          </p:nvSpPr>
          <p:spPr bwMode="auto">
            <a:xfrm>
              <a:off x="221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0" name="Line 84"/>
            <p:cNvSpPr>
              <a:spLocks noChangeShapeType="1"/>
            </p:cNvSpPr>
            <p:nvPr/>
          </p:nvSpPr>
          <p:spPr bwMode="auto">
            <a:xfrm>
              <a:off x="2402"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1" name="Line 85"/>
            <p:cNvSpPr>
              <a:spLocks noChangeShapeType="1"/>
            </p:cNvSpPr>
            <p:nvPr/>
          </p:nvSpPr>
          <p:spPr bwMode="auto">
            <a:xfrm>
              <a:off x="258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2" name="Line 86"/>
            <p:cNvSpPr>
              <a:spLocks noChangeShapeType="1"/>
            </p:cNvSpPr>
            <p:nvPr/>
          </p:nvSpPr>
          <p:spPr bwMode="auto">
            <a:xfrm>
              <a:off x="277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3" name="Line 87"/>
            <p:cNvSpPr>
              <a:spLocks noChangeShapeType="1"/>
            </p:cNvSpPr>
            <p:nvPr/>
          </p:nvSpPr>
          <p:spPr bwMode="auto">
            <a:xfrm>
              <a:off x="2956"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4" name="Line 88"/>
            <p:cNvSpPr>
              <a:spLocks noChangeShapeType="1"/>
            </p:cNvSpPr>
            <p:nvPr/>
          </p:nvSpPr>
          <p:spPr bwMode="auto">
            <a:xfrm>
              <a:off x="314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5" name="Line 89"/>
            <p:cNvSpPr>
              <a:spLocks noChangeShapeType="1"/>
            </p:cNvSpPr>
            <p:nvPr/>
          </p:nvSpPr>
          <p:spPr bwMode="auto">
            <a:xfrm>
              <a:off x="3326"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6" name="Line 90"/>
            <p:cNvSpPr>
              <a:spLocks noChangeShapeType="1"/>
            </p:cNvSpPr>
            <p:nvPr/>
          </p:nvSpPr>
          <p:spPr bwMode="auto">
            <a:xfrm>
              <a:off x="351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7" name="Line 91"/>
            <p:cNvSpPr>
              <a:spLocks noChangeShapeType="1"/>
            </p:cNvSpPr>
            <p:nvPr/>
          </p:nvSpPr>
          <p:spPr bwMode="auto">
            <a:xfrm>
              <a:off x="369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8" name="Line 92"/>
            <p:cNvSpPr>
              <a:spLocks noChangeShapeType="1"/>
            </p:cNvSpPr>
            <p:nvPr/>
          </p:nvSpPr>
          <p:spPr bwMode="auto">
            <a:xfrm>
              <a:off x="388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9" name="Line 93"/>
            <p:cNvSpPr>
              <a:spLocks noChangeShapeType="1"/>
            </p:cNvSpPr>
            <p:nvPr/>
          </p:nvSpPr>
          <p:spPr bwMode="auto">
            <a:xfrm>
              <a:off x="406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0" name="Line 94"/>
            <p:cNvSpPr>
              <a:spLocks noChangeShapeType="1"/>
            </p:cNvSpPr>
            <p:nvPr/>
          </p:nvSpPr>
          <p:spPr bwMode="auto">
            <a:xfrm>
              <a:off x="425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1" name="Line 95"/>
            <p:cNvSpPr>
              <a:spLocks noChangeShapeType="1"/>
            </p:cNvSpPr>
            <p:nvPr/>
          </p:nvSpPr>
          <p:spPr bwMode="auto">
            <a:xfrm>
              <a:off x="443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2" name="Line 96"/>
            <p:cNvSpPr>
              <a:spLocks noChangeShapeType="1"/>
            </p:cNvSpPr>
            <p:nvPr/>
          </p:nvSpPr>
          <p:spPr bwMode="auto">
            <a:xfrm>
              <a:off x="461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3" name="Line 97"/>
            <p:cNvSpPr>
              <a:spLocks noChangeShapeType="1"/>
            </p:cNvSpPr>
            <p:nvPr/>
          </p:nvSpPr>
          <p:spPr bwMode="auto">
            <a:xfrm>
              <a:off x="480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4" name="Line 98"/>
            <p:cNvSpPr>
              <a:spLocks noChangeShapeType="1"/>
            </p:cNvSpPr>
            <p:nvPr/>
          </p:nvSpPr>
          <p:spPr bwMode="auto">
            <a:xfrm>
              <a:off x="498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5" name="Line 99"/>
            <p:cNvSpPr>
              <a:spLocks noChangeShapeType="1"/>
            </p:cNvSpPr>
            <p:nvPr/>
          </p:nvSpPr>
          <p:spPr bwMode="auto">
            <a:xfrm>
              <a:off x="517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6" name="Line 100"/>
            <p:cNvSpPr>
              <a:spLocks noChangeShapeType="1"/>
            </p:cNvSpPr>
            <p:nvPr/>
          </p:nvSpPr>
          <p:spPr bwMode="auto">
            <a:xfrm>
              <a:off x="535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7" name="Line 101"/>
            <p:cNvSpPr>
              <a:spLocks noChangeShapeType="1"/>
            </p:cNvSpPr>
            <p:nvPr/>
          </p:nvSpPr>
          <p:spPr bwMode="auto">
            <a:xfrm>
              <a:off x="554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sp>
        <p:nvSpPr>
          <p:cNvPr id="19559" name="Line 103"/>
          <p:cNvSpPr>
            <a:spLocks noChangeShapeType="1"/>
          </p:cNvSpPr>
          <p:nvPr/>
        </p:nvSpPr>
        <p:spPr bwMode="auto">
          <a:xfrm rot="10800000" flipH="1">
            <a:off x="1695450" y="5453451"/>
            <a:ext cx="4564063" cy="79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0" name="Line 104"/>
          <p:cNvSpPr>
            <a:spLocks noChangeShapeType="1"/>
          </p:cNvSpPr>
          <p:nvPr/>
        </p:nvSpPr>
        <p:spPr bwMode="auto">
          <a:xfrm rot="10800000" flipH="1">
            <a:off x="1701800" y="5270094"/>
            <a:ext cx="45640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nvGrpSpPr>
          <p:cNvPr id="19593" name="Group 137"/>
          <p:cNvGrpSpPr>
            <a:grpSpLocks/>
          </p:cNvGrpSpPr>
          <p:nvPr/>
        </p:nvGrpSpPr>
        <p:grpSpPr bwMode="auto">
          <a:xfrm>
            <a:off x="1701800" y="5263744"/>
            <a:ext cx="4559300" cy="190500"/>
            <a:chOff x="0" y="0"/>
            <a:chExt cx="5744" cy="240"/>
          </a:xfrm>
        </p:grpSpPr>
        <p:sp>
          <p:nvSpPr>
            <p:cNvPr id="19561" name="Line 105"/>
            <p:cNvSpPr>
              <a:spLocks noChangeShapeType="1"/>
            </p:cNvSpPr>
            <p:nvPr/>
          </p:nvSpPr>
          <p:spPr bwMode="auto">
            <a:xfrm rot="10800000">
              <a:off x="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2" name="Line 106"/>
            <p:cNvSpPr>
              <a:spLocks noChangeShapeType="1"/>
            </p:cNvSpPr>
            <p:nvPr/>
          </p:nvSpPr>
          <p:spPr bwMode="auto">
            <a:xfrm rot="10800000">
              <a:off x="185"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3" name="Line 107"/>
            <p:cNvSpPr>
              <a:spLocks noChangeShapeType="1"/>
            </p:cNvSpPr>
            <p:nvPr/>
          </p:nvSpPr>
          <p:spPr bwMode="auto">
            <a:xfrm rot="10800000">
              <a:off x="37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4" name="Line 108"/>
            <p:cNvSpPr>
              <a:spLocks noChangeShapeType="1"/>
            </p:cNvSpPr>
            <p:nvPr/>
          </p:nvSpPr>
          <p:spPr bwMode="auto">
            <a:xfrm rot="10800000">
              <a:off x="555"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5" name="Line 109"/>
            <p:cNvSpPr>
              <a:spLocks noChangeShapeType="1"/>
            </p:cNvSpPr>
            <p:nvPr/>
          </p:nvSpPr>
          <p:spPr bwMode="auto">
            <a:xfrm rot="10800000">
              <a:off x="740" y="0"/>
              <a:ext cx="1"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6" name="Line 110"/>
            <p:cNvSpPr>
              <a:spLocks noChangeShapeType="1"/>
            </p:cNvSpPr>
            <p:nvPr/>
          </p:nvSpPr>
          <p:spPr bwMode="auto">
            <a:xfrm rot="10800000">
              <a:off x="926"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7" name="Line 111"/>
            <p:cNvSpPr>
              <a:spLocks noChangeShapeType="1"/>
            </p:cNvSpPr>
            <p:nvPr/>
          </p:nvSpPr>
          <p:spPr bwMode="auto">
            <a:xfrm rot="10800000">
              <a:off x="1111"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8" name="Line 112"/>
            <p:cNvSpPr>
              <a:spLocks noChangeShapeType="1"/>
            </p:cNvSpPr>
            <p:nvPr/>
          </p:nvSpPr>
          <p:spPr bwMode="auto">
            <a:xfrm rot="10800000">
              <a:off x="1296"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9" name="Line 113"/>
            <p:cNvSpPr>
              <a:spLocks noChangeShapeType="1"/>
            </p:cNvSpPr>
            <p:nvPr/>
          </p:nvSpPr>
          <p:spPr bwMode="auto">
            <a:xfrm rot="10800000">
              <a:off x="1481"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0" name="Line 114"/>
            <p:cNvSpPr>
              <a:spLocks noChangeShapeType="1"/>
            </p:cNvSpPr>
            <p:nvPr/>
          </p:nvSpPr>
          <p:spPr bwMode="auto">
            <a:xfrm rot="10800000">
              <a:off x="166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1" name="Line 115"/>
            <p:cNvSpPr>
              <a:spLocks noChangeShapeType="1"/>
            </p:cNvSpPr>
            <p:nvPr/>
          </p:nvSpPr>
          <p:spPr bwMode="auto">
            <a:xfrm rot="10800000">
              <a:off x="1852"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2" name="Line 116"/>
            <p:cNvSpPr>
              <a:spLocks noChangeShapeType="1"/>
            </p:cNvSpPr>
            <p:nvPr/>
          </p:nvSpPr>
          <p:spPr bwMode="auto">
            <a:xfrm rot="10800000">
              <a:off x="203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3" name="Line 117"/>
            <p:cNvSpPr>
              <a:spLocks noChangeShapeType="1"/>
            </p:cNvSpPr>
            <p:nvPr/>
          </p:nvSpPr>
          <p:spPr bwMode="auto">
            <a:xfrm rot="10800000">
              <a:off x="2222"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4" name="Line 118"/>
            <p:cNvSpPr>
              <a:spLocks noChangeShapeType="1"/>
            </p:cNvSpPr>
            <p:nvPr/>
          </p:nvSpPr>
          <p:spPr bwMode="auto">
            <a:xfrm rot="10800000">
              <a:off x="240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5" name="Line 119"/>
            <p:cNvSpPr>
              <a:spLocks noChangeShapeType="1"/>
            </p:cNvSpPr>
            <p:nvPr/>
          </p:nvSpPr>
          <p:spPr bwMode="auto">
            <a:xfrm rot="10800000">
              <a:off x="2593"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6" name="Line 120"/>
            <p:cNvSpPr>
              <a:spLocks noChangeShapeType="1"/>
            </p:cNvSpPr>
            <p:nvPr/>
          </p:nvSpPr>
          <p:spPr bwMode="auto">
            <a:xfrm rot="10800000">
              <a:off x="2778"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7" name="Line 121"/>
            <p:cNvSpPr>
              <a:spLocks noChangeShapeType="1"/>
            </p:cNvSpPr>
            <p:nvPr/>
          </p:nvSpPr>
          <p:spPr bwMode="auto">
            <a:xfrm rot="10800000">
              <a:off x="2963"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8" name="Line 122"/>
            <p:cNvSpPr>
              <a:spLocks noChangeShapeType="1"/>
            </p:cNvSpPr>
            <p:nvPr/>
          </p:nvSpPr>
          <p:spPr bwMode="auto">
            <a:xfrm rot="10800000">
              <a:off x="3148"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9" name="Line 123"/>
            <p:cNvSpPr>
              <a:spLocks noChangeShapeType="1"/>
            </p:cNvSpPr>
            <p:nvPr/>
          </p:nvSpPr>
          <p:spPr bwMode="auto">
            <a:xfrm rot="10800000">
              <a:off x="3333" y="0"/>
              <a:ext cx="1"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0" name="Line 124"/>
            <p:cNvSpPr>
              <a:spLocks noChangeShapeType="1"/>
            </p:cNvSpPr>
            <p:nvPr/>
          </p:nvSpPr>
          <p:spPr bwMode="auto">
            <a:xfrm rot="10800000">
              <a:off x="3519"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1" name="Line 125"/>
            <p:cNvSpPr>
              <a:spLocks noChangeShapeType="1"/>
            </p:cNvSpPr>
            <p:nvPr/>
          </p:nvSpPr>
          <p:spPr bwMode="auto">
            <a:xfrm rot="10800000">
              <a:off x="3704"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2" name="Line 126"/>
            <p:cNvSpPr>
              <a:spLocks noChangeShapeType="1"/>
            </p:cNvSpPr>
            <p:nvPr/>
          </p:nvSpPr>
          <p:spPr bwMode="auto">
            <a:xfrm rot="10800000">
              <a:off x="3889"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3" name="Line 127"/>
            <p:cNvSpPr>
              <a:spLocks noChangeShapeType="1"/>
            </p:cNvSpPr>
            <p:nvPr/>
          </p:nvSpPr>
          <p:spPr bwMode="auto">
            <a:xfrm rot="10800000">
              <a:off x="4074"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4" name="Line 128"/>
            <p:cNvSpPr>
              <a:spLocks noChangeShapeType="1"/>
            </p:cNvSpPr>
            <p:nvPr/>
          </p:nvSpPr>
          <p:spPr bwMode="auto">
            <a:xfrm rot="10800000">
              <a:off x="426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5" name="Line 129"/>
            <p:cNvSpPr>
              <a:spLocks noChangeShapeType="1"/>
            </p:cNvSpPr>
            <p:nvPr/>
          </p:nvSpPr>
          <p:spPr bwMode="auto">
            <a:xfrm rot="10800000">
              <a:off x="4447"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6" name="Line 130"/>
            <p:cNvSpPr>
              <a:spLocks noChangeShapeType="1"/>
            </p:cNvSpPr>
            <p:nvPr/>
          </p:nvSpPr>
          <p:spPr bwMode="auto">
            <a:xfrm rot="10800000">
              <a:off x="4632"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7" name="Line 131"/>
            <p:cNvSpPr>
              <a:spLocks noChangeShapeType="1"/>
            </p:cNvSpPr>
            <p:nvPr/>
          </p:nvSpPr>
          <p:spPr bwMode="auto">
            <a:xfrm rot="10800000">
              <a:off x="4817"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8" name="Line 132"/>
            <p:cNvSpPr>
              <a:spLocks noChangeShapeType="1"/>
            </p:cNvSpPr>
            <p:nvPr/>
          </p:nvSpPr>
          <p:spPr bwMode="auto">
            <a:xfrm rot="10800000">
              <a:off x="5003"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9" name="Line 133"/>
            <p:cNvSpPr>
              <a:spLocks noChangeShapeType="1"/>
            </p:cNvSpPr>
            <p:nvPr/>
          </p:nvSpPr>
          <p:spPr bwMode="auto">
            <a:xfrm rot="10800000">
              <a:off x="5188"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0" name="Line 134"/>
            <p:cNvSpPr>
              <a:spLocks noChangeShapeType="1"/>
            </p:cNvSpPr>
            <p:nvPr/>
          </p:nvSpPr>
          <p:spPr bwMode="auto">
            <a:xfrm rot="10800000">
              <a:off x="5373"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1" name="Line 135"/>
            <p:cNvSpPr>
              <a:spLocks noChangeShapeType="1"/>
            </p:cNvSpPr>
            <p:nvPr/>
          </p:nvSpPr>
          <p:spPr bwMode="auto">
            <a:xfrm rot="10800000">
              <a:off x="5558"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2" name="Line 136"/>
            <p:cNvSpPr>
              <a:spLocks noChangeShapeType="1"/>
            </p:cNvSpPr>
            <p:nvPr/>
          </p:nvSpPr>
          <p:spPr bwMode="auto">
            <a:xfrm rot="10800000">
              <a:off x="5743" y="0"/>
              <a:ext cx="1"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sp>
        <p:nvSpPr>
          <p:cNvPr id="19594" name="Rectangle 138"/>
          <p:cNvSpPr>
            <a:spLocks/>
          </p:cNvSpPr>
          <p:nvPr/>
        </p:nvSpPr>
        <p:spPr bwMode="auto">
          <a:xfrm>
            <a:off x="6369050" y="2041833"/>
            <a:ext cx="1372171"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D90B00"/>
                </a:solidFill>
                <a:effectLst/>
                <a:uLnTx/>
                <a:uFillTx/>
                <a:latin typeface="Myriad Pro Bold Cond"/>
                <a:ea typeface="ＭＳ Ｐゴシック" charset="0"/>
                <a:cs typeface="Myriad Pro Bold Cond" charset="0"/>
                <a:sym typeface="Myriad Pro Bold Cond" charset="0"/>
              </a:rPr>
              <a:t>Step 1: Activate row A</a:t>
            </a:r>
          </a:p>
        </p:txBody>
      </p:sp>
      <p:sp>
        <p:nvSpPr>
          <p:cNvPr id="19595" name="Freeform 139"/>
          <p:cNvSpPr>
            <a:spLocks/>
          </p:cNvSpPr>
          <p:nvPr/>
        </p:nvSpPr>
        <p:spPr bwMode="auto">
          <a:xfrm>
            <a:off x="922338" y="2187963"/>
            <a:ext cx="742950" cy="3232150"/>
          </a:xfrm>
          <a:custGeom>
            <a:avLst/>
            <a:gdLst>
              <a:gd name="T0" fmla="*/ 21600 w 21600"/>
              <a:gd name="T1" fmla="*/ 0 h 21600"/>
              <a:gd name="T2" fmla="*/ 0 w 21600"/>
              <a:gd name="T3" fmla="*/ 0 h 21600"/>
              <a:gd name="T4" fmla="*/ 0 w 21600"/>
              <a:gd name="T5" fmla="*/ 21600 h 21600"/>
              <a:gd name="T6" fmla="*/ 20002 w 21600"/>
              <a:gd name="T7" fmla="*/ 21600 h 21600"/>
            </a:gdLst>
            <a:ahLst/>
            <a:cxnLst>
              <a:cxn ang="0">
                <a:pos x="T0" y="T1"/>
              </a:cxn>
              <a:cxn ang="0">
                <a:pos x="T2" y="T3"/>
              </a:cxn>
              <a:cxn ang="0">
                <a:pos x="T4" y="T5"/>
              </a:cxn>
              <a:cxn ang="0">
                <a:pos x="T6" y="T7"/>
              </a:cxn>
            </a:cxnLst>
            <a:rect l="0" t="0" r="r" b="b"/>
            <a:pathLst>
              <a:path w="21600" h="21600">
                <a:moveTo>
                  <a:pt x="21600" y="0"/>
                </a:moveTo>
                <a:lnTo>
                  <a:pt x="0" y="0"/>
                </a:lnTo>
                <a:lnTo>
                  <a:pt x="0" y="21600"/>
                </a:lnTo>
                <a:lnTo>
                  <a:pt x="20002" y="21600"/>
                </a:lnTo>
              </a:path>
            </a:pathLst>
          </a:custGeom>
          <a:noFill/>
          <a:ln w="50800" cap="flat">
            <a:solidFill>
              <a:srgbClr val="D90B00"/>
            </a:solidFill>
            <a:prstDash val="solid"/>
            <a:miter lim="800000"/>
            <a:headEnd type="none" w="med" len="med"/>
            <a:tailEnd type="triangl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6" name="Rectangle 140"/>
          <p:cNvSpPr>
            <a:spLocks/>
          </p:cNvSpPr>
          <p:nvPr/>
        </p:nvSpPr>
        <p:spPr bwMode="auto">
          <a:xfrm>
            <a:off x="179512" y="3124251"/>
            <a:ext cx="800100" cy="43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D90B00"/>
                </a:solidFill>
                <a:effectLst/>
                <a:uLnTx/>
                <a:uFillTx/>
                <a:latin typeface="Tahoma"/>
                <a:ea typeface="ＭＳ Ｐゴシック" charset="0"/>
                <a:cs typeface="Tahoma"/>
                <a:sym typeface="Myriad Pro Bold Cond" charset="0"/>
              </a:rPr>
              <a:t>Transfer row</a:t>
            </a:r>
          </a:p>
        </p:txBody>
      </p:sp>
      <p:sp>
        <p:nvSpPr>
          <p:cNvPr id="19597" name="Rectangle 141"/>
          <p:cNvSpPr>
            <a:spLocks/>
          </p:cNvSpPr>
          <p:nvPr/>
        </p:nvSpPr>
        <p:spPr bwMode="auto">
          <a:xfrm>
            <a:off x="6369050" y="2638733"/>
            <a:ext cx="1372171"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D90B00"/>
                </a:solidFill>
                <a:effectLst/>
                <a:uLnTx/>
                <a:uFillTx/>
                <a:latin typeface="Myriad Pro Bold Cond"/>
                <a:ea typeface="ＭＳ Ｐゴシック" charset="0"/>
                <a:cs typeface="Myriad Pro Bold Cond" charset="0"/>
                <a:sym typeface="Myriad Pro Bold Cond" charset="0"/>
              </a:rPr>
              <a:t>Step 2: Activate row B</a:t>
            </a:r>
          </a:p>
        </p:txBody>
      </p:sp>
      <p:sp>
        <p:nvSpPr>
          <p:cNvPr id="19598" name="Freeform 142"/>
          <p:cNvSpPr>
            <a:spLocks/>
          </p:cNvSpPr>
          <p:nvPr/>
        </p:nvSpPr>
        <p:spPr bwMode="auto">
          <a:xfrm>
            <a:off x="1079500" y="2793594"/>
            <a:ext cx="571500" cy="2508250"/>
          </a:xfrm>
          <a:custGeom>
            <a:avLst/>
            <a:gdLst>
              <a:gd name="T0" fmla="*/ 21600 w 21600"/>
              <a:gd name="T1" fmla="*/ 0 h 21600"/>
              <a:gd name="T2" fmla="*/ 0 w 21600"/>
              <a:gd name="T3" fmla="*/ 0 h 21600"/>
              <a:gd name="T4" fmla="*/ 0 w 21600"/>
              <a:gd name="T5" fmla="*/ 21600 h 21600"/>
              <a:gd name="T6" fmla="*/ 20002 w 21600"/>
              <a:gd name="T7" fmla="*/ 21600 h 21600"/>
            </a:gdLst>
            <a:ahLst/>
            <a:cxnLst>
              <a:cxn ang="0">
                <a:pos x="T0" y="T1"/>
              </a:cxn>
              <a:cxn ang="0">
                <a:pos x="T2" y="T3"/>
              </a:cxn>
              <a:cxn ang="0">
                <a:pos x="T4" y="T5"/>
              </a:cxn>
              <a:cxn ang="0">
                <a:pos x="T6" y="T7"/>
              </a:cxn>
            </a:cxnLst>
            <a:rect l="0" t="0" r="r" b="b"/>
            <a:pathLst>
              <a:path w="21600" h="21600">
                <a:moveTo>
                  <a:pt x="21600" y="0"/>
                </a:moveTo>
                <a:lnTo>
                  <a:pt x="0" y="0"/>
                </a:lnTo>
                <a:lnTo>
                  <a:pt x="0" y="21600"/>
                </a:lnTo>
                <a:lnTo>
                  <a:pt x="20002" y="21600"/>
                </a:lnTo>
              </a:path>
            </a:pathLst>
          </a:custGeom>
          <a:noFill/>
          <a:ln w="50800" cap="flat">
            <a:solidFill>
              <a:srgbClr val="D90B00"/>
            </a:solidFill>
            <a:prstDash val="solid"/>
            <a:miter lim="800000"/>
            <a:headEnd type="triangl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9" name="Rectangle 143"/>
          <p:cNvSpPr>
            <a:spLocks/>
          </p:cNvSpPr>
          <p:nvPr/>
        </p:nvSpPr>
        <p:spPr bwMode="auto">
          <a:xfrm>
            <a:off x="1142926" y="4181267"/>
            <a:ext cx="547626" cy="6155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D90B00"/>
              </a:solidFill>
              <a:effectLst/>
              <a:uLnTx/>
              <a:uFillTx/>
              <a:latin typeface="Myriad Pro Bold Cond"/>
              <a:ea typeface="ＭＳ Ｐゴシック" charset="0"/>
              <a:cs typeface="Myriad Pro Bold Cond" charset="0"/>
              <a:sym typeface="Myriad Pro Bold Cond"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D90B00"/>
                </a:solidFill>
                <a:effectLst/>
                <a:uLnTx/>
                <a:uFillTx/>
                <a:latin typeface="Tahoma"/>
                <a:ea typeface="ＭＳ Ｐゴシック" charset="0"/>
                <a:cs typeface="Tahoma"/>
                <a:sym typeface="Myriad Pro Bold Cond" charset="0"/>
              </a:rPr>
              <a:t>Transfer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D90B00"/>
                </a:solidFill>
                <a:effectLst/>
                <a:uLnTx/>
                <a:uFillTx/>
                <a:latin typeface="Tahoma"/>
                <a:ea typeface="ＭＳ Ｐゴシック" charset="0"/>
                <a:cs typeface="Tahoma"/>
                <a:sym typeface="Myriad Pro Bold Cond" charset="0"/>
              </a:rPr>
              <a:t>row</a:t>
            </a:r>
          </a:p>
        </p:txBody>
      </p:sp>
      <p:sp>
        <p:nvSpPr>
          <p:cNvPr id="19601" name="Rectangle 145"/>
          <p:cNvSpPr>
            <a:spLocks/>
          </p:cNvSpPr>
          <p:nvPr/>
        </p:nvSpPr>
        <p:spPr bwMode="auto">
          <a:xfrm>
            <a:off x="450850" y="739775"/>
            <a:ext cx="7346950" cy="55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endParaRPr>
          </a:p>
        </p:txBody>
      </p:sp>
      <p:sp>
        <p:nvSpPr>
          <p:cNvPr id="2" name="TextBox 1"/>
          <p:cNvSpPr txBox="1"/>
          <p:nvPr/>
        </p:nvSpPr>
        <p:spPr>
          <a:xfrm>
            <a:off x="6751703" y="1124744"/>
            <a:ext cx="228479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8000"/>
                </a:solidFill>
                <a:effectLst/>
                <a:uLnTx/>
                <a:uFillTx/>
                <a:latin typeface="Myriad Pro Bold Cond"/>
                <a:ea typeface="ヒラギノ角ゴ ProN W6"/>
              </a:rPr>
              <a:t>Negligible HW cost</a:t>
            </a:r>
          </a:p>
        </p:txBody>
      </p:sp>
      <p:sp>
        <p:nvSpPr>
          <p:cNvPr id="147" name="TextBox 146"/>
          <p:cNvSpPr txBox="1"/>
          <p:nvPr/>
        </p:nvSpPr>
        <p:spPr>
          <a:xfrm>
            <a:off x="5034118" y="836712"/>
            <a:ext cx="400237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8000"/>
                </a:solidFill>
                <a:effectLst/>
                <a:uLnTx/>
                <a:uFillTx/>
                <a:latin typeface="Myriad Pro Bold Cond"/>
                <a:ea typeface="ヒラギノ角ゴ ProN W6"/>
              </a:rPr>
              <a:t>   </a:t>
            </a:r>
            <a:r>
              <a:rPr kumimoji="0" lang="en-US" sz="2000" b="1" i="0" u="none" strike="noStrike" kern="1200" cap="none" spc="0" normalizeH="0" baseline="0" noProof="0" dirty="0">
                <a:ln>
                  <a:noFill/>
                </a:ln>
                <a:solidFill>
                  <a:srgbClr val="008000"/>
                </a:solidFill>
                <a:effectLst/>
                <a:uLnTx/>
                <a:uFillTx/>
                <a:latin typeface="Times New Roman" charset="0"/>
                <a:ea typeface="Times New Roman" charset="0"/>
                <a:cs typeface="Times New Roman" charset="0"/>
              </a:rPr>
              <a:t>Idea: Two consecutive </a:t>
            </a:r>
            <a:r>
              <a:rPr kumimoji="0" lang="en-US" sz="2000" b="1" i="0" u="none" strike="noStrike" kern="1200" cap="none" spc="0" normalizeH="0" baseline="0" noProof="0" dirty="0" err="1">
                <a:ln>
                  <a:noFill/>
                </a:ln>
                <a:solidFill>
                  <a:srgbClr val="008000"/>
                </a:solidFill>
                <a:effectLst/>
                <a:uLnTx/>
                <a:uFillTx/>
                <a:latin typeface="Times New Roman" charset="0"/>
                <a:ea typeface="Times New Roman" charset="0"/>
                <a:cs typeface="Times New Roman" charset="0"/>
              </a:rPr>
              <a:t>ACTivates</a:t>
            </a:r>
            <a:endParaRPr kumimoji="0" lang="en-US" sz="2000" b="1" i="0" u="none" strike="noStrike" kern="1200" cap="none" spc="0" normalizeH="0" baseline="0" noProof="0" dirty="0">
              <a:ln>
                <a:noFill/>
              </a:ln>
              <a:solidFill>
                <a:srgbClr val="008000"/>
              </a:solidFill>
              <a:effectLst/>
              <a:uLnTx/>
              <a:uFillTx/>
              <a:latin typeface="Times New Roman" charset="0"/>
              <a:ea typeface="Times New Roman" charset="0"/>
              <a:cs typeface="Times New Roman" charset="0"/>
            </a:endParaRPr>
          </a:p>
        </p:txBody>
      </p:sp>
    </p:spTree>
    <p:extLst>
      <p:ext uri="{BB962C8B-B14F-4D97-AF65-F5344CB8AC3E}">
        <p14:creationId xmlns:p14="http://schemas.microsoft.com/office/powerpoint/2010/main" val="357392370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945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959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1959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1959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945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1959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19457"/>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19459"/>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9594"/>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19596"/>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959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499"/>
                                          </p:stCondLst>
                                        </p:cTn>
                                        <p:tgtEl>
                                          <p:spTgt spid="1959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499"/>
                                          </p:stCondLst>
                                        </p:cTn>
                                        <p:tgtEl>
                                          <p:spTgt spid="1959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7">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7" grpId="0" animBg="1"/>
      <p:bldP spid="19458" grpId="0" animBg="1"/>
      <p:bldP spid="19459" grpId="0" animBg="1"/>
      <p:bldP spid="19459" grpId="1" animBg="1"/>
      <p:bldP spid="19594" grpId="0" autoUpdateAnimBg="0"/>
      <p:bldP spid="19594" grpId="1"/>
      <p:bldP spid="19595" grpId="0" animBg="1"/>
      <p:bldP spid="19595" grpId="1" animBg="1"/>
      <p:bldP spid="19596" grpId="0" autoUpdateAnimBg="0"/>
      <p:bldP spid="19596" grpId="1"/>
      <p:bldP spid="19597" grpId="0" autoUpdateAnimBg="0"/>
      <p:bldP spid="19598" grpId="0" animBg="1"/>
      <p:bldP spid="19599" grpId="0" autoUpdateAnimBg="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53752"/>
            <a:ext cx="8229600" cy="1143000"/>
          </a:xfrm>
        </p:spPr>
        <p:txBody>
          <a:bodyPr>
            <a:normAutofit fontScale="90000"/>
          </a:bodyPr>
          <a:lstStyle/>
          <a:p>
            <a:r>
              <a:rPr lang="en-US" dirty="0" err="1">
                <a:solidFill>
                  <a:srgbClr val="1A5712"/>
                </a:solidFill>
                <a:latin typeface="Garamond"/>
                <a:cs typeface="Garamond"/>
              </a:rPr>
              <a:t>RowClone</a:t>
            </a:r>
            <a:r>
              <a:rPr lang="en-US" dirty="0">
                <a:solidFill>
                  <a:srgbClr val="1A5712"/>
                </a:solidFill>
                <a:latin typeface="Garamond"/>
                <a:cs typeface="Garamond"/>
              </a:rPr>
              <a:t>: Latency and Energy Savings</a:t>
            </a:r>
          </a:p>
        </p:txBody>
      </p:sp>
      <p:graphicFrame>
        <p:nvGraphicFramePr>
          <p:cNvPr id="4" name="Chart 3"/>
          <p:cNvGraphicFramePr/>
          <p:nvPr/>
        </p:nvGraphicFramePr>
        <p:xfrm>
          <a:off x="457200" y="1447800"/>
          <a:ext cx="8077200" cy="4800600"/>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Arrow Connector 4"/>
          <p:cNvCxnSpPr/>
          <p:nvPr/>
        </p:nvCxnSpPr>
        <p:spPr bwMode="auto">
          <a:xfrm rot="16200000" flipH="1">
            <a:off x="1409703" y="3695699"/>
            <a:ext cx="2819397" cy="1"/>
          </a:xfrm>
          <a:prstGeom prst="straightConnector1">
            <a:avLst/>
          </a:prstGeom>
          <a:solidFill>
            <a:schemeClr val="accent1"/>
          </a:solidFill>
          <a:ln w="28575" cap="flat" cmpd="sng" algn="ctr">
            <a:solidFill>
              <a:schemeClr val="tx1"/>
            </a:solidFill>
            <a:prstDash val="solid"/>
            <a:round/>
            <a:headEnd type="stealth" w="lg" len="lg"/>
            <a:tailEnd type="stealth" w="lg" len="lg"/>
          </a:ln>
          <a:effectLst/>
        </p:spPr>
      </p:cxnSp>
      <p:sp>
        <p:nvSpPr>
          <p:cNvPr id="6" name="TextBox 5"/>
          <p:cNvSpPr txBox="1"/>
          <p:nvPr/>
        </p:nvSpPr>
        <p:spPr>
          <a:xfrm>
            <a:off x="2819400" y="2438400"/>
            <a:ext cx="992579" cy="523220"/>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a:ea typeface="+mn-ea"/>
                <a:cs typeface="+mn-cs"/>
              </a:rPr>
              <a:t>11.6x</a:t>
            </a:r>
          </a:p>
        </p:txBody>
      </p:sp>
      <p:cxnSp>
        <p:nvCxnSpPr>
          <p:cNvPr id="7" name="Straight Arrow Connector 6"/>
          <p:cNvCxnSpPr/>
          <p:nvPr/>
        </p:nvCxnSpPr>
        <p:spPr bwMode="auto">
          <a:xfrm rot="16200000" flipH="1">
            <a:off x="4615523" y="3842676"/>
            <a:ext cx="3124200" cy="10847"/>
          </a:xfrm>
          <a:prstGeom prst="straightConnector1">
            <a:avLst/>
          </a:prstGeom>
          <a:solidFill>
            <a:schemeClr val="accent1"/>
          </a:solidFill>
          <a:ln w="28575" cap="flat" cmpd="sng" algn="ctr">
            <a:solidFill>
              <a:schemeClr val="tx1"/>
            </a:solidFill>
            <a:prstDash val="solid"/>
            <a:round/>
            <a:headEnd type="stealth" w="lg" len="lg"/>
            <a:tailEnd type="stealth" w="lg" len="lg"/>
          </a:ln>
          <a:effectLst/>
        </p:spPr>
      </p:cxnSp>
      <p:sp>
        <p:nvSpPr>
          <p:cNvPr id="8" name="TextBox 7"/>
          <p:cNvSpPr txBox="1"/>
          <p:nvPr/>
        </p:nvSpPr>
        <p:spPr>
          <a:xfrm>
            <a:off x="6183045" y="2438400"/>
            <a:ext cx="713632" cy="523220"/>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a:ea typeface="+mn-ea"/>
                <a:cs typeface="+mn-cs"/>
              </a:rPr>
              <a:t>74x</a:t>
            </a:r>
          </a:p>
        </p:txBody>
      </p:sp>
      <p:sp>
        <p:nvSpPr>
          <p:cNvPr id="10" name="Slide Number Placeholder 9"/>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3C8E0-6DD9-4302-9AA9-5177C785CB7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1" name="Rectangle 10"/>
          <p:cNvSpPr/>
          <p:nvPr/>
        </p:nvSpPr>
        <p:spPr>
          <a:xfrm>
            <a:off x="251520" y="6165304"/>
            <a:ext cx="7848872" cy="67710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Tahoma" charset="0"/>
                <a:ea typeface="+mn-ea"/>
                <a:cs typeface="+mn-cs"/>
              </a:rPr>
              <a:t>Seshadri et al., “</a:t>
            </a:r>
            <a:r>
              <a:rPr kumimoji="0" lang="en-US" altLang="ja-JP" sz="1900" b="0" i="0" u="none" strike="noStrike" kern="1200" cap="none" spc="0" normalizeH="0" baseline="0" noProof="0" dirty="0" err="1">
                <a:ln>
                  <a:noFill/>
                </a:ln>
                <a:solidFill>
                  <a:srgbClr val="0000FF"/>
                </a:solidFill>
                <a:effectLst/>
                <a:uLnTx/>
                <a:uFillTx/>
                <a:latin typeface="Tahoma" charset="0"/>
                <a:ea typeface="ＭＳ Ｐゴシック" panose="020B0600070205080204" pitchFamily="34" charset="-128"/>
                <a:cs typeface="+mn-cs"/>
              </a:rPr>
              <a:t>RowClone</a:t>
            </a:r>
            <a:r>
              <a:rPr kumimoji="0" lang="en-US" altLang="ja-JP" sz="1900" b="0" i="0" u="none" strike="noStrike" kern="1200" cap="none" spc="0" normalizeH="0" baseline="0" noProof="0" dirty="0">
                <a:ln>
                  <a:noFill/>
                </a:ln>
                <a:solidFill>
                  <a:srgbClr val="0000FF"/>
                </a:solidFill>
                <a:effectLst/>
                <a:uLnTx/>
                <a:uFillTx/>
                <a:latin typeface="Tahoma" charset="0"/>
                <a:ea typeface="ＭＳ Ｐゴシック" panose="020B0600070205080204" pitchFamily="34" charset="-128"/>
                <a:cs typeface="+mn-cs"/>
              </a:rPr>
              <a:t>: Fast and Efficient In-DRAM Copy and Initialization of Bulk Data</a:t>
            </a:r>
            <a:r>
              <a:rPr kumimoji="0" lang="en-US" altLang="ja-JP" sz="1900" b="0" i="0" u="none" strike="noStrike" kern="1200" cap="none" spc="0" normalizeH="0" baseline="0" noProof="0" dirty="0">
                <a:ln>
                  <a:noFill/>
                </a:ln>
                <a:solidFill>
                  <a:srgbClr val="000000"/>
                </a:solidFill>
                <a:effectLst/>
                <a:uLnTx/>
                <a:uFillTx/>
                <a:latin typeface="Tahoma" charset="0"/>
                <a:ea typeface="ＭＳ Ｐゴシック" panose="020B0600070205080204" pitchFamily="34" charset="-128"/>
                <a:cs typeface="+mn-cs"/>
              </a:rPr>
              <a:t>,</a:t>
            </a:r>
            <a:r>
              <a:rPr kumimoji="0" lang="en-US" sz="1900" b="0" i="0" u="none" strike="noStrike" kern="1200" cap="none" spc="0" normalizeH="0" baseline="0" noProof="0" dirty="0">
                <a:ln>
                  <a:noFill/>
                </a:ln>
                <a:solidFill>
                  <a:srgbClr val="000000"/>
                </a:solidFill>
                <a:effectLst/>
                <a:uLnTx/>
                <a:uFillTx/>
                <a:latin typeface="Tahoma" charset="0"/>
                <a:ea typeface="+mn-ea"/>
                <a:cs typeface="+mn-cs"/>
              </a:rPr>
              <a:t>”</a:t>
            </a:r>
            <a:r>
              <a:rPr kumimoji="0" lang="en-US" altLang="ja-JP" sz="1900" b="0" i="0" u="none" strike="noStrike" kern="1200" cap="none" spc="0" normalizeH="0" baseline="0" noProof="0" dirty="0">
                <a:ln>
                  <a:noFill/>
                </a:ln>
                <a:solidFill>
                  <a:srgbClr val="000000"/>
                </a:solidFill>
                <a:effectLst/>
                <a:uLnTx/>
                <a:uFillTx/>
                <a:latin typeface="Tahoma" charset="0"/>
                <a:ea typeface="ＭＳ Ｐゴシック" panose="020B0600070205080204" pitchFamily="34" charset="-128"/>
                <a:cs typeface="+mn-cs"/>
              </a:rPr>
              <a:t> MICRO 2013.</a:t>
            </a:r>
            <a:endParaRPr kumimoji="0" lang="en-US" sz="19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503246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(Truly) In-Memory Computation	</a:t>
            </a:r>
          </a:p>
        </p:txBody>
      </p:sp>
      <p:sp>
        <p:nvSpPr>
          <p:cNvPr id="3" name="Content Placeholder 2"/>
          <p:cNvSpPr>
            <a:spLocks noGrp="1"/>
          </p:cNvSpPr>
          <p:nvPr>
            <p:ph idx="1"/>
          </p:nvPr>
        </p:nvSpPr>
        <p:spPr>
          <a:xfrm>
            <a:off x="228600" y="997527"/>
            <a:ext cx="8807896" cy="5193723"/>
          </a:xfrm>
        </p:spPr>
        <p:txBody>
          <a:bodyPr/>
          <a:lstStyle/>
          <a:p>
            <a:r>
              <a:rPr lang="en-US" dirty="0"/>
              <a:t>We can support </a:t>
            </a:r>
            <a:r>
              <a:rPr lang="en-US" dirty="0">
                <a:solidFill>
                  <a:srgbClr val="0000FF"/>
                </a:solidFill>
              </a:rPr>
              <a:t>in-DRAM AND, OR, NOT</a:t>
            </a:r>
          </a:p>
          <a:p>
            <a:r>
              <a:rPr lang="en-US" dirty="0"/>
              <a:t>At low cost</a:t>
            </a:r>
          </a:p>
          <a:p>
            <a:r>
              <a:rPr lang="en-US" dirty="0">
                <a:solidFill>
                  <a:srgbClr val="0000FF"/>
                </a:solidFill>
              </a:rPr>
              <a:t>Using analog computation capability of DRAM</a:t>
            </a:r>
          </a:p>
          <a:p>
            <a:pPr lvl="1"/>
            <a:r>
              <a:rPr lang="en-US" dirty="0">
                <a:solidFill>
                  <a:srgbClr val="0000FF"/>
                </a:solidFill>
              </a:rPr>
              <a:t>Idea: activating multiple rows performs computation</a:t>
            </a:r>
          </a:p>
          <a:p>
            <a:r>
              <a:rPr lang="en-US" dirty="0">
                <a:solidFill>
                  <a:srgbClr val="FF0000"/>
                </a:solidFill>
              </a:rPr>
              <a:t>30-60X performance and energy improvement</a:t>
            </a:r>
          </a:p>
          <a:p>
            <a:pPr lvl="1"/>
            <a:r>
              <a:rPr lang="en-US" sz="2000" dirty="0"/>
              <a:t>Seshadri+, “</a:t>
            </a:r>
            <a:r>
              <a:rPr lang="en-US" sz="2000" dirty="0">
                <a:solidFill>
                  <a:schemeClr val="tx2">
                    <a:lumMod val="75000"/>
                  </a:schemeClr>
                </a:solidFill>
              </a:rPr>
              <a:t>Ambit: In-Memory Accelerator for Bulk Bitwise Operations Using Commodity DRAM Technology</a:t>
            </a:r>
            <a:r>
              <a:rPr lang="en-US" sz="2000" dirty="0"/>
              <a:t>,” MICRO 2017.</a:t>
            </a:r>
          </a:p>
          <a:p>
            <a:endParaRPr lang="en-US" dirty="0"/>
          </a:p>
          <a:p>
            <a:endParaRPr lang="en-US" dirty="0"/>
          </a:p>
          <a:p>
            <a:r>
              <a:rPr lang="en-US" dirty="0">
                <a:solidFill>
                  <a:srgbClr val="0000FF"/>
                </a:solidFill>
              </a:rPr>
              <a:t>New memory technologies </a:t>
            </a:r>
            <a:r>
              <a:rPr lang="en-US" dirty="0"/>
              <a:t>enable even more opportunities</a:t>
            </a:r>
          </a:p>
          <a:p>
            <a:pPr lvl="1"/>
            <a:r>
              <a:rPr lang="en-US" dirty="0"/>
              <a:t>Memristors, resistive RAM, phase change </a:t>
            </a:r>
            <a:r>
              <a:rPr lang="en-US" dirty="0" err="1"/>
              <a:t>mem</a:t>
            </a:r>
            <a:r>
              <a:rPr lang="en-US" dirty="0"/>
              <a:t>, STT-MRAM, </a:t>
            </a:r>
            <a:r>
              <a:rPr lang="is-IS" dirty="0"/>
              <a:t>…</a:t>
            </a:r>
            <a:endParaRPr lang="en-US" dirty="0"/>
          </a:p>
          <a:p>
            <a:pPr lvl="1"/>
            <a:r>
              <a:rPr lang="en-US" dirty="0"/>
              <a:t>Can operate on data </a:t>
            </a:r>
            <a:r>
              <a:rPr lang="en-US" dirty="0">
                <a:solidFill>
                  <a:srgbClr val="FF0000"/>
                </a:solidFill>
              </a:rPr>
              <a:t>with minimal movement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21149568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dirty="0"/>
              <a:t>In-DRAM Acceleration of Database Queries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7" name="TextBox 6"/>
          <p:cNvSpPr txBox="1"/>
          <p:nvPr/>
        </p:nvSpPr>
        <p:spPr>
          <a:xfrm>
            <a:off x="-10701" y="6021288"/>
            <a:ext cx="9284914" cy="29623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25" b="0" i="0" u="none" strike="noStrike" kern="1200" cap="none" spc="0" normalizeH="0" baseline="0" noProof="0" dirty="0">
                <a:ln>
                  <a:noFill/>
                </a:ln>
                <a:solidFill>
                  <a:srgbClr val="000000"/>
                </a:solidFill>
                <a:effectLst/>
                <a:uLnTx/>
                <a:uFillTx/>
                <a:latin typeface="Tahoma"/>
                <a:ea typeface="+mn-ea"/>
                <a:cs typeface="+mn-cs"/>
              </a:rPr>
              <a:t>Seshadri+, “</a:t>
            </a:r>
            <a:r>
              <a:rPr kumimoji="0" lang="en-US" sz="1325" b="0" i="0" u="none" strike="noStrike" kern="1200" cap="none" spc="0" normalizeH="0" baseline="0" noProof="0" dirty="0">
                <a:ln>
                  <a:noFill/>
                </a:ln>
                <a:solidFill>
                  <a:srgbClr val="0000FF"/>
                </a:solidFill>
                <a:effectLst/>
                <a:uLnTx/>
                <a:uFillTx/>
                <a:latin typeface="Tahoma"/>
                <a:ea typeface="+mn-ea"/>
                <a:cs typeface="+mn-cs"/>
              </a:rPr>
              <a:t>Ambit: In-Memory Accelerator for Bulk Bitwise Operations using Commodity DRAM Technology</a:t>
            </a:r>
            <a:r>
              <a:rPr kumimoji="0" lang="en-US" sz="1325" b="0" i="0" u="none" strike="noStrike" kern="1200" cap="none" spc="0" normalizeH="0" baseline="0" noProof="0" dirty="0">
                <a:ln>
                  <a:noFill/>
                </a:ln>
                <a:solidFill>
                  <a:srgbClr val="000000"/>
                </a:solidFill>
                <a:effectLst/>
                <a:uLnTx/>
                <a:uFillTx/>
                <a:latin typeface="Tahoma"/>
                <a:ea typeface="+mn-ea"/>
                <a:cs typeface="+mn-cs"/>
              </a:rPr>
              <a:t>,” MICRO 2017.</a:t>
            </a:r>
          </a:p>
        </p:txBody>
      </p:sp>
      <p:pic>
        <p:nvPicPr>
          <p:cNvPr id="5" name="Picture 4"/>
          <p:cNvPicPr>
            <a:picLocks noChangeAspect="1"/>
          </p:cNvPicPr>
          <p:nvPr/>
        </p:nvPicPr>
        <p:blipFill>
          <a:blip r:embed="rId2"/>
          <a:stretch>
            <a:fillRect/>
          </a:stretch>
        </p:blipFill>
        <p:spPr>
          <a:xfrm>
            <a:off x="107504" y="1345316"/>
            <a:ext cx="8748346" cy="4675972"/>
          </a:xfrm>
          <a:prstGeom prst="rect">
            <a:avLst/>
          </a:prstGeom>
        </p:spPr>
      </p:pic>
      <p:pic>
        <p:nvPicPr>
          <p:cNvPr id="6" name="Picture 5"/>
          <p:cNvPicPr>
            <a:picLocks noChangeAspect="1"/>
          </p:cNvPicPr>
          <p:nvPr/>
        </p:nvPicPr>
        <p:blipFill>
          <a:blip r:embed="rId3"/>
          <a:stretch>
            <a:fillRect/>
          </a:stretch>
        </p:blipFill>
        <p:spPr>
          <a:xfrm>
            <a:off x="1333500" y="951561"/>
            <a:ext cx="6286500" cy="330200"/>
          </a:xfrm>
          <a:prstGeom prst="rect">
            <a:avLst/>
          </a:prstGeom>
        </p:spPr>
      </p:pic>
      <p:sp>
        <p:nvSpPr>
          <p:cNvPr id="8" name="TextBox 7">
            <a:extLst>
              <a:ext uri="{FF2B5EF4-FFF2-40B4-BE49-F238E27FC236}">
                <a16:creationId xmlns:a16="http://schemas.microsoft.com/office/drawing/2014/main" id="{7876B7DB-EBDD-9B4B-9807-2B4EEC012BDE}"/>
              </a:ext>
            </a:extLst>
          </p:cNvPr>
          <p:cNvSpPr txBox="1"/>
          <p:nvPr/>
        </p:nvSpPr>
        <p:spPr>
          <a:xfrm>
            <a:off x="3327958" y="3158578"/>
            <a:ext cx="5646097" cy="461665"/>
          </a:xfrm>
          <a:prstGeom prst="rect">
            <a:avLst/>
          </a:prstGeom>
          <a:solidFill>
            <a:schemeClr val="bg1"/>
          </a:solidFill>
          <a:ln>
            <a:solidFill>
              <a:srgbClr val="0000FF"/>
            </a:solidFill>
          </a:ln>
        </p:spPr>
        <p:txBody>
          <a:bodyPr wrap="none" rtlCol="0" anchor="b">
            <a:spAutoFit/>
          </a:bodyPr>
          <a:lstStyle/>
          <a:p>
            <a:pPr algn="ctr">
              <a:defRPr/>
            </a:pPr>
            <a:r>
              <a:rPr lang="en-US" altLang="ko-KR" sz="2400" b="1" kern="0" dirty="0">
                <a:solidFill>
                  <a:srgbClr val="FF0000"/>
                </a:solidFill>
                <a:latin typeface="Tahoma"/>
              </a:rPr>
              <a:t>&gt;4-12X Performance Improvement</a:t>
            </a:r>
            <a:endParaRPr lang="ko-KR" altLang="en-US" sz="2400" b="1" kern="0" dirty="0">
              <a:solidFill>
                <a:srgbClr val="FF0000"/>
              </a:solidFill>
              <a:latin typeface="Tahoma"/>
            </a:endParaRPr>
          </a:p>
        </p:txBody>
      </p:sp>
    </p:spTree>
    <p:extLst>
      <p:ext uri="{BB962C8B-B14F-4D97-AF65-F5344CB8AC3E}">
        <p14:creationId xmlns:p14="http://schemas.microsoft.com/office/powerpoint/2010/main" val="7394441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600" dirty="0"/>
              <a:t>Another Example: In-Memory Graph Processing</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128</a:t>
            </a:fld>
            <a:endParaRPr lang="en-US"/>
          </a:p>
        </p:txBody>
      </p:sp>
      <p:sp>
        <p:nvSpPr>
          <p:cNvPr id="5" name="내용 개체 틀 2"/>
          <p:cNvSpPr txBox="1">
            <a:spLocks/>
          </p:cNvSpPr>
          <p:nvPr/>
        </p:nvSpPr>
        <p:spPr bwMode="auto">
          <a:xfrm>
            <a:off x="228600" y="1124744"/>
            <a:ext cx="8610600" cy="487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r>
              <a:rPr lang="en-US" altLang="ko-KR" dirty="0"/>
              <a:t>Large graphs are everywhere (circa 2015)</a:t>
            </a:r>
          </a:p>
          <a:p>
            <a:endParaRPr lang="en-US" altLang="ko-KR" sz="1800" dirty="0"/>
          </a:p>
          <a:p>
            <a:endParaRPr lang="en-US" altLang="ko-KR" sz="1800" dirty="0"/>
          </a:p>
          <a:p>
            <a:endParaRPr lang="en-US" altLang="ko-KR" sz="1800" dirty="0"/>
          </a:p>
          <a:p>
            <a:endParaRPr lang="en-US" altLang="ko-KR" dirty="0"/>
          </a:p>
          <a:p>
            <a:endParaRPr lang="en-US" altLang="ko-KR" dirty="0"/>
          </a:p>
          <a:p>
            <a:pPr marL="0" indent="0">
              <a:buFont typeface="Wingdings" charset="0"/>
              <a:buNone/>
            </a:pPr>
            <a:endParaRPr lang="en-US" altLang="ko-KR" sz="2000" dirty="0"/>
          </a:p>
          <a:p>
            <a:r>
              <a:rPr lang="en-US" altLang="ko-KR" dirty="0"/>
              <a:t>Scalable large-scale graph processing is challenging</a:t>
            </a:r>
            <a:endParaRPr lang="ko-KR" altLang="en-US" dirty="0"/>
          </a:p>
        </p:txBody>
      </p:sp>
      <p:grpSp>
        <p:nvGrpSpPr>
          <p:cNvPr id="6" name="그룹 7"/>
          <p:cNvGrpSpPr/>
          <p:nvPr/>
        </p:nvGrpSpPr>
        <p:grpSpPr>
          <a:xfrm>
            <a:off x="832673" y="1777556"/>
            <a:ext cx="7716092" cy="1519994"/>
            <a:chOff x="832673" y="2141219"/>
            <a:chExt cx="7716092" cy="1519994"/>
          </a:xfrm>
        </p:grpSpPr>
        <p:sp>
          <p:nvSpPr>
            <p:cNvPr id="7" name="TextBox 3"/>
            <p:cNvSpPr txBox="1"/>
            <p:nvPr/>
          </p:nvSpPr>
          <p:spPr>
            <a:xfrm>
              <a:off x="832673" y="3014882"/>
              <a:ext cx="1764778"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US" dirty="0"/>
                <a:t>36 Million </a:t>
              </a:r>
            </a:p>
            <a:p>
              <a:pPr algn="ctr"/>
              <a:r>
                <a:rPr lang="en-US" dirty="0"/>
                <a:t>Wikipedia Pages</a:t>
              </a:r>
            </a:p>
          </p:txBody>
        </p:sp>
        <p:sp>
          <p:nvSpPr>
            <p:cNvPr id="8" name="TextBox 5"/>
            <p:cNvSpPr txBox="1"/>
            <p:nvPr/>
          </p:nvSpPr>
          <p:spPr>
            <a:xfrm>
              <a:off x="2842663" y="3014882"/>
              <a:ext cx="1702134"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US" dirty="0"/>
                <a:t>1.4 Billion</a:t>
              </a:r>
            </a:p>
            <a:p>
              <a:pPr algn="ctr"/>
              <a:r>
                <a:rPr lang="en-US" dirty="0"/>
                <a:t>Facebook Users</a:t>
              </a:r>
            </a:p>
          </p:txBody>
        </p:sp>
        <p:sp>
          <p:nvSpPr>
            <p:cNvPr id="9" name="TextBox 5"/>
            <p:cNvSpPr txBox="1"/>
            <p:nvPr/>
          </p:nvSpPr>
          <p:spPr>
            <a:xfrm>
              <a:off x="5023819" y="3014882"/>
              <a:ext cx="1420389"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US" dirty="0"/>
                <a:t>300 Million</a:t>
              </a:r>
            </a:p>
            <a:p>
              <a:pPr algn="ctr"/>
              <a:r>
                <a:rPr lang="en-US" dirty="0"/>
                <a:t>Twitter Users</a:t>
              </a:r>
            </a:p>
          </p:txBody>
        </p:sp>
        <p:pic>
          <p:nvPicPr>
            <p:cNvPr id="10" name="Picture 2" descr="http://www.bioteams.com/images/wikipedia_as_a.jpg"/>
            <p:cNvPicPr>
              <a:picLocks noChangeAspect="1" noChangeArrowheads="1"/>
            </p:cNvPicPr>
            <p:nvPr/>
          </p:nvPicPr>
          <p:blipFill>
            <a:blip r:embed="rId2" cstate="print"/>
            <a:srcRect/>
            <a:stretch>
              <a:fillRect/>
            </a:stretch>
          </p:blipFill>
          <p:spPr bwMode="auto">
            <a:xfrm>
              <a:off x="1221470" y="2141219"/>
              <a:ext cx="881698" cy="881700"/>
            </a:xfrm>
            <a:prstGeom prst="rect">
              <a:avLst/>
            </a:prstGeom>
            <a:noFill/>
          </p:spPr>
        </p:pic>
        <p:pic>
          <p:nvPicPr>
            <p:cNvPr id="11" name="Picture 8" descr="http://jchutchins.net/site/wp-content/uploads/2009/06/facebook-logo.jpg"/>
            <p:cNvPicPr>
              <a:picLocks noChangeAspect="1" noChangeArrowheads="1"/>
            </p:cNvPicPr>
            <p:nvPr/>
          </p:nvPicPr>
          <p:blipFill>
            <a:blip r:embed="rId3" cstate="print"/>
            <a:srcRect/>
            <a:stretch>
              <a:fillRect/>
            </a:stretch>
          </p:blipFill>
          <p:spPr bwMode="auto">
            <a:xfrm>
              <a:off x="2873087" y="2262268"/>
              <a:ext cx="1699935" cy="639600"/>
            </a:xfrm>
            <a:prstGeom prst="rect">
              <a:avLst/>
            </a:prstGeom>
            <a:noFill/>
          </p:spPr>
        </p:pic>
        <p:pic>
          <p:nvPicPr>
            <p:cNvPr id="12" name="Picture 10" descr="http://asset3.itsnicethat.com/system/files/062012/4fd07cea5c3e3c0d810000db/img_col_main/Twitternew.jpg?135457642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7104" t="20452" r="24614" b="18303"/>
            <a:stretch/>
          </p:blipFill>
          <p:spPr bwMode="auto">
            <a:xfrm>
              <a:off x="5311851" y="2226563"/>
              <a:ext cx="844326" cy="711010"/>
            </a:xfrm>
            <a:prstGeom prst="rect">
              <a:avLst/>
            </a:prstGeom>
            <a:noFill/>
            <a:extLst>
              <a:ext uri="{909E8E84-426E-40dd-AFC4-6F175D3DCCD1}">
                <a14:hiddenFill xmlns="" xmlns:a14="http://schemas.microsoft.com/office/drawing/2010/main">
                  <a:solidFill>
                    <a:srgbClr val="FFFFFF"/>
                  </a:solidFill>
                </a14:hiddenFill>
              </a:ext>
            </a:extLst>
          </p:spPr>
        </p:pic>
        <p:pic>
          <p:nvPicPr>
            <p:cNvPr id="13" name="Picture 12" descr="https://pbs.twimg.com/profile_images/1550954462/instagramIcon_400x40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52174" y="2193963"/>
              <a:ext cx="776210" cy="776210"/>
            </a:xfrm>
            <a:prstGeom prst="rect">
              <a:avLst/>
            </a:prstGeom>
            <a:noFill/>
            <a:extLst>
              <a:ext uri="{909E8E84-426E-40dd-AFC4-6F175D3DCCD1}">
                <a14:hiddenFill xmlns="" xmlns:a14="http://schemas.microsoft.com/office/drawing/2010/main">
                  <a:solidFill>
                    <a:srgbClr val="FFFFFF"/>
                  </a:solidFill>
                </a14:hiddenFill>
              </a:ext>
            </a:extLst>
          </p:spPr>
        </p:pic>
        <p:sp>
          <p:nvSpPr>
            <p:cNvPr id="14" name="TextBox 5"/>
            <p:cNvSpPr txBox="1"/>
            <p:nvPr/>
          </p:nvSpPr>
          <p:spPr>
            <a:xfrm>
              <a:off x="6731793" y="3014882"/>
              <a:ext cx="1816972"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US" dirty="0"/>
                <a:t>30 Billion</a:t>
              </a:r>
            </a:p>
            <a:p>
              <a:pPr algn="ctr"/>
              <a:r>
                <a:rPr lang="en-US" dirty="0"/>
                <a:t>Instagram Photos</a:t>
              </a:r>
            </a:p>
          </p:txBody>
        </p:sp>
      </p:grpSp>
      <p:graphicFrame>
        <p:nvGraphicFramePr>
          <p:cNvPr id="15" name="내용 개체 틀 5"/>
          <p:cNvGraphicFramePr>
            <a:graphicFrameLocks/>
          </p:cNvGraphicFramePr>
          <p:nvPr>
            <p:extLst/>
          </p:nvPr>
        </p:nvGraphicFramePr>
        <p:xfrm>
          <a:off x="832672" y="4149080"/>
          <a:ext cx="7854127" cy="2237361"/>
        </p:xfrm>
        <a:graphic>
          <a:graphicData uri="http://schemas.openxmlformats.org/drawingml/2006/chart">
            <c:chart xmlns:c="http://schemas.openxmlformats.org/drawingml/2006/chart" xmlns:r="http://schemas.openxmlformats.org/officeDocument/2006/relationships" r:id="rId6"/>
          </a:graphicData>
        </a:graphic>
      </p:graphicFrame>
      <p:cxnSp>
        <p:nvCxnSpPr>
          <p:cNvPr id="16" name="직선 화살표 연결선 6"/>
          <p:cNvCxnSpPr/>
          <p:nvPr/>
        </p:nvCxnSpPr>
        <p:spPr>
          <a:xfrm flipH="1">
            <a:off x="5148066" y="5219239"/>
            <a:ext cx="334151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37643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AsOne/>
      </p:bldGraphic>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Bottlenecks in Graph Processing</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129</a:t>
            </a:fld>
            <a:endParaRPr lang="en-US" altLang="en-US">
              <a:solidFill>
                <a:srgbClr val="000000"/>
              </a:solidFill>
            </a:endParaRPr>
          </a:p>
        </p:txBody>
      </p:sp>
      <p:sp>
        <p:nvSpPr>
          <p:cNvPr id="43" name="직사각형 7"/>
          <p:cNvSpPr/>
          <p:nvPr/>
        </p:nvSpPr>
        <p:spPr>
          <a:xfrm>
            <a:off x="1032425" y="2060589"/>
            <a:ext cx="4129087" cy="39240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 name="내용 개체 틀 4"/>
          <p:cNvSpPr txBox="1">
            <a:spLocks/>
          </p:cNvSpPr>
          <p:nvPr/>
        </p:nvSpPr>
        <p:spPr>
          <a:xfrm>
            <a:off x="522348" y="1189524"/>
            <a:ext cx="7578044" cy="2123658"/>
          </a:xfrm>
          <a:prstGeom prst="rect">
            <a:avLst/>
          </a:prstGeom>
        </p:spPr>
        <p:txBody>
          <a:bodyPr vert="horz" lIns="91440" tIns="45720" rIns="91440" bIns="45720" rtlCol="0">
            <a:spAutoFit/>
          </a:bodyPr>
          <a:lst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10000"/>
              </a:lnSpc>
              <a:spcBef>
                <a:spcPts val="0"/>
              </a:spcBef>
              <a:buFont typeface="Arial" pitchFamily="34" charset="0"/>
              <a:buNone/>
              <a:defRPr/>
            </a:pPr>
            <a:r>
              <a:rPr lang="en-US" altLang="ko-KR" sz="2400" b="1" dirty="0">
                <a:solidFill>
                  <a:sysClr val="windowText" lastClr="000000"/>
                </a:solidFill>
                <a:latin typeface="Calibri"/>
                <a:ea typeface="나눔고딕"/>
              </a:rPr>
              <a:t>for</a:t>
            </a:r>
            <a:r>
              <a:rPr lang="en-US" altLang="ko-KR" sz="2400" dirty="0">
                <a:solidFill>
                  <a:sysClr val="windowText" lastClr="000000"/>
                </a:solidFill>
                <a:latin typeface="Calibri"/>
                <a:ea typeface="나눔고딕"/>
              </a:rPr>
              <a:t> (v: </a:t>
            </a:r>
            <a:r>
              <a:rPr lang="en-US" altLang="ko-KR" sz="2400" dirty="0" err="1">
                <a:solidFill>
                  <a:sysClr val="windowText" lastClr="000000"/>
                </a:solidFill>
                <a:latin typeface="Calibri"/>
                <a:ea typeface="나눔고딕"/>
              </a:rPr>
              <a:t>graph.vertices</a:t>
            </a:r>
            <a:r>
              <a:rPr lang="en-US" altLang="ko-KR" sz="2400" dirty="0">
                <a:solidFill>
                  <a:sysClr val="windowText" lastClr="000000"/>
                </a:solidFill>
                <a:latin typeface="Calibri"/>
                <a:ea typeface="나눔고딕"/>
              </a:rPr>
              <a:t>) {</a:t>
            </a:r>
          </a:p>
          <a:p>
            <a:pPr marL="0" indent="0">
              <a:lnSpc>
                <a:spcPct val="110000"/>
              </a:lnSpc>
              <a:spcBef>
                <a:spcPts val="0"/>
              </a:spcBef>
              <a:buFont typeface="Arial" pitchFamily="34" charset="0"/>
              <a:buNone/>
              <a:defRPr/>
            </a:pPr>
            <a:r>
              <a:rPr lang="en-US" altLang="ko-KR" sz="2400" b="1" dirty="0">
                <a:solidFill>
                  <a:sysClr val="windowText" lastClr="000000"/>
                </a:solidFill>
                <a:latin typeface="Calibri"/>
                <a:ea typeface="나눔고딕"/>
              </a:rPr>
              <a:t>    for</a:t>
            </a:r>
            <a:r>
              <a:rPr lang="en-US" altLang="ko-KR" sz="2400" dirty="0">
                <a:solidFill>
                  <a:sysClr val="windowText" lastClr="000000"/>
                </a:solidFill>
                <a:latin typeface="Calibri"/>
                <a:ea typeface="나눔고딕"/>
              </a:rPr>
              <a:t> (w: </a:t>
            </a:r>
            <a:r>
              <a:rPr lang="en-US" altLang="ko-KR" sz="2400" dirty="0" err="1">
                <a:solidFill>
                  <a:sysClr val="windowText" lastClr="000000"/>
                </a:solidFill>
                <a:latin typeface="Calibri"/>
                <a:ea typeface="나눔고딕"/>
              </a:rPr>
              <a:t>v.successors</a:t>
            </a:r>
            <a:r>
              <a:rPr lang="en-US" altLang="ko-KR" sz="2400" dirty="0">
                <a:solidFill>
                  <a:sysClr val="windowText" lastClr="000000"/>
                </a:solidFill>
                <a:latin typeface="Calibri"/>
                <a:ea typeface="나눔고딕"/>
              </a:rPr>
              <a:t>) {</a:t>
            </a:r>
          </a:p>
          <a:p>
            <a:pPr marL="0" indent="0">
              <a:lnSpc>
                <a:spcPct val="110000"/>
              </a:lnSpc>
              <a:spcBef>
                <a:spcPts val="0"/>
              </a:spcBef>
              <a:buFont typeface="Arial" pitchFamily="34" charset="0"/>
              <a:buNone/>
              <a:defRPr/>
            </a:pPr>
            <a:r>
              <a:rPr lang="en-US" altLang="ko-KR" sz="2400" dirty="0">
                <a:solidFill>
                  <a:sysClr val="windowText" lastClr="000000"/>
                </a:solidFill>
                <a:latin typeface="Calibri"/>
                <a:ea typeface="나눔고딕"/>
              </a:rPr>
              <a:t>        </a:t>
            </a:r>
            <a:r>
              <a:rPr lang="en-US" altLang="ko-KR" sz="2400" dirty="0" err="1">
                <a:solidFill>
                  <a:sysClr val="windowText" lastClr="000000"/>
                </a:solidFill>
                <a:latin typeface="Calibri"/>
                <a:ea typeface="나눔고딕"/>
              </a:rPr>
              <a:t>w.next_rank</a:t>
            </a:r>
            <a:r>
              <a:rPr lang="en-US" altLang="ko-KR" sz="2400" dirty="0">
                <a:solidFill>
                  <a:sysClr val="windowText" lastClr="000000"/>
                </a:solidFill>
                <a:latin typeface="Calibri"/>
                <a:ea typeface="나눔고딕"/>
              </a:rPr>
              <a:t> += weight * </a:t>
            </a:r>
            <a:r>
              <a:rPr lang="en-US" altLang="ko-KR" sz="2400" dirty="0" err="1">
                <a:solidFill>
                  <a:sysClr val="windowText" lastClr="000000"/>
                </a:solidFill>
                <a:latin typeface="Calibri"/>
                <a:ea typeface="나눔고딕"/>
              </a:rPr>
              <a:t>v.rank</a:t>
            </a:r>
            <a:r>
              <a:rPr lang="en-US" altLang="ko-KR" sz="2400" dirty="0">
                <a:solidFill>
                  <a:sysClr val="windowText" lastClr="000000"/>
                </a:solidFill>
                <a:latin typeface="Calibri"/>
                <a:ea typeface="나눔고딕"/>
              </a:rPr>
              <a:t>;</a:t>
            </a:r>
          </a:p>
          <a:p>
            <a:pPr marL="0" indent="0">
              <a:lnSpc>
                <a:spcPct val="110000"/>
              </a:lnSpc>
              <a:spcBef>
                <a:spcPts val="0"/>
              </a:spcBef>
              <a:buFont typeface="Arial" pitchFamily="34" charset="0"/>
              <a:buNone/>
              <a:defRPr/>
            </a:pPr>
            <a:r>
              <a:rPr lang="en-US" altLang="ko-KR" sz="2400" dirty="0">
                <a:solidFill>
                  <a:sysClr val="windowText" lastClr="000000"/>
                </a:solidFill>
                <a:latin typeface="Calibri"/>
                <a:ea typeface="나눔고딕"/>
              </a:rPr>
              <a:t>    }</a:t>
            </a:r>
          </a:p>
          <a:p>
            <a:pPr marL="0" indent="0">
              <a:lnSpc>
                <a:spcPct val="110000"/>
              </a:lnSpc>
              <a:spcBef>
                <a:spcPts val="0"/>
              </a:spcBef>
              <a:buFont typeface="Arial" pitchFamily="34" charset="0"/>
              <a:buNone/>
              <a:defRPr/>
            </a:pPr>
            <a:r>
              <a:rPr lang="en-US" altLang="ko-KR" sz="2400" dirty="0">
                <a:solidFill>
                  <a:sysClr val="windowText" lastClr="000000"/>
                </a:solidFill>
                <a:latin typeface="Calibri"/>
                <a:ea typeface="나눔고딕"/>
              </a:rPr>
              <a:t>}</a:t>
            </a:r>
          </a:p>
        </p:txBody>
      </p:sp>
      <p:grpSp>
        <p:nvGrpSpPr>
          <p:cNvPr id="45" name="그룹 78"/>
          <p:cNvGrpSpPr/>
          <p:nvPr/>
        </p:nvGrpSpPr>
        <p:grpSpPr>
          <a:xfrm>
            <a:off x="2127580" y="4487241"/>
            <a:ext cx="4196064" cy="1063334"/>
            <a:chOff x="1333905" y="4732035"/>
            <a:chExt cx="4196064" cy="1063334"/>
          </a:xfrm>
        </p:grpSpPr>
        <p:cxnSp>
          <p:nvCxnSpPr>
            <p:cNvPr id="46" name="구부러진 연결선 31"/>
            <p:cNvCxnSpPr>
              <a:stCxn id="63" idx="2"/>
              <a:endCxn id="53" idx="3"/>
            </p:cNvCxnSpPr>
            <p:nvPr/>
          </p:nvCxnSpPr>
          <p:spPr>
            <a:xfrm rot="5400000">
              <a:off x="2329181" y="3736759"/>
              <a:ext cx="948627" cy="2939179"/>
            </a:xfrm>
            <a:prstGeom prst="curvedConnector2">
              <a:avLst/>
            </a:prstGeom>
            <a:noFill/>
            <a:ln w="9525" cap="flat" cmpd="sng" algn="ctr">
              <a:solidFill>
                <a:sysClr val="windowText" lastClr="000000">
                  <a:shade val="95000"/>
                  <a:satMod val="105000"/>
                </a:sysClr>
              </a:solidFill>
              <a:prstDash val="solid"/>
              <a:tailEnd type="triangle"/>
            </a:ln>
            <a:effectLst/>
          </p:spPr>
        </p:cxnSp>
        <p:sp>
          <p:nvSpPr>
            <p:cNvPr id="47" name="TextBox 46"/>
            <p:cNvSpPr txBox="1"/>
            <p:nvPr/>
          </p:nvSpPr>
          <p:spPr>
            <a:xfrm>
              <a:off x="3463890" y="5333704"/>
              <a:ext cx="2066079" cy="461665"/>
            </a:xfrm>
            <a:prstGeom prst="rect">
              <a:avLst/>
            </a:prstGeom>
            <a:noFill/>
          </p:spPr>
          <p:txBody>
            <a:bodyPr wrap="none" rtlCol="0">
              <a:spAutoFit/>
            </a:bodyPr>
            <a:lstStyle/>
            <a:p>
              <a:pPr algn="ctr">
                <a:defRPr/>
              </a:pPr>
              <a:r>
                <a:rPr lang="en-US" altLang="ko-KR" sz="2400" kern="0" dirty="0">
                  <a:solidFill>
                    <a:sysClr val="windowText" lastClr="000000"/>
                  </a:solidFill>
                  <a:latin typeface="Tahoma"/>
                </a:rPr>
                <a:t>weight * </a:t>
              </a:r>
              <a:r>
                <a:rPr lang="en-US" altLang="ko-KR" sz="2400" kern="0" dirty="0" err="1">
                  <a:solidFill>
                    <a:sysClr val="windowText" lastClr="000000"/>
                  </a:solidFill>
                  <a:latin typeface="Tahoma"/>
                </a:rPr>
                <a:t>v.rank</a:t>
              </a:r>
              <a:endParaRPr lang="ko-KR" altLang="en-US" sz="2400" kern="0" dirty="0">
                <a:solidFill>
                  <a:sysClr val="windowText" lastClr="000000"/>
                </a:solidFill>
                <a:latin typeface="Tahoma"/>
              </a:endParaRPr>
            </a:p>
          </p:txBody>
        </p:sp>
      </p:grpSp>
      <p:grpSp>
        <p:nvGrpSpPr>
          <p:cNvPr id="48" name="그룹 75"/>
          <p:cNvGrpSpPr/>
          <p:nvPr/>
        </p:nvGrpSpPr>
        <p:grpSpPr>
          <a:xfrm>
            <a:off x="1695531" y="3544246"/>
            <a:ext cx="432048" cy="2546995"/>
            <a:chOff x="901856" y="3789040"/>
            <a:chExt cx="432048" cy="2546995"/>
          </a:xfrm>
        </p:grpSpPr>
        <p:sp>
          <p:nvSpPr>
            <p:cNvPr id="49" name="직사각형 38"/>
            <p:cNvSpPr/>
            <p:nvPr/>
          </p:nvSpPr>
          <p:spPr>
            <a:xfrm>
              <a:off x="901856" y="4972285"/>
              <a:ext cx="432048"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50" name="직사각형 39"/>
            <p:cNvSpPr/>
            <p:nvPr/>
          </p:nvSpPr>
          <p:spPr>
            <a:xfrm>
              <a:off x="901856" y="3974477"/>
              <a:ext cx="432048"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51" name="직사각형 40"/>
            <p:cNvSpPr/>
            <p:nvPr/>
          </p:nvSpPr>
          <p:spPr>
            <a:xfrm>
              <a:off x="901856" y="5994767"/>
              <a:ext cx="432048"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52" name="직사각형 22"/>
            <p:cNvSpPr/>
            <p:nvPr/>
          </p:nvSpPr>
          <p:spPr>
            <a:xfrm>
              <a:off x="901856" y="4331925"/>
              <a:ext cx="432048" cy="40011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rtlCol="0" anchor="ctr"/>
            <a:lstStyle/>
            <a:p>
              <a:pPr algn="ctr">
                <a:defRPr/>
              </a:pPr>
              <a:r>
                <a:rPr lang="en-US" altLang="ko-KR" sz="2400" kern="0" dirty="0">
                  <a:solidFill>
                    <a:sysClr val="windowText" lastClr="000000"/>
                  </a:solidFill>
                  <a:latin typeface="Calibri"/>
                  <a:ea typeface="나눔고딕"/>
                </a:rPr>
                <a:t>v</a:t>
              </a:r>
              <a:endParaRPr lang="ko-KR" altLang="en-US" sz="2400" kern="0" dirty="0">
                <a:solidFill>
                  <a:sysClr val="windowText" lastClr="000000"/>
                </a:solidFill>
                <a:latin typeface="Calibri"/>
                <a:ea typeface="나눔고딕"/>
              </a:endParaRPr>
            </a:p>
          </p:txBody>
        </p:sp>
        <p:sp>
          <p:nvSpPr>
            <p:cNvPr id="53" name="직사각형 25"/>
            <p:cNvSpPr/>
            <p:nvPr/>
          </p:nvSpPr>
          <p:spPr>
            <a:xfrm>
              <a:off x="901856" y="5480607"/>
              <a:ext cx="432048" cy="400110"/>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algn="ctr">
                <a:defRPr/>
              </a:pPr>
              <a:r>
                <a:rPr lang="en-US" altLang="ko-KR" sz="2400" kern="0" dirty="0">
                  <a:solidFill>
                    <a:sysClr val="windowText" lastClr="000000"/>
                  </a:solidFill>
                  <a:latin typeface="Calibri"/>
                  <a:ea typeface="나눔고딕"/>
                </a:rPr>
                <a:t>w</a:t>
              </a:r>
              <a:endParaRPr lang="ko-KR" altLang="en-US" sz="2400" kern="0" dirty="0">
                <a:solidFill>
                  <a:sysClr val="windowText" lastClr="000000"/>
                </a:solidFill>
                <a:latin typeface="Calibri"/>
                <a:ea typeface="나눔고딕"/>
              </a:endParaRPr>
            </a:p>
          </p:txBody>
        </p:sp>
        <p:sp>
          <p:nvSpPr>
            <p:cNvPr id="54" name="직사각형 21"/>
            <p:cNvSpPr/>
            <p:nvPr/>
          </p:nvSpPr>
          <p:spPr>
            <a:xfrm>
              <a:off x="901856" y="3789040"/>
              <a:ext cx="432048" cy="2546995"/>
            </a:xfrm>
            <a:prstGeom prst="rect">
              <a:avLst/>
            </a:prstGeom>
            <a:noFill/>
            <a:ln w="9525" cap="flat" cmpd="sng" algn="ctr">
              <a:solidFill>
                <a:sysClr val="windowText" lastClr="000000">
                  <a:shade val="95000"/>
                  <a:satMod val="105000"/>
                </a:sys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cxnSp>
        <p:nvCxnSpPr>
          <p:cNvPr id="55" name="구부러진 연결선 41"/>
          <p:cNvCxnSpPr>
            <a:stCxn id="60" idx="3"/>
            <a:endCxn id="49" idx="3"/>
          </p:cNvCxnSpPr>
          <p:nvPr/>
        </p:nvCxnSpPr>
        <p:spPr>
          <a:xfrm rot="5400000">
            <a:off x="2967892" y="3646928"/>
            <a:ext cx="326256" cy="2006882"/>
          </a:xfrm>
          <a:prstGeom prst="curvedConnector2">
            <a:avLst/>
          </a:prstGeom>
          <a:noFill/>
          <a:ln w="9525" cap="flat" cmpd="sng" algn="ctr">
            <a:solidFill>
              <a:sysClr val="windowText" lastClr="000000">
                <a:shade val="95000"/>
                <a:satMod val="105000"/>
              </a:sysClr>
            </a:solidFill>
            <a:prstDash val="lgDash"/>
            <a:tailEnd type="triangle"/>
          </a:ln>
          <a:effectLst/>
        </p:spPr>
      </p:cxnSp>
      <p:cxnSp>
        <p:nvCxnSpPr>
          <p:cNvPr id="56" name="구부러진 연결선 51"/>
          <p:cNvCxnSpPr>
            <a:stCxn id="61" idx="3"/>
            <a:endCxn id="51" idx="3"/>
          </p:cNvCxnSpPr>
          <p:nvPr/>
        </p:nvCxnSpPr>
        <p:spPr>
          <a:xfrm rot="5400000">
            <a:off x="2609767" y="4005054"/>
            <a:ext cx="1348738" cy="2313113"/>
          </a:xfrm>
          <a:prstGeom prst="curvedConnector2">
            <a:avLst/>
          </a:prstGeom>
          <a:noFill/>
          <a:ln w="9525" cap="flat" cmpd="sng" algn="ctr">
            <a:solidFill>
              <a:sysClr val="windowText" lastClr="000000">
                <a:shade val="95000"/>
                <a:satMod val="105000"/>
              </a:sysClr>
            </a:solidFill>
            <a:prstDash val="lgDash"/>
            <a:tailEnd type="triangle"/>
          </a:ln>
          <a:effectLst/>
        </p:spPr>
      </p:cxnSp>
      <p:grpSp>
        <p:nvGrpSpPr>
          <p:cNvPr id="57" name="그룹 87"/>
          <p:cNvGrpSpPr/>
          <p:nvPr/>
        </p:nvGrpSpPr>
        <p:grpSpPr>
          <a:xfrm>
            <a:off x="2127579" y="4087131"/>
            <a:ext cx="3987336" cy="400110"/>
            <a:chOff x="2627783" y="4259917"/>
            <a:chExt cx="3987336" cy="400110"/>
          </a:xfrm>
        </p:grpSpPr>
        <p:cxnSp>
          <p:nvCxnSpPr>
            <p:cNvPr id="58" name="직선 화살표 연결선 29"/>
            <p:cNvCxnSpPr>
              <a:endCxn id="64" idx="1"/>
            </p:cNvCxnSpPr>
            <p:nvPr/>
          </p:nvCxnSpPr>
          <p:spPr>
            <a:xfrm>
              <a:off x="2627783" y="4459972"/>
              <a:ext cx="1683080" cy="0"/>
            </a:xfrm>
            <a:prstGeom prst="straightConnector1">
              <a:avLst/>
            </a:prstGeom>
            <a:noFill/>
            <a:ln w="9525" cap="flat" cmpd="sng" algn="ctr">
              <a:solidFill>
                <a:sysClr val="windowText" lastClr="000000">
                  <a:shade val="95000"/>
                  <a:satMod val="105000"/>
                </a:sysClr>
              </a:solidFill>
              <a:prstDash val="solid"/>
              <a:tailEnd type="triangle"/>
            </a:ln>
            <a:effectLst/>
          </p:spPr>
        </p:cxnSp>
        <p:grpSp>
          <p:nvGrpSpPr>
            <p:cNvPr id="59" name="그룹 76"/>
            <p:cNvGrpSpPr/>
            <p:nvPr/>
          </p:nvGrpSpPr>
          <p:grpSpPr>
            <a:xfrm>
              <a:off x="4310863" y="4259917"/>
              <a:ext cx="2304256" cy="400110"/>
              <a:chOff x="1693944" y="4331925"/>
              <a:chExt cx="2304256" cy="400110"/>
            </a:xfrm>
          </p:grpSpPr>
          <p:sp>
            <p:nvSpPr>
              <p:cNvPr id="60" name="직사각형 43"/>
              <p:cNvSpPr/>
              <p:nvPr/>
            </p:nvSpPr>
            <p:spPr>
              <a:xfrm rot="5400000">
                <a:off x="1817692" y="4445975"/>
                <a:ext cx="400109"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61" name="직사각형 50"/>
              <p:cNvSpPr/>
              <p:nvPr/>
            </p:nvSpPr>
            <p:spPr>
              <a:xfrm rot="5400000">
                <a:off x="2123923" y="4445975"/>
                <a:ext cx="400109"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62" name="직사각형 56"/>
              <p:cNvSpPr/>
              <p:nvPr/>
            </p:nvSpPr>
            <p:spPr>
              <a:xfrm rot="5400000">
                <a:off x="3454087" y="4445975"/>
                <a:ext cx="400109"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63" name="직사각형 27"/>
              <p:cNvSpPr/>
              <p:nvPr/>
            </p:nvSpPr>
            <p:spPr>
              <a:xfrm>
                <a:off x="2590003" y="4331925"/>
                <a:ext cx="720080" cy="40011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rtlCol="0" anchor="ctr"/>
              <a:lstStyle/>
              <a:p>
                <a:pPr algn="ctr">
                  <a:defRPr/>
                </a:pPr>
                <a:r>
                  <a:rPr lang="en-US" altLang="ko-KR" sz="2400" kern="0" dirty="0">
                    <a:solidFill>
                      <a:sysClr val="windowText" lastClr="000000"/>
                    </a:solidFill>
                    <a:latin typeface="Calibri"/>
                    <a:ea typeface="나눔고딕"/>
                  </a:rPr>
                  <a:t>&amp;w</a:t>
                </a:r>
                <a:endParaRPr lang="ko-KR" altLang="en-US" sz="2400" kern="0" dirty="0">
                  <a:solidFill>
                    <a:sysClr val="windowText" lastClr="000000"/>
                  </a:solidFill>
                  <a:latin typeface="Calibri"/>
                  <a:ea typeface="나눔고딕"/>
                </a:endParaRPr>
              </a:p>
            </p:txBody>
          </p:sp>
          <p:sp>
            <p:nvSpPr>
              <p:cNvPr id="64" name="직사각형 26"/>
              <p:cNvSpPr/>
              <p:nvPr/>
            </p:nvSpPr>
            <p:spPr>
              <a:xfrm>
                <a:off x="1693944" y="4331925"/>
                <a:ext cx="2304256" cy="400110"/>
              </a:xfrm>
              <a:prstGeom prst="rect">
                <a:avLst/>
              </a:prstGeom>
              <a:noFill/>
              <a:ln w="9525" cap="flat" cmpd="sng" algn="ctr">
                <a:solidFill>
                  <a:sysClr val="windowText" lastClr="000000">
                    <a:shade val="95000"/>
                    <a:satMod val="105000"/>
                  </a:sys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cxnSp>
        <p:nvCxnSpPr>
          <p:cNvPr id="65" name="구부러진 연결선 57"/>
          <p:cNvCxnSpPr>
            <a:stCxn id="62" idx="1"/>
            <a:endCxn id="50" idx="3"/>
          </p:cNvCxnSpPr>
          <p:nvPr/>
        </p:nvCxnSpPr>
        <p:spPr>
          <a:xfrm rot="16200000" flipV="1">
            <a:off x="3813497" y="2129772"/>
            <a:ext cx="271443" cy="3643277"/>
          </a:xfrm>
          <a:prstGeom prst="curvedConnector2">
            <a:avLst/>
          </a:prstGeom>
          <a:noFill/>
          <a:ln w="9525" cap="flat" cmpd="sng" algn="ctr">
            <a:solidFill>
              <a:sysClr val="windowText" lastClr="000000">
                <a:shade val="95000"/>
                <a:satMod val="105000"/>
              </a:sysClr>
            </a:solidFill>
            <a:prstDash val="lgDash"/>
            <a:tailEnd type="triangle"/>
          </a:ln>
          <a:effectLst/>
        </p:spPr>
      </p:cxnSp>
      <p:grpSp>
        <p:nvGrpSpPr>
          <p:cNvPr id="66" name="그룹 93"/>
          <p:cNvGrpSpPr/>
          <p:nvPr/>
        </p:nvGrpSpPr>
        <p:grpSpPr>
          <a:xfrm>
            <a:off x="2775652" y="3101467"/>
            <a:ext cx="6382071" cy="2820517"/>
            <a:chOff x="3275856" y="3175530"/>
            <a:chExt cx="6382071" cy="2820517"/>
          </a:xfrm>
        </p:grpSpPr>
        <p:sp>
          <p:nvSpPr>
            <p:cNvPr id="67" name="타원 88"/>
            <p:cNvSpPr/>
            <p:nvPr/>
          </p:nvSpPr>
          <p:spPr>
            <a:xfrm>
              <a:off x="3275856" y="3618309"/>
              <a:ext cx="508484" cy="2377738"/>
            </a:xfrm>
            <a:prstGeom prst="ellipse">
              <a:avLst/>
            </a:prstGeom>
            <a:noFill/>
            <a:ln w="38100" cap="flat" cmpd="sng" algn="ctr">
              <a:solidFill>
                <a:srgbClr val="FF0000"/>
              </a:solidFill>
              <a:prstDash val="dash"/>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68" name="TextBox 67"/>
            <p:cNvSpPr txBox="1"/>
            <p:nvPr/>
          </p:nvSpPr>
          <p:spPr>
            <a:xfrm>
              <a:off x="3615287" y="3175530"/>
              <a:ext cx="6042640" cy="461665"/>
            </a:xfrm>
            <a:prstGeom prst="rect">
              <a:avLst/>
            </a:prstGeom>
            <a:noFill/>
          </p:spPr>
          <p:txBody>
            <a:bodyPr wrap="none" rtlCol="0">
              <a:spAutoFit/>
            </a:bodyPr>
            <a:lstStyle/>
            <a:p>
              <a:pPr>
                <a:defRPr/>
              </a:pPr>
              <a:r>
                <a:rPr lang="en-US" altLang="ko-KR" sz="2400" b="1" kern="0" dirty="0">
                  <a:solidFill>
                    <a:srgbClr val="0000FF"/>
                  </a:solidFill>
                  <a:latin typeface="Tahoma"/>
                </a:rPr>
                <a:t>1. Frequent random memory accesses</a:t>
              </a:r>
              <a:endParaRPr lang="ko-KR" altLang="en-US" sz="2400" b="1" kern="0" dirty="0">
                <a:solidFill>
                  <a:srgbClr val="0000FF"/>
                </a:solidFill>
                <a:latin typeface="Tahoma"/>
              </a:endParaRPr>
            </a:p>
          </p:txBody>
        </p:sp>
      </p:grpSp>
      <p:grpSp>
        <p:nvGrpSpPr>
          <p:cNvPr id="69" name="그룹 94"/>
          <p:cNvGrpSpPr/>
          <p:nvPr/>
        </p:nvGrpSpPr>
        <p:grpSpPr>
          <a:xfrm>
            <a:off x="4067944" y="5046549"/>
            <a:ext cx="5091508" cy="1220380"/>
            <a:chOff x="4568148" y="5107165"/>
            <a:chExt cx="5091508" cy="1220380"/>
          </a:xfrm>
        </p:grpSpPr>
        <p:sp>
          <p:nvSpPr>
            <p:cNvPr id="70" name="타원 91"/>
            <p:cNvSpPr/>
            <p:nvPr/>
          </p:nvSpPr>
          <p:spPr>
            <a:xfrm>
              <a:off x="4601391" y="5107165"/>
              <a:ext cx="2378834" cy="573280"/>
            </a:xfrm>
            <a:prstGeom prst="ellipse">
              <a:avLst/>
            </a:prstGeom>
            <a:noFill/>
            <a:ln w="38100" cap="flat" cmpd="sng" algn="ctr">
              <a:solidFill>
                <a:srgbClr val="FF0000"/>
              </a:solidFill>
              <a:prstDash val="dash"/>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71" name="TextBox 70"/>
            <p:cNvSpPr txBox="1"/>
            <p:nvPr/>
          </p:nvSpPr>
          <p:spPr>
            <a:xfrm>
              <a:off x="4568148" y="5865880"/>
              <a:ext cx="5091508" cy="461665"/>
            </a:xfrm>
            <a:prstGeom prst="rect">
              <a:avLst/>
            </a:prstGeom>
            <a:noFill/>
          </p:spPr>
          <p:txBody>
            <a:bodyPr wrap="none" rtlCol="0">
              <a:spAutoFit/>
            </a:bodyPr>
            <a:lstStyle/>
            <a:p>
              <a:pPr>
                <a:defRPr/>
              </a:pPr>
              <a:r>
                <a:rPr lang="en-US" altLang="ko-KR" sz="2400" b="1" kern="0" dirty="0">
                  <a:solidFill>
                    <a:srgbClr val="0000FF"/>
                  </a:solidFill>
                  <a:latin typeface="Tahoma"/>
                </a:rPr>
                <a:t>2. Little amount of computation</a:t>
              </a:r>
              <a:endParaRPr lang="ko-KR" altLang="en-US" sz="2400" b="1" kern="0" dirty="0">
                <a:solidFill>
                  <a:srgbClr val="0000FF"/>
                </a:solidFill>
                <a:latin typeface="Tahoma"/>
              </a:endParaRPr>
            </a:p>
          </p:txBody>
        </p:sp>
      </p:grpSp>
      <p:grpSp>
        <p:nvGrpSpPr>
          <p:cNvPr id="72" name="그룹 12"/>
          <p:cNvGrpSpPr/>
          <p:nvPr/>
        </p:nvGrpSpPr>
        <p:grpSpPr>
          <a:xfrm>
            <a:off x="102248" y="4537387"/>
            <a:ext cx="1593283" cy="1314561"/>
            <a:chOff x="314421" y="4694850"/>
            <a:chExt cx="1593283" cy="1314561"/>
          </a:xfrm>
        </p:grpSpPr>
        <p:grpSp>
          <p:nvGrpSpPr>
            <p:cNvPr id="73" name="그룹 5"/>
            <p:cNvGrpSpPr/>
            <p:nvPr/>
          </p:nvGrpSpPr>
          <p:grpSpPr>
            <a:xfrm>
              <a:off x="314421" y="4694850"/>
              <a:ext cx="1224137" cy="1314561"/>
              <a:chOff x="395536" y="3645024"/>
              <a:chExt cx="1326123" cy="1314561"/>
            </a:xfrm>
          </p:grpSpPr>
          <p:sp>
            <p:nvSpPr>
              <p:cNvPr id="77" name="직사각형 2"/>
              <p:cNvSpPr/>
              <p:nvPr/>
            </p:nvSpPr>
            <p:spPr>
              <a:xfrm>
                <a:off x="395536" y="3645024"/>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algn="ctr">
                  <a:defRPr/>
                </a:pPr>
                <a:r>
                  <a:rPr lang="en-US" altLang="ko-KR" sz="1600" kern="0" dirty="0" err="1">
                    <a:solidFill>
                      <a:sysClr val="windowText" lastClr="000000"/>
                    </a:solidFill>
                    <a:latin typeface="Calibri"/>
                    <a:ea typeface="나눔고딕"/>
                  </a:rPr>
                  <a:t>w.rank</a:t>
                </a:r>
                <a:endParaRPr lang="en-US" altLang="ko-KR" sz="1600" kern="0" dirty="0">
                  <a:solidFill>
                    <a:sysClr val="windowText" lastClr="000000"/>
                  </a:solidFill>
                  <a:latin typeface="Calibri"/>
                  <a:ea typeface="나눔고딕"/>
                </a:endParaRPr>
              </a:p>
            </p:txBody>
          </p:sp>
          <p:sp>
            <p:nvSpPr>
              <p:cNvPr id="78" name="직사각형 33"/>
              <p:cNvSpPr/>
              <p:nvPr/>
            </p:nvSpPr>
            <p:spPr>
              <a:xfrm>
                <a:off x="395536" y="3973151"/>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algn="ctr">
                  <a:defRPr/>
                </a:pPr>
                <a:r>
                  <a:rPr lang="en-US" altLang="ko-KR" sz="1600" kern="0">
                    <a:solidFill>
                      <a:sysClr val="windowText" lastClr="000000"/>
                    </a:solidFill>
                    <a:latin typeface="Calibri"/>
                    <a:ea typeface="나눔고딕"/>
                  </a:rPr>
                  <a:t>w.next_rank</a:t>
                </a:r>
                <a:endParaRPr lang="en-US" altLang="ko-KR" sz="1600" kern="0" dirty="0">
                  <a:solidFill>
                    <a:sysClr val="windowText" lastClr="000000"/>
                  </a:solidFill>
                  <a:latin typeface="Calibri"/>
                  <a:ea typeface="나눔고딕"/>
                </a:endParaRPr>
              </a:p>
            </p:txBody>
          </p:sp>
          <p:sp>
            <p:nvSpPr>
              <p:cNvPr id="79" name="직사각형 34"/>
              <p:cNvSpPr/>
              <p:nvPr/>
            </p:nvSpPr>
            <p:spPr>
              <a:xfrm>
                <a:off x="395536" y="4299407"/>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algn="ctr">
                  <a:defRPr/>
                </a:pPr>
                <a:r>
                  <a:rPr lang="en-US" altLang="ko-KR" sz="1600" kern="0" dirty="0" err="1">
                    <a:solidFill>
                      <a:sysClr val="windowText" lastClr="000000"/>
                    </a:solidFill>
                    <a:latin typeface="Calibri"/>
                    <a:ea typeface="나눔고딕"/>
                  </a:rPr>
                  <a:t>w.edges</a:t>
                </a:r>
                <a:endParaRPr lang="en-US" altLang="ko-KR" sz="1600" kern="0" dirty="0">
                  <a:solidFill>
                    <a:sysClr val="windowText" lastClr="000000"/>
                  </a:solidFill>
                  <a:latin typeface="Calibri"/>
                  <a:ea typeface="나눔고딕"/>
                </a:endParaRPr>
              </a:p>
            </p:txBody>
          </p:sp>
          <p:sp>
            <p:nvSpPr>
              <p:cNvPr id="80" name="직사각형 35"/>
              <p:cNvSpPr/>
              <p:nvPr/>
            </p:nvSpPr>
            <p:spPr>
              <a:xfrm>
                <a:off x="395536" y="4631457"/>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algn="ctr">
                  <a:defRPr/>
                </a:pPr>
                <a:r>
                  <a:rPr lang="en-US" altLang="ko-KR" sz="1600" kern="0">
                    <a:solidFill>
                      <a:sysClr val="windowText" lastClr="000000"/>
                    </a:solidFill>
                    <a:latin typeface="Calibri"/>
                    <a:ea typeface="나눔고딕"/>
                  </a:rPr>
                  <a:t>…</a:t>
                </a:r>
                <a:endParaRPr lang="en-US" altLang="ko-KR" sz="1600" kern="0" dirty="0">
                  <a:solidFill>
                    <a:sysClr val="windowText" lastClr="000000"/>
                  </a:solidFill>
                  <a:latin typeface="Calibri"/>
                  <a:ea typeface="나눔고딕"/>
                </a:endParaRPr>
              </a:p>
            </p:txBody>
          </p:sp>
        </p:grpSp>
        <p:grpSp>
          <p:nvGrpSpPr>
            <p:cNvPr id="74" name="그룹 11"/>
            <p:cNvGrpSpPr/>
            <p:nvPr/>
          </p:nvGrpSpPr>
          <p:grpSpPr>
            <a:xfrm>
              <a:off x="1538558" y="4694850"/>
              <a:ext cx="369146" cy="1314561"/>
              <a:chOff x="1538558" y="4694850"/>
              <a:chExt cx="369146" cy="1314561"/>
            </a:xfrm>
          </p:grpSpPr>
          <p:cxnSp>
            <p:nvCxnSpPr>
              <p:cNvPr id="75" name="직선 연결선 8"/>
              <p:cNvCxnSpPr/>
              <p:nvPr/>
            </p:nvCxnSpPr>
            <p:spPr>
              <a:xfrm flipH="1" flipV="1">
                <a:off x="1538558" y="4694850"/>
                <a:ext cx="369146" cy="698426"/>
              </a:xfrm>
              <a:prstGeom prst="line">
                <a:avLst/>
              </a:prstGeom>
              <a:noFill/>
              <a:ln w="9525" cap="flat" cmpd="sng" algn="ctr">
                <a:solidFill>
                  <a:srgbClr val="60BD68">
                    <a:shade val="95000"/>
                    <a:satMod val="105000"/>
                  </a:srgbClr>
                </a:solidFill>
                <a:prstDash val="dash"/>
              </a:ln>
              <a:effectLst/>
            </p:spPr>
          </p:cxnSp>
          <p:cxnSp>
            <p:nvCxnSpPr>
              <p:cNvPr id="76" name="직선 연결선 10"/>
              <p:cNvCxnSpPr/>
              <p:nvPr/>
            </p:nvCxnSpPr>
            <p:spPr>
              <a:xfrm flipV="1">
                <a:off x="1538558" y="5793386"/>
                <a:ext cx="369146" cy="216025"/>
              </a:xfrm>
              <a:prstGeom prst="line">
                <a:avLst/>
              </a:prstGeom>
              <a:noFill/>
              <a:ln w="9525" cap="flat" cmpd="sng" algn="ctr">
                <a:solidFill>
                  <a:srgbClr val="60BD68">
                    <a:shade val="95000"/>
                    <a:satMod val="105000"/>
                  </a:srgbClr>
                </a:solidFill>
                <a:prstDash val="dash"/>
              </a:ln>
              <a:effectLst/>
            </p:spPr>
          </p:cxnSp>
        </p:grpSp>
      </p:grpSp>
    </p:spTree>
    <p:extLst>
      <p:ext uri="{BB962C8B-B14F-4D97-AF65-F5344CB8AC3E}">
        <p14:creationId xmlns:p14="http://schemas.microsoft.com/office/powerpoint/2010/main" val="4637543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2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fade">
                                      <p:cBhvr>
                                        <p:cTn id="12" dur="200"/>
                                        <p:tgtEl>
                                          <p:spTgt spid="48"/>
                                        </p:tgtEl>
                                      </p:cBhvr>
                                    </p:animEffect>
                                  </p:childTnLst>
                                </p:cTn>
                              </p:par>
                            </p:childTnLst>
                          </p:cTn>
                        </p:par>
                        <p:par>
                          <p:cTn id="13" fill="hold">
                            <p:stCondLst>
                              <p:cond delay="200"/>
                            </p:stCondLst>
                            <p:childTnLst>
                              <p:par>
                                <p:cTn id="14" presetID="22" presetClass="entr" presetSubtype="2" fill="hold" nodeType="afterEffect">
                                  <p:stCondLst>
                                    <p:cond delay="0"/>
                                  </p:stCondLst>
                                  <p:childTnLst>
                                    <p:set>
                                      <p:cBhvr>
                                        <p:cTn id="15" dur="1" fill="hold">
                                          <p:stCondLst>
                                            <p:cond delay="0"/>
                                          </p:stCondLst>
                                        </p:cTn>
                                        <p:tgtEl>
                                          <p:spTgt spid="72"/>
                                        </p:tgtEl>
                                        <p:attrNameLst>
                                          <p:attrName>style.visibility</p:attrName>
                                        </p:attrNameLst>
                                      </p:cBhvr>
                                      <p:to>
                                        <p:strVal val="visible"/>
                                      </p:to>
                                    </p:set>
                                    <p:animEffect transition="in" filter="wipe(right)">
                                      <p:cBhvr>
                                        <p:cTn id="16" dur="500"/>
                                        <p:tgtEl>
                                          <p:spTgt spid="7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57"/>
                                        </p:tgtEl>
                                        <p:attrNameLst>
                                          <p:attrName>style.visibility</p:attrName>
                                        </p:attrNameLst>
                                      </p:cBhvr>
                                      <p:to>
                                        <p:strVal val="visible"/>
                                      </p:to>
                                    </p:set>
                                    <p:animEffect transition="in" filter="wipe(left)">
                                      <p:cBhvr>
                                        <p:cTn id="21" dur="500"/>
                                        <p:tgtEl>
                                          <p:spTgt spid="5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55"/>
                                        </p:tgtEl>
                                        <p:attrNameLst>
                                          <p:attrName>style.visibility</p:attrName>
                                        </p:attrNameLst>
                                      </p:cBhvr>
                                      <p:to>
                                        <p:strVal val="visible"/>
                                      </p:to>
                                    </p:set>
                                    <p:animEffect transition="in" filter="wipe(up)">
                                      <p:cBhvr>
                                        <p:cTn id="26" dur="500"/>
                                        <p:tgtEl>
                                          <p:spTgt spid="55"/>
                                        </p:tgtEl>
                                      </p:cBhvr>
                                    </p:animEffect>
                                  </p:childTnLst>
                                </p:cTn>
                              </p:par>
                            </p:childTnLst>
                          </p:cTn>
                        </p:par>
                        <p:par>
                          <p:cTn id="27" fill="hold">
                            <p:stCondLst>
                              <p:cond delay="500"/>
                            </p:stCondLst>
                            <p:childTnLst>
                              <p:par>
                                <p:cTn id="28" presetID="22" presetClass="entr" presetSubtype="1" fill="hold" nodeType="afterEffect">
                                  <p:stCondLst>
                                    <p:cond delay="0"/>
                                  </p:stCondLst>
                                  <p:childTnLst>
                                    <p:set>
                                      <p:cBhvr>
                                        <p:cTn id="29" dur="1" fill="hold">
                                          <p:stCondLst>
                                            <p:cond delay="0"/>
                                          </p:stCondLst>
                                        </p:cTn>
                                        <p:tgtEl>
                                          <p:spTgt spid="56"/>
                                        </p:tgtEl>
                                        <p:attrNameLst>
                                          <p:attrName>style.visibility</p:attrName>
                                        </p:attrNameLst>
                                      </p:cBhvr>
                                      <p:to>
                                        <p:strVal val="visible"/>
                                      </p:to>
                                    </p:set>
                                    <p:animEffect transition="in" filter="wipe(up)">
                                      <p:cBhvr>
                                        <p:cTn id="30" dur="500"/>
                                        <p:tgtEl>
                                          <p:spTgt spid="56"/>
                                        </p:tgtEl>
                                      </p:cBhvr>
                                    </p:animEffect>
                                  </p:childTnLst>
                                </p:cTn>
                              </p:par>
                            </p:childTnLst>
                          </p:cTn>
                        </p:par>
                        <p:par>
                          <p:cTn id="31" fill="hold">
                            <p:stCondLst>
                              <p:cond delay="1000"/>
                            </p:stCondLst>
                            <p:childTnLst>
                              <p:par>
                                <p:cTn id="32" presetID="22" presetClass="entr" presetSubtype="1" fill="hold" nodeType="afterEffect">
                                  <p:stCondLst>
                                    <p:cond delay="0"/>
                                  </p:stCondLst>
                                  <p:childTnLst>
                                    <p:set>
                                      <p:cBhvr>
                                        <p:cTn id="33" dur="1" fill="hold">
                                          <p:stCondLst>
                                            <p:cond delay="0"/>
                                          </p:stCondLst>
                                        </p:cTn>
                                        <p:tgtEl>
                                          <p:spTgt spid="45"/>
                                        </p:tgtEl>
                                        <p:attrNameLst>
                                          <p:attrName>style.visibility</p:attrName>
                                        </p:attrNameLst>
                                      </p:cBhvr>
                                      <p:to>
                                        <p:strVal val="visible"/>
                                      </p:to>
                                    </p:set>
                                    <p:animEffect transition="in" filter="wipe(up)">
                                      <p:cBhvr>
                                        <p:cTn id="34" dur="500"/>
                                        <p:tgtEl>
                                          <p:spTgt spid="45"/>
                                        </p:tgtEl>
                                      </p:cBhvr>
                                    </p:animEffect>
                                  </p:childTnLst>
                                </p:cTn>
                              </p:par>
                            </p:childTnLst>
                          </p:cTn>
                        </p:par>
                        <p:par>
                          <p:cTn id="35" fill="hold">
                            <p:stCondLst>
                              <p:cond delay="1500"/>
                            </p:stCondLst>
                            <p:childTnLst>
                              <p:par>
                                <p:cTn id="36" presetID="22" presetClass="entr" presetSubtype="4" fill="hold" nodeType="afterEffect">
                                  <p:stCondLst>
                                    <p:cond delay="0"/>
                                  </p:stCondLst>
                                  <p:childTnLst>
                                    <p:set>
                                      <p:cBhvr>
                                        <p:cTn id="37" dur="1" fill="hold">
                                          <p:stCondLst>
                                            <p:cond delay="0"/>
                                          </p:stCondLst>
                                        </p:cTn>
                                        <p:tgtEl>
                                          <p:spTgt spid="65"/>
                                        </p:tgtEl>
                                        <p:attrNameLst>
                                          <p:attrName>style.visibility</p:attrName>
                                        </p:attrNameLst>
                                      </p:cBhvr>
                                      <p:to>
                                        <p:strVal val="visible"/>
                                      </p:to>
                                    </p:set>
                                    <p:animEffect transition="in" filter="wipe(down)">
                                      <p:cBhvr>
                                        <p:cTn id="38" dur="500"/>
                                        <p:tgtEl>
                                          <p:spTgt spid="6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66"/>
                                        </p:tgtEl>
                                        <p:attrNameLst>
                                          <p:attrName>style.visibility</p:attrName>
                                        </p:attrNameLst>
                                      </p:cBhvr>
                                      <p:to>
                                        <p:strVal val="visible"/>
                                      </p:to>
                                    </p:set>
                                    <p:animEffect transition="in" filter="fade">
                                      <p:cBhvr>
                                        <p:cTn id="43" dur="200"/>
                                        <p:tgtEl>
                                          <p:spTgt spid="6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69"/>
                                        </p:tgtEl>
                                        <p:attrNameLst>
                                          <p:attrName>style.visibility</p:attrName>
                                        </p:attrNameLst>
                                      </p:cBhvr>
                                      <p:to>
                                        <p:strVal val="visible"/>
                                      </p:to>
                                    </p:set>
                                    <p:animEffect transition="in" filter="fade">
                                      <p:cBhvr>
                                        <p:cTn id="48" dur="2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aramond" charset="0"/>
              </a:rPr>
              <a:t>Different Platforms, Different Goals</a:t>
            </a:r>
            <a:endParaRPr lang="en-US" dirty="0"/>
          </a:p>
        </p:txBody>
      </p:sp>
      <p:pic>
        <p:nvPicPr>
          <p:cNvPr id="5" name="Content Placeholder 4" descr="UK-Self-Driving-Cars.jpg"/>
          <p:cNvPicPr>
            <a:picLocks noGrp="1" noChangeAspect="1"/>
          </p:cNvPicPr>
          <p:nvPr>
            <p:ph idx="1"/>
          </p:nvPr>
        </p:nvPicPr>
        <p:blipFill>
          <a:blip r:embed="rId2">
            <a:extLst>
              <a:ext uri="{28A0092B-C50C-407E-A947-70E740481C1C}">
                <a14:useLocalDpi xmlns:a14="http://schemas.microsoft.com/office/drawing/2010/main" val="0"/>
              </a:ext>
            </a:extLst>
          </a:blip>
          <a:srcRect l="3873" r="3873"/>
          <a:stretch>
            <a:fillRect/>
          </a:stretch>
        </p:blipFill>
        <p:spPr/>
      </p:pic>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TextBox 5"/>
          <p:cNvSpPr txBox="1"/>
          <p:nvPr/>
        </p:nvSpPr>
        <p:spPr>
          <a:xfrm>
            <a:off x="1475656" y="6495147"/>
            <a:ext cx="472185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https://</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taxistartup.com</a:t>
            </a:r>
            <a:r>
              <a:rPr kumimoji="0" lang="en-US" sz="1000" b="0" i="0" u="none" strike="noStrike" kern="1200" cap="none" spc="0" normalizeH="0" baseline="0" noProof="0" dirty="0">
                <a:ln>
                  <a:noFill/>
                </a:ln>
                <a:solidFill>
                  <a:srgbClr val="000000"/>
                </a:solidFill>
                <a:effectLst/>
                <a:uLnTx/>
                <a:uFillTx/>
                <a:latin typeface="Calibri"/>
                <a:ea typeface="+mn-ea"/>
                <a:cs typeface="Calibri"/>
              </a:rPr>
              <a:t>/</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wp</a:t>
            </a:r>
            <a:r>
              <a:rPr kumimoji="0" lang="en-US" sz="1000" b="0" i="0" u="none" strike="noStrike" kern="1200" cap="none" spc="0" normalizeH="0" baseline="0" noProof="0" dirty="0">
                <a:ln>
                  <a:noFill/>
                </a:ln>
                <a:solidFill>
                  <a:srgbClr val="000000"/>
                </a:solidFill>
                <a:effectLst/>
                <a:uLnTx/>
                <a:uFillTx/>
                <a:latin typeface="Calibri"/>
                <a:ea typeface="+mn-ea"/>
                <a:cs typeface="Calibri"/>
              </a:rPr>
              <a:t>-content/uploads/2015/03/UK-Self-Driving-</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Cars.jpg</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Tree>
    <p:extLst>
      <p:ext uri="{BB962C8B-B14F-4D97-AF65-F5344CB8AC3E}">
        <p14:creationId xmlns:p14="http://schemas.microsoft.com/office/powerpoint/2010/main" val="42590990"/>
      </p:ext>
    </p:extLst>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Tesseract</a:t>
            </a:r>
            <a:r>
              <a:rPr lang="en-US" dirty="0"/>
              <a:t> System for Graph Processing</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130</a:t>
            </a:fld>
            <a:endParaRPr lang="en-US" altLang="en-US">
              <a:solidFill>
                <a:srgbClr val="000000"/>
              </a:solidFill>
            </a:endParaRPr>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1620" y="1340768"/>
            <a:ext cx="3383774" cy="2429550"/>
          </a:xfrm>
          <a:prstGeom prst="rect">
            <a:avLst/>
          </a:prstGeom>
          <a:noFill/>
          <a:extLst>
            <a:ext uri="{909E8E84-426E-40dd-AFC4-6F175D3DCCD1}">
              <a14:hiddenFill xmlns="" xmlns:a14="http://schemas.microsoft.com/office/drawing/2010/main">
                <a:solidFill>
                  <a:srgbClr val="FFFFFF"/>
                </a:solidFill>
              </a14:hiddenFill>
            </a:ext>
          </a:extLst>
        </p:spPr>
      </p:pic>
      <p:grpSp>
        <p:nvGrpSpPr>
          <p:cNvPr id="259" name="그룹 137"/>
          <p:cNvGrpSpPr/>
          <p:nvPr/>
        </p:nvGrpSpPr>
        <p:grpSpPr>
          <a:xfrm>
            <a:off x="2960548" y="2386982"/>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r>
                    <a:rPr lang="en-US" altLang="ko-KR" sz="1600" kern="0" dirty="0">
                      <a:solidFill>
                        <a:sysClr val="windowText" lastClr="000000"/>
                      </a:solidFill>
                      <a:latin typeface="Calibri"/>
                      <a:ea typeface="나눔고딕"/>
                    </a:rPr>
                    <a:t>Crossbar Network</a:t>
                  </a:r>
                  <a:endParaRPr lang="ko-KR" altLang="en-US" sz="1600" kern="0" dirty="0">
                    <a:solidFill>
                      <a:sysClr val="windowText" lastClr="000000"/>
                    </a:solidFill>
                    <a:latin typeface="Calibri"/>
                    <a:ea typeface="나눔고딕"/>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92" name="TextBox 291"/>
                <p:cNvSpPr txBox="1"/>
                <p:nvPr/>
              </p:nvSpPr>
              <p:spPr>
                <a:xfrm>
                  <a:off x="4860355" y="3916837"/>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latin typeface="Tahoma"/>
                    </a:rPr>
                    <a:t>…</a:t>
                  </a:r>
                  <a:endParaRPr lang="ko-KR" altLang="en-US" sz="2400" kern="0" dirty="0">
                    <a:solidFill>
                      <a:sysClr val="windowText" lastClr="000000"/>
                    </a:solidFill>
                    <a:latin typeface="Tahoma"/>
                  </a:endParaRPr>
                </a:p>
              </p:txBody>
            </p:sp>
            <p:sp>
              <p:nvSpPr>
                <p:cNvPr id="293" name="TextBox 292"/>
                <p:cNvSpPr txBox="1"/>
                <p:nvPr/>
              </p:nvSpPr>
              <p:spPr>
                <a:xfrm>
                  <a:off x="4860355" y="4297315"/>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latin typeface="Tahoma"/>
                    </a:rPr>
                    <a:t>…</a:t>
                  </a:r>
                  <a:endParaRPr lang="ko-KR" altLang="en-US" sz="2400" kern="0" dirty="0">
                    <a:solidFill>
                      <a:sysClr val="windowText" lastClr="000000"/>
                    </a:solidFill>
                    <a:latin typeface="Tahoma"/>
                  </a:endParaRPr>
                </a:p>
              </p:txBody>
            </p:sp>
            <p:sp>
              <p:nvSpPr>
                <p:cNvPr id="294" name="TextBox 293"/>
                <p:cNvSpPr txBox="1"/>
                <p:nvPr/>
              </p:nvSpPr>
              <p:spPr>
                <a:xfrm>
                  <a:off x="4860355" y="5096119"/>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latin typeface="Tahoma"/>
                    </a:rPr>
                    <a:t>…</a:t>
                  </a:r>
                  <a:endParaRPr lang="ko-KR" altLang="en-US" sz="2400" kern="0" dirty="0">
                    <a:solidFill>
                      <a:sysClr val="windowText" lastClr="000000"/>
                    </a:solidFill>
                    <a:latin typeface="Tahoma"/>
                  </a:endParaRPr>
                </a:p>
              </p:txBody>
            </p:sp>
            <p:sp>
              <p:nvSpPr>
                <p:cNvPr id="295" name="TextBox 294"/>
                <p:cNvSpPr txBox="1"/>
                <p:nvPr/>
              </p:nvSpPr>
              <p:spPr>
                <a:xfrm>
                  <a:off x="4860355" y="5465826"/>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latin typeface="Tahoma"/>
                    </a:rPr>
                    <a:t>…</a:t>
                  </a:r>
                  <a:endParaRPr lang="ko-KR" altLang="en-US" sz="2400" kern="0" dirty="0">
                    <a:solidFill>
                      <a:sysClr val="windowText" lastClr="000000"/>
                    </a:solidFill>
                    <a:latin typeface="Tahoma"/>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5397217"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algn="ctr">
                  <a:defRPr/>
                </a:pPr>
                <a:r>
                  <a:rPr lang="en-US" altLang="ko-KR" kern="0" dirty="0">
                    <a:solidFill>
                      <a:sysClr val="windowText" lastClr="000000"/>
                    </a:solidFill>
                    <a:latin typeface="Calibri"/>
                    <a:ea typeface="나눔고딕"/>
                  </a:rPr>
                  <a:t>DRAM Controller</a:t>
                </a:r>
                <a:endParaRPr lang="ko-KR" altLang="en-US" kern="0" dirty="0">
                  <a:solidFill>
                    <a:sysClr val="windowText" lastClr="000000"/>
                  </a:solidFill>
                  <a:latin typeface="Calibri"/>
                  <a:ea typeface="나눔고딕"/>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NI</a:t>
                </a:r>
                <a:endParaRPr lang="ko-KR" altLang="en-US" kern="0" dirty="0">
                  <a:solidFill>
                    <a:sysClr val="windowText" lastClr="000000"/>
                  </a:solidFill>
                  <a:latin typeface="Calibri"/>
                  <a:ea typeface="나눔고딕"/>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6127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sz="2000" kern="0" dirty="0">
                  <a:solidFill>
                    <a:sysClr val="windowText" lastClr="000000"/>
                  </a:solidFill>
                  <a:latin typeface="Calibri"/>
                  <a:ea typeface="나눔고딕"/>
                </a:rPr>
                <a:t>In-Order Core</a:t>
              </a:r>
              <a:endParaRPr lang="ko-KR" altLang="en-US" sz="2000" kern="0" dirty="0">
                <a:solidFill>
                  <a:sysClr val="windowText" lastClr="000000"/>
                </a:solidFill>
                <a:latin typeface="Calibri"/>
                <a:ea typeface="나눔고딕"/>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Message Queue</a:t>
              </a:r>
              <a:endParaRPr lang="ko-KR" altLang="en-US" kern="0" dirty="0">
                <a:solidFill>
                  <a:sysClr val="windowText" lastClr="000000"/>
                </a:solidFill>
                <a:latin typeface="Calibri"/>
                <a:ea typeface="나눔고딕"/>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PF Buffer</a:t>
              </a:r>
              <a:endParaRPr lang="ko-KR" altLang="en-US" kern="0" dirty="0">
                <a:solidFill>
                  <a:sysClr val="windowText" lastClr="000000"/>
                </a:solidFill>
                <a:latin typeface="Calibri"/>
                <a:ea typeface="나눔고딕"/>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MTP</a:t>
              </a:r>
              <a:endParaRPr lang="ko-KR" altLang="en-US" kern="0" dirty="0">
                <a:solidFill>
                  <a:sysClr val="windowText" lastClr="000000"/>
                </a:solidFill>
                <a:latin typeface="Calibri"/>
                <a:ea typeface="나눔고딕"/>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LP</a:t>
              </a:r>
              <a:endParaRPr lang="ko-KR" altLang="en-US" kern="0" dirty="0">
                <a:solidFill>
                  <a:sysClr val="windowText" lastClr="000000"/>
                </a:solidFill>
                <a:latin typeface="Calibri"/>
                <a:ea typeface="나눔고딕"/>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318817" y="3704795"/>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45765" y="1710657"/>
            <a:ext cx="2926699" cy="2047890"/>
            <a:chOff x="-54730" y="2022051"/>
            <a:chExt cx="2926699"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algn="ctr">
                <a:defRPr/>
              </a:pPr>
              <a:r>
                <a:rPr lang="en-US" altLang="ko-KR" sz="2000" kern="0" dirty="0">
                  <a:solidFill>
                    <a:sysClr val="windowText" lastClr="000000"/>
                  </a:solidFill>
                  <a:latin typeface="Calibri"/>
                  <a:ea typeface="나눔고딕"/>
                </a:rPr>
                <a:t>Host Processor</a:t>
              </a:r>
              <a:endParaRPr lang="ko-KR" altLang="en-US" sz="2000" kern="0" dirty="0">
                <a:solidFill>
                  <a:sysClr val="windowText" lastClr="000000"/>
                </a:solidFill>
                <a:latin typeface="Calibri"/>
                <a:ea typeface="나눔고딕"/>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3" name="TextBox 492"/>
            <p:cNvSpPr txBox="1"/>
            <p:nvPr/>
          </p:nvSpPr>
          <p:spPr>
            <a:xfrm>
              <a:off x="-54730" y="2546359"/>
              <a:ext cx="2926699" cy="861774"/>
            </a:xfrm>
            <a:prstGeom prst="rect">
              <a:avLst/>
            </a:prstGeom>
            <a:noFill/>
          </p:spPr>
          <p:txBody>
            <a:bodyPr wrap="none" rtlCol="0" anchor="ctr">
              <a:spAutoFit/>
            </a:bodyPr>
            <a:lstStyle/>
            <a:p>
              <a:pPr algn="ctr">
                <a:defRPr/>
              </a:pPr>
              <a:r>
                <a:rPr lang="en-US" altLang="ko-KR" kern="0" dirty="0">
                  <a:solidFill>
                    <a:sysClr val="windowText" lastClr="000000"/>
                  </a:solidFill>
                  <a:latin typeface="Tahoma"/>
                </a:rPr>
                <a:t>Memory-Mapped</a:t>
              </a:r>
            </a:p>
            <a:p>
              <a:pPr algn="ctr">
                <a:defRPr/>
              </a:pPr>
              <a:r>
                <a:rPr lang="en-US" altLang="ko-KR" kern="0" dirty="0">
                  <a:solidFill>
                    <a:sysClr val="windowText" lastClr="000000"/>
                  </a:solidFill>
                  <a:latin typeface="Tahoma"/>
                </a:rPr>
                <a:t>Accelerator Interface</a:t>
              </a:r>
            </a:p>
            <a:p>
              <a:pPr algn="ctr">
                <a:defRPr/>
              </a:pPr>
              <a:r>
                <a:rPr lang="en-US" altLang="ko-KR" sz="1400" kern="0" dirty="0">
                  <a:solidFill>
                    <a:sysClr val="windowText" lastClr="000000"/>
                  </a:solidFill>
                  <a:latin typeface="Tahoma"/>
                </a:rPr>
                <a:t>(</a:t>
              </a:r>
              <a:r>
                <a:rPr lang="en-US" altLang="ko-KR" sz="1400" kern="0" dirty="0" err="1">
                  <a:solidFill>
                    <a:sysClr val="windowText" lastClr="000000"/>
                  </a:solidFill>
                  <a:latin typeface="Tahoma"/>
                </a:rPr>
                <a:t>Noncacheable</a:t>
              </a:r>
              <a:r>
                <a:rPr lang="en-US" altLang="ko-KR" sz="1400" kern="0" dirty="0">
                  <a:solidFill>
                    <a:sysClr val="windowText" lastClr="000000"/>
                  </a:solidFill>
                  <a:latin typeface="Tahoma"/>
                </a:rPr>
                <a:t>, Physically Addressed)</a:t>
              </a:r>
              <a:endParaRPr lang="ko-KR" altLang="en-US" sz="1400" kern="0" dirty="0">
                <a:solidFill>
                  <a:sysClr val="windowText" lastClr="000000"/>
                </a:solidFill>
                <a:latin typeface="Tahoma"/>
              </a:endParaRPr>
            </a:p>
          </p:txBody>
        </p:sp>
      </p:grpSp>
      <p:grpSp>
        <p:nvGrpSpPr>
          <p:cNvPr id="494" name="그룹 696"/>
          <p:cNvGrpSpPr/>
          <p:nvPr/>
        </p:nvGrpSpPr>
        <p:grpSpPr>
          <a:xfrm>
            <a:off x="257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
        <p:nvSpPr>
          <p:cNvPr id="3" name="TextBox 2"/>
          <p:cNvSpPr txBox="1"/>
          <p:nvPr/>
        </p:nvSpPr>
        <p:spPr>
          <a:xfrm>
            <a:off x="775334" y="980728"/>
            <a:ext cx="7469074" cy="369332"/>
          </a:xfrm>
          <a:prstGeom prst="rect">
            <a:avLst/>
          </a:prstGeom>
          <a:noFill/>
        </p:spPr>
        <p:txBody>
          <a:bodyPr wrap="none" rtlCol="0">
            <a:spAutoFit/>
          </a:bodyPr>
          <a:lstStyle/>
          <a:p>
            <a:r>
              <a:rPr lang="en-US" dirty="0">
                <a:solidFill>
                  <a:srgbClr val="0000FF"/>
                </a:solidFill>
              </a:rPr>
              <a:t>Interconnected set of 3D-stacked </a:t>
            </a:r>
            <a:r>
              <a:rPr lang="en-US" dirty="0" err="1">
                <a:solidFill>
                  <a:srgbClr val="0000FF"/>
                </a:solidFill>
              </a:rPr>
              <a:t>memory+logic</a:t>
            </a:r>
            <a:r>
              <a:rPr lang="en-US" dirty="0">
                <a:solidFill>
                  <a:srgbClr val="0000FF"/>
                </a:solidFill>
              </a:rPr>
              <a:t> chips with simple cores</a:t>
            </a:r>
          </a:p>
        </p:txBody>
      </p:sp>
      <p:sp>
        <p:nvSpPr>
          <p:cNvPr id="5" name="TextBox 4"/>
          <p:cNvSpPr txBox="1"/>
          <p:nvPr/>
        </p:nvSpPr>
        <p:spPr>
          <a:xfrm>
            <a:off x="5868144" y="2204864"/>
            <a:ext cx="795898" cy="369332"/>
          </a:xfrm>
          <a:prstGeom prst="rect">
            <a:avLst/>
          </a:prstGeom>
          <a:noFill/>
        </p:spPr>
        <p:txBody>
          <a:bodyPr wrap="none" rtlCol="0">
            <a:spAutoFit/>
          </a:bodyPr>
          <a:lstStyle/>
          <a:p>
            <a:r>
              <a:rPr lang="en-US" b="1" dirty="0">
                <a:solidFill>
                  <a:srgbClr val="4D5494"/>
                </a:solidFill>
              </a:rPr>
              <a:t>Logic</a:t>
            </a:r>
          </a:p>
        </p:txBody>
      </p:sp>
      <p:sp>
        <p:nvSpPr>
          <p:cNvPr id="511" name="TextBox 510"/>
          <p:cNvSpPr txBox="1"/>
          <p:nvPr/>
        </p:nvSpPr>
        <p:spPr>
          <a:xfrm>
            <a:off x="5796136" y="1700808"/>
            <a:ext cx="1123437" cy="369332"/>
          </a:xfrm>
          <a:prstGeom prst="rect">
            <a:avLst/>
          </a:prstGeom>
          <a:noFill/>
        </p:spPr>
        <p:txBody>
          <a:bodyPr wrap="none" rtlCol="0">
            <a:spAutoFit/>
          </a:bodyPr>
          <a:lstStyle/>
          <a:p>
            <a:r>
              <a:rPr lang="en-US" b="1" dirty="0">
                <a:solidFill>
                  <a:srgbClr val="E5B62F"/>
                </a:solidFill>
              </a:rPr>
              <a:t>Memory</a:t>
            </a:r>
          </a:p>
        </p:txBody>
      </p:sp>
    </p:spTree>
    <p:extLst>
      <p:ext uri="{BB962C8B-B14F-4D97-AF65-F5344CB8AC3E}">
        <p14:creationId xmlns:p14="http://schemas.microsoft.com/office/powerpoint/2010/main" val="3509977840"/>
      </p:ext>
    </p:extLst>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1" name="TextBox 510"/>
          <p:cNvSpPr txBox="1"/>
          <p:nvPr/>
        </p:nvSpPr>
        <p:spPr>
          <a:xfrm>
            <a:off x="5868144" y="2204864"/>
            <a:ext cx="795898" cy="369332"/>
          </a:xfrm>
          <a:prstGeom prst="rect">
            <a:avLst/>
          </a:prstGeom>
          <a:noFill/>
        </p:spPr>
        <p:txBody>
          <a:bodyPr wrap="none" rtlCol="0">
            <a:spAutoFit/>
          </a:bodyPr>
          <a:lstStyle/>
          <a:p>
            <a:r>
              <a:rPr lang="en-US" b="1" dirty="0">
                <a:solidFill>
                  <a:srgbClr val="4D5494"/>
                </a:solidFill>
              </a:rPr>
              <a:t>Logic</a:t>
            </a:r>
          </a:p>
        </p:txBody>
      </p:sp>
      <p:sp>
        <p:nvSpPr>
          <p:cNvPr id="512" name="TextBox 511"/>
          <p:cNvSpPr txBox="1"/>
          <p:nvPr/>
        </p:nvSpPr>
        <p:spPr>
          <a:xfrm>
            <a:off x="5796136" y="1700808"/>
            <a:ext cx="1123437" cy="369332"/>
          </a:xfrm>
          <a:prstGeom prst="rect">
            <a:avLst/>
          </a:prstGeom>
          <a:noFill/>
        </p:spPr>
        <p:txBody>
          <a:bodyPr wrap="none" rtlCol="0">
            <a:spAutoFit/>
          </a:bodyPr>
          <a:lstStyle/>
          <a:p>
            <a:r>
              <a:rPr lang="en-US" b="1" dirty="0">
                <a:solidFill>
                  <a:srgbClr val="E5B62F"/>
                </a:solidFill>
              </a:rPr>
              <a:t>Memory</a:t>
            </a:r>
          </a:p>
        </p:txBody>
      </p:sp>
      <p:sp>
        <p:nvSpPr>
          <p:cNvPr id="2" name="Title 1"/>
          <p:cNvSpPr>
            <a:spLocks noGrp="1"/>
          </p:cNvSpPr>
          <p:nvPr>
            <p:ph type="title"/>
          </p:nvPr>
        </p:nvSpPr>
        <p:spPr/>
        <p:txBody>
          <a:bodyPr/>
          <a:lstStyle/>
          <a:p>
            <a:r>
              <a:rPr lang="en-US" dirty="0" err="1"/>
              <a:t>Tesseract</a:t>
            </a:r>
            <a:r>
              <a:rPr lang="en-US" dirty="0"/>
              <a:t> System for Graph Processing</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131</a:t>
            </a:fld>
            <a:endParaRPr lang="en-US" altLang="en-US">
              <a:solidFill>
                <a:srgbClr val="000000"/>
              </a:solidFill>
            </a:endParaRPr>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1620" y="1340768"/>
            <a:ext cx="3383774" cy="2429550"/>
          </a:xfrm>
          <a:prstGeom prst="rect">
            <a:avLst/>
          </a:prstGeom>
          <a:noFill/>
          <a:extLst>
            <a:ext uri="{909E8E84-426E-40dd-AFC4-6F175D3DCCD1}">
              <a14:hiddenFill xmlns="" xmlns:a14="http://schemas.microsoft.com/office/drawing/2010/main">
                <a:solidFill>
                  <a:srgbClr val="FFFFFF"/>
                </a:solidFill>
              </a14:hiddenFill>
            </a:ext>
          </a:extLst>
        </p:spPr>
      </p:pic>
      <p:grpSp>
        <p:nvGrpSpPr>
          <p:cNvPr id="259" name="그룹 137"/>
          <p:cNvGrpSpPr/>
          <p:nvPr/>
        </p:nvGrpSpPr>
        <p:grpSpPr>
          <a:xfrm>
            <a:off x="2960548" y="2386982"/>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r>
                    <a:rPr lang="en-US" altLang="ko-KR" sz="1600" kern="0" dirty="0">
                      <a:solidFill>
                        <a:sysClr val="windowText" lastClr="000000"/>
                      </a:solidFill>
                      <a:latin typeface="Calibri"/>
                      <a:ea typeface="나눔고딕"/>
                    </a:rPr>
                    <a:t>Crossbar Network</a:t>
                  </a:r>
                  <a:endParaRPr lang="ko-KR" altLang="en-US" sz="1600" kern="0" dirty="0">
                    <a:solidFill>
                      <a:sysClr val="windowText" lastClr="000000"/>
                    </a:solidFill>
                    <a:latin typeface="Calibri"/>
                    <a:ea typeface="나눔고딕"/>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92" name="TextBox 291"/>
                <p:cNvSpPr txBox="1"/>
                <p:nvPr/>
              </p:nvSpPr>
              <p:spPr>
                <a:xfrm>
                  <a:off x="4860355" y="3916837"/>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latin typeface="Tahoma"/>
                    </a:rPr>
                    <a:t>…</a:t>
                  </a:r>
                  <a:endParaRPr lang="ko-KR" altLang="en-US" sz="2400" kern="0" dirty="0">
                    <a:solidFill>
                      <a:sysClr val="windowText" lastClr="000000"/>
                    </a:solidFill>
                    <a:latin typeface="Tahoma"/>
                  </a:endParaRPr>
                </a:p>
              </p:txBody>
            </p:sp>
            <p:sp>
              <p:nvSpPr>
                <p:cNvPr id="293" name="TextBox 292"/>
                <p:cNvSpPr txBox="1"/>
                <p:nvPr/>
              </p:nvSpPr>
              <p:spPr>
                <a:xfrm>
                  <a:off x="4860355" y="4297315"/>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latin typeface="Tahoma"/>
                    </a:rPr>
                    <a:t>…</a:t>
                  </a:r>
                  <a:endParaRPr lang="ko-KR" altLang="en-US" sz="2400" kern="0" dirty="0">
                    <a:solidFill>
                      <a:sysClr val="windowText" lastClr="000000"/>
                    </a:solidFill>
                    <a:latin typeface="Tahoma"/>
                  </a:endParaRPr>
                </a:p>
              </p:txBody>
            </p:sp>
            <p:sp>
              <p:nvSpPr>
                <p:cNvPr id="294" name="TextBox 293"/>
                <p:cNvSpPr txBox="1"/>
                <p:nvPr/>
              </p:nvSpPr>
              <p:spPr>
                <a:xfrm>
                  <a:off x="4860355" y="5096119"/>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latin typeface="Tahoma"/>
                    </a:rPr>
                    <a:t>…</a:t>
                  </a:r>
                  <a:endParaRPr lang="ko-KR" altLang="en-US" sz="2400" kern="0" dirty="0">
                    <a:solidFill>
                      <a:sysClr val="windowText" lastClr="000000"/>
                    </a:solidFill>
                    <a:latin typeface="Tahoma"/>
                  </a:endParaRPr>
                </a:p>
              </p:txBody>
            </p:sp>
            <p:sp>
              <p:nvSpPr>
                <p:cNvPr id="295" name="TextBox 294"/>
                <p:cNvSpPr txBox="1"/>
                <p:nvPr/>
              </p:nvSpPr>
              <p:spPr>
                <a:xfrm>
                  <a:off x="4860355" y="5465826"/>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latin typeface="Tahoma"/>
                    </a:rPr>
                    <a:t>…</a:t>
                  </a:r>
                  <a:endParaRPr lang="ko-KR" altLang="en-US" sz="2400" kern="0" dirty="0">
                    <a:solidFill>
                      <a:sysClr val="windowText" lastClr="000000"/>
                    </a:solidFill>
                    <a:latin typeface="Tahoma"/>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5397217"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algn="ctr">
                  <a:defRPr/>
                </a:pPr>
                <a:r>
                  <a:rPr lang="en-US" altLang="ko-KR" kern="0" dirty="0">
                    <a:solidFill>
                      <a:sysClr val="windowText" lastClr="000000"/>
                    </a:solidFill>
                    <a:latin typeface="Calibri"/>
                    <a:ea typeface="나눔고딕"/>
                  </a:rPr>
                  <a:t>DRAM Controller</a:t>
                </a:r>
                <a:endParaRPr lang="ko-KR" altLang="en-US" kern="0" dirty="0">
                  <a:solidFill>
                    <a:sysClr val="windowText" lastClr="000000"/>
                  </a:solidFill>
                  <a:latin typeface="Calibri"/>
                  <a:ea typeface="나눔고딕"/>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NI</a:t>
                </a:r>
                <a:endParaRPr lang="ko-KR" altLang="en-US" kern="0" dirty="0">
                  <a:solidFill>
                    <a:sysClr val="windowText" lastClr="000000"/>
                  </a:solidFill>
                  <a:latin typeface="Calibri"/>
                  <a:ea typeface="나눔고딕"/>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6127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sz="2000" kern="0" dirty="0">
                  <a:solidFill>
                    <a:sysClr val="windowText" lastClr="000000"/>
                  </a:solidFill>
                  <a:latin typeface="Calibri"/>
                  <a:ea typeface="나눔고딕"/>
                </a:rPr>
                <a:t>In-Order Core</a:t>
              </a:r>
              <a:endParaRPr lang="ko-KR" altLang="en-US" sz="2000" kern="0" dirty="0">
                <a:solidFill>
                  <a:sysClr val="windowText" lastClr="000000"/>
                </a:solidFill>
                <a:latin typeface="Calibri"/>
                <a:ea typeface="나눔고딕"/>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Message Queue</a:t>
              </a:r>
              <a:endParaRPr lang="ko-KR" altLang="en-US" kern="0" dirty="0">
                <a:solidFill>
                  <a:sysClr val="windowText" lastClr="000000"/>
                </a:solidFill>
                <a:latin typeface="Calibri"/>
                <a:ea typeface="나눔고딕"/>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PF Buffer</a:t>
              </a:r>
              <a:endParaRPr lang="ko-KR" altLang="en-US" kern="0" dirty="0">
                <a:solidFill>
                  <a:sysClr val="windowText" lastClr="000000"/>
                </a:solidFill>
                <a:latin typeface="Calibri"/>
                <a:ea typeface="나눔고딕"/>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MTP</a:t>
              </a:r>
              <a:endParaRPr lang="ko-KR" altLang="en-US" kern="0" dirty="0">
                <a:solidFill>
                  <a:sysClr val="windowText" lastClr="000000"/>
                </a:solidFill>
                <a:latin typeface="Calibri"/>
                <a:ea typeface="나눔고딕"/>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LP</a:t>
              </a:r>
              <a:endParaRPr lang="ko-KR" altLang="en-US" kern="0" dirty="0">
                <a:solidFill>
                  <a:sysClr val="windowText" lastClr="000000"/>
                </a:solidFill>
                <a:latin typeface="Calibri"/>
                <a:ea typeface="나눔고딕"/>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318817" y="3704795"/>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45765" y="1710657"/>
            <a:ext cx="2926699" cy="2047890"/>
            <a:chOff x="-54730" y="2022051"/>
            <a:chExt cx="2926699"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algn="ctr">
                <a:defRPr/>
              </a:pPr>
              <a:r>
                <a:rPr lang="en-US" altLang="ko-KR" sz="2000" kern="0" dirty="0">
                  <a:solidFill>
                    <a:sysClr val="windowText" lastClr="000000"/>
                  </a:solidFill>
                  <a:latin typeface="Calibri"/>
                  <a:ea typeface="나눔고딕"/>
                </a:rPr>
                <a:t>Host Processor</a:t>
              </a:r>
              <a:endParaRPr lang="ko-KR" altLang="en-US" sz="2000" kern="0" dirty="0">
                <a:solidFill>
                  <a:sysClr val="windowText" lastClr="000000"/>
                </a:solidFill>
                <a:latin typeface="Calibri"/>
                <a:ea typeface="나눔고딕"/>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3" name="TextBox 492"/>
            <p:cNvSpPr txBox="1"/>
            <p:nvPr/>
          </p:nvSpPr>
          <p:spPr>
            <a:xfrm>
              <a:off x="-54730" y="2546359"/>
              <a:ext cx="2926699" cy="861774"/>
            </a:xfrm>
            <a:prstGeom prst="rect">
              <a:avLst/>
            </a:prstGeom>
            <a:noFill/>
          </p:spPr>
          <p:txBody>
            <a:bodyPr wrap="none" rtlCol="0" anchor="ctr">
              <a:spAutoFit/>
            </a:bodyPr>
            <a:lstStyle/>
            <a:p>
              <a:pPr algn="ctr">
                <a:defRPr/>
              </a:pPr>
              <a:r>
                <a:rPr lang="en-US" altLang="ko-KR" kern="0" dirty="0">
                  <a:solidFill>
                    <a:sysClr val="windowText" lastClr="000000"/>
                  </a:solidFill>
                  <a:latin typeface="Tahoma"/>
                </a:rPr>
                <a:t>Memory-Mapped</a:t>
              </a:r>
            </a:p>
            <a:p>
              <a:pPr algn="ctr">
                <a:defRPr/>
              </a:pPr>
              <a:r>
                <a:rPr lang="en-US" altLang="ko-KR" kern="0" dirty="0">
                  <a:solidFill>
                    <a:sysClr val="windowText" lastClr="000000"/>
                  </a:solidFill>
                  <a:latin typeface="Tahoma"/>
                </a:rPr>
                <a:t>Accelerator Interface</a:t>
              </a:r>
            </a:p>
            <a:p>
              <a:pPr algn="ctr">
                <a:defRPr/>
              </a:pPr>
              <a:r>
                <a:rPr lang="en-US" altLang="ko-KR" sz="1400" kern="0" dirty="0">
                  <a:solidFill>
                    <a:sysClr val="windowText" lastClr="000000"/>
                  </a:solidFill>
                  <a:latin typeface="Tahoma"/>
                </a:rPr>
                <a:t>(</a:t>
              </a:r>
              <a:r>
                <a:rPr lang="en-US" altLang="ko-KR" sz="1400" kern="0" dirty="0" err="1">
                  <a:solidFill>
                    <a:sysClr val="windowText" lastClr="000000"/>
                  </a:solidFill>
                  <a:latin typeface="Tahoma"/>
                </a:rPr>
                <a:t>Noncacheable</a:t>
              </a:r>
              <a:r>
                <a:rPr lang="en-US" altLang="ko-KR" sz="1400" kern="0" dirty="0">
                  <a:solidFill>
                    <a:sysClr val="windowText" lastClr="000000"/>
                  </a:solidFill>
                  <a:latin typeface="Tahoma"/>
                </a:rPr>
                <a:t>, Physically Addressed)</a:t>
              </a:r>
              <a:endParaRPr lang="ko-KR" altLang="en-US" sz="1400" kern="0" dirty="0">
                <a:solidFill>
                  <a:sysClr val="windowText" lastClr="000000"/>
                </a:solidFill>
                <a:latin typeface="Tahoma"/>
              </a:endParaRPr>
            </a:p>
          </p:txBody>
        </p:sp>
      </p:grpSp>
      <p:grpSp>
        <p:nvGrpSpPr>
          <p:cNvPr id="494" name="그룹 696"/>
          <p:cNvGrpSpPr/>
          <p:nvPr/>
        </p:nvGrpSpPr>
        <p:grpSpPr>
          <a:xfrm>
            <a:off x="257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
        <p:nvSpPr>
          <p:cNvPr id="515" name="직사각형 256"/>
          <p:cNvSpPr/>
          <p:nvPr/>
        </p:nvSpPr>
        <p:spPr>
          <a:xfrm>
            <a:off x="0" y="5983200"/>
            <a:ext cx="9144000" cy="874800"/>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516" name="직사각형 257"/>
          <p:cNvSpPr/>
          <p:nvPr/>
        </p:nvSpPr>
        <p:spPr>
          <a:xfrm>
            <a:off x="0" y="5398571"/>
            <a:ext cx="6022172" cy="583147"/>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517" name="직사각형 259"/>
          <p:cNvSpPr/>
          <p:nvPr/>
        </p:nvSpPr>
        <p:spPr>
          <a:xfrm>
            <a:off x="8312935" y="5400000"/>
            <a:ext cx="831065" cy="582896"/>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518" name="직사각형 2"/>
          <p:cNvSpPr/>
          <p:nvPr/>
        </p:nvSpPr>
        <p:spPr>
          <a:xfrm>
            <a:off x="0" y="-1"/>
            <a:ext cx="9144000" cy="5400000"/>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519" name="모서리가 둥근 직사각형 10"/>
          <p:cNvSpPr/>
          <p:nvPr/>
        </p:nvSpPr>
        <p:spPr>
          <a:xfrm>
            <a:off x="5461339" y="4067108"/>
            <a:ext cx="3403838" cy="1095472"/>
          </a:xfrm>
          <a:prstGeom prst="round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2400" kern="0" dirty="0">
                <a:solidFill>
                  <a:sysClr val="windowText" lastClr="000000"/>
                </a:solidFill>
                <a:latin typeface="Calibri"/>
                <a:ea typeface="나눔고딕"/>
              </a:rPr>
              <a:t>Communications via</a:t>
            </a:r>
            <a:br>
              <a:rPr lang="en-US" altLang="ko-KR" sz="2400" kern="0" dirty="0">
                <a:solidFill>
                  <a:sysClr val="windowText" lastClr="000000"/>
                </a:solidFill>
                <a:latin typeface="Calibri"/>
                <a:ea typeface="나눔고딕"/>
              </a:rPr>
            </a:br>
            <a:r>
              <a:rPr lang="en-US" altLang="ko-KR" sz="2400" kern="0" dirty="0">
                <a:solidFill>
                  <a:sysClr val="windowText" lastClr="000000"/>
                </a:solidFill>
                <a:latin typeface="Calibri"/>
                <a:ea typeface="나눔고딕"/>
              </a:rPr>
              <a:t>Remote Function Calls</a:t>
            </a:r>
            <a:endParaRPr lang="ko-KR" altLang="en-US" sz="2400" kern="0" dirty="0">
              <a:solidFill>
                <a:sysClr val="windowText" lastClr="000000"/>
              </a:solidFill>
              <a:latin typeface="Calibri"/>
              <a:ea typeface="나눔고딕"/>
            </a:endParaRPr>
          </a:p>
        </p:txBody>
      </p:sp>
    </p:spTree>
    <p:extLst>
      <p:ext uri="{BB962C8B-B14F-4D97-AF65-F5344CB8AC3E}">
        <p14:creationId xmlns:p14="http://schemas.microsoft.com/office/powerpoint/2010/main" val="4163237931"/>
      </p:ext>
    </p:extLst>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1" name="TextBox 510"/>
          <p:cNvSpPr txBox="1"/>
          <p:nvPr/>
        </p:nvSpPr>
        <p:spPr>
          <a:xfrm>
            <a:off x="5868144" y="2204864"/>
            <a:ext cx="795898" cy="369332"/>
          </a:xfrm>
          <a:prstGeom prst="rect">
            <a:avLst/>
          </a:prstGeom>
          <a:noFill/>
        </p:spPr>
        <p:txBody>
          <a:bodyPr wrap="none" rtlCol="0">
            <a:spAutoFit/>
          </a:bodyPr>
          <a:lstStyle/>
          <a:p>
            <a:r>
              <a:rPr lang="en-US" b="1" dirty="0">
                <a:solidFill>
                  <a:srgbClr val="4D5494"/>
                </a:solidFill>
              </a:rPr>
              <a:t>Logic</a:t>
            </a:r>
          </a:p>
        </p:txBody>
      </p:sp>
      <p:sp>
        <p:nvSpPr>
          <p:cNvPr id="512" name="TextBox 511"/>
          <p:cNvSpPr txBox="1"/>
          <p:nvPr/>
        </p:nvSpPr>
        <p:spPr>
          <a:xfrm>
            <a:off x="5796136" y="1700808"/>
            <a:ext cx="1123437" cy="369332"/>
          </a:xfrm>
          <a:prstGeom prst="rect">
            <a:avLst/>
          </a:prstGeom>
          <a:noFill/>
        </p:spPr>
        <p:txBody>
          <a:bodyPr wrap="none" rtlCol="0">
            <a:spAutoFit/>
          </a:bodyPr>
          <a:lstStyle/>
          <a:p>
            <a:r>
              <a:rPr lang="en-US" b="1" dirty="0">
                <a:solidFill>
                  <a:srgbClr val="E5B62F"/>
                </a:solidFill>
              </a:rPr>
              <a:t>Memory</a:t>
            </a:r>
          </a:p>
        </p:txBody>
      </p:sp>
      <p:sp>
        <p:nvSpPr>
          <p:cNvPr id="2" name="Title 1"/>
          <p:cNvSpPr>
            <a:spLocks noGrp="1"/>
          </p:cNvSpPr>
          <p:nvPr>
            <p:ph type="title"/>
          </p:nvPr>
        </p:nvSpPr>
        <p:spPr/>
        <p:txBody>
          <a:bodyPr/>
          <a:lstStyle/>
          <a:p>
            <a:r>
              <a:rPr lang="en-US" dirty="0" err="1"/>
              <a:t>Tesseract</a:t>
            </a:r>
            <a:r>
              <a:rPr lang="en-US" dirty="0"/>
              <a:t> System for Graph Processing</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132</a:t>
            </a:fld>
            <a:endParaRPr lang="en-US" altLang="en-US">
              <a:solidFill>
                <a:srgbClr val="000000"/>
              </a:solidFill>
            </a:endParaRPr>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1620" y="1340768"/>
            <a:ext cx="3383774" cy="2429550"/>
          </a:xfrm>
          <a:prstGeom prst="rect">
            <a:avLst/>
          </a:prstGeom>
          <a:noFill/>
          <a:extLst>
            <a:ext uri="{909E8E84-426E-40dd-AFC4-6F175D3DCCD1}">
              <a14:hiddenFill xmlns="" xmlns:a14="http://schemas.microsoft.com/office/drawing/2010/main">
                <a:solidFill>
                  <a:srgbClr val="FFFFFF"/>
                </a:solidFill>
              </a14:hiddenFill>
            </a:ext>
          </a:extLst>
        </p:spPr>
      </p:pic>
      <p:grpSp>
        <p:nvGrpSpPr>
          <p:cNvPr id="259" name="그룹 137"/>
          <p:cNvGrpSpPr/>
          <p:nvPr/>
        </p:nvGrpSpPr>
        <p:grpSpPr>
          <a:xfrm>
            <a:off x="2960548" y="2386982"/>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r>
                    <a:rPr lang="en-US" altLang="ko-KR" sz="1600" kern="0" dirty="0">
                      <a:solidFill>
                        <a:sysClr val="windowText" lastClr="000000"/>
                      </a:solidFill>
                      <a:latin typeface="Calibri"/>
                      <a:ea typeface="나눔고딕"/>
                    </a:rPr>
                    <a:t>Crossbar Network</a:t>
                  </a:r>
                  <a:endParaRPr lang="ko-KR" altLang="en-US" sz="1600" kern="0" dirty="0">
                    <a:solidFill>
                      <a:sysClr val="windowText" lastClr="000000"/>
                    </a:solidFill>
                    <a:latin typeface="Calibri"/>
                    <a:ea typeface="나눔고딕"/>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92" name="TextBox 291"/>
                <p:cNvSpPr txBox="1"/>
                <p:nvPr/>
              </p:nvSpPr>
              <p:spPr>
                <a:xfrm>
                  <a:off x="4860355" y="3916837"/>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latin typeface="Tahoma"/>
                    </a:rPr>
                    <a:t>…</a:t>
                  </a:r>
                  <a:endParaRPr lang="ko-KR" altLang="en-US" sz="2400" kern="0" dirty="0">
                    <a:solidFill>
                      <a:sysClr val="windowText" lastClr="000000"/>
                    </a:solidFill>
                    <a:latin typeface="Tahoma"/>
                  </a:endParaRPr>
                </a:p>
              </p:txBody>
            </p:sp>
            <p:sp>
              <p:nvSpPr>
                <p:cNvPr id="293" name="TextBox 292"/>
                <p:cNvSpPr txBox="1"/>
                <p:nvPr/>
              </p:nvSpPr>
              <p:spPr>
                <a:xfrm>
                  <a:off x="4860355" y="4297315"/>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latin typeface="Tahoma"/>
                    </a:rPr>
                    <a:t>…</a:t>
                  </a:r>
                  <a:endParaRPr lang="ko-KR" altLang="en-US" sz="2400" kern="0" dirty="0">
                    <a:solidFill>
                      <a:sysClr val="windowText" lastClr="000000"/>
                    </a:solidFill>
                    <a:latin typeface="Tahoma"/>
                  </a:endParaRPr>
                </a:p>
              </p:txBody>
            </p:sp>
            <p:sp>
              <p:nvSpPr>
                <p:cNvPr id="294" name="TextBox 293"/>
                <p:cNvSpPr txBox="1"/>
                <p:nvPr/>
              </p:nvSpPr>
              <p:spPr>
                <a:xfrm>
                  <a:off x="4860355" y="5096119"/>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latin typeface="Tahoma"/>
                    </a:rPr>
                    <a:t>…</a:t>
                  </a:r>
                  <a:endParaRPr lang="ko-KR" altLang="en-US" sz="2400" kern="0" dirty="0">
                    <a:solidFill>
                      <a:sysClr val="windowText" lastClr="000000"/>
                    </a:solidFill>
                    <a:latin typeface="Tahoma"/>
                  </a:endParaRPr>
                </a:p>
              </p:txBody>
            </p:sp>
            <p:sp>
              <p:nvSpPr>
                <p:cNvPr id="295" name="TextBox 294"/>
                <p:cNvSpPr txBox="1"/>
                <p:nvPr/>
              </p:nvSpPr>
              <p:spPr>
                <a:xfrm>
                  <a:off x="4860355" y="5465826"/>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latin typeface="Tahoma"/>
                    </a:rPr>
                    <a:t>…</a:t>
                  </a:r>
                  <a:endParaRPr lang="ko-KR" altLang="en-US" sz="2400" kern="0" dirty="0">
                    <a:solidFill>
                      <a:sysClr val="windowText" lastClr="000000"/>
                    </a:solidFill>
                    <a:latin typeface="Tahoma"/>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5397217"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algn="ctr">
                  <a:defRPr/>
                </a:pPr>
                <a:r>
                  <a:rPr lang="en-US" altLang="ko-KR" kern="0" dirty="0">
                    <a:solidFill>
                      <a:sysClr val="windowText" lastClr="000000"/>
                    </a:solidFill>
                    <a:latin typeface="Calibri"/>
                    <a:ea typeface="나눔고딕"/>
                  </a:rPr>
                  <a:t>DRAM Controller</a:t>
                </a:r>
                <a:endParaRPr lang="ko-KR" altLang="en-US" kern="0" dirty="0">
                  <a:solidFill>
                    <a:sysClr val="windowText" lastClr="000000"/>
                  </a:solidFill>
                  <a:latin typeface="Calibri"/>
                  <a:ea typeface="나눔고딕"/>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NI</a:t>
                </a:r>
                <a:endParaRPr lang="ko-KR" altLang="en-US" kern="0" dirty="0">
                  <a:solidFill>
                    <a:sysClr val="windowText" lastClr="000000"/>
                  </a:solidFill>
                  <a:latin typeface="Calibri"/>
                  <a:ea typeface="나눔고딕"/>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6127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sz="2000" kern="0" dirty="0">
                  <a:solidFill>
                    <a:sysClr val="windowText" lastClr="000000"/>
                  </a:solidFill>
                  <a:latin typeface="Calibri"/>
                  <a:ea typeface="나눔고딕"/>
                </a:rPr>
                <a:t>In-Order Core</a:t>
              </a:r>
              <a:endParaRPr lang="ko-KR" altLang="en-US" sz="2000" kern="0" dirty="0">
                <a:solidFill>
                  <a:sysClr val="windowText" lastClr="000000"/>
                </a:solidFill>
                <a:latin typeface="Calibri"/>
                <a:ea typeface="나눔고딕"/>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Message Queue</a:t>
              </a:r>
              <a:endParaRPr lang="ko-KR" altLang="en-US" kern="0" dirty="0">
                <a:solidFill>
                  <a:sysClr val="windowText" lastClr="000000"/>
                </a:solidFill>
                <a:latin typeface="Calibri"/>
                <a:ea typeface="나눔고딕"/>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PF Buffer</a:t>
              </a:r>
              <a:endParaRPr lang="ko-KR" altLang="en-US" kern="0" dirty="0">
                <a:solidFill>
                  <a:sysClr val="windowText" lastClr="000000"/>
                </a:solidFill>
                <a:latin typeface="Calibri"/>
                <a:ea typeface="나눔고딕"/>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MTP</a:t>
              </a:r>
              <a:endParaRPr lang="ko-KR" altLang="en-US" kern="0" dirty="0">
                <a:solidFill>
                  <a:sysClr val="windowText" lastClr="000000"/>
                </a:solidFill>
                <a:latin typeface="Calibri"/>
                <a:ea typeface="나눔고딕"/>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LP</a:t>
              </a:r>
              <a:endParaRPr lang="ko-KR" altLang="en-US" kern="0" dirty="0">
                <a:solidFill>
                  <a:sysClr val="windowText" lastClr="000000"/>
                </a:solidFill>
                <a:latin typeface="Calibri"/>
                <a:ea typeface="나눔고딕"/>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318817" y="3704795"/>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45765" y="1710657"/>
            <a:ext cx="2926699" cy="2047890"/>
            <a:chOff x="-54730" y="2022051"/>
            <a:chExt cx="2926699"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algn="ctr">
                <a:defRPr/>
              </a:pPr>
              <a:r>
                <a:rPr lang="en-US" altLang="ko-KR" sz="2000" kern="0" dirty="0">
                  <a:solidFill>
                    <a:sysClr val="windowText" lastClr="000000"/>
                  </a:solidFill>
                  <a:latin typeface="Calibri"/>
                  <a:ea typeface="나눔고딕"/>
                </a:rPr>
                <a:t>Host Processor</a:t>
              </a:r>
              <a:endParaRPr lang="ko-KR" altLang="en-US" sz="2000" kern="0" dirty="0">
                <a:solidFill>
                  <a:sysClr val="windowText" lastClr="000000"/>
                </a:solidFill>
                <a:latin typeface="Calibri"/>
                <a:ea typeface="나눔고딕"/>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3" name="TextBox 492"/>
            <p:cNvSpPr txBox="1"/>
            <p:nvPr/>
          </p:nvSpPr>
          <p:spPr>
            <a:xfrm>
              <a:off x="-54730" y="2546359"/>
              <a:ext cx="2926699" cy="861774"/>
            </a:xfrm>
            <a:prstGeom prst="rect">
              <a:avLst/>
            </a:prstGeom>
            <a:noFill/>
          </p:spPr>
          <p:txBody>
            <a:bodyPr wrap="none" rtlCol="0" anchor="ctr">
              <a:spAutoFit/>
            </a:bodyPr>
            <a:lstStyle/>
            <a:p>
              <a:pPr algn="ctr">
                <a:defRPr/>
              </a:pPr>
              <a:r>
                <a:rPr lang="en-US" altLang="ko-KR" kern="0" dirty="0">
                  <a:solidFill>
                    <a:sysClr val="windowText" lastClr="000000"/>
                  </a:solidFill>
                  <a:latin typeface="Tahoma"/>
                </a:rPr>
                <a:t>Memory-Mapped</a:t>
              </a:r>
            </a:p>
            <a:p>
              <a:pPr algn="ctr">
                <a:defRPr/>
              </a:pPr>
              <a:r>
                <a:rPr lang="en-US" altLang="ko-KR" kern="0" dirty="0">
                  <a:solidFill>
                    <a:sysClr val="windowText" lastClr="000000"/>
                  </a:solidFill>
                  <a:latin typeface="Tahoma"/>
                </a:rPr>
                <a:t>Accelerator Interface</a:t>
              </a:r>
            </a:p>
            <a:p>
              <a:pPr algn="ctr">
                <a:defRPr/>
              </a:pPr>
              <a:r>
                <a:rPr lang="en-US" altLang="ko-KR" sz="1400" kern="0" dirty="0">
                  <a:solidFill>
                    <a:sysClr val="windowText" lastClr="000000"/>
                  </a:solidFill>
                  <a:latin typeface="Tahoma"/>
                </a:rPr>
                <a:t>(</a:t>
              </a:r>
              <a:r>
                <a:rPr lang="en-US" altLang="ko-KR" sz="1400" kern="0" dirty="0" err="1">
                  <a:solidFill>
                    <a:sysClr val="windowText" lastClr="000000"/>
                  </a:solidFill>
                  <a:latin typeface="Tahoma"/>
                </a:rPr>
                <a:t>Noncacheable</a:t>
              </a:r>
              <a:r>
                <a:rPr lang="en-US" altLang="ko-KR" sz="1400" kern="0" dirty="0">
                  <a:solidFill>
                    <a:sysClr val="windowText" lastClr="000000"/>
                  </a:solidFill>
                  <a:latin typeface="Tahoma"/>
                </a:rPr>
                <a:t>, Physically Addressed)</a:t>
              </a:r>
              <a:endParaRPr lang="ko-KR" altLang="en-US" sz="1400" kern="0" dirty="0">
                <a:solidFill>
                  <a:sysClr val="windowText" lastClr="000000"/>
                </a:solidFill>
                <a:latin typeface="Tahoma"/>
              </a:endParaRPr>
            </a:p>
          </p:txBody>
        </p:sp>
      </p:grpSp>
      <p:grpSp>
        <p:nvGrpSpPr>
          <p:cNvPr id="494" name="그룹 696"/>
          <p:cNvGrpSpPr/>
          <p:nvPr/>
        </p:nvGrpSpPr>
        <p:grpSpPr>
          <a:xfrm>
            <a:off x="257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
        <p:nvSpPr>
          <p:cNvPr id="515" name="직사각형 2"/>
          <p:cNvSpPr/>
          <p:nvPr/>
        </p:nvSpPr>
        <p:spPr>
          <a:xfrm>
            <a:off x="0" y="1"/>
            <a:ext cx="9144000" cy="4086000"/>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516" name="직사각형 256"/>
          <p:cNvSpPr/>
          <p:nvPr/>
        </p:nvSpPr>
        <p:spPr>
          <a:xfrm>
            <a:off x="0" y="5400000"/>
            <a:ext cx="9144000" cy="1458000"/>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517" name="직사각형 257"/>
          <p:cNvSpPr/>
          <p:nvPr/>
        </p:nvSpPr>
        <p:spPr>
          <a:xfrm>
            <a:off x="0" y="4086000"/>
            <a:ext cx="6413494" cy="1314000"/>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518" name="직사각형 259"/>
          <p:cNvSpPr/>
          <p:nvPr/>
        </p:nvSpPr>
        <p:spPr>
          <a:xfrm>
            <a:off x="8312935" y="4086000"/>
            <a:ext cx="831065" cy="1314000"/>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519" name="모서리가 둥근 직사각형 10"/>
          <p:cNvSpPr/>
          <p:nvPr/>
        </p:nvSpPr>
        <p:spPr>
          <a:xfrm>
            <a:off x="6313610" y="3214446"/>
            <a:ext cx="2087858" cy="563984"/>
          </a:xfrm>
          <a:prstGeom prst="round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2400" kern="0" dirty="0">
                <a:solidFill>
                  <a:sysClr val="windowText" lastClr="000000"/>
                </a:solidFill>
                <a:latin typeface="Calibri"/>
                <a:ea typeface="나눔고딕"/>
              </a:rPr>
              <a:t>Prefetching</a:t>
            </a:r>
            <a:endParaRPr lang="ko-KR" altLang="en-US" sz="2400" kern="0" dirty="0">
              <a:solidFill>
                <a:sysClr val="windowText" lastClr="000000"/>
              </a:solidFill>
              <a:latin typeface="Calibri"/>
              <a:ea typeface="나눔고딕"/>
            </a:endParaRPr>
          </a:p>
        </p:txBody>
      </p:sp>
    </p:spTree>
    <p:extLst>
      <p:ext uri="{BB962C8B-B14F-4D97-AF65-F5344CB8AC3E}">
        <p14:creationId xmlns:p14="http://schemas.microsoft.com/office/powerpoint/2010/main" val="227148492"/>
      </p:ext>
    </p:extLst>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Evaluated Systems</a:t>
            </a:r>
          </a:p>
        </p:txBody>
      </p:sp>
      <p:sp>
        <p:nvSpPr>
          <p:cNvPr id="4" name="Slide Number Placeholder 3"/>
          <p:cNvSpPr>
            <a:spLocks noGrp="1"/>
          </p:cNvSpPr>
          <p:nvPr>
            <p:ph type="sldNum" sz="quarter" idx="11"/>
          </p:nvPr>
        </p:nvSpPr>
        <p:spPr>
          <a:xfrm>
            <a:off x="7046912" y="6284168"/>
            <a:ext cx="2133600" cy="457200"/>
          </a:xfrm>
        </p:spPr>
        <p:txBody>
          <a:bodyPr/>
          <a:lstStyle/>
          <a:p>
            <a:fld id="{323594FA-E141-4234-AE05-360401972BE7}" type="slidenum">
              <a:rPr lang="en-US" altLang="en-US" smtClean="0">
                <a:solidFill>
                  <a:srgbClr val="000000"/>
                </a:solidFill>
              </a:rPr>
              <a:pPr/>
              <a:t>133</a:t>
            </a:fld>
            <a:endParaRPr lang="en-US" altLang="en-US">
              <a:solidFill>
                <a:srgbClr val="000000"/>
              </a:solidFill>
            </a:endParaRPr>
          </a:p>
        </p:txBody>
      </p:sp>
      <p:grpSp>
        <p:nvGrpSpPr>
          <p:cNvPr id="245" name="그룹 9"/>
          <p:cNvGrpSpPr/>
          <p:nvPr/>
        </p:nvGrpSpPr>
        <p:grpSpPr>
          <a:xfrm>
            <a:off x="4753793" y="1140133"/>
            <a:ext cx="1662216" cy="4531606"/>
            <a:chOff x="4753793" y="1340768"/>
            <a:chExt cx="1662216" cy="4531606"/>
          </a:xfrm>
        </p:grpSpPr>
        <p:sp>
          <p:nvSpPr>
            <p:cNvPr id="246" name="TextBox 245"/>
            <p:cNvSpPr txBox="1"/>
            <p:nvPr/>
          </p:nvSpPr>
          <p:spPr>
            <a:xfrm>
              <a:off x="4922700" y="1340768"/>
              <a:ext cx="1324402" cy="461665"/>
            </a:xfrm>
            <a:prstGeom prst="rect">
              <a:avLst/>
            </a:prstGeom>
            <a:noFill/>
          </p:spPr>
          <p:txBody>
            <a:bodyPr wrap="none" rtlCol="0" anchor="ctr">
              <a:spAutoFit/>
            </a:bodyPr>
            <a:lstStyle/>
            <a:p>
              <a:pPr algn="ctr">
                <a:defRPr/>
              </a:pPr>
              <a:r>
                <a:rPr lang="en-US" altLang="ko-KR" sz="2400" kern="0" dirty="0">
                  <a:solidFill>
                    <a:sysClr val="windowText" lastClr="000000"/>
                  </a:solidFill>
                  <a:latin typeface="Tahoma"/>
                </a:rPr>
                <a:t>HMC-MC</a:t>
              </a:r>
              <a:endParaRPr lang="ko-KR" altLang="en-US" sz="2400" kern="0" dirty="0">
                <a:solidFill>
                  <a:sysClr val="windowText" lastClr="000000"/>
                </a:solidFill>
                <a:latin typeface="Tahoma"/>
              </a:endParaRPr>
            </a:p>
          </p:txBody>
        </p:sp>
        <p:grpSp>
          <p:nvGrpSpPr>
            <p:cNvPr id="247" name="그룹 530"/>
            <p:cNvGrpSpPr/>
            <p:nvPr/>
          </p:nvGrpSpPr>
          <p:grpSpPr>
            <a:xfrm>
              <a:off x="4753793" y="2137755"/>
              <a:ext cx="1662216" cy="3734619"/>
              <a:chOff x="4986958" y="2155226"/>
              <a:chExt cx="1662216" cy="3734619"/>
            </a:xfrm>
          </p:grpSpPr>
          <p:grpSp>
            <p:nvGrpSpPr>
              <p:cNvPr id="248" name="그룹 234"/>
              <p:cNvGrpSpPr/>
              <p:nvPr/>
            </p:nvGrpSpPr>
            <p:grpSpPr>
              <a:xfrm rot="5400000">
                <a:off x="4986919" y="3188862"/>
                <a:ext cx="1660086" cy="1660007"/>
                <a:chOff x="2733859" y="2420936"/>
                <a:chExt cx="2016223" cy="2016129"/>
              </a:xfrm>
            </p:grpSpPr>
            <p:sp>
              <p:nvSpPr>
                <p:cNvPr id="283" name="직사각형 271"/>
                <p:cNvSpPr/>
                <p:nvPr/>
              </p:nvSpPr>
              <p:spPr>
                <a:xfrm rot="16200000">
                  <a:off x="2733907" y="2420889"/>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400" kern="0" dirty="0">
                      <a:solidFill>
                        <a:sysClr val="windowText" lastClr="000000"/>
                      </a:solidFill>
                      <a:latin typeface="Calibri"/>
                      <a:ea typeface="나눔고딕"/>
                    </a:rPr>
                    <a:t>128</a:t>
                  </a:r>
                  <a:br>
                    <a:rPr lang="en-US" altLang="ko-KR" sz="1400" kern="0" dirty="0">
                      <a:solidFill>
                        <a:sysClr val="windowText" lastClr="000000"/>
                      </a:solidFill>
                      <a:latin typeface="Calibri"/>
                      <a:ea typeface="나눔고딕"/>
                    </a:rPr>
                  </a:br>
                  <a:r>
                    <a:rPr lang="en-US" altLang="ko-KR" sz="1400" kern="0" spc="-100" dirty="0">
                      <a:solidFill>
                        <a:sysClr val="windowText" lastClr="000000"/>
                      </a:solidFill>
                      <a:latin typeface="Calibri"/>
                      <a:ea typeface="나눔고딕"/>
                    </a:rPr>
                    <a:t>In-Order</a:t>
                  </a:r>
                </a:p>
                <a:p>
                  <a:pPr algn="ctr">
                    <a:defRPr/>
                  </a:pPr>
                  <a:r>
                    <a:rPr lang="en-US" altLang="ko-KR" sz="1400" kern="0" dirty="0">
                      <a:solidFill>
                        <a:sysClr val="windowText" lastClr="000000"/>
                      </a:solidFill>
                      <a:latin typeface="Calibri"/>
                      <a:ea typeface="나눔고딕"/>
                    </a:rPr>
                    <a:t>2GHz</a:t>
                  </a:r>
                  <a:endParaRPr lang="ko-KR" altLang="en-US" sz="1400" kern="0" dirty="0">
                    <a:solidFill>
                      <a:sysClr val="windowText" lastClr="000000"/>
                    </a:solidFill>
                    <a:latin typeface="Calibri"/>
                    <a:ea typeface="나눔고딕"/>
                  </a:endParaRPr>
                </a:p>
              </p:txBody>
            </p:sp>
            <p:sp>
              <p:nvSpPr>
                <p:cNvPr id="284" name="직사각형 272"/>
                <p:cNvSpPr/>
                <p:nvPr/>
              </p:nvSpPr>
              <p:spPr>
                <a:xfrm rot="16200000">
                  <a:off x="3886034" y="2420889"/>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400" kern="0" dirty="0">
                      <a:solidFill>
                        <a:sysClr val="windowText" lastClr="000000"/>
                      </a:solidFill>
                      <a:latin typeface="Calibri"/>
                      <a:ea typeface="나눔고딕"/>
                    </a:rPr>
                    <a:t>128</a:t>
                  </a:r>
                  <a:br>
                    <a:rPr lang="en-US" altLang="ko-KR" sz="1400" kern="0" dirty="0">
                      <a:solidFill>
                        <a:sysClr val="windowText" lastClr="000000"/>
                      </a:solidFill>
                      <a:latin typeface="Calibri"/>
                      <a:ea typeface="나눔고딕"/>
                    </a:rPr>
                  </a:br>
                  <a:r>
                    <a:rPr lang="en-US" altLang="ko-KR" sz="1400" kern="0" spc="-100" dirty="0">
                      <a:solidFill>
                        <a:sysClr val="windowText" lastClr="000000"/>
                      </a:solidFill>
                      <a:latin typeface="Calibri"/>
                      <a:ea typeface="나눔고딕"/>
                    </a:rPr>
                    <a:t>In-Order</a:t>
                  </a:r>
                </a:p>
                <a:p>
                  <a:pPr algn="ctr">
                    <a:defRPr/>
                  </a:pPr>
                  <a:r>
                    <a:rPr lang="en-US" altLang="ko-KR" sz="1400" kern="0" dirty="0">
                      <a:solidFill>
                        <a:sysClr val="windowText" lastClr="000000"/>
                      </a:solidFill>
                      <a:latin typeface="Calibri"/>
                      <a:ea typeface="나눔고딕"/>
                    </a:rPr>
                    <a:t>2GHz</a:t>
                  </a:r>
                  <a:endParaRPr lang="ko-KR" altLang="en-US" sz="1400" kern="0" dirty="0">
                    <a:solidFill>
                      <a:sysClr val="windowText" lastClr="000000"/>
                    </a:solidFill>
                    <a:latin typeface="Calibri"/>
                    <a:ea typeface="나눔고딕"/>
                  </a:endParaRPr>
                </a:p>
              </p:txBody>
            </p:sp>
            <p:sp>
              <p:nvSpPr>
                <p:cNvPr id="285" name="직사각형 273"/>
                <p:cNvSpPr/>
                <p:nvPr/>
              </p:nvSpPr>
              <p:spPr>
                <a:xfrm rot="16200000">
                  <a:off x="3886034"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400" kern="0" dirty="0">
                      <a:solidFill>
                        <a:sysClr val="windowText" lastClr="000000"/>
                      </a:solidFill>
                      <a:latin typeface="Calibri"/>
                      <a:ea typeface="나눔고딕"/>
                    </a:rPr>
                    <a:t>128</a:t>
                  </a:r>
                  <a:br>
                    <a:rPr lang="en-US" altLang="ko-KR" sz="1400" kern="0" dirty="0">
                      <a:solidFill>
                        <a:sysClr val="windowText" lastClr="000000"/>
                      </a:solidFill>
                      <a:latin typeface="Calibri"/>
                      <a:ea typeface="나눔고딕"/>
                    </a:rPr>
                  </a:br>
                  <a:r>
                    <a:rPr lang="en-US" altLang="ko-KR" sz="1400" kern="0" spc="-100" dirty="0">
                      <a:solidFill>
                        <a:sysClr val="windowText" lastClr="000000"/>
                      </a:solidFill>
                      <a:latin typeface="Calibri"/>
                      <a:ea typeface="나눔고딕"/>
                    </a:rPr>
                    <a:t>In-Order</a:t>
                  </a:r>
                </a:p>
                <a:p>
                  <a:pPr algn="ctr">
                    <a:defRPr/>
                  </a:pPr>
                  <a:r>
                    <a:rPr lang="en-US" altLang="ko-KR" sz="1400" kern="0" dirty="0">
                      <a:solidFill>
                        <a:sysClr val="windowText" lastClr="000000"/>
                      </a:solidFill>
                      <a:latin typeface="Calibri"/>
                      <a:ea typeface="나눔고딕"/>
                    </a:rPr>
                    <a:t>2GHz</a:t>
                  </a:r>
                  <a:endParaRPr lang="ko-KR" altLang="en-US" sz="1400" kern="0" dirty="0">
                    <a:solidFill>
                      <a:sysClr val="windowText" lastClr="000000"/>
                    </a:solidFill>
                    <a:latin typeface="Calibri"/>
                    <a:ea typeface="나눔고딕"/>
                  </a:endParaRPr>
                </a:p>
              </p:txBody>
            </p:sp>
            <p:sp>
              <p:nvSpPr>
                <p:cNvPr id="286" name="직사각형 274"/>
                <p:cNvSpPr/>
                <p:nvPr/>
              </p:nvSpPr>
              <p:spPr>
                <a:xfrm rot="16200000">
                  <a:off x="2733907" y="3573017"/>
                  <a:ext cx="864000"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400" kern="0" dirty="0">
                      <a:solidFill>
                        <a:sysClr val="windowText" lastClr="000000"/>
                      </a:solidFill>
                      <a:latin typeface="Calibri"/>
                      <a:ea typeface="나눔고딕"/>
                    </a:rPr>
                    <a:t>128</a:t>
                  </a:r>
                  <a:br>
                    <a:rPr lang="en-US" altLang="ko-KR" sz="1400" kern="0" dirty="0">
                      <a:solidFill>
                        <a:sysClr val="windowText" lastClr="000000"/>
                      </a:solidFill>
                      <a:latin typeface="Calibri"/>
                      <a:ea typeface="나눔고딕"/>
                    </a:rPr>
                  </a:br>
                  <a:r>
                    <a:rPr lang="en-US" altLang="ko-KR" sz="1400" kern="0" spc="-100" dirty="0">
                      <a:solidFill>
                        <a:sysClr val="windowText" lastClr="000000"/>
                      </a:solidFill>
                      <a:latin typeface="Calibri"/>
                      <a:ea typeface="나눔고딕"/>
                    </a:rPr>
                    <a:t>In-Order</a:t>
                  </a:r>
                </a:p>
                <a:p>
                  <a:pPr algn="ctr">
                    <a:defRPr/>
                  </a:pPr>
                  <a:r>
                    <a:rPr lang="en-US" altLang="ko-KR" sz="1400" kern="0" dirty="0">
                      <a:solidFill>
                        <a:sysClr val="windowText" lastClr="000000"/>
                      </a:solidFill>
                      <a:latin typeface="Calibri"/>
                      <a:ea typeface="나눔고딕"/>
                    </a:rPr>
                    <a:t>2GHz</a:t>
                  </a:r>
                  <a:endParaRPr lang="ko-KR" altLang="en-US" sz="1400" kern="0" dirty="0">
                    <a:solidFill>
                      <a:sysClr val="windowText" lastClr="000000"/>
                    </a:solidFill>
                    <a:latin typeface="Calibri"/>
                    <a:ea typeface="나눔고딕"/>
                  </a:endParaRPr>
                </a:p>
              </p:txBody>
            </p:sp>
            <p:cxnSp>
              <p:nvCxnSpPr>
                <p:cNvPr id="287" name="직선 화살표 연결선 275"/>
                <p:cNvCxnSpPr>
                  <a:stCxn id="283" idx="1"/>
                  <a:endCxn id="286" idx="3"/>
                </p:cNvCxnSpPr>
                <p:nvPr/>
              </p:nvCxnSpPr>
              <p:spPr>
                <a:xfrm rot="16200000" flipH="1">
                  <a:off x="3021844" y="3429001"/>
                  <a:ext cx="288128"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88" name="직선 화살표 연결선 276"/>
                <p:cNvCxnSpPr>
                  <a:stCxn id="286" idx="2"/>
                  <a:endCxn id="285" idx="0"/>
                </p:cNvCxnSpPr>
                <p:nvPr/>
              </p:nvCxnSpPr>
              <p:spPr>
                <a:xfrm rot="16200000">
                  <a:off x="3741970" y="3861047"/>
                  <a:ext cx="1" cy="288033"/>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89" name="직선 화살표 연결선 277"/>
                <p:cNvCxnSpPr>
                  <a:stCxn id="284" idx="1"/>
                  <a:endCxn id="285" idx="3"/>
                </p:cNvCxnSpPr>
                <p:nvPr/>
              </p:nvCxnSpPr>
              <p:spPr>
                <a:xfrm rot="16200000" flipH="1">
                  <a:off x="4173972" y="3429000"/>
                  <a:ext cx="288127"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90" name="직선 화살표 연결선 278"/>
                <p:cNvCxnSpPr>
                  <a:stCxn id="283" idx="2"/>
                  <a:endCxn id="284" idx="0"/>
                </p:cNvCxnSpPr>
                <p:nvPr/>
              </p:nvCxnSpPr>
              <p:spPr>
                <a:xfrm rot="16200000">
                  <a:off x="3741971" y="2708920"/>
                  <a:ext cx="0"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91" name="직선 화살표 연결선 279"/>
                <p:cNvCxnSpPr/>
                <p:nvPr/>
              </p:nvCxnSpPr>
              <p:spPr>
                <a:xfrm>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92" name="직선 화살표 연결선 280"/>
                <p:cNvCxnSpPr/>
                <p:nvPr/>
              </p:nvCxnSpPr>
              <p:spPr>
                <a:xfrm flipH="1">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grpSp>
            <p:nvGrpSpPr>
              <p:cNvPr id="249" name="그룹 494"/>
              <p:cNvGrpSpPr/>
              <p:nvPr/>
            </p:nvGrpSpPr>
            <p:grpSpPr>
              <a:xfrm>
                <a:off x="4986958" y="4853737"/>
                <a:ext cx="1662216" cy="1036108"/>
                <a:chOff x="2829427" y="4853737"/>
                <a:chExt cx="1662216" cy="1036108"/>
              </a:xfrm>
            </p:grpSpPr>
            <p:sp>
              <p:nvSpPr>
                <p:cNvPr id="267" name="직사각형 495"/>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268" name="직사각형 496"/>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269" name="직선 화살표 연결선 497"/>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70" name="직선 화살표 연결선 498"/>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71" name="직사각형 499"/>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272" name="직사각형 500"/>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273" name="직선 화살표 연결선 501"/>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74" name="직선 화살표 연결선 502"/>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75" name="직사각형 503"/>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276" name="직사각형 504"/>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277" name="직선 화살표 연결선 505"/>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78" name="직선 화살표 연결선 506"/>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79" name="직사각형 507"/>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280" name="직사각형 508"/>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281" name="직선 화살표 연결선 509"/>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82" name="직선 화살표 연결선 510"/>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nvGrpSpPr>
              <p:cNvPr id="250" name="그룹 511"/>
              <p:cNvGrpSpPr/>
              <p:nvPr/>
            </p:nvGrpSpPr>
            <p:grpSpPr>
              <a:xfrm flipV="1">
                <a:off x="4986958" y="2155226"/>
                <a:ext cx="1662216" cy="1036108"/>
                <a:chOff x="2829427" y="4853737"/>
                <a:chExt cx="1662216" cy="1036108"/>
              </a:xfrm>
            </p:grpSpPr>
            <p:sp>
              <p:nvSpPr>
                <p:cNvPr id="251" name="직사각형 512"/>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252" name="직사각형 513"/>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253" name="직선 화살표 연결선 514"/>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54" name="직선 화살표 연결선 515"/>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55" name="직사각형 516"/>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256" name="직사각형 517"/>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257" name="직선 화살표 연결선 518"/>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58" name="직선 화살표 연결선 519"/>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59" name="직사각형 520"/>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260" name="직사각형 521"/>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261" name="직선 화살표 연결선 522"/>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62" name="직선 화살표 연결선 523"/>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63" name="직사각형 524"/>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264" name="직사각형 525"/>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265" name="직선 화살표 연결선 526"/>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66" name="직선 화살표 연결선 527"/>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grpSp>
      <p:cxnSp>
        <p:nvCxnSpPr>
          <p:cNvPr id="293" name="직선 연결선 632"/>
          <p:cNvCxnSpPr/>
          <p:nvPr/>
        </p:nvCxnSpPr>
        <p:spPr>
          <a:xfrm>
            <a:off x="2374317" y="1124744"/>
            <a:ext cx="0" cy="4752528"/>
          </a:xfrm>
          <a:prstGeom prst="line">
            <a:avLst/>
          </a:prstGeom>
          <a:noFill/>
          <a:ln w="9525" cap="flat" cmpd="sng" algn="ctr">
            <a:solidFill>
              <a:sysClr val="windowText" lastClr="000000"/>
            </a:solidFill>
            <a:prstDash val="dash"/>
          </a:ln>
          <a:effectLst/>
        </p:spPr>
      </p:cxnSp>
      <p:cxnSp>
        <p:nvCxnSpPr>
          <p:cNvPr id="294" name="직선 연결선 634"/>
          <p:cNvCxnSpPr/>
          <p:nvPr/>
        </p:nvCxnSpPr>
        <p:spPr>
          <a:xfrm>
            <a:off x="4543383" y="1124744"/>
            <a:ext cx="0" cy="4752528"/>
          </a:xfrm>
          <a:prstGeom prst="line">
            <a:avLst/>
          </a:prstGeom>
          <a:noFill/>
          <a:ln w="9525" cap="flat" cmpd="sng" algn="ctr">
            <a:solidFill>
              <a:sysClr val="windowText" lastClr="000000"/>
            </a:solidFill>
            <a:prstDash val="dash"/>
          </a:ln>
          <a:effectLst/>
        </p:spPr>
      </p:cxnSp>
      <p:cxnSp>
        <p:nvCxnSpPr>
          <p:cNvPr id="295" name="직선 연결선 635"/>
          <p:cNvCxnSpPr/>
          <p:nvPr/>
        </p:nvCxnSpPr>
        <p:spPr>
          <a:xfrm>
            <a:off x="6690490" y="1124744"/>
            <a:ext cx="0" cy="4752528"/>
          </a:xfrm>
          <a:prstGeom prst="line">
            <a:avLst/>
          </a:prstGeom>
          <a:noFill/>
          <a:ln w="9525" cap="flat" cmpd="sng" algn="ctr">
            <a:solidFill>
              <a:sysClr val="windowText" lastClr="000000"/>
            </a:solidFill>
            <a:prstDash val="dash"/>
          </a:ln>
          <a:effectLst/>
        </p:spPr>
      </p:cxnSp>
      <p:sp>
        <p:nvSpPr>
          <p:cNvPr id="296" name="TextBox 295"/>
          <p:cNvSpPr txBox="1"/>
          <p:nvPr/>
        </p:nvSpPr>
        <p:spPr>
          <a:xfrm>
            <a:off x="644713" y="5924599"/>
            <a:ext cx="1265025" cy="400110"/>
          </a:xfrm>
          <a:prstGeom prst="rect">
            <a:avLst/>
          </a:prstGeom>
          <a:noFill/>
        </p:spPr>
        <p:txBody>
          <a:bodyPr wrap="none" rtlCol="0" anchor="ctr">
            <a:spAutoFit/>
          </a:bodyPr>
          <a:lstStyle/>
          <a:p>
            <a:pPr algn="ctr">
              <a:defRPr/>
            </a:pPr>
            <a:r>
              <a:rPr lang="en-US" altLang="ko-KR" sz="2000" kern="0" dirty="0">
                <a:solidFill>
                  <a:sysClr val="windowText" lastClr="000000"/>
                </a:solidFill>
                <a:latin typeface="Tahoma"/>
              </a:rPr>
              <a:t>102.4GB/s</a:t>
            </a:r>
            <a:endParaRPr lang="ko-KR" altLang="en-US" sz="2000" kern="0" dirty="0">
              <a:solidFill>
                <a:sysClr val="windowText" lastClr="000000"/>
              </a:solidFill>
              <a:latin typeface="Tahoma"/>
            </a:endParaRPr>
          </a:p>
        </p:txBody>
      </p:sp>
      <p:sp>
        <p:nvSpPr>
          <p:cNvPr id="297" name="TextBox 296"/>
          <p:cNvSpPr txBox="1"/>
          <p:nvPr/>
        </p:nvSpPr>
        <p:spPr>
          <a:xfrm>
            <a:off x="2893896" y="5924599"/>
            <a:ext cx="1071062" cy="400110"/>
          </a:xfrm>
          <a:prstGeom prst="rect">
            <a:avLst/>
          </a:prstGeom>
          <a:noFill/>
        </p:spPr>
        <p:txBody>
          <a:bodyPr wrap="none" rtlCol="0" anchor="ctr">
            <a:spAutoFit/>
          </a:bodyPr>
          <a:lstStyle/>
          <a:p>
            <a:pPr algn="ctr">
              <a:defRPr/>
            </a:pPr>
            <a:r>
              <a:rPr lang="en-US" altLang="ko-KR" sz="2000" kern="0" dirty="0">
                <a:solidFill>
                  <a:sysClr val="windowText" lastClr="000000"/>
                </a:solidFill>
                <a:latin typeface="Tahoma"/>
              </a:rPr>
              <a:t>640GB/s</a:t>
            </a:r>
            <a:endParaRPr lang="ko-KR" altLang="en-US" sz="2000" kern="0" dirty="0">
              <a:solidFill>
                <a:sysClr val="windowText" lastClr="000000"/>
              </a:solidFill>
              <a:latin typeface="Tahoma"/>
            </a:endParaRPr>
          </a:p>
        </p:txBody>
      </p:sp>
      <p:sp>
        <p:nvSpPr>
          <p:cNvPr id="298" name="TextBox 297"/>
          <p:cNvSpPr txBox="1"/>
          <p:nvPr/>
        </p:nvSpPr>
        <p:spPr>
          <a:xfrm>
            <a:off x="5048265" y="5924599"/>
            <a:ext cx="1071062" cy="400110"/>
          </a:xfrm>
          <a:prstGeom prst="rect">
            <a:avLst/>
          </a:prstGeom>
          <a:noFill/>
        </p:spPr>
        <p:txBody>
          <a:bodyPr wrap="none" rtlCol="0" anchor="ctr">
            <a:spAutoFit/>
          </a:bodyPr>
          <a:lstStyle/>
          <a:p>
            <a:pPr algn="ctr">
              <a:defRPr/>
            </a:pPr>
            <a:r>
              <a:rPr lang="en-US" altLang="ko-KR" sz="2000" kern="0" dirty="0">
                <a:solidFill>
                  <a:sysClr val="windowText" lastClr="000000"/>
                </a:solidFill>
                <a:latin typeface="Tahoma"/>
              </a:rPr>
              <a:t>640GB/s</a:t>
            </a:r>
            <a:endParaRPr lang="ko-KR" altLang="en-US" sz="2000" kern="0" dirty="0">
              <a:solidFill>
                <a:sysClr val="windowText" lastClr="000000"/>
              </a:solidFill>
              <a:latin typeface="Tahoma"/>
            </a:endParaRPr>
          </a:p>
        </p:txBody>
      </p:sp>
      <p:sp>
        <p:nvSpPr>
          <p:cNvPr id="299" name="TextBox 298"/>
          <p:cNvSpPr txBox="1"/>
          <p:nvPr/>
        </p:nvSpPr>
        <p:spPr>
          <a:xfrm>
            <a:off x="7321993" y="5924599"/>
            <a:ext cx="960995" cy="400110"/>
          </a:xfrm>
          <a:prstGeom prst="rect">
            <a:avLst/>
          </a:prstGeom>
          <a:noFill/>
        </p:spPr>
        <p:txBody>
          <a:bodyPr wrap="none" rtlCol="0" anchor="ctr">
            <a:spAutoFit/>
          </a:bodyPr>
          <a:lstStyle/>
          <a:p>
            <a:pPr algn="ctr">
              <a:defRPr/>
            </a:pPr>
            <a:r>
              <a:rPr lang="en-US" altLang="ko-KR" sz="2000" b="1" kern="0" dirty="0">
                <a:solidFill>
                  <a:srgbClr val="FF0000"/>
                </a:solidFill>
                <a:latin typeface="Tahoma"/>
              </a:rPr>
              <a:t>8TB/s</a:t>
            </a:r>
            <a:endParaRPr lang="ko-KR" altLang="en-US" sz="2000" b="1" kern="0" dirty="0">
              <a:solidFill>
                <a:srgbClr val="FF0000"/>
              </a:solidFill>
              <a:latin typeface="Tahoma"/>
            </a:endParaRPr>
          </a:p>
        </p:txBody>
      </p:sp>
      <p:grpSp>
        <p:nvGrpSpPr>
          <p:cNvPr id="300" name="그룹 8"/>
          <p:cNvGrpSpPr/>
          <p:nvPr/>
        </p:nvGrpSpPr>
        <p:grpSpPr>
          <a:xfrm>
            <a:off x="2599423" y="1140133"/>
            <a:ext cx="1662216" cy="4531606"/>
            <a:chOff x="2599423" y="1340768"/>
            <a:chExt cx="1662216" cy="4531606"/>
          </a:xfrm>
        </p:grpSpPr>
        <p:sp>
          <p:nvSpPr>
            <p:cNvPr id="301" name="TextBox 300"/>
            <p:cNvSpPr txBox="1"/>
            <p:nvPr/>
          </p:nvSpPr>
          <p:spPr>
            <a:xfrm>
              <a:off x="2696997" y="1340768"/>
              <a:ext cx="1467068" cy="461665"/>
            </a:xfrm>
            <a:prstGeom prst="rect">
              <a:avLst/>
            </a:prstGeom>
            <a:noFill/>
          </p:spPr>
          <p:txBody>
            <a:bodyPr wrap="none" rtlCol="0" anchor="ctr">
              <a:spAutoFit/>
            </a:bodyPr>
            <a:lstStyle/>
            <a:p>
              <a:pPr algn="ctr">
                <a:defRPr/>
              </a:pPr>
              <a:r>
                <a:rPr lang="en-US" altLang="ko-KR" sz="2400" kern="0" dirty="0">
                  <a:solidFill>
                    <a:sysClr val="windowText" lastClr="000000"/>
                  </a:solidFill>
                  <a:latin typeface="Tahoma"/>
                </a:rPr>
                <a:t>HMC-</a:t>
              </a:r>
              <a:r>
                <a:rPr lang="en-US" altLang="ko-KR" sz="2400" kern="0" dirty="0" err="1">
                  <a:solidFill>
                    <a:sysClr val="windowText" lastClr="000000"/>
                  </a:solidFill>
                  <a:latin typeface="Tahoma"/>
                </a:rPr>
                <a:t>OoO</a:t>
              </a:r>
              <a:endParaRPr lang="ko-KR" altLang="en-US" sz="2400" kern="0" dirty="0">
                <a:solidFill>
                  <a:sysClr val="windowText" lastClr="000000"/>
                </a:solidFill>
                <a:latin typeface="Tahoma"/>
              </a:endParaRPr>
            </a:p>
          </p:txBody>
        </p:sp>
        <p:grpSp>
          <p:nvGrpSpPr>
            <p:cNvPr id="302" name="그룹 528"/>
            <p:cNvGrpSpPr/>
            <p:nvPr/>
          </p:nvGrpSpPr>
          <p:grpSpPr>
            <a:xfrm>
              <a:off x="2599423" y="2137755"/>
              <a:ext cx="1662216" cy="3734619"/>
              <a:chOff x="2829427" y="2155226"/>
              <a:chExt cx="1662216" cy="3734619"/>
            </a:xfrm>
          </p:grpSpPr>
          <p:grpSp>
            <p:nvGrpSpPr>
              <p:cNvPr id="304" name="그룹 110"/>
              <p:cNvGrpSpPr/>
              <p:nvPr/>
            </p:nvGrpSpPr>
            <p:grpSpPr>
              <a:xfrm rot="16200000">
                <a:off x="2829389" y="3197906"/>
                <a:ext cx="1660086" cy="1660008"/>
                <a:chOff x="2733860" y="2420935"/>
                <a:chExt cx="2016223" cy="2016130"/>
              </a:xfrm>
            </p:grpSpPr>
            <p:sp>
              <p:nvSpPr>
                <p:cNvPr id="339" name="직사각형 179"/>
                <p:cNvSpPr/>
                <p:nvPr/>
              </p:nvSpPr>
              <p:spPr>
                <a:xfrm rot="5400000">
                  <a:off x="2733907" y="2420888"/>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a:solidFill>
                        <a:sysClr val="windowText" lastClr="000000"/>
                      </a:solidFill>
                      <a:latin typeface="Calibri"/>
                      <a:ea typeface="나눔고딕"/>
                    </a:rPr>
                    <a:t>8 </a:t>
                  </a:r>
                  <a:r>
                    <a:rPr lang="en-US" altLang="ko-KR" sz="1600" kern="0" dirty="0" err="1">
                      <a:solidFill>
                        <a:sysClr val="windowText" lastClr="000000"/>
                      </a:solidFill>
                      <a:latin typeface="Calibri"/>
                      <a:ea typeface="나눔고딕"/>
                    </a:rPr>
                    <a:t>OoO</a:t>
                  </a:r>
                  <a:endParaRPr lang="en-US" altLang="ko-KR" sz="1600" kern="0" dirty="0">
                    <a:solidFill>
                      <a:sysClr val="windowText" lastClr="000000"/>
                    </a:solidFill>
                    <a:latin typeface="Calibri"/>
                    <a:ea typeface="나눔고딕"/>
                  </a:endParaRPr>
                </a:p>
                <a:p>
                  <a:pPr algn="ctr">
                    <a:defRPr/>
                  </a:pPr>
                  <a:r>
                    <a:rPr lang="en-US" altLang="ko-KR" sz="1600" kern="0" dirty="0">
                      <a:solidFill>
                        <a:sysClr val="windowText" lastClr="000000"/>
                      </a:solidFill>
                      <a:latin typeface="Calibri"/>
                      <a:ea typeface="나눔고딕"/>
                    </a:rPr>
                    <a:t>4GHz</a:t>
                  </a:r>
                  <a:endParaRPr lang="ko-KR" altLang="en-US" sz="1600" kern="0" dirty="0">
                    <a:solidFill>
                      <a:sysClr val="windowText" lastClr="000000"/>
                    </a:solidFill>
                    <a:latin typeface="Calibri"/>
                    <a:ea typeface="나눔고딕"/>
                  </a:endParaRPr>
                </a:p>
              </p:txBody>
            </p:sp>
            <p:sp>
              <p:nvSpPr>
                <p:cNvPr id="340" name="직사각형 180"/>
                <p:cNvSpPr/>
                <p:nvPr/>
              </p:nvSpPr>
              <p:spPr>
                <a:xfrm rot="5400000">
                  <a:off x="3886035" y="2420888"/>
                  <a:ext cx="864000"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a:solidFill>
                        <a:sysClr val="windowText" lastClr="000000"/>
                      </a:solidFill>
                      <a:latin typeface="Calibri"/>
                      <a:ea typeface="나눔고딕"/>
                    </a:rPr>
                    <a:t>8 </a:t>
                  </a:r>
                  <a:r>
                    <a:rPr lang="en-US" altLang="ko-KR" sz="1600" kern="0" dirty="0" err="1">
                      <a:solidFill>
                        <a:sysClr val="windowText" lastClr="000000"/>
                      </a:solidFill>
                      <a:latin typeface="Calibri"/>
                      <a:ea typeface="나눔고딕"/>
                    </a:rPr>
                    <a:t>OoO</a:t>
                  </a:r>
                  <a:endParaRPr lang="en-US" altLang="ko-KR" sz="1600" kern="0" dirty="0">
                    <a:solidFill>
                      <a:sysClr val="windowText" lastClr="000000"/>
                    </a:solidFill>
                    <a:latin typeface="Calibri"/>
                    <a:ea typeface="나눔고딕"/>
                  </a:endParaRPr>
                </a:p>
                <a:p>
                  <a:pPr algn="ctr">
                    <a:defRPr/>
                  </a:pPr>
                  <a:r>
                    <a:rPr lang="en-US" altLang="ko-KR" sz="1600" kern="0" dirty="0">
                      <a:solidFill>
                        <a:sysClr val="windowText" lastClr="000000"/>
                      </a:solidFill>
                      <a:latin typeface="Calibri"/>
                      <a:ea typeface="나눔고딕"/>
                    </a:rPr>
                    <a:t>4GHz</a:t>
                  </a:r>
                  <a:endParaRPr lang="ko-KR" altLang="en-US" sz="1600" kern="0" dirty="0">
                    <a:solidFill>
                      <a:sysClr val="windowText" lastClr="000000"/>
                    </a:solidFill>
                    <a:latin typeface="Calibri"/>
                    <a:ea typeface="나눔고딕"/>
                  </a:endParaRPr>
                </a:p>
              </p:txBody>
            </p:sp>
            <p:sp>
              <p:nvSpPr>
                <p:cNvPr id="341" name="직사각형 181"/>
                <p:cNvSpPr/>
                <p:nvPr/>
              </p:nvSpPr>
              <p:spPr>
                <a:xfrm rot="5400000">
                  <a:off x="3886035"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a:solidFill>
                        <a:sysClr val="windowText" lastClr="000000"/>
                      </a:solidFill>
                      <a:latin typeface="Calibri"/>
                      <a:ea typeface="나눔고딕"/>
                    </a:rPr>
                    <a:t>8 </a:t>
                  </a:r>
                  <a:r>
                    <a:rPr lang="en-US" altLang="ko-KR" sz="1600" kern="0" dirty="0" err="1">
                      <a:solidFill>
                        <a:sysClr val="windowText" lastClr="000000"/>
                      </a:solidFill>
                      <a:latin typeface="Calibri"/>
                      <a:ea typeface="나눔고딕"/>
                    </a:rPr>
                    <a:t>OoO</a:t>
                  </a:r>
                  <a:endParaRPr lang="en-US" altLang="ko-KR" sz="1600" kern="0" dirty="0">
                    <a:solidFill>
                      <a:sysClr val="windowText" lastClr="000000"/>
                    </a:solidFill>
                    <a:latin typeface="Calibri"/>
                    <a:ea typeface="나눔고딕"/>
                  </a:endParaRPr>
                </a:p>
                <a:p>
                  <a:pPr algn="ctr">
                    <a:defRPr/>
                  </a:pPr>
                  <a:r>
                    <a:rPr lang="en-US" altLang="ko-KR" sz="1600" kern="0" dirty="0">
                      <a:solidFill>
                        <a:sysClr val="windowText" lastClr="000000"/>
                      </a:solidFill>
                      <a:latin typeface="Calibri"/>
                      <a:ea typeface="나눔고딕"/>
                    </a:rPr>
                    <a:t>4GHz</a:t>
                  </a:r>
                  <a:endParaRPr lang="ko-KR" altLang="en-US" sz="1600" kern="0" dirty="0">
                    <a:solidFill>
                      <a:sysClr val="windowText" lastClr="000000"/>
                    </a:solidFill>
                    <a:latin typeface="Calibri"/>
                    <a:ea typeface="나눔고딕"/>
                  </a:endParaRPr>
                </a:p>
              </p:txBody>
            </p:sp>
            <p:sp>
              <p:nvSpPr>
                <p:cNvPr id="342" name="직사각형 182"/>
                <p:cNvSpPr/>
                <p:nvPr/>
              </p:nvSpPr>
              <p:spPr>
                <a:xfrm rot="5400000">
                  <a:off x="2733907"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a:solidFill>
                        <a:sysClr val="windowText" lastClr="000000"/>
                      </a:solidFill>
                      <a:latin typeface="Calibri"/>
                      <a:ea typeface="나눔고딕"/>
                    </a:rPr>
                    <a:t>8 </a:t>
                  </a:r>
                  <a:r>
                    <a:rPr lang="en-US" altLang="ko-KR" sz="1600" kern="0" dirty="0" err="1">
                      <a:solidFill>
                        <a:sysClr val="windowText" lastClr="000000"/>
                      </a:solidFill>
                      <a:latin typeface="Calibri"/>
                      <a:ea typeface="나눔고딕"/>
                    </a:rPr>
                    <a:t>OoO</a:t>
                  </a:r>
                  <a:endParaRPr lang="en-US" altLang="ko-KR" sz="1600" kern="0" dirty="0">
                    <a:solidFill>
                      <a:sysClr val="windowText" lastClr="000000"/>
                    </a:solidFill>
                    <a:latin typeface="Calibri"/>
                    <a:ea typeface="나눔고딕"/>
                  </a:endParaRPr>
                </a:p>
                <a:p>
                  <a:pPr algn="ctr">
                    <a:defRPr/>
                  </a:pPr>
                  <a:r>
                    <a:rPr lang="en-US" altLang="ko-KR" sz="1600" kern="0" dirty="0">
                      <a:solidFill>
                        <a:sysClr val="windowText" lastClr="000000"/>
                      </a:solidFill>
                      <a:latin typeface="Calibri"/>
                      <a:ea typeface="나눔고딕"/>
                    </a:rPr>
                    <a:t>4GHz</a:t>
                  </a:r>
                  <a:endParaRPr lang="ko-KR" altLang="en-US" sz="1600" kern="0" dirty="0">
                    <a:solidFill>
                      <a:sysClr val="windowText" lastClr="000000"/>
                    </a:solidFill>
                    <a:latin typeface="Calibri"/>
                    <a:ea typeface="나눔고딕"/>
                  </a:endParaRPr>
                </a:p>
              </p:txBody>
            </p:sp>
            <p:cxnSp>
              <p:nvCxnSpPr>
                <p:cNvPr id="343" name="직선 화살표 연결선 183"/>
                <p:cNvCxnSpPr>
                  <a:stCxn id="339" idx="3"/>
                  <a:endCxn id="342" idx="1"/>
                </p:cNvCxnSpPr>
                <p:nvPr/>
              </p:nvCxnSpPr>
              <p:spPr>
                <a:xfrm rot="5400000">
                  <a:off x="3021843" y="3429000"/>
                  <a:ext cx="288128"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4" name="직선 화살표 연결선 184"/>
                <p:cNvCxnSpPr>
                  <a:stCxn id="342" idx="0"/>
                  <a:endCxn id="341" idx="2"/>
                </p:cNvCxnSpPr>
                <p:nvPr/>
              </p:nvCxnSpPr>
              <p:spPr>
                <a:xfrm rot="5400000" flipV="1">
                  <a:off x="3741971" y="3861049"/>
                  <a:ext cx="0" cy="288033"/>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5" name="직선 화살표 연결선 185"/>
                <p:cNvCxnSpPr>
                  <a:stCxn id="340" idx="3"/>
                  <a:endCxn id="341" idx="1"/>
                </p:cNvCxnSpPr>
                <p:nvPr/>
              </p:nvCxnSpPr>
              <p:spPr>
                <a:xfrm rot="5400000">
                  <a:off x="4173970" y="3428999"/>
                  <a:ext cx="288129"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6" name="직선 화살표 연결선 186"/>
                <p:cNvCxnSpPr>
                  <a:stCxn id="339" idx="0"/>
                  <a:endCxn id="340" idx="2"/>
                </p:cNvCxnSpPr>
                <p:nvPr/>
              </p:nvCxnSpPr>
              <p:spPr>
                <a:xfrm rot="5400000" flipH="1" flipV="1">
                  <a:off x="3741970" y="2708920"/>
                  <a:ext cx="1"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7" name="직선 화살표 연결선 187"/>
                <p:cNvCxnSpPr/>
                <p:nvPr/>
              </p:nvCxnSpPr>
              <p:spPr>
                <a:xfrm>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8" name="직선 화살표 연결선 188"/>
                <p:cNvCxnSpPr/>
                <p:nvPr/>
              </p:nvCxnSpPr>
              <p:spPr>
                <a:xfrm flipH="1">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grpSp>
            <p:nvGrpSpPr>
              <p:cNvPr id="305" name="그룹 380"/>
              <p:cNvGrpSpPr/>
              <p:nvPr/>
            </p:nvGrpSpPr>
            <p:grpSpPr>
              <a:xfrm>
                <a:off x="2829427" y="4853737"/>
                <a:ext cx="1662216" cy="1036108"/>
                <a:chOff x="2829427" y="4853737"/>
                <a:chExt cx="1662216" cy="1036108"/>
              </a:xfrm>
            </p:grpSpPr>
            <p:sp>
              <p:nvSpPr>
                <p:cNvPr id="323" name="직사각형 163"/>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24" name="직사각형 190"/>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25" name="직선 화살표 연결선 192"/>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26" name="직선 화살표 연결선 194"/>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27" name="직사각형 200"/>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28" name="직사각형 201"/>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29" name="직선 화살표 연결선 202"/>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30" name="직선 화살표 연결선 203"/>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31" name="직사각형 206"/>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32" name="직사각형 207"/>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33" name="직선 화살표 연결선 208"/>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34" name="직선 화살표 연결선 209"/>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35" name="직사각형 210"/>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36" name="직사각형 211"/>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37" name="직선 화살표 연결선 212"/>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38" name="직선 화살표 연결선 213"/>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nvGrpSpPr>
              <p:cNvPr id="306" name="그룹 397"/>
              <p:cNvGrpSpPr/>
              <p:nvPr/>
            </p:nvGrpSpPr>
            <p:grpSpPr>
              <a:xfrm flipV="1">
                <a:off x="2829427" y="2155226"/>
                <a:ext cx="1662216" cy="1036108"/>
                <a:chOff x="2829427" y="4853737"/>
                <a:chExt cx="1662216" cy="1036108"/>
              </a:xfrm>
            </p:grpSpPr>
            <p:sp>
              <p:nvSpPr>
                <p:cNvPr id="307" name="직사각형 398"/>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08" name="직사각형 399"/>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09" name="직선 화살표 연결선 400"/>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10" name="직선 화살표 연결선 401"/>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11" name="직사각형 402"/>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12" name="직사각형 403"/>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13" name="직선 화살표 연결선 404"/>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14" name="직선 화살표 연결선 405"/>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15" name="직사각형 406"/>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16" name="직사각형 407"/>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17" name="직선 화살표 연결선 408"/>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18" name="직선 화살표 연결선 409"/>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19" name="직사각형 410"/>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20" name="직사각형 411"/>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21" name="직선 화살표 연결선 412"/>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22" name="직선 화살표 연결선 413"/>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grpSp>
      <p:grpSp>
        <p:nvGrpSpPr>
          <p:cNvPr id="349" name="그룹 7"/>
          <p:cNvGrpSpPr/>
          <p:nvPr/>
        </p:nvGrpSpPr>
        <p:grpSpPr>
          <a:xfrm>
            <a:off x="447184" y="1140133"/>
            <a:ext cx="1660085" cy="4536504"/>
            <a:chOff x="447184" y="1340768"/>
            <a:chExt cx="1660085" cy="4536504"/>
          </a:xfrm>
        </p:grpSpPr>
        <p:grpSp>
          <p:nvGrpSpPr>
            <p:cNvPr id="350" name="그룹 311"/>
            <p:cNvGrpSpPr/>
            <p:nvPr/>
          </p:nvGrpSpPr>
          <p:grpSpPr>
            <a:xfrm>
              <a:off x="447184" y="2132856"/>
              <a:ext cx="1660085" cy="3744416"/>
              <a:chOff x="703456" y="2214993"/>
              <a:chExt cx="1660085" cy="3744416"/>
            </a:xfrm>
          </p:grpSpPr>
          <p:grpSp>
            <p:nvGrpSpPr>
              <p:cNvPr id="353" name="그룹 29"/>
              <p:cNvGrpSpPr/>
              <p:nvPr/>
            </p:nvGrpSpPr>
            <p:grpSpPr>
              <a:xfrm rot="16200000">
                <a:off x="703456" y="3257196"/>
                <a:ext cx="1660086" cy="1660009"/>
                <a:chOff x="2733860" y="2420935"/>
                <a:chExt cx="2016223" cy="2016130"/>
              </a:xfrm>
            </p:grpSpPr>
            <p:sp>
              <p:nvSpPr>
                <p:cNvPr id="422" name="직사각형 3"/>
                <p:cNvSpPr/>
                <p:nvPr/>
              </p:nvSpPr>
              <p:spPr>
                <a:xfrm rot="5400000">
                  <a:off x="2733907" y="2420888"/>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a:solidFill>
                        <a:sysClr val="windowText" lastClr="000000"/>
                      </a:solidFill>
                      <a:latin typeface="Calibri"/>
                      <a:ea typeface="나눔고딕"/>
                    </a:rPr>
                    <a:t>8 </a:t>
                  </a:r>
                  <a:r>
                    <a:rPr lang="en-US" altLang="ko-KR" sz="1600" kern="0" dirty="0" err="1">
                      <a:solidFill>
                        <a:sysClr val="windowText" lastClr="000000"/>
                      </a:solidFill>
                      <a:latin typeface="Calibri"/>
                      <a:ea typeface="나눔고딕"/>
                    </a:rPr>
                    <a:t>OoO</a:t>
                  </a:r>
                  <a:endParaRPr lang="en-US" altLang="ko-KR" sz="1600" kern="0" dirty="0">
                    <a:solidFill>
                      <a:sysClr val="windowText" lastClr="000000"/>
                    </a:solidFill>
                    <a:latin typeface="Calibri"/>
                    <a:ea typeface="나눔고딕"/>
                  </a:endParaRPr>
                </a:p>
                <a:p>
                  <a:pPr algn="ctr">
                    <a:defRPr/>
                  </a:pPr>
                  <a:r>
                    <a:rPr lang="en-US" altLang="ko-KR" sz="1600" kern="0" dirty="0">
                      <a:solidFill>
                        <a:sysClr val="windowText" lastClr="000000"/>
                      </a:solidFill>
                      <a:latin typeface="Calibri"/>
                      <a:ea typeface="나눔고딕"/>
                    </a:rPr>
                    <a:t>4GHz</a:t>
                  </a:r>
                  <a:endParaRPr lang="ko-KR" altLang="en-US" sz="1600" kern="0" dirty="0">
                    <a:solidFill>
                      <a:sysClr val="windowText" lastClr="000000"/>
                    </a:solidFill>
                    <a:latin typeface="Calibri"/>
                    <a:ea typeface="나눔고딕"/>
                  </a:endParaRPr>
                </a:p>
              </p:txBody>
            </p:sp>
            <p:sp>
              <p:nvSpPr>
                <p:cNvPr id="423" name="직사각형 11"/>
                <p:cNvSpPr/>
                <p:nvPr/>
              </p:nvSpPr>
              <p:spPr>
                <a:xfrm rot="5400000">
                  <a:off x="3886035" y="2420887"/>
                  <a:ext cx="864000"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a:solidFill>
                        <a:sysClr val="windowText" lastClr="000000"/>
                      </a:solidFill>
                      <a:latin typeface="Calibri"/>
                      <a:ea typeface="나눔고딕"/>
                    </a:rPr>
                    <a:t>8 </a:t>
                  </a:r>
                  <a:r>
                    <a:rPr lang="en-US" altLang="ko-KR" sz="1600" kern="0" dirty="0" err="1">
                      <a:solidFill>
                        <a:sysClr val="windowText" lastClr="000000"/>
                      </a:solidFill>
                      <a:latin typeface="Calibri"/>
                      <a:ea typeface="나눔고딕"/>
                    </a:rPr>
                    <a:t>OoO</a:t>
                  </a:r>
                  <a:endParaRPr lang="en-US" altLang="ko-KR" sz="1600" kern="0" dirty="0">
                    <a:solidFill>
                      <a:sysClr val="windowText" lastClr="000000"/>
                    </a:solidFill>
                    <a:latin typeface="Calibri"/>
                    <a:ea typeface="나눔고딕"/>
                  </a:endParaRPr>
                </a:p>
                <a:p>
                  <a:pPr algn="ctr">
                    <a:defRPr/>
                  </a:pPr>
                  <a:r>
                    <a:rPr lang="en-US" altLang="ko-KR" sz="1600" kern="0" dirty="0">
                      <a:solidFill>
                        <a:sysClr val="windowText" lastClr="000000"/>
                      </a:solidFill>
                      <a:latin typeface="Calibri"/>
                      <a:ea typeface="나눔고딕"/>
                    </a:rPr>
                    <a:t>4GHz</a:t>
                  </a:r>
                  <a:endParaRPr lang="ko-KR" altLang="en-US" sz="1600" kern="0" dirty="0">
                    <a:solidFill>
                      <a:sysClr val="windowText" lastClr="000000"/>
                    </a:solidFill>
                    <a:latin typeface="Calibri"/>
                    <a:ea typeface="나눔고딕"/>
                  </a:endParaRPr>
                </a:p>
              </p:txBody>
            </p:sp>
            <p:sp>
              <p:nvSpPr>
                <p:cNvPr id="424" name="직사각형 12"/>
                <p:cNvSpPr/>
                <p:nvPr/>
              </p:nvSpPr>
              <p:spPr>
                <a:xfrm rot="5400000">
                  <a:off x="3886035"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a:solidFill>
                        <a:sysClr val="windowText" lastClr="000000"/>
                      </a:solidFill>
                      <a:latin typeface="Calibri"/>
                      <a:ea typeface="나눔고딕"/>
                    </a:rPr>
                    <a:t>8 </a:t>
                  </a:r>
                  <a:r>
                    <a:rPr lang="en-US" altLang="ko-KR" sz="1600" kern="0" dirty="0" err="1">
                      <a:solidFill>
                        <a:sysClr val="windowText" lastClr="000000"/>
                      </a:solidFill>
                      <a:latin typeface="Calibri"/>
                      <a:ea typeface="나눔고딕"/>
                    </a:rPr>
                    <a:t>OoO</a:t>
                  </a:r>
                  <a:endParaRPr lang="en-US" altLang="ko-KR" sz="1600" kern="0" dirty="0">
                    <a:solidFill>
                      <a:sysClr val="windowText" lastClr="000000"/>
                    </a:solidFill>
                    <a:latin typeface="Calibri"/>
                    <a:ea typeface="나눔고딕"/>
                  </a:endParaRPr>
                </a:p>
                <a:p>
                  <a:pPr algn="ctr">
                    <a:defRPr/>
                  </a:pPr>
                  <a:r>
                    <a:rPr lang="en-US" altLang="ko-KR" sz="1600" kern="0" dirty="0">
                      <a:solidFill>
                        <a:sysClr val="windowText" lastClr="000000"/>
                      </a:solidFill>
                      <a:latin typeface="Calibri"/>
                      <a:ea typeface="나눔고딕"/>
                    </a:rPr>
                    <a:t>4GHz</a:t>
                  </a:r>
                  <a:endParaRPr lang="ko-KR" altLang="en-US" sz="1600" kern="0" dirty="0">
                    <a:solidFill>
                      <a:sysClr val="windowText" lastClr="000000"/>
                    </a:solidFill>
                    <a:latin typeface="Calibri"/>
                    <a:ea typeface="나눔고딕"/>
                  </a:endParaRPr>
                </a:p>
              </p:txBody>
            </p:sp>
            <p:sp>
              <p:nvSpPr>
                <p:cNvPr id="425" name="직사각형 13"/>
                <p:cNvSpPr/>
                <p:nvPr/>
              </p:nvSpPr>
              <p:spPr>
                <a:xfrm rot="5400000">
                  <a:off x="2733907"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a:solidFill>
                        <a:sysClr val="windowText" lastClr="000000"/>
                      </a:solidFill>
                      <a:latin typeface="Calibri"/>
                      <a:ea typeface="나눔고딕"/>
                    </a:rPr>
                    <a:t>8 </a:t>
                  </a:r>
                  <a:r>
                    <a:rPr lang="en-US" altLang="ko-KR" sz="1600" kern="0" dirty="0" err="1">
                      <a:solidFill>
                        <a:sysClr val="windowText" lastClr="000000"/>
                      </a:solidFill>
                      <a:latin typeface="Calibri"/>
                      <a:ea typeface="나눔고딕"/>
                    </a:rPr>
                    <a:t>OoO</a:t>
                  </a:r>
                  <a:endParaRPr lang="en-US" altLang="ko-KR" sz="1600" kern="0" dirty="0">
                    <a:solidFill>
                      <a:sysClr val="windowText" lastClr="000000"/>
                    </a:solidFill>
                    <a:latin typeface="Calibri"/>
                    <a:ea typeface="나눔고딕"/>
                  </a:endParaRPr>
                </a:p>
                <a:p>
                  <a:pPr algn="ctr">
                    <a:defRPr/>
                  </a:pPr>
                  <a:r>
                    <a:rPr lang="en-US" altLang="ko-KR" sz="1600" kern="0" dirty="0">
                      <a:solidFill>
                        <a:sysClr val="windowText" lastClr="000000"/>
                      </a:solidFill>
                      <a:latin typeface="Calibri"/>
                      <a:ea typeface="나눔고딕"/>
                    </a:rPr>
                    <a:t>4GHz</a:t>
                  </a:r>
                  <a:endParaRPr lang="ko-KR" altLang="en-US" sz="1600" kern="0" dirty="0">
                    <a:solidFill>
                      <a:sysClr val="windowText" lastClr="000000"/>
                    </a:solidFill>
                    <a:latin typeface="Calibri"/>
                    <a:ea typeface="나눔고딕"/>
                  </a:endParaRPr>
                </a:p>
              </p:txBody>
            </p:sp>
            <p:cxnSp>
              <p:nvCxnSpPr>
                <p:cNvPr id="426" name="직선 화살표 연결선 19"/>
                <p:cNvCxnSpPr>
                  <a:stCxn id="422" idx="3"/>
                  <a:endCxn id="425" idx="1"/>
                </p:cNvCxnSpPr>
                <p:nvPr/>
              </p:nvCxnSpPr>
              <p:spPr>
                <a:xfrm rot="5400000">
                  <a:off x="3021843" y="3429000"/>
                  <a:ext cx="288128"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27" name="직선 화살표 연결선 21"/>
                <p:cNvCxnSpPr>
                  <a:stCxn id="425" idx="0"/>
                  <a:endCxn id="424" idx="2"/>
                </p:cNvCxnSpPr>
                <p:nvPr/>
              </p:nvCxnSpPr>
              <p:spPr>
                <a:xfrm rot="5400000" flipV="1">
                  <a:off x="3741971" y="3861048"/>
                  <a:ext cx="0" cy="288033"/>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28" name="직선 화살표 연결선 23"/>
                <p:cNvCxnSpPr>
                  <a:stCxn id="423" idx="3"/>
                  <a:endCxn id="424" idx="1"/>
                </p:cNvCxnSpPr>
                <p:nvPr/>
              </p:nvCxnSpPr>
              <p:spPr>
                <a:xfrm rot="5400000">
                  <a:off x="4173970" y="3428999"/>
                  <a:ext cx="288129"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29" name="직선 화살표 연결선 25"/>
                <p:cNvCxnSpPr>
                  <a:stCxn id="422" idx="0"/>
                  <a:endCxn id="423" idx="2"/>
                </p:cNvCxnSpPr>
                <p:nvPr/>
              </p:nvCxnSpPr>
              <p:spPr>
                <a:xfrm rot="5400000" flipH="1" flipV="1">
                  <a:off x="3741970" y="2708920"/>
                  <a:ext cx="1"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30" name="직선 화살표 연결선 27"/>
                <p:cNvCxnSpPr/>
                <p:nvPr/>
              </p:nvCxnSpPr>
              <p:spPr>
                <a:xfrm>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31" name="직선 화살표 연결선 28"/>
                <p:cNvCxnSpPr/>
                <p:nvPr/>
              </p:nvCxnSpPr>
              <p:spPr>
                <a:xfrm flipH="1">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grpSp>
            <p:nvGrpSpPr>
              <p:cNvPr id="354" name="그룹 56"/>
              <p:cNvGrpSpPr/>
              <p:nvPr/>
            </p:nvGrpSpPr>
            <p:grpSpPr>
              <a:xfrm rot="16200000">
                <a:off x="538087" y="5082574"/>
                <a:ext cx="1042204" cy="711465"/>
                <a:chOff x="2154084" y="2420888"/>
                <a:chExt cx="1265788" cy="864096"/>
              </a:xfrm>
            </p:grpSpPr>
            <p:sp>
              <p:nvSpPr>
                <p:cNvPr id="406" name="직사각형 31"/>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7" name="직사각형 32"/>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408" name="직선 화살표 연결선 34"/>
                <p:cNvCxnSpPr>
                  <a:stCxn id="406"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409" name="직선 화살표 연결선 35"/>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410" name="직사각형 38"/>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1" name="직사각형 39"/>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2" name="직사각형 40"/>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3" name="직사각형 41"/>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4" name="직사각형 42"/>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5" name="직사각형 43"/>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416" name="직선 연결선 45"/>
                <p:cNvCxnSpPr>
                  <a:stCxn id="414" idx="3"/>
                  <a:endCxn id="412"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417" name="직선 연결선 47"/>
                <p:cNvCxnSpPr>
                  <a:stCxn id="412" idx="3"/>
                  <a:endCxn id="410"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418" name="직선 연결선 49"/>
                <p:cNvCxnSpPr>
                  <a:stCxn id="410" idx="3"/>
                  <a:endCxn id="406"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419" name="직선 연결선 51"/>
                <p:cNvCxnSpPr>
                  <a:stCxn id="415" idx="3"/>
                  <a:endCxn id="413"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420" name="직선 연결선 53"/>
                <p:cNvCxnSpPr>
                  <a:stCxn id="413" idx="3"/>
                  <a:endCxn id="411"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421" name="직선 연결선 55"/>
                <p:cNvCxnSpPr>
                  <a:stCxn id="411" idx="3"/>
                  <a:endCxn id="407"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nvGrpSpPr>
              <p:cNvPr id="355" name="그룹 57"/>
              <p:cNvGrpSpPr/>
              <p:nvPr/>
            </p:nvGrpSpPr>
            <p:grpSpPr>
              <a:xfrm rot="16200000">
                <a:off x="1486707" y="5082574"/>
                <a:ext cx="1042204" cy="711465"/>
                <a:chOff x="2154084" y="2420888"/>
                <a:chExt cx="1265788" cy="864096"/>
              </a:xfrm>
            </p:grpSpPr>
            <p:sp>
              <p:nvSpPr>
                <p:cNvPr id="390" name="직사각형 58"/>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1" name="직사각형 59"/>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92" name="직선 화살표 연결선 60"/>
                <p:cNvCxnSpPr>
                  <a:stCxn id="390"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93" name="직선 화살표 연결선 61"/>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94" name="직사각형 62"/>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5" name="직사각형 63"/>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6" name="직사각형 64"/>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7" name="직사각형 65"/>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8" name="직사각형 66"/>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9" name="직사각형 67"/>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400" name="직선 연결선 68"/>
                <p:cNvCxnSpPr>
                  <a:stCxn id="398" idx="3"/>
                  <a:endCxn id="396"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401" name="직선 연결선 69"/>
                <p:cNvCxnSpPr>
                  <a:stCxn id="396" idx="3"/>
                  <a:endCxn id="394"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402" name="직선 연결선 70"/>
                <p:cNvCxnSpPr>
                  <a:stCxn id="394" idx="3"/>
                  <a:endCxn id="390"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403" name="직선 연결선 71"/>
                <p:cNvCxnSpPr>
                  <a:stCxn id="399" idx="3"/>
                  <a:endCxn id="397"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404" name="직선 연결선 72"/>
                <p:cNvCxnSpPr>
                  <a:stCxn id="397" idx="3"/>
                  <a:endCxn id="395"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405" name="직선 연결선 73"/>
                <p:cNvCxnSpPr>
                  <a:stCxn id="395" idx="3"/>
                  <a:endCxn id="391"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nvGrpSpPr>
              <p:cNvPr id="356" name="그룹 74"/>
              <p:cNvGrpSpPr/>
              <p:nvPr/>
            </p:nvGrpSpPr>
            <p:grpSpPr>
              <a:xfrm rot="16200000" flipH="1">
                <a:off x="1486707" y="2380362"/>
                <a:ext cx="1042204" cy="711465"/>
                <a:chOff x="2154084" y="2420888"/>
                <a:chExt cx="1265788" cy="864096"/>
              </a:xfrm>
            </p:grpSpPr>
            <p:sp>
              <p:nvSpPr>
                <p:cNvPr id="374" name="직사각형 75"/>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75" name="직사각형 76"/>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76" name="직선 화살표 연결선 77"/>
                <p:cNvCxnSpPr>
                  <a:stCxn id="374"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77" name="직선 화살표 연결선 78"/>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78" name="직사각형 79"/>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79" name="직사각형 80"/>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0" name="직사각형 81"/>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1" name="직사각형 82"/>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2" name="직사각형 83"/>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3" name="직사각형 84"/>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84" name="직선 연결선 85"/>
                <p:cNvCxnSpPr>
                  <a:stCxn id="382" idx="3"/>
                  <a:endCxn id="380"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385" name="직선 연결선 86"/>
                <p:cNvCxnSpPr>
                  <a:stCxn id="380" idx="3"/>
                  <a:endCxn id="378"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386" name="직선 연결선 87"/>
                <p:cNvCxnSpPr>
                  <a:stCxn id="378" idx="3"/>
                  <a:endCxn id="374"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387" name="직선 연결선 88"/>
                <p:cNvCxnSpPr>
                  <a:stCxn id="383" idx="3"/>
                  <a:endCxn id="381"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388" name="직선 연결선 89"/>
                <p:cNvCxnSpPr>
                  <a:stCxn id="381" idx="3"/>
                  <a:endCxn id="379"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389" name="직선 연결선 90"/>
                <p:cNvCxnSpPr>
                  <a:stCxn id="379" idx="3"/>
                  <a:endCxn id="375"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nvGrpSpPr>
              <p:cNvPr id="357" name="그룹 91"/>
              <p:cNvGrpSpPr/>
              <p:nvPr/>
            </p:nvGrpSpPr>
            <p:grpSpPr>
              <a:xfrm rot="16200000" flipH="1">
                <a:off x="538087" y="2380362"/>
                <a:ext cx="1042204" cy="711465"/>
                <a:chOff x="2154084" y="2420888"/>
                <a:chExt cx="1265788" cy="864096"/>
              </a:xfrm>
            </p:grpSpPr>
            <p:sp>
              <p:nvSpPr>
                <p:cNvPr id="358" name="직사각형 92"/>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59" name="직사각형 93"/>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60" name="직선 화살표 연결선 94"/>
                <p:cNvCxnSpPr>
                  <a:stCxn id="358"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61" name="직선 화살표 연결선 95"/>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62" name="직사각형 96"/>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63" name="직사각형 97"/>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64" name="직사각형 98"/>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65" name="직사각형 99"/>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66" name="직사각형 100"/>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67" name="직사각형 101"/>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68" name="직선 연결선 102"/>
                <p:cNvCxnSpPr>
                  <a:stCxn id="366" idx="3"/>
                  <a:endCxn id="364"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369" name="직선 연결선 103"/>
                <p:cNvCxnSpPr>
                  <a:stCxn id="364" idx="3"/>
                  <a:endCxn id="362"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370" name="직선 연결선 104"/>
                <p:cNvCxnSpPr>
                  <a:stCxn id="362" idx="3"/>
                  <a:endCxn id="358"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371" name="직선 연결선 105"/>
                <p:cNvCxnSpPr>
                  <a:stCxn id="367" idx="3"/>
                  <a:endCxn id="365"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372" name="직선 연결선 106"/>
                <p:cNvCxnSpPr>
                  <a:stCxn id="365" idx="3"/>
                  <a:endCxn id="363"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373" name="직선 연결선 107"/>
                <p:cNvCxnSpPr>
                  <a:stCxn id="363" idx="3"/>
                  <a:endCxn id="359"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sp>
          <p:nvSpPr>
            <p:cNvPr id="351" name="TextBox 350"/>
            <p:cNvSpPr txBox="1"/>
            <p:nvPr/>
          </p:nvSpPr>
          <p:spPr>
            <a:xfrm>
              <a:off x="502815" y="1340768"/>
              <a:ext cx="1548822" cy="461665"/>
            </a:xfrm>
            <a:prstGeom prst="rect">
              <a:avLst/>
            </a:prstGeom>
            <a:noFill/>
          </p:spPr>
          <p:txBody>
            <a:bodyPr wrap="none" rtlCol="0" anchor="ctr">
              <a:spAutoFit/>
            </a:bodyPr>
            <a:lstStyle/>
            <a:p>
              <a:pPr algn="ctr">
                <a:defRPr/>
              </a:pPr>
              <a:r>
                <a:rPr lang="en-US" altLang="ko-KR" sz="2400" kern="0" dirty="0">
                  <a:solidFill>
                    <a:sysClr val="windowText" lastClr="000000"/>
                  </a:solidFill>
                  <a:latin typeface="Tahoma"/>
                </a:rPr>
                <a:t>DDR3-OoO</a:t>
              </a:r>
              <a:endParaRPr lang="ko-KR" altLang="en-US" sz="2400" kern="0" dirty="0">
                <a:solidFill>
                  <a:sysClr val="windowText" lastClr="000000"/>
                </a:solidFill>
                <a:latin typeface="Tahoma"/>
              </a:endParaRPr>
            </a:p>
          </p:txBody>
        </p:sp>
      </p:grpSp>
      <p:grpSp>
        <p:nvGrpSpPr>
          <p:cNvPr id="432" name="그룹 10"/>
          <p:cNvGrpSpPr/>
          <p:nvPr/>
        </p:nvGrpSpPr>
        <p:grpSpPr>
          <a:xfrm>
            <a:off x="6908164" y="1140133"/>
            <a:ext cx="1929433" cy="3923809"/>
            <a:chOff x="6908164" y="1340768"/>
            <a:chExt cx="1929433" cy="3923809"/>
          </a:xfrm>
        </p:grpSpPr>
        <p:sp>
          <p:nvSpPr>
            <p:cNvPr id="433" name="TextBox 432"/>
            <p:cNvSpPr txBox="1"/>
            <p:nvPr/>
          </p:nvSpPr>
          <p:spPr>
            <a:xfrm>
              <a:off x="6970848" y="1340768"/>
              <a:ext cx="1663286" cy="461665"/>
            </a:xfrm>
            <a:prstGeom prst="rect">
              <a:avLst/>
            </a:prstGeom>
            <a:noFill/>
          </p:spPr>
          <p:txBody>
            <a:bodyPr wrap="none" rtlCol="0" anchor="ctr">
              <a:spAutoFit/>
            </a:bodyPr>
            <a:lstStyle/>
            <a:p>
              <a:pPr algn="ctr">
                <a:defRPr/>
              </a:pPr>
              <a:r>
                <a:rPr lang="en-US" altLang="ko-KR" sz="2400" b="1" kern="0" dirty="0">
                  <a:solidFill>
                    <a:srgbClr val="FF0000"/>
                  </a:solidFill>
                  <a:latin typeface="Tahoma"/>
                </a:rPr>
                <a:t>Tesseract</a:t>
              </a:r>
              <a:endParaRPr lang="ko-KR" altLang="en-US" sz="2400" b="1" kern="0" dirty="0">
                <a:solidFill>
                  <a:srgbClr val="FF0000"/>
                </a:solidFill>
                <a:latin typeface="Tahoma"/>
              </a:endParaRPr>
            </a:p>
          </p:txBody>
        </p:sp>
        <p:grpSp>
          <p:nvGrpSpPr>
            <p:cNvPr id="434" name="그룹 629"/>
            <p:cNvGrpSpPr/>
            <p:nvPr/>
          </p:nvGrpSpPr>
          <p:grpSpPr>
            <a:xfrm>
              <a:off x="6908164" y="3500504"/>
              <a:ext cx="1788652" cy="1764073"/>
              <a:chOff x="7081194" y="3140968"/>
              <a:chExt cx="1788652" cy="1764073"/>
            </a:xfrm>
          </p:grpSpPr>
          <p:sp>
            <p:nvSpPr>
              <p:cNvPr id="439" name="직사각형 531"/>
              <p:cNvSpPr/>
              <p:nvPr/>
            </p:nvSpPr>
            <p:spPr>
              <a:xfrm rot="16200000">
                <a:off x="7081798" y="459843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0" name="직사각형 532"/>
              <p:cNvSpPr/>
              <p:nvPr/>
            </p:nvSpPr>
            <p:spPr>
              <a:xfrm rot="16200000">
                <a:off x="7573900" y="459843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1" name="직사각형 539"/>
              <p:cNvSpPr/>
              <p:nvPr/>
            </p:nvSpPr>
            <p:spPr>
              <a:xfrm rot="16200000">
                <a:off x="7081799" y="411175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2" name="직사각형 540"/>
              <p:cNvSpPr/>
              <p:nvPr/>
            </p:nvSpPr>
            <p:spPr>
              <a:xfrm rot="16200000">
                <a:off x="7573901" y="411175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3" name="직사각형 541"/>
              <p:cNvSpPr/>
              <p:nvPr/>
            </p:nvSpPr>
            <p:spPr>
              <a:xfrm rot="16200000">
                <a:off x="8071139" y="459843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4" name="직사각형 542"/>
              <p:cNvSpPr/>
              <p:nvPr/>
            </p:nvSpPr>
            <p:spPr>
              <a:xfrm rot="16200000">
                <a:off x="8563241" y="4598437"/>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5" name="직사각형 543"/>
              <p:cNvSpPr/>
              <p:nvPr/>
            </p:nvSpPr>
            <p:spPr>
              <a:xfrm rot="16200000">
                <a:off x="8071140" y="411175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6" name="직사각형 544"/>
              <p:cNvSpPr/>
              <p:nvPr/>
            </p:nvSpPr>
            <p:spPr>
              <a:xfrm rot="16200000">
                <a:off x="8563242" y="4111757"/>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7" name="직사각형 547"/>
              <p:cNvSpPr/>
              <p:nvPr/>
            </p:nvSpPr>
            <p:spPr>
              <a:xfrm rot="16200000">
                <a:off x="7081799" y="3627044"/>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8" name="직사각형 548"/>
              <p:cNvSpPr/>
              <p:nvPr/>
            </p:nvSpPr>
            <p:spPr>
              <a:xfrm rot="16200000">
                <a:off x="7573901" y="362704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9" name="직사각형 549"/>
              <p:cNvSpPr/>
              <p:nvPr/>
            </p:nvSpPr>
            <p:spPr>
              <a:xfrm rot="16200000">
                <a:off x="7081800" y="3140364"/>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450" name="직사각형 550"/>
              <p:cNvSpPr/>
              <p:nvPr/>
            </p:nvSpPr>
            <p:spPr>
              <a:xfrm rot="16200000">
                <a:off x="7573902" y="314036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1" name="직사각형 551"/>
              <p:cNvSpPr/>
              <p:nvPr/>
            </p:nvSpPr>
            <p:spPr>
              <a:xfrm rot="16200000">
                <a:off x="8071140" y="362704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2" name="직사각형 552"/>
              <p:cNvSpPr/>
              <p:nvPr/>
            </p:nvSpPr>
            <p:spPr>
              <a:xfrm rot="16200000">
                <a:off x="8563242" y="362704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3" name="직사각형 553"/>
              <p:cNvSpPr/>
              <p:nvPr/>
            </p:nvSpPr>
            <p:spPr>
              <a:xfrm rot="16200000">
                <a:off x="8071141" y="314036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4" name="직사각형 554"/>
              <p:cNvSpPr/>
              <p:nvPr/>
            </p:nvSpPr>
            <p:spPr>
              <a:xfrm rot="16200000">
                <a:off x="8563243" y="314036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455" name="직선 화살표 연결선 558"/>
              <p:cNvCxnSpPr>
                <a:stCxn id="449" idx="1"/>
                <a:endCxn id="447" idx="3"/>
              </p:cNvCxnSpPr>
              <p:nvPr/>
            </p:nvCxnSpPr>
            <p:spPr>
              <a:xfrm flipH="1">
                <a:off x="7234800" y="3446968"/>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6" name="직선 화살표 연결선 559"/>
              <p:cNvCxnSpPr>
                <a:stCxn id="447" idx="1"/>
                <a:endCxn id="441" idx="3"/>
              </p:cNvCxnSpPr>
              <p:nvPr/>
            </p:nvCxnSpPr>
            <p:spPr>
              <a:xfrm>
                <a:off x="7234800" y="3933648"/>
                <a:ext cx="0" cy="17871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7" name="직선 화살표 연결선 562"/>
              <p:cNvCxnSpPr>
                <a:stCxn id="441" idx="1"/>
                <a:endCxn id="439" idx="3"/>
              </p:cNvCxnSpPr>
              <p:nvPr/>
            </p:nvCxnSpPr>
            <p:spPr>
              <a:xfrm flipH="1">
                <a:off x="7234799" y="4418359"/>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8" name="직선 화살표 연결선 565"/>
              <p:cNvCxnSpPr>
                <a:stCxn id="449" idx="2"/>
                <a:endCxn id="450" idx="0"/>
              </p:cNvCxnSpPr>
              <p:nvPr/>
            </p:nvCxnSpPr>
            <p:spPr>
              <a:xfrm>
                <a:off x="7388404" y="3293968"/>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9" name="직선 화살표 연결선 568"/>
              <p:cNvCxnSpPr>
                <a:stCxn id="450" idx="2"/>
                <a:endCxn id="453" idx="0"/>
              </p:cNvCxnSpPr>
              <p:nvPr/>
            </p:nvCxnSpPr>
            <p:spPr>
              <a:xfrm>
                <a:off x="7880506" y="3293969"/>
                <a:ext cx="190032" cy="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0" name="직선 화살표 연결선 571"/>
              <p:cNvCxnSpPr>
                <a:stCxn id="450" idx="1"/>
                <a:endCxn id="448" idx="3"/>
              </p:cNvCxnSpPr>
              <p:nvPr/>
            </p:nvCxnSpPr>
            <p:spPr>
              <a:xfrm flipH="1">
                <a:off x="7726902" y="3446969"/>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1" name="직선 화살표 연결선 574"/>
              <p:cNvCxnSpPr>
                <a:stCxn id="447" idx="2"/>
                <a:endCxn id="448" idx="0"/>
              </p:cNvCxnSpPr>
              <p:nvPr/>
            </p:nvCxnSpPr>
            <p:spPr>
              <a:xfrm>
                <a:off x="7388403" y="3780648"/>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2" name="직선 화살표 연결선 577"/>
              <p:cNvCxnSpPr>
                <a:stCxn id="442" idx="0"/>
                <a:endCxn id="441" idx="2"/>
              </p:cNvCxnSpPr>
              <p:nvPr/>
            </p:nvCxnSpPr>
            <p:spPr>
              <a:xfrm flipH="1" flipV="1">
                <a:off x="7388403" y="426535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3" name="직선 화살표 연결선 580"/>
              <p:cNvCxnSpPr>
                <a:stCxn id="439" idx="2"/>
                <a:endCxn id="440" idx="0"/>
              </p:cNvCxnSpPr>
              <p:nvPr/>
            </p:nvCxnSpPr>
            <p:spPr>
              <a:xfrm>
                <a:off x="7388402" y="475203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4" name="직선 화살표 연결선 583"/>
              <p:cNvCxnSpPr>
                <a:stCxn id="442" idx="1"/>
                <a:endCxn id="440" idx="3"/>
              </p:cNvCxnSpPr>
              <p:nvPr/>
            </p:nvCxnSpPr>
            <p:spPr>
              <a:xfrm flipH="1">
                <a:off x="7726901" y="4418360"/>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5" name="직선 화살표 연결선 586"/>
              <p:cNvCxnSpPr>
                <a:stCxn id="443" idx="0"/>
                <a:endCxn id="440" idx="2"/>
              </p:cNvCxnSpPr>
              <p:nvPr/>
            </p:nvCxnSpPr>
            <p:spPr>
              <a:xfrm flipH="1">
                <a:off x="7880504" y="4752040"/>
                <a:ext cx="190032" cy="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6" name="직선 화살표 연결선 589"/>
              <p:cNvCxnSpPr>
                <a:stCxn id="443" idx="2"/>
                <a:endCxn id="444" idx="0"/>
              </p:cNvCxnSpPr>
              <p:nvPr/>
            </p:nvCxnSpPr>
            <p:spPr>
              <a:xfrm>
                <a:off x="8377743" y="4752040"/>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7" name="직선 화살표 연결선 592"/>
              <p:cNvCxnSpPr>
                <a:stCxn id="443" idx="3"/>
                <a:endCxn id="445" idx="1"/>
              </p:cNvCxnSpPr>
              <p:nvPr/>
            </p:nvCxnSpPr>
            <p:spPr>
              <a:xfrm flipV="1">
                <a:off x="8224140" y="4418360"/>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8" name="직선 화살표 연결선 595"/>
              <p:cNvCxnSpPr>
                <a:stCxn id="444" idx="3"/>
                <a:endCxn id="446" idx="1"/>
              </p:cNvCxnSpPr>
              <p:nvPr/>
            </p:nvCxnSpPr>
            <p:spPr>
              <a:xfrm flipV="1">
                <a:off x="8716242" y="4418361"/>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9" name="직선 화살표 연결선 598"/>
              <p:cNvCxnSpPr>
                <a:stCxn id="445" idx="2"/>
                <a:endCxn id="446" idx="0"/>
              </p:cNvCxnSpPr>
              <p:nvPr/>
            </p:nvCxnSpPr>
            <p:spPr>
              <a:xfrm>
                <a:off x="8377744" y="4265360"/>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0" name="직선 화살표 연결선 601"/>
              <p:cNvCxnSpPr>
                <a:stCxn id="446" idx="3"/>
                <a:endCxn id="452" idx="1"/>
              </p:cNvCxnSpPr>
              <p:nvPr/>
            </p:nvCxnSpPr>
            <p:spPr>
              <a:xfrm flipV="1">
                <a:off x="8716243" y="3933650"/>
                <a:ext cx="0" cy="17871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1" name="직선 화살표 연결선 604"/>
              <p:cNvCxnSpPr>
                <a:stCxn id="452" idx="3"/>
                <a:endCxn id="454" idx="1"/>
              </p:cNvCxnSpPr>
              <p:nvPr/>
            </p:nvCxnSpPr>
            <p:spPr>
              <a:xfrm flipV="1">
                <a:off x="8716243" y="3446970"/>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2" name="직선 화살표 연결선 607"/>
              <p:cNvCxnSpPr>
                <a:stCxn id="452" idx="0"/>
                <a:endCxn id="451" idx="2"/>
              </p:cNvCxnSpPr>
              <p:nvPr/>
            </p:nvCxnSpPr>
            <p:spPr>
              <a:xfrm flipH="1" flipV="1">
                <a:off x="8377744" y="378064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3" name="직선 화살표 연결선 610"/>
              <p:cNvCxnSpPr>
                <a:stCxn id="454" idx="0"/>
                <a:endCxn id="453" idx="2"/>
              </p:cNvCxnSpPr>
              <p:nvPr/>
            </p:nvCxnSpPr>
            <p:spPr>
              <a:xfrm flipH="1" flipV="1">
                <a:off x="8377745" y="329396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4" name="직선 화살표 연결선 613"/>
              <p:cNvCxnSpPr>
                <a:stCxn id="453" idx="1"/>
                <a:endCxn id="451" idx="3"/>
              </p:cNvCxnSpPr>
              <p:nvPr/>
            </p:nvCxnSpPr>
            <p:spPr>
              <a:xfrm flipH="1">
                <a:off x="8224141" y="3446969"/>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5" name="직선 화살표 연결선 616"/>
              <p:cNvCxnSpPr/>
              <p:nvPr/>
            </p:nvCxnSpPr>
            <p:spPr>
              <a:xfrm flipH="1">
                <a:off x="7885690" y="3936816"/>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6" name="직선 화살표 연결선 620"/>
              <p:cNvCxnSpPr/>
              <p:nvPr/>
            </p:nvCxnSpPr>
            <p:spPr>
              <a:xfrm>
                <a:off x="7885690" y="3936816"/>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7" name="직선 화살표 연결선 621"/>
              <p:cNvCxnSpPr/>
              <p:nvPr/>
            </p:nvCxnSpPr>
            <p:spPr>
              <a:xfrm flipH="1">
                <a:off x="7387565"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8" name="직선 화살표 연결선 622"/>
              <p:cNvCxnSpPr/>
              <p:nvPr/>
            </p:nvCxnSpPr>
            <p:spPr>
              <a:xfrm>
                <a:off x="7387565"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9" name="직선 화살표 연결선 623"/>
              <p:cNvCxnSpPr/>
              <p:nvPr/>
            </p:nvCxnSpPr>
            <p:spPr>
              <a:xfrm flipH="1">
                <a:off x="8382881"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0" name="직선 화살표 연결선 624"/>
              <p:cNvCxnSpPr/>
              <p:nvPr/>
            </p:nvCxnSpPr>
            <p:spPr>
              <a:xfrm>
                <a:off x="8382881"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1" name="직선 화살표 연결선 625"/>
              <p:cNvCxnSpPr/>
              <p:nvPr/>
            </p:nvCxnSpPr>
            <p:spPr>
              <a:xfrm flipH="1">
                <a:off x="8382881" y="441835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2" name="직선 화살표 연결선 626"/>
              <p:cNvCxnSpPr/>
              <p:nvPr/>
            </p:nvCxnSpPr>
            <p:spPr>
              <a:xfrm>
                <a:off x="8382881" y="441835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3" name="직선 화살표 연결선 627"/>
              <p:cNvCxnSpPr/>
              <p:nvPr/>
            </p:nvCxnSpPr>
            <p:spPr>
              <a:xfrm flipH="1">
                <a:off x="7390970" y="442262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4" name="직선 화살표 연결선 628"/>
              <p:cNvCxnSpPr/>
              <p:nvPr/>
            </p:nvCxnSpPr>
            <p:spPr>
              <a:xfrm>
                <a:off x="7390970" y="442262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grpSp>
        <p:sp>
          <p:nvSpPr>
            <p:cNvPr id="435" name="직사각형 647"/>
            <p:cNvSpPr/>
            <p:nvPr/>
          </p:nvSpPr>
          <p:spPr>
            <a:xfrm>
              <a:off x="7861251" y="2276872"/>
              <a:ext cx="976346" cy="976344"/>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a:solidFill>
                    <a:sysClr val="windowText" lastClr="000000"/>
                  </a:solidFill>
                  <a:latin typeface="Calibri"/>
                  <a:ea typeface="나눔고딕"/>
                </a:rPr>
                <a:t>32 Tesseract Cores</a:t>
              </a:r>
              <a:endParaRPr lang="ko-KR" altLang="en-US" sz="1600" kern="0" dirty="0">
                <a:solidFill>
                  <a:sysClr val="windowText" lastClr="000000"/>
                </a:solidFill>
                <a:latin typeface="Calibri"/>
                <a:ea typeface="나눔고딕"/>
              </a:endParaRPr>
            </a:p>
          </p:txBody>
        </p:sp>
        <p:cxnSp>
          <p:nvCxnSpPr>
            <p:cNvPr id="436" name="직선 연결선 649"/>
            <p:cNvCxnSpPr/>
            <p:nvPr/>
          </p:nvCxnSpPr>
          <p:spPr>
            <a:xfrm flipH="1" flipV="1">
              <a:off x="7861251" y="3253216"/>
              <a:ext cx="36254" cy="247287"/>
            </a:xfrm>
            <a:prstGeom prst="line">
              <a:avLst/>
            </a:prstGeom>
            <a:noFill/>
            <a:ln w="9525" cap="flat" cmpd="sng" algn="ctr">
              <a:solidFill>
                <a:srgbClr val="307D99">
                  <a:shade val="95000"/>
                  <a:satMod val="105000"/>
                </a:srgbClr>
              </a:solidFill>
              <a:prstDash val="dash"/>
            </a:ln>
            <a:effectLst/>
          </p:spPr>
        </p:cxnSp>
        <p:cxnSp>
          <p:nvCxnSpPr>
            <p:cNvPr id="437" name="직선 연결선 650"/>
            <p:cNvCxnSpPr/>
            <p:nvPr/>
          </p:nvCxnSpPr>
          <p:spPr>
            <a:xfrm flipV="1">
              <a:off x="8204713" y="3253216"/>
              <a:ext cx="632884" cy="249258"/>
            </a:xfrm>
            <a:prstGeom prst="line">
              <a:avLst/>
            </a:prstGeom>
            <a:noFill/>
            <a:ln w="9525" cap="flat" cmpd="sng" algn="ctr">
              <a:solidFill>
                <a:srgbClr val="307D99">
                  <a:shade val="95000"/>
                  <a:satMod val="105000"/>
                </a:srgbClr>
              </a:solidFill>
              <a:prstDash val="dash"/>
            </a:ln>
            <a:effectLst/>
          </p:spPr>
        </p:cxnSp>
      </p:grpSp>
      <p:sp>
        <p:nvSpPr>
          <p:cNvPr id="244" name="TextBox 243"/>
          <p:cNvSpPr txBox="1"/>
          <p:nvPr/>
        </p:nvSpPr>
        <p:spPr>
          <a:xfrm>
            <a:off x="1224136" y="6453336"/>
            <a:ext cx="7740352" cy="307777"/>
          </a:xfrm>
          <a:prstGeom prst="rect">
            <a:avLst/>
          </a:prstGeom>
          <a:noFill/>
        </p:spPr>
        <p:txBody>
          <a:bodyPr wrap="square" rtlCol="0">
            <a:spAutoFit/>
          </a:bodyPr>
          <a:lstStyle/>
          <a:p>
            <a:r>
              <a:rPr lang="en-US" sz="1400" dirty="0"/>
              <a:t>Ahn+, “</a:t>
            </a:r>
            <a:r>
              <a:rPr lang="en-US" sz="1400" dirty="0">
                <a:solidFill>
                  <a:srgbClr val="0000FF"/>
                </a:solidFill>
              </a:rPr>
              <a:t>A Scalable Processing-in-Memory Accelerator for Parallel Graph Processing</a:t>
            </a:r>
            <a:r>
              <a:rPr lang="en-US" sz="1400" dirty="0"/>
              <a:t>” ISCA 2015.</a:t>
            </a:r>
          </a:p>
        </p:txBody>
      </p:sp>
    </p:spTree>
    <p:extLst>
      <p:ext uri="{BB962C8B-B14F-4D97-AF65-F5344CB8AC3E}">
        <p14:creationId xmlns:p14="http://schemas.microsoft.com/office/powerpoint/2010/main" val="22077129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2"/>
                                        </p:tgtEl>
                                        <p:attrNameLst>
                                          <p:attrName>style.visibility</p:attrName>
                                        </p:attrNameLst>
                                      </p:cBhvr>
                                      <p:to>
                                        <p:strVal val="visible"/>
                                      </p:to>
                                    </p:set>
                                    <p:animEffect transition="in" filter="fade">
                                      <p:cBhvr>
                                        <p:cTn id="7" dur="200"/>
                                        <p:tgtEl>
                                          <p:spTgt spid="4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9"/>
                                        </p:tgtEl>
                                        <p:attrNameLst>
                                          <p:attrName>style.visibility</p:attrName>
                                        </p:attrNameLst>
                                      </p:cBhvr>
                                      <p:to>
                                        <p:strVal val="visible"/>
                                      </p:to>
                                    </p:set>
                                    <p:animEffect transition="in" filter="fade">
                                      <p:cBhvr>
                                        <p:cTn id="10" dur="200"/>
                                        <p:tgtEl>
                                          <p:spTgt spid="2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Tesseract</a:t>
            </a:r>
            <a:r>
              <a:rPr lang="en-US" dirty="0"/>
              <a:t> Graph Processing Performance</a:t>
            </a:r>
          </a:p>
        </p:txBody>
      </p:sp>
      <p:sp>
        <p:nvSpPr>
          <p:cNvPr id="4" name="Slide Number Placeholder 3"/>
          <p:cNvSpPr>
            <a:spLocks noGrp="1"/>
          </p:cNvSpPr>
          <p:nvPr>
            <p:ph type="sldNum" sz="quarter" idx="11"/>
          </p:nvPr>
        </p:nvSpPr>
        <p:spPr>
          <a:xfrm>
            <a:off x="6974904" y="6243638"/>
            <a:ext cx="2133600" cy="457200"/>
          </a:xfrm>
        </p:spPr>
        <p:txBody>
          <a:bodyPr/>
          <a:lstStyle/>
          <a:p>
            <a:fld id="{323594FA-E141-4234-AE05-360401972BE7}" type="slidenum">
              <a:rPr lang="en-US" altLang="en-US" smtClean="0">
                <a:solidFill>
                  <a:srgbClr val="000000"/>
                </a:solidFill>
              </a:rPr>
              <a:pPr/>
              <a:t>134</a:t>
            </a:fld>
            <a:endParaRPr lang="en-US" altLang="en-US" dirty="0">
              <a:solidFill>
                <a:srgbClr val="000000"/>
              </a:solidFill>
            </a:endParaRPr>
          </a:p>
        </p:txBody>
      </p:sp>
      <p:graphicFrame>
        <p:nvGraphicFramePr>
          <p:cNvPr id="6" name="내용 개체 틀 5"/>
          <p:cNvGraphicFramePr>
            <a:graphicFrameLocks noGrp="1"/>
          </p:cNvGraphicFramePr>
          <p:nvPr>
            <p:ph idx="1"/>
            <p:extLst/>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3412305" y="1052736"/>
            <a:ext cx="5320236" cy="461665"/>
          </a:xfrm>
          <a:prstGeom prst="rect">
            <a:avLst/>
          </a:prstGeom>
          <a:noFill/>
        </p:spPr>
        <p:txBody>
          <a:bodyPr wrap="none" rtlCol="0" anchor="b">
            <a:spAutoFit/>
          </a:bodyPr>
          <a:lstStyle/>
          <a:p>
            <a:pPr algn="ctr">
              <a:defRPr/>
            </a:pPr>
            <a:r>
              <a:rPr lang="en-US" altLang="ko-KR" sz="2400" b="1" kern="0" dirty="0">
                <a:solidFill>
                  <a:srgbClr val="FF0000"/>
                </a:solidFill>
                <a:latin typeface="Tahoma"/>
              </a:rPr>
              <a:t>&gt;13X Performance Improvement</a:t>
            </a:r>
            <a:endParaRPr lang="ko-KR" altLang="en-US" sz="2400" b="1" kern="0" dirty="0">
              <a:solidFill>
                <a:srgbClr val="FF0000"/>
              </a:solidFill>
              <a:latin typeface="Tahoma"/>
            </a:endParaRPr>
          </a:p>
        </p:txBody>
      </p:sp>
      <p:sp>
        <p:nvSpPr>
          <p:cNvPr id="7" name="TextBox 6"/>
          <p:cNvSpPr txBox="1"/>
          <p:nvPr/>
        </p:nvSpPr>
        <p:spPr>
          <a:xfrm>
            <a:off x="1224136" y="6453336"/>
            <a:ext cx="7740352" cy="307777"/>
          </a:xfrm>
          <a:prstGeom prst="rect">
            <a:avLst/>
          </a:prstGeom>
          <a:noFill/>
        </p:spPr>
        <p:txBody>
          <a:bodyPr wrap="square" rtlCol="0">
            <a:spAutoFit/>
          </a:bodyPr>
          <a:lstStyle/>
          <a:p>
            <a:r>
              <a:rPr lang="en-US" sz="1400" dirty="0"/>
              <a:t>Ahn+, “</a:t>
            </a:r>
            <a:r>
              <a:rPr lang="en-US" sz="1400" dirty="0">
                <a:solidFill>
                  <a:srgbClr val="0000FF"/>
                </a:solidFill>
              </a:rPr>
              <a:t>A Scalable Processing-in-Memory Accelerator for Parallel Graph Processing</a:t>
            </a:r>
            <a:r>
              <a:rPr lang="en-US" sz="1400" dirty="0"/>
              <a:t>” ISCA 2015.</a:t>
            </a:r>
          </a:p>
        </p:txBody>
      </p:sp>
      <p:sp>
        <p:nvSpPr>
          <p:cNvPr id="3" name="TextBox 2"/>
          <p:cNvSpPr txBox="1"/>
          <p:nvPr/>
        </p:nvSpPr>
        <p:spPr>
          <a:xfrm>
            <a:off x="1691680" y="1628800"/>
            <a:ext cx="3854541" cy="369332"/>
          </a:xfrm>
          <a:prstGeom prst="rect">
            <a:avLst/>
          </a:prstGeom>
          <a:noFill/>
        </p:spPr>
        <p:txBody>
          <a:bodyPr wrap="none" rtlCol="0">
            <a:spAutoFit/>
          </a:bodyPr>
          <a:lstStyle/>
          <a:p>
            <a:r>
              <a:rPr lang="en-US" dirty="0"/>
              <a:t>On five graph processing algorithms</a:t>
            </a:r>
          </a:p>
        </p:txBody>
      </p:sp>
    </p:spTree>
    <p:extLst>
      <p:ext uri="{BB962C8B-B14F-4D97-AF65-F5344CB8AC3E}">
        <p14:creationId xmlns:p14="http://schemas.microsoft.com/office/powerpoint/2010/main" val="1608711704"/>
      </p:ext>
    </p:extLst>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Tesseract</a:t>
            </a:r>
            <a:r>
              <a:rPr lang="en-US" dirty="0"/>
              <a:t> Graph Processing Performance</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135</a:t>
            </a:fld>
            <a:endParaRPr lang="en-US" altLang="en-US">
              <a:solidFill>
                <a:srgbClr val="000000"/>
              </a:solidFill>
            </a:endParaRPr>
          </a:p>
        </p:txBody>
      </p:sp>
      <p:graphicFrame>
        <p:nvGraphicFramePr>
          <p:cNvPr id="6" name="내용 개체 틀 5"/>
          <p:cNvGraphicFramePr>
            <a:graphicFrameLocks noGrp="1"/>
          </p:cNvGraphicFramePr>
          <p:nvPr>
            <p:ph idx="1"/>
            <p:extLst/>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9" name="직사각형 2"/>
          <p:cNvSpPr/>
          <p:nvPr/>
        </p:nvSpPr>
        <p:spPr>
          <a:xfrm>
            <a:off x="0" y="0"/>
            <a:ext cx="9144000" cy="6858000"/>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10" name="직사각형 3"/>
          <p:cNvSpPr/>
          <p:nvPr/>
        </p:nvSpPr>
        <p:spPr>
          <a:xfrm>
            <a:off x="655565" y="1052736"/>
            <a:ext cx="7832870" cy="4752528"/>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graphicFrame>
        <p:nvGraphicFramePr>
          <p:cNvPr id="11" name="내용 개체 틀 5"/>
          <p:cNvGraphicFramePr>
            <a:graphicFrameLocks/>
          </p:cNvGraphicFramePr>
          <p:nvPr>
            <p:extLst/>
          </p:nvPr>
        </p:nvGraphicFramePr>
        <p:xfrm>
          <a:off x="873703" y="1196752"/>
          <a:ext cx="7396594" cy="446449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9937915"/>
      </p:ext>
    </p:extLst>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dirty="0"/>
              <a:t>Tesseract Graph Processing Energy</a:t>
            </a:r>
          </a:p>
        </p:txBody>
      </p:sp>
      <p:sp>
        <p:nvSpPr>
          <p:cNvPr id="4" name="Slide Number Placeholder 3"/>
          <p:cNvSpPr>
            <a:spLocks noGrp="1"/>
          </p:cNvSpPr>
          <p:nvPr>
            <p:ph type="sldNum" sz="quarter" idx="11"/>
          </p:nvPr>
        </p:nvSpPr>
        <p:spPr>
          <a:xfrm>
            <a:off x="6974904" y="6243638"/>
            <a:ext cx="2133600" cy="457200"/>
          </a:xfrm>
        </p:spPr>
        <p:txBody>
          <a:bodyPr/>
          <a:lstStyle/>
          <a:p>
            <a:fld id="{323594FA-E141-4234-AE05-360401972BE7}" type="slidenum">
              <a:rPr lang="en-US" altLang="en-US" smtClean="0">
                <a:solidFill>
                  <a:srgbClr val="000000"/>
                </a:solidFill>
              </a:rPr>
              <a:pPr/>
              <a:t>136</a:t>
            </a:fld>
            <a:endParaRPr lang="en-US" altLang="en-US" dirty="0">
              <a:solidFill>
                <a:srgbClr val="000000"/>
              </a:solidFill>
            </a:endParaRPr>
          </a:p>
        </p:txBody>
      </p:sp>
      <p:graphicFrame>
        <p:nvGraphicFramePr>
          <p:cNvPr id="7" name="내용 개체 틀 11"/>
          <p:cNvGraphicFramePr>
            <a:graphicFrameLocks noGrp="1"/>
          </p:cNvGraphicFramePr>
          <p:nvPr>
            <p:ph idx="1"/>
            <p:extLst/>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4750292" y="4848835"/>
            <a:ext cx="3754153" cy="461665"/>
          </a:xfrm>
          <a:prstGeom prst="rect">
            <a:avLst/>
          </a:prstGeom>
          <a:noFill/>
        </p:spPr>
        <p:txBody>
          <a:bodyPr wrap="none" rtlCol="0" anchor="b">
            <a:spAutoFit/>
          </a:bodyPr>
          <a:lstStyle/>
          <a:p>
            <a:pPr algn="ctr">
              <a:defRPr/>
            </a:pPr>
            <a:r>
              <a:rPr lang="en-US" altLang="ko-KR" sz="2400" b="1" kern="0" dirty="0">
                <a:solidFill>
                  <a:srgbClr val="FF0000"/>
                </a:solidFill>
                <a:latin typeface="Tahoma"/>
              </a:rPr>
              <a:t>&gt; 8X Energy </a:t>
            </a:r>
            <a:r>
              <a:rPr lang="en-US" altLang="ko-KR" sz="2400" b="1" kern="0" dirty="0">
                <a:solidFill>
                  <a:srgbClr val="FF0000"/>
                </a:solidFill>
              </a:rPr>
              <a:t>Reduction</a:t>
            </a:r>
            <a:endParaRPr lang="ko-KR" altLang="en-US" sz="2400" b="1" kern="0" dirty="0">
              <a:solidFill>
                <a:srgbClr val="FF0000"/>
              </a:solidFill>
              <a:latin typeface="Tahoma"/>
            </a:endParaRPr>
          </a:p>
        </p:txBody>
      </p:sp>
      <p:sp>
        <p:nvSpPr>
          <p:cNvPr id="6" name="TextBox 5"/>
          <p:cNvSpPr txBox="1"/>
          <p:nvPr/>
        </p:nvSpPr>
        <p:spPr>
          <a:xfrm>
            <a:off x="1224136" y="6453336"/>
            <a:ext cx="7740352" cy="307777"/>
          </a:xfrm>
          <a:prstGeom prst="rect">
            <a:avLst/>
          </a:prstGeom>
          <a:noFill/>
        </p:spPr>
        <p:txBody>
          <a:bodyPr wrap="square" rtlCol="0">
            <a:spAutoFit/>
          </a:bodyPr>
          <a:lstStyle/>
          <a:p>
            <a:r>
              <a:rPr lang="en-US" sz="1400" dirty="0"/>
              <a:t>Ahn+, “</a:t>
            </a:r>
            <a:r>
              <a:rPr lang="en-US" sz="1400" dirty="0">
                <a:solidFill>
                  <a:srgbClr val="0000FF"/>
                </a:solidFill>
              </a:rPr>
              <a:t>A Scalable Processing-in-Memory Accelerator for Parallel Graph Processing</a:t>
            </a:r>
            <a:r>
              <a:rPr lang="en-US" sz="1400" dirty="0"/>
              <a:t>” ISCA 2015.</a:t>
            </a:r>
          </a:p>
        </p:txBody>
      </p:sp>
    </p:spTree>
    <p:extLst>
      <p:ext uri="{BB962C8B-B14F-4D97-AF65-F5344CB8AC3E}">
        <p14:creationId xmlns:p14="http://schemas.microsoft.com/office/powerpoint/2010/main" val="525535972"/>
      </p:ext>
    </p:extLst>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0" y="228600"/>
            <a:ext cx="9144000" cy="2076450"/>
          </a:xfrm>
          <a:solidFill>
            <a:schemeClr val="tx2">
              <a:lumMod val="75000"/>
            </a:schemeClr>
          </a:solidFill>
        </p:spPr>
        <p:txBody>
          <a:bodyPr/>
          <a:lstStyle/>
          <a:p>
            <a:r>
              <a:rPr lang="en-US" sz="3800" dirty="0">
                <a:solidFill>
                  <a:srgbClr val="FFFFFF"/>
                </a:solidFill>
                <a:latin typeface=""/>
              </a:rPr>
              <a:t>Google Workloads</a:t>
            </a:r>
            <a:br>
              <a:rPr lang="en-US" sz="3800" dirty="0">
                <a:solidFill>
                  <a:srgbClr val="FFFFFF"/>
                </a:solidFill>
                <a:latin typeface=""/>
              </a:rPr>
            </a:br>
            <a:r>
              <a:rPr lang="en-US" sz="3800" dirty="0">
                <a:solidFill>
                  <a:srgbClr val="FFFFFF"/>
                </a:solidFill>
                <a:latin typeface=""/>
              </a:rPr>
              <a:t> for Consumer Devices:</a:t>
            </a:r>
            <a:br>
              <a:rPr lang="en-US" sz="3800" dirty="0">
                <a:solidFill>
                  <a:srgbClr val="FFFFFF"/>
                </a:solidFill>
                <a:latin typeface=""/>
              </a:rPr>
            </a:br>
            <a:r>
              <a:rPr lang="en-US" sz="3800" dirty="0">
                <a:solidFill>
                  <a:srgbClr val="FFFFFF"/>
                </a:solidFill>
                <a:latin typeface=""/>
              </a:rPr>
              <a:t>Mitigating Data Movement Bottlenecks</a:t>
            </a:r>
            <a:endParaRPr lang="en-US" sz="3800" dirty="0">
              <a:solidFill>
                <a:srgbClr val="FFFFFF"/>
              </a:solidFill>
            </a:endParaRPr>
          </a:p>
        </p:txBody>
      </p:sp>
      <p:sp>
        <p:nvSpPr>
          <p:cNvPr id="6" name="Subtitle 5"/>
          <p:cNvSpPr>
            <a:spLocks noGrp="1"/>
          </p:cNvSpPr>
          <p:nvPr>
            <p:ph type="subTitle" idx="1"/>
          </p:nvPr>
        </p:nvSpPr>
        <p:spPr>
          <a:xfrm>
            <a:off x="1371600" y="3156704"/>
            <a:ext cx="6400800" cy="685800"/>
          </a:xfrm>
        </p:spPr>
        <p:txBody>
          <a:bodyPr>
            <a:noAutofit/>
          </a:bodyPr>
          <a:lstStyle/>
          <a:p>
            <a:br>
              <a:rPr lang="en-US" sz="3600" dirty="0">
                <a:solidFill>
                  <a:schemeClr val="tx1">
                    <a:lumMod val="75000"/>
                    <a:lumOff val="25000"/>
                  </a:schemeClr>
                </a:solidFill>
              </a:rPr>
            </a:br>
            <a:br>
              <a:rPr lang="en-US" sz="3600" dirty="0">
                <a:solidFill>
                  <a:schemeClr val="tx1">
                    <a:lumMod val="75000"/>
                    <a:lumOff val="25000"/>
                  </a:schemeClr>
                </a:solidFill>
              </a:rPr>
            </a:br>
            <a:endParaRPr lang="en-US" sz="3600" dirty="0">
              <a:solidFill>
                <a:schemeClr val="tx1">
                  <a:lumMod val="75000"/>
                  <a:lumOff val="25000"/>
                </a:schemeClr>
              </a:solidFill>
            </a:endParaRPr>
          </a:p>
        </p:txBody>
      </p:sp>
      <p:sp>
        <p:nvSpPr>
          <p:cNvPr id="2" name="Rectangle 1"/>
          <p:cNvSpPr/>
          <p:nvPr/>
        </p:nvSpPr>
        <p:spPr>
          <a:xfrm>
            <a:off x="2605141" y="2819400"/>
            <a:ext cx="4024259" cy="58477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800000"/>
                </a:solidFill>
                <a:effectLst/>
                <a:uLnTx/>
                <a:uFillTx/>
                <a:latin typeface="Gill Sans MT"/>
                <a:ea typeface="+mn-ea"/>
                <a:cs typeface="+mn-cs"/>
              </a:rPr>
              <a:t>Amirali Boroumand</a:t>
            </a:r>
          </a:p>
        </p:txBody>
      </p:sp>
      <p:sp>
        <p:nvSpPr>
          <p:cNvPr id="8" name="Rectangle 7"/>
          <p:cNvSpPr/>
          <p:nvPr/>
        </p:nvSpPr>
        <p:spPr>
          <a:xfrm>
            <a:off x="378337" y="3480376"/>
            <a:ext cx="8340745" cy="120032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Saugata</a:t>
            </a:r>
            <a:r>
              <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Ghose</a:t>
            </a:r>
            <a:r>
              <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Youngsok</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Kim,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Rachata</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Ausavarungnirun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Eric</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Shiu</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Rahul</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Thakur</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Daehyun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Kim,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Aki</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Kuusela</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b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Allan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Knies</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Parthasarathy</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Ranganathan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Onur Mutlu</a:t>
            </a:r>
            <a:endPar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endParaRPr>
          </a:p>
        </p:txBody>
      </p:sp>
      <p:sp>
        <p:nvSpPr>
          <p:cNvPr id="4" name="TextBox 3"/>
          <p:cNvSpPr txBox="1"/>
          <p:nvPr/>
        </p:nvSpPr>
        <p:spPr>
          <a:xfrm>
            <a:off x="-1882588" y="3316941"/>
            <a:ext cx="184666"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pic>
        <p:nvPicPr>
          <p:cNvPr id="13" name="Picture 12"/>
          <p:cNvPicPr>
            <a:picLocks noChangeAspect="1"/>
          </p:cNvPicPr>
          <p:nvPr/>
        </p:nvPicPr>
        <p:blipFill rotWithShape="1">
          <a:blip r:embed="rId2"/>
          <a:srcRect t="27272" b="29091"/>
          <a:stretch/>
        </p:blipFill>
        <p:spPr>
          <a:xfrm>
            <a:off x="506982" y="6050611"/>
            <a:ext cx="1828800" cy="798022"/>
          </a:xfrm>
          <a:prstGeom prst="rect">
            <a:avLst/>
          </a:prstGeom>
        </p:spPr>
      </p:pic>
      <p:pic>
        <p:nvPicPr>
          <p:cNvPr id="14" name="Picture 13"/>
          <p:cNvPicPr>
            <a:picLocks noChangeAspect="1"/>
          </p:cNvPicPr>
          <p:nvPr/>
        </p:nvPicPr>
        <p:blipFill>
          <a:blip r:embed="rId3"/>
          <a:stretch>
            <a:fillRect/>
          </a:stretch>
        </p:blipFill>
        <p:spPr>
          <a:xfrm>
            <a:off x="6981825" y="4724400"/>
            <a:ext cx="1682084" cy="1657706"/>
          </a:xfrm>
          <a:prstGeom prst="rect">
            <a:avLst/>
          </a:prstGeom>
        </p:spPr>
      </p:pic>
      <p:pic>
        <p:nvPicPr>
          <p:cNvPr id="15" name="Picture 14"/>
          <p:cNvPicPr>
            <a:picLocks noChangeAspect="1"/>
          </p:cNvPicPr>
          <p:nvPr/>
        </p:nvPicPr>
        <p:blipFill rotWithShape="1">
          <a:blip r:embed="rId4"/>
          <a:srcRect t="30096" b="30046"/>
          <a:stretch/>
        </p:blipFill>
        <p:spPr>
          <a:xfrm>
            <a:off x="6632242" y="6179521"/>
            <a:ext cx="2381250" cy="533400"/>
          </a:xfrm>
          <a:prstGeom prst="rect">
            <a:avLst/>
          </a:prstGeom>
        </p:spPr>
      </p:pic>
      <p:pic>
        <p:nvPicPr>
          <p:cNvPr id="16" name="Picture 15" descr="safari.png"/>
          <p:cNvPicPr>
            <a:picLocks noChangeAspect="1"/>
          </p:cNvPicPr>
          <p:nvPr/>
        </p:nvPicPr>
        <p:blipFill rotWithShape="1">
          <a:blip r:embed="rId5" cstate="print"/>
          <a:srcRect r="1519"/>
          <a:stretch/>
        </p:blipFill>
        <p:spPr>
          <a:xfrm>
            <a:off x="476188" y="5294713"/>
            <a:ext cx="1890388" cy="555400"/>
          </a:xfrm>
          <a:prstGeom prst="rect">
            <a:avLst/>
          </a:prstGeom>
        </p:spPr>
      </p:pic>
      <p:pic>
        <p:nvPicPr>
          <p:cNvPr id="17" name="Picture 16"/>
          <p:cNvPicPr>
            <a:picLocks noChangeAspect="1"/>
          </p:cNvPicPr>
          <p:nvPr/>
        </p:nvPicPr>
        <p:blipFill>
          <a:blip r:embed="rId6"/>
          <a:stretch>
            <a:fillRect/>
          </a:stretch>
        </p:blipFill>
        <p:spPr>
          <a:xfrm>
            <a:off x="3015517" y="5030786"/>
            <a:ext cx="3112967" cy="1124128"/>
          </a:xfrm>
          <a:prstGeom prst="rect">
            <a:avLst/>
          </a:prstGeom>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97887" y="6045295"/>
            <a:ext cx="1748226" cy="801853"/>
          </a:xfrm>
          <a:prstGeom prst="rect">
            <a:avLst/>
          </a:prstGeom>
        </p:spPr>
      </p:pic>
    </p:spTree>
    <p:extLst>
      <p:ext uri="{BB962C8B-B14F-4D97-AF65-F5344CB8AC3E}">
        <p14:creationId xmlns:p14="http://schemas.microsoft.com/office/powerpoint/2010/main" val="65865299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ill Sans MT"/>
                <a:cs typeface="Gill Sans MT"/>
              </a:rPr>
              <a:t>Consumer Devices</a:t>
            </a:r>
          </a:p>
        </p:txBody>
      </p:sp>
      <p:sp>
        <p:nvSpPr>
          <p:cNvPr id="3" name="Content Placeholder 2"/>
          <p:cNvSpPr>
            <a:spLocks noGrp="1"/>
          </p:cNvSpPr>
          <p:nvPr>
            <p:ph idx="1"/>
          </p:nvPr>
        </p:nvSpPr>
        <p:spPr>
          <a:xfrm>
            <a:off x="152400" y="1066800"/>
            <a:ext cx="8839200" cy="5638800"/>
          </a:xfrm>
        </p:spPr>
        <p:txBody>
          <a:bodyPr>
            <a:normAutofit/>
          </a:bodyPr>
          <a:lstStyle/>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pPr lvl="1"/>
            <a:endParaRPr lang="en-US" sz="2000" dirty="0">
              <a:solidFill>
                <a:srgbClr val="595959"/>
              </a:solidFill>
              <a:latin typeface="Gill Sans MT"/>
              <a:cs typeface="Gill Sans MT"/>
            </a:endParaRPr>
          </a:p>
          <a:p>
            <a:pPr lvl="1"/>
            <a:endParaRPr lang="en-US" sz="2400" dirty="0">
              <a:solidFill>
                <a:schemeClr val="tx2"/>
              </a:solidFill>
              <a:latin typeface="Gill Sans MT"/>
              <a:cs typeface="Gill Sans MT"/>
            </a:endParaRPr>
          </a:p>
          <a:p>
            <a:pPr marL="342900" lvl="1" indent="-342900">
              <a:buFont typeface="Arial" pitchFamily="34" charset="0"/>
              <a:buChar char="•"/>
            </a:pPr>
            <a:endParaRPr lang="en-US" sz="2400" u="sng" dirty="0">
              <a:solidFill>
                <a:schemeClr val="tx2"/>
              </a:solidFill>
              <a:latin typeface="Gill Sans MT"/>
              <a:cs typeface="Gill Sans MT"/>
            </a:endParaRPr>
          </a:p>
          <a:p>
            <a:pPr lvl="1"/>
            <a:endParaRPr lang="en-US" sz="2000" dirty="0">
              <a:solidFill>
                <a:srgbClr val="595959"/>
              </a:solidFill>
              <a:latin typeface="Gill Sans MT"/>
              <a:cs typeface="Gill Sans MT"/>
            </a:endParaRPr>
          </a:p>
          <a:p>
            <a:endParaRPr lang="en-US" dirty="0">
              <a:latin typeface="Gill Sans MT"/>
              <a:cs typeface="Gill Sans MT"/>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Gill Sans MT"/>
              </a:rPr>
              <a:pPr marL="0" marR="0" lvl="0" indent="0" algn="r" defTabSz="914400" rtl="0" eaLnBrk="1" fontAlgn="auto" latinLnBrk="0" hangingPunct="1">
                <a:lnSpc>
                  <a:spcPct val="100000"/>
                </a:lnSpc>
                <a:spcBef>
                  <a:spcPts val="0"/>
                </a:spcBef>
                <a:spcAft>
                  <a:spcPts val="0"/>
                </a:spcAft>
                <a:buClrTx/>
                <a:buSzTx/>
                <a:buFontTx/>
                <a:buNone/>
                <a:tabLst/>
                <a:defRPr/>
              </a:pPr>
              <a:t>138</a:t>
            </a:fld>
            <a:endParaRPr kumimoji="0" lang="en-US" sz="2400" b="1" i="0" u="none" strike="noStrike" kern="1200" cap="none" spc="0" normalizeH="0" baseline="0" noProof="0">
              <a:ln>
                <a:noFill/>
              </a:ln>
              <a:solidFill>
                <a:srgbClr val="0070C0"/>
              </a:solidFill>
              <a:effectLst/>
              <a:uLnTx/>
              <a:uFillTx/>
              <a:latin typeface="Gill Sans MT"/>
              <a:ea typeface="+mn-ea"/>
              <a:cs typeface="Gill Sans MT"/>
            </a:endParaRP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533400" y="3124200"/>
            <a:ext cx="807720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F497D"/>
                </a:solidFill>
                <a:effectLst/>
                <a:uLnTx/>
                <a:uFillTx/>
                <a:latin typeface="Gill Sans MT"/>
                <a:ea typeface="+mn-ea"/>
                <a:cs typeface="Gill Sans MT"/>
              </a:rPr>
              <a:t>Consumer devices are everywhere!</a:t>
            </a:r>
          </a:p>
        </p:txBody>
      </p:sp>
      <p:pic>
        <p:nvPicPr>
          <p:cNvPr id="11" name="Picture 10"/>
          <p:cNvPicPr>
            <a:picLocks noChangeAspect="1"/>
          </p:cNvPicPr>
          <p:nvPr/>
        </p:nvPicPr>
        <p:blipFill>
          <a:blip r:embed="rId4"/>
          <a:stretch>
            <a:fillRect/>
          </a:stretch>
        </p:blipFill>
        <p:spPr>
          <a:xfrm>
            <a:off x="1295400" y="1143000"/>
            <a:ext cx="2861107" cy="1938169"/>
          </a:xfrm>
          <a:prstGeom prst="rect">
            <a:avLst/>
          </a:prstGeom>
        </p:spPr>
      </p:pic>
      <p:pic>
        <p:nvPicPr>
          <p:cNvPr id="14" name="Picture 13"/>
          <p:cNvPicPr>
            <a:picLocks noChangeAspect="1"/>
          </p:cNvPicPr>
          <p:nvPr/>
        </p:nvPicPr>
        <p:blipFill>
          <a:blip r:embed="rId5"/>
          <a:stretch>
            <a:fillRect/>
          </a:stretch>
        </p:blipFill>
        <p:spPr>
          <a:xfrm>
            <a:off x="4222961" y="1066800"/>
            <a:ext cx="1457546" cy="1945899"/>
          </a:xfrm>
          <a:prstGeom prst="rect">
            <a:avLst/>
          </a:prstGeom>
        </p:spPr>
      </p:pic>
      <p:pic>
        <p:nvPicPr>
          <p:cNvPr id="15" name="Picture 14"/>
          <p:cNvPicPr>
            <a:picLocks noChangeAspect="1"/>
          </p:cNvPicPr>
          <p:nvPr/>
        </p:nvPicPr>
        <p:blipFill>
          <a:blip r:embed="rId6"/>
          <a:stretch>
            <a:fillRect/>
          </a:stretch>
        </p:blipFill>
        <p:spPr>
          <a:xfrm>
            <a:off x="6061507" y="1676204"/>
            <a:ext cx="1295596" cy="1295596"/>
          </a:xfrm>
          <a:prstGeom prst="rect">
            <a:avLst/>
          </a:prstGeom>
        </p:spPr>
      </p:pic>
      <p:pic>
        <p:nvPicPr>
          <p:cNvPr id="10" name="Picture 9"/>
          <p:cNvPicPr>
            <a:picLocks noChangeAspect="1"/>
          </p:cNvPicPr>
          <p:nvPr/>
        </p:nvPicPr>
        <p:blipFill>
          <a:blip r:embed="rId7"/>
          <a:stretch>
            <a:fillRect/>
          </a:stretch>
        </p:blipFill>
        <p:spPr>
          <a:xfrm>
            <a:off x="2438400" y="5223510"/>
            <a:ext cx="4581769" cy="1786890"/>
          </a:xfrm>
          <a:prstGeom prst="rect">
            <a:avLst/>
          </a:prstGeom>
        </p:spPr>
      </p:pic>
      <p:sp>
        <p:nvSpPr>
          <p:cNvPr id="13" name="Rectangle 12"/>
          <p:cNvSpPr/>
          <p:nvPr/>
        </p:nvSpPr>
        <p:spPr>
          <a:xfrm>
            <a:off x="0" y="3905071"/>
            <a:ext cx="9144000" cy="1200329"/>
          </a:xfrm>
          <a:prstGeom prst="rect">
            <a:avLst/>
          </a:prstGeom>
          <a:solidFill>
            <a:srgbClr val="80000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Gill Sans MT"/>
                <a:ea typeface="+mn-ea"/>
                <a:cs typeface="+mn-cs"/>
              </a:rPr>
              <a:t>Energy consumption is</a:t>
            </a:r>
            <a:br>
              <a:rPr kumimoji="0" lang="en-US" sz="3600" b="1" i="0" u="none" strike="noStrike" kern="1200" cap="none" spc="0" normalizeH="0" baseline="0" noProof="0" dirty="0">
                <a:ln>
                  <a:noFill/>
                </a:ln>
                <a:solidFill>
                  <a:srgbClr val="FFFFFF"/>
                </a:solidFill>
                <a:effectLst/>
                <a:uLnTx/>
                <a:uFillTx/>
                <a:latin typeface="Gill Sans MT"/>
                <a:ea typeface="+mn-ea"/>
                <a:cs typeface="+mn-cs"/>
              </a:rPr>
            </a:br>
            <a:r>
              <a:rPr kumimoji="0" lang="en-US" sz="3600" b="1" i="0" u="none" strike="noStrike" kern="1200" cap="none" spc="0" normalizeH="0" baseline="0" noProof="0" dirty="0">
                <a:ln>
                  <a:noFill/>
                </a:ln>
                <a:solidFill>
                  <a:srgbClr val="FFFFFF"/>
                </a:solidFill>
                <a:effectLst/>
                <a:uLnTx/>
                <a:uFillTx/>
                <a:latin typeface="Gill Sans MT"/>
                <a:ea typeface="+mn-ea"/>
                <a:cs typeface="+mn-cs"/>
              </a:rPr>
              <a:t> a first-class concern in consumer devices</a:t>
            </a:r>
          </a:p>
        </p:txBody>
      </p:sp>
    </p:spTree>
    <p:extLst>
      <p:ext uri="{BB962C8B-B14F-4D97-AF65-F5344CB8AC3E}">
        <p14:creationId xmlns:p14="http://schemas.microsoft.com/office/powerpoint/2010/main" val="1277263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10210800" cy="914400"/>
          </a:xfrm>
        </p:spPr>
        <p:txBody>
          <a:bodyPr/>
          <a:lstStyle/>
          <a:p>
            <a:r>
              <a:rPr lang="en-US" sz="3700" dirty="0"/>
              <a:t>Popular Google Consumer Workloads</a:t>
            </a:r>
          </a:p>
        </p:txBody>
      </p:sp>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139</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a:stretch>
              <a:fillRect/>
            </a:stretch>
          </p:blipFill>
          <p:spPr>
            <a:xfrm>
              <a:off x="6096000" y="3927153"/>
              <a:ext cx="431470" cy="457200"/>
            </a:xfrm>
            <a:prstGeom prst="rect">
              <a:avLst/>
            </a:prstGeom>
          </p:spPr>
        </p:pic>
        <p:pic>
          <p:nvPicPr>
            <p:cNvPr id="24" name="Picture 23"/>
            <p:cNvPicPr>
              <a:picLocks noChangeAspect="1"/>
            </p:cNvPicPr>
            <p:nvPr/>
          </p:nvPicPr>
          <p:blipFill>
            <a:blip r:embed="rId7"/>
            <a:stretch>
              <a:fillRect/>
            </a:stretch>
          </p:blipFill>
          <p:spPr>
            <a:xfrm>
              <a:off x="6553200" y="3984544"/>
              <a:ext cx="1295400" cy="325214"/>
            </a:xfrm>
            <a:prstGeom prst="rect">
              <a:avLst/>
            </a:prstGeom>
          </p:spPr>
        </p:pic>
        <p:pic>
          <p:nvPicPr>
            <p:cNvPr id="8" name="Picture 7"/>
            <p:cNvPicPr>
              <a:picLocks noChangeAspect="1"/>
            </p:cNvPicPr>
            <p:nvPr/>
          </p:nvPicPr>
          <p:blipFill>
            <a:blip r:embed="rId8"/>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6"/>
            <a:stretch>
              <a:fillRect/>
            </a:stretch>
          </p:blipFill>
          <p:spPr>
            <a:xfrm>
              <a:off x="6096000" y="3927153"/>
              <a:ext cx="431470" cy="457200"/>
            </a:xfrm>
            <a:prstGeom prst="rect">
              <a:avLst/>
            </a:prstGeom>
          </p:spPr>
        </p:pic>
        <p:pic>
          <p:nvPicPr>
            <p:cNvPr id="27" name="Picture 26"/>
            <p:cNvPicPr>
              <a:picLocks noChangeAspect="1"/>
            </p:cNvPicPr>
            <p:nvPr/>
          </p:nvPicPr>
          <p:blipFill>
            <a:blip r:embed="rId7"/>
            <a:stretch>
              <a:fillRect/>
            </a:stretch>
          </p:blipFill>
          <p:spPr>
            <a:xfrm>
              <a:off x="6553200" y="3984544"/>
              <a:ext cx="1295400" cy="325214"/>
            </a:xfrm>
            <a:prstGeom prst="rect">
              <a:avLst/>
            </a:prstGeom>
          </p:spPr>
        </p:pic>
        <p:pic>
          <p:nvPicPr>
            <p:cNvPr id="28" name="Picture 27"/>
            <p:cNvPicPr>
              <a:picLocks noChangeAspect="1"/>
            </p:cNvPicPr>
            <p:nvPr/>
          </p:nvPicPr>
          <p:blipFill>
            <a:blip r:embed="rId8"/>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Tree>
    <p:extLst>
      <p:ext uri="{BB962C8B-B14F-4D97-AF65-F5344CB8AC3E}">
        <p14:creationId xmlns:p14="http://schemas.microsoft.com/office/powerpoint/2010/main" val="770971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par>
                          <p:cTn id="33" fill="hold">
                            <p:stCondLst>
                              <p:cond delay="500"/>
                            </p:stCondLst>
                            <p:childTnLst>
                              <p:par>
                                <p:cTn id="34" presetID="10" presetClass="entr" presetSubtype="0" fill="hold" nodeType="after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500"/>
                                        <p:tgtEl>
                                          <p:spTgt spid="30"/>
                                        </p:tgtEl>
                                      </p:cBhvr>
                                    </p:animEffect>
                                  </p:childTnLst>
                                </p:cTn>
                              </p:par>
                            </p:childTnLst>
                          </p:cTn>
                        </p:par>
                        <p:par>
                          <p:cTn id="40" fill="hold">
                            <p:stCondLst>
                              <p:cond delay="1000"/>
                            </p:stCondLst>
                            <p:childTnLst>
                              <p:par>
                                <p:cTn id="41" presetID="10" presetClass="entr" presetSubtype="0" fill="hold" grpId="0"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fade">
                                      <p:cBhvr>
                                        <p:cTn id="4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1" grpId="0"/>
      <p:bldP spid="12" grpId="0"/>
      <p:bldP spid="16" grpId="0"/>
      <p:bldP spid="17" grpId="0"/>
      <p:bldP spid="30" grpId="0"/>
      <p:bldP spid="3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aramond" charset="0"/>
              </a:rPr>
              <a:t>Different Platforms, Different Goals</a:t>
            </a: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TextBox 5"/>
          <p:cNvSpPr txBox="1"/>
          <p:nvPr/>
        </p:nvSpPr>
        <p:spPr>
          <a:xfrm>
            <a:off x="1475656" y="6495147"/>
            <a:ext cx="671220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http://</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sm.pcmag.com</a:t>
            </a:r>
            <a:r>
              <a:rPr kumimoji="0" lang="en-US" sz="1000" b="0" i="0" u="none" strike="noStrike" kern="1200" cap="none" spc="0" normalizeH="0" baseline="0" noProof="0" dirty="0">
                <a:ln>
                  <a:noFill/>
                </a:ln>
                <a:solidFill>
                  <a:srgbClr val="000000"/>
                </a:solidFill>
                <a:effectLst/>
                <a:uLnTx/>
                <a:uFillTx/>
                <a:latin typeface="Calibri"/>
                <a:ea typeface="+mn-ea"/>
                <a:cs typeface="Calibri"/>
              </a:rPr>
              <a:t>/</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pcmag_uk</a:t>
            </a:r>
            <a:r>
              <a:rPr kumimoji="0" lang="en-US" sz="1000" b="0" i="0" u="none" strike="noStrike" kern="1200" cap="none" spc="0" normalizeH="0" baseline="0" noProof="0" dirty="0">
                <a:ln>
                  <a:noFill/>
                </a:ln>
                <a:solidFill>
                  <a:srgbClr val="000000"/>
                </a:solidFill>
                <a:effectLst/>
                <a:uLnTx/>
                <a:uFillTx/>
                <a:latin typeface="Calibri"/>
                <a:ea typeface="+mn-ea"/>
                <a:cs typeface="Calibri"/>
              </a:rPr>
              <a:t>/photo/g/</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google</a:t>
            </a:r>
            <a:r>
              <a:rPr kumimoji="0" lang="en-US" sz="1000" b="0" i="0" u="none" strike="noStrike" kern="1200" cap="none" spc="0" normalizeH="0" baseline="0" noProof="0" dirty="0">
                <a:ln>
                  <a:noFill/>
                </a:ln>
                <a:solidFill>
                  <a:srgbClr val="000000"/>
                </a:solidFill>
                <a:effectLst/>
                <a:uLnTx/>
                <a:uFillTx/>
                <a:latin typeface="Calibri"/>
                <a:ea typeface="+mn-ea"/>
                <a:cs typeface="Calibri"/>
              </a:rPr>
              <a:t>-self-driving-car-the-guts/google-self-driving-car-the-guts_dwx8.jpg</a:t>
            </a:r>
          </a:p>
        </p:txBody>
      </p:sp>
      <p:pic>
        <p:nvPicPr>
          <p:cNvPr id="7" name="Picture 6" descr="google-self-driving-car-the-guts_dwx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9500" y="1268760"/>
            <a:ext cx="6985000" cy="4660900"/>
          </a:xfrm>
          <a:prstGeom prst="rect">
            <a:avLst/>
          </a:prstGeom>
        </p:spPr>
      </p:pic>
    </p:spTree>
    <p:extLst>
      <p:ext uri="{BB962C8B-B14F-4D97-AF65-F5344CB8AC3E}">
        <p14:creationId xmlns:p14="http://schemas.microsoft.com/office/powerpoint/2010/main" val="3815036951"/>
      </p:ext>
    </p:extLst>
  </p:cSld>
  <p:clrMapOvr>
    <a:masterClrMapping/>
  </p:clrMapOvr>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sp>
        <p:nvSpPr>
          <p:cNvPr id="2" name="Title 1"/>
          <p:cNvSpPr>
            <a:spLocks noGrp="1"/>
          </p:cNvSpPr>
          <p:nvPr>
            <p:ph type="title"/>
          </p:nvPr>
        </p:nvSpPr>
        <p:spPr>
          <a:xfrm>
            <a:off x="-152400" y="0"/>
            <a:ext cx="9144000" cy="914400"/>
          </a:xfrm>
        </p:spPr>
        <p:txBody>
          <a:bodyPr/>
          <a:lstStyle/>
          <a:p>
            <a:r>
              <a:rPr lang="en-US" dirty="0"/>
              <a:t>Energy Cost of Data Movement</a:t>
            </a:r>
          </a:p>
        </p:txBody>
      </p:sp>
      <p:sp>
        <p:nvSpPr>
          <p:cNvPr id="3" name="Content Placeholder 2"/>
          <p:cNvSpPr>
            <a:spLocks noGrp="1"/>
          </p:cNvSpPr>
          <p:nvPr>
            <p:ph idx="1"/>
          </p:nvPr>
        </p:nvSpPr>
        <p:spPr>
          <a:xfrm>
            <a:off x="-4724400" y="914400"/>
            <a:ext cx="2057400" cy="5486400"/>
          </a:xfrm>
        </p:spPr>
        <p:txBody>
          <a:bodyPr>
            <a:normAutofit/>
          </a:bodyPr>
          <a:lstStyle/>
          <a:p>
            <a:pPr marL="914400" lvl="2" indent="0">
              <a:buNone/>
            </a:pPr>
            <a:endParaRPr lang="en-US" sz="2000" dirty="0">
              <a:cs typeface="Adobe Garamond Pro"/>
            </a:endParaRPr>
          </a:p>
          <a:p>
            <a:pPr lvl="1"/>
            <a:endParaRPr lang="en-US" sz="2400" dirty="0">
              <a:cs typeface="Adobe Garamond Pro"/>
            </a:endParaRPr>
          </a:p>
        </p:txBody>
      </p:sp>
      <p:pic>
        <p:nvPicPr>
          <p:cNvPr id="9" name="Picture 8"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13" name="TextBox 12"/>
          <p:cNvSpPr txBox="1"/>
          <p:nvPr/>
        </p:nvSpPr>
        <p:spPr>
          <a:xfrm>
            <a:off x="3276600" y="2219980"/>
            <a:ext cx="32766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Gill Sans MT"/>
                <a:ea typeface="+mn-ea"/>
                <a:cs typeface="+mn-cs"/>
              </a:rPr>
              <a:t>Data Movement</a:t>
            </a:r>
          </a:p>
        </p:txBody>
      </p:sp>
      <p:cxnSp>
        <p:nvCxnSpPr>
          <p:cNvPr id="29" name="Straight Arrow Connector 28"/>
          <p:cNvCxnSpPr/>
          <p:nvPr/>
        </p:nvCxnSpPr>
        <p:spPr>
          <a:xfrm flipH="1">
            <a:off x="3276600" y="2743200"/>
            <a:ext cx="1600200" cy="838200"/>
          </a:xfrm>
          <a:prstGeom prst="straightConnector1">
            <a:avLst/>
          </a:prstGeom>
          <a:ln w="44450" cmpd="sng">
            <a:solidFill>
              <a:schemeClr val="accent2"/>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4876800" y="2743200"/>
            <a:ext cx="0" cy="914400"/>
          </a:xfrm>
          <a:prstGeom prst="straightConnector1">
            <a:avLst/>
          </a:prstGeom>
          <a:ln w="44450" cmpd="sng">
            <a:solidFill>
              <a:schemeClr val="accent2"/>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4876800" y="2743200"/>
            <a:ext cx="1828800" cy="762000"/>
          </a:xfrm>
          <a:prstGeom prst="straightConnector1">
            <a:avLst/>
          </a:prstGeom>
          <a:ln w="44450" cmpd="sng">
            <a:solidFill>
              <a:schemeClr val="accent2"/>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45" name="Rectangle 44"/>
          <p:cNvSpPr/>
          <p:nvPr/>
        </p:nvSpPr>
        <p:spPr>
          <a:xfrm>
            <a:off x="0" y="1066800"/>
            <a:ext cx="9144000" cy="103105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100" b="1" i="0" u="none" strike="noStrike" kern="1200" cap="none" spc="0" normalizeH="0" baseline="0" noProof="0" dirty="0">
                <a:ln>
                  <a:noFill/>
                </a:ln>
                <a:solidFill>
                  <a:srgbClr val="1F497D"/>
                </a:solidFill>
                <a:effectLst/>
                <a:uLnTx/>
                <a:uFillTx/>
                <a:latin typeface="Gill Sans MT"/>
                <a:ea typeface="+mn-ea"/>
                <a:cs typeface="+mn-cs"/>
              </a:rPr>
              <a:t>1</a:t>
            </a:r>
            <a:r>
              <a:rPr kumimoji="0" lang="en-US" sz="3100" b="1" i="0" u="none" strike="noStrike" kern="1200" cap="none" spc="0" normalizeH="0" baseline="30000" noProof="0" dirty="0">
                <a:ln>
                  <a:noFill/>
                </a:ln>
                <a:solidFill>
                  <a:srgbClr val="1F497D"/>
                </a:solidFill>
                <a:effectLst/>
                <a:uLnTx/>
                <a:uFillTx/>
                <a:latin typeface="Gill Sans MT"/>
                <a:ea typeface="+mn-ea"/>
                <a:cs typeface="+mn-cs"/>
              </a:rPr>
              <a:t>st</a:t>
            </a:r>
            <a:r>
              <a:rPr kumimoji="0" lang="en-US" sz="3100" b="1" i="0" u="none" strike="noStrike" kern="1200" cap="none" spc="0" normalizeH="0" baseline="0" noProof="0" dirty="0">
                <a:ln>
                  <a:noFill/>
                </a:ln>
                <a:solidFill>
                  <a:srgbClr val="1F497D"/>
                </a:solidFill>
                <a:effectLst/>
                <a:uLnTx/>
                <a:uFillTx/>
                <a:latin typeface="Gill Sans MT"/>
                <a:ea typeface="+mn-ea"/>
                <a:cs typeface="+mn-cs"/>
              </a:rPr>
              <a:t> key observation</a:t>
            </a:r>
            <a:r>
              <a:rPr kumimoji="0" lang="en-US" sz="3000" b="1" i="0" u="none" strike="noStrike" kern="1200" cap="none" spc="0" normalizeH="0" baseline="0" noProof="0" dirty="0">
                <a:ln>
                  <a:noFill/>
                </a:ln>
                <a:solidFill>
                  <a:srgbClr val="1F497D"/>
                </a:solidFill>
                <a:effectLst/>
                <a:uLnTx/>
                <a:uFillTx/>
                <a:latin typeface="Gill Sans MT"/>
                <a:ea typeface="+mn-ea"/>
                <a:cs typeface="+mn-cs"/>
              </a:rPr>
              <a:t>:  </a:t>
            </a:r>
            <a:r>
              <a:rPr kumimoji="0" lang="en-US" sz="3000" b="1" i="0" u="none" strike="noStrike" kern="1200" cap="none" spc="0" normalizeH="0" baseline="0" noProof="0" dirty="0">
                <a:ln>
                  <a:noFill/>
                </a:ln>
                <a:solidFill>
                  <a:srgbClr val="C00000"/>
                </a:solidFill>
                <a:effectLst/>
                <a:uLnTx/>
                <a:uFillTx/>
                <a:latin typeface="Gill Sans MT"/>
                <a:ea typeface="+mn-ea"/>
                <a:cs typeface="+mn-cs"/>
              </a:rPr>
              <a:t>62.7%</a:t>
            </a:r>
            <a:r>
              <a:rPr kumimoji="0" lang="en-US" sz="3000" b="1" i="0" u="none" strike="noStrike" kern="1200" cap="none" spc="0" normalizeH="0" baseline="0" noProof="0" dirty="0">
                <a:ln>
                  <a:noFill/>
                </a:ln>
                <a:solidFill>
                  <a:prstClr val="black"/>
                </a:solidFill>
                <a:effectLst/>
                <a:uLnTx/>
                <a:uFillTx/>
                <a:latin typeface="Gill Sans MT"/>
                <a:ea typeface="+mn-ea"/>
                <a:cs typeface="+mn-cs"/>
              </a:rPr>
              <a:t> of the total system energy is spent on </a:t>
            </a:r>
            <a:r>
              <a:rPr kumimoji="0" lang="en-US" sz="3000" b="1" i="0" u="none" strike="noStrike" kern="1200" cap="none" spc="0" normalizeH="0" baseline="0" noProof="0" dirty="0">
                <a:ln>
                  <a:noFill/>
                </a:ln>
                <a:solidFill>
                  <a:srgbClr val="C00000"/>
                </a:solidFill>
                <a:effectLst/>
                <a:uLnTx/>
                <a:uFillTx/>
                <a:latin typeface="Gill Sans MT"/>
                <a:ea typeface="+mn-ea"/>
                <a:cs typeface="+mn-cs"/>
              </a:rPr>
              <a:t>data movement</a:t>
            </a:r>
          </a:p>
        </p:txBody>
      </p:sp>
      <p:sp>
        <p:nvSpPr>
          <p:cNvPr id="33" name="Rectangle 32"/>
          <p:cNvSpPr/>
          <p:nvPr/>
        </p:nvSpPr>
        <p:spPr>
          <a:xfrm>
            <a:off x="0" y="5257800"/>
            <a:ext cx="9144000" cy="538609"/>
          </a:xfrm>
          <a:prstGeom prst="rect">
            <a:avLst/>
          </a:prstGeom>
          <a:no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1F497D"/>
                </a:solidFill>
                <a:effectLst/>
                <a:uLnTx/>
                <a:uFillTx/>
                <a:latin typeface="Gill Sans MT"/>
                <a:ea typeface="+mn-ea"/>
                <a:cs typeface="+mn-cs"/>
              </a:rPr>
              <a:t>Potential solution</a:t>
            </a:r>
            <a:r>
              <a:rPr kumimoji="0" lang="en-US" sz="2900" b="1" i="0" u="none" strike="noStrike" kern="1200" cap="none" spc="0" normalizeH="0" baseline="0" noProof="0" dirty="0">
                <a:ln>
                  <a:noFill/>
                </a:ln>
                <a:solidFill>
                  <a:srgbClr val="0000FF"/>
                </a:solidFill>
                <a:effectLst/>
                <a:uLnTx/>
                <a:uFillTx/>
                <a:latin typeface="Gill Sans MT"/>
                <a:ea typeface="+mn-ea"/>
                <a:cs typeface="+mn-cs"/>
              </a:rPr>
              <a:t>:</a:t>
            </a:r>
            <a:r>
              <a:rPr kumimoji="0" lang="en-US" sz="2900" b="1" i="0" u="none" strike="noStrike" kern="1200" cap="none" spc="0" normalizeH="0" baseline="0" noProof="0" dirty="0">
                <a:ln>
                  <a:noFill/>
                </a:ln>
                <a:solidFill>
                  <a:prstClr val="black"/>
                </a:solidFill>
                <a:effectLst/>
                <a:uLnTx/>
                <a:uFillTx/>
                <a:latin typeface="Gill Sans MT"/>
                <a:ea typeface="+mn-ea"/>
                <a:cs typeface="+mn-cs"/>
              </a:rPr>
              <a:t> move computation </a:t>
            </a:r>
            <a:r>
              <a:rPr kumimoji="0" lang="en-US" sz="2900" b="1" i="0" u="none" strike="noStrike" kern="1200" cap="none" spc="0" normalizeH="0" baseline="0" noProof="0" dirty="0">
                <a:ln>
                  <a:noFill/>
                </a:ln>
                <a:solidFill>
                  <a:srgbClr val="0000FF"/>
                </a:solidFill>
                <a:effectLst/>
                <a:uLnTx/>
                <a:uFillTx/>
                <a:latin typeface="Gill Sans MT"/>
                <a:ea typeface="+mn-ea"/>
                <a:cs typeface="+mn-cs"/>
              </a:rPr>
              <a:t>close to data</a:t>
            </a:r>
            <a:endParaRPr kumimoji="0" lang="en-US" sz="29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39" name="Rectangle 38"/>
          <p:cNvSpPr/>
          <p:nvPr/>
        </p:nvSpPr>
        <p:spPr>
          <a:xfrm>
            <a:off x="0" y="5943600"/>
            <a:ext cx="9144000" cy="538609"/>
          </a:xfrm>
          <a:prstGeom prst="rect">
            <a:avLst/>
          </a:prstGeom>
          <a:solidFill>
            <a:srgbClr val="800000"/>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prstClr val="white"/>
                </a:solidFill>
                <a:effectLst/>
                <a:uLnTx/>
                <a:uFillTx/>
                <a:latin typeface="Gill Sans MT"/>
                <a:ea typeface="+mn-ea"/>
                <a:cs typeface="+mn-cs"/>
              </a:rPr>
              <a:t>Challenge: limited area and energy budget</a:t>
            </a:r>
          </a:p>
        </p:txBody>
      </p:sp>
      <p:sp>
        <p:nvSpPr>
          <p:cNvPr id="19" name="TextBox 18"/>
          <p:cNvSpPr txBox="1"/>
          <p:nvPr/>
        </p:nvSpPr>
        <p:spPr>
          <a:xfrm>
            <a:off x="5239748" y="4648200"/>
            <a:ext cx="3980452"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Processing-In-Memory (PIM)</a:t>
            </a:r>
          </a:p>
        </p:txBody>
      </p:sp>
      <p:grpSp>
        <p:nvGrpSpPr>
          <p:cNvPr id="31" name="Group 30"/>
          <p:cNvGrpSpPr/>
          <p:nvPr/>
        </p:nvGrpSpPr>
        <p:grpSpPr>
          <a:xfrm>
            <a:off x="914400" y="2514603"/>
            <a:ext cx="7620001" cy="2133597"/>
            <a:chOff x="914399" y="1295401"/>
            <a:chExt cx="7620001" cy="2514599"/>
          </a:xfrm>
        </p:grpSpPr>
        <p:grpSp>
          <p:nvGrpSpPr>
            <p:cNvPr id="7" name="Group 6"/>
            <p:cNvGrpSpPr/>
            <p:nvPr/>
          </p:nvGrpSpPr>
          <p:grpSpPr>
            <a:xfrm>
              <a:off x="914399" y="1295401"/>
              <a:ext cx="7620001" cy="2514599"/>
              <a:chOff x="914400" y="1340069"/>
              <a:chExt cx="7218947" cy="3034861"/>
            </a:xfrm>
          </p:grpSpPr>
          <p:sp>
            <p:nvSpPr>
              <p:cNvPr id="22" name="TextBox 21"/>
              <p:cNvSpPr txBox="1"/>
              <p:nvPr/>
            </p:nvSpPr>
            <p:spPr>
              <a:xfrm>
                <a:off x="914400" y="1340069"/>
                <a:ext cx="89764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Gill Sans MT"/>
                    <a:ea typeface="+mn-ea"/>
                    <a:cs typeface="+mn-cs"/>
                  </a:rPr>
                  <a:t>SoC</a:t>
                </a:r>
                <a:endParaRPr kumimoji="0" lang="en-US" sz="2400" b="1" i="0" u="none" strike="noStrike" kern="1200" cap="none" spc="0" normalizeH="0" baseline="0" noProof="0" dirty="0">
                  <a:ln>
                    <a:noFill/>
                  </a:ln>
                  <a:solidFill>
                    <a:prstClr val="black"/>
                  </a:solidFill>
                  <a:effectLst/>
                  <a:uLnTx/>
                  <a:uFillTx/>
                  <a:latin typeface="Gill Sans MT"/>
                  <a:ea typeface="+mn-ea"/>
                  <a:cs typeface="+mn-cs"/>
                </a:endParaRPr>
              </a:p>
            </p:txBody>
          </p:sp>
          <p:grpSp>
            <p:nvGrpSpPr>
              <p:cNvPr id="18" name="Group 17"/>
              <p:cNvGrpSpPr/>
              <p:nvPr/>
            </p:nvGrpSpPr>
            <p:grpSpPr>
              <a:xfrm>
                <a:off x="1066800" y="1707931"/>
                <a:ext cx="7066547" cy="2666999"/>
                <a:chOff x="1066800" y="1707931"/>
                <a:chExt cx="7066547" cy="2666999"/>
              </a:xfrm>
            </p:grpSpPr>
            <p:sp>
              <p:nvSpPr>
                <p:cNvPr id="10" name="Rounded Rectangle 9"/>
                <p:cNvSpPr/>
                <p:nvPr/>
              </p:nvSpPr>
              <p:spPr>
                <a:xfrm>
                  <a:off x="6858000" y="1707931"/>
                  <a:ext cx="1275347" cy="2666999"/>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DRAM</a:t>
                  </a:r>
                  <a:endParaRPr kumimoji="0" lang="en-US" sz="1800" b="1" i="0" u="none" strike="noStrike" kern="1200" cap="none" spc="0" normalizeH="0" baseline="0" noProof="0" dirty="0">
                    <a:ln>
                      <a:noFill/>
                    </a:ln>
                    <a:solidFill>
                      <a:prstClr val="white"/>
                    </a:solidFill>
                    <a:effectLst/>
                    <a:uLnTx/>
                    <a:uFillTx/>
                    <a:latin typeface="Gill Sans MT"/>
                    <a:ea typeface="+mn-ea"/>
                    <a:cs typeface="+mn-cs"/>
                  </a:endParaRPr>
                </a:p>
              </p:txBody>
            </p:sp>
            <p:sp>
              <p:nvSpPr>
                <p:cNvPr id="17" name="Rounded Rectangle 16"/>
                <p:cNvSpPr/>
                <p:nvPr/>
              </p:nvSpPr>
              <p:spPr>
                <a:xfrm>
                  <a:off x="1066800" y="2133600"/>
                  <a:ext cx="5105400" cy="1904999"/>
                </a:xfrm>
                <a:prstGeom prst="roundRect">
                  <a:avLst/>
                </a:prstGeom>
                <a:solidFill>
                  <a:schemeClr val="lt1">
                    <a:alpha val="0"/>
                  </a:schemeClr>
                </a:solidFill>
                <a:ln w="38100"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sp>
              <p:nvSpPr>
                <p:cNvPr id="23" name="Rounded Rectangle 22"/>
                <p:cNvSpPr/>
                <p:nvPr/>
              </p:nvSpPr>
              <p:spPr>
                <a:xfrm>
                  <a:off x="5101390" y="2423945"/>
                  <a:ext cx="577516" cy="1462256"/>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L2</a:t>
                  </a:r>
                  <a:endParaRPr kumimoji="0" lang="en-US" sz="1600" b="1" i="0" u="none" strike="noStrike" kern="1200" cap="none" spc="0" normalizeH="0" baseline="0" noProof="0" dirty="0">
                    <a:ln>
                      <a:noFill/>
                    </a:ln>
                    <a:solidFill>
                      <a:prstClr val="black"/>
                    </a:solidFill>
                    <a:effectLst/>
                    <a:uLnTx/>
                    <a:uFillTx/>
                    <a:latin typeface="Gill Sans MT"/>
                    <a:ea typeface="+mn-ea"/>
                    <a:cs typeface="+mn-cs"/>
                  </a:endParaRPr>
                </a:p>
              </p:txBody>
            </p:sp>
            <p:cxnSp>
              <p:nvCxnSpPr>
                <p:cNvPr id="25" name="Straight Arrow Connector 24"/>
                <p:cNvCxnSpPr/>
                <p:nvPr/>
              </p:nvCxnSpPr>
              <p:spPr>
                <a:xfrm flipH="1">
                  <a:off x="2907632" y="3179378"/>
                  <a:ext cx="533400" cy="0"/>
                </a:xfrm>
                <a:prstGeom prst="straightConnector1">
                  <a:avLst/>
                </a:prstGeom>
                <a:noFill/>
                <a:ln w="57150" cap="flat" cmpd="sng" algn="ctr">
                  <a:solidFill>
                    <a:srgbClr val="000000"/>
                  </a:solidFill>
                  <a:prstDash val="solid"/>
                  <a:miter lim="800000"/>
                  <a:headEnd type="triangle"/>
                  <a:tailEnd type="triangle"/>
                </a:ln>
                <a:effectLst/>
              </p:spPr>
            </p:cxnSp>
            <p:sp>
              <p:nvSpPr>
                <p:cNvPr id="28" name="Rounded Rectangle 27"/>
                <p:cNvSpPr/>
                <p:nvPr/>
              </p:nvSpPr>
              <p:spPr>
                <a:xfrm>
                  <a:off x="3581400" y="2640721"/>
                  <a:ext cx="509337" cy="1090451"/>
                </a:xfrm>
                <a:prstGeom prst="roundRect">
                  <a:avLst/>
                </a:prstGeom>
                <a:solidFill>
                  <a:srgbClr val="8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L1</a:t>
                  </a:r>
                  <a:endParaRPr kumimoji="0" lang="en-US" sz="105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38" name="Group 37"/>
                <p:cNvGrpSpPr/>
                <p:nvPr/>
              </p:nvGrpSpPr>
              <p:grpSpPr>
                <a:xfrm>
                  <a:off x="1219199" y="2488322"/>
                  <a:ext cx="1447799" cy="1042280"/>
                  <a:chOff x="3276600" y="1116722"/>
                  <a:chExt cx="1098981" cy="1042280"/>
                </a:xfrm>
              </p:grpSpPr>
              <p:sp>
                <p:nvSpPr>
                  <p:cNvPr id="21" name="Rounded Rectangle 20"/>
                  <p:cNvSpPr/>
                  <p:nvPr/>
                </p:nvSpPr>
                <p:spPr>
                  <a:xfrm>
                    <a:off x="3276600" y="1116722"/>
                    <a:ext cx="794181"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1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36" name="Rounded Rectangle 35"/>
                  <p:cNvSpPr/>
                  <p:nvPr/>
                </p:nvSpPr>
                <p:spPr>
                  <a:xfrm>
                    <a:off x="3429000" y="1269122"/>
                    <a:ext cx="794181"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1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37" name="Rounded Rectangle 36"/>
                  <p:cNvSpPr/>
                  <p:nvPr/>
                </p:nvSpPr>
                <p:spPr>
                  <a:xfrm>
                    <a:off x="3581400" y="1421522"/>
                    <a:ext cx="794181"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800" b="1" i="0" u="none" strike="noStrike" kern="1200" cap="none" spc="0" normalizeH="0" baseline="0" noProof="0" dirty="0">
                      <a:ln>
                        <a:noFill/>
                      </a:ln>
                      <a:solidFill>
                        <a:srgbClr val="000000"/>
                      </a:solidFill>
                      <a:effectLst/>
                      <a:uLnTx/>
                      <a:uFillTx/>
                      <a:latin typeface="Gill Sans MT"/>
                      <a:ea typeface="+mn-ea"/>
                      <a:cs typeface="+mn-cs"/>
                    </a:endParaRPr>
                  </a:p>
                </p:txBody>
              </p:sp>
            </p:grpSp>
            <p:cxnSp>
              <p:nvCxnSpPr>
                <p:cNvPr id="44" name="Straight Arrow Connector 43"/>
                <p:cNvCxnSpPr/>
                <p:nvPr/>
              </p:nvCxnSpPr>
              <p:spPr>
                <a:xfrm flipH="1">
                  <a:off x="4162927" y="3179378"/>
                  <a:ext cx="838200" cy="0"/>
                </a:xfrm>
                <a:prstGeom prst="straightConnector1">
                  <a:avLst/>
                </a:prstGeom>
                <a:noFill/>
                <a:ln w="63500" cap="flat" cmpd="sng" algn="ctr">
                  <a:solidFill>
                    <a:schemeClr val="tx1"/>
                  </a:solidFill>
                  <a:prstDash val="solid"/>
                  <a:miter lim="800000"/>
                  <a:headEnd type="triangle"/>
                  <a:tailEnd type="triangle"/>
                </a:ln>
                <a:effectLst/>
              </p:spPr>
            </p:cxnSp>
          </p:grpSp>
          <p:sp>
            <p:nvSpPr>
              <p:cNvPr id="46" name="Rounded Rectangle 45"/>
              <p:cNvSpPr/>
              <p:nvPr/>
            </p:nvSpPr>
            <p:spPr>
              <a:xfrm>
                <a:off x="1773145" y="2993692"/>
                <a:ext cx="1046255"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200" b="1" i="0" u="none" strike="noStrike" kern="1200" cap="none" spc="0" normalizeH="0" baseline="0" noProof="0" dirty="0">
                  <a:ln>
                    <a:noFill/>
                  </a:ln>
                  <a:solidFill>
                    <a:srgbClr val="000000"/>
                  </a:solidFill>
                  <a:effectLst/>
                  <a:uLnTx/>
                  <a:uFillTx/>
                  <a:latin typeface="Gill Sans MT"/>
                  <a:ea typeface="+mn-ea"/>
                  <a:cs typeface="+mn-cs"/>
                </a:endParaRPr>
              </a:p>
            </p:txBody>
          </p:sp>
        </p:grpSp>
        <p:cxnSp>
          <p:nvCxnSpPr>
            <p:cNvPr id="40" name="Straight Arrow Connector 39"/>
            <p:cNvCxnSpPr/>
            <p:nvPr/>
          </p:nvCxnSpPr>
          <p:spPr>
            <a:xfrm flipH="1">
              <a:off x="6019800" y="2819400"/>
              <a:ext cx="1066798" cy="2720"/>
            </a:xfrm>
            <a:prstGeom prst="straightConnector1">
              <a:avLst/>
            </a:prstGeom>
            <a:noFill/>
            <a:ln w="88900" cap="flat" cmpd="sng" algn="ctr">
              <a:solidFill>
                <a:schemeClr val="tx1"/>
              </a:solidFill>
              <a:prstDash val="solid"/>
              <a:miter lim="800000"/>
              <a:headEnd type="triangle"/>
              <a:tailEnd type="triangle"/>
            </a:ln>
            <a:effectLst/>
          </p:spPr>
        </p:cxnSp>
      </p:grpSp>
      <p:sp>
        <p:nvSpPr>
          <p:cNvPr id="34" name="Rounded Rectangle 33"/>
          <p:cNvSpPr/>
          <p:nvPr/>
        </p:nvSpPr>
        <p:spPr>
          <a:xfrm>
            <a:off x="6705600" y="4114800"/>
            <a:ext cx="1295400" cy="533400"/>
          </a:xfrm>
          <a:prstGeom prst="roundRect">
            <a:avLst/>
          </a:prstGeom>
          <a:solidFill>
            <a:srgbClr val="948A54"/>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Gill Sans MT"/>
                <a:ea typeface="+mn-ea"/>
                <a:cs typeface="+mn-cs"/>
              </a:rPr>
              <a:t>Compute Unit </a:t>
            </a:r>
          </a:p>
        </p:txBody>
      </p:sp>
    </p:spTree>
    <p:extLst>
      <p:ext uri="{BB962C8B-B14F-4D97-AF65-F5344CB8AC3E}">
        <p14:creationId xmlns:p14="http://schemas.microsoft.com/office/powerpoint/2010/main" val="3721324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par>
                                <p:cTn id="16" presetID="10" presetClass="entr" presetSubtype="0"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cTn>
                              </p:par>
                              <p:par>
                                <p:cTn id="19" presetID="10" presetClass="entr" presetSubtype="0" fill="hold" nodeType="with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500"/>
                                        <p:tgtEl>
                                          <p:spTgt spid="35"/>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fade">
                                      <p:cBhvr>
                                        <p:cTn id="25" dur="500"/>
                                        <p:tgtEl>
                                          <p:spTgt spid="4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500"/>
                                        <p:tgtEl>
                                          <p:spTgt spid="33"/>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fade">
                                      <p:cBhvr>
                                        <p:cTn id="34" dur="500"/>
                                        <p:tgtEl>
                                          <p:spTgt spid="34"/>
                                        </p:tgtEl>
                                      </p:cBhvr>
                                    </p:animEffect>
                                  </p:childTnLst>
                                </p:cTn>
                              </p:par>
                            </p:childTnLst>
                          </p:cTn>
                        </p:par>
                        <p:par>
                          <p:cTn id="35" fill="hold">
                            <p:stCondLst>
                              <p:cond delay="1000"/>
                            </p:stCondLst>
                            <p:childTnLst>
                              <p:par>
                                <p:cTn id="36" presetID="10" presetClass="entr" presetSubtype="0" fill="hold" grpId="0" nodeType="after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fade">
                                      <p:cBhvr>
                                        <p:cTn id="4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5" grpId="0" animBg="1"/>
      <p:bldP spid="33" grpId="0"/>
      <p:bldP spid="39" grpId="0" animBg="1"/>
      <p:bldP spid="19" grpId="0"/>
      <p:bldP spid="34"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10134600" cy="914400"/>
          </a:xfrm>
        </p:spPr>
        <p:txBody>
          <a:bodyPr/>
          <a:lstStyle/>
          <a:p>
            <a:r>
              <a:rPr lang="en-US" sz="3700" dirty="0"/>
              <a:t>Using PIM to Reduce Data Movement</a:t>
            </a:r>
          </a:p>
        </p:txBody>
      </p:sp>
      <p:pic>
        <p:nvPicPr>
          <p:cNvPr id="26" name="Picture 2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4" name="Slide Number Placeholder 3"/>
          <p:cNvSpPr>
            <a:spLocks noGrp="1"/>
          </p:cNvSpPr>
          <p:nvPr>
            <p:ph type="sldNum" sz="quarter" idx="12"/>
          </p:nvPr>
        </p:nvSpPr>
        <p:spPr>
          <a:xfrm>
            <a:off x="7288306" y="6495871"/>
            <a:ext cx="18288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5</a:t>
            </a:r>
          </a:p>
        </p:txBody>
      </p:sp>
      <p:sp>
        <p:nvSpPr>
          <p:cNvPr id="6" name="Rectangle 5"/>
          <p:cNvSpPr/>
          <p:nvPr/>
        </p:nvSpPr>
        <p:spPr>
          <a:xfrm>
            <a:off x="0" y="1072515"/>
            <a:ext cx="9144000" cy="984885"/>
          </a:xfrm>
          <a:prstGeom prst="rect">
            <a:avLst/>
          </a:prstGeom>
          <a:solidFill>
            <a:schemeClr val="accent6">
              <a:lumMod val="20000"/>
              <a:lumOff val="80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1F497D"/>
                </a:solidFill>
                <a:effectLst/>
                <a:uLnTx/>
                <a:uFillTx/>
                <a:latin typeface="Gill Sans MT"/>
                <a:ea typeface="+mn-ea"/>
                <a:cs typeface="+mn-cs"/>
              </a:rPr>
              <a:t>2</a:t>
            </a:r>
            <a:r>
              <a:rPr kumimoji="0" lang="en-US" sz="2900" b="1" i="0" u="none" strike="noStrike" kern="1200" cap="none" spc="0" normalizeH="0" baseline="30000" noProof="0" dirty="0">
                <a:ln>
                  <a:noFill/>
                </a:ln>
                <a:solidFill>
                  <a:srgbClr val="1F497D"/>
                </a:solidFill>
                <a:effectLst/>
                <a:uLnTx/>
                <a:uFillTx/>
                <a:latin typeface="Gill Sans MT"/>
                <a:ea typeface="+mn-ea"/>
                <a:cs typeface="+mn-cs"/>
              </a:rPr>
              <a:t>nd</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 key observation: </a:t>
            </a:r>
            <a:r>
              <a:rPr kumimoji="0" lang="en-US" sz="2900" b="1" i="0" u="none" strike="noStrike" kern="1200" cap="none" spc="0" normalizeH="0" baseline="0" noProof="0" dirty="0">
                <a:ln>
                  <a:noFill/>
                </a:ln>
                <a:solidFill>
                  <a:prstClr val="black"/>
                </a:solidFill>
                <a:effectLst/>
                <a:uLnTx/>
                <a:uFillTx/>
                <a:latin typeface="Gill Sans MT"/>
                <a:ea typeface="+mn-ea"/>
                <a:cs typeface="+mn-cs"/>
              </a:rPr>
              <a:t>a</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 </a:t>
            </a:r>
            <a:r>
              <a:rPr kumimoji="0" lang="en-US" sz="2900" b="1" i="0" u="none" strike="noStrike" kern="1200" cap="none" spc="0" normalizeH="0" baseline="0" noProof="0" dirty="0">
                <a:ln>
                  <a:noFill/>
                </a:ln>
                <a:solidFill>
                  <a:prstClr val="black"/>
                </a:solidFill>
                <a:effectLst/>
                <a:uLnTx/>
                <a:uFillTx/>
                <a:latin typeface="Gill Sans MT"/>
                <a:ea typeface="+mn-ea"/>
                <a:cs typeface="+mn-cs"/>
              </a:rPr>
              <a:t>significant fraction of the</a:t>
            </a:r>
            <a:br>
              <a:rPr kumimoji="0" lang="en-US" sz="2900" b="1" i="0" u="none" strike="noStrike" kern="1200" cap="none" spc="0" normalizeH="0" baseline="0" noProof="0" dirty="0">
                <a:ln>
                  <a:noFill/>
                </a:ln>
                <a:solidFill>
                  <a:prstClr val="black"/>
                </a:solidFill>
                <a:effectLst/>
                <a:uLnTx/>
                <a:uFillTx/>
                <a:latin typeface="Gill Sans MT"/>
                <a:ea typeface="+mn-ea"/>
                <a:cs typeface="+mn-cs"/>
              </a:rPr>
            </a:br>
            <a:r>
              <a:rPr kumimoji="0" lang="en-US" sz="2900" b="1" i="0" u="none" strike="noStrike" kern="1200" cap="none" spc="0" normalizeH="0" baseline="0" noProof="0" dirty="0">
                <a:ln>
                  <a:noFill/>
                </a:ln>
                <a:solidFill>
                  <a:prstClr val="black"/>
                </a:solidFill>
                <a:effectLst/>
                <a:uLnTx/>
                <a:uFillTx/>
                <a:latin typeface="Gill Sans MT"/>
                <a:ea typeface="+mn-ea"/>
                <a:cs typeface="+mn-cs"/>
              </a:rPr>
              <a:t> </a:t>
            </a:r>
            <a:r>
              <a:rPr kumimoji="0" lang="en-US" sz="2900" b="1" i="0" u="none" strike="noStrike" kern="1200" cap="none" spc="0" normalizeH="0" baseline="0" noProof="0" dirty="0">
                <a:ln>
                  <a:noFill/>
                </a:ln>
                <a:solidFill>
                  <a:srgbClr val="C00000"/>
                </a:solidFill>
                <a:effectLst/>
                <a:uLnTx/>
                <a:uFillTx/>
                <a:latin typeface="Gill Sans MT"/>
                <a:ea typeface="+mn-ea"/>
                <a:cs typeface="+mn-cs"/>
              </a:rPr>
              <a:t>data movement</a:t>
            </a:r>
            <a:r>
              <a:rPr kumimoji="0" lang="en-US" sz="2900" b="1" i="0" u="none" strike="noStrike" kern="1200" cap="none" spc="0" normalizeH="0" baseline="0" noProof="0" dirty="0">
                <a:ln>
                  <a:noFill/>
                </a:ln>
                <a:solidFill>
                  <a:srgbClr val="FF0000"/>
                </a:solidFill>
                <a:effectLst/>
                <a:uLnTx/>
                <a:uFillTx/>
                <a:latin typeface="Gill Sans MT"/>
                <a:ea typeface="+mn-ea"/>
                <a:cs typeface="+mn-cs"/>
              </a:rPr>
              <a:t> </a:t>
            </a:r>
            <a:r>
              <a:rPr kumimoji="0" lang="en-US" sz="2900" b="1" i="0" u="none" strike="noStrike" kern="1200" cap="none" spc="0" normalizeH="0" baseline="0" noProof="0" dirty="0">
                <a:ln>
                  <a:noFill/>
                </a:ln>
                <a:solidFill>
                  <a:prstClr val="black"/>
                </a:solidFill>
                <a:effectLst/>
                <a:uLnTx/>
                <a:uFillTx/>
                <a:latin typeface="Gill Sans MT"/>
                <a:ea typeface="+mn-ea"/>
                <a:cs typeface="+mn-cs"/>
              </a:rPr>
              <a:t>often comes from</a:t>
            </a:r>
            <a:r>
              <a:rPr kumimoji="0" lang="en-US" sz="2900" b="1" i="0" u="none" strike="noStrike" kern="1200" cap="none" spc="0" normalizeH="0" baseline="0" noProof="0" dirty="0">
                <a:ln>
                  <a:noFill/>
                </a:ln>
                <a:solidFill>
                  <a:srgbClr val="0000FF"/>
                </a:solidFill>
                <a:effectLst/>
                <a:uLnTx/>
                <a:uFillTx/>
                <a:latin typeface="Gill Sans MT"/>
                <a:ea typeface="+mn-ea"/>
                <a:cs typeface="+mn-cs"/>
              </a:rPr>
              <a:t> </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simple functions</a:t>
            </a:r>
          </a:p>
        </p:txBody>
      </p:sp>
      <p:sp>
        <p:nvSpPr>
          <p:cNvPr id="16" name="Rounded Rectangle 15"/>
          <p:cNvSpPr/>
          <p:nvPr/>
        </p:nvSpPr>
        <p:spPr>
          <a:xfrm>
            <a:off x="1905000" y="4358045"/>
            <a:ext cx="1524000" cy="740152"/>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ill Sans MT"/>
                <a:ea typeface="+mn-ea"/>
                <a:cs typeface="+mn-cs"/>
              </a:rPr>
              <a:t>PIM Core</a:t>
            </a:r>
          </a:p>
        </p:txBody>
      </p:sp>
      <p:grpSp>
        <p:nvGrpSpPr>
          <p:cNvPr id="17" name="Group 16"/>
          <p:cNvGrpSpPr/>
          <p:nvPr/>
        </p:nvGrpSpPr>
        <p:grpSpPr>
          <a:xfrm>
            <a:off x="4648200" y="4259997"/>
            <a:ext cx="2667000" cy="914400"/>
            <a:chOff x="5562600" y="3276600"/>
            <a:chExt cx="2438400" cy="990600"/>
          </a:xfrm>
        </p:grpSpPr>
        <p:sp>
          <p:nvSpPr>
            <p:cNvPr id="23" name="Rounded Rectangle 22"/>
            <p:cNvSpPr/>
            <p:nvPr/>
          </p:nvSpPr>
          <p:spPr>
            <a:xfrm>
              <a:off x="5562600" y="32766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sp>
          <p:nvSpPr>
            <p:cNvPr id="24" name="Rounded Rectangle 23"/>
            <p:cNvSpPr/>
            <p:nvPr/>
          </p:nvSpPr>
          <p:spPr>
            <a:xfrm>
              <a:off x="5715000" y="34290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sp>
          <p:nvSpPr>
            <p:cNvPr id="25" name="Rounded Rectangle 24"/>
            <p:cNvSpPr/>
            <p:nvPr/>
          </p:nvSpPr>
          <p:spPr>
            <a:xfrm>
              <a:off x="5867400" y="35814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grpSp>
      <p:sp>
        <p:nvSpPr>
          <p:cNvPr id="66" name="Rectangle 65"/>
          <p:cNvSpPr/>
          <p:nvPr/>
        </p:nvSpPr>
        <p:spPr>
          <a:xfrm>
            <a:off x="0" y="2231648"/>
            <a:ext cx="9067800" cy="89255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Gill Sans MT"/>
                <a:ea typeface="+mn-ea"/>
                <a:cs typeface="+mn-cs"/>
              </a:rPr>
              <a:t>We can design lightweight logic to implement</a:t>
            </a:r>
            <a:br>
              <a:rPr kumimoji="0" lang="en-US" sz="2600" b="1" i="0" u="none" strike="noStrike" kern="1200" cap="none" spc="0" normalizeH="0" baseline="0" noProof="0" dirty="0">
                <a:ln>
                  <a:noFill/>
                </a:ln>
                <a:solidFill>
                  <a:prstClr val="black"/>
                </a:solidFill>
                <a:effectLst/>
                <a:uLnTx/>
                <a:uFillTx/>
                <a:latin typeface="Gill Sans MT"/>
                <a:ea typeface="+mn-ea"/>
                <a:cs typeface="+mn-cs"/>
              </a:rPr>
            </a:br>
            <a:r>
              <a:rPr kumimoji="0" lang="en-US" sz="2600" b="1" i="0" u="none" strike="noStrike" kern="1200" cap="none" spc="0" normalizeH="0" baseline="0" noProof="0" dirty="0">
                <a:ln>
                  <a:noFill/>
                </a:ln>
                <a:solidFill>
                  <a:prstClr val="black"/>
                </a:solidFill>
                <a:effectLst/>
                <a:uLnTx/>
                <a:uFillTx/>
                <a:latin typeface="Gill Sans MT"/>
                <a:ea typeface="+mn-ea"/>
                <a:cs typeface="+mn-cs"/>
              </a:rPr>
              <a:t> these </a:t>
            </a:r>
            <a:r>
              <a:rPr kumimoji="0" lang="en-US" sz="2600" b="1" i="1" u="sng" strike="noStrike" kern="1200" cap="none" spc="0" normalizeH="0" baseline="0" noProof="0" dirty="0">
                <a:ln>
                  <a:noFill/>
                </a:ln>
                <a:solidFill>
                  <a:prstClr val="black"/>
                </a:solidFill>
                <a:effectLst/>
                <a:uLnTx/>
                <a:uFillTx/>
                <a:latin typeface="Gill Sans MT"/>
                <a:ea typeface="+mn-ea"/>
                <a:cs typeface="+mn-cs"/>
              </a:rPr>
              <a:t>simple functions</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in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memory</a:t>
            </a:r>
          </a:p>
        </p:txBody>
      </p:sp>
      <p:sp>
        <p:nvSpPr>
          <p:cNvPr id="36" name="Rectangle 35"/>
          <p:cNvSpPr/>
          <p:nvPr/>
        </p:nvSpPr>
        <p:spPr>
          <a:xfrm>
            <a:off x="990600" y="3429000"/>
            <a:ext cx="32766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6600"/>
                </a:solidFill>
                <a:effectLst/>
                <a:uLnTx/>
                <a:uFillTx/>
                <a:latin typeface="Gill Sans MT"/>
                <a:ea typeface="+mn-ea"/>
                <a:cs typeface="+mn-cs"/>
              </a:rPr>
              <a:t>Small embedded</a:t>
            </a:r>
            <a:br>
              <a:rPr kumimoji="0" lang="en-US" sz="2300" b="1" i="0" u="none" strike="noStrike" kern="1200" cap="none" spc="0" normalizeH="0" baseline="0" noProof="0" dirty="0">
                <a:ln>
                  <a:noFill/>
                </a:ln>
                <a:solidFill>
                  <a:srgbClr val="006600"/>
                </a:solidFill>
                <a:effectLst/>
                <a:uLnTx/>
                <a:uFillTx/>
                <a:latin typeface="Gill Sans MT"/>
                <a:ea typeface="+mn-ea"/>
                <a:cs typeface="+mn-cs"/>
              </a:rPr>
            </a:br>
            <a:r>
              <a:rPr kumimoji="0" lang="en-US" sz="2300" b="1" i="0" u="none" strike="noStrike" kern="1200" cap="none" spc="0" normalizeH="0" baseline="0" noProof="0" dirty="0">
                <a:ln>
                  <a:noFill/>
                </a:ln>
                <a:solidFill>
                  <a:srgbClr val="006600"/>
                </a:solidFill>
                <a:effectLst/>
                <a:uLnTx/>
                <a:uFillTx/>
                <a:latin typeface="Gill Sans MT"/>
                <a:ea typeface="+mn-ea"/>
                <a:cs typeface="+mn-cs"/>
              </a:rPr>
              <a:t> low-power core</a:t>
            </a:r>
          </a:p>
        </p:txBody>
      </p:sp>
      <p:sp>
        <p:nvSpPr>
          <p:cNvPr id="38" name="Rectangle 37"/>
          <p:cNvSpPr/>
          <p:nvPr/>
        </p:nvSpPr>
        <p:spPr>
          <a:xfrm>
            <a:off x="4114800" y="3429000"/>
            <a:ext cx="33528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6600"/>
                </a:solidFill>
                <a:effectLst/>
                <a:uLnTx/>
                <a:uFillTx/>
                <a:latin typeface="Gill Sans MT"/>
                <a:ea typeface="+mn-ea"/>
                <a:cs typeface="+mn-cs"/>
              </a:rPr>
              <a:t>Small fixed-function accelerators</a:t>
            </a:r>
          </a:p>
        </p:txBody>
      </p:sp>
      <p:sp>
        <p:nvSpPr>
          <p:cNvPr id="39" name="Rectangle 38"/>
          <p:cNvSpPr/>
          <p:nvPr/>
        </p:nvSpPr>
        <p:spPr>
          <a:xfrm>
            <a:off x="0" y="5446693"/>
            <a:ext cx="9144000" cy="954107"/>
          </a:xfrm>
          <a:prstGeom prst="rect">
            <a:avLst/>
          </a:prstGeom>
          <a:solidFill>
            <a:schemeClr val="tx2">
              <a:lumMod val="75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Gill Sans MT"/>
                <a:ea typeface="+mn-ea"/>
                <a:cs typeface="+mn-cs"/>
              </a:rPr>
              <a:t>Offloading to PIM logic reduces energy and improves performance, on average, by 55.4% and 54.2%</a:t>
            </a:r>
          </a:p>
        </p:txBody>
      </p:sp>
    </p:spTree>
    <p:extLst>
      <p:ext uri="{BB962C8B-B14F-4D97-AF65-F5344CB8AC3E}">
        <p14:creationId xmlns:p14="http://schemas.microsoft.com/office/powerpoint/2010/main" val="4283935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fade">
                                      <p:cBhvr>
                                        <p:cTn id="12" dur="500"/>
                                        <p:tgtEl>
                                          <p:spTgt spid="6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fade">
                                      <p:cBhvr>
                                        <p:cTn id="20" dur="500"/>
                                        <p:tgtEl>
                                          <p:spTgt spid="3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par>
                                <p:cTn id="26" presetID="10" presetClass="entr" presetSubtype="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fade">
                                      <p:cBhvr>
                                        <p:cTn id="3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6" grpId="0" animBg="1"/>
      <p:bldP spid="66" grpId="0"/>
      <p:bldP spid="36" grpId="0"/>
      <p:bldP spid="38" grpId="0"/>
      <p:bldP spid="39" grpId="0" animBg="1"/>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412776"/>
            <a:ext cx="9144000" cy="2088232"/>
          </a:xfrm>
        </p:spPr>
        <p:txBody>
          <a:bodyPr/>
          <a:lstStyle/>
          <a:p>
            <a:pPr marL="0" indent="0" algn="ctr">
              <a:buNone/>
            </a:pPr>
            <a:r>
              <a:rPr lang="en-US" sz="6400" dirty="0">
                <a:solidFill>
                  <a:srgbClr val="FF0000"/>
                </a:solidFill>
              </a:rPr>
              <a:t>Fundamentally</a:t>
            </a:r>
          </a:p>
          <a:p>
            <a:pPr marL="0" indent="0" algn="ctr">
              <a:buNone/>
            </a:pPr>
            <a:r>
              <a:rPr lang="en-US" sz="6400" dirty="0">
                <a:solidFill>
                  <a:srgbClr val="FF0000"/>
                </a:solidFill>
              </a:rPr>
              <a:t>Energy-Efficient</a:t>
            </a:r>
          </a:p>
          <a:p>
            <a:pPr marL="0" indent="0" algn="ctr">
              <a:buNone/>
            </a:pPr>
            <a:r>
              <a:rPr lang="en-US" sz="6400" dirty="0">
                <a:solidFill>
                  <a:srgbClr val="0000FF"/>
                </a:solidFill>
              </a:rPr>
              <a:t>(Data-Centric)</a:t>
            </a:r>
          </a:p>
          <a:p>
            <a:pPr marL="0" indent="0" algn="ctr">
              <a:buNone/>
            </a:pPr>
            <a:r>
              <a:rPr lang="en-US" sz="6400" dirty="0">
                <a:solidFill>
                  <a:srgbClr val="FF0000"/>
                </a:solidFill>
              </a:rPr>
              <a:t>Computing Architectures</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142</a:t>
            </a:fld>
            <a:endParaRPr lang="en-US"/>
          </a:p>
        </p:txBody>
      </p:sp>
    </p:spTree>
    <p:extLst>
      <p:ext uri="{BB962C8B-B14F-4D97-AF65-F5344CB8AC3E}">
        <p14:creationId xmlns:p14="http://schemas.microsoft.com/office/powerpoint/2010/main" val="3465530973"/>
      </p:ext>
    </p:extLst>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Four Key Issues in Future Platforms</a:t>
            </a:r>
          </a:p>
        </p:txBody>
      </p:sp>
      <p:sp>
        <p:nvSpPr>
          <p:cNvPr id="3" name="Content Placeholder 2"/>
          <p:cNvSpPr>
            <a:spLocks noGrp="1"/>
          </p:cNvSpPr>
          <p:nvPr>
            <p:ph idx="1"/>
          </p:nvPr>
        </p:nvSpPr>
        <p:spPr>
          <a:xfrm>
            <a:off x="228600" y="1268760"/>
            <a:ext cx="8610600" cy="4876800"/>
          </a:xfrm>
        </p:spPr>
        <p:txBody>
          <a:bodyPr/>
          <a:lstStyle/>
          <a:p>
            <a:r>
              <a:rPr lang="en-US" dirty="0"/>
              <a:t>Fundamentally </a:t>
            </a:r>
            <a:r>
              <a:rPr lang="en-US" dirty="0">
                <a:solidFill>
                  <a:srgbClr val="0000FF"/>
                </a:solidFill>
              </a:rPr>
              <a:t>Secure/Reliable/Safe </a:t>
            </a:r>
            <a:r>
              <a:rPr lang="en-US" dirty="0"/>
              <a:t>Architectures</a:t>
            </a:r>
          </a:p>
          <a:p>
            <a:endParaRPr lang="en-US" dirty="0"/>
          </a:p>
          <a:p>
            <a:endParaRPr lang="en-US" dirty="0"/>
          </a:p>
          <a:p>
            <a:r>
              <a:rPr lang="en-US" dirty="0"/>
              <a:t>Fundamentally </a:t>
            </a:r>
            <a:r>
              <a:rPr lang="en-US" dirty="0">
                <a:solidFill>
                  <a:srgbClr val="0000FF"/>
                </a:solidFill>
              </a:rPr>
              <a:t>Energy-Efficient </a:t>
            </a:r>
            <a:r>
              <a:rPr lang="en-US" dirty="0"/>
              <a:t>Architectures</a:t>
            </a:r>
          </a:p>
          <a:p>
            <a:pPr lvl="1"/>
            <a:r>
              <a:rPr lang="en-US" dirty="0">
                <a:solidFill>
                  <a:srgbClr val="0000FF"/>
                </a:solidFill>
              </a:rPr>
              <a:t>Memory-centric </a:t>
            </a:r>
            <a:r>
              <a:rPr lang="en-US" dirty="0"/>
              <a:t>(Data-centric) Architectures</a:t>
            </a:r>
          </a:p>
          <a:p>
            <a:endParaRPr lang="en-US" dirty="0"/>
          </a:p>
          <a:p>
            <a:endParaRPr lang="en-US" dirty="0"/>
          </a:p>
          <a:p>
            <a:r>
              <a:rPr lang="en-US" dirty="0"/>
              <a:t>Fundamentally </a:t>
            </a:r>
            <a:r>
              <a:rPr lang="en-US" dirty="0">
                <a:solidFill>
                  <a:srgbClr val="0000FF"/>
                </a:solidFill>
              </a:rPr>
              <a:t>Low-Latency </a:t>
            </a:r>
            <a:r>
              <a:rPr lang="en-US" dirty="0"/>
              <a:t>Architectures</a:t>
            </a:r>
          </a:p>
          <a:p>
            <a:endParaRPr lang="en-US" dirty="0"/>
          </a:p>
          <a:p>
            <a:endParaRPr lang="en-US" dirty="0"/>
          </a:p>
          <a:p>
            <a:r>
              <a:rPr lang="en-US" dirty="0"/>
              <a:t>Architectures for </a:t>
            </a:r>
            <a:r>
              <a:rPr lang="en-US" dirty="0">
                <a:solidFill>
                  <a:srgbClr val="0000FF"/>
                </a:solidFill>
              </a:rPr>
              <a:t>Genomics, Medicine, Health</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7" name="Rectangle 6">
            <a:extLst>
              <a:ext uri="{FF2B5EF4-FFF2-40B4-BE49-F238E27FC236}">
                <a16:creationId xmlns:a16="http://schemas.microsoft.com/office/drawing/2014/main" id="{493F53A1-D239-B74E-A57F-3C633430314E}"/>
              </a:ext>
            </a:extLst>
          </p:cNvPr>
          <p:cNvSpPr/>
          <p:nvPr/>
        </p:nvSpPr>
        <p:spPr>
          <a:xfrm>
            <a:off x="539552" y="4077072"/>
            <a:ext cx="6120680" cy="93610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854869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Low Latency Communication is Critical</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descr="brain-MjYzMzAyMg.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568" y="890718"/>
            <a:ext cx="7416824" cy="5562618"/>
          </a:xfrm>
          <a:prstGeom prst="rect">
            <a:avLst/>
          </a:prstGeom>
        </p:spPr>
      </p:pic>
      <p:sp>
        <p:nvSpPr>
          <p:cNvPr id="6" name="Rectangle 5"/>
          <p:cNvSpPr/>
          <p:nvPr/>
        </p:nvSpPr>
        <p:spPr>
          <a:xfrm>
            <a:off x="2160240" y="6495147"/>
            <a:ext cx="4572000" cy="24622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http://</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spectrum.ieee.org</a:t>
            </a:r>
            <a:r>
              <a:rPr kumimoji="0" lang="en-US" sz="1000" b="0" i="0" u="none" strike="noStrike" kern="1200" cap="none" spc="0" normalizeH="0" baseline="0" noProof="0" dirty="0">
                <a:ln>
                  <a:noFill/>
                </a:ln>
                <a:solidFill>
                  <a:srgbClr val="000000"/>
                </a:solidFill>
                <a:effectLst/>
                <a:uLnTx/>
                <a:uFillTx/>
                <a:latin typeface="Calibri"/>
                <a:ea typeface="+mn-ea"/>
                <a:cs typeface="Calibri"/>
              </a:rPr>
              <a:t>/image/</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MjYzMzAyMg.jpeg</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Tree>
    <p:extLst>
      <p:ext uri="{BB962C8B-B14F-4D97-AF65-F5344CB8AC3E}">
        <p14:creationId xmlns:p14="http://schemas.microsoft.com/office/powerpoint/2010/main" val="531014778"/>
      </p:ext>
    </p:extLst>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500" dirty="0"/>
              <a:t>Maslow’s Hierarchy of Needs, A Third Time</a:t>
            </a:r>
          </a:p>
        </p:txBody>
      </p:sp>
      <p:sp>
        <p:nvSpPr>
          <p:cNvPr id="3" name="Content Placeholder 2"/>
          <p:cNvSpPr>
            <a:spLocks noGrp="1"/>
          </p:cNvSpPr>
          <p:nvPr>
            <p:ph idx="1"/>
          </p:nvPr>
        </p:nvSpPr>
        <p:spPr/>
        <p:txBody>
          <a:bodyPr/>
          <a:lstStyle/>
          <a:p>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descr="maslow-pyrami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1357" y="931384"/>
            <a:ext cx="6336704" cy="4657856"/>
          </a:xfrm>
          <a:prstGeom prst="rect">
            <a:avLst/>
          </a:prstGeom>
        </p:spPr>
      </p:pic>
      <p:sp>
        <p:nvSpPr>
          <p:cNvPr id="7" name="TextBox 6"/>
          <p:cNvSpPr txBox="1"/>
          <p:nvPr/>
        </p:nvSpPr>
        <p:spPr>
          <a:xfrm>
            <a:off x="5076056" y="2196152"/>
            <a:ext cx="1448433" cy="584776"/>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mn-ea"/>
                <a:cs typeface="+mn-cs"/>
              </a:rPr>
              <a:t>Speed</a:t>
            </a:r>
          </a:p>
        </p:txBody>
      </p:sp>
      <p:sp>
        <p:nvSpPr>
          <p:cNvPr id="8" name="TextBox 7"/>
          <p:cNvSpPr txBox="1"/>
          <p:nvPr/>
        </p:nvSpPr>
        <p:spPr>
          <a:xfrm>
            <a:off x="5076056" y="2988240"/>
            <a:ext cx="1448433" cy="584776"/>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mn-ea"/>
                <a:cs typeface="+mn-cs"/>
              </a:rPr>
              <a:t>Speed</a:t>
            </a:r>
          </a:p>
        </p:txBody>
      </p:sp>
      <p:sp>
        <p:nvSpPr>
          <p:cNvPr id="9" name="TextBox 8"/>
          <p:cNvSpPr txBox="1"/>
          <p:nvPr/>
        </p:nvSpPr>
        <p:spPr>
          <a:xfrm>
            <a:off x="5076056" y="3636312"/>
            <a:ext cx="1448433" cy="584776"/>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mn-ea"/>
                <a:cs typeface="+mn-cs"/>
              </a:rPr>
              <a:t>Speed</a:t>
            </a:r>
          </a:p>
        </p:txBody>
      </p:sp>
      <p:sp>
        <p:nvSpPr>
          <p:cNvPr id="10" name="TextBox 9"/>
          <p:cNvSpPr txBox="1"/>
          <p:nvPr/>
        </p:nvSpPr>
        <p:spPr>
          <a:xfrm>
            <a:off x="5067783" y="4242258"/>
            <a:ext cx="1448433" cy="584776"/>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mn-ea"/>
                <a:cs typeface="+mn-cs"/>
              </a:rPr>
              <a:t>Speed</a:t>
            </a:r>
          </a:p>
        </p:txBody>
      </p:sp>
      <p:sp>
        <p:nvSpPr>
          <p:cNvPr id="11" name="TextBox 10"/>
          <p:cNvSpPr txBox="1"/>
          <p:nvPr/>
        </p:nvSpPr>
        <p:spPr>
          <a:xfrm>
            <a:off x="5067783" y="4860448"/>
            <a:ext cx="1448433" cy="584776"/>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mn-ea"/>
                <a:cs typeface="+mn-cs"/>
              </a:rPr>
              <a:t>Speed</a:t>
            </a:r>
          </a:p>
        </p:txBody>
      </p:sp>
      <p:sp>
        <p:nvSpPr>
          <p:cNvPr id="12" name="TextBox 11"/>
          <p:cNvSpPr txBox="1"/>
          <p:nvPr/>
        </p:nvSpPr>
        <p:spPr>
          <a:xfrm>
            <a:off x="1780551" y="6512454"/>
            <a:ext cx="3160741"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https://</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www.simplypsychology.org</a:t>
            </a:r>
            <a:r>
              <a:rPr kumimoji="0" lang="en-US" sz="1000" b="0" i="0" u="none" strike="noStrike" kern="1200" cap="none" spc="0" normalizeH="0" baseline="0" noProof="0" dirty="0">
                <a:ln>
                  <a:noFill/>
                </a:ln>
                <a:solidFill>
                  <a:srgbClr val="000000"/>
                </a:solidFill>
                <a:effectLst/>
                <a:uLnTx/>
                <a:uFillTx/>
                <a:latin typeface="Calibri"/>
                <a:ea typeface="+mn-ea"/>
                <a:cs typeface="Calibri"/>
              </a:rPr>
              <a:t>/</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maslow.html</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
        <p:nvSpPr>
          <p:cNvPr id="14" name="TextBox 13"/>
          <p:cNvSpPr txBox="1"/>
          <p:nvPr/>
        </p:nvSpPr>
        <p:spPr>
          <a:xfrm>
            <a:off x="227414" y="1052736"/>
            <a:ext cx="4477380" cy="147732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Maslow, “</a:t>
            </a:r>
            <a:r>
              <a:rPr kumimoji="0" lang="en-US" sz="1800" b="0" i="0" u="none" strike="noStrike" kern="1200" cap="none" spc="0" normalizeH="0" baseline="0" noProof="0" dirty="0">
                <a:ln>
                  <a:noFill/>
                </a:ln>
                <a:solidFill>
                  <a:srgbClr val="0000FF"/>
                </a:solidFill>
                <a:effectLst/>
                <a:uLnTx/>
                <a:uFillTx/>
                <a:latin typeface="Tahoma"/>
                <a:ea typeface="+mn-ea"/>
                <a:cs typeface="+mn-cs"/>
              </a:rPr>
              <a:t>A Theory of Human Motivation</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Psychological Review, 1943.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Maslow, “</a:t>
            </a:r>
            <a:r>
              <a:rPr kumimoji="0" lang="en-US" sz="1800" b="0" i="0" u="none" strike="noStrike" kern="1200" cap="none" spc="0" normalizeH="0" baseline="0" noProof="0" dirty="0">
                <a:ln>
                  <a:noFill/>
                </a:ln>
                <a:solidFill>
                  <a:srgbClr val="0000FF"/>
                </a:solidFill>
                <a:effectLst/>
                <a:uLnTx/>
                <a:uFillTx/>
                <a:latin typeface="Tahoma"/>
                <a:ea typeface="+mn-ea"/>
                <a:cs typeface="+mn-cs"/>
              </a:rPr>
              <a:t>Motivation and Personality</a:t>
            </a:r>
            <a:r>
              <a:rPr kumimoji="0" lang="en-US" sz="1800" b="0" i="0" u="none" strike="noStrike" kern="1200" cap="none" spc="0" normalizeH="0" baseline="0" noProof="0" dirty="0">
                <a:ln>
                  <a:noFill/>
                </a:ln>
                <a:solidFill>
                  <a:srgbClr val="000000"/>
                </a:solidFill>
                <a:effectLst/>
                <a:uLnTx/>
                <a:uFillTx/>
                <a:latin typeface="Tahom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Book, 1954-1970.</a:t>
            </a:r>
          </a:p>
        </p:txBody>
      </p:sp>
      <p:pic>
        <p:nvPicPr>
          <p:cNvPr id="13" name="Picture 12">
            <a:extLst>
              <a:ext uri="{FF2B5EF4-FFF2-40B4-BE49-F238E27FC236}">
                <a16:creationId xmlns:a16="http://schemas.microsoft.com/office/drawing/2014/main" id="{E67A7A6E-BA9A-BA49-A06E-6C7352EF77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2864053"/>
            <a:ext cx="2046334" cy="2581171"/>
          </a:xfrm>
          <a:prstGeom prst="rect">
            <a:avLst/>
          </a:prstGeom>
        </p:spPr>
      </p:pic>
    </p:spTree>
    <p:extLst>
      <p:ext uri="{BB962C8B-B14F-4D97-AF65-F5344CB8AC3E}">
        <p14:creationId xmlns:p14="http://schemas.microsoft.com/office/powerpoint/2010/main" val="14794634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772816"/>
            <a:ext cx="9144000" cy="2088232"/>
          </a:xfrm>
        </p:spPr>
        <p:txBody>
          <a:bodyPr/>
          <a:lstStyle/>
          <a:p>
            <a:pPr marL="0" indent="0" algn="ctr">
              <a:buNone/>
            </a:pPr>
            <a:r>
              <a:rPr lang="en-US" sz="6400" dirty="0">
                <a:solidFill>
                  <a:srgbClr val="FF0000"/>
                </a:solidFill>
              </a:rPr>
              <a:t>Fundamentally</a:t>
            </a:r>
          </a:p>
          <a:p>
            <a:pPr marL="0" indent="0" algn="ctr">
              <a:buNone/>
            </a:pPr>
            <a:r>
              <a:rPr lang="en-US" sz="6400" dirty="0">
                <a:solidFill>
                  <a:srgbClr val="0000FF"/>
                </a:solidFill>
              </a:rPr>
              <a:t>Low-Latency</a:t>
            </a:r>
          </a:p>
          <a:p>
            <a:pPr marL="0" indent="0" algn="ctr">
              <a:buNone/>
            </a:pPr>
            <a:r>
              <a:rPr lang="en-US" sz="6400" dirty="0">
                <a:solidFill>
                  <a:srgbClr val="FF0000"/>
                </a:solidFill>
              </a:rPr>
              <a:t>Computing Architectures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146</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170221184"/>
      </p:ext>
    </p:extLst>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Chart 14"/>
          <p:cNvGraphicFramePr>
            <a:graphicFrameLocks/>
          </p:cNvGraphicFramePr>
          <p:nvPr>
            <p:extLst/>
          </p:nvPr>
        </p:nvGraphicFramePr>
        <p:xfrm>
          <a:off x="74706" y="1204631"/>
          <a:ext cx="8994588" cy="4647529"/>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p:txBody>
          <a:bodyPr>
            <a:normAutofit/>
          </a:bodyPr>
          <a:lstStyle/>
          <a:p>
            <a:r>
              <a:rPr lang="en-US" dirty="0"/>
              <a:t>Main Memory Latency Lags Behind</a:t>
            </a:r>
          </a:p>
        </p:txBody>
      </p:sp>
      <p:sp>
        <p:nvSpPr>
          <p:cNvPr id="9" name="TextBox 8"/>
          <p:cNvSpPr txBox="1"/>
          <p:nvPr/>
        </p:nvSpPr>
        <p:spPr>
          <a:xfrm>
            <a:off x="7744727" y="1230673"/>
            <a:ext cx="100540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D3B62"/>
                </a:solidFill>
                <a:effectLst/>
                <a:uLnTx/>
                <a:uFillTx/>
                <a:latin typeface="Tahoma"/>
                <a:ea typeface="+mn-ea"/>
                <a:cs typeface="+mn-cs"/>
              </a:rPr>
              <a:t>128x</a:t>
            </a:r>
          </a:p>
        </p:txBody>
      </p:sp>
      <p:sp>
        <p:nvSpPr>
          <p:cNvPr id="10" name="TextBox 9"/>
          <p:cNvSpPr txBox="1"/>
          <p:nvPr/>
        </p:nvSpPr>
        <p:spPr>
          <a:xfrm>
            <a:off x="7949911" y="2556978"/>
            <a:ext cx="80021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35742A"/>
                </a:solidFill>
                <a:effectLst/>
                <a:uLnTx/>
                <a:uFillTx/>
                <a:latin typeface="Tahoma"/>
                <a:ea typeface="+mn-ea"/>
                <a:cs typeface="+mn-cs"/>
              </a:rPr>
              <a:t>20x</a:t>
            </a:r>
          </a:p>
        </p:txBody>
      </p:sp>
      <p:sp>
        <p:nvSpPr>
          <p:cNvPr id="11" name="TextBox 10"/>
          <p:cNvSpPr txBox="1"/>
          <p:nvPr/>
        </p:nvSpPr>
        <p:spPr>
          <a:xfrm>
            <a:off x="7860143" y="4202002"/>
            <a:ext cx="88998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4136"/>
                </a:solidFill>
                <a:effectLst/>
                <a:uLnTx/>
                <a:uFillTx/>
                <a:latin typeface="Tahoma"/>
                <a:ea typeface="+mn-ea"/>
                <a:cs typeface="+mn-cs"/>
              </a:rPr>
              <a:t>1.3x</a:t>
            </a:r>
            <a:endParaRPr kumimoji="0" lang="en-US" sz="3200" b="0" i="0" u="none" strike="noStrike" kern="1200" cap="none" spc="0" normalizeH="0" baseline="0" noProof="0" dirty="0">
              <a:ln>
                <a:noFill/>
              </a:ln>
              <a:solidFill>
                <a:srgbClr val="FF4136"/>
              </a:solidFill>
              <a:effectLst/>
              <a:uLnTx/>
              <a:uFillTx/>
              <a:latin typeface="Tahoma"/>
              <a:ea typeface="+mn-ea"/>
              <a:cs typeface="+mn-cs"/>
            </a:endParaRPr>
          </a:p>
        </p:txBody>
      </p:sp>
      <p:sp>
        <p:nvSpPr>
          <p:cNvPr id="12" name="TextBox 11"/>
          <p:cNvSpPr txBox="1"/>
          <p:nvPr/>
        </p:nvSpPr>
        <p:spPr>
          <a:xfrm>
            <a:off x="0" y="5723778"/>
            <a:ext cx="9144000" cy="615553"/>
          </a:xfrm>
          <a:prstGeom prst="rect">
            <a:avLst/>
          </a:prstGeom>
          <a:solidFill>
            <a:srgbClr val="FF413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srgbClr val="FFFFFF"/>
                </a:solidFill>
                <a:effectLst/>
                <a:uLnTx/>
                <a:uFillTx/>
                <a:latin typeface="Tahoma"/>
                <a:ea typeface="+mn-ea"/>
                <a:cs typeface="+mn-cs"/>
              </a:rPr>
              <a:t>Memory latency remains almost constant</a:t>
            </a:r>
          </a:p>
        </p:txBody>
      </p:sp>
    </p:spTree>
    <p:extLst>
      <p:ext uri="{BB962C8B-B14F-4D97-AF65-F5344CB8AC3E}">
        <p14:creationId xmlns:p14="http://schemas.microsoft.com/office/powerpoint/2010/main" val="11492510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graphicEl>
                                              <a:chart seriesIdx="0" categoryIdx="-4" bldStep="series"/>
                                            </p:graphicEl>
                                          </p:spTgt>
                                        </p:tgtEl>
                                        <p:attrNameLst>
                                          <p:attrName>style.visibility</p:attrName>
                                        </p:attrNameLst>
                                      </p:cBhvr>
                                      <p:to>
                                        <p:strVal val="visible"/>
                                      </p:to>
                                    </p:set>
                                  </p:childTnLst>
                                </p:cTn>
                              </p:par>
                            </p:childTnLst>
                          </p:cTn>
                        </p:par>
                        <p:par>
                          <p:cTn id="11" fill="hold">
                            <p:stCondLst>
                              <p:cond delay="0"/>
                            </p:stCondLst>
                            <p:childTnLst>
                              <p:par>
                                <p:cTn id="12" presetID="5" presetClass="entr" presetSubtype="1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checkerboard(across)">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5">
                                            <p:graphicEl>
                                              <a:chart seriesIdx="1" categoryIdx="-4" bldStep="series"/>
                                            </p:graphicEl>
                                          </p:spTgt>
                                        </p:tgtEl>
                                        <p:attrNameLst>
                                          <p:attrName>style.visibility</p:attrName>
                                        </p:attrNameLst>
                                      </p:cBhvr>
                                      <p:to>
                                        <p:strVal val="visible"/>
                                      </p:to>
                                    </p:set>
                                    <p:animEffect transition="in" filter="wipe(left)">
                                      <p:cBhvr>
                                        <p:cTn id="19" dur="500"/>
                                        <p:tgtEl>
                                          <p:spTgt spid="15">
                                            <p:graphicEl>
                                              <a:chart seriesIdx="1" categoryIdx="-4" bldStep="series"/>
                                            </p:graphicEl>
                                          </p:spTgt>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5">
                                            <p:graphicEl>
                                              <a:chart seriesIdx="2" categoryIdx="-4" bldStep="series"/>
                                            </p:graphicEl>
                                          </p:spTgt>
                                        </p:tgtEl>
                                        <p:attrNameLst>
                                          <p:attrName>style.visibility</p:attrName>
                                        </p:attrNameLst>
                                      </p:cBhvr>
                                      <p:to>
                                        <p:strVal val="visible"/>
                                      </p:to>
                                    </p:set>
                                    <p:animEffect transition="in" filter="wipe(left)">
                                      <p:cBhvr>
                                        <p:cTn id="28" dur="2000"/>
                                        <p:tgtEl>
                                          <p:spTgt spid="15">
                                            <p:graphicEl>
                                              <a:chart seriesIdx="2" categoryIdx="-4" bldStep="series"/>
                                            </p:graphicEl>
                                          </p:spTgt>
                                        </p:tgtEl>
                                      </p:cBhvr>
                                    </p:animEffect>
                                  </p:childTnLst>
                                </p:cTn>
                              </p:par>
                            </p:childTnLst>
                          </p:cTn>
                        </p:par>
                        <p:par>
                          <p:cTn id="29" fill="hold">
                            <p:stCondLst>
                              <p:cond delay="2000"/>
                            </p:stCondLst>
                            <p:childTnLst>
                              <p:par>
                                <p:cTn id="30" presetID="10" presetClass="entr" presetSubtype="0"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Sub>
          <a:bldChart bld="series"/>
        </p:bldSub>
      </p:bldGraphic>
      <p:bldP spid="9" grpId="0"/>
      <p:bldP spid="10" grpId="0"/>
      <p:bldP spid="11" grpId="0"/>
      <p:bldP spid="12" grpId="0" animBg="1"/>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Memory Latency Problem</a:t>
            </a:r>
          </a:p>
        </p:txBody>
      </p:sp>
      <p:sp>
        <p:nvSpPr>
          <p:cNvPr id="3" name="Content Placeholder 2"/>
          <p:cNvSpPr>
            <a:spLocks noGrp="1"/>
          </p:cNvSpPr>
          <p:nvPr>
            <p:ph idx="1"/>
          </p:nvPr>
        </p:nvSpPr>
        <p:spPr>
          <a:xfrm>
            <a:off x="228600" y="1124744"/>
            <a:ext cx="8610600" cy="5123656"/>
          </a:xfrm>
        </p:spPr>
        <p:txBody>
          <a:bodyPr/>
          <a:lstStyle/>
          <a:p>
            <a:r>
              <a:rPr lang="en-US" dirty="0"/>
              <a:t>High memory latency is a significant </a:t>
            </a:r>
            <a:r>
              <a:rPr lang="en-US" dirty="0">
                <a:solidFill>
                  <a:srgbClr val="0000FF"/>
                </a:solidFill>
              </a:rPr>
              <a:t>limiter of system performance and energy-efficiency</a:t>
            </a:r>
          </a:p>
          <a:p>
            <a:endParaRPr lang="en-US" dirty="0"/>
          </a:p>
          <a:p>
            <a:r>
              <a:rPr lang="en-US" dirty="0"/>
              <a:t>It is becoming increasingly so with </a:t>
            </a:r>
            <a:r>
              <a:rPr lang="en-US" dirty="0">
                <a:solidFill>
                  <a:srgbClr val="0000FF"/>
                </a:solidFill>
              </a:rPr>
              <a:t>higher memory contention</a:t>
            </a:r>
            <a:r>
              <a:rPr lang="en-US" dirty="0"/>
              <a:t> in multi-core and heterogeneous architectures</a:t>
            </a:r>
          </a:p>
          <a:p>
            <a:pPr lvl="1"/>
            <a:r>
              <a:rPr lang="en-US" dirty="0"/>
              <a:t>Exacerbating the bandwidth need</a:t>
            </a:r>
          </a:p>
          <a:p>
            <a:pPr lvl="1"/>
            <a:r>
              <a:rPr lang="en-US" dirty="0"/>
              <a:t>Exacerbating the QoS problem</a:t>
            </a:r>
          </a:p>
          <a:p>
            <a:endParaRPr lang="en-US" dirty="0"/>
          </a:p>
          <a:p>
            <a:r>
              <a:rPr lang="en-US" dirty="0"/>
              <a:t>It increases </a:t>
            </a:r>
            <a:r>
              <a:rPr lang="en-US" dirty="0">
                <a:solidFill>
                  <a:srgbClr val="0000FF"/>
                </a:solidFill>
              </a:rPr>
              <a:t>processor design complexity </a:t>
            </a:r>
            <a:r>
              <a:rPr lang="en-US" dirty="0"/>
              <a:t>due to the mechanisms incorporated to tolerate memory latency</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1951044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355204-1CE8-8F43-A7B0-4AE8F61D449A}" type="slidenum">
              <a:rPr kumimoji="0" lang="en-US" sz="1600" b="0" i="0" u="none" strike="noStrike" kern="1200" cap="none" spc="0" normalizeH="0" baseline="0" noProof="0">
                <a:ln>
                  <a:noFill/>
                </a:ln>
                <a:solidFill>
                  <a:srgbClr val="000000"/>
                </a:solidFill>
                <a:effectLst/>
                <a:uLnTx/>
                <a:uFillTx/>
                <a:latin typeface="Garamond"/>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149</a:t>
            </a:fld>
            <a:endParaRPr kumimoji="0" lang="en-US" sz="1600" b="0" i="0" u="none" strike="noStrike" kern="1200" cap="none" spc="0" normalizeH="0" baseline="0" noProof="0">
              <a:ln>
                <a:noFill/>
              </a:ln>
              <a:solidFill>
                <a:srgbClr val="000000"/>
              </a:solidFill>
              <a:effectLst/>
              <a:uLnTx/>
              <a:uFillTx/>
              <a:latin typeface="Garamond"/>
              <a:ea typeface="ＭＳ Ｐゴシック"/>
              <a:cs typeface="+mn-cs"/>
            </a:endParaRPr>
          </a:p>
        </p:txBody>
      </p:sp>
      <p:sp>
        <p:nvSpPr>
          <p:cNvPr id="335874" name="Rectangle 2"/>
          <p:cNvSpPr>
            <a:spLocks noGrp="1" noChangeArrowheads="1"/>
          </p:cNvSpPr>
          <p:nvPr>
            <p:ph type="title"/>
          </p:nvPr>
        </p:nvSpPr>
        <p:spPr>
          <a:xfrm>
            <a:off x="228600" y="152400"/>
            <a:ext cx="8915400" cy="1066800"/>
          </a:xfrm>
        </p:spPr>
        <p:txBody>
          <a:bodyPr/>
          <a:lstStyle/>
          <a:p>
            <a:r>
              <a:rPr lang="en-US" sz="2900" dirty="0"/>
              <a:t>Retrospective: Conventional Latency Tolerance Techniques</a:t>
            </a:r>
          </a:p>
        </p:txBody>
      </p:sp>
      <p:sp>
        <p:nvSpPr>
          <p:cNvPr id="335875" name="Rectangle 3"/>
          <p:cNvSpPr>
            <a:spLocks noGrp="1" noChangeArrowheads="1"/>
          </p:cNvSpPr>
          <p:nvPr>
            <p:ph type="body" idx="1"/>
          </p:nvPr>
        </p:nvSpPr>
        <p:spPr>
          <a:xfrm>
            <a:off x="228600" y="1219200"/>
            <a:ext cx="8610600" cy="5029200"/>
          </a:xfrm>
        </p:spPr>
        <p:txBody>
          <a:bodyPr/>
          <a:lstStyle/>
          <a:p>
            <a:pPr>
              <a:lnSpc>
                <a:spcPct val="80000"/>
              </a:lnSpc>
            </a:pPr>
            <a:r>
              <a:rPr lang="en-US" sz="1800" dirty="0"/>
              <a:t>Caching [initially by Wilkes, 1965]</a:t>
            </a:r>
          </a:p>
          <a:p>
            <a:pPr lvl="1">
              <a:lnSpc>
                <a:spcPct val="80000"/>
              </a:lnSpc>
            </a:pPr>
            <a:r>
              <a:rPr lang="en-US" sz="1800" dirty="0"/>
              <a:t>Widely used, simple, effective, but inefficient, passive</a:t>
            </a:r>
          </a:p>
          <a:p>
            <a:pPr lvl="1">
              <a:lnSpc>
                <a:spcPct val="80000"/>
              </a:lnSpc>
            </a:pPr>
            <a:r>
              <a:rPr lang="en-US" sz="1800" dirty="0"/>
              <a:t>Not all applications/phases exhibit temporal or spatial locality</a:t>
            </a:r>
          </a:p>
          <a:p>
            <a:pPr lvl="1">
              <a:lnSpc>
                <a:spcPct val="80000"/>
              </a:lnSpc>
            </a:pPr>
            <a:endParaRPr lang="en-US" sz="1800" dirty="0"/>
          </a:p>
          <a:p>
            <a:pPr>
              <a:lnSpc>
                <a:spcPct val="80000"/>
              </a:lnSpc>
            </a:pPr>
            <a:r>
              <a:rPr lang="en-US" sz="1800" dirty="0"/>
              <a:t>Prefetching [initially in IBM 360/91, 1967]</a:t>
            </a:r>
          </a:p>
          <a:p>
            <a:pPr lvl="1">
              <a:lnSpc>
                <a:spcPct val="80000"/>
              </a:lnSpc>
            </a:pPr>
            <a:r>
              <a:rPr lang="en-US" sz="1800" dirty="0"/>
              <a:t>Works well for regular memory access patterns</a:t>
            </a:r>
          </a:p>
          <a:p>
            <a:pPr lvl="1">
              <a:lnSpc>
                <a:spcPct val="80000"/>
              </a:lnSpc>
            </a:pPr>
            <a:r>
              <a:rPr lang="en-US" sz="1800" dirty="0"/>
              <a:t>Prefetching irregular access patterns is difficult, inaccurate, and hardware-intensive</a:t>
            </a:r>
          </a:p>
          <a:p>
            <a:pPr>
              <a:lnSpc>
                <a:spcPct val="80000"/>
              </a:lnSpc>
            </a:pPr>
            <a:endParaRPr lang="en-US" sz="1800" dirty="0"/>
          </a:p>
          <a:p>
            <a:pPr>
              <a:lnSpc>
                <a:spcPct val="80000"/>
              </a:lnSpc>
            </a:pPr>
            <a:r>
              <a:rPr lang="en-US" sz="1800" dirty="0"/>
              <a:t>Multithreading [initially in CDC 6600, 1964]</a:t>
            </a:r>
          </a:p>
          <a:p>
            <a:pPr lvl="1">
              <a:lnSpc>
                <a:spcPct val="80000"/>
              </a:lnSpc>
            </a:pPr>
            <a:r>
              <a:rPr lang="en-US" sz="1800" dirty="0"/>
              <a:t>Works well if there are multiple threads</a:t>
            </a:r>
          </a:p>
          <a:p>
            <a:pPr lvl="1">
              <a:lnSpc>
                <a:spcPct val="80000"/>
              </a:lnSpc>
            </a:pPr>
            <a:r>
              <a:rPr lang="en-US" sz="1800" dirty="0"/>
              <a:t>Improving single thread performance using multithreading hardware is an ongoing research effort</a:t>
            </a:r>
          </a:p>
          <a:p>
            <a:pPr lvl="1">
              <a:lnSpc>
                <a:spcPct val="80000"/>
              </a:lnSpc>
            </a:pPr>
            <a:endParaRPr lang="en-US" sz="1800" dirty="0"/>
          </a:p>
          <a:p>
            <a:pPr>
              <a:lnSpc>
                <a:spcPct val="80000"/>
              </a:lnSpc>
            </a:pPr>
            <a:r>
              <a:rPr lang="en-US" sz="1800" dirty="0"/>
              <a:t>Out-of-order execution [initially by </a:t>
            </a:r>
            <a:r>
              <a:rPr lang="en-US" sz="1800" dirty="0" err="1"/>
              <a:t>Tomasulo</a:t>
            </a:r>
            <a:r>
              <a:rPr lang="en-US" sz="1800" dirty="0"/>
              <a:t>, 1967]</a:t>
            </a:r>
          </a:p>
          <a:p>
            <a:pPr lvl="1">
              <a:lnSpc>
                <a:spcPct val="80000"/>
              </a:lnSpc>
            </a:pPr>
            <a:r>
              <a:rPr lang="en-US" sz="1800" dirty="0">
                <a:solidFill>
                  <a:srgbClr val="CC0000"/>
                </a:solidFill>
              </a:rPr>
              <a:t>Tolerates cache misses that cannot be prefetched</a:t>
            </a:r>
          </a:p>
          <a:p>
            <a:pPr lvl="1">
              <a:lnSpc>
                <a:spcPct val="80000"/>
              </a:lnSpc>
            </a:pPr>
            <a:r>
              <a:rPr lang="en-US" sz="1800" dirty="0"/>
              <a:t>Requires extensive hardware resources for tolerating long latencies</a:t>
            </a:r>
          </a:p>
          <a:p>
            <a:pPr lvl="1">
              <a:lnSpc>
                <a:spcPct val="80000"/>
              </a:lnSpc>
            </a:pPr>
            <a:endParaRPr lang="en-US" sz="1800" dirty="0">
              <a:solidFill>
                <a:srgbClr val="CC0000"/>
              </a:solidFill>
            </a:endParaRPr>
          </a:p>
        </p:txBody>
      </p:sp>
      <p:sp>
        <p:nvSpPr>
          <p:cNvPr id="5" name="Rounded Rectangle 4"/>
          <p:cNvSpPr/>
          <p:nvPr/>
        </p:nvSpPr>
        <p:spPr>
          <a:xfrm rot="21340188">
            <a:off x="349867" y="2487140"/>
            <a:ext cx="8046720" cy="1936242"/>
          </a:xfrm>
          <a:prstGeom prst="roundRect">
            <a:avLst/>
          </a:prstGeom>
          <a:solidFill>
            <a:sysClr val="window" lastClr="FFFFFF"/>
          </a:solidFill>
          <a:ln w="12700" cap="flat" cmpd="sng" algn="ctr">
            <a:solidFill>
              <a:sysClr val="windowText" lastClr="000000"/>
            </a:solidFill>
            <a:prstDash val="solid"/>
          </a:ln>
          <a:effectLst/>
          <a:scene3d>
            <a:camera prst="orthographicFront">
              <a:rot lat="0" lon="0" rev="21360000"/>
            </a:camera>
            <a:lightRig rig="threePt" dir="t"/>
          </a:scene3d>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0000FF"/>
                </a:solidFill>
                <a:effectLst/>
                <a:uLnTx/>
                <a:uFillTx/>
                <a:latin typeface="Calibri"/>
                <a:ea typeface="ＭＳ Ｐゴシック"/>
                <a:cs typeface="+mn-cs"/>
              </a:rPr>
              <a:t>None of These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0000FF"/>
                </a:solidFill>
                <a:effectLst/>
                <a:uLnTx/>
                <a:uFillTx/>
                <a:latin typeface="Calibri"/>
                <a:ea typeface="ＭＳ Ｐゴシック"/>
                <a:cs typeface="+mn-cs"/>
              </a:rPr>
              <a:t>Fundamentally Reduce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0000FF"/>
                </a:solidFill>
                <a:effectLst/>
                <a:uLnTx/>
                <a:uFillTx/>
                <a:latin typeface="Calibri"/>
                <a:ea typeface="ＭＳ Ｐゴシック"/>
                <a:cs typeface="+mn-cs"/>
              </a:rPr>
              <a:t>Memory Latency</a:t>
            </a:r>
          </a:p>
        </p:txBody>
      </p:sp>
    </p:spTree>
    <p:extLst>
      <p:ext uri="{BB962C8B-B14F-4D97-AF65-F5344CB8AC3E}">
        <p14:creationId xmlns:p14="http://schemas.microsoft.com/office/powerpoint/2010/main" val="33553469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Title 1"/>
          <p:cNvSpPr>
            <a:spLocks noGrp="1"/>
          </p:cNvSpPr>
          <p:nvPr>
            <p:ph type="title"/>
          </p:nvPr>
        </p:nvSpPr>
        <p:spPr/>
        <p:txBody>
          <a:bodyPr/>
          <a:lstStyle/>
          <a:p>
            <a:r>
              <a:rPr lang="en-US" dirty="0">
                <a:latin typeface="Garamond" charset="0"/>
              </a:rPr>
              <a:t>Different Platforms, Different Goals</a:t>
            </a:r>
          </a:p>
        </p:txBody>
      </p:sp>
      <p:sp>
        <p:nvSpPr>
          <p:cNvPr id="145411"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017A1A1-9740-624C-9AC8-09C54EEEF760}"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
        <p:nvSpPr>
          <p:cNvPr id="145412" name="TextBox 4"/>
          <p:cNvSpPr txBox="1">
            <a:spLocks noChangeArrowheads="1"/>
          </p:cNvSpPr>
          <p:nvPr/>
        </p:nvSpPr>
        <p:spPr bwMode="auto">
          <a:xfrm>
            <a:off x="1651992" y="6535738"/>
            <a:ext cx="4648200"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CH" sz="1000" b="0" i="0" u="none" strike="noStrike" kern="1200" cap="none" spc="0" normalizeH="0" baseline="0" noProof="0">
                <a:ln>
                  <a:noFill/>
                </a:ln>
                <a:solidFill>
                  <a:srgbClr val="000000"/>
                </a:solidFill>
                <a:effectLst/>
                <a:uLnTx/>
                <a:uFillTx/>
                <a:latin typeface="Calibri" charset="0"/>
                <a:ea typeface="ＭＳ Ｐゴシック" charset="0"/>
              </a:rPr>
              <a:t>Source: http://datacentervoice.com/wp-content/uploads/2015/10/data-center.jpg</a:t>
            </a:r>
          </a:p>
        </p:txBody>
      </p:sp>
      <p:pic>
        <p:nvPicPr>
          <p:cNvPr id="145413" name="Picture 7" descr="data-cente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9551" y="1007994"/>
            <a:ext cx="7849487" cy="52293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903376774"/>
      </p:ext>
    </p:extLst>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Title 1"/>
          <p:cNvSpPr>
            <a:spLocks noGrp="1"/>
          </p:cNvSpPr>
          <p:nvPr>
            <p:ph type="ctrTitle"/>
          </p:nvPr>
        </p:nvSpPr>
        <p:spPr>
          <a:xfrm>
            <a:off x="685800" y="1676400"/>
            <a:ext cx="8062664" cy="1752600"/>
          </a:xfrm>
        </p:spPr>
        <p:txBody>
          <a:bodyPr/>
          <a:lstStyle/>
          <a:p>
            <a:r>
              <a:rPr lang="en-US" dirty="0">
                <a:latin typeface="Garamond" charset="0"/>
              </a:rPr>
              <a:t>Truly Reducing Memory Latency</a:t>
            </a:r>
          </a:p>
        </p:txBody>
      </p:sp>
      <p:sp>
        <p:nvSpPr>
          <p:cNvPr id="150530" name="Subtitle 2"/>
          <p:cNvSpPr>
            <a:spLocks noGrp="1"/>
          </p:cNvSpPr>
          <p:nvPr>
            <p:ph type="subTitle" idx="1"/>
          </p:nvPr>
        </p:nvSpPr>
        <p:spPr/>
        <p:txBody>
          <a:bodyPr/>
          <a:lstStyle/>
          <a:p>
            <a:pPr>
              <a:buFont typeface="Wingdings" charset="0"/>
              <a:buNone/>
            </a:pPr>
            <a:endParaRPr lang="en-US">
              <a:latin typeface="Tahoma" charset="0"/>
            </a:endParaRPr>
          </a:p>
        </p:txBody>
      </p:sp>
      <p:sp>
        <p:nvSpPr>
          <p:cNvPr id="150531" name="Slide Number Placeholder 3"/>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4E342A0-F66A-8349-9DE5-CDF9A06A5894}" type="slidenum">
              <a:rPr kumimoji="0" lang="en-US" sz="12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150</a:t>
            </a:fld>
            <a:endParaRPr kumimoji="0" lang="en-US" sz="12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Tree>
    <p:extLst>
      <p:ext uri="{BB962C8B-B14F-4D97-AF65-F5344CB8AC3E}">
        <p14:creationId xmlns:p14="http://schemas.microsoft.com/office/powerpoint/2010/main" val="2376300595"/>
      </p:ext>
    </p:extLst>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the Long Memory Latency?</a:t>
            </a:r>
          </a:p>
        </p:txBody>
      </p:sp>
      <p:sp>
        <p:nvSpPr>
          <p:cNvPr id="3" name="Content Placeholder 2"/>
          <p:cNvSpPr>
            <a:spLocks noGrp="1"/>
          </p:cNvSpPr>
          <p:nvPr>
            <p:ph idx="1"/>
          </p:nvPr>
        </p:nvSpPr>
        <p:spPr>
          <a:xfrm>
            <a:off x="228600" y="1371600"/>
            <a:ext cx="8763000" cy="4876800"/>
          </a:xfrm>
        </p:spPr>
        <p:txBody>
          <a:bodyPr/>
          <a:lstStyle/>
          <a:p>
            <a:r>
              <a:rPr lang="en-US" dirty="0">
                <a:solidFill>
                  <a:srgbClr val="0000FF"/>
                </a:solidFill>
              </a:rPr>
              <a:t>Reason 1: Design of DRAM Micro-architecture</a:t>
            </a:r>
          </a:p>
          <a:p>
            <a:pPr lvl="1"/>
            <a:r>
              <a:rPr lang="en-US" dirty="0"/>
              <a:t>Goal: Maximize capacity/area, not minimize latency</a:t>
            </a:r>
          </a:p>
          <a:p>
            <a:pPr lvl="1"/>
            <a:endParaRPr lang="en-US" dirty="0"/>
          </a:p>
          <a:p>
            <a:r>
              <a:rPr lang="en-US" dirty="0">
                <a:solidFill>
                  <a:srgbClr val="0000FF"/>
                </a:solidFill>
              </a:rPr>
              <a:t>Reason 2: “One size fits all” approach to latency specification</a:t>
            </a:r>
          </a:p>
          <a:p>
            <a:pPr lvl="1"/>
            <a:r>
              <a:rPr lang="en-US" dirty="0"/>
              <a:t>Same latency parameters for all </a:t>
            </a:r>
            <a:r>
              <a:rPr lang="en-US" dirty="0">
                <a:solidFill>
                  <a:srgbClr val="FF0000"/>
                </a:solidFill>
              </a:rPr>
              <a:t>temperatures</a:t>
            </a:r>
          </a:p>
          <a:p>
            <a:pPr lvl="1"/>
            <a:r>
              <a:rPr lang="en-US" dirty="0"/>
              <a:t>Same latency parameters for all </a:t>
            </a:r>
            <a:r>
              <a:rPr lang="en-US" dirty="0">
                <a:solidFill>
                  <a:srgbClr val="FF0000"/>
                </a:solidFill>
              </a:rPr>
              <a:t>DRAM chips</a:t>
            </a:r>
          </a:p>
          <a:p>
            <a:pPr lvl="1"/>
            <a:r>
              <a:rPr lang="en-US" dirty="0"/>
              <a:t>Same latency parameters for all </a:t>
            </a:r>
            <a:r>
              <a:rPr lang="en-US" dirty="0">
                <a:solidFill>
                  <a:srgbClr val="FF0000"/>
                </a:solidFill>
              </a:rPr>
              <a:t>parts of a DRAM chip</a:t>
            </a:r>
          </a:p>
          <a:p>
            <a:pPr lvl="1"/>
            <a:r>
              <a:rPr lang="en-US" dirty="0"/>
              <a:t>Same latency parameters for all </a:t>
            </a:r>
            <a:r>
              <a:rPr lang="en-US" dirty="0">
                <a:solidFill>
                  <a:srgbClr val="FF0000"/>
                </a:solidFill>
              </a:rPr>
              <a:t>supply voltage levels</a:t>
            </a:r>
          </a:p>
          <a:p>
            <a:pPr lvl="1"/>
            <a:r>
              <a:rPr lang="en-US" dirty="0"/>
              <a:t>Same latency parameters for all </a:t>
            </a:r>
            <a:r>
              <a:rPr lang="en-US" dirty="0">
                <a:solidFill>
                  <a:srgbClr val="FF0000"/>
                </a:solidFill>
              </a:rPr>
              <a:t>application data </a:t>
            </a:r>
            <a:endParaRPr lang="en-US" dirty="0"/>
          </a:p>
          <a:p>
            <a:pPr lvl="1"/>
            <a:r>
              <a:rPr lang="is-IS" dirty="0"/>
              <a:t>…</a:t>
            </a:r>
            <a:endParaRPr lang="en-US" dirty="0"/>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151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sp>
        <p:nvSpPr>
          <p:cNvPr id="5" name="Rectangle 4">
            <a:extLst>
              <a:ext uri="{FF2B5EF4-FFF2-40B4-BE49-F238E27FC236}">
                <a16:creationId xmlns:a16="http://schemas.microsoft.com/office/drawing/2014/main" id="{8DE3BB5A-059F-AC4E-BEB4-C34C6BF576BB}"/>
              </a:ext>
            </a:extLst>
          </p:cNvPr>
          <p:cNvSpPr/>
          <p:nvPr/>
        </p:nvSpPr>
        <p:spPr>
          <a:xfrm>
            <a:off x="539552" y="2564904"/>
            <a:ext cx="8452048" cy="295232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32782063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Tackling the Fixed Latency Mindset</a:t>
            </a:r>
          </a:p>
        </p:txBody>
      </p:sp>
      <p:sp>
        <p:nvSpPr>
          <p:cNvPr id="3" name="Content Placeholder 2"/>
          <p:cNvSpPr>
            <a:spLocks noGrp="1"/>
          </p:cNvSpPr>
          <p:nvPr>
            <p:ph idx="1"/>
          </p:nvPr>
        </p:nvSpPr>
        <p:spPr>
          <a:xfrm>
            <a:off x="228600" y="836712"/>
            <a:ext cx="8610600" cy="4876800"/>
          </a:xfrm>
        </p:spPr>
        <p:txBody>
          <a:bodyPr/>
          <a:lstStyle/>
          <a:p>
            <a:r>
              <a:rPr lang="en-US" dirty="0"/>
              <a:t>Reliable operation latency is actually very heterogeneous</a:t>
            </a:r>
          </a:p>
          <a:p>
            <a:pPr lvl="1"/>
            <a:r>
              <a:rPr lang="en-US" dirty="0"/>
              <a:t>Across temperatures, chips, parts of a chip, voltage levels, </a:t>
            </a:r>
            <a:r>
              <a:rPr lang="is-IS" dirty="0"/>
              <a:t>…</a:t>
            </a:r>
          </a:p>
          <a:p>
            <a:pPr lvl="1"/>
            <a:endParaRPr lang="is-IS" sz="1100" dirty="0"/>
          </a:p>
          <a:p>
            <a:r>
              <a:rPr lang="is-IS" dirty="0"/>
              <a:t>Idea: </a:t>
            </a:r>
            <a:r>
              <a:rPr lang="is-IS" dirty="0">
                <a:solidFill>
                  <a:srgbClr val="0000FF"/>
                </a:solidFill>
              </a:rPr>
              <a:t>Dynamically find out and use the lowest latency one can reliably access a memory location with</a:t>
            </a:r>
          </a:p>
          <a:p>
            <a:pPr lvl="1"/>
            <a:r>
              <a:rPr lang="is-IS" dirty="0"/>
              <a:t>Adaptive-Latency DRAM [HPCA 2015]</a:t>
            </a:r>
          </a:p>
          <a:p>
            <a:pPr lvl="1"/>
            <a:r>
              <a:rPr lang="is-IS" dirty="0"/>
              <a:t>Flexible-Latency DRAM [SIGMETRICS 2016]</a:t>
            </a:r>
          </a:p>
          <a:p>
            <a:pPr lvl="1"/>
            <a:r>
              <a:rPr lang="is-IS" dirty="0"/>
              <a:t>Design-Induced Variation-Aware DRAM [SIGMETRICS 2017]</a:t>
            </a:r>
          </a:p>
          <a:p>
            <a:pPr lvl="1"/>
            <a:r>
              <a:rPr lang="is-IS" dirty="0"/>
              <a:t>Voltron [SIGMETRICS 2017]</a:t>
            </a:r>
          </a:p>
          <a:p>
            <a:pPr lvl="1"/>
            <a:r>
              <a:rPr lang="is-IS" dirty="0"/>
              <a:t>DRAM Latency PUF [HPCA 2018]</a:t>
            </a:r>
          </a:p>
          <a:p>
            <a:pPr lvl="1"/>
            <a:r>
              <a:rPr lang="is-IS" dirty="0"/>
              <a:t>DRAM Latency True Random Number Generator [HPCA 2019]</a:t>
            </a:r>
          </a:p>
          <a:p>
            <a:pPr lvl="1"/>
            <a:r>
              <a:rPr lang="is-IS" sz="1800" dirty="0"/>
              <a:t>...</a:t>
            </a:r>
          </a:p>
          <a:p>
            <a:pPr lvl="1"/>
            <a:endParaRPr lang="is-IS" sz="1100" dirty="0"/>
          </a:p>
          <a:p>
            <a:r>
              <a:rPr lang="is-IS" dirty="0">
                <a:solidFill>
                  <a:srgbClr val="FF0000"/>
                </a:solidFill>
              </a:rPr>
              <a:t>We would like to find sources of latency heterogeneity and exploit them to minimize latency</a:t>
            </a:r>
          </a:p>
          <a:p>
            <a:endParaRPr lang="en-US" dirty="0">
              <a:solidFill>
                <a:srgbClr val="0000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6192748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Latency Variation in Memory Chips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grpSp>
        <p:nvGrpSpPr>
          <p:cNvPr id="55" name="Group 54"/>
          <p:cNvGrpSpPr/>
          <p:nvPr/>
        </p:nvGrpSpPr>
        <p:grpSpPr>
          <a:xfrm>
            <a:off x="741777" y="4953000"/>
            <a:ext cx="8040641" cy="992612"/>
            <a:chOff x="224591" y="5243899"/>
            <a:chExt cx="8510476" cy="992613"/>
          </a:xfrm>
        </p:grpSpPr>
        <p:grpSp>
          <p:nvGrpSpPr>
            <p:cNvPr id="56" name="Group 55"/>
            <p:cNvGrpSpPr/>
            <p:nvPr/>
          </p:nvGrpSpPr>
          <p:grpSpPr>
            <a:xfrm>
              <a:off x="224591" y="5243899"/>
              <a:ext cx="8510476" cy="523229"/>
              <a:chOff x="352625" y="3223796"/>
              <a:chExt cx="8510476" cy="523229"/>
            </a:xfrm>
          </p:grpSpPr>
          <p:cxnSp>
            <p:nvCxnSpPr>
              <p:cNvPr id="58" name="Straight Arrow Connector 57"/>
              <p:cNvCxnSpPr/>
              <p:nvPr/>
            </p:nvCxnSpPr>
            <p:spPr>
              <a:xfrm>
                <a:off x="1161179" y="3511042"/>
                <a:ext cx="6781800" cy="0"/>
              </a:xfrm>
              <a:prstGeom prst="straightConnector1">
                <a:avLst/>
              </a:prstGeom>
              <a:noFill/>
              <a:ln w="44450" cap="rnd" cmpd="sng" algn="ctr">
                <a:solidFill>
                  <a:sysClr val="windowText" lastClr="000000">
                    <a:lumMod val="65000"/>
                    <a:lumOff val="35000"/>
                  </a:sysClr>
                </a:solidFill>
                <a:prstDash val="solid"/>
                <a:miter lim="800000"/>
                <a:headEnd type="arrow" w="lg" len="lg"/>
                <a:tailEnd type="arrow" w="lg" len="lg"/>
              </a:ln>
              <a:effectLst/>
            </p:spPr>
          </p:cxnSp>
          <p:sp>
            <p:nvSpPr>
              <p:cNvPr id="59" name="TextBox 58"/>
              <p:cNvSpPr txBox="1"/>
              <p:nvPr/>
            </p:nvSpPr>
            <p:spPr>
              <a:xfrm>
                <a:off x="7871906" y="3223804"/>
                <a:ext cx="991195" cy="523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0" cap="none" spc="0" normalizeH="0" baseline="0" noProof="0" dirty="0">
                    <a:ln>
                      <a:noFill/>
                    </a:ln>
                    <a:solidFill>
                      <a:prstClr val="black">
                        <a:lumMod val="65000"/>
                        <a:lumOff val="35000"/>
                      </a:prstClr>
                    </a:solidFill>
                    <a:effectLst/>
                    <a:uLnTx/>
                    <a:uFillTx/>
                    <a:latin typeface="Gill Sans MT"/>
                    <a:ea typeface="+mn-ea"/>
                    <a:cs typeface="+mn-cs"/>
                  </a:rPr>
                  <a:t>High</a:t>
                </a:r>
              </a:p>
            </p:txBody>
          </p:sp>
          <p:sp>
            <p:nvSpPr>
              <p:cNvPr id="60" name="TextBox 59"/>
              <p:cNvSpPr txBox="1"/>
              <p:nvPr/>
            </p:nvSpPr>
            <p:spPr>
              <a:xfrm>
                <a:off x="352625" y="3223796"/>
                <a:ext cx="876704" cy="523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0" cap="none" spc="0" normalizeH="0" baseline="0" noProof="0" dirty="0">
                    <a:ln>
                      <a:noFill/>
                    </a:ln>
                    <a:solidFill>
                      <a:prstClr val="black">
                        <a:lumMod val="65000"/>
                        <a:lumOff val="35000"/>
                      </a:prstClr>
                    </a:solidFill>
                    <a:effectLst/>
                    <a:uLnTx/>
                    <a:uFillTx/>
                    <a:latin typeface="Gill Sans MT"/>
                    <a:ea typeface="+mn-ea"/>
                    <a:cs typeface="+mn-cs"/>
                  </a:rPr>
                  <a:t>Low</a:t>
                </a:r>
              </a:p>
            </p:txBody>
          </p:sp>
        </p:grpSp>
        <p:sp>
          <p:nvSpPr>
            <p:cNvPr id="57" name="TextBox 56"/>
            <p:cNvSpPr txBox="1"/>
            <p:nvPr/>
          </p:nvSpPr>
          <p:spPr>
            <a:xfrm>
              <a:off x="2964359" y="5713292"/>
              <a:ext cx="292784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0" cap="none" spc="0" normalizeH="0" baseline="0" noProof="0" dirty="0">
                  <a:ln>
                    <a:noFill/>
                  </a:ln>
                  <a:solidFill>
                    <a:prstClr val="black">
                      <a:lumMod val="65000"/>
                      <a:lumOff val="35000"/>
                    </a:prstClr>
                  </a:solidFill>
                  <a:effectLst/>
                  <a:uLnTx/>
                  <a:uFillTx/>
                  <a:latin typeface="Gill Sans MT"/>
                  <a:ea typeface="+mn-ea"/>
                  <a:cs typeface="+mn-cs"/>
                </a:rPr>
                <a:t>DRAM Latency</a:t>
              </a:r>
            </a:p>
          </p:txBody>
        </p:sp>
      </p:grpSp>
      <p:grpSp>
        <p:nvGrpSpPr>
          <p:cNvPr id="61" name="Group 60"/>
          <p:cNvGrpSpPr/>
          <p:nvPr/>
        </p:nvGrpSpPr>
        <p:grpSpPr>
          <a:xfrm>
            <a:off x="4138538" y="2878490"/>
            <a:ext cx="1202573" cy="1358640"/>
            <a:chOff x="2373000" y="3289560"/>
            <a:chExt cx="1202573" cy="1358640"/>
          </a:xfrm>
        </p:grpSpPr>
        <p:pic>
          <p:nvPicPr>
            <p:cNvPr id="62" name="Content Placeholder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0699" y="3742440"/>
              <a:ext cx="905760" cy="905760"/>
            </a:xfrm>
            <a:prstGeom prst="rect">
              <a:avLst/>
            </a:prstGeom>
          </p:spPr>
        </p:pic>
        <p:sp>
          <p:nvSpPr>
            <p:cNvPr id="63" name="TextBox 62"/>
            <p:cNvSpPr txBox="1"/>
            <p:nvPr/>
          </p:nvSpPr>
          <p:spPr>
            <a:xfrm>
              <a:off x="2373000" y="3289560"/>
              <a:ext cx="120257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lumMod val="65000"/>
                      <a:lumOff val="35000"/>
                    </a:prstClr>
                  </a:solidFill>
                  <a:effectLst/>
                  <a:uLnTx/>
                  <a:uFillTx/>
                  <a:latin typeface="Gill Sans MT"/>
                  <a:ea typeface="+mn-ea"/>
                  <a:cs typeface="+mn-cs"/>
                </a:rPr>
                <a:t>DRAM B</a:t>
              </a:r>
            </a:p>
          </p:txBody>
        </p:sp>
      </p:grpSp>
      <p:grpSp>
        <p:nvGrpSpPr>
          <p:cNvPr id="64" name="Group 63"/>
          <p:cNvGrpSpPr/>
          <p:nvPr/>
        </p:nvGrpSpPr>
        <p:grpSpPr>
          <a:xfrm>
            <a:off x="2019300" y="2878490"/>
            <a:ext cx="4856042" cy="2578172"/>
            <a:chOff x="2019300" y="2878490"/>
            <a:chExt cx="4856042" cy="2578172"/>
          </a:xfrm>
        </p:grpSpPr>
        <p:grpSp>
          <p:nvGrpSpPr>
            <p:cNvPr id="65" name="dram a"/>
            <p:cNvGrpSpPr/>
            <p:nvPr/>
          </p:nvGrpSpPr>
          <p:grpSpPr>
            <a:xfrm>
              <a:off x="2286832" y="2878490"/>
              <a:ext cx="1181157" cy="2578172"/>
              <a:chOff x="2445298" y="3289228"/>
              <a:chExt cx="1181157" cy="2578172"/>
            </a:xfrm>
          </p:grpSpPr>
          <p:cxnSp>
            <p:nvCxnSpPr>
              <p:cNvPr id="84" name="Straight Connector 83"/>
              <p:cNvCxnSpPr/>
              <p:nvPr/>
            </p:nvCxnSpPr>
            <p:spPr>
              <a:xfrm flipH="1" flipV="1">
                <a:off x="3035877" y="4647868"/>
                <a:ext cx="1" cy="794441"/>
              </a:xfrm>
              <a:prstGeom prst="line">
                <a:avLst/>
              </a:prstGeom>
              <a:noFill/>
              <a:ln w="31750" cap="rnd" cmpd="sng" algn="ctr">
                <a:solidFill>
                  <a:sysClr val="window" lastClr="FFFFFF">
                    <a:lumMod val="75000"/>
                  </a:sysClr>
                </a:solidFill>
                <a:prstDash val="sysDot"/>
                <a:miter lim="800000"/>
                <a:headEnd type="none"/>
                <a:tailEnd type="none" w="lg" len="lg"/>
              </a:ln>
              <a:effectLst/>
            </p:spPr>
          </p:cxnSp>
          <p:sp>
            <p:nvSpPr>
              <p:cNvPr id="85" name="Oval 84"/>
              <p:cNvSpPr>
                <a:spLocks noChangeAspect="1"/>
              </p:cNvSpPr>
              <p:nvPr/>
            </p:nvSpPr>
            <p:spPr>
              <a:xfrm>
                <a:off x="2821185" y="5442309"/>
                <a:ext cx="429385" cy="425091"/>
              </a:xfrm>
              <a:prstGeom prst="ellipse">
                <a:avLst/>
              </a:prstGeom>
              <a:solidFill>
                <a:srgbClr val="C0504D">
                  <a:lumMod val="40000"/>
                  <a:lumOff val="60000"/>
                </a:srgbClr>
              </a:solidFill>
              <a:ln w="19050"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F81BD"/>
                  </a:solidFill>
                  <a:effectLst/>
                  <a:uLnTx/>
                  <a:uFillTx/>
                  <a:latin typeface="Gill Sans MT"/>
                  <a:ea typeface="+mn-ea"/>
                  <a:cs typeface="+mn-cs"/>
                </a:endParaRPr>
              </a:p>
            </p:txBody>
          </p:sp>
          <p:grpSp>
            <p:nvGrpSpPr>
              <p:cNvPr id="86" name="Group 85"/>
              <p:cNvGrpSpPr/>
              <p:nvPr/>
            </p:nvGrpSpPr>
            <p:grpSpPr>
              <a:xfrm>
                <a:off x="2445298" y="3289228"/>
                <a:ext cx="1181157" cy="1358640"/>
                <a:chOff x="2373000" y="3289560"/>
                <a:chExt cx="1181157" cy="1358640"/>
              </a:xfrm>
            </p:grpSpPr>
            <p:pic>
              <p:nvPicPr>
                <p:cNvPr id="87" name="Content Placeholder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0699" y="3742440"/>
                  <a:ext cx="905760" cy="905760"/>
                </a:xfrm>
                <a:prstGeom prst="rect">
                  <a:avLst/>
                </a:prstGeom>
              </p:spPr>
            </p:pic>
            <p:sp>
              <p:nvSpPr>
                <p:cNvPr id="88" name="TextBox 87"/>
                <p:cNvSpPr txBox="1"/>
                <p:nvPr/>
              </p:nvSpPr>
              <p:spPr>
                <a:xfrm>
                  <a:off x="2373000" y="3289560"/>
                  <a:ext cx="118115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0" cap="none" spc="0" normalizeH="0" baseline="0" noProof="0" dirty="0">
                      <a:ln>
                        <a:noFill/>
                      </a:ln>
                      <a:solidFill>
                        <a:prstClr val="black">
                          <a:lumMod val="65000"/>
                          <a:lumOff val="35000"/>
                        </a:prstClr>
                      </a:solidFill>
                      <a:effectLst/>
                      <a:uLnTx/>
                      <a:uFillTx/>
                      <a:latin typeface="Gill Sans MT"/>
                      <a:ea typeface="+mn-ea"/>
                      <a:cs typeface="+mn-cs"/>
                    </a:rPr>
                    <a:t>DRAM A</a:t>
                  </a:r>
                </a:p>
              </p:txBody>
            </p:sp>
          </p:grpSp>
        </p:grpSp>
        <p:cxnSp>
          <p:nvCxnSpPr>
            <p:cNvPr id="66" name="Straight Connector 65"/>
            <p:cNvCxnSpPr/>
            <p:nvPr/>
          </p:nvCxnSpPr>
          <p:spPr>
            <a:xfrm flipH="1" flipV="1">
              <a:off x="4729117" y="4237130"/>
              <a:ext cx="1" cy="794441"/>
            </a:xfrm>
            <a:prstGeom prst="line">
              <a:avLst/>
            </a:prstGeom>
            <a:noFill/>
            <a:ln w="31750" cap="rnd" cmpd="sng" algn="ctr">
              <a:solidFill>
                <a:sysClr val="window" lastClr="FFFFFF">
                  <a:lumMod val="75000"/>
                </a:sysClr>
              </a:solidFill>
              <a:prstDash val="sysDot"/>
              <a:miter lim="800000"/>
              <a:headEnd type="none"/>
              <a:tailEnd type="none" w="lg" len="lg"/>
            </a:ln>
            <a:effectLst/>
          </p:spPr>
        </p:cxnSp>
        <p:sp>
          <p:nvSpPr>
            <p:cNvPr id="67" name="Oval 66"/>
            <p:cNvSpPr>
              <a:spLocks noChangeAspect="1"/>
            </p:cNvSpPr>
            <p:nvPr/>
          </p:nvSpPr>
          <p:spPr>
            <a:xfrm>
              <a:off x="4514425" y="5031571"/>
              <a:ext cx="429385" cy="425091"/>
            </a:xfrm>
            <a:prstGeom prst="ellipse">
              <a:avLst/>
            </a:prstGeom>
            <a:solidFill>
              <a:srgbClr val="C0504D">
                <a:lumMod val="40000"/>
                <a:lumOff val="60000"/>
              </a:srgbClr>
            </a:solidFill>
            <a:ln w="19050"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F81BD"/>
                </a:solidFill>
                <a:effectLst/>
                <a:uLnTx/>
                <a:uFillTx/>
                <a:latin typeface="Gill Sans MT"/>
                <a:ea typeface="+mn-ea"/>
                <a:cs typeface="+mn-cs"/>
              </a:endParaRPr>
            </a:p>
          </p:txBody>
        </p:sp>
        <p:grpSp>
          <p:nvGrpSpPr>
            <p:cNvPr id="68" name="dram c"/>
            <p:cNvGrpSpPr/>
            <p:nvPr/>
          </p:nvGrpSpPr>
          <p:grpSpPr>
            <a:xfrm>
              <a:off x="5372100" y="2878490"/>
              <a:ext cx="1215397" cy="2578172"/>
              <a:chOff x="2445298" y="3289228"/>
              <a:chExt cx="1215397" cy="2578172"/>
            </a:xfrm>
          </p:grpSpPr>
          <p:cxnSp>
            <p:nvCxnSpPr>
              <p:cNvPr id="79" name="Straight Connector 78"/>
              <p:cNvCxnSpPr/>
              <p:nvPr/>
            </p:nvCxnSpPr>
            <p:spPr>
              <a:xfrm flipH="1" flipV="1">
                <a:off x="3035877" y="4647868"/>
                <a:ext cx="1" cy="794441"/>
              </a:xfrm>
              <a:prstGeom prst="line">
                <a:avLst/>
              </a:prstGeom>
              <a:noFill/>
              <a:ln w="31750" cap="rnd" cmpd="sng" algn="ctr">
                <a:solidFill>
                  <a:sysClr val="window" lastClr="FFFFFF">
                    <a:lumMod val="75000"/>
                  </a:sysClr>
                </a:solidFill>
                <a:prstDash val="sysDot"/>
                <a:miter lim="800000"/>
                <a:headEnd type="none"/>
                <a:tailEnd type="none" w="lg" len="lg"/>
              </a:ln>
              <a:effectLst/>
            </p:spPr>
          </p:cxnSp>
          <p:sp>
            <p:nvSpPr>
              <p:cNvPr id="80" name="Oval 79"/>
              <p:cNvSpPr>
                <a:spLocks noChangeAspect="1"/>
              </p:cNvSpPr>
              <p:nvPr/>
            </p:nvSpPr>
            <p:spPr>
              <a:xfrm>
                <a:off x="2821185" y="5442309"/>
                <a:ext cx="429385" cy="425091"/>
              </a:xfrm>
              <a:prstGeom prst="ellipse">
                <a:avLst/>
              </a:prstGeom>
              <a:solidFill>
                <a:srgbClr val="C0504D">
                  <a:lumMod val="40000"/>
                  <a:lumOff val="60000"/>
                </a:srgbClr>
              </a:solidFill>
              <a:ln w="19050"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F81BD"/>
                  </a:solidFill>
                  <a:effectLst/>
                  <a:uLnTx/>
                  <a:uFillTx/>
                  <a:latin typeface="Gill Sans MT"/>
                  <a:ea typeface="+mn-ea"/>
                  <a:cs typeface="+mn-cs"/>
                </a:endParaRPr>
              </a:p>
            </p:txBody>
          </p:sp>
          <p:grpSp>
            <p:nvGrpSpPr>
              <p:cNvPr id="81" name="Group 80"/>
              <p:cNvGrpSpPr/>
              <p:nvPr/>
            </p:nvGrpSpPr>
            <p:grpSpPr>
              <a:xfrm>
                <a:off x="2445298" y="3289228"/>
                <a:ext cx="1215397" cy="1358640"/>
                <a:chOff x="2373000" y="3289560"/>
                <a:chExt cx="1215397" cy="1358640"/>
              </a:xfrm>
            </p:grpSpPr>
            <p:pic>
              <p:nvPicPr>
                <p:cNvPr id="82" name="Content Placeholder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0699" y="3742440"/>
                  <a:ext cx="905760" cy="905760"/>
                </a:xfrm>
                <a:prstGeom prst="rect">
                  <a:avLst/>
                </a:prstGeom>
              </p:spPr>
            </p:pic>
            <p:sp>
              <p:nvSpPr>
                <p:cNvPr id="83" name="TextBox 82"/>
                <p:cNvSpPr txBox="1"/>
                <p:nvPr/>
              </p:nvSpPr>
              <p:spPr>
                <a:xfrm>
                  <a:off x="2373000" y="3289560"/>
                  <a:ext cx="121539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0" cap="none" spc="0" normalizeH="0" baseline="0" noProof="0" dirty="0">
                      <a:ln>
                        <a:noFill/>
                      </a:ln>
                      <a:solidFill>
                        <a:prstClr val="black">
                          <a:lumMod val="65000"/>
                          <a:lumOff val="35000"/>
                        </a:prstClr>
                      </a:solidFill>
                      <a:effectLst/>
                      <a:uLnTx/>
                      <a:uFillTx/>
                      <a:latin typeface="Gill Sans MT"/>
                      <a:ea typeface="+mn-ea"/>
                      <a:cs typeface="+mn-cs"/>
                    </a:rPr>
                    <a:t>DRAM C</a:t>
                  </a:r>
                </a:p>
              </p:txBody>
            </p:sp>
          </p:grpSp>
        </p:grpSp>
        <p:grpSp>
          <p:nvGrpSpPr>
            <p:cNvPr id="69" name="fab var"/>
            <p:cNvGrpSpPr/>
            <p:nvPr/>
          </p:nvGrpSpPr>
          <p:grpSpPr>
            <a:xfrm>
              <a:off x="2019300" y="4338029"/>
              <a:ext cx="4856042" cy="857215"/>
              <a:chOff x="2057400" y="4748767"/>
              <a:chExt cx="4856042" cy="857215"/>
            </a:xfrm>
          </p:grpSpPr>
          <p:grpSp>
            <p:nvGrpSpPr>
              <p:cNvPr id="70" name="Group 69"/>
              <p:cNvGrpSpPr>
                <a:grpSpLocks noChangeAspect="1"/>
              </p:cNvGrpSpPr>
              <p:nvPr/>
            </p:nvGrpSpPr>
            <p:grpSpPr>
              <a:xfrm>
                <a:off x="2057400" y="4748767"/>
                <a:ext cx="1735529" cy="857215"/>
                <a:chOff x="1905000" y="3429000"/>
                <a:chExt cx="4800600" cy="1905000"/>
              </a:xfrm>
            </p:grpSpPr>
            <p:sp>
              <p:nvSpPr>
                <p:cNvPr id="77" name="Freeform 32"/>
                <p:cNvSpPr>
                  <a:spLocks/>
                </p:cNvSpPr>
                <p:nvPr/>
              </p:nvSpPr>
              <p:spPr bwMode="auto">
                <a:xfrm>
                  <a:off x="1905000" y="3429000"/>
                  <a:ext cx="2344738" cy="1905000"/>
                </a:xfrm>
                <a:custGeom>
                  <a:avLst/>
                  <a:gdLst>
                    <a:gd name="T0" fmla="*/ 0 w 901"/>
                    <a:gd name="T1" fmla="*/ 720 h 721"/>
                    <a:gd name="T2" fmla="*/ 95 w 901"/>
                    <a:gd name="T3" fmla="*/ 712 h 721"/>
                    <a:gd name="T4" fmla="*/ 142 w 901"/>
                    <a:gd name="T5" fmla="*/ 704 h 721"/>
                    <a:gd name="T6" fmla="*/ 189 w 901"/>
                    <a:gd name="T7" fmla="*/ 691 h 721"/>
                    <a:gd name="T8" fmla="*/ 237 w 901"/>
                    <a:gd name="T9" fmla="*/ 675 h 721"/>
                    <a:gd name="T10" fmla="*/ 284 w 901"/>
                    <a:gd name="T11" fmla="*/ 653 h 721"/>
                    <a:gd name="T12" fmla="*/ 331 w 901"/>
                    <a:gd name="T13" fmla="*/ 623 h 721"/>
                    <a:gd name="T14" fmla="*/ 426 w 901"/>
                    <a:gd name="T15" fmla="*/ 540 h 721"/>
                    <a:gd name="T16" fmla="*/ 521 w 901"/>
                    <a:gd name="T17" fmla="*/ 422 h 721"/>
                    <a:gd name="T18" fmla="*/ 616 w 901"/>
                    <a:gd name="T19" fmla="*/ 281 h 721"/>
                    <a:gd name="T20" fmla="*/ 663 w 901"/>
                    <a:gd name="T21" fmla="*/ 209 h 721"/>
                    <a:gd name="T22" fmla="*/ 710 w 901"/>
                    <a:gd name="T23" fmla="*/ 142 h 721"/>
                    <a:gd name="T24" fmla="*/ 757 w 901"/>
                    <a:gd name="T25" fmla="*/ 83 h 721"/>
                    <a:gd name="T26" fmla="*/ 805 w 901"/>
                    <a:gd name="T27" fmla="*/ 38 h 721"/>
                    <a:gd name="T28" fmla="*/ 852 w 901"/>
                    <a:gd name="T29" fmla="*/ 9 h 721"/>
                    <a:gd name="T30" fmla="*/ 90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0" y="720"/>
                      </a:moveTo>
                      <a:lnTo>
                        <a:pt x="95" y="712"/>
                      </a:lnTo>
                      <a:lnTo>
                        <a:pt x="142" y="704"/>
                      </a:lnTo>
                      <a:lnTo>
                        <a:pt x="189" y="691"/>
                      </a:lnTo>
                      <a:lnTo>
                        <a:pt x="237" y="675"/>
                      </a:lnTo>
                      <a:lnTo>
                        <a:pt x="284" y="653"/>
                      </a:lnTo>
                      <a:lnTo>
                        <a:pt x="331" y="623"/>
                      </a:lnTo>
                      <a:lnTo>
                        <a:pt x="426" y="540"/>
                      </a:lnTo>
                      <a:lnTo>
                        <a:pt x="521" y="422"/>
                      </a:lnTo>
                      <a:lnTo>
                        <a:pt x="616" y="281"/>
                      </a:lnTo>
                      <a:lnTo>
                        <a:pt x="663" y="209"/>
                      </a:lnTo>
                      <a:lnTo>
                        <a:pt x="710" y="142"/>
                      </a:lnTo>
                      <a:lnTo>
                        <a:pt x="757" y="83"/>
                      </a:lnTo>
                      <a:lnTo>
                        <a:pt x="805" y="38"/>
                      </a:lnTo>
                      <a:lnTo>
                        <a:pt x="852" y="9"/>
                      </a:lnTo>
                      <a:lnTo>
                        <a:pt x="900" y="0"/>
                      </a:lnTo>
                    </a:path>
                  </a:pathLst>
                </a:custGeom>
                <a:noFill/>
                <a:ln w="76200" cap="rnd" cmpd="sng">
                  <a:solidFill>
                    <a:srgbClr val="F79646"/>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Gill Sans MT"/>
                    <a:ea typeface="+mn-ea"/>
                    <a:cs typeface="+mn-cs"/>
                  </a:endParaRPr>
                </a:p>
              </p:txBody>
            </p:sp>
            <p:sp>
              <p:nvSpPr>
                <p:cNvPr id="78" name="Freeform 31"/>
                <p:cNvSpPr>
                  <a:spLocks/>
                </p:cNvSpPr>
                <p:nvPr/>
              </p:nvSpPr>
              <p:spPr bwMode="auto">
                <a:xfrm>
                  <a:off x="4267200" y="3429000"/>
                  <a:ext cx="2438400" cy="1905000"/>
                </a:xfrm>
                <a:custGeom>
                  <a:avLst/>
                  <a:gdLst>
                    <a:gd name="T0" fmla="*/ 900 w 901"/>
                    <a:gd name="T1" fmla="*/ 720 h 721"/>
                    <a:gd name="T2" fmla="*/ 805 w 901"/>
                    <a:gd name="T3" fmla="*/ 712 h 721"/>
                    <a:gd name="T4" fmla="*/ 758 w 901"/>
                    <a:gd name="T5" fmla="*/ 704 h 721"/>
                    <a:gd name="T6" fmla="*/ 711 w 901"/>
                    <a:gd name="T7" fmla="*/ 691 h 721"/>
                    <a:gd name="T8" fmla="*/ 663 w 901"/>
                    <a:gd name="T9" fmla="*/ 675 h 721"/>
                    <a:gd name="T10" fmla="*/ 615 w 901"/>
                    <a:gd name="T11" fmla="*/ 653 h 721"/>
                    <a:gd name="T12" fmla="*/ 568 w 901"/>
                    <a:gd name="T13" fmla="*/ 623 h 721"/>
                    <a:gd name="T14" fmla="*/ 473 w 901"/>
                    <a:gd name="T15" fmla="*/ 540 h 721"/>
                    <a:gd name="T16" fmla="*/ 378 w 901"/>
                    <a:gd name="T17" fmla="*/ 422 h 721"/>
                    <a:gd name="T18" fmla="*/ 284 w 901"/>
                    <a:gd name="T19" fmla="*/ 281 h 721"/>
                    <a:gd name="T20" fmla="*/ 236 w 901"/>
                    <a:gd name="T21" fmla="*/ 209 h 721"/>
                    <a:gd name="T22" fmla="*/ 189 w 901"/>
                    <a:gd name="T23" fmla="*/ 142 h 721"/>
                    <a:gd name="T24" fmla="*/ 142 w 901"/>
                    <a:gd name="T25" fmla="*/ 83 h 721"/>
                    <a:gd name="T26" fmla="*/ 94 w 901"/>
                    <a:gd name="T27" fmla="*/ 38 h 721"/>
                    <a:gd name="T28" fmla="*/ 47 w 901"/>
                    <a:gd name="T29" fmla="*/ 9 h 721"/>
                    <a:gd name="T30" fmla="*/ 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900" y="720"/>
                      </a:moveTo>
                      <a:lnTo>
                        <a:pt x="805" y="712"/>
                      </a:lnTo>
                      <a:lnTo>
                        <a:pt x="758" y="704"/>
                      </a:lnTo>
                      <a:lnTo>
                        <a:pt x="711" y="691"/>
                      </a:lnTo>
                      <a:lnTo>
                        <a:pt x="663" y="675"/>
                      </a:lnTo>
                      <a:lnTo>
                        <a:pt x="615" y="653"/>
                      </a:lnTo>
                      <a:lnTo>
                        <a:pt x="568" y="623"/>
                      </a:lnTo>
                      <a:lnTo>
                        <a:pt x="473" y="540"/>
                      </a:lnTo>
                      <a:lnTo>
                        <a:pt x="378" y="422"/>
                      </a:lnTo>
                      <a:lnTo>
                        <a:pt x="284" y="281"/>
                      </a:lnTo>
                      <a:lnTo>
                        <a:pt x="236" y="209"/>
                      </a:lnTo>
                      <a:lnTo>
                        <a:pt x="189" y="142"/>
                      </a:lnTo>
                      <a:lnTo>
                        <a:pt x="142" y="83"/>
                      </a:lnTo>
                      <a:lnTo>
                        <a:pt x="94" y="38"/>
                      </a:lnTo>
                      <a:lnTo>
                        <a:pt x="47" y="9"/>
                      </a:lnTo>
                      <a:lnTo>
                        <a:pt x="0" y="0"/>
                      </a:lnTo>
                    </a:path>
                  </a:pathLst>
                </a:custGeom>
                <a:noFill/>
                <a:ln w="76200" cap="rnd" cmpd="sng">
                  <a:solidFill>
                    <a:srgbClr val="F79646"/>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Gill Sans MT"/>
                    <a:ea typeface="+mn-ea"/>
                    <a:cs typeface="+mn-cs"/>
                  </a:endParaRPr>
                </a:p>
              </p:txBody>
            </p:sp>
          </p:grpSp>
          <p:grpSp>
            <p:nvGrpSpPr>
              <p:cNvPr id="71" name="Group 70"/>
              <p:cNvGrpSpPr>
                <a:grpSpLocks noChangeAspect="1"/>
              </p:cNvGrpSpPr>
              <p:nvPr/>
            </p:nvGrpSpPr>
            <p:grpSpPr>
              <a:xfrm>
                <a:off x="3919607" y="4748767"/>
                <a:ext cx="1735529" cy="857215"/>
                <a:chOff x="1905000" y="3429000"/>
                <a:chExt cx="4800600" cy="1905000"/>
              </a:xfrm>
            </p:grpSpPr>
            <p:sp>
              <p:nvSpPr>
                <p:cNvPr id="75" name="Freeform 32"/>
                <p:cNvSpPr>
                  <a:spLocks/>
                </p:cNvSpPr>
                <p:nvPr/>
              </p:nvSpPr>
              <p:spPr bwMode="auto">
                <a:xfrm>
                  <a:off x="1905000" y="3429000"/>
                  <a:ext cx="2344738" cy="1905000"/>
                </a:xfrm>
                <a:custGeom>
                  <a:avLst/>
                  <a:gdLst>
                    <a:gd name="T0" fmla="*/ 0 w 901"/>
                    <a:gd name="T1" fmla="*/ 720 h 721"/>
                    <a:gd name="T2" fmla="*/ 95 w 901"/>
                    <a:gd name="T3" fmla="*/ 712 h 721"/>
                    <a:gd name="T4" fmla="*/ 142 w 901"/>
                    <a:gd name="T5" fmla="*/ 704 h 721"/>
                    <a:gd name="T6" fmla="*/ 189 w 901"/>
                    <a:gd name="T7" fmla="*/ 691 h 721"/>
                    <a:gd name="T8" fmla="*/ 237 w 901"/>
                    <a:gd name="T9" fmla="*/ 675 h 721"/>
                    <a:gd name="T10" fmla="*/ 284 w 901"/>
                    <a:gd name="T11" fmla="*/ 653 h 721"/>
                    <a:gd name="T12" fmla="*/ 331 w 901"/>
                    <a:gd name="T13" fmla="*/ 623 h 721"/>
                    <a:gd name="T14" fmla="*/ 426 w 901"/>
                    <a:gd name="T15" fmla="*/ 540 h 721"/>
                    <a:gd name="T16" fmla="*/ 521 w 901"/>
                    <a:gd name="T17" fmla="*/ 422 h 721"/>
                    <a:gd name="T18" fmla="*/ 616 w 901"/>
                    <a:gd name="T19" fmla="*/ 281 h 721"/>
                    <a:gd name="T20" fmla="*/ 663 w 901"/>
                    <a:gd name="T21" fmla="*/ 209 h 721"/>
                    <a:gd name="T22" fmla="*/ 710 w 901"/>
                    <a:gd name="T23" fmla="*/ 142 h 721"/>
                    <a:gd name="T24" fmla="*/ 757 w 901"/>
                    <a:gd name="T25" fmla="*/ 83 h 721"/>
                    <a:gd name="T26" fmla="*/ 805 w 901"/>
                    <a:gd name="T27" fmla="*/ 38 h 721"/>
                    <a:gd name="T28" fmla="*/ 852 w 901"/>
                    <a:gd name="T29" fmla="*/ 9 h 721"/>
                    <a:gd name="T30" fmla="*/ 90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0" y="720"/>
                      </a:moveTo>
                      <a:lnTo>
                        <a:pt x="95" y="712"/>
                      </a:lnTo>
                      <a:lnTo>
                        <a:pt x="142" y="704"/>
                      </a:lnTo>
                      <a:lnTo>
                        <a:pt x="189" y="691"/>
                      </a:lnTo>
                      <a:lnTo>
                        <a:pt x="237" y="675"/>
                      </a:lnTo>
                      <a:lnTo>
                        <a:pt x="284" y="653"/>
                      </a:lnTo>
                      <a:lnTo>
                        <a:pt x="331" y="623"/>
                      </a:lnTo>
                      <a:lnTo>
                        <a:pt x="426" y="540"/>
                      </a:lnTo>
                      <a:lnTo>
                        <a:pt x="521" y="422"/>
                      </a:lnTo>
                      <a:lnTo>
                        <a:pt x="616" y="281"/>
                      </a:lnTo>
                      <a:lnTo>
                        <a:pt x="663" y="209"/>
                      </a:lnTo>
                      <a:lnTo>
                        <a:pt x="710" y="142"/>
                      </a:lnTo>
                      <a:lnTo>
                        <a:pt x="757" y="83"/>
                      </a:lnTo>
                      <a:lnTo>
                        <a:pt x="805" y="38"/>
                      </a:lnTo>
                      <a:lnTo>
                        <a:pt x="852" y="9"/>
                      </a:lnTo>
                      <a:lnTo>
                        <a:pt x="900" y="0"/>
                      </a:lnTo>
                    </a:path>
                  </a:pathLst>
                </a:custGeom>
                <a:noFill/>
                <a:ln w="76200" cap="rnd" cmpd="sng">
                  <a:solidFill>
                    <a:srgbClr val="F79646"/>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Gill Sans MT"/>
                    <a:ea typeface="+mn-ea"/>
                    <a:cs typeface="+mn-cs"/>
                  </a:endParaRPr>
                </a:p>
              </p:txBody>
            </p:sp>
            <p:sp>
              <p:nvSpPr>
                <p:cNvPr id="76" name="Freeform 31"/>
                <p:cNvSpPr>
                  <a:spLocks/>
                </p:cNvSpPr>
                <p:nvPr/>
              </p:nvSpPr>
              <p:spPr bwMode="auto">
                <a:xfrm>
                  <a:off x="4267200" y="3429000"/>
                  <a:ext cx="2438400" cy="1905000"/>
                </a:xfrm>
                <a:custGeom>
                  <a:avLst/>
                  <a:gdLst>
                    <a:gd name="T0" fmla="*/ 900 w 901"/>
                    <a:gd name="T1" fmla="*/ 720 h 721"/>
                    <a:gd name="T2" fmla="*/ 805 w 901"/>
                    <a:gd name="T3" fmla="*/ 712 h 721"/>
                    <a:gd name="T4" fmla="*/ 758 w 901"/>
                    <a:gd name="T5" fmla="*/ 704 h 721"/>
                    <a:gd name="T6" fmla="*/ 711 w 901"/>
                    <a:gd name="T7" fmla="*/ 691 h 721"/>
                    <a:gd name="T8" fmla="*/ 663 w 901"/>
                    <a:gd name="T9" fmla="*/ 675 h 721"/>
                    <a:gd name="T10" fmla="*/ 615 w 901"/>
                    <a:gd name="T11" fmla="*/ 653 h 721"/>
                    <a:gd name="T12" fmla="*/ 568 w 901"/>
                    <a:gd name="T13" fmla="*/ 623 h 721"/>
                    <a:gd name="T14" fmla="*/ 473 w 901"/>
                    <a:gd name="T15" fmla="*/ 540 h 721"/>
                    <a:gd name="T16" fmla="*/ 378 w 901"/>
                    <a:gd name="T17" fmla="*/ 422 h 721"/>
                    <a:gd name="T18" fmla="*/ 284 w 901"/>
                    <a:gd name="T19" fmla="*/ 281 h 721"/>
                    <a:gd name="T20" fmla="*/ 236 w 901"/>
                    <a:gd name="T21" fmla="*/ 209 h 721"/>
                    <a:gd name="T22" fmla="*/ 189 w 901"/>
                    <a:gd name="T23" fmla="*/ 142 h 721"/>
                    <a:gd name="T24" fmla="*/ 142 w 901"/>
                    <a:gd name="T25" fmla="*/ 83 h 721"/>
                    <a:gd name="T26" fmla="*/ 94 w 901"/>
                    <a:gd name="T27" fmla="*/ 38 h 721"/>
                    <a:gd name="T28" fmla="*/ 47 w 901"/>
                    <a:gd name="T29" fmla="*/ 9 h 721"/>
                    <a:gd name="T30" fmla="*/ 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900" y="720"/>
                      </a:moveTo>
                      <a:lnTo>
                        <a:pt x="805" y="712"/>
                      </a:lnTo>
                      <a:lnTo>
                        <a:pt x="758" y="704"/>
                      </a:lnTo>
                      <a:lnTo>
                        <a:pt x="711" y="691"/>
                      </a:lnTo>
                      <a:lnTo>
                        <a:pt x="663" y="675"/>
                      </a:lnTo>
                      <a:lnTo>
                        <a:pt x="615" y="653"/>
                      </a:lnTo>
                      <a:lnTo>
                        <a:pt x="568" y="623"/>
                      </a:lnTo>
                      <a:lnTo>
                        <a:pt x="473" y="540"/>
                      </a:lnTo>
                      <a:lnTo>
                        <a:pt x="378" y="422"/>
                      </a:lnTo>
                      <a:lnTo>
                        <a:pt x="284" y="281"/>
                      </a:lnTo>
                      <a:lnTo>
                        <a:pt x="236" y="209"/>
                      </a:lnTo>
                      <a:lnTo>
                        <a:pt x="189" y="142"/>
                      </a:lnTo>
                      <a:lnTo>
                        <a:pt x="142" y="83"/>
                      </a:lnTo>
                      <a:lnTo>
                        <a:pt x="94" y="38"/>
                      </a:lnTo>
                      <a:lnTo>
                        <a:pt x="47" y="9"/>
                      </a:lnTo>
                      <a:lnTo>
                        <a:pt x="0" y="0"/>
                      </a:lnTo>
                    </a:path>
                  </a:pathLst>
                </a:custGeom>
                <a:noFill/>
                <a:ln w="76200" cap="rnd" cmpd="sng">
                  <a:solidFill>
                    <a:srgbClr val="F79646"/>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Gill Sans MT"/>
                    <a:ea typeface="+mn-ea"/>
                    <a:cs typeface="+mn-cs"/>
                  </a:endParaRPr>
                </a:p>
              </p:txBody>
            </p:sp>
          </p:grpSp>
          <p:grpSp>
            <p:nvGrpSpPr>
              <p:cNvPr id="72" name="Group 71"/>
              <p:cNvGrpSpPr>
                <a:grpSpLocks noChangeAspect="1"/>
              </p:cNvGrpSpPr>
              <p:nvPr/>
            </p:nvGrpSpPr>
            <p:grpSpPr>
              <a:xfrm>
                <a:off x="5177913" y="4748767"/>
                <a:ext cx="1735529" cy="857215"/>
                <a:chOff x="1905000" y="3429000"/>
                <a:chExt cx="4800600" cy="1905000"/>
              </a:xfrm>
            </p:grpSpPr>
            <p:sp>
              <p:nvSpPr>
                <p:cNvPr id="73" name="Freeform 32"/>
                <p:cNvSpPr>
                  <a:spLocks/>
                </p:cNvSpPr>
                <p:nvPr/>
              </p:nvSpPr>
              <p:spPr bwMode="auto">
                <a:xfrm>
                  <a:off x="1905000" y="3429000"/>
                  <a:ext cx="2344738" cy="1905000"/>
                </a:xfrm>
                <a:custGeom>
                  <a:avLst/>
                  <a:gdLst>
                    <a:gd name="T0" fmla="*/ 0 w 901"/>
                    <a:gd name="T1" fmla="*/ 720 h 721"/>
                    <a:gd name="T2" fmla="*/ 95 w 901"/>
                    <a:gd name="T3" fmla="*/ 712 h 721"/>
                    <a:gd name="T4" fmla="*/ 142 w 901"/>
                    <a:gd name="T5" fmla="*/ 704 h 721"/>
                    <a:gd name="T6" fmla="*/ 189 w 901"/>
                    <a:gd name="T7" fmla="*/ 691 h 721"/>
                    <a:gd name="T8" fmla="*/ 237 w 901"/>
                    <a:gd name="T9" fmla="*/ 675 h 721"/>
                    <a:gd name="T10" fmla="*/ 284 w 901"/>
                    <a:gd name="T11" fmla="*/ 653 h 721"/>
                    <a:gd name="T12" fmla="*/ 331 w 901"/>
                    <a:gd name="T13" fmla="*/ 623 h 721"/>
                    <a:gd name="T14" fmla="*/ 426 w 901"/>
                    <a:gd name="T15" fmla="*/ 540 h 721"/>
                    <a:gd name="T16" fmla="*/ 521 w 901"/>
                    <a:gd name="T17" fmla="*/ 422 h 721"/>
                    <a:gd name="T18" fmla="*/ 616 w 901"/>
                    <a:gd name="T19" fmla="*/ 281 h 721"/>
                    <a:gd name="T20" fmla="*/ 663 w 901"/>
                    <a:gd name="T21" fmla="*/ 209 h 721"/>
                    <a:gd name="T22" fmla="*/ 710 w 901"/>
                    <a:gd name="T23" fmla="*/ 142 h 721"/>
                    <a:gd name="T24" fmla="*/ 757 w 901"/>
                    <a:gd name="T25" fmla="*/ 83 h 721"/>
                    <a:gd name="T26" fmla="*/ 805 w 901"/>
                    <a:gd name="T27" fmla="*/ 38 h 721"/>
                    <a:gd name="T28" fmla="*/ 852 w 901"/>
                    <a:gd name="T29" fmla="*/ 9 h 721"/>
                    <a:gd name="T30" fmla="*/ 90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0" y="720"/>
                      </a:moveTo>
                      <a:lnTo>
                        <a:pt x="95" y="712"/>
                      </a:lnTo>
                      <a:lnTo>
                        <a:pt x="142" y="704"/>
                      </a:lnTo>
                      <a:lnTo>
                        <a:pt x="189" y="691"/>
                      </a:lnTo>
                      <a:lnTo>
                        <a:pt x="237" y="675"/>
                      </a:lnTo>
                      <a:lnTo>
                        <a:pt x="284" y="653"/>
                      </a:lnTo>
                      <a:lnTo>
                        <a:pt x="331" y="623"/>
                      </a:lnTo>
                      <a:lnTo>
                        <a:pt x="426" y="540"/>
                      </a:lnTo>
                      <a:lnTo>
                        <a:pt x="521" y="422"/>
                      </a:lnTo>
                      <a:lnTo>
                        <a:pt x="616" y="281"/>
                      </a:lnTo>
                      <a:lnTo>
                        <a:pt x="663" y="209"/>
                      </a:lnTo>
                      <a:lnTo>
                        <a:pt x="710" y="142"/>
                      </a:lnTo>
                      <a:lnTo>
                        <a:pt x="757" y="83"/>
                      </a:lnTo>
                      <a:lnTo>
                        <a:pt x="805" y="38"/>
                      </a:lnTo>
                      <a:lnTo>
                        <a:pt x="852" y="9"/>
                      </a:lnTo>
                      <a:lnTo>
                        <a:pt x="900" y="0"/>
                      </a:lnTo>
                    </a:path>
                  </a:pathLst>
                </a:custGeom>
                <a:noFill/>
                <a:ln w="76200" cap="rnd" cmpd="sng">
                  <a:solidFill>
                    <a:srgbClr val="F79646"/>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Gill Sans MT"/>
                    <a:ea typeface="+mn-ea"/>
                    <a:cs typeface="+mn-cs"/>
                  </a:endParaRPr>
                </a:p>
              </p:txBody>
            </p:sp>
            <p:sp>
              <p:nvSpPr>
                <p:cNvPr id="74" name="Freeform 31"/>
                <p:cNvSpPr>
                  <a:spLocks/>
                </p:cNvSpPr>
                <p:nvPr/>
              </p:nvSpPr>
              <p:spPr bwMode="auto">
                <a:xfrm>
                  <a:off x="4267200" y="3429000"/>
                  <a:ext cx="2438400" cy="1905000"/>
                </a:xfrm>
                <a:custGeom>
                  <a:avLst/>
                  <a:gdLst>
                    <a:gd name="T0" fmla="*/ 900 w 901"/>
                    <a:gd name="T1" fmla="*/ 720 h 721"/>
                    <a:gd name="T2" fmla="*/ 805 w 901"/>
                    <a:gd name="T3" fmla="*/ 712 h 721"/>
                    <a:gd name="T4" fmla="*/ 758 w 901"/>
                    <a:gd name="T5" fmla="*/ 704 h 721"/>
                    <a:gd name="T6" fmla="*/ 711 w 901"/>
                    <a:gd name="T7" fmla="*/ 691 h 721"/>
                    <a:gd name="T8" fmla="*/ 663 w 901"/>
                    <a:gd name="T9" fmla="*/ 675 h 721"/>
                    <a:gd name="T10" fmla="*/ 615 w 901"/>
                    <a:gd name="T11" fmla="*/ 653 h 721"/>
                    <a:gd name="T12" fmla="*/ 568 w 901"/>
                    <a:gd name="T13" fmla="*/ 623 h 721"/>
                    <a:gd name="T14" fmla="*/ 473 w 901"/>
                    <a:gd name="T15" fmla="*/ 540 h 721"/>
                    <a:gd name="T16" fmla="*/ 378 w 901"/>
                    <a:gd name="T17" fmla="*/ 422 h 721"/>
                    <a:gd name="T18" fmla="*/ 284 w 901"/>
                    <a:gd name="T19" fmla="*/ 281 h 721"/>
                    <a:gd name="T20" fmla="*/ 236 w 901"/>
                    <a:gd name="T21" fmla="*/ 209 h 721"/>
                    <a:gd name="T22" fmla="*/ 189 w 901"/>
                    <a:gd name="T23" fmla="*/ 142 h 721"/>
                    <a:gd name="T24" fmla="*/ 142 w 901"/>
                    <a:gd name="T25" fmla="*/ 83 h 721"/>
                    <a:gd name="T26" fmla="*/ 94 w 901"/>
                    <a:gd name="T27" fmla="*/ 38 h 721"/>
                    <a:gd name="T28" fmla="*/ 47 w 901"/>
                    <a:gd name="T29" fmla="*/ 9 h 721"/>
                    <a:gd name="T30" fmla="*/ 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900" y="720"/>
                      </a:moveTo>
                      <a:lnTo>
                        <a:pt x="805" y="712"/>
                      </a:lnTo>
                      <a:lnTo>
                        <a:pt x="758" y="704"/>
                      </a:lnTo>
                      <a:lnTo>
                        <a:pt x="711" y="691"/>
                      </a:lnTo>
                      <a:lnTo>
                        <a:pt x="663" y="675"/>
                      </a:lnTo>
                      <a:lnTo>
                        <a:pt x="615" y="653"/>
                      </a:lnTo>
                      <a:lnTo>
                        <a:pt x="568" y="623"/>
                      </a:lnTo>
                      <a:lnTo>
                        <a:pt x="473" y="540"/>
                      </a:lnTo>
                      <a:lnTo>
                        <a:pt x="378" y="422"/>
                      </a:lnTo>
                      <a:lnTo>
                        <a:pt x="284" y="281"/>
                      </a:lnTo>
                      <a:lnTo>
                        <a:pt x="236" y="209"/>
                      </a:lnTo>
                      <a:lnTo>
                        <a:pt x="189" y="142"/>
                      </a:lnTo>
                      <a:lnTo>
                        <a:pt x="142" y="83"/>
                      </a:lnTo>
                      <a:lnTo>
                        <a:pt x="94" y="38"/>
                      </a:lnTo>
                      <a:lnTo>
                        <a:pt x="47" y="9"/>
                      </a:lnTo>
                      <a:lnTo>
                        <a:pt x="0" y="0"/>
                      </a:lnTo>
                    </a:path>
                  </a:pathLst>
                </a:custGeom>
                <a:noFill/>
                <a:ln w="76200" cap="rnd" cmpd="sng">
                  <a:solidFill>
                    <a:srgbClr val="F79646"/>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Gill Sans MT"/>
                    <a:ea typeface="+mn-ea"/>
                    <a:cs typeface="+mn-cs"/>
                  </a:endParaRPr>
                </a:p>
              </p:txBody>
            </p:sp>
          </p:grpSp>
        </p:grpSp>
      </p:grpSp>
      <p:grpSp>
        <p:nvGrpSpPr>
          <p:cNvPr id="89" name="Group 88"/>
          <p:cNvGrpSpPr/>
          <p:nvPr/>
        </p:nvGrpSpPr>
        <p:grpSpPr>
          <a:xfrm>
            <a:off x="3647581" y="4237130"/>
            <a:ext cx="2030017" cy="1219532"/>
            <a:chOff x="3647581" y="4237130"/>
            <a:chExt cx="2030017" cy="1219532"/>
          </a:xfrm>
        </p:grpSpPr>
        <p:sp>
          <p:nvSpPr>
            <p:cNvPr id="90" name="Oval 89"/>
            <p:cNvSpPr>
              <a:spLocks noChangeAspect="1"/>
            </p:cNvSpPr>
            <p:nvPr/>
          </p:nvSpPr>
          <p:spPr>
            <a:xfrm>
              <a:off x="5248213" y="5031571"/>
              <a:ext cx="429385" cy="425091"/>
            </a:xfrm>
            <a:prstGeom prst="ellipse">
              <a:avLst/>
            </a:prstGeom>
            <a:solidFill>
              <a:srgbClr val="C0504D">
                <a:lumMod val="50000"/>
              </a:srgbClr>
            </a:solidFill>
            <a:ln w="19050"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F81BD"/>
                </a:solidFill>
                <a:effectLst/>
                <a:uLnTx/>
                <a:uFillTx/>
                <a:latin typeface="Gill Sans MT"/>
                <a:ea typeface="+mn-ea"/>
                <a:cs typeface="+mn-cs"/>
              </a:endParaRPr>
            </a:p>
          </p:txBody>
        </p:sp>
        <p:sp>
          <p:nvSpPr>
            <p:cNvPr id="91" name="Oval 90"/>
            <p:cNvSpPr>
              <a:spLocks noChangeAspect="1"/>
            </p:cNvSpPr>
            <p:nvPr/>
          </p:nvSpPr>
          <p:spPr>
            <a:xfrm>
              <a:off x="4181125" y="5031571"/>
              <a:ext cx="429385" cy="425091"/>
            </a:xfrm>
            <a:prstGeom prst="ellipse">
              <a:avLst/>
            </a:prstGeom>
            <a:solidFill>
              <a:srgbClr val="C0504D">
                <a:lumMod val="40000"/>
                <a:lumOff val="60000"/>
              </a:srgbClr>
            </a:solidFill>
            <a:ln w="19050"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F81BD"/>
                </a:solidFill>
                <a:effectLst/>
                <a:uLnTx/>
                <a:uFillTx/>
                <a:latin typeface="Gill Sans MT"/>
                <a:ea typeface="+mn-ea"/>
                <a:cs typeface="+mn-cs"/>
              </a:endParaRPr>
            </a:p>
          </p:txBody>
        </p:sp>
        <p:sp>
          <p:nvSpPr>
            <p:cNvPr id="92" name="Oval 91"/>
            <p:cNvSpPr>
              <a:spLocks noChangeAspect="1"/>
            </p:cNvSpPr>
            <p:nvPr/>
          </p:nvSpPr>
          <p:spPr>
            <a:xfrm>
              <a:off x="3647581" y="5031571"/>
              <a:ext cx="429385" cy="425091"/>
            </a:xfrm>
            <a:prstGeom prst="ellipse">
              <a:avLst/>
            </a:prstGeom>
            <a:solidFill>
              <a:srgbClr val="C0504D">
                <a:lumMod val="20000"/>
                <a:lumOff val="80000"/>
              </a:srgbClr>
            </a:solidFill>
            <a:ln w="19050"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F81BD"/>
                </a:solidFill>
                <a:effectLst/>
                <a:uLnTx/>
                <a:uFillTx/>
                <a:latin typeface="Gill Sans MT"/>
                <a:ea typeface="+mn-ea"/>
                <a:cs typeface="+mn-cs"/>
              </a:endParaRPr>
            </a:p>
          </p:txBody>
        </p:sp>
        <p:sp>
          <p:nvSpPr>
            <p:cNvPr id="93" name="Oval 92"/>
            <p:cNvSpPr>
              <a:spLocks noChangeAspect="1"/>
            </p:cNvSpPr>
            <p:nvPr/>
          </p:nvSpPr>
          <p:spPr>
            <a:xfrm>
              <a:off x="4451347" y="5031571"/>
              <a:ext cx="429385" cy="425091"/>
            </a:xfrm>
            <a:prstGeom prst="ellipse">
              <a:avLst/>
            </a:prstGeom>
            <a:solidFill>
              <a:srgbClr val="C0504D">
                <a:lumMod val="60000"/>
                <a:lumOff val="40000"/>
              </a:srgbClr>
            </a:solidFill>
            <a:ln w="19050"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F81BD"/>
                </a:solidFill>
                <a:effectLst/>
                <a:uLnTx/>
                <a:uFillTx/>
                <a:latin typeface="Gill Sans MT"/>
                <a:ea typeface="+mn-ea"/>
                <a:cs typeface="+mn-cs"/>
              </a:endParaRPr>
            </a:p>
          </p:txBody>
        </p:sp>
        <p:sp>
          <p:nvSpPr>
            <p:cNvPr id="94" name="Oval 93"/>
            <p:cNvSpPr>
              <a:spLocks noChangeAspect="1"/>
            </p:cNvSpPr>
            <p:nvPr/>
          </p:nvSpPr>
          <p:spPr>
            <a:xfrm>
              <a:off x="4714669" y="5031571"/>
              <a:ext cx="429385" cy="425091"/>
            </a:xfrm>
            <a:prstGeom prst="ellipse">
              <a:avLst/>
            </a:prstGeom>
            <a:solidFill>
              <a:srgbClr val="C0504D">
                <a:lumMod val="75000"/>
              </a:srgbClr>
            </a:solidFill>
            <a:ln w="19050"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F81BD"/>
                </a:solidFill>
                <a:effectLst/>
                <a:uLnTx/>
                <a:uFillTx/>
                <a:latin typeface="Gill Sans MT"/>
                <a:ea typeface="+mn-ea"/>
                <a:cs typeface="+mn-cs"/>
              </a:endParaRPr>
            </a:p>
          </p:txBody>
        </p:sp>
        <p:cxnSp>
          <p:nvCxnSpPr>
            <p:cNvPr id="95" name="Straight Connector 94"/>
            <p:cNvCxnSpPr>
              <a:stCxn id="90" idx="0"/>
            </p:cNvCxnSpPr>
            <p:nvPr/>
          </p:nvCxnSpPr>
          <p:spPr>
            <a:xfrm flipH="1" flipV="1">
              <a:off x="4943811" y="4237131"/>
              <a:ext cx="519095" cy="794440"/>
            </a:xfrm>
            <a:prstGeom prst="line">
              <a:avLst/>
            </a:prstGeom>
            <a:noFill/>
            <a:ln w="31750" cap="rnd" cmpd="sng" algn="ctr">
              <a:solidFill>
                <a:sysClr val="window" lastClr="FFFFFF">
                  <a:lumMod val="75000"/>
                </a:sysClr>
              </a:solidFill>
              <a:prstDash val="sysDot"/>
              <a:miter lim="800000"/>
              <a:headEnd type="none"/>
              <a:tailEnd type="none" w="lg" len="lg"/>
            </a:ln>
            <a:effectLst/>
          </p:spPr>
        </p:cxnSp>
        <p:cxnSp>
          <p:nvCxnSpPr>
            <p:cNvPr id="96" name="Straight Connector 95"/>
            <p:cNvCxnSpPr>
              <a:stCxn id="92" idx="0"/>
            </p:cNvCxnSpPr>
            <p:nvPr/>
          </p:nvCxnSpPr>
          <p:spPr>
            <a:xfrm flipV="1">
              <a:off x="3862274" y="4249027"/>
              <a:ext cx="650052" cy="782544"/>
            </a:xfrm>
            <a:prstGeom prst="line">
              <a:avLst/>
            </a:prstGeom>
            <a:noFill/>
            <a:ln w="31750" cap="rnd" cmpd="sng" algn="ctr">
              <a:solidFill>
                <a:sysClr val="window" lastClr="FFFFFF">
                  <a:lumMod val="75000"/>
                </a:sysClr>
              </a:solidFill>
              <a:prstDash val="sysDot"/>
              <a:miter lim="800000"/>
              <a:headEnd type="none"/>
              <a:tailEnd type="none" w="lg" len="lg"/>
            </a:ln>
            <a:effectLst/>
          </p:spPr>
        </p:cxnSp>
        <p:cxnSp>
          <p:nvCxnSpPr>
            <p:cNvPr id="97" name="Straight Connector 96"/>
            <p:cNvCxnSpPr>
              <a:stCxn id="94" idx="0"/>
            </p:cNvCxnSpPr>
            <p:nvPr/>
          </p:nvCxnSpPr>
          <p:spPr>
            <a:xfrm flipH="1" flipV="1">
              <a:off x="4845377" y="4242062"/>
              <a:ext cx="83985" cy="789509"/>
            </a:xfrm>
            <a:prstGeom prst="line">
              <a:avLst/>
            </a:prstGeom>
            <a:noFill/>
            <a:ln w="31750" cap="rnd" cmpd="sng" algn="ctr">
              <a:solidFill>
                <a:sysClr val="window" lastClr="FFFFFF">
                  <a:lumMod val="75000"/>
                </a:sysClr>
              </a:solidFill>
              <a:prstDash val="sysDot"/>
              <a:miter lim="800000"/>
              <a:headEnd type="none"/>
              <a:tailEnd type="none" w="lg" len="lg"/>
            </a:ln>
            <a:effectLst/>
          </p:spPr>
        </p:cxnSp>
        <p:cxnSp>
          <p:nvCxnSpPr>
            <p:cNvPr id="98" name="Straight Connector 97"/>
            <p:cNvCxnSpPr>
              <a:stCxn id="93" idx="0"/>
              <a:endCxn id="62" idx="2"/>
            </p:cNvCxnSpPr>
            <p:nvPr/>
          </p:nvCxnSpPr>
          <p:spPr>
            <a:xfrm flipV="1">
              <a:off x="4666040" y="4237130"/>
              <a:ext cx="63077" cy="794441"/>
            </a:xfrm>
            <a:prstGeom prst="line">
              <a:avLst/>
            </a:prstGeom>
            <a:noFill/>
            <a:ln w="31750" cap="rnd" cmpd="sng" algn="ctr">
              <a:solidFill>
                <a:sysClr val="window" lastClr="FFFFFF">
                  <a:lumMod val="75000"/>
                </a:sysClr>
              </a:solidFill>
              <a:prstDash val="sysDot"/>
              <a:miter lim="800000"/>
              <a:headEnd type="none"/>
              <a:tailEnd type="none" w="lg" len="lg"/>
            </a:ln>
            <a:effectLst/>
          </p:spPr>
        </p:cxnSp>
        <p:cxnSp>
          <p:nvCxnSpPr>
            <p:cNvPr id="99" name="Straight Connector 98"/>
            <p:cNvCxnSpPr>
              <a:stCxn id="91" idx="0"/>
            </p:cNvCxnSpPr>
            <p:nvPr/>
          </p:nvCxnSpPr>
          <p:spPr>
            <a:xfrm flipV="1">
              <a:off x="4395818" y="4237130"/>
              <a:ext cx="207144" cy="794441"/>
            </a:xfrm>
            <a:prstGeom prst="line">
              <a:avLst/>
            </a:prstGeom>
            <a:noFill/>
            <a:ln w="31750" cap="rnd" cmpd="sng" algn="ctr">
              <a:solidFill>
                <a:sysClr val="window" lastClr="FFFFFF">
                  <a:lumMod val="75000"/>
                </a:sysClr>
              </a:solidFill>
              <a:prstDash val="sysDot"/>
              <a:miter lim="800000"/>
              <a:headEnd type="none"/>
              <a:tailEnd type="none" w="lg" len="lg"/>
            </a:ln>
            <a:effectLst/>
          </p:spPr>
        </p:cxnSp>
      </p:grpSp>
      <p:grpSp>
        <p:nvGrpSpPr>
          <p:cNvPr id="100" name="Group 99"/>
          <p:cNvGrpSpPr/>
          <p:nvPr/>
        </p:nvGrpSpPr>
        <p:grpSpPr>
          <a:xfrm>
            <a:off x="5245076" y="4042855"/>
            <a:ext cx="3281668" cy="1133852"/>
            <a:chOff x="5245076" y="4042855"/>
            <a:chExt cx="3281668" cy="1133852"/>
          </a:xfrm>
        </p:grpSpPr>
        <p:cxnSp>
          <p:nvCxnSpPr>
            <p:cNvPr id="101" name="Straight Arrow Connector 100"/>
            <p:cNvCxnSpPr/>
            <p:nvPr/>
          </p:nvCxnSpPr>
          <p:spPr>
            <a:xfrm flipH="1">
              <a:off x="5529975" y="4445804"/>
              <a:ext cx="707587" cy="730903"/>
            </a:xfrm>
            <a:prstGeom prst="straightConnector1">
              <a:avLst/>
            </a:prstGeom>
            <a:noFill/>
            <a:ln w="31750" cap="rnd" cmpd="sng" algn="ctr">
              <a:solidFill>
                <a:sysClr val="windowText" lastClr="000000">
                  <a:lumMod val="50000"/>
                  <a:lumOff val="50000"/>
                </a:sysClr>
              </a:solidFill>
              <a:prstDash val="sysDash"/>
              <a:miter lim="800000"/>
              <a:tailEnd type="arrow" w="lg" len="lg"/>
            </a:ln>
            <a:effectLst/>
          </p:spPr>
        </p:cxnSp>
        <p:sp>
          <p:nvSpPr>
            <p:cNvPr id="102" name="label: dram cell"/>
            <p:cNvSpPr txBox="1"/>
            <p:nvPr/>
          </p:nvSpPr>
          <p:spPr>
            <a:xfrm>
              <a:off x="5245076" y="4042855"/>
              <a:ext cx="328166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black"/>
                  </a:solidFill>
                  <a:effectLst/>
                  <a:uLnTx/>
                  <a:uFillTx/>
                  <a:latin typeface="Gill Sans MT"/>
                  <a:ea typeface="+mn-ea"/>
                  <a:cs typeface="+mn-cs"/>
                </a:rPr>
                <a:t>Slow cells</a:t>
              </a:r>
            </a:p>
          </p:txBody>
        </p:sp>
      </p:grpSp>
      <p:sp>
        <p:nvSpPr>
          <p:cNvPr id="103" name="TextBox 102"/>
          <p:cNvSpPr txBox="1"/>
          <p:nvPr/>
        </p:nvSpPr>
        <p:spPr>
          <a:xfrm>
            <a:off x="304800" y="1282205"/>
            <a:ext cx="868680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ill Sans MT"/>
                <a:ea typeface="+mn-ea"/>
                <a:cs typeface="+mn-cs"/>
              </a:rPr>
              <a:t>Heterogeneous manufacturing &amp; operating conditions</a:t>
            </a:r>
            <a:r>
              <a:rPr kumimoji="0" lang="en-US"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 → </a:t>
            </a:r>
            <a:br>
              <a:rPr kumimoji="0" lang="en-US"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br>
            <a:r>
              <a:rPr kumimoji="0" lang="en-US"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	</a:t>
            </a:r>
            <a:r>
              <a:rPr kumimoji="0" lang="en-US" sz="2800" b="0" i="0" u="none" strike="noStrike" kern="1200" cap="none" spc="0" normalizeH="0" baseline="0" noProof="0" dirty="0">
                <a:ln>
                  <a:noFill/>
                </a:ln>
                <a:solidFill>
                  <a:srgbClr val="C0504D"/>
                </a:solidFill>
                <a:effectLst/>
                <a:uLnTx/>
                <a:uFillTx/>
                <a:latin typeface="Gill Sans MT"/>
                <a:ea typeface="+mn-ea"/>
                <a:cs typeface="+mn-cs"/>
              </a:rPr>
              <a:t>latency variation in timing parameters</a:t>
            </a:r>
          </a:p>
        </p:txBody>
      </p:sp>
    </p:spTree>
    <p:extLst>
      <p:ext uri="{BB962C8B-B14F-4D97-AF65-F5344CB8AC3E}">
        <p14:creationId xmlns:p14="http://schemas.microsoft.com/office/powerpoint/2010/main" val="15381137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4"/>
                                        </p:tgtEl>
                                        <p:attrNameLst>
                                          <p:attrName>style.visibility</p:attrName>
                                        </p:attrNameLst>
                                      </p:cBhvr>
                                      <p:to>
                                        <p:strVal val="hidden"/>
                                      </p:to>
                                    </p:set>
                                  </p:childTnLst>
                                </p:cTn>
                              </p:par>
                              <p:par>
                                <p:cTn id="7" presetID="55" presetClass="entr" presetSubtype="0" fill="hold" nodeType="withEffect">
                                  <p:stCondLst>
                                    <p:cond delay="0"/>
                                  </p:stCondLst>
                                  <p:childTnLst>
                                    <p:set>
                                      <p:cBhvr>
                                        <p:cTn id="8" dur="1" fill="hold">
                                          <p:stCondLst>
                                            <p:cond delay="0"/>
                                          </p:stCondLst>
                                        </p:cTn>
                                        <p:tgtEl>
                                          <p:spTgt spid="89"/>
                                        </p:tgtEl>
                                        <p:attrNameLst>
                                          <p:attrName>style.visibility</p:attrName>
                                        </p:attrNameLst>
                                      </p:cBhvr>
                                      <p:to>
                                        <p:strVal val="visible"/>
                                      </p:to>
                                    </p:set>
                                    <p:anim calcmode="lin" valueType="num">
                                      <p:cBhvr>
                                        <p:cTn id="9" dur="1000" fill="hold"/>
                                        <p:tgtEl>
                                          <p:spTgt spid="89"/>
                                        </p:tgtEl>
                                        <p:attrNameLst>
                                          <p:attrName>ppt_w</p:attrName>
                                        </p:attrNameLst>
                                      </p:cBhvr>
                                      <p:tavLst>
                                        <p:tav tm="0">
                                          <p:val>
                                            <p:strVal val="#ppt_w*0.70"/>
                                          </p:val>
                                        </p:tav>
                                        <p:tav tm="100000">
                                          <p:val>
                                            <p:strVal val="#ppt_w"/>
                                          </p:val>
                                        </p:tav>
                                      </p:tavLst>
                                    </p:anim>
                                    <p:anim calcmode="lin" valueType="num">
                                      <p:cBhvr>
                                        <p:cTn id="10" dur="1000" fill="hold"/>
                                        <p:tgtEl>
                                          <p:spTgt spid="89"/>
                                        </p:tgtEl>
                                        <p:attrNameLst>
                                          <p:attrName>ppt_h</p:attrName>
                                        </p:attrNameLst>
                                      </p:cBhvr>
                                      <p:tavLst>
                                        <p:tav tm="0">
                                          <p:val>
                                            <p:strVal val="#ppt_h"/>
                                          </p:val>
                                        </p:tav>
                                        <p:tav tm="100000">
                                          <p:val>
                                            <p:strVal val="#ppt_h"/>
                                          </p:val>
                                        </p:tav>
                                      </p:tavLst>
                                    </p:anim>
                                    <p:animEffect transition="in" filter="fade">
                                      <p:cBhvr>
                                        <p:cTn id="11" dur="1000"/>
                                        <p:tgtEl>
                                          <p:spTgt spid="89"/>
                                        </p:tgtEl>
                                      </p:cBhvr>
                                    </p:animEffect>
                                  </p:childTnLst>
                                </p:cTn>
                              </p:par>
                              <p:par>
                                <p:cTn id="12" presetID="10" presetClass="entr" presetSubtype="0" fill="hold" nodeType="withEffect">
                                  <p:stCondLst>
                                    <p:cond delay="0"/>
                                  </p:stCondLst>
                                  <p:childTnLst>
                                    <p:set>
                                      <p:cBhvr>
                                        <p:cTn id="13" dur="1" fill="hold">
                                          <p:stCondLst>
                                            <p:cond delay="0"/>
                                          </p:stCondLst>
                                        </p:cTn>
                                        <p:tgtEl>
                                          <p:spTgt spid="100"/>
                                        </p:tgtEl>
                                        <p:attrNameLst>
                                          <p:attrName>style.visibility</p:attrName>
                                        </p:attrNameLst>
                                      </p:cBhvr>
                                      <p:to>
                                        <p:strVal val="visible"/>
                                      </p:to>
                                    </p:set>
                                    <p:animEffect transition="in" filter="fade">
                                      <p:cBhvr>
                                        <p:cTn id="14"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is Latency High?</a:t>
            </a:r>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F32364-6BA0-48AA-B029-3ED2192016FC}" type="slidenum">
              <a:rPr kumimoji="0" lang="en-US" sz="1400" b="0" i="0" u="none" strike="noStrike" kern="1200" cap="none" spc="0" normalizeH="0" baseline="0" noProof="0" smtClean="0">
                <a:ln>
                  <a:noFill/>
                </a:ln>
                <a:solidFill>
                  <a:prstClr val="black"/>
                </a:solidFill>
                <a:effectLst/>
                <a:uLnTx/>
                <a:uFillTx/>
                <a:latin typeface="Gill Sans MT" panose="020B0502020104020203" pitchFamily="34"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154</a:t>
            </a:fld>
            <a:endParaRPr kumimoji="0" lang="en-US" sz="1400" b="0" i="0" u="none" strike="noStrike" kern="1200" cap="none" spc="0" normalizeH="0" baseline="0" noProof="0" dirty="0">
              <a:ln>
                <a:noFill/>
              </a:ln>
              <a:solidFill>
                <a:prstClr val="black"/>
              </a:solidFill>
              <a:effectLst/>
              <a:uLnTx/>
              <a:uFillTx/>
              <a:latin typeface="Gill Sans MT" panose="020B0502020104020203" pitchFamily="34" charset="0"/>
              <a:ea typeface="ＭＳ Ｐゴシック" charset="-128"/>
              <a:cs typeface="+mn-cs"/>
            </a:endParaRPr>
          </a:p>
        </p:txBody>
      </p:sp>
      <p:sp>
        <p:nvSpPr>
          <p:cNvPr id="3" name="Content Placeholder 2"/>
          <p:cNvSpPr>
            <a:spLocks noGrp="1"/>
          </p:cNvSpPr>
          <p:nvPr>
            <p:ph idx="1"/>
          </p:nvPr>
        </p:nvSpPr>
        <p:spPr/>
        <p:txBody>
          <a:bodyPr>
            <a:normAutofit/>
          </a:bodyPr>
          <a:lstStyle/>
          <a:p>
            <a:r>
              <a:rPr lang="en-US" dirty="0">
                <a:solidFill>
                  <a:srgbClr val="0070C0"/>
                </a:solidFill>
              </a:rPr>
              <a:t>DRAM latency: Delay as specified in DRAM standards</a:t>
            </a:r>
          </a:p>
          <a:p>
            <a:pPr lvl="1"/>
            <a:r>
              <a:rPr lang="en-US" dirty="0"/>
              <a:t>Doesn’t reflect true DRAM device latency</a:t>
            </a:r>
          </a:p>
          <a:p>
            <a:r>
              <a:rPr lang="en-US" dirty="0"/>
              <a:t>Imperfect manufacturing process </a:t>
            </a:r>
            <a:r>
              <a:rPr lang="en-US" dirty="0">
                <a:latin typeface="Cambria Math" panose="02040503050406030204" pitchFamily="18" charset="0"/>
                <a:ea typeface="Cambria Math" panose="02040503050406030204" pitchFamily="18" charset="0"/>
              </a:rPr>
              <a:t>→ </a:t>
            </a:r>
            <a:r>
              <a:rPr lang="en-US" dirty="0"/>
              <a:t>latency variation</a:t>
            </a:r>
          </a:p>
          <a:p>
            <a:r>
              <a:rPr lang="en-US" b="1" dirty="0"/>
              <a:t>High standard latency </a:t>
            </a:r>
            <a:r>
              <a:rPr lang="en-US" dirty="0"/>
              <a:t>chosen to increase yield</a:t>
            </a:r>
          </a:p>
          <a:p>
            <a:endParaRPr lang="en-US" b="1" dirty="0"/>
          </a:p>
          <a:p>
            <a:endParaRPr lang="en-US" b="1" dirty="0"/>
          </a:p>
          <a:p>
            <a:endParaRPr lang="en-US" b="1" dirty="0"/>
          </a:p>
          <a:p>
            <a:pPr marL="0" indent="0">
              <a:buNone/>
            </a:pPr>
            <a:endParaRPr lang="en-US" dirty="0"/>
          </a:p>
        </p:txBody>
      </p:sp>
      <p:grpSp>
        <p:nvGrpSpPr>
          <p:cNvPr id="6" name="Group 5"/>
          <p:cNvGrpSpPr/>
          <p:nvPr/>
        </p:nvGrpSpPr>
        <p:grpSpPr>
          <a:xfrm>
            <a:off x="692768" y="5363738"/>
            <a:ext cx="8040641" cy="992612"/>
            <a:chOff x="224591" y="5243899"/>
            <a:chExt cx="8510476" cy="992613"/>
          </a:xfrm>
        </p:grpSpPr>
        <p:grpSp>
          <p:nvGrpSpPr>
            <p:cNvPr id="52" name="Group 51"/>
            <p:cNvGrpSpPr/>
            <p:nvPr/>
          </p:nvGrpSpPr>
          <p:grpSpPr>
            <a:xfrm>
              <a:off x="224591" y="5243899"/>
              <a:ext cx="8510476" cy="523229"/>
              <a:chOff x="352625" y="3223796"/>
              <a:chExt cx="8510476" cy="523229"/>
            </a:xfrm>
          </p:grpSpPr>
          <p:cxnSp>
            <p:nvCxnSpPr>
              <p:cNvPr id="57" name="Straight Arrow Connector 56"/>
              <p:cNvCxnSpPr/>
              <p:nvPr/>
            </p:nvCxnSpPr>
            <p:spPr>
              <a:xfrm>
                <a:off x="1161179" y="3511042"/>
                <a:ext cx="6781800" cy="0"/>
              </a:xfrm>
              <a:prstGeom prst="straightConnector1">
                <a:avLst/>
              </a:prstGeom>
              <a:ln w="44450" cap="rnd">
                <a:solidFill>
                  <a:schemeClr val="tx1">
                    <a:lumMod val="65000"/>
                    <a:lumOff val="35000"/>
                  </a:schemeClr>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7871907" y="3223804"/>
                <a:ext cx="991194" cy="523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lumMod val="65000"/>
                        <a:lumOff val="35000"/>
                      </a:prstClr>
                    </a:solidFill>
                    <a:effectLst/>
                    <a:uLnTx/>
                    <a:uFillTx/>
                    <a:latin typeface="Gill Sans MT" panose="020B0502020104020203"/>
                    <a:ea typeface=""/>
                    <a:cs typeface="+mn-cs"/>
                  </a:rPr>
                  <a:t>High</a:t>
                </a:r>
              </a:p>
            </p:txBody>
          </p:sp>
          <p:sp>
            <p:nvSpPr>
              <p:cNvPr id="63" name="TextBox 62"/>
              <p:cNvSpPr txBox="1"/>
              <p:nvPr/>
            </p:nvSpPr>
            <p:spPr>
              <a:xfrm>
                <a:off x="352625" y="3223796"/>
                <a:ext cx="876704" cy="523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lumMod val="65000"/>
                        <a:lumOff val="35000"/>
                      </a:prstClr>
                    </a:solidFill>
                    <a:effectLst/>
                    <a:uLnTx/>
                    <a:uFillTx/>
                    <a:latin typeface="Gill Sans MT" panose="020B0502020104020203"/>
                    <a:ea typeface=""/>
                    <a:cs typeface="+mn-cs"/>
                  </a:rPr>
                  <a:t>Low</a:t>
                </a:r>
              </a:p>
            </p:txBody>
          </p:sp>
        </p:grpSp>
        <p:sp>
          <p:nvSpPr>
            <p:cNvPr id="65" name="TextBox 64"/>
            <p:cNvSpPr txBox="1"/>
            <p:nvPr/>
          </p:nvSpPr>
          <p:spPr>
            <a:xfrm>
              <a:off x="2900472" y="5713292"/>
              <a:ext cx="299172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lumMod val="65000"/>
                      <a:lumOff val="35000"/>
                    </a:prstClr>
                  </a:solidFill>
                  <a:effectLst/>
                  <a:uLnTx/>
                  <a:uFillTx/>
                  <a:latin typeface="Gill Sans MT" panose="020B0502020104020203"/>
                  <a:ea typeface=""/>
                  <a:cs typeface="+mn-cs"/>
                </a:rPr>
                <a:t>DRAM Latency</a:t>
              </a:r>
            </a:p>
          </p:txBody>
        </p:sp>
      </p:grpSp>
      <p:grpSp>
        <p:nvGrpSpPr>
          <p:cNvPr id="27" name="dram a"/>
          <p:cNvGrpSpPr/>
          <p:nvPr/>
        </p:nvGrpSpPr>
        <p:grpSpPr>
          <a:xfrm>
            <a:off x="2237823" y="3289228"/>
            <a:ext cx="1181157" cy="2578172"/>
            <a:chOff x="2445298" y="3289228"/>
            <a:chExt cx="1181157" cy="2578172"/>
          </a:xfrm>
        </p:grpSpPr>
        <p:cxnSp>
          <p:nvCxnSpPr>
            <p:cNvPr id="16" name="Straight Connector 15"/>
            <p:cNvCxnSpPr>
              <a:stCxn id="68" idx="0"/>
              <a:endCxn id="64" idx="2"/>
            </p:cNvCxnSpPr>
            <p:nvPr/>
          </p:nvCxnSpPr>
          <p:spPr>
            <a:xfrm flipH="1" flipV="1">
              <a:off x="3035877" y="4647868"/>
              <a:ext cx="1" cy="794441"/>
            </a:xfrm>
            <a:prstGeom prst="line">
              <a:avLst/>
            </a:prstGeom>
            <a:ln w="31750" cap="rnd">
              <a:solidFill>
                <a:schemeClr val="bg1">
                  <a:lumMod val="75000"/>
                </a:schemeClr>
              </a:solidFill>
              <a:prstDash val="sysDot"/>
              <a:headEnd type="none"/>
              <a:tailEnd type="none" w="lg" len="lg"/>
            </a:ln>
          </p:spPr>
          <p:style>
            <a:lnRef idx="1">
              <a:schemeClr val="accent1"/>
            </a:lnRef>
            <a:fillRef idx="0">
              <a:schemeClr val="accent1"/>
            </a:fillRef>
            <a:effectRef idx="0">
              <a:schemeClr val="accent1"/>
            </a:effectRef>
            <a:fontRef idx="minor">
              <a:schemeClr val="tx1"/>
            </a:fontRef>
          </p:style>
        </p:cxnSp>
        <p:sp>
          <p:nvSpPr>
            <p:cNvPr id="68" name="Oval 67"/>
            <p:cNvSpPr>
              <a:spLocks noChangeAspect="1"/>
            </p:cNvSpPr>
            <p:nvPr/>
          </p:nvSpPr>
          <p:spPr>
            <a:xfrm>
              <a:off x="2821185" y="5442309"/>
              <a:ext cx="429385" cy="425091"/>
            </a:xfrm>
            <a:prstGeom prst="ellipse">
              <a:avLst/>
            </a:prstGeom>
            <a:solidFill>
              <a:schemeClr val="accent2">
                <a:lumMod val="40000"/>
                <a:lumOff val="60000"/>
              </a:scheme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F81BD"/>
                </a:solidFill>
                <a:effectLst/>
                <a:uLnTx/>
                <a:uFillTx/>
                <a:latin typeface="Gill Sans MT" panose="020B0502020104020203"/>
                <a:ea typeface="+mn-ea"/>
                <a:cs typeface="+mn-cs"/>
              </a:endParaRPr>
            </a:p>
          </p:txBody>
        </p:sp>
        <p:grpSp>
          <p:nvGrpSpPr>
            <p:cNvPr id="14" name="Group 13"/>
            <p:cNvGrpSpPr/>
            <p:nvPr/>
          </p:nvGrpSpPr>
          <p:grpSpPr>
            <a:xfrm>
              <a:off x="2445298" y="3289228"/>
              <a:ext cx="1181157" cy="1358640"/>
              <a:chOff x="2373000" y="3289560"/>
              <a:chExt cx="1181157" cy="1358640"/>
            </a:xfrm>
          </p:grpSpPr>
          <p:pic>
            <p:nvPicPr>
              <p:cNvPr id="64"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0699" y="3742440"/>
                <a:ext cx="905760" cy="905760"/>
              </a:xfrm>
              <a:prstGeom prst="rect">
                <a:avLst/>
              </a:prstGeom>
            </p:spPr>
          </p:pic>
          <p:sp>
            <p:nvSpPr>
              <p:cNvPr id="10" name="TextBox 9"/>
              <p:cNvSpPr txBox="1"/>
              <p:nvPr/>
            </p:nvSpPr>
            <p:spPr>
              <a:xfrm>
                <a:off x="2373000" y="3289560"/>
                <a:ext cx="118115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lumMod val="65000"/>
                        <a:lumOff val="35000"/>
                      </a:prstClr>
                    </a:solidFill>
                    <a:effectLst/>
                    <a:uLnTx/>
                    <a:uFillTx/>
                    <a:latin typeface="Gill Sans MT" panose="020B0502020104020203"/>
                    <a:ea typeface=""/>
                    <a:cs typeface="+mn-cs"/>
                  </a:rPr>
                  <a:t>DRAM A</a:t>
                </a:r>
              </a:p>
            </p:txBody>
          </p:sp>
        </p:grpSp>
      </p:grpSp>
      <p:grpSp>
        <p:nvGrpSpPr>
          <p:cNvPr id="74" name="dram b"/>
          <p:cNvGrpSpPr/>
          <p:nvPr/>
        </p:nvGrpSpPr>
        <p:grpSpPr>
          <a:xfrm>
            <a:off x="4089529" y="3289228"/>
            <a:ext cx="1202573" cy="2578172"/>
            <a:chOff x="2445298" y="3289228"/>
            <a:chExt cx="1202573" cy="2578172"/>
          </a:xfrm>
        </p:grpSpPr>
        <p:cxnSp>
          <p:nvCxnSpPr>
            <p:cNvPr id="75" name="Straight Connector 74"/>
            <p:cNvCxnSpPr/>
            <p:nvPr/>
          </p:nvCxnSpPr>
          <p:spPr>
            <a:xfrm flipH="1" flipV="1">
              <a:off x="3035877" y="4647868"/>
              <a:ext cx="1" cy="794441"/>
            </a:xfrm>
            <a:prstGeom prst="line">
              <a:avLst/>
            </a:prstGeom>
            <a:ln w="31750" cap="rnd">
              <a:solidFill>
                <a:schemeClr val="bg1">
                  <a:lumMod val="75000"/>
                </a:schemeClr>
              </a:solidFill>
              <a:prstDash val="sysDot"/>
              <a:headEnd type="none"/>
              <a:tailEnd type="none" w="lg" len="lg"/>
            </a:ln>
          </p:spPr>
          <p:style>
            <a:lnRef idx="1">
              <a:schemeClr val="accent1"/>
            </a:lnRef>
            <a:fillRef idx="0">
              <a:schemeClr val="accent1"/>
            </a:fillRef>
            <a:effectRef idx="0">
              <a:schemeClr val="accent1"/>
            </a:effectRef>
            <a:fontRef idx="minor">
              <a:schemeClr val="tx1"/>
            </a:fontRef>
          </p:style>
        </p:cxnSp>
        <p:sp>
          <p:nvSpPr>
            <p:cNvPr id="76" name="Oval 75"/>
            <p:cNvSpPr>
              <a:spLocks noChangeAspect="1"/>
            </p:cNvSpPr>
            <p:nvPr/>
          </p:nvSpPr>
          <p:spPr>
            <a:xfrm>
              <a:off x="2821185" y="5442309"/>
              <a:ext cx="429385" cy="425091"/>
            </a:xfrm>
            <a:prstGeom prst="ellipse">
              <a:avLst/>
            </a:prstGeom>
            <a:solidFill>
              <a:schemeClr val="accent2">
                <a:lumMod val="40000"/>
                <a:lumOff val="60000"/>
              </a:scheme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F81BD"/>
                </a:solidFill>
                <a:effectLst/>
                <a:uLnTx/>
                <a:uFillTx/>
                <a:latin typeface="Gill Sans MT" panose="020B0502020104020203"/>
                <a:ea typeface="+mn-ea"/>
                <a:cs typeface="+mn-cs"/>
              </a:endParaRPr>
            </a:p>
          </p:txBody>
        </p:sp>
        <p:grpSp>
          <p:nvGrpSpPr>
            <p:cNvPr id="77" name="Group 76"/>
            <p:cNvGrpSpPr/>
            <p:nvPr/>
          </p:nvGrpSpPr>
          <p:grpSpPr>
            <a:xfrm>
              <a:off x="2445298" y="3289228"/>
              <a:ext cx="1202573" cy="1358640"/>
              <a:chOff x="2373000" y="3289560"/>
              <a:chExt cx="1202573" cy="1358640"/>
            </a:xfrm>
          </p:grpSpPr>
          <p:pic>
            <p:nvPicPr>
              <p:cNvPr id="78"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0699" y="3742440"/>
                <a:ext cx="905760" cy="905760"/>
              </a:xfrm>
              <a:prstGeom prst="rect">
                <a:avLst/>
              </a:prstGeom>
            </p:spPr>
          </p:pic>
          <p:sp>
            <p:nvSpPr>
              <p:cNvPr id="79" name="TextBox 78"/>
              <p:cNvSpPr txBox="1"/>
              <p:nvPr/>
            </p:nvSpPr>
            <p:spPr>
              <a:xfrm>
                <a:off x="2373000" y="3289560"/>
                <a:ext cx="120257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lumMod val="65000"/>
                        <a:lumOff val="35000"/>
                      </a:prstClr>
                    </a:solidFill>
                    <a:effectLst/>
                    <a:uLnTx/>
                    <a:uFillTx/>
                    <a:latin typeface="Gill Sans MT" panose="020B0502020104020203"/>
                    <a:ea typeface=""/>
                    <a:cs typeface="+mn-cs"/>
                  </a:rPr>
                  <a:t>DRAM B</a:t>
                </a:r>
              </a:p>
            </p:txBody>
          </p:sp>
        </p:grpSp>
      </p:grpSp>
      <p:grpSp>
        <p:nvGrpSpPr>
          <p:cNvPr id="80" name="dram c"/>
          <p:cNvGrpSpPr/>
          <p:nvPr/>
        </p:nvGrpSpPr>
        <p:grpSpPr>
          <a:xfrm>
            <a:off x="5323091" y="3289228"/>
            <a:ext cx="1215397" cy="2578172"/>
            <a:chOff x="2445298" y="3289228"/>
            <a:chExt cx="1215397" cy="2578172"/>
          </a:xfrm>
        </p:grpSpPr>
        <p:cxnSp>
          <p:nvCxnSpPr>
            <p:cNvPr id="81" name="Straight Connector 80"/>
            <p:cNvCxnSpPr/>
            <p:nvPr/>
          </p:nvCxnSpPr>
          <p:spPr>
            <a:xfrm flipH="1" flipV="1">
              <a:off x="3035877" y="4647868"/>
              <a:ext cx="1" cy="794441"/>
            </a:xfrm>
            <a:prstGeom prst="line">
              <a:avLst/>
            </a:prstGeom>
            <a:ln w="31750" cap="rnd">
              <a:solidFill>
                <a:schemeClr val="bg1">
                  <a:lumMod val="75000"/>
                </a:schemeClr>
              </a:solidFill>
              <a:prstDash val="sysDot"/>
              <a:headEnd type="none"/>
              <a:tailEnd type="none" w="lg" len="lg"/>
            </a:ln>
          </p:spPr>
          <p:style>
            <a:lnRef idx="1">
              <a:schemeClr val="accent1"/>
            </a:lnRef>
            <a:fillRef idx="0">
              <a:schemeClr val="accent1"/>
            </a:fillRef>
            <a:effectRef idx="0">
              <a:schemeClr val="accent1"/>
            </a:effectRef>
            <a:fontRef idx="minor">
              <a:schemeClr val="tx1"/>
            </a:fontRef>
          </p:style>
        </p:cxnSp>
        <p:sp>
          <p:nvSpPr>
            <p:cNvPr id="82" name="Oval 81"/>
            <p:cNvSpPr>
              <a:spLocks noChangeAspect="1"/>
            </p:cNvSpPr>
            <p:nvPr/>
          </p:nvSpPr>
          <p:spPr>
            <a:xfrm>
              <a:off x="2821185" y="5442309"/>
              <a:ext cx="429385" cy="425091"/>
            </a:xfrm>
            <a:prstGeom prst="ellipse">
              <a:avLst/>
            </a:prstGeom>
            <a:solidFill>
              <a:schemeClr val="accent2">
                <a:lumMod val="40000"/>
                <a:lumOff val="60000"/>
              </a:scheme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F81BD"/>
                </a:solidFill>
                <a:effectLst/>
                <a:uLnTx/>
                <a:uFillTx/>
                <a:latin typeface="Gill Sans MT" panose="020B0502020104020203"/>
                <a:ea typeface="+mn-ea"/>
                <a:cs typeface="+mn-cs"/>
              </a:endParaRPr>
            </a:p>
          </p:txBody>
        </p:sp>
        <p:grpSp>
          <p:nvGrpSpPr>
            <p:cNvPr id="83" name="Group 82"/>
            <p:cNvGrpSpPr/>
            <p:nvPr/>
          </p:nvGrpSpPr>
          <p:grpSpPr>
            <a:xfrm>
              <a:off x="2445298" y="3289228"/>
              <a:ext cx="1215397" cy="1358640"/>
              <a:chOff x="2373000" y="3289560"/>
              <a:chExt cx="1215397" cy="1358640"/>
            </a:xfrm>
          </p:grpSpPr>
          <p:pic>
            <p:nvPicPr>
              <p:cNvPr id="84"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0699" y="3742440"/>
                <a:ext cx="905760" cy="905760"/>
              </a:xfrm>
              <a:prstGeom prst="rect">
                <a:avLst/>
              </a:prstGeom>
            </p:spPr>
          </p:pic>
          <p:sp>
            <p:nvSpPr>
              <p:cNvPr id="85" name="TextBox 84"/>
              <p:cNvSpPr txBox="1"/>
              <p:nvPr/>
            </p:nvSpPr>
            <p:spPr>
              <a:xfrm>
                <a:off x="2373000" y="3289560"/>
                <a:ext cx="121539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lumMod val="65000"/>
                        <a:lumOff val="35000"/>
                      </a:prstClr>
                    </a:solidFill>
                    <a:effectLst/>
                    <a:uLnTx/>
                    <a:uFillTx/>
                    <a:latin typeface="Gill Sans MT" panose="020B0502020104020203"/>
                    <a:ea typeface=""/>
                    <a:cs typeface="+mn-cs"/>
                  </a:rPr>
                  <a:t>DRAM C</a:t>
                </a:r>
              </a:p>
            </p:txBody>
          </p:sp>
        </p:grpSp>
      </p:grpSp>
      <p:sp>
        <p:nvSpPr>
          <p:cNvPr id="92" name="TextBox 91"/>
          <p:cNvSpPr txBox="1"/>
          <p:nvPr/>
        </p:nvSpPr>
        <p:spPr>
          <a:xfrm>
            <a:off x="126972" y="4461942"/>
            <a:ext cx="2158155"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C0504D"/>
                </a:solidFill>
                <a:effectLst/>
                <a:uLnTx/>
                <a:uFillTx/>
                <a:latin typeface="Gill Sans MT" panose="020B0502020104020203"/>
                <a:ea typeface=""/>
                <a:cs typeface="+mn-cs"/>
              </a:rPr>
              <a:t>Manufacturing</a:t>
            </a:r>
            <a:br>
              <a:rPr kumimoji="0" lang="en-US" sz="2800" b="0" i="1" u="none" strike="noStrike" kern="1200" cap="none" spc="0" normalizeH="0" baseline="0" noProof="0" dirty="0">
                <a:ln>
                  <a:noFill/>
                </a:ln>
                <a:solidFill>
                  <a:srgbClr val="C0504D"/>
                </a:solidFill>
                <a:effectLst/>
                <a:uLnTx/>
                <a:uFillTx/>
                <a:latin typeface="Gill Sans MT" panose="020B0502020104020203"/>
                <a:ea typeface=""/>
                <a:cs typeface="+mn-cs"/>
              </a:rPr>
            </a:br>
            <a:r>
              <a:rPr kumimoji="0" lang="en-US" sz="2800" b="0" i="1" u="none" strike="noStrike" kern="1200" cap="none" spc="0" normalizeH="0" baseline="0" noProof="0" dirty="0">
                <a:ln>
                  <a:noFill/>
                </a:ln>
                <a:solidFill>
                  <a:srgbClr val="C0504D"/>
                </a:solidFill>
                <a:effectLst/>
                <a:uLnTx/>
                <a:uFillTx/>
                <a:latin typeface="Gill Sans MT" panose="020B0502020104020203"/>
                <a:ea typeface=""/>
                <a:cs typeface="+mn-cs"/>
              </a:rPr>
              <a:t>Variation</a:t>
            </a:r>
          </a:p>
        </p:txBody>
      </p:sp>
      <p:cxnSp>
        <p:nvCxnSpPr>
          <p:cNvPr id="37" name="fab line 1"/>
          <p:cNvCxnSpPr/>
          <p:nvPr/>
        </p:nvCxnSpPr>
        <p:spPr>
          <a:xfrm>
            <a:off x="2832524" y="5045088"/>
            <a:ext cx="1847517" cy="0"/>
          </a:xfrm>
          <a:prstGeom prst="straightConnector1">
            <a:avLst/>
          </a:prstGeom>
          <a:ln w="47625" cap="rnd">
            <a:solidFill>
              <a:schemeClr val="accent2"/>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cxnSp>
        <p:nvCxnSpPr>
          <p:cNvPr id="94" name="fab line 2"/>
          <p:cNvCxnSpPr/>
          <p:nvPr/>
        </p:nvCxnSpPr>
        <p:spPr>
          <a:xfrm>
            <a:off x="4713491" y="5045088"/>
            <a:ext cx="1224991" cy="0"/>
          </a:xfrm>
          <a:prstGeom prst="straightConnector1">
            <a:avLst/>
          </a:prstGeom>
          <a:ln w="47625" cap="rnd">
            <a:solidFill>
              <a:schemeClr val="accent2"/>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grpSp>
        <p:nvGrpSpPr>
          <p:cNvPr id="31" name="fab var"/>
          <p:cNvGrpSpPr/>
          <p:nvPr/>
        </p:nvGrpSpPr>
        <p:grpSpPr>
          <a:xfrm>
            <a:off x="1970291" y="4748767"/>
            <a:ext cx="4856042" cy="857215"/>
            <a:chOff x="2057400" y="4748767"/>
            <a:chExt cx="4856042" cy="857215"/>
          </a:xfrm>
        </p:grpSpPr>
        <p:grpSp>
          <p:nvGrpSpPr>
            <p:cNvPr id="8" name="Group 7"/>
            <p:cNvGrpSpPr>
              <a:grpSpLocks noChangeAspect="1"/>
            </p:cNvGrpSpPr>
            <p:nvPr/>
          </p:nvGrpSpPr>
          <p:grpSpPr>
            <a:xfrm>
              <a:off x="2057400" y="4748767"/>
              <a:ext cx="1735529" cy="857215"/>
              <a:chOff x="1905000" y="3429000"/>
              <a:chExt cx="4800600" cy="1905000"/>
            </a:xfrm>
          </p:grpSpPr>
          <p:sp>
            <p:nvSpPr>
              <p:cNvPr id="66" name="Freeform 32"/>
              <p:cNvSpPr>
                <a:spLocks/>
              </p:cNvSpPr>
              <p:nvPr/>
            </p:nvSpPr>
            <p:spPr bwMode="auto">
              <a:xfrm>
                <a:off x="1905000" y="3429000"/>
                <a:ext cx="2344738" cy="1905000"/>
              </a:xfrm>
              <a:custGeom>
                <a:avLst/>
                <a:gdLst>
                  <a:gd name="T0" fmla="*/ 0 w 901"/>
                  <a:gd name="T1" fmla="*/ 720 h 721"/>
                  <a:gd name="T2" fmla="*/ 95 w 901"/>
                  <a:gd name="T3" fmla="*/ 712 h 721"/>
                  <a:gd name="T4" fmla="*/ 142 w 901"/>
                  <a:gd name="T5" fmla="*/ 704 h 721"/>
                  <a:gd name="T6" fmla="*/ 189 w 901"/>
                  <a:gd name="T7" fmla="*/ 691 h 721"/>
                  <a:gd name="T8" fmla="*/ 237 w 901"/>
                  <a:gd name="T9" fmla="*/ 675 h 721"/>
                  <a:gd name="T10" fmla="*/ 284 w 901"/>
                  <a:gd name="T11" fmla="*/ 653 h 721"/>
                  <a:gd name="T12" fmla="*/ 331 w 901"/>
                  <a:gd name="T13" fmla="*/ 623 h 721"/>
                  <a:gd name="T14" fmla="*/ 426 w 901"/>
                  <a:gd name="T15" fmla="*/ 540 h 721"/>
                  <a:gd name="T16" fmla="*/ 521 w 901"/>
                  <a:gd name="T17" fmla="*/ 422 h 721"/>
                  <a:gd name="T18" fmla="*/ 616 w 901"/>
                  <a:gd name="T19" fmla="*/ 281 h 721"/>
                  <a:gd name="T20" fmla="*/ 663 w 901"/>
                  <a:gd name="T21" fmla="*/ 209 h 721"/>
                  <a:gd name="T22" fmla="*/ 710 w 901"/>
                  <a:gd name="T23" fmla="*/ 142 h 721"/>
                  <a:gd name="T24" fmla="*/ 757 w 901"/>
                  <a:gd name="T25" fmla="*/ 83 h 721"/>
                  <a:gd name="T26" fmla="*/ 805 w 901"/>
                  <a:gd name="T27" fmla="*/ 38 h 721"/>
                  <a:gd name="T28" fmla="*/ 852 w 901"/>
                  <a:gd name="T29" fmla="*/ 9 h 721"/>
                  <a:gd name="T30" fmla="*/ 90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0" y="720"/>
                    </a:moveTo>
                    <a:lnTo>
                      <a:pt x="95" y="712"/>
                    </a:lnTo>
                    <a:lnTo>
                      <a:pt x="142" y="704"/>
                    </a:lnTo>
                    <a:lnTo>
                      <a:pt x="189" y="691"/>
                    </a:lnTo>
                    <a:lnTo>
                      <a:pt x="237" y="675"/>
                    </a:lnTo>
                    <a:lnTo>
                      <a:pt x="284" y="653"/>
                    </a:lnTo>
                    <a:lnTo>
                      <a:pt x="331" y="623"/>
                    </a:lnTo>
                    <a:lnTo>
                      <a:pt x="426" y="540"/>
                    </a:lnTo>
                    <a:lnTo>
                      <a:pt x="521" y="422"/>
                    </a:lnTo>
                    <a:lnTo>
                      <a:pt x="616" y="281"/>
                    </a:lnTo>
                    <a:lnTo>
                      <a:pt x="663" y="209"/>
                    </a:lnTo>
                    <a:lnTo>
                      <a:pt x="710" y="142"/>
                    </a:lnTo>
                    <a:lnTo>
                      <a:pt x="757" y="83"/>
                    </a:lnTo>
                    <a:lnTo>
                      <a:pt x="805" y="38"/>
                    </a:lnTo>
                    <a:lnTo>
                      <a:pt x="852" y="9"/>
                    </a:lnTo>
                    <a:lnTo>
                      <a:pt x="900" y="0"/>
                    </a:lnTo>
                  </a:path>
                </a:pathLst>
              </a:custGeom>
              <a:noFill/>
              <a:ln w="76200" cap="rnd" cmpd="sng">
                <a:solidFill>
                  <a:schemeClr val="accent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
                  <a:cs typeface="+mn-cs"/>
                </a:endParaRPr>
              </a:p>
            </p:txBody>
          </p:sp>
          <p:sp>
            <p:nvSpPr>
              <p:cNvPr id="67" name="Freeform 31"/>
              <p:cNvSpPr>
                <a:spLocks/>
              </p:cNvSpPr>
              <p:nvPr/>
            </p:nvSpPr>
            <p:spPr bwMode="auto">
              <a:xfrm>
                <a:off x="4267200" y="3429000"/>
                <a:ext cx="2438400" cy="1905000"/>
              </a:xfrm>
              <a:custGeom>
                <a:avLst/>
                <a:gdLst>
                  <a:gd name="T0" fmla="*/ 900 w 901"/>
                  <a:gd name="T1" fmla="*/ 720 h 721"/>
                  <a:gd name="T2" fmla="*/ 805 w 901"/>
                  <a:gd name="T3" fmla="*/ 712 h 721"/>
                  <a:gd name="T4" fmla="*/ 758 w 901"/>
                  <a:gd name="T5" fmla="*/ 704 h 721"/>
                  <a:gd name="T6" fmla="*/ 711 w 901"/>
                  <a:gd name="T7" fmla="*/ 691 h 721"/>
                  <a:gd name="T8" fmla="*/ 663 w 901"/>
                  <a:gd name="T9" fmla="*/ 675 h 721"/>
                  <a:gd name="T10" fmla="*/ 615 w 901"/>
                  <a:gd name="T11" fmla="*/ 653 h 721"/>
                  <a:gd name="T12" fmla="*/ 568 w 901"/>
                  <a:gd name="T13" fmla="*/ 623 h 721"/>
                  <a:gd name="T14" fmla="*/ 473 w 901"/>
                  <a:gd name="T15" fmla="*/ 540 h 721"/>
                  <a:gd name="T16" fmla="*/ 378 w 901"/>
                  <a:gd name="T17" fmla="*/ 422 h 721"/>
                  <a:gd name="T18" fmla="*/ 284 w 901"/>
                  <a:gd name="T19" fmla="*/ 281 h 721"/>
                  <a:gd name="T20" fmla="*/ 236 w 901"/>
                  <a:gd name="T21" fmla="*/ 209 h 721"/>
                  <a:gd name="T22" fmla="*/ 189 w 901"/>
                  <a:gd name="T23" fmla="*/ 142 h 721"/>
                  <a:gd name="T24" fmla="*/ 142 w 901"/>
                  <a:gd name="T25" fmla="*/ 83 h 721"/>
                  <a:gd name="T26" fmla="*/ 94 w 901"/>
                  <a:gd name="T27" fmla="*/ 38 h 721"/>
                  <a:gd name="T28" fmla="*/ 47 w 901"/>
                  <a:gd name="T29" fmla="*/ 9 h 721"/>
                  <a:gd name="T30" fmla="*/ 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900" y="720"/>
                    </a:moveTo>
                    <a:lnTo>
                      <a:pt x="805" y="712"/>
                    </a:lnTo>
                    <a:lnTo>
                      <a:pt x="758" y="704"/>
                    </a:lnTo>
                    <a:lnTo>
                      <a:pt x="711" y="691"/>
                    </a:lnTo>
                    <a:lnTo>
                      <a:pt x="663" y="675"/>
                    </a:lnTo>
                    <a:lnTo>
                      <a:pt x="615" y="653"/>
                    </a:lnTo>
                    <a:lnTo>
                      <a:pt x="568" y="623"/>
                    </a:lnTo>
                    <a:lnTo>
                      <a:pt x="473" y="540"/>
                    </a:lnTo>
                    <a:lnTo>
                      <a:pt x="378" y="422"/>
                    </a:lnTo>
                    <a:lnTo>
                      <a:pt x="284" y="281"/>
                    </a:lnTo>
                    <a:lnTo>
                      <a:pt x="236" y="209"/>
                    </a:lnTo>
                    <a:lnTo>
                      <a:pt x="189" y="142"/>
                    </a:lnTo>
                    <a:lnTo>
                      <a:pt x="142" y="83"/>
                    </a:lnTo>
                    <a:lnTo>
                      <a:pt x="94" y="38"/>
                    </a:lnTo>
                    <a:lnTo>
                      <a:pt x="47" y="9"/>
                    </a:lnTo>
                    <a:lnTo>
                      <a:pt x="0" y="0"/>
                    </a:lnTo>
                  </a:path>
                </a:pathLst>
              </a:custGeom>
              <a:noFill/>
              <a:ln w="76200" cap="rnd" cmpd="sng">
                <a:solidFill>
                  <a:schemeClr val="accent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
                  <a:cs typeface="+mn-cs"/>
                </a:endParaRPr>
              </a:p>
            </p:txBody>
          </p:sp>
        </p:grpSp>
        <p:grpSp>
          <p:nvGrpSpPr>
            <p:cNvPr id="86" name="Group 85"/>
            <p:cNvGrpSpPr>
              <a:grpSpLocks noChangeAspect="1"/>
            </p:cNvGrpSpPr>
            <p:nvPr/>
          </p:nvGrpSpPr>
          <p:grpSpPr>
            <a:xfrm>
              <a:off x="3919607" y="4748767"/>
              <a:ext cx="1735529" cy="857215"/>
              <a:chOff x="1905000" y="3429000"/>
              <a:chExt cx="4800600" cy="1905000"/>
            </a:xfrm>
          </p:grpSpPr>
          <p:sp>
            <p:nvSpPr>
              <p:cNvPr id="87" name="Freeform 32"/>
              <p:cNvSpPr>
                <a:spLocks/>
              </p:cNvSpPr>
              <p:nvPr/>
            </p:nvSpPr>
            <p:spPr bwMode="auto">
              <a:xfrm>
                <a:off x="1905000" y="3429000"/>
                <a:ext cx="2344738" cy="1905000"/>
              </a:xfrm>
              <a:custGeom>
                <a:avLst/>
                <a:gdLst>
                  <a:gd name="T0" fmla="*/ 0 w 901"/>
                  <a:gd name="T1" fmla="*/ 720 h 721"/>
                  <a:gd name="T2" fmla="*/ 95 w 901"/>
                  <a:gd name="T3" fmla="*/ 712 h 721"/>
                  <a:gd name="T4" fmla="*/ 142 w 901"/>
                  <a:gd name="T5" fmla="*/ 704 h 721"/>
                  <a:gd name="T6" fmla="*/ 189 w 901"/>
                  <a:gd name="T7" fmla="*/ 691 h 721"/>
                  <a:gd name="T8" fmla="*/ 237 w 901"/>
                  <a:gd name="T9" fmla="*/ 675 h 721"/>
                  <a:gd name="T10" fmla="*/ 284 w 901"/>
                  <a:gd name="T11" fmla="*/ 653 h 721"/>
                  <a:gd name="T12" fmla="*/ 331 w 901"/>
                  <a:gd name="T13" fmla="*/ 623 h 721"/>
                  <a:gd name="T14" fmla="*/ 426 w 901"/>
                  <a:gd name="T15" fmla="*/ 540 h 721"/>
                  <a:gd name="T16" fmla="*/ 521 w 901"/>
                  <a:gd name="T17" fmla="*/ 422 h 721"/>
                  <a:gd name="T18" fmla="*/ 616 w 901"/>
                  <a:gd name="T19" fmla="*/ 281 h 721"/>
                  <a:gd name="T20" fmla="*/ 663 w 901"/>
                  <a:gd name="T21" fmla="*/ 209 h 721"/>
                  <a:gd name="T22" fmla="*/ 710 w 901"/>
                  <a:gd name="T23" fmla="*/ 142 h 721"/>
                  <a:gd name="T24" fmla="*/ 757 w 901"/>
                  <a:gd name="T25" fmla="*/ 83 h 721"/>
                  <a:gd name="T26" fmla="*/ 805 w 901"/>
                  <a:gd name="T27" fmla="*/ 38 h 721"/>
                  <a:gd name="T28" fmla="*/ 852 w 901"/>
                  <a:gd name="T29" fmla="*/ 9 h 721"/>
                  <a:gd name="T30" fmla="*/ 90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0" y="720"/>
                    </a:moveTo>
                    <a:lnTo>
                      <a:pt x="95" y="712"/>
                    </a:lnTo>
                    <a:lnTo>
                      <a:pt x="142" y="704"/>
                    </a:lnTo>
                    <a:lnTo>
                      <a:pt x="189" y="691"/>
                    </a:lnTo>
                    <a:lnTo>
                      <a:pt x="237" y="675"/>
                    </a:lnTo>
                    <a:lnTo>
                      <a:pt x="284" y="653"/>
                    </a:lnTo>
                    <a:lnTo>
                      <a:pt x="331" y="623"/>
                    </a:lnTo>
                    <a:lnTo>
                      <a:pt x="426" y="540"/>
                    </a:lnTo>
                    <a:lnTo>
                      <a:pt x="521" y="422"/>
                    </a:lnTo>
                    <a:lnTo>
                      <a:pt x="616" y="281"/>
                    </a:lnTo>
                    <a:lnTo>
                      <a:pt x="663" y="209"/>
                    </a:lnTo>
                    <a:lnTo>
                      <a:pt x="710" y="142"/>
                    </a:lnTo>
                    <a:lnTo>
                      <a:pt x="757" y="83"/>
                    </a:lnTo>
                    <a:lnTo>
                      <a:pt x="805" y="38"/>
                    </a:lnTo>
                    <a:lnTo>
                      <a:pt x="852" y="9"/>
                    </a:lnTo>
                    <a:lnTo>
                      <a:pt x="900" y="0"/>
                    </a:lnTo>
                  </a:path>
                </a:pathLst>
              </a:custGeom>
              <a:noFill/>
              <a:ln w="76200" cap="rnd" cmpd="sng">
                <a:solidFill>
                  <a:schemeClr val="accent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
                  <a:cs typeface="+mn-cs"/>
                </a:endParaRPr>
              </a:p>
            </p:txBody>
          </p:sp>
          <p:sp>
            <p:nvSpPr>
              <p:cNvPr id="88" name="Freeform 31"/>
              <p:cNvSpPr>
                <a:spLocks/>
              </p:cNvSpPr>
              <p:nvPr/>
            </p:nvSpPr>
            <p:spPr bwMode="auto">
              <a:xfrm>
                <a:off x="4267200" y="3429000"/>
                <a:ext cx="2438400" cy="1905000"/>
              </a:xfrm>
              <a:custGeom>
                <a:avLst/>
                <a:gdLst>
                  <a:gd name="T0" fmla="*/ 900 w 901"/>
                  <a:gd name="T1" fmla="*/ 720 h 721"/>
                  <a:gd name="T2" fmla="*/ 805 w 901"/>
                  <a:gd name="T3" fmla="*/ 712 h 721"/>
                  <a:gd name="T4" fmla="*/ 758 w 901"/>
                  <a:gd name="T5" fmla="*/ 704 h 721"/>
                  <a:gd name="T6" fmla="*/ 711 w 901"/>
                  <a:gd name="T7" fmla="*/ 691 h 721"/>
                  <a:gd name="T8" fmla="*/ 663 w 901"/>
                  <a:gd name="T9" fmla="*/ 675 h 721"/>
                  <a:gd name="T10" fmla="*/ 615 w 901"/>
                  <a:gd name="T11" fmla="*/ 653 h 721"/>
                  <a:gd name="T12" fmla="*/ 568 w 901"/>
                  <a:gd name="T13" fmla="*/ 623 h 721"/>
                  <a:gd name="T14" fmla="*/ 473 w 901"/>
                  <a:gd name="T15" fmla="*/ 540 h 721"/>
                  <a:gd name="T16" fmla="*/ 378 w 901"/>
                  <a:gd name="T17" fmla="*/ 422 h 721"/>
                  <a:gd name="T18" fmla="*/ 284 w 901"/>
                  <a:gd name="T19" fmla="*/ 281 h 721"/>
                  <a:gd name="T20" fmla="*/ 236 w 901"/>
                  <a:gd name="T21" fmla="*/ 209 h 721"/>
                  <a:gd name="T22" fmla="*/ 189 w 901"/>
                  <a:gd name="T23" fmla="*/ 142 h 721"/>
                  <a:gd name="T24" fmla="*/ 142 w 901"/>
                  <a:gd name="T25" fmla="*/ 83 h 721"/>
                  <a:gd name="T26" fmla="*/ 94 w 901"/>
                  <a:gd name="T27" fmla="*/ 38 h 721"/>
                  <a:gd name="T28" fmla="*/ 47 w 901"/>
                  <a:gd name="T29" fmla="*/ 9 h 721"/>
                  <a:gd name="T30" fmla="*/ 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900" y="720"/>
                    </a:moveTo>
                    <a:lnTo>
                      <a:pt x="805" y="712"/>
                    </a:lnTo>
                    <a:lnTo>
                      <a:pt x="758" y="704"/>
                    </a:lnTo>
                    <a:lnTo>
                      <a:pt x="711" y="691"/>
                    </a:lnTo>
                    <a:lnTo>
                      <a:pt x="663" y="675"/>
                    </a:lnTo>
                    <a:lnTo>
                      <a:pt x="615" y="653"/>
                    </a:lnTo>
                    <a:lnTo>
                      <a:pt x="568" y="623"/>
                    </a:lnTo>
                    <a:lnTo>
                      <a:pt x="473" y="540"/>
                    </a:lnTo>
                    <a:lnTo>
                      <a:pt x="378" y="422"/>
                    </a:lnTo>
                    <a:lnTo>
                      <a:pt x="284" y="281"/>
                    </a:lnTo>
                    <a:lnTo>
                      <a:pt x="236" y="209"/>
                    </a:lnTo>
                    <a:lnTo>
                      <a:pt x="189" y="142"/>
                    </a:lnTo>
                    <a:lnTo>
                      <a:pt x="142" y="83"/>
                    </a:lnTo>
                    <a:lnTo>
                      <a:pt x="94" y="38"/>
                    </a:lnTo>
                    <a:lnTo>
                      <a:pt x="47" y="9"/>
                    </a:lnTo>
                    <a:lnTo>
                      <a:pt x="0" y="0"/>
                    </a:lnTo>
                  </a:path>
                </a:pathLst>
              </a:custGeom>
              <a:noFill/>
              <a:ln w="76200" cap="rnd" cmpd="sng">
                <a:solidFill>
                  <a:schemeClr val="accent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
                  <a:cs typeface="+mn-cs"/>
                </a:endParaRPr>
              </a:p>
            </p:txBody>
          </p:sp>
        </p:grpSp>
        <p:grpSp>
          <p:nvGrpSpPr>
            <p:cNvPr id="89" name="Group 88"/>
            <p:cNvGrpSpPr>
              <a:grpSpLocks noChangeAspect="1"/>
            </p:cNvGrpSpPr>
            <p:nvPr/>
          </p:nvGrpSpPr>
          <p:grpSpPr>
            <a:xfrm>
              <a:off x="5177913" y="4748767"/>
              <a:ext cx="1735529" cy="857215"/>
              <a:chOff x="1905000" y="3429000"/>
              <a:chExt cx="4800600" cy="1905000"/>
            </a:xfrm>
          </p:grpSpPr>
          <p:sp>
            <p:nvSpPr>
              <p:cNvPr id="90" name="Freeform 32"/>
              <p:cNvSpPr>
                <a:spLocks/>
              </p:cNvSpPr>
              <p:nvPr/>
            </p:nvSpPr>
            <p:spPr bwMode="auto">
              <a:xfrm>
                <a:off x="1905000" y="3429000"/>
                <a:ext cx="2344738" cy="1905000"/>
              </a:xfrm>
              <a:custGeom>
                <a:avLst/>
                <a:gdLst>
                  <a:gd name="T0" fmla="*/ 0 w 901"/>
                  <a:gd name="T1" fmla="*/ 720 h 721"/>
                  <a:gd name="T2" fmla="*/ 95 w 901"/>
                  <a:gd name="T3" fmla="*/ 712 h 721"/>
                  <a:gd name="T4" fmla="*/ 142 w 901"/>
                  <a:gd name="T5" fmla="*/ 704 h 721"/>
                  <a:gd name="T6" fmla="*/ 189 w 901"/>
                  <a:gd name="T7" fmla="*/ 691 h 721"/>
                  <a:gd name="T8" fmla="*/ 237 w 901"/>
                  <a:gd name="T9" fmla="*/ 675 h 721"/>
                  <a:gd name="T10" fmla="*/ 284 w 901"/>
                  <a:gd name="T11" fmla="*/ 653 h 721"/>
                  <a:gd name="T12" fmla="*/ 331 w 901"/>
                  <a:gd name="T13" fmla="*/ 623 h 721"/>
                  <a:gd name="T14" fmla="*/ 426 w 901"/>
                  <a:gd name="T15" fmla="*/ 540 h 721"/>
                  <a:gd name="T16" fmla="*/ 521 w 901"/>
                  <a:gd name="T17" fmla="*/ 422 h 721"/>
                  <a:gd name="T18" fmla="*/ 616 w 901"/>
                  <a:gd name="T19" fmla="*/ 281 h 721"/>
                  <a:gd name="T20" fmla="*/ 663 w 901"/>
                  <a:gd name="T21" fmla="*/ 209 h 721"/>
                  <a:gd name="T22" fmla="*/ 710 w 901"/>
                  <a:gd name="T23" fmla="*/ 142 h 721"/>
                  <a:gd name="T24" fmla="*/ 757 w 901"/>
                  <a:gd name="T25" fmla="*/ 83 h 721"/>
                  <a:gd name="T26" fmla="*/ 805 w 901"/>
                  <a:gd name="T27" fmla="*/ 38 h 721"/>
                  <a:gd name="T28" fmla="*/ 852 w 901"/>
                  <a:gd name="T29" fmla="*/ 9 h 721"/>
                  <a:gd name="T30" fmla="*/ 90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0" y="720"/>
                    </a:moveTo>
                    <a:lnTo>
                      <a:pt x="95" y="712"/>
                    </a:lnTo>
                    <a:lnTo>
                      <a:pt x="142" y="704"/>
                    </a:lnTo>
                    <a:lnTo>
                      <a:pt x="189" y="691"/>
                    </a:lnTo>
                    <a:lnTo>
                      <a:pt x="237" y="675"/>
                    </a:lnTo>
                    <a:lnTo>
                      <a:pt x="284" y="653"/>
                    </a:lnTo>
                    <a:lnTo>
                      <a:pt x="331" y="623"/>
                    </a:lnTo>
                    <a:lnTo>
                      <a:pt x="426" y="540"/>
                    </a:lnTo>
                    <a:lnTo>
                      <a:pt x="521" y="422"/>
                    </a:lnTo>
                    <a:lnTo>
                      <a:pt x="616" y="281"/>
                    </a:lnTo>
                    <a:lnTo>
                      <a:pt x="663" y="209"/>
                    </a:lnTo>
                    <a:lnTo>
                      <a:pt x="710" y="142"/>
                    </a:lnTo>
                    <a:lnTo>
                      <a:pt x="757" y="83"/>
                    </a:lnTo>
                    <a:lnTo>
                      <a:pt x="805" y="38"/>
                    </a:lnTo>
                    <a:lnTo>
                      <a:pt x="852" y="9"/>
                    </a:lnTo>
                    <a:lnTo>
                      <a:pt x="900" y="0"/>
                    </a:lnTo>
                  </a:path>
                </a:pathLst>
              </a:custGeom>
              <a:noFill/>
              <a:ln w="76200" cap="rnd" cmpd="sng">
                <a:solidFill>
                  <a:schemeClr val="accent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
                  <a:cs typeface="+mn-cs"/>
                </a:endParaRPr>
              </a:p>
            </p:txBody>
          </p:sp>
          <p:sp>
            <p:nvSpPr>
              <p:cNvPr id="91" name="Freeform 31"/>
              <p:cNvSpPr>
                <a:spLocks/>
              </p:cNvSpPr>
              <p:nvPr/>
            </p:nvSpPr>
            <p:spPr bwMode="auto">
              <a:xfrm>
                <a:off x="4267200" y="3429000"/>
                <a:ext cx="2438400" cy="1905000"/>
              </a:xfrm>
              <a:custGeom>
                <a:avLst/>
                <a:gdLst>
                  <a:gd name="T0" fmla="*/ 900 w 901"/>
                  <a:gd name="T1" fmla="*/ 720 h 721"/>
                  <a:gd name="T2" fmla="*/ 805 w 901"/>
                  <a:gd name="T3" fmla="*/ 712 h 721"/>
                  <a:gd name="T4" fmla="*/ 758 w 901"/>
                  <a:gd name="T5" fmla="*/ 704 h 721"/>
                  <a:gd name="T6" fmla="*/ 711 w 901"/>
                  <a:gd name="T7" fmla="*/ 691 h 721"/>
                  <a:gd name="T8" fmla="*/ 663 w 901"/>
                  <a:gd name="T9" fmla="*/ 675 h 721"/>
                  <a:gd name="T10" fmla="*/ 615 w 901"/>
                  <a:gd name="T11" fmla="*/ 653 h 721"/>
                  <a:gd name="T12" fmla="*/ 568 w 901"/>
                  <a:gd name="T13" fmla="*/ 623 h 721"/>
                  <a:gd name="T14" fmla="*/ 473 w 901"/>
                  <a:gd name="T15" fmla="*/ 540 h 721"/>
                  <a:gd name="T16" fmla="*/ 378 w 901"/>
                  <a:gd name="T17" fmla="*/ 422 h 721"/>
                  <a:gd name="T18" fmla="*/ 284 w 901"/>
                  <a:gd name="T19" fmla="*/ 281 h 721"/>
                  <a:gd name="T20" fmla="*/ 236 w 901"/>
                  <a:gd name="T21" fmla="*/ 209 h 721"/>
                  <a:gd name="T22" fmla="*/ 189 w 901"/>
                  <a:gd name="T23" fmla="*/ 142 h 721"/>
                  <a:gd name="T24" fmla="*/ 142 w 901"/>
                  <a:gd name="T25" fmla="*/ 83 h 721"/>
                  <a:gd name="T26" fmla="*/ 94 w 901"/>
                  <a:gd name="T27" fmla="*/ 38 h 721"/>
                  <a:gd name="T28" fmla="*/ 47 w 901"/>
                  <a:gd name="T29" fmla="*/ 9 h 721"/>
                  <a:gd name="T30" fmla="*/ 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900" y="720"/>
                    </a:moveTo>
                    <a:lnTo>
                      <a:pt x="805" y="712"/>
                    </a:lnTo>
                    <a:lnTo>
                      <a:pt x="758" y="704"/>
                    </a:lnTo>
                    <a:lnTo>
                      <a:pt x="711" y="691"/>
                    </a:lnTo>
                    <a:lnTo>
                      <a:pt x="663" y="675"/>
                    </a:lnTo>
                    <a:lnTo>
                      <a:pt x="615" y="653"/>
                    </a:lnTo>
                    <a:lnTo>
                      <a:pt x="568" y="623"/>
                    </a:lnTo>
                    <a:lnTo>
                      <a:pt x="473" y="540"/>
                    </a:lnTo>
                    <a:lnTo>
                      <a:pt x="378" y="422"/>
                    </a:lnTo>
                    <a:lnTo>
                      <a:pt x="284" y="281"/>
                    </a:lnTo>
                    <a:lnTo>
                      <a:pt x="236" y="209"/>
                    </a:lnTo>
                    <a:lnTo>
                      <a:pt x="189" y="142"/>
                    </a:lnTo>
                    <a:lnTo>
                      <a:pt x="142" y="83"/>
                    </a:lnTo>
                    <a:lnTo>
                      <a:pt x="94" y="38"/>
                    </a:lnTo>
                    <a:lnTo>
                      <a:pt x="47" y="9"/>
                    </a:lnTo>
                    <a:lnTo>
                      <a:pt x="0" y="0"/>
                    </a:lnTo>
                  </a:path>
                </a:pathLst>
              </a:custGeom>
              <a:noFill/>
              <a:ln w="76200" cap="rnd" cmpd="sng">
                <a:solidFill>
                  <a:schemeClr val="accent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
                  <a:cs typeface="+mn-cs"/>
                </a:endParaRPr>
              </a:p>
            </p:txBody>
          </p:sp>
        </p:grpSp>
      </p:grpSp>
      <p:grpSp>
        <p:nvGrpSpPr>
          <p:cNvPr id="102" name="Group 101"/>
          <p:cNvGrpSpPr/>
          <p:nvPr/>
        </p:nvGrpSpPr>
        <p:grpSpPr>
          <a:xfrm>
            <a:off x="6453811" y="3296340"/>
            <a:ext cx="1460080" cy="2567188"/>
            <a:chOff x="6413080" y="3296340"/>
            <a:chExt cx="1460080" cy="2567188"/>
          </a:xfrm>
        </p:grpSpPr>
        <p:grpSp>
          <p:nvGrpSpPr>
            <p:cNvPr id="96" name="standard latency"/>
            <p:cNvGrpSpPr/>
            <p:nvPr/>
          </p:nvGrpSpPr>
          <p:grpSpPr>
            <a:xfrm>
              <a:off x="6413080" y="3296340"/>
              <a:ext cx="1460080" cy="2354643"/>
              <a:chOff x="5817951" y="3264492"/>
              <a:chExt cx="1460080" cy="2354643"/>
            </a:xfrm>
          </p:grpSpPr>
          <p:sp>
            <p:nvSpPr>
              <p:cNvPr id="97" name="TextBox 96"/>
              <p:cNvSpPr txBox="1"/>
              <p:nvPr/>
            </p:nvSpPr>
            <p:spPr>
              <a:xfrm>
                <a:off x="5817951" y="3264492"/>
                <a:ext cx="1460080" cy="95410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70C0"/>
                    </a:solidFill>
                    <a:effectLst/>
                    <a:uLnTx/>
                    <a:uFillTx/>
                    <a:latin typeface="Gill Sans MT" panose="020B0502020104020203"/>
                    <a:ea typeface=""/>
                    <a:cs typeface="+mn-cs"/>
                  </a:rPr>
                  <a:t>Standard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70C0"/>
                    </a:solidFill>
                    <a:effectLst/>
                    <a:uLnTx/>
                    <a:uFillTx/>
                    <a:latin typeface="Gill Sans MT" panose="020B0502020104020203"/>
                    <a:ea typeface=""/>
                    <a:cs typeface="+mn-cs"/>
                  </a:rPr>
                  <a:t>Latency</a:t>
                </a:r>
              </a:p>
            </p:txBody>
          </p:sp>
          <p:cxnSp>
            <p:nvCxnSpPr>
              <p:cNvPr id="98" name="Straight Connector 97"/>
              <p:cNvCxnSpPr/>
              <p:nvPr/>
            </p:nvCxnSpPr>
            <p:spPr>
              <a:xfrm flipV="1">
                <a:off x="6552912" y="4235352"/>
                <a:ext cx="0" cy="1383783"/>
              </a:xfrm>
              <a:prstGeom prst="line">
                <a:avLst/>
              </a:prstGeom>
              <a:ln w="44450" cap="rnd">
                <a:solidFill>
                  <a:srgbClr val="0070C0"/>
                </a:solidFill>
                <a:prstDash val="solid"/>
                <a:headEnd type="oval" w="lg" len="lg"/>
                <a:tailEnd type="none" w="lg" len="lg"/>
              </a:ln>
            </p:spPr>
            <p:style>
              <a:lnRef idx="1">
                <a:schemeClr val="accent1"/>
              </a:lnRef>
              <a:fillRef idx="0">
                <a:schemeClr val="accent1"/>
              </a:fillRef>
              <a:effectRef idx="0">
                <a:schemeClr val="accent1"/>
              </a:effectRef>
              <a:fontRef idx="minor">
                <a:schemeClr val="tx1"/>
              </a:fontRef>
            </p:style>
          </p:cxnSp>
        </p:grpSp>
        <p:sp>
          <p:nvSpPr>
            <p:cNvPr id="101" name="Oval 100"/>
            <p:cNvSpPr>
              <a:spLocks noChangeAspect="1"/>
            </p:cNvSpPr>
            <p:nvPr/>
          </p:nvSpPr>
          <p:spPr>
            <a:xfrm>
              <a:off x="6927314" y="5438437"/>
              <a:ext cx="429385" cy="425091"/>
            </a:xfrm>
            <a:prstGeom prst="ellipse">
              <a:avLst/>
            </a:prstGeom>
            <a:solidFill>
              <a:srgbClr val="0070C0"/>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F81BD"/>
                </a:solidFill>
                <a:effectLst/>
                <a:uLnTx/>
                <a:uFillTx/>
                <a:latin typeface="Gill Sans MT" panose="020B0502020104020203"/>
                <a:ea typeface="+mn-ea"/>
                <a:cs typeface="+mn-cs"/>
              </a:endParaRPr>
            </a:p>
          </p:txBody>
        </p:sp>
      </p:grpSp>
    </p:spTree>
    <p:extLst>
      <p:ext uri="{BB962C8B-B14F-4D97-AF65-F5344CB8AC3E}">
        <p14:creationId xmlns:p14="http://schemas.microsoft.com/office/powerpoint/2010/main" val="4143253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7" presetClass="entr" presetSubtype="10" fill="hold" nodeType="withEffect">
                                  <p:stCondLst>
                                    <p:cond delay="500"/>
                                  </p:stCondLst>
                                  <p:childTnLst>
                                    <p:set>
                                      <p:cBhvr>
                                        <p:cTn id="18" dur="1" fill="hold">
                                          <p:stCondLst>
                                            <p:cond delay="0"/>
                                          </p:stCondLst>
                                        </p:cTn>
                                        <p:tgtEl>
                                          <p:spTgt spid="80"/>
                                        </p:tgtEl>
                                        <p:attrNameLst>
                                          <p:attrName>style.visibility</p:attrName>
                                        </p:attrNameLst>
                                      </p:cBhvr>
                                      <p:to>
                                        <p:strVal val="visible"/>
                                      </p:to>
                                    </p:set>
                                    <p:anim calcmode="lin" valueType="num">
                                      <p:cBhvr>
                                        <p:cTn id="19" dur="500" fill="hold"/>
                                        <p:tgtEl>
                                          <p:spTgt spid="80"/>
                                        </p:tgtEl>
                                        <p:attrNameLst>
                                          <p:attrName>ppt_w</p:attrName>
                                        </p:attrNameLst>
                                      </p:cBhvr>
                                      <p:tavLst>
                                        <p:tav tm="0">
                                          <p:val>
                                            <p:fltVal val="0"/>
                                          </p:val>
                                        </p:tav>
                                        <p:tav tm="100000">
                                          <p:val>
                                            <p:strVal val="#ppt_w"/>
                                          </p:val>
                                        </p:tav>
                                      </p:tavLst>
                                    </p:anim>
                                    <p:anim calcmode="lin" valueType="num">
                                      <p:cBhvr>
                                        <p:cTn id="20" dur="500" fill="hold"/>
                                        <p:tgtEl>
                                          <p:spTgt spid="80"/>
                                        </p:tgtEl>
                                        <p:attrNameLst>
                                          <p:attrName>ppt_h</p:attrName>
                                        </p:attrNameLst>
                                      </p:cBhvr>
                                      <p:tavLst>
                                        <p:tav tm="0">
                                          <p:val>
                                            <p:strVal val="#ppt_h"/>
                                          </p:val>
                                        </p:tav>
                                        <p:tav tm="100000">
                                          <p:val>
                                            <p:strVal val="#ppt_h"/>
                                          </p:val>
                                        </p:tav>
                                      </p:tavLst>
                                    </p:anim>
                                  </p:childTnLst>
                                </p:cTn>
                              </p:par>
                              <p:par>
                                <p:cTn id="21" presetID="17" presetClass="entr" presetSubtype="10" fill="hold" nodeType="withEffect">
                                  <p:stCondLst>
                                    <p:cond delay="500"/>
                                  </p:stCondLst>
                                  <p:childTnLst>
                                    <p:set>
                                      <p:cBhvr>
                                        <p:cTn id="22" dur="1" fill="hold">
                                          <p:stCondLst>
                                            <p:cond delay="0"/>
                                          </p:stCondLst>
                                        </p:cTn>
                                        <p:tgtEl>
                                          <p:spTgt spid="74"/>
                                        </p:tgtEl>
                                        <p:attrNameLst>
                                          <p:attrName>style.visibility</p:attrName>
                                        </p:attrNameLst>
                                      </p:cBhvr>
                                      <p:to>
                                        <p:strVal val="visible"/>
                                      </p:to>
                                    </p:set>
                                    <p:anim calcmode="lin" valueType="num">
                                      <p:cBhvr>
                                        <p:cTn id="23" dur="500" fill="hold"/>
                                        <p:tgtEl>
                                          <p:spTgt spid="74"/>
                                        </p:tgtEl>
                                        <p:attrNameLst>
                                          <p:attrName>ppt_w</p:attrName>
                                        </p:attrNameLst>
                                      </p:cBhvr>
                                      <p:tavLst>
                                        <p:tav tm="0">
                                          <p:val>
                                            <p:fltVal val="0"/>
                                          </p:val>
                                        </p:tav>
                                        <p:tav tm="100000">
                                          <p:val>
                                            <p:strVal val="#ppt_w"/>
                                          </p:val>
                                        </p:tav>
                                      </p:tavLst>
                                    </p:anim>
                                    <p:anim calcmode="lin" valueType="num">
                                      <p:cBhvr>
                                        <p:cTn id="24" dur="500" fill="hold"/>
                                        <p:tgtEl>
                                          <p:spTgt spid="74"/>
                                        </p:tgtEl>
                                        <p:attrNameLst>
                                          <p:attrName>ppt_h</p:attrName>
                                        </p:attrNameLst>
                                      </p:cBhvr>
                                      <p:tavLst>
                                        <p:tav tm="0">
                                          <p:val>
                                            <p:strVal val="#ppt_h"/>
                                          </p:val>
                                        </p:tav>
                                        <p:tav tm="100000">
                                          <p:val>
                                            <p:strVal val="#ppt_h"/>
                                          </p:val>
                                        </p:tav>
                                      </p:tavLst>
                                    </p:anim>
                                  </p:childTnLst>
                                </p:cTn>
                              </p:par>
                              <p:par>
                                <p:cTn id="25" presetID="17" presetClass="entr" presetSubtype="10" fill="hold" nodeType="withEffect">
                                  <p:stCondLst>
                                    <p:cond delay="500"/>
                                  </p:stCondLst>
                                  <p:childTnLst>
                                    <p:set>
                                      <p:cBhvr>
                                        <p:cTn id="26" dur="1" fill="hold">
                                          <p:stCondLst>
                                            <p:cond delay="0"/>
                                          </p:stCondLst>
                                        </p:cTn>
                                        <p:tgtEl>
                                          <p:spTgt spid="27"/>
                                        </p:tgtEl>
                                        <p:attrNameLst>
                                          <p:attrName>style.visibility</p:attrName>
                                        </p:attrNameLst>
                                      </p:cBhvr>
                                      <p:to>
                                        <p:strVal val="visible"/>
                                      </p:to>
                                    </p:set>
                                    <p:anim calcmode="lin" valueType="num">
                                      <p:cBhvr>
                                        <p:cTn id="27" dur="500" fill="hold"/>
                                        <p:tgtEl>
                                          <p:spTgt spid="27"/>
                                        </p:tgtEl>
                                        <p:attrNameLst>
                                          <p:attrName>ppt_w</p:attrName>
                                        </p:attrNameLst>
                                      </p:cBhvr>
                                      <p:tavLst>
                                        <p:tav tm="0">
                                          <p:val>
                                            <p:fltVal val="0"/>
                                          </p:val>
                                        </p:tav>
                                        <p:tav tm="100000">
                                          <p:val>
                                            <p:strVal val="#ppt_w"/>
                                          </p:val>
                                        </p:tav>
                                      </p:tavLst>
                                    </p:anim>
                                    <p:anim calcmode="lin" valueType="num">
                                      <p:cBhvr>
                                        <p:cTn id="28" dur="500" fill="hold"/>
                                        <p:tgtEl>
                                          <p:spTgt spid="27"/>
                                        </p:tgtEl>
                                        <p:attrNameLst>
                                          <p:attrName>ppt_h</p:attrName>
                                        </p:attrNameLst>
                                      </p:cBhvr>
                                      <p:tavLst>
                                        <p:tav tm="0">
                                          <p:val>
                                            <p:strVal val="#ppt_h"/>
                                          </p:val>
                                        </p:tav>
                                        <p:tav tm="100000">
                                          <p:val>
                                            <p:strVal val="#ppt_h"/>
                                          </p:val>
                                        </p:tav>
                                      </p:tavLst>
                                    </p:anim>
                                  </p:childTnLst>
                                </p:cTn>
                              </p:par>
                              <p:par>
                                <p:cTn id="29" presetID="16" presetClass="entr" presetSubtype="37" fill="hold" nodeType="withEffect">
                                  <p:stCondLst>
                                    <p:cond delay="3000"/>
                                  </p:stCondLst>
                                  <p:childTnLst>
                                    <p:set>
                                      <p:cBhvr>
                                        <p:cTn id="30" dur="1" fill="hold">
                                          <p:stCondLst>
                                            <p:cond delay="0"/>
                                          </p:stCondLst>
                                        </p:cTn>
                                        <p:tgtEl>
                                          <p:spTgt spid="37"/>
                                        </p:tgtEl>
                                        <p:attrNameLst>
                                          <p:attrName>style.visibility</p:attrName>
                                        </p:attrNameLst>
                                      </p:cBhvr>
                                      <p:to>
                                        <p:strVal val="visible"/>
                                      </p:to>
                                    </p:set>
                                    <p:animEffect transition="in" filter="barn(outVertical)">
                                      <p:cBhvr>
                                        <p:cTn id="31" dur="500"/>
                                        <p:tgtEl>
                                          <p:spTgt spid="37"/>
                                        </p:tgtEl>
                                      </p:cBhvr>
                                    </p:animEffect>
                                  </p:childTnLst>
                                </p:cTn>
                              </p:par>
                              <p:par>
                                <p:cTn id="32" presetID="16" presetClass="entr" presetSubtype="37" fill="hold" nodeType="withEffect">
                                  <p:stCondLst>
                                    <p:cond delay="3000"/>
                                  </p:stCondLst>
                                  <p:childTnLst>
                                    <p:set>
                                      <p:cBhvr>
                                        <p:cTn id="33" dur="1" fill="hold">
                                          <p:stCondLst>
                                            <p:cond delay="0"/>
                                          </p:stCondLst>
                                        </p:cTn>
                                        <p:tgtEl>
                                          <p:spTgt spid="94"/>
                                        </p:tgtEl>
                                        <p:attrNameLst>
                                          <p:attrName>style.visibility</p:attrName>
                                        </p:attrNameLst>
                                      </p:cBhvr>
                                      <p:to>
                                        <p:strVal val="visible"/>
                                      </p:to>
                                    </p:set>
                                    <p:animEffect transition="in" filter="barn(outVertical)">
                                      <p:cBhvr>
                                        <p:cTn id="34" dur="500"/>
                                        <p:tgtEl>
                                          <p:spTgt spid="94"/>
                                        </p:tgtEl>
                                      </p:cBhvr>
                                    </p:animEffect>
                                  </p:childTnLst>
                                </p:cTn>
                              </p:par>
                              <p:par>
                                <p:cTn id="35" presetID="1" presetClass="entr" presetSubtype="0" fill="hold" grpId="0" nodeType="withEffect">
                                  <p:stCondLst>
                                    <p:cond delay="3000"/>
                                  </p:stCondLst>
                                  <p:childTnLst>
                                    <p:set>
                                      <p:cBhvr>
                                        <p:cTn id="36" dur="1" fill="hold">
                                          <p:stCondLst>
                                            <p:cond delay="0"/>
                                          </p:stCondLst>
                                        </p:cTn>
                                        <p:tgtEl>
                                          <p:spTgt spid="9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wipe(left)">
                                      <p:cBhvr>
                                        <p:cTn id="41" dur="2000"/>
                                        <p:tgtEl>
                                          <p:spTgt spid="31"/>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3">
                                            <p:txEl>
                                              <p:pRg st="3" end="3"/>
                                            </p:txEl>
                                          </p:spTgt>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2" grpId="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800" dirty="0"/>
              <a:t>What Causes the Long Memory Latency?</a:t>
            </a:r>
          </a:p>
        </p:txBody>
      </p:sp>
      <p:sp>
        <p:nvSpPr>
          <p:cNvPr id="3" name="Content Placeholder 2"/>
          <p:cNvSpPr>
            <a:spLocks noGrp="1"/>
          </p:cNvSpPr>
          <p:nvPr>
            <p:ph idx="1"/>
          </p:nvPr>
        </p:nvSpPr>
        <p:spPr>
          <a:xfrm>
            <a:off x="228600" y="1052736"/>
            <a:ext cx="8610600" cy="5051648"/>
          </a:xfrm>
        </p:spPr>
        <p:txBody>
          <a:bodyPr/>
          <a:lstStyle/>
          <a:p>
            <a:r>
              <a:rPr lang="en-US" b="1" dirty="0">
                <a:solidFill>
                  <a:srgbClr val="FF0000"/>
                </a:solidFill>
              </a:rPr>
              <a:t>Conservative timing margins! </a:t>
            </a:r>
          </a:p>
          <a:p>
            <a:endParaRPr lang="en-US" dirty="0">
              <a:solidFill>
                <a:srgbClr val="FF0000"/>
              </a:solidFill>
            </a:endParaRPr>
          </a:p>
          <a:p>
            <a:r>
              <a:rPr lang="en-US" dirty="0">
                <a:solidFill>
                  <a:srgbClr val="0000FF"/>
                </a:solidFill>
              </a:rPr>
              <a:t>DRAM timing parameters are set to cover the worst case</a:t>
            </a:r>
          </a:p>
          <a:p>
            <a:pPr lvl="1"/>
            <a:endParaRPr lang="en-US" dirty="0"/>
          </a:p>
          <a:p>
            <a:r>
              <a:rPr lang="en-US" dirty="0">
                <a:solidFill>
                  <a:srgbClr val="FF0000"/>
                </a:solidFill>
              </a:rPr>
              <a:t>Worst-case temperatures </a:t>
            </a:r>
          </a:p>
          <a:p>
            <a:pPr lvl="1"/>
            <a:r>
              <a:rPr lang="en-US" dirty="0"/>
              <a:t>85 degrees vs. common-case</a:t>
            </a:r>
          </a:p>
          <a:p>
            <a:pPr lvl="1"/>
            <a:r>
              <a:rPr lang="en-US" dirty="0"/>
              <a:t>to enable a wide range of operating conditions</a:t>
            </a:r>
          </a:p>
          <a:p>
            <a:r>
              <a:rPr lang="en-US" dirty="0">
                <a:solidFill>
                  <a:srgbClr val="FF0000"/>
                </a:solidFill>
              </a:rPr>
              <a:t>Worst-case devices </a:t>
            </a:r>
          </a:p>
          <a:p>
            <a:pPr lvl="1"/>
            <a:r>
              <a:rPr lang="en-US" dirty="0"/>
              <a:t>DRAM cell with smallest charge across any acceptable device</a:t>
            </a:r>
          </a:p>
          <a:p>
            <a:pPr lvl="1"/>
            <a:r>
              <a:rPr lang="en-US" dirty="0"/>
              <a:t>to tolerate process variation at acceptable yield</a:t>
            </a:r>
          </a:p>
          <a:p>
            <a:pPr lvl="1"/>
            <a:endParaRPr lang="en-US" dirty="0"/>
          </a:p>
          <a:p>
            <a:r>
              <a:rPr lang="en-US" dirty="0">
                <a:solidFill>
                  <a:srgbClr val="0000FF"/>
                </a:solidFill>
              </a:rPr>
              <a:t>This leads to large timing margins for the common case</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155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spTree>
    <p:extLst>
      <p:ext uri="{BB962C8B-B14F-4D97-AF65-F5344CB8AC3E}">
        <p14:creationId xmlns:p14="http://schemas.microsoft.com/office/powerpoint/2010/main" val="41305519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4"/>
          <p:cNvSpPr>
            <a:spLocks noGrp="1" noChangeArrowheads="1"/>
          </p:cNvSpPr>
          <p:nvPr>
            <p:ph type="ctrTitle"/>
          </p:nvPr>
        </p:nvSpPr>
        <p:spPr>
          <a:xfrm>
            <a:off x="1" y="1524000"/>
            <a:ext cx="8794750" cy="822325"/>
          </a:xfrm>
        </p:spPr>
        <p:txBody>
          <a:bodyPr/>
          <a:lstStyle/>
          <a:p>
            <a:pPr algn="ctr" eaLnBrk="1" hangingPunct="1"/>
            <a:r>
              <a:rPr lang="en-US" dirty="0">
                <a:latin typeface="Garamond" charset="0"/>
              </a:rPr>
              <a:t>Understanding and Exploiting</a:t>
            </a:r>
            <a:br>
              <a:rPr lang="en-US" dirty="0">
                <a:latin typeface="Garamond" charset="0"/>
              </a:rPr>
            </a:br>
            <a:r>
              <a:rPr lang="en-US" dirty="0">
                <a:latin typeface="Garamond" charset="0"/>
              </a:rPr>
              <a:t>Variation in DRAM Latency</a:t>
            </a:r>
          </a:p>
        </p:txBody>
      </p:sp>
      <p:sp>
        <p:nvSpPr>
          <p:cNvPr id="11571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2203650019"/>
      </p:ext>
    </p:extLst>
  </p:cSld>
  <p:clrMapOvr>
    <a:masterClrMapping/>
  </p:clrMapOvr>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DRAM Characterization Infrastructure</a:t>
            </a:r>
          </a:p>
        </p:txBody>
      </p:sp>
      <p:pic>
        <p:nvPicPr>
          <p:cNvPr id="5" name="Content Placeholder 4" descr="DRAM-new-testing-infrastructure.jpg"/>
          <p:cNvPicPr>
            <a:picLocks noGrp="1" noChangeAspect="1"/>
          </p:cNvPicPr>
          <p:nvPr>
            <p:ph idx="1"/>
          </p:nvPr>
        </p:nvPicPr>
        <p:blipFill>
          <a:blip r:embed="rId2" cstate="print">
            <a:extLst>
              <a:ext uri="{28A0092B-C50C-407E-A947-70E740481C1C}">
                <a14:useLocalDpi xmlns:a14="http://schemas.microsoft.com/office/drawing/2010/main" val="0"/>
              </a:ext>
            </a:extLst>
          </a:blip>
          <a:srcRect t="12242" b="12242"/>
          <a:stretch>
            <a:fillRect/>
          </a:stretch>
        </p:blipFill>
        <p:spPr>
          <a:xfrm>
            <a:off x="228600" y="1144488"/>
            <a:ext cx="8610600" cy="4876800"/>
          </a:xfrm>
          <a:scene3d>
            <a:camera prst="obliqueTopRight">
              <a:rot lat="0" lon="0" rev="10800000"/>
            </a:camera>
            <a:lightRig rig="threePt" dir="t"/>
          </a:scene3d>
        </p:spPr>
      </p:pic>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5"/>
          <p:cNvSpPr/>
          <p:nvPr/>
        </p:nvSpPr>
        <p:spPr>
          <a:xfrm>
            <a:off x="1979712" y="6300608"/>
            <a:ext cx="6696744" cy="584776"/>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Kim+, “</a:t>
            </a:r>
            <a:r>
              <a:rPr kumimoji="0" lang="en-US" sz="1600" b="0" i="0" u="none" strike="noStrike" kern="1200" cap="none" spc="0" normalizeH="0" baseline="0" noProof="0" dirty="0">
                <a:ln>
                  <a:noFill/>
                </a:ln>
                <a:solidFill>
                  <a:srgbClr val="0000FF"/>
                </a:solidFill>
                <a:effectLst/>
                <a:uLnTx/>
                <a:uFillTx/>
                <a:latin typeface="Tahoma"/>
                <a:ea typeface="+mn-ea"/>
                <a:cs typeface="+mn-cs"/>
              </a:rPr>
              <a:t>Flipping Bits in Memory Without Accessing Them: An Experimental Study of DRAM Disturbance Errors</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ISCA 2014.</a:t>
            </a:r>
          </a:p>
        </p:txBody>
      </p:sp>
      <p:sp>
        <p:nvSpPr>
          <p:cNvPr id="7" name="Rectangle 6"/>
          <p:cNvSpPr/>
          <p:nvPr/>
        </p:nvSpPr>
        <p:spPr>
          <a:xfrm>
            <a:off x="107504" y="1466055"/>
            <a:ext cx="2209798" cy="15240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Temperature</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Controller</a:t>
            </a:r>
          </a:p>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8" name="Rectangle 7"/>
          <p:cNvSpPr/>
          <p:nvPr/>
        </p:nvSpPr>
        <p:spPr>
          <a:xfrm>
            <a:off x="107504" y="2990238"/>
            <a:ext cx="2209798" cy="274320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PC</a:t>
            </a:r>
            <a:endPar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9" name="Rectangle 8"/>
          <p:cNvSpPr/>
          <p:nvPr/>
        </p:nvSpPr>
        <p:spPr>
          <a:xfrm>
            <a:off x="4374702" y="1962444"/>
            <a:ext cx="1447800" cy="255161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Heater</a:t>
            </a:r>
          </a:p>
        </p:txBody>
      </p:sp>
      <p:sp>
        <p:nvSpPr>
          <p:cNvPr id="10" name="Rectangle 9"/>
          <p:cNvSpPr/>
          <p:nvPr/>
        </p:nvSpPr>
        <p:spPr>
          <a:xfrm>
            <a:off x="2317302" y="1962447"/>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
        <p:nvSpPr>
          <p:cNvPr id="11" name="Rectangle 10"/>
          <p:cNvSpPr/>
          <p:nvPr/>
        </p:nvSpPr>
        <p:spPr>
          <a:xfrm>
            <a:off x="5822502" y="1962447"/>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Tree>
    <p:extLst>
      <p:ext uri="{BB962C8B-B14F-4D97-AF65-F5344CB8AC3E}">
        <p14:creationId xmlns:p14="http://schemas.microsoft.com/office/powerpoint/2010/main" val="4079205577"/>
      </p:ext>
    </p:extLst>
  </p:cSld>
  <p:clrMapOvr>
    <a:masterClrMapping/>
  </p:clrMapOvr>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0" b="0" dirty="0">
                <a:latin typeface="+mn-lt"/>
              </a:rPr>
              <a:t>Adaptive-Latency DRAM</a:t>
            </a:r>
          </a:p>
        </p:txBody>
      </p:sp>
      <p:sp>
        <p:nvSpPr>
          <p:cNvPr id="3" name="Content Placeholder 2"/>
          <p:cNvSpPr>
            <a:spLocks noGrp="1"/>
          </p:cNvSpPr>
          <p:nvPr>
            <p:ph idx="1"/>
          </p:nvPr>
        </p:nvSpPr>
        <p:spPr>
          <a:xfrm>
            <a:off x="0" y="1219200"/>
            <a:ext cx="9144000" cy="4648200"/>
          </a:xfrm>
        </p:spPr>
        <p:txBody>
          <a:bodyPr/>
          <a:lstStyle/>
          <a:p>
            <a:pPr marL="457200" indent="-457200">
              <a:lnSpc>
                <a:spcPct val="100000"/>
              </a:lnSpc>
              <a:spcBef>
                <a:spcPts val="0"/>
              </a:spcBef>
            </a:pPr>
            <a:r>
              <a:rPr lang="en-US" i="1" dirty="0">
                <a:solidFill>
                  <a:srgbClr val="000000"/>
                </a:solidFill>
              </a:rPr>
              <a:t>Key idea</a:t>
            </a:r>
          </a:p>
          <a:p>
            <a:pPr marL="914400" lvl="1" indent="-457200">
              <a:lnSpc>
                <a:spcPct val="100000"/>
              </a:lnSpc>
              <a:spcBef>
                <a:spcPts val="0"/>
              </a:spcBef>
            </a:pPr>
            <a:r>
              <a:rPr lang="en-US" b="1" dirty="0">
                <a:solidFill>
                  <a:srgbClr val="000000"/>
                </a:solidFill>
              </a:rPr>
              <a:t>Optimize DRAM timing parameters online</a:t>
            </a:r>
          </a:p>
          <a:p>
            <a:pPr marL="914400" lvl="1" indent="-457200">
              <a:lnSpc>
                <a:spcPct val="100000"/>
              </a:lnSpc>
              <a:spcBef>
                <a:spcPts val="0"/>
              </a:spcBef>
            </a:pPr>
            <a:endParaRPr lang="en-US" sz="2000" i="1" dirty="0">
              <a:solidFill>
                <a:srgbClr val="000000"/>
              </a:solidFill>
            </a:endParaRPr>
          </a:p>
          <a:p>
            <a:pPr marL="457200" indent="-457200">
              <a:lnSpc>
                <a:spcPct val="100000"/>
              </a:lnSpc>
              <a:spcBef>
                <a:spcPts val="0"/>
              </a:spcBef>
            </a:pPr>
            <a:r>
              <a:rPr lang="en-US" i="1" dirty="0">
                <a:solidFill>
                  <a:srgbClr val="000000"/>
                </a:solidFill>
              </a:rPr>
              <a:t>Two components</a:t>
            </a:r>
            <a:endParaRPr lang="en-US" sz="3200" i="1" dirty="0">
              <a:solidFill>
                <a:srgbClr val="000000"/>
              </a:solidFill>
            </a:endParaRPr>
          </a:p>
          <a:p>
            <a:pPr lvl="1">
              <a:lnSpc>
                <a:spcPct val="100000"/>
              </a:lnSpc>
              <a:spcBef>
                <a:spcPts val="0"/>
              </a:spcBef>
            </a:pPr>
            <a:r>
              <a:rPr lang="en-US" dirty="0">
                <a:solidFill>
                  <a:srgbClr val="000000"/>
                </a:solidFill>
                <a:ea typeface="Cambria Math" panose="02040503050406030204" pitchFamily="18" charset="0"/>
              </a:rPr>
              <a:t>DRAM manufacturer provides multiple sets of reliable DRAM timing parameters at different temperatures for each DIMM</a:t>
            </a:r>
          </a:p>
          <a:p>
            <a:pPr lvl="1">
              <a:lnSpc>
                <a:spcPct val="100000"/>
              </a:lnSpc>
              <a:spcBef>
                <a:spcPts val="0"/>
              </a:spcBef>
            </a:pPr>
            <a:r>
              <a:rPr lang="en-US" dirty="0">
                <a:solidFill>
                  <a:srgbClr val="000000"/>
                </a:solidFill>
              </a:rPr>
              <a:t>System monitors DRAM temperature &amp; uses appropriate DRAM timing parameters</a:t>
            </a:r>
            <a:endParaRPr lang="en-US" sz="4000" dirty="0">
              <a:solidFill>
                <a:srgbClr val="000000"/>
              </a:solidFill>
            </a:endParaRPr>
          </a:p>
        </p:txBody>
      </p:sp>
      <p:sp>
        <p:nvSpPr>
          <p:cNvPr id="6" name="Content Placeholder 2"/>
          <p:cNvSpPr txBox="1">
            <a:spLocks/>
          </p:cNvSpPr>
          <p:nvPr/>
        </p:nvSpPr>
        <p:spPr>
          <a:xfrm>
            <a:off x="685800" y="3657600"/>
            <a:ext cx="5638800" cy="548640"/>
          </a:xfrm>
          <a:prstGeom prst="rect">
            <a:avLst/>
          </a:prstGeom>
          <a:solidFill>
            <a:srgbClr val="0000FF"/>
          </a:solidFill>
          <a:effectLst>
            <a:softEdge rad="50800"/>
          </a:effectLst>
        </p:spPr>
        <p:txBody>
          <a:bodyPr vert="horz" wrap="none" lIns="0" tIns="0" rIns="0" bIns="91440" rtlCol="0" anchor="ctr">
            <a:noAutofit/>
          </a:bodyPr>
          <a:lstStyle>
            <a:lvl1pPr marL="285750" indent="-28575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j-lt"/>
                <a:ea typeface="+mn-ea"/>
                <a:cs typeface="+mn-cs"/>
              </a:defRPr>
            </a:lvl1pPr>
            <a:lvl2pPr marL="742950" indent="-285750" algn="l" defTabSz="914400" rtl="0" eaLnBrk="1" latinLnBrk="0" hangingPunct="1">
              <a:lnSpc>
                <a:spcPct val="90000"/>
              </a:lnSpc>
              <a:spcBef>
                <a:spcPts val="500"/>
              </a:spcBef>
              <a:buFont typeface="Calibri Light" panose="020F0302020204030204" pitchFamily="34" charset="0"/>
              <a:buChar char="–"/>
              <a:defRPr sz="32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white"/>
                </a:solidFill>
                <a:effectLst/>
                <a:uLnTx/>
                <a:uFillTx/>
                <a:latin typeface="Calibri Light"/>
                <a:ea typeface="Cambria Math" panose="02040503050406030204" pitchFamily="18" charset="0"/>
                <a:cs typeface="+mn-cs"/>
              </a:rPr>
              <a:t>reliable DRAM timing parameters</a:t>
            </a:r>
            <a:endParaRPr kumimoji="0" lang="en-US" sz="32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7" name="Content Placeholder 2"/>
          <p:cNvSpPr txBox="1">
            <a:spLocks/>
          </p:cNvSpPr>
          <p:nvPr/>
        </p:nvSpPr>
        <p:spPr>
          <a:xfrm>
            <a:off x="3581400" y="4648200"/>
            <a:ext cx="3352800" cy="548640"/>
          </a:xfrm>
          <a:prstGeom prst="rect">
            <a:avLst/>
          </a:prstGeom>
          <a:solidFill>
            <a:srgbClr val="0000FF"/>
          </a:solidFill>
          <a:effectLst>
            <a:softEdge rad="50800"/>
          </a:effectLst>
        </p:spPr>
        <p:txBody>
          <a:bodyPr vert="horz" lIns="0" tIns="0" rIns="0" bIns="91440" rtlCol="0" anchor="ctr">
            <a:noAutofit/>
          </a:bodyPr>
          <a:lstStyle>
            <a:lvl1pPr marL="285750" indent="-28575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j-lt"/>
                <a:ea typeface="+mn-ea"/>
                <a:cs typeface="+mn-cs"/>
              </a:defRPr>
            </a:lvl1pPr>
            <a:lvl2pPr marL="742950" indent="-285750" algn="l" defTabSz="914400" rtl="0" eaLnBrk="1" latinLnBrk="0" hangingPunct="1">
              <a:lnSpc>
                <a:spcPct val="90000"/>
              </a:lnSpc>
              <a:spcBef>
                <a:spcPts val="500"/>
              </a:spcBef>
              <a:buFont typeface="Calibri Light" panose="020F0302020204030204" pitchFamily="34" charset="0"/>
              <a:buChar char="–"/>
              <a:defRPr sz="32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white"/>
                </a:solidFill>
                <a:effectLst/>
                <a:uLnTx/>
                <a:uFillTx/>
                <a:latin typeface="Calibri Light"/>
                <a:ea typeface="Cambria Math" panose="02040503050406030204" pitchFamily="18" charset="0"/>
                <a:cs typeface="+mn-cs"/>
              </a:rPr>
              <a:t>DRAM temperature</a:t>
            </a:r>
            <a:endParaRPr kumimoji="0" lang="en-US" sz="32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8" name="Rectangle 7"/>
          <p:cNvSpPr/>
          <p:nvPr/>
        </p:nvSpPr>
        <p:spPr>
          <a:xfrm>
            <a:off x="1403648" y="6309320"/>
            <a:ext cx="7056784" cy="5539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a:ea typeface="+mn-ea"/>
                <a:cs typeface="+mn-cs"/>
              </a:rPr>
              <a:t>Lee+, “</a:t>
            </a:r>
            <a:r>
              <a:rPr kumimoji="0" lang="en-US" sz="1500" b="0" i="0" u="none" strike="noStrike" kern="1200" cap="none" spc="0" normalizeH="0" baseline="0" noProof="0" dirty="0">
                <a:ln>
                  <a:noFill/>
                </a:ln>
                <a:solidFill>
                  <a:srgbClr val="0000FF"/>
                </a:solidFill>
                <a:effectLst/>
                <a:uLnTx/>
                <a:uFillTx/>
                <a:latin typeface="Calibri"/>
                <a:ea typeface="+mn-ea"/>
                <a:cs typeface="+mn-cs"/>
              </a:rPr>
              <a:t>Adaptive-Latency DRAM: Optimizing DRAM Timing for the Common-Case</a:t>
            </a:r>
            <a:r>
              <a:rPr kumimoji="0" lang="en-US" sz="1500" b="0" i="0" u="none" strike="noStrike" kern="1200" cap="none" spc="0" normalizeH="0" baseline="0" noProof="0" dirty="0">
                <a:ln>
                  <a:noFill/>
                </a:ln>
                <a:solidFill>
                  <a:prstClr val="black"/>
                </a:solidFill>
                <a:effectLst/>
                <a:uLnTx/>
                <a:uFillTx/>
                <a:latin typeface="Calibri"/>
                <a:ea typeface="+mn-ea"/>
                <a:cs typeface="+mn-cs"/>
              </a:rPr>
              <a:t>,” HPCA 2015.</a:t>
            </a:r>
          </a:p>
        </p:txBody>
      </p:sp>
    </p:spTree>
    <p:extLst>
      <p:ext uri="{BB962C8B-B14F-4D97-AF65-F5344CB8AC3E}">
        <p14:creationId xmlns:p14="http://schemas.microsoft.com/office/powerpoint/2010/main" val="103404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52401"/>
            <a:ext cx="9144000" cy="76199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a:ea typeface="+mj-ea"/>
                <a:cs typeface="+mj-cs"/>
              </a:rPr>
              <a:t>Latency Reduction Summary of 115 DIMMs</a:t>
            </a:r>
          </a:p>
        </p:txBody>
      </p:sp>
      <p:sp>
        <p:nvSpPr>
          <p:cNvPr id="8" name="Content Placeholder 2"/>
          <p:cNvSpPr txBox="1">
            <a:spLocks/>
          </p:cNvSpPr>
          <p:nvPr/>
        </p:nvSpPr>
        <p:spPr>
          <a:xfrm>
            <a:off x="381000" y="1066800"/>
            <a:ext cx="8382000" cy="5105400"/>
          </a:xfrm>
          <a:prstGeom prst="rect">
            <a:avLst/>
          </a:prstGeom>
        </p:spPr>
        <p:txBody>
          <a:bodyPr vert="horz" lIns="91440" tIns="45720" rIns="91440" bIns="45720" rtlCol="0">
            <a:noAutofit/>
          </a:bodyPr>
          <a:lstStyle>
            <a:lvl1pPr marL="285750" indent="-28575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j-lt"/>
                <a:ea typeface="+mn-ea"/>
                <a:cs typeface="+mn-cs"/>
              </a:defRPr>
            </a:lvl1pPr>
            <a:lvl2pPr marL="742950" indent="-285750" algn="l" defTabSz="914400" rtl="0" eaLnBrk="1" latinLnBrk="0" hangingPunct="1">
              <a:lnSpc>
                <a:spcPct val="90000"/>
              </a:lnSpc>
              <a:spcBef>
                <a:spcPts val="500"/>
              </a:spcBef>
              <a:buFont typeface="Calibri Light" panose="020F0302020204030204" pitchFamily="34" charset="0"/>
              <a:buChar char="–"/>
              <a:defRPr sz="32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100000"/>
              </a:lnSpc>
              <a:spcBef>
                <a:spcPts val="3000"/>
              </a:spcBef>
              <a:spcAft>
                <a:spcPts val="0"/>
              </a:spcAft>
              <a:buClrTx/>
              <a:buSzTx/>
              <a:buFont typeface="Arial" panose="020B0604020202020204" pitchFamily="34" charset="0"/>
              <a:buChar char="•"/>
              <a:tabLst/>
              <a:defRPr/>
            </a:pPr>
            <a:r>
              <a:rPr kumimoji="0" lang="en-US" sz="3600" b="0" i="1" u="none" strike="noStrike" kern="1200" cap="none" spc="0" normalizeH="0" baseline="0" noProof="0" dirty="0">
                <a:ln>
                  <a:noFill/>
                </a:ln>
                <a:solidFill>
                  <a:srgbClr val="000000"/>
                </a:solidFill>
                <a:effectLst/>
                <a:uLnTx/>
                <a:uFillTx/>
                <a:latin typeface="Calibri Light"/>
                <a:ea typeface="+mn-ea"/>
                <a:cs typeface="+mn-cs"/>
              </a:rPr>
              <a:t>Latency reduction for read &amp; write (55°C)</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3200" b="0" i="1" u="none" strike="noStrike" kern="1200" cap="none" spc="0" normalizeH="0" baseline="0" noProof="0" dirty="0">
                <a:ln>
                  <a:noFill/>
                </a:ln>
                <a:solidFill>
                  <a:srgbClr val="000000"/>
                </a:solidFill>
                <a:effectLst/>
                <a:uLnTx/>
                <a:uFillTx/>
                <a:latin typeface="Calibri Light"/>
                <a:ea typeface="+mn-ea"/>
                <a:cs typeface="+mn-cs"/>
              </a:rPr>
              <a:t>Read Latency: </a:t>
            </a:r>
            <a:r>
              <a:rPr kumimoji="0" lang="en-US" sz="3200" b="1" i="1" u="none" strike="noStrike" kern="1200" cap="none" spc="0" normalizeH="0" baseline="0" noProof="0" dirty="0">
                <a:ln>
                  <a:noFill/>
                </a:ln>
                <a:solidFill>
                  <a:srgbClr val="0000FF"/>
                </a:solidFill>
                <a:effectLst/>
                <a:uLnTx/>
                <a:uFillTx/>
                <a:latin typeface="Calibri Light"/>
                <a:ea typeface="+mn-ea"/>
                <a:cs typeface="+mn-cs"/>
              </a:rPr>
              <a:t>32.7%</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3200" b="0" i="1" u="none" strike="noStrike" kern="1200" cap="none" spc="0" normalizeH="0" baseline="0" noProof="0" dirty="0">
                <a:ln>
                  <a:noFill/>
                </a:ln>
                <a:solidFill>
                  <a:srgbClr val="000000"/>
                </a:solidFill>
                <a:effectLst/>
                <a:uLnTx/>
                <a:uFillTx/>
                <a:latin typeface="Calibri Light"/>
                <a:ea typeface="+mn-ea"/>
                <a:cs typeface="+mn-cs"/>
              </a:rPr>
              <a:t>Write Latency: </a:t>
            </a:r>
            <a:r>
              <a:rPr kumimoji="0" lang="en-US" sz="3200" b="1" i="1" u="none" strike="noStrike" kern="1200" cap="none" spc="0" normalizeH="0" baseline="0" noProof="0" dirty="0">
                <a:ln>
                  <a:noFill/>
                </a:ln>
                <a:solidFill>
                  <a:srgbClr val="0000FF"/>
                </a:solidFill>
                <a:effectLst/>
                <a:uLnTx/>
                <a:uFillTx/>
                <a:latin typeface="Calibri Light"/>
                <a:ea typeface="+mn-ea"/>
                <a:cs typeface="+mn-cs"/>
              </a:rPr>
              <a:t>55.1%</a:t>
            </a:r>
          </a:p>
          <a:p>
            <a:pPr marL="457200" marR="0" lvl="0" indent="-457200" algn="l" defTabSz="914400" rtl="0" eaLnBrk="1" fontAlgn="auto" latinLnBrk="0" hangingPunct="1">
              <a:lnSpc>
                <a:spcPct val="100000"/>
              </a:lnSpc>
              <a:spcBef>
                <a:spcPts val="3000"/>
              </a:spcBef>
              <a:spcAft>
                <a:spcPts val="0"/>
              </a:spcAft>
              <a:buClrTx/>
              <a:buSzTx/>
              <a:buFont typeface="Arial" panose="020B0604020202020204" pitchFamily="34" charset="0"/>
              <a:buChar char="•"/>
              <a:tabLst/>
              <a:defRPr/>
            </a:pPr>
            <a:r>
              <a:rPr kumimoji="0" lang="en-US" sz="3600" b="0" i="1" u="none" strike="noStrike" kern="1200" cap="none" spc="0" normalizeH="0" baseline="0" noProof="0" dirty="0">
                <a:ln>
                  <a:noFill/>
                </a:ln>
                <a:solidFill>
                  <a:srgbClr val="000000"/>
                </a:solidFill>
                <a:effectLst/>
                <a:uLnTx/>
                <a:uFillTx/>
                <a:latin typeface="Calibri Light"/>
                <a:ea typeface="+mn-ea"/>
                <a:cs typeface="+mn-cs"/>
              </a:rPr>
              <a:t>Latency reduction for each timing parameter (55°C) </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3200" b="0" i="1" u="none" strike="noStrike" kern="1200" cap="none" spc="0" normalizeH="0" baseline="0" noProof="0" dirty="0">
                <a:ln>
                  <a:noFill/>
                </a:ln>
                <a:solidFill>
                  <a:srgbClr val="000000"/>
                </a:solidFill>
                <a:effectLst/>
                <a:uLnTx/>
                <a:uFillTx/>
                <a:latin typeface="Calibri Light"/>
                <a:ea typeface="+mn-ea"/>
                <a:cs typeface="+mn-cs"/>
              </a:rPr>
              <a:t>Sensing: </a:t>
            </a:r>
            <a:r>
              <a:rPr kumimoji="0" lang="en-US" sz="3200" b="1" i="1" u="none" strike="noStrike" kern="1200" cap="none" spc="0" normalizeH="0" baseline="0" noProof="0" dirty="0">
                <a:ln>
                  <a:noFill/>
                </a:ln>
                <a:solidFill>
                  <a:srgbClr val="0000FF"/>
                </a:solidFill>
                <a:effectLst/>
                <a:uLnTx/>
                <a:uFillTx/>
                <a:latin typeface="Calibri Light"/>
                <a:ea typeface="+mn-ea"/>
                <a:cs typeface="+mn-cs"/>
              </a:rPr>
              <a:t>17.3%</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3200" b="0" i="1" u="none" strike="noStrike" kern="1200" cap="none" spc="0" normalizeH="0" baseline="0" noProof="0" dirty="0">
                <a:ln>
                  <a:noFill/>
                </a:ln>
                <a:solidFill>
                  <a:srgbClr val="000000"/>
                </a:solidFill>
                <a:effectLst/>
                <a:uLnTx/>
                <a:uFillTx/>
                <a:latin typeface="Calibri Light"/>
                <a:ea typeface="+mn-ea"/>
                <a:cs typeface="+mn-cs"/>
              </a:rPr>
              <a:t>Restore: </a:t>
            </a:r>
            <a:r>
              <a:rPr kumimoji="0" lang="en-US" sz="3200" b="1" i="1" u="none" strike="noStrike" kern="1200" cap="none" spc="0" normalizeH="0" baseline="0" noProof="0" dirty="0">
                <a:ln>
                  <a:noFill/>
                </a:ln>
                <a:solidFill>
                  <a:srgbClr val="0000FF"/>
                </a:solidFill>
                <a:effectLst/>
                <a:uLnTx/>
                <a:uFillTx/>
                <a:latin typeface="Calibri Light"/>
                <a:ea typeface="+mn-ea"/>
                <a:cs typeface="+mn-cs"/>
              </a:rPr>
              <a:t>37.3%</a:t>
            </a:r>
            <a:r>
              <a:rPr kumimoji="0" lang="en-US" sz="3200" b="0" i="1" u="none" strike="noStrike" kern="1200" cap="none" spc="0" normalizeH="0" baseline="0" noProof="0" dirty="0">
                <a:ln>
                  <a:noFill/>
                </a:ln>
                <a:solidFill>
                  <a:srgbClr val="000000"/>
                </a:solidFill>
                <a:effectLst/>
                <a:uLnTx/>
                <a:uFillTx/>
                <a:latin typeface="Calibri Light"/>
                <a:ea typeface="+mn-ea"/>
                <a:cs typeface="+mn-cs"/>
              </a:rPr>
              <a:t> (read), </a:t>
            </a:r>
            <a:r>
              <a:rPr kumimoji="0" lang="en-US" sz="3200" b="1" i="1" u="none" strike="noStrike" kern="1200" cap="none" spc="0" normalizeH="0" baseline="0" noProof="0" dirty="0">
                <a:ln>
                  <a:noFill/>
                </a:ln>
                <a:solidFill>
                  <a:srgbClr val="0000FF"/>
                </a:solidFill>
                <a:effectLst/>
                <a:uLnTx/>
                <a:uFillTx/>
                <a:latin typeface="Calibri Light"/>
                <a:ea typeface="+mn-ea"/>
                <a:cs typeface="+mn-cs"/>
              </a:rPr>
              <a:t>54.8%</a:t>
            </a:r>
            <a:r>
              <a:rPr kumimoji="0" lang="en-US" sz="3200" b="0" i="1" u="none" strike="noStrike" kern="1200" cap="none" spc="0" normalizeH="0" baseline="0" noProof="0" dirty="0">
                <a:ln>
                  <a:noFill/>
                </a:ln>
                <a:solidFill>
                  <a:srgbClr val="000000"/>
                </a:solidFill>
                <a:effectLst/>
                <a:uLnTx/>
                <a:uFillTx/>
                <a:latin typeface="Calibri Light"/>
                <a:ea typeface="+mn-ea"/>
                <a:cs typeface="+mn-cs"/>
              </a:rPr>
              <a:t> (write)</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3200" b="0" i="1" u="none" strike="noStrike" kern="1200" cap="none" spc="0" normalizeH="0" baseline="0" noProof="0" dirty="0" err="1">
                <a:ln>
                  <a:noFill/>
                </a:ln>
                <a:solidFill>
                  <a:srgbClr val="000000"/>
                </a:solidFill>
                <a:effectLst/>
                <a:uLnTx/>
                <a:uFillTx/>
                <a:latin typeface="Calibri Light"/>
                <a:ea typeface="+mn-ea"/>
                <a:cs typeface="+mn-cs"/>
              </a:rPr>
              <a:t>Precharge</a:t>
            </a:r>
            <a:r>
              <a:rPr kumimoji="0" lang="en-US" sz="3200" b="0" i="1" u="none" strike="noStrike" kern="1200" cap="none" spc="0" normalizeH="0" baseline="0" noProof="0" dirty="0">
                <a:ln>
                  <a:noFill/>
                </a:ln>
                <a:solidFill>
                  <a:srgbClr val="000000"/>
                </a:solidFill>
                <a:effectLst/>
                <a:uLnTx/>
                <a:uFillTx/>
                <a:latin typeface="Calibri Light"/>
                <a:ea typeface="+mn-ea"/>
                <a:cs typeface="+mn-cs"/>
              </a:rPr>
              <a:t>: </a:t>
            </a:r>
            <a:r>
              <a:rPr kumimoji="0" lang="en-US" sz="3200" b="1" i="1" u="none" strike="noStrike" kern="1200" cap="none" spc="0" normalizeH="0" baseline="0" noProof="0" dirty="0">
                <a:ln>
                  <a:noFill/>
                </a:ln>
                <a:solidFill>
                  <a:srgbClr val="0000FF"/>
                </a:solidFill>
                <a:effectLst/>
                <a:uLnTx/>
                <a:uFillTx/>
                <a:latin typeface="Calibri Light"/>
                <a:ea typeface="+mn-ea"/>
                <a:cs typeface="+mn-cs"/>
              </a:rPr>
              <a:t>35.2%</a:t>
            </a:r>
            <a:r>
              <a:rPr kumimoji="0" lang="en-US" sz="3200" b="0" i="1" u="none" strike="noStrike" kern="1200" cap="none" spc="0" normalizeH="0" baseline="0" noProof="0" dirty="0">
                <a:ln>
                  <a:noFill/>
                </a:ln>
                <a:solidFill>
                  <a:srgbClr val="0000FF"/>
                </a:solidFill>
                <a:effectLst/>
                <a:uLnTx/>
                <a:uFillTx/>
                <a:latin typeface="Calibri Light"/>
                <a:ea typeface="+mn-ea"/>
                <a:cs typeface="+mn-cs"/>
              </a:rPr>
              <a:t> </a:t>
            </a:r>
          </a:p>
        </p:txBody>
      </p:sp>
      <p:sp>
        <p:nvSpPr>
          <p:cNvPr id="4" name="Rectangle 3"/>
          <p:cNvSpPr/>
          <p:nvPr/>
        </p:nvSpPr>
        <p:spPr>
          <a:xfrm>
            <a:off x="1403648" y="6344604"/>
            <a:ext cx="7056784" cy="5539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a:ea typeface="+mn-ea"/>
                <a:cs typeface="+mn-cs"/>
              </a:rPr>
              <a:t>Lee+, “</a:t>
            </a:r>
            <a:r>
              <a:rPr kumimoji="0" lang="en-US" sz="1500" b="0" i="0" u="none" strike="noStrike" kern="1200" cap="none" spc="0" normalizeH="0" baseline="0" noProof="0" dirty="0">
                <a:ln>
                  <a:noFill/>
                </a:ln>
                <a:solidFill>
                  <a:srgbClr val="0000FF"/>
                </a:solidFill>
                <a:effectLst/>
                <a:uLnTx/>
                <a:uFillTx/>
                <a:latin typeface="Calibri"/>
                <a:ea typeface="+mn-ea"/>
                <a:cs typeface="+mn-cs"/>
              </a:rPr>
              <a:t>Adaptive-Latency DRAM: Optimizing DRAM Timing for the Common-Case</a:t>
            </a:r>
            <a:r>
              <a:rPr kumimoji="0" lang="en-US" sz="1500" b="0" i="0" u="none" strike="noStrike" kern="1200" cap="none" spc="0" normalizeH="0" baseline="0" noProof="0" dirty="0">
                <a:ln>
                  <a:noFill/>
                </a:ln>
                <a:solidFill>
                  <a:prstClr val="black"/>
                </a:solidFill>
                <a:effectLst/>
                <a:uLnTx/>
                <a:uFillTx/>
                <a:latin typeface="Calibri"/>
                <a:ea typeface="+mn-ea"/>
                <a:cs typeface="+mn-cs"/>
              </a:rPr>
              <a:t>,” HPCA 2015.</a:t>
            </a:r>
          </a:p>
        </p:txBody>
      </p:sp>
    </p:spTree>
    <p:extLst>
      <p:ext uri="{BB962C8B-B14F-4D97-AF65-F5344CB8AC3E}">
        <p14:creationId xmlns:p14="http://schemas.microsoft.com/office/powerpoint/2010/main" val="3567439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Title 1"/>
          <p:cNvSpPr>
            <a:spLocks noGrp="1"/>
          </p:cNvSpPr>
          <p:nvPr>
            <p:ph type="title"/>
          </p:nvPr>
        </p:nvSpPr>
        <p:spPr/>
        <p:txBody>
          <a:bodyPr/>
          <a:lstStyle/>
          <a:p>
            <a:r>
              <a:rPr lang="en-US" dirty="0">
                <a:latin typeface="Garamond" charset="0"/>
              </a:rPr>
              <a:t>Different Platforms, Different Goals</a:t>
            </a:r>
          </a:p>
        </p:txBody>
      </p:sp>
      <p:sp>
        <p:nvSpPr>
          <p:cNvPr id="145411"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017A1A1-9740-624C-9AC8-09C54EEEF760}"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
        <p:nvSpPr>
          <p:cNvPr id="145412" name="TextBox 4"/>
          <p:cNvSpPr txBox="1">
            <a:spLocks noChangeArrowheads="1"/>
          </p:cNvSpPr>
          <p:nvPr/>
        </p:nvSpPr>
        <p:spPr bwMode="auto">
          <a:xfrm>
            <a:off x="936104" y="6495147"/>
            <a:ext cx="5940152"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CH" sz="1000" b="0" i="0" u="none" strike="noStrike" kern="1200" cap="none" spc="0" normalizeH="0" baseline="0" noProof="0" dirty="0">
                <a:ln>
                  <a:noFill/>
                </a:ln>
                <a:solidFill>
                  <a:srgbClr val="000000"/>
                </a:solidFill>
                <a:effectLst/>
                <a:uLnTx/>
                <a:uFillTx/>
                <a:latin typeface="Calibri" charset="0"/>
                <a:ea typeface="ＭＳ Ｐゴシック" charset="0"/>
              </a:rPr>
              <a:t>Source: https://</a:t>
            </a:r>
            <a:r>
              <a:rPr kumimoji="0" lang="de-CH" sz="1000" b="0" i="0" u="none" strike="noStrike" kern="1200" cap="none" spc="0" normalizeH="0" baseline="0" noProof="0" dirty="0" err="1">
                <a:ln>
                  <a:noFill/>
                </a:ln>
                <a:solidFill>
                  <a:srgbClr val="000000"/>
                </a:solidFill>
                <a:effectLst/>
                <a:uLnTx/>
                <a:uFillTx/>
                <a:latin typeface="Calibri" charset="0"/>
                <a:ea typeface="ＭＳ Ｐゴシック" charset="0"/>
              </a:rPr>
              <a:t>fossbytes.com</a:t>
            </a:r>
            <a:r>
              <a:rPr kumimoji="0" lang="de-CH" sz="1000" b="0" i="0" u="none" strike="noStrike" kern="1200" cap="none" spc="0" normalizeH="0" baseline="0" noProof="0" dirty="0">
                <a:ln>
                  <a:noFill/>
                </a:ln>
                <a:solidFill>
                  <a:srgbClr val="000000"/>
                </a:solidFill>
                <a:effectLst/>
                <a:uLnTx/>
                <a:uFillTx/>
                <a:latin typeface="Calibri" charset="0"/>
                <a:ea typeface="ＭＳ Ｐゴシック" charset="0"/>
              </a:rPr>
              <a:t>/</a:t>
            </a:r>
            <a:r>
              <a:rPr kumimoji="0" lang="de-CH" sz="1000" b="0" i="0" u="none" strike="noStrike" kern="1200" cap="none" spc="0" normalizeH="0" baseline="0" noProof="0" dirty="0" err="1">
                <a:ln>
                  <a:noFill/>
                </a:ln>
                <a:solidFill>
                  <a:srgbClr val="000000"/>
                </a:solidFill>
                <a:effectLst/>
                <a:uLnTx/>
                <a:uFillTx/>
                <a:latin typeface="Calibri" charset="0"/>
                <a:ea typeface="ＭＳ Ｐゴシック" charset="0"/>
              </a:rPr>
              <a:t>wp</a:t>
            </a:r>
            <a:r>
              <a:rPr kumimoji="0" lang="de-CH" sz="1000" b="0" i="0" u="none" strike="noStrike" kern="1200" cap="none" spc="0" normalizeH="0" baseline="0" noProof="0" dirty="0">
                <a:ln>
                  <a:noFill/>
                </a:ln>
                <a:solidFill>
                  <a:srgbClr val="000000"/>
                </a:solidFill>
                <a:effectLst/>
                <a:uLnTx/>
                <a:uFillTx/>
                <a:latin typeface="Calibri" charset="0"/>
                <a:ea typeface="ＭＳ Ｐゴシック" charset="0"/>
              </a:rPr>
              <a:t>-content/</a:t>
            </a:r>
            <a:r>
              <a:rPr kumimoji="0" lang="de-CH" sz="1000" b="0" i="0" u="none" strike="noStrike" kern="1200" cap="none" spc="0" normalizeH="0" baseline="0" noProof="0" dirty="0" err="1">
                <a:ln>
                  <a:noFill/>
                </a:ln>
                <a:solidFill>
                  <a:srgbClr val="000000"/>
                </a:solidFill>
                <a:effectLst/>
                <a:uLnTx/>
                <a:uFillTx/>
                <a:latin typeface="Calibri" charset="0"/>
                <a:ea typeface="ＭＳ Ｐゴシック" charset="0"/>
              </a:rPr>
              <a:t>uploads</a:t>
            </a:r>
            <a:r>
              <a:rPr kumimoji="0" lang="de-CH" sz="1000" b="0" i="0" u="none" strike="noStrike" kern="1200" cap="none" spc="0" normalizeH="0" baseline="0" noProof="0" dirty="0">
                <a:ln>
                  <a:noFill/>
                </a:ln>
                <a:solidFill>
                  <a:srgbClr val="000000"/>
                </a:solidFill>
                <a:effectLst/>
                <a:uLnTx/>
                <a:uFillTx/>
                <a:latin typeface="Calibri" charset="0"/>
                <a:ea typeface="ＭＳ Ｐゴシック" charset="0"/>
              </a:rPr>
              <a:t>/2015/06/Supercomputer-TIANHE2-china.jpg</a:t>
            </a:r>
          </a:p>
        </p:txBody>
      </p:sp>
      <p:pic>
        <p:nvPicPr>
          <p:cNvPr id="2" name="Picture 1" descr="Supercomputer-TIANHE2-chin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16483"/>
            <a:ext cx="9144000" cy="4976813"/>
          </a:xfrm>
          <a:prstGeom prst="rect">
            <a:avLst/>
          </a:prstGeom>
        </p:spPr>
      </p:pic>
    </p:spTree>
    <p:extLst>
      <p:ext uri="{BB962C8B-B14F-4D97-AF65-F5344CB8AC3E}">
        <p14:creationId xmlns:p14="http://schemas.microsoft.com/office/powerpoint/2010/main" val="2004683095"/>
      </p:ext>
    </p:extLst>
  </p:cSld>
  <p:clrMapOvr>
    <a:masterClrMapping/>
  </p:clrMapOvr>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76200" y="152401"/>
            <a:ext cx="9296400" cy="76199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libri"/>
                <a:ea typeface="+mj-ea"/>
                <a:cs typeface="+mj-cs"/>
              </a:rPr>
              <a:t>AL-DRAM: Real System Evaluation</a:t>
            </a:r>
          </a:p>
        </p:txBody>
      </p:sp>
      <p:sp>
        <p:nvSpPr>
          <p:cNvPr id="8" name="Content Placeholder 2"/>
          <p:cNvSpPr txBox="1">
            <a:spLocks/>
          </p:cNvSpPr>
          <p:nvPr/>
        </p:nvSpPr>
        <p:spPr>
          <a:xfrm>
            <a:off x="381000" y="1066800"/>
            <a:ext cx="8382000" cy="5105400"/>
          </a:xfrm>
          <a:prstGeom prst="rect">
            <a:avLst/>
          </a:prstGeom>
        </p:spPr>
        <p:txBody>
          <a:bodyPr vert="horz" lIns="91440" tIns="45720" rIns="91440" bIns="45720" rtlCol="0">
            <a:noAutofit/>
          </a:bodyPr>
          <a:lstStyle>
            <a:lvl1pPr marL="285750" indent="-28575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j-lt"/>
                <a:ea typeface="+mn-ea"/>
                <a:cs typeface="+mn-cs"/>
              </a:defRPr>
            </a:lvl1pPr>
            <a:lvl2pPr marL="742950" indent="-285750" algn="l" defTabSz="914400" rtl="0" eaLnBrk="1" latinLnBrk="0" hangingPunct="1">
              <a:lnSpc>
                <a:spcPct val="90000"/>
              </a:lnSpc>
              <a:spcBef>
                <a:spcPts val="500"/>
              </a:spcBef>
              <a:buFont typeface="Calibri Light" panose="020F0302020204030204" pitchFamily="34" charset="0"/>
              <a:buChar char="–"/>
              <a:defRPr sz="32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100000"/>
              </a:lnSpc>
              <a:spcBef>
                <a:spcPts val="3000"/>
              </a:spcBef>
              <a:spcAft>
                <a:spcPts val="0"/>
              </a:spcAft>
              <a:buClrTx/>
              <a:buSzTx/>
              <a:buFont typeface="Arial" panose="020B0604020202020204" pitchFamily="34" charset="0"/>
              <a:buChar char="•"/>
              <a:tabLst/>
              <a:defRPr/>
            </a:pPr>
            <a:r>
              <a:rPr kumimoji="0" lang="en-US" sz="3600" b="0" i="1" u="none" strike="noStrike" kern="1200" cap="none" spc="0" normalizeH="0" baseline="0" noProof="0" dirty="0">
                <a:ln>
                  <a:noFill/>
                </a:ln>
                <a:solidFill>
                  <a:prstClr val="black"/>
                </a:solidFill>
                <a:effectLst/>
                <a:uLnTx/>
                <a:uFillTx/>
                <a:latin typeface="Calibri Light"/>
                <a:ea typeface="+mn-ea"/>
                <a:cs typeface="+mn-cs"/>
              </a:rPr>
              <a:t>System</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3200" b="0" i="1" u="none" strike="noStrike" kern="1200" cap="none" spc="0" normalizeH="0" baseline="0" noProof="0" dirty="0">
                <a:ln>
                  <a:noFill/>
                </a:ln>
                <a:solidFill>
                  <a:prstClr val="black"/>
                </a:solidFill>
                <a:effectLst/>
                <a:uLnTx/>
                <a:uFillTx/>
                <a:latin typeface="Calibri Light"/>
                <a:ea typeface="+mn-ea"/>
                <a:cs typeface="+mn-cs"/>
              </a:rPr>
              <a:t>CPU: AMD 4386 ( 8 Cores, 3.1GHz, 8MB LLC)</a:t>
            </a:r>
            <a:endParaRPr kumimoji="0" lang="en-US" sz="3200" b="1" i="1" u="none" strike="noStrike" kern="1200" cap="none" spc="0" normalizeH="0" baseline="0" noProof="0" dirty="0">
              <a:ln>
                <a:noFill/>
              </a:ln>
              <a:solidFill>
                <a:prstClr val="black"/>
              </a:solidFill>
              <a:effectLst/>
              <a:uLnTx/>
              <a:uFillTx/>
              <a:latin typeface="Calibri Light"/>
              <a:ea typeface="+mn-ea"/>
              <a:cs typeface="+mn-cs"/>
            </a:endParaRP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Light"/>
                <a:ea typeface="+mn-ea"/>
                <a:cs typeface="+mn-cs"/>
              </a:rPr>
              <a:t>DRAM: 4GByte DDR3-1600 (800Mhz Clock)</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Light"/>
                <a:ea typeface="+mn-ea"/>
                <a:cs typeface="+mn-cs"/>
              </a:rPr>
              <a:t>OS: Linux</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Light"/>
                <a:ea typeface="+mn-ea"/>
                <a:cs typeface="+mn-cs"/>
              </a:rPr>
              <a:t>Storage: 128GByte SSD</a:t>
            </a:r>
          </a:p>
          <a:p>
            <a:pPr marL="457200" marR="0" lvl="0" indent="-457200" algn="l" defTabSz="914400" rtl="0" eaLnBrk="1" fontAlgn="auto" latinLnBrk="0" hangingPunct="1">
              <a:lnSpc>
                <a:spcPct val="100000"/>
              </a:lnSpc>
              <a:spcBef>
                <a:spcPts val="3000"/>
              </a:spcBef>
              <a:spcAft>
                <a:spcPts val="0"/>
              </a:spcAft>
              <a:buClrTx/>
              <a:buSzTx/>
              <a:buFont typeface="Arial" panose="020B0604020202020204" pitchFamily="34" charset="0"/>
              <a:buChar char="•"/>
              <a:tabLst/>
              <a:defRPr/>
            </a:pPr>
            <a:r>
              <a:rPr kumimoji="0" lang="en-US" sz="3600" b="0" i="1" u="none" strike="noStrike" kern="1200" cap="none" spc="0" normalizeH="0" baseline="0" noProof="0" dirty="0">
                <a:ln>
                  <a:noFill/>
                </a:ln>
                <a:solidFill>
                  <a:prstClr val="black"/>
                </a:solidFill>
                <a:effectLst/>
                <a:uLnTx/>
                <a:uFillTx/>
                <a:latin typeface="Calibri Light"/>
                <a:ea typeface="+mn-ea"/>
                <a:cs typeface="+mn-cs"/>
              </a:rPr>
              <a:t>Workload</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3200" b="0" i="1" u="none" strike="noStrike" kern="1200" cap="none" spc="0" normalizeH="0" baseline="0" noProof="0" dirty="0">
                <a:ln>
                  <a:noFill/>
                </a:ln>
                <a:solidFill>
                  <a:prstClr val="black"/>
                </a:solidFill>
                <a:effectLst/>
                <a:uLnTx/>
                <a:uFillTx/>
                <a:latin typeface="Calibri Light"/>
                <a:ea typeface="+mn-ea"/>
                <a:cs typeface="+mn-cs"/>
              </a:rPr>
              <a:t>35 applications from SPEC, STREAM, Parsec, </a:t>
            </a:r>
            <a:r>
              <a:rPr kumimoji="0" lang="en-US" sz="3200" b="0" i="1" u="none" strike="noStrike" kern="1200" cap="none" spc="0" normalizeH="0" baseline="0" noProof="0" dirty="0" err="1">
                <a:ln>
                  <a:noFill/>
                </a:ln>
                <a:solidFill>
                  <a:prstClr val="black"/>
                </a:solidFill>
                <a:effectLst/>
                <a:uLnTx/>
                <a:uFillTx/>
                <a:latin typeface="Calibri Light"/>
                <a:ea typeface="+mn-ea"/>
                <a:cs typeface="+mn-cs"/>
              </a:rPr>
              <a:t>Memcached</a:t>
            </a:r>
            <a:r>
              <a:rPr kumimoji="0" lang="en-US" sz="3200" b="0" i="1" u="none" strike="noStrike" kern="1200" cap="none" spc="0" normalizeH="0" baseline="0" noProof="0" dirty="0">
                <a:ln>
                  <a:noFill/>
                </a:ln>
                <a:solidFill>
                  <a:prstClr val="black"/>
                </a:solidFill>
                <a:effectLst/>
                <a:uLnTx/>
                <a:uFillTx/>
                <a:latin typeface="Calibri Light"/>
                <a:ea typeface="+mn-ea"/>
                <a:cs typeface="+mn-cs"/>
              </a:rPr>
              <a:t>, Apache, GUPS</a:t>
            </a:r>
          </a:p>
        </p:txBody>
      </p:sp>
      <p:pic>
        <p:nvPicPr>
          <p:cNvPr id="5" name="Picture 4"/>
          <p:cNvPicPr>
            <a:picLocks noChangeAspect="1"/>
          </p:cNvPicPr>
          <p:nvPr/>
        </p:nvPicPr>
        <p:blipFill>
          <a:blip r:embed="rId2"/>
          <a:stretch>
            <a:fillRect/>
          </a:stretch>
        </p:blipFill>
        <p:spPr>
          <a:xfrm>
            <a:off x="5095374" y="2743200"/>
            <a:ext cx="4048626" cy="2057400"/>
          </a:xfrm>
          <a:prstGeom prst="rect">
            <a:avLst/>
          </a:prstGeom>
        </p:spPr>
      </p:pic>
      <p:sp>
        <p:nvSpPr>
          <p:cNvPr id="3" name="Oval 2"/>
          <p:cNvSpPr/>
          <p:nvPr/>
        </p:nvSpPr>
        <p:spPr>
          <a:xfrm>
            <a:off x="7031736" y="4151376"/>
            <a:ext cx="182880" cy="18288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3"/>
          <a:stretch>
            <a:fillRect/>
          </a:stretch>
        </p:blipFill>
        <p:spPr>
          <a:xfrm>
            <a:off x="76200" y="2286000"/>
            <a:ext cx="8943975" cy="4410075"/>
          </a:xfrm>
          <a:prstGeom prst="rect">
            <a:avLst/>
          </a:prstGeom>
          <a:ln w="50800">
            <a:solidFill>
              <a:schemeClr val="tx1"/>
            </a:solidFill>
          </a:ln>
        </p:spPr>
      </p:pic>
    </p:spTree>
    <p:extLst>
      <p:ext uri="{BB962C8B-B14F-4D97-AF65-F5344CB8AC3E}">
        <p14:creationId xmlns:p14="http://schemas.microsoft.com/office/powerpoint/2010/main" val="743481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xit" presetSubtype="0" fill="hold" nodeType="clickEffect">
                                  <p:stCondLst>
                                    <p:cond delay="0"/>
                                  </p:stCondLst>
                                  <p:childTnLst>
                                    <p:animEffect transition="out" filter="fade">
                                      <p:cBhvr>
                                        <p:cTn id="18" dur="500"/>
                                        <p:tgtEl>
                                          <p:spTgt spid="2"/>
                                        </p:tgtEl>
                                      </p:cBhvr>
                                    </p:animEffect>
                                    <p:anim calcmode="lin" valueType="num">
                                      <p:cBhvr>
                                        <p:cTn id="19" dur="500"/>
                                        <p:tgtEl>
                                          <p:spTgt spid="2"/>
                                        </p:tgtEl>
                                        <p:attrNameLst>
                                          <p:attrName>ppt_x</p:attrName>
                                        </p:attrNameLst>
                                      </p:cBhvr>
                                      <p:tavLst>
                                        <p:tav tm="0">
                                          <p:val>
                                            <p:strVal val="ppt_x"/>
                                          </p:val>
                                        </p:tav>
                                        <p:tav tm="100000">
                                          <p:val>
                                            <p:strVal val="ppt_x"/>
                                          </p:val>
                                        </p:tav>
                                      </p:tavLst>
                                    </p:anim>
                                    <p:anim calcmode="lin" valueType="num">
                                      <p:cBhvr>
                                        <p:cTn id="20" dur="500"/>
                                        <p:tgtEl>
                                          <p:spTgt spid="2"/>
                                        </p:tgtEl>
                                        <p:attrNameLst>
                                          <p:attrName>ppt_y</p:attrName>
                                        </p:attrNameLst>
                                      </p:cBhvr>
                                      <p:tavLst>
                                        <p:tav tm="0">
                                          <p:val>
                                            <p:strVal val="ppt_y"/>
                                          </p:val>
                                        </p:tav>
                                        <p:tav tm="100000">
                                          <p:val>
                                            <p:strVal val="ppt_y+.1"/>
                                          </p:val>
                                        </p:tav>
                                      </p:tavLst>
                                    </p:anim>
                                    <p:set>
                                      <p:cBhvr>
                                        <p:cTn id="21" dur="1" fill="hold">
                                          <p:stCondLst>
                                            <p:cond delay="499"/>
                                          </p:stCondLst>
                                        </p:cTn>
                                        <p:tgtEl>
                                          <p:spTgt spid="2"/>
                                        </p:tgtEl>
                                        <p:attrNameLst>
                                          <p:attrName>style.visibility</p:attrName>
                                        </p:attrNameLst>
                                      </p:cBhvr>
                                      <p:to>
                                        <p:strVal val="hidden"/>
                                      </p:to>
                                    </p:set>
                                  </p:childTnLst>
                                </p:cTn>
                              </p:par>
                            </p:childTnLst>
                          </p:cTn>
                        </p:par>
                        <p:par>
                          <p:cTn id="22" fill="hold">
                            <p:stCondLst>
                              <p:cond delay="500"/>
                            </p:stCondLst>
                            <p:childTnLst>
                              <p:par>
                                <p:cTn id="23" presetID="1" presetClass="entr" presetSubtype="0" fill="hold" nodeType="afterEffect">
                                  <p:stCondLst>
                                    <p:cond delay="0"/>
                                  </p:stCondLst>
                                  <p:childTnLst>
                                    <p:set>
                                      <p:cBhvr>
                                        <p:cTn id="24" dur="1" fill="hold">
                                          <p:stCondLst>
                                            <p:cond delay="0"/>
                                          </p:stCondLst>
                                        </p:cTn>
                                        <p:tgtEl>
                                          <p:spTgt spid="8">
                                            <p:txEl>
                                              <p:pRg st="2" end="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
                                            <p:txEl>
                                              <p:pRg st="5" end="5"/>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p:cNvGraphicFramePr>
            <a:graphicFrameLocks/>
          </p:cNvGraphicFramePr>
          <p:nvPr>
            <p:extLst/>
          </p:nvPr>
        </p:nvGraphicFramePr>
        <p:xfrm>
          <a:off x="461666" y="990601"/>
          <a:ext cx="8458200" cy="4267199"/>
        </p:xfrm>
        <a:graphic>
          <a:graphicData uri="http://schemas.openxmlformats.org/drawingml/2006/chart">
            <c:chart xmlns:c="http://schemas.openxmlformats.org/drawingml/2006/chart" xmlns:r="http://schemas.openxmlformats.org/officeDocument/2006/relationships" r:id="rId2"/>
          </a:graphicData>
        </a:graphic>
      </p:graphicFrame>
      <p:grpSp>
        <p:nvGrpSpPr>
          <p:cNvPr id="21" name="Group 20"/>
          <p:cNvGrpSpPr/>
          <p:nvPr/>
        </p:nvGrpSpPr>
        <p:grpSpPr>
          <a:xfrm>
            <a:off x="461666" y="990600"/>
            <a:ext cx="8458200" cy="4267199"/>
            <a:chOff x="461666" y="1143000"/>
            <a:chExt cx="8458200" cy="4267199"/>
          </a:xfrm>
        </p:grpSpPr>
        <p:graphicFrame>
          <p:nvGraphicFramePr>
            <p:cNvPr id="8" name="Chart 7"/>
            <p:cNvGraphicFramePr>
              <a:graphicFrameLocks/>
            </p:cNvGraphicFramePr>
            <p:nvPr>
              <p:extLst/>
            </p:nvPr>
          </p:nvGraphicFramePr>
          <p:xfrm>
            <a:off x="461666" y="1143000"/>
            <a:ext cx="8458200" cy="4267199"/>
          </p:xfrm>
          <a:graphic>
            <a:graphicData uri="http://schemas.openxmlformats.org/drawingml/2006/chart">
              <c:chart xmlns:c="http://schemas.openxmlformats.org/drawingml/2006/chart" xmlns:r="http://schemas.openxmlformats.org/officeDocument/2006/relationships" r:id="rId3"/>
            </a:graphicData>
          </a:graphic>
        </p:graphicFrame>
        <p:sp>
          <p:nvSpPr>
            <p:cNvPr id="19" name="TextBox 54"/>
            <p:cNvSpPr txBox="1"/>
            <p:nvPr/>
          </p:nvSpPr>
          <p:spPr>
            <a:xfrm>
              <a:off x="6977768" y="3010335"/>
              <a:ext cx="990624" cy="43090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srgbClr val="4472C4"/>
                  </a:solidFill>
                  <a:effectLst/>
                  <a:uLnTx/>
                  <a:uFillTx/>
                  <a:latin typeface="Calibri Light"/>
                  <a:ea typeface="+mn-ea"/>
                  <a:cs typeface="+mn-cs"/>
                </a:rPr>
                <a:t>1.4%</a:t>
              </a:r>
            </a:p>
          </p:txBody>
        </p:sp>
        <p:sp>
          <p:nvSpPr>
            <p:cNvPr id="20" name="TextBox 54"/>
            <p:cNvSpPr txBox="1"/>
            <p:nvPr/>
          </p:nvSpPr>
          <p:spPr>
            <a:xfrm>
              <a:off x="7606889" y="2624282"/>
              <a:ext cx="990624" cy="430859"/>
            </a:xfrm>
            <a:prstGeom prst="rect">
              <a:avLst/>
            </a:prstGeom>
            <a:no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srgbClr val="4472C4"/>
                  </a:solidFill>
                  <a:effectLst/>
                  <a:uLnTx/>
                  <a:uFillTx/>
                  <a:latin typeface="Calibri Light"/>
                  <a:ea typeface="+mn-ea"/>
                  <a:cs typeface="+mn-cs"/>
                </a:rPr>
                <a:t>6.7%</a:t>
              </a:r>
            </a:p>
          </p:txBody>
        </p:sp>
      </p:grpSp>
      <p:grpSp>
        <p:nvGrpSpPr>
          <p:cNvPr id="18" name="Group 17"/>
          <p:cNvGrpSpPr/>
          <p:nvPr/>
        </p:nvGrpSpPr>
        <p:grpSpPr>
          <a:xfrm>
            <a:off x="461666" y="990600"/>
            <a:ext cx="8458200" cy="4267199"/>
            <a:chOff x="461666" y="1143000"/>
            <a:chExt cx="8458200" cy="4267199"/>
          </a:xfrm>
        </p:grpSpPr>
        <p:graphicFrame>
          <p:nvGraphicFramePr>
            <p:cNvPr id="11" name="Chart 10"/>
            <p:cNvGraphicFramePr>
              <a:graphicFrameLocks/>
            </p:cNvGraphicFramePr>
            <p:nvPr>
              <p:extLst/>
            </p:nvPr>
          </p:nvGraphicFramePr>
          <p:xfrm>
            <a:off x="461666" y="1143000"/>
            <a:ext cx="8458200" cy="4267199"/>
          </p:xfrm>
          <a:graphic>
            <a:graphicData uri="http://schemas.openxmlformats.org/drawingml/2006/chart">
              <c:chart xmlns:c="http://schemas.openxmlformats.org/drawingml/2006/chart" xmlns:r="http://schemas.openxmlformats.org/officeDocument/2006/relationships" r:id="rId4"/>
            </a:graphicData>
          </a:graphic>
        </p:graphicFrame>
        <p:sp>
          <p:nvSpPr>
            <p:cNvPr id="17" name="TextBox 54"/>
            <p:cNvSpPr txBox="1"/>
            <p:nvPr/>
          </p:nvSpPr>
          <p:spPr>
            <a:xfrm>
              <a:off x="7924800" y="2723778"/>
              <a:ext cx="914416" cy="430901"/>
            </a:xfrm>
            <a:prstGeom prst="rect">
              <a:avLst/>
            </a:prstGeom>
            <a:no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srgbClr val="4472C4"/>
                  </a:solidFill>
                  <a:effectLst/>
                  <a:uLnTx/>
                  <a:uFillTx/>
                  <a:latin typeface="Calibri Light"/>
                  <a:ea typeface="+mn-ea"/>
                  <a:cs typeface="+mn-cs"/>
                </a:rPr>
                <a:t>5.0%</a:t>
              </a:r>
            </a:p>
          </p:txBody>
        </p:sp>
      </p:grpSp>
      <p:sp>
        <p:nvSpPr>
          <p:cNvPr id="7" name="Title 1"/>
          <p:cNvSpPr txBox="1">
            <a:spLocks/>
          </p:cNvSpPr>
          <p:nvPr/>
        </p:nvSpPr>
        <p:spPr>
          <a:xfrm>
            <a:off x="0" y="152401"/>
            <a:ext cx="9144000" cy="76199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libri"/>
                <a:ea typeface="+mj-ea"/>
                <a:cs typeface="+mj-cs"/>
              </a:rPr>
              <a:t>AL-DRAM: Single-Core Evaluation</a:t>
            </a:r>
          </a:p>
        </p:txBody>
      </p:sp>
      <p:sp>
        <p:nvSpPr>
          <p:cNvPr id="4" name="TextBox 54"/>
          <p:cNvSpPr txBox="1"/>
          <p:nvPr/>
        </p:nvSpPr>
        <p:spPr>
          <a:xfrm>
            <a:off x="3585866" y="1567190"/>
            <a:ext cx="1524000" cy="261610"/>
          </a:xfrm>
          <a:prstGeom prst="rect">
            <a:avLst/>
          </a:prstGeom>
          <a:solidFill>
            <a:schemeClr val="bg1"/>
          </a:solid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1" u="none" strike="noStrike" kern="1200" cap="none" spc="0" normalizeH="0" baseline="0" noProof="0" dirty="0">
              <a:ln>
                <a:noFill/>
              </a:ln>
              <a:solidFill>
                <a:srgbClr val="0000FF"/>
              </a:solidFill>
              <a:effectLst/>
              <a:uLnTx/>
              <a:uFillTx/>
              <a:latin typeface="Calibri Light"/>
              <a:ea typeface="+mn-ea"/>
              <a:cs typeface="+mn-cs"/>
            </a:endParaRPr>
          </a:p>
        </p:txBody>
      </p:sp>
      <p:sp>
        <p:nvSpPr>
          <p:cNvPr id="12" name="TextBox 54"/>
          <p:cNvSpPr txBox="1"/>
          <p:nvPr/>
        </p:nvSpPr>
        <p:spPr>
          <a:xfrm>
            <a:off x="3357266" y="1524000"/>
            <a:ext cx="2057400" cy="261610"/>
          </a:xfrm>
          <a:prstGeom prst="rect">
            <a:avLst/>
          </a:prstGeom>
          <a:solidFill>
            <a:schemeClr val="bg1"/>
          </a:solid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1" u="none" strike="noStrike" kern="1200" cap="none" spc="0" normalizeH="0" baseline="0" noProof="0" dirty="0">
              <a:ln>
                <a:noFill/>
              </a:ln>
              <a:solidFill>
                <a:srgbClr val="0000FF"/>
              </a:solidFill>
              <a:effectLst/>
              <a:uLnTx/>
              <a:uFillTx/>
              <a:latin typeface="Calibri Light"/>
              <a:ea typeface="+mn-ea"/>
              <a:cs typeface="+mn-cs"/>
            </a:endParaRPr>
          </a:p>
        </p:txBody>
      </p:sp>
      <p:sp>
        <p:nvSpPr>
          <p:cNvPr id="13" name="Punchline"/>
          <p:cNvSpPr txBox="1"/>
          <p:nvPr/>
        </p:nvSpPr>
        <p:spPr>
          <a:xfrm>
            <a:off x="-152400" y="5566750"/>
            <a:ext cx="9448800" cy="670562"/>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0000FF"/>
                </a:solidFill>
                <a:effectLst/>
                <a:uLnTx/>
                <a:uFillTx/>
                <a:latin typeface="Calibri Light"/>
                <a:ea typeface="+mn-ea"/>
                <a:cs typeface="+mn-cs"/>
              </a:rPr>
              <a:t>AL-DRAM </a:t>
            </a:r>
            <a:r>
              <a:rPr kumimoji="0" lang="en-US" sz="3600" b="1" i="1" u="none" strike="noStrike" kern="1200" cap="none" spc="0" normalizeH="0" baseline="0" noProof="0" dirty="0">
                <a:ln>
                  <a:noFill/>
                </a:ln>
                <a:solidFill>
                  <a:srgbClr val="0000FF"/>
                </a:solidFill>
                <a:effectLst/>
                <a:uLnTx/>
                <a:uFillTx/>
                <a:latin typeface="Calibri Light"/>
                <a:ea typeface="+mn-ea"/>
                <a:cs typeface="+mn-cs"/>
              </a:rPr>
              <a:t>improves single-core performance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0000FF"/>
                </a:solidFill>
                <a:effectLst/>
                <a:uLnTx/>
                <a:uFillTx/>
                <a:latin typeface="Calibri Light"/>
                <a:ea typeface="+mn-ea"/>
                <a:cs typeface="+mn-cs"/>
              </a:rPr>
              <a:t>on a real system</a:t>
            </a:r>
          </a:p>
        </p:txBody>
      </p:sp>
      <p:sp>
        <p:nvSpPr>
          <p:cNvPr id="9" name="TextBox 8"/>
          <p:cNvSpPr txBox="1"/>
          <p:nvPr/>
        </p:nvSpPr>
        <p:spPr>
          <a:xfrm rot="16200000">
            <a:off x="-1559868" y="2626666"/>
            <a:ext cx="358140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Calibri Light"/>
                <a:ea typeface="+mn-ea"/>
                <a:cs typeface="+mn-cs"/>
              </a:rPr>
              <a:t>Performance Improvement</a:t>
            </a:r>
          </a:p>
        </p:txBody>
      </p:sp>
      <p:cxnSp>
        <p:nvCxnSpPr>
          <p:cNvPr id="3" name="Straight Connector 2"/>
          <p:cNvCxnSpPr/>
          <p:nvPr/>
        </p:nvCxnSpPr>
        <p:spPr>
          <a:xfrm>
            <a:off x="6858000" y="838200"/>
            <a:ext cx="0" cy="4343400"/>
          </a:xfrm>
          <a:prstGeom prst="line">
            <a:avLst/>
          </a:prstGeom>
          <a:ln w="127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858000" y="914400"/>
            <a:ext cx="2286000"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Light"/>
                <a:ea typeface="+mn-ea"/>
                <a:cs typeface="+mn-cs"/>
              </a:rPr>
              <a:t>Average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Light"/>
                <a:ea typeface="+mn-ea"/>
                <a:cs typeface="+mn-cs"/>
              </a:rPr>
              <a:t>Improvement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Calibri Light"/>
              <a:ea typeface="+mn-ea"/>
              <a:cs typeface="+mn-cs"/>
            </a:endParaRPr>
          </a:p>
        </p:txBody>
      </p:sp>
      <p:sp>
        <p:nvSpPr>
          <p:cNvPr id="23" name="TextBox 22"/>
          <p:cNvSpPr txBox="1"/>
          <p:nvPr/>
        </p:nvSpPr>
        <p:spPr>
          <a:xfrm rot="16200000">
            <a:off x="7622234" y="4188768"/>
            <a:ext cx="2133599" cy="461665"/>
          </a:xfrm>
          <a:prstGeom prst="rect">
            <a:avLst/>
          </a:prstGeom>
          <a:solidFill>
            <a:schemeClr val="bg1"/>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Light"/>
                <a:ea typeface="+mn-ea"/>
                <a:cs typeface="+mn-cs"/>
              </a:rPr>
              <a:t>all-35-workload</a:t>
            </a:r>
          </a:p>
        </p:txBody>
      </p:sp>
    </p:spTree>
    <p:extLst>
      <p:ext uri="{BB962C8B-B14F-4D97-AF65-F5344CB8AC3E}">
        <p14:creationId xmlns:p14="http://schemas.microsoft.com/office/powerpoint/2010/main" val="205627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p:cNvGraphicFramePr>
            <a:graphicFrameLocks/>
          </p:cNvGraphicFramePr>
          <p:nvPr>
            <p:extLst/>
          </p:nvPr>
        </p:nvGraphicFramePr>
        <p:xfrm>
          <a:off x="461666" y="990600"/>
          <a:ext cx="8458200" cy="4267199"/>
        </p:xfrm>
        <a:graphic>
          <a:graphicData uri="http://schemas.openxmlformats.org/drawingml/2006/chart">
            <c:chart xmlns:c="http://schemas.openxmlformats.org/drawingml/2006/chart" xmlns:r="http://schemas.openxmlformats.org/officeDocument/2006/relationships" r:id="rId3"/>
          </a:graphicData>
        </a:graphic>
      </p:graphicFrame>
      <p:sp>
        <p:nvSpPr>
          <p:cNvPr id="22" name="TextBox 54"/>
          <p:cNvSpPr txBox="1"/>
          <p:nvPr/>
        </p:nvSpPr>
        <p:spPr>
          <a:xfrm>
            <a:off x="3357266" y="1567190"/>
            <a:ext cx="1752600" cy="261610"/>
          </a:xfrm>
          <a:prstGeom prst="rect">
            <a:avLst/>
          </a:prstGeom>
          <a:solidFill>
            <a:schemeClr val="bg1"/>
          </a:solid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1" u="none" strike="noStrike" kern="1200" cap="none" spc="0" normalizeH="0" baseline="0" noProof="0" dirty="0">
              <a:ln>
                <a:noFill/>
              </a:ln>
              <a:solidFill>
                <a:srgbClr val="0000FF"/>
              </a:solidFill>
              <a:effectLst/>
              <a:uLnTx/>
              <a:uFillTx/>
              <a:latin typeface="Calibri Light"/>
              <a:ea typeface="+mn-ea"/>
              <a:cs typeface="+mn-cs"/>
            </a:endParaRPr>
          </a:p>
        </p:txBody>
      </p:sp>
      <p:graphicFrame>
        <p:nvGraphicFramePr>
          <p:cNvPr id="13" name="Chart 12"/>
          <p:cNvGraphicFramePr>
            <a:graphicFrameLocks/>
          </p:cNvGraphicFramePr>
          <p:nvPr>
            <p:extLst/>
          </p:nvPr>
        </p:nvGraphicFramePr>
        <p:xfrm>
          <a:off x="461666" y="990601"/>
          <a:ext cx="8458200" cy="4267199"/>
        </p:xfrm>
        <a:graphic>
          <a:graphicData uri="http://schemas.openxmlformats.org/drawingml/2006/chart">
            <c:chart xmlns:c="http://schemas.openxmlformats.org/drawingml/2006/chart" xmlns:r="http://schemas.openxmlformats.org/officeDocument/2006/relationships" r:id="rId4"/>
          </a:graphicData>
        </a:graphic>
      </p:graphicFrame>
      <p:grpSp>
        <p:nvGrpSpPr>
          <p:cNvPr id="2" name="Group 1"/>
          <p:cNvGrpSpPr/>
          <p:nvPr/>
        </p:nvGrpSpPr>
        <p:grpSpPr>
          <a:xfrm>
            <a:off x="461666" y="990600"/>
            <a:ext cx="8458200" cy="4267199"/>
            <a:chOff x="461666" y="1143000"/>
            <a:chExt cx="8458200" cy="4267199"/>
          </a:xfrm>
        </p:grpSpPr>
        <p:graphicFrame>
          <p:nvGraphicFramePr>
            <p:cNvPr id="14" name="Chart 13"/>
            <p:cNvGraphicFramePr>
              <a:graphicFrameLocks/>
            </p:cNvGraphicFramePr>
            <p:nvPr>
              <p:extLst/>
            </p:nvPr>
          </p:nvGraphicFramePr>
          <p:xfrm>
            <a:off x="461666" y="1143000"/>
            <a:ext cx="8458200" cy="4267199"/>
          </p:xfrm>
          <a:graphic>
            <a:graphicData uri="http://schemas.openxmlformats.org/drawingml/2006/chart">
              <c:chart xmlns:c="http://schemas.openxmlformats.org/drawingml/2006/chart" xmlns:r="http://schemas.openxmlformats.org/officeDocument/2006/relationships" r:id="rId5"/>
            </a:graphicData>
          </a:graphic>
        </p:graphicFrame>
        <p:sp>
          <p:nvSpPr>
            <p:cNvPr id="20" name="TextBox 54"/>
            <p:cNvSpPr txBox="1"/>
            <p:nvPr/>
          </p:nvSpPr>
          <p:spPr>
            <a:xfrm>
              <a:off x="7548251" y="2020897"/>
              <a:ext cx="914416" cy="430902"/>
            </a:xfrm>
            <a:prstGeom prst="rect">
              <a:avLst/>
            </a:prstGeom>
            <a:no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srgbClr val="4472C4"/>
                  </a:solidFill>
                  <a:effectLst/>
                  <a:uLnTx/>
                  <a:uFillTx/>
                  <a:latin typeface="Calibri Light"/>
                  <a:ea typeface="+mn-ea"/>
                  <a:cs typeface="+mn-cs"/>
                </a:rPr>
                <a:t>14.0%</a:t>
              </a:r>
            </a:p>
          </p:txBody>
        </p:sp>
        <p:sp>
          <p:nvSpPr>
            <p:cNvPr id="21" name="TextBox 54"/>
            <p:cNvSpPr txBox="1"/>
            <p:nvPr/>
          </p:nvSpPr>
          <p:spPr>
            <a:xfrm>
              <a:off x="6858000" y="2884992"/>
              <a:ext cx="914416" cy="430902"/>
            </a:xfrm>
            <a:prstGeom prst="rect">
              <a:avLst/>
            </a:prstGeom>
            <a:no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srgbClr val="4472C4"/>
                  </a:solidFill>
                  <a:effectLst/>
                  <a:uLnTx/>
                  <a:uFillTx/>
                  <a:latin typeface="Calibri Light"/>
                  <a:ea typeface="+mn-ea"/>
                  <a:cs typeface="+mn-cs"/>
                </a:rPr>
                <a:t>2.9%</a:t>
              </a:r>
            </a:p>
          </p:txBody>
        </p:sp>
      </p:grpSp>
      <p:grpSp>
        <p:nvGrpSpPr>
          <p:cNvPr id="5" name="Group 4"/>
          <p:cNvGrpSpPr/>
          <p:nvPr/>
        </p:nvGrpSpPr>
        <p:grpSpPr>
          <a:xfrm>
            <a:off x="461666" y="990600"/>
            <a:ext cx="8610617" cy="4267199"/>
            <a:chOff x="461666" y="1143000"/>
            <a:chExt cx="8610617" cy="4267199"/>
          </a:xfrm>
        </p:grpSpPr>
        <p:graphicFrame>
          <p:nvGraphicFramePr>
            <p:cNvPr id="15" name="Chart 14"/>
            <p:cNvGraphicFramePr>
              <a:graphicFrameLocks/>
            </p:cNvGraphicFramePr>
            <p:nvPr>
              <p:extLst/>
            </p:nvPr>
          </p:nvGraphicFramePr>
          <p:xfrm>
            <a:off x="461666" y="1143000"/>
            <a:ext cx="8458200" cy="4267199"/>
          </p:xfrm>
          <a:graphic>
            <a:graphicData uri="http://schemas.openxmlformats.org/drawingml/2006/chart">
              <c:chart xmlns:c="http://schemas.openxmlformats.org/drawingml/2006/chart" xmlns:r="http://schemas.openxmlformats.org/officeDocument/2006/relationships" r:id="rId6"/>
            </a:graphicData>
          </a:graphic>
        </p:graphicFrame>
        <p:sp>
          <p:nvSpPr>
            <p:cNvPr id="19" name="TextBox 54"/>
            <p:cNvSpPr txBox="1"/>
            <p:nvPr/>
          </p:nvSpPr>
          <p:spPr>
            <a:xfrm>
              <a:off x="8157867" y="2312299"/>
              <a:ext cx="914416" cy="430901"/>
            </a:xfrm>
            <a:prstGeom prst="rect">
              <a:avLst/>
            </a:prstGeom>
            <a:no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srgbClr val="4472C4"/>
                  </a:solidFill>
                  <a:effectLst/>
                  <a:uLnTx/>
                  <a:uFillTx/>
                  <a:latin typeface="Calibri Light"/>
                  <a:ea typeface="+mn-ea"/>
                  <a:cs typeface="+mn-cs"/>
                </a:rPr>
                <a:t>10.4%</a:t>
              </a:r>
            </a:p>
          </p:txBody>
        </p:sp>
      </p:grpSp>
      <p:sp>
        <p:nvSpPr>
          <p:cNvPr id="7" name="Title 1"/>
          <p:cNvSpPr txBox="1">
            <a:spLocks/>
          </p:cNvSpPr>
          <p:nvPr/>
        </p:nvSpPr>
        <p:spPr>
          <a:xfrm>
            <a:off x="0" y="152401"/>
            <a:ext cx="9144000" cy="76199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libri"/>
                <a:ea typeface="+mj-ea"/>
                <a:cs typeface="+mj-cs"/>
              </a:rPr>
              <a:t>AL-DRAM: Multi-Core Evaluation</a:t>
            </a:r>
          </a:p>
        </p:txBody>
      </p:sp>
      <p:sp>
        <p:nvSpPr>
          <p:cNvPr id="16" name="Punchline"/>
          <p:cNvSpPr txBox="1"/>
          <p:nvPr/>
        </p:nvSpPr>
        <p:spPr>
          <a:xfrm>
            <a:off x="0" y="5229200"/>
            <a:ext cx="9144000" cy="1066802"/>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0000FF"/>
                </a:solidFill>
                <a:effectLst/>
                <a:uLnTx/>
                <a:uFillTx/>
                <a:latin typeface="Calibri Light"/>
                <a:ea typeface="+mn-ea"/>
                <a:cs typeface="+mn-cs"/>
              </a:rPr>
              <a:t>AL-DRAM provides higher performance 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srgbClr val="0000FF"/>
                </a:solidFill>
                <a:effectLst/>
                <a:uLnTx/>
                <a:uFillTx/>
                <a:latin typeface="Calibri Light"/>
                <a:ea typeface="+mn-ea"/>
                <a:cs typeface="+mn-cs"/>
              </a:rPr>
              <a:t>multi-programmed &amp; multi-threaded workloads</a:t>
            </a:r>
          </a:p>
        </p:txBody>
      </p:sp>
      <p:sp>
        <p:nvSpPr>
          <p:cNvPr id="10" name="TextBox 9"/>
          <p:cNvSpPr txBox="1"/>
          <p:nvPr/>
        </p:nvSpPr>
        <p:spPr>
          <a:xfrm rot="16200000">
            <a:off x="-1559868" y="2626666"/>
            <a:ext cx="358140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Calibri Light"/>
                <a:ea typeface="+mn-ea"/>
                <a:cs typeface="+mn-cs"/>
              </a:rPr>
              <a:t>Performance Improvement</a:t>
            </a:r>
          </a:p>
        </p:txBody>
      </p:sp>
      <p:cxnSp>
        <p:nvCxnSpPr>
          <p:cNvPr id="11" name="Straight Connector 10"/>
          <p:cNvCxnSpPr/>
          <p:nvPr/>
        </p:nvCxnSpPr>
        <p:spPr>
          <a:xfrm>
            <a:off x="6858000" y="838200"/>
            <a:ext cx="0" cy="4343400"/>
          </a:xfrm>
          <a:prstGeom prst="line">
            <a:avLst/>
          </a:prstGeom>
          <a:ln w="127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858000" y="914400"/>
            <a:ext cx="228600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Light"/>
                <a:ea typeface="+mn-ea"/>
                <a:cs typeface="+mn-cs"/>
              </a:rPr>
              <a:t>Average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Light"/>
                <a:ea typeface="+mn-ea"/>
                <a:cs typeface="+mn-cs"/>
              </a:rPr>
              <a:t>Improvement</a:t>
            </a:r>
          </a:p>
        </p:txBody>
      </p:sp>
      <p:sp>
        <p:nvSpPr>
          <p:cNvPr id="18" name="TextBox 17"/>
          <p:cNvSpPr txBox="1"/>
          <p:nvPr/>
        </p:nvSpPr>
        <p:spPr>
          <a:xfrm rot="16200000">
            <a:off x="7431733" y="4379268"/>
            <a:ext cx="2514600" cy="461665"/>
          </a:xfrm>
          <a:prstGeom prst="rect">
            <a:avLst/>
          </a:prstGeom>
          <a:solidFill>
            <a:schemeClr val="bg1"/>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Light"/>
                <a:ea typeface="+mn-ea"/>
                <a:cs typeface="+mn-cs"/>
              </a:rPr>
              <a:t>all-35-workload</a:t>
            </a:r>
          </a:p>
        </p:txBody>
      </p:sp>
    </p:spTree>
    <p:extLst>
      <p:ext uri="{BB962C8B-B14F-4D97-AF65-F5344CB8AC3E}">
        <p14:creationId xmlns:p14="http://schemas.microsoft.com/office/powerpoint/2010/main" val="4281125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AsOne/>
      </p:bldGraphic>
      <p:bldP spid="16" grpId="0"/>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Reducing Latency Also Reduces Energy</a:t>
            </a:r>
          </a:p>
        </p:txBody>
      </p:sp>
      <p:sp>
        <p:nvSpPr>
          <p:cNvPr id="3" name="Content Placeholder 2"/>
          <p:cNvSpPr>
            <a:spLocks noGrp="1"/>
          </p:cNvSpPr>
          <p:nvPr>
            <p:ph idx="1"/>
          </p:nvPr>
        </p:nvSpPr>
        <p:spPr>
          <a:xfrm>
            <a:off x="228600" y="1216496"/>
            <a:ext cx="8610600" cy="4876800"/>
          </a:xfrm>
        </p:spPr>
        <p:txBody>
          <a:bodyPr/>
          <a:lstStyle/>
          <a:p>
            <a:r>
              <a:rPr lang="en-US" dirty="0"/>
              <a:t>AL-DRAM reduces DRAM power consumption by 5.8%</a:t>
            </a:r>
          </a:p>
          <a:p>
            <a:endParaRPr lang="en-US" dirty="0"/>
          </a:p>
          <a:p>
            <a:r>
              <a:rPr lang="en-US" dirty="0"/>
              <a:t>Major reason: reduction in row activation time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163</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7580772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916832"/>
            <a:ext cx="9144000" cy="2088232"/>
          </a:xfrm>
        </p:spPr>
        <p:txBody>
          <a:bodyPr/>
          <a:lstStyle/>
          <a:p>
            <a:pPr marL="0" indent="0" algn="ctr">
              <a:buNone/>
            </a:pPr>
            <a:r>
              <a:rPr lang="en-US" sz="6400" dirty="0">
                <a:solidFill>
                  <a:srgbClr val="FF0000"/>
                </a:solidFill>
              </a:rPr>
              <a:t>Fundamentally</a:t>
            </a:r>
          </a:p>
          <a:p>
            <a:pPr marL="0" indent="0" algn="ctr">
              <a:buNone/>
            </a:pPr>
            <a:r>
              <a:rPr lang="en-US" sz="6400" dirty="0">
                <a:solidFill>
                  <a:srgbClr val="0000FF"/>
                </a:solidFill>
              </a:rPr>
              <a:t>Low-Latency</a:t>
            </a:r>
          </a:p>
          <a:p>
            <a:pPr marL="0" indent="0" algn="ctr">
              <a:buNone/>
            </a:pPr>
            <a:r>
              <a:rPr lang="en-US" sz="6400" dirty="0">
                <a:solidFill>
                  <a:srgbClr val="FF0000"/>
                </a:solidFill>
              </a:rPr>
              <a:t>Computing Architectures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164</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655821655"/>
      </p:ext>
    </p:extLst>
  </p:cSld>
  <p:clrMapOvr>
    <a:masterClrMapping/>
  </p:clrMapOvr>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itle 1"/>
          <p:cNvSpPr txBox="1">
            <a:spLocks/>
          </p:cNvSpPr>
          <p:nvPr/>
        </p:nvSpPr>
        <p:spPr>
          <a:xfrm>
            <a:off x="0" y="3717"/>
            <a:ext cx="9144000" cy="2962508"/>
          </a:xfrm>
          <a:prstGeom prst="rect">
            <a:avLst/>
          </a:prstGeom>
          <a:solidFill>
            <a:schemeClr val="accent6">
              <a:lumMod val="75000"/>
            </a:schemeClr>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6600" b="1" i="0" u="none" strike="noStrike" kern="1200" cap="none" spc="0" normalizeH="0" baseline="0" noProof="0" dirty="0">
              <a:ln>
                <a:noFill/>
              </a:ln>
              <a:solidFill>
                <a:srgbClr val="70AD47"/>
              </a:solidFill>
              <a:effectLst/>
              <a:uLnTx/>
              <a:uFillTx/>
              <a:latin typeface="Calibri Light" panose="020F0302020204030204"/>
              <a:ea typeface="+mj-ea"/>
              <a:cs typeface="+mj-cs"/>
            </a:endParaRPr>
          </a:p>
        </p:txBody>
      </p:sp>
      <p:sp>
        <p:nvSpPr>
          <p:cNvPr id="102" name="Title 1"/>
          <p:cNvSpPr>
            <a:spLocks noGrp="1"/>
          </p:cNvSpPr>
          <p:nvPr>
            <p:ph type="ctrTitle" idx="4294967295"/>
          </p:nvPr>
        </p:nvSpPr>
        <p:spPr>
          <a:xfrm>
            <a:off x="0" y="176130"/>
            <a:ext cx="9144000" cy="2473836"/>
          </a:xfrm>
          <a:prstGeom prst="rect">
            <a:avLst/>
          </a:prstGeom>
          <a:noFill/>
        </p:spPr>
        <p:txBody>
          <a:bodyPr anchor="ctr">
            <a:noAutofit/>
          </a:bodyPr>
          <a:lstStyle/>
          <a:p>
            <a:pPr algn="ctr">
              <a:lnSpc>
                <a:spcPct val="100000"/>
              </a:lnSpc>
            </a:pPr>
            <a:r>
              <a:rPr lang="en-US" sz="3400" b="1" i="1" dirty="0">
                <a:solidFill>
                  <a:schemeClr val="bg1">
                    <a:lumMod val="95000"/>
                  </a:schemeClr>
                </a:solidFill>
                <a:latin typeface="Cambria"/>
                <a:cs typeface="Cambria"/>
              </a:rPr>
              <a:t>D-</a:t>
            </a:r>
            <a:r>
              <a:rPr lang="en-US" sz="3400" b="1" i="1" dirty="0" err="1">
                <a:solidFill>
                  <a:schemeClr val="bg1">
                    <a:lumMod val="95000"/>
                  </a:schemeClr>
                </a:solidFill>
                <a:latin typeface="Cambria"/>
                <a:cs typeface="Cambria"/>
              </a:rPr>
              <a:t>RaNGe</a:t>
            </a:r>
            <a:r>
              <a:rPr lang="en-US" sz="3400" b="1" i="1" dirty="0">
                <a:solidFill>
                  <a:schemeClr val="bg1">
                    <a:lumMod val="95000"/>
                  </a:schemeClr>
                </a:solidFill>
                <a:latin typeface="Cambria"/>
                <a:cs typeface="Cambria"/>
              </a:rPr>
              <a:t>: </a:t>
            </a:r>
            <a:r>
              <a:rPr lang="en-US" sz="3400" b="1" dirty="0">
                <a:solidFill>
                  <a:schemeClr val="bg1">
                    <a:lumMod val="95000"/>
                  </a:schemeClr>
                </a:solidFill>
                <a:latin typeface="Cambria"/>
                <a:cs typeface="Cambria"/>
              </a:rPr>
              <a:t>Using Commodity DRAM Devices </a:t>
            </a:r>
            <a:br>
              <a:rPr lang="en-US" sz="3400" b="1" dirty="0">
                <a:solidFill>
                  <a:schemeClr val="bg1">
                    <a:lumMod val="95000"/>
                  </a:schemeClr>
                </a:solidFill>
                <a:latin typeface="Cambria"/>
                <a:cs typeface="Cambria"/>
              </a:rPr>
            </a:br>
            <a:r>
              <a:rPr lang="en-US" sz="3400" b="1" dirty="0">
                <a:solidFill>
                  <a:schemeClr val="bg1">
                    <a:lumMod val="95000"/>
                  </a:schemeClr>
                </a:solidFill>
                <a:latin typeface="Cambria"/>
                <a:cs typeface="Cambria"/>
              </a:rPr>
              <a:t>to Generate True Random Numbers </a:t>
            </a:r>
            <a:br>
              <a:rPr lang="en-US" sz="3400" b="1" dirty="0">
                <a:solidFill>
                  <a:schemeClr val="bg1">
                    <a:lumMod val="95000"/>
                  </a:schemeClr>
                </a:solidFill>
                <a:latin typeface="Cambria"/>
                <a:cs typeface="Cambria"/>
              </a:rPr>
            </a:br>
            <a:r>
              <a:rPr lang="en-US" sz="3400" b="1" dirty="0">
                <a:solidFill>
                  <a:schemeClr val="bg1">
                    <a:lumMod val="95000"/>
                  </a:schemeClr>
                </a:solidFill>
                <a:latin typeface="Cambria"/>
                <a:cs typeface="Cambria"/>
              </a:rPr>
              <a:t>with Low Latency and High Throughput</a:t>
            </a:r>
          </a:p>
        </p:txBody>
      </p:sp>
      <p:sp>
        <p:nvSpPr>
          <p:cNvPr id="103" name="Subtitle 2"/>
          <p:cNvSpPr>
            <a:spLocks noGrp="1"/>
          </p:cNvSpPr>
          <p:nvPr>
            <p:ph type="subTitle" idx="4294967295"/>
          </p:nvPr>
        </p:nvSpPr>
        <p:spPr>
          <a:xfrm>
            <a:off x="228600" y="3381681"/>
            <a:ext cx="8686800" cy="724829"/>
          </a:xfrm>
          <a:prstGeom prst="rect">
            <a:avLst/>
          </a:prstGeom>
        </p:spPr>
        <p:txBody>
          <a:bodyPr anchor="ctr">
            <a:noAutofit/>
          </a:bodyPr>
          <a:lstStyle/>
          <a:p>
            <a:pPr marL="0" indent="0" algn="ctr">
              <a:buNone/>
            </a:pPr>
            <a:r>
              <a:rPr lang="en-US" sz="2800" b="1" u="sng" dirty="0" err="1">
                <a:latin typeface="Cambria"/>
                <a:cs typeface="Cambria"/>
              </a:rPr>
              <a:t>Jeremie</a:t>
            </a:r>
            <a:r>
              <a:rPr lang="en-US" sz="2800" b="1" u="sng" dirty="0">
                <a:latin typeface="Cambria"/>
                <a:cs typeface="Cambria"/>
              </a:rPr>
              <a:t> S. Kim</a:t>
            </a:r>
            <a:r>
              <a:rPr lang="en-US" sz="2800" b="1" dirty="0">
                <a:latin typeface="Cambria"/>
                <a:cs typeface="Cambria"/>
              </a:rPr>
              <a:t>    </a:t>
            </a:r>
            <a:r>
              <a:rPr lang="en-US" sz="2800" b="1" dirty="0" err="1">
                <a:latin typeface="Cambria"/>
                <a:cs typeface="Cambria"/>
              </a:rPr>
              <a:t>Minesh</a:t>
            </a:r>
            <a:r>
              <a:rPr lang="en-US" sz="2800" b="1" dirty="0">
                <a:latin typeface="Cambria"/>
                <a:cs typeface="Cambria"/>
              </a:rPr>
              <a:t> Patel  </a:t>
            </a:r>
          </a:p>
          <a:p>
            <a:pPr marL="0" indent="0" algn="ctr">
              <a:buNone/>
            </a:pPr>
            <a:r>
              <a:rPr lang="en-US" sz="2800" b="1" dirty="0">
                <a:latin typeface="Cambria"/>
                <a:cs typeface="Cambria"/>
              </a:rPr>
              <a:t>Hasan Hassan </a:t>
            </a:r>
            <a:r>
              <a:rPr lang="en-US" b="1" dirty="0">
                <a:latin typeface="Cambria"/>
                <a:cs typeface="Cambria"/>
              </a:rPr>
              <a:t>  Lois </a:t>
            </a:r>
            <a:r>
              <a:rPr lang="en-US" b="1" dirty="0" err="1">
                <a:latin typeface="Cambria"/>
                <a:cs typeface="Cambria"/>
              </a:rPr>
              <a:t>Orosa</a:t>
            </a:r>
            <a:r>
              <a:rPr lang="en-US" b="1" dirty="0">
                <a:latin typeface="Cambria"/>
                <a:cs typeface="Cambria"/>
              </a:rPr>
              <a:t>   </a:t>
            </a:r>
            <a:r>
              <a:rPr lang="en-US" sz="2800" b="1" dirty="0" err="1">
                <a:latin typeface="Cambria"/>
                <a:cs typeface="Cambria"/>
              </a:rPr>
              <a:t>Onur</a:t>
            </a:r>
            <a:r>
              <a:rPr lang="en-US" sz="2800" b="1" dirty="0">
                <a:latin typeface="Cambria"/>
                <a:cs typeface="Cambria"/>
              </a:rPr>
              <a:t> </a:t>
            </a:r>
            <a:r>
              <a:rPr lang="en-US" sz="2800" b="1" dirty="0" err="1">
                <a:latin typeface="Cambria"/>
                <a:cs typeface="Cambria"/>
              </a:rPr>
              <a:t>Mutlu</a:t>
            </a:r>
            <a:r>
              <a:rPr lang="en-US" sz="2800" b="1" dirty="0">
                <a:latin typeface="Cambria"/>
                <a:cs typeface="Cambria"/>
              </a:rPr>
              <a:t>  </a:t>
            </a:r>
            <a:endParaRPr lang="en-US" sz="2800" dirty="0">
              <a:latin typeface="Cambria"/>
              <a:cs typeface="Cambria"/>
            </a:endParaRPr>
          </a:p>
        </p:txBody>
      </p:sp>
      <p:pic>
        <p:nvPicPr>
          <p:cNvPr id="1026" name="Picture 2" descr="http://www.euroc-project.eu/fileadmin/imgEuroc/eurocConsortiumLogos/eth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6410" y="5893016"/>
            <a:ext cx="2397512" cy="49249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seaphages.org/media/institutions/Burgundy_CMU_JPG_Logo.jpg"/>
          <p:cNvPicPr>
            <a:picLocks noChangeAspect="1" noChangeArrowheads="1"/>
          </p:cNvPicPr>
          <p:nvPr/>
        </p:nvPicPr>
        <p:blipFill rotWithShape="1">
          <a:blip r:embed="rId4">
            <a:extLst>
              <a:ext uri="{28A0092B-C50C-407E-A947-70E740481C1C}">
                <a14:useLocalDpi xmlns:a14="http://schemas.microsoft.com/office/drawing/2010/main" val="0"/>
              </a:ext>
            </a:extLst>
          </a:blip>
          <a:srcRect t="27653" b="26959"/>
          <a:stretch/>
        </p:blipFill>
        <p:spPr bwMode="auto">
          <a:xfrm>
            <a:off x="4716968" y="5909981"/>
            <a:ext cx="4085528" cy="66962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943922" y="4616581"/>
            <a:ext cx="2710200" cy="783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2447757"/>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400" b="1" dirty="0"/>
              <a:t>DRAM Latency Characterization of 282 LPDDR4 DRAM Devices</a:t>
            </a:r>
          </a:p>
        </p:txBody>
      </p:sp>
      <p:sp>
        <p:nvSpPr>
          <p:cNvPr id="3" name="Content Placeholder 2"/>
          <p:cNvSpPr>
            <a:spLocks noGrp="1"/>
          </p:cNvSpPr>
          <p:nvPr>
            <p:ph idx="1"/>
          </p:nvPr>
        </p:nvSpPr>
        <p:spPr>
          <a:xfrm>
            <a:off x="75991" y="1683657"/>
            <a:ext cx="8987622" cy="4546320"/>
          </a:xfrm>
        </p:spPr>
        <p:txBody>
          <a:bodyPr/>
          <a:lstStyle/>
          <a:p>
            <a:r>
              <a:rPr lang="en-US" sz="3200" dirty="0"/>
              <a:t>Latency failures come from accessing DRAM with </a:t>
            </a:r>
            <a:r>
              <a:rPr lang="en-US" sz="3200" b="1" dirty="0">
                <a:solidFill>
                  <a:srgbClr val="C00000"/>
                </a:solidFill>
              </a:rPr>
              <a:t>reduced</a:t>
            </a:r>
            <a:r>
              <a:rPr lang="en-US" sz="3200" dirty="0"/>
              <a:t> timing parameters.</a:t>
            </a:r>
          </a:p>
          <a:p>
            <a:endParaRPr lang="en-US" dirty="0"/>
          </a:p>
          <a:p>
            <a:r>
              <a:rPr lang="en-US" sz="3200" b="1" dirty="0"/>
              <a:t>Key Observations:</a:t>
            </a:r>
          </a:p>
          <a:p>
            <a:pPr marL="971550" lvl="1" indent="-514350">
              <a:buFont typeface="+mj-lt"/>
              <a:buAutoNum type="arabicPeriod"/>
            </a:pPr>
            <a:r>
              <a:rPr lang="en-US" dirty="0"/>
              <a:t>A cell’s </a:t>
            </a:r>
            <a:r>
              <a:rPr lang="en-US" b="1" dirty="0">
                <a:solidFill>
                  <a:schemeClr val="accent6">
                    <a:lumMod val="75000"/>
                  </a:schemeClr>
                </a:solidFill>
              </a:rPr>
              <a:t>latency failure</a:t>
            </a:r>
            <a:r>
              <a:rPr lang="en-US" dirty="0"/>
              <a:t> probability is determined by </a:t>
            </a:r>
            <a:r>
              <a:rPr lang="en-US" b="1" dirty="0">
                <a:solidFill>
                  <a:schemeClr val="accent5"/>
                </a:solidFill>
              </a:rPr>
              <a:t>random process variation</a:t>
            </a:r>
          </a:p>
          <a:p>
            <a:pPr marL="971550" lvl="1" indent="-514350">
              <a:buFont typeface="+mj-lt"/>
              <a:buAutoNum type="arabicPeriod"/>
            </a:pPr>
            <a:endParaRPr lang="en-US" sz="3200" dirty="0"/>
          </a:p>
          <a:p>
            <a:pPr marL="971550" lvl="1" indent="-514350">
              <a:buFont typeface="+mj-lt"/>
              <a:buAutoNum type="arabicPeriod"/>
            </a:pPr>
            <a:r>
              <a:rPr lang="en-US" dirty="0"/>
              <a:t>Some cells fail </a:t>
            </a:r>
            <a:r>
              <a:rPr lang="en-US" b="1" dirty="0">
                <a:solidFill>
                  <a:srgbClr val="7030A0"/>
                </a:solidFill>
              </a:rPr>
              <a:t>randomly</a:t>
            </a:r>
          </a:p>
          <a:p>
            <a:endParaRPr lang="en-US" dirty="0"/>
          </a:p>
        </p:txBody>
      </p:sp>
    </p:spTree>
    <p:extLst>
      <p:ext uri="{BB962C8B-B14F-4D97-AF65-F5344CB8AC3E}">
        <p14:creationId xmlns:p14="http://schemas.microsoft.com/office/powerpoint/2010/main" val="1052888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Rounded Rectangle 102"/>
          <p:cNvSpPr/>
          <p:nvPr/>
        </p:nvSpPr>
        <p:spPr>
          <a:xfrm>
            <a:off x="1242623" y="2465277"/>
            <a:ext cx="383855" cy="2265404"/>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Row Decoder</a:t>
            </a:r>
          </a:p>
        </p:txBody>
      </p:sp>
      <p:sp>
        <p:nvSpPr>
          <p:cNvPr id="2" name="Title 1"/>
          <p:cNvSpPr>
            <a:spLocks noGrp="1"/>
          </p:cNvSpPr>
          <p:nvPr>
            <p:ph type="title"/>
          </p:nvPr>
        </p:nvSpPr>
        <p:spPr/>
        <p:txBody>
          <a:bodyPr/>
          <a:lstStyle/>
          <a:p>
            <a:r>
              <a:rPr lang="en-US" b="1" dirty="0"/>
              <a:t>D-</a:t>
            </a:r>
            <a:r>
              <a:rPr lang="en-US" b="1" dirty="0" err="1"/>
              <a:t>RaNGe</a:t>
            </a:r>
            <a:r>
              <a:rPr lang="en-US" b="1" dirty="0"/>
              <a:t> Key Idea</a:t>
            </a:r>
          </a:p>
        </p:txBody>
      </p:sp>
      <p:grpSp>
        <p:nvGrpSpPr>
          <p:cNvPr id="71" name="Group 70"/>
          <p:cNvGrpSpPr/>
          <p:nvPr/>
        </p:nvGrpSpPr>
        <p:grpSpPr>
          <a:xfrm>
            <a:off x="1624693" y="2187711"/>
            <a:ext cx="6756400" cy="2832850"/>
            <a:chOff x="1094298" y="3173501"/>
            <a:chExt cx="7281509" cy="3227302"/>
          </a:xfrm>
        </p:grpSpPr>
        <p:cxnSp>
          <p:nvCxnSpPr>
            <p:cNvPr id="59" name="Straight Connector 58"/>
            <p:cNvCxnSpPr/>
            <p:nvPr/>
          </p:nvCxnSpPr>
          <p:spPr>
            <a:xfrm>
              <a:off x="1107985" y="4740572"/>
              <a:ext cx="7267822" cy="0"/>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1096222" y="5677428"/>
              <a:ext cx="7276813" cy="6195"/>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1094298" y="3778425"/>
              <a:ext cx="7278737" cy="4681"/>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V="1">
              <a:off x="2662517"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V="1">
              <a:off x="3603811"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V="1">
              <a:off x="4616822"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V="1">
              <a:off x="5629834"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V="1">
              <a:off x="6624916" y="317350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V="1">
              <a:off x="7584139" y="317350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V="1">
              <a:off x="1703294"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5120500" y="3301777"/>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24"/>
            <p:cNvSpPr/>
            <p:nvPr/>
          </p:nvSpPr>
          <p:spPr>
            <a:xfrm>
              <a:off x="6133523" y="5202299"/>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Oval 27"/>
            <p:cNvSpPr/>
            <p:nvPr/>
          </p:nvSpPr>
          <p:spPr>
            <a:xfrm>
              <a:off x="7109328" y="4252038"/>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Oval 30"/>
            <p:cNvSpPr/>
            <p:nvPr/>
          </p:nvSpPr>
          <p:spPr>
            <a:xfrm>
              <a:off x="3114717" y="3299015"/>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Oval 32"/>
            <p:cNvSpPr/>
            <p:nvPr/>
          </p:nvSpPr>
          <p:spPr>
            <a:xfrm>
              <a:off x="2165817" y="5202299"/>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Oval 38"/>
            <p:cNvSpPr/>
            <p:nvPr/>
          </p:nvSpPr>
          <p:spPr>
            <a:xfrm>
              <a:off x="6181960" y="3343836"/>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Oval 39"/>
            <p:cNvSpPr/>
            <p:nvPr/>
          </p:nvSpPr>
          <p:spPr>
            <a:xfrm>
              <a:off x="3178840" y="4303065"/>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Oval 40"/>
            <p:cNvSpPr/>
            <p:nvPr/>
          </p:nvSpPr>
          <p:spPr>
            <a:xfrm>
              <a:off x="1265397" y="5256087"/>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Oval 41"/>
            <p:cNvSpPr/>
            <p:nvPr/>
          </p:nvSpPr>
          <p:spPr>
            <a:xfrm>
              <a:off x="5182973" y="5265051"/>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Oval 42"/>
            <p:cNvSpPr/>
            <p:nvPr/>
          </p:nvSpPr>
          <p:spPr>
            <a:xfrm>
              <a:off x="2233585" y="3355569"/>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Oval 44"/>
            <p:cNvSpPr/>
            <p:nvPr/>
          </p:nvSpPr>
          <p:spPr>
            <a:xfrm>
              <a:off x="4224086" y="4365802"/>
              <a:ext cx="735945" cy="735109"/>
            </a:xfrm>
            <a:prstGeom prst="ellipse">
              <a:avLst/>
            </a:prstGeom>
            <a:solidFill>
              <a:schemeClr val="accent4">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Oval 45"/>
            <p:cNvSpPr/>
            <p:nvPr/>
          </p:nvSpPr>
          <p:spPr>
            <a:xfrm>
              <a:off x="7215805" y="5318837"/>
              <a:ext cx="735945" cy="735109"/>
            </a:xfrm>
            <a:prstGeom prst="ellipse">
              <a:avLst/>
            </a:prstGeom>
            <a:solidFill>
              <a:schemeClr val="accent4">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Oval 46"/>
            <p:cNvSpPr/>
            <p:nvPr/>
          </p:nvSpPr>
          <p:spPr>
            <a:xfrm>
              <a:off x="1309942" y="3415542"/>
              <a:ext cx="735945" cy="735109"/>
            </a:xfrm>
            <a:prstGeom prst="ellipse">
              <a:avLst/>
            </a:prstGeom>
            <a:solidFill>
              <a:schemeClr val="accent4">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Oval 47"/>
            <p:cNvSpPr/>
            <p:nvPr/>
          </p:nvSpPr>
          <p:spPr>
            <a:xfrm>
              <a:off x="4247154" y="3433471"/>
              <a:ext cx="689809" cy="699248"/>
            </a:xfrm>
            <a:prstGeom prst="ellipse">
              <a:avLst/>
            </a:prstGeom>
            <a:solidFill>
              <a:srgbClr val="FFC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val 48"/>
            <p:cNvSpPr/>
            <p:nvPr/>
          </p:nvSpPr>
          <p:spPr>
            <a:xfrm>
              <a:off x="6263068" y="4374782"/>
              <a:ext cx="689809" cy="699248"/>
            </a:xfrm>
            <a:prstGeom prst="ellipse">
              <a:avLst/>
            </a:prstGeom>
            <a:solidFill>
              <a:srgbClr val="FFC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Oval 49"/>
            <p:cNvSpPr/>
            <p:nvPr/>
          </p:nvSpPr>
          <p:spPr>
            <a:xfrm>
              <a:off x="2295363" y="4383732"/>
              <a:ext cx="689809" cy="699248"/>
            </a:xfrm>
            <a:prstGeom prst="ellipse">
              <a:avLst/>
            </a:prstGeom>
            <a:solidFill>
              <a:srgbClr val="FFC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Oval 50"/>
            <p:cNvSpPr/>
            <p:nvPr/>
          </p:nvSpPr>
          <p:spPr>
            <a:xfrm>
              <a:off x="5282129" y="4414347"/>
              <a:ext cx="625642" cy="625642"/>
            </a:xfrm>
            <a:prstGeom prst="ellipse">
              <a:avLst/>
            </a:prstGeom>
            <a:solidFill>
              <a:schemeClr val="accent2">
                <a:lumMod val="75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Oval 51"/>
            <p:cNvSpPr/>
            <p:nvPr/>
          </p:nvSpPr>
          <p:spPr>
            <a:xfrm>
              <a:off x="3271114" y="5364607"/>
              <a:ext cx="625642" cy="625642"/>
            </a:xfrm>
            <a:prstGeom prst="ellipse">
              <a:avLst/>
            </a:prstGeom>
            <a:solidFill>
              <a:schemeClr val="accent2">
                <a:lumMod val="75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Oval 52"/>
            <p:cNvSpPr/>
            <p:nvPr/>
          </p:nvSpPr>
          <p:spPr>
            <a:xfrm>
              <a:off x="7270956" y="3470274"/>
              <a:ext cx="625642" cy="625642"/>
            </a:xfrm>
            <a:prstGeom prst="ellipse">
              <a:avLst/>
            </a:prstGeom>
            <a:solidFill>
              <a:schemeClr val="accent2">
                <a:lumMod val="75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Oval 53"/>
            <p:cNvSpPr/>
            <p:nvPr/>
          </p:nvSpPr>
          <p:spPr>
            <a:xfrm>
              <a:off x="1404372" y="4446499"/>
              <a:ext cx="563218" cy="555814"/>
            </a:xfrm>
            <a:prstGeom prst="ellipse">
              <a:avLst/>
            </a:prstGeom>
            <a:solidFill>
              <a:srgbClr val="FF0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Oval 54"/>
            <p:cNvSpPr/>
            <p:nvPr/>
          </p:nvSpPr>
          <p:spPr>
            <a:xfrm>
              <a:off x="4310449" y="5408484"/>
              <a:ext cx="563218" cy="555814"/>
            </a:xfrm>
            <a:prstGeom prst="ellipse">
              <a:avLst/>
            </a:prstGeom>
            <a:solidFill>
              <a:srgbClr val="FF0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78" name="Group 77"/>
          <p:cNvGrpSpPr/>
          <p:nvPr/>
        </p:nvGrpSpPr>
        <p:grpSpPr>
          <a:xfrm>
            <a:off x="583621" y="1139114"/>
            <a:ext cx="3114951" cy="2237453"/>
            <a:chOff x="235278" y="2377403"/>
            <a:chExt cx="3114951" cy="2237453"/>
          </a:xfrm>
        </p:grpSpPr>
        <p:sp>
          <p:nvSpPr>
            <p:cNvPr id="72" name="TextBox 71"/>
            <p:cNvSpPr txBox="1"/>
            <p:nvPr/>
          </p:nvSpPr>
          <p:spPr>
            <a:xfrm>
              <a:off x="235278" y="2377403"/>
              <a:ext cx="311495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DD0303"/>
                  </a:solidFill>
                  <a:effectLst/>
                  <a:uLnTx/>
                  <a:uFillTx/>
                  <a:latin typeface="Cambria" charset="0"/>
                  <a:ea typeface="Cambria" charset="0"/>
                  <a:cs typeface="Cambria" charset="0"/>
                </a:rPr>
                <a:t>High % chance to fail with reduced </a:t>
              </a:r>
              <a:r>
                <a:rPr kumimoji="0" lang="en-US" sz="2400" b="1" i="0" u="none" strike="noStrike" kern="1200" cap="none" spc="0" normalizeH="0" baseline="0" noProof="0" dirty="0" err="1">
                  <a:ln>
                    <a:noFill/>
                  </a:ln>
                  <a:solidFill>
                    <a:srgbClr val="DD0303"/>
                  </a:solidFill>
                  <a:effectLst/>
                  <a:uLnTx/>
                  <a:uFillTx/>
                  <a:latin typeface="Cambria" charset="0"/>
                  <a:ea typeface="Cambria" charset="0"/>
                  <a:cs typeface="Cambria" charset="0"/>
                </a:rPr>
                <a:t>t</a:t>
              </a:r>
              <a:r>
                <a:rPr kumimoji="0" lang="en-US" sz="2400" b="1" i="0" u="none" strike="noStrike" kern="1200" cap="none" spc="0" normalizeH="0" baseline="-25000" noProof="0" dirty="0" err="1">
                  <a:ln>
                    <a:noFill/>
                  </a:ln>
                  <a:solidFill>
                    <a:srgbClr val="DD0303"/>
                  </a:solidFill>
                  <a:effectLst/>
                  <a:uLnTx/>
                  <a:uFillTx/>
                  <a:latin typeface="Cambria" charset="0"/>
                  <a:ea typeface="Cambria" charset="0"/>
                  <a:cs typeface="Cambria" charset="0"/>
                </a:rPr>
                <a:t>RCD</a:t>
              </a:r>
              <a:endParaRPr kumimoji="0" lang="en-US" sz="2400" b="1" i="0" u="none" strike="noStrike" kern="1200" cap="none" spc="0" normalizeH="0" baseline="-25000" noProof="0" dirty="0">
                <a:ln>
                  <a:noFill/>
                </a:ln>
                <a:solidFill>
                  <a:srgbClr val="DD0303"/>
                </a:solidFill>
                <a:effectLst/>
                <a:uLnTx/>
                <a:uFillTx/>
                <a:latin typeface="Cambria" charset="0"/>
                <a:ea typeface="Cambria" charset="0"/>
                <a:cs typeface="Cambria" charset="0"/>
              </a:endParaRPr>
            </a:p>
          </p:txBody>
        </p:sp>
        <p:cxnSp>
          <p:nvCxnSpPr>
            <p:cNvPr id="75" name="Straight Arrow Connector 74"/>
            <p:cNvCxnSpPr>
              <a:cxnSpLocks/>
              <a:endCxn id="54" idx="1"/>
            </p:cNvCxnSpPr>
            <p:nvPr/>
          </p:nvCxnSpPr>
          <p:spPr>
            <a:xfrm>
              <a:off x="1186517" y="3234119"/>
              <a:ext cx="454079" cy="1380737"/>
            </a:xfrm>
            <a:prstGeom prst="straightConnector1">
              <a:avLst/>
            </a:prstGeom>
            <a:ln w="69850">
              <a:solidFill>
                <a:srgbClr val="DD040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2" name="Group 81"/>
          <p:cNvGrpSpPr/>
          <p:nvPr/>
        </p:nvGrpSpPr>
        <p:grpSpPr>
          <a:xfrm>
            <a:off x="5560125" y="838389"/>
            <a:ext cx="3131937" cy="1483886"/>
            <a:chOff x="5146466" y="2386922"/>
            <a:chExt cx="3131937" cy="1483886"/>
          </a:xfrm>
        </p:grpSpPr>
        <p:sp>
          <p:nvSpPr>
            <p:cNvPr id="73" name="TextBox 72"/>
            <p:cNvSpPr txBox="1"/>
            <p:nvPr/>
          </p:nvSpPr>
          <p:spPr>
            <a:xfrm>
              <a:off x="5146466" y="2386922"/>
              <a:ext cx="313193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AD47">
                      <a:lumMod val="75000"/>
                    </a:srgbClr>
                  </a:solidFill>
                  <a:effectLst/>
                  <a:uLnTx/>
                  <a:uFillTx/>
                  <a:latin typeface="Cambria" charset="0"/>
                  <a:ea typeface="Cambria" charset="0"/>
                  <a:cs typeface="Cambria" charset="0"/>
                </a:rPr>
                <a:t>Low % chance to fail with reduced </a:t>
              </a:r>
              <a:r>
                <a:rPr kumimoji="0" lang="en-US" sz="2400" b="1" i="0" u="none" strike="noStrike" kern="1200" cap="none" spc="0" normalizeH="0" baseline="0" noProof="0" dirty="0" err="1">
                  <a:ln>
                    <a:noFill/>
                  </a:ln>
                  <a:solidFill>
                    <a:srgbClr val="70AD47">
                      <a:lumMod val="75000"/>
                    </a:srgbClr>
                  </a:solidFill>
                  <a:effectLst/>
                  <a:uLnTx/>
                  <a:uFillTx/>
                  <a:latin typeface="Cambria" charset="0"/>
                  <a:ea typeface="Cambria" charset="0"/>
                  <a:cs typeface="Cambria" charset="0"/>
                </a:rPr>
                <a:t>t</a:t>
              </a:r>
              <a:r>
                <a:rPr kumimoji="0" lang="en-US" sz="2400" b="1" i="0" u="none" strike="noStrike" kern="1200" cap="none" spc="0" normalizeH="0" baseline="-25000" noProof="0" dirty="0" err="1">
                  <a:ln>
                    <a:noFill/>
                  </a:ln>
                  <a:solidFill>
                    <a:srgbClr val="70AD47">
                      <a:lumMod val="75000"/>
                    </a:srgbClr>
                  </a:solidFill>
                  <a:effectLst/>
                  <a:uLnTx/>
                  <a:uFillTx/>
                  <a:latin typeface="Cambria" charset="0"/>
                  <a:ea typeface="Cambria" charset="0"/>
                  <a:cs typeface="Cambria" charset="0"/>
                </a:rPr>
                <a:t>RCD</a:t>
              </a:r>
              <a:endParaRPr kumimoji="0" lang="en-US" sz="2400" b="1" i="0" u="none" strike="noStrike" kern="1200" cap="none" spc="0" normalizeH="0" baseline="-25000" noProof="0" dirty="0">
                <a:ln>
                  <a:noFill/>
                </a:ln>
                <a:solidFill>
                  <a:srgbClr val="70AD47">
                    <a:lumMod val="75000"/>
                  </a:srgbClr>
                </a:solidFill>
                <a:effectLst/>
                <a:uLnTx/>
                <a:uFillTx/>
                <a:latin typeface="Cambria" charset="0"/>
                <a:ea typeface="Cambria" charset="0"/>
                <a:cs typeface="Cambria" charset="0"/>
              </a:endParaRPr>
            </a:p>
          </p:txBody>
        </p:sp>
        <p:cxnSp>
          <p:nvCxnSpPr>
            <p:cNvPr id="79" name="Straight Arrow Connector 78"/>
            <p:cNvCxnSpPr>
              <a:cxnSpLocks/>
            </p:cNvCxnSpPr>
            <p:nvPr/>
          </p:nvCxnSpPr>
          <p:spPr>
            <a:xfrm flipH="1">
              <a:off x="5675087" y="3291787"/>
              <a:ext cx="684359" cy="579021"/>
            </a:xfrm>
            <a:prstGeom prst="straightConnector1">
              <a:avLst/>
            </a:prstGeom>
            <a:ln w="698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2" name="Group 101"/>
          <p:cNvGrpSpPr/>
          <p:nvPr/>
        </p:nvGrpSpPr>
        <p:grpSpPr>
          <a:xfrm>
            <a:off x="1698389" y="4920223"/>
            <a:ext cx="6388029" cy="329754"/>
            <a:chOff x="1350046" y="6424274"/>
            <a:chExt cx="6388029" cy="329754"/>
          </a:xfrm>
        </p:grpSpPr>
        <p:sp>
          <p:nvSpPr>
            <p:cNvPr id="95" name="Rounded Rectangle 94"/>
            <p:cNvSpPr/>
            <p:nvPr/>
          </p:nvSpPr>
          <p:spPr>
            <a:xfrm>
              <a:off x="6835928" y="6424274"/>
              <a:ext cx="90214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96" name="Rounded Rectangle 95"/>
            <p:cNvSpPr/>
            <p:nvPr/>
          </p:nvSpPr>
          <p:spPr>
            <a:xfrm>
              <a:off x="5908916" y="6430145"/>
              <a:ext cx="93331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97" name="Rounded Rectangle 96"/>
            <p:cNvSpPr/>
            <p:nvPr/>
          </p:nvSpPr>
          <p:spPr>
            <a:xfrm>
              <a:off x="4988210" y="6437525"/>
              <a:ext cx="92070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98" name="Rounded Rectangle 97"/>
            <p:cNvSpPr/>
            <p:nvPr/>
          </p:nvSpPr>
          <p:spPr>
            <a:xfrm>
              <a:off x="4055208" y="6437525"/>
              <a:ext cx="93331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99" name="Rounded Rectangle 98"/>
            <p:cNvSpPr/>
            <p:nvPr/>
          </p:nvSpPr>
          <p:spPr>
            <a:xfrm>
              <a:off x="3190941" y="6437525"/>
              <a:ext cx="87687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100" name="Rounded Rectangle 99"/>
            <p:cNvSpPr/>
            <p:nvPr/>
          </p:nvSpPr>
          <p:spPr>
            <a:xfrm>
              <a:off x="2256841" y="6437525"/>
              <a:ext cx="940181"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101" name="Rounded Rectangle 100"/>
            <p:cNvSpPr/>
            <p:nvPr/>
          </p:nvSpPr>
          <p:spPr>
            <a:xfrm>
              <a:off x="1350046" y="6437525"/>
              <a:ext cx="911892"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grpSp>
      <p:grpSp>
        <p:nvGrpSpPr>
          <p:cNvPr id="56" name="Group 55">
            <a:extLst>
              <a:ext uri="{FF2B5EF4-FFF2-40B4-BE49-F238E27FC236}">
                <a16:creationId xmlns:a16="http://schemas.microsoft.com/office/drawing/2014/main" id="{ED98B89D-57D5-9943-B3EB-B2B07AC17199}"/>
              </a:ext>
            </a:extLst>
          </p:cNvPr>
          <p:cNvGrpSpPr/>
          <p:nvPr/>
        </p:nvGrpSpPr>
        <p:grpSpPr>
          <a:xfrm>
            <a:off x="3304240" y="4637314"/>
            <a:ext cx="3131937" cy="1928552"/>
            <a:chOff x="5146466" y="1289367"/>
            <a:chExt cx="3131937" cy="1928552"/>
          </a:xfrm>
        </p:grpSpPr>
        <p:sp>
          <p:nvSpPr>
            <p:cNvPr id="58" name="TextBox 57">
              <a:extLst>
                <a:ext uri="{FF2B5EF4-FFF2-40B4-BE49-F238E27FC236}">
                  <a16:creationId xmlns:a16="http://schemas.microsoft.com/office/drawing/2014/main" id="{17361870-5ED6-FB42-B336-487AB0462FB4}"/>
                </a:ext>
              </a:extLst>
            </p:cNvPr>
            <p:cNvSpPr txBox="1"/>
            <p:nvPr/>
          </p:nvSpPr>
          <p:spPr>
            <a:xfrm>
              <a:off x="5146466" y="2386922"/>
              <a:ext cx="313193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35A20"/>
                  </a:solidFill>
                  <a:effectLst/>
                  <a:uLnTx/>
                  <a:uFillTx/>
                  <a:latin typeface="Cambria" charset="0"/>
                  <a:ea typeface="Cambria" charset="0"/>
                  <a:cs typeface="Cambria" charset="0"/>
                </a:rPr>
                <a:t>Fails randomly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35A20"/>
                  </a:solidFill>
                  <a:effectLst/>
                  <a:uLnTx/>
                  <a:uFillTx/>
                  <a:latin typeface="Cambria" charset="0"/>
                  <a:ea typeface="Cambria" charset="0"/>
                  <a:cs typeface="Cambria" charset="0"/>
                </a:rPr>
                <a:t>with reduced </a:t>
              </a:r>
              <a:r>
                <a:rPr kumimoji="0" lang="en-US" sz="2400" b="1" i="0" u="none" strike="noStrike" kern="1200" cap="none" spc="0" normalizeH="0" baseline="0" noProof="0" dirty="0" err="1">
                  <a:ln>
                    <a:noFill/>
                  </a:ln>
                  <a:solidFill>
                    <a:srgbClr val="C35A20"/>
                  </a:solidFill>
                  <a:effectLst/>
                  <a:uLnTx/>
                  <a:uFillTx/>
                  <a:latin typeface="Cambria" charset="0"/>
                  <a:ea typeface="Cambria" charset="0"/>
                  <a:cs typeface="Cambria" charset="0"/>
                </a:rPr>
                <a:t>t</a:t>
              </a:r>
              <a:r>
                <a:rPr kumimoji="0" lang="en-US" sz="2400" b="1" i="0" u="none" strike="noStrike" kern="1200" cap="none" spc="0" normalizeH="0" baseline="-25000" noProof="0" dirty="0" err="1">
                  <a:ln>
                    <a:noFill/>
                  </a:ln>
                  <a:solidFill>
                    <a:srgbClr val="C35A20"/>
                  </a:solidFill>
                  <a:effectLst/>
                  <a:uLnTx/>
                  <a:uFillTx/>
                  <a:latin typeface="Cambria" charset="0"/>
                  <a:ea typeface="Cambria" charset="0"/>
                  <a:cs typeface="Cambria" charset="0"/>
                </a:rPr>
                <a:t>RCD</a:t>
              </a:r>
              <a:endParaRPr kumimoji="0" lang="en-US" sz="2400" b="1" i="0" u="none" strike="noStrike" kern="1200" cap="none" spc="0" normalizeH="0" baseline="-25000" noProof="0" dirty="0">
                <a:ln>
                  <a:noFill/>
                </a:ln>
                <a:solidFill>
                  <a:srgbClr val="C35A20"/>
                </a:solidFill>
                <a:effectLst/>
                <a:uLnTx/>
                <a:uFillTx/>
                <a:latin typeface="Cambria" charset="0"/>
                <a:ea typeface="Cambria" charset="0"/>
                <a:cs typeface="Cambria" charset="0"/>
              </a:endParaRPr>
            </a:p>
          </p:txBody>
        </p:sp>
        <p:cxnSp>
          <p:nvCxnSpPr>
            <p:cNvPr id="62" name="Straight Arrow Connector 61">
              <a:extLst>
                <a:ext uri="{FF2B5EF4-FFF2-40B4-BE49-F238E27FC236}">
                  <a16:creationId xmlns:a16="http://schemas.microsoft.com/office/drawing/2014/main" id="{BD1C2988-93FF-7B41-868E-13F3D06674B9}"/>
                </a:ext>
              </a:extLst>
            </p:cNvPr>
            <p:cNvCxnSpPr>
              <a:cxnSpLocks/>
            </p:cNvCxnSpPr>
            <p:nvPr/>
          </p:nvCxnSpPr>
          <p:spPr>
            <a:xfrm flipH="1" flipV="1">
              <a:off x="6022340" y="1289367"/>
              <a:ext cx="507182" cy="1097555"/>
            </a:xfrm>
            <a:prstGeom prst="straightConnector1">
              <a:avLst/>
            </a:prstGeom>
            <a:ln w="69850">
              <a:solidFill>
                <a:srgbClr val="C35A2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7782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Rounded Rectangle 102"/>
          <p:cNvSpPr/>
          <p:nvPr/>
        </p:nvSpPr>
        <p:spPr>
          <a:xfrm>
            <a:off x="1242623" y="2465277"/>
            <a:ext cx="383855" cy="2265404"/>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Row Decoder</a:t>
            </a:r>
          </a:p>
        </p:txBody>
      </p:sp>
      <p:sp>
        <p:nvSpPr>
          <p:cNvPr id="2" name="Title 1"/>
          <p:cNvSpPr>
            <a:spLocks noGrp="1"/>
          </p:cNvSpPr>
          <p:nvPr>
            <p:ph type="title"/>
          </p:nvPr>
        </p:nvSpPr>
        <p:spPr/>
        <p:txBody>
          <a:bodyPr/>
          <a:lstStyle/>
          <a:p>
            <a:r>
              <a:rPr lang="en-US" b="1" dirty="0"/>
              <a:t>D-</a:t>
            </a:r>
            <a:r>
              <a:rPr lang="en-US" b="1" dirty="0" err="1"/>
              <a:t>RaNGe</a:t>
            </a:r>
            <a:r>
              <a:rPr lang="en-US" b="1" dirty="0"/>
              <a:t> Key Idea</a:t>
            </a:r>
          </a:p>
        </p:txBody>
      </p:sp>
      <p:grpSp>
        <p:nvGrpSpPr>
          <p:cNvPr id="71" name="Group 70"/>
          <p:cNvGrpSpPr/>
          <p:nvPr/>
        </p:nvGrpSpPr>
        <p:grpSpPr>
          <a:xfrm>
            <a:off x="1624693" y="2187711"/>
            <a:ext cx="6756400" cy="2832850"/>
            <a:chOff x="1094298" y="3173501"/>
            <a:chExt cx="7281509" cy="3227302"/>
          </a:xfrm>
        </p:grpSpPr>
        <p:cxnSp>
          <p:nvCxnSpPr>
            <p:cNvPr id="59" name="Straight Connector 58"/>
            <p:cNvCxnSpPr/>
            <p:nvPr/>
          </p:nvCxnSpPr>
          <p:spPr>
            <a:xfrm>
              <a:off x="1107985" y="4740572"/>
              <a:ext cx="7267822" cy="0"/>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1096222" y="5677428"/>
              <a:ext cx="7276813" cy="6195"/>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1094298" y="3778425"/>
              <a:ext cx="7278737" cy="4681"/>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V="1">
              <a:off x="2662517"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V="1">
              <a:off x="3603811"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V="1">
              <a:off x="4616822"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V="1">
              <a:off x="5629834"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V="1">
              <a:off x="6624916" y="317350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V="1">
              <a:off x="7584139" y="317350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V="1">
              <a:off x="1703294"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5120500" y="3301777"/>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24"/>
            <p:cNvSpPr/>
            <p:nvPr/>
          </p:nvSpPr>
          <p:spPr>
            <a:xfrm>
              <a:off x="6133523" y="5202299"/>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Oval 27"/>
            <p:cNvSpPr/>
            <p:nvPr/>
          </p:nvSpPr>
          <p:spPr>
            <a:xfrm>
              <a:off x="7109328" y="4252038"/>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Oval 30"/>
            <p:cNvSpPr/>
            <p:nvPr/>
          </p:nvSpPr>
          <p:spPr>
            <a:xfrm>
              <a:off x="3114717" y="3299015"/>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Oval 32"/>
            <p:cNvSpPr/>
            <p:nvPr/>
          </p:nvSpPr>
          <p:spPr>
            <a:xfrm>
              <a:off x="2165817" y="5202299"/>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Oval 38"/>
            <p:cNvSpPr/>
            <p:nvPr/>
          </p:nvSpPr>
          <p:spPr>
            <a:xfrm>
              <a:off x="6181960" y="3343836"/>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Oval 39"/>
            <p:cNvSpPr/>
            <p:nvPr/>
          </p:nvSpPr>
          <p:spPr>
            <a:xfrm>
              <a:off x="3178840" y="4303065"/>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Oval 40"/>
            <p:cNvSpPr/>
            <p:nvPr/>
          </p:nvSpPr>
          <p:spPr>
            <a:xfrm>
              <a:off x="1265397" y="5256087"/>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Oval 41"/>
            <p:cNvSpPr/>
            <p:nvPr/>
          </p:nvSpPr>
          <p:spPr>
            <a:xfrm>
              <a:off x="5182973" y="5265051"/>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Oval 42"/>
            <p:cNvSpPr/>
            <p:nvPr/>
          </p:nvSpPr>
          <p:spPr>
            <a:xfrm>
              <a:off x="2233585" y="3355569"/>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Oval 44"/>
            <p:cNvSpPr/>
            <p:nvPr/>
          </p:nvSpPr>
          <p:spPr>
            <a:xfrm>
              <a:off x="4224086" y="4365802"/>
              <a:ext cx="735945" cy="735109"/>
            </a:xfrm>
            <a:prstGeom prst="ellipse">
              <a:avLst/>
            </a:prstGeom>
            <a:solidFill>
              <a:schemeClr val="accent4">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Oval 45"/>
            <p:cNvSpPr/>
            <p:nvPr/>
          </p:nvSpPr>
          <p:spPr>
            <a:xfrm>
              <a:off x="7215805" y="5318837"/>
              <a:ext cx="735945" cy="735109"/>
            </a:xfrm>
            <a:prstGeom prst="ellipse">
              <a:avLst/>
            </a:prstGeom>
            <a:solidFill>
              <a:schemeClr val="accent4">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Oval 46"/>
            <p:cNvSpPr/>
            <p:nvPr/>
          </p:nvSpPr>
          <p:spPr>
            <a:xfrm>
              <a:off x="1309942" y="3415542"/>
              <a:ext cx="735945" cy="735109"/>
            </a:xfrm>
            <a:prstGeom prst="ellipse">
              <a:avLst/>
            </a:prstGeom>
            <a:solidFill>
              <a:schemeClr val="accent4">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Oval 47"/>
            <p:cNvSpPr/>
            <p:nvPr/>
          </p:nvSpPr>
          <p:spPr>
            <a:xfrm>
              <a:off x="4247154" y="3433471"/>
              <a:ext cx="689809" cy="699248"/>
            </a:xfrm>
            <a:prstGeom prst="ellipse">
              <a:avLst/>
            </a:prstGeom>
            <a:solidFill>
              <a:srgbClr val="FFC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val 48"/>
            <p:cNvSpPr/>
            <p:nvPr/>
          </p:nvSpPr>
          <p:spPr>
            <a:xfrm>
              <a:off x="6263068" y="4374782"/>
              <a:ext cx="689809" cy="699248"/>
            </a:xfrm>
            <a:prstGeom prst="ellipse">
              <a:avLst/>
            </a:prstGeom>
            <a:solidFill>
              <a:srgbClr val="FFC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Oval 49"/>
            <p:cNvSpPr/>
            <p:nvPr/>
          </p:nvSpPr>
          <p:spPr>
            <a:xfrm>
              <a:off x="2295363" y="4383732"/>
              <a:ext cx="689809" cy="699248"/>
            </a:xfrm>
            <a:prstGeom prst="ellipse">
              <a:avLst/>
            </a:prstGeom>
            <a:solidFill>
              <a:srgbClr val="FFC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Oval 50"/>
            <p:cNvSpPr/>
            <p:nvPr/>
          </p:nvSpPr>
          <p:spPr>
            <a:xfrm>
              <a:off x="5282129" y="4414347"/>
              <a:ext cx="625642" cy="625642"/>
            </a:xfrm>
            <a:prstGeom prst="ellipse">
              <a:avLst/>
            </a:prstGeom>
            <a:solidFill>
              <a:schemeClr val="accent2">
                <a:lumMod val="75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Oval 51"/>
            <p:cNvSpPr/>
            <p:nvPr/>
          </p:nvSpPr>
          <p:spPr>
            <a:xfrm>
              <a:off x="3271114" y="5364607"/>
              <a:ext cx="625642" cy="625642"/>
            </a:xfrm>
            <a:prstGeom prst="ellipse">
              <a:avLst/>
            </a:prstGeom>
            <a:solidFill>
              <a:schemeClr val="accent2">
                <a:lumMod val="75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Oval 52"/>
            <p:cNvSpPr/>
            <p:nvPr/>
          </p:nvSpPr>
          <p:spPr>
            <a:xfrm>
              <a:off x="7270956" y="3470274"/>
              <a:ext cx="625642" cy="625642"/>
            </a:xfrm>
            <a:prstGeom prst="ellipse">
              <a:avLst/>
            </a:prstGeom>
            <a:solidFill>
              <a:schemeClr val="accent2">
                <a:lumMod val="75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Oval 53"/>
            <p:cNvSpPr/>
            <p:nvPr/>
          </p:nvSpPr>
          <p:spPr>
            <a:xfrm>
              <a:off x="1404372" y="4446499"/>
              <a:ext cx="563218" cy="555814"/>
            </a:xfrm>
            <a:prstGeom prst="ellipse">
              <a:avLst/>
            </a:prstGeom>
            <a:solidFill>
              <a:srgbClr val="FF0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Oval 54"/>
            <p:cNvSpPr/>
            <p:nvPr/>
          </p:nvSpPr>
          <p:spPr>
            <a:xfrm>
              <a:off x="4310449" y="5408484"/>
              <a:ext cx="563218" cy="555814"/>
            </a:xfrm>
            <a:prstGeom prst="ellipse">
              <a:avLst/>
            </a:prstGeom>
            <a:solidFill>
              <a:srgbClr val="FF0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78" name="Group 77"/>
          <p:cNvGrpSpPr/>
          <p:nvPr/>
        </p:nvGrpSpPr>
        <p:grpSpPr>
          <a:xfrm>
            <a:off x="583621" y="1139114"/>
            <a:ext cx="3114951" cy="2237453"/>
            <a:chOff x="235278" y="2377403"/>
            <a:chExt cx="3114951" cy="2237453"/>
          </a:xfrm>
        </p:grpSpPr>
        <p:sp>
          <p:nvSpPr>
            <p:cNvPr id="72" name="TextBox 71"/>
            <p:cNvSpPr txBox="1"/>
            <p:nvPr/>
          </p:nvSpPr>
          <p:spPr>
            <a:xfrm>
              <a:off x="235278" y="2377403"/>
              <a:ext cx="311495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DD0303"/>
                  </a:solidFill>
                  <a:effectLst/>
                  <a:uLnTx/>
                  <a:uFillTx/>
                  <a:latin typeface="Cambria" charset="0"/>
                  <a:ea typeface="Cambria" charset="0"/>
                  <a:cs typeface="Cambria" charset="0"/>
                </a:rPr>
                <a:t>High % chance to fail with reduced </a:t>
              </a:r>
              <a:r>
                <a:rPr kumimoji="0" lang="en-US" sz="2400" b="1" i="0" u="none" strike="noStrike" kern="1200" cap="none" spc="0" normalizeH="0" baseline="0" noProof="0" dirty="0" err="1">
                  <a:ln>
                    <a:noFill/>
                  </a:ln>
                  <a:solidFill>
                    <a:srgbClr val="DD0303"/>
                  </a:solidFill>
                  <a:effectLst/>
                  <a:uLnTx/>
                  <a:uFillTx/>
                  <a:latin typeface="Cambria" charset="0"/>
                  <a:ea typeface="Cambria" charset="0"/>
                  <a:cs typeface="Cambria" charset="0"/>
                </a:rPr>
                <a:t>t</a:t>
              </a:r>
              <a:r>
                <a:rPr kumimoji="0" lang="en-US" sz="2400" b="1" i="0" u="none" strike="noStrike" kern="1200" cap="none" spc="0" normalizeH="0" baseline="-25000" noProof="0" dirty="0" err="1">
                  <a:ln>
                    <a:noFill/>
                  </a:ln>
                  <a:solidFill>
                    <a:srgbClr val="DD0303"/>
                  </a:solidFill>
                  <a:effectLst/>
                  <a:uLnTx/>
                  <a:uFillTx/>
                  <a:latin typeface="Cambria" charset="0"/>
                  <a:ea typeface="Cambria" charset="0"/>
                  <a:cs typeface="Cambria" charset="0"/>
                </a:rPr>
                <a:t>RCD</a:t>
              </a:r>
              <a:endParaRPr kumimoji="0" lang="en-US" sz="2400" b="1" i="0" u="none" strike="noStrike" kern="1200" cap="none" spc="0" normalizeH="0" baseline="-25000" noProof="0" dirty="0">
                <a:ln>
                  <a:noFill/>
                </a:ln>
                <a:solidFill>
                  <a:srgbClr val="DD0303"/>
                </a:solidFill>
                <a:effectLst/>
                <a:uLnTx/>
                <a:uFillTx/>
                <a:latin typeface="Cambria" charset="0"/>
                <a:ea typeface="Cambria" charset="0"/>
                <a:cs typeface="Cambria" charset="0"/>
              </a:endParaRPr>
            </a:p>
          </p:txBody>
        </p:sp>
        <p:cxnSp>
          <p:nvCxnSpPr>
            <p:cNvPr id="75" name="Straight Arrow Connector 74"/>
            <p:cNvCxnSpPr>
              <a:cxnSpLocks/>
              <a:endCxn id="54" idx="1"/>
            </p:cNvCxnSpPr>
            <p:nvPr/>
          </p:nvCxnSpPr>
          <p:spPr>
            <a:xfrm>
              <a:off x="1186517" y="3234119"/>
              <a:ext cx="454079" cy="1380737"/>
            </a:xfrm>
            <a:prstGeom prst="straightConnector1">
              <a:avLst/>
            </a:prstGeom>
            <a:ln w="69850">
              <a:solidFill>
                <a:srgbClr val="DD040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2" name="Group 81"/>
          <p:cNvGrpSpPr/>
          <p:nvPr/>
        </p:nvGrpSpPr>
        <p:grpSpPr>
          <a:xfrm>
            <a:off x="5560125" y="838389"/>
            <a:ext cx="3131937" cy="1483886"/>
            <a:chOff x="5146466" y="2386922"/>
            <a:chExt cx="3131937" cy="1483886"/>
          </a:xfrm>
        </p:grpSpPr>
        <p:sp>
          <p:nvSpPr>
            <p:cNvPr id="73" name="TextBox 72"/>
            <p:cNvSpPr txBox="1"/>
            <p:nvPr/>
          </p:nvSpPr>
          <p:spPr>
            <a:xfrm>
              <a:off x="5146466" y="2386922"/>
              <a:ext cx="313193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AD47">
                      <a:lumMod val="75000"/>
                    </a:srgbClr>
                  </a:solidFill>
                  <a:effectLst/>
                  <a:uLnTx/>
                  <a:uFillTx/>
                  <a:latin typeface="Cambria" charset="0"/>
                  <a:ea typeface="Cambria" charset="0"/>
                  <a:cs typeface="Cambria" charset="0"/>
                </a:rPr>
                <a:t>Low % chance to fail with reduced </a:t>
              </a:r>
              <a:r>
                <a:rPr kumimoji="0" lang="en-US" sz="2400" b="1" i="0" u="none" strike="noStrike" kern="1200" cap="none" spc="0" normalizeH="0" baseline="0" noProof="0" dirty="0" err="1">
                  <a:ln>
                    <a:noFill/>
                  </a:ln>
                  <a:solidFill>
                    <a:srgbClr val="70AD47">
                      <a:lumMod val="75000"/>
                    </a:srgbClr>
                  </a:solidFill>
                  <a:effectLst/>
                  <a:uLnTx/>
                  <a:uFillTx/>
                  <a:latin typeface="Cambria" charset="0"/>
                  <a:ea typeface="Cambria" charset="0"/>
                  <a:cs typeface="Cambria" charset="0"/>
                </a:rPr>
                <a:t>t</a:t>
              </a:r>
              <a:r>
                <a:rPr kumimoji="0" lang="en-US" sz="2400" b="1" i="0" u="none" strike="noStrike" kern="1200" cap="none" spc="0" normalizeH="0" baseline="-25000" noProof="0" dirty="0" err="1">
                  <a:ln>
                    <a:noFill/>
                  </a:ln>
                  <a:solidFill>
                    <a:srgbClr val="70AD47">
                      <a:lumMod val="75000"/>
                    </a:srgbClr>
                  </a:solidFill>
                  <a:effectLst/>
                  <a:uLnTx/>
                  <a:uFillTx/>
                  <a:latin typeface="Cambria" charset="0"/>
                  <a:ea typeface="Cambria" charset="0"/>
                  <a:cs typeface="Cambria" charset="0"/>
                </a:rPr>
                <a:t>RCD</a:t>
              </a:r>
              <a:endParaRPr kumimoji="0" lang="en-US" sz="2400" b="1" i="0" u="none" strike="noStrike" kern="1200" cap="none" spc="0" normalizeH="0" baseline="-25000" noProof="0" dirty="0">
                <a:ln>
                  <a:noFill/>
                </a:ln>
                <a:solidFill>
                  <a:srgbClr val="70AD47">
                    <a:lumMod val="75000"/>
                  </a:srgbClr>
                </a:solidFill>
                <a:effectLst/>
                <a:uLnTx/>
                <a:uFillTx/>
                <a:latin typeface="Cambria" charset="0"/>
                <a:ea typeface="Cambria" charset="0"/>
                <a:cs typeface="Cambria" charset="0"/>
              </a:endParaRPr>
            </a:p>
          </p:txBody>
        </p:sp>
        <p:cxnSp>
          <p:nvCxnSpPr>
            <p:cNvPr id="79" name="Straight Arrow Connector 78"/>
            <p:cNvCxnSpPr>
              <a:cxnSpLocks/>
            </p:cNvCxnSpPr>
            <p:nvPr/>
          </p:nvCxnSpPr>
          <p:spPr>
            <a:xfrm flipH="1">
              <a:off x="5675087" y="3291787"/>
              <a:ext cx="684359" cy="579021"/>
            </a:xfrm>
            <a:prstGeom prst="straightConnector1">
              <a:avLst/>
            </a:prstGeom>
            <a:ln w="698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2" name="Group 101"/>
          <p:cNvGrpSpPr/>
          <p:nvPr/>
        </p:nvGrpSpPr>
        <p:grpSpPr>
          <a:xfrm>
            <a:off x="1698389" y="4920223"/>
            <a:ext cx="6388029" cy="329754"/>
            <a:chOff x="1350046" y="6424274"/>
            <a:chExt cx="6388029" cy="329754"/>
          </a:xfrm>
        </p:grpSpPr>
        <p:sp>
          <p:nvSpPr>
            <p:cNvPr id="95" name="Rounded Rectangle 94"/>
            <p:cNvSpPr/>
            <p:nvPr/>
          </p:nvSpPr>
          <p:spPr>
            <a:xfrm>
              <a:off x="6835928" y="6424274"/>
              <a:ext cx="90214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96" name="Rounded Rectangle 95"/>
            <p:cNvSpPr/>
            <p:nvPr/>
          </p:nvSpPr>
          <p:spPr>
            <a:xfrm>
              <a:off x="5908916" y="6430145"/>
              <a:ext cx="93331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97" name="Rounded Rectangle 96"/>
            <p:cNvSpPr/>
            <p:nvPr/>
          </p:nvSpPr>
          <p:spPr>
            <a:xfrm>
              <a:off x="4988210" y="6437525"/>
              <a:ext cx="92070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98" name="Rounded Rectangle 97"/>
            <p:cNvSpPr/>
            <p:nvPr/>
          </p:nvSpPr>
          <p:spPr>
            <a:xfrm>
              <a:off x="4055208" y="6437525"/>
              <a:ext cx="93331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99" name="Rounded Rectangle 98"/>
            <p:cNvSpPr/>
            <p:nvPr/>
          </p:nvSpPr>
          <p:spPr>
            <a:xfrm>
              <a:off x="3190941" y="6437525"/>
              <a:ext cx="87687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100" name="Rounded Rectangle 99"/>
            <p:cNvSpPr/>
            <p:nvPr/>
          </p:nvSpPr>
          <p:spPr>
            <a:xfrm>
              <a:off x="2256841" y="6437525"/>
              <a:ext cx="940181"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101" name="Rounded Rectangle 100"/>
            <p:cNvSpPr/>
            <p:nvPr/>
          </p:nvSpPr>
          <p:spPr>
            <a:xfrm>
              <a:off x="1350046" y="6437525"/>
              <a:ext cx="911892"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grpSp>
      <p:grpSp>
        <p:nvGrpSpPr>
          <p:cNvPr id="56" name="Group 55">
            <a:extLst>
              <a:ext uri="{FF2B5EF4-FFF2-40B4-BE49-F238E27FC236}">
                <a16:creationId xmlns:a16="http://schemas.microsoft.com/office/drawing/2014/main" id="{ED98B89D-57D5-9943-B3EB-B2B07AC17199}"/>
              </a:ext>
            </a:extLst>
          </p:cNvPr>
          <p:cNvGrpSpPr/>
          <p:nvPr/>
        </p:nvGrpSpPr>
        <p:grpSpPr>
          <a:xfrm>
            <a:off x="3304240" y="4637314"/>
            <a:ext cx="3131937" cy="1928552"/>
            <a:chOff x="5146466" y="1289367"/>
            <a:chExt cx="3131937" cy="1928552"/>
          </a:xfrm>
        </p:grpSpPr>
        <p:sp>
          <p:nvSpPr>
            <p:cNvPr id="58" name="TextBox 57">
              <a:extLst>
                <a:ext uri="{FF2B5EF4-FFF2-40B4-BE49-F238E27FC236}">
                  <a16:creationId xmlns:a16="http://schemas.microsoft.com/office/drawing/2014/main" id="{17361870-5ED6-FB42-B336-487AB0462FB4}"/>
                </a:ext>
              </a:extLst>
            </p:cNvPr>
            <p:cNvSpPr txBox="1"/>
            <p:nvPr/>
          </p:nvSpPr>
          <p:spPr>
            <a:xfrm>
              <a:off x="5146466" y="2386922"/>
              <a:ext cx="313193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35A20"/>
                  </a:solidFill>
                  <a:effectLst/>
                  <a:uLnTx/>
                  <a:uFillTx/>
                  <a:latin typeface="Cambria" charset="0"/>
                  <a:ea typeface="Cambria" charset="0"/>
                  <a:cs typeface="Cambria" charset="0"/>
                </a:rPr>
                <a:t>Fails randomly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35A20"/>
                  </a:solidFill>
                  <a:effectLst/>
                  <a:uLnTx/>
                  <a:uFillTx/>
                  <a:latin typeface="Cambria" charset="0"/>
                  <a:ea typeface="Cambria" charset="0"/>
                  <a:cs typeface="Cambria" charset="0"/>
                </a:rPr>
                <a:t>with reduced </a:t>
              </a:r>
              <a:r>
                <a:rPr kumimoji="0" lang="en-US" sz="2400" b="1" i="0" u="none" strike="noStrike" kern="1200" cap="none" spc="0" normalizeH="0" baseline="0" noProof="0" dirty="0" err="1">
                  <a:ln>
                    <a:noFill/>
                  </a:ln>
                  <a:solidFill>
                    <a:srgbClr val="C35A20"/>
                  </a:solidFill>
                  <a:effectLst/>
                  <a:uLnTx/>
                  <a:uFillTx/>
                  <a:latin typeface="Cambria" charset="0"/>
                  <a:ea typeface="Cambria" charset="0"/>
                  <a:cs typeface="Cambria" charset="0"/>
                </a:rPr>
                <a:t>t</a:t>
              </a:r>
              <a:r>
                <a:rPr kumimoji="0" lang="en-US" sz="2400" b="1" i="0" u="none" strike="noStrike" kern="1200" cap="none" spc="0" normalizeH="0" baseline="-25000" noProof="0" dirty="0" err="1">
                  <a:ln>
                    <a:noFill/>
                  </a:ln>
                  <a:solidFill>
                    <a:srgbClr val="C35A20"/>
                  </a:solidFill>
                  <a:effectLst/>
                  <a:uLnTx/>
                  <a:uFillTx/>
                  <a:latin typeface="Cambria" charset="0"/>
                  <a:ea typeface="Cambria" charset="0"/>
                  <a:cs typeface="Cambria" charset="0"/>
                </a:rPr>
                <a:t>RCD</a:t>
              </a:r>
              <a:endParaRPr kumimoji="0" lang="en-US" sz="2400" b="1" i="0" u="none" strike="noStrike" kern="1200" cap="none" spc="0" normalizeH="0" baseline="-25000" noProof="0" dirty="0">
                <a:ln>
                  <a:noFill/>
                </a:ln>
                <a:solidFill>
                  <a:srgbClr val="C35A20"/>
                </a:solidFill>
                <a:effectLst/>
                <a:uLnTx/>
                <a:uFillTx/>
                <a:latin typeface="Cambria" charset="0"/>
                <a:ea typeface="Cambria" charset="0"/>
                <a:cs typeface="Cambria" charset="0"/>
              </a:endParaRPr>
            </a:p>
          </p:txBody>
        </p:sp>
        <p:cxnSp>
          <p:nvCxnSpPr>
            <p:cNvPr id="62" name="Straight Arrow Connector 61">
              <a:extLst>
                <a:ext uri="{FF2B5EF4-FFF2-40B4-BE49-F238E27FC236}">
                  <a16:creationId xmlns:a16="http://schemas.microsoft.com/office/drawing/2014/main" id="{BD1C2988-93FF-7B41-868E-13F3D06674B9}"/>
                </a:ext>
              </a:extLst>
            </p:cNvPr>
            <p:cNvCxnSpPr>
              <a:cxnSpLocks/>
            </p:cNvCxnSpPr>
            <p:nvPr/>
          </p:nvCxnSpPr>
          <p:spPr>
            <a:xfrm flipH="1" flipV="1">
              <a:off x="6022340" y="1289367"/>
              <a:ext cx="507182" cy="1097555"/>
            </a:xfrm>
            <a:prstGeom prst="straightConnector1">
              <a:avLst/>
            </a:prstGeom>
            <a:ln w="69850">
              <a:solidFill>
                <a:srgbClr val="C35A20"/>
              </a:solidFill>
              <a:tailEnd type="triangle"/>
            </a:ln>
          </p:spPr>
          <p:style>
            <a:lnRef idx="1">
              <a:schemeClr val="accent1"/>
            </a:lnRef>
            <a:fillRef idx="0">
              <a:schemeClr val="accent1"/>
            </a:fillRef>
            <a:effectRef idx="0">
              <a:schemeClr val="accent1"/>
            </a:effectRef>
            <a:fontRef idx="minor">
              <a:schemeClr val="tx1"/>
            </a:fontRef>
          </p:style>
        </p:cxnSp>
      </p:grpSp>
      <p:sp>
        <p:nvSpPr>
          <p:cNvPr id="63" name="Rectangle 62">
            <a:extLst>
              <a:ext uri="{FF2B5EF4-FFF2-40B4-BE49-F238E27FC236}">
                <a16:creationId xmlns:a16="http://schemas.microsoft.com/office/drawing/2014/main" id="{BF2CD1F0-5846-594F-B270-8C3A584CF480}"/>
              </a:ext>
            </a:extLst>
          </p:cNvPr>
          <p:cNvSpPr/>
          <p:nvPr/>
        </p:nvSpPr>
        <p:spPr>
          <a:xfrm>
            <a:off x="0" y="842653"/>
            <a:ext cx="9144000" cy="5600091"/>
          </a:xfrm>
          <a:prstGeom prst="rect">
            <a:avLst/>
          </a:prstGeom>
          <a:solidFill>
            <a:schemeClr val="bg1">
              <a:alpha val="72000"/>
            </a:schemeClr>
          </a:solidFill>
          <a:ln>
            <a:solidFill>
              <a:schemeClr val="bg1"/>
            </a:solid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TextBox 63">
            <a:extLst>
              <a:ext uri="{FF2B5EF4-FFF2-40B4-BE49-F238E27FC236}">
                <a16:creationId xmlns:a16="http://schemas.microsoft.com/office/drawing/2014/main" id="{45B52334-CB0A-604B-9A4B-B1858C38945F}"/>
              </a:ext>
            </a:extLst>
          </p:cNvPr>
          <p:cNvSpPr txBox="1"/>
          <p:nvPr/>
        </p:nvSpPr>
        <p:spPr>
          <a:xfrm>
            <a:off x="322441" y="1981850"/>
            <a:ext cx="8494721" cy="2554545"/>
          </a:xfrm>
          <a:prstGeom prst="rect">
            <a:avLst/>
          </a:prstGeom>
          <a:solidFill>
            <a:schemeClr val="accent4">
              <a:lumMod val="20000"/>
              <a:lumOff val="80000"/>
            </a:schemeClr>
          </a:solidFill>
          <a:ln w="7620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mbria"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charset="0"/>
                <a:ea typeface="Cambria" charset="0"/>
                <a:cs typeface="Cambria" charset="0"/>
              </a:rPr>
              <a:t>We refer to cells that fail randomly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charset="0"/>
                <a:ea typeface="Cambria" charset="0"/>
                <a:cs typeface="Cambria" charset="0"/>
              </a:rPr>
              <a:t>when accessed with a reduced </a:t>
            </a:r>
            <a:r>
              <a:rPr kumimoji="0" lang="en-US" sz="3200" b="1" i="0" u="none" strike="noStrike" kern="1200" cap="none" spc="0" normalizeH="0" baseline="0" noProof="0" dirty="0" err="1">
                <a:ln>
                  <a:noFill/>
                </a:ln>
                <a:solidFill>
                  <a:prstClr val="black"/>
                </a:solidFill>
                <a:effectLst/>
                <a:uLnTx/>
                <a:uFillTx/>
                <a:latin typeface="Cambria" charset="0"/>
                <a:ea typeface="Cambria" charset="0"/>
                <a:cs typeface="Cambria" charset="0"/>
              </a:rPr>
              <a:t>t</a:t>
            </a:r>
            <a:r>
              <a:rPr kumimoji="0" lang="en-US" sz="3200" b="1" i="0" u="none" strike="noStrike" kern="1200" cap="none" spc="0" normalizeH="0" baseline="-25000" noProof="0" dirty="0" err="1">
                <a:ln>
                  <a:noFill/>
                </a:ln>
                <a:solidFill>
                  <a:prstClr val="black"/>
                </a:solidFill>
                <a:effectLst/>
                <a:uLnTx/>
                <a:uFillTx/>
                <a:latin typeface="Cambria" charset="0"/>
                <a:ea typeface="Cambria" charset="0"/>
                <a:cs typeface="Cambria" charset="0"/>
              </a:rPr>
              <a:t>RCD</a:t>
            </a:r>
            <a:endParaRPr kumimoji="0" lang="en-US" sz="3200" b="1" i="0" u="none" strike="noStrike" kern="1200" cap="none" spc="0" normalizeH="0" baseline="-25000" noProof="0" dirty="0">
              <a:ln>
                <a:noFill/>
              </a:ln>
              <a:solidFill>
                <a:prstClr val="black"/>
              </a:solidFill>
              <a:effectLst/>
              <a:uLnTx/>
              <a:uFillTx/>
              <a:latin typeface="Cambria"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charset="0"/>
                <a:ea typeface="Cambria" charset="0"/>
                <a:cs typeface="Cambria" charset="0"/>
              </a:rPr>
              <a:t>as RNG cells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charset="0"/>
                <a:ea typeface="Cambria" charset="0"/>
                <a:cs typeface="Cambria" charset="0"/>
              </a:rPr>
              <a:t> </a:t>
            </a:r>
            <a:endParaRPr kumimoji="0" lang="en-US" sz="4000" b="1" i="0" u="none" strike="noStrike" kern="1200" cap="none" spc="0" normalizeH="0" baseline="0" noProof="0" dirty="0">
              <a:ln>
                <a:noFill/>
              </a:ln>
              <a:solidFill>
                <a:prstClr val="black"/>
              </a:solidFill>
              <a:effectLst/>
              <a:uLnTx/>
              <a:uFillTx/>
              <a:latin typeface="Cambria" charset="0"/>
              <a:ea typeface="Cambria" charset="0"/>
              <a:cs typeface="Cambria" charset="0"/>
            </a:endParaRPr>
          </a:p>
        </p:txBody>
      </p:sp>
      <p:sp>
        <p:nvSpPr>
          <p:cNvPr id="74" name="Rectangle 73">
            <a:extLst>
              <a:ext uri="{FF2B5EF4-FFF2-40B4-BE49-F238E27FC236}">
                <a16:creationId xmlns:a16="http://schemas.microsoft.com/office/drawing/2014/main" id="{7AB243BE-6CD5-1C4E-9CA1-747B6DDAD327}"/>
              </a:ext>
            </a:extLst>
          </p:cNvPr>
          <p:cNvSpPr/>
          <p:nvPr/>
        </p:nvSpPr>
        <p:spPr>
          <a:xfrm>
            <a:off x="2189770" y="5503314"/>
            <a:ext cx="5411829" cy="1265273"/>
          </a:xfrm>
          <a:prstGeom prst="rect">
            <a:avLst/>
          </a:prstGeom>
          <a:solidFill>
            <a:schemeClr val="bg1">
              <a:alpha val="72000"/>
            </a:schemeClr>
          </a:solidFill>
          <a:ln>
            <a:solidFill>
              <a:schemeClr val="bg1"/>
            </a:solid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3179816"/>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Our D-</a:t>
            </a:r>
            <a:r>
              <a:rPr lang="en-US" b="1" dirty="0" err="1"/>
              <a:t>RaNGe</a:t>
            </a:r>
            <a:r>
              <a:rPr lang="en-US" b="1" dirty="0"/>
              <a:t> Evaluation</a:t>
            </a:r>
          </a:p>
        </p:txBody>
      </p:sp>
      <p:sp>
        <p:nvSpPr>
          <p:cNvPr id="3" name="Content Placeholder 2"/>
          <p:cNvSpPr>
            <a:spLocks noGrp="1"/>
          </p:cNvSpPr>
          <p:nvPr>
            <p:ph idx="1"/>
          </p:nvPr>
        </p:nvSpPr>
        <p:spPr>
          <a:xfrm>
            <a:off x="268026" y="1169461"/>
            <a:ext cx="8603552" cy="5318753"/>
          </a:xfrm>
        </p:spPr>
        <p:txBody>
          <a:bodyPr/>
          <a:lstStyle/>
          <a:p>
            <a:r>
              <a:rPr lang="en-US" sz="3200" dirty="0"/>
              <a:t>We generate </a:t>
            </a:r>
            <a:r>
              <a:rPr lang="en-US" sz="3200" b="1" dirty="0">
                <a:solidFill>
                  <a:schemeClr val="accent1">
                    <a:lumMod val="75000"/>
                  </a:schemeClr>
                </a:solidFill>
              </a:rPr>
              <a:t>random values </a:t>
            </a:r>
            <a:r>
              <a:rPr lang="en-US" sz="3200" dirty="0"/>
              <a:t>by repeatedly accessing </a:t>
            </a:r>
            <a:r>
              <a:rPr lang="en-US" sz="3200" b="1" dirty="0">
                <a:solidFill>
                  <a:schemeClr val="accent1">
                    <a:lumMod val="75000"/>
                  </a:schemeClr>
                </a:solidFill>
              </a:rPr>
              <a:t>RNG cells</a:t>
            </a:r>
            <a:r>
              <a:rPr lang="en-US" sz="3200" dirty="0"/>
              <a:t> and aggregating the data read </a:t>
            </a:r>
          </a:p>
          <a:p>
            <a:endParaRPr lang="en-US" sz="1000" dirty="0"/>
          </a:p>
          <a:p>
            <a:r>
              <a:rPr lang="en-US" sz="3200" dirty="0"/>
              <a:t>The random data satisfies the NIST statistical test suite for randomness </a:t>
            </a:r>
          </a:p>
          <a:p>
            <a:endParaRPr lang="en-US" sz="1000" b="1" dirty="0">
              <a:solidFill>
                <a:srgbClr val="0070C0"/>
              </a:solidFill>
            </a:endParaRPr>
          </a:p>
          <a:p>
            <a:r>
              <a:rPr lang="en-US" sz="3200" dirty="0"/>
              <a:t>The </a:t>
            </a:r>
            <a:r>
              <a:rPr lang="en-US" sz="3200" b="1" dirty="0">
                <a:solidFill>
                  <a:schemeClr val="accent1">
                    <a:lumMod val="75000"/>
                  </a:schemeClr>
                </a:solidFill>
              </a:rPr>
              <a:t>D-</a:t>
            </a:r>
            <a:r>
              <a:rPr lang="en-US" sz="3200" b="1" dirty="0" err="1">
                <a:solidFill>
                  <a:schemeClr val="accent1">
                    <a:lumMod val="75000"/>
                  </a:schemeClr>
                </a:solidFill>
              </a:rPr>
              <a:t>RaNGE</a:t>
            </a:r>
            <a:r>
              <a:rPr lang="en-US" sz="3200" dirty="0"/>
              <a:t> generates random numbers </a:t>
            </a:r>
          </a:p>
          <a:p>
            <a:pPr lvl="1"/>
            <a:r>
              <a:rPr lang="en-US" b="1" dirty="0"/>
              <a:t>Throughput</a:t>
            </a:r>
            <a:r>
              <a:rPr lang="en-US" dirty="0"/>
              <a:t>: 717.4 Mb/s </a:t>
            </a:r>
          </a:p>
          <a:p>
            <a:pPr lvl="1"/>
            <a:r>
              <a:rPr lang="en-US" b="1" dirty="0"/>
              <a:t>Latency</a:t>
            </a:r>
            <a:r>
              <a:rPr lang="en-US" dirty="0"/>
              <a:t>: 64 bits in &lt;1us</a:t>
            </a:r>
          </a:p>
          <a:p>
            <a:pPr lvl="1"/>
            <a:r>
              <a:rPr lang="en-US" b="1" dirty="0"/>
              <a:t>Power</a:t>
            </a:r>
            <a:r>
              <a:rPr lang="en-US" dirty="0"/>
              <a:t>: 4.4 </a:t>
            </a:r>
            <a:r>
              <a:rPr lang="en-US" dirty="0" err="1"/>
              <a:t>nJ</a:t>
            </a:r>
            <a:r>
              <a:rPr lang="en-US" dirty="0"/>
              <a:t>/bit</a:t>
            </a:r>
          </a:p>
          <a:p>
            <a:pPr marL="457200" lvl="1" indent="0">
              <a:buNone/>
            </a:pPr>
            <a:endParaRPr lang="en-US" sz="2400" dirty="0"/>
          </a:p>
          <a:p>
            <a:endParaRPr lang="en-US" sz="3200" b="1" dirty="0">
              <a:solidFill>
                <a:srgbClr val="7030A0"/>
              </a:solidFill>
            </a:endParaRPr>
          </a:p>
        </p:txBody>
      </p:sp>
    </p:spTree>
    <p:extLst>
      <p:ext uri="{BB962C8B-B14F-4D97-AF65-F5344CB8AC3E}">
        <p14:creationId xmlns:p14="http://schemas.microsoft.com/office/powerpoint/2010/main" val="1570570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aramond" charset="0"/>
              </a:rPr>
              <a:t>Different Platforms, Different Goals</a:t>
            </a: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0" y="1320800"/>
            <a:ext cx="9144000" cy="4209861"/>
          </a:xfrm>
          <a:prstGeom prst="rect">
            <a:avLst/>
          </a:prstGeom>
        </p:spPr>
      </p:pic>
      <p:sp>
        <p:nvSpPr>
          <p:cNvPr id="6" name="TextBox 5"/>
          <p:cNvSpPr txBox="1"/>
          <p:nvPr/>
        </p:nvSpPr>
        <p:spPr>
          <a:xfrm>
            <a:off x="251520" y="5805264"/>
            <a:ext cx="8443237"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Tahoma"/>
                <a:ea typeface="+mn-ea"/>
                <a:cs typeface="+mn-cs"/>
              </a:rPr>
              <a:t>Jouppi</a:t>
            </a:r>
            <a:r>
              <a:rPr kumimoji="0" lang="en-US" sz="1600" b="0" i="0" u="none" strike="noStrike" kern="1200" cap="none" spc="0" normalizeH="0" baseline="0" noProof="0" dirty="0">
                <a:ln>
                  <a:noFill/>
                </a:ln>
                <a:solidFill>
                  <a:srgbClr val="000000"/>
                </a:solidFill>
                <a:effectLst/>
                <a:uLnTx/>
                <a:uFillTx/>
                <a:latin typeface="Tahoma"/>
                <a:ea typeface="+mn-ea"/>
                <a:cs typeface="+mn-cs"/>
              </a:rPr>
              <a:t> et al., “</a:t>
            </a:r>
            <a:r>
              <a:rPr kumimoji="0" lang="en-US" sz="1600" b="0" i="0" u="none" strike="noStrike" kern="1200" cap="none" spc="0" normalizeH="0" baseline="0" noProof="0" dirty="0">
                <a:ln>
                  <a:noFill/>
                </a:ln>
                <a:solidFill>
                  <a:srgbClr val="0000FF"/>
                </a:solidFill>
                <a:effectLst/>
                <a:uLnTx/>
                <a:uFillTx/>
                <a:latin typeface="Tahoma"/>
                <a:ea typeface="+mn-ea"/>
                <a:cs typeface="+mn-cs"/>
              </a:rPr>
              <a:t>In-Datacenter Performance Analysis of a Tensor Processing Unit</a:t>
            </a:r>
            <a:r>
              <a:rPr kumimoji="0" lang="en-US" sz="1600" b="0" i="0" u="none" strike="noStrike" kern="1200" cap="none" spc="0" normalizeH="0" baseline="0" noProof="0" dirty="0">
                <a:ln>
                  <a:noFill/>
                </a:ln>
                <a:solidFill>
                  <a:srgbClr val="000000"/>
                </a:solidFill>
                <a:effectLst/>
                <a:uLnTx/>
                <a:uFillTx/>
                <a:latin typeface="Tahoma"/>
                <a:ea typeface="+mn-ea"/>
                <a:cs typeface="+mn-cs"/>
              </a:rPr>
              <a:t>”, ISCA 2017.</a:t>
            </a:r>
          </a:p>
        </p:txBody>
      </p:sp>
    </p:spTree>
    <p:extLst>
      <p:ext uri="{BB962C8B-B14F-4D97-AF65-F5344CB8AC3E}">
        <p14:creationId xmlns:p14="http://schemas.microsoft.com/office/powerpoint/2010/main" val="3383296547"/>
      </p:ext>
    </p:extLst>
  </p:cSld>
  <p:clrMapOvr>
    <a:masterClrMapping/>
  </p:clrMapOvr>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51900" cy="884238"/>
          </a:xfrm>
        </p:spPr>
        <p:txBody>
          <a:bodyPr/>
          <a:lstStyle/>
          <a:p>
            <a:r>
              <a:rPr lang="en-US" sz="3400" dirty="0"/>
              <a:t>DRAM Latency True Random Number Generator</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170</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8" name="Content Placeholder 2"/>
          <p:cNvSpPr>
            <a:spLocks noGrp="1"/>
          </p:cNvSpPr>
          <p:nvPr>
            <p:ph idx="1"/>
          </p:nvPr>
        </p:nvSpPr>
        <p:spPr>
          <a:xfrm>
            <a:off x="228600" y="548680"/>
            <a:ext cx="8915400" cy="5153025"/>
          </a:xfrm>
        </p:spPr>
        <p:txBody>
          <a:bodyPr/>
          <a:lstStyle/>
          <a:p>
            <a:endParaRPr lang="en-US" dirty="0"/>
          </a:p>
          <a:p>
            <a:r>
              <a:rPr lang="en-US" sz="2000" dirty="0" err="1"/>
              <a:t>Jeremie</a:t>
            </a:r>
            <a:r>
              <a:rPr lang="en-US" sz="2000" dirty="0"/>
              <a:t> S. Kim, Minesh Patel, Hasan Hassan, Lois </a:t>
            </a:r>
            <a:r>
              <a:rPr lang="en-US" sz="2000" dirty="0" err="1"/>
              <a:t>Orosa</a:t>
            </a:r>
            <a:r>
              <a:rPr lang="en-US" sz="2000" dirty="0"/>
              <a:t>, and Onur Mutlu,</a:t>
            </a:r>
            <a:br>
              <a:rPr lang="en-US" sz="2000" dirty="0"/>
            </a:br>
            <a:r>
              <a:rPr lang="en-US" sz="2000" b="1" dirty="0">
                <a:hlinkClick r:id="rId2"/>
              </a:rPr>
              <a:t>"D-RaNGe: Using Commodity DRAM Devices to Generate True Random Numbers with Low Latency and High Throughput"</a:t>
            </a:r>
            <a:r>
              <a:rPr lang="en-US" sz="2000" dirty="0"/>
              <a:t> </a:t>
            </a:r>
            <a:br>
              <a:rPr lang="en-US" sz="2000" dirty="0"/>
            </a:br>
            <a:r>
              <a:rPr lang="en-US" sz="2000" i="1" dirty="0"/>
              <a:t>Proceedings of the </a:t>
            </a:r>
            <a:r>
              <a:rPr lang="en-US" sz="2000" i="1" dirty="0">
                <a:hlinkClick r:id="rId3"/>
              </a:rPr>
              <a:t>25th International Symposium on High-Performance Computer Architecture</a:t>
            </a:r>
            <a:r>
              <a:rPr lang="en-US" sz="2000" i="1" dirty="0"/>
              <a:t> (</a:t>
            </a:r>
            <a:r>
              <a:rPr lang="en-US" sz="2000" b="1" i="1" dirty="0"/>
              <a:t>HPCA</a:t>
            </a:r>
            <a:r>
              <a:rPr lang="en-US" sz="2000" i="1" dirty="0"/>
              <a:t>)</a:t>
            </a:r>
            <a:r>
              <a:rPr lang="en-US" sz="2000" dirty="0"/>
              <a:t>, Washington, DC, USA, February 2019.</a:t>
            </a:r>
          </a:p>
        </p:txBody>
      </p:sp>
      <p:pic>
        <p:nvPicPr>
          <p:cNvPr id="3" name="Picture 2">
            <a:extLst>
              <a:ext uri="{FF2B5EF4-FFF2-40B4-BE49-F238E27FC236}">
                <a16:creationId xmlns:a16="http://schemas.microsoft.com/office/drawing/2014/main" id="{0EA301F4-CBFE-074F-8AB7-6C9F3BE4D6A9}"/>
              </a:ext>
            </a:extLst>
          </p:cNvPr>
          <p:cNvPicPr>
            <a:picLocks noChangeAspect="1"/>
          </p:cNvPicPr>
          <p:nvPr/>
        </p:nvPicPr>
        <p:blipFill>
          <a:blip r:embed="rId4"/>
          <a:stretch>
            <a:fillRect/>
          </a:stretch>
        </p:blipFill>
        <p:spPr>
          <a:xfrm>
            <a:off x="0" y="3480756"/>
            <a:ext cx="9144000" cy="2180492"/>
          </a:xfrm>
          <a:prstGeom prst="rect">
            <a:avLst/>
          </a:prstGeom>
        </p:spPr>
      </p:pic>
    </p:spTree>
    <p:extLst>
      <p:ext uri="{BB962C8B-B14F-4D97-AF65-F5344CB8AC3E}">
        <p14:creationId xmlns:p14="http://schemas.microsoft.com/office/powerpoint/2010/main" val="977549130"/>
      </p:ext>
    </p:extLst>
  </p:cSld>
  <p:clrMapOvr>
    <a:masterClrMapping/>
  </p:clrMapOvr>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Four Key Issues in Future Platforms</a:t>
            </a:r>
          </a:p>
        </p:txBody>
      </p:sp>
      <p:sp>
        <p:nvSpPr>
          <p:cNvPr id="3" name="Content Placeholder 2"/>
          <p:cNvSpPr>
            <a:spLocks noGrp="1"/>
          </p:cNvSpPr>
          <p:nvPr>
            <p:ph idx="1"/>
          </p:nvPr>
        </p:nvSpPr>
        <p:spPr>
          <a:xfrm>
            <a:off x="228600" y="1268760"/>
            <a:ext cx="8610600" cy="4876800"/>
          </a:xfrm>
        </p:spPr>
        <p:txBody>
          <a:bodyPr/>
          <a:lstStyle/>
          <a:p>
            <a:r>
              <a:rPr lang="en-US" dirty="0"/>
              <a:t>Fundamentally </a:t>
            </a:r>
            <a:r>
              <a:rPr lang="en-US" dirty="0">
                <a:solidFill>
                  <a:srgbClr val="0000FF"/>
                </a:solidFill>
              </a:rPr>
              <a:t>Secure/Reliable/Safe </a:t>
            </a:r>
            <a:r>
              <a:rPr lang="en-US" dirty="0"/>
              <a:t>Architectures</a:t>
            </a:r>
          </a:p>
          <a:p>
            <a:endParaRPr lang="en-US" dirty="0"/>
          </a:p>
          <a:p>
            <a:endParaRPr lang="en-US" dirty="0"/>
          </a:p>
          <a:p>
            <a:r>
              <a:rPr lang="en-US" dirty="0"/>
              <a:t>Fundamentally </a:t>
            </a:r>
            <a:r>
              <a:rPr lang="en-US" dirty="0">
                <a:solidFill>
                  <a:srgbClr val="0000FF"/>
                </a:solidFill>
              </a:rPr>
              <a:t>Energy-Efficient </a:t>
            </a:r>
            <a:r>
              <a:rPr lang="en-US" dirty="0"/>
              <a:t>Architectures</a:t>
            </a:r>
          </a:p>
          <a:p>
            <a:pPr lvl="1"/>
            <a:r>
              <a:rPr lang="en-US" dirty="0">
                <a:solidFill>
                  <a:srgbClr val="0000FF"/>
                </a:solidFill>
              </a:rPr>
              <a:t>Memory-centric </a:t>
            </a:r>
            <a:r>
              <a:rPr lang="en-US" dirty="0"/>
              <a:t>(Data-centric) Architectures</a:t>
            </a:r>
          </a:p>
          <a:p>
            <a:endParaRPr lang="en-US" dirty="0"/>
          </a:p>
          <a:p>
            <a:endParaRPr lang="en-US" dirty="0"/>
          </a:p>
          <a:p>
            <a:r>
              <a:rPr lang="en-US" dirty="0"/>
              <a:t>Fundamentally </a:t>
            </a:r>
            <a:r>
              <a:rPr lang="en-US" dirty="0">
                <a:solidFill>
                  <a:srgbClr val="0000FF"/>
                </a:solidFill>
              </a:rPr>
              <a:t>Low-Latency </a:t>
            </a:r>
            <a:r>
              <a:rPr lang="en-US" dirty="0"/>
              <a:t>Architectures</a:t>
            </a:r>
          </a:p>
          <a:p>
            <a:endParaRPr lang="en-US" dirty="0"/>
          </a:p>
          <a:p>
            <a:endParaRPr lang="en-US" dirty="0"/>
          </a:p>
          <a:p>
            <a:r>
              <a:rPr lang="en-US" dirty="0"/>
              <a:t>Architectures for </a:t>
            </a:r>
            <a:r>
              <a:rPr lang="en-US" dirty="0">
                <a:solidFill>
                  <a:srgbClr val="0000FF"/>
                </a:solidFill>
              </a:rPr>
              <a:t>Genomics, Medicine, Health</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7" name="Rectangle 6">
            <a:extLst>
              <a:ext uri="{FF2B5EF4-FFF2-40B4-BE49-F238E27FC236}">
                <a16:creationId xmlns:a16="http://schemas.microsoft.com/office/drawing/2014/main" id="{493F53A1-D239-B74E-A57F-3C633430314E}"/>
              </a:ext>
            </a:extLst>
          </p:cNvPr>
          <p:cNvSpPr/>
          <p:nvPr/>
        </p:nvSpPr>
        <p:spPr>
          <a:xfrm>
            <a:off x="611560" y="5373216"/>
            <a:ext cx="6120680" cy="93610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9010120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768AE-5D18-9E4D-B0AE-1600CC02AD30}"/>
              </a:ext>
            </a:extLst>
          </p:cNvPr>
          <p:cNvSpPr>
            <a:spLocks noGrp="1"/>
          </p:cNvSpPr>
          <p:nvPr>
            <p:ph type="title"/>
          </p:nvPr>
        </p:nvSpPr>
        <p:spPr/>
        <p:txBody>
          <a:bodyPr/>
          <a:lstStyle/>
          <a:p>
            <a:r>
              <a:rPr lang="en-US" dirty="0"/>
              <a:t>Our Dream</a:t>
            </a:r>
          </a:p>
        </p:txBody>
      </p:sp>
      <p:sp>
        <p:nvSpPr>
          <p:cNvPr id="3" name="Content Placeholder 2">
            <a:extLst>
              <a:ext uri="{FF2B5EF4-FFF2-40B4-BE49-F238E27FC236}">
                <a16:creationId xmlns:a16="http://schemas.microsoft.com/office/drawing/2014/main" id="{498EA495-2CCE-D648-8AF6-F3266A555827}"/>
              </a:ext>
            </a:extLst>
          </p:cNvPr>
          <p:cNvSpPr>
            <a:spLocks noGrp="1"/>
          </p:cNvSpPr>
          <p:nvPr>
            <p:ph idx="1"/>
          </p:nvPr>
        </p:nvSpPr>
        <p:spPr/>
        <p:txBody>
          <a:bodyPr/>
          <a:lstStyle/>
          <a:p>
            <a:r>
              <a:rPr lang="en-US" dirty="0">
                <a:solidFill>
                  <a:srgbClr val="0000FF"/>
                </a:solidFill>
              </a:rPr>
              <a:t>An embedded device that can perform comprehensive genome analysis in real time (within a minute)</a:t>
            </a:r>
          </a:p>
          <a:p>
            <a:pPr lvl="1"/>
            <a:r>
              <a:rPr lang="en-US" dirty="0"/>
              <a:t>Which of these DNAs does this DNA segment match with?</a:t>
            </a:r>
          </a:p>
          <a:p>
            <a:pPr lvl="1"/>
            <a:r>
              <a:rPr lang="en-US" dirty="0"/>
              <a:t>What is the likely genetic disposition of this patient to this drug?</a:t>
            </a:r>
          </a:p>
          <a:p>
            <a:pPr lvl="1"/>
            <a:r>
              <a:rPr lang="en-US" dirty="0"/>
              <a:t>. . . </a:t>
            </a:r>
          </a:p>
          <a:p>
            <a:endParaRPr lang="en-US" dirty="0"/>
          </a:p>
        </p:txBody>
      </p:sp>
      <p:sp>
        <p:nvSpPr>
          <p:cNvPr id="4" name="Slide Number Placeholder 3">
            <a:extLst>
              <a:ext uri="{FF2B5EF4-FFF2-40B4-BE49-F238E27FC236}">
                <a16:creationId xmlns:a16="http://schemas.microsoft.com/office/drawing/2014/main" id="{C6BF723B-2431-BD4C-A973-FB0472D63A7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5068362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dirty="0"/>
              <a:t>What Is a Genome Made Of?</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2" descr="Picture"/>
          <p:cNvPicPr>
            <a:picLocks noChangeAspect="1" noChangeArrowheads="1"/>
          </p:cNvPicPr>
          <p:nvPr/>
        </p:nvPicPr>
        <p:blipFill rotWithShape="1">
          <a:blip r:embed="rId3">
            <a:extLst>
              <a:ext uri="{28A0092B-C50C-407E-A947-70E740481C1C}">
                <a14:useLocalDpi xmlns:a14="http://schemas.microsoft.com/office/drawing/2010/main" val="0"/>
              </a:ext>
            </a:extLst>
          </a:blip>
          <a:srcRect l="10713" t="16302" r="51507" b="48876"/>
          <a:stretch/>
        </p:blipFill>
        <p:spPr bwMode="auto">
          <a:xfrm>
            <a:off x="6930356" y="4772494"/>
            <a:ext cx="2160240" cy="1512168"/>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Image result for dna boo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176" y="920585"/>
            <a:ext cx="8291264" cy="533010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p:cNvCxnSpPr/>
          <p:nvPr/>
        </p:nvCxnSpPr>
        <p:spPr>
          <a:xfrm flipH="1" flipV="1">
            <a:off x="2854944" y="5251077"/>
            <a:ext cx="926631" cy="532707"/>
          </a:xfrm>
          <a:prstGeom prst="straightConnector1">
            <a:avLst/>
          </a:prstGeom>
          <a:ln w="50800">
            <a:solidFill>
              <a:srgbClr val="FE0606"/>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794151" y="5692191"/>
            <a:ext cx="158417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eiryo" panose="020B0604030504040204" pitchFamily="34" charset="-128"/>
                <a:cs typeface="Aparajita" panose="020B0604020202020204" pitchFamily="34" charset="0"/>
              </a:rPr>
              <a:t>Cell</a:t>
            </a:r>
          </a:p>
        </p:txBody>
      </p:sp>
      <p:sp>
        <p:nvSpPr>
          <p:cNvPr id="9" name="Rectangle 8"/>
          <p:cNvSpPr/>
          <p:nvPr/>
        </p:nvSpPr>
        <p:spPr>
          <a:xfrm>
            <a:off x="722507" y="5899941"/>
            <a:ext cx="97815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eiryo" panose="020B0604030504040204" pitchFamily="34" charset="-128"/>
                <a:cs typeface="Aparajita" panose="020B0604020202020204" pitchFamily="34" charset="0"/>
              </a:rPr>
              <a:t>Nucleus</a:t>
            </a:r>
          </a:p>
        </p:txBody>
      </p:sp>
      <p:cxnSp>
        <p:nvCxnSpPr>
          <p:cNvPr id="11" name="Straight Arrow Connector 10"/>
          <p:cNvCxnSpPr/>
          <p:nvPr/>
        </p:nvCxnSpPr>
        <p:spPr>
          <a:xfrm flipV="1">
            <a:off x="982736" y="3871940"/>
            <a:ext cx="764410" cy="2028001"/>
          </a:xfrm>
          <a:prstGeom prst="straightConnector1">
            <a:avLst/>
          </a:prstGeom>
          <a:ln w="50800">
            <a:solidFill>
              <a:srgbClr val="FE0606"/>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pic>
        <p:nvPicPr>
          <p:cNvPr id="15" name="Picture 2" descr="Picture"/>
          <p:cNvPicPr>
            <a:picLocks noChangeAspect="1" noChangeArrowheads="1"/>
          </p:cNvPicPr>
          <p:nvPr/>
        </p:nvPicPr>
        <p:blipFill rotWithShape="1">
          <a:blip r:embed="rId3">
            <a:extLst>
              <a:ext uri="{28A0092B-C50C-407E-A947-70E740481C1C}">
                <a14:useLocalDpi xmlns:a14="http://schemas.microsoft.com/office/drawing/2010/main" val="0"/>
              </a:ext>
            </a:extLst>
          </a:blip>
          <a:srcRect l="72999" t="17063" r="10630" b="48116"/>
          <a:stretch/>
        </p:blipFill>
        <p:spPr bwMode="auto">
          <a:xfrm>
            <a:off x="8132614" y="3292690"/>
            <a:ext cx="936104" cy="1512168"/>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1385141" y="6416077"/>
            <a:ext cx="7297614"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The discovery of DNA’s double-helical structure (Watson+, 1953) </a:t>
            </a:r>
          </a:p>
        </p:txBody>
      </p:sp>
    </p:spTree>
    <p:extLst>
      <p:ext uri="{BB962C8B-B14F-4D97-AF65-F5344CB8AC3E}">
        <p14:creationId xmlns:p14="http://schemas.microsoft.com/office/powerpoint/2010/main" val="1938792325"/>
      </p:ext>
    </p:extLst>
  </p:cSld>
  <p:clrMapOvr>
    <a:masterClrMapping/>
  </p:clrMapOvr>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174</a:t>
            </a:fld>
            <a:endParaRPr kumimoji="0" lang="en-US" altLang="en-US" sz="1600" b="0" i="0" u="none" strike="noStrike" kern="1200" cap="none" spc="0" normalizeH="0" baseline="0" noProof="0">
              <a:ln>
                <a:noFill/>
              </a:ln>
              <a:solidFill>
                <a:prstClr val="black"/>
              </a:solidFill>
              <a:effectLst/>
              <a:uLnTx/>
              <a:uFillTx/>
              <a:latin typeface="Garamond" pitchFamily="18" charset="0"/>
              <a:ea typeface="+mn-ea"/>
              <a:cs typeface="+mn-cs"/>
            </a:endParaRPr>
          </a:p>
        </p:txBody>
      </p:sp>
      <p:pic>
        <p:nvPicPr>
          <p:cNvPr id="36868" name="Picture 4" descr="Image result for human dna under a microscope"/>
          <p:cNvPicPr>
            <a:picLocks noChangeAspect="1" noChangeArrowheads="1"/>
          </p:cNvPicPr>
          <p:nvPr/>
        </p:nvPicPr>
        <p:blipFill rotWithShape="1">
          <a:blip r:embed="rId3">
            <a:extLst>
              <a:ext uri="{28A0092B-C50C-407E-A947-70E740481C1C}">
                <a14:useLocalDpi xmlns:a14="http://schemas.microsoft.com/office/drawing/2010/main" val="0"/>
              </a:ext>
            </a:extLst>
          </a:blip>
          <a:srcRect t="33525"/>
          <a:stretch/>
        </p:blipFill>
        <p:spPr bwMode="auto">
          <a:xfrm>
            <a:off x="2488490" y="957129"/>
            <a:ext cx="6350710" cy="3525522"/>
          </a:xfrm>
          <a:prstGeom prst="rect">
            <a:avLst/>
          </a:prstGeom>
          <a:noFill/>
          <a:extLst>
            <a:ext uri="{909E8E84-426E-40DD-AFC4-6F175D3DCCD1}">
              <a14:hiddenFill xmlns:a14="http://schemas.microsoft.com/office/drawing/2010/main">
                <a:solidFill>
                  <a:srgbClr val="FFFFFF"/>
                </a:solidFill>
              </a14:hiddenFill>
            </a:ext>
          </a:extLst>
        </p:spPr>
      </p:pic>
      <p:pic>
        <p:nvPicPr>
          <p:cNvPr id="36870" name="Picture 6" descr="Image result for human dna under a microscop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841718"/>
            <a:ext cx="5738608" cy="250235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5751320" y="5535752"/>
            <a:ext cx="3087880" cy="707886"/>
          </a:xfrm>
          <a:prstGeom prst="rect">
            <a:avLst/>
          </a:prstGeom>
          <a:solidFill>
            <a:schemeClr val="bg1"/>
          </a:solidFill>
          <a:ln>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ahoma"/>
                <a:ea typeface="+mn-ea"/>
                <a:cs typeface="+mn-cs"/>
              </a:rPr>
              <a:t>human chromosome #12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ahoma"/>
                <a:ea typeface="+mn-ea"/>
                <a:cs typeface="+mn-cs"/>
              </a:rPr>
              <a:t>from HeLa’s cell</a:t>
            </a:r>
          </a:p>
        </p:txBody>
      </p:sp>
      <p:sp>
        <p:nvSpPr>
          <p:cNvPr id="9" name="Title 8"/>
          <p:cNvSpPr>
            <a:spLocks noGrp="1"/>
          </p:cNvSpPr>
          <p:nvPr>
            <p:ph type="title"/>
          </p:nvPr>
        </p:nvSpPr>
        <p:spPr/>
        <p:txBody>
          <a:bodyPr/>
          <a:lstStyle/>
          <a:p>
            <a:r>
              <a:rPr lang="en-US" dirty="0"/>
              <a:t>DNA Under Electron Microscope</a:t>
            </a:r>
          </a:p>
        </p:txBody>
      </p:sp>
    </p:spTree>
    <p:extLst>
      <p:ext uri="{BB962C8B-B14F-4D97-AF65-F5344CB8AC3E}">
        <p14:creationId xmlns:p14="http://schemas.microsoft.com/office/powerpoint/2010/main" val="2249567333"/>
      </p:ext>
    </p:extLst>
  </p:cSld>
  <p:clrMapOvr>
    <a:masterClrMapping/>
  </p:clrMapOvr>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DNA Sequencing</a:t>
            </a:r>
          </a:p>
        </p:txBody>
      </p:sp>
      <p:sp>
        <p:nvSpPr>
          <p:cNvPr id="3" name="Content Placeholder 2"/>
          <p:cNvSpPr>
            <a:spLocks noGrp="1"/>
          </p:cNvSpPr>
          <p:nvPr>
            <p:ph idx="1"/>
          </p:nvPr>
        </p:nvSpPr>
        <p:spPr>
          <a:xfrm>
            <a:off x="228600" y="1371600"/>
            <a:ext cx="8915400" cy="4876800"/>
          </a:xfrm>
        </p:spPr>
        <p:txBody>
          <a:bodyPr/>
          <a:lstStyle/>
          <a:p>
            <a:r>
              <a:rPr lang="en-US" dirty="0"/>
              <a:t>Goal: </a:t>
            </a:r>
          </a:p>
          <a:p>
            <a:pPr lvl="1"/>
            <a:r>
              <a:rPr lang="en-US" dirty="0"/>
              <a:t>Find the complete sequence of A, C, G, T’s in DNA.</a:t>
            </a:r>
          </a:p>
          <a:p>
            <a:endParaRPr lang="en-US" dirty="0"/>
          </a:p>
          <a:p>
            <a:r>
              <a:rPr lang="en-US" dirty="0"/>
              <a:t>Challenge: </a:t>
            </a:r>
          </a:p>
          <a:p>
            <a:pPr lvl="1"/>
            <a:r>
              <a:rPr lang="en-US" dirty="0"/>
              <a:t>There is no machine that takes long DNA as an input, and gives the complete sequence as output</a:t>
            </a:r>
          </a:p>
          <a:p>
            <a:pPr lvl="1"/>
            <a:r>
              <a:rPr lang="en-US" dirty="0"/>
              <a:t>All sequencing machines chop DNA into pieces and identify relatively small pieces (but not how they fit together)</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986899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9023920" cy="1066800"/>
          </a:xfrm>
        </p:spPr>
        <p:txBody>
          <a:bodyPr/>
          <a:lstStyle/>
          <a:p>
            <a:r>
              <a:rPr lang="en-US" dirty="0"/>
              <a:t>Untangling Yarn Balls &amp; DNA Sequencing</a:t>
            </a:r>
          </a:p>
        </p:txBody>
      </p:sp>
      <p:sp>
        <p:nvSpPr>
          <p:cNvPr id="3" name="Slide Number Placeholder 2"/>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A7077-2B78-4FB5-8F56-24239751AEF0}" type="slidenum">
              <a:rPr kumimoji="0" lang="en-US" altLang="en-US" sz="16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176</a:t>
            </a:fld>
            <a:endParaRPr kumimoji="0" lang="en-US" altLang="en-US" sz="1600" b="0" i="0" u="none" strike="noStrike" kern="1200" cap="none" spc="0" normalizeH="0" baseline="0" noProof="0">
              <a:ln>
                <a:noFill/>
              </a:ln>
              <a:solidFill>
                <a:prstClr val="black"/>
              </a:solidFill>
              <a:effectLst/>
              <a:uLnTx/>
              <a:uFillTx/>
              <a:latin typeface="Garamond" pitchFamily="18" charset="0"/>
              <a:ea typeface="+mn-ea"/>
              <a:cs typeface="+mn-cs"/>
            </a:endParaRPr>
          </a:p>
        </p:txBody>
      </p:sp>
      <p:pic>
        <p:nvPicPr>
          <p:cNvPr id="37890" name="Picture 2" descr="Related image"/>
          <p:cNvPicPr>
            <a:picLocks noChangeAspect="1" noChangeArrowheads="1"/>
          </p:cNvPicPr>
          <p:nvPr/>
        </p:nvPicPr>
        <p:blipFill rotWithShape="1">
          <a:blip r:embed="rId3">
            <a:extLst>
              <a:ext uri="{28A0092B-C50C-407E-A947-70E740481C1C}">
                <a14:useLocalDpi xmlns:a14="http://schemas.microsoft.com/office/drawing/2010/main" val="0"/>
              </a:ext>
            </a:extLst>
          </a:blip>
          <a:srcRect t="1299" b="1299"/>
          <a:stretch/>
        </p:blipFill>
        <p:spPr bwMode="auto">
          <a:xfrm>
            <a:off x="880066" y="1005800"/>
            <a:ext cx="7251138" cy="5303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0954422"/>
      </p:ext>
    </p:extLst>
  </p:cSld>
  <p:clrMapOvr>
    <a:masterClrMapping/>
  </p:clrMapOvr>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1"/>
          <p:cNvSpPr txBox="1">
            <a:spLocks noChangeArrowheads="1"/>
          </p:cNvSpPr>
          <p:nvPr/>
        </p:nvSpPr>
        <p:spPr bwMode="auto">
          <a:xfrm>
            <a:off x="249120" y="84249"/>
            <a:ext cx="3422880" cy="391721"/>
          </a:xfrm>
          <a:prstGeom prst="rect">
            <a:avLst/>
          </a:prstGeom>
          <a:noFill/>
          <a:ln w="9525">
            <a:noFill/>
            <a:round/>
            <a:headEnd/>
            <a:tailEnd/>
          </a:ln>
        </p:spPr>
        <p:txBody>
          <a:bodyPr wrap="none" lIns="81639" tIns="60086"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4000" b="0" i="0" u="none" strike="noStrike" kern="1200" cap="none" spc="0" normalizeH="0" baseline="0" noProof="0" dirty="0">
                <a:ln>
                  <a:noFill/>
                </a:ln>
                <a:solidFill>
                  <a:srgbClr val="3B812F"/>
                </a:solidFill>
                <a:effectLst/>
                <a:uLnTx/>
                <a:uFillTx/>
                <a:latin typeface="Garamond"/>
                <a:ea typeface="+mn-ea"/>
                <a:cs typeface="+mn-cs"/>
              </a:rPr>
              <a:t>Genome Sequencers</a:t>
            </a:r>
          </a:p>
        </p:txBody>
      </p:sp>
      <p:pic>
        <p:nvPicPr>
          <p:cNvPr id="4099" name="Picture 2"/>
          <p:cNvPicPr>
            <a:picLocks noChangeAspect="1" noChangeArrowheads="1"/>
          </p:cNvPicPr>
          <p:nvPr/>
        </p:nvPicPr>
        <p:blipFill>
          <a:blip r:embed="rId3" cstate="print"/>
          <a:srcRect/>
          <a:stretch>
            <a:fillRect/>
          </a:stretch>
        </p:blipFill>
        <p:spPr bwMode="auto">
          <a:xfrm>
            <a:off x="96481" y="829527"/>
            <a:ext cx="1562400" cy="1525121"/>
          </a:xfrm>
          <a:prstGeom prst="rect">
            <a:avLst/>
          </a:prstGeom>
          <a:noFill/>
          <a:ln w="9525">
            <a:noFill/>
            <a:round/>
            <a:headEnd/>
            <a:tailEnd/>
          </a:ln>
        </p:spPr>
      </p:pic>
      <p:pic>
        <p:nvPicPr>
          <p:cNvPr id="4100" name="Picture 3"/>
          <p:cNvPicPr>
            <a:picLocks noChangeAspect="1" noChangeArrowheads="1"/>
          </p:cNvPicPr>
          <p:nvPr/>
        </p:nvPicPr>
        <p:blipFill>
          <a:blip r:embed="rId4" cstate="print"/>
          <a:srcRect/>
          <a:stretch>
            <a:fillRect/>
          </a:stretch>
        </p:blipFill>
        <p:spPr bwMode="auto">
          <a:xfrm>
            <a:off x="83520" y="2737728"/>
            <a:ext cx="2404800" cy="1908200"/>
          </a:xfrm>
          <a:prstGeom prst="rect">
            <a:avLst/>
          </a:prstGeom>
          <a:noFill/>
          <a:ln w="9525">
            <a:noFill/>
            <a:round/>
            <a:headEnd/>
            <a:tailEnd/>
          </a:ln>
        </p:spPr>
      </p:pic>
      <p:pic>
        <p:nvPicPr>
          <p:cNvPr id="4101" name="Picture 4"/>
          <p:cNvPicPr>
            <a:picLocks noChangeAspect="1" noChangeArrowheads="1"/>
          </p:cNvPicPr>
          <p:nvPr/>
        </p:nvPicPr>
        <p:blipFill>
          <a:blip r:embed="rId5" cstate="print"/>
          <a:srcRect/>
          <a:stretch>
            <a:fillRect/>
          </a:stretch>
        </p:blipFill>
        <p:spPr bwMode="auto">
          <a:xfrm>
            <a:off x="1658880" y="829528"/>
            <a:ext cx="2737440" cy="1742583"/>
          </a:xfrm>
          <a:prstGeom prst="rect">
            <a:avLst/>
          </a:prstGeom>
          <a:noFill/>
          <a:ln w="9525">
            <a:noFill/>
            <a:round/>
            <a:headEnd/>
            <a:tailEnd/>
          </a:ln>
        </p:spPr>
      </p:pic>
      <p:pic>
        <p:nvPicPr>
          <p:cNvPr id="4102" name="Picture 5"/>
          <p:cNvPicPr>
            <a:picLocks noChangeAspect="1" noChangeArrowheads="1"/>
          </p:cNvPicPr>
          <p:nvPr/>
        </p:nvPicPr>
        <p:blipFill>
          <a:blip r:embed="rId6" cstate="print"/>
          <a:srcRect/>
          <a:stretch>
            <a:fillRect/>
          </a:stretch>
        </p:blipFill>
        <p:spPr bwMode="auto">
          <a:xfrm>
            <a:off x="282240" y="4977162"/>
            <a:ext cx="1791360" cy="1412789"/>
          </a:xfrm>
          <a:prstGeom prst="rect">
            <a:avLst/>
          </a:prstGeom>
          <a:noFill/>
          <a:ln w="9525">
            <a:noFill/>
            <a:round/>
            <a:headEnd/>
            <a:tailEnd/>
          </a:ln>
        </p:spPr>
      </p:pic>
      <p:pic>
        <p:nvPicPr>
          <p:cNvPr id="4103" name="Picture 6"/>
          <p:cNvPicPr>
            <a:picLocks noChangeAspect="1" noChangeArrowheads="1"/>
          </p:cNvPicPr>
          <p:nvPr/>
        </p:nvPicPr>
        <p:blipFill>
          <a:blip r:embed="rId7" cstate="print"/>
          <a:srcRect/>
          <a:stretch>
            <a:fillRect/>
          </a:stretch>
        </p:blipFill>
        <p:spPr bwMode="auto">
          <a:xfrm>
            <a:off x="2488320" y="4977163"/>
            <a:ext cx="2322720" cy="1575525"/>
          </a:xfrm>
          <a:prstGeom prst="rect">
            <a:avLst/>
          </a:prstGeom>
          <a:noFill/>
          <a:ln w="9525">
            <a:noFill/>
            <a:round/>
            <a:headEnd/>
            <a:tailEnd/>
          </a:ln>
        </p:spPr>
      </p:pic>
      <p:pic>
        <p:nvPicPr>
          <p:cNvPr id="4104" name="Picture 7"/>
          <p:cNvPicPr>
            <a:picLocks noChangeAspect="1" noChangeArrowheads="1"/>
          </p:cNvPicPr>
          <p:nvPr/>
        </p:nvPicPr>
        <p:blipFill>
          <a:blip r:embed="rId8" cstate="print"/>
          <a:srcRect/>
          <a:stretch>
            <a:fillRect/>
          </a:stretch>
        </p:blipFill>
        <p:spPr bwMode="auto">
          <a:xfrm>
            <a:off x="5044320" y="362918"/>
            <a:ext cx="1658880" cy="1908201"/>
          </a:xfrm>
          <a:prstGeom prst="rect">
            <a:avLst/>
          </a:prstGeom>
          <a:noFill/>
          <a:ln w="9525">
            <a:noFill/>
            <a:round/>
            <a:headEnd/>
            <a:tailEnd/>
          </a:ln>
        </p:spPr>
      </p:pic>
      <p:pic>
        <p:nvPicPr>
          <p:cNvPr id="4105" name="Picture 8"/>
          <p:cNvPicPr>
            <a:picLocks noChangeAspect="1" noChangeArrowheads="1"/>
          </p:cNvPicPr>
          <p:nvPr/>
        </p:nvPicPr>
        <p:blipFill>
          <a:blip r:embed="rId9" cstate="print"/>
          <a:srcRect/>
          <a:stretch>
            <a:fillRect/>
          </a:stretch>
        </p:blipFill>
        <p:spPr bwMode="auto">
          <a:xfrm>
            <a:off x="5136481" y="2239436"/>
            <a:ext cx="2080800" cy="1523680"/>
          </a:xfrm>
          <a:prstGeom prst="rect">
            <a:avLst/>
          </a:prstGeom>
          <a:noFill/>
          <a:ln w="9525">
            <a:noFill/>
            <a:round/>
            <a:headEnd/>
            <a:tailEnd/>
          </a:ln>
        </p:spPr>
      </p:pic>
      <p:pic>
        <p:nvPicPr>
          <p:cNvPr id="4106" name="Picture 9"/>
          <p:cNvPicPr>
            <a:picLocks noChangeAspect="1" noChangeArrowheads="1"/>
          </p:cNvPicPr>
          <p:nvPr/>
        </p:nvPicPr>
        <p:blipFill>
          <a:blip r:embed="rId10" cstate="print"/>
          <a:srcRect l="50665"/>
          <a:stretch>
            <a:fillRect/>
          </a:stretch>
        </p:blipFill>
        <p:spPr bwMode="auto">
          <a:xfrm>
            <a:off x="5209920" y="4369436"/>
            <a:ext cx="2774830" cy="1387561"/>
          </a:xfrm>
          <a:prstGeom prst="rect">
            <a:avLst/>
          </a:prstGeom>
          <a:noFill/>
          <a:ln w="9525">
            <a:noFill/>
            <a:round/>
            <a:headEnd/>
            <a:tailEnd/>
          </a:ln>
        </p:spPr>
      </p:pic>
      <p:pic>
        <p:nvPicPr>
          <p:cNvPr id="4107" name="Picture 10"/>
          <p:cNvPicPr>
            <a:picLocks noChangeAspect="1" noChangeArrowheads="1"/>
          </p:cNvPicPr>
          <p:nvPr/>
        </p:nvPicPr>
        <p:blipFill>
          <a:blip r:embed="rId11" cstate="print"/>
          <a:srcRect/>
          <a:stretch>
            <a:fillRect/>
          </a:stretch>
        </p:blipFill>
        <p:spPr bwMode="auto">
          <a:xfrm>
            <a:off x="2656801" y="2969592"/>
            <a:ext cx="2237760" cy="1676336"/>
          </a:xfrm>
          <a:prstGeom prst="rect">
            <a:avLst/>
          </a:prstGeom>
          <a:noFill/>
          <a:ln w="9525">
            <a:noFill/>
            <a:round/>
            <a:headEnd/>
            <a:tailEnd/>
          </a:ln>
        </p:spPr>
      </p:pic>
      <p:pic>
        <p:nvPicPr>
          <p:cNvPr id="4108" name="Picture 11"/>
          <p:cNvPicPr>
            <a:picLocks noChangeAspect="1" noChangeArrowheads="1"/>
          </p:cNvPicPr>
          <p:nvPr/>
        </p:nvPicPr>
        <p:blipFill>
          <a:blip r:embed="rId12" cstate="print"/>
          <a:srcRect l="24799" r="24799"/>
          <a:stretch>
            <a:fillRect/>
          </a:stretch>
        </p:blipFill>
        <p:spPr bwMode="auto">
          <a:xfrm>
            <a:off x="7290720" y="110181"/>
            <a:ext cx="1569600" cy="1659054"/>
          </a:xfrm>
          <a:prstGeom prst="rect">
            <a:avLst/>
          </a:prstGeom>
          <a:noFill/>
          <a:ln w="9525">
            <a:noFill/>
            <a:round/>
            <a:headEnd/>
            <a:tailEnd/>
          </a:ln>
        </p:spPr>
      </p:pic>
      <p:sp>
        <p:nvSpPr>
          <p:cNvPr id="4109" name="Text Box 12"/>
          <p:cNvSpPr txBox="1">
            <a:spLocks noChangeArrowheads="1"/>
          </p:cNvSpPr>
          <p:nvPr/>
        </p:nvSpPr>
        <p:spPr bwMode="auto">
          <a:xfrm>
            <a:off x="5292080" y="6309320"/>
            <a:ext cx="3732480" cy="663910"/>
          </a:xfrm>
          <a:prstGeom prst="rect">
            <a:avLst/>
          </a:prstGeom>
          <a:noFill/>
          <a:ln w="9525">
            <a:noFill/>
            <a:round/>
            <a:headEnd/>
            <a:tailEnd/>
          </a:ln>
        </p:spPr>
        <p:txBody>
          <a:bodyPr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1" i="0" u="none" strike="noStrike" kern="1200" cap="none" spc="0" normalizeH="0" baseline="0" noProof="0" dirty="0">
                <a:ln>
                  <a:noFill/>
                </a:ln>
                <a:solidFill>
                  <a:srgbClr val="FF0000"/>
                </a:solidFill>
                <a:effectLst/>
                <a:uLnTx/>
                <a:uFillTx/>
                <a:latin typeface="Calibri" pitchFamily="34" charset="0"/>
                <a:ea typeface="+mn-ea"/>
                <a:cs typeface="+mn-cs"/>
              </a:rPr>
              <a:t>… and more! All produce data with different properties.</a:t>
            </a:r>
          </a:p>
        </p:txBody>
      </p:sp>
      <p:sp>
        <p:nvSpPr>
          <p:cNvPr id="4110" name="Text Box 13"/>
          <p:cNvSpPr txBox="1">
            <a:spLocks noChangeArrowheads="1"/>
          </p:cNvSpPr>
          <p:nvPr/>
        </p:nvSpPr>
        <p:spPr bwMode="auto">
          <a:xfrm>
            <a:off x="249120" y="2354648"/>
            <a:ext cx="1163520" cy="312512"/>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Roche/454</a:t>
            </a:r>
          </a:p>
        </p:txBody>
      </p:sp>
      <p:sp>
        <p:nvSpPr>
          <p:cNvPr id="4111" name="Text Box 14"/>
          <p:cNvSpPr txBox="1">
            <a:spLocks noChangeArrowheads="1"/>
          </p:cNvSpPr>
          <p:nvPr/>
        </p:nvSpPr>
        <p:spPr bwMode="auto">
          <a:xfrm>
            <a:off x="83520" y="4562399"/>
            <a:ext cx="1955520" cy="312513"/>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Illumina HiSeq2000</a:t>
            </a:r>
          </a:p>
        </p:txBody>
      </p:sp>
      <p:sp>
        <p:nvSpPr>
          <p:cNvPr id="4112" name="Text Box 15"/>
          <p:cNvSpPr txBox="1">
            <a:spLocks noChangeArrowheads="1"/>
          </p:cNvSpPr>
          <p:nvPr/>
        </p:nvSpPr>
        <p:spPr bwMode="auto">
          <a:xfrm>
            <a:off x="1331640" y="6381328"/>
            <a:ext cx="1707840" cy="312513"/>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400" b="0" i="0" u="none" strike="noStrike" kern="1200" cap="none" spc="0" normalizeH="0" baseline="0" noProof="0" dirty="0">
                <a:ln>
                  <a:noFill/>
                </a:ln>
                <a:solidFill>
                  <a:srgbClr val="000000"/>
                </a:solidFill>
                <a:effectLst/>
                <a:uLnTx/>
                <a:uFillTx/>
                <a:latin typeface="Calibri" pitchFamily="34" charset="0"/>
                <a:ea typeface="+mn-ea"/>
                <a:cs typeface="+mn-cs"/>
              </a:rPr>
              <a:t>Ion Torrent PGM</a:t>
            </a:r>
          </a:p>
        </p:txBody>
      </p:sp>
      <p:sp>
        <p:nvSpPr>
          <p:cNvPr id="4113" name="Text Box 16"/>
          <p:cNvSpPr txBox="1">
            <a:spLocks noChangeArrowheads="1"/>
          </p:cNvSpPr>
          <p:nvPr/>
        </p:nvSpPr>
        <p:spPr bwMode="auto">
          <a:xfrm>
            <a:off x="2488320" y="6545488"/>
            <a:ext cx="1844640" cy="312512"/>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Ion Torrent Proton</a:t>
            </a:r>
          </a:p>
        </p:txBody>
      </p:sp>
      <p:sp>
        <p:nvSpPr>
          <p:cNvPr id="4114" name="Text Box 17"/>
          <p:cNvSpPr txBox="1">
            <a:spLocks noChangeArrowheads="1"/>
          </p:cNvSpPr>
          <p:nvPr/>
        </p:nvSpPr>
        <p:spPr bwMode="auto">
          <a:xfrm>
            <a:off x="2707200" y="2341686"/>
            <a:ext cx="1107360" cy="312513"/>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AB </a:t>
            </a:r>
            <a:r>
              <a:rPr kumimoji="0" lang="en-US" sz="1800" b="0" i="0" u="none" strike="noStrike" kern="1200" cap="none" spc="0" normalizeH="0" baseline="0" noProof="0" dirty="0" err="1">
                <a:ln>
                  <a:noFill/>
                </a:ln>
                <a:solidFill>
                  <a:srgbClr val="000000"/>
                </a:solidFill>
                <a:effectLst/>
                <a:uLnTx/>
                <a:uFillTx/>
                <a:latin typeface="Calibri" pitchFamily="34" charset="0"/>
                <a:ea typeface="+mn-ea"/>
                <a:cs typeface="+mn-cs"/>
              </a:rPr>
              <a:t>SOLiD</a:t>
            </a:r>
            <a:endPar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
        <p:nvSpPr>
          <p:cNvPr id="4115" name="Text Box 18"/>
          <p:cNvSpPr txBox="1">
            <a:spLocks noChangeArrowheads="1"/>
          </p:cNvSpPr>
          <p:nvPr/>
        </p:nvSpPr>
        <p:spPr bwMode="auto">
          <a:xfrm>
            <a:off x="5292080" y="5817917"/>
            <a:ext cx="2568960" cy="312513"/>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Oxford Nanopore </a:t>
            </a:r>
            <a:r>
              <a:rPr kumimoji="0" lang="en-US" sz="1800" b="0" i="0" u="none" strike="noStrike" kern="1200" cap="none" spc="0" normalizeH="0" baseline="0" noProof="0" dirty="0" err="1">
                <a:ln>
                  <a:noFill/>
                </a:ln>
                <a:solidFill>
                  <a:srgbClr val="000000"/>
                </a:solidFill>
                <a:effectLst/>
                <a:uLnTx/>
                <a:uFillTx/>
                <a:latin typeface="Calibri" pitchFamily="34" charset="0"/>
                <a:ea typeface="+mn-ea"/>
                <a:cs typeface="+mn-cs"/>
              </a:rPr>
              <a:t>GridION</a:t>
            </a:r>
            <a:endPar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
        <p:nvSpPr>
          <p:cNvPr id="4116" name="Text Box 19"/>
          <p:cNvSpPr txBox="1">
            <a:spLocks noChangeArrowheads="1"/>
          </p:cNvSpPr>
          <p:nvPr/>
        </p:nvSpPr>
        <p:spPr bwMode="auto">
          <a:xfrm>
            <a:off x="5225760" y="3763116"/>
            <a:ext cx="2511360" cy="312512"/>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Oxford Nanopore </a:t>
            </a:r>
            <a:r>
              <a:rPr kumimoji="0" lang="en-US" sz="1800" b="0" i="0" u="none" strike="noStrike" kern="1200" cap="none" spc="0" normalizeH="0" baseline="0" noProof="0" dirty="0" err="1">
                <a:ln>
                  <a:noFill/>
                </a:ln>
                <a:solidFill>
                  <a:srgbClr val="000000"/>
                </a:solidFill>
                <a:effectLst/>
                <a:uLnTx/>
                <a:uFillTx/>
                <a:latin typeface="Calibri" pitchFamily="34" charset="0"/>
                <a:ea typeface="+mn-ea"/>
                <a:cs typeface="+mn-cs"/>
              </a:rPr>
              <a:t>MinION</a:t>
            </a:r>
            <a:endPar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
        <p:nvSpPr>
          <p:cNvPr id="4117" name="Text Box 20"/>
          <p:cNvSpPr txBox="1">
            <a:spLocks noChangeArrowheads="1"/>
          </p:cNvSpPr>
          <p:nvPr/>
        </p:nvSpPr>
        <p:spPr bwMode="auto">
          <a:xfrm>
            <a:off x="7584767" y="1772816"/>
            <a:ext cx="1095840" cy="544377"/>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Complete</a:t>
            </a:r>
          </a:p>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Genomics</a:t>
            </a:r>
          </a:p>
        </p:txBody>
      </p:sp>
      <p:sp>
        <p:nvSpPr>
          <p:cNvPr id="4118" name="Text Box 21"/>
          <p:cNvSpPr txBox="1">
            <a:spLocks noChangeArrowheads="1"/>
          </p:cNvSpPr>
          <p:nvPr/>
        </p:nvSpPr>
        <p:spPr bwMode="auto">
          <a:xfrm>
            <a:off x="5169600" y="1792989"/>
            <a:ext cx="1520640" cy="312512"/>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Illumina </a:t>
            </a:r>
            <a:r>
              <a:rPr kumimoji="0" lang="en-US" sz="1800" b="0" i="0" u="none" strike="noStrike" kern="1200" cap="none" spc="0" normalizeH="0" baseline="0" noProof="0" dirty="0" err="1">
                <a:ln>
                  <a:noFill/>
                </a:ln>
                <a:solidFill>
                  <a:srgbClr val="000000"/>
                </a:solidFill>
                <a:effectLst/>
                <a:uLnTx/>
                <a:uFillTx/>
                <a:latin typeface="Calibri" pitchFamily="34" charset="0"/>
                <a:ea typeface="+mn-ea"/>
                <a:cs typeface="+mn-cs"/>
              </a:rPr>
              <a:t>MiSeq</a:t>
            </a:r>
            <a:endPar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
        <p:nvSpPr>
          <p:cNvPr id="4119" name="Text Box 22"/>
          <p:cNvSpPr txBox="1">
            <a:spLocks noChangeArrowheads="1"/>
          </p:cNvSpPr>
          <p:nvPr/>
        </p:nvSpPr>
        <p:spPr bwMode="auto">
          <a:xfrm>
            <a:off x="2586240" y="4645928"/>
            <a:ext cx="2280960" cy="312513"/>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Pacific Biosciences RS</a:t>
            </a:r>
          </a:p>
        </p:txBody>
      </p:sp>
      <p:pic>
        <p:nvPicPr>
          <p:cNvPr id="2" name="Picture 1">
            <a:extLst>
              <a:ext uri="{FF2B5EF4-FFF2-40B4-BE49-F238E27FC236}">
                <a16:creationId xmlns:a16="http://schemas.microsoft.com/office/drawing/2014/main" id="{5286926F-A2D7-D54A-9679-98991FADA789}"/>
              </a:ext>
            </a:extLst>
          </p:cNvPr>
          <p:cNvPicPr>
            <a:picLocks noChangeAspect="1"/>
          </p:cNvPicPr>
          <p:nvPr/>
        </p:nvPicPr>
        <p:blipFill>
          <a:blip r:embed="rId13"/>
          <a:stretch>
            <a:fillRect/>
          </a:stretch>
        </p:blipFill>
        <p:spPr>
          <a:xfrm>
            <a:off x="7907854" y="2420888"/>
            <a:ext cx="1066800" cy="1993900"/>
          </a:xfrm>
          <a:prstGeom prst="rect">
            <a:avLst/>
          </a:prstGeom>
        </p:spPr>
      </p:pic>
      <p:sp>
        <p:nvSpPr>
          <p:cNvPr id="25" name="Text Box 14">
            <a:extLst>
              <a:ext uri="{FF2B5EF4-FFF2-40B4-BE49-F238E27FC236}">
                <a16:creationId xmlns:a16="http://schemas.microsoft.com/office/drawing/2014/main" id="{2CACA9BA-5821-1048-8CBA-9D82E07E5188}"/>
              </a:ext>
            </a:extLst>
          </p:cNvPr>
          <p:cNvSpPr txBox="1">
            <a:spLocks noChangeArrowheads="1"/>
          </p:cNvSpPr>
          <p:nvPr/>
        </p:nvSpPr>
        <p:spPr bwMode="auto">
          <a:xfrm>
            <a:off x="8030881" y="4379366"/>
            <a:ext cx="1955520" cy="312513"/>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Illumina </a:t>
            </a:r>
          </a:p>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err="1">
                <a:ln>
                  <a:noFill/>
                </a:ln>
                <a:solidFill>
                  <a:srgbClr val="000000"/>
                </a:solidFill>
                <a:effectLst/>
                <a:uLnTx/>
                <a:uFillTx/>
                <a:latin typeface="Calibri" pitchFamily="34" charset="0"/>
                <a:ea typeface="+mn-ea"/>
                <a:cs typeface="+mn-cs"/>
              </a:rPr>
              <a:t>NovaSeq</a:t>
            </a:r>
            <a:endPar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6000</a:t>
            </a:r>
          </a:p>
        </p:txBody>
      </p:sp>
    </p:spTree>
    <p:extLst>
      <p:ext uri="{BB962C8B-B14F-4D97-AF65-F5344CB8AC3E}">
        <p14:creationId xmlns:p14="http://schemas.microsoft.com/office/powerpoint/2010/main" val="142199005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11591" y="0"/>
            <a:ext cx="9145859" cy="6858000"/>
          </a:xfrm>
          <a:prstGeom prst="rect">
            <a:avLst/>
          </a:prstGeom>
          <a:solidFill>
            <a:schemeClr val="bg1"/>
          </a:solidFill>
          <a:ln>
            <a:noFill/>
          </a:ln>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EEECE1"/>
              </a:solidFill>
              <a:effectLst/>
              <a:uLnTx/>
              <a:uFillTx/>
              <a:latin typeface="europa"/>
              <a:ea typeface="+mn-ea"/>
              <a:cs typeface="+mn-cs"/>
            </a:endParaRPr>
          </a:p>
        </p:txBody>
      </p:sp>
      <p:sp>
        <p:nvSpPr>
          <p:cNvPr id="20" name="Rectangle 19"/>
          <p:cNvSpPr/>
          <p:nvPr/>
        </p:nvSpPr>
        <p:spPr>
          <a:xfrm>
            <a:off x="8534400" y="4129073"/>
            <a:ext cx="428980" cy="654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pic>
        <p:nvPicPr>
          <p:cNvPr id="71" name="Picture 70" descr="http://www.nextplatform.com/wp-content/uploads/2015/03/Glenn1.png"/>
          <p:cNvPicPr>
            <a:picLocks noChangeAspect="1" noChangeArrowheads="1"/>
          </p:cNvPicPr>
          <p:nvPr/>
        </p:nvPicPr>
        <p:blipFill rotWithShape="1">
          <a:blip r:embed="rId4">
            <a:extLst>
              <a:ext uri="{28A0092B-C50C-407E-A947-70E740481C1C}">
                <a14:useLocalDpi xmlns:a14="http://schemas.microsoft.com/office/drawing/2010/main" val="0"/>
              </a:ext>
            </a:extLst>
          </a:blip>
          <a:srcRect l="35425" t="51522" r="34916" b="5973"/>
          <a:stretch/>
        </p:blipFill>
        <p:spPr bwMode="auto">
          <a:xfrm>
            <a:off x="105649" y="4094761"/>
            <a:ext cx="4224963" cy="1829100"/>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71"/>
          <p:cNvPicPr>
            <a:picLocks noChangeAspect="1"/>
          </p:cNvPicPr>
          <p:nvPr/>
        </p:nvPicPr>
        <p:blipFill rotWithShape="1">
          <a:blip r:embed="rId5"/>
          <a:srcRect l="50959" t="10448" r="25205" b="67472"/>
          <a:stretch/>
        </p:blipFill>
        <p:spPr>
          <a:xfrm>
            <a:off x="5495894" y="3689818"/>
            <a:ext cx="2867618" cy="2653333"/>
          </a:xfrm>
          <a:prstGeom prst="rect">
            <a:avLst/>
          </a:prstGeom>
        </p:spPr>
      </p:pic>
      <p:sp>
        <p:nvSpPr>
          <p:cNvPr id="75" name="Rectangle 74"/>
          <p:cNvSpPr/>
          <p:nvPr/>
        </p:nvSpPr>
        <p:spPr>
          <a:xfrm>
            <a:off x="8022677" y="4174288"/>
            <a:ext cx="428980" cy="654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78" name="Rectangle 77"/>
          <p:cNvSpPr/>
          <p:nvPr/>
        </p:nvSpPr>
        <p:spPr>
          <a:xfrm>
            <a:off x="4628782" y="0"/>
            <a:ext cx="9144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79" name="Rectangle 78"/>
          <p:cNvSpPr/>
          <p:nvPr/>
        </p:nvSpPr>
        <p:spPr>
          <a:xfrm>
            <a:off x="1" y="3383280"/>
            <a:ext cx="9144000"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80" name="Rectangle 79"/>
          <p:cNvSpPr/>
          <p:nvPr/>
        </p:nvSpPr>
        <p:spPr>
          <a:xfrm>
            <a:off x="3610761" y="2895290"/>
            <a:ext cx="2103160" cy="1077218"/>
          </a:xfrm>
          <a:prstGeom prst="rect">
            <a:avLst/>
          </a:prstGeom>
          <a:solidFill>
            <a:schemeClr val="bg1"/>
          </a:solidFill>
          <a:ln>
            <a:solidFill>
              <a:srgbClr val="1B65A8"/>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mn-ea"/>
                <a:cs typeface="+mn-cs"/>
              </a:rPr>
              <a:t>Genome Analysis</a:t>
            </a:r>
          </a:p>
        </p:txBody>
      </p:sp>
      <p:graphicFrame>
        <p:nvGraphicFramePr>
          <p:cNvPr id="2" name="Object 1"/>
          <p:cNvGraphicFramePr>
            <a:graphicFrameLocks noChangeAspect="1"/>
          </p:cNvGraphicFramePr>
          <p:nvPr>
            <p:extLst/>
          </p:nvPr>
        </p:nvGraphicFramePr>
        <p:xfrm>
          <a:off x="5311176" y="36301"/>
          <a:ext cx="3509639" cy="3353943"/>
        </p:xfrm>
        <a:graphic>
          <a:graphicData uri="http://schemas.openxmlformats.org/presentationml/2006/ole">
            <mc:AlternateContent xmlns:mc="http://schemas.openxmlformats.org/markup-compatibility/2006">
              <mc:Choice xmlns:v="urn:schemas-microsoft-com:vml" Requires="v">
                <p:oleObj spid="_x0000_s23603" name="Visio" r:id="rId6" imgW="2695276" imgH="2509932" progId="Visio.Drawing.11">
                  <p:embed/>
                </p:oleObj>
              </mc:Choice>
              <mc:Fallback>
                <p:oleObj name="Visio" r:id="rId6" imgW="2695276" imgH="2509932" progId="Visio.Drawing.11">
                  <p:embed/>
                  <p:pic>
                    <p:nvPicPr>
                      <p:cNvPr id="2" name="Object 1"/>
                      <p:cNvPicPr/>
                      <p:nvPr/>
                    </p:nvPicPr>
                    <p:blipFill>
                      <a:blip r:embed="rId7"/>
                      <a:stretch>
                        <a:fillRect/>
                      </a:stretch>
                    </p:blipFill>
                    <p:spPr>
                      <a:xfrm>
                        <a:off x="5311176" y="36301"/>
                        <a:ext cx="3509639" cy="3353943"/>
                      </a:xfrm>
                      <a:prstGeom prst="rect">
                        <a:avLst/>
                      </a:prstGeom>
                    </p:spPr>
                  </p:pic>
                </p:oleObj>
              </mc:Fallback>
            </mc:AlternateContent>
          </a:graphicData>
        </a:graphic>
      </p:graphicFrame>
      <p:graphicFrame>
        <p:nvGraphicFramePr>
          <p:cNvPr id="23" name="Object 22"/>
          <p:cNvGraphicFramePr>
            <a:graphicFrameLocks noChangeAspect="1"/>
          </p:cNvGraphicFramePr>
          <p:nvPr>
            <p:extLst/>
          </p:nvPr>
        </p:nvGraphicFramePr>
        <p:xfrm>
          <a:off x="177467" y="500679"/>
          <a:ext cx="4895872" cy="2150973"/>
        </p:xfrm>
        <a:graphic>
          <a:graphicData uri="http://schemas.openxmlformats.org/presentationml/2006/ole">
            <mc:AlternateContent xmlns:mc="http://schemas.openxmlformats.org/markup-compatibility/2006">
              <mc:Choice xmlns:v="urn:schemas-microsoft-com:vml" Requires="v">
                <p:oleObj spid="_x0000_s23604" name="Visio" r:id="rId8" imgW="3859122" imgH="1695796" progId="Visio.Drawing.11">
                  <p:embed/>
                </p:oleObj>
              </mc:Choice>
              <mc:Fallback>
                <p:oleObj name="Visio" r:id="rId8" imgW="3859122" imgH="1695796" progId="Visio.Drawing.11">
                  <p:embed/>
                  <p:pic>
                    <p:nvPicPr>
                      <p:cNvPr id="23" name="Object 22"/>
                      <p:cNvPicPr/>
                      <p:nvPr/>
                    </p:nvPicPr>
                    <p:blipFill>
                      <a:blip r:embed="rId9"/>
                      <a:stretch>
                        <a:fillRect/>
                      </a:stretch>
                    </p:blipFill>
                    <p:spPr>
                      <a:xfrm>
                        <a:off x="177467" y="500679"/>
                        <a:ext cx="4895872" cy="2150973"/>
                      </a:xfrm>
                      <a:prstGeom prst="rect">
                        <a:avLst/>
                      </a:prstGeom>
                    </p:spPr>
                  </p:pic>
                </p:oleObj>
              </mc:Fallback>
            </mc:AlternateContent>
          </a:graphicData>
        </a:graphic>
      </p:graphicFrame>
      <p:sp>
        <p:nvSpPr>
          <p:cNvPr id="81" name="Snip Diagonal Corner Rectangle 80"/>
          <p:cNvSpPr/>
          <p:nvPr/>
        </p:nvSpPr>
        <p:spPr>
          <a:xfrm>
            <a:off x="0" y="2924937"/>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1</a:t>
            </a:r>
          </a:p>
        </p:txBody>
      </p:sp>
      <p:sp>
        <p:nvSpPr>
          <p:cNvPr id="82" name="Snip Diagonal Corner Rectangle 81"/>
          <p:cNvSpPr/>
          <p:nvPr/>
        </p:nvSpPr>
        <p:spPr>
          <a:xfrm>
            <a:off x="8675925" y="2924936"/>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2</a:t>
            </a:r>
          </a:p>
        </p:txBody>
      </p:sp>
      <p:sp>
        <p:nvSpPr>
          <p:cNvPr id="83" name="TextBox 82"/>
          <p:cNvSpPr txBox="1"/>
          <p:nvPr/>
        </p:nvSpPr>
        <p:spPr>
          <a:xfrm>
            <a:off x="458343" y="2924936"/>
            <a:ext cx="29494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Sequencing</a:t>
            </a:r>
          </a:p>
        </p:txBody>
      </p:sp>
      <p:sp>
        <p:nvSpPr>
          <p:cNvPr id="84" name="TextBox 83"/>
          <p:cNvSpPr txBox="1"/>
          <p:nvPr/>
        </p:nvSpPr>
        <p:spPr>
          <a:xfrm>
            <a:off x="6304876" y="2916378"/>
            <a:ext cx="24732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Read Mapping</a:t>
            </a:r>
          </a:p>
        </p:txBody>
      </p:sp>
      <p:sp>
        <p:nvSpPr>
          <p:cNvPr id="85" name="Snip Diagonal Corner Rectangle 84"/>
          <p:cNvSpPr/>
          <p:nvPr/>
        </p:nvSpPr>
        <p:spPr>
          <a:xfrm>
            <a:off x="-11591" y="6399657"/>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3</a:t>
            </a:r>
          </a:p>
        </p:txBody>
      </p:sp>
      <p:sp>
        <p:nvSpPr>
          <p:cNvPr id="86" name="Snip Diagonal Corner Rectangle 85"/>
          <p:cNvSpPr/>
          <p:nvPr/>
        </p:nvSpPr>
        <p:spPr>
          <a:xfrm>
            <a:off x="8678558" y="6399656"/>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4</a:t>
            </a:r>
          </a:p>
        </p:txBody>
      </p:sp>
      <p:sp>
        <p:nvSpPr>
          <p:cNvPr id="87" name="TextBox 86"/>
          <p:cNvSpPr txBox="1"/>
          <p:nvPr/>
        </p:nvSpPr>
        <p:spPr>
          <a:xfrm>
            <a:off x="483743" y="6379336"/>
            <a:ext cx="29494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Variant Calling</a:t>
            </a:r>
          </a:p>
        </p:txBody>
      </p:sp>
      <p:sp>
        <p:nvSpPr>
          <p:cNvPr id="88" name="TextBox 87"/>
          <p:cNvSpPr txBox="1"/>
          <p:nvPr/>
        </p:nvSpPr>
        <p:spPr>
          <a:xfrm>
            <a:off x="5558503" y="6399656"/>
            <a:ext cx="3404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Scientific Discovery</a:t>
            </a:r>
          </a:p>
        </p:txBody>
      </p:sp>
    </p:spTree>
    <p:extLst>
      <p:ext uri="{BB962C8B-B14F-4D97-AF65-F5344CB8AC3E}">
        <p14:creationId xmlns:p14="http://schemas.microsoft.com/office/powerpoint/2010/main" val="2373895245"/>
      </p:ext>
    </p:extLst>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Genome Sequence Alignment: Example</a:t>
            </a:r>
          </a:p>
        </p:txBody>
      </p:sp>
      <p:pic>
        <p:nvPicPr>
          <p:cNvPr id="5" name="Content Placeholder 4" descr="A_genome_alignment_of_eight_Yersinia_isolates 2.png"/>
          <p:cNvPicPr>
            <a:picLocks noGrp="1" noChangeAspect="1"/>
          </p:cNvPicPr>
          <p:nvPr>
            <p:ph idx="1"/>
          </p:nvPr>
        </p:nvPicPr>
        <p:blipFill>
          <a:blip r:embed="rId2" cstate="print">
            <a:extLst>
              <a:ext uri="{28A0092B-C50C-407E-A947-70E740481C1C}">
                <a14:useLocalDpi xmlns:a14="http://schemas.microsoft.com/office/drawing/2010/main" val="0"/>
              </a:ext>
            </a:extLst>
          </a:blip>
          <a:srcRect t="2363" b="2363"/>
          <a:stretch>
            <a:fillRect/>
          </a:stretch>
        </p:blipFill>
        <p:spPr>
          <a:xfrm>
            <a:off x="228600" y="1044631"/>
            <a:ext cx="8925728" cy="5383801"/>
          </a:xfrm>
        </p:spPr>
      </p:pic>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179</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6" name="TextBox 5"/>
          <p:cNvSpPr txBox="1"/>
          <p:nvPr/>
        </p:nvSpPr>
        <p:spPr>
          <a:xfrm>
            <a:off x="35496" y="6474822"/>
            <a:ext cx="8163513"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alibri"/>
                <a:ea typeface="+mn-ea"/>
                <a:cs typeface="Calibri"/>
              </a:rPr>
              <a:t>Source: By Aaron E. Darling, </a:t>
            </a:r>
            <a:r>
              <a:rPr kumimoji="0" lang="en-US" sz="800" b="0" i="0" u="none" strike="noStrike" kern="1200" cap="none" spc="0" normalizeH="0" baseline="0" noProof="0" dirty="0" err="1">
                <a:ln>
                  <a:noFill/>
                </a:ln>
                <a:solidFill>
                  <a:srgbClr val="000000"/>
                </a:solidFill>
                <a:effectLst/>
                <a:uLnTx/>
                <a:uFillTx/>
                <a:latin typeface="Calibri"/>
                <a:ea typeface="+mn-ea"/>
                <a:cs typeface="Calibri"/>
              </a:rPr>
              <a:t>István</a:t>
            </a:r>
            <a:r>
              <a:rPr kumimoji="0" lang="en-US" sz="800" b="0" i="0" u="none" strike="noStrike" kern="1200" cap="none" spc="0" normalizeH="0" baseline="0" noProof="0" dirty="0">
                <a:ln>
                  <a:noFill/>
                </a:ln>
                <a:solidFill>
                  <a:srgbClr val="000000"/>
                </a:solidFill>
                <a:effectLst/>
                <a:uLnTx/>
                <a:uFillTx/>
                <a:latin typeface="Calibri"/>
                <a:ea typeface="+mn-ea"/>
                <a:cs typeface="Calibri"/>
              </a:rPr>
              <a:t> </a:t>
            </a:r>
            <a:r>
              <a:rPr kumimoji="0" lang="en-US" sz="800" b="0" i="0" u="none" strike="noStrike" kern="1200" cap="none" spc="0" normalizeH="0" baseline="0" noProof="0" dirty="0" err="1">
                <a:ln>
                  <a:noFill/>
                </a:ln>
                <a:solidFill>
                  <a:srgbClr val="000000"/>
                </a:solidFill>
                <a:effectLst/>
                <a:uLnTx/>
                <a:uFillTx/>
                <a:latin typeface="Calibri"/>
                <a:ea typeface="+mn-ea"/>
                <a:cs typeface="Calibri"/>
              </a:rPr>
              <a:t>Miklós</a:t>
            </a:r>
            <a:r>
              <a:rPr kumimoji="0" lang="en-US" sz="800" b="0" i="0" u="none" strike="noStrike" kern="1200" cap="none" spc="0" normalizeH="0" baseline="0" noProof="0" dirty="0">
                <a:ln>
                  <a:noFill/>
                </a:ln>
                <a:solidFill>
                  <a:srgbClr val="000000"/>
                </a:solidFill>
                <a:effectLst/>
                <a:uLnTx/>
                <a:uFillTx/>
                <a:latin typeface="Calibri"/>
                <a:ea typeface="+mn-ea"/>
                <a:cs typeface="Calibri"/>
              </a:rPr>
              <a:t>, Mark A. Ragan - Figure 1 from Darling AE, </a:t>
            </a:r>
            <a:r>
              <a:rPr kumimoji="0" lang="en-US" sz="800" b="0" i="0" u="none" strike="noStrike" kern="1200" cap="none" spc="0" normalizeH="0" baseline="0" noProof="0" dirty="0" err="1">
                <a:ln>
                  <a:noFill/>
                </a:ln>
                <a:solidFill>
                  <a:srgbClr val="000000"/>
                </a:solidFill>
                <a:effectLst/>
                <a:uLnTx/>
                <a:uFillTx/>
                <a:latin typeface="Calibri"/>
                <a:ea typeface="+mn-ea"/>
                <a:cs typeface="Calibri"/>
              </a:rPr>
              <a:t>Miklós</a:t>
            </a:r>
            <a:r>
              <a:rPr kumimoji="0" lang="en-US" sz="800" b="0" i="0" u="none" strike="noStrike" kern="1200" cap="none" spc="0" normalizeH="0" baseline="0" noProof="0" dirty="0">
                <a:ln>
                  <a:noFill/>
                </a:ln>
                <a:solidFill>
                  <a:srgbClr val="000000"/>
                </a:solidFill>
                <a:effectLst/>
                <a:uLnTx/>
                <a:uFillTx/>
                <a:latin typeface="Calibri"/>
                <a:ea typeface="+mn-ea"/>
                <a:cs typeface="Calibri"/>
              </a:rPr>
              <a:t> I, Ragan MA (2008).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alibri"/>
                <a:ea typeface="+mn-ea"/>
                <a:cs typeface="Calibri"/>
              </a:rPr>
              <a:t>"Dynamics of Genome Rearrangement in Bacterial Populations". PLOS Genetics. DOI:10.1371/journal.pgen.1000128., CC BY 2.5, </a:t>
            </a:r>
            <a:r>
              <a:rPr kumimoji="0" lang="en-US" sz="800" b="0" i="0" u="none" strike="noStrike" kern="1200" cap="none" spc="0" normalizeH="0" baseline="0" noProof="0" dirty="0">
                <a:ln>
                  <a:noFill/>
                </a:ln>
                <a:solidFill>
                  <a:srgbClr val="000000"/>
                </a:solidFill>
                <a:effectLst/>
                <a:uLnTx/>
                <a:uFillTx/>
                <a:latin typeface="Calibri"/>
                <a:ea typeface="+mn-ea"/>
                <a:cs typeface="Calibri"/>
                <a:hlinkClick r:id="rId3"/>
              </a:rPr>
              <a:t>https://commons.wikimedia.org/w/index.php?curid=30550950</a:t>
            </a:r>
            <a:r>
              <a:rPr kumimoji="0" lang="en-US" sz="800" b="0" i="0" u="none" strike="noStrike" kern="1200" cap="none" spc="0" normalizeH="0" baseline="0" noProof="0" dirty="0">
                <a:ln>
                  <a:noFill/>
                </a:ln>
                <a:solidFill>
                  <a:srgbClr val="000000"/>
                </a:solidFill>
                <a:effectLst/>
                <a:uLnTx/>
                <a:uFillTx/>
                <a:latin typeface="Calibri"/>
                <a:ea typeface="+mn-ea"/>
                <a:cs typeface="Calibri"/>
              </a:rPr>
              <a:t> </a:t>
            </a:r>
          </a:p>
        </p:txBody>
      </p:sp>
    </p:spTree>
    <p:extLst>
      <p:ext uri="{BB962C8B-B14F-4D97-AF65-F5344CB8AC3E}">
        <p14:creationId xmlns:p14="http://schemas.microsoft.com/office/powerpoint/2010/main" val="2591967287"/>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Axiom</a:t>
            </a:r>
          </a:p>
        </p:txBody>
      </p:sp>
      <p:sp>
        <p:nvSpPr>
          <p:cNvPr id="3" name="Content Placeholder 2"/>
          <p:cNvSpPr>
            <a:spLocks noGrp="1"/>
          </p:cNvSpPr>
          <p:nvPr>
            <p:ph idx="1"/>
          </p:nvPr>
        </p:nvSpPr>
        <p:spPr>
          <a:xfrm>
            <a:off x="107504" y="908720"/>
            <a:ext cx="9036496" cy="4876800"/>
          </a:xfrm>
        </p:spPr>
        <p:txBody>
          <a:bodyPr/>
          <a:lstStyle/>
          <a:p>
            <a:pPr marL="0" indent="0" algn="ctr">
              <a:buNone/>
            </a:pPr>
            <a:r>
              <a:rPr lang="en-US" dirty="0"/>
              <a:t>To achieve the highest </a:t>
            </a:r>
            <a:r>
              <a:rPr lang="en-US" dirty="0">
                <a:solidFill>
                  <a:srgbClr val="FF0000"/>
                </a:solidFill>
              </a:rPr>
              <a:t>energy efficiency </a:t>
            </a:r>
            <a:r>
              <a:rPr lang="en-US" dirty="0"/>
              <a:t>and </a:t>
            </a:r>
            <a:r>
              <a:rPr lang="en-US" dirty="0">
                <a:solidFill>
                  <a:srgbClr val="FF0000"/>
                </a:solidFill>
              </a:rPr>
              <a:t>performance</a:t>
            </a:r>
            <a:r>
              <a:rPr lang="en-US" dirty="0"/>
              <a:t>:</a:t>
            </a:r>
          </a:p>
          <a:p>
            <a:pPr marL="0" indent="0" algn="ctr">
              <a:buNone/>
            </a:pPr>
            <a:endParaRPr lang="en-US" sz="1200" dirty="0"/>
          </a:p>
          <a:p>
            <a:pPr marL="0" indent="0" algn="ctr">
              <a:buNone/>
            </a:pPr>
            <a:r>
              <a:rPr lang="en-US" sz="3200" b="1" dirty="0">
                <a:solidFill>
                  <a:srgbClr val="0000FF"/>
                </a:solidFill>
              </a:rPr>
              <a:t>we must take the expanded view</a:t>
            </a:r>
          </a:p>
          <a:p>
            <a:pPr marL="0" indent="0" algn="ctr">
              <a:buNone/>
            </a:pPr>
            <a:r>
              <a:rPr lang="en-US" dirty="0">
                <a:solidFill>
                  <a:srgbClr val="0000FF"/>
                </a:solidFill>
              </a:rPr>
              <a:t>of computer architecture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 Box 17"/>
          <p:cNvSpPr txBox="1">
            <a:spLocks noChangeArrowheads="1"/>
          </p:cNvSpPr>
          <p:nvPr/>
        </p:nvSpPr>
        <p:spPr bwMode="auto">
          <a:xfrm>
            <a:off x="2259208" y="4842942"/>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6" name="Text Box 18"/>
          <p:cNvSpPr txBox="1">
            <a:spLocks noChangeAspect="1" noChangeArrowheads="1"/>
          </p:cNvSpPr>
          <p:nvPr/>
        </p:nvSpPr>
        <p:spPr bwMode="auto">
          <a:xfrm>
            <a:off x="2259208" y="4471467"/>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7" name="Text Box 19"/>
          <p:cNvSpPr txBox="1">
            <a:spLocks noChangeAspect="1" noChangeArrowheads="1"/>
          </p:cNvSpPr>
          <p:nvPr/>
        </p:nvSpPr>
        <p:spPr bwMode="auto">
          <a:xfrm>
            <a:off x="2256033" y="3807148"/>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8" name="Text Box 20"/>
          <p:cNvSpPr txBox="1">
            <a:spLocks noChangeAspect="1" noChangeArrowheads="1"/>
          </p:cNvSpPr>
          <p:nvPr/>
        </p:nvSpPr>
        <p:spPr bwMode="auto">
          <a:xfrm>
            <a:off x="2256033" y="3435673"/>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9" name="Text Box 21"/>
          <p:cNvSpPr txBox="1">
            <a:spLocks noChangeAspect="1" noChangeArrowheads="1"/>
          </p:cNvSpPr>
          <p:nvPr/>
        </p:nvSpPr>
        <p:spPr bwMode="auto">
          <a:xfrm>
            <a:off x="2256033" y="3068960"/>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10" name="Text Box 22"/>
          <p:cNvSpPr txBox="1">
            <a:spLocks noChangeAspect="1" noChangeArrowheads="1"/>
          </p:cNvSpPr>
          <p:nvPr/>
        </p:nvSpPr>
        <p:spPr bwMode="auto">
          <a:xfrm>
            <a:off x="2259208" y="5216004"/>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endParaRPr>
          </a:p>
        </p:txBody>
      </p:sp>
      <p:sp>
        <p:nvSpPr>
          <p:cNvPr id="11" name="Text Box 23"/>
          <p:cNvSpPr txBox="1">
            <a:spLocks noChangeAspect="1" noChangeArrowheads="1"/>
          </p:cNvSpPr>
          <p:nvPr/>
        </p:nvSpPr>
        <p:spPr bwMode="auto">
          <a:xfrm>
            <a:off x="2259208" y="5587479"/>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12" name="Text Box 24"/>
          <p:cNvSpPr txBox="1">
            <a:spLocks noChangeAspect="1" noChangeArrowheads="1"/>
          </p:cNvSpPr>
          <p:nvPr/>
        </p:nvSpPr>
        <p:spPr bwMode="auto">
          <a:xfrm>
            <a:off x="2259208" y="4149080"/>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14" name="Text Box 23"/>
          <p:cNvSpPr txBox="1">
            <a:spLocks noChangeAspect="1" noChangeArrowheads="1"/>
          </p:cNvSpPr>
          <p:nvPr/>
        </p:nvSpPr>
        <p:spPr bwMode="auto">
          <a:xfrm>
            <a:off x="2260796" y="5943079"/>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15" name="Rounded Rectangle 14"/>
          <p:cNvSpPr>
            <a:spLocks noChangeArrowheads="1"/>
          </p:cNvSpPr>
          <p:nvPr/>
        </p:nvSpPr>
        <p:spPr bwMode="auto">
          <a:xfrm rot="5400000">
            <a:off x="2150604" y="3546140"/>
            <a:ext cx="2232248" cy="2286000"/>
          </a:xfrm>
          <a:prstGeom prst="roundRect">
            <a:avLst>
              <a:gd name="adj" fmla="val 16667"/>
            </a:avLst>
          </a:prstGeom>
          <a:noFill/>
          <a:ln w="4445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
        <p:nvSpPr>
          <p:cNvPr id="17" name="TextBox 16"/>
          <p:cNvSpPr txBox="1"/>
          <p:nvPr/>
        </p:nvSpPr>
        <p:spPr>
          <a:xfrm>
            <a:off x="4447252" y="4077072"/>
            <a:ext cx="4661252"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0000"/>
                </a:solidFill>
                <a:effectLst/>
                <a:uLnTx/>
                <a:uFillTx/>
                <a:latin typeface="Tahoma"/>
                <a:ea typeface="+mn-ea"/>
                <a:cs typeface="+mn-cs"/>
              </a:rPr>
              <a:t>Co-design across the hierarchy: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FF"/>
                </a:solidFill>
                <a:effectLst/>
                <a:uLnTx/>
                <a:uFillTx/>
                <a:latin typeface="Tahoma"/>
                <a:ea typeface="+mn-ea"/>
                <a:cs typeface="+mn-cs"/>
              </a:rPr>
              <a:t>Algorithms to devices</a:t>
            </a:r>
          </a:p>
        </p:txBody>
      </p:sp>
      <p:sp>
        <p:nvSpPr>
          <p:cNvPr id="18" name="TextBox 17"/>
          <p:cNvSpPr txBox="1"/>
          <p:nvPr/>
        </p:nvSpPr>
        <p:spPr>
          <a:xfrm>
            <a:off x="4471163" y="5157192"/>
            <a:ext cx="4493325"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0000"/>
                </a:solidFill>
                <a:effectLst/>
                <a:uLnTx/>
                <a:uFillTx/>
                <a:latin typeface="Tahoma"/>
                <a:ea typeface="+mn-ea"/>
                <a:cs typeface="+mn-cs"/>
              </a:rPr>
              <a:t>Specialize as much as possible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FF"/>
                </a:solidFill>
                <a:effectLst/>
                <a:uLnTx/>
                <a:uFillTx/>
                <a:latin typeface="Tahoma"/>
                <a:ea typeface="+mn-ea"/>
                <a:cs typeface="+mn-cs"/>
              </a:rPr>
              <a:t>within the design goals</a:t>
            </a:r>
          </a:p>
        </p:txBody>
      </p:sp>
    </p:spTree>
    <p:extLst>
      <p:ext uri="{BB962C8B-B14F-4D97-AF65-F5344CB8AC3E}">
        <p14:creationId xmlns:p14="http://schemas.microsoft.com/office/powerpoint/2010/main" val="15112071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4" grpId="0" animBg="1"/>
      <p:bldP spid="15" grpId="0" animBg="1"/>
      <p:bldP spid="17" grpId="0"/>
      <p:bldP spid="18"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11591" y="0"/>
            <a:ext cx="9145859" cy="6858000"/>
          </a:xfrm>
          <a:prstGeom prst="rect">
            <a:avLst/>
          </a:prstGeom>
          <a:solidFill>
            <a:schemeClr val="bg1"/>
          </a:solidFill>
          <a:ln>
            <a:noFill/>
          </a:ln>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EEECE1"/>
              </a:solidFill>
              <a:effectLst/>
              <a:uLnTx/>
              <a:uFillTx/>
              <a:latin typeface="europa"/>
              <a:ea typeface="+mn-ea"/>
              <a:cs typeface="+mn-cs"/>
            </a:endParaRPr>
          </a:p>
        </p:txBody>
      </p:sp>
      <p:sp>
        <p:nvSpPr>
          <p:cNvPr id="20" name="Rectangle 19"/>
          <p:cNvSpPr/>
          <p:nvPr/>
        </p:nvSpPr>
        <p:spPr>
          <a:xfrm>
            <a:off x="8534400" y="4129073"/>
            <a:ext cx="428980" cy="654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pic>
        <p:nvPicPr>
          <p:cNvPr id="71" name="Picture 70" descr="http://www.nextplatform.com/wp-content/uploads/2015/03/Glenn1.png"/>
          <p:cNvPicPr>
            <a:picLocks noChangeAspect="1" noChangeArrowheads="1"/>
          </p:cNvPicPr>
          <p:nvPr/>
        </p:nvPicPr>
        <p:blipFill rotWithShape="1">
          <a:blip r:embed="rId4">
            <a:extLst>
              <a:ext uri="{28A0092B-C50C-407E-A947-70E740481C1C}">
                <a14:useLocalDpi xmlns:a14="http://schemas.microsoft.com/office/drawing/2010/main" val="0"/>
              </a:ext>
            </a:extLst>
          </a:blip>
          <a:srcRect l="35425" t="51522" r="34916" b="5973"/>
          <a:stretch/>
        </p:blipFill>
        <p:spPr bwMode="auto">
          <a:xfrm>
            <a:off x="105649" y="4094761"/>
            <a:ext cx="4224963" cy="1829100"/>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71"/>
          <p:cNvPicPr>
            <a:picLocks noChangeAspect="1"/>
          </p:cNvPicPr>
          <p:nvPr/>
        </p:nvPicPr>
        <p:blipFill rotWithShape="1">
          <a:blip r:embed="rId5"/>
          <a:srcRect l="50959" t="10448" r="25205" b="67472"/>
          <a:stretch/>
        </p:blipFill>
        <p:spPr>
          <a:xfrm>
            <a:off x="5495894" y="3689818"/>
            <a:ext cx="2867618" cy="2653333"/>
          </a:xfrm>
          <a:prstGeom prst="rect">
            <a:avLst/>
          </a:prstGeom>
        </p:spPr>
      </p:pic>
      <p:sp>
        <p:nvSpPr>
          <p:cNvPr id="75" name="Rectangle 74"/>
          <p:cNvSpPr/>
          <p:nvPr/>
        </p:nvSpPr>
        <p:spPr>
          <a:xfrm>
            <a:off x="8022677" y="4174288"/>
            <a:ext cx="428980" cy="654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78" name="Rectangle 77"/>
          <p:cNvSpPr/>
          <p:nvPr/>
        </p:nvSpPr>
        <p:spPr>
          <a:xfrm>
            <a:off x="4628782" y="0"/>
            <a:ext cx="9144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79" name="Rectangle 78"/>
          <p:cNvSpPr/>
          <p:nvPr/>
        </p:nvSpPr>
        <p:spPr>
          <a:xfrm>
            <a:off x="1" y="3383280"/>
            <a:ext cx="9144000"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graphicFrame>
        <p:nvGraphicFramePr>
          <p:cNvPr id="2" name="Object 1"/>
          <p:cNvGraphicFramePr>
            <a:graphicFrameLocks noChangeAspect="1"/>
          </p:cNvGraphicFramePr>
          <p:nvPr>
            <p:extLst/>
          </p:nvPr>
        </p:nvGraphicFramePr>
        <p:xfrm>
          <a:off x="5311176" y="36301"/>
          <a:ext cx="3509639" cy="3353943"/>
        </p:xfrm>
        <a:graphic>
          <a:graphicData uri="http://schemas.openxmlformats.org/presentationml/2006/ole">
            <mc:AlternateContent xmlns:mc="http://schemas.openxmlformats.org/markup-compatibility/2006">
              <mc:Choice xmlns:v="urn:schemas-microsoft-com:vml" Requires="v">
                <p:oleObj spid="_x0000_s24627" name="Visio" r:id="rId6" imgW="2695276" imgH="2509932" progId="Visio.Drawing.11">
                  <p:embed/>
                </p:oleObj>
              </mc:Choice>
              <mc:Fallback>
                <p:oleObj name="Visio" r:id="rId6" imgW="2695276" imgH="2509932" progId="Visio.Drawing.11">
                  <p:embed/>
                  <p:pic>
                    <p:nvPicPr>
                      <p:cNvPr id="2" name="Object 1"/>
                      <p:cNvPicPr/>
                      <p:nvPr/>
                    </p:nvPicPr>
                    <p:blipFill>
                      <a:blip r:embed="rId7"/>
                      <a:stretch>
                        <a:fillRect/>
                      </a:stretch>
                    </p:blipFill>
                    <p:spPr>
                      <a:xfrm>
                        <a:off x="5311176" y="36301"/>
                        <a:ext cx="3509639" cy="3353943"/>
                      </a:xfrm>
                      <a:prstGeom prst="rect">
                        <a:avLst/>
                      </a:prstGeom>
                    </p:spPr>
                  </p:pic>
                </p:oleObj>
              </mc:Fallback>
            </mc:AlternateContent>
          </a:graphicData>
        </a:graphic>
      </p:graphicFrame>
      <p:graphicFrame>
        <p:nvGraphicFramePr>
          <p:cNvPr id="23" name="Object 22"/>
          <p:cNvGraphicFramePr>
            <a:graphicFrameLocks noChangeAspect="1"/>
          </p:cNvGraphicFramePr>
          <p:nvPr>
            <p:extLst/>
          </p:nvPr>
        </p:nvGraphicFramePr>
        <p:xfrm>
          <a:off x="177467" y="500679"/>
          <a:ext cx="4895872" cy="2150973"/>
        </p:xfrm>
        <a:graphic>
          <a:graphicData uri="http://schemas.openxmlformats.org/presentationml/2006/ole">
            <mc:AlternateContent xmlns:mc="http://schemas.openxmlformats.org/markup-compatibility/2006">
              <mc:Choice xmlns:v="urn:schemas-microsoft-com:vml" Requires="v">
                <p:oleObj spid="_x0000_s24628" name="Visio" r:id="rId8" imgW="3859122" imgH="1695796" progId="Visio.Drawing.11">
                  <p:embed/>
                </p:oleObj>
              </mc:Choice>
              <mc:Fallback>
                <p:oleObj name="Visio" r:id="rId8" imgW="3859122" imgH="1695796" progId="Visio.Drawing.11">
                  <p:embed/>
                  <p:pic>
                    <p:nvPicPr>
                      <p:cNvPr id="23" name="Object 22"/>
                      <p:cNvPicPr/>
                      <p:nvPr/>
                    </p:nvPicPr>
                    <p:blipFill>
                      <a:blip r:embed="rId9"/>
                      <a:stretch>
                        <a:fillRect/>
                      </a:stretch>
                    </p:blipFill>
                    <p:spPr>
                      <a:xfrm>
                        <a:off x="177467" y="500679"/>
                        <a:ext cx="4895872" cy="2150973"/>
                      </a:xfrm>
                      <a:prstGeom prst="rect">
                        <a:avLst/>
                      </a:prstGeom>
                    </p:spPr>
                  </p:pic>
                </p:oleObj>
              </mc:Fallback>
            </mc:AlternateContent>
          </a:graphicData>
        </a:graphic>
      </p:graphicFrame>
      <p:sp>
        <p:nvSpPr>
          <p:cNvPr id="81" name="Snip Diagonal Corner Rectangle 80"/>
          <p:cNvSpPr/>
          <p:nvPr/>
        </p:nvSpPr>
        <p:spPr>
          <a:xfrm>
            <a:off x="0" y="2924937"/>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1</a:t>
            </a:r>
          </a:p>
        </p:txBody>
      </p:sp>
      <p:sp>
        <p:nvSpPr>
          <p:cNvPr id="82" name="Snip Diagonal Corner Rectangle 81"/>
          <p:cNvSpPr/>
          <p:nvPr/>
        </p:nvSpPr>
        <p:spPr>
          <a:xfrm>
            <a:off x="8675925" y="2924936"/>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2</a:t>
            </a:r>
          </a:p>
        </p:txBody>
      </p:sp>
      <p:sp>
        <p:nvSpPr>
          <p:cNvPr id="83" name="TextBox 82"/>
          <p:cNvSpPr txBox="1"/>
          <p:nvPr/>
        </p:nvSpPr>
        <p:spPr>
          <a:xfrm>
            <a:off x="458343" y="2924936"/>
            <a:ext cx="29494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Sequencing</a:t>
            </a:r>
          </a:p>
        </p:txBody>
      </p:sp>
      <p:sp>
        <p:nvSpPr>
          <p:cNvPr id="84" name="TextBox 83"/>
          <p:cNvSpPr txBox="1"/>
          <p:nvPr/>
        </p:nvSpPr>
        <p:spPr>
          <a:xfrm>
            <a:off x="6304876" y="2916378"/>
            <a:ext cx="24732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Read Mapping</a:t>
            </a:r>
          </a:p>
        </p:txBody>
      </p:sp>
      <p:sp>
        <p:nvSpPr>
          <p:cNvPr id="85" name="Snip Diagonal Corner Rectangle 84"/>
          <p:cNvSpPr/>
          <p:nvPr/>
        </p:nvSpPr>
        <p:spPr>
          <a:xfrm>
            <a:off x="-11591" y="6399657"/>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3</a:t>
            </a:r>
          </a:p>
        </p:txBody>
      </p:sp>
      <p:sp>
        <p:nvSpPr>
          <p:cNvPr id="86" name="Snip Diagonal Corner Rectangle 85"/>
          <p:cNvSpPr/>
          <p:nvPr/>
        </p:nvSpPr>
        <p:spPr>
          <a:xfrm>
            <a:off x="8678558" y="6399656"/>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4</a:t>
            </a:r>
          </a:p>
        </p:txBody>
      </p:sp>
      <p:sp>
        <p:nvSpPr>
          <p:cNvPr id="87" name="TextBox 86"/>
          <p:cNvSpPr txBox="1"/>
          <p:nvPr/>
        </p:nvSpPr>
        <p:spPr>
          <a:xfrm>
            <a:off x="483743" y="6379336"/>
            <a:ext cx="29494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Variant Calling</a:t>
            </a:r>
          </a:p>
        </p:txBody>
      </p:sp>
      <p:sp>
        <p:nvSpPr>
          <p:cNvPr id="88" name="TextBox 87"/>
          <p:cNvSpPr txBox="1"/>
          <p:nvPr/>
        </p:nvSpPr>
        <p:spPr>
          <a:xfrm>
            <a:off x="5558503" y="6399656"/>
            <a:ext cx="3404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Scientific Discovery</a:t>
            </a:r>
          </a:p>
        </p:txBody>
      </p:sp>
      <p:grpSp>
        <p:nvGrpSpPr>
          <p:cNvPr id="66" name="Group 65"/>
          <p:cNvGrpSpPr/>
          <p:nvPr/>
        </p:nvGrpSpPr>
        <p:grpSpPr>
          <a:xfrm>
            <a:off x="-289047" y="3715576"/>
            <a:ext cx="9433048" cy="3582965"/>
            <a:chOff x="-108520" y="3573016"/>
            <a:chExt cx="9433048" cy="3582965"/>
          </a:xfrm>
        </p:grpSpPr>
        <p:sp>
          <p:nvSpPr>
            <p:cNvPr id="63" name="Rectangle 62"/>
            <p:cNvSpPr/>
            <p:nvPr/>
          </p:nvSpPr>
          <p:spPr>
            <a:xfrm>
              <a:off x="-108520" y="3573016"/>
              <a:ext cx="9433048" cy="3276000"/>
            </a:xfrm>
            <a:prstGeom prst="rect">
              <a:avLst/>
            </a:prstGeom>
            <a:solidFill>
              <a:schemeClr val="bg1"/>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EEECE1"/>
                </a:solidFill>
                <a:effectLst/>
                <a:uLnTx/>
                <a:uFillTx/>
                <a:latin typeface="europa"/>
                <a:ea typeface="+mn-ea"/>
                <a:cs typeface="+mn-cs"/>
              </a:endParaRPr>
            </a:p>
          </p:txBody>
        </p:sp>
        <p:grpSp>
          <p:nvGrpSpPr>
            <p:cNvPr id="3" name="Group 2"/>
            <p:cNvGrpSpPr/>
            <p:nvPr/>
          </p:nvGrpSpPr>
          <p:grpSpPr>
            <a:xfrm>
              <a:off x="613105" y="4005064"/>
              <a:ext cx="7919335" cy="3150917"/>
              <a:chOff x="-208582" y="3753558"/>
              <a:chExt cx="7919335" cy="3150917"/>
            </a:xfrm>
          </p:grpSpPr>
          <p:sp>
            <p:nvSpPr>
              <p:cNvPr id="62" name="Rectangle 61"/>
              <p:cNvSpPr/>
              <p:nvPr/>
            </p:nvSpPr>
            <p:spPr>
              <a:xfrm rot="12861">
                <a:off x="-208582" y="3828624"/>
                <a:ext cx="1900479" cy="2405141"/>
              </a:xfrm>
              <a:prstGeom prst="rect">
                <a:avLst/>
              </a:prstGeom>
              <a:solidFill>
                <a:srgbClr val="C6C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pic>
            <p:nvPicPr>
              <p:cNvPr id="28" name="Picture 4" descr="https://i.ytimg.com/vi/thf4TFnkesw/maxresdefault.jpg"/>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t="16939" b="37412"/>
              <a:stretch/>
            </p:blipFill>
            <p:spPr bwMode="auto">
              <a:xfrm rot="961673">
                <a:off x="144628" y="3753558"/>
                <a:ext cx="6902450" cy="3150917"/>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a:xfrm rot="12861">
                <a:off x="376978" y="4035982"/>
                <a:ext cx="1900479" cy="1797999"/>
              </a:xfrm>
              <a:prstGeom prst="rect">
                <a:avLst/>
              </a:prstGeom>
              <a:solidFill>
                <a:srgbClr val="C6C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0" name="Oval 29"/>
              <p:cNvSpPr/>
              <p:nvPr/>
            </p:nvSpPr>
            <p:spPr>
              <a:xfrm rot="961673">
                <a:off x="3274474" y="5019457"/>
                <a:ext cx="545523" cy="5455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1" name="Oval 30"/>
              <p:cNvSpPr/>
              <p:nvPr/>
            </p:nvSpPr>
            <p:spPr>
              <a:xfrm rot="961673">
                <a:off x="3184235" y="5076418"/>
                <a:ext cx="545523" cy="5455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2" name="Oval 31"/>
              <p:cNvSpPr/>
              <p:nvPr/>
            </p:nvSpPr>
            <p:spPr>
              <a:xfrm rot="961673">
                <a:off x="2682472" y="5332287"/>
                <a:ext cx="577532" cy="5775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3" name="Oval 32"/>
              <p:cNvSpPr/>
              <p:nvPr/>
            </p:nvSpPr>
            <p:spPr>
              <a:xfrm rot="961673">
                <a:off x="3178618" y="4478667"/>
                <a:ext cx="577532" cy="5775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4" name="Oval 33"/>
              <p:cNvSpPr/>
              <p:nvPr/>
            </p:nvSpPr>
            <p:spPr>
              <a:xfrm rot="961673">
                <a:off x="3735687" y="4643492"/>
                <a:ext cx="573365" cy="6430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5" name="Oval 34"/>
              <p:cNvSpPr/>
              <p:nvPr/>
            </p:nvSpPr>
            <p:spPr>
              <a:xfrm rot="961673">
                <a:off x="4180716" y="4852949"/>
                <a:ext cx="676378" cy="5775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6" name="Oval 35"/>
              <p:cNvSpPr/>
              <p:nvPr/>
            </p:nvSpPr>
            <p:spPr>
              <a:xfrm rot="961673">
                <a:off x="2508995" y="4000739"/>
                <a:ext cx="577532" cy="5775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7" name="Rounded Rectangle 36"/>
              <p:cNvSpPr/>
              <p:nvPr/>
            </p:nvSpPr>
            <p:spPr>
              <a:xfrm rot="61750">
                <a:off x="2444098" y="4616095"/>
                <a:ext cx="580811" cy="7653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8" name="Rectangle 37"/>
              <p:cNvSpPr/>
              <p:nvPr/>
            </p:nvSpPr>
            <p:spPr>
              <a:xfrm>
                <a:off x="293120" y="4523798"/>
                <a:ext cx="2012089" cy="135421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300 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bases/min</a:t>
                </a:r>
                <a:endParaRPr kumimoji="0" lang="en-US" sz="2800" b="0" i="0" u="none" strike="noStrike" kern="1200" cap="none" spc="0" normalizeH="0" baseline="0" noProof="0" dirty="0">
                  <a:ln>
                    <a:noFill/>
                  </a:ln>
                  <a:solidFill>
                    <a:prstClr val="black"/>
                  </a:solidFill>
                  <a:effectLst/>
                  <a:uLnTx/>
                  <a:uFillTx/>
                  <a:latin typeface="Tahoma"/>
                  <a:ea typeface="+mn-ea"/>
                  <a:cs typeface="+mn-cs"/>
                </a:endParaRPr>
              </a:p>
            </p:txBody>
          </p:sp>
          <p:sp>
            <p:nvSpPr>
              <p:cNvPr id="39" name="Rectangle 5"/>
              <p:cNvSpPr>
                <a:spLocks noChangeArrowheads="1"/>
              </p:cNvSpPr>
              <p:nvPr/>
            </p:nvSpPr>
            <p:spPr bwMode="auto">
              <a:xfrm rot="1668114">
                <a:off x="2356724" y="4195899"/>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1F497D"/>
                    </a:solidFill>
                    <a:effectLst/>
                    <a:uLnTx/>
                    <a:uFillTx/>
                    <a:latin typeface="Tahoma"/>
                    <a:ea typeface="+mn-ea"/>
                    <a:cs typeface="+mn-cs"/>
                  </a:rPr>
                  <a:t>GAGTCAGAATTTGAC </a:t>
                </a:r>
              </a:p>
            </p:txBody>
          </p:sp>
          <p:sp>
            <p:nvSpPr>
              <p:cNvPr id="40" name="Rectangle 5"/>
              <p:cNvSpPr>
                <a:spLocks noChangeArrowheads="1"/>
              </p:cNvSpPr>
              <p:nvPr/>
            </p:nvSpPr>
            <p:spPr bwMode="auto">
              <a:xfrm rot="1668114">
                <a:off x="2426056" y="4506516"/>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C0504D"/>
                    </a:solidFill>
                    <a:effectLst/>
                    <a:uLnTx/>
                    <a:uFillTx/>
                    <a:latin typeface="Tahoma"/>
                    <a:ea typeface="+mn-ea"/>
                    <a:cs typeface="+mn-cs"/>
                  </a:rPr>
                  <a:t>GAGTCAGAATTTGAC </a:t>
                </a:r>
              </a:p>
            </p:txBody>
          </p:sp>
          <p:sp>
            <p:nvSpPr>
              <p:cNvPr id="41" name="Rectangle 5"/>
              <p:cNvSpPr>
                <a:spLocks noChangeArrowheads="1"/>
              </p:cNvSpPr>
              <p:nvPr/>
            </p:nvSpPr>
            <p:spPr bwMode="auto">
              <a:xfrm rot="1668114">
                <a:off x="2495388" y="4817134"/>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8064A2"/>
                    </a:solidFill>
                    <a:effectLst/>
                    <a:uLnTx/>
                    <a:uFillTx/>
                    <a:latin typeface="Tahoma"/>
                    <a:ea typeface="+mn-ea"/>
                    <a:cs typeface="+mn-cs"/>
                  </a:rPr>
                  <a:t>GAGTCAGAATTTGAC </a:t>
                </a:r>
              </a:p>
            </p:txBody>
          </p:sp>
          <p:sp>
            <p:nvSpPr>
              <p:cNvPr id="42" name="Rectangle 5"/>
              <p:cNvSpPr>
                <a:spLocks noChangeArrowheads="1"/>
              </p:cNvSpPr>
              <p:nvPr/>
            </p:nvSpPr>
            <p:spPr bwMode="auto">
              <a:xfrm rot="1668114">
                <a:off x="2320594" y="5057620"/>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79646"/>
                    </a:solidFill>
                    <a:effectLst/>
                    <a:uLnTx/>
                    <a:uFillTx/>
                    <a:latin typeface="Tahoma"/>
                    <a:ea typeface="+mn-ea"/>
                    <a:cs typeface="+mn-cs"/>
                  </a:rPr>
                  <a:t>GAGTCAGAATTTGAC </a:t>
                </a:r>
              </a:p>
            </p:txBody>
          </p:sp>
          <p:sp>
            <p:nvSpPr>
              <p:cNvPr id="43" name="Rectangle 5"/>
              <p:cNvSpPr>
                <a:spLocks noChangeArrowheads="1"/>
              </p:cNvSpPr>
              <p:nvPr/>
            </p:nvSpPr>
            <p:spPr bwMode="auto">
              <a:xfrm rot="20074936">
                <a:off x="2354860" y="5490301"/>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9BBB59"/>
                    </a:solidFill>
                    <a:effectLst/>
                    <a:uLnTx/>
                    <a:uFillTx/>
                    <a:latin typeface="Tahoma"/>
                    <a:ea typeface="+mn-ea"/>
                    <a:cs typeface="+mn-cs"/>
                  </a:rPr>
                  <a:t>GAGTCAGAATTTGAC </a:t>
                </a:r>
              </a:p>
            </p:txBody>
          </p:sp>
          <p:sp>
            <p:nvSpPr>
              <p:cNvPr id="44" name="Rectangle 5"/>
              <p:cNvSpPr>
                <a:spLocks noChangeArrowheads="1"/>
              </p:cNvSpPr>
              <p:nvPr/>
            </p:nvSpPr>
            <p:spPr bwMode="auto">
              <a:xfrm rot="20074936">
                <a:off x="2477456" y="5155537"/>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C0504D"/>
                    </a:solidFill>
                    <a:effectLst/>
                    <a:uLnTx/>
                    <a:uFillTx/>
                    <a:latin typeface="Tahoma"/>
                    <a:ea typeface="+mn-ea"/>
                    <a:cs typeface="+mn-cs"/>
                  </a:rPr>
                  <a:t>GAGTCAGAATTTGAC </a:t>
                </a:r>
              </a:p>
            </p:txBody>
          </p:sp>
          <p:sp>
            <p:nvSpPr>
              <p:cNvPr id="45" name="Rectangle 5"/>
              <p:cNvSpPr>
                <a:spLocks noChangeArrowheads="1"/>
              </p:cNvSpPr>
              <p:nvPr/>
            </p:nvSpPr>
            <p:spPr bwMode="auto">
              <a:xfrm rot="20074936">
                <a:off x="2722115" y="4855839"/>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4F81BD"/>
                    </a:solidFill>
                    <a:effectLst/>
                    <a:uLnTx/>
                    <a:uFillTx/>
                    <a:latin typeface="Tahoma"/>
                    <a:ea typeface="+mn-ea"/>
                    <a:cs typeface="+mn-cs"/>
                  </a:rPr>
                  <a:t>GAGTCAGAATTTGAC </a:t>
                </a:r>
              </a:p>
            </p:txBody>
          </p:sp>
          <p:sp>
            <p:nvSpPr>
              <p:cNvPr id="46" name="Rectangle 5"/>
              <p:cNvSpPr>
                <a:spLocks noChangeArrowheads="1"/>
              </p:cNvSpPr>
              <p:nvPr/>
            </p:nvSpPr>
            <p:spPr bwMode="auto">
              <a:xfrm rot="21285137">
                <a:off x="3766383" y="5109606"/>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79646"/>
                    </a:solidFill>
                    <a:effectLst/>
                    <a:uLnTx/>
                    <a:uFillTx/>
                    <a:latin typeface="Tahoma"/>
                    <a:ea typeface="+mn-ea"/>
                    <a:cs typeface="+mn-cs"/>
                  </a:rPr>
                  <a:t>GAGTCAGAATTTGAC </a:t>
                </a:r>
              </a:p>
            </p:txBody>
          </p:sp>
          <p:sp>
            <p:nvSpPr>
              <p:cNvPr id="47" name="Rectangle 5"/>
              <p:cNvSpPr>
                <a:spLocks noChangeArrowheads="1"/>
              </p:cNvSpPr>
              <p:nvPr/>
            </p:nvSpPr>
            <p:spPr bwMode="auto">
              <a:xfrm rot="21285137">
                <a:off x="3731850" y="4861840"/>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C0504D"/>
                    </a:solidFill>
                    <a:effectLst/>
                    <a:uLnTx/>
                    <a:uFillTx/>
                    <a:latin typeface="Tahoma"/>
                    <a:ea typeface="+mn-ea"/>
                    <a:cs typeface="+mn-cs"/>
                  </a:rPr>
                  <a:t>GAGTCAGAATTTGAC </a:t>
                </a:r>
              </a:p>
            </p:txBody>
          </p:sp>
          <p:sp>
            <p:nvSpPr>
              <p:cNvPr id="48" name="Rectangle 5"/>
              <p:cNvSpPr>
                <a:spLocks noChangeArrowheads="1"/>
              </p:cNvSpPr>
              <p:nvPr/>
            </p:nvSpPr>
            <p:spPr bwMode="auto">
              <a:xfrm rot="21285137">
                <a:off x="3819380" y="4649139"/>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F0000"/>
                    </a:solidFill>
                    <a:effectLst/>
                    <a:uLnTx/>
                    <a:uFillTx/>
                    <a:latin typeface="Tahoma"/>
                    <a:ea typeface="+mn-ea"/>
                    <a:cs typeface="+mn-cs"/>
                  </a:rPr>
                  <a:t>GAGTCAGAATTTGAC </a:t>
                </a:r>
              </a:p>
            </p:txBody>
          </p:sp>
          <p:sp>
            <p:nvSpPr>
              <p:cNvPr id="49" name="Rectangle 5"/>
              <p:cNvSpPr>
                <a:spLocks noChangeArrowheads="1"/>
              </p:cNvSpPr>
              <p:nvPr/>
            </p:nvSpPr>
            <p:spPr bwMode="auto">
              <a:xfrm rot="21285137">
                <a:off x="3105970" y="4807546"/>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Tahoma"/>
                    <a:ea typeface="+mn-ea"/>
                    <a:cs typeface="+mn-cs"/>
                  </a:rPr>
                  <a:t>GAGTCAGAATTTGAC </a:t>
                </a:r>
              </a:p>
            </p:txBody>
          </p:sp>
          <p:sp>
            <p:nvSpPr>
              <p:cNvPr id="50" name="Rectangle 5"/>
              <p:cNvSpPr>
                <a:spLocks noChangeArrowheads="1"/>
              </p:cNvSpPr>
              <p:nvPr/>
            </p:nvSpPr>
            <p:spPr bwMode="auto">
              <a:xfrm rot="21285137">
                <a:off x="3210367" y="4996100"/>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B0F0"/>
                    </a:solidFill>
                    <a:effectLst/>
                    <a:uLnTx/>
                    <a:uFillTx/>
                    <a:latin typeface="Tahoma"/>
                    <a:ea typeface="+mn-ea"/>
                    <a:cs typeface="+mn-cs"/>
                  </a:rPr>
                  <a:t>GAGTCAGAATTTGAC </a:t>
                </a:r>
              </a:p>
            </p:txBody>
          </p:sp>
          <p:sp>
            <p:nvSpPr>
              <p:cNvPr id="51" name="Rectangle 5"/>
              <p:cNvSpPr>
                <a:spLocks noChangeArrowheads="1"/>
              </p:cNvSpPr>
              <p:nvPr/>
            </p:nvSpPr>
            <p:spPr bwMode="auto">
              <a:xfrm rot="21285137">
                <a:off x="3314765" y="5184654"/>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FFF00"/>
                    </a:solidFill>
                    <a:effectLst/>
                    <a:uLnTx/>
                    <a:uFillTx/>
                    <a:latin typeface="Tahoma"/>
                    <a:ea typeface="+mn-ea"/>
                    <a:cs typeface="+mn-cs"/>
                  </a:rPr>
                  <a:t>GAGTCAGAATTTGAC </a:t>
                </a:r>
              </a:p>
            </p:txBody>
          </p:sp>
          <p:sp>
            <p:nvSpPr>
              <p:cNvPr id="52" name="Rectangle 5"/>
              <p:cNvSpPr>
                <a:spLocks noChangeArrowheads="1"/>
              </p:cNvSpPr>
              <p:nvPr/>
            </p:nvSpPr>
            <p:spPr bwMode="auto">
              <a:xfrm rot="21285137">
                <a:off x="2437559" y="4616239"/>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EEECE1"/>
                    </a:solidFill>
                    <a:effectLst/>
                    <a:uLnTx/>
                    <a:uFillTx/>
                    <a:latin typeface="Tahoma"/>
                    <a:ea typeface="+mn-ea"/>
                    <a:cs typeface="+mn-cs"/>
                  </a:rPr>
                  <a:t>GAGTCAGAATTTGAC </a:t>
                </a:r>
              </a:p>
            </p:txBody>
          </p:sp>
          <p:sp>
            <p:nvSpPr>
              <p:cNvPr id="53" name="Rectangle 5"/>
              <p:cNvSpPr>
                <a:spLocks noChangeArrowheads="1"/>
              </p:cNvSpPr>
              <p:nvPr/>
            </p:nvSpPr>
            <p:spPr bwMode="auto">
              <a:xfrm rot="21285137">
                <a:off x="2565252" y="4757922"/>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7030A0"/>
                    </a:solidFill>
                    <a:effectLst/>
                    <a:uLnTx/>
                    <a:uFillTx/>
                    <a:latin typeface="Tahoma"/>
                    <a:ea typeface="+mn-ea"/>
                    <a:cs typeface="+mn-cs"/>
                  </a:rPr>
                  <a:t>GAGTCAGAATTTGAC </a:t>
                </a:r>
              </a:p>
            </p:txBody>
          </p:sp>
          <p:sp>
            <p:nvSpPr>
              <p:cNvPr id="54" name="Striped Right Arrow 53"/>
              <p:cNvSpPr/>
              <p:nvPr/>
            </p:nvSpPr>
            <p:spPr>
              <a:xfrm rot="16200000">
                <a:off x="3669587" y="5745282"/>
                <a:ext cx="545431" cy="255115"/>
              </a:xfrm>
              <a:prstGeom prst="stripedRightArrow">
                <a:avLst>
                  <a:gd name="adj1" fmla="val 36641"/>
                  <a:gd name="adj2" fmla="val 50000"/>
                </a:avLst>
              </a:prstGeom>
              <a:solidFill>
                <a:srgbClr val="FE0606"/>
              </a:solidFill>
              <a:ln>
                <a:no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55" name="Striped Right Arrow 54"/>
              <p:cNvSpPr/>
              <p:nvPr/>
            </p:nvSpPr>
            <p:spPr>
              <a:xfrm rot="16200000">
                <a:off x="3966178" y="5724775"/>
                <a:ext cx="545431" cy="255115"/>
              </a:xfrm>
              <a:prstGeom prst="stripedRightArrow">
                <a:avLst>
                  <a:gd name="adj1" fmla="val 36641"/>
                  <a:gd name="adj2" fmla="val 50000"/>
                </a:avLst>
              </a:prstGeom>
              <a:solidFill>
                <a:srgbClr val="FE0606"/>
              </a:solidFill>
              <a:ln>
                <a:no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56" name="Striped Right Arrow 55"/>
              <p:cNvSpPr/>
              <p:nvPr/>
            </p:nvSpPr>
            <p:spPr>
              <a:xfrm rot="5413798">
                <a:off x="3619012" y="4106675"/>
                <a:ext cx="545431" cy="255115"/>
              </a:xfrm>
              <a:prstGeom prst="stripedRightArrow">
                <a:avLst>
                  <a:gd name="adj1" fmla="val 36641"/>
                  <a:gd name="adj2" fmla="val 50000"/>
                </a:avLst>
              </a:prstGeom>
              <a:solidFill>
                <a:srgbClr val="FE0606"/>
              </a:solidFill>
              <a:ln>
                <a:no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57" name="Striped Right Arrow 56"/>
              <p:cNvSpPr/>
              <p:nvPr/>
            </p:nvSpPr>
            <p:spPr>
              <a:xfrm rot="5413798">
                <a:off x="3915603" y="4115250"/>
                <a:ext cx="545431" cy="255115"/>
              </a:xfrm>
              <a:prstGeom prst="stripedRightArrow">
                <a:avLst>
                  <a:gd name="adj1" fmla="val 36641"/>
                  <a:gd name="adj2" fmla="val 50000"/>
                </a:avLst>
              </a:prstGeom>
              <a:solidFill>
                <a:srgbClr val="FE0606"/>
              </a:solidFill>
              <a:ln>
                <a:no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58" name="Rectangle 57"/>
              <p:cNvSpPr/>
              <p:nvPr/>
            </p:nvSpPr>
            <p:spPr>
              <a:xfrm>
                <a:off x="293246" y="4156921"/>
                <a:ext cx="2178802"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Illumina HiSeq4000  </a:t>
                </a:r>
              </a:p>
            </p:txBody>
          </p:sp>
          <p:sp>
            <p:nvSpPr>
              <p:cNvPr id="59" name="Rectangle 58"/>
              <p:cNvSpPr/>
              <p:nvPr/>
            </p:nvSpPr>
            <p:spPr>
              <a:xfrm>
                <a:off x="5778582" y="4354557"/>
                <a:ext cx="1617751" cy="135421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2 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bases/min</a:t>
                </a:r>
                <a:endParaRPr kumimoji="0" lang="en-US" sz="2800" b="0" i="0" u="none" strike="noStrike" kern="1200" cap="none" spc="0" normalizeH="0" baseline="0" noProof="0" dirty="0">
                  <a:ln>
                    <a:noFill/>
                  </a:ln>
                  <a:solidFill>
                    <a:prstClr val="black"/>
                  </a:solidFill>
                  <a:effectLst/>
                  <a:uLnTx/>
                  <a:uFillTx/>
                  <a:latin typeface="Tahoma"/>
                  <a:ea typeface="+mn-ea"/>
                  <a:cs typeface="+mn-cs"/>
                </a:endParaRPr>
              </a:p>
            </p:txBody>
          </p:sp>
          <p:sp>
            <p:nvSpPr>
              <p:cNvPr id="60" name="Rectangle 59"/>
              <p:cNvSpPr/>
              <p:nvPr/>
            </p:nvSpPr>
            <p:spPr>
              <a:xfrm>
                <a:off x="5838545" y="4024155"/>
                <a:ext cx="1524776"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EECE1">
                        <a:lumMod val="75000"/>
                      </a:srgbClr>
                    </a:solidFill>
                    <a:effectLst/>
                    <a:uLnTx/>
                    <a:uFillTx/>
                    <a:latin typeface="Times New Roman" panose="02020603050405020304" pitchFamily="18" charset="0"/>
                    <a:ea typeface="Times New Roman" panose="02020603050405020304" pitchFamily="18" charset="0"/>
                    <a:cs typeface="+mn-cs"/>
                  </a:rPr>
                  <a:t>on average</a:t>
                </a:r>
                <a:endParaRPr kumimoji="0" lang="en-US" sz="1100" b="0" i="0" u="none" strike="noStrike" kern="1200" cap="none" spc="0" normalizeH="0" baseline="0" noProof="0" dirty="0">
                  <a:ln>
                    <a:noFill/>
                  </a:ln>
                  <a:solidFill>
                    <a:srgbClr val="EEECE1">
                      <a:lumMod val="75000"/>
                    </a:srgbClr>
                  </a:solidFill>
                  <a:effectLst/>
                  <a:uLnTx/>
                  <a:uFillTx/>
                  <a:latin typeface="Tahoma"/>
                  <a:ea typeface="+mn-ea"/>
                  <a:cs typeface="+mn-cs"/>
                </a:endParaRPr>
              </a:p>
            </p:txBody>
          </p:sp>
          <p:sp>
            <p:nvSpPr>
              <p:cNvPr id="61" name="Rectangle 60"/>
              <p:cNvSpPr/>
              <p:nvPr/>
            </p:nvSpPr>
            <p:spPr>
              <a:xfrm>
                <a:off x="5594468" y="5530453"/>
                <a:ext cx="2116285"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0000"/>
                    </a:solidFill>
                    <a:effectLst/>
                    <a:uLnTx/>
                    <a:uFillTx/>
                    <a:latin typeface="Tahoma"/>
                    <a:ea typeface="Times New Roman" panose="02020603050405020304" pitchFamily="18" charset="0"/>
                    <a:cs typeface="+mn-cs"/>
                  </a:rPr>
                  <a:t>(0.6%)</a:t>
                </a:r>
                <a:endParaRPr kumimoji="0" lang="en-US" sz="800" b="0" i="0" u="none" strike="noStrike" kern="1200" cap="none" spc="0" normalizeH="0" baseline="0" noProof="0" dirty="0">
                  <a:ln>
                    <a:noFill/>
                  </a:ln>
                  <a:solidFill>
                    <a:srgbClr val="FF0000"/>
                  </a:solidFill>
                  <a:effectLst/>
                  <a:uLnTx/>
                  <a:uFillTx/>
                  <a:latin typeface="Tahoma"/>
                  <a:ea typeface="+mn-ea"/>
                  <a:cs typeface="+mn-cs"/>
                </a:endParaRPr>
              </a:p>
            </p:txBody>
          </p:sp>
        </p:grpSp>
      </p:grpSp>
      <p:sp>
        <p:nvSpPr>
          <p:cNvPr id="65" name="TextBox 64"/>
          <p:cNvSpPr txBox="1"/>
          <p:nvPr/>
        </p:nvSpPr>
        <p:spPr>
          <a:xfrm>
            <a:off x="1938728" y="3493395"/>
            <a:ext cx="5413161" cy="584775"/>
          </a:xfrm>
          <a:prstGeom prst="rect">
            <a:avLst/>
          </a:prstGeom>
          <a:solidFill>
            <a:srgbClr val="FFFF99"/>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Tahoma"/>
                <a:ea typeface="+mn-ea"/>
                <a:cs typeface="+mn-cs"/>
              </a:rPr>
              <a:t>Bottlenecked in Mapping!!</a:t>
            </a:r>
          </a:p>
        </p:txBody>
      </p:sp>
    </p:spTree>
    <p:extLst>
      <p:ext uri="{BB962C8B-B14F-4D97-AF65-F5344CB8AC3E}">
        <p14:creationId xmlns:p14="http://schemas.microsoft.com/office/powerpoint/2010/main" val="40687445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dissolve">
                                      <p:cBhvr>
                                        <p:cTn id="7" dur="500"/>
                                        <p:tgtEl>
                                          <p:spTgt spid="66"/>
                                        </p:tgtEl>
                                      </p:cBhvr>
                                    </p:animEffect>
                                  </p:childTnLst>
                                </p:cTn>
                              </p:par>
                              <p:par>
                                <p:cTn id="8" presetID="2" presetClass="entr" presetSubtype="4" fill="hold" grpId="0" nodeType="withEffect">
                                  <p:stCondLst>
                                    <p:cond delay="0"/>
                                  </p:stCondLst>
                                  <p:childTnLst>
                                    <p:set>
                                      <p:cBhvr>
                                        <p:cTn id="9" dur="1" fill="hold">
                                          <p:stCondLst>
                                            <p:cond delay="0"/>
                                          </p:stCondLst>
                                        </p:cTn>
                                        <p:tgtEl>
                                          <p:spTgt spid="65"/>
                                        </p:tgtEl>
                                        <p:attrNameLst>
                                          <p:attrName>style.visibility</p:attrName>
                                        </p:attrNameLst>
                                      </p:cBhvr>
                                      <p:to>
                                        <p:strVal val="visible"/>
                                      </p:to>
                                    </p:set>
                                    <p:anim calcmode="lin" valueType="num">
                                      <p:cBhvr additive="base">
                                        <p:cTn id="10" dur="500" fill="hold"/>
                                        <p:tgtEl>
                                          <p:spTgt spid="65"/>
                                        </p:tgtEl>
                                        <p:attrNameLst>
                                          <p:attrName>ppt_x</p:attrName>
                                        </p:attrNameLst>
                                      </p:cBhvr>
                                      <p:tavLst>
                                        <p:tav tm="0">
                                          <p:val>
                                            <p:strVal val="#ppt_x"/>
                                          </p:val>
                                        </p:tav>
                                        <p:tav tm="100000">
                                          <p:val>
                                            <p:strVal val="#ppt_x"/>
                                          </p:val>
                                        </p:tav>
                                      </p:tavLst>
                                    </p:anim>
                                    <p:anim calcmode="lin" valueType="num">
                                      <p:cBhvr additive="base">
                                        <p:cTn id="11"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Hash Table Based Read Mappers</a:t>
            </a:r>
          </a:p>
        </p:txBody>
      </p:sp>
      <p:sp>
        <p:nvSpPr>
          <p:cNvPr id="3" name="Content Placeholder 2"/>
          <p:cNvSpPr>
            <a:spLocks noGrp="1"/>
          </p:cNvSpPr>
          <p:nvPr>
            <p:ph idx="1"/>
          </p:nvPr>
        </p:nvSpPr>
        <p:spPr/>
        <p:txBody>
          <a:bodyPr/>
          <a:lstStyle/>
          <a:p>
            <a:r>
              <a:rPr lang="en-US" dirty="0">
                <a:solidFill>
                  <a:srgbClr val="0000FF"/>
                </a:solidFill>
              </a:rPr>
              <a:t>+ Guaranteed to find </a:t>
            </a:r>
            <a:r>
              <a:rPr lang="en-US" i="1" dirty="0">
                <a:solidFill>
                  <a:srgbClr val="0000FF"/>
                </a:solidFill>
              </a:rPr>
              <a:t>all</a:t>
            </a:r>
            <a:r>
              <a:rPr lang="en-US" dirty="0">
                <a:solidFill>
                  <a:srgbClr val="0000FF"/>
                </a:solidFill>
              </a:rPr>
              <a:t> mappings </a:t>
            </a:r>
            <a:r>
              <a:rPr lang="en-US" dirty="0">
                <a:solidFill>
                  <a:srgbClr val="0000FF"/>
                </a:solidFill>
                <a:sym typeface="Wingdings" pitchFamily="2" charset="2"/>
              </a:rPr>
              <a:t> sensitive</a:t>
            </a:r>
            <a:endParaRPr lang="en-US" dirty="0">
              <a:solidFill>
                <a:srgbClr val="0000FF"/>
              </a:solidFill>
            </a:endParaRPr>
          </a:p>
          <a:p>
            <a:r>
              <a:rPr lang="en-US" dirty="0">
                <a:solidFill>
                  <a:srgbClr val="0000FF"/>
                </a:solidFill>
              </a:rPr>
              <a:t>+ Can tolerate up to </a:t>
            </a:r>
            <a:r>
              <a:rPr lang="en-US" i="1" dirty="0">
                <a:solidFill>
                  <a:srgbClr val="0000FF"/>
                </a:solidFill>
              </a:rPr>
              <a:t>e</a:t>
            </a:r>
            <a:r>
              <a:rPr lang="en-US" dirty="0">
                <a:solidFill>
                  <a:srgbClr val="0000FF"/>
                </a:solidFill>
              </a:rPr>
              <a:t> errors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223F3DD0-964F-E14E-9680-7F8D5AE1424B}"/>
              </a:ext>
            </a:extLst>
          </p:cNvPr>
          <p:cNvPicPr>
            <a:picLocks noChangeAspect="1"/>
          </p:cNvPicPr>
          <p:nvPr/>
        </p:nvPicPr>
        <p:blipFill>
          <a:blip r:embed="rId3"/>
          <a:stretch>
            <a:fillRect/>
          </a:stretch>
        </p:blipFill>
        <p:spPr>
          <a:xfrm>
            <a:off x="0" y="3493941"/>
            <a:ext cx="9144000" cy="2311323"/>
          </a:xfrm>
          <a:prstGeom prst="rect">
            <a:avLst/>
          </a:prstGeom>
        </p:spPr>
      </p:pic>
      <p:pic>
        <p:nvPicPr>
          <p:cNvPr id="6" name="Picture 5">
            <a:extLst>
              <a:ext uri="{FF2B5EF4-FFF2-40B4-BE49-F238E27FC236}">
                <a16:creationId xmlns:a16="http://schemas.microsoft.com/office/drawing/2014/main" id="{2CFF0334-A291-C943-B06C-11E8E31BF6EB}"/>
              </a:ext>
            </a:extLst>
          </p:cNvPr>
          <p:cNvPicPr>
            <a:picLocks noChangeAspect="1"/>
          </p:cNvPicPr>
          <p:nvPr/>
        </p:nvPicPr>
        <p:blipFill>
          <a:blip r:embed="rId4"/>
          <a:stretch>
            <a:fillRect/>
          </a:stretch>
        </p:blipFill>
        <p:spPr>
          <a:xfrm>
            <a:off x="220572" y="2413589"/>
            <a:ext cx="2006600" cy="1054100"/>
          </a:xfrm>
          <a:prstGeom prst="rect">
            <a:avLst/>
          </a:prstGeom>
        </p:spPr>
      </p:pic>
      <p:sp>
        <p:nvSpPr>
          <p:cNvPr id="7" name="TextBox 6">
            <a:extLst>
              <a:ext uri="{FF2B5EF4-FFF2-40B4-BE49-F238E27FC236}">
                <a16:creationId xmlns:a16="http://schemas.microsoft.com/office/drawing/2014/main" id="{B5FAA595-D157-7848-B3BE-4AE98FFE1F09}"/>
              </a:ext>
            </a:extLst>
          </p:cNvPr>
          <p:cNvSpPr txBox="1"/>
          <p:nvPr/>
        </p:nvSpPr>
        <p:spPr>
          <a:xfrm>
            <a:off x="4716016" y="2761087"/>
            <a:ext cx="332379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5"/>
              </a:rPr>
              <a:t>http://mrfast.sourceforge.net/</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p>
        </p:txBody>
      </p:sp>
      <p:sp>
        <p:nvSpPr>
          <p:cNvPr id="8" name="TextBox 7">
            <a:extLst>
              <a:ext uri="{FF2B5EF4-FFF2-40B4-BE49-F238E27FC236}">
                <a16:creationId xmlns:a16="http://schemas.microsoft.com/office/drawing/2014/main" id="{B6F2078C-FC19-AF41-9835-8FB9CC884161}"/>
              </a:ext>
            </a:extLst>
          </p:cNvPr>
          <p:cNvSpPr txBox="1"/>
          <p:nvPr/>
        </p:nvSpPr>
        <p:spPr>
          <a:xfrm>
            <a:off x="611560" y="6239173"/>
            <a:ext cx="7611379"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Alkan+, </a:t>
            </a:r>
            <a:r>
              <a:rPr kumimoji="0" lang="en-US" sz="1800" b="1" i="0" u="none" strike="noStrike" kern="1200" cap="none" spc="0" normalizeH="0" baseline="0" noProof="0" dirty="0">
                <a:ln>
                  <a:noFill/>
                </a:ln>
                <a:solidFill>
                  <a:srgbClr val="000000"/>
                </a:solidFill>
                <a:effectLst/>
                <a:uLnTx/>
                <a:uFillTx/>
                <a:latin typeface="Tahoma"/>
                <a:ea typeface="+mn-ea"/>
                <a:cs typeface="+mn-cs"/>
                <a:hlinkClick r:id="" action="ppaction://noaction"/>
              </a:rPr>
              <a:t>"Personalized copy number and segmental duplication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hlinkClick r:id="" action="ppaction://noaction"/>
              </a:rPr>
              <a:t>maps using next-generation sequencing”</a:t>
            </a:r>
            <a:r>
              <a:rPr kumimoji="0" lang="en-US" sz="1800" b="1" i="0" u="none" strike="noStrike" kern="1200" cap="none" spc="0" normalizeH="0" baseline="0" noProof="0" dirty="0">
                <a:ln>
                  <a:noFill/>
                </a:ln>
                <a:solidFill>
                  <a:srgbClr val="000000"/>
                </a:solidFill>
                <a:effectLst/>
                <a:uLnTx/>
                <a:uFillTx/>
                <a:latin typeface="Tahoma"/>
                <a:ea typeface="+mn-ea"/>
                <a:cs typeface="+mn-cs"/>
              </a:rPr>
              <a:t>, </a:t>
            </a:r>
            <a:r>
              <a:rPr kumimoji="0" lang="en-US" sz="1800" b="0" i="0" u="none" strike="noStrike" kern="1200" cap="none" spc="0" normalizeH="0" baseline="0" noProof="0" dirty="0">
                <a:ln>
                  <a:noFill/>
                </a:ln>
                <a:solidFill>
                  <a:srgbClr val="000000"/>
                </a:solidFill>
                <a:effectLst/>
                <a:uLnTx/>
                <a:uFillTx/>
                <a:latin typeface="Tahoma"/>
                <a:ea typeface="+mn-ea"/>
                <a:cs typeface="+mn-cs"/>
              </a:rPr>
              <a:t>Nature Genetics 2009.</a:t>
            </a:r>
            <a:br>
              <a:rPr kumimoji="0" lang="en-US" sz="1800" b="0" i="0" u="none" strike="noStrike" kern="1200" cap="none" spc="0" normalizeH="0" baseline="0" noProof="0" dirty="0">
                <a:ln>
                  <a:noFill/>
                </a:ln>
                <a:solidFill>
                  <a:srgbClr val="000000"/>
                </a:solidFill>
                <a:effectLst/>
                <a:uLnTx/>
                <a:uFillTx/>
                <a:latin typeface="Tahoma"/>
                <a:ea typeface="+mn-ea"/>
                <a:cs typeface="+mn-cs"/>
              </a:rPr>
            </a:b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3583591259"/>
      </p:ext>
    </p:extLst>
  </p:cSld>
  <p:clrMapOvr>
    <a:masterClrMapping/>
  </p:clrMapOvr>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4" name="Chart 63"/>
          <p:cNvGraphicFramePr>
            <a:graphicFrameLocks/>
          </p:cNvGraphicFramePr>
          <p:nvPr>
            <p:extLst/>
          </p:nvPr>
        </p:nvGraphicFramePr>
        <p:xfrm>
          <a:off x="846314" y="897229"/>
          <a:ext cx="7127725" cy="5580256"/>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228600" y="152400"/>
            <a:ext cx="8915400" cy="1066800"/>
          </a:xfrm>
        </p:spPr>
        <p:txBody>
          <a:bodyPr/>
          <a:lstStyle/>
          <a:p>
            <a:r>
              <a:rPr lang="en-US" dirty="0"/>
              <a:t>Read Mapping Execution Time Breakdown </a:t>
            </a:r>
          </a:p>
        </p:txBody>
      </p:sp>
    </p:spTree>
    <p:extLst>
      <p:ext uri="{BB962C8B-B14F-4D97-AF65-F5344CB8AC3E}">
        <p14:creationId xmlns:p14="http://schemas.microsoft.com/office/powerpoint/2010/main" val="33664869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randombar(horizontal)">
                                      <p:cBhvr>
                                        <p:cTn id="7"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4" grpId="0">
        <p:bldAsOne/>
      </p:bldGraphic>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387FD-A33A-524D-9D5A-BF9942C81CBF}"/>
              </a:ext>
            </a:extLst>
          </p:cNvPr>
          <p:cNvSpPr>
            <a:spLocks noGrp="1"/>
          </p:cNvSpPr>
          <p:nvPr>
            <p:ph type="title"/>
          </p:nvPr>
        </p:nvSpPr>
        <p:spPr/>
        <p:txBody>
          <a:bodyPr/>
          <a:lstStyle/>
          <a:p>
            <a:r>
              <a:rPr lang="en-US" dirty="0"/>
              <a:t>Idea</a:t>
            </a:r>
          </a:p>
        </p:txBody>
      </p:sp>
      <p:sp>
        <p:nvSpPr>
          <p:cNvPr id="3" name="Content Placeholder 2">
            <a:extLst>
              <a:ext uri="{FF2B5EF4-FFF2-40B4-BE49-F238E27FC236}">
                <a16:creationId xmlns:a16="http://schemas.microsoft.com/office/drawing/2014/main" id="{CFE11A9F-EFCB-5F41-A86B-63C31BD361BC}"/>
              </a:ext>
            </a:extLst>
          </p:cNvPr>
          <p:cNvSpPr>
            <a:spLocks noGrp="1"/>
          </p:cNvSpPr>
          <p:nvPr>
            <p:ph idx="1"/>
          </p:nvPr>
        </p:nvSpPr>
        <p:spPr>
          <a:xfrm>
            <a:off x="228600" y="1916832"/>
            <a:ext cx="8610600" cy="5193723"/>
          </a:xfrm>
        </p:spPr>
        <p:txBody>
          <a:bodyPr/>
          <a:lstStyle/>
          <a:p>
            <a:pPr marL="0" indent="0" algn="ctr">
              <a:buNone/>
            </a:pPr>
            <a:r>
              <a:rPr lang="en-US" sz="4000" b="1" dirty="0">
                <a:solidFill>
                  <a:srgbClr val="0000FF"/>
                </a:solidFill>
              </a:rPr>
              <a:t>Filter fast </a:t>
            </a:r>
            <a:r>
              <a:rPr lang="en-US" sz="4000" dirty="0">
                <a:solidFill>
                  <a:srgbClr val="0000FF"/>
                </a:solidFill>
              </a:rPr>
              <a:t>before you align</a:t>
            </a:r>
          </a:p>
          <a:p>
            <a:pPr marL="0" indent="0" algn="ctr">
              <a:buNone/>
            </a:pPr>
            <a:endParaRPr lang="en-US" dirty="0">
              <a:solidFill>
                <a:srgbClr val="0000FF"/>
              </a:solidFill>
            </a:endParaRPr>
          </a:p>
          <a:p>
            <a:pPr marL="0" indent="0" algn="ctr">
              <a:buNone/>
            </a:pPr>
            <a:endParaRPr lang="en-US" dirty="0">
              <a:solidFill>
                <a:srgbClr val="0000FF"/>
              </a:solidFill>
            </a:endParaRPr>
          </a:p>
          <a:p>
            <a:pPr marL="0" indent="0" algn="ctr">
              <a:buNone/>
            </a:pPr>
            <a:r>
              <a:rPr lang="en-US" sz="4000" dirty="0">
                <a:solidFill>
                  <a:srgbClr val="FF0000"/>
                </a:solidFill>
              </a:rPr>
              <a:t>Minimize costly </a:t>
            </a:r>
          </a:p>
          <a:p>
            <a:pPr marL="0" indent="0" algn="ctr">
              <a:buNone/>
            </a:pPr>
            <a:r>
              <a:rPr lang="en-US" sz="4000" dirty="0">
                <a:solidFill>
                  <a:srgbClr val="FF0000"/>
                </a:solidFill>
              </a:rPr>
              <a:t>“approximate string comparisons”</a:t>
            </a:r>
          </a:p>
        </p:txBody>
      </p:sp>
      <p:sp>
        <p:nvSpPr>
          <p:cNvPr id="4" name="Slide Number Placeholder 3">
            <a:extLst>
              <a:ext uri="{FF2B5EF4-FFF2-40B4-BE49-F238E27FC236}">
                <a16:creationId xmlns:a16="http://schemas.microsoft.com/office/drawing/2014/main" id="{F91FB115-7ECC-6A41-BF95-5BD8C929FAF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183</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2324052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3D96E-CA21-B247-ABBA-4E57AE4DEF41}"/>
              </a:ext>
            </a:extLst>
          </p:cNvPr>
          <p:cNvSpPr>
            <a:spLocks noGrp="1"/>
          </p:cNvSpPr>
          <p:nvPr>
            <p:ph type="title"/>
          </p:nvPr>
        </p:nvSpPr>
        <p:spPr/>
        <p:txBody>
          <a:bodyPr/>
          <a:lstStyle/>
          <a:p>
            <a:r>
              <a:rPr lang="en-US" dirty="0"/>
              <a:t>Our First Filter: Pure Software Approach</a:t>
            </a:r>
          </a:p>
        </p:txBody>
      </p:sp>
      <p:sp>
        <p:nvSpPr>
          <p:cNvPr id="3" name="Content Placeholder 2">
            <a:extLst>
              <a:ext uri="{FF2B5EF4-FFF2-40B4-BE49-F238E27FC236}">
                <a16:creationId xmlns:a16="http://schemas.microsoft.com/office/drawing/2014/main" id="{44879405-C231-C349-B472-0EDABFFC613A}"/>
              </a:ext>
            </a:extLst>
          </p:cNvPr>
          <p:cNvSpPr>
            <a:spLocks noGrp="1"/>
          </p:cNvSpPr>
          <p:nvPr>
            <p:ph idx="1"/>
          </p:nvPr>
        </p:nvSpPr>
        <p:spPr/>
        <p:txBody>
          <a:bodyPr/>
          <a:lstStyle/>
          <a:p>
            <a:r>
              <a:rPr lang="en-US" dirty="0"/>
              <a:t>Download the source code and try for yourself</a:t>
            </a:r>
          </a:p>
          <a:p>
            <a:pPr lvl="1"/>
            <a:r>
              <a:rPr lang="en-US" dirty="0">
                <a:hlinkClick r:id="rId2"/>
              </a:rPr>
              <a:t>Download link to FastHASH</a:t>
            </a:r>
            <a:endParaRPr lang="en-US" dirty="0"/>
          </a:p>
          <a:p>
            <a:pPr lvl="1"/>
            <a:endParaRPr lang="en-US" dirty="0"/>
          </a:p>
          <a:p>
            <a:pPr lvl="1"/>
            <a:endParaRPr lang="en-US" dirty="0"/>
          </a:p>
        </p:txBody>
      </p:sp>
      <p:sp>
        <p:nvSpPr>
          <p:cNvPr id="4" name="Slide Number Placeholder 3">
            <a:extLst>
              <a:ext uri="{FF2B5EF4-FFF2-40B4-BE49-F238E27FC236}">
                <a16:creationId xmlns:a16="http://schemas.microsoft.com/office/drawing/2014/main" id="{5C08FFFF-1FE8-6D4B-A824-03B363B973AB}"/>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02554146-E233-5C46-8E38-9D3E670DB060}"/>
              </a:ext>
            </a:extLst>
          </p:cNvPr>
          <p:cNvPicPr>
            <a:picLocks noChangeAspect="1"/>
          </p:cNvPicPr>
          <p:nvPr/>
        </p:nvPicPr>
        <p:blipFill>
          <a:blip r:embed="rId3"/>
          <a:stretch>
            <a:fillRect/>
          </a:stretch>
        </p:blipFill>
        <p:spPr>
          <a:xfrm>
            <a:off x="0" y="2780928"/>
            <a:ext cx="9144000" cy="3237722"/>
          </a:xfrm>
          <a:prstGeom prst="rect">
            <a:avLst/>
          </a:prstGeom>
        </p:spPr>
      </p:pic>
    </p:spTree>
    <p:extLst>
      <p:ext uri="{BB962C8B-B14F-4D97-AF65-F5344CB8AC3E}">
        <p14:creationId xmlns:p14="http://schemas.microsoft.com/office/powerpoint/2010/main" val="1712742625"/>
      </p:ext>
    </p:extLst>
  </p:cSld>
  <p:clrMapOvr>
    <a:masterClrMapping/>
  </p:clrMapOvr>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7F82E-640E-AA4A-BA41-BA930D185510}"/>
              </a:ext>
            </a:extLst>
          </p:cNvPr>
          <p:cNvSpPr>
            <a:spLocks noGrp="1"/>
          </p:cNvSpPr>
          <p:nvPr>
            <p:ph type="title"/>
          </p:nvPr>
        </p:nvSpPr>
        <p:spPr>
          <a:xfrm>
            <a:off x="228600" y="152400"/>
            <a:ext cx="8807848" cy="756320"/>
          </a:xfrm>
        </p:spPr>
        <p:txBody>
          <a:bodyPr/>
          <a:lstStyle/>
          <a:p>
            <a:r>
              <a:rPr lang="en-US" sz="3600" dirty="0"/>
              <a:t>Shifted Hamming Distance: SIMD Acceleration</a:t>
            </a:r>
          </a:p>
        </p:txBody>
      </p:sp>
      <p:sp>
        <p:nvSpPr>
          <p:cNvPr id="4" name="Slide Number Placeholder 3">
            <a:extLst>
              <a:ext uri="{FF2B5EF4-FFF2-40B4-BE49-F238E27FC236}">
                <a16:creationId xmlns:a16="http://schemas.microsoft.com/office/drawing/2014/main" id="{5F2405B1-0D67-9F47-A335-E3FA3DAA514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2C6DBDE8-4D7A-1E4F-9F47-EBE9371E327D}"/>
              </a:ext>
            </a:extLst>
          </p:cNvPr>
          <p:cNvPicPr>
            <a:picLocks noChangeAspect="1"/>
          </p:cNvPicPr>
          <p:nvPr/>
        </p:nvPicPr>
        <p:blipFill>
          <a:blip r:embed="rId2"/>
          <a:stretch>
            <a:fillRect/>
          </a:stretch>
        </p:blipFill>
        <p:spPr>
          <a:xfrm>
            <a:off x="0" y="1188893"/>
            <a:ext cx="9144000" cy="4112315"/>
          </a:xfrm>
          <a:prstGeom prst="rect">
            <a:avLst/>
          </a:prstGeom>
        </p:spPr>
      </p:pic>
      <p:sp>
        <p:nvSpPr>
          <p:cNvPr id="6" name="TextBox 5">
            <a:extLst>
              <a:ext uri="{FF2B5EF4-FFF2-40B4-BE49-F238E27FC236}">
                <a16:creationId xmlns:a16="http://schemas.microsoft.com/office/drawing/2014/main" id="{8FD16523-9524-E743-BD65-DB036E5D839C}"/>
              </a:ext>
            </a:extLst>
          </p:cNvPr>
          <p:cNvSpPr txBox="1"/>
          <p:nvPr/>
        </p:nvSpPr>
        <p:spPr>
          <a:xfrm>
            <a:off x="0" y="5589240"/>
            <a:ext cx="9036448"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Xin+, </a:t>
            </a:r>
            <a:r>
              <a:rPr kumimoji="0" lang="en-US" sz="1800" b="1" i="0" u="none" strike="noStrike" kern="1200" cap="none" spc="0" normalizeH="0" baseline="0" noProof="0" dirty="0">
                <a:ln>
                  <a:noFill/>
                </a:ln>
                <a:solidFill>
                  <a:srgbClr val="000000"/>
                </a:solidFill>
                <a:effectLst/>
                <a:uLnTx/>
                <a:uFillTx/>
                <a:latin typeface="Tahoma"/>
                <a:ea typeface="+mn-ea"/>
                <a:cs typeface="+mn-cs"/>
                <a:hlinkClick r:id="" action="ppaction://noaction"/>
              </a:rPr>
              <a:t>"Shifted Hamming Distance: A Fast and Accurate SIMD-friendly Filter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hlinkClick r:id="" action="ppaction://noaction"/>
              </a:rPr>
              <a:t>to Accelerate Alignment Verification in Read Mapping”</a:t>
            </a:r>
            <a:r>
              <a:rPr kumimoji="0" lang="en-US" sz="1800" b="1" i="0" u="none" strike="noStrike" kern="1200" cap="none" spc="0" normalizeH="0" baseline="0" noProof="0" dirty="0">
                <a:ln>
                  <a:noFill/>
                </a:ln>
                <a:solidFill>
                  <a:srgbClr val="000000"/>
                </a:solidFill>
                <a:effectLst/>
                <a:uLnTx/>
                <a:uFillTx/>
                <a:latin typeface="Tahoma"/>
                <a:ea typeface="+mn-ea"/>
                <a:cs typeface="+mn-cs"/>
              </a:rPr>
              <a:t>, Bioinformatics 2015.</a:t>
            </a:r>
            <a:br>
              <a:rPr kumimoji="0" lang="en-US" sz="1800" b="0" i="0" u="none" strike="noStrike" kern="1200" cap="none" spc="0" normalizeH="0" baseline="0" noProof="0" dirty="0">
                <a:ln>
                  <a:noFill/>
                </a:ln>
                <a:solidFill>
                  <a:srgbClr val="000000"/>
                </a:solidFill>
                <a:effectLst/>
                <a:uLnTx/>
                <a:uFillTx/>
                <a:latin typeface="Tahoma"/>
                <a:ea typeface="+mn-ea"/>
                <a:cs typeface="+mn-cs"/>
              </a:rPr>
            </a:b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3" name="TextBox 2">
            <a:extLst>
              <a:ext uri="{FF2B5EF4-FFF2-40B4-BE49-F238E27FC236}">
                <a16:creationId xmlns:a16="http://schemas.microsoft.com/office/drawing/2014/main" id="{36445F11-D01A-8446-B677-10B1176ECB94}"/>
              </a:ext>
            </a:extLst>
          </p:cNvPr>
          <p:cNvSpPr txBox="1"/>
          <p:nvPr/>
        </p:nvSpPr>
        <p:spPr>
          <a:xfrm>
            <a:off x="97149" y="936148"/>
            <a:ext cx="634705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3"/>
              </a:rPr>
              <a:t>https://github.com/CMU-SAFARI/Shifted-Hamming-Distance</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p>
        </p:txBody>
      </p:sp>
    </p:spTree>
    <p:extLst>
      <p:ext uri="{BB962C8B-B14F-4D97-AF65-F5344CB8AC3E}">
        <p14:creationId xmlns:p14="http://schemas.microsoft.com/office/powerpoint/2010/main" val="342109100"/>
      </p:ext>
    </p:extLst>
  </p:cSld>
  <p:clrMapOvr>
    <a:masterClrMapping/>
  </p:clrMapOvr>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86574E-FA2E-425B-A84C-39F9592E9ECB}" type="slidenum">
              <a:rPr kumimoji="0" lang="en-US" altLang="en-US" sz="16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186</a:t>
            </a:fld>
            <a:endParaRPr kumimoji="0" lang="en-US" altLang="en-US" sz="1600" b="0" i="0" u="none" strike="noStrike" kern="1200" cap="none" spc="0" normalizeH="0" baseline="0" noProof="0">
              <a:ln>
                <a:noFill/>
              </a:ln>
              <a:solidFill>
                <a:prstClr val="black"/>
              </a:solidFill>
              <a:effectLst/>
              <a:uLnTx/>
              <a:uFillTx/>
              <a:latin typeface="Garamond" pitchFamily="18" charset="0"/>
              <a:ea typeface="+mn-ea"/>
              <a:cs typeface="+mn-cs"/>
            </a:endParaRPr>
          </a:p>
        </p:txBody>
      </p:sp>
      <p:graphicFrame>
        <p:nvGraphicFramePr>
          <p:cNvPr id="4" name="Object 3"/>
          <p:cNvGraphicFramePr>
            <a:graphicFrameLocks noChangeAspect="1"/>
          </p:cNvGraphicFramePr>
          <p:nvPr>
            <p:extLst/>
          </p:nvPr>
        </p:nvGraphicFramePr>
        <p:xfrm>
          <a:off x="273396" y="2692989"/>
          <a:ext cx="8556908" cy="3646726"/>
        </p:xfrm>
        <a:graphic>
          <a:graphicData uri="http://schemas.openxmlformats.org/presentationml/2006/ole">
            <mc:AlternateContent xmlns:mc="http://schemas.openxmlformats.org/markup-compatibility/2006">
              <mc:Choice xmlns:v="urn:schemas-microsoft-com:vml" Requires="v">
                <p:oleObj spid="_x0000_s25626" name="Visio" r:id="rId4" imgW="9268335" imgH="3950208" progId="Visio.Drawing.11">
                  <p:embed/>
                </p:oleObj>
              </mc:Choice>
              <mc:Fallback>
                <p:oleObj name="Visio" r:id="rId4" imgW="9268335" imgH="3950208" progId="Visio.Drawing.11">
                  <p:embed/>
                  <p:pic>
                    <p:nvPicPr>
                      <p:cNvPr id="4" name="Object 3"/>
                      <p:cNvPicPr/>
                      <p:nvPr/>
                    </p:nvPicPr>
                    <p:blipFill>
                      <a:blip r:embed="rId5"/>
                      <a:stretch>
                        <a:fillRect/>
                      </a:stretch>
                    </p:blipFill>
                    <p:spPr>
                      <a:xfrm>
                        <a:off x="273396" y="2692989"/>
                        <a:ext cx="8556908" cy="3646726"/>
                      </a:xfrm>
                      <a:prstGeom prst="rect">
                        <a:avLst/>
                      </a:prstGeom>
                    </p:spPr>
                  </p:pic>
                </p:oleObj>
              </mc:Fallback>
            </mc:AlternateContent>
          </a:graphicData>
        </a:graphic>
      </p:graphicFrame>
      <p:sp>
        <p:nvSpPr>
          <p:cNvPr id="5" name="Title 1"/>
          <p:cNvSpPr txBox="1">
            <a:spLocks/>
          </p:cNvSpPr>
          <p:nvPr/>
        </p:nvSpPr>
        <p:spPr>
          <a:xfrm>
            <a:off x="228600" y="152400"/>
            <a:ext cx="8610600" cy="1066800"/>
          </a:xfrm>
          <a:prstGeom prst="rect">
            <a:avLst/>
          </a:prstGeom>
        </p:spPr>
        <p:txBody>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0" cap="none" spc="0" normalizeH="0" baseline="0" noProof="0" dirty="0" err="1">
                <a:ln>
                  <a:noFill/>
                </a:ln>
                <a:solidFill>
                  <a:srgbClr val="006633"/>
                </a:solidFill>
                <a:effectLst/>
                <a:uLnTx/>
                <a:uFillTx/>
                <a:latin typeface="Garamond"/>
                <a:ea typeface="+mj-ea"/>
                <a:cs typeface="+mj-cs"/>
              </a:rPr>
              <a:t>GateKeeper</a:t>
            </a:r>
            <a:r>
              <a:rPr kumimoji="0" lang="en-US" sz="3600" b="0" i="0" u="none" strike="noStrike" kern="0" cap="none" spc="0" normalizeH="0" baseline="0" noProof="0" dirty="0">
                <a:ln>
                  <a:noFill/>
                </a:ln>
                <a:solidFill>
                  <a:srgbClr val="006633"/>
                </a:solidFill>
                <a:effectLst/>
                <a:uLnTx/>
                <a:uFillTx/>
                <a:latin typeface="Garamond"/>
                <a:ea typeface="+mj-ea"/>
                <a:cs typeface="+mj-cs"/>
              </a:rPr>
              <a:t>: FPGA-Based Alignment Filtering</a:t>
            </a:r>
            <a:endParaRPr kumimoji="0" lang="en-US" sz="3600" b="0" i="0" u="none" strike="noStrike" kern="0" cap="none" spc="0" normalizeH="0" baseline="0" noProof="0" dirty="0">
              <a:ln>
                <a:noFill/>
              </a:ln>
              <a:solidFill>
                <a:srgbClr val="1F497D"/>
              </a:solidFill>
              <a:effectLst/>
              <a:uLnTx/>
              <a:uFillTx/>
              <a:latin typeface="Garamond"/>
              <a:ea typeface="+mj-ea"/>
              <a:cs typeface="+mj-cs"/>
            </a:endParaRPr>
          </a:p>
        </p:txBody>
      </p:sp>
      <p:pic>
        <p:nvPicPr>
          <p:cNvPr id="9" name="Picture 8" descr="http://www.fpgadeveloper.com/wp-content/uploads/2016/03/fpga-drive-bring-up-2.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9275"/>
          <a:stretch/>
        </p:blipFill>
        <p:spPr bwMode="auto">
          <a:xfrm>
            <a:off x="3536006" y="1275733"/>
            <a:ext cx="1878272" cy="1243731"/>
          </a:xfrm>
          <a:prstGeom prst="rect">
            <a:avLst/>
          </a:prstGeom>
          <a:noFill/>
          <a:extLst>
            <a:ext uri="{909E8E84-426E-40DD-AFC4-6F175D3DCCD1}">
              <a14:hiddenFill xmlns:a14="http://schemas.microsoft.com/office/drawing/2010/main">
                <a:solidFill>
                  <a:srgbClr val="FFFFFF"/>
                </a:solidFill>
              </a14:hiddenFill>
            </a:ext>
          </a:extLst>
        </p:spPr>
      </p:pic>
      <p:sp>
        <p:nvSpPr>
          <p:cNvPr id="10" name="Cube 9"/>
          <p:cNvSpPr>
            <a:spLocks/>
          </p:cNvSpPr>
          <p:nvPr/>
        </p:nvSpPr>
        <p:spPr>
          <a:xfrm>
            <a:off x="1364419" y="1508488"/>
            <a:ext cx="1645920" cy="1005840"/>
          </a:xfrm>
          <a:prstGeom prst="cube">
            <a:avLst/>
          </a:prstGeom>
          <a:ln/>
        </p:spPr>
        <p:style>
          <a:lnRef idx="3">
            <a:schemeClr val="lt1"/>
          </a:lnRef>
          <a:fillRef idx="1">
            <a:schemeClr val="accent1"/>
          </a:fillRef>
          <a:effectRef idx="1">
            <a:schemeClr val="accent1"/>
          </a:effectRef>
          <a:fontRef idx="minor">
            <a:schemeClr val="lt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europa"/>
                <a:ea typeface="+mn-ea"/>
                <a:cs typeface="+mn-cs"/>
              </a:rPr>
              <a:t>Alignment Filter</a:t>
            </a:r>
          </a:p>
        </p:txBody>
      </p:sp>
      <p:sp>
        <p:nvSpPr>
          <p:cNvPr id="11" name="Cross 10"/>
          <p:cNvSpPr/>
          <p:nvPr/>
        </p:nvSpPr>
        <p:spPr>
          <a:xfrm>
            <a:off x="3106352" y="1787354"/>
            <a:ext cx="406406" cy="406406"/>
          </a:xfrm>
          <a:prstGeom prst="plus">
            <a:avLst>
              <a:gd name="adj" fmla="val 37284"/>
            </a:avLst>
          </a:prstGeom>
          <a:solidFill>
            <a:srgbClr val="FF0000"/>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EEECE1"/>
              </a:solidFill>
              <a:effectLst/>
              <a:uLnTx/>
              <a:uFillTx/>
              <a:latin typeface="europa"/>
              <a:ea typeface="+mn-ea"/>
              <a:cs typeface="+mn-cs"/>
            </a:endParaRPr>
          </a:p>
        </p:txBody>
      </p:sp>
      <p:grpSp>
        <p:nvGrpSpPr>
          <p:cNvPr id="12" name="Group 11"/>
          <p:cNvGrpSpPr/>
          <p:nvPr/>
        </p:nvGrpSpPr>
        <p:grpSpPr>
          <a:xfrm>
            <a:off x="5953706" y="862882"/>
            <a:ext cx="2109214" cy="1899606"/>
            <a:chOff x="6300192" y="517140"/>
            <a:chExt cx="2736304" cy="2464377"/>
          </a:xfrm>
        </p:grpSpPr>
        <p:grpSp>
          <p:nvGrpSpPr>
            <p:cNvPr id="13" name="Group 12"/>
            <p:cNvGrpSpPr/>
            <p:nvPr/>
          </p:nvGrpSpPr>
          <p:grpSpPr>
            <a:xfrm>
              <a:off x="7111817" y="517140"/>
              <a:ext cx="1080120" cy="1876623"/>
              <a:chOff x="-108520" y="4149080"/>
              <a:chExt cx="1080120" cy="1876623"/>
            </a:xfrm>
          </p:grpSpPr>
          <p:sp>
            <p:nvSpPr>
              <p:cNvPr id="15" name="TextBox 14"/>
              <p:cNvSpPr txBox="1"/>
              <p:nvPr/>
            </p:nvSpPr>
            <p:spPr>
              <a:xfrm>
                <a:off x="467544" y="4437113"/>
                <a:ext cx="504056" cy="51906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2A55D6"/>
                    </a:solidFill>
                    <a:effectLst/>
                    <a:uLnTx/>
                    <a:uFillTx/>
                    <a:latin typeface="Tahoma"/>
                    <a:ea typeface="+mn-ea"/>
                    <a:cs typeface="+mn-cs"/>
                  </a:rPr>
                  <a:t>st</a:t>
                </a:r>
                <a:endParaRPr kumimoji="0" lang="en-US" sz="2000" b="0" i="0" u="none" strike="noStrike" kern="1200" cap="none" spc="0" normalizeH="0" baseline="0" noProof="0" dirty="0">
                  <a:ln>
                    <a:noFill/>
                  </a:ln>
                  <a:solidFill>
                    <a:srgbClr val="2A55D6"/>
                  </a:solidFill>
                  <a:effectLst/>
                  <a:uLnTx/>
                  <a:uFillTx/>
                  <a:latin typeface="Tahoma"/>
                  <a:ea typeface="+mn-ea"/>
                  <a:cs typeface="+mn-cs"/>
                </a:endParaRPr>
              </a:p>
            </p:txBody>
          </p:sp>
          <p:sp>
            <p:nvSpPr>
              <p:cNvPr id="16" name="Rectangle 15"/>
              <p:cNvSpPr/>
              <p:nvPr/>
            </p:nvSpPr>
            <p:spPr>
              <a:xfrm>
                <a:off x="-108520" y="4149080"/>
                <a:ext cx="1038132" cy="187662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srgbClr val="2A55D6"/>
                    </a:solidFill>
                    <a:effectLst/>
                    <a:uLnTx/>
                    <a:uFillTx/>
                    <a:latin typeface="Tahoma"/>
                    <a:ea typeface="+mn-ea"/>
                    <a:cs typeface="+mn-cs"/>
                  </a:rPr>
                  <a:t>1</a:t>
                </a:r>
              </a:p>
            </p:txBody>
          </p:sp>
        </p:grpSp>
        <p:sp>
          <p:nvSpPr>
            <p:cNvPr id="14" name="Rectangle 13"/>
            <p:cNvSpPr/>
            <p:nvPr/>
          </p:nvSpPr>
          <p:spPr>
            <a:xfrm>
              <a:off x="6300192" y="2063170"/>
              <a:ext cx="2736304" cy="91834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A55D6"/>
                  </a:solidFill>
                  <a:effectLst/>
                  <a:uLnTx/>
                  <a:uFillTx/>
                  <a:latin typeface="Tahoma"/>
                  <a:ea typeface="+mn-ea"/>
                  <a:cs typeface="+mn-cs"/>
                </a:rPr>
                <a:t>FPGA-based Alignment Filter.</a:t>
              </a:r>
            </a:p>
          </p:txBody>
        </p:sp>
      </p:grpSp>
      <p:sp>
        <p:nvSpPr>
          <p:cNvPr id="17" name="Equal 16"/>
          <p:cNvSpPr/>
          <p:nvPr/>
        </p:nvSpPr>
        <p:spPr>
          <a:xfrm>
            <a:off x="5475548" y="1775284"/>
            <a:ext cx="587150" cy="422906"/>
          </a:xfrm>
          <a:prstGeom prst="mathEqual">
            <a:avLst/>
          </a:prstGeom>
          <a:solidFill>
            <a:srgbClr val="FE0606"/>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EEECE1"/>
              </a:solidFill>
              <a:effectLst/>
              <a:uLnTx/>
              <a:uFillTx/>
              <a:latin typeface="europa"/>
              <a:ea typeface="+mn-ea"/>
              <a:cs typeface="+mn-cs"/>
            </a:endParaRPr>
          </a:p>
        </p:txBody>
      </p:sp>
    </p:spTree>
    <p:extLst>
      <p:ext uri="{BB962C8B-B14F-4D97-AF65-F5344CB8AC3E}">
        <p14:creationId xmlns:p14="http://schemas.microsoft.com/office/powerpoint/2010/main" val="3994442422"/>
      </p:ext>
    </p:extLst>
  </p:cSld>
  <p:clrMapOvr>
    <a:masterClrMapping/>
  </p:clrMapOvr>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E8C23-FA4B-DC43-9A4E-AB414CD1EE1B}"/>
              </a:ext>
            </a:extLst>
          </p:cNvPr>
          <p:cNvSpPr>
            <a:spLocks noGrp="1"/>
          </p:cNvSpPr>
          <p:nvPr>
            <p:ph type="title"/>
          </p:nvPr>
        </p:nvSpPr>
        <p:spPr/>
        <p:txBody>
          <a:bodyPr/>
          <a:lstStyle/>
          <a:p>
            <a:pPr lvl="0">
              <a:defRPr/>
            </a:pPr>
            <a:r>
              <a:rPr lang="en-US" sz="3600" dirty="0" err="1">
                <a:solidFill>
                  <a:srgbClr val="006633"/>
                </a:solidFill>
              </a:rPr>
              <a:t>GateKeeper</a:t>
            </a:r>
            <a:r>
              <a:rPr lang="en-US" sz="3600" dirty="0">
                <a:solidFill>
                  <a:srgbClr val="006633"/>
                </a:solidFill>
              </a:rPr>
              <a:t>: FPGA-Based Alignment Filtering</a:t>
            </a:r>
          </a:p>
        </p:txBody>
      </p:sp>
      <p:sp>
        <p:nvSpPr>
          <p:cNvPr id="3" name="Content Placeholder 2">
            <a:extLst>
              <a:ext uri="{FF2B5EF4-FFF2-40B4-BE49-F238E27FC236}">
                <a16:creationId xmlns:a16="http://schemas.microsoft.com/office/drawing/2014/main" id="{7D7272F7-812F-9A42-AE52-085A1B7B969B}"/>
              </a:ext>
            </a:extLst>
          </p:cNvPr>
          <p:cNvSpPr>
            <a:spLocks noGrp="1"/>
          </p:cNvSpPr>
          <p:nvPr>
            <p:ph idx="1"/>
          </p:nvPr>
        </p:nvSpPr>
        <p:spPr>
          <a:xfrm>
            <a:off x="228600" y="980728"/>
            <a:ext cx="8610600" cy="4876800"/>
          </a:xfrm>
        </p:spPr>
        <p:txBody>
          <a:bodyPr/>
          <a:lstStyle/>
          <a:p>
            <a:r>
              <a:rPr lang="en-US" sz="2200" dirty="0"/>
              <a:t>Mohammed </a:t>
            </a:r>
            <a:r>
              <a:rPr lang="en-US" sz="2200" dirty="0" err="1"/>
              <a:t>Alser</a:t>
            </a:r>
            <a:r>
              <a:rPr lang="en-US" sz="2200" dirty="0"/>
              <a:t>, Hasan Hassan, </a:t>
            </a:r>
            <a:r>
              <a:rPr lang="en-US" sz="2200" dirty="0" err="1"/>
              <a:t>Hongyi</a:t>
            </a:r>
            <a:r>
              <a:rPr lang="en-US" sz="2200" dirty="0"/>
              <a:t> Xin, </a:t>
            </a:r>
            <a:r>
              <a:rPr lang="en-US" sz="2200" dirty="0" err="1"/>
              <a:t>Oguz</a:t>
            </a:r>
            <a:r>
              <a:rPr lang="en-US" sz="2200" dirty="0"/>
              <a:t> </a:t>
            </a:r>
            <a:r>
              <a:rPr lang="en-US" sz="2200" dirty="0" err="1"/>
              <a:t>Ergin</a:t>
            </a:r>
            <a:r>
              <a:rPr lang="en-US" sz="2200" dirty="0"/>
              <a:t>, Onur Mutlu, and Can Alkan</a:t>
            </a:r>
            <a:br>
              <a:rPr lang="en-US" sz="2200" dirty="0"/>
            </a:br>
            <a:r>
              <a:rPr lang="en-US" sz="2200" b="1" dirty="0">
                <a:hlinkClick r:id="rId2"/>
              </a:rPr>
              <a:t>"GateKeeper: A New Hardware Architecture for Accelerating Pre-Alignment in DNA Short Read Mapping"</a:t>
            </a:r>
            <a:br>
              <a:rPr lang="en-US" sz="2200" dirty="0"/>
            </a:br>
            <a:r>
              <a:rPr lang="en-US" sz="2200" b="1" i="1" dirty="0">
                <a:hlinkClick r:id="rId3"/>
              </a:rPr>
              <a:t>Bioinformatics</a:t>
            </a:r>
            <a:r>
              <a:rPr lang="en-US" sz="2200" dirty="0"/>
              <a:t>, [published online, May 31], 2017. </a:t>
            </a:r>
            <a:br>
              <a:rPr lang="en-US" sz="2200" dirty="0"/>
            </a:br>
            <a:r>
              <a:rPr lang="en-US" sz="2200" dirty="0"/>
              <a:t>[</a:t>
            </a:r>
            <a:r>
              <a:rPr lang="en-US" sz="2200" dirty="0">
                <a:hlinkClick r:id="rId4"/>
              </a:rPr>
              <a:t>Source Code</a:t>
            </a:r>
            <a:r>
              <a:rPr lang="en-US" sz="2200" dirty="0"/>
              <a:t>] </a:t>
            </a:r>
            <a:br>
              <a:rPr lang="en-US" sz="2200" dirty="0"/>
            </a:br>
            <a:r>
              <a:rPr lang="en-US" sz="2200" dirty="0"/>
              <a:t>[</a:t>
            </a:r>
            <a:r>
              <a:rPr lang="en-US" sz="2200" dirty="0">
                <a:hlinkClick r:id="rId5"/>
              </a:rPr>
              <a:t>Online link at Bioinformatics Journal</a:t>
            </a:r>
            <a:r>
              <a:rPr lang="en-US" sz="2200" dirty="0"/>
              <a:t>]</a:t>
            </a:r>
          </a:p>
          <a:p>
            <a:endParaRPr lang="en-US" sz="2200" dirty="0"/>
          </a:p>
        </p:txBody>
      </p:sp>
      <p:sp>
        <p:nvSpPr>
          <p:cNvPr id="4" name="Slide Number Placeholder 3">
            <a:extLst>
              <a:ext uri="{FF2B5EF4-FFF2-40B4-BE49-F238E27FC236}">
                <a16:creationId xmlns:a16="http://schemas.microsoft.com/office/drawing/2014/main" id="{D883C8AB-36A8-254D-9CE5-089EFEBE3CA7}"/>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590AFA7F-FE4D-6F48-BB4A-2296F0C0FBB8}"/>
              </a:ext>
            </a:extLst>
          </p:cNvPr>
          <p:cNvPicPr>
            <a:picLocks noChangeAspect="1"/>
          </p:cNvPicPr>
          <p:nvPr/>
        </p:nvPicPr>
        <p:blipFill>
          <a:blip r:embed="rId6"/>
          <a:stretch>
            <a:fillRect/>
          </a:stretch>
        </p:blipFill>
        <p:spPr>
          <a:xfrm>
            <a:off x="0" y="3930359"/>
            <a:ext cx="9144000" cy="2450969"/>
          </a:xfrm>
          <a:prstGeom prst="rect">
            <a:avLst/>
          </a:prstGeom>
        </p:spPr>
      </p:pic>
    </p:spTree>
    <p:extLst>
      <p:ext uri="{BB962C8B-B14F-4D97-AF65-F5344CB8AC3E}">
        <p14:creationId xmlns:p14="http://schemas.microsoft.com/office/powerpoint/2010/main" val="1721024959"/>
      </p:ext>
    </p:extLst>
  </p:cSld>
  <p:clrMapOvr>
    <a:masterClrMapping/>
  </p:clrMapOvr>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42BC4-7558-384F-A170-28CD5BC5B8CE}"/>
              </a:ext>
            </a:extLst>
          </p:cNvPr>
          <p:cNvSpPr>
            <a:spLocks noGrp="1"/>
          </p:cNvSpPr>
          <p:nvPr>
            <p:ph type="title"/>
          </p:nvPr>
        </p:nvSpPr>
        <p:spPr/>
        <p:txBody>
          <a:bodyPr/>
          <a:lstStyle/>
          <a:p>
            <a:r>
              <a:rPr lang="en-US" dirty="0"/>
              <a:t>DNA Read Mapping &amp; Filtering</a:t>
            </a:r>
          </a:p>
        </p:txBody>
      </p:sp>
      <p:sp>
        <p:nvSpPr>
          <p:cNvPr id="3" name="Content Placeholder 2">
            <a:extLst>
              <a:ext uri="{FF2B5EF4-FFF2-40B4-BE49-F238E27FC236}">
                <a16:creationId xmlns:a16="http://schemas.microsoft.com/office/drawing/2014/main" id="{8854F678-86EC-5D41-9BE6-38569A724327}"/>
              </a:ext>
            </a:extLst>
          </p:cNvPr>
          <p:cNvSpPr>
            <a:spLocks noGrp="1"/>
          </p:cNvSpPr>
          <p:nvPr>
            <p:ph idx="1"/>
          </p:nvPr>
        </p:nvSpPr>
        <p:spPr/>
        <p:txBody>
          <a:bodyPr/>
          <a:lstStyle/>
          <a:p>
            <a:r>
              <a:rPr lang="en-US" dirty="0">
                <a:solidFill>
                  <a:srgbClr val="FF0000"/>
                </a:solidFill>
              </a:rPr>
              <a:t>Problem: </a:t>
            </a:r>
            <a:r>
              <a:rPr lang="en-US" b="1" dirty="0">
                <a:solidFill>
                  <a:srgbClr val="FF0000"/>
                </a:solidFill>
              </a:rPr>
              <a:t>Heavily</a:t>
            </a:r>
            <a:r>
              <a:rPr lang="en-US" dirty="0">
                <a:solidFill>
                  <a:srgbClr val="FF0000"/>
                </a:solidFill>
              </a:rPr>
              <a:t> </a:t>
            </a:r>
            <a:r>
              <a:rPr lang="en-US" b="1" dirty="0">
                <a:solidFill>
                  <a:srgbClr val="FF0000"/>
                </a:solidFill>
              </a:rPr>
              <a:t>bottlenecked</a:t>
            </a:r>
            <a:r>
              <a:rPr lang="en-US" dirty="0">
                <a:solidFill>
                  <a:srgbClr val="FF0000"/>
                </a:solidFill>
              </a:rPr>
              <a:t> </a:t>
            </a:r>
            <a:r>
              <a:rPr lang="en-US" b="1" dirty="0">
                <a:solidFill>
                  <a:srgbClr val="FF0000"/>
                </a:solidFill>
              </a:rPr>
              <a:t>by</a:t>
            </a:r>
            <a:r>
              <a:rPr lang="en-US" dirty="0">
                <a:solidFill>
                  <a:srgbClr val="FF0000"/>
                </a:solidFill>
              </a:rPr>
              <a:t> </a:t>
            </a:r>
            <a:r>
              <a:rPr lang="en-US" b="1" dirty="0">
                <a:solidFill>
                  <a:srgbClr val="FF0000"/>
                </a:solidFill>
              </a:rPr>
              <a:t>Data Movement</a:t>
            </a:r>
          </a:p>
          <a:p>
            <a:endParaRPr lang="en-US" dirty="0"/>
          </a:p>
          <a:p>
            <a:r>
              <a:rPr lang="en-US" dirty="0" err="1"/>
              <a:t>GateKeeper</a:t>
            </a:r>
            <a:r>
              <a:rPr lang="en-US" dirty="0"/>
              <a:t> FPGA performance limited by DRAM bandwidth [</a:t>
            </a:r>
            <a:r>
              <a:rPr lang="en-US" dirty="0" err="1"/>
              <a:t>Alser</a:t>
            </a:r>
            <a:r>
              <a:rPr lang="en-US" dirty="0"/>
              <a:t>+, Bioinformatics 2017]</a:t>
            </a:r>
          </a:p>
          <a:p>
            <a:endParaRPr lang="en-US" dirty="0"/>
          </a:p>
          <a:p>
            <a:r>
              <a:rPr lang="en-US" dirty="0"/>
              <a:t>Ditto for SHD on SIMD [Xin+, Bioinformatics 2015]</a:t>
            </a:r>
          </a:p>
          <a:p>
            <a:endParaRPr lang="en-US" dirty="0"/>
          </a:p>
          <a:p>
            <a:r>
              <a:rPr lang="en-US" dirty="0">
                <a:solidFill>
                  <a:srgbClr val="0000FF"/>
                </a:solidFill>
              </a:rPr>
              <a:t>Solution: Processing-in-memory can alleviate the bottleneck</a:t>
            </a:r>
          </a:p>
          <a:p>
            <a:endParaRPr lang="en-US" dirty="0"/>
          </a:p>
          <a:p>
            <a:r>
              <a:rPr lang="en-US" dirty="0">
                <a:solidFill>
                  <a:srgbClr val="1A5712"/>
                </a:solidFill>
              </a:rPr>
              <a:t>However, we need to design mapping &amp; filtering algorithms to fit processing-in-memory</a:t>
            </a:r>
          </a:p>
        </p:txBody>
      </p:sp>
      <p:sp>
        <p:nvSpPr>
          <p:cNvPr id="4" name="Slide Number Placeholder 3">
            <a:extLst>
              <a:ext uri="{FF2B5EF4-FFF2-40B4-BE49-F238E27FC236}">
                <a16:creationId xmlns:a16="http://schemas.microsoft.com/office/drawing/2014/main" id="{DE75728F-ADBF-6A4A-879A-1C188D8441A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5891124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In-Memory DNA Sequence Analysis</a:t>
            </a:r>
          </a:p>
        </p:txBody>
      </p:sp>
      <p:sp>
        <p:nvSpPr>
          <p:cNvPr id="3" name="Content Placeholder 2"/>
          <p:cNvSpPr>
            <a:spLocks noGrp="1"/>
          </p:cNvSpPr>
          <p:nvPr>
            <p:ph idx="1"/>
          </p:nvPr>
        </p:nvSpPr>
        <p:spPr>
          <a:xfrm>
            <a:off x="228600" y="1052736"/>
            <a:ext cx="8735888" cy="4876800"/>
          </a:xfrm>
        </p:spPr>
        <p:txBody>
          <a:bodyPr/>
          <a:lstStyle/>
          <a:p>
            <a:r>
              <a:rPr lang="en-US" sz="1800" dirty="0" err="1"/>
              <a:t>Jeremie</a:t>
            </a:r>
            <a:r>
              <a:rPr lang="en-US" sz="1800" dirty="0"/>
              <a:t> S. Kim, </a:t>
            </a:r>
            <a:r>
              <a:rPr lang="en-US" sz="1800" dirty="0" err="1"/>
              <a:t>Damla</a:t>
            </a:r>
            <a:r>
              <a:rPr lang="en-US" sz="1800" dirty="0"/>
              <a:t> </a:t>
            </a:r>
            <a:r>
              <a:rPr lang="en-US" sz="1800" dirty="0" err="1"/>
              <a:t>Senol</a:t>
            </a:r>
            <a:r>
              <a:rPr lang="en-US" sz="1800" dirty="0"/>
              <a:t> Cali, </a:t>
            </a:r>
            <a:r>
              <a:rPr lang="en-US" sz="1800" dirty="0" err="1"/>
              <a:t>Hongyi</a:t>
            </a:r>
            <a:r>
              <a:rPr lang="en-US" sz="1800" dirty="0"/>
              <a:t> Xin, </a:t>
            </a:r>
            <a:r>
              <a:rPr lang="en-US" sz="1800" dirty="0" err="1"/>
              <a:t>Donghyuk</a:t>
            </a:r>
            <a:r>
              <a:rPr lang="en-US" sz="1800" dirty="0"/>
              <a:t> Lee, Saugata Ghose, Mohammed </a:t>
            </a:r>
            <a:r>
              <a:rPr lang="en-US" sz="1800" dirty="0" err="1"/>
              <a:t>Alser</a:t>
            </a:r>
            <a:r>
              <a:rPr lang="en-US" sz="1800" dirty="0"/>
              <a:t>, Hasan Hassan, </a:t>
            </a:r>
            <a:r>
              <a:rPr lang="en-US" sz="1800" dirty="0" err="1"/>
              <a:t>Oguz</a:t>
            </a:r>
            <a:r>
              <a:rPr lang="en-US" sz="1800" dirty="0"/>
              <a:t> </a:t>
            </a:r>
            <a:r>
              <a:rPr lang="en-US" sz="1800" dirty="0" err="1"/>
              <a:t>Ergin</a:t>
            </a:r>
            <a:r>
              <a:rPr lang="en-US" sz="1800" dirty="0"/>
              <a:t>, Can Alkan, and Onur Mutlu,</a:t>
            </a:r>
            <a:br>
              <a:rPr lang="en-US" sz="1800" dirty="0"/>
            </a:br>
            <a:r>
              <a:rPr lang="en-US" sz="1800" b="1" dirty="0"/>
              <a:t>"GRIM-Filter: Fast Seed Location Filtering in DNA Read Mapping Using Processing-in-Memory Technologies"</a:t>
            </a:r>
            <a:br>
              <a:rPr lang="en-US" sz="1800" dirty="0"/>
            </a:br>
            <a:r>
              <a:rPr lang="en-US" sz="1800" b="1" i="1" dirty="0">
                <a:hlinkClick r:id="rId2"/>
              </a:rPr>
              <a:t>BMC Genomics</a:t>
            </a:r>
            <a:r>
              <a:rPr lang="en-US" sz="1800" dirty="0"/>
              <a:t>, 2018. </a:t>
            </a:r>
            <a:br>
              <a:rPr lang="en-US" sz="1800" dirty="0"/>
            </a:br>
            <a:r>
              <a:rPr lang="en-US" sz="1800" i="1" dirty="0"/>
              <a:t>Proceedings of the </a:t>
            </a:r>
            <a:r>
              <a:rPr lang="en-US" sz="1800" i="1" dirty="0">
                <a:hlinkClick r:id="rId3"/>
              </a:rPr>
              <a:t>16th Asia Pacific Bioinformatics Conference</a:t>
            </a:r>
            <a:r>
              <a:rPr lang="en-US" sz="1800" i="1" dirty="0"/>
              <a:t> (</a:t>
            </a:r>
            <a:r>
              <a:rPr lang="en-US" sz="1800" b="1" i="1" dirty="0"/>
              <a:t>APBC</a:t>
            </a:r>
            <a:r>
              <a:rPr lang="en-US" sz="1800" i="1" dirty="0"/>
              <a:t>)</a:t>
            </a:r>
            <a:r>
              <a:rPr lang="en-US" sz="1800" dirty="0"/>
              <a:t>, Yokohama, Japan, January 2018. </a:t>
            </a:r>
            <a:br>
              <a:rPr lang="en-US" sz="1800" dirty="0"/>
            </a:br>
            <a:r>
              <a:rPr lang="en-US" sz="1800" dirty="0">
                <a:hlinkClick r:id="rId4"/>
              </a:rPr>
              <a:t>arxiv.org Version (pdf)</a:t>
            </a:r>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0D6DD92-3E99-804F-B2F4-271398E18684}"/>
              </a:ext>
            </a:extLst>
          </p:cNvPr>
          <p:cNvPicPr>
            <a:picLocks noChangeAspect="1"/>
          </p:cNvPicPr>
          <p:nvPr/>
        </p:nvPicPr>
        <p:blipFill>
          <a:blip r:embed="rId5"/>
          <a:stretch>
            <a:fillRect/>
          </a:stretch>
        </p:blipFill>
        <p:spPr>
          <a:xfrm>
            <a:off x="611560" y="3489290"/>
            <a:ext cx="7956376" cy="2892354"/>
          </a:xfrm>
          <a:prstGeom prst="rect">
            <a:avLst/>
          </a:prstGeom>
        </p:spPr>
      </p:pic>
    </p:spTree>
    <p:extLst>
      <p:ext uri="{BB962C8B-B14F-4D97-AF65-F5344CB8AC3E}">
        <p14:creationId xmlns:p14="http://schemas.microsoft.com/office/powerpoint/2010/main" val="25937312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84784"/>
            <a:ext cx="7924800" cy="1752600"/>
          </a:xfrm>
        </p:spPr>
        <p:txBody>
          <a:bodyPr/>
          <a:lstStyle/>
          <a:p>
            <a:r>
              <a:rPr lang="en-US" dirty="0"/>
              <a:t>What Kind of a Future </a:t>
            </a:r>
            <a:br>
              <a:rPr lang="en-US" dirty="0"/>
            </a:br>
            <a:r>
              <a:rPr lang="en-US" dirty="0"/>
              <a:t>				Do We Want?</a:t>
            </a:r>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D3D9-3FE8-4025-BF66-8DAB1ABB951F}"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783958895"/>
      </p:ext>
    </p:extLst>
  </p:cSld>
  <p:clrMapOvr>
    <a:masterClrMapping/>
  </p:clrMapOvr>
  <p:transition/>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61217" y="5580528"/>
            <a:ext cx="8725466"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Tahoma"/>
                <a:ea typeface="+mn-ea"/>
                <a:cs typeface="+mn-cs"/>
              </a:rPr>
              <a:t>Alser</a:t>
            </a:r>
            <a:r>
              <a:rPr kumimoji="0" lang="en-US" sz="1600" b="0" i="0" u="none" strike="noStrike" kern="1200" cap="none" spc="0" normalizeH="0" baseline="0" noProof="0" dirty="0">
                <a:ln>
                  <a:noFill/>
                </a:ln>
                <a:solidFill>
                  <a:srgbClr val="000000"/>
                </a:solidFill>
                <a:effectLst/>
                <a:uLnTx/>
                <a:uFillTx/>
                <a:latin typeface="Tahoma"/>
                <a:ea typeface="+mn-ea"/>
                <a:cs typeface="+mn-cs"/>
              </a:rPr>
              <a:t> et al., “</a:t>
            </a:r>
            <a:r>
              <a:rPr kumimoji="0" lang="en-US" sz="1600" b="0" i="0" u="none" strike="noStrike" kern="1200" cap="none" spc="0" normalizeH="0" baseline="0" noProof="0" dirty="0" err="1">
                <a:ln>
                  <a:noFill/>
                </a:ln>
                <a:solidFill>
                  <a:srgbClr val="0000FF"/>
                </a:solidFill>
                <a:effectLst/>
                <a:uLnTx/>
                <a:uFillTx/>
                <a:latin typeface="Tahoma"/>
                <a:ea typeface="+mn-ea"/>
                <a:cs typeface="+mn-cs"/>
              </a:rPr>
              <a:t>GateKeeper</a:t>
            </a:r>
            <a:r>
              <a:rPr kumimoji="0" lang="en-US" sz="1600" b="0" i="0" u="none" strike="noStrike" kern="1200" cap="none" spc="0" normalizeH="0" baseline="0" noProof="0" dirty="0">
                <a:ln>
                  <a:noFill/>
                </a:ln>
                <a:solidFill>
                  <a:srgbClr val="0000FF"/>
                </a:solidFill>
                <a:effectLst/>
                <a:uLnTx/>
                <a:uFillTx/>
                <a:latin typeface="Tahoma"/>
                <a:ea typeface="+mn-ea"/>
                <a:cs typeface="+mn-cs"/>
              </a:rPr>
              <a:t>: A New Hardware Architecture for Accelerating Pre-Alignment in DNA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mn-ea"/>
                <a:cs typeface="+mn-cs"/>
              </a:rPr>
              <a:t>Short Read Mapping</a:t>
            </a:r>
            <a:r>
              <a:rPr kumimoji="0" lang="en-US" sz="1600" b="0" i="0" u="none" strike="noStrike" kern="1200" cap="none" spc="0" normalizeH="0" baseline="0" noProof="0" dirty="0">
                <a:ln>
                  <a:noFill/>
                </a:ln>
                <a:solidFill>
                  <a:srgbClr val="000000"/>
                </a:solidFill>
                <a:effectLst/>
                <a:uLnTx/>
                <a:uFillTx/>
                <a:latin typeface="Tahoma"/>
                <a:ea typeface="+mn-ea"/>
                <a:cs typeface="+mn-cs"/>
              </a:rPr>
              <a:t>,” Bioinformatics 2017.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mn-ea"/>
                <a:cs typeface="+mn-cs"/>
              </a:rPr>
              <a:t>Kim et al., “</a:t>
            </a:r>
            <a:r>
              <a:rPr kumimoji="0" lang="en-US" sz="1600" b="0" i="0" u="none" strike="noStrike" kern="1200" cap="none" spc="0" normalizeH="0" baseline="0" noProof="0" dirty="0">
                <a:ln>
                  <a:noFill/>
                </a:ln>
                <a:solidFill>
                  <a:srgbClr val="0000FF"/>
                </a:solidFill>
                <a:effectLst/>
                <a:uLnTx/>
                <a:uFillTx/>
                <a:latin typeface="Tahoma"/>
                <a:ea typeface="+mn-ea"/>
                <a:cs typeface="+mn-cs"/>
              </a:rPr>
              <a:t>Genome Read In-Memory (GRIM) Filter</a:t>
            </a:r>
            <a:r>
              <a:rPr kumimoji="0" lang="en-US" sz="1600" b="0" i="0" u="none" strike="noStrike" kern="1200" cap="none" spc="0" normalizeH="0" baseline="0" noProof="0" dirty="0">
                <a:ln>
                  <a:noFill/>
                </a:ln>
                <a:solidFill>
                  <a:srgbClr val="000000"/>
                </a:solidFill>
                <a:effectLst/>
                <a:uLnTx/>
                <a:uFillTx/>
                <a:latin typeface="Tahoma"/>
                <a:ea typeface="+mn-ea"/>
                <a:cs typeface="+mn-cs"/>
              </a:rPr>
              <a:t>,” BMC Genomics 2018.</a:t>
            </a:r>
          </a:p>
        </p:txBody>
      </p:sp>
      <p:sp>
        <p:nvSpPr>
          <p:cNvPr id="2" name="Title 1"/>
          <p:cNvSpPr>
            <a:spLocks noGrp="1"/>
          </p:cNvSpPr>
          <p:nvPr>
            <p:ph type="title"/>
          </p:nvPr>
        </p:nvSpPr>
        <p:spPr/>
        <p:txBody>
          <a:bodyPr/>
          <a:lstStyle/>
          <a:p>
            <a:r>
              <a:rPr lang="en-US" dirty="0"/>
              <a:t>Quick Note: Key Principles and Results</a:t>
            </a:r>
          </a:p>
        </p:txBody>
      </p:sp>
      <p:sp>
        <p:nvSpPr>
          <p:cNvPr id="3" name="Content Placeholder 2"/>
          <p:cNvSpPr>
            <a:spLocks noGrp="1"/>
          </p:cNvSpPr>
          <p:nvPr>
            <p:ph idx="1"/>
          </p:nvPr>
        </p:nvSpPr>
        <p:spPr>
          <a:xfrm>
            <a:off x="228599" y="1052736"/>
            <a:ext cx="8915401" cy="4994498"/>
          </a:xfrm>
        </p:spPr>
        <p:txBody>
          <a:bodyPr/>
          <a:lstStyle/>
          <a:p>
            <a:r>
              <a:rPr lang="en-US" dirty="0"/>
              <a:t>Two key principles:</a:t>
            </a:r>
          </a:p>
          <a:p>
            <a:pPr lvl="1"/>
            <a:r>
              <a:rPr lang="en-US" dirty="0">
                <a:solidFill>
                  <a:srgbClr val="FF0000"/>
                </a:solidFill>
              </a:rPr>
              <a:t>Exploit the structure of the genome</a:t>
            </a:r>
            <a:r>
              <a:rPr lang="en-US" dirty="0"/>
              <a:t> to minimize computation</a:t>
            </a:r>
          </a:p>
          <a:p>
            <a:pPr lvl="1"/>
            <a:r>
              <a:rPr lang="en-US" dirty="0">
                <a:solidFill>
                  <a:srgbClr val="FF0000"/>
                </a:solidFill>
              </a:rPr>
              <a:t>Morph and exploit the structure of the underlying hardware </a:t>
            </a:r>
            <a:r>
              <a:rPr lang="en-US" dirty="0"/>
              <a:t>to maximize performance and efficiency</a:t>
            </a:r>
          </a:p>
          <a:p>
            <a:pPr marL="0" indent="0">
              <a:buNone/>
            </a:pPr>
            <a:endParaRPr lang="en-US" dirty="0"/>
          </a:p>
          <a:p>
            <a:r>
              <a:rPr lang="en-US" b="1" dirty="0">
                <a:solidFill>
                  <a:srgbClr val="7030A0"/>
                </a:solidFill>
              </a:rPr>
              <a:t>Algorithm-architecture co-design </a:t>
            </a:r>
            <a:r>
              <a:rPr lang="en-US" dirty="0">
                <a:solidFill>
                  <a:srgbClr val="7030A0"/>
                </a:solidFill>
              </a:rPr>
              <a:t>for DNA read mapping</a:t>
            </a:r>
          </a:p>
          <a:p>
            <a:pPr lvl="1"/>
            <a:r>
              <a:rPr lang="en-US" b="1" dirty="0">
                <a:solidFill>
                  <a:srgbClr val="0000FF"/>
                </a:solidFill>
              </a:rPr>
              <a:t>Speeds up </a:t>
            </a:r>
            <a:r>
              <a:rPr lang="en-US" dirty="0">
                <a:solidFill>
                  <a:srgbClr val="0000FF"/>
                </a:solidFill>
              </a:rPr>
              <a:t>read mapping by </a:t>
            </a:r>
            <a:r>
              <a:rPr lang="en-US" b="1" dirty="0">
                <a:solidFill>
                  <a:srgbClr val="0000FF"/>
                </a:solidFill>
              </a:rPr>
              <a:t>~200X (sometimes more)</a:t>
            </a:r>
          </a:p>
          <a:p>
            <a:pPr lvl="1"/>
            <a:r>
              <a:rPr lang="en-US" b="1" dirty="0">
                <a:solidFill>
                  <a:srgbClr val="0000FF"/>
                </a:solidFill>
              </a:rPr>
              <a:t>Improves</a:t>
            </a:r>
            <a:r>
              <a:rPr lang="en-US" dirty="0">
                <a:solidFill>
                  <a:srgbClr val="0000FF"/>
                </a:solidFill>
              </a:rPr>
              <a:t> </a:t>
            </a:r>
            <a:r>
              <a:rPr lang="en-US" b="1" dirty="0">
                <a:solidFill>
                  <a:srgbClr val="0000FF"/>
                </a:solidFill>
              </a:rPr>
              <a:t>accuracy</a:t>
            </a:r>
            <a:r>
              <a:rPr lang="en-US" dirty="0">
                <a:solidFill>
                  <a:srgbClr val="0000FF"/>
                </a:solidFill>
              </a:rPr>
              <a:t> of read mapping </a:t>
            </a:r>
            <a:r>
              <a:rPr lang="en-US" dirty="0"/>
              <a:t>in the presence of errors</a:t>
            </a:r>
          </a:p>
        </p:txBody>
      </p:sp>
      <p:sp>
        <p:nvSpPr>
          <p:cNvPr id="4" name="Slide Number Placeholder 3"/>
          <p:cNvSpPr>
            <a:spLocks noGrp="1"/>
          </p:cNvSpPr>
          <p:nvPr>
            <p:ph type="sldNum" sz="quarter" idx="11"/>
          </p:nvPr>
        </p:nvSpPr>
        <p:spPr>
          <a:xfrm>
            <a:off x="6777038" y="6381328"/>
            <a:ext cx="2133600" cy="4572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190</a:t>
            </a:fld>
            <a:endParaRPr kumimoji="0" lang="en-US" sz="1600" b="0" i="0" u="none" strike="noStrike" kern="1200" cap="none" spc="0" normalizeH="0" baseline="0" noProof="0" dirty="0">
              <a:ln>
                <a:noFill/>
              </a:ln>
              <a:solidFill>
                <a:srgbClr val="000000"/>
              </a:solidFill>
              <a:effectLst/>
              <a:uLnTx/>
              <a:uFillTx/>
              <a:latin typeface="Garamond" charset="0"/>
              <a:ea typeface="+mn-ea"/>
            </a:endParaRPr>
          </a:p>
        </p:txBody>
      </p:sp>
      <p:sp>
        <p:nvSpPr>
          <p:cNvPr id="5" name="TextBox 4"/>
          <p:cNvSpPr txBox="1"/>
          <p:nvPr/>
        </p:nvSpPr>
        <p:spPr>
          <a:xfrm>
            <a:off x="251520" y="4797152"/>
            <a:ext cx="711274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mn-ea"/>
                <a:cs typeface="+mn-cs"/>
              </a:rPr>
              <a:t>Xin et al., “</a:t>
            </a:r>
            <a:r>
              <a:rPr kumimoji="0" lang="en-US" sz="1600" b="0" i="0" u="none" strike="noStrike" kern="1200" cap="none" spc="0" normalizeH="0" baseline="0" noProof="0" dirty="0">
                <a:ln>
                  <a:noFill/>
                </a:ln>
                <a:solidFill>
                  <a:srgbClr val="0000FF"/>
                </a:solidFill>
                <a:effectLst/>
                <a:uLnTx/>
                <a:uFillTx/>
                <a:latin typeface="Tahoma"/>
                <a:ea typeface="+mn-ea"/>
                <a:cs typeface="+mn-cs"/>
              </a:rPr>
              <a:t>Accelerating Read Mapping with </a:t>
            </a:r>
            <a:r>
              <a:rPr kumimoji="0" lang="en-US" sz="1600" b="0" i="0" u="none" strike="noStrike" kern="1200" cap="none" spc="0" normalizeH="0" baseline="0" noProof="0" dirty="0" err="1">
                <a:ln>
                  <a:noFill/>
                </a:ln>
                <a:solidFill>
                  <a:srgbClr val="0000FF"/>
                </a:solidFill>
                <a:effectLst/>
                <a:uLnTx/>
                <a:uFillTx/>
                <a:latin typeface="Tahoma"/>
                <a:ea typeface="+mn-ea"/>
                <a:cs typeface="+mn-cs"/>
              </a:rPr>
              <a:t>FastHASH</a:t>
            </a:r>
            <a:r>
              <a:rPr kumimoji="0" lang="en-US" sz="1600" b="0" i="0" u="none" strike="noStrike" kern="1200" cap="none" spc="0" normalizeH="0" baseline="0" noProof="0" dirty="0">
                <a:ln>
                  <a:noFill/>
                </a:ln>
                <a:solidFill>
                  <a:srgbClr val="000000"/>
                </a:solidFill>
                <a:effectLst/>
                <a:uLnTx/>
                <a:uFillTx/>
                <a:latin typeface="Tahoma"/>
                <a:ea typeface="+mn-ea"/>
                <a:cs typeface="+mn-cs"/>
              </a:rPr>
              <a:t>,” BMC Genomics 2013.</a:t>
            </a:r>
          </a:p>
        </p:txBody>
      </p:sp>
      <p:sp>
        <p:nvSpPr>
          <p:cNvPr id="7" name="TextBox 6"/>
          <p:cNvSpPr txBox="1"/>
          <p:nvPr/>
        </p:nvSpPr>
        <p:spPr>
          <a:xfrm>
            <a:off x="251520" y="5085184"/>
            <a:ext cx="8575685" cy="58477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mn-ea"/>
                <a:cs typeface="+mn-cs"/>
              </a:rPr>
              <a:t>Xin et al., “</a:t>
            </a:r>
            <a:r>
              <a:rPr kumimoji="0" lang="en-US" sz="1600" b="0" i="0" u="none" strike="noStrike" kern="1200" cap="none" spc="0" normalizeH="0" baseline="0" noProof="0" dirty="0">
                <a:ln>
                  <a:noFill/>
                </a:ln>
                <a:solidFill>
                  <a:srgbClr val="0000FF"/>
                </a:solidFill>
                <a:effectLst/>
                <a:uLnTx/>
                <a:uFillTx/>
                <a:latin typeface="Tahoma"/>
                <a:ea typeface="+mn-ea"/>
                <a:cs typeface="+mn-cs"/>
              </a:rPr>
              <a:t>Shifted Hamming Distance: A Fast and Accurate SIMD-friendly Filter to Accelerate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mn-ea"/>
                <a:cs typeface="+mn-cs"/>
              </a:rPr>
              <a:t>Alignment Verification in Read Mapping</a:t>
            </a:r>
            <a:r>
              <a:rPr kumimoji="0" lang="en-US" sz="1600" b="0" i="0" u="none" strike="noStrike" kern="1200" cap="none" spc="0" normalizeH="0" baseline="0" noProof="0" dirty="0">
                <a:ln>
                  <a:noFill/>
                </a:ln>
                <a:solidFill>
                  <a:srgbClr val="000000"/>
                </a:solidFill>
                <a:effectLst/>
                <a:uLnTx/>
                <a:uFillTx/>
                <a:latin typeface="Tahoma"/>
                <a:ea typeface="+mn-ea"/>
                <a:cs typeface="+mn-cs"/>
              </a:rPr>
              <a:t>,” Bioinformatics 2015.</a:t>
            </a:r>
          </a:p>
        </p:txBody>
      </p:sp>
    </p:spTree>
    <p:extLst>
      <p:ext uri="{BB962C8B-B14F-4D97-AF65-F5344CB8AC3E}">
        <p14:creationId xmlns:p14="http://schemas.microsoft.com/office/powerpoint/2010/main" val="3620895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Genome Sequencing Technologies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3" name="TextBox 2">
            <a:extLst>
              <a:ext uri="{FF2B5EF4-FFF2-40B4-BE49-F238E27FC236}">
                <a16:creationId xmlns:a16="http://schemas.microsoft.com/office/drawing/2014/main" id="{9DEDF4F9-AC11-CE40-96CF-BFA639F16628}"/>
              </a:ext>
            </a:extLst>
          </p:cNvPr>
          <p:cNvSpPr txBox="1"/>
          <p:nvPr/>
        </p:nvSpPr>
        <p:spPr>
          <a:xfrm>
            <a:off x="336100" y="5036983"/>
            <a:ext cx="8193974" cy="175432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Senol Cali+, “</a:t>
            </a:r>
            <a:r>
              <a:rPr kumimoji="0" lang="en-US" sz="1800" b="1" i="0" u="none" strike="noStrike" kern="1200" cap="none" spc="0" normalizeH="0" baseline="0" noProof="0" dirty="0">
                <a:ln>
                  <a:noFill/>
                </a:ln>
                <a:solidFill>
                  <a:srgbClr val="0000FF"/>
                </a:solidFill>
                <a:effectLst/>
                <a:uLnTx/>
                <a:uFillTx/>
                <a:latin typeface="Tahoma"/>
                <a:ea typeface="+mn-ea"/>
                <a:cs typeface="+mn-cs"/>
              </a:rPr>
              <a:t>Nanopore Sequencing Technology and Tools for Genome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rPr>
              <a:t>Assembly: Computational Analysis of the Current State, Bottlenecks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rPr>
              <a:t>and Future Directions</a:t>
            </a:r>
            <a:r>
              <a:rPr kumimoji="0" lang="en-US" sz="1800" b="0" i="0" u="none" strike="noStrike" kern="1200" cap="none" spc="0" normalizeH="0" baseline="0" noProof="0" dirty="0">
                <a:ln>
                  <a:noFill/>
                </a:ln>
                <a:solidFill>
                  <a:srgbClr val="000000"/>
                </a:solidFill>
                <a:effectLst/>
                <a:uLnTx/>
                <a:uFillTx/>
                <a:latin typeface="Tahoma"/>
                <a:ea typeface="+mn-ea"/>
                <a:cs typeface="+mn-cs"/>
              </a:rPr>
              <a:t>,” Briefings in Bioinformatics, 2018.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a:t>
            </a: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2"/>
              </a:rPr>
              <a:t>Preliminary arxiv.org version</a:t>
            </a:r>
            <a:r>
              <a:rPr kumimoji="0" lang="en-US" sz="1800" b="0" i="0" u="none" strike="noStrike" kern="1200" cap="none" spc="0" normalizeH="0" baseline="0" noProof="0" dirty="0">
                <a:ln>
                  <a:noFill/>
                </a:ln>
                <a:solidFill>
                  <a:srgbClr val="000000"/>
                </a:solidFill>
                <a:effectLst/>
                <a:uLnTx/>
                <a:uFillTx/>
                <a:latin typeface="Tahom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srgbClr val="000000"/>
                </a:solidFill>
                <a:effectLst/>
                <a:uLnTx/>
                <a:uFillTx/>
                <a:latin typeface="Tahoma"/>
                <a:ea typeface="+mn-ea"/>
                <a:cs typeface="+mn-cs"/>
              </a:rPr>
            </a:b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pic>
        <p:nvPicPr>
          <p:cNvPr id="5" name="Picture 4">
            <a:extLst>
              <a:ext uri="{FF2B5EF4-FFF2-40B4-BE49-F238E27FC236}">
                <a16:creationId xmlns:a16="http://schemas.microsoft.com/office/drawing/2014/main" id="{B7B92BBE-67D0-BE44-AFBF-F27F37B8A8C3}"/>
              </a:ext>
            </a:extLst>
          </p:cNvPr>
          <p:cNvPicPr>
            <a:picLocks noChangeAspect="1"/>
          </p:cNvPicPr>
          <p:nvPr/>
        </p:nvPicPr>
        <p:blipFill>
          <a:blip r:embed="rId3"/>
          <a:stretch>
            <a:fillRect/>
          </a:stretch>
        </p:blipFill>
        <p:spPr>
          <a:xfrm>
            <a:off x="0" y="1484784"/>
            <a:ext cx="9144000" cy="2202873"/>
          </a:xfrm>
          <a:prstGeom prst="rect">
            <a:avLst/>
          </a:prstGeom>
        </p:spPr>
      </p:pic>
      <p:pic>
        <p:nvPicPr>
          <p:cNvPr id="6" name="Picture 8">
            <a:extLst>
              <a:ext uri="{FF2B5EF4-FFF2-40B4-BE49-F238E27FC236}">
                <a16:creationId xmlns:a16="http://schemas.microsoft.com/office/drawing/2014/main" id="{DE735DFE-2D11-5849-BC1A-6B423D4888C8}"/>
              </a:ext>
            </a:extLst>
          </p:cNvPr>
          <p:cNvPicPr>
            <a:picLocks noChangeAspect="1" noChangeArrowheads="1"/>
          </p:cNvPicPr>
          <p:nvPr/>
        </p:nvPicPr>
        <p:blipFill>
          <a:blip r:embed="rId4" cstate="print"/>
          <a:srcRect/>
          <a:stretch>
            <a:fillRect/>
          </a:stretch>
        </p:blipFill>
        <p:spPr bwMode="auto">
          <a:xfrm>
            <a:off x="6660801" y="2996952"/>
            <a:ext cx="2080800" cy="1523680"/>
          </a:xfrm>
          <a:prstGeom prst="rect">
            <a:avLst/>
          </a:prstGeom>
          <a:noFill/>
          <a:ln w="9525">
            <a:noFill/>
            <a:round/>
            <a:headEnd/>
            <a:tailEnd/>
          </a:ln>
        </p:spPr>
      </p:pic>
      <p:sp>
        <p:nvSpPr>
          <p:cNvPr id="7" name="Text Box 19">
            <a:extLst>
              <a:ext uri="{FF2B5EF4-FFF2-40B4-BE49-F238E27FC236}">
                <a16:creationId xmlns:a16="http://schemas.microsoft.com/office/drawing/2014/main" id="{9BD0F31E-C179-B049-9A06-915AC4721F68}"/>
              </a:ext>
            </a:extLst>
          </p:cNvPr>
          <p:cNvSpPr txBox="1">
            <a:spLocks noChangeArrowheads="1"/>
          </p:cNvSpPr>
          <p:nvPr/>
        </p:nvSpPr>
        <p:spPr bwMode="auto">
          <a:xfrm>
            <a:off x="6381120" y="4520632"/>
            <a:ext cx="2511360" cy="312512"/>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Oxford Nanopore </a:t>
            </a:r>
            <a:r>
              <a:rPr kumimoji="0" lang="en-US" sz="1800" b="0" i="0" u="none" strike="noStrike" kern="1200" cap="none" spc="0" normalizeH="0" baseline="0" noProof="0" dirty="0" err="1">
                <a:ln>
                  <a:noFill/>
                </a:ln>
                <a:solidFill>
                  <a:srgbClr val="000000"/>
                </a:solidFill>
                <a:effectLst/>
                <a:uLnTx/>
                <a:uFillTx/>
                <a:latin typeface="Calibri" pitchFamily="34" charset="0"/>
                <a:ea typeface="+mn-ea"/>
                <a:cs typeface="+mn-cs"/>
              </a:rPr>
              <a:t>MinION</a:t>
            </a:r>
            <a:endPar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Tree>
    <p:extLst>
      <p:ext uri="{BB962C8B-B14F-4D97-AF65-F5344CB8AC3E}">
        <p14:creationId xmlns:p14="http://schemas.microsoft.com/office/powerpoint/2010/main" val="582154933"/>
      </p:ext>
    </p:extLst>
  </p:cSld>
  <p:clrMapOvr>
    <a:masterClrMapping/>
  </p:clrMapOvr>
  <p:transition/>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51912" cy="1066800"/>
          </a:xfrm>
        </p:spPr>
        <p:txBody>
          <a:bodyPr/>
          <a:lstStyle/>
          <a:p>
            <a:r>
              <a:rPr lang="en-US" dirty="0"/>
              <a:t>Nanopore Genome Assembly Pipeline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E5936927-1B6F-4A4C-B5AD-52390DB79E20}"/>
              </a:ext>
            </a:extLst>
          </p:cNvPr>
          <p:cNvPicPr>
            <a:picLocks noChangeAspect="1"/>
          </p:cNvPicPr>
          <p:nvPr/>
        </p:nvPicPr>
        <p:blipFill>
          <a:blip r:embed="rId2"/>
          <a:stretch>
            <a:fillRect/>
          </a:stretch>
        </p:blipFill>
        <p:spPr>
          <a:xfrm>
            <a:off x="683568" y="976890"/>
            <a:ext cx="7851772" cy="5476445"/>
          </a:xfrm>
          <a:prstGeom prst="rect">
            <a:avLst/>
          </a:prstGeom>
        </p:spPr>
      </p:pic>
      <p:sp>
        <p:nvSpPr>
          <p:cNvPr id="3" name="TextBox 2">
            <a:extLst>
              <a:ext uri="{FF2B5EF4-FFF2-40B4-BE49-F238E27FC236}">
                <a16:creationId xmlns:a16="http://schemas.microsoft.com/office/drawing/2014/main" id="{9DEDF4F9-AC11-CE40-96CF-BFA639F16628}"/>
              </a:ext>
            </a:extLst>
          </p:cNvPr>
          <p:cNvSpPr txBox="1"/>
          <p:nvPr/>
        </p:nvSpPr>
        <p:spPr>
          <a:xfrm>
            <a:off x="1863509" y="6156593"/>
            <a:ext cx="731700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mn-ea"/>
                <a:cs typeface="+mn-cs"/>
              </a:rPr>
              <a:t>Senol Cali+, “</a:t>
            </a:r>
            <a:r>
              <a:rPr kumimoji="0" lang="en-US" sz="1600" b="1" i="0" u="none" strike="noStrike" kern="1200" cap="none" spc="0" normalizeH="0" baseline="0" noProof="0" dirty="0">
                <a:ln>
                  <a:noFill/>
                </a:ln>
                <a:solidFill>
                  <a:srgbClr val="0000FF"/>
                </a:solidFill>
                <a:effectLst/>
                <a:uLnTx/>
                <a:uFillTx/>
                <a:latin typeface="Tahoma"/>
                <a:ea typeface="+mn-ea"/>
                <a:cs typeface="+mn-cs"/>
              </a:rPr>
              <a:t>Nanopore Sequencing Technology and Tools for Genome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FF"/>
                </a:solidFill>
                <a:effectLst/>
                <a:uLnTx/>
                <a:uFillTx/>
                <a:latin typeface="Tahoma"/>
                <a:ea typeface="+mn-ea"/>
                <a:cs typeface="+mn-cs"/>
              </a:rPr>
              <a:t>Assembly,</a:t>
            </a:r>
            <a:r>
              <a:rPr kumimoji="0" lang="en-US" sz="1600" b="0" i="0" u="none" strike="noStrike" kern="1200" cap="none" spc="0" normalizeH="0" baseline="0" noProof="0" dirty="0">
                <a:ln>
                  <a:noFill/>
                </a:ln>
                <a:solidFill>
                  <a:srgbClr val="000000"/>
                </a:solidFill>
                <a:effectLst/>
                <a:uLnTx/>
                <a:uFillTx/>
                <a:latin typeface="Tahoma"/>
                <a:ea typeface="+mn-ea"/>
                <a:cs typeface="+mn-cs"/>
              </a:rPr>
              <a:t>” Briefings in Bioinformatics, 2018.</a:t>
            </a:r>
          </a:p>
        </p:txBody>
      </p:sp>
    </p:spTree>
    <p:extLst>
      <p:ext uri="{BB962C8B-B14F-4D97-AF65-F5344CB8AC3E}">
        <p14:creationId xmlns:p14="http://schemas.microsoft.com/office/powerpoint/2010/main" val="795222520"/>
      </p:ext>
    </p:extLst>
  </p:cSld>
  <p:clrMapOvr>
    <a:masterClrMapping/>
  </p:clrMapOvr>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5E408-C764-D045-BD7E-9E9080A7EAEA}"/>
              </a:ext>
            </a:extLst>
          </p:cNvPr>
          <p:cNvSpPr>
            <a:spLocks noGrp="1"/>
          </p:cNvSpPr>
          <p:nvPr>
            <p:ph type="title"/>
          </p:nvPr>
        </p:nvSpPr>
        <p:spPr/>
        <p:txBody>
          <a:bodyPr/>
          <a:lstStyle/>
          <a:p>
            <a:r>
              <a:rPr lang="en-US" dirty="0"/>
              <a:t>More on Genome Analysis: Another Talk</a:t>
            </a:r>
          </a:p>
        </p:txBody>
      </p:sp>
      <p:sp>
        <p:nvSpPr>
          <p:cNvPr id="4" name="Slide Number Placeholder 3">
            <a:extLst>
              <a:ext uri="{FF2B5EF4-FFF2-40B4-BE49-F238E27FC236}">
                <a16:creationId xmlns:a16="http://schemas.microsoft.com/office/drawing/2014/main" id="{819C577A-9665-DA47-916C-F8E9CED1AFFC}"/>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3" name="Picture 2">
            <a:extLst>
              <a:ext uri="{FF2B5EF4-FFF2-40B4-BE49-F238E27FC236}">
                <a16:creationId xmlns:a16="http://schemas.microsoft.com/office/drawing/2014/main" id="{EFB584AB-3B41-F64D-BEF2-930B63D95465}"/>
              </a:ext>
            </a:extLst>
          </p:cNvPr>
          <p:cNvPicPr>
            <a:picLocks noChangeAspect="1"/>
          </p:cNvPicPr>
          <p:nvPr/>
        </p:nvPicPr>
        <p:blipFill>
          <a:blip r:embed="rId2"/>
          <a:stretch>
            <a:fillRect/>
          </a:stretch>
        </p:blipFill>
        <p:spPr>
          <a:xfrm>
            <a:off x="899592" y="1036211"/>
            <a:ext cx="6998618" cy="5201101"/>
          </a:xfrm>
          <a:prstGeom prst="rect">
            <a:avLst/>
          </a:prstGeom>
        </p:spPr>
      </p:pic>
    </p:spTree>
    <p:extLst>
      <p:ext uri="{BB962C8B-B14F-4D97-AF65-F5344CB8AC3E}">
        <p14:creationId xmlns:p14="http://schemas.microsoft.com/office/powerpoint/2010/main" val="2429128295"/>
      </p:ext>
    </p:extLst>
  </p:cSld>
  <p:clrMapOvr>
    <a:masterClrMapping/>
  </p:clrMapOvr>
  <p:transition/>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768AE-5D18-9E4D-B0AE-1600CC02AD30}"/>
              </a:ext>
            </a:extLst>
          </p:cNvPr>
          <p:cNvSpPr>
            <a:spLocks noGrp="1"/>
          </p:cNvSpPr>
          <p:nvPr>
            <p:ph type="title"/>
          </p:nvPr>
        </p:nvSpPr>
        <p:spPr/>
        <p:txBody>
          <a:bodyPr/>
          <a:lstStyle/>
          <a:p>
            <a:r>
              <a:rPr lang="en-US" dirty="0"/>
              <a:t>Recall Our Dream</a:t>
            </a:r>
          </a:p>
        </p:txBody>
      </p:sp>
      <p:sp>
        <p:nvSpPr>
          <p:cNvPr id="3" name="Content Placeholder 2">
            <a:extLst>
              <a:ext uri="{FF2B5EF4-FFF2-40B4-BE49-F238E27FC236}">
                <a16:creationId xmlns:a16="http://schemas.microsoft.com/office/drawing/2014/main" id="{498EA495-2CCE-D648-8AF6-F3266A555827}"/>
              </a:ext>
            </a:extLst>
          </p:cNvPr>
          <p:cNvSpPr>
            <a:spLocks noGrp="1"/>
          </p:cNvSpPr>
          <p:nvPr>
            <p:ph idx="1"/>
          </p:nvPr>
        </p:nvSpPr>
        <p:spPr/>
        <p:txBody>
          <a:bodyPr/>
          <a:lstStyle/>
          <a:p>
            <a:r>
              <a:rPr lang="en-US" dirty="0">
                <a:solidFill>
                  <a:srgbClr val="0000FF"/>
                </a:solidFill>
              </a:rPr>
              <a:t>An embedded device that can perform comprehensive genome analysis in real time (within a minute)</a:t>
            </a:r>
          </a:p>
          <a:p>
            <a:endParaRPr lang="en-US" dirty="0"/>
          </a:p>
          <a:p>
            <a:r>
              <a:rPr lang="en-US" dirty="0"/>
              <a:t>Still a long ways to go</a:t>
            </a:r>
          </a:p>
          <a:p>
            <a:pPr lvl="1"/>
            <a:r>
              <a:rPr lang="en-US" dirty="0"/>
              <a:t>Energy efficiency</a:t>
            </a:r>
          </a:p>
          <a:p>
            <a:pPr lvl="1"/>
            <a:r>
              <a:rPr lang="en-US" dirty="0"/>
              <a:t>Performance (latency)</a:t>
            </a:r>
          </a:p>
          <a:p>
            <a:pPr lvl="1"/>
            <a:r>
              <a:rPr lang="en-US" dirty="0"/>
              <a:t>Security</a:t>
            </a:r>
          </a:p>
          <a:p>
            <a:pPr lvl="1"/>
            <a:r>
              <a:rPr lang="en-US" b="1" dirty="0">
                <a:solidFill>
                  <a:srgbClr val="FF0000"/>
                </a:solidFill>
              </a:rPr>
              <a:t>Huge memory bottleneck</a:t>
            </a:r>
          </a:p>
          <a:p>
            <a:endParaRPr lang="en-US" dirty="0"/>
          </a:p>
          <a:p>
            <a:endParaRPr lang="en-US" dirty="0"/>
          </a:p>
        </p:txBody>
      </p:sp>
      <p:sp>
        <p:nvSpPr>
          <p:cNvPr id="4" name="Slide Number Placeholder 3">
            <a:extLst>
              <a:ext uri="{FF2B5EF4-FFF2-40B4-BE49-F238E27FC236}">
                <a16:creationId xmlns:a16="http://schemas.microsoft.com/office/drawing/2014/main" id="{C6BF723B-2431-BD4C-A973-FB0472D63A7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5805130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Title 1"/>
          <p:cNvSpPr>
            <a:spLocks noGrp="1"/>
          </p:cNvSpPr>
          <p:nvPr>
            <p:ph type="ctrTitle"/>
          </p:nvPr>
        </p:nvSpPr>
        <p:spPr>
          <a:xfrm>
            <a:off x="685800" y="1676400"/>
            <a:ext cx="7924800" cy="1752600"/>
          </a:xfrm>
        </p:spPr>
        <p:txBody>
          <a:bodyPr/>
          <a:lstStyle/>
          <a:p>
            <a:r>
              <a:rPr lang="en-US" dirty="0">
                <a:latin typeface="Garamond" charset="0"/>
              </a:rPr>
              <a:t> Concluding Remarks</a:t>
            </a:r>
          </a:p>
        </p:txBody>
      </p:sp>
      <p:sp>
        <p:nvSpPr>
          <p:cNvPr id="150530" name="Subtitle 2"/>
          <p:cNvSpPr>
            <a:spLocks noGrp="1"/>
          </p:cNvSpPr>
          <p:nvPr>
            <p:ph type="subTitle" idx="1"/>
          </p:nvPr>
        </p:nvSpPr>
        <p:spPr/>
        <p:txBody>
          <a:bodyPr/>
          <a:lstStyle/>
          <a:p>
            <a:pPr>
              <a:buFont typeface="Wingdings" charset="0"/>
              <a:buNone/>
            </a:pPr>
            <a:endParaRPr lang="en-US">
              <a:latin typeface="Tahoma" charset="0"/>
            </a:endParaRPr>
          </a:p>
        </p:txBody>
      </p:sp>
      <p:sp>
        <p:nvSpPr>
          <p:cNvPr id="150531" name="Slide Number Placeholder 3"/>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4E342A0-F66A-8349-9DE5-CDF9A06A5894}" type="slidenum">
              <a:rPr kumimoji="0" lang="en-US" sz="12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195</a:t>
            </a:fld>
            <a:endParaRPr kumimoji="0" lang="en-US" sz="12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Tree>
    <p:extLst>
      <p:ext uri="{BB962C8B-B14F-4D97-AF65-F5344CB8AC3E}">
        <p14:creationId xmlns:p14="http://schemas.microsoft.com/office/powerpoint/2010/main" val="893697311"/>
      </p:ext>
    </p:extLst>
  </p:cSld>
  <p:clrMapOvr>
    <a:masterClrMapping/>
  </p:clrMapOvr>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Quote from A Famous Architect</a:t>
            </a:r>
          </a:p>
        </p:txBody>
      </p:sp>
      <p:sp>
        <p:nvSpPr>
          <p:cNvPr id="3" name="Content Placeholder 2"/>
          <p:cNvSpPr>
            <a:spLocks noGrp="1"/>
          </p:cNvSpPr>
          <p:nvPr>
            <p:ph idx="1"/>
          </p:nvPr>
        </p:nvSpPr>
        <p:spPr/>
        <p:txBody>
          <a:bodyPr/>
          <a:lstStyle/>
          <a:p>
            <a:r>
              <a:rPr lang="en-US" dirty="0"/>
              <a:t>“architecture […] based upon </a:t>
            </a:r>
            <a:r>
              <a:rPr lang="en-US" dirty="0">
                <a:solidFill>
                  <a:srgbClr val="0000FF"/>
                </a:solidFill>
              </a:rPr>
              <a:t>principle</a:t>
            </a:r>
            <a:r>
              <a:rPr lang="en-US" dirty="0"/>
              <a:t>, and not upon </a:t>
            </a:r>
            <a:r>
              <a:rPr lang="en-US" dirty="0">
                <a:solidFill>
                  <a:srgbClr val="FF0000"/>
                </a:solidFill>
              </a:rPr>
              <a:t>precedent</a:t>
            </a:r>
            <a:r>
              <a:rPr lang="en-US" dirty="0"/>
              <a: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196</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a:stretch>
            <a:fillRect/>
          </a:stretch>
        </p:blipFill>
        <p:spPr>
          <a:xfrm>
            <a:off x="6156176" y="1872208"/>
            <a:ext cx="2792306" cy="4581128"/>
          </a:xfrm>
          <a:prstGeom prst="rect">
            <a:avLst/>
          </a:prstGeom>
        </p:spPr>
      </p:pic>
    </p:spTree>
    <p:extLst>
      <p:ext uri="{BB962C8B-B14F-4D97-AF65-F5344CB8AC3E}">
        <p14:creationId xmlns:p14="http://schemas.microsoft.com/office/powerpoint/2010/main" val="29079810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Precedent-Based Design</a:t>
            </a:r>
          </a:p>
        </p:txBody>
      </p:sp>
      <p:sp>
        <p:nvSpPr>
          <p:cNvPr id="3" name="Content Placeholder 2"/>
          <p:cNvSpPr>
            <a:spLocks noGrp="1"/>
          </p:cNvSpPr>
          <p:nvPr>
            <p:ph idx="1"/>
          </p:nvPr>
        </p:nvSpPr>
        <p:spPr/>
        <p:txBody>
          <a:bodyPr/>
          <a:lstStyle/>
          <a:p>
            <a:r>
              <a:rPr lang="en-US" dirty="0"/>
              <a:t>“architecture […] based upon </a:t>
            </a:r>
            <a:r>
              <a:rPr lang="en-US" dirty="0">
                <a:solidFill>
                  <a:srgbClr val="0000FF"/>
                </a:solidFill>
              </a:rPr>
              <a:t>principle</a:t>
            </a:r>
            <a:r>
              <a:rPr lang="en-US" dirty="0"/>
              <a:t>, and not upon </a:t>
            </a:r>
            <a:r>
              <a:rPr lang="en-US" dirty="0">
                <a:solidFill>
                  <a:srgbClr val="FF0000"/>
                </a:solidFill>
              </a:rPr>
              <a:t>precedent</a:t>
            </a:r>
            <a:r>
              <a:rPr lang="en-US" dirty="0"/>
              <a: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197</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a:stretch>
            <a:fillRect/>
          </a:stretch>
        </p:blipFill>
        <p:spPr>
          <a:xfrm>
            <a:off x="6156176" y="1872208"/>
            <a:ext cx="2792306" cy="4581128"/>
          </a:xfrm>
          <a:prstGeom prst="rect">
            <a:avLst/>
          </a:prstGeom>
        </p:spPr>
      </p:pic>
      <p:pic>
        <p:nvPicPr>
          <p:cNvPr id="7" name="Picture 6"/>
          <p:cNvPicPr>
            <a:picLocks noChangeAspect="1"/>
          </p:cNvPicPr>
          <p:nvPr/>
        </p:nvPicPr>
        <p:blipFill>
          <a:blip r:embed="rId3"/>
          <a:stretch>
            <a:fillRect/>
          </a:stretch>
        </p:blipFill>
        <p:spPr>
          <a:xfrm>
            <a:off x="539552" y="1844824"/>
            <a:ext cx="8424936" cy="4644516"/>
          </a:xfrm>
          <a:prstGeom prst="rect">
            <a:avLst/>
          </a:prstGeom>
        </p:spPr>
      </p:pic>
    </p:spTree>
    <p:extLst>
      <p:ext uri="{BB962C8B-B14F-4D97-AF65-F5344CB8AC3E}">
        <p14:creationId xmlns:p14="http://schemas.microsoft.com/office/powerpoint/2010/main" val="2477108851"/>
      </p:ext>
    </p:extLst>
  </p:cSld>
  <p:clrMapOvr>
    <a:masterClrMapping/>
  </p:clrMapOvr>
  <p:transition/>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Principled Design</a:t>
            </a:r>
          </a:p>
        </p:txBody>
      </p:sp>
      <p:sp>
        <p:nvSpPr>
          <p:cNvPr id="3" name="Content Placeholder 2"/>
          <p:cNvSpPr>
            <a:spLocks noGrp="1"/>
          </p:cNvSpPr>
          <p:nvPr>
            <p:ph idx="1"/>
          </p:nvPr>
        </p:nvSpPr>
        <p:spPr/>
        <p:txBody>
          <a:bodyPr/>
          <a:lstStyle/>
          <a:p>
            <a:r>
              <a:rPr lang="en-US" dirty="0"/>
              <a:t>“architecture […] based upon </a:t>
            </a:r>
            <a:r>
              <a:rPr lang="en-US" dirty="0">
                <a:solidFill>
                  <a:srgbClr val="0000FF"/>
                </a:solidFill>
              </a:rPr>
              <a:t>principle</a:t>
            </a:r>
            <a:r>
              <a:rPr lang="en-US" dirty="0"/>
              <a:t>, and not upon </a:t>
            </a:r>
            <a:r>
              <a:rPr lang="en-US" dirty="0">
                <a:solidFill>
                  <a:srgbClr val="FF0000"/>
                </a:solidFill>
              </a:rPr>
              <a:t>precedent</a:t>
            </a:r>
            <a:r>
              <a:rPr lang="en-US" dirty="0"/>
              <a: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198</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a:stretch>
            <a:fillRect/>
          </a:stretch>
        </p:blipFill>
        <p:spPr>
          <a:xfrm>
            <a:off x="6156176" y="1872208"/>
            <a:ext cx="2792306" cy="4581128"/>
          </a:xfrm>
          <a:prstGeom prst="rect">
            <a:avLst/>
          </a:prstGeom>
        </p:spPr>
      </p:pic>
      <p:pic>
        <p:nvPicPr>
          <p:cNvPr id="7" name="Picture 6"/>
          <p:cNvPicPr>
            <a:picLocks noChangeAspect="1"/>
          </p:cNvPicPr>
          <p:nvPr/>
        </p:nvPicPr>
        <p:blipFill>
          <a:blip r:embed="rId3"/>
          <a:stretch>
            <a:fillRect/>
          </a:stretch>
        </p:blipFill>
        <p:spPr>
          <a:xfrm>
            <a:off x="539552" y="1844824"/>
            <a:ext cx="8424936" cy="4644516"/>
          </a:xfrm>
          <a:prstGeom prst="rect">
            <a:avLst/>
          </a:prstGeom>
        </p:spPr>
      </p:pic>
      <p:pic>
        <p:nvPicPr>
          <p:cNvPr id="6" name="Picture 5"/>
          <p:cNvPicPr>
            <a:picLocks noChangeAspect="1"/>
          </p:cNvPicPr>
          <p:nvPr/>
        </p:nvPicPr>
        <p:blipFill>
          <a:blip r:embed="rId4"/>
          <a:stretch>
            <a:fillRect/>
          </a:stretch>
        </p:blipFill>
        <p:spPr>
          <a:xfrm>
            <a:off x="527101" y="1832446"/>
            <a:ext cx="8424936" cy="4692898"/>
          </a:xfrm>
          <a:prstGeom prst="rect">
            <a:avLst/>
          </a:prstGeom>
        </p:spPr>
      </p:pic>
    </p:spTree>
    <p:extLst>
      <p:ext uri="{BB962C8B-B14F-4D97-AF65-F5344CB8AC3E}">
        <p14:creationId xmlns:p14="http://schemas.microsoft.com/office/powerpoint/2010/main" val="104550088"/>
      </p:ext>
    </p:extLst>
  </p:cSld>
  <p:clrMapOvr>
    <a:masterClrMapping/>
  </p:clrMapOvr>
  <p:transition/>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Title 1"/>
          <p:cNvSpPr>
            <a:spLocks noGrp="1"/>
          </p:cNvSpPr>
          <p:nvPr>
            <p:ph type="title"/>
          </p:nvPr>
        </p:nvSpPr>
        <p:spPr/>
        <p:txBody>
          <a:bodyPr/>
          <a:lstStyle/>
          <a:p>
            <a:endParaRPr lang="en-US" altLang="en-US">
              <a:ea typeface="ＭＳ Ｐゴシック" charset="-128"/>
            </a:endParaRPr>
          </a:p>
        </p:txBody>
      </p:sp>
      <p:sp>
        <p:nvSpPr>
          <p:cNvPr id="204802" name="Content Placeholder 2"/>
          <p:cNvSpPr>
            <a:spLocks noGrp="1"/>
          </p:cNvSpPr>
          <p:nvPr>
            <p:ph idx="1"/>
          </p:nvPr>
        </p:nvSpPr>
        <p:spPr>
          <a:xfrm>
            <a:off x="228600" y="996950"/>
            <a:ext cx="8610600" cy="5194300"/>
          </a:xfrm>
        </p:spPr>
        <p:txBody>
          <a:bodyPr/>
          <a:lstStyle/>
          <a:p>
            <a:endParaRPr lang="en-US" altLang="en-US">
              <a:ea typeface="ＭＳ Ｐゴシック" charset="-128"/>
            </a:endParaRPr>
          </a:p>
        </p:txBody>
      </p:sp>
      <p:sp>
        <p:nvSpPr>
          <p:cNvPr id="204803"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88A1A8F-E022-8E43-8BB4-89E8BD7FEAC8}" type="slidenum">
              <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199</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20480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0"/>
            <a:ext cx="4552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7127836"/>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Title 1"/>
          <p:cNvSpPr>
            <a:spLocks noGrp="1"/>
          </p:cNvSpPr>
          <p:nvPr>
            <p:ph type="ctrTitle"/>
          </p:nvPr>
        </p:nvSpPr>
        <p:spPr>
          <a:xfrm>
            <a:off x="685800" y="1676400"/>
            <a:ext cx="7924800" cy="1752600"/>
          </a:xfrm>
        </p:spPr>
        <p:txBody>
          <a:bodyPr/>
          <a:lstStyle/>
          <a:p>
            <a:r>
              <a:rPr lang="en-US" dirty="0">
                <a:latin typeface="Garamond" charset="0"/>
              </a:rPr>
              <a:t>Why Do We Do Computing?</a:t>
            </a:r>
          </a:p>
        </p:txBody>
      </p:sp>
      <p:sp>
        <p:nvSpPr>
          <p:cNvPr id="150530" name="Subtitle 2"/>
          <p:cNvSpPr>
            <a:spLocks noGrp="1"/>
          </p:cNvSpPr>
          <p:nvPr>
            <p:ph type="subTitle" idx="1"/>
          </p:nvPr>
        </p:nvSpPr>
        <p:spPr/>
        <p:txBody>
          <a:bodyPr/>
          <a:lstStyle/>
          <a:p>
            <a:pPr>
              <a:buFont typeface="Wingdings" charset="0"/>
              <a:buNone/>
            </a:pPr>
            <a:endParaRPr lang="en-US">
              <a:latin typeface="Tahoma" charset="0"/>
            </a:endParaRPr>
          </a:p>
        </p:txBody>
      </p:sp>
      <p:sp>
        <p:nvSpPr>
          <p:cNvPr id="150531" name="Slide Number Placeholder 3"/>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4E342A0-F66A-8349-9DE5-CDF9A06A5894}" type="slidenum">
              <a:rPr kumimoji="0" lang="en-US" sz="12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Tree>
    <p:extLst>
      <p:ext uri="{BB962C8B-B14F-4D97-AF65-F5344CB8AC3E}">
        <p14:creationId xmlns:p14="http://schemas.microsoft.com/office/powerpoint/2010/main" val="2261810682"/>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Reliable/Secure/Safe is This Bridge?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descr="tacom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680" y="1484785"/>
            <a:ext cx="7884320" cy="4464496"/>
          </a:xfrm>
          <a:prstGeom prst="rect">
            <a:avLst/>
          </a:prstGeom>
        </p:spPr>
      </p:pic>
      <p:sp>
        <p:nvSpPr>
          <p:cNvPr id="6" name="Rectangle 5"/>
          <p:cNvSpPr/>
          <p:nvPr/>
        </p:nvSpPr>
        <p:spPr>
          <a:xfrm>
            <a:off x="2304256" y="6495147"/>
            <a:ext cx="4572000" cy="24622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http://</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www.technologystudent.com</a:t>
            </a:r>
            <a:r>
              <a:rPr kumimoji="0" lang="en-US" sz="1000" b="0" i="0" u="none" strike="noStrike" kern="1200" cap="none" spc="0" normalizeH="0" baseline="0" noProof="0" dirty="0">
                <a:ln>
                  <a:noFill/>
                </a:ln>
                <a:solidFill>
                  <a:srgbClr val="000000"/>
                </a:solidFill>
                <a:effectLst/>
                <a:uLnTx/>
                <a:uFillTx/>
                <a:latin typeface="Calibri"/>
                <a:ea typeface="+mn-ea"/>
                <a:cs typeface="Calibri"/>
              </a:rPr>
              <a:t>/struct1/tacom1.png</a:t>
            </a:r>
          </a:p>
        </p:txBody>
      </p:sp>
    </p:spTree>
    <p:extLst>
      <p:ext uri="{BB962C8B-B14F-4D97-AF65-F5344CB8AC3E}">
        <p14:creationId xmlns:p14="http://schemas.microsoft.com/office/powerpoint/2010/main" val="325698673"/>
      </p:ext>
    </p:extLst>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Title 1"/>
          <p:cNvSpPr>
            <a:spLocks noGrp="1"/>
          </p:cNvSpPr>
          <p:nvPr>
            <p:ph type="title"/>
          </p:nvPr>
        </p:nvSpPr>
        <p:spPr>
          <a:xfrm>
            <a:off x="228600" y="152400"/>
            <a:ext cx="8915400" cy="1066800"/>
          </a:xfrm>
        </p:spPr>
        <p:txBody>
          <a:bodyPr/>
          <a:lstStyle/>
          <a:p>
            <a:r>
              <a:rPr lang="en-US" dirty="0">
                <a:latin typeface="Garamond" charset="0"/>
              </a:rPr>
              <a:t>Another Example: Precedent-Based Design</a:t>
            </a:r>
          </a:p>
        </p:txBody>
      </p:sp>
      <p:sp>
        <p:nvSpPr>
          <p:cNvPr id="108546"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ADDA790-BC6C-B84A-BC41-689B46E82E8F}"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200</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108547" name="Picture 7" descr="train_station_by_cookiemagik-d3feg7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90600"/>
            <a:ext cx="9144000" cy="548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8548" name="TextBox 2"/>
          <p:cNvSpPr txBox="1">
            <a:spLocks noChangeArrowheads="1"/>
          </p:cNvSpPr>
          <p:nvPr/>
        </p:nvSpPr>
        <p:spPr bwMode="auto">
          <a:xfrm>
            <a:off x="152400" y="6553200"/>
            <a:ext cx="4186238" cy="246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charset="0"/>
                <a:ea typeface="ＭＳ Ｐゴシック" charset="0"/>
              </a:rPr>
              <a:t>Source: http://cookiemagik.deviantart.com/art/Train-station-207266944</a:t>
            </a:r>
          </a:p>
        </p:txBody>
      </p:sp>
    </p:spTree>
    <p:extLst>
      <p:ext uri="{BB962C8B-B14F-4D97-AF65-F5344CB8AC3E}">
        <p14:creationId xmlns:p14="http://schemas.microsoft.com/office/powerpoint/2010/main" val="530419439"/>
      </p:ext>
    </p:extLst>
  </p:cSld>
  <p:clrMapOvr>
    <a:masterClrMapping/>
  </p:clrMapOvr>
  <p:transition/>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Title 1"/>
          <p:cNvSpPr>
            <a:spLocks noGrp="1"/>
          </p:cNvSpPr>
          <p:nvPr>
            <p:ph type="title"/>
          </p:nvPr>
        </p:nvSpPr>
        <p:spPr/>
        <p:txBody>
          <a:bodyPr/>
          <a:lstStyle/>
          <a:p>
            <a:r>
              <a:rPr lang="en-US" dirty="0">
                <a:latin typeface="Garamond" charset="0"/>
              </a:rPr>
              <a:t>Principled Design</a:t>
            </a:r>
          </a:p>
        </p:txBody>
      </p:sp>
      <p:sp>
        <p:nvSpPr>
          <p:cNvPr id="107522"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D62FB81-D6DD-1E44-B086-70F1C12ECEC3}"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201</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107523" name="Content Placeholder 4" descr="1200px-Zürich_Stadelhofen_in_2006.jpg"/>
          <p:cNvPicPr>
            <a:picLocks noChangeAspect="1"/>
          </p:cNvPicPr>
          <p:nvPr/>
        </p:nvPicPr>
        <p:blipFill>
          <a:blip r:embed="rId2">
            <a:extLst>
              <a:ext uri="{28A0092B-C50C-407E-A947-70E740481C1C}">
                <a14:useLocalDpi xmlns:a14="http://schemas.microsoft.com/office/drawing/2010/main" val="0"/>
              </a:ext>
            </a:extLst>
          </a:blip>
          <a:srcRect t="4472" b="4472"/>
          <a:stretch>
            <a:fillRect/>
          </a:stretch>
        </p:blipFill>
        <p:spPr bwMode="auto">
          <a:xfrm>
            <a:off x="228600" y="1066800"/>
            <a:ext cx="8610600" cy="5194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sp>
        <p:nvSpPr>
          <p:cNvPr id="107524" name="Rectangle 8"/>
          <p:cNvSpPr>
            <a:spLocks noChangeArrowheads="1"/>
          </p:cNvSpPr>
          <p:nvPr/>
        </p:nvSpPr>
        <p:spPr bwMode="auto">
          <a:xfrm>
            <a:off x="228600" y="6535738"/>
            <a:ext cx="8305800"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Tahoma"/>
                <a:ea typeface="+mn-ea"/>
                <a:cs typeface="+mn-cs"/>
              </a:rPr>
              <a:t>Source: By </a:t>
            </a:r>
            <a:r>
              <a:rPr kumimoji="0" lang="en-US" sz="800" b="0" i="0" u="none" strike="noStrike" kern="1200" cap="none" spc="0" normalizeH="0" baseline="0" noProof="0" dirty="0" err="1">
                <a:ln>
                  <a:noFill/>
                </a:ln>
                <a:solidFill>
                  <a:srgbClr val="000000"/>
                </a:solidFill>
                <a:effectLst/>
                <a:uLnTx/>
                <a:uFillTx/>
                <a:latin typeface="Tahoma"/>
                <a:ea typeface="+mn-ea"/>
                <a:cs typeface="+mn-cs"/>
              </a:rPr>
              <a:t>Toni_V</a:t>
            </a:r>
            <a:r>
              <a:rPr kumimoji="0" lang="en-US" sz="800" b="0" i="0" u="none" strike="noStrike" kern="1200" cap="none" spc="0" normalizeH="0" baseline="0" noProof="0" dirty="0">
                <a:ln>
                  <a:noFill/>
                </a:ln>
                <a:solidFill>
                  <a:srgbClr val="000000"/>
                </a:solidFill>
                <a:effectLst/>
                <a:uLnTx/>
                <a:uFillTx/>
                <a:latin typeface="Tahoma"/>
                <a:ea typeface="+mn-ea"/>
                <a:cs typeface="+mn-cs"/>
              </a:rPr>
              <a:t>, CC BY-SA 2.0, https://</a:t>
            </a:r>
            <a:r>
              <a:rPr kumimoji="0" lang="en-US" sz="800" b="0" i="0" u="none" strike="noStrike" kern="1200" cap="none" spc="0" normalizeH="0" baseline="0" noProof="0" dirty="0" err="1">
                <a:ln>
                  <a:noFill/>
                </a:ln>
                <a:solidFill>
                  <a:srgbClr val="000000"/>
                </a:solidFill>
                <a:effectLst/>
                <a:uLnTx/>
                <a:uFillTx/>
                <a:latin typeface="Tahoma"/>
                <a:ea typeface="+mn-ea"/>
                <a:cs typeface="+mn-cs"/>
              </a:rPr>
              <a:t>commons.wikimedia.org</a:t>
            </a:r>
            <a:r>
              <a:rPr kumimoji="0" lang="en-US" sz="800" b="0" i="0" u="none" strike="noStrike" kern="1200" cap="none" spc="0" normalizeH="0" baseline="0" noProof="0" dirty="0">
                <a:ln>
                  <a:noFill/>
                </a:ln>
                <a:solidFill>
                  <a:srgbClr val="000000"/>
                </a:solidFill>
                <a:effectLst/>
                <a:uLnTx/>
                <a:uFillTx/>
                <a:latin typeface="Tahoma"/>
                <a:ea typeface="+mn-ea"/>
                <a:cs typeface="+mn-cs"/>
              </a:rPr>
              <a:t>/w/</a:t>
            </a:r>
            <a:r>
              <a:rPr kumimoji="0" lang="en-US" sz="800" b="0" i="0" u="none" strike="noStrike" kern="1200" cap="none" spc="0" normalizeH="0" baseline="0" noProof="0" dirty="0" err="1">
                <a:ln>
                  <a:noFill/>
                </a:ln>
                <a:solidFill>
                  <a:srgbClr val="000000"/>
                </a:solidFill>
                <a:effectLst/>
                <a:uLnTx/>
                <a:uFillTx/>
                <a:latin typeface="Tahoma"/>
                <a:ea typeface="+mn-ea"/>
                <a:cs typeface="+mn-cs"/>
              </a:rPr>
              <a:t>index.php?curid</a:t>
            </a:r>
            <a:r>
              <a:rPr kumimoji="0" lang="en-US" sz="800" b="0" i="0" u="none" strike="noStrike" kern="1200" cap="none" spc="0" normalizeH="0" baseline="0" noProof="0" dirty="0">
                <a:ln>
                  <a:noFill/>
                </a:ln>
                <a:solidFill>
                  <a:srgbClr val="000000"/>
                </a:solidFill>
                <a:effectLst/>
                <a:uLnTx/>
                <a:uFillTx/>
                <a:latin typeface="Tahoma"/>
                <a:ea typeface="+mn-ea"/>
                <a:cs typeface="+mn-cs"/>
              </a:rPr>
              <a:t>=4087256</a:t>
            </a:r>
          </a:p>
        </p:txBody>
      </p:sp>
    </p:spTree>
    <p:extLst>
      <p:ext uri="{BB962C8B-B14F-4D97-AF65-F5344CB8AC3E}">
        <p14:creationId xmlns:p14="http://schemas.microsoft.com/office/powerpoint/2010/main" val="3677826540"/>
      </p:ext>
    </p:extLst>
  </p:cSld>
  <p:clrMapOvr>
    <a:masterClrMapping/>
  </p:clrMapOvr>
  <p:transition/>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Title 1"/>
          <p:cNvSpPr>
            <a:spLocks noGrp="1"/>
          </p:cNvSpPr>
          <p:nvPr>
            <p:ph type="title"/>
          </p:nvPr>
        </p:nvSpPr>
        <p:spPr/>
        <p:txBody>
          <a:bodyPr/>
          <a:lstStyle/>
          <a:p>
            <a:r>
              <a:rPr lang="en-US" altLang="en-US" dirty="0">
                <a:ea typeface="ＭＳ Ｐゴシック" charset="-128"/>
              </a:rPr>
              <a:t>Another Principled Design</a:t>
            </a:r>
          </a:p>
        </p:txBody>
      </p:sp>
      <p:pic>
        <p:nvPicPr>
          <p:cNvPr id="216066" name="Content Placeholder 4" descr="1200px-OrienteMGT.jpg"/>
          <p:cNvPicPr>
            <a:picLocks noGrp="1" noChangeAspect="1"/>
          </p:cNvPicPr>
          <p:nvPr>
            <p:ph idx="1"/>
          </p:nvPr>
        </p:nvPicPr>
        <p:blipFill>
          <a:blip r:embed="rId2">
            <a:extLst>
              <a:ext uri="{28A0092B-C50C-407E-A947-70E740481C1C}">
                <a14:useLocalDpi xmlns:a14="http://schemas.microsoft.com/office/drawing/2010/main" val="0"/>
              </a:ext>
            </a:extLst>
          </a:blip>
          <a:srcRect l="22372" r="22372"/>
          <a:stretch>
            <a:fillRect/>
          </a:stretch>
        </p:blipFill>
        <p:spPr>
          <a:xfrm>
            <a:off x="228600" y="1054100"/>
            <a:ext cx="8610600" cy="5194300"/>
          </a:xfrm>
        </p:spPr>
      </p:pic>
      <p:sp>
        <p:nvSpPr>
          <p:cNvPr id="216067"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8B6D5726-69C2-A744-A6EE-ACF672B6004B}" type="slidenum">
              <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202</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sp>
        <p:nvSpPr>
          <p:cNvPr id="216068" name="Rectangle 5"/>
          <p:cNvSpPr>
            <a:spLocks noChangeArrowheads="1"/>
          </p:cNvSpPr>
          <p:nvPr/>
        </p:nvSpPr>
        <p:spPr bwMode="auto">
          <a:xfrm>
            <a:off x="152400" y="6477000"/>
            <a:ext cx="7772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000000"/>
                </a:solidFill>
                <a:effectLst/>
                <a:uLnTx/>
                <a:uFillTx/>
                <a:latin typeface="Arial" charset="0"/>
                <a:ea typeface="ＭＳ Ｐゴシック" charset="-128"/>
                <a:cs typeface="+mn-cs"/>
              </a:rPr>
              <a:t>Source: By Martín Gómez Tagle - Lisbon, Portugal, CC BY-SA 3.0, https://commons.wikimedia.org/w/index.php?curid=13764903</a:t>
            </a:r>
          </a:p>
        </p:txBody>
      </p:sp>
      <p:pic>
        <p:nvPicPr>
          <p:cNvPr id="3" name="Picture 2" descr="photo-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3200400"/>
            <a:ext cx="4343400"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70" name="TextBox 6"/>
          <p:cNvSpPr txBox="1">
            <a:spLocks noChangeArrowheads="1"/>
          </p:cNvSpPr>
          <p:nvPr/>
        </p:nvSpPr>
        <p:spPr bwMode="auto">
          <a:xfrm>
            <a:off x="133350" y="6659563"/>
            <a:ext cx="43910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000000"/>
                </a:solidFill>
                <a:effectLst/>
                <a:uLnTx/>
                <a:uFillTx/>
                <a:latin typeface="Arial" charset="0"/>
                <a:ea typeface="ＭＳ Ｐゴシック" charset="-128"/>
                <a:cs typeface="+mn-cs"/>
              </a:rPr>
              <a:t>Source: http://www.arcspace.com/exhibitions/unsorted/santiago-calatrava/</a:t>
            </a:r>
          </a:p>
        </p:txBody>
      </p:sp>
    </p:spTree>
    <p:extLst>
      <p:ext uri="{BB962C8B-B14F-4D97-AF65-F5344CB8AC3E}">
        <p14:creationId xmlns:p14="http://schemas.microsoft.com/office/powerpoint/2010/main" val="412658792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Title 1">
            <a:extLst>
              <a:ext uri="{FF2B5EF4-FFF2-40B4-BE49-F238E27FC236}">
                <a16:creationId xmlns:a16="http://schemas.microsoft.com/office/drawing/2014/main" id="{C9BDBE83-F8C1-5045-962A-CCEE6F8E5DFA}"/>
              </a:ext>
            </a:extLst>
          </p:cNvPr>
          <p:cNvSpPr>
            <a:spLocks noGrp="1" noChangeArrowheads="1"/>
          </p:cNvSpPr>
          <p:nvPr>
            <p:ph type="title"/>
          </p:nvPr>
        </p:nvSpPr>
        <p:spPr/>
        <p:txBody>
          <a:bodyPr/>
          <a:lstStyle/>
          <a:p>
            <a:r>
              <a:rPr lang="en-US" altLang="en-US" dirty="0">
                <a:ea typeface="ＭＳ Ｐゴシック" charset="-128"/>
              </a:rPr>
              <a:t>Another Principled Design</a:t>
            </a:r>
            <a:endParaRPr lang="en-US" altLang="en-US" dirty="0">
              <a:ea typeface="ＭＳ Ｐゴシック" panose="020B0600070205080204" pitchFamily="34" charset="-128"/>
            </a:endParaRPr>
          </a:p>
        </p:txBody>
      </p:sp>
      <p:sp>
        <p:nvSpPr>
          <p:cNvPr id="126978" name="Slide Number Placeholder 3">
            <a:extLst>
              <a:ext uri="{FF2B5EF4-FFF2-40B4-BE49-F238E27FC236}">
                <a16:creationId xmlns:a16="http://schemas.microsoft.com/office/drawing/2014/main" id="{A0E6AD57-AF0D-A547-94EC-74DB47C27A36}"/>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C712588-DCCD-294E-A971-4468FBD88FDF}"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203</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pic>
        <p:nvPicPr>
          <p:cNvPr id="126979" name="Picture 4" descr="1200px-ValenciaHemisphere2corr.jpg">
            <a:extLst>
              <a:ext uri="{FF2B5EF4-FFF2-40B4-BE49-F238E27FC236}">
                <a16:creationId xmlns:a16="http://schemas.microsoft.com/office/drawing/2014/main" id="{B3D4652F-47B1-CD46-9B18-7CBB2DB71D5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957263"/>
            <a:ext cx="8763000" cy="546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0" name="Rectangle 5">
            <a:extLst>
              <a:ext uri="{FF2B5EF4-FFF2-40B4-BE49-F238E27FC236}">
                <a16:creationId xmlns:a16="http://schemas.microsoft.com/office/drawing/2014/main" id="{B398CEEF-5E59-B74A-B0A3-35A883235D6D}"/>
              </a:ext>
            </a:extLst>
          </p:cNvPr>
          <p:cNvSpPr>
            <a:spLocks noChangeArrowheads="1"/>
          </p:cNvSpPr>
          <p:nvPr/>
        </p:nvSpPr>
        <p:spPr bwMode="auto">
          <a:xfrm>
            <a:off x="152400" y="6535738"/>
            <a:ext cx="75438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Source: CC BY-SA 3.0, https://commons.wikimedia.org/w/index.php?curid=172107</a:t>
            </a:r>
          </a:p>
        </p:txBody>
      </p:sp>
    </p:spTree>
    <p:extLst>
      <p:ext uri="{BB962C8B-B14F-4D97-AF65-F5344CB8AC3E}">
        <p14:creationId xmlns:p14="http://schemas.microsoft.com/office/powerpoint/2010/main" val="773906571"/>
      </p:ext>
    </p:extLst>
  </p:cSld>
  <p:clrMapOvr>
    <a:masterClrMapping/>
  </p:clrMapOvr>
  <p:transition/>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itle 1"/>
          <p:cNvSpPr>
            <a:spLocks noGrp="1"/>
          </p:cNvSpPr>
          <p:nvPr>
            <p:ph type="title"/>
          </p:nvPr>
        </p:nvSpPr>
        <p:spPr/>
        <p:txBody>
          <a:bodyPr/>
          <a:lstStyle/>
          <a:p>
            <a:r>
              <a:rPr lang="en-US" dirty="0">
                <a:latin typeface="Garamond" charset="0"/>
              </a:rPr>
              <a:t>Principle Applied to Another Structure</a:t>
            </a:r>
          </a:p>
        </p:txBody>
      </p:sp>
      <p:sp>
        <p:nvSpPr>
          <p:cNvPr id="100354"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7C3DD0F-DD36-AB46-AB2D-07681B2C41E4}"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204</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100355" name="Picture 4" descr="santiago-calatrava-oculus-world-trade-center-transportation-hub-hufton-crow_dezeen_1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640" y="952500"/>
            <a:ext cx="6705600" cy="5741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0356" name="Rectangle 5"/>
          <p:cNvSpPr>
            <a:spLocks noChangeArrowheads="1"/>
          </p:cNvSpPr>
          <p:nvPr/>
        </p:nvSpPr>
        <p:spPr bwMode="auto">
          <a:xfrm>
            <a:off x="152400" y="6630988"/>
            <a:ext cx="9829800"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Tahoma"/>
                <a:ea typeface="+mn-ea"/>
                <a:cs typeface="+mn-cs"/>
              </a:rPr>
              <a:t>Source: https://www.dezeen.com/2016/08/29/santiago-calatrava-oculus-world-trade-center-transportation-hub-new-york-photographs-hufton-crow/</a:t>
            </a:r>
          </a:p>
        </p:txBody>
      </p:sp>
      <p:pic>
        <p:nvPicPr>
          <p:cNvPr id="6" name="Picture 5" descr="651px-Calatrava_IMG_248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64039" y="980729"/>
            <a:ext cx="2294599" cy="31683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ctangle 6"/>
          <p:cNvSpPr>
            <a:spLocks noChangeArrowheads="1"/>
          </p:cNvSpPr>
          <p:nvPr/>
        </p:nvSpPr>
        <p:spPr bwMode="auto">
          <a:xfrm>
            <a:off x="152400" y="6553200"/>
            <a:ext cx="89154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Tahoma"/>
                <a:ea typeface="+mn-ea"/>
                <a:cs typeface="+mn-cs"/>
              </a:rPr>
              <a:t>Source: By 準建築人手札網站 </a:t>
            </a:r>
            <a:r>
              <a:rPr kumimoji="0" lang="en-US" sz="800" b="0" i="0" u="none" strike="noStrike" kern="1200" cap="none" spc="0" normalizeH="0" baseline="0" noProof="0" dirty="0" err="1">
                <a:ln>
                  <a:noFill/>
                </a:ln>
                <a:solidFill>
                  <a:srgbClr val="000000"/>
                </a:solidFill>
                <a:effectLst/>
                <a:uLnTx/>
                <a:uFillTx/>
                <a:latin typeface="Tahoma"/>
                <a:ea typeface="+mn-ea"/>
                <a:cs typeface="+mn-cs"/>
              </a:rPr>
              <a:t>Forgemind</a:t>
            </a:r>
            <a:r>
              <a:rPr kumimoji="0" lang="en-US" sz="800" b="0" i="0" u="none" strike="noStrike" kern="1200" cap="none" spc="0" normalizeH="0" baseline="0" noProof="0" dirty="0">
                <a:ln>
                  <a:noFill/>
                </a:ln>
                <a:solidFill>
                  <a:srgbClr val="000000"/>
                </a:solidFill>
                <a:effectLst/>
                <a:uLnTx/>
                <a:uFillTx/>
                <a:latin typeface="Tahoma"/>
                <a:ea typeface="+mn-ea"/>
                <a:cs typeface="+mn-cs"/>
              </a:rPr>
              <a:t> </a:t>
            </a:r>
            <a:r>
              <a:rPr kumimoji="0" lang="en-US" sz="800" b="0" i="0" u="none" strike="noStrike" kern="1200" cap="none" spc="0" normalizeH="0" baseline="0" noProof="0" dirty="0" err="1">
                <a:ln>
                  <a:noFill/>
                </a:ln>
                <a:solidFill>
                  <a:srgbClr val="000000"/>
                </a:solidFill>
                <a:effectLst/>
                <a:uLnTx/>
                <a:uFillTx/>
                <a:latin typeface="Tahoma"/>
                <a:ea typeface="+mn-ea"/>
                <a:cs typeface="+mn-cs"/>
              </a:rPr>
              <a:t>ArchiMedia</a:t>
            </a:r>
            <a:r>
              <a:rPr kumimoji="0" lang="en-US" sz="800" b="0" i="0" u="none" strike="noStrike" kern="1200" cap="none" spc="0" normalizeH="0" baseline="0" noProof="0" dirty="0">
                <a:ln>
                  <a:noFill/>
                </a:ln>
                <a:solidFill>
                  <a:srgbClr val="000000"/>
                </a:solidFill>
                <a:effectLst/>
                <a:uLnTx/>
                <a:uFillTx/>
                <a:latin typeface="Tahoma"/>
                <a:ea typeface="+mn-ea"/>
                <a:cs typeface="+mn-cs"/>
              </a:rPr>
              <a:t> - Flickr: IMG_2489.JPG, CC BY 2.0,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Tahoma"/>
                <a:ea typeface="+mn-ea"/>
                <a:cs typeface="+mn-cs"/>
                <a:hlinkClick r:id="rId4"/>
              </a:rPr>
              <a:t>https://commons.wikimedia.org/w/index.php?curid=31493356</a:t>
            </a:r>
            <a:r>
              <a:rPr kumimoji="0" lang="en-US" sz="800" b="0" i="0" u="none" strike="noStrike" kern="1200" cap="none" spc="0" normalizeH="0" baseline="0" noProof="0" dirty="0">
                <a:ln>
                  <a:noFill/>
                </a:ln>
                <a:solidFill>
                  <a:srgbClr val="000000"/>
                </a:solidFill>
                <a:effectLst/>
                <a:uLnTx/>
                <a:uFillTx/>
                <a:latin typeface="Tahoma"/>
                <a:ea typeface="+mn-ea"/>
                <a:cs typeface="+mn-cs"/>
              </a:rPr>
              <a:t>, https://</a:t>
            </a:r>
            <a:r>
              <a:rPr kumimoji="0" lang="en-US" sz="800" b="0" i="0" u="none" strike="noStrike" kern="1200" cap="none" spc="0" normalizeH="0" baseline="0" noProof="0" dirty="0" err="1">
                <a:ln>
                  <a:noFill/>
                </a:ln>
                <a:solidFill>
                  <a:srgbClr val="000000"/>
                </a:solidFill>
                <a:effectLst/>
                <a:uLnTx/>
                <a:uFillTx/>
                <a:latin typeface="Tahoma"/>
                <a:ea typeface="+mn-ea"/>
                <a:cs typeface="+mn-cs"/>
              </a:rPr>
              <a:t>en.wikipedia.org</a:t>
            </a:r>
            <a:r>
              <a:rPr kumimoji="0" lang="en-US" sz="800" b="0" i="0" u="none" strike="noStrike" kern="1200" cap="none" spc="0" normalizeH="0" baseline="0" noProof="0" dirty="0">
                <a:ln>
                  <a:noFill/>
                </a:ln>
                <a:solidFill>
                  <a:srgbClr val="000000"/>
                </a:solidFill>
                <a:effectLst/>
                <a:uLnTx/>
                <a:uFillTx/>
                <a:latin typeface="Tahoma"/>
                <a:ea typeface="+mn-ea"/>
                <a:cs typeface="+mn-cs"/>
              </a:rPr>
              <a:t>/wiki/</a:t>
            </a:r>
            <a:r>
              <a:rPr kumimoji="0" lang="en-US" sz="800" b="0" i="0" u="none" strike="noStrike" kern="1200" cap="none" spc="0" normalizeH="0" baseline="0" noProof="0" dirty="0" err="1">
                <a:ln>
                  <a:noFill/>
                </a:ln>
                <a:solidFill>
                  <a:srgbClr val="000000"/>
                </a:solidFill>
                <a:effectLst/>
                <a:uLnTx/>
                <a:uFillTx/>
                <a:latin typeface="Tahoma"/>
                <a:ea typeface="+mn-ea"/>
                <a:cs typeface="+mn-cs"/>
              </a:rPr>
              <a:t>Santiago_Calatrava</a:t>
            </a:r>
            <a:endParaRPr kumimoji="0" lang="en-US" sz="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24938780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Overarching Principles for Computing?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205</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descr="brain-MjYzMzAyMg.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576" y="980728"/>
            <a:ext cx="7272808" cy="5454606"/>
          </a:xfrm>
          <a:prstGeom prst="rect">
            <a:avLst/>
          </a:prstGeom>
        </p:spPr>
      </p:pic>
      <p:sp>
        <p:nvSpPr>
          <p:cNvPr id="6" name="Rectangle 5"/>
          <p:cNvSpPr/>
          <p:nvPr/>
        </p:nvSpPr>
        <p:spPr>
          <a:xfrm>
            <a:off x="2664296" y="6495147"/>
            <a:ext cx="4572000" cy="24622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http://</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spectrum.ieee.org</a:t>
            </a:r>
            <a:r>
              <a:rPr kumimoji="0" lang="en-US" sz="1000" b="0" i="0" u="none" strike="noStrike" kern="1200" cap="none" spc="0" normalizeH="0" baseline="0" noProof="0" dirty="0">
                <a:ln>
                  <a:noFill/>
                </a:ln>
                <a:solidFill>
                  <a:srgbClr val="000000"/>
                </a:solidFill>
                <a:effectLst/>
                <a:uLnTx/>
                <a:uFillTx/>
                <a:latin typeface="Calibri"/>
                <a:ea typeface="+mn-ea"/>
                <a:cs typeface="Calibri"/>
              </a:rPr>
              <a:t>/image/</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MjYzMzAyMg.jpeg</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Tree>
    <p:extLst>
      <p:ext uri="{BB962C8B-B14F-4D97-AF65-F5344CB8AC3E}">
        <p14:creationId xmlns:p14="http://schemas.microsoft.com/office/powerpoint/2010/main" val="3486063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Solution Principles (So Far)</a:t>
            </a:r>
          </a:p>
        </p:txBody>
      </p:sp>
      <p:sp>
        <p:nvSpPr>
          <p:cNvPr id="3" name="Content Placeholder 2"/>
          <p:cNvSpPr>
            <a:spLocks noGrp="1"/>
          </p:cNvSpPr>
          <p:nvPr>
            <p:ph idx="1"/>
          </p:nvPr>
        </p:nvSpPr>
        <p:spPr>
          <a:xfrm>
            <a:off x="228600" y="980728"/>
            <a:ext cx="8915400" cy="5020816"/>
          </a:xfrm>
        </p:spPr>
        <p:txBody>
          <a:bodyPr/>
          <a:lstStyle/>
          <a:p>
            <a:r>
              <a:rPr lang="en-US" dirty="0">
                <a:solidFill>
                  <a:srgbClr val="0000FF"/>
                </a:solidFill>
              </a:rPr>
              <a:t>Data-centric system design &amp; intelligence spread around</a:t>
            </a:r>
          </a:p>
          <a:p>
            <a:pPr lvl="1"/>
            <a:r>
              <a:rPr lang="en-US" dirty="0">
                <a:solidFill>
                  <a:srgbClr val="000000"/>
                </a:solidFill>
              </a:rPr>
              <a:t>Do not center everything around traditional computation units</a:t>
            </a:r>
          </a:p>
          <a:p>
            <a:endParaRPr lang="en-US" dirty="0">
              <a:solidFill>
                <a:srgbClr val="0000FF"/>
              </a:solidFill>
            </a:endParaRPr>
          </a:p>
          <a:p>
            <a:r>
              <a:rPr lang="en-US" dirty="0">
                <a:solidFill>
                  <a:srgbClr val="0000FF"/>
                </a:solidFill>
              </a:rPr>
              <a:t>Better cooperation across layers of the system</a:t>
            </a:r>
          </a:p>
          <a:p>
            <a:pPr lvl="1"/>
            <a:r>
              <a:rPr lang="en-US" dirty="0"/>
              <a:t>Careful co-design of components and layers: system/arch/device</a:t>
            </a:r>
          </a:p>
          <a:p>
            <a:pPr lvl="1"/>
            <a:r>
              <a:rPr lang="en-US" dirty="0"/>
              <a:t>Better, richer, more expressive and flexible interfaces</a:t>
            </a:r>
          </a:p>
          <a:p>
            <a:pPr lvl="1"/>
            <a:endParaRPr lang="en-US" dirty="0"/>
          </a:p>
          <a:p>
            <a:r>
              <a:rPr lang="en-US" dirty="0">
                <a:solidFill>
                  <a:srgbClr val="0000FF"/>
                </a:solidFill>
              </a:rPr>
              <a:t>Better-than-worst-case design</a:t>
            </a:r>
          </a:p>
          <a:p>
            <a:pPr lvl="1"/>
            <a:r>
              <a:rPr lang="en-US" dirty="0"/>
              <a:t>Do not optimize for the worst case</a:t>
            </a:r>
          </a:p>
          <a:p>
            <a:pPr lvl="1"/>
            <a:r>
              <a:rPr lang="en-US" dirty="0"/>
              <a:t>Worst case should not determine the common case</a:t>
            </a:r>
          </a:p>
          <a:p>
            <a:endParaRPr lang="en-US" dirty="0"/>
          </a:p>
          <a:p>
            <a:r>
              <a:rPr lang="en-US" dirty="0">
                <a:solidFill>
                  <a:srgbClr val="0000FF"/>
                </a:solidFill>
              </a:rPr>
              <a:t>Heterogeneity in design (specialization, asymmetry)</a:t>
            </a:r>
          </a:p>
          <a:p>
            <a:pPr lvl="1"/>
            <a:r>
              <a:rPr lang="en-US" dirty="0"/>
              <a:t>Enables a more efficient design (No one size fits all) </a:t>
            </a: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206</a:t>
            </a:fld>
            <a:endParaRPr kumimoji="0" lang="en-US" alt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20275585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Solution Principles (More Compact)</a:t>
            </a:r>
          </a:p>
        </p:txBody>
      </p:sp>
      <p:sp>
        <p:nvSpPr>
          <p:cNvPr id="3" name="Content Placeholder 2"/>
          <p:cNvSpPr>
            <a:spLocks noGrp="1"/>
          </p:cNvSpPr>
          <p:nvPr>
            <p:ph idx="1"/>
          </p:nvPr>
        </p:nvSpPr>
        <p:spPr>
          <a:xfrm>
            <a:off x="228600" y="1144488"/>
            <a:ext cx="8915400" cy="5020816"/>
          </a:xfrm>
        </p:spPr>
        <p:txBody>
          <a:bodyPr/>
          <a:lstStyle/>
          <a:p>
            <a:r>
              <a:rPr lang="en-US" dirty="0">
                <a:solidFill>
                  <a:srgbClr val="0000FF"/>
                </a:solidFill>
              </a:rPr>
              <a:t>Data-centric design </a:t>
            </a:r>
          </a:p>
          <a:p>
            <a:endParaRPr lang="en-US" dirty="0">
              <a:solidFill>
                <a:srgbClr val="0000FF"/>
              </a:solidFill>
            </a:endParaRPr>
          </a:p>
          <a:p>
            <a:r>
              <a:rPr lang="en-US" dirty="0">
                <a:solidFill>
                  <a:srgbClr val="0000FF"/>
                </a:solidFill>
              </a:rPr>
              <a:t>All components intelligent</a:t>
            </a:r>
          </a:p>
          <a:p>
            <a:endParaRPr lang="en-US" dirty="0">
              <a:solidFill>
                <a:srgbClr val="0000FF"/>
              </a:solidFill>
            </a:endParaRPr>
          </a:p>
          <a:p>
            <a:r>
              <a:rPr lang="en-US" dirty="0">
                <a:solidFill>
                  <a:srgbClr val="0000FF"/>
                </a:solidFill>
              </a:rPr>
              <a:t>Good cross-layer communication, expressive interfaces</a:t>
            </a:r>
          </a:p>
          <a:p>
            <a:endParaRPr lang="en-US" dirty="0">
              <a:solidFill>
                <a:srgbClr val="0000FF"/>
              </a:solidFill>
            </a:endParaRPr>
          </a:p>
          <a:p>
            <a:r>
              <a:rPr lang="en-US" dirty="0">
                <a:solidFill>
                  <a:srgbClr val="0000FF"/>
                </a:solidFill>
              </a:rPr>
              <a:t>Better-than-worst-case design</a:t>
            </a:r>
          </a:p>
          <a:p>
            <a:pPr marL="0" indent="0">
              <a:buNone/>
            </a:pPr>
            <a:endParaRPr lang="en-US" dirty="0">
              <a:solidFill>
                <a:srgbClr val="0000FF"/>
              </a:solidFill>
            </a:endParaRPr>
          </a:p>
          <a:p>
            <a:r>
              <a:rPr lang="en-US" dirty="0">
                <a:solidFill>
                  <a:srgbClr val="0000FF"/>
                </a:solidFill>
              </a:rPr>
              <a:t>Heterogeneity</a:t>
            </a:r>
          </a:p>
          <a:p>
            <a:endParaRPr lang="en-US" dirty="0">
              <a:solidFill>
                <a:srgbClr val="0000FF"/>
              </a:solidFill>
            </a:endParaRPr>
          </a:p>
          <a:p>
            <a:r>
              <a:rPr lang="en-US" dirty="0">
                <a:solidFill>
                  <a:srgbClr val="0000FF"/>
                </a:solidFill>
              </a:rPr>
              <a:t>Flexibility, adaptability</a:t>
            </a:r>
          </a:p>
          <a:p>
            <a:endParaRPr lang="en-US" dirty="0">
              <a:solidFill>
                <a:srgbClr val="0000FF"/>
              </a:solidFill>
            </a:endParaRPr>
          </a:p>
          <a:p>
            <a:pPr marL="344487" lvl="1" indent="0">
              <a:buNone/>
            </a:pPr>
            <a:endParaRPr lang="en-US" dirty="0">
              <a:solidFill>
                <a:srgbClr val="0000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207</a:t>
            </a:fld>
            <a:endParaRPr kumimoji="0" lang="en-US" alt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12170504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Concluding Remarks</a:t>
            </a:r>
          </a:p>
        </p:txBody>
      </p:sp>
      <p:sp>
        <p:nvSpPr>
          <p:cNvPr id="3" name="Content Placeholder 2"/>
          <p:cNvSpPr>
            <a:spLocks noGrp="1"/>
          </p:cNvSpPr>
          <p:nvPr>
            <p:ph idx="1"/>
          </p:nvPr>
        </p:nvSpPr>
        <p:spPr>
          <a:xfrm>
            <a:off x="179512" y="908720"/>
            <a:ext cx="8964488" cy="5193723"/>
          </a:xfrm>
        </p:spPr>
        <p:txBody>
          <a:bodyPr/>
          <a:lstStyle/>
          <a:p>
            <a:r>
              <a:rPr lang="en-US" dirty="0"/>
              <a:t>It is time to design </a:t>
            </a:r>
            <a:r>
              <a:rPr lang="en-US" dirty="0">
                <a:solidFill>
                  <a:srgbClr val="FF0000"/>
                </a:solidFill>
              </a:rPr>
              <a:t>principled computing architectures </a:t>
            </a:r>
            <a:r>
              <a:rPr lang="en-US" dirty="0"/>
              <a:t>to achieve the highest </a:t>
            </a:r>
            <a:r>
              <a:rPr lang="en-US" dirty="0">
                <a:solidFill>
                  <a:srgbClr val="0000FF"/>
                </a:solidFill>
              </a:rPr>
              <a:t>security, performance, and efficiency</a:t>
            </a:r>
          </a:p>
          <a:p>
            <a:endParaRPr lang="en-US" sz="1400" dirty="0"/>
          </a:p>
          <a:p>
            <a:r>
              <a:rPr lang="en-US" dirty="0">
                <a:solidFill>
                  <a:srgbClr val="FF0000"/>
                </a:solidFill>
              </a:rPr>
              <a:t>Discover design principles for </a:t>
            </a:r>
            <a:r>
              <a:rPr lang="en-US" dirty="0">
                <a:solidFill>
                  <a:srgbClr val="0000FF"/>
                </a:solidFill>
              </a:rPr>
              <a:t>fundamentally secure and reliable computer architectures</a:t>
            </a:r>
          </a:p>
          <a:p>
            <a:endParaRPr lang="en-US" sz="1400" dirty="0">
              <a:solidFill>
                <a:srgbClr val="FF0000"/>
              </a:solidFill>
            </a:endParaRPr>
          </a:p>
          <a:p>
            <a:r>
              <a:rPr lang="en-US" dirty="0">
                <a:solidFill>
                  <a:srgbClr val="FF0000"/>
                </a:solidFill>
              </a:rPr>
              <a:t>Design complete systems to be balanced and energy-efficient</a:t>
            </a:r>
            <a:r>
              <a:rPr lang="en-US" dirty="0"/>
              <a:t>, i.e., </a:t>
            </a:r>
            <a:r>
              <a:rPr lang="en-US" dirty="0">
                <a:solidFill>
                  <a:srgbClr val="0000FF"/>
                </a:solidFill>
              </a:rPr>
              <a:t>data-centric (or memory-centric) and low-latency</a:t>
            </a:r>
          </a:p>
          <a:p>
            <a:endParaRPr lang="en-US" sz="1400" dirty="0">
              <a:solidFill>
                <a:srgbClr val="0000FF"/>
              </a:solidFill>
            </a:endParaRPr>
          </a:p>
          <a:p>
            <a:r>
              <a:rPr lang="en-US" dirty="0">
                <a:solidFill>
                  <a:srgbClr val="FF0000"/>
                </a:solidFill>
              </a:rPr>
              <a:t>Enable new platforms for genomics, medicine, health</a:t>
            </a:r>
          </a:p>
          <a:p>
            <a:endParaRPr lang="en-US" sz="1400" dirty="0">
              <a:solidFill>
                <a:srgbClr val="0000FF"/>
              </a:solidFill>
            </a:endParaRPr>
          </a:p>
          <a:p>
            <a:r>
              <a:rPr lang="en-US" dirty="0">
                <a:solidFill>
                  <a:srgbClr val="0000FF"/>
                </a:solidFill>
              </a:rPr>
              <a:t>This </a:t>
            </a:r>
            <a:r>
              <a:rPr lang="en-US" dirty="0">
                <a:solidFill>
                  <a:srgbClr val="000000"/>
                </a:solidFill>
              </a:rPr>
              <a:t>can</a:t>
            </a:r>
          </a:p>
          <a:p>
            <a:pPr lvl="1"/>
            <a:r>
              <a:rPr lang="en-US" dirty="0"/>
              <a:t>Lead to </a:t>
            </a:r>
            <a:r>
              <a:rPr lang="en-US" b="1" dirty="0">
                <a:solidFill>
                  <a:schemeClr val="accent2">
                    <a:lumMod val="75000"/>
                  </a:schemeClr>
                </a:solidFill>
              </a:rPr>
              <a:t>orders-of-magnitude </a:t>
            </a:r>
            <a:r>
              <a:rPr lang="en-US" dirty="0"/>
              <a:t>improvements </a:t>
            </a:r>
          </a:p>
          <a:p>
            <a:pPr lvl="1"/>
            <a:r>
              <a:rPr lang="en-US" b="1" dirty="0">
                <a:solidFill>
                  <a:srgbClr val="2C6123"/>
                </a:solidFill>
              </a:rPr>
              <a:t>Enable new applications &amp; computing platforms</a:t>
            </a:r>
          </a:p>
          <a:p>
            <a:pPr lvl="1"/>
            <a:r>
              <a:rPr lang="is-IS" b="1" dirty="0">
                <a:solidFill>
                  <a:srgbClr val="2C6123"/>
                </a:solidFill>
              </a:rPr>
              <a:t>Enable better understanding of nature</a:t>
            </a:r>
          </a:p>
          <a:p>
            <a:pPr lvl="1"/>
            <a:r>
              <a:rPr lang="is-IS" sz="2000" b="1" dirty="0">
                <a:solidFill>
                  <a:srgbClr val="2C6123"/>
                </a:solidFill>
              </a:rPr>
              <a:t>…</a:t>
            </a:r>
            <a:endParaRPr lang="en-US" sz="2000" b="1" dirty="0">
              <a:solidFill>
                <a:srgbClr val="2C6123"/>
              </a:solidFill>
            </a:endParaRPr>
          </a:p>
          <a:p>
            <a:endParaRPr lang="en-US" dirty="0">
              <a:solidFill>
                <a:srgbClr val="0000FF"/>
              </a:solidFill>
            </a:endParaRP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208</a:t>
            </a:fld>
            <a:endParaRPr kumimoji="0" lang="en-US" sz="1600" b="0" i="0" u="none" strike="noStrike" kern="1200" cap="none" spc="0" normalizeH="0" baseline="0" noProof="0" dirty="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1121328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Future is Very Bright</a:t>
            </a:r>
          </a:p>
        </p:txBody>
      </p:sp>
      <p:sp>
        <p:nvSpPr>
          <p:cNvPr id="3" name="Content Placeholder 2"/>
          <p:cNvSpPr>
            <a:spLocks noGrp="1"/>
          </p:cNvSpPr>
          <p:nvPr>
            <p:ph idx="1"/>
          </p:nvPr>
        </p:nvSpPr>
        <p:spPr>
          <a:xfrm>
            <a:off x="228600" y="1115597"/>
            <a:ext cx="8610600" cy="5193723"/>
          </a:xfrm>
        </p:spPr>
        <p:txBody>
          <a:bodyPr/>
          <a:lstStyle/>
          <a:p>
            <a:r>
              <a:rPr lang="en-US" dirty="0">
                <a:solidFill>
                  <a:srgbClr val="2C6123"/>
                </a:solidFill>
              </a:rPr>
              <a:t>Regardless of challenges </a:t>
            </a:r>
          </a:p>
          <a:p>
            <a:pPr lvl="1"/>
            <a:r>
              <a:rPr lang="en-US" dirty="0">
                <a:solidFill>
                  <a:srgbClr val="2C6123"/>
                </a:solidFill>
              </a:rPr>
              <a:t>in underlying technology and overlying problems/requirements </a:t>
            </a:r>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209</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5" name="Text Box 17"/>
          <p:cNvSpPr txBox="1">
            <a:spLocks noChangeArrowheads="1"/>
          </p:cNvSpPr>
          <p:nvPr/>
        </p:nvSpPr>
        <p:spPr bwMode="auto">
          <a:xfrm>
            <a:off x="3501600" y="4338414"/>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6" name="Text Box 18"/>
          <p:cNvSpPr txBox="1">
            <a:spLocks noChangeAspect="1" noChangeArrowheads="1"/>
          </p:cNvSpPr>
          <p:nvPr/>
        </p:nvSpPr>
        <p:spPr bwMode="auto">
          <a:xfrm>
            <a:off x="3501600" y="3966939"/>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7" name="Text Box 19"/>
          <p:cNvSpPr txBox="1">
            <a:spLocks noChangeAspect="1" noChangeArrowheads="1"/>
          </p:cNvSpPr>
          <p:nvPr/>
        </p:nvSpPr>
        <p:spPr bwMode="auto">
          <a:xfrm>
            <a:off x="3498425" y="3302620"/>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8" name="Text Box 20"/>
          <p:cNvSpPr txBox="1">
            <a:spLocks noChangeAspect="1" noChangeArrowheads="1"/>
          </p:cNvSpPr>
          <p:nvPr/>
        </p:nvSpPr>
        <p:spPr bwMode="auto">
          <a:xfrm>
            <a:off x="3498425" y="2931145"/>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9" name="Text Box 21"/>
          <p:cNvSpPr txBox="1">
            <a:spLocks noChangeAspect="1" noChangeArrowheads="1"/>
          </p:cNvSpPr>
          <p:nvPr/>
        </p:nvSpPr>
        <p:spPr bwMode="auto">
          <a:xfrm>
            <a:off x="3498425" y="2564432"/>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10" name="Text Box 22"/>
          <p:cNvSpPr txBox="1">
            <a:spLocks noChangeAspect="1" noChangeArrowheads="1"/>
          </p:cNvSpPr>
          <p:nvPr/>
        </p:nvSpPr>
        <p:spPr bwMode="auto">
          <a:xfrm>
            <a:off x="3501600" y="4711476"/>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endParaRPr>
          </a:p>
        </p:txBody>
      </p:sp>
      <p:sp>
        <p:nvSpPr>
          <p:cNvPr id="11" name="Text Box 23"/>
          <p:cNvSpPr txBox="1">
            <a:spLocks noChangeAspect="1" noChangeArrowheads="1"/>
          </p:cNvSpPr>
          <p:nvPr/>
        </p:nvSpPr>
        <p:spPr bwMode="auto">
          <a:xfrm>
            <a:off x="3501600" y="5082951"/>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12" name="Text Box 24"/>
          <p:cNvSpPr txBox="1">
            <a:spLocks noChangeAspect="1" noChangeArrowheads="1"/>
          </p:cNvSpPr>
          <p:nvPr/>
        </p:nvSpPr>
        <p:spPr bwMode="auto">
          <a:xfrm>
            <a:off x="3501600" y="3644552"/>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13" name="Text Box 23"/>
          <p:cNvSpPr txBox="1">
            <a:spLocks noChangeAspect="1" noChangeArrowheads="1"/>
          </p:cNvSpPr>
          <p:nvPr/>
        </p:nvSpPr>
        <p:spPr bwMode="auto">
          <a:xfrm>
            <a:off x="3503188" y="5438551"/>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14" name="Rounded Rectangle 13"/>
          <p:cNvSpPr>
            <a:spLocks noChangeArrowheads="1"/>
          </p:cNvSpPr>
          <p:nvPr/>
        </p:nvSpPr>
        <p:spPr bwMode="auto">
          <a:xfrm rot="5400000">
            <a:off x="3392996" y="3041612"/>
            <a:ext cx="2232248" cy="2286000"/>
          </a:xfrm>
          <a:prstGeom prst="roundRect">
            <a:avLst>
              <a:gd name="adj" fmla="val 16667"/>
            </a:avLst>
          </a:prstGeom>
          <a:noFill/>
          <a:ln w="4445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Tree>
    <p:extLst>
      <p:ext uri="{BB962C8B-B14F-4D97-AF65-F5344CB8AC3E}">
        <p14:creationId xmlns:p14="http://schemas.microsoft.com/office/powerpoint/2010/main" val="19929102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Collapse of the “Galloping Gertie”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3" name="Picture 2" descr="tacoma-narrows-good-pnmyvzwviiamiq5ash0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000" y="1124744"/>
            <a:ext cx="7874000" cy="5080000"/>
          </a:xfrm>
          <a:prstGeom prst="rect">
            <a:avLst/>
          </a:prstGeom>
        </p:spPr>
      </p:pic>
      <p:sp>
        <p:nvSpPr>
          <p:cNvPr id="5" name="TextBox 4"/>
          <p:cNvSpPr txBox="1"/>
          <p:nvPr/>
        </p:nvSpPr>
        <p:spPr>
          <a:xfrm>
            <a:off x="1590829" y="6495147"/>
            <a:ext cx="74892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AP</a:t>
            </a:r>
          </a:p>
        </p:txBody>
      </p:sp>
      <p:sp>
        <p:nvSpPr>
          <p:cNvPr id="6" name="TextBox 5">
            <a:extLst>
              <a:ext uri="{FF2B5EF4-FFF2-40B4-BE49-F238E27FC236}">
                <a16:creationId xmlns:a16="http://schemas.microsoft.com/office/drawing/2014/main" id="{7BCC3142-DA86-4548-9F28-38A48D1778CE}"/>
              </a:ext>
            </a:extLst>
          </p:cNvPr>
          <p:cNvSpPr txBox="1"/>
          <p:nvPr/>
        </p:nvSpPr>
        <p:spPr>
          <a:xfrm>
            <a:off x="1579967" y="6657907"/>
            <a:ext cx="3280065"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Tahoma"/>
                <a:ea typeface="+mn-ea"/>
                <a:cs typeface="+mn-cs"/>
              </a:rPr>
              <a:t>http://</a:t>
            </a:r>
            <a:r>
              <a:rPr kumimoji="0" lang="en-US" sz="800" b="0" i="0" u="none" strike="noStrike" kern="1200" cap="none" spc="0" normalizeH="0" baseline="0" noProof="0" dirty="0" err="1">
                <a:ln>
                  <a:noFill/>
                </a:ln>
                <a:solidFill>
                  <a:srgbClr val="000000"/>
                </a:solidFill>
                <a:effectLst/>
                <a:uLnTx/>
                <a:uFillTx/>
                <a:latin typeface="Tahoma"/>
                <a:ea typeface="+mn-ea"/>
                <a:cs typeface="+mn-cs"/>
              </a:rPr>
              <a:t>www.wsdot.wa.gov</a:t>
            </a:r>
            <a:r>
              <a:rPr kumimoji="0" lang="en-US" sz="800" b="0" i="0" u="none" strike="noStrike" kern="1200" cap="none" spc="0" normalizeH="0" baseline="0" noProof="0" dirty="0">
                <a:ln>
                  <a:noFill/>
                </a:ln>
                <a:solidFill>
                  <a:srgbClr val="000000"/>
                </a:solidFill>
                <a:effectLst/>
                <a:uLnTx/>
                <a:uFillTx/>
                <a:latin typeface="Tahoma"/>
                <a:ea typeface="+mn-ea"/>
                <a:cs typeface="+mn-cs"/>
              </a:rPr>
              <a:t>/</a:t>
            </a:r>
            <a:r>
              <a:rPr kumimoji="0" lang="en-US" sz="800" b="0" i="0" u="none" strike="noStrike" kern="1200" cap="none" spc="0" normalizeH="0" baseline="0" noProof="0" dirty="0" err="1">
                <a:ln>
                  <a:noFill/>
                </a:ln>
                <a:solidFill>
                  <a:srgbClr val="000000"/>
                </a:solidFill>
                <a:effectLst/>
                <a:uLnTx/>
                <a:uFillTx/>
                <a:latin typeface="Tahoma"/>
                <a:ea typeface="+mn-ea"/>
                <a:cs typeface="+mn-cs"/>
              </a:rPr>
              <a:t>tnbhistory</a:t>
            </a:r>
            <a:r>
              <a:rPr kumimoji="0" lang="en-US" sz="800" b="0" i="0" u="none" strike="noStrike" kern="1200" cap="none" spc="0" normalizeH="0" baseline="0" noProof="0" dirty="0">
                <a:ln>
                  <a:noFill/>
                </a:ln>
                <a:solidFill>
                  <a:srgbClr val="000000"/>
                </a:solidFill>
                <a:effectLst/>
                <a:uLnTx/>
                <a:uFillTx/>
                <a:latin typeface="Tahoma"/>
                <a:ea typeface="+mn-ea"/>
                <a:cs typeface="+mn-cs"/>
              </a:rPr>
              <a:t>/connections/connections3.htm</a:t>
            </a:r>
          </a:p>
        </p:txBody>
      </p:sp>
    </p:spTree>
    <p:extLst>
      <p:ext uri="{BB962C8B-B14F-4D97-AF65-F5344CB8AC3E}">
        <p14:creationId xmlns:p14="http://schemas.microsoft.com/office/powerpoint/2010/main" val="2928348797"/>
      </p:ext>
    </p:extLst>
  </p:cSld>
  <p:clrMapOvr>
    <a:masterClrMapping/>
  </p:clrMapOvr>
  <p:transition/>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800" dirty="0"/>
              <a:t>We Need to Think and Act Across the Stack</a:t>
            </a:r>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210</a:t>
            </a:fld>
            <a:endParaRPr lang="en-US"/>
          </a:p>
        </p:txBody>
      </p:sp>
      <p:sp>
        <p:nvSpPr>
          <p:cNvPr id="5" name="Text Box 17"/>
          <p:cNvSpPr txBox="1">
            <a:spLocks noChangeArrowheads="1"/>
          </p:cNvSpPr>
          <p:nvPr/>
        </p:nvSpPr>
        <p:spPr bwMode="auto">
          <a:xfrm>
            <a:off x="3501600" y="3690342"/>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000000"/>
                </a:solidFill>
                <a:latin typeface="Tahoma" charset="0"/>
              </a:rPr>
              <a:t>Micro-architecture</a:t>
            </a:r>
          </a:p>
        </p:txBody>
      </p:sp>
      <p:sp>
        <p:nvSpPr>
          <p:cNvPr id="6" name="Text Box 18"/>
          <p:cNvSpPr txBox="1">
            <a:spLocks noChangeAspect="1" noChangeArrowheads="1"/>
          </p:cNvSpPr>
          <p:nvPr/>
        </p:nvSpPr>
        <p:spPr bwMode="auto">
          <a:xfrm>
            <a:off x="3501600" y="3318867"/>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000000"/>
                </a:solidFill>
                <a:latin typeface="Tahoma" charset="0"/>
              </a:rPr>
              <a:t>SW/HW Interface</a:t>
            </a:r>
          </a:p>
        </p:txBody>
      </p:sp>
      <p:sp>
        <p:nvSpPr>
          <p:cNvPr id="7" name="Text Box 19"/>
          <p:cNvSpPr txBox="1">
            <a:spLocks noChangeAspect="1" noChangeArrowheads="1"/>
          </p:cNvSpPr>
          <p:nvPr/>
        </p:nvSpPr>
        <p:spPr bwMode="auto">
          <a:xfrm>
            <a:off x="3498425" y="2654548"/>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Program/Language</a:t>
            </a:r>
          </a:p>
        </p:txBody>
      </p:sp>
      <p:sp>
        <p:nvSpPr>
          <p:cNvPr id="8" name="Text Box 20"/>
          <p:cNvSpPr txBox="1">
            <a:spLocks noChangeAspect="1" noChangeArrowheads="1"/>
          </p:cNvSpPr>
          <p:nvPr/>
        </p:nvSpPr>
        <p:spPr bwMode="auto">
          <a:xfrm>
            <a:off x="3498425" y="2283073"/>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Algorithm</a:t>
            </a:r>
          </a:p>
        </p:txBody>
      </p:sp>
      <p:sp>
        <p:nvSpPr>
          <p:cNvPr id="9" name="Text Box 21"/>
          <p:cNvSpPr txBox="1">
            <a:spLocks noChangeAspect="1" noChangeArrowheads="1"/>
          </p:cNvSpPr>
          <p:nvPr/>
        </p:nvSpPr>
        <p:spPr bwMode="auto">
          <a:xfrm>
            <a:off x="3498425" y="1916360"/>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Problem</a:t>
            </a:r>
          </a:p>
        </p:txBody>
      </p:sp>
      <p:sp>
        <p:nvSpPr>
          <p:cNvPr id="10" name="Text Box 22"/>
          <p:cNvSpPr txBox="1">
            <a:spLocks noChangeAspect="1" noChangeArrowheads="1"/>
          </p:cNvSpPr>
          <p:nvPr/>
        </p:nvSpPr>
        <p:spPr bwMode="auto">
          <a:xfrm>
            <a:off x="3501600" y="4063404"/>
            <a:ext cx="2039938" cy="373063"/>
          </a:xfrm>
          <a:prstGeom prst="rect">
            <a:avLst/>
          </a:prstGeom>
          <a:solidFill>
            <a:srgbClr val="00FF00"/>
          </a:solidFill>
          <a:ln w="9525">
            <a:solidFill>
              <a:schemeClr val="tx1"/>
            </a:solidFill>
            <a:miter lim="800000"/>
            <a:headEnd/>
            <a:tailEnd/>
          </a:ln>
        </p:spPr>
        <p:txBody>
          <a:bodyPr wrap="none"/>
          <a:lstStyle/>
          <a:p>
            <a:pPr>
              <a:defRPr/>
            </a:pPr>
            <a:r>
              <a:rPr lang="en-US" sz="1750" dirty="0">
                <a:solidFill>
                  <a:srgbClr val="000000"/>
                </a:solidFill>
                <a:latin typeface="Tahoma" pitchFamily="34" charset="0"/>
                <a:cs typeface="Arial" charset="0"/>
              </a:rPr>
              <a:t>Logic</a:t>
            </a:r>
          </a:p>
          <a:p>
            <a:pPr>
              <a:defRPr/>
            </a:pPr>
            <a:endParaRPr lang="en-US" sz="1750" dirty="0">
              <a:solidFill>
                <a:srgbClr val="000000"/>
              </a:solidFill>
              <a:latin typeface="Tahoma" pitchFamily="34" charset="0"/>
              <a:cs typeface="Arial" charset="0"/>
            </a:endParaRPr>
          </a:p>
        </p:txBody>
      </p:sp>
      <p:sp>
        <p:nvSpPr>
          <p:cNvPr id="11" name="Text Box 23"/>
          <p:cNvSpPr txBox="1">
            <a:spLocks noChangeAspect="1" noChangeArrowheads="1"/>
          </p:cNvSpPr>
          <p:nvPr/>
        </p:nvSpPr>
        <p:spPr bwMode="auto">
          <a:xfrm>
            <a:off x="3501600" y="4434879"/>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Devices</a:t>
            </a:r>
          </a:p>
        </p:txBody>
      </p:sp>
      <p:sp>
        <p:nvSpPr>
          <p:cNvPr id="12" name="Text Box 24"/>
          <p:cNvSpPr txBox="1">
            <a:spLocks noChangeAspect="1" noChangeArrowheads="1"/>
          </p:cNvSpPr>
          <p:nvPr/>
        </p:nvSpPr>
        <p:spPr bwMode="auto">
          <a:xfrm>
            <a:off x="3501600" y="2996480"/>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000000"/>
                </a:solidFill>
                <a:latin typeface="Tahoma" charset="0"/>
              </a:rPr>
              <a:t>System Software</a:t>
            </a:r>
          </a:p>
        </p:txBody>
      </p:sp>
      <p:sp>
        <p:nvSpPr>
          <p:cNvPr id="13" name="Text Box 23"/>
          <p:cNvSpPr txBox="1">
            <a:spLocks noChangeAspect="1" noChangeArrowheads="1"/>
          </p:cNvSpPr>
          <p:nvPr/>
        </p:nvSpPr>
        <p:spPr bwMode="auto">
          <a:xfrm>
            <a:off x="3503188" y="4790479"/>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Electrons</a:t>
            </a:r>
          </a:p>
        </p:txBody>
      </p:sp>
      <p:sp>
        <p:nvSpPr>
          <p:cNvPr id="14" name="Rounded Rectangle 13"/>
          <p:cNvSpPr>
            <a:spLocks noChangeArrowheads="1"/>
          </p:cNvSpPr>
          <p:nvPr/>
        </p:nvSpPr>
        <p:spPr bwMode="auto">
          <a:xfrm rot="5400000">
            <a:off x="3392996" y="2393540"/>
            <a:ext cx="2232248" cy="2286000"/>
          </a:xfrm>
          <a:prstGeom prst="roundRect">
            <a:avLst>
              <a:gd name="adj" fmla="val 16667"/>
            </a:avLst>
          </a:prstGeom>
          <a:noFill/>
          <a:ln w="4445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0000FF"/>
              </a:solidFill>
              <a:latin typeface="Tahoma"/>
            </a:endParaRPr>
          </a:p>
        </p:txBody>
      </p:sp>
    </p:spTree>
    <p:extLst>
      <p:ext uri="{BB962C8B-B14F-4D97-AF65-F5344CB8AC3E}">
        <p14:creationId xmlns:p14="http://schemas.microsoft.com/office/powerpoint/2010/main" val="1977573464"/>
      </p:ext>
    </p:extLst>
  </p:cSld>
  <p:clrMapOvr>
    <a:masterClrMapping/>
  </p:clrMapOvr>
  <p:transition/>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a:solidFill>
                  <a:srgbClr val="0000FF"/>
                </a:solidFill>
              </a:rPr>
              <a:t>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30 January 2019</a:t>
            </a:r>
          </a:p>
          <a:p>
            <a:r>
              <a:rPr lang="en-US" sz="2200" dirty="0"/>
              <a:t>UT Austin ECE Colloquium</a:t>
            </a:r>
          </a:p>
          <a:p>
            <a:endParaRPr lang="en-US" sz="2200" dirty="0"/>
          </a:p>
          <a:p>
            <a:pPr algn="l"/>
            <a:endParaRPr lang="en-US" sz="2200" dirty="0"/>
          </a:p>
        </p:txBody>
      </p:sp>
      <p:pic>
        <p:nvPicPr>
          <p:cNvPr id="7" name="Picture 6" descr="safari.png"/>
          <p:cNvPicPr>
            <a:picLocks noChangeAspect="1"/>
          </p:cNvPicPr>
          <p:nvPr/>
        </p:nvPicPr>
        <p:blipFill>
          <a:blip r:embed="rId5" cstate="print"/>
          <a:stretch>
            <a:fillRect/>
          </a:stretch>
        </p:blipFill>
        <p:spPr>
          <a:xfrm>
            <a:off x="216024" y="5949280"/>
            <a:ext cx="1745138" cy="504938"/>
          </a:xfrm>
          <a:prstGeom prst="rect">
            <a:avLst/>
          </a:prstGeom>
        </p:spPr>
      </p:pic>
      <p:pic>
        <p:nvPicPr>
          <p:cNvPr id="10" name="Picture 2" descr="ETH Zurich short logo, black"/>
          <p:cNvPicPr>
            <a:picLocks noChangeAspect="1" noChangeArrowheads="1"/>
          </p:cNvPicPr>
          <p:nvPr/>
        </p:nvPicPr>
        <p:blipFill rotWithShape="1">
          <a:blip r:embed="rId6">
            <a:extLst>
              <a:ext uri="{28A0092B-C50C-407E-A947-70E740481C1C}">
                <a14:useLocalDpi xmlns:a14="http://schemas.microsoft.com/office/drawing/2010/main" val="0"/>
              </a:ext>
            </a:extLst>
          </a:blip>
          <a:srcRect l="6982" t="19970" r="7940" b="18111"/>
          <a:stretch/>
        </p:blipFill>
        <p:spPr bwMode="auto">
          <a:xfrm>
            <a:off x="3261625" y="5805264"/>
            <a:ext cx="2750535" cy="783754"/>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7" descr="Burgundy_CMU_JPG_Logo.jpg">
            <a:extLst>
              <a:ext uri="{FF2B5EF4-FFF2-40B4-BE49-F238E27FC236}">
                <a16:creationId xmlns:a16="http://schemas.microsoft.com/office/drawing/2014/main" id="{FDEF4BF8-4C42-2C48-ACA7-CAA3C1B63EDB}"/>
              </a:ext>
            </a:extLst>
          </p:cNvPr>
          <p:cNvPicPr>
            <a:picLocks noChangeAspect="1"/>
          </p:cNvPicPr>
          <p:nvPr/>
        </p:nvPicPr>
        <p:blipFill>
          <a:blip r:embed="rId7" cstate="print"/>
          <a:stretch>
            <a:fillRect/>
          </a:stretch>
        </p:blipFill>
        <p:spPr>
          <a:xfrm>
            <a:off x="6478027" y="5805264"/>
            <a:ext cx="2532185" cy="914400"/>
          </a:xfrm>
          <a:prstGeom prst="rect">
            <a:avLst/>
          </a:prstGeom>
        </p:spPr>
      </p:pic>
      <p:sp>
        <p:nvSpPr>
          <p:cNvPr id="9" name="Title 1">
            <a:extLst>
              <a:ext uri="{FF2B5EF4-FFF2-40B4-BE49-F238E27FC236}">
                <a16:creationId xmlns:a16="http://schemas.microsoft.com/office/drawing/2014/main" id="{15CA9D79-CEFA-314A-A520-56C749C99340}"/>
              </a:ext>
            </a:extLst>
          </p:cNvPr>
          <p:cNvSpPr>
            <a:spLocks noGrp="1"/>
          </p:cNvSpPr>
          <p:nvPr>
            <p:ph type="ctrTitle"/>
          </p:nvPr>
        </p:nvSpPr>
        <p:spPr>
          <a:xfrm>
            <a:off x="395536" y="1515616"/>
            <a:ext cx="8382000" cy="2201416"/>
          </a:xfrm>
        </p:spPr>
        <p:txBody>
          <a:bodyPr>
            <a:normAutofit fontScale="90000"/>
          </a:bodyPr>
          <a:lstStyle/>
          <a:p>
            <a:pPr algn="ctr"/>
            <a:r>
              <a:rPr lang="en-US" sz="4900" b="1" dirty="0"/>
              <a:t>Future Computing Architectures</a:t>
            </a:r>
            <a:br>
              <a:rPr lang="en-US" sz="4400" b="1" dirty="0"/>
            </a:br>
            <a:br>
              <a:rPr lang="en-US" sz="1300" dirty="0"/>
            </a:br>
            <a:r>
              <a:rPr lang="en-US" sz="4400" dirty="0"/>
              <a:t>Challenges and Opportunities</a:t>
            </a:r>
            <a:br>
              <a:rPr lang="en-US" sz="4400" dirty="0"/>
            </a:br>
            <a:endParaRPr lang="en-US" sz="3800" dirty="0">
              <a:solidFill>
                <a:srgbClr val="FF0000"/>
              </a:solidFill>
            </a:endParaRPr>
          </a:p>
        </p:txBody>
      </p:sp>
    </p:spTree>
    <p:extLst>
      <p:ext uri="{BB962C8B-B14F-4D97-AF65-F5344CB8AC3E}">
        <p14:creationId xmlns:p14="http://schemas.microsoft.com/office/powerpoint/2010/main" val="3467529295"/>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Acknowledgments</a:t>
            </a:r>
          </a:p>
        </p:txBody>
      </p:sp>
      <p:sp>
        <p:nvSpPr>
          <p:cNvPr id="3" name="Content Placeholder 2"/>
          <p:cNvSpPr>
            <a:spLocks noGrp="1"/>
          </p:cNvSpPr>
          <p:nvPr>
            <p:ph idx="1"/>
          </p:nvPr>
        </p:nvSpPr>
        <p:spPr>
          <a:xfrm>
            <a:off x="228600" y="1187605"/>
            <a:ext cx="8610600" cy="5193723"/>
          </a:xfrm>
        </p:spPr>
        <p:txBody>
          <a:bodyPr/>
          <a:lstStyle/>
          <a:p>
            <a:r>
              <a:rPr lang="en-US" dirty="0">
                <a:solidFill>
                  <a:srgbClr val="0000FF"/>
                </a:solidFill>
              </a:rPr>
              <a:t>My current and past students and postdocs</a:t>
            </a:r>
          </a:p>
          <a:p>
            <a:pPr lvl="1"/>
            <a:r>
              <a:rPr lang="en-US" sz="2100" dirty="0" err="1"/>
              <a:t>Rachata</a:t>
            </a:r>
            <a:r>
              <a:rPr lang="en-US" sz="2100" dirty="0"/>
              <a:t> </a:t>
            </a:r>
            <a:r>
              <a:rPr lang="en-US" sz="2100" dirty="0" err="1"/>
              <a:t>Ausavarungnirun</a:t>
            </a:r>
            <a:r>
              <a:rPr lang="en-US" sz="2100" dirty="0"/>
              <a:t>, Abhishek </a:t>
            </a:r>
            <a:r>
              <a:rPr lang="en-US" sz="2100" dirty="0" err="1"/>
              <a:t>Bhowmick</a:t>
            </a:r>
            <a:r>
              <a:rPr lang="en-US" sz="2100" dirty="0"/>
              <a:t>, </a:t>
            </a:r>
            <a:r>
              <a:rPr lang="en-US" sz="2100" dirty="0" err="1"/>
              <a:t>Amirali</a:t>
            </a:r>
            <a:r>
              <a:rPr lang="en-US" sz="2100" dirty="0"/>
              <a:t> </a:t>
            </a:r>
            <a:r>
              <a:rPr lang="en-US" sz="2100" dirty="0" err="1"/>
              <a:t>Boroumand</a:t>
            </a:r>
            <a:r>
              <a:rPr lang="en-US" sz="2100" dirty="0"/>
              <a:t>, </a:t>
            </a:r>
            <a:r>
              <a:rPr lang="en-US" sz="2100" dirty="0" err="1"/>
              <a:t>Rui</a:t>
            </a:r>
            <a:r>
              <a:rPr lang="en-US" sz="2100" dirty="0"/>
              <a:t> </a:t>
            </a:r>
            <a:r>
              <a:rPr lang="en-US" sz="2100" dirty="0" err="1"/>
              <a:t>Cai</a:t>
            </a:r>
            <a:r>
              <a:rPr lang="en-US" sz="2100" dirty="0"/>
              <a:t>, Yu </a:t>
            </a:r>
            <a:r>
              <a:rPr lang="en-US" sz="2100" dirty="0" err="1"/>
              <a:t>Cai</a:t>
            </a:r>
            <a:r>
              <a:rPr lang="en-US" sz="2100" dirty="0"/>
              <a:t>, Kevin Chang, </a:t>
            </a:r>
            <a:r>
              <a:rPr lang="en-US" sz="2100" dirty="0" err="1"/>
              <a:t>Saugata</a:t>
            </a:r>
            <a:r>
              <a:rPr lang="en-US" sz="2100" dirty="0"/>
              <a:t> </a:t>
            </a:r>
            <a:r>
              <a:rPr lang="en-US" sz="2100" dirty="0" err="1"/>
              <a:t>Ghose</a:t>
            </a:r>
            <a:r>
              <a:rPr lang="en-US" sz="2100" dirty="0"/>
              <a:t>, Kevin Hsieh, Tyler </a:t>
            </a:r>
            <a:r>
              <a:rPr lang="en-US" sz="2100" dirty="0" err="1"/>
              <a:t>Huberty</a:t>
            </a:r>
            <a:r>
              <a:rPr lang="en-US" sz="2100" dirty="0"/>
              <a:t>, Ben </a:t>
            </a:r>
            <a:r>
              <a:rPr lang="en-US" sz="2100" dirty="0" err="1"/>
              <a:t>Jaiyen</a:t>
            </a:r>
            <a:r>
              <a:rPr lang="en-US" sz="2100" dirty="0"/>
              <a:t>, Samira Khan, </a:t>
            </a:r>
            <a:r>
              <a:rPr lang="en-US" sz="2100" dirty="0" err="1"/>
              <a:t>Jeremie</a:t>
            </a:r>
            <a:r>
              <a:rPr lang="en-US" sz="2100" dirty="0"/>
              <a:t> Kim, Yoongu Kim, Yang Li, Jamie Liu, Lavanya Subramanian, Donghyuk Lee, </a:t>
            </a:r>
            <a:r>
              <a:rPr lang="en-US" sz="2100" dirty="0" err="1"/>
              <a:t>Yixin</a:t>
            </a:r>
            <a:r>
              <a:rPr lang="en-US" sz="2100" dirty="0"/>
              <a:t> </a:t>
            </a:r>
            <a:r>
              <a:rPr lang="en-US" sz="2100" dirty="0" err="1"/>
              <a:t>Luo</a:t>
            </a:r>
            <a:r>
              <a:rPr lang="en-US" sz="2100" dirty="0"/>
              <a:t>, Justin Meza, Gennady </a:t>
            </a:r>
            <a:r>
              <a:rPr lang="en-US" sz="2100" dirty="0" err="1"/>
              <a:t>Pekhimenko</a:t>
            </a:r>
            <a:r>
              <a:rPr lang="en-US" sz="2100" dirty="0"/>
              <a:t>, Vivek Seshadri, Lavanya Subramanian, </a:t>
            </a:r>
            <a:r>
              <a:rPr lang="en-US" sz="2100" dirty="0" err="1"/>
              <a:t>Nandita</a:t>
            </a:r>
            <a:r>
              <a:rPr lang="en-US" sz="2100" dirty="0"/>
              <a:t> </a:t>
            </a:r>
            <a:r>
              <a:rPr lang="en-US" sz="2100" dirty="0" err="1"/>
              <a:t>Vijaykumar</a:t>
            </a:r>
            <a:r>
              <a:rPr lang="en-US" sz="2100" dirty="0"/>
              <a:t>, </a:t>
            </a:r>
            <a:r>
              <a:rPr lang="en-US" sz="2100" dirty="0" err="1"/>
              <a:t>HanBin</a:t>
            </a:r>
            <a:r>
              <a:rPr lang="en-US" sz="2100" dirty="0"/>
              <a:t> Yoon, </a:t>
            </a:r>
            <a:r>
              <a:rPr lang="en-US" sz="2100" dirty="0" err="1"/>
              <a:t>Jishen</a:t>
            </a:r>
            <a:r>
              <a:rPr lang="en-US" sz="2100" dirty="0"/>
              <a:t> Zhao, …</a:t>
            </a:r>
          </a:p>
          <a:p>
            <a:endParaRPr lang="en-US" sz="400" dirty="0"/>
          </a:p>
          <a:p>
            <a:endParaRPr lang="en-US" sz="400" dirty="0"/>
          </a:p>
          <a:p>
            <a:endParaRPr lang="en-US" sz="400" dirty="0"/>
          </a:p>
          <a:p>
            <a:r>
              <a:rPr lang="en-US" dirty="0">
                <a:solidFill>
                  <a:srgbClr val="0000FF"/>
                </a:solidFill>
              </a:rPr>
              <a:t>My collaborators</a:t>
            </a:r>
          </a:p>
          <a:p>
            <a:pPr lvl="1"/>
            <a:r>
              <a:rPr lang="en-US" sz="2100" dirty="0"/>
              <a:t>Can Alkan, Chita Das, Phil Gibbons, </a:t>
            </a:r>
            <a:r>
              <a:rPr lang="en-US" sz="2100" dirty="0" err="1"/>
              <a:t>Sriram</a:t>
            </a:r>
            <a:r>
              <a:rPr lang="en-US" sz="2100" dirty="0"/>
              <a:t> </a:t>
            </a:r>
            <a:r>
              <a:rPr lang="en-US" sz="2100" dirty="0" err="1"/>
              <a:t>Govindan</a:t>
            </a:r>
            <a:r>
              <a:rPr lang="en-US" sz="2100" dirty="0"/>
              <a:t>, Norm </a:t>
            </a:r>
            <a:r>
              <a:rPr lang="en-US" sz="2100" dirty="0" err="1"/>
              <a:t>Jouppi</a:t>
            </a:r>
            <a:r>
              <a:rPr lang="en-US" sz="2100" dirty="0"/>
              <a:t>, </a:t>
            </a:r>
            <a:r>
              <a:rPr lang="en-US" sz="2100" dirty="0" err="1"/>
              <a:t>Mahmut</a:t>
            </a:r>
            <a:r>
              <a:rPr lang="en-US" sz="2100" dirty="0"/>
              <a:t> </a:t>
            </a:r>
            <a:r>
              <a:rPr lang="en-US" sz="2100" dirty="0" err="1"/>
              <a:t>Kandemir</a:t>
            </a:r>
            <a:r>
              <a:rPr lang="en-US" sz="2100" dirty="0"/>
              <a:t>, Mike </a:t>
            </a:r>
            <a:r>
              <a:rPr lang="en-US" sz="2100" dirty="0" err="1"/>
              <a:t>Kozuch</a:t>
            </a:r>
            <a:r>
              <a:rPr lang="en-US" sz="2100" dirty="0"/>
              <a:t>, </a:t>
            </a:r>
            <a:r>
              <a:rPr lang="en-US" sz="2100" dirty="0" err="1"/>
              <a:t>Konrad</a:t>
            </a:r>
            <a:r>
              <a:rPr lang="en-US" sz="2100" dirty="0"/>
              <a:t> Lai, Ken Mai, Todd Mowry, Yale </a:t>
            </a:r>
            <a:r>
              <a:rPr lang="en-US" sz="2100" dirty="0" err="1"/>
              <a:t>Patt</a:t>
            </a:r>
            <a:r>
              <a:rPr lang="en-US" sz="2100" dirty="0"/>
              <a:t>, </a:t>
            </a:r>
            <a:r>
              <a:rPr lang="en-US" sz="2100" dirty="0" err="1"/>
              <a:t>Moinuddin</a:t>
            </a:r>
            <a:r>
              <a:rPr lang="en-US" sz="2100" dirty="0"/>
              <a:t> </a:t>
            </a:r>
            <a:r>
              <a:rPr lang="en-US" sz="2100" dirty="0" err="1"/>
              <a:t>Qureshi</a:t>
            </a:r>
            <a:r>
              <a:rPr lang="en-US" sz="2100" dirty="0"/>
              <a:t>, Partha Ranganathan, </a:t>
            </a:r>
            <a:r>
              <a:rPr lang="en-US" sz="2100" dirty="0" err="1"/>
              <a:t>Bikash</a:t>
            </a:r>
            <a:r>
              <a:rPr lang="en-US" sz="2100" dirty="0"/>
              <a:t> Sharma, </a:t>
            </a:r>
            <a:r>
              <a:rPr lang="en-US" sz="2100" dirty="0" err="1"/>
              <a:t>Kushagra</a:t>
            </a:r>
            <a:r>
              <a:rPr lang="en-US" sz="2100" dirty="0"/>
              <a:t> </a:t>
            </a:r>
            <a:r>
              <a:rPr lang="en-US" sz="2100" dirty="0" err="1"/>
              <a:t>Vaid</a:t>
            </a:r>
            <a:r>
              <a:rPr lang="en-US" sz="2100" dirty="0"/>
              <a:t>, Chris Wilkerson, …</a:t>
            </a:r>
          </a:p>
        </p:txBody>
      </p:sp>
      <p:sp>
        <p:nvSpPr>
          <p:cNvPr id="4" name="Slide Number Placeholder 3"/>
          <p:cNvSpPr>
            <a:spLocks noGrp="1"/>
          </p:cNvSpPr>
          <p:nvPr>
            <p:ph type="sldNum" sz="quarter" idx="11"/>
          </p:nvPr>
        </p:nvSpPr>
        <p:spPr/>
        <p:txBody>
          <a:bodyPr/>
          <a:lstStyle/>
          <a:p>
            <a:fld id="{27F28456-B93E-5440-A8F9-7EDDF5DA4557}" type="slidenum">
              <a:rPr lang="en-US" smtClean="0">
                <a:solidFill>
                  <a:srgbClr val="000000"/>
                </a:solidFill>
              </a:rPr>
              <a:pPr/>
              <a:t>212</a:t>
            </a:fld>
            <a:endParaRPr lang="en-US">
              <a:solidFill>
                <a:srgbClr val="000000"/>
              </a:solidFill>
            </a:endParaRPr>
          </a:p>
        </p:txBody>
      </p:sp>
    </p:spTree>
    <p:extLst>
      <p:ext uri="{BB962C8B-B14F-4D97-AF65-F5344CB8AC3E}">
        <p14:creationId xmlns:p14="http://schemas.microsoft.com/office/powerpoint/2010/main" val="1033300965"/>
      </p:ext>
    </p:extLst>
  </p:cSld>
  <p:clrMapOvr>
    <a:masterClrMapping/>
  </p:clrMapOvr>
  <p:transition/>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Funding Acknowledgments</a:t>
            </a:r>
          </a:p>
        </p:txBody>
      </p:sp>
      <p:sp>
        <p:nvSpPr>
          <p:cNvPr id="3" name="Content Placeholder 2"/>
          <p:cNvSpPr>
            <a:spLocks noGrp="1"/>
          </p:cNvSpPr>
          <p:nvPr>
            <p:ph idx="1"/>
          </p:nvPr>
        </p:nvSpPr>
        <p:spPr/>
        <p:txBody>
          <a:bodyPr/>
          <a:lstStyle/>
          <a:p>
            <a:r>
              <a:rPr lang="en-US" dirty="0"/>
              <a:t>NSF</a:t>
            </a:r>
          </a:p>
          <a:p>
            <a:r>
              <a:rPr lang="en-US" dirty="0"/>
              <a:t>GSRC</a:t>
            </a:r>
          </a:p>
          <a:p>
            <a:r>
              <a:rPr lang="en-US" dirty="0"/>
              <a:t>SRC</a:t>
            </a:r>
          </a:p>
          <a:p>
            <a:r>
              <a:rPr lang="en-US" dirty="0" err="1"/>
              <a:t>CyLab</a:t>
            </a:r>
            <a:endParaRPr lang="en-US" dirty="0"/>
          </a:p>
          <a:p>
            <a:r>
              <a:rPr lang="en-US" dirty="0"/>
              <a:t>Alibaba, AMD, Google, Facebook, HP Labs, Huawei, IBM, Intel, Microsoft, Nvidia, Oracle, Qualcomm, Rambus, Samsung, Seagate, VMware</a:t>
            </a:r>
          </a:p>
        </p:txBody>
      </p:sp>
      <p:sp>
        <p:nvSpPr>
          <p:cNvPr id="4" name="Slide Number Placeholder 3"/>
          <p:cNvSpPr>
            <a:spLocks noGrp="1"/>
          </p:cNvSpPr>
          <p:nvPr>
            <p:ph type="sldNum" sz="quarter" idx="11"/>
          </p:nvPr>
        </p:nvSpPr>
        <p:spPr/>
        <p:txBody>
          <a:bodyPr/>
          <a:lstStyle/>
          <a:p>
            <a:fld id="{27F28456-B93E-5440-A8F9-7EDDF5DA4557}" type="slidenum">
              <a:rPr lang="en-US" smtClean="0">
                <a:solidFill>
                  <a:srgbClr val="000000"/>
                </a:solidFill>
              </a:rPr>
              <a:pPr/>
              <a:t>213</a:t>
            </a:fld>
            <a:endParaRPr lang="en-US">
              <a:solidFill>
                <a:srgbClr val="000000"/>
              </a:solidFill>
            </a:endParaRPr>
          </a:p>
        </p:txBody>
      </p:sp>
    </p:spTree>
    <p:extLst>
      <p:ext uri="{BB962C8B-B14F-4D97-AF65-F5344CB8AC3E}">
        <p14:creationId xmlns:p14="http://schemas.microsoft.com/office/powerpoint/2010/main" val="2136549113"/>
      </p:ext>
    </p:extLst>
  </p:cSld>
  <p:clrMapOvr>
    <a:masterClrMapping/>
  </p:clrMapOvr>
  <p:transition/>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833563"/>
            <a:ext cx="8428037" cy="822325"/>
          </a:xfrm>
        </p:spPr>
        <p:txBody>
          <a:bodyPr/>
          <a:lstStyle/>
          <a:p>
            <a:pPr algn="ctr" eaLnBrk="1" hangingPunct="1"/>
            <a:r>
              <a:rPr lang="en-US" sz="4000" dirty="0">
                <a:latin typeface="Garamond" charset="0"/>
              </a:rPr>
              <a:t>Readings, Videos, Reference Materials</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3832091693"/>
      </p:ext>
    </p:extLst>
  </p:cSld>
  <p:clrMapOvr>
    <a:masterClrMapping/>
  </p:clrMapOvr>
  <p:transition/>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Accelerated Memory Course (~6.5 hours)</a:t>
            </a:r>
          </a:p>
        </p:txBody>
      </p:sp>
      <p:sp>
        <p:nvSpPr>
          <p:cNvPr id="3" name="Content Placeholder 2"/>
          <p:cNvSpPr>
            <a:spLocks noGrp="1"/>
          </p:cNvSpPr>
          <p:nvPr>
            <p:ph idx="1"/>
          </p:nvPr>
        </p:nvSpPr>
        <p:spPr>
          <a:xfrm>
            <a:off x="228600" y="1124744"/>
            <a:ext cx="8610600" cy="5123656"/>
          </a:xfrm>
        </p:spPr>
        <p:txBody>
          <a:bodyPr/>
          <a:lstStyle/>
          <a:p>
            <a:r>
              <a:rPr lang="en-US" dirty="0">
                <a:solidFill>
                  <a:srgbClr val="0000FF"/>
                </a:solidFill>
              </a:rPr>
              <a:t>ACACES 2018 </a:t>
            </a:r>
          </a:p>
          <a:p>
            <a:pPr lvl="1"/>
            <a:r>
              <a:rPr lang="en-US" dirty="0"/>
              <a:t>Memory Systems and Memory-Centric Computing Systems</a:t>
            </a:r>
          </a:p>
          <a:p>
            <a:pPr lvl="1"/>
            <a:r>
              <a:rPr lang="en-US" dirty="0"/>
              <a:t>Taught by Onur Mutlu July 9-13, 2018</a:t>
            </a:r>
          </a:p>
          <a:p>
            <a:pPr lvl="1"/>
            <a:r>
              <a:rPr lang="en-US" dirty="0"/>
              <a:t>~6.5 hours of lectures</a:t>
            </a:r>
          </a:p>
          <a:p>
            <a:endParaRPr lang="en-US" dirty="0">
              <a:solidFill>
                <a:srgbClr val="0000FF"/>
              </a:solidFill>
            </a:endParaRPr>
          </a:p>
          <a:p>
            <a:r>
              <a:rPr lang="en-US" dirty="0">
                <a:solidFill>
                  <a:srgbClr val="0000FF"/>
                </a:solidFill>
              </a:rPr>
              <a:t>Website for the Course including Videos, Slides, Papers</a:t>
            </a:r>
          </a:p>
          <a:p>
            <a:pPr lvl="1"/>
            <a:r>
              <a:rPr lang="en-US" dirty="0">
                <a:hlinkClick r:id="rId2"/>
              </a:rPr>
              <a:t>https://people.inf.ethz.ch/omutlu/acaces2018.html</a:t>
            </a:r>
            <a:r>
              <a:rPr lang="en-US" dirty="0"/>
              <a:t> </a:t>
            </a:r>
          </a:p>
          <a:p>
            <a:pPr lvl="1"/>
            <a:r>
              <a:rPr lang="en-US" dirty="0">
                <a:hlinkClick r:id="rId3"/>
              </a:rPr>
              <a:t>https://www.youtube.com/playlist?list=PL5Q2soXY2Zi-HXxomthrpDpMJm05P6J9x</a:t>
            </a:r>
            <a:r>
              <a:rPr lang="en-US" dirty="0"/>
              <a:t> </a:t>
            </a:r>
          </a:p>
          <a:p>
            <a:pPr lvl="1"/>
            <a:endParaRPr lang="en-US" dirty="0">
              <a:hlinkClick r:id="rId4"/>
            </a:endParaRPr>
          </a:p>
          <a:p>
            <a:r>
              <a:rPr lang="en-US" dirty="0">
                <a:solidFill>
                  <a:srgbClr val="0000FF"/>
                </a:solidFill>
              </a:rPr>
              <a:t>All Papers are at:</a:t>
            </a:r>
          </a:p>
          <a:p>
            <a:pPr lvl="1"/>
            <a:r>
              <a:rPr lang="en-US" dirty="0">
                <a:hlinkClick r:id="rId4"/>
              </a:rPr>
              <a:t>https://people.inf.ethz.ch/omutlu/projects.htm</a:t>
            </a:r>
            <a:r>
              <a:rPr lang="en-US" dirty="0"/>
              <a:t> </a:t>
            </a:r>
          </a:p>
          <a:p>
            <a:pPr lvl="1"/>
            <a:r>
              <a:rPr lang="en-US" dirty="0"/>
              <a:t>Final lecture notes and readings (for all topics)</a:t>
            </a:r>
          </a:p>
          <a:p>
            <a:endParaRPr lang="en-US" dirty="0">
              <a:solidFill>
                <a:srgbClr val="0000FF"/>
              </a:solidFill>
            </a:endParaRPr>
          </a:p>
          <a:p>
            <a:pPr lvl="1"/>
            <a:endParaRPr lang="en-US" dirty="0"/>
          </a:p>
          <a:p>
            <a:pPr lvl="1"/>
            <a:endParaRPr lang="en-US" dirty="0"/>
          </a:p>
          <a:p>
            <a:pPr lvl="1"/>
            <a:endParaRPr lang="en-US" dirty="0"/>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024"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024" rtl="0" eaLnBrk="1" fontAlgn="auto" latinLnBrk="0" hangingPunct="1">
                <a:lnSpc>
                  <a:spcPct val="100000"/>
                </a:lnSpc>
                <a:spcBef>
                  <a:spcPts val="0"/>
                </a:spcBef>
                <a:spcAft>
                  <a:spcPts val="0"/>
                </a:spcAft>
                <a:buClrTx/>
                <a:buSzTx/>
                <a:buFontTx/>
                <a:buNone/>
                <a:tabLst/>
                <a:defRPr/>
              </a:pPr>
              <a:t>215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756188417"/>
      </p:ext>
    </p:extLst>
  </p:cSld>
  <p:clrMapOvr>
    <a:masterClrMapping/>
  </p:clrMapOvr>
  <p:transition/>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Reference Overview Paper I</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r>
              <a:rPr lang="en-US" sz="1700" dirty="0"/>
              <a:t>Saugata Ghose, Kevin Hsieh, Amirali Boroumand, </a:t>
            </a:r>
            <a:r>
              <a:rPr lang="en-US" sz="1700" dirty="0" err="1"/>
              <a:t>Rachata</a:t>
            </a:r>
            <a:r>
              <a:rPr lang="en-US" sz="1700" dirty="0"/>
              <a:t> </a:t>
            </a:r>
            <a:r>
              <a:rPr lang="en-US" sz="1700" dirty="0" err="1"/>
              <a:t>Ausavarungnirun</a:t>
            </a:r>
            <a:r>
              <a:rPr lang="en-US" sz="1700" dirty="0"/>
              <a:t>, Onur Mutlu,</a:t>
            </a:r>
            <a:br>
              <a:rPr lang="en-US" sz="1700" dirty="0"/>
            </a:br>
            <a:r>
              <a:rPr lang="en-US" sz="1700" b="1" dirty="0">
                <a:hlinkClick r:id="rId2"/>
              </a:rPr>
              <a:t>"Enabling the Adoption of Processing-in-Memory: Challenges, Mechanisms, Future Research Directions"</a:t>
            </a:r>
            <a:r>
              <a:rPr lang="en-US" sz="1700" dirty="0"/>
              <a:t> </a:t>
            </a:r>
            <a:br>
              <a:rPr lang="en-US" sz="1700" dirty="0"/>
            </a:br>
            <a:r>
              <a:rPr lang="en-US" sz="1700" i="1" dirty="0"/>
              <a:t>Invited Book Chapter</a:t>
            </a:r>
            <a:r>
              <a:rPr lang="en-US" sz="1700" dirty="0"/>
              <a:t>, to appear in 2018. </a:t>
            </a:r>
            <a:br>
              <a:rPr lang="en-US" sz="1700" dirty="0"/>
            </a:br>
            <a:r>
              <a:rPr lang="en-US" sz="1700" dirty="0"/>
              <a:t>[</a:t>
            </a:r>
            <a:r>
              <a:rPr lang="en-US" sz="1700" dirty="0">
                <a:hlinkClick r:id="rId3"/>
              </a:rPr>
              <a:t>Preliminary arxiv.org version</a:t>
            </a:r>
            <a:r>
              <a:rPr lang="en-US" sz="1700" dirty="0"/>
              <a:t>]</a:t>
            </a:r>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53AD2022-F9DE-D14F-A45A-D41DA60EB21E}"/>
              </a:ext>
            </a:extLst>
          </p:cNvPr>
          <p:cNvPicPr>
            <a:picLocks noChangeAspect="1"/>
          </p:cNvPicPr>
          <p:nvPr/>
        </p:nvPicPr>
        <p:blipFill>
          <a:blip r:embed="rId4"/>
          <a:stretch>
            <a:fillRect/>
          </a:stretch>
        </p:blipFill>
        <p:spPr>
          <a:xfrm>
            <a:off x="337560" y="980728"/>
            <a:ext cx="8589976" cy="3366925"/>
          </a:xfrm>
          <a:prstGeom prst="rect">
            <a:avLst/>
          </a:prstGeom>
        </p:spPr>
      </p:pic>
      <p:sp>
        <p:nvSpPr>
          <p:cNvPr id="5" name="TextBox 4">
            <a:extLst>
              <a:ext uri="{FF2B5EF4-FFF2-40B4-BE49-F238E27FC236}">
                <a16:creationId xmlns:a16="http://schemas.microsoft.com/office/drawing/2014/main" id="{FFA0A5EF-3A3C-1949-B5F9-3039EB9E1909}"/>
              </a:ext>
            </a:extLst>
          </p:cNvPr>
          <p:cNvSpPr txBox="1"/>
          <p:nvPr/>
        </p:nvSpPr>
        <p:spPr>
          <a:xfrm>
            <a:off x="2483768" y="6381328"/>
            <a:ext cx="474200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hlinkClick r:id="rId3"/>
              </a:rPr>
              <a:t>https://arxiv.org/pdf/1802.00320.pdf</a:t>
            </a:r>
            <a:r>
              <a:rPr kumimoji="0" lang="en-US" sz="1800" b="1" i="0" u="none" strike="noStrike" kern="1200" cap="none" spc="0" normalizeH="0" baseline="0" noProof="0" dirty="0">
                <a:ln>
                  <a:noFill/>
                </a:ln>
                <a:solidFill>
                  <a:srgbClr val="000000"/>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13239499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 Overview Paper II</a:t>
            </a:r>
          </a:p>
        </p:txBody>
      </p:sp>
      <p:sp>
        <p:nvSpPr>
          <p:cNvPr id="3" name="Content Placeholder 2"/>
          <p:cNvSpPr>
            <a:spLocks noGrp="1"/>
          </p:cNvSpPr>
          <p:nvPr>
            <p:ph idx="1"/>
          </p:nvPr>
        </p:nvSpPr>
        <p:spPr/>
        <p:txBody>
          <a:bodyPr/>
          <a:lstStyle/>
          <a:p>
            <a:r>
              <a:rPr lang="en-US" dirty="0"/>
              <a:t>Onur Mutlu and Lavanya Subramanian,</a:t>
            </a:r>
            <a:br>
              <a:rPr lang="en-US" dirty="0"/>
            </a:br>
            <a:r>
              <a:rPr lang="en-US" b="1" dirty="0">
                <a:hlinkClick r:id="rId2"/>
              </a:rPr>
              <a:t>"Research Problems and Opportunities in Memory Systems"</a:t>
            </a:r>
            <a:br>
              <a:rPr lang="en-US" dirty="0"/>
            </a:br>
            <a:r>
              <a:rPr lang="en-US" i="1" dirty="0"/>
              <a:t>Invited Article in </a:t>
            </a:r>
            <a:r>
              <a:rPr lang="en-US" i="1" dirty="0">
                <a:hlinkClick r:id="rId3"/>
              </a:rPr>
              <a:t>Supercomputing Frontiers and Innovations</a:t>
            </a:r>
            <a:r>
              <a:rPr lang="en-US" i="1" dirty="0"/>
              <a:t> (</a:t>
            </a:r>
            <a:r>
              <a:rPr lang="en-US" b="1" i="1" dirty="0"/>
              <a:t>SUPERFRI</a:t>
            </a:r>
            <a:r>
              <a:rPr lang="en-US" i="1" dirty="0"/>
              <a:t>)</a:t>
            </a:r>
            <a:r>
              <a:rPr lang="en-US" dirty="0"/>
              <a:t>, 2014/2015. </a:t>
            </a:r>
          </a:p>
          <a:p>
            <a:endParaRPr lang="en-US" dirty="0"/>
          </a:p>
        </p:txBody>
      </p:sp>
      <p:pic>
        <p:nvPicPr>
          <p:cNvPr id="5" name="Picture 4"/>
          <p:cNvPicPr>
            <a:picLocks noChangeAspect="1"/>
          </p:cNvPicPr>
          <p:nvPr/>
        </p:nvPicPr>
        <p:blipFill>
          <a:blip r:embed="rId4"/>
          <a:stretch>
            <a:fillRect/>
          </a:stretch>
        </p:blipFill>
        <p:spPr>
          <a:xfrm>
            <a:off x="127000" y="4467324"/>
            <a:ext cx="8890000" cy="977900"/>
          </a:xfrm>
          <a:prstGeom prst="rect">
            <a:avLst/>
          </a:prstGeom>
        </p:spPr>
      </p:pic>
      <p:sp>
        <p:nvSpPr>
          <p:cNvPr id="6" name="TextBox 5">
            <a:extLst>
              <a:ext uri="{FF2B5EF4-FFF2-40B4-BE49-F238E27FC236}">
                <a16:creationId xmlns:a16="http://schemas.microsoft.com/office/drawing/2014/main" id="{BAB96285-7F1A-C948-A4B7-54FCB0114C45}"/>
              </a:ext>
            </a:extLst>
          </p:cNvPr>
          <p:cNvSpPr txBox="1"/>
          <p:nvPr/>
        </p:nvSpPr>
        <p:spPr>
          <a:xfrm>
            <a:off x="184520" y="6453336"/>
            <a:ext cx="877996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Tahoma"/>
                <a:ea typeface="+mn-ea"/>
                <a:cs typeface="+mn-cs"/>
                <a:hlinkClick r:id="rId2"/>
              </a:rPr>
              <a:t>https://people.inf.ethz.ch/omutlu/pub/memory-systems-research_superfri14.pdf</a:t>
            </a:r>
            <a:r>
              <a:rPr kumimoji="0" lang="en-US" sz="1600" b="1" i="0" u="none" strike="noStrike" kern="1200" cap="none" spc="0" normalizeH="0" baseline="0" noProof="0" dirty="0">
                <a:ln>
                  <a:noFill/>
                </a:ln>
                <a:solidFill>
                  <a:srgbClr val="000000"/>
                </a:solidFill>
                <a:effectLst/>
                <a:uLnTx/>
                <a:uFillTx/>
                <a:latin typeface="Tahoma"/>
                <a:ea typeface="+mn-ea"/>
                <a:cs typeface="+mn-cs"/>
              </a:rPr>
              <a:t> </a:t>
            </a:r>
          </a:p>
        </p:txBody>
      </p:sp>
    </p:spTree>
    <p:extLst>
      <p:ext uri="{BB962C8B-B14F-4D97-AF65-F5344CB8AC3E}">
        <p14:creationId xmlns:p14="http://schemas.microsoft.com/office/powerpoint/2010/main" val="1734258531"/>
      </p:ext>
    </p:extLst>
  </p:cSld>
  <p:clrMapOvr>
    <a:masterClrMapping/>
  </p:clrMapOvr>
  <p:transition/>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 Overview Paper III</a:t>
            </a:r>
          </a:p>
        </p:txBody>
      </p:sp>
      <p:pic>
        <p:nvPicPr>
          <p:cNvPr id="3" name="Picture 2"/>
          <p:cNvPicPr>
            <a:picLocks noChangeAspect="1"/>
          </p:cNvPicPr>
          <p:nvPr/>
        </p:nvPicPr>
        <p:blipFill>
          <a:blip r:embed="rId2"/>
          <a:stretch>
            <a:fillRect/>
          </a:stretch>
        </p:blipFill>
        <p:spPr>
          <a:xfrm>
            <a:off x="15324" y="3789040"/>
            <a:ext cx="9144000" cy="2046514"/>
          </a:xfrm>
          <a:prstGeom prst="rect">
            <a:avLst/>
          </a:prstGeom>
        </p:spPr>
      </p:pic>
      <p:sp>
        <p:nvSpPr>
          <p:cNvPr id="5" name="Rectangle 4"/>
          <p:cNvSpPr/>
          <p:nvPr/>
        </p:nvSpPr>
        <p:spPr>
          <a:xfrm>
            <a:off x="107504" y="6520834"/>
            <a:ext cx="9865096" cy="3231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Tahoma"/>
                <a:ea typeface="+mn-ea"/>
                <a:cs typeface="+mn-cs"/>
                <a:hlinkClick r:id="rId3"/>
              </a:rPr>
              <a:t>https://people.inf.ethz.ch/omutlu/pub/rowhammer-and-other-memory-issues_date17.pdf</a:t>
            </a:r>
            <a:r>
              <a:rPr kumimoji="0" lang="en-US" sz="1500" b="1" i="0" u="none" strike="noStrike" kern="1200" cap="none" spc="0" normalizeH="0" baseline="0" noProof="0" dirty="0">
                <a:ln>
                  <a:noFill/>
                </a:ln>
                <a:solidFill>
                  <a:srgbClr val="000000"/>
                </a:solidFill>
                <a:effectLst/>
                <a:uLnTx/>
                <a:uFillTx/>
                <a:latin typeface="Tahoma"/>
                <a:ea typeface="+mn-ea"/>
                <a:cs typeface="+mn-cs"/>
              </a:rPr>
              <a:t> </a:t>
            </a:r>
          </a:p>
        </p:txBody>
      </p:sp>
      <p:sp>
        <p:nvSpPr>
          <p:cNvPr id="8" name="Content Placeholder 2"/>
          <p:cNvSpPr>
            <a:spLocks noGrp="1"/>
          </p:cNvSpPr>
          <p:nvPr>
            <p:ph idx="1"/>
          </p:nvPr>
        </p:nvSpPr>
        <p:spPr>
          <a:xfrm>
            <a:off x="228600" y="548680"/>
            <a:ext cx="8915400" cy="5153025"/>
          </a:xfrm>
        </p:spPr>
        <p:txBody>
          <a:bodyPr/>
          <a:lstStyle/>
          <a:p>
            <a:endParaRPr lang="en-US" dirty="0"/>
          </a:p>
          <a:p>
            <a:r>
              <a:rPr lang="en-US" sz="2000" dirty="0"/>
              <a:t>Onur Mutlu,</a:t>
            </a:r>
            <a:br>
              <a:rPr lang="en-US" sz="2000" dirty="0"/>
            </a:br>
            <a:r>
              <a:rPr lang="en-US" sz="2000" b="1" dirty="0">
                <a:hlinkClick r:id="rId3"/>
              </a:rPr>
              <a:t>"The RowHammer Problem and Other Issues We May Face as Memory Becomes Denser"</a:t>
            </a:r>
            <a:r>
              <a:rPr lang="en-US" sz="2000" dirty="0"/>
              <a:t> </a:t>
            </a:r>
            <a:br>
              <a:rPr lang="en-US" sz="2000" dirty="0"/>
            </a:br>
            <a:r>
              <a:rPr lang="en-US" sz="2000" i="1" dirty="0"/>
              <a:t>Invited Paper in Proceedings of the </a:t>
            </a:r>
            <a:r>
              <a:rPr lang="en-US" sz="2000" i="1" dirty="0">
                <a:hlinkClick r:id="rId4"/>
              </a:rPr>
              <a:t>Design, Automation, and Test in Europe Conference</a:t>
            </a:r>
            <a:r>
              <a:rPr lang="en-US" sz="2000" i="1" dirty="0"/>
              <a:t> (</a:t>
            </a:r>
            <a:r>
              <a:rPr lang="en-US" sz="2000" b="1" i="1" dirty="0"/>
              <a:t>DATE</a:t>
            </a:r>
            <a:r>
              <a:rPr lang="en-US" sz="2000" i="1" dirty="0"/>
              <a:t>)</a:t>
            </a:r>
            <a:r>
              <a:rPr lang="en-US" sz="2000" dirty="0"/>
              <a:t>, Lausanne, Switzerland, March 2017.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p>
        </p:txBody>
      </p:sp>
    </p:spTree>
    <p:extLst>
      <p:ext uri="{BB962C8B-B14F-4D97-AF65-F5344CB8AC3E}">
        <p14:creationId xmlns:p14="http://schemas.microsoft.com/office/powerpoint/2010/main" val="2822856019"/>
      </p:ext>
    </p:extLst>
  </p:cSld>
  <p:clrMapOvr>
    <a:masterClrMapping/>
  </p:clrMapOvr>
  <p:transition/>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 Overview Paper IV</a:t>
            </a:r>
          </a:p>
        </p:txBody>
      </p:sp>
      <p:sp>
        <p:nvSpPr>
          <p:cNvPr id="3" name="Content Placeholder 2"/>
          <p:cNvSpPr>
            <a:spLocks noGrp="1"/>
          </p:cNvSpPr>
          <p:nvPr>
            <p:ph idx="1"/>
          </p:nvPr>
        </p:nvSpPr>
        <p:spPr/>
        <p:txBody>
          <a:bodyPr/>
          <a:lstStyle/>
          <a:p>
            <a:r>
              <a:rPr lang="en-US" dirty="0"/>
              <a:t>Onur Mutlu,</a:t>
            </a:r>
            <a:br>
              <a:rPr lang="en-US" dirty="0"/>
            </a:br>
            <a:r>
              <a:rPr lang="en-US" b="1" dirty="0">
                <a:hlinkClick r:id="rId2"/>
              </a:rPr>
              <a:t>"Memory Scaling: A Systems Architecture Perspective"</a:t>
            </a:r>
            <a:br>
              <a:rPr lang="en-US" dirty="0"/>
            </a:br>
            <a:r>
              <a:rPr lang="en-US" i="1" dirty="0"/>
              <a:t>Technical talk at </a:t>
            </a:r>
            <a:r>
              <a:rPr lang="en-US" i="1" dirty="0">
                <a:hlinkClick r:id="rId3"/>
              </a:rPr>
              <a:t>MemCon 2013</a:t>
            </a:r>
            <a:r>
              <a:rPr lang="en-US" i="1" dirty="0"/>
              <a:t> (</a:t>
            </a:r>
            <a:r>
              <a:rPr lang="en-US" b="1" i="1" dirty="0"/>
              <a:t>MEMCON</a:t>
            </a:r>
            <a:r>
              <a:rPr lang="en-US" i="1" dirty="0"/>
              <a:t>)</a:t>
            </a:r>
            <a:r>
              <a:rPr lang="en-US" dirty="0"/>
              <a:t>, Santa Clara, CA, August 2013. [</a:t>
            </a:r>
            <a:r>
              <a:rPr lang="en-US" dirty="0">
                <a:hlinkClick r:id="rId4"/>
              </a:rPr>
              <a:t>Slides (pptx)</a:t>
            </a:r>
            <a:r>
              <a:rPr lang="en-US" dirty="0"/>
              <a:t> </a:t>
            </a:r>
            <a:r>
              <a:rPr lang="en-US" dirty="0">
                <a:hlinkClick r:id="rId5"/>
              </a:rPr>
              <a:t>(pdf)</a:t>
            </a:r>
            <a:r>
              <a:rPr lang="en-US" dirty="0"/>
              <a:t>]</a:t>
            </a:r>
            <a:br>
              <a:rPr lang="en-US" dirty="0"/>
            </a:br>
            <a:r>
              <a:rPr lang="en-US" dirty="0"/>
              <a:t>[</a:t>
            </a:r>
            <a:r>
              <a:rPr lang="en-US" dirty="0">
                <a:hlinkClick r:id="rId6"/>
              </a:rPr>
              <a:t>Video</a:t>
            </a:r>
            <a:r>
              <a:rPr lang="en-US" dirty="0"/>
              <a:t>] [</a:t>
            </a:r>
            <a:r>
              <a:rPr lang="en-US" dirty="0">
                <a:hlinkClick r:id="rId7"/>
              </a:rPr>
              <a:t>Coverage on StorageSearch</a:t>
            </a:r>
            <a:r>
              <a:rPr lang="en-US" dirty="0"/>
              <a:t>] </a:t>
            </a:r>
          </a:p>
        </p:txBody>
      </p:sp>
      <p:pic>
        <p:nvPicPr>
          <p:cNvPr id="6" name="Picture 5"/>
          <p:cNvPicPr>
            <a:picLocks noChangeAspect="1"/>
          </p:cNvPicPr>
          <p:nvPr/>
        </p:nvPicPr>
        <p:blipFill>
          <a:blip r:embed="rId8"/>
          <a:stretch>
            <a:fillRect/>
          </a:stretch>
        </p:blipFill>
        <p:spPr>
          <a:xfrm>
            <a:off x="0" y="4149080"/>
            <a:ext cx="9144000" cy="1639019"/>
          </a:xfrm>
          <a:prstGeom prst="rect">
            <a:avLst/>
          </a:prstGeom>
        </p:spPr>
      </p:pic>
      <p:sp>
        <p:nvSpPr>
          <p:cNvPr id="5" name="TextBox 4">
            <a:extLst>
              <a:ext uri="{FF2B5EF4-FFF2-40B4-BE49-F238E27FC236}">
                <a16:creationId xmlns:a16="http://schemas.microsoft.com/office/drawing/2014/main" id="{2CB311F9-F741-644A-9EB2-894E4CF2F735}"/>
              </a:ext>
            </a:extLst>
          </p:cNvPr>
          <p:cNvSpPr txBox="1"/>
          <p:nvPr/>
        </p:nvSpPr>
        <p:spPr>
          <a:xfrm>
            <a:off x="192006" y="6488668"/>
            <a:ext cx="868378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hlinkClick r:id="rId2"/>
              </a:rPr>
              <a:t>https://people.inf.ethz.ch/omutlu/pub/memory-scaling_memcon13.pdf</a:t>
            </a:r>
            <a:r>
              <a:rPr kumimoji="0" lang="en-US" sz="1800" b="1" i="0" u="none" strike="noStrike" kern="1200" cap="none" spc="0" normalizeH="0" baseline="0" noProof="0" dirty="0">
                <a:ln>
                  <a:noFill/>
                </a:ln>
                <a:solidFill>
                  <a:srgbClr val="000000"/>
                </a:solidFill>
                <a:effectLst/>
                <a:uLnTx/>
                <a:uFillTx/>
                <a:latin typeface="Tahoma"/>
                <a:ea typeface="+mn-ea"/>
                <a:cs typeface="+mn-cs"/>
              </a:rPr>
              <a:t> </a:t>
            </a:r>
          </a:p>
        </p:txBody>
      </p:sp>
    </p:spTree>
    <p:extLst>
      <p:ext uri="{BB962C8B-B14F-4D97-AF65-F5344CB8AC3E}">
        <p14:creationId xmlns:p14="http://schemas.microsoft.com/office/powerpoint/2010/main" val="3275435569"/>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Another View</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Box 4"/>
          <p:cNvSpPr txBox="1"/>
          <p:nvPr/>
        </p:nvSpPr>
        <p:spPr>
          <a:xfrm>
            <a:off x="1590829" y="6495147"/>
            <a:ext cx="74892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AP</a:t>
            </a:r>
          </a:p>
        </p:txBody>
      </p:sp>
      <p:pic>
        <p:nvPicPr>
          <p:cNvPr id="6" name="Picture 5" descr="tacomax21024x102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8487" y="949289"/>
            <a:ext cx="6859897" cy="5419587"/>
          </a:xfrm>
          <a:prstGeom prst="rect">
            <a:avLst/>
          </a:prstGeom>
        </p:spPr>
      </p:pic>
      <p:sp>
        <p:nvSpPr>
          <p:cNvPr id="7" name="TextBox 6"/>
          <p:cNvSpPr txBox="1"/>
          <p:nvPr/>
        </p:nvSpPr>
        <p:spPr>
          <a:xfrm>
            <a:off x="2339752" y="6495147"/>
            <a:ext cx="582723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http://</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www.seattlepi.com</a:t>
            </a:r>
            <a:r>
              <a:rPr kumimoji="0" lang="en-US" sz="1000" b="0" i="0" u="none" strike="noStrike" kern="1200" cap="none" spc="0" normalizeH="0" baseline="0" noProof="0" dirty="0">
                <a:ln>
                  <a:noFill/>
                </a:ln>
                <a:solidFill>
                  <a:srgbClr val="000000"/>
                </a:solidFill>
                <a:effectLst/>
                <a:uLnTx/>
                <a:uFillTx/>
                <a:latin typeface="Calibri"/>
                <a:ea typeface="+mn-ea"/>
                <a:cs typeface="Calibri"/>
              </a:rPr>
              <a:t>/science/article/A-Tacoma-Narrows-Galloping-Gertie-bridge-6617030.php</a:t>
            </a:r>
          </a:p>
        </p:txBody>
      </p:sp>
    </p:spTree>
    <p:extLst>
      <p:ext uri="{BB962C8B-B14F-4D97-AF65-F5344CB8AC3E}">
        <p14:creationId xmlns:p14="http://schemas.microsoft.com/office/powerpoint/2010/main" val="3941776805"/>
      </p:ext>
    </p:extLst>
  </p:cSld>
  <p:clrMapOvr>
    <a:masterClrMapping/>
  </p:clrMapOvr>
  <p:transition/>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600" dirty="0"/>
              <a:t>Reference Overview Paper V</a:t>
            </a:r>
            <a:endParaRPr lang="en-US" sz="3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5">
            <a:hlinkClick r:id="rId2"/>
          </p:cNvPr>
          <p:cNvSpPr/>
          <p:nvPr/>
        </p:nvSpPr>
        <p:spPr>
          <a:xfrm>
            <a:off x="1619672" y="6453336"/>
            <a:ext cx="6048672" cy="415498"/>
          </a:xfrm>
          <a:prstGeom prst="rect">
            <a:avLst/>
          </a:prstGeom>
        </p:spPr>
        <p:txBody>
          <a:bodyPr wrap="square">
            <a:spAutoFit/>
          </a:bodyPr>
          <a:lstStyle/>
          <a:p>
            <a:pPr marL="0" marR="0" lvl="0" indent="0" algn="ctr" defTabSz="914400" rtl="0" eaLnBrk="1" fontAlgn="auto" latinLnBrk="0" hangingPunct="1">
              <a:lnSpc>
                <a:spcPct val="100000"/>
              </a:lnSpc>
              <a:spcBef>
                <a:spcPts val="450"/>
              </a:spcBef>
              <a:spcAft>
                <a:spcPts val="0"/>
              </a:spcAft>
              <a:buClrTx/>
              <a:buSzTx/>
              <a:buFontTx/>
              <a:buNone/>
              <a:tabLst/>
              <a:defRPr/>
            </a:pP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mn-ea"/>
                <a:cs typeface="+mn-cs"/>
                <a:hlinkClick r:id="rId2"/>
              </a:rPr>
              <a:t>https://arxiv.org/pdf/1706.08642</a:t>
            </a: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mn-ea"/>
                <a:cs typeface="+mn-cs"/>
              </a:rPr>
              <a:t>  </a:t>
            </a:r>
          </a:p>
        </p:txBody>
      </p:sp>
      <p:pic>
        <p:nvPicPr>
          <p:cNvPr id="8" name="Picture 2" descr="ttps://pbs.twimg.com/media/DKHLt24W0AAE5Fd.jpg:lar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162" y="1268760"/>
            <a:ext cx="7411230" cy="452785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596831" y="1545937"/>
            <a:ext cx="43524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0000"/>
                </a:solidFill>
                <a:effectLst/>
                <a:uLnTx/>
                <a:uFillTx/>
                <a:latin typeface="Tahoma"/>
                <a:ea typeface="+mn-ea"/>
                <a:cs typeface="+mn-cs"/>
              </a:rPr>
              <a:t>Proceedings of the IEEE, Sept. 2017</a:t>
            </a:r>
          </a:p>
        </p:txBody>
      </p:sp>
    </p:spTree>
    <p:extLst>
      <p:ext uri="{BB962C8B-B14F-4D97-AF65-F5344CB8AC3E}">
        <p14:creationId xmlns:p14="http://schemas.microsoft.com/office/powerpoint/2010/main" val="33893266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Open Source Tools (I)</a:t>
            </a:r>
          </a:p>
        </p:txBody>
      </p:sp>
      <p:sp>
        <p:nvSpPr>
          <p:cNvPr id="3" name="Content Placeholder 2"/>
          <p:cNvSpPr>
            <a:spLocks noGrp="1"/>
          </p:cNvSpPr>
          <p:nvPr>
            <p:ph idx="1"/>
          </p:nvPr>
        </p:nvSpPr>
        <p:spPr>
          <a:xfrm>
            <a:off x="228600" y="836712"/>
            <a:ext cx="8610600" cy="5193723"/>
          </a:xfrm>
        </p:spPr>
        <p:txBody>
          <a:bodyPr/>
          <a:lstStyle/>
          <a:p>
            <a:r>
              <a:rPr lang="en-US" dirty="0" err="1">
                <a:solidFill>
                  <a:srgbClr val="0000FF"/>
                </a:solidFill>
              </a:rPr>
              <a:t>Rowhammer</a:t>
            </a:r>
            <a:r>
              <a:rPr lang="en-US" dirty="0">
                <a:solidFill>
                  <a:srgbClr val="0000FF"/>
                </a:solidFill>
              </a:rPr>
              <a:t> – Program to Induce RowHammer Errors</a:t>
            </a:r>
          </a:p>
          <a:p>
            <a:pPr lvl="1"/>
            <a:r>
              <a:rPr lang="en-US" dirty="0">
                <a:hlinkClick r:id="rId2"/>
              </a:rPr>
              <a:t>https://github.com/CMU-SAFARI/rowhammer</a:t>
            </a:r>
            <a:r>
              <a:rPr lang="en-US" dirty="0"/>
              <a:t> </a:t>
            </a:r>
          </a:p>
          <a:p>
            <a:r>
              <a:rPr lang="en-US" dirty="0" err="1">
                <a:solidFill>
                  <a:srgbClr val="0000FF"/>
                </a:solidFill>
              </a:rPr>
              <a:t>Ramulator</a:t>
            </a:r>
            <a:r>
              <a:rPr lang="en-US" dirty="0">
                <a:solidFill>
                  <a:srgbClr val="0000FF"/>
                </a:solidFill>
              </a:rPr>
              <a:t> – Fast and Extensible DRAM Simulator</a:t>
            </a:r>
          </a:p>
          <a:p>
            <a:pPr lvl="1"/>
            <a:r>
              <a:rPr lang="en-US" dirty="0">
                <a:hlinkClick r:id="rId3"/>
              </a:rPr>
              <a:t>https://github.com/CMU-SAFARI/ramulator</a:t>
            </a:r>
            <a:r>
              <a:rPr lang="en-US" dirty="0"/>
              <a:t> </a:t>
            </a:r>
          </a:p>
          <a:p>
            <a:r>
              <a:rPr lang="en-US" dirty="0" err="1">
                <a:solidFill>
                  <a:srgbClr val="0000FF"/>
                </a:solidFill>
              </a:rPr>
              <a:t>MemSim</a:t>
            </a:r>
            <a:r>
              <a:rPr lang="en-US" dirty="0">
                <a:solidFill>
                  <a:srgbClr val="0000FF"/>
                </a:solidFill>
              </a:rPr>
              <a:t> – Simple Memory Simulator</a:t>
            </a:r>
          </a:p>
          <a:p>
            <a:pPr lvl="1"/>
            <a:r>
              <a:rPr lang="en-US" dirty="0">
                <a:hlinkClick r:id="rId4"/>
              </a:rPr>
              <a:t>https://github.com/CMU-SAFARI/memsim</a:t>
            </a:r>
            <a:r>
              <a:rPr lang="en-US" dirty="0"/>
              <a:t> </a:t>
            </a:r>
          </a:p>
          <a:p>
            <a:r>
              <a:rPr lang="en-US" dirty="0" err="1">
                <a:solidFill>
                  <a:srgbClr val="0000FF"/>
                </a:solidFill>
              </a:rPr>
              <a:t>NOCulator</a:t>
            </a:r>
            <a:r>
              <a:rPr lang="en-US" dirty="0">
                <a:solidFill>
                  <a:srgbClr val="0000FF"/>
                </a:solidFill>
              </a:rPr>
              <a:t> – Flexible Network-on-Chip Simulator</a:t>
            </a:r>
          </a:p>
          <a:p>
            <a:pPr lvl="1"/>
            <a:r>
              <a:rPr lang="en-US" dirty="0">
                <a:hlinkClick r:id="rId5"/>
              </a:rPr>
              <a:t>https://github.com/CMU-SAFARI/NOCulator</a:t>
            </a:r>
            <a:r>
              <a:rPr lang="en-US" dirty="0"/>
              <a:t> </a:t>
            </a:r>
          </a:p>
          <a:p>
            <a:r>
              <a:rPr lang="en-US" dirty="0">
                <a:solidFill>
                  <a:srgbClr val="0000FF"/>
                </a:solidFill>
              </a:rPr>
              <a:t>SoftMC – FPGA-Based DRAM Testing Infrastructure</a:t>
            </a:r>
          </a:p>
          <a:p>
            <a:pPr lvl="1"/>
            <a:r>
              <a:rPr lang="en-US" dirty="0">
                <a:hlinkClick r:id="rId6"/>
              </a:rPr>
              <a:t>https://github.com/CMU-SAFARI/SoftMC</a:t>
            </a:r>
            <a:r>
              <a:rPr lang="en-US" dirty="0"/>
              <a:t> </a:t>
            </a:r>
          </a:p>
          <a:p>
            <a:pPr lvl="1"/>
            <a:endParaRPr lang="en-US" sz="1200" dirty="0"/>
          </a:p>
          <a:p>
            <a:r>
              <a:rPr lang="en-US" dirty="0">
                <a:solidFill>
                  <a:srgbClr val="FF0000"/>
                </a:solidFill>
              </a:rPr>
              <a:t>Other open-source software from my group</a:t>
            </a:r>
          </a:p>
          <a:p>
            <a:pPr lvl="1"/>
            <a:r>
              <a:rPr lang="en-US" b="1" dirty="0">
                <a:hlinkClick r:id="rId7"/>
              </a:rPr>
              <a:t>https://github.com/CMU-SAFARI/</a:t>
            </a:r>
            <a:r>
              <a:rPr lang="en-US" b="1" dirty="0"/>
              <a:t> </a:t>
            </a:r>
          </a:p>
          <a:p>
            <a:pPr lvl="1"/>
            <a:r>
              <a:rPr lang="en-US" b="1" dirty="0">
                <a:hlinkClick r:id="rId8"/>
              </a:rPr>
              <a:t>http://www.ece.cmu.edu/~safari/tools.html</a:t>
            </a:r>
            <a:r>
              <a:rPr lang="en-US" b="1"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221</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3018629323"/>
      </p:ext>
    </p:extLst>
  </p:cSld>
  <p:clrMapOvr>
    <a:masterClrMapping/>
  </p:clrMapOvr>
  <p:transition/>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Open Source Tools (II)</a:t>
            </a:r>
          </a:p>
        </p:txBody>
      </p:sp>
      <p:sp>
        <p:nvSpPr>
          <p:cNvPr id="3" name="Content Placeholder 2"/>
          <p:cNvSpPr>
            <a:spLocks noGrp="1"/>
          </p:cNvSpPr>
          <p:nvPr>
            <p:ph idx="1"/>
          </p:nvPr>
        </p:nvSpPr>
        <p:spPr>
          <a:xfrm>
            <a:off x="228600" y="836712"/>
            <a:ext cx="8610600" cy="5193723"/>
          </a:xfrm>
        </p:spPr>
        <p:txBody>
          <a:bodyPr/>
          <a:lstStyle/>
          <a:p>
            <a:r>
              <a:rPr lang="en-US" dirty="0" err="1">
                <a:solidFill>
                  <a:srgbClr val="0000FF"/>
                </a:solidFill>
              </a:rPr>
              <a:t>MQSim</a:t>
            </a:r>
            <a:r>
              <a:rPr lang="en-US" dirty="0">
                <a:solidFill>
                  <a:srgbClr val="0000FF"/>
                </a:solidFill>
              </a:rPr>
              <a:t> – A Fast Modern SSD Simulator </a:t>
            </a:r>
          </a:p>
          <a:p>
            <a:pPr lvl="1"/>
            <a:r>
              <a:rPr lang="en-US" dirty="0">
                <a:hlinkClick r:id="rId2"/>
              </a:rPr>
              <a:t>https://github.com/CMU-SAFARI/MQSim</a:t>
            </a:r>
            <a:r>
              <a:rPr lang="en-US" dirty="0"/>
              <a:t>  </a:t>
            </a:r>
          </a:p>
          <a:p>
            <a:r>
              <a:rPr lang="en-US" dirty="0">
                <a:solidFill>
                  <a:srgbClr val="0000FF"/>
                </a:solidFill>
              </a:rPr>
              <a:t>Mosaic – GPU Simulator Supporting Concurrent Applications</a:t>
            </a:r>
          </a:p>
          <a:p>
            <a:pPr lvl="1"/>
            <a:r>
              <a:rPr lang="en-US" dirty="0">
                <a:hlinkClick r:id="rId3"/>
              </a:rPr>
              <a:t>https://github.com/CMU-SAFARI/Mosaic</a:t>
            </a:r>
            <a:r>
              <a:rPr lang="en-US" dirty="0"/>
              <a:t>  </a:t>
            </a:r>
          </a:p>
          <a:p>
            <a:r>
              <a:rPr lang="en-US" dirty="0">
                <a:solidFill>
                  <a:srgbClr val="0000FF"/>
                </a:solidFill>
              </a:rPr>
              <a:t>IMPICA – Processing in 3D-Stacked Memory Simulator</a:t>
            </a:r>
          </a:p>
          <a:p>
            <a:pPr lvl="1"/>
            <a:r>
              <a:rPr lang="en-US" dirty="0">
                <a:hlinkClick r:id="rId4"/>
              </a:rPr>
              <a:t>https://github.com/CMU-SAFARI/IMPICA</a:t>
            </a:r>
            <a:r>
              <a:rPr lang="en-US" dirty="0"/>
              <a:t>  </a:t>
            </a:r>
          </a:p>
          <a:p>
            <a:r>
              <a:rPr lang="en-US" dirty="0">
                <a:solidFill>
                  <a:srgbClr val="0000FF"/>
                </a:solidFill>
              </a:rPr>
              <a:t>SMLA – Detailed 3D-Stacked Memory Simulator</a:t>
            </a:r>
          </a:p>
          <a:p>
            <a:pPr lvl="1"/>
            <a:r>
              <a:rPr lang="en-US" dirty="0">
                <a:hlinkClick r:id="rId5"/>
              </a:rPr>
              <a:t>https://github.com/CMU-SAFARI/SMLA</a:t>
            </a:r>
            <a:r>
              <a:rPr lang="en-US" dirty="0"/>
              <a:t>  </a:t>
            </a:r>
          </a:p>
          <a:p>
            <a:r>
              <a:rPr lang="en-US" dirty="0" err="1">
                <a:solidFill>
                  <a:srgbClr val="0000FF"/>
                </a:solidFill>
              </a:rPr>
              <a:t>HWASim</a:t>
            </a:r>
            <a:r>
              <a:rPr lang="en-US" dirty="0">
                <a:solidFill>
                  <a:srgbClr val="0000FF"/>
                </a:solidFill>
              </a:rPr>
              <a:t> – Simulator for Heterogeneous CPU-HWA Systems</a:t>
            </a:r>
          </a:p>
          <a:p>
            <a:pPr lvl="1"/>
            <a:r>
              <a:rPr lang="en-US" dirty="0">
                <a:hlinkClick r:id="rId6"/>
              </a:rPr>
              <a:t>https://github.com/CMU-SAFARI/HWASim</a:t>
            </a:r>
            <a:r>
              <a:rPr lang="en-US" dirty="0"/>
              <a:t> </a:t>
            </a:r>
          </a:p>
          <a:p>
            <a:pPr lvl="1"/>
            <a:endParaRPr lang="en-US" sz="1200" dirty="0"/>
          </a:p>
          <a:p>
            <a:r>
              <a:rPr lang="en-US" dirty="0">
                <a:solidFill>
                  <a:srgbClr val="FF0000"/>
                </a:solidFill>
              </a:rPr>
              <a:t>Other open-source software from my group</a:t>
            </a:r>
          </a:p>
          <a:p>
            <a:pPr lvl="1"/>
            <a:r>
              <a:rPr lang="en-US" b="1" dirty="0">
                <a:hlinkClick r:id="rId7"/>
              </a:rPr>
              <a:t>https://github.com/CMU-SAFARI/</a:t>
            </a:r>
            <a:r>
              <a:rPr lang="en-US" b="1" dirty="0"/>
              <a:t> </a:t>
            </a:r>
          </a:p>
          <a:p>
            <a:pPr lvl="1"/>
            <a:r>
              <a:rPr lang="en-US" b="1" dirty="0">
                <a:hlinkClick r:id="rId8"/>
              </a:rPr>
              <a:t>http://www.ece.cmu.edu/~safari/tools.html</a:t>
            </a:r>
            <a:r>
              <a:rPr lang="en-US" b="1"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222</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003506676"/>
      </p:ext>
    </p:extLst>
  </p:cSld>
  <p:clrMapOvr>
    <a:masterClrMapping/>
  </p:clrMapOvr>
  <p:transition/>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Open Source Tools (III)</a:t>
            </a:r>
          </a:p>
        </p:txBody>
      </p:sp>
      <p:sp>
        <p:nvSpPr>
          <p:cNvPr id="3" name="Content Placeholder 2"/>
          <p:cNvSpPr>
            <a:spLocks noGrp="1"/>
          </p:cNvSpPr>
          <p:nvPr>
            <p:ph idx="1"/>
          </p:nvPr>
        </p:nvSpPr>
        <p:spPr>
          <a:xfrm>
            <a:off x="228600" y="692696"/>
            <a:ext cx="8610600" cy="5193723"/>
          </a:xfrm>
        </p:spPr>
        <p:txBody>
          <a:bodyPr/>
          <a:lstStyle/>
          <a:p>
            <a:pPr lvl="1"/>
            <a:endParaRPr lang="en-US" sz="1200" dirty="0"/>
          </a:p>
          <a:p>
            <a:r>
              <a:rPr lang="en-US" dirty="0">
                <a:solidFill>
                  <a:srgbClr val="FF0000"/>
                </a:solidFill>
              </a:rPr>
              <a:t>A lot more open-source software from my group</a:t>
            </a:r>
          </a:p>
          <a:p>
            <a:pPr lvl="1"/>
            <a:r>
              <a:rPr lang="en-US" b="1" dirty="0">
                <a:hlinkClick r:id="rId2"/>
              </a:rPr>
              <a:t>https://github.com/CMU-SAFARI/</a:t>
            </a:r>
            <a:r>
              <a:rPr lang="en-US" b="1" dirty="0"/>
              <a:t> </a:t>
            </a:r>
          </a:p>
          <a:p>
            <a:pPr lvl="1"/>
            <a:r>
              <a:rPr lang="en-US" b="1" dirty="0">
                <a:hlinkClick r:id="rId3"/>
              </a:rPr>
              <a:t>http://www.ece.cmu.edu/~safari/tools.html</a:t>
            </a:r>
            <a:r>
              <a:rPr lang="en-US" b="1"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223</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33DBA81C-47FC-7447-8E5B-774D1DE2A5BE}"/>
              </a:ext>
            </a:extLst>
          </p:cNvPr>
          <p:cNvPicPr>
            <a:picLocks noChangeAspect="1"/>
          </p:cNvPicPr>
          <p:nvPr/>
        </p:nvPicPr>
        <p:blipFill>
          <a:blip r:embed="rId4"/>
          <a:stretch>
            <a:fillRect/>
          </a:stretch>
        </p:blipFill>
        <p:spPr>
          <a:xfrm>
            <a:off x="899591" y="2420888"/>
            <a:ext cx="7376851" cy="4005827"/>
          </a:xfrm>
          <a:prstGeom prst="rect">
            <a:avLst/>
          </a:prstGeom>
        </p:spPr>
      </p:pic>
    </p:spTree>
    <p:extLst>
      <p:ext uri="{BB962C8B-B14F-4D97-AF65-F5344CB8AC3E}">
        <p14:creationId xmlns:p14="http://schemas.microsoft.com/office/powerpoint/2010/main" val="4172683639"/>
      </p:ext>
    </p:extLst>
  </p:cSld>
  <p:clrMapOvr>
    <a:masterClrMapping/>
  </p:clrMapOvr>
  <p:transition/>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Referenced Papers and Lectures</a:t>
            </a:r>
          </a:p>
        </p:txBody>
      </p:sp>
      <p:sp>
        <p:nvSpPr>
          <p:cNvPr id="3" name="Content Placeholder 2"/>
          <p:cNvSpPr>
            <a:spLocks noGrp="1"/>
          </p:cNvSpPr>
          <p:nvPr>
            <p:ph idx="1"/>
          </p:nvPr>
        </p:nvSpPr>
        <p:spPr/>
        <p:txBody>
          <a:bodyPr/>
          <a:lstStyle/>
          <a:p>
            <a:endParaRPr lang="en-US" dirty="0"/>
          </a:p>
          <a:p>
            <a:r>
              <a:rPr lang="en-US" dirty="0"/>
              <a:t>All are available at</a:t>
            </a:r>
          </a:p>
          <a:p>
            <a:pPr marL="0" indent="0">
              <a:buNone/>
            </a:pPr>
            <a:endParaRPr lang="en-US" dirty="0"/>
          </a:p>
          <a:p>
            <a:pPr marL="344487" lvl="1" indent="0">
              <a:buNone/>
            </a:pPr>
            <a:r>
              <a:rPr lang="en-US" b="1" dirty="0">
                <a:hlinkClick r:id="rId2"/>
              </a:rPr>
              <a:t>https://people.inf.ethz.ch/omutlu/projects.htm</a:t>
            </a:r>
            <a:r>
              <a:rPr lang="en-US" b="1" dirty="0"/>
              <a:t> </a:t>
            </a:r>
          </a:p>
          <a:p>
            <a:pPr marL="344487" lvl="1" indent="0">
              <a:buNone/>
            </a:pPr>
            <a:r>
              <a:rPr lang="en-US" dirty="0"/>
              <a:t> </a:t>
            </a:r>
            <a:r>
              <a:rPr lang="en-US" dirty="0">
                <a:hlinkClick r:id="rId3"/>
              </a:rPr>
              <a:t>http://scholar.google.com/citations?user=7XyGUGkAAAAJ&amp;hl=en</a:t>
            </a:r>
            <a:endParaRPr lang="en-US" dirty="0"/>
          </a:p>
          <a:p>
            <a:pPr marL="344487" lvl="1" indent="0">
              <a:buNone/>
            </a:pPr>
            <a:endParaRPr lang="en-US" dirty="0"/>
          </a:p>
          <a:p>
            <a:pPr marL="344487" lvl="1" indent="0">
              <a:buNone/>
            </a:pPr>
            <a:r>
              <a:rPr lang="en-US" b="1" dirty="0">
                <a:hlinkClick r:id="rId4"/>
              </a:rPr>
              <a:t>https://people.inf.ethz.ch/omutlu/acaces2018.html</a:t>
            </a:r>
            <a:r>
              <a:rPr lang="en-US" b="1" dirty="0"/>
              <a:t> </a:t>
            </a:r>
          </a:p>
          <a:p>
            <a:pPr marL="344487" lvl="1" indent="0">
              <a:buNone/>
            </a:pPr>
            <a:endParaRPr lang="en-US" b="1" dirty="0"/>
          </a:p>
          <a:p>
            <a:pPr marL="344487" lvl="1" indent="0">
              <a:buNone/>
            </a:pPr>
            <a:r>
              <a:rPr lang="en-US" b="1" dirty="0">
                <a:hlinkClick r:id="rId5"/>
              </a:rPr>
              <a:t>https://people.inf.ethz.ch/omutlu/teaching.html</a:t>
            </a:r>
            <a:r>
              <a:rPr lang="en-US" b="1" dirty="0"/>
              <a:t> </a:t>
            </a:r>
          </a:p>
          <a:p>
            <a:pPr marL="344487" lvl="1" indent="0">
              <a:buNone/>
            </a:pPr>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224</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3778783116"/>
      </p:ext>
    </p:extLst>
  </p:cSld>
  <p:clrMapOvr>
    <a:masterClrMapping/>
  </p:clrMapOvr>
  <p:transition/>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12776"/>
            <a:ext cx="7924800" cy="1752600"/>
          </a:xfrm>
        </p:spPr>
        <p:txBody>
          <a:bodyPr/>
          <a:lstStyle/>
          <a:p>
            <a:r>
              <a:rPr lang="en-US" sz="4000" dirty="0" err="1"/>
              <a:t>Ramulator</a:t>
            </a:r>
            <a:r>
              <a:rPr lang="en-US" sz="4000" dirty="0"/>
              <a:t>: A Fast and Extensible DRAM Simulator </a:t>
            </a:r>
            <a:br>
              <a:rPr lang="en-US" sz="4000" dirty="0"/>
            </a:br>
            <a:r>
              <a:rPr lang="en-US" sz="4000" dirty="0"/>
              <a:t>	</a:t>
            </a:r>
            <a:r>
              <a:rPr lang="en-US" sz="3000" b="1" dirty="0"/>
              <a:t>[IEEE Comp Arch Letters’15]</a:t>
            </a:r>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225</a:t>
            </a:fld>
            <a:endParaRPr kumimoji="0" lang="en-US" sz="12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5416977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Ramulator</a:t>
            </a:r>
            <a:r>
              <a:rPr lang="en-US" dirty="0"/>
              <a:t> Motivation</a:t>
            </a:r>
          </a:p>
        </p:txBody>
      </p:sp>
      <p:sp>
        <p:nvSpPr>
          <p:cNvPr id="3" name="Content Placeholder 2"/>
          <p:cNvSpPr>
            <a:spLocks noGrp="1"/>
          </p:cNvSpPr>
          <p:nvPr>
            <p:ph idx="1"/>
          </p:nvPr>
        </p:nvSpPr>
        <p:spPr/>
        <p:txBody>
          <a:bodyPr/>
          <a:lstStyle/>
          <a:p>
            <a:r>
              <a:rPr lang="en-US" sz="2000" dirty="0"/>
              <a:t>DRAM and Memory Controller landscape is changing</a:t>
            </a:r>
          </a:p>
          <a:p>
            <a:r>
              <a:rPr lang="en-US" sz="2000" dirty="0"/>
              <a:t>Many new and upcoming standards</a:t>
            </a:r>
          </a:p>
          <a:p>
            <a:r>
              <a:rPr lang="en-US" sz="2000" dirty="0"/>
              <a:t>Many new controller designs</a:t>
            </a:r>
          </a:p>
          <a:p>
            <a:r>
              <a:rPr lang="en-US" sz="2000" dirty="0"/>
              <a:t>A fast and easy-to-extend simulator is very much needed</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226</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2"/>
          <a:stretch>
            <a:fillRect/>
          </a:stretch>
        </p:blipFill>
        <p:spPr>
          <a:xfrm>
            <a:off x="755576" y="2708920"/>
            <a:ext cx="7315200" cy="4064000"/>
          </a:xfrm>
          <a:prstGeom prst="rect">
            <a:avLst/>
          </a:prstGeom>
        </p:spPr>
      </p:pic>
    </p:spTree>
    <p:extLst>
      <p:ext uri="{BB962C8B-B14F-4D97-AF65-F5344CB8AC3E}">
        <p14:creationId xmlns:p14="http://schemas.microsoft.com/office/powerpoint/2010/main" val="3845478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Ramulator</a:t>
            </a:r>
            <a:r>
              <a:rPr lang="en-US" dirty="0"/>
              <a:t> </a:t>
            </a:r>
          </a:p>
        </p:txBody>
      </p:sp>
      <p:sp>
        <p:nvSpPr>
          <p:cNvPr id="3" name="Content Placeholder 2"/>
          <p:cNvSpPr>
            <a:spLocks noGrp="1"/>
          </p:cNvSpPr>
          <p:nvPr>
            <p:ph idx="1"/>
          </p:nvPr>
        </p:nvSpPr>
        <p:spPr/>
        <p:txBody>
          <a:bodyPr/>
          <a:lstStyle/>
          <a:p>
            <a:r>
              <a:rPr lang="en-US" dirty="0"/>
              <a:t>Provides out-of-the box support for many DRAM standards:</a:t>
            </a:r>
          </a:p>
          <a:p>
            <a:pPr lvl="1"/>
            <a:r>
              <a:rPr lang="en-US" dirty="0"/>
              <a:t>DDR3/4, LPDDR3/4, GDDR5, WIO1/2, HBM, plus new proposals (SALP, AL-DRAM, TLDRAM, RowClone, and SARP)</a:t>
            </a:r>
          </a:p>
          <a:p>
            <a:r>
              <a:rPr lang="en-US" dirty="0"/>
              <a:t>~2.5X faster than fastest open-source simulator</a:t>
            </a:r>
          </a:p>
          <a:p>
            <a:r>
              <a:rPr lang="en-US" dirty="0"/>
              <a:t>Modular and extensible to different standards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227</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2"/>
          <a:stretch>
            <a:fillRect/>
          </a:stretch>
        </p:blipFill>
        <p:spPr>
          <a:xfrm>
            <a:off x="827584" y="3501008"/>
            <a:ext cx="7073900" cy="2654300"/>
          </a:xfrm>
          <a:prstGeom prst="rect">
            <a:avLst/>
          </a:prstGeom>
        </p:spPr>
      </p:pic>
    </p:spTree>
    <p:extLst>
      <p:ext uri="{BB962C8B-B14F-4D97-AF65-F5344CB8AC3E}">
        <p14:creationId xmlns:p14="http://schemas.microsoft.com/office/powerpoint/2010/main" val="19363517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600" dirty="0"/>
              <a:t>Case Study: Comparison of DRAM Standards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228</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2"/>
          <a:stretch>
            <a:fillRect/>
          </a:stretch>
        </p:blipFill>
        <p:spPr>
          <a:xfrm>
            <a:off x="683568" y="4129360"/>
            <a:ext cx="6997700" cy="2540000"/>
          </a:xfrm>
          <a:prstGeom prst="rect">
            <a:avLst/>
          </a:prstGeom>
        </p:spPr>
      </p:pic>
      <p:pic>
        <p:nvPicPr>
          <p:cNvPr id="6" name="Picture 5"/>
          <p:cNvPicPr>
            <a:picLocks noChangeAspect="1"/>
          </p:cNvPicPr>
          <p:nvPr/>
        </p:nvPicPr>
        <p:blipFill>
          <a:blip r:embed="rId3"/>
          <a:stretch>
            <a:fillRect/>
          </a:stretch>
        </p:blipFill>
        <p:spPr>
          <a:xfrm>
            <a:off x="1043608" y="764704"/>
            <a:ext cx="6985000" cy="3048000"/>
          </a:xfrm>
          <a:prstGeom prst="rect">
            <a:avLst/>
          </a:prstGeom>
        </p:spPr>
      </p:pic>
      <p:sp>
        <p:nvSpPr>
          <p:cNvPr id="8" name="Rectangle 7"/>
          <p:cNvSpPr/>
          <p:nvPr/>
        </p:nvSpPr>
        <p:spPr>
          <a:xfrm>
            <a:off x="7812360" y="4604935"/>
            <a:ext cx="1944216"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Across 22 workloads, simple CPU model</a:t>
            </a:r>
          </a:p>
        </p:txBody>
      </p:sp>
    </p:spTree>
    <p:extLst>
      <p:ext uri="{BB962C8B-B14F-4D97-AF65-F5344CB8AC3E}">
        <p14:creationId xmlns:p14="http://schemas.microsoft.com/office/powerpoint/2010/main" val="917497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Ramulator</a:t>
            </a:r>
            <a:r>
              <a:rPr lang="en-US" dirty="0"/>
              <a:t> Paper and Source Code</a:t>
            </a:r>
          </a:p>
        </p:txBody>
      </p:sp>
      <p:sp>
        <p:nvSpPr>
          <p:cNvPr id="3" name="Content Placeholder 2"/>
          <p:cNvSpPr>
            <a:spLocks noGrp="1"/>
          </p:cNvSpPr>
          <p:nvPr>
            <p:ph idx="1"/>
          </p:nvPr>
        </p:nvSpPr>
        <p:spPr/>
        <p:txBody>
          <a:bodyPr/>
          <a:lstStyle/>
          <a:p>
            <a:r>
              <a:rPr lang="en-US" dirty="0"/>
              <a:t>Yoongu Kim, </a:t>
            </a:r>
            <a:r>
              <a:rPr lang="en-US" dirty="0" err="1"/>
              <a:t>Weikun</a:t>
            </a:r>
            <a:r>
              <a:rPr lang="en-US" dirty="0"/>
              <a:t> Yang, and Onur Mutlu,</a:t>
            </a:r>
            <a:br>
              <a:rPr lang="en-US" dirty="0"/>
            </a:br>
            <a:r>
              <a:rPr lang="en-US" b="1" dirty="0">
                <a:hlinkClick r:id="rId2"/>
              </a:rPr>
              <a:t>"Ramulator: A Fast and Extensible DRAM Simulator"</a:t>
            </a:r>
            <a:br>
              <a:rPr lang="en-US" dirty="0"/>
            </a:br>
            <a:r>
              <a:rPr lang="en-US" i="1" dirty="0">
                <a:hlinkClick r:id="rId3"/>
              </a:rPr>
              <a:t>IEEE Computer Architecture Letters</a:t>
            </a:r>
            <a:r>
              <a:rPr lang="en-US" i="1" dirty="0"/>
              <a:t> (</a:t>
            </a:r>
            <a:r>
              <a:rPr lang="en-US" b="1" i="1" dirty="0"/>
              <a:t>CAL</a:t>
            </a:r>
            <a:r>
              <a:rPr lang="en-US" i="1" dirty="0"/>
              <a:t>)</a:t>
            </a:r>
            <a:r>
              <a:rPr lang="en-US" dirty="0"/>
              <a:t>, March 2015. </a:t>
            </a:r>
            <a:br>
              <a:rPr lang="en-US" dirty="0"/>
            </a:br>
            <a:r>
              <a:rPr lang="en-US" dirty="0"/>
              <a:t>[</a:t>
            </a:r>
            <a:r>
              <a:rPr lang="en-US" dirty="0">
                <a:hlinkClick r:id="rId4"/>
              </a:rPr>
              <a:t>Source Code</a:t>
            </a:r>
            <a:r>
              <a:rPr lang="en-US" dirty="0"/>
              <a:t>] </a:t>
            </a:r>
          </a:p>
          <a:p>
            <a:endParaRPr lang="en-US" dirty="0"/>
          </a:p>
          <a:p>
            <a:r>
              <a:rPr lang="en-US" dirty="0"/>
              <a:t>Source code is released under the liberal MIT License</a:t>
            </a:r>
          </a:p>
          <a:p>
            <a:pPr lvl="1"/>
            <a:r>
              <a:rPr lang="en-US" dirty="0">
                <a:hlinkClick r:id="rId4"/>
              </a:rPr>
              <a:t>https://github.com/CMU-SAFARI/ramulator</a:t>
            </a:r>
            <a:r>
              <a:rPr lang="en-US"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229</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5"/>
          <a:stretch>
            <a:fillRect/>
          </a:stretch>
        </p:blipFill>
        <p:spPr>
          <a:xfrm>
            <a:off x="0" y="4365104"/>
            <a:ext cx="9144000" cy="1190231"/>
          </a:xfrm>
          <a:prstGeom prst="rect">
            <a:avLst/>
          </a:prstGeom>
        </p:spPr>
      </p:pic>
    </p:spTree>
    <p:extLst>
      <p:ext uri="{BB962C8B-B14F-4D97-AF65-F5344CB8AC3E}">
        <p14:creationId xmlns:p14="http://schemas.microsoft.com/office/powerpoint/2010/main" val="32170489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Secure Are These People?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p:nvPr/>
        </p:nvSpPr>
        <p:spPr>
          <a:xfrm>
            <a:off x="1547664" y="6525344"/>
            <a:ext cx="6534472"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https://s-media-cache-ak0.pinimg.com/originals/48/09/54/4809543a9c7700246a0cf8acdae27abf.jpg</a:t>
            </a:r>
          </a:p>
        </p:txBody>
      </p:sp>
      <p:pic>
        <p:nvPicPr>
          <p:cNvPr id="6" name="Picture 5" descr="ny-workers-securit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95400"/>
            <a:ext cx="9144000" cy="4247097"/>
          </a:xfrm>
          <a:prstGeom prst="rect">
            <a:avLst/>
          </a:prstGeom>
        </p:spPr>
      </p:pic>
      <p:sp>
        <p:nvSpPr>
          <p:cNvPr id="3" name="TextBox 2"/>
          <p:cNvSpPr txBox="1"/>
          <p:nvPr/>
        </p:nvSpPr>
        <p:spPr>
          <a:xfrm>
            <a:off x="251520" y="5775647"/>
            <a:ext cx="863108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Tahoma"/>
                <a:ea typeface="+mn-ea"/>
                <a:cs typeface="+mn-cs"/>
              </a:rPr>
              <a:t>Security is about preventing unforeseen consequences</a:t>
            </a:r>
          </a:p>
        </p:txBody>
      </p:sp>
    </p:spTree>
    <p:extLst>
      <p:ext uri="{BB962C8B-B14F-4D97-AF65-F5344CB8AC3E}">
        <p14:creationId xmlns:p14="http://schemas.microsoft.com/office/powerpoint/2010/main" val="14860350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12776"/>
            <a:ext cx="7924800" cy="1752600"/>
          </a:xfrm>
        </p:spPr>
        <p:txBody>
          <a:bodyPr/>
          <a:lstStyle/>
          <a:p>
            <a:r>
              <a:rPr lang="en-US" sz="4000" dirty="0"/>
              <a:t>SoftMC: DRAM Testing Infrastructure</a:t>
            </a:r>
            <a:br>
              <a:rPr lang="en-US" sz="4000" dirty="0"/>
            </a:br>
            <a:r>
              <a:rPr lang="en-US" sz="4000" dirty="0"/>
              <a:t>	</a:t>
            </a:r>
            <a:r>
              <a:rPr lang="en-US" sz="3000" b="1" dirty="0"/>
              <a:t>[HPCA 2017]</a:t>
            </a:r>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230</a:t>
            </a:fld>
            <a:endParaRPr kumimoji="0" lang="en-US" sz="12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4952952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800" dirty="0"/>
              <a:t>Infrastructures to Understand DRAM Issues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251520" y="1052736"/>
            <a:ext cx="4378369" cy="2520280"/>
          </a:xfrm>
          <a:prstGeom prst="rect">
            <a:avLst/>
          </a:prstGeom>
        </p:spPr>
      </p:pic>
      <p:pic>
        <p:nvPicPr>
          <p:cNvPr id="6" name="Picture 5"/>
          <p:cNvPicPr>
            <a:picLocks noChangeAspect="1"/>
          </p:cNvPicPr>
          <p:nvPr/>
        </p:nvPicPr>
        <p:blipFill>
          <a:blip r:embed="rId3"/>
          <a:stretch>
            <a:fillRect/>
          </a:stretch>
        </p:blipFill>
        <p:spPr>
          <a:xfrm>
            <a:off x="4973630" y="3573016"/>
            <a:ext cx="4170370" cy="2840360"/>
          </a:xfrm>
          <a:prstGeom prst="rect">
            <a:avLst/>
          </a:prstGeom>
        </p:spPr>
      </p:pic>
      <p:sp>
        <p:nvSpPr>
          <p:cNvPr id="7" name="Rectangle 6"/>
          <p:cNvSpPr/>
          <p:nvPr/>
        </p:nvSpPr>
        <p:spPr>
          <a:xfrm>
            <a:off x="4561741" y="980728"/>
            <a:ext cx="4474755" cy="2308324"/>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mn-ea"/>
                <a:cs typeface="+mn-cs"/>
                <a:hlinkClick r:id="rId4"/>
              </a:rPr>
              <a:t>An Experimental Study of Data Retention Behavior in Modern DRAM Devices: Implications for Retention Time Profiling Mechanisms</a:t>
            </a:r>
            <a:r>
              <a:rPr kumimoji="0" lang="en-US" sz="1600" b="0" i="0" u="none" strike="noStrike" kern="1200" cap="none" spc="0" normalizeH="0" baseline="0" noProof="0" dirty="0">
                <a:ln>
                  <a:noFill/>
                </a:ln>
                <a:solidFill>
                  <a:srgbClr val="000000"/>
                </a:solidFill>
                <a:effectLst/>
                <a:uLnTx/>
                <a:uFillTx/>
                <a:latin typeface="Tahoma"/>
                <a:ea typeface="+mn-ea"/>
                <a:cs typeface="+mn-cs"/>
              </a:rPr>
              <a:t> (Liu et al., ISCA 2013)</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hlinkClick r:id="rId5"/>
              </a:rPr>
              <a:t>The Efficacy of Error Mitigation Techniques for DRAM Retention Failures: A Comparative Experimental Study</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(Khan et al., SIGMETRICS 2014)</a:t>
            </a:r>
            <a:endParaRPr kumimoji="0" lang="en-US" sz="1600" b="0" i="0" u="none" strike="noStrike" kern="1200" cap="none" spc="0" normalizeH="0" baseline="0" noProof="0" dirty="0">
              <a:ln>
                <a:noFill/>
              </a:ln>
              <a:solidFill>
                <a:srgbClr val="000000"/>
              </a:solidFill>
              <a:effectLst/>
              <a:uLnTx/>
              <a:uFillTx/>
              <a:latin typeface="Tahoma"/>
              <a:ea typeface="+mn-ea"/>
              <a:cs typeface="+mn-cs"/>
            </a:endParaRPr>
          </a:p>
        </p:txBody>
      </p:sp>
      <p:sp>
        <p:nvSpPr>
          <p:cNvPr id="8" name="Rectangle 7"/>
          <p:cNvSpPr/>
          <p:nvPr/>
        </p:nvSpPr>
        <p:spPr>
          <a:xfrm>
            <a:off x="25237" y="3652570"/>
            <a:ext cx="4690779" cy="2800766"/>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mn-ea"/>
                <a:cs typeface="+mn-cs"/>
                <a:hlinkClick r:id="rId6"/>
              </a:rPr>
              <a:t>Flipping Bits in Memory Without Accessing Them: An Experimental Study of DRAM Disturbance Errors</a:t>
            </a:r>
            <a:r>
              <a:rPr kumimoji="0" lang="en-US" sz="1600" b="0" i="0" u="none" strike="noStrike" kern="1200" cap="none" spc="0" normalizeH="0" baseline="0" noProof="0" dirty="0">
                <a:ln>
                  <a:noFill/>
                </a:ln>
                <a:solidFill>
                  <a:srgbClr val="000000"/>
                </a:solidFill>
                <a:effectLst/>
                <a:uLnTx/>
                <a:uFillTx/>
                <a:latin typeface="Tahoma"/>
                <a:ea typeface="+mn-ea"/>
                <a:cs typeface="+mn-cs"/>
              </a:rPr>
              <a:t> (Kim et al., ISCA 2014)</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hlinkClick r:id="rId7"/>
              </a:rPr>
              <a:t>Adaptive-Latency DRAM: Optimizing DRAM Timing for the Common-Case</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(Lee et al., HPCA 2015)</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hlinkClick r:id="rId8"/>
              </a:rPr>
              <a:t>AVATAR: A Variable-Retention-Time (VRT) Aware Refresh for DRAM Systems</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a:t>
            </a:r>
            <a:r>
              <a:rPr kumimoji="0" lang="en-US" sz="1600" b="0" i="0" u="none" strike="noStrike" kern="1200" cap="none" spc="0" normalizeH="0" baseline="0" noProof="0" dirty="0" err="1">
                <a:ln>
                  <a:noFill/>
                </a:ln>
                <a:solidFill>
                  <a:srgbClr val="000000"/>
                </a:solidFill>
                <a:effectLst/>
                <a:uLnTx/>
                <a:uFillTx/>
                <a:latin typeface="Tahoma"/>
                <a:ea typeface="ＭＳ Ｐゴシック" charset="0"/>
                <a:cs typeface="ＭＳ Ｐゴシック" charset="0"/>
              </a:rPr>
              <a:t>Qureshi</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et al., DSN 2015)</a:t>
            </a:r>
            <a:endParaRPr kumimoji="0" lang="en-US" sz="16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3834040937"/>
      </p:ext>
    </p:extLst>
  </p:cSld>
  <p:clrMapOvr>
    <a:masterClrMapping/>
  </p:clrMapOvr>
  <p:transition/>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Where RowHammer was Discovered</a:t>
            </a:r>
          </a:p>
        </p:txBody>
      </p:sp>
      <p:pic>
        <p:nvPicPr>
          <p:cNvPr id="5" name="Content Placeholder 4" descr="DRAM-new-testing-infrastructure.jpg"/>
          <p:cNvPicPr>
            <a:picLocks noGrp="1" noChangeAspect="1"/>
          </p:cNvPicPr>
          <p:nvPr>
            <p:ph idx="1"/>
          </p:nvPr>
        </p:nvPicPr>
        <p:blipFill>
          <a:blip r:embed="rId2" cstate="print">
            <a:extLst>
              <a:ext uri="{28A0092B-C50C-407E-A947-70E740481C1C}">
                <a14:useLocalDpi xmlns:a14="http://schemas.microsoft.com/office/drawing/2010/main" val="0"/>
              </a:ext>
            </a:extLst>
          </a:blip>
          <a:srcRect t="12242" b="12242"/>
          <a:stretch>
            <a:fillRect/>
          </a:stretch>
        </p:blipFill>
        <p:spPr>
          <a:xfrm>
            <a:off x="228600" y="1144488"/>
            <a:ext cx="8610600" cy="4876800"/>
          </a:xfrm>
          <a:scene3d>
            <a:camera prst="obliqueTopRight">
              <a:rot lat="0" lon="0" rev="10800000"/>
            </a:camera>
            <a:lightRig rig="threePt" dir="t"/>
          </a:scene3d>
        </p:spPr>
      </p:pic>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5"/>
          <p:cNvSpPr/>
          <p:nvPr/>
        </p:nvSpPr>
        <p:spPr>
          <a:xfrm>
            <a:off x="1547664" y="6300608"/>
            <a:ext cx="6696744" cy="584776"/>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Kim+, “</a:t>
            </a:r>
            <a:r>
              <a:rPr kumimoji="0" lang="en-US" sz="1600" b="0" i="0" u="none" strike="noStrike" kern="1200" cap="none" spc="0" normalizeH="0" baseline="0" noProof="0" dirty="0">
                <a:ln>
                  <a:noFill/>
                </a:ln>
                <a:solidFill>
                  <a:srgbClr val="0000FF"/>
                </a:solidFill>
                <a:effectLst/>
                <a:uLnTx/>
                <a:uFillTx/>
                <a:latin typeface="Tahoma"/>
                <a:ea typeface="+mn-ea"/>
                <a:cs typeface="+mn-cs"/>
              </a:rPr>
              <a:t>Flipping Bits in Memory Without Accessing Them: An Experimental Study of DRAM Disturbance Errors</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ISCA 2014.</a:t>
            </a:r>
          </a:p>
        </p:txBody>
      </p:sp>
      <p:sp>
        <p:nvSpPr>
          <p:cNvPr id="7" name="Rectangle 6"/>
          <p:cNvSpPr/>
          <p:nvPr/>
        </p:nvSpPr>
        <p:spPr>
          <a:xfrm>
            <a:off x="107504" y="1466055"/>
            <a:ext cx="2209798" cy="15240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Temperature</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Controller</a:t>
            </a:r>
          </a:p>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8" name="Rectangle 7"/>
          <p:cNvSpPr/>
          <p:nvPr/>
        </p:nvSpPr>
        <p:spPr>
          <a:xfrm>
            <a:off x="107504" y="2990055"/>
            <a:ext cx="2209798" cy="274320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PC</a:t>
            </a:r>
            <a:endPar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9" name="Rectangle 8"/>
          <p:cNvSpPr/>
          <p:nvPr/>
        </p:nvSpPr>
        <p:spPr>
          <a:xfrm>
            <a:off x="4374702" y="1962441"/>
            <a:ext cx="1447800" cy="312274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Heater</a:t>
            </a:r>
          </a:p>
        </p:txBody>
      </p:sp>
      <p:sp>
        <p:nvSpPr>
          <p:cNvPr id="10" name="Rectangle 9"/>
          <p:cNvSpPr/>
          <p:nvPr/>
        </p:nvSpPr>
        <p:spPr>
          <a:xfrm>
            <a:off x="23173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
        <p:nvSpPr>
          <p:cNvPr id="11" name="Rectangle 10"/>
          <p:cNvSpPr/>
          <p:nvPr/>
        </p:nvSpPr>
        <p:spPr>
          <a:xfrm>
            <a:off x="58225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Tree>
    <p:extLst>
      <p:ext uri="{BB962C8B-B14F-4D97-AF65-F5344CB8AC3E}">
        <p14:creationId xmlns:p14="http://schemas.microsoft.com/office/powerpoint/2010/main" val="1797117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79904" cy="1066800"/>
          </a:xfrm>
        </p:spPr>
        <p:txBody>
          <a:bodyPr/>
          <a:lstStyle/>
          <a:p>
            <a:r>
              <a:rPr lang="en-US" sz="3800" dirty="0"/>
              <a:t>SoftMC: Open Source DRAM Infrastructure</a:t>
            </a:r>
          </a:p>
        </p:txBody>
      </p:sp>
      <p:sp>
        <p:nvSpPr>
          <p:cNvPr id="3" name="Content Placeholder 2"/>
          <p:cNvSpPr>
            <a:spLocks noGrp="1"/>
          </p:cNvSpPr>
          <p:nvPr>
            <p:ph idx="1"/>
          </p:nvPr>
        </p:nvSpPr>
        <p:spPr>
          <a:xfrm>
            <a:off x="35496" y="1432520"/>
            <a:ext cx="5112568" cy="4876800"/>
          </a:xfrm>
        </p:spPr>
        <p:txBody>
          <a:bodyPr/>
          <a:lstStyle/>
          <a:p>
            <a:r>
              <a:rPr lang="en-US" dirty="0"/>
              <a:t>Hasan Hassan et al., “</a:t>
            </a:r>
            <a:r>
              <a:rPr lang="en-US" b="1" dirty="0">
                <a:hlinkClick r:id="rId2"/>
              </a:rPr>
              <a:t>SoftMC: A Flexible and Practical Open-Source Infrastructure for Enabling Experimental DRAM Studies</a:t>
            </a:r>
            <a:r>
              <a:rPr lang="en-US" b="1" dirty="0"/>
              <a:t>,”</a:t>
            </a:r>
            <a:r>
              <a:rPr lang="en-US" dirty="0"/>
              <a:t> HPCA 2017.</a:t>
            </a:r>
          </a:p>
          <a:p>
            <a:pPr marL="0" indent="0">
              <a:buNone/>
            </a:pPr>
            <a:endParaRPr lang="en-US" dirty="0"/>
          </a:p>
          <a:p>
            <a:pPr marL="0" indent="0">
              <a:buNone/>
            </a:pPr>
            <a:endParaRPr lang="en-US" dirty="0"/>
          </a:p>
          <a:p>
            <a:r>
              <a:rPr lang="en-US" b="1" dirty="0">
                <a:solidFill>
                  <a:schemeClr val="accent2">
                    <a:lumMod val="75000"/>
                  </a:schemeClr>
                </a:solidFill>
              </a:rPr>
              <a:t>Flexible</a:t>
            </a:r>
          </a:p>
          <a:p>
            <a:r>
              <a:rPr lang="en-US" b="1" dirty="0">
                <a:solidFill>
                  <a:schemeClr val="accent2">
                    <a:lumMod val="75000"/>
                  </a:schemeClr>
                </a:solidFill>
              </a:rPr>
              <a:t>Easy to Use (C++ API)</a:t>
            </a:r>
          </a:p>
          <a:p>
            <a:r>
              <a:rPr lang="en-US" b="1" dirty="0">
                <a:solidFill>
                  <a:schemeClr val="accent2">
                    <a:lumMod val="75000"/>
                  </a:schemeClr>
                </a:solidFill>
              </a:rPr>
              <a:t>Open-source </a:t>
            </a:r>
          </a:p>
          <a:p>
            <a:pPr marL="0" indent="0">
              <a:buNone/>
            </a:pPr>
            <a:r>
              <a:rPr lang="en-US" i="1" dirty="0">
                <a:solidFill>
                  <a:srgbClr val="0000FF"/>
                </a:solidFill>
              </a:rPr>
              <a:t>    </a:t>
            </a:r>
            <a:r>
              <a:rPr lang="en-US" i="1" dirty="0" err="1">
                <a:solidFill>
                  <a:srgbClr val="0000FF"/>
                </a:solidFill>
              </a:rPr>
              <a:t>github.com</a:t>
            </a:r>
            <a:r>
              <a:rPr lang="en-US" i="1" dirty="0">
                <a:solidFill>
                  <a:srgbClr val="0000FF"/>
                </a:solidFill>
              </a:rPr>
              <a:t>/CMU-SAFARI/SoftMC </a:t>
            </a:r>
            <a:endParaRPr lang="en-US" b="1" dirty="0">
              <a:solidFill>
                <a:srgbClr val="0000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3727" y="1232693"/>
            <a:ext cx="4004777" cy="4830993"/>
          </a:xfrm>
          <a:prstGeom prst="rect">
            <a:avLst/>
          </a:prstGeom>
        </p:spPr>
      </p:pic>
      <p:pic>
        <p:nvPicPr>
          <p:cNvPr id="6" name="Content Placeholder 7"/>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5103727" y="1265237"/>
            <a:ext cx="4004777" cy="4830763"/>
          </a:xfrm>
          <a:prstGeom prst="rect">
            <a:avLst/>
          </a:prstGeom>
          <a:noFill/>
          <a:ln w="9525">
            <a:noFill/>
            <a:miter lim="800000"/>
            <a:headEnd/>
            <a:tailEnd/>
          </a:ln>
        </p:spPr>
      </p:pic>
    </p:spTree>
    <p:extLst>
      <p:ext uri="{BB962C8B-B14F-4D97-AF65-F5344CB8AC3E}">
        <p14:creationId xmlns:p14="http://schemas.microsoft.com/office/powerpoint/2010/main" val="2349929135"/>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SoftMC</a:t>
            </a:r>
          </a:p>
        </p:txBody>
      </p:sp>
      <p:sp>
        <p:nvSpPr>
          <p:cNvPr id="3" name="Content Placeholder 2"/>
          <p:cNvSpPr>
            <a:spLocks noGrp="1"/>
          </p:cNvSpPr>
          <p:nvPr>
            <p:ph idx="1"/>
          </p:nvPr>
        </p:nvSpPr>
        <p:spPr/>
        <p:txBody>
          <a:bodyPr/>
          <a:lstStyle/>
          <a:p>
            <a:r>
              <a:rPr lang="en-US" dirty="0">
                <a:hlinkClick r:id="rId2"/>
              </a:rPr>
              <a:t>https://github.com/CMU-SAFARI/SoftMC</a:t>
            </a:r>
            <a:r>
              <a:rPr lang="en-US" dirty="0"/>
              <a:t> </a:t>
            </a:r>
          </a:p>
          <a:p>
            <a:endParaRPr lang="en-US" dirty="0"/>
          </a:p>
          <a:p>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3"/>
          <a:stretch>
            <a:fillRect/>
          </a:stretch>
        </p:blipFill>
        <p:spPr>
          <a:xfrm>
            <a:off x="0" y="2915817"/>
            <a:ext cx="9144000" cy="2385391"/>
          </a:xfrm>
          <a:prstGeom prst="rect">
            <a:avLst/>
          </a:prstGeom>
        </p:spPr>
      </p:pic>
    </p:spTree>
    <p:extLst>
      <p:ext uri="{BB962C8B-B14F-4D97-AF65-F5344CB8AC3E}">
        <p14:creationId xmlns:p14="http://schemas.microsoft.com/office/powerpoint/2010/main" val="15474257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End of Backup Slides</a:t>
            </a:r>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fld id="{EF0CAD05-5F98-C240-A41D-E171A6304933}" type="slidenum">
              <a:rPr lang="en-US" smtClean="0">
                <a:solidFill>
                  <a:srgbClr val="000000"/>
                </a:solidFill>
              </a:rPr>
              <a:pPr/>
              <a:t>235</a:t>
            </a:fld>
            <a:endParaRPr lang="en-US">
              <a:solidFill>
                <a:srgbClr val="000000"/>
              </a:solidFill>
            </a:endParaRPr>
          </a:p>
        </p:txBody>
      </p:sp>
    </p:spTree>
    <p:extLst>
      <p:ext uri="{BB962C8B-B14F-4D97-AF65-F5344CB8AC3E}">
        <p14:creationId xmlns:p14="http://schemas.microsoft.com/office/powerpoint/2010/main" val="1020926108"/>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467544" y="2780928"/>
            <a:ext cx="8064896" cy="2088232"/>
          </a:xfrm>
        </p:spPr>
        <p:txBody>
          <a:bodyPr/>
          <a:lstStyle/>
          <a:p>
            <a:pPr marL="0" indent="0" algn="ctr">
              <a:buNone/>
            </a:pPr>
            <a:r>
              <a:rPr lang="en-US" sz="6400" dirty="0">
                <a:solidFill>
                  <a:srgbClr val="FF0000"/>
                </a:solidFill>
              </a:rPr>
              <a:t>Reliable, Secure, Safe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482582785"/>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 We Want This?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3" descr="C:\1nenad\ireland-fields-sky-clou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295400"/>
            <a:ext cx="6502400" cy="487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1494169" y="6495147"/>
            <a:ext cx="132267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V. </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Milutinovic</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Tree>
    <p:extLst>
      <p:ext uri="{BB962C8B-B14F-4D97-AF65-F5344CB8AC3E}">
        <p14:creationId xmlns:p14="http://schemas.microsoft.com/office/powerpoint/2010/main" val="2994714929"/>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 This?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2" descr="C:\1nenad\Widnes_Smok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213891"/>
            <a:ext cx="8763000" cy="495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1494169" y="6495147"/>
            <a:ext cx="132267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V. </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Milutinovic</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Tree>
    <p:extLst>
      <p:ext uri="{BB962C8B-B14F-4D97-AF65-F5344CB8AC3E}">
        <p14:creationId xmlns:p14="http://schemas.microsoft.com/office/powerpoint/2010/main" val="1780554729"/>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899592" y="1844824"/>
            <a:ext cx="7128792" cy="2088232"/>
          </a:xfrm>
        </p:spPr>
        <p:txBody>
          <a:bodyPr/>
          <a:lstStyle/>
          <a:p>
            <a:pPr marL="0" indent="0" algn="ctr">
              <a:buNone/>
            </a:pPr>
            <a:r>
              <a:rPr lang="en-US" sz="6400" dirty="0">
                <a:solidFill>
                  <a:srgbClr val="FF0000"/>
                </a:solidFill>
              </a:rPr>
              <a:t>Sustainable</a:t>
            </a:r>
          </a:p>
          <a:p>
            <a:pPr marL="0" indent="0" algn="ctr">
              <a:buNone/>
            </a:pPr>
            <a:r>
              <a:rPr lang="en-US" sz="6400" dirty="0">
                <a:solidFill>
                  <a:srgbClr val="FF0000"/>
                </a:solidFill>
              </a:rPr>
              <a:t>and</a:t>
            </a:r>
          </a:p>
          <a:p>
            <a:pPr marL="0" indent="0" algn="ctr">
              <a:buNone/>
            </a:pPr>
            <a:r>
              <a:rPr lang="en-US" sz="6400" dirty="0">
                <a:solidFill>
                  <a:srgbClr val="FF0000"/>
                </a:solidFill>
              </a:rPr>
              <a:t>Energy Efficient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008206879"/>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Many Difficult Problems: Climate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p:nvPr/>
        </p:nvSpPr>
        <p:spPr>
          <a:xfrm>
            <a:off x="1403648" y="6525344"/>
            <a:ext cx="6246440"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a:t>
            </a:r>
            <a:r>
              <a:rPr kumimoji="0" lang="en-US" sz="1000" b="0" i="0" u="none" strike="noStrike" kern="1200" cap="none" spc="0" normalizeH="0" baseline="0" noProof="0" dirty="0">
                <a:ln>
                  <a:noFill/>
                </a:ln>
                <a:solidFill>
                  <a:srgbClr val="000000"/>
                </a:solidFill>
                <a:effectLst/>
                <a:uLnTx/>
                <a:uFillTx/>
                <a:latin typeface="Calibri"/>
                <a:ea typeface="+mn-ea"/>
                <a:cs typeface="Calibri"/>
                <a:hlinkClick r:id="rId2"/>
              </a:rPr>
              <a:t>https://farm9.staticflickr.com/8571/16376102935_8628150df8_o.jpg</a:t>
            </a:r>
            <a:r>
              <a:rPr kumimoji="0" lang="en-US" sz="1000" b="0" i="0" u="none" strike="noStrike" kern="1200" cap="none" spc="0" normalizeH="0" baseline="0" noProof="0" dirty="0">
                <a:ln>
                  <a:noFill/>
                </a:ln>
                <a:solidFill>
                  <a:srgbClr val="000000"/>
                </a:solidFill>
                <a:effectLst/>
                <a:uLnTx/>
                <a:uFillTx/>
                <a:latin typeface="Calibri"/>
                <a:ea typeface="+mn-ea"/>
                <a:cs typeface="Calibri"/>
              </a:rPr>
              <a:t> </a:t>
            </a:r>
          </a:p>
        </p:txBody>
      </p:sp>
      <p:pic>
        <p:nvPicPr>
          <p:cNvPr id="7" name="Picture 6" descr="climate-modeling-16376102935_8628150df8_o.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055" y="1040284"/>
            <a:ext cx="7673353" cy="5269036"/>
          </a:xfrm>
          <a:prstGeom prst="rect">
            <a:avLst/>
          </a:prstGeom>
        </p:spPr>
      </p:pic>
    </p:spTree>
    <p:extLst>
      <p:ext uri="{BB962C8B-B14F-4D97-AF65-F5344CB8AC3E}">
        <p14:creationId xmlns:p14="http://schemas.microsoft.com/office/powerpoint/2010/main" val="318578278"/>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Many Difficult Problems: Congestion</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p:nvPr/>
        </p:nvSpPr>
        <p:spPr>
          <a:xfrm>
            <a:off x="1475656" y="6478240"/>
            <a:ext cx="6462464"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https://blogs-</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images.forbes.com</a:t>
            </a:r>
            <a:r>
              <a:rPr kumimoji="0" lang="en-US" sz="1000" b="0" i="0" u="none" strike="noStrike" kern="1200" cap="none" spc="0" normalizeH="0" baseline="0" noProof="0" dirty="0">
                <a:ln>
                  <a:noFill/>
                </a:ln>
                <a:solidFill>
                  <a:srgbClr val="000000"/>
                </a:solidFill>
                <a:effectLst/>
                <a:uLnTx/>
                <a:uFillTx/>
                <a:latin typeface="Calibri"/>
                <a:ea typeface="+mn-ea"/>
                <a:cs typeface="Calibri"/>
              </a:rPr>
              <a:t>/</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jimgorzelany</a:t>
            </a:r>
            <a:r>
              <a:rPr kumimoji="0" lang="en-US" sz="1000" b="0" i="0" u="none" strike="noStrike" kern="1200" cap="none" spc="0" normalizeH="0" baseline="0" noProof="0" dirty="0">
                <a:ln>
                  <a:noFill/>
                </a:ln>
                <a:solidFill>
                  <a:srgbClr val="000000"/>
                </a:solidFill>
                <a:effectLst/>
                <a:uLnTx/>
                <a:uFillTx/>
                <a:latin typeface="Calibri"/>
                <a:ea typeface="+mn-ea"/>
                <a:cs typeface="Calibri"/>
              </a:rPr>
              <a:t>/files/2015/10/China-G4-backup-this-oct-reuters.jpg</a:t>
            </a:r>
          </a:p>
        </p:txBody>
      </p:sp>
      <p:pic>
        <p:nvPicPr>
          <p:cNvPr id="6" name="Picture 5" descr="China-G4-backup-this-oct-reuter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560" y="980728"/>
            <a:ext cx="7740352" cy="5163617"/>
          </a:xfrm>
          <a:prstGeom prst="rect">
            <a:avLst/>
          </a:prstGeom>
        </p:spPr>
      </p:pic>
    </p:spTree>
    <p:extLst>
      <p:ext uri="{BB962C8B-B14F-4D97-AF65-F5344CB8AC3E}">
        <p14:creationId xmlns:p14="http://schemas.microsoft.com/office/powerpoint/2010/main" val="3867815757"/>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Title 1"/>
          <p:cNvSpPr>
            <a:spLocks noGrp="1"/>
          </p:cNvSpPr>
          <p:nvPr>
            <p:ph type="title"/>
          </p:nvPr>
        </p:nvSpPr>
        <p:spPr/>
        <p:txBody>
          <a:bodyPr/>
          <a:lstStyle/>
          <a:p>
            <a:r>
              <a:rPr lang="en-US" dirty="0">
                <a:latin typeface="Garamond" charset="0"/>
              </a:rPr>
              <a:t>Answer</a:t>
            </a:r>
          </a:p>
        </p:txBody>
      </p:sp>
      <p:sp>
        <p:nvSpPr>
          <p:cNvPr id="3" name="Content Placeholder 2"/>
          <p:cNvSpPr>
            <a:spLocks noGrp="1"/>
          </p:cNvSpPr>
          <p:nvPr>
            <p:ph idx="1"/>
          </p:nvPr>
        </p:nvSpPr>
        <p:spPr>
          <a:xfrm>
            <a:off x="228600" y="996950"/>
            <a:ext cx="8610600" cy="5194300"/>
          </a:xfrm>
        </p:spPr>
        <p:txBody>
          <a:bodyPr/>
          <a:lstStyle/>
          <a:p>
            <a:pPr>
              <a:defRPr/>
            </a:pPr>
            <a:endParaRPr lang="en-US" dirty="0"/>
          </a:p>
          <a:p>
            <a:pPr>
              <a:defRPr/>
            </a:pPr>
            <a:endParaRPr lang="en-US" dirty="0"/>
          </a:p>
          <a:p>
            <a:pPr>
              <a:defRPr/>
            </a:pPr>
            <a:endParaRPr lang="en-US" dirty="0"/>
          </a:p>
          <a:p>
            <a:pPr>
              <a:defRPr/>
            </a:pPr>
            <a:endParaRPr lang="en-US" dirty="0"/>
          </a:p>
          <a:p>
            <a:pPr marL="0" indent="0" algn="ctr">
              <a:buFont typeface="Wingdings" charset="0"/>
              <a:buNone/>
              <a:defRPr/>
            </a:pPr>
            <a:r>
              <a:rPr lang="en-US" sz="6400" dirty="0"/>
              <a:t>To Solve Problems</a:t>
            </a:r>
          </a:p>
        </p:txBody>
      </p:sp>
      <p:sp>
        <p:nvSpPr>
          <p:cNvPr id="151555"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8384186-B8EA-3342-ADA9-D4327C6D7AD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Tree>
    <p:extLst>
      <p:ext uri="{BB962C8B-B14F-4D97-AF65-F5344CB8AC3E}">
        <p14:creationId xmlns:p14="http://schemas.microsoft.com/office/powerpoint/2010/main" val="2220019302"/>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Many Difficult Problems: Nature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descr="brain-MjYzMzAyMg.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568" y="818710"/>
            <a:ext cx="7416824" cy="5562618"/>
          </a:xfrm>
          <a:prstGeom prst="rect">
            <a:avLst/>
          </a:prstGeom>
        </p:spPr>
      </p:pic>
      <p:sp>
        <p:nvSpPr>
          <p:cNvPr id="6" name="Rectangle 5"/>
          <p:cNvSpPr/>
          <p:nvPr/>
        </p:nvSpPr>
        <p:spPr>
          <a:xfrm>
            <a:off x="2160240" y="6495147"/>
            <a:ext cx="4572000" cy="24622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http://</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spectrum.ieee.org</a:t>
            </a:r>
            <a:r>
              <a:rPr kumimoji="0" lang="en-US" sz="1000" b="0" i="0" u="none" strike="noStrike" kern="1200" cap="none" spc="0" normalizeH="0" baseline="0" noProof="0" dirty="0">
                <a:ln>
                  <a:noFill/>
                </a:ln>
                <a:solidFill>
                  <a:srgbClr val="000000"/>
                </a:solidFill>
                <a:effectLst/>
                <a:uLnTx/>
                <a:uFillTx/>
                <a:latin typeface="Calibri"/>
                <a:ea typeface="+mn-ea"/>
                <a:cs typeface="Calibri"/>
              </a:rPr>
              <a:t>/image/</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MjYzMzAyMg.jpeg</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Tree>
    <p:extLst>
      <p:ext uri="{BB962C8B-B14F-4D97-AF65-F5344CB8AC3E}">
        <p14:creationId xmlns:p14="http://schemas.microsoft.com/office/powerpoint/2010/main" val="3321447875"/>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539552" y="2132856"/>
            <a:ext cx="7776864" cy="2088232"/>
          </a:xfrm>
        </p:spPr>
        <p:txBody>
          <a:bodyPr/>
          <a:lstStyle/>
          <a:p>
            <a:pPr marL="0" indent="0" algn="ctr">
              <a:buNone/>
            </a:pPr>
            <a:r>
              <a:rPr lang="en-US" sz="6400" dirty="0">
                <a:solidFill>
                  <a:srgbClr val="FF0000"/>
                </a:solidFill>
              </a:rPr>
              <a:t>High Performance</a:t>
            </a:r>
          </a:p>
          <a:p>
            <a:pPr marL="0" indent="0" algn="ctr">
              <a:buNone/>
            </a:pPr>
            <a:endParaRPr lang="en-US" sz="4000" dirty="0">
              <a:solidFill>
                <a:srgbClr val="FF0000"/>
              </a:solidFill>
            </a:endParaRPr>
          </a:p>
          <a:p>
            <a:pPr marL="0" indent="0" algn="ctr">
              <a:buNone/>
            </a:pPr>
            <a:r>
              <a:rPr lang="en-US" sz="4000" dirty="0">
                <a:solidFill>
                  <a:srgbClr val="FF0000"/>
                </a:solidFill>
              </a:rPr>
              <a:t>(to solve </a:t>
            </a:r>
          </a:p>
          <a:p>
            <a:pPr marL="0" indent="0" algn="ctr">
              <a:buNone/>
            </a:pPr>
            <a:r>
              <a:rPr lang="en-US" sz="4000" dirty="0">
                <a:solidFill>
                  <a:srgbClr val="FF0000"/>
                </a:solidFill>
              </a:rPr>
              <a:t>the </a:t>
            </a:r>
            <a:r>
              <a:rPr lang="en-US" sz="4000" b="1" dirty="0">
                <a:solidFill>
                  <a:srgbClr val="FF0000"/>
                </a:solidFill>
              </a:rPr>
              <a:t>toughest </a:t>
            </a:r>
            <a:r>
              <a:rPr lang="en-US" sz="4000" dirty="0">
                <a:solidFill>
                  <a:srgbClr val="FF0000"/>
                </a:solidFill>
              </a:rPr>
              <a:t>&amp; </a:t>
            </a:r>
            <a:r>
              <a:rPr lang="en-US" sz="4000" b="1" dirty="0">
                <a:solidFill>
                  <a:srgbClr val="FF0000"/>
                </a:solidFill>
              </a:rPr>
              <a:t>all</a:t>
            </a:r>
            <a:r>
              <a:rPr lang="en-US" sz="4000" dirty="0">
                <a:solidFill>
                  <a:srgbClr val="FF0000"/>
                </a:solidFill>
              </a:rPr>
              <a:t> problems)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420287161"/>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Personalized Medicine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descr="img-59886-280-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5776" y="901855"/>
            <a:ext cx="4032448" cy="5429403"/>
          </a:xfrm>
          <a:prstGeom prst="rect">
            <a:avLst/>
          </a:prstGeom>
        </p:spPr>
      </p:pic>
      <p:sp>
        <p:nvSpPr>
          <p:cNvPr id="7" name="TextBox 6"/>
          <p:cNvSpPr txBox="1"/>
          <p:nvPr/>
        </p:nvSpPr>
        <p:spPr>
          <a:xfrm>
            <a:off x="1403648" y="6465788"/>
            <a:ext cx="1529185"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Jane </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Ades</a:t>
            </a:r>
            <a:r>
              <a:rPr kumimoji="0" lang="en-US" sz="1000" b="0" i="0" u="none" strike="noStrike" kern="1200" cap="none" spc="0" normalizeH="0" baseline="0" noProof="0" dirty="0">
                <a:ln>
                  <a:noFill/>
                </a:ln>
                <a:solidFill>
                  <a:srgbClr val="000000"/>
                </a:solidFill>
                <a:effectLst/>
                <a:uLnTx/>
                <a:uFillTx/>
                <a:latin typeface="Calibri"/>
                <a:ea typeface="+mn-ea"/>
                <a:cs typeface="Calibri"/>
              </a:rPr>
              <a:t>, NHGRI</a:t>
            </a:r>
          </a:p>
        </p:txBody>
      </p:sp>
    </p:spTree>
    <p:extLst>
      <p:ext uri="{BB962C8B-B14F-4D97-AF65-F5344CB8AC3E}">
        <p14:creationId xmlns:p14="http://schemas.microsoft.com/office/powerpoint/2010/main" val="792687474"/>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Comparative Genomics</a:t>
            </a:r>
          </a:p>
        </p:txBody>
      </p:sp>
      <p:pic>
        <p:nvPicPr>
          <p:cNvPr id="5" name="Content Placeholder 4" descr="A_genome_alignment_of_eight_Yersinia_isolates 2.png"/>
          <p:cNvPicPr>
            <a:picLocks noGrp="1" noChangeAspect="1"/>
          </p:cNvPicPr>
          <p:nvPr>
            <p:ph idx="1"/>
          </p:nvPr>
        </p:nvPicPr>
        <p:blipFill>
          <a:blip r:embed="rId2" cstate="print">
            <a:extLst>
              <a:ext uri="{28A0092B-C50C-407E-A947-70E740481C1C}">
                <a14:useLocalDpi xmlns:a14="http://schemas.microsoft.com/office/drawing/2010/main" val="0"/>
              </a:ext>
            </a:extLst>
          </a:blip>
          <a:srcRect t="2363" b="2363"/>
          <a:stretch>
            <a:fillRect/>
          </a:stretch>
        </p:blipFill>
        <p:spPr>
          <a:xfrm>
            <a:off x="228600" y="1044631"/>
            <a:ext cx="8925728" cy="5383801"/>
          </a:xfrm>
        </p:spPr>
      </p:pic>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6" name="TextBox 5"/>
          <p:cNvSpPr txBox="1"/>
          <p:nvPr/>
        </p:nvSpPr>
        <p:spPr>
          <a:xfrm>
            <a:off x="35496" y="6474822"/>
            <a:ext cx="8163513"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alibri"/>
                <a:ea typeface="+mn-ea"/>
                <a:cs typeface="Calibri"/>
              </a:rPr>
              <a:t>Source: By Aaron E. Darling, </a:t>
            </a:r>
            <a:r>
              <a:rPr kumimoji="0" lang="en-US" sz="800" b="0" i="0" u="none" strike="noStrike" kern="1200" cap="none" spc="0" normalizeH="0" baseline="0" noProof="0" dirty="0" err="1">
                <a:ln>
                  <a:noFill/>
                </a:ln>
                <a:solidFill>
                  <a:srgbClr val="000000"/>
                </a:solidFill>
                <a:effectLst/>
                <a:uLnTx/>
                <a:uFillTx/>
                <a:latin typeface="Calibri"/>
                <a:ea typeface="+mn-ea"/>
                <a:cs typeface="Calibri"/>
              </a:rPr>
              <a:t>István</a:t>
            </a:r>
            <a:r>
              <a:rPr kumimoji="0" lang="en-US" sz="800" b="0" i="0" u="none" strike="noStrike" kern="1200" cap="none" spc="0" normalizeH="0" baseline="0" noProof="0" dirty="0">
                <a:ln>
                  <a:noFill/>
                </a:ln>
                <a:solidFill>
                  <a:srgbClr val="000000"/>
                </a:solidFill>
                <a:effectLst/>
                <a:uLnTx/>
                <a:uFillTx/>
                <a:latin typeface="Calibri"/>
                <a:ea typeface="+mn-ea"/>
                <a:cs typeface="Calibri"/>
              </a:rPr>
              <a:t> </a:t>
            </a:r>
            <a:r>
              <a:rPr kumimoji="0" lang="en-US" sz="800" b="0" i="0" u="none" strike="noStrike" kern="1200" cap="none" spc="0" normalizeH="0" baseline="0" noProof="0" dirty="0" err="1">
                <a:ln>
                  <a:noFill/>
                </a:ln>
                <a:solidFill>
                  <a:srgbClr val="000000"/>
                </a:solidFill>
                <a:effectLst/>
                <a:uLnTx/>
                <a:uFillTx/>
                <a:latin typeface="Calibri"/>
                <a:ea typeface="+mn-ea"/>
                <a:cs typeface="Calibri"/>
              </a:rPr>
              <a:t>Miklós</a:t>
            </a:r>
            <a:r>
              <a:rPr kumimoji="0" lang="en-US" sz="800" b="0" i="0" u="none" strike="noStrike" kern="1200" cap="none" spc="0" normalizeH="0" baseline="0" noProof="0" dirty="0">
                <a:ln>
                  <a:noFill/>
                </a:ln>
                <a:solidFill>
                  <a:srgbClr val="000000"/>
                </a:solidFill>
                <a:effectLst/>
                <a:uLnTx/>
                <a:uFillTx/>
                <a:latin typeface="Calibri"/>
                <a:ea typeface="+mn-ea"/>
                <a:cs typeface="Calibri"/>
              </a:rPr>
              <a:t>, Mark A. Ragan - Figure 1 from Darling AE, </a:t>
            </a:r>
            <a:r>
              <a:rPr kumimoji="0" lang="en-US" sz="800" b="0" i="0" u="none" strike="noStrike" kern="1200" cap="none" spc="0" normalizeH="0" baseline="0" noProof="0" dirty="0" err="1">
                <a:ln>
                  <a:noFill/>
                </a:ln>
                <a:solidFill>
                  <a:srgbClr val="000000"/>
                </a:solidFill>
                <a:effectLst/>
                <a:uLnTx/>
                <a:uFillTx/>
                <a:latin typeface="Calibri"/>
                <a:ea typeface="+mn-ea"/>
                <a:cs typeface="Calibri"/>
              </a:rPr>
              <a:t>Miklós</a:t>
            </a:r>
            <a:r>
              <a:rPr kumimoji="0" lang="en-US" sz="800" b="0" i="0" u="none" strike="noStrike" kern="1200" cap="none" spc="0" normalizeH="0" baseline="0" noProof="0" dirty="0">
                <a:ln>
                  <a:noFill/>
                </a:ln>
                <a:solidFill>
                  <a:srgbClr val="000000"/>
                </a:solidFill>
                <a:effectLst/>
                <a:uLnTx/>
                <a:uFillTx/>
                <a:latin typeface="Calibri"/>
                <a:ea typeface="+mn-ea"/>
                <a:cs typeface="Calibri"/>
              </a:rPr>
              <a:t> I, Ragan MA (2008).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alibri"/>
                <a:ea typeface="+mn-ea"/>
                <a:cs typeface="Calibri"/>
              </a:rPr>
              <a:t>"Dynamics of Genome Rearrangement in Bacterial Populations". PLOS Genetics. DOI:10.1371/journal.pgen.1000128., CC BY 2.5, </a:t>
            </a:r>
            <a:r>
              <a:rPr kumimoji="0" lang="en-US" sz="800" b="0" i="0" u="none" strike="noStrike" kern="1200" cap="none" spc="0" normalizeH="0" baseline="0" noProof="0" dirty="0">
                <a:ln>
                  <a:noFill/>
                </a:ln>
                <a:solidFill>
                  <a:srgbClr val="000000"/>
                </a:solidFill>
                <a:effectLst/>
                <a:uLnTx/>
                <a:uFillTx/>
                <a:latin typeface="Calibri"/>
                <a:ea typeface="+mn-ea"/>
                <a:cs typeface="Calibri"/>
                <a:hlinkClick r:id="rId3"/>
              </a:rPr>
              <a:t>https://commons.wikimedia.org/w/index.php?curid=30550950</a:t>
            </a:r>
            <a:r>
              <a:rPr kumimoji="0" lang="en-US" sz="800" b="0" i="0" u="none" strike="noStrike" kern="1200" cap="none" spc="0" normalizeH="0" baseline="0" noProof="0" dirty="0">
                <a:ln>
                  <a:noFill/>
                </a:ln>
                <a:solidFill>
                  <a:srgbClr val="000000"/>
                </a:solidFill>
                <a:effectLst/>
                <a:uLnTx/>
                <a:uFillTx/>
                <a:latin typeface="Calibri"/>
                <a:ea typeface="+mn-ea"/>
                <a:cs typeface="Calibri"/>
              </a:rPr>
              <a:t> </a:t>
            </a:r>
          </a:p>
        </p:txBody>
      </p:sp>
    </p:spTree>
    <p:extLst>
      <p:ext uri="{BB962C8B-B14F-4D97-AF65-F5344CB8AC3E}">
        <p14:creationId xmlns:p14="http://schemas.microsoft.com/office/powerpoint/2010/main" val="1181217558"/>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72008" y="2060848"/>
            <a:ext cx="8964488" cy="2088232"/>
          </a:xfrm>
        </p:spPr>
        <p:txBody>
          <a:bodyPr/>
          <a:lstStyle/>
          <a:p>
            <a:pPr marL="0" indent="0" algn="ctr">
              <a:buNone/>
            </a:pPr>
            <a:r>
              <a:rPr lang="en-US" sz="6400" dirty="0">
                <a:solidFill>
                  <a:srgbClr val="FF0000"/>
                </a:solidFill>
              </a:rPr>
              <a:t>Personalized and Private</a:t>
            </a:r>
          </a:p>
          <a:p>
            <a:pPr marL="0" indent="0" algn="ctr">
              <a:buNone/>
            </a:pPr>
            <a:endParaRPr lang="en-US" sz="4000" dirty="0">
              <a:solidFill>
                <a:srgbClr val="FF0000"/>
              </a:solidFill>
            </a:endParaRPr>
          </a:p>
          <a:p>
            <a:pPr marL="0" indent="0" algn="ctr">
              <a:buNone/>
            </a:pPr>
            <a:r>
              <a:rPr lang="en-US" sz="4000" dirty="0">
                <a:solidFill>
                  <a:srgbClr val="FF0000"/>
                </a:solidFill>
              </a:rPr>
              <a:t>(in every aspect of life: </a:t>
            </a:r>
          </a:p>
          <a:p>
            <a:pPr marL="0" indent="0" algn="ctr">
              <a:buNone/>
            </a:pPr>
            <a:r>
              <a:rPr lang="en-US" sz="4000" dirty="0">
                <a:solidFill>
                  <a:srgbClr val="FF0000"/>
                </a:solidFill>
              </a:rPr>
              <a:t>health, medicine, </a:t>
            </a:r>
          </a:p>
          <a:p>
            <a:pPr marL="0" indent="0" algn="ctr">
              <a:buNone/>
            </a:pPr>
            <a:r>
              <a:rPr lang="en-US" sz="4000" dirty="0">
                <a:solidFill>
                  <a:srgbClr val="FF0000"/>
                </a:solidFill>
              </a:rPr>
              <a:t>spaces, devices, robotics, </a:t>
            </a:r>
            <a:r>
              <a:rPr lang="is-IS" sz="4000" dirty="0">
                <a:solidFill>
                  <a:srgbClr val="FF0000"/>
                </a:solidFill>
              </a:rPr>
              <a:t>…)</a:t>
            </a:r>
            <a:endParaRPr lang="en-US" sz="4000" dirty="0">
              <a:solidFill>
                <a:srgbClr val="FF0000"/>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130762325"/>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This Lecture is About </a:t>
            </a:r>
            <a:r>
              <a:rPr lang="is-IS" dirty="0"/>
              <a:t>…</a:t>
            </a:r>
            <a:endParaRPr lang="en-US" dirty="0"/>
          </a:p>
        </p:txBody>
      </p:sp>
      <p:sp>
        <p:nvSpPr>
          <p:cNvPr id="3" name="Content Placeholder 2"/>
          <p:cNvSpPr>
            <a:spLocks noGrp="1"/>
          </p:cNvSpPr>
          <p:nvPr>
            <p:ph idx="1"/>
          </p:nvPr>
        </p:nvSpPr>
        <p:spPr>
          <a:xfrm>
            <a:off x="228600" y="1196752"/>
            <a:ext cx="8610600" cy="5051648"/>
          </a:xfrm>
        </p:spPr>
        <p:txBody>
          <a:bodyPr/>
          <a:lstStyle/>
          <a:p>
            <a:r>
              <a:rPr lang="en-US" sz="3200" dirty="0">
                <a:solidFill>
                  <a:srgbClr val="0000FF"/>
                </a:solidFill>
              </a:rPr>
              <a:t>Questioning</a:t>
            </a:r>
            <a:r>
              <a:rPr lang="en-US" sz="3200" dirty="0"/>
              <a:t> what limits us in designing the </a:t>
            </a:r>
            <a:r>
              <a:rPr lang="en-US" sz="3200" dirty="0">
                <a:solidFill>
                  <a:srgbClr val="FF0000"/>
                </a:solidFill>
              </a:rPr>
              <a:t>best computing architectures</a:t>
            </a:r>
            <a:r>
              <a:rPr lang="en-US" sz="3200" dirty="0"/>
              <a:t> for the future</a:t>
            </a:r>
          </a:p>
          <a:p>
            <a:endParaRPr lang="en-US" dirty="0"/>
          </a:p>
          <a:p>
            <a:pPr marL="0" indent="0">
              <a:buNone/>
            </a:pPr>
            <a:endParaRPr lang="en-US" dirty="0"/>
          </a:p>
          <a:p>
            <a:r>
              <a:rPr lang="en-US" sz="3200" dirty="0">
                <a:solidFill>
                  <a:srgbClr val="0000FF"/>
                </a:solidFill>
              </a:rPr>
              <a:t>Providing directions </a:t>
            </a:r>
            <a:r>
              <a:rPr lang="en-US" sz="3200" dirty="0"/>
              <a:t>for </a:t>
            </a:r>
            <a:r>
              <a:rPr lang="en-US" sz="3200" dirty="0">
                <a:solidFill>
                  <a:srgbClr val="FF0000"/>
                </a:solidFill>
              </a:rPr>
              <a:t>fundamentally better designs</a:t>
            </a:r>
          </a:p>
          <a:p>
            <a:endParaRPr lang="en-US" dirty="0"/>
          </a:p>
          <a:p>
            <a:pPr marL="0" indent="0">
              <a:buNone/>
            </a:pPr>
            <a:endParaRPr lang="en-US" dirty="0"/>
          </a:p>
          <a:p>
            <a:r>
              <a:rPr lang="en-US" sz="3200" dirty="0">
                <a:solidFill>
                  <a:srgbClr val="0000FF"/>
                </a:solidFill>
              </a:rPr>
              <a:t>Advocating </a:t>
            </a:r>
            <a:r>
              <a:rPr lang="en-US" sz="3200" dirty="0">
                <a:solidFill>
                  <a:srgbClr val="FF0000"/>
                </a:solidFill>
              </a:rPr>
              <a:t>principled approaches</a:t>
            </a:r>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9601948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Title 1"/>
          <p:cNvSpPr>
            <a:spLocks noGrp="1"/>
          </p:cNvSpPr>
          <p:nvPr>
            <p:ph type="title"/>
          </p:nvPr>
        </p:nvSpPr>
        <p:spPr/>
        <p:txBody>
          <a:bodyPr/>
          <a:lstStyle/>
          <a:p>
            <a:r>
              <a:rPr lang="en-US">
                <a:latin typeface="Garamond" charset="0"/>
                <a:ea typeface="ＭＳ Ｐゴシック" charset="0"/>
                <a:cs typeface="ＭＳ Ｐゴシック" charset="0"/>
              </a:rPr>
              <a:t>Increasingly Demanding Applications</a:t>
            </a:r>
          </a:p>
        </p:txBody>
      </p:sp>
      <p:sp>
        <p:nvSpPr>
          <p:cNvPr id="269314" name="Content Placeholder 2"/>
          <p:cNvSpPr>
            <a:spLocks noGrp="1"/>
          </p:cNvSpPr>
          <p:nvPr>
            <p:ph idx="1"/>
          </p:nvPr>
        </p:nvSpPr>
        <p:spPr>
          <a:xfrm>
            <a:off x="228600" y="260648"/>
            <a:ext cx="8610600" cy="5194300"/>
          </a:xfrm>
        </p:spPr>
        <p:txBody>
          <a:bodyPr/>
          <a:lstStyle/>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pPr marL="0" indent="0">
              <a:buNone/>
            </a:pPr>
            <a:endParaRPr lang="en-US" dirty="0">
              <a:latin typeface="Tahoma" charset="0"/>
              <a:ea typeface="ＭＳ Ｐゴシック" charset="0"/>
              <a:cs typeface="ＭＳ Ｐゴシック" charset="0"/>
            </a:endParaRPr>
          </a:p>
          <a:p>
            <a:pPr marL="0" indent="0" algn="ctr">
              <a:buNone/>
            </a:pPr>
            <a:r>
              <a:rPr lang="en-US" sz="6400" dirty="0">
                <a:solidFill>
                  <a:srgbClr val="0000FF"/>
                </a:solidFill>
                <a:latin typeface="Tahoma" charset="0"/>
                <a:ea typeface="ＭＳ Ｐゴシック" charset="0"/>
                <a:cs typeface="ＭＳ Ｐゴシック" charset="0"/>
              </a:rPr>
              <a:t>Dream</a:t>
            </a:r>
          </a:p>
          <a:p>
            <a:pPr marL="0" indent="0" algn="ctr">
              <a:buNone/>
            </a:pPr>
            <a:endParaRPr lang="en-US" sz="3800" dirty="0">
              <a:solidFill>
                <a:srgbClr val="0000FF"/>
              </a:solidFill>
              <a:latin typeface="Tahoma" charset="0"/>
              <a:ea typeface="ＭＳ Ｐゴシック" charset="0"/>
              <a:cs typeface="ＭＳ Ｐゴシック" charset="0"/>
            </a:endParaRPr>
          </a:p>
          <a:p>
            <a:pPr marL="0" indent="0" algn="ctr">
              <a:buNone/>
            </a:pPr>
            <a:r>
              <a:rPr lang="en-US" sz="6400" dirty="0">
                <a:solidFill>
                  <a:srgbClr val="0000FF"/>
                </a:solidFill>
                <a:latin typeface="Tahoma" charset="0"/>
                <a:ea typeface="ＭＳ Ｐゴシック" charset="0"/>
                <a:cs typeface="ＭＳ Ｐゴシック" charset="0"/>
              </a:rPr>
              <a:t>and, they will come</a:t>
            </a:r>
          </a:p>
        </p:txBody>
      </p:sp>
      <p:sp>
        <p:nvSpPr>
          <p:cNvPr id="269315"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047E41B-EC3C-DB47-8DFF-6EEC54F56C5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
        <p:nvSpPr>
          <p:cNvPr id="2" name="TextBox 1"/>
          <p:cNvSpPr txBox="1"/>
          <p:nvPr/>
        </p:nvSpPr>
        <p:spPr>
          <a:xfrm>
            <a:off x="35496" y="5589240"/>
            <a:ext cx="910135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ahoma"/>
                <a:ea typeface="+mn-ea"/>
                <a:cs typeface="+mn-cs"/>
              </a:rPr>
              <a:t>As applications push boundaries, computing platforms will become increasingly strained.</a:t>
            </a:r>
          </a:p>
        </p:txBody>
      </p:sp>
    </p:spTree>
    <p:extLst>
      <p:ext uri="{BB962C8B-B14F-4D97-AF65-F5344CB8AC3E}">
        <p14:creationId xmlns:p14="http://schemas.microsoft.com/office/powerpoint/2010/main" val="29511393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9314">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9314">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90800" y="1700808"/>
            <a:ext cx="7924800" cy="1752600"/>
          </a:xfrm>
        </p:spPr>
        <p:txBody>
          <a:bodyPr/>
          <a:lstStyle/>
          <a:p>
            <a:r>
              <a:rPr lang="en-US" dirty="0"/>
              <a:t>Key Realization</a:t>
            </a:r>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D3D9-3FE8-4025-BF66-8DAB1ABB951F}"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387406500"/>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Title 1"/>
          <p:cNvSpPr>
            <a:spLocks noGrp="1"/>
          </p:cNvSpPr>
          <p:nvPr>
            <p:ph type="title"/>
          </p:nvPr>
        </p:nvSpPr>
        <p:spPr/>
        <p:txBody>
          <a:bodyPr/>
          <a:lstStyle/>
          <a:p>
            <a:r>
              <a:rPr lang="en-US" dirty="0">
                <a:latin typeface="Garamond" charset="0"/>
                <a:ea typeface="ＭＳ Ｐゴシック" charset="0"/>
                <a:cs typeface="ＭＳ Ｐゴシック" charset="0"/>
              </a:rPr>
              <a:t>Realization</a:t>
            </a:r>
          </a:p>
        </p:txBody>
      </p:sp>
      <p:sp>
        <p:nvSpPr>
          <p:cNvPr id="269314" name="Content Placeholder 2"/>
          <p:cNvSpPr>
            <a:spLocks noGrp="1"/>
          </p:cNvSpPr>
          <p:nvPr>
            <p:ph idx="1"/>
          </p:nvPr>
        </p:nvSpPr>
        <p:spPr>
          <a:xfrm>
            <a:off x="228600" y="1556792"/>
            <a:ext cx="8610600" cy="3950682"/>
          </a:xfrm>
        </p:spPr>
        <p:txBody>
          <a:bodyPr/>
          <a:lstStyle/>
          <a:p>
            <a:pPr marL="0" indent="0" algn="ctr">
              <a:buNone/>
            </a:pPr>
            <a:r>
              <a:rPr lang="en-US" sz="6400" dirty="0">
                <a:solidFill>
                  <a:srgbClr val="0000FF"/>
                </a:solidFill>
                <a:latin typeface="Tahoma" charset="0"/>
                <a:ea typeface="ＭＳ Ｐゴシック" charset="0"/>
                <a:cs typeface="ＭＳ Ｐゴシック" charset="0"/>
              </a:rPr>
              <a:t>Modern Systems are Bottlenecked by </a:t>
            </a:r>
          </a:p>
          <a:p>
            <a:pPr marL="0" indent="0" algn="ctr">
              <a:buNone/>
            </a:pPr>
            <a:r>
              <a:rPr lang="en-US" sz="6400" dirty="0">
                <a:solidFill>
                  <a:srgbClr val="FF0000"/>
                </a:solidFill>
                <a:latin typeface="Tahoma" charset="0"/>
                <a:ea typeface="ＭＳ Ｐゴシック" charset="0"/>
                <a:cs typeface="ＭＳ Ｐゴシック" charset="0"/>
              </a:rPr>
              <a:t>Data Storage </a:t>
            </a:r>
          </a:p>
          <a:p>
            <a:pPr marL="0" indent="0" algn="ctr">
              <a:buNone/>
            </a:pPr>
            <a:r>
              <a:rPr lang="en-US" sz="6400" dirty="0">
                <a:solidFill>
                  <a:srgbClr val="FF0000"/>
                </a:solidFill>
                <a:latin typeface="Tahoma" charset="0"/>
                <a:ea typeface="ＭＳ Ｐゴシック" charset="0"/>
                <a:cs typeface="ＭＳ Ｐゴシック" charset="0"/>
              </a:rPr>
              <a:t>and Movement</a:t>
            </a:r>
          </a:p>
        </p:txBody>
      </p:sp>
      <p:sp>
        <p:nvSpPr>
          <p:cNvPr id="269315"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047E41B-EC3C-DB47-8DFF-6EEC54F56C5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17683568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93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931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931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2" name="Picture 23" descr="http://i.ehow.com/images/a04/ac/qb/format-hard-drive-xp-800X8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166144">
            <a:off x="5944993" y="1201593"/>
            <a:ext cx="2124075" cy="212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458" name="Title 1"/>
          <p:cNvSpPr>
            <a:spLocks noGrp="1"/>
          </p:cNvSpPr>
          <p:nvPr>
            <p:ph type="title"/>
          </p:nvPr>
        </p:nvSpPr>
        <p:spPr>
          <a:xfrm>
            <a:off x="228600" y="152400"/>
            <a:ext cx="8915400" cy="1066800"/>
          </a:xfrm>
        </p:spPr>
        <p:txBody>
          <a:bodyPr/>
          <a:lstStyle/>
          <a:p>
            <a:r>
              <a:rPr lang="en-US" dirty="0">
                <a:solidFill>
                  <a:srgbClr val="006633"/>
                </a:solidFill>
                <a:ea typeface="+mj-ea"/>
                <a:cs typeface="+mj-cs"/>
              </a:rPr>
              <a:t>Focus is on Data Storage Systems (Memory)</a:t>
            </a:r>
            <a:endParaRPr lang="en-US" dirty="0">
              <a:latin typeface="Garamond" charset="0"/>
              <a:ea typeface="ＭＳ Ｐゴシック" charset="0"/>
              <a:cs typeface="ＭＳ Ｐゴシック" charset="0"/>
            </a:endParaRPr>
          </a:p>
        </p:txBody>
      </p:sp>
      <p:sp>
        <p:nvSpPr>
          <p:cNvPr id="3" name="Content Placeholder 2"/>
          <p:cNvSpPr>
            <a:spLocks noGrp="1"/>
          </p:cNvSpPr>
          <p:nvPr>
            <p:ph idx="1"/>
          </p:nvPr>
        </p:nvSpPr>
        <p:spPr>
          <a:xfrm>
            <a:off x="228600" y="996950"/>
            <a:ext cx="8610600" cy="5194300"/>
          </a:xfrm>
        </p:spPr>
        <p:txBody>
          <a:bodyPr/>
          <a:lstStyle/>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pPr marL="0" indent="0">
              <a:buNone/>
            </a:pPr>
            <a:endParaRPr lang="en-US" dirty="0">
              <a:latin typeface="Tahoma" charset="0"/>
              <a:ea typeface="ＭＳ Ｐゴシック" charset="0"/>
              <a:cs typeface="ＭＳ Ｐゴシック" charset="0"/>
            </a:endParaRPr>
          </a:p>
          <a:p>
            <a:pPr marL="0" indent="0">
              <a:buNone/>
            </a:pPr>
            <a:endParaRPr lang="en-US" sz="1200"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is a critical component of all computing systems</a:t>
            </a:r>
            <a:r>
              <a:rPr lang="en-US" dirty="0">
                <a:latin typeface="Tahoma" charset="0"/>
                <a:ea typeface="ＭＳ Ｐゴシック" charset="0"/>
                <a:cs typeface="ＭＳ Ｐゴシック" charset="0"/>
              </a:rPr>
              <a:t>: server, mobile, embedded, desktop, sensor</a:t>
            </a:r>
          </a:p>
          <a:p>
            <a:endParaRPr lang="en-US"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system must scale </a:t>
            </a:r>
            <a:r>
              <a:rPr lang="en-US" dirty="0">
                <a:latin typeface="Tahoma" charset="0"/>
                <a:ea typeface="ＭＳ Ｐゴシック" charset="0"/>
                <a:cs typeface="ＭＳ Ｐゴシック" charset="0"/>
              </a:rPr>
              <a:t>(in </a:t>
            </a:r>
            <a:r>
              <a:rPr lang="en-US" i="1" dirty="0">
                <a:latin typeface="Tahoma" charset="0"/>
                <a:ea typeface="ＭＳ Ｐゴシック" charset="0"/>
                <a:cs typeface="ＭＳ Ｐゴシック" charset="0"/>
              </a:rPr>
              <a:t>size</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technology</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efficiency</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cost</a:t>
            </a:r>
            <a:r>
              <a:rPr lang="en-US" dirty="0">
                <a:latin typeface="Tahoma" charset="0"/>
                <a:ea typeface="ＭＳ Ｐゴシック" charset="0"/>
                <a:cs typeface="ＭＳ Ｐゴシック" charset="0"/>
              </a:rPr>
              <a:t>, and </a:t>
            </a:r>
            <a:r>
              <a:rPr lang="en-US" i="1" dirty="0">
                <a:latin typeface="Tahoma" charset="0"/>
                <a:ea typeface="ＭＳ Ｐゴシック" charset="0"/>
                <a:cs typeface="ＭＳ Ｐゴシック" charset="0"/>
              </a:rPr>
              <a:t>management algorithms</a:t>
            </a:r>
            <a:r>
              <a:rPr lang="en-US" dirty="0">
                <a:latin typeface="Tahoma" charset="0"/>
                <a:ea typeface="ＭＳ Ｐゴシック" charset="0"/>
                <a:cs typeface="ＭＳ Ｐゴシック" charset="0"/>
              </a:rPr>
              <a:t>) to maintain performance growth and technology scaling benefits</a:t>
            </a:r>
          </a:p>
        </p:txBody>
      </p:sp>
      <p:sp>
        <p:nvSpPr>
          <p:cNvPr id="19460"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330F078-BF11-6B47-89B1-D774F401853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
        <p:nvSpPr>
          <p:cNvPr id="18" name="AutoShape 25"/>
          <p:cNvSpPr>
            <a:spLocks noChangeArrowheads="1"/>
          </p:cNvSpPr>
          <p:nvPr/>
        </p:nvSpPr>
        <p:spPr bwMode="auto">
          <a:xfrm>
            <a:off x="3190875" y="1166668"/>
            <a:ext cx="2557463" cy="2447925"/>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21" name="Text Box 13" descr="90%"/>
          <p:cNvSpPr txBox="1">
            <a:spLocks noChangeArrowheads="1"/>
          </p:cNvSpPr>
          <p:nvPr/>
        </p:nvSpPr>
        <p:spPr bwMode="auto">
          <a:xfrm>
            <a:off x="1245861" y="2928793"/>
            <a:ext cx="1309915" cy="618631"/>
          </a:xfrm>
          <a:prstGeom prst="rect">
            <a:avLst/>
          </a:prstGeom>
          <a:noFill/>
          <a:ln w="12700">
            <a:noFill/>
            <a:miter lim="800000"/>
            <a:headEnd/>
            <a:tailEnd/>
          </a:ln>
          <a:effectLst/>
        </p:spPr>
        <p:txBody>
          <a:bodyPr wrap="none" lIns="64008" tIns="32004" rIns="64008" bIns="32004">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Processors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and caches</a:t>
            </a:r>
          </a:p>
        </p:txBody>
      </p:sp>
      <p:sp>
        <p:nvSpPr>
          <p:cNvPr id="26" name="Text Box 20" descr="90%"/>
          <p:cNvSpPr txBox="1">
            <a:spLocks noChangeArrowheads="1"/>
          </p:cNvSpPr>
          <p:nvPr/>
        </p:nvSpPr>
        <p:spPr bwMode="auto">
          <a:xfrm>
            <a:off x="3616246" y="2996808"/>
            <a:ext cx="1527335" cy="341632"/>
          </a:xfrm>
          <a:prstGeom prst="rect">
            <a:avLst/>
          </a:prstGeom>
          <a:noFill/>
          <a:ln w="12700">
            <a:noFill/>
            <a:miter lim="800000"/>
            <a:headEnd/>
            <a:tailEnd/>
          </a:ln>
          <a:effectLst/>
        </p:spPr>
        <p:txBody>
          <a:bodyPr wrap="none" lIns="64008" tIns="32004" rIns="64008" bIns="32004">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Main Memory</a:t>
            </a:r>
          </a:p>
        </p:txBody>
      </p:sp>
      <p:sp>
        <p:nvSpPr>
          <p:cNvPr id="27" name="Line 15"/>
          <p:cNvSpPr>
            <a:spLocks noChangeShapeType="1"/>
          </p:cNvSpPr>
          <p:nvPr/>
        </p:nvSpPr>
        <p:spPr bwMode="auto">
          <a:xfrm flipV="1">
            <a:off x="2506663"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19472" name="Text Box 24" descr="90%"/>
          <p:cNvSpPr txBox="1">
            <a:spLocks noChangeArrowheads="1"/>
          </p:cNvSpPr>
          <p:nvPr/>
        </p:nvSpPr>
        <p:spPr bwMode="auto">
          <a:xfrm>
            <a:off x="6049936" y="3020548"/>
            <a:ext cx="2194472" cy="3416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Storage (SSD/HDD)</a:t>
            </a:r>
          </a:p>
        </p:txBody>
      </p:sp>
      <p:pic>
        <p:nvPicPr>
          <p:cNvPr id="19" name="Content Placeholder 6" descr="barcelona-die-photo-colo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1633988"/>
            <a:ext cx="1312168" cy="12799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 name="Line 15"/>
          <p:cNvSpPr>
            <a:spLocks noChangeShapeType="1"/>
          </p:cNvSpPr>
          <p:nvPr/>
        </p:nvSpPr>
        <p:spPr bwMode="auto">
          <a:xfrm flipV="1">
            <a:off x="5724128"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pic>
        <p:nvPicPr>
          <p:cNvPr id="23" name="Picture 22" descr="dim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flipV="1">
            <a:off x="3324124" y="1633988"/>
            <a:ext cx="2304256" cy="549297"/>
          </a:xfrm>
          <a:prstGeom prst="rect">
            <a:avLst/>
          </a:prstGeom>
        </p:spPr>
      </p:pic>
      <p:pic>
        <p:nvPicPr>
          <p:cNvPr id="24" name="Picture 23" descr="dim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flipV="1">
            <a:off x="3299596" y="2308826"/>
            <a:ext cx="2304256" cy="549297"/>
          </a:xfrm>
          <a:prstGeom prst="rect">
            <a:avLst/>
          </a:prstGeom>
        </p:spPr>
      </p:pic>
    </p:spTree>
    <p:extLst>
      <p:ext uri="{BB962C8B-B14F-4D97-AF65-F5344CB8AC3E}">
        <p14:creationId xmlns:p14="http://schemas.microsoft.com/office/powerpoint/2010/main" val="307396258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Title 1"/>
          <p:cNvSpPr>
            <a:spLocks noGrp="1"/>
          </p:cNvSpPr>
          <p:nvPr>
            <p:ph type="title"/>
          </p:nvPr>
        </p:nvSpPr>
        <p:spPr/>
        <p:txBody>
          <a:bodyPr/>
          <a:lstStyle/>
          <a:p>
            <a:r>
              <a:rPr lang="en-US" dirty="0">
                <a:latin typeface="Garamond" charset="0"/>
              </a:rPr>
              <a:t>Answer Reworded</a:t>
            </a:r>
          </a:p>
        </p:txBody>
      </p:sp>
      <p:sp>
        <p:nvSpPr>
          <p:cNvPr id="3" name="Content Placeholder 2"/>
          <p:cNvSpPr>
            <a:spLocks noGrp="1"/>
          </p:cNvSpPr>
          <p:nvPr>
            <p:ph idx="1"/>
          </p:nvPr>
        </p:nvSpPr>
        <p:spPr>
          <a:xfrm>
            <a:off x="228600" y="996950"/>
            <a:ext cx="8610600" cy="5194300"/>
          </a:xfrm>
        </p:spPr>
        <p:txBody>
          <a:bodyPr/>
          <a:lstStyle/>
          <a:p>
            <a:pPr>
              <a:defRPr/>
            </a:pPr>
            <a:endParaRPr lang="en-US" dirty="0"/>
          </a:p>
          <a:p>
            <a:pPr>
              <a:defRPr/>
            </a:pPr>
            <a:endParaRPr lang="en-US" dirty="0"/>
          </a:p>
          <a:p>
            <a:pPr>
              <a:defRPr/>
            </a:pPr>
            <a:endParaRPr lang="en-US" dirty="0"/>
          </a:p>
          <a:p>
            <a:pPr>
              <a:defRPr/>
            </a:pPr>
            <a:endParaRPr lang="en-US" dirty="0"/>
          </a:p>
          <a:p>
            <a:pPr marL="0" indent="0" algn="ctr">
              <a:buFont typeface="Wingdings" charset="0"/>
              <a:buNone/>
              <a:defRPr/>
            </a:pPr>
            <a:r>
              <a:rPr lang="en-US" sz="6400" dirty="0"/>
              <a:t>To Gain Insight</a:t>
            </a:r>
          </a:p>
        </p:txBody>
      </p:sp>
      <p:sp>
        <p:nvSpPr>
          <p:cNvPr id="151555"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8384186-B8EA-3342-ADA9-D4327C6D7AD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
        <p:nvSpPr>
          <p:cNvPr id="2" name="TextBox 1"/>
          <p:cNvSpPr txBox="1"/>
          <p:nvPr/>
        </p:nvSpPr>
        <p:spPr>
          <a:xfrm>
            <a:off x="1475656" y="6431592"/>
            <a:ext cx="695575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Hamming, “</a:t>
            </a:r>
            <a:r>
              <a:rPr kumimoji="0" lang="en-US" sz="1800" b="0" i="0" u="none" strike="noStrike" kern="1200" cap="none" spc="0" normalizeH="0" baseline="0" noProof="0" dirty="0">
                <a:ln>
                  <a:noFill/>
                </a:ln>
                <a:solidFill>
                  <a:srgbClr val="0000FF"/>
                </a:solidFill>
                <a:effectLst/>
                <a:uLnTx/>
                <a:uFillTx/>
                <a:latin typeface="Tahoma"/>
                <a:ea typeface="+mn-ea"/>
                <a:cs typeface="+mn-cs"/>
              </a:rPr>
              <a:t>Numerical Methods for Scientists and Engineers</a:t>
            </a:r>
            <a:r>
              <a:rPr kumimoji="0" lang="en-US" sz="1800" b="0" i="0" u="none" strike="noStrike" kern="1200" cap="none" spc="0" normalizeH="0" baseline="0" noProof="0" dirty="0">
                <a:ln>
                  <a:noFill/>
                </a:ln>
                <a:solidFill>
                  <a:srgbClr val="000000"/>
                </a:solidFill>
                <a:effectLst/>
                <a:uLnTx/>
                <a:uFillTx/>
                <a:latin typeface="Tahoma"/>
                <a:ea typeface="+mn-ea"/>
                <a:cs typeface="+mn-cs"/>
              </a:rPr>
              <a:t>,” 1962.</a:t>
            </a:r>
          </a:p>
        </p:txBody>
      </p:sp>
    </p:spTree>
    <p:extLst>
      <p:ext uri="{BB962C8B-B14F-4D97-AF65-F5344CB8AC3E}">
        <p14:creationId xmlns:p14="http://schemas.microsoft.com/office/powerpoint/2010/main" val="2937027496"/>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2" name="Picture 23" descr="http://i.ehow.com/images/a04/ac/qb/format-hard-drive-xp-800X8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166144">
            <a:off x="5944993" y="1201593"/>
            <a:ext cx="2124075" cy="212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458" name="Title 1"/>
          <p:cNvSpPr>
            <a:spLocks noGrp="1"/>
          </p:cNvSpPr>
          <p:nvPr>
            <p:ph type="title"/>
          </p:nvPr>
        </p:nvSpPr>
        <p:spPr>
          <a:xfrm>
            <a:off x="228600" y="152400"/>
            <a:ext cx="8915400" cy="1066800"/>
          </a:xfrm>
        </p:spPr>
        <p:txBody>
          <a:bodyPr/>
          <a:lstStyle/>
          <a:p>
            <a:r>
              <a:rPr lang="en-US" dirty="0"/>
              <a:t>Focus is on Data Storage Systems (Memory)</a:t>
            </a:r>
            <a:endParaRPr lang="en-US" dirty="0">
              <a:latin typeface="Garamond" charset="0"/>
              <a:ea typeface="ＭＳ Ｐゴシック" charset="0"/>
              <a:cs typeface="ＭＳ Ｐゴシック" charset="0"/>
            </a:endParaRPr>
          </a:p>
        </p:txBody>
      </p:sp>
      <p:sp>
        <p:nvSpPr>
          <p:cNvPr id="3" name="Content Placeholder 2"/>
          <p:cNvSpPr>
            <a:spLocks noGrp="1"/>
          </p:cNvSpPr>
          <p:nvPr>
            <p:ph idx="1"/>
          </p:nvPr>
        </p:nvSpPr>
        <p:spPr>
          <a:xfrm>
            <a:off x="228600" y="996950"/>
            <a:ext cx="8610600" cy="5194300"/>
          </a:xfrm>
        </p:spPr>
        <p:txBody>
          <a:bodyPr/>
          <a:lstStyle/>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pPr marL="0" indent="0">
              <a:buNone/>
            </a:pPr>
            <a:endParaRPr lang="en-US" dirty="0">
              <a:latin typeface="Tahoma" charset="0"/>
              <a:ea typeface="ＭＳ Ｐゴシック" charset="0"/>
              <a:cs typeface="ＭＳ Ｐゴシック" charset="0"/>
            </a:endParaRPr>
          </a:p>
          <a:p>
            <a:pPr marL="0" indent="0">
              <a:buNone/>
            </a:pPr>
            <a:endParaRPr lang="en-US" sz="1200"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is a critical component of all computing systems</a:t>
            </a:r>
            <a:r>
              <a:rPr lang="en-US" dirty="0">
                <a:latin typeface="Tahoma" charset="0"/>
                <a:ea typeface="ＭＳ Ｐゴシック" charset="0"/>
                <a:cs typeface="ＭＳ Ｐゴシック" charset="0"/>
              </a:rPr>
              <a:t>: server, mobile, embedded, desktop, sensor</a:t>
            </a:r>
          </a:p>
          <a:p>
            <a:endParaRPr lang="en-US"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system must scale </a:t>
            </a:r>
            <a:r>
              <a:rPr lang="en-US" dirty="0">
                <a:latin typeface="Tahoma" charset="0"/>
                <a:ea typeface="ＭＳ Ｐゴシック" charset="0"/>
                <a:cs typeface="ＭＳ Ｐゴシック" charset="0"/>
              </a:rPr>
              <a:t>(in </a:t>
            </a:r>
            <a:r>
              <a:rPr lang="en-US" i="1" dirty="0">
                <a:latin typeface="Tahoma" charset="0"/>
                <a:ea typeface="ＭＳ Ｐゴシック" charset="0"/>
                <a:cs typeface="ＭＳ Ｐゴシック" charset="0"/>
              </a:rPr>
              <a:t>size</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technology</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efficiency</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cost</a:t>
            </a:r>
            <a:r>
              <a:rPr lang="en-US" dirty="0">
                <a:latin typeface="Tahoma" charset="0"/>
                <a:ea typeface="ＭＳ Ｐゴシック" charset="0"/>
                <a:cs typeface="ＭＳ Ｐゴシック" charset="0"/>
              </a:rPr>
              <a:t>, and </a:t>
            </a:r>
            <a:r>
              <a:rPr lang="en-US" i="1" dirty="0">
                <a:latin typeface="Tahoma" charset="0"/>
                <a:ea typeface="ＭＳ Ｐゴシック" charset="0"/>
                <a:cs typeface="ＭＳ Ｐゴシック" charset="0"/>
              </a:rPr>
              <a:t>management algorithms</a:t>
            </a:r>
            <a:r>
              <a:rPr lang="en-US" dirty="0">
                <a:latin typeface="Tahoma" charset="0"/>
                <a:ea typeface="ＭＳ Ｐゴシック" charset="0"/>
                <a:cs typeface="ＭＳ Ｐゴシック" charset="0"/>
              </a:rPr>
              <a:t>) to maintain performance growth and technology scaling benefits</a:t>
            </a:r>
          </a:p>
        </p:txBody>
      </p:sp>
      <p:sp>
        <p:nvSpPr>
          <p:cNvPr id="19460"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330F078-BF11-6B47-89B1-D774F401853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
        <p:nvSpPr>
          <p:cNvPr id="18" name="AutoShape 25"/>
          <p:cNvSpPr>
            <a:spLocks noChangeArrowheads="1"/>
          </p:cNvSpPr>
          <p:nvPr/>
        </p:nvSpPr>
        <p:spPr bwMode="auto">
          <a:xfrm>
            <a:off x="3190875" y="1166668"/>
            <a:ext cx="2557463" cy="2447925"/>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26" name="Text Box 20" descr="90%"/>
          <p:cNvSpPr txBox="1">
            <a:spLocks noChangeArrowheads="1"/>
          </p:cNvSpPr>
          <p:nvPr/>
        </p:nvSpPr>
        <p:spPr bwMode="auto">
          <a:xfrm>
            <a:off x="3616246" y="2996808"/>
            <a:ext cx="1527335" cy="341632"/>
          </a:xfrm>
          <a:prstGeom prst="rect">
            <a:avLst/>
          </a:prstGeom>
          <a:noFill/>
          <a:ln w="12700">
            <a:noFill/>
            <a:miter lim="800000"/>
            <a:headEnd/>
            <a:tailEnd/>
          </a:ln>
          <a:effectLst/>
        </p:spPr>
        <p:txBody>
          <a:bodyPr wrap="none" lIns="64008" tIns="32004" rIns="64008" bIns="32004">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Main Memory</a:t>
            </a:r>
          </a:p>
        </p:txBody>
      </p:sp>
      <p:sp>
        <p:nvSpPr>
          <p:cNvPr id="27" name="Line 15"/>
          <p:cNvSpPr>
            <a:spLocks noChangeShapeType="1"/>
          </p:cNvSpPr>
          <p:nvPr/>
        </p:nvSpPr>
        <p:spPr bwMode="auto">
          <a:xfrm flipV="1">
            <a:off x="2506663"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19472" name="Text Box 24" descr="90%"/>
          <p:cNvSpPr txBox="1">
            <a:spLocks noChangeArrowheads="1"/>
          </p:cNvSpPr>
          <p:nvPr/>
        </p:nvSpPr>
        <p:spPr bwMode="auto">
          <a:xfrm>
            <a:off x="6049936" y="3020548"/>
            <a:ext cx="2194472" cy="3416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Storage (SSD/HDD)</a:t>
            </a:r>
          </a:p>
        </p:txBody>
      </p:sp>
      <p:sp>
        <p:nvSpPr>
          <p:cNvPr id="20" name="Line 15"/>
          <p:cNvSpPr>
            <a:spLocks noChangeShapeType="1"/>
          </p:cNvSpPr>
          <p:nvPr/>
        </p:nvSpPr>
        <p:spPr bwMode="auto">
          <a:xfrm flipV="1">
            <a:off x="5724128"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pic>
        <p:nvPicPr>
          <p:cNvPr id="23" name="Picture 22" descr="dim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V="1">
            <a:off x="3324124" y="1633988"/>
            <a:ext cx="2304256" cy="549297"/>
          </a:xfrm>
          <a:prstGeom prst="rect">
            <a:avLst/>
          </a:prstGeom>
        </p:spPr>
      </p:pic>
      <p:pic>
        <p:nvPicPr>
          <p:cNvPr id="24" name="Picture 23" descr="dim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V="1">
            <a:off x="3299596" y="2308826"/>
            <a:ext cx="2304256" cy="549297"/>
          </a:xfrm>
          <a:prstGeom prst="rect">
            <a:avLst/>
          </a:prstGeom>
        </p:spPr>
      </p:pic>
      <p:pic>
        <p:nvPicPr>
          <p:cNvPr id="2" name="Picture 1"/>
          <p:cNvPicPr>
            <a:picLocks noChangeAspect="1"/>
          </p:cNvPicPr>
          <p:nvPr/>
        </p:nvPicPr>
        <p:blipFill>
          <a:blip r:embed="rId4"/>
          <a:stretch>
            <a:fillRect/>
          </a:stretch>
        </p:blipFill>
        <p:spPr>
          <a:xfrm>
            <a:off x="887019" y="1663083"/>
            <a:ext cx="1656184" cy="1284462"/>
          </a:xfrm>
          <a:prstGeom prst="rect">
            <a:avLst/>
          </a:prstGeom>
        </p:spPr>
      </p:pic>
      <p:sp>
        <p:nvSpPr>
          <p:cNvPr id="22" name="Text Box 13" descr="90%"/>
          <p:cNvSpPr txBox="1">
            <a:spLocks noChangeArrowheads="1"/>
          </p:cNvSpPr>
          <p:nvPr/>
        </p:nvSpPr>
        <p:spPr bwMode="auto">
          <a:xfrm>
            <a:off x="1331640" y="3081193"/>
            <a:ext cx="873160" cy="341632"/>
          </a:xfrm>
          <a:prstGeom prst="rect">
            <a:avLst/>
          </a:prstGeom>
          <a:noFill/>
          <a:ln w="12700">
            <a:noFill/>
            <a:miter lim="800000"/>
            <a:headEnd/>
            <a:tailEnd/>
          </a:ln>
          <a:effectLst/>
        </p:spPr>
        <p:txBody>
          <a:bodyPr wrap="none" lIns="64008" tIns="32004" rIns="64008" bIns="32004">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FPGAs</a:t>
            </a:r>
          </a:p>
        </p:txBody>
      </p:sp>
    </p:spTree>
    <p:extLst>
      <p:ext uri="{BB962C8B-B14F-4D97-AF65-F5344CB8AC3E}">
        <p14:creationId xmlns:p14="http://schemas.microsoft.com/office/powerpoint/2010/main" val="3925336219"/>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2" name="Picture 23" descr="http://i.ehow.com/images/a04/ac/qb/format-hard-drive-xp-800X8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166144">
            <a:off x="5944993" y="1201593"/>
            <a:ext cx="2124075" cy="212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458" name="Title 1"/>
          <p:cNvSpPr>
            <a:spLocks noGrp="1"/>
          </p:cNvSpPr>
          <p:nvPr>
            <p:ph type="title"/>
          </p:nvPr>
        </p:nvSpPr>
        <p:spPr>
          <a:xfrm>
            <a:off x="228600" y="152400"/>
            <a:ext cx="8915400" cy="1066800"/>
          </a:xfrm>
        </p:spPr>
        <p:txBody>
          <a:bodyPr/>
          <a:lstStyle/>
          <a:p>
            <a:r>
              <a:rPr lang="en-US" dirty="0"/>
              <a:t>Focus is on Data Storage Systems (Memory)</a:t>
            </a:r>
            <a:endParaRPr lang="en-US" dirty="0">
              <a:latin typeface="Garamond" charset="0"/>
              <a:ea typeface="ＭＳ Ｐゴシック" charset="0"/>
              <a:cs typeface="ＭＳ Ｐゴシック" charset="0"/>
            </a:endParaRPr>
          </a:p>
        </p:txBody>
      </p:sp>
      <p:sp>
        <p:nvSpPr>
          <p:cNvPr id="3" name="Content Placeholder 2"/>
          <p:cNvSpPr>
            <a:spLocks noGrp="1"/>
          </p:cNvSpPr>
          <p:nvPr>
            <p:ph idx="1"/>
          </p:nvPr>
        </p:nvSpPr>
        <p:spPr>
          <a:xfrm>
            <a:off x="228600" y="996950"/>
            <a:ext cx="8610600" cy="5194300"/>
          </a:xfrm>
        </p:spPr>
        <p:txBody>
          <a:bodyPr/>
          <a:lstStyle/>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pPr marL="0" indent="0">
              <a:buNone/>
            </a:pPr>
            <a:endParaRPr lang="en-US" dirty="0">
              <a:latin typeface="Tahoma" charset="0"/>
              <a:ea typeface="ＭＳ Ｐゴシック" charset="0"/>
              <a:cs typeface="ＭＳ Ｐゴシック" charset="0"/>
            </a:endParaRPr>
          </a:p>
          <a:p>
            <a:pPr marL="0" indent="0">
              <a:buNone/>
            </a:pPr>
            <a:endParaRPr lang="en-US" sz="1200"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is a critical component of all computing systems</a:t>
            </a:r>
            <a:r>
              <a:rPr lang="en-US" dirty="0">
                <a:latin typeface="Tahoma" charset="0"/>
                <a:ea typeface="ＭＳ Ｐゴシック" charset="0"/>
                <a:cs typeface="ＭＳ Ｐゴシック" charset="0"/>
              </a:rPr>
              <a:t>: server, mobile, embedded, desktop, sensor</a:t>
            </a:r>
          </a:p>
          <a:p>
            <a:endParaRPr lang="en-US"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system must scale </a:t>
            </a:r>
            <a:r>
              <a:rPr lang="en-US" dirty="0">
                <a:latin typeface="Tahoma" charset="0"/>
                <a:ea typeface="ＭＳ Ｐゴシック" charset="0"/>
                <a:cs typeface="ＭＳ Ｐゴシック" charset="0"/>
              </a:rPr>
              <a:t>(in </a:t>
            </a:r>
            <a:r>
              <a:rPr lang="en-US" i="1" dirty="0">
                <a:latin typeface="Tahoma" charset="0"/>
                <a:ea typeface="ＭＳ Ｐゴシック" charset="0"/>
                <a:cs typeface="ＭＳ Ｐゴシック" charset="0"/>
              </a:rPr>
              <a:t>size</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technology</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efficiency</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cost</a:t>
            </a:r>
            <a:r>
              <a:rPr lang="en-US" dirty="0">
                <a:latin typeface="Tahoma" charset="0"/>
                <a:ea typeface="ＭＳ Ｐゴシック" charset="0"/>
                <a:cs typeface="ＭＳ Ｐゴシック" charset="0"/>
              </a:rPr>
              <a:t>, and </a:t>
            </a:r>
            <a:r>
              <a:rPr lang="en-US" i="1" dirty="0">
                <a:latin typeface="Tahoma" charset="0"/>
                <a:ea typeface="ＭＳ Ｐゴシック" charset="0"/>
                <a:cs typeface="ＭＳ Ｐゴシック" charset="0"/>
              </a:rPr>
              <a:t>management algorithms</a:t>
            </a:r>
            <a:r>
              <a:rPr lang="en-US" dirty="0">
                <a:latin typeface="Tahoma" charset="0"/>
                <a:ea typeface="ＭＳ Ｐゴシック" charset="0"/>
                <a:cs typeface="ＭＳ Ｐゴシック" charset="0"/>
              </a:rPr>
              <a:t>) to maintain performance growth and technology scaling benefits</a:t>
            </a:r>
          </a:p>
        </p:txBody>
      </p:sp>
      <p:sp>
        <p:nvSpPr>
          <p:cNvPr id="19460"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330F078-BF11-6B47-89B1-D774F401853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
        <p:nvSpPr>
          <p:cNvPr id="18" name="AutoShape 25"/>
          <p:cNvSpPr>
            <a:spLocks noChangeArrowheads="1"/>
          </p:cNvSpPr>
          <p:nvPr/>
        </p:nvSpPr>
        <p:spPr bwMode="auto">
          <a:xfrm>
            <a:off x="3190875" y="1166668"/>
            <a:ext cx="2557463" cy="2447925"/>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26" name="Text Box 20" descr="90%"/>
          <p:cNvSpPr txBox="1">
            <a:spLocks noChangeArrowheads="1"/>
          </p:cNvSpPr>
          <p:nvPr/>
        </p:nvSpPr>
        <p:spPr bwMode="auto">
          <a:xfrm>
            <a:off x="3616246" y="2996808"/>
            <a:ext cx="1527335" cy="341632"/>
          </a:xfrm>
          <a:prstGeom prst="rect">
            <a:avLst/>
          </a:prstGeom>
          <a:noFill/>
          <a:ln w="12700">
            <a:noFill/>
            <a:miter lim="800000"/>
            <a:headEnd/>
            <a:tailEnd/>
          </a:ln>
          <a:effectLst/>
        </p:spPr>
        <p:txBody>
          <a:bodyPr wrap="none" lIns="64008" tIns="32004" rIns="64008" bIns="32004">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Main Memory</a:t>
            </a:r>
          </a:p>
        </p:txBody>
      </p:sp>
      <p:sp>
        <p:nvSpPr>
          <p:cNvPr id="27" name="Line 15"/>
          <p:cNvSpPr>
            <a:spLocks noChangeShapeType="1"/>
          </p:cNvSpPr>
          <p:nvPr/>
        </p:nvSpPr>
        <p:spPr bwMode="auto">
          <a:xfrm flipV="1">
            <a:off x="2506663"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19472" name="Text Box 24" descr="90%"/>
          <p:cNvSpPr txBox="1">
            <a:spLocks noChangeArrowheads="1"/>
          </p:cNvSpPr>
          <p:nvPr/>
        </p:nvSpPr>
        <p:spPr bwMode="auto">
          <a:xfrm>
            <a:off x="6049936" y="3020548"/>
            <a:ext cx="2194472" cy="3416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Storage (SSD/HDD)</a:t>
            </a:r>
          </a:p>
        </p:txBody>
      </p:sp>
      <p:sp>
        <p:nvSpPr>
          <p:cNvPr id="20" name="Line 15"/>
          <p:cNvSpPr>
            <a:spLocks noChangeShapeType="1"/>
          </p:cNvSpPr>
          <p:nvPr/>
        </p:nvSpPr>
        <p:spPr bwMode="auto">
          <a:xfrm flipV="1">
            <a:off x="5724128"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pic>
        <p:nvPicPr>
          <p:cNvPr id="23" name="Picture 22" descr="dim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V="1">
            <a:off x="3324124" y="1633988"/>
            <a:ext cx="2304256" cy="549297"/>
          </a:xfrm>
          <a:prstGeom prst="rect">
            <a:avLst/>
          </a:prstGeom>
        </p:spPr>
      </p:pic>
      <p:pic>
        <p:nvPicPr>
          <p:cNvPr id="24" name="Picture 23" descr="dim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V="1">
            <a:off x="3299596" y="2308826"/>
            <a:ext cx="2304256" cy="549297"/>
          </a:xfrm>
          <a:prstGeom prst="rect">
            <a:avLst/>
          </a:prstGeom>
        </p:spPr>
      </p:pic>
      <p:sp>
        <p:nvSpPr>
          <p:cNvPr id="22" name="Text Box 13" descr="90%"/>
          <p:cNvSpPr txBox="1">
            <a:spLocks noChangeArrowheads="1"/>
          </p:cNvSpPr>
          <p:nvPr/>
        </p:nvSpPr>
        <p:spPr bwMode="auto">
          <a:xfrm>
            <a:off x="1306826" y="3081193"/>
            <a:ext cx="744894" cy="341632"/>
          </a:xfrm>
          <a:prstGeom prst="rect">
            <a:avLst/>
          </a:prstGeom>
          <a:noFill/>
          <a:ln w="12700">
            <a:noFill/>
            <a:miter lim="800000"/>
            <a:headEnd/>
            <a:tailEnd/>
          </a:ln>
          <a:effectLst/>
        </p:spPr>
        <p:txBody>
          <a:bodyPr wrap="none" lIns="64008" tIns="32004" rIns="64008" bIns="32004">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GPUs</a:t>
            </a:r>
          </a:p>
        </p:txBody>
      </p:sp>
      <p:pic>
        <p:nvPicPr>
          <p:cNvPr id="4" name="Picture 3"/>
          <p:cNvPicPr>
            <a:picLocks noChangeAspect="1"/>
          </p:cNvPicPr>
          <p:nvPr/>
        </p:nvPicPr>
        <p:blipFill>
          <a:blip r:embed="rId4"/>
          <a:stretch>
            <a:fillRect/>
          </a:stretch>
        </p:blipFill>
        <p:spPr>
          <a:xfrm>
            <a:off x="827584" y="1412776"/>
            <a:ext cx="1673534" cy="1655404"/>
          </a:xfrm>
          <a:prstGeom prst="rect">
            <a:avLst/>
          </a:prstGeom>
        </p:spPr>
      </p:pic>
    </p:spTree>
    <p:extLst>
      <p:ext uri="{BB962C8B-B14F-4D97-AF65-F5344CB8AC3E}">
        <p14:creationId xmlns:p14="http://schemas.microsoft.com/office/powerpoint/2010/main" val="2683099901"/>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noAutofit/>
          </a:bodyPr>
          <a:lstStyle/>
          <a:p>
            <a:r>
              <a:rPr lang="en-US" dirty="0"/>
              <a:t>Memory Is Critical for Performance (I)</a:t>
            </a:r>
          </a:p>
        </p:txBody>
      </p:sp>
      <p:sp>
        <p:nvSpPr>
          <p:cNvPr id="15" name="TextBox 14"/>
          <p:cNvSpPr txBox="1"/>
          <p:nvPr/>
        </p:nvSpPr>
        <p:spPr>
          <a:xfrm>
            <a:off x="448964" y="5361579"/>
            <a:ext cx="465221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 Analytics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Awan+, BDCloud’15]</a:t>
            </a:r>
          </a:p>
        </p:txBody>
      </p:sp>
      <p:sp>
        <p:nvSpPr>
          <p:cNvPr id="16" name="TextBox 15"/>
          <p:cNvSpPr txBox="1"/>
          <p:nvPr/>
        </p:nvSpPr>
        <p:spPr>
          <a:xfrm>
            <a:off x="4836963" y="5361579"/>
            <a:ext cx="3618587"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Datacenter Workloads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Kanev</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Google</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ISCA’15]</a:t>
            </a: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1236" y="1054202"/>
            <a:ext cx="1362886" cy="1362886"/>
          </a:xfrm>
          <a:prstGeom prst="rect">
            <a:avLst/>
          </a:prstGeom>
        </p:spPr>
      </p:pic>
      <p:sp>
        <p:nvSpPr>
          <p:cNvPr id="18" name="TextBox 17"/>
          <p:cNvSpPr txBox="1"/>
          <p:nvPr/>
        </p:nvSpPr>
        <p:spPr>
          <a:xfrm>
            <a:off x="448964" y="2656133"/>
            <a:ext cx="346049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Databases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[Mao+, EuroSys’12; </a:t>
            </a:r>
            <a:b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a:t>
            </a: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7081" y="836712"/>
            <a:ext cx="1872533" cy="1872533"/>
          </a:xfrm>
          <a:prstGeom prst="rect">
            <a:avLst/>
          </a:prstGeom>
        </p:spPr>
      </p:pic>
      <p:sp>
        <p:nvSpPr>
          <p:cNvPr id="22" name="TextBox 21"/>
          <p:cNvSpPr txBox="1"/>
          <p:nvPr/>
        </p:nvSpPr>
        <p:spPr>
          <a:xfrm>
            <a:off x="4836963" y="2656133"/>
            <a:ext cx="3607975"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Graph/Tree Processing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[Xu+, IISWC’12; </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Umuroglu</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FPL’15]</a:t>
            </a:r>
          </a:p>
        </p:txBody>
      </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9220" y="3998286"/>
            <a:ext cx="2155604" cy="1146598"/>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7081" y="3772838"/>
            <a:ext cx="2133599" cy="1546598"/>
          </a:xfrm>
          <a:prstGeom prst="rect">
            <a:avLst/>
          </a:prstGeom>
        </p:spPr>
      </p:pic>
    </p:spTree>
    <p:extLst>
      <p:ext uri="{BB962C8B-B14F-4D97-AF65-F5344CB8AC3E}">
        <p14:creationId xmlns:p14="http://schemas.microsoft.com/office/powerpoint/2010/main" val="1151989990"/>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noAutofit/>
          </a:bodyPr>
          <a:lstStyle/>
          <a:p>
            <a:r>
              <a:rPr lang="en-US" dirty="0"/>
              <a:t>Memory Is Critical for Performance (I)</a:t>
            </a:r>
          </a:p>
        </p:txBody>
      </p:sp>
      <p:sp>
        <p:nvSpPr>
          <p:cNvPr id="15" name="TextBox 14"/>
          <p:cNvSpPr txBox="1"/>
          <p:nvPr/>
        </p:nvSpPr>
        <p:spPr>
          <a:xfrm>
            <a:off x="448964" y="5361579"/>
            <a:ext cx="465221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 Analytics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Awan+, BDCloud’15]</a:t>
            </a:r>
          </a:p>
        </p:txBody>
      </p:sp>
      <p:sp>
        <p:nvSpPr>
          <p:cNvPr id="16" name="TextBox 15"/>
          <p:cNvSpPr txBox="1"/>
          <p:nvPr/>
        </p:nvSpPr>
        <p:spPr>
          <a:xfrm>
            <a:off x="4836963" y="5361579"/>
            <a:ext cx="3618587"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Datacenter Workloads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Kanev</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Google</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ISCA’15]</a:t>
            </a: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1236" y="1054202"/>
            <a:ext cx="1362886" cy="1362886"/>
          </a:xfrm>
          <a:prstGeom prst="rect">
            <a:avLst/>
          </a:prstGeom>
        </p:spPr>
      </p:pic>
      <p:sp>
        <p:nvSpPr>
          <p:cNvPr id="18" name="TextBox 17"/>
          <p:cNvSpPr txBox="1"/>
          <p:nvPr/>
        </p:nvSpPr>
        <p:spPr>
          <a:xfrm>
            <a:off x="448964" y="2656133"/>
            <a:ext cx="346049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Databases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[Mao+, EuroSys’12; </a:t>
            </a:r>
            <a:b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a:t>
            </a: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7081" y="836712"/>
            <a:ext cx="1872533" cy="1872533"/>
          </a:xfrm>
          <a:prstGeom prst="rect">
            <a:avLst/>
          </a:prstGeom>
        </p:spPr>
      </p:pic>
      <p:sp>
        <p:nvSpPr>
          <p:cNvPr id="22" name="TextBox 21"/>
          <p:cNvSpPr txBox="1"/>
          <p:nvPr/>
        </p:nvSpPr>
        <p:spPr>
          <a:xfrm>
            <a:off x="4836963" y="2656133"/>
            <a:ext cx="3607975"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Graph/Tree Processing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[Xu+, IISWC’12; </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Umuroglu</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FPL’15]</a:t>
            </a:r>
          </a:p>
        </p:txBody>
      </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9220" y="3998286"/>
            <a:ext cx="2155604" cy="1146598"/>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7081" y="3772838"/>
            <a:ext cx="2133599" cy="1546598"/>
          </a:xfrm>
          <a:prstGeom prst="rect">
            <a:avLst/>
          </a:prstGeom>
        </p:spPr>
      </p:pic>
      <p:sp>
        <p:nvSpPr>
          <p:cNvPr id="26" name="Rectangle 25"/>
          <p:cNvSpPr/>
          <p:nvPr/>
        </p:nvSpPr>
        <p:spPr>
          <a:xfrm>
            <a:off x="0" y="3100668"/>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Memory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bottleneck</a:t>
            </a:r>
          </a:p>
        </p:txBody>
      </p:sp>
    </p:spTree>
    <p:extLst>
      <p:ext uri="{BB962C8B-B14F-4D97-AF65-F5344CB8AC3E}">
        <p14:creationId xmlns:p14="http://schemas.microsoft.com/office/powerpoint/2010/main" val="2424094961"/>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10210800" cy="914400"/>
          </a:xfrm>
        </p:spPr>
        <p:txBody>
          <a:bodyPr/>
          <a:lstStyle/>
          <a:p>
            <a:r>
              <a:rPr lang="en-US" sz="4000" b="0" kern="0" dirty="0">
                <a:solidFill>
                  <a:srgbClr val="006633"/>
                </a:solidFill>
                <a:latin typeface="Garamond"/>
              </a:rPr>
              <a:t>Memory Is Critical for Performance (II)</a:t>
            </a:r>
            <a:endParaRPr lang="en-US" sz="3700" dirty="0"/>
          </a:p>
        </p:txBody>
      </p:sp>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sp>
        <p:nvSpPr>
          <p:cNvPr id="4" name="Slide Number Placeholder 3"/>
          <p:cNvSpPr>
            <a:spLocks noGrp="1"/>
          </p:cNvSpPr>
          <p:nvPr>
            <p:ph type="sldNum" sz="quarter" idx="4294967295"/>
          </p:nvPr>
        </p:nvSpPr>
        <p:spPr>
          <a:xfrm>
            <a:off x="7315200" y="6492883"/>
            <a:ext cx="1828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a:stretch>
              <a:fillRect/>
            </a:stretch>
          </p:blipFill>
          <p:spPr>
            <a:xfrm>
              <a:off x="6096000" y="3927153"/>
              <a:ext cx="431470" cy="457200"/>
            </a:xfrm>
            <a:prstGeom prst="rect">
              <a:avLst/>
            </a:prstGeom>
          </p:spPr>
        </p:pic>
        <p:pic>
          <p:nvPicPr>
            <p:cNvPr id="24" name="Picture 23"/>
            <p:cNvPicPr>
              <a:picLocks noChangeAspect="1"/>
            </p:cNvPicPr>
            <p:nvPr/>
          </p:nvPicPr>
          <p:blipFill>
            <a:blip r:embed="rId7"/>
            <a:stretch>
              <a:fillRect/>
            </a:stretch>
          </p:blipFill>
          <p:spPr>
            <a:xfrm>
              <a:off x="6553200" y="3984544"/>
              <a:ext cx="1295400" cy="325214"/>
            </a:xfrm>
            <a:prstGeom prst="rect">
              <a:avLst/>
            </a:prstGeom>
          </p:spPr>
        </p:pic>
        <p:pic>
          <p:nvPicPr>
            <p:cNvPr id="8" name="Picture 7"/>
            <p:cNvPicPr>
              <a:picLocks noChangeAspect="1"/>
            </p:cNvPicPr>
            <p:nvPr/>
          </p:nvPicPr>
          <p:blipFill>
            <a:blip r:embed="rId8"/>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6"/>
            <a:stretch>
              <a:fillRect/>
            </a:stretch>
          </p:blipFill>
          <p:spPr>
            <a:xfrm>
              <a:off x="6096000" y="3927153"/>
              <a:ext cx="431470" cy="457200"/>
            </a:xfrm>
            <a:prstGeom prst="rect">
              <a:avLst/>
            </a:prstGeom>
          </p:spPr>
        </p:pic>
        <p:pic>
          <p:nvPicPr>
            <p:cNvPr id="27" name="Picture 26"/>
            <p:cNvPicPr>
              <a:picLocks noChangeAspect="1"/>
            </p:cNvPicPr>
            <p:nvPr/>
          </p:nvPicPr>
          <p:blipFill>
            <a:blip r:embed="rId7"/>
            <a:stretch>
              <a:fillRect/>
            </a:stretch>
          </p:blipFill>
          <p:spPr>
            <a:xfrm>
              <a:off x="6553200" y="3984544"/>
              <a:ext cx="1295400" cy="325214"/>
            </a:xfrm>
            <a:prstGeom prst="rect">
              <a:avLst/>
            </a:prstGeom>
          </p:spPr>
        </p:pic>
        <p:pic>
          <p:nvPicPr>
            <p:cNvPr id="28" name="Picture 27"/>
            <p:cNvPicPr>
              <a:picLocks noChangeAspect="1"/>
            </p:cNvPicPr>
            <p:nvPr/>
          </p:nvPicPr>
          <p:blipFill>
            <a:blip r:embed="rId8"/>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Tree>
    <p:extLst>
      <p:ext uri="{BB962C8B-B14F-4D97-AF65-F5344CB8AC3E}">
        <p14:creationId xmlns:p14="http://schemas.microsoft.com/office/powerpoint/2010/main" val="39479185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10210800" cy="914400"/>
          </a:xfrm>
        </p:spPr>
        <p:txBody>
          <a:bodyPr/>
          <a:lstStyle/>
          <a:p>
            <a:r>
              <a:rPr lang="en-US" sz="4000" b="0" kern="0" dirty="0">
                <a:solidFill>
                  <a:srgbClr val="006633"/>
                </a:solidFill>
                <a:latin typeface="Garamond"/>
              </a:rPr>
              <a:t>Memory Is Critical for Performance (II)</a:t>
            </a:r>
            <a:endParaRPr lang="en-US" sz="3700" dirty="0"/>
          </a:p>
        </p:txBody>
      </p:sp>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sp>
        <p:nvSpPr>
          <p:cNvPr id="4" name="Slide Number Placeholder 3"/>
          <p:cNvSpPr>
            <a:spLocks noGrp="1"/>
          </p:cNvSpPr>
          <p:nvPr>
            <p:ph type="sldNum" sz="quarter" idx="4294967295"/>
          </p:nvPr>
        </p:nvSpPr>
        <p:spPr>
          <a:xfrm>
            <a:off x="7315200" y="6492883"/>
            <a:ext cx="1828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a:stretch>
              <a:fillRect/>
            </a:stretch>
          </p:blipFill>
          <p:spPr>
            <a:xfrm>
              <a:off x="6096000" y="3927153"/>
              <a:ext cx="431470" cy="457200"/>
            </a:xfrm>
            <a:prstGeom prst="rect">
              <a:avLst/>
            </a:prstGeom>
          </p:spPr>
        </p:pic>
        <p:pic>
          <p:nvPicPr>
            <p:cNvPr id="24" name="Picture 23"/>
            <p:cNvPicPr>
              <a:picLocks noChangeAspect="1"/>
            </p:cNvPicPr>
            <p:nvPr/>
          </p:nvPicPr>
          <p:blipFill>
            <a:blip r:embed="rId7"/>
            <a:stretch>
              <a:fillRect/>
            </a:stretch>
          </p:blipFill>
          <p:spPr>
            <a:xfrm>
              <a:off x="6553200" y="3984544"/>
              <a:ext cx="1295400" cy="325214"/>
            </a:xfrm>
            <a:prstGeom prst="rect">
              <a:avLst/>
            </a:prstGeom>
          </p:spPr>
        </p:pic>
        <p:pic>
          <p:nvPicPr>
            <p:cNvPr id="8" name="Picture 7"/>
            <p:cNvPicPr>
              <a:picLocks noChangeAspect="1"/>
            </p:cNvPicPr>
            <p:nvPr/>
          </p:nvPicPr>
          <p:blipFill>
            <a:blip r:embed="rId8"/>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6"/>
            <a:stretch>
              <a:fillRect/>
            </a:stretch>
          </p:blipFill>
          <p:spPr>
            <a:xfrm>
              <a:off x="6096000" y="3927153"/>
              <a:ext cx="431470" cy="457200"/>
            </a:xfrm>
            <a:prstGeom prst="rect">
              <a:avLst/>
            </a:prstGeom>
          </p:spPr>
        </p:pic>
        <p:pic>
          <p:nvPicPr>
            <p:cNvPr id="27" name="Picture 26"/>
            <p:cNvPicPr>
              <a:picLocks noChangeAspect="1"/>
            </p:cNvPicPr>
            <p:nvPr/>
          </p:nvPicPr>
          <p:blipFill>
            <a:blip r:embed="rId7"/>
            <a:stretch>
              <a:fillRect/>
            </a:stretch>
          </p:blipFill>
          <p:spPr>
            <a:xfrm>
              <a:off x="6553200" y="3984544"/>
              <a:ext cx="1295400" cy="325214"/>
            </a:xfrm>
            <a:prstGeom prst="rect">
              <a:avLst/>
            </a:prstGeom>
          </p:spPr>
        </p:pic>
        <p:pic>
          <p:nvPicPr>
            <p:cNvPr id="28" name="Picture 27"/>
            <p:cNvPicPr>
              <a:picLocks noChangeAspect="1"/>
            </p:cNvPicPr>
            <p:nvPr/>
          </p:nvPicPr>
          <p:blipFill>
            <a:blip r:embed="rId8"/>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29" name="Rectangle 28">
            <a:extLst>
              <a:ext uri="{FF2B5EF4-FFF2-40B4-BE49-F238E27FC236}">
                <a16:creationId xmlns:a16="http://schemas.microsoft.com/office/drawing/2014/main" id="{BD954CBE-5126-454A-B5D9-BD504C0D1C6F}"/>
              </a:ext>
            </a:extLst>
          </p:cNvPr>
          <p:cNvSpPr/>
          <p:nvPr/>
        </p:nvSpPr>
        <p:spPr>
          <a:xfrm>
            <a:off x="0" y="3100668"/>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Memory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bottleneck</a:t>
            </a:r>
          </a:p>
        </p:txBody>
      </p:sp>
    </p:spTree>
    <p:extLst>
      <p:ext uri="{BB962C8B-B14F-4D97-AF65-F5344CB8AC3E}">
        <p14:creationId xmlns:p14="http://schemas.microsoft.com/office/powerpoint/2010/main" val="34109717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Memory is Critical for Energy </a:t>
            </a:r>
          </a:p>
        </p:txBody>
      </p:sp>
      <p:sp>
        <p:nvSpPr>
          <p:cNvPr id="3" name="Content Placeholder 2"/>
          <p:cNvSpPr>
            <a:spLocks noGrp="1"/>
          </p:cNvSpPr>
          <p:nvPr>
            <p:ph idx="1"/>
          </p:nvPr>
        </p:nvSpPr>
        <p:spPr>
          <a:xfrm>
            <a:off x="228600" y="1000472"/>
            <a:ext cx="8807896" cy="4876800"/>
          </a:xfrm>
        </p:spPr>
        <p:txBody>
          <a:bodyPr/>
          <a:lstStyle/>
          <a:p>
            <a:r>
              <a:rPr lang="en-US" sz="1500" dirty="0"/>
              <a:t>Amirali Boroumand, Saugata Ghose, </a:t>
            </a:r>
            <a:r>
              <a:rPr lang="en-US" sz="1500" dirty="0" err="1"/>
              <a:t>Youngsok</a:t>
            </a:r>
            <a:r>
              <a:rPr lang="en-US" sz="1500" dirty="0"/>
              <a:t> Kim, </a:t>
            </a:r>
            <a:r>
              <a:rPr lang="en-US" sz="1500" dirty="0" err="1"/>
              <a:t>Rachata</a:t>
            </a:r>
            <a:r>
              <a:rPr lang="en-US" sz="1500" dirty="0"/>
              <a:t> </a:t>
            </a:r>
            <a:r>
              <a:rPr lang="en-US" sz="1500" dirty="0" err="1"/>
              <a:t>Ausavarungnirun</a:t>
            </a:r>
            <a:r>
              <a:rPr lang="en-US" sz="1500" dirty="0"/>
              <a:t>, Eric </a:t>
            </a:r>
            <a:r>
              <a:rPr lang="en-US" sz="1500" dirty="0" err="1"/>
              <a:t>Shiu</a:t>
            </a:r>
            <a:r>
              <a:rPr lang="en-US" sz="1500" dirty="0"/>
              <a:t>, Rahul Thakur, </a:t>
            </a:r>
            <a:r>
              <a:rPr lang="en-US" sz="1500" dirty="0" err="1"/>
              <a:t>Daehyun</a:t>
            </a:r>
            <a:r>
              <a:rPr lang="en-US" sz="1500" dirty="0"/>
              <a:t> Kim, Aki </a:t>
            </a:r>
            <a:r>
              <a:rPr lang="en-US" sz="1500" dirty="0" err="1"/>
              <a:t>Kuusela</a:t>
            </a:r>
            <a:r>
              <a:rPr lang="en-US" sz="1500" dirty="0"/>
              <a:t>, Allan </a:t>
            </a:r>
            <a:r>
              <a:rPr lang="en-US" sz="1500" dirty="0" err="1"/>
              <a:t>Knies</a:t>
            </a:r>
            <a:r>
              <a:rPr lang="en-US" sz="1500" dirty="0"/>
              <a:t>, </a:t>
            </a:r>
            <a:r>
              <a:rPr lang="en-US" sz="1500" dirty="0" err="1"/>
              <a:t>Parthasarathy</a:t>
            </a:r>
            <a:r>
              <a:rPr lang="en-US" sz="1500" dirty="0"/>
              <a:t> </a:t>
            </a:r>
            <a:r>
              <a:rPr lang="en-US" sz="1500" dirty="0" err="1"/>
              <a:t>Ranganathan</a:t>
            </a:r>
            <a:r>
              <a:rPr lang="en-US" sz="1500" dirty="0"/>
              <a:t>, and Onur Mutlu,</a:t>
            </a:r>
            <a:br>
              <a:rPr lang="en-US" sz="1500" dirty="0"/>
            </a:br>
            <a:r>
              <a:rPr lang="en-US" sz="1500" b="1" dirty="0">
                <a:hlinkClick r:id="rId2"/>
              </a:rPr>
              <a:t>"Google Workloads for Consumer Devices: Mitigating Data Movement Bottlenecks"</a:t>
            </a:r>
            <a:r>
              <a:rPr lang="en-US" sz="1500" dirty="0"/>
              <a:t> </a:t>
            </a:r>
            <a:br>
              <a:rPr lang="en-US" sz="1500" dirty="0"/>
            </a:br>
            <a:r>
              <a:rPr lang="en-US" sz="1500" i="1" dirty="0"/>
              <a:t>Proceedings of the </a:t>
            </a:r>
            <a:r>
              <a:rPr lang="en-US" sz="1500" i="1" dirty="0">
                <a:hlinkClick r:id="rId3"/>
              </a:rPr>
              <a:t>23rd International Conference on Architectural Support for Programming Languages and Operating Systems</a:t>
            </a:r>
            <a:r>
              <a:rPr lang="en-US" sz="1500" i="1" dirty="0"/>
              <a:t> (</a:t>
            </a:r>
            <a:r>
              <a:rPr lang="en-US" sz="1500" b="1" i="1" dirty="0"/>
              <a:t>ASPLOS</a:t>
            </a:r>
            <a:r>
              <a:rPr lang="en-US" sz="1500" i="1" dirty="0"/>
              <a:t>)</a:t>
            </a:r>
            <a:r>
              <a:rPr lang="en-US" sz="1500" dirty="0"/>
              <a:t>, Williamsburg, VA, USA, March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4"/>
          <a:stretch>
            <a:fillRect/>
          </a:stretch>
        </p:blipFill>
        <p:spPr>
          <a:xfrm>
            <a:off x="0" y="4218136"/>
            <a:ext cx="9144000" cy="2235200"/>
          </a:xfrm>
          <a:prstGeom prst="rect">
            <a:avLst/>
          </a:prstGeom>
        </p:spPr>
      </p:pic>
      <p:sp>
        <p:nvSpPr>
          <p:cNvPr id="7" name="Rectangle 6">
            <a:extLst>
              <a:ext uri="{FF2B5EF4-FFF2-40B4-BE49-F238E27FC236}">
                <a16:creationId xmlns:a16="http://schemas.microsoft.com/office/drawing/2014/main" id="{6AD6B716-D4D6-E942-A52D-41F4F25A40CE}"/>
              </a:ext>
            </a:extLst>
          </p:cNvPr>
          <p:cNvSpPr/>
          <p:nvPr/>
        </p:nvSpPr>
        <p:spPr>
          <a:xfrm>
            <a:off x="0" y="2708920"/>
            <a:ext cx="9144000" cy="103105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3B812F"/>
                </a:solidFill>
                <a:effectLst/>
                <a:uLnTx/>
                <a:uFillTx/>
                <a:latin typeface="Tahoma"/>
                <a:ea typeface="+mn-ea"/>
                <a:cs typeface="+mn-cs"/>
              </a:rPr>
              <a:t>62.7%</a:t>
            </a:r>
            <a:r>
              <a:rPr kumimoji="0" lang="en-US" sz="3000" b="1" i="0" u="none" strike="noStrike" kern="1200" cap="none" spc="0" normalizeH="0" baseline="0" noProof="0" dirty="0">
                <a:ln>
                  <a:noFill/>
                </a:ln>
                <a:solidFill>
                  <a:srgbClr val="000000"/>
                </a:solidFill>
                <a:effectLst/>
                <a:uLnTx/>
                <a:uFillTx/>
                <a:latin typeface="Tahoma"/>
                <a:ea typeface="+mn-ea"/>
                <a:cs typeface="+mn-cs"/>
              </a:rPr>
              <a:t> of the total system energy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Tahoma"/>
                <a:ea typeface="+mn-ea"/>
                <a:cs typeface="+mn-cs"/>
              </a:rPr>
              <a:t>is spent on </a:t>
            </a:r>
            <a:r>
              <a:rPr kumimoji="0" lang="en-US" sz="3000" b="1" i="0" u="none" strike="noStrike" kern="1200" cap="none" spc="0" normalizeH="0" baseline="0" noProof="0" dirty="0">
                <a:ln>
                  <a:noFill/>
                </a:ln>
                <a:solidFill>
                  <a:srgbClr val="C00000"/>
                </a:solidFill>
                <a:effectLst/>
                <a:uLnTx/>
                <a:uFillTx/>
                <a:latin typeface="Tahoma"/>
                <a:ea typeface="+mn-ea"/>
                <a:cs typeface="+mn-cs"/>
              </a:rPr>
              <a:t>data movement</a:t>
            </a:r>
          </a:p>
        </p:txBody>
      </p:sp>
    </p:spTree>
    <p:extLst>
      <p:ext uri="{BB962C8B-B14F-4D97-AF65-F5344CB8AC3E}">
        <p14:creationId xmlns:p14="http://schemas.microsoft.com/office/powerpoint/2010/main" val="12597086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Memory is Critical for Reliability</a:t>
            </a:r>
          </a:p>
        </p:txBody>
      </p:sp>
      <p:sp>
        <p:nvSpPr>
          <p:cNvPr id="3" name="Content Placeholder 2"/>
          <p:cNvSpPr>
            <a:spLocks noGrp="1"/>
          </p:cNvSpPr>
          <p:nvPr>
            <p:ph idx="1"/>
          </p:nvPr>
        </p:nvSpPr>
        <p:spPr>
          <a:xfrm>
            <a:off x="107504" y="908720"/>
            <a:ext cx="9036496" cy="5339680"/>
          </a:xfrm>
        </p:spPr>
        <p:txBody>
          <a:bodyPr/>
          <a:lstStyle/>
          <a:p>
            <a:r>
              <a:rPr lang="en-US" dirty="0">
                <a:solidFill>
                  <a:srgbClr val="FF0000"/>
                </a:solidFill>
              </a:rPr>
              <a:t>Data from all of Facebook’s servers worldwide</a:t>
            </a:r>
          </a:p>
          <a:p>
            <a:r>
              <a:rPr lang="en-US" sz="1800" dirty="0"/>
              <a:t>Meza+, “</a:t>
            </a:r>
            <a:r>
              <a:rPr lang="en-US" sz="1800" dirty="0">
                <a:solidFill>
                  <a:srgbClr val="0000FF"/>
                </a:solidFill>
              </a:rPr>
              <a:t>Revisiting Memory Errors in Large-Scale Production Data Centers</a:t>
            </a:r>
            <a:r>
              <a:rPr lang="en-US" sz="1800" dirty="0"/>
              <a:t>,” DSN’15.</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Shape 402"/>
          <p:cNvSpPr/>
          <p:nvPr/>
        </p:nvSpPr>
        <p:spPr>
          <a:xfrm rot="548035">
            <a:off x="6654874" y="2681423"/>
            <a:ext cx="2160259" cy="2826736"/>
          </a:xfrm>
          <a:prstGeom prst="rect">
            <a:avLst/>
          </a:prstGeom>
          <a:solidFill>
            <a:srgbClr val="FFFFFF"/>
          </a:solidFill>
          <a:ln w="25400">
            <a:solidFill/>
            <a:miter lim="400000"/>
          </a:ln>
          <a:effectLst>
            <a:outerShdw blurRad="190500" dist="8455" dir="5400000" rotWithShape="0">
              <a:srgbClr val="000000"/>
            </a:outerShdw>
          </a:effectLst>
          <a:extLst>
            <a:ext uri="{C572A759-6A51-4108-AA02-DFA0A04FC94B}">
              <ma14:wrappingTextBoxFlag xmlns:ma14="http://schemas.microsoft.com/office/mac/drawingml/2011/main" xmlns="" val="1"/>
            </a:ext>
          </a:extLst>
        </p:spPr>
        <p:txBody>
          <a:bodyPr wrap="square" lIns="0" tIns="0" rIns="0" bIns="0" anchor="b">
            <a:spAutoFit/>
          </a:bodyPr>
          <a:lstStyle/>
          <a:p>
            <a:pPr marL="0" marR="0" lvl="0" indent="0" algn="ctr" defTabSz="914400" rtl="0" eaLnBrk="1" fontAlgn="auto" latinLnBrk="0" hangingPunct="1">
              <a:lnSpc>
                <a:spcPct val="80000"/>
              </a:lnSpc>
              <a:spcBef>
                <a:spcPts val="0"/>
              </a:spcBef>
              <a:spcAft>
                <a:spcPts val="0"/>
              </a:spcAft>
              <a:buClrTx/>
              <a:buSzTx/>
              <a:buFontTx/>
              <a:buNone/>
              <a:tabLst/>
              <a:defRPr spc="0">
                <a:solidFill>
                  <a:srgbClr val="000000"/>
                </a:solidFill>
              </a:defRPr>
            </a:pPr>
            <a:r>
              <a:rPr kumimoji="0" lang="en-US" sz="3800" b="0" i="1" u="none" strike="noStrike" kern="1200" cap="none" spc="-38" normalizeH="0" baseline="0" noProof="0" dirty="0">
                <a:ln>
                  <a:noFill/>
                </a:ln>
                <a:solidFill>
                  <a:schemeClr val="accent2">
                    <a:lumMod val="75000"/>
                  </a:schemeClr>
                </a:solidFill>
                <a:effectLst/>
                <a:uLnTx/>
                <a:uFillTx/>
                <a:latin typeface="Garamond"/>
                <a:ea typeface="+mn-ea"/>
                <a:cs typeface="+mn-cs"/>
                <a:sym typeface="Vista Sans OT Medium"/>
              </a:rPr>
              <a:t>As memory</a:t>
            </a:r>
          </a:p>
          <a:p>
            <a:pPr marL="0" marR="0" lvl="0" indent="0" algn="ctr" defTabSz="914400" rtl="0" eaLnBrk="1" fontAlgn="auto" latinLnBrk="0" hangingPunct="1">
              <a:lnSpc>
                <a:spcPct val="80000"/>
              </a:lnSpc>
              <a:spcBef>
                <a:spcPts val="0"/>
              </a:spcBef>
              <a:spcAft>
                <a:spcPts val="0"/>
              </a:spcAft>
              <a:buClrTx/>
              <a:buSzTx/>
              <a:buFontTx/>
              <a:buNone/>
              <a:tabLst/>
              <a:defRPr spc="0">
                <a:solidFill>
                  <a:srgbClr val="000000"/>
                </a:solidFill>
              </a:defRPr>
            </a:pPr>
            <a:r>
              <a:rPr kumimoji="0" lang="en-US" sz="3800" b="0" i="1" u="none" strike="noStrike" kern="1200" cap="none" spc="-38" normalizeH="0" baseline="0" noProof="0" dirty="0">
                <a:ln>
                  <a:noFill/>
                </a:ln>
                <a:solidFill>
                  <a:schemeClr val="accent2">
                    <a:lumMod val="75000"/>
                  </a:schemeClr>
                </a:solidFill>
                <a:effectLst/>
                <a:uLnTx/>
                <a:uFillTx/>
                <a:latin typeface="Garamond"/>
                <a:ea typeface="+mn-ea"/>
                <a:cs typeface="+mn-cs"/>
                <a:sym typeface="Vista Sans OT Medium"/>
              </a:rPr>
              <a:t>capacity increases, </a:t>
            </a:r>
            <a:r>
              <a:rPr kumimoji="0" lang="en-US" sz="3800" b="0" i="1" u="none" strike="noStrike" kern="1200" cap="none" spc="-38" normalizeH="0" baseline="0" noProof="0" dirty="0">
                <a:ln>
                  <a:noFill/>
                </a:ln>
                <a:solidFill>
                  <a:srgbClr val="FF0000"/>
                </a:solidFill>
                <a:effectLst/>
                <a:uLnTx/>
                <a:uFillTx/>
                <a:latin typeface="Garamond"/>
                <a:ea typeface="+mn-ea"/>
                <a:cs typeface="+mn-cs"/>
                <a:sym typeface="Vista Sans OT Medium"/>
              </a:rPr>
              <a:t>system reliability reduces</a:t>
            </a:r>
            <a:endParaRPr kumimoji="0" sz="3800" b="0" i="1" u="none" strike="noStrike" kern="1200" cap="none" spc="-38" normalizeH="0" baseline="0" noProof="0" dirty="0">
              <a:ln>
                <a:noFill/>
              </a:ln>
              <a:solidFill>
                <a:srgbClr val="FF0000"/>
              </a:solidFill>
              <a:effectLst/>
              <a:uLnTx/>
              <a:uFillTx/>
              <a:latin typeface="Garamond"/>
              <a:ea typeface="+mn-ea"/>
              <a:cs typeface="+mn-cs"/>
              <a:sym typeface="Vista Sans OT Medium"/>
            </a:endParaRPr>
          </a:p>
        </p:txBody>
      </p:sp>
      <p:pic>
        <p:nvPicPr>
          <p:cNvPr id="6" name="Picture 5"/>
          <p:cNvPicPr>
            <a:picLocks noChangeAspect="1"/>
          </p:cNvPicPr>
          <p:nvPr/>
        </p:nvPicPr>
        <p:blipFill>
          <a:blip r:embed="rId2"/>
          <a:stretch>
            <a:fillRect/>
          </a:stretch>
        </p:blipFill>
        <p:spPr>
          <a:xfrm>
            <a:off x="1403648" y="1844824"/>
            <a:ext cx="4953473" cy="4968552"/>
          </a:xfrm>
          <a:prstGeom prst="rect">
            <a:avLst/>
          </a:prstGeom>
        </p:spPr>
      </p:pic>
    </p:spTree>
    <p:extLst>
      <p:ext uri="{BB962C8B-B14F-4D97-AF65-F5344CB8AC3E}">
        <p14:creationId xmlns:p14="http://schemas.microsoft.com/office/powerpoint/2010/main" val="33481850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Title 1"/>
          <p:cNvSpPr>
            <a:spLocks noGrp="1"/>
          </p:cNvSpPr>
          <p:nvPr>
            <p:ph type="title"/>
          </p:nvPr>
        </p:nvSpPr>
        <p:spPr/>
        <p:txBody>
          <a:bodyPr/>
          <a:lstStyle/>
          <a:p>
            <a:r>
              <a:rPr lang="en-US" dirty="0">
                <a:latin typeface="Garamond" charset="0"/>
                <a:ea typeface="ＭＳ Ｐゴシック" charset="0"/>
                <a:cs typeface="ＭＳ Ｐゴシック" charset="0"/>
              </a:rPr>
              <a:t>Realization Reworded</a:t>
            </a:r>
          </a:p>
        </p:txBody>
      </p:sp>
      <p:sp>
        <p:nvSpPr>
          <p:cNvPr id="269314" name="Content Placeholder 2"/>
          <p:cNvSpPr>
            <a:spLocks noGrp="1"/>
          </p:cNvSpPr>
          <p:nvPr>
            <p:ph idx="1"/>
          </p:nvPr>
        </p:nvSpPr>
        <p:spPr>
          <a:xfrm>
            <a:off x="228600" y="1638558"/>
            <a:ext cx="8610600" cy="3950682"/>
          </a:xfrm>
        </p:spPr>
        <p:txBody>
          <a:bodyPr/>
          <a:lstStyle/>
          <a:p>
            <a:pPr marL="0" indent="0" algn="ctr">
              <a:buNone/>
            </a:pPr>
            <a:r>
              <a:rPr lang="en-US" sz="6400" dirty="0">
                <a:solidFill>
                  <a:srgbClr val="0000FF"/>
                </a:solidFill>
                <a:latin typeface="Tahoma" charset="0"/>
                <a:ea typeface="ＭＳ Ｐゴシック" charset="0"/>
                <a:cs typeface="ＭＳ Ｐゴシック" charset="0"/>
              </a:rPr>
              <a:t>Modern Systems are Bottlenecked by </a:t>
            </a:r>
          </a:p>
          <a:p>
            <a:pPr marL="0" indent="0" algn="ctr">
              <a:buNone/>
            </a:pPr>
            <a:r>
              <a:rPr lang="en-US" sz="6400" dirty="0">
                <a:solidFill>
                  <a:srgbClr val="FF0000"/>
                </a:solidFill>
                <a:latin typeface="Tahoma" charset="0"/>
                <a:ea typeface="ＭＳ Ｐゴシック" charset="0"/>
                <a:cs typeface="ＭＳ Ｐゴシック" charset="0"/>
              </a:rPr>
              <a:t>Memory</a:t>
            </a:r>
          </a:p>
        </p:txBody>
      </p:sp>
      <p:sp>
        <p:nvSpPr>
          <p:cNvPr id="269315"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047E41B-EC3C-DB47-8DFF-6EEC54F56C5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39660918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93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931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Four Key Issues in Future Platforms</a:t>
            </a:r>
          </a:p>
        </p:txBody>
      </p:sp>
      <p:sp>
        <p:nvSpPr>
          <p:cNvPr id="3" name="Content Placeholder 2"/>
          <p:cNvSpPr>
            <a:spLocks noGrp="1"/>
          </p:cNvSpPr>
          <p:nvPr>
            <p:ph idx="1"/>
          </p:nvPr>
        </p:nvSpPr>
        <p:spPr>
          <a:xfrm>
            <a:off x="228600" y="1268760"/>
            <a:ext cx="8610600" cy="4876800"/>
          </a:xfrm>
        </p:spPr>
        <p:txBody>
          <a:bodyPr/>
          <a:lstStyle/>
          <a:p>
            <a:r>
              <a:rPr lang="en-US" dirty="0"/>
              <a:t>Fundamentally </a:t>
            </a:r>
            <a:r>
              <a:rPr lang="en-US" dirty="0">
                <a:solidFill>
                  <a:srgbClr val="0000FF"/>
                </a:solidFill>
              </a:rPr>
              <a:t>Secure/Reliable/Safe </a:t>
            </a:r>
            <a:r>
              <a:rPr lang="en-US" dirty="0"/>
              <a:t>Architectures</a:t>
            </a:r>
          </a:p>
          <a:p>
            <a:endParaRPr lang="en-US" dirty="0"/>
          </a:p>
          <a:p>
            <a:endParaRPr lang="en-US" dirty="0"/>
          </a:p>
          <a:p>
            <a:r>
              <a:rPr lang="en-US" dirty="0"/>
              <a:t>Fundamentally </a:t>
            </a:r>
            <a:r>
              <a:rPr lang="en-US" dirty="0">
                <a:solidFill>
                  <a:srgbClr val="0000FF"/>
                </a:solidFill>
              </a:rPr>
              <a:t>Energy-Efficient </a:t>
            </a:r>
            <a:r>
              <a:rPr lang="en-US" dirty="0"/>
              <a:t>Architectures</a:t>
            </a:r>
          </a:p>
          <a:p>
            <a:pPr lvl="1"/>
            <a:r>
              <a:rPr lang="en-US" dirty="0">
                <a:solidFill>
                  <a:srgbClr val="0000FF"/>
                </a:solidFill>
              </a:rPr>
              <a:t>Memory-centric </a:t>
            </a:r>
            <a:r>
              <a:rPr lang="en-US" dirty="0"/>
              <a:t>(Data-centric) Architectures</a:t>
            </a:r>
          </a:p>
          <a:p>
            <a:endParaRPr lang="en-US" dirty="0"/>
          </a:p>
          <a:p>
            <a:endParaRPr lang="en-US" dirty="0"/>
          </a:p>
          <a:p>
            <a:r>
              <a:rPr lang="en-US" dirty="0"/>
              <a:t>Fundamentally </a:t>
            </a:r>
            <a:r>
              <a:rPr lang="en-US" dirty="0">
                <a:solidFill>
                  <a:srgbClr val="0000FF"/>
                </a:solidFill>
              </a:rPr>
              <a:t>Low-Latency </a:t>
            </a:r>
            <a:r>
              <a:rPr lang="en-US" dirty="0"/>
              <a:t>Architectures</a:t>
            </a:r>
          </a:p>
          <a:p>
            <a:endParaRPr lang="en-US" dirty="0"/>
          </a:p>
          <a:p>
            <a:endParaRPr lang="en-US" dirty="0"/>
          </a:p>
          <a:p>
            <a:r>
              <a:rPr lang="en-US" dirty="0"/>
              <a:t>Architectures for </a:t>
            </a:r>
            <a:r>
              <a:rPr lang="en-US" dirty="0">
                <a:solidFill>
                  <a:srgbClr val="0000FF"/>
                </a:solidFill>
              </a:rPr>
              <a:t>Genomics, Medicine, Health</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5">
            <a:extLst>
              <a:ext uri="{FF2B5EF4-FFF2-40B4-BE49-F238E27FC236}">
                <a16:creationId xmlns:a16="http://schemas.microsoft.com/office/drawing/2014/main" id="{7F879DDE-D4E0-C843-BCDB-D66C8C3E797D}"/>
              </a:ext>
            </a:extLst>
          </p:cNvPr>
          <p:cNvSpPr/>
          <p:nvPr/>
        </p:nvSpPr>
        <p:spPr>
          <a:xfrm>
            <a:off x="568094" y="1052736"/>
            <a:ext cx="6865906" cy="93610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28545846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Title 1"/>
          <p:cNvSpPr>
            <a:spLocks noGrp="1"/>
          </p:cNvSpPr>
          <p:nvPr>
            <p:ph type="title"/>
          </p:nvPr>
        </p:nvSpPr>
        <p:spPr/>
        <p:txBody>
          <a:bodyPr/>
          <a:lstStyle/>
          <a:p>
            <a:r>
              <a:rPr lang="en-US" dirty="0">
                <a:latin typeface="Garamond" charset="0"/>
              </a:rPr>
              <a:t>Answer Extended</a:t>
            </a:r>
          </a:p>
        </p:txBody>
      </p:sp>
      <p:sp>
        <p:nvSpPr>
          <p:cNvPr id="3" name="Content Placeholder 2"/>
          <p:cNvSpPr>
            <a:spLocks noGrp="1"/>
          </p:cNvSpPr>
          <p:nvPr>
            <p:ph idx="1"/>
          </p:nvPr>
        </p:nvSpPr>
        <p:spPr>
          <a:xfrm>
            <a:off x="0" y="996950"/>
            <a:ext cx="9144000" cy="5194300"/>
          </a:xfrm>
        </p:spPr>
        <p:txBody>
          <a:bodyPr/>
          <a:lstStyle/>
          <a:p>
            <a:pPr>
              <a:defRPr/>
            </a:pPr>
            <a:endParaRPr lang="en-US" dirty="0"/>
          </a:p>
          <a:p>
            <a:pPr>
              <a:defRPr/>
            </a:pPr>
            <a:endParaRPr lang="en-US" dirty="0"/>
          </a:p>
          <a:p>
            <a:pPr marL="0" indent="0">
              <a:buNone/>
              <a:defRPr/>
            </a:pPr>
            <a:endParaRPr lang="en-US" dirty="0"/>
          </a:p>
          <a:p>
            <a:pPr marL="0" indent="0" algn="ctr">
              <a:buFont typeface="Wingdings" charset="0"/>
              <a:buNone/>
              <a:defRPr/>
            </a:pPr>
            <a:r>
              <a:rPr lang="en-US" sz="6400" dirty="0"/>
              <a:t>To Enable </a:t>
            </a:r>
          </a:p>
          <a:p>
            <a:pPr marL="0" indent="0" algn="ctr">
              <a:buFont typeface="Wingdings" charset="0"/>
              <a:buNone/>
              <a:defRPr/>
            </a:pPr>
            <a:r>
              <a:rPr lang="en-US" sz="6400" dirty="0"/>
              <a:t>a Better Life &amp; Future</a:t>
            </a:r>
          </a:p>
        </p:txBody>
      </p:sp>
      <p:sp>
        <p:nvSpPr>
          <p:cNvPr id="151555"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8384186-B8EA-3342-ADA9-D4327C6D7AD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Tree>
    <p:extLst>
      <p:ext uri="{BB962C8B-B14F-4D97-AF65-F5344CB8AC3E}">
        <p14:creationId xmlns:p14="http://schemas.microsoft.com/office/powerpoint/2010/main" val="2819637512"/>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Maslow’s (Human) Hierarchy of Needs</a:t>
            </a:r>
          </a:p>
        </p:txBody>
      </p:sp>
      <p:sp>
        <p:nvSpPr>
          <p:cNvPr id="3" name="Content Placeholder 2"/>
          <p:cNvSpPr>
            <a:spLocks noGrp="1"/>
          </p:cNvSpPr>
          <p:nvPr>
            <p:ph idx="1"/>
          </p:nvPr>
        </p:nvSpPr>
        <p:spPr/>
        <p:txBody>
          <a:bodyPr/>
          <a:lstStyle/>
          <a:p>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r>
              <a:rPr lang="en-US" dirty="0"/>
              <a:t>We need to start with </a:t>
            </a:r>
            <a:r>
              <a:rPr lang="en-US" dirty="0">
                <a:solidFill>
                  <a:srgbClr val="FF0000"/>
                </a:solidFill>
              </a:rPr>
              <a:t>reliability and security</a:t>
            </a:r>
            <a:r>
              <a:rPr lang="is-IS" dirty="0"/>
              <a:t>…</a:t>
            </a: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descr="maslow-pyrami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1357" y="931384"/>
            <a:ext cx="6336704" cy="4657856"/>
          </a:xfrm>
          <a:prstGeom prst="rect">
            <a:avLst/>
          </a:prstGeom>
        </p:spPr>
      </p:pic>
      <p:sp>
        <p:nvSpPr>
          <p:cNvPr id="6" name="TextBox 5"/>
          <p:cNvSpPr txBox="1"/>
          <p:nvPr/>
        </p:nvSpPr>
        <p:spPr>
          <a:xfrm>
            <a:off x="227414" y="1052736"/>
            <a:ext cx="441659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Maslow, “</a:t>
            </a:r>
            <a:r>
              <a:rPr kumimoji="0" lang="en-US" sz="1800" b="0" i="0" u="none" strike="noStrike" kern="1200" cap="none" spc="0" normalizeH="0" baseline="0" noProof="0" dirty="0">
                <a:ln>
                  <a:noFill/>
                </a:ln>
                <a:solidFill>
                  <a:srgbClr val="0000FF"/>
                </a:solidFill>
                <a:effectLst/>
                <a:uLnTx/>
                <a:uFillTx/>
                <a:latin typeface="Tahoma"/>
                <a:ea typeface="+mn-ea"/>
                <a:cs typeface="+mn-cs"/>
              </a:rPr>
              <a:t>A Theory of Human Motivation</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Psychological Review, 1943. </a:t>
            </a:r>
          </a:p>
        </p:txBody>
      </p:sp>
      <p:sp>
        <p:nvSpPr>
          <p:cNvPr id="7" name="TextBox 6"/>
          <p:cNvSpPr txBox="1"/>
          <p:nvPr/>
        </p:nvSpPr>
        <p:spPr>
          <a:xfrm>
            <a:off x="1780551" y="6512454"/>
            <a:ext cx="3160741"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https://</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www.simplypsychology.org</a:t>
            </a:r>
            <a:r>
              <a:rPr kumimoji="0" lang="en-US" sz="1000" b="0" i="0" u="none" strike="noStrike" kern="1200" cap="none" spc="0" normalizeH="0" baseline="0" noProof="0" dirty="0">
                <a:ln>
                  <a:noFill/>
                </a:ln>
                <a:solidFill>
                  <a:srgbClr val="000000"/>
                </a:solidFill>
                <a:effectLst/>
                <a:uLnTx/>
                <a:uFillTx/>
                <a:latin typeface="Calibri"/>
                <a:ea typeface="+mn-ea"/>
                <a:cs typeface="Calibri"/>
              </a:rPr>
              <a:t>/</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maslow.html</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
        <p:nvSpPr>
          <p:cNvPr id="8" name="Rectangle 7"/>
          <p:cNvSpPr/>
          <p:nvPr/>
        </p:nvSpPr>
        <p:spPr>
          <a:xfrm>
            <a:off x="4499992" y="4293096"/>
            <a:ext cx="2448272" cy="115212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9" name="TextBox 8"/>
          <p:cNvSpPr txBox="1"/>
          <p:nvPr/>
        </p:nvSpPr>
        <p:spPr>
          <a:xfrm>
            <a:off x="227414" y="1052736"/>
            <a:ext cx="4477380" cy="147732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Maslow, “</a:t>
            </a:r>
            <a:r>
              <a:rPr kumimoji="0" lang="en-US" sz="1800" b="0" i="0" u="none" strike="noStrike" kern="1200" cap="none" spc="0" normalizeH="0" baseline="0" noProof="0" dirty="0">
                <a:ln>
                  <a:noFill/>
                </a:ln>
                <a:solidFill>
                  <a:srgbClr val="0000FF"/>
                </a:solidFill>
                <a:effectLst/>
                <a:uLnTx/>
                <a:uFillTx/>
                <a:latin typeface="Tahoma"/>
                <a:ea typeface="+mn-ea"/>
                <a:cs typeface="+mn-cs"/>
              </a:rPr>
              <a:t>A Theory of Human Motivation</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Psychological Review, 1943.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Maslow, “</a:t>
            </a:r>
            <a:r>
              <a:rPr kumimoji="0" lang="en-US" sz="1800" b="0" i="0" u="none" strike="noStrike" kern="1200" cap="none" spc="0" normalizeH="0" baseline="0" noProof="0" dirty="0">
                <a:ln>
                  <a:noFill/>
                </a:ln>
                <a:solidFill>
                  <a:srgbClr val="0000FF"/>
                </a:solidFill>
                <a:effectLst/>
                <a:uLnTx/>
                <a:uFillTx/>
                <a:latin typeface="Tahoma"/>
                <a:ea typeface="+mn-ea"/>
                <a:cs typeface="+mn-cs"/>
              </a:rPr>
              <a:t>Motivation and Personality</a:t>
            </a:r>
            <a:r>
              <a:rPr kumimoji="0" lang="en-US" sz="1800" b="0" i="0" u="none" strike="noStrike" kern="1200" cap="none" spc="0" normalizeH="0" baseline="0" noProof="0" dirty="0">
                <a:ln>
                  <a:noFill/>
                </a:ln>
                <a:solidFill>
                  <a:srgbClr val="000000"/>
                </a:solidFill>
                <a:effectLst/>
                <a:uLnTx/>
                <a:uFillTx/>
                <a:latin typeface="Tahom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Book, 1954-1970.</a:t>
            </a:r>
          </a:p>
        </p:txBody>
      </p:sp>
      <p:pic>
        <p:nvPicPr>
          <p:cNvPr id="11" name="Picture 10">
            <a:extLst>
              <a:ext uri="{FF2B5EF4-FFF2-40B4-BE49-F238E27FC236}">
                <a16:creationId xmlns:a16="http://schemas.microsoft.com/office/drawing/2014/main" id="{95738F85-A054-C64D-9904-5FCE9D834C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2864053"/>
            <a:ext cx="2046334" cy="2581171"/>
          </a:xfrm>
          <a:prstGeom prst="rect">
            <a:avLst/>
          </a:prstGeom>
        </p:spPr>
      </p:pic>
      <p:sp>
        <p:nvSpPr>
          <p:cNvPr id="12" name="TextBox 11">
            <a:extLst>
              <a:ext uri="{FF2B5EF4-FFF2-40B4-BE49-F238E27FC236}">
                <a16:creationId xmlns:a16="http://schemas.microsoft.com/office/drawing/2014/main" id="{EAB36B8A-2197-054D-9277-395B050510D8}"/>
              </a:ext>
            </a:extLst>
          </p:cNvPr>
          <p:cNvSpPr txBox="1"/>
          <p:nvPr/>
        </p:nvSpPr>
        <p:spPr>
          <a:xfrm>
            <a:off x="1798285" y="6669360"/>
            <a:ext cx="6518131"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Tahoma"/>
                <a:ea typeface="+mn-ea"/>
                <a:cs typeface="+mn-cs"/>
              </a:rPr>
              <a:t>Source: By </a:t>
            </a:r>
            <a:r>
              <a:rPr kumimoji="0" lang="en-US" sz="800" b="0" i="0" u="none" strike="noStrike" kern="1200" cap="none" spc="0" normalizeH="0" baseline="0" noProof="0" dirty="0" err="1">
                <a:ln>
                  <a:noFill/>
                </a:ln>
                <a:solidFill>
                  <a:srgbClr val="000000"/>
                </a:solidFill>
                <a:effectLst/>
                <a:uLnTx/>
                <a:uFillTx/>
                <a:latin typeface="Tahoma"/>
                <a:ea typeface="+mn-ea"/>
                <a:cs typeface="+mn-cs"/>
              </a:rPr>
              <a:t>User:Factoryjoe</a:t>
            </a:r>
            <a:r>
              <a:rPr kumimoji="0" lang="en-US" sz="800" b="0" i="0" u="none" strike="noStrike" kern="1200" cap="none" spc="0" normalizeH="0" baseline="0" noProof="0" dirty="0">
                <a:ln>
                  <a:noFill/>
                </a:ln>
                <a:solidFill>
                  <a:srgbClr val="000000"/>
                </a:solidFill>
                <a:effectLst/>
                <a:uLnTx/>
                <a:uFillTx/>
                <a:latin typeface="Tahoma"/>
                <a:ea typeface="+mn-ea"/>
                <a:cs typeface="+mn-cs"/>
              </a:rPr>
              <a:t> - </a:t>
            </a:r>
            <a:r>
              <a:rPr kumimoji="0" lang="en-US" sz="800" b="0" i="0" u="none" strike="noStrike" kern="1200" cap="none" spc="0" normalizeH="0" baseline="0" noProof="0" dirty="0" err="1">
                <a:ln>
                  <a:noFill/>
                </a:ln>
                <a:solidFill>
                  <a:srgbClr val="000000"/>
                </a:solidFill>
                <a:effectLst/>
                <a:uLnTx/>
                <a:uFillTx/>
                <a:latin typeface="Tahoma"/>
                <a:ea typeface="+mn-ea"/>
                <a:cs typeface="+mn-cs"/>
              </a:rPr>
              <a:t>Mazlow's</a:t>
            </a:r>
            <a:r>
              <a:rPr kumimoji="0" lang="en-US" sz="800" b="0" i="0" u="none" strike="noStrike" kern="1200" cap="none" spc="0" normalizeH="0" baseline="0" noProof="0" dirty="0">
                <a:ln>
                  <a:noFill/>
                </a:ln>
                <a:solidFill>
                  <a:srgbClr val="000000"/>
                </a:solidFill>
                <a:effectLst/>
                <a:uLnTx/>
                <a:uFillTx/>
                <a:latin typeface="Tahoma"/>
                <a:ea typeface="+mn-ea"/>
                <a:cs typeface="+mn-cs"/>
              </a:rPr>
              <a:t> Hierarchy of </a:t>
            </a:r>
            <a:r>
              <a:rPr kumimoji="0" lang="en-US" sz="800" b="0" i="0" u="none" strike="noStrike" kern="1200" cap="none" spc="0" normalizeH="0" baseline="0" noProof="0" dirty="0" err="1">
                <a:ln>
                  <a:noFill/>
                </a:ln>
                <a:solidFill>
                  <a:srgbClr val="000000"/>
                </a:solidFill>
                <a:effectLst/>
                <a:uLnTx/>
                <a:uFillTx/>
                <a:latin typeface="Tahoma"/>
                <a:ea typeface="+mn-ea"/>
                <a:cs typeface="+mn-cs"/>
              </a:rPr>
              <a:t>Needs.svg</a:t>
            </a:r>
            <a:r>
              <a:rPr kumimoji="0" lang="en-US" sz="800" b="0" i="0" u="none" strike="noStrike" kern="1200" cap="none" spc="0" normalizeH="0" baseline="0" noProof="0" dirty="0">
                <a:ln>
                  <a:noFill/>
                </a:ln>
                <a:solidFill>
                  <a:srgbClr val="000000"/>
                </a:solidFill>
                <a:effectLst/>
                <a:uLnTx/>
                <a:uFillTx/>
                <a:latin typeface="Tahoma"/>
                <a:ea typeface="+mn-ea"/>
                <a:cs typeface="+mn-cs"/>
              </a:rPr>
              <a:t>, CC BY-SA 3.0, https://</a:t>
            </a:r>
            <a:r>
              <a:rPr kumimoji="0" lang="en-US" sz="800" b="0" i="0" u="none" strike="noStrike" kern="1200" cap="none" spc="0" normalizeH="0" baseline="0" noProof="0" dirty="0" err="1">
                <a:ln>
                  <a:noFill/>
                </a:ln>
                <a:solidFill>
                  <a:srgbClr val="000000"/>
                </a:solidFill>
                <a:effectLst/>
                <a:uLnTx/>
                <a:uFillTx/>
                <a:latin typeface="Tahoma"/>
                <a:ea typeface="+mn-ea"/>
                <a:cs typeface="+mn-cs"/>
              </a:rPr>
              <a:t>commons.wikimedia.org</a:t>
            </a:r>
            <a:r>
              <a:rPr kumimoji="0" lang="en-US" sz="800" b="0" i="0" u="none" strike="noStrike" kern="1200" cap="none" spc="0" normalizeH="0" baseline="0" noProof="0" dirty="0">
                <a:ln>
                  <a:noFill/>
                </a:ln>
                <a:solidFill>
                  <a:srgbClr val="000000"/>
                </a:solidFill>
                <a:effectLst/>
                <a:uLnTx/>
                <a:uFillTx/>
                <a:latin typeface="Tahoma"/>
                <a:ea typeface="+mn-ea"/>
                <a:cs typeface="+mn-cs"/>
              </a:rPr>
              <a:t>/w/</a:t>
            </a:r>
            <a:r>
              <a:rPr kumimoji="0" lang="en-US" sz="800" b="0" i="0" u="none" strike="noStrike" kern="1200" cap="none" spc="0" normalizeH="0" baseline="0" noProof="0" dirty="0" err="1">
                <a:ln>
                  <a:noFill/>
                </a:ln>
                <a:solidFill>
                  <a:srgbClr val="000000"/>
                </a:solidFill>
                <a:effectLst/>
                <a:uLnTx/>
                <a:uFillTx/>
                <a:latin typeface="Tahoma"/>
                <a:ea typeface="+mn-ea"/>
                <a:cs typeface="+mn-cs"/>
              </a:rPr>
              <a:t>index.php?curid</a:t>
            </a:r>
            <a:r>
              <a:rPr kumimoji="0" lang="en-US" sz="800" b="0" i="0" u="none" strike="noStrike" kern="1200" cap="none" spc="0" normalizeH="0" baseline="0" noProof="0" dirty="0">
                <a:ln>
                  <a:noFill/>
                </a:ln>
                <a:solidFill>
                  <a:srgbClr val="000000"/>
                </a:solidFill>
                <a:effectLst/>
                <a:uLnTx/>
                <a:uFillTx/>
                <a:latin typeface="Tahoma"/>
                <a:ea typeface="+mn-ea"/>
                <a:cs typeface="+mn-cs"/>
              </a:rPr>
              <a:t>=7964065</a:t>
            </a:r>
          </a:p>
        </p:txBody>
      </p:sp>
    </p:spTree>
    <p:extLst>
      <p:ext uri="{BB962C8B-B14F-4D97-AF65-F5344CB8AC3E}">
        <p14:creationId xmlns:p14="http://schemas.microsoft.com/office/powerpoint/2010/main" val="16540204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0" end="1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Reliable/Secure/Safe is This Bridge?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descr="tacom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680" y="1484785"/>
            <a:ext cx="7884320" cy="4464496"/>
          </a:xfrm>
          <a:prstGeom prst="rect">
            <a:avLst/>
          </a:prstGeom>
        </p:spPr>
      </p:pic>
      <p:sp>
        <p:nvSpPr>
          <p:cNvPr id="6" name="Rectangle 5"/>
          <p:cNvSpPr/>
          <p:nvPr/>
        </p:nvSpPr>
        <p:spPr>
          <a:xfrm>
            <a:off x="2304256" y="6495147"/>
            <a:ext cx="4572000" cy="24622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http://</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www.technologystudent.com</a:t>
            </a:r>
            <a:r>
              <a:rPr kumimoji="0" lang="en-US" sz="1000" b="0" i="0" u="none" strike="noStrike" kern="1200" cap="none" spc="0" normalizeH="0" baseline="0" noProof="0" dirty="0">
                <a:ln>
                  <a:noFill/>
                </a:ln>
                <a:solidFill>
                  <a:srgbClr val="000000"/>
                </a:solidFill>
                <a:effectLst/>
                <a:uLnTx/>
                <a:uFillTx/>
                <a:latin typeface="Calibri"/>
                <a:ea typeface="+mn-ea"/>
                <a:cs typeface="Calibri"/>
              </a:rPr>
              <a:t>/struct1/tacom1.png</a:t>
            </a:r>
          </a:p>
        </p:txBody>
      </p:sp>
    </p:spTree>
    <p:extLst>
      <p:ext uri="{BB962C8B-B14F-4D97-AF65-F5344CB8AC3E}">
        <p14:creationId xmlns:p14="http://schemas.microsoft.com/office/powerpoint/2010/main" val="1692651036"/>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Collapse of the “Galloping Gertie”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3" name="Picture 2" descr="tacoma-narrows-good-pnmyvzwviiamiq5ash0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000" y="1124744"/>
            <a:ext cx="7874000" cy="5080000"/>
          </a:xfrm>
          <a:prstGeom prst="rect">
            <a:avLst/>
          </a:prstGeom>
        </p:spPr>
      </p:pic>
      <p:sp>
        <p:nvSpPr>
          <p:cNvPr id="5" name="TextBox 4"/>
          <p:cNvSpPr txBox="1"/>
          <p:nvPr/>
        </p:nvSpPr>
        <p:spPr>
          <a:xfrm>
            <a:off x="1590829" y="6495147"/>
            <a:ext cx="74892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AP</a:t>
            </a:r>
          </a:p>
        </p:txBody>
      </p:sp>
      <p:sp>
        <p:nvSpPr>
          <p:cNvPr id="6" name="TextBox 5">
            <a:extLst>
              <a:ext uri="{FF2B5EF4-FFF2-40B4-BE49-F238E27FC236}">
                <a16:creationId xmlns:a16="http://schemas.microsoft.com/office/drawing/2014/main" id="{7BCC3142-DA86-4548-9F28-38A48D1778CE}"/>
              </a:ext>
            </a:extLst>
          </p:cNvPr>
          <p:cNvSpPr txBox="1"/>
          <p:nvPr/>
        </p:nvSpPr>
        <p:spPr>
          <a:xfrm>
            <a:off x="1579967" y="6657907"/>
            <a:ext cx="3280065"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Tahoma"/>
                <a:ea typeface="+mn-ea"/>
                <a:cs typeface="+mn-cs"/>
              </a:rPr>
              <a:t>http://</a:t>
            </a:r>
            <a:r>
              <a:rPr kumimoji="0" lang="en-US" sz="800" b="0" i="0" u="none" strike="noStrike" kern="1200" cap="none" spc="0" normalizeH="0" baseline="0" noProof="0" dirty="0" err="1">
                <a:ln>
                  <a:noFill/>
                </a:ln>
                <a:solidFill>
                  <a:srgbClr val="000000"/>
                </a:solidFill>
                <a:effectLst/>
                <a:uLnTx/>
                <a:uFillTx/>
                <a:latin typeface="Tahoma"/>
                <a:ea typeface="+mn-ea"/>
                <a:cs typeface="+mn-cs"/>
              </a:rPr>
              <a:t>www.wsdot.wa.gov</a:t>
            </a:r>
            <a:r>
              <a:rPr kumimoji="0" lang="en-US" sz="800" b="0" i="0" u="none" strike="noStrike" kern="1200" cap="none" spc="0" normalizeH="0" baseline="0" noProof="0" dirty="0">
                <a:ln>
                  <a:noFill/>
                </a:ln>
                <a:solidFill>
                  <a:srgbClr val="000000"/>
                </a:solidFill>
                <a:effectLst/>
                <a:uLnTx/>
                <a:uFillTx/>
                <a:latin typeface="Tahoma"/>
                <a:ea typeface="+mn-ea"/>
                <a:cs typeface="+mn-cs"/>
              </a:rPr>
              <a:t>/</a:t>
            </a:r>
            <a:r>
              <a:rPr kumimoji="0" lang="en-US" sz="800" b="0" i="0" u="none" strike="noStrike" kern="1200" cap="none" spc="0" normalizeH="0" baseline="0" noProof="0" dirty="0" err="1">
                <a:ln>
                  <a:noFill/>
                </a:ln>
                <a:solidFill>
                  <a:srgbClr val="000000"/>
                </a:solidFill>
                <a:effectLst/>
                <a:uLnTx/>
                <a:uFillTx/>
                <a:latin typeface="Tahoma"/>
                <a:ea typeface="+mn-ea"/>
                <a:cs typeface="+mn-cs"/>
              </a:rPr>
              <a:t>tnbhistory</a:t>
            </a:r>
            <a:r>
              <a:rPr kumimoji="0" lang="en-US" sz="800" b="0" i="0" u="none" strike="noStrike" kern="1200" cap="none" spc="0" normalizeH="0" baseline="0" noProof="0" dirty="0">
                <a:ln>
                  <a:noFill/>
                </a:ln>
                <a:solidFill>
                  <a:srgbClr val="000000"/>
                </a:solidFill>
                <a:effectLst/>
                <a:uLnTx/>
                <a:uFillTx/>
                <a:latin typeface="Tahoma"/>
                <a:ea typeface="+mn-ea"/>
                <a:cs typeface="+mn-cs"/>
              </a:rPr>
              <a:t>/connections/connections3.htm</a:t>
            </a:r>
          </a:p>
        </p:txBody>
      </p:sp>
    </p:spTree>
    <p:extLst>
      <p:ext uri="{BB962C8B-B14F-4D97-AF65-F5344CB8AC3E}">
        <p14:creationId xmlns:p14="http://schemas.microsoft.com/office/powerpoint/2010/main" val="3994810591"/>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Secure Are These People?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p:nvPr/>
        </p:nvSpPr>
        <p:spPr>
          <a:xfrm>
            <a:off x="1547664" y="6525344"/>
            <a:ext cx="6534472"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https://s-media-cache-ak0.pinimg.com/originals/48/09/54/4809543a9c7700246a0cf8acdae27abf.jpg</a:t>
            </a:r>
          </a:p>
        </p:txBody>
      </p:sp>
      <p:pic>
        <p:nvPicPr>
          <p:cNvPr id="6" name="Picture 5" descr="ny-workers-securit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95400"/>
            <a:ext cx="9144000" cy="4247097"/>
          </a:xfrm>
          <a:prstGeom prst="rect">
            <a:avLst/>
          </a:prstGeom>
        </p:spPr>
      </p:pic>
      <p:sp>
        <p:nvSpPr>
          <p:cNvPr id="3" name="TextBox 2"/>
          <p:cNvSpPr txBox="1"/>
          <p:nvPr/>
        </p:nvSpPr>
        <p:spPr>
          <a:xfrm>
            <a:off x="251520" y="5775647"/>
            <a:ext cx="863108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Tahoma"/>
                <a:ea typeface="+mn-ea"/>
                <a:cs typeface="+mn-cs"/>
              </a:rPr>
              <a:t>Security is about preventing unforeseen consequences</a:t>
            </a:r>
          </a:p>
        </p:txBody>
      </p:sp>
    </p:spTree>
    <p:extLst>
      <p:ext uri="{BB962C8B-B14F-4D97-AF65-F5344CB8AC3E}">
        <p14:creationId xmlns:p14="http://schemas.microsoft.com/office/powerpoint/2010/main" val="33537336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Problem</a:t>
            </a:r>
          </a:p>
        </p:txBody>
      </p:sp>
      <p:sp>
        <p:nvSpPr>
          <p:cNvPr id="3" name="Content Placeholder 2"/>
          <p:cNvSpPr>
            <a:spLocks noGrp="1"/>
          </p:cNvSpPr>
          <p:nvPr>
            <p:ph idx="1"/>
          </p:nvPr>
        </p:nvSpPr>
        <p:spPr>
          <a:xfrm>
            <a:off x="107504" y="1648544"/>
            <a:ext cx="8928992" cy="4876800"/>
          </a:xfrm>
        </p:spPr>
        <p:txBody>
          <a:bodyPr/>
          <a:lstStyle/>
          <a:p>
            <a:pPr marL="0" indent="0" algn="ctr">
              <a:buNone/>
            </a:pPr>
            <a:r>
              <a:rPr lang="en-US" sz="4400" dirty="0"/>
              <a:t>We do not seem to have </a:t>
            </a:r>
          </a:p>
          <a:p>
            <a:pPr marL="0" indent="0" algn="ctr">
              <a:buNone/>
            </a:pPr>
            <a:r>
              <a:rPr lang="en-US" sz="4400" dirty="0">
                <a:solidFill>
                  <a:srgbClr val="0000FF"/>
                </a:solidFill>
              </a:rPr>
              <a:t>design principles for </a:t>
            </a:r>
          </a:p>
          <a:p>
            <a:pPr marL="0" indent="0" algn="ctr">
              <a:buNone/>
            </a:pPr>
            <a:r>
              <a:rPr lang="en-US" sz="4400" dirty="0">
                <a:solidFill>
                  <a:srgbClr val="FF0000"/>
                </a:solidFill>
              </a:rPr>
              <a:t>(guaranteeing) </a:t>
            </a:r>
          </a:p>
          <a:p>
            <a:pPr marL="0" indent="0" algn="ctr">
              <a:buNone/>
            </a:pPr>
            <a:r>
              <a:rPr lang="en-US" sz="4400" dirty="0">
                <a:solidFill>
                  <a:srgbClr val="0000FF"/>
                </a:solidFill>
              </a:rPr>
              <a:t>reliability and security</a:t>
            </a: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831018230"/>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 Memory Scales, It Becomes Unreliable</a:t>
            </a:r>
          </a:p>
        </p:txBody>
      </p:sp>
      <p:sp>
        <p:nvSpPr>
          <p:cNvPr id="3" name="Content Placeholder 2"/>
          <p:cNvSpPr>
            <a:spLocks noGrp="1"/>
          </p:cNvSpPr>
          <p:nvPr>
            <p:ph idx="1"/>
          </p:nvPr>
        </p:nvSpPr>
        <p:spPr>
          <a:xfrm>
            <a:off x="107504" y="908720"/>
            <a:ext cx="9036496" cy="5339680"/>
          </a:xfrm>
        </p:spPr>
        <p:txBody>
          <a:bodyPr/>
          <a:lstStyle/>
          <a:p>
            <a:r>
              <a:rPr lang="en-US" dirty="0">
                <a:solidFill>
                  <a:srgbClr val="FF0000"/>
                </a:solidFill>
              </a:rPr>
              <a:t>Data from all of Facebook’s servers worldwide</a:t>
            </a:r>
          </a:p>
          <a:p>
            <a:r>
              <a:rPr lang="en-US" sz="1800" dirty="0"/>
              <a:t>Meza+, “</a:t>
            </a:r>
            <a:r>
              <a:rPr lang="en-US" sz="1800" dirty="0">
                <a:solidFill>
                  <a:srgbClr val="0000FF"/>
                </a:solidFill>
              </a:rPr>
              <a:t>Revisiting Memory Errors in Large-Scale Production Data Centers</a:t>
            </a:r>
            <a:r>
              <a:rPr lang="en-US" sz="1800" dirty="0"/>
              <a:t>,” DSN’15.</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Shape 402"/>
          <p:cNvSpPr/>
          <p:nvPr/>
        </p:nvSpPr>
        <p:spPr>
          <a:xfrm rot="548035">
            <a:off x="6981778" y="2908446"/>
            <a:ext cx="1526103" cy="2358594"/>
          </a:xfrm>
          <a:prstGeom prst="rect">
            <a:avLst/>
          </a:prstGeom>
          <a:solidFill>
            <a:srgbClr val="FFFFFF"/>
          </a:solidFill>
          <a:ln w="25400">
            <a:solidFill/>
            <a:miter lim="400000"/>
          </a:ln>
          <a:effectLst>
            <a:outerShdw blurRad="190500" dist="8455" dir="5400000" rotWithShape="0">
              <a:srgbClr val="000000"/>
            </a:outerShdw>
          </a:effectLst>
          <a:extLst>
            <a:ext uri="{C572A759-6A51-4108-AA02-DFA0A04FC94B}">
              <ma14:wrappingTextBoxFlag xmlns:ma14="http://schemas.microsoft.com/office/mac/drawingml/2011/main" xmlns="" val="1"/>
            </a:ext>
          </a:extLst>
        </p:spPr>
        <p:txBody>
          <a:bodyPr wrap="square" lIns="0" tIns="0" rIns="0" bIns="0" anchor="b">
            <a:spAutoFit/>
          </a:bodyPr>
          <a:lstStyle/>
          <a:p>
            <a:pPr marL="0" marR="0" lvl="0" indent="0" algn="ctr" defTabSz="914400" rtl="0" eaLnBrk="1" fontAlgn="auto" latinLnBrk="0" hangingPunct="1">
              <a:lnSpc>
                <a:spcPct val="80000"/>
              </a:lnSpc>
              <a:spcBef>
                <a:spcPts val="0"/>
              </a:spcBef>
              <a:spcAft>
                <a:spcPts val="0"/>
              </a:spcAft>
              <a:buClrTx/>
              <a:buSzTx/>
              <a:buFontTx/>
              <a:buNone/>
              <a:tabLst/>
              <a:defRPr spc="0">
                <a:solidFill>
                  <a:srgbClr val="000000"/>
                </a:solidFill>
              </a:defRPr>
            </a:pPr>
            <a:r>
              <a:rPr kumimoji="0" sz="3800" b="0" i="1" u="none" strike="noStrike" kern="1200" cap="none" spc="-38" normalizeH="0" baseline="0" noProof="0" dirty="0">
                <a:ln>
                  <a:noFill/>
                </a:ln>
                <a:solidFill>
                  <a:srgbClr val="405F82"/>
                </a:solidFill>
                <a:effectLst/>
                <a:uLnTx/>
                <a:uFillTx/>
                <a:latin typeface="Garamond"/>
                <a:ea typeface="+mn-ea"/>
                <a:cs typeface="+mn-cs"/>
                <a:sym typeface="Vista Sans OT Medium"/>
              </a:rPr>
              <a:t>Intuition:</a:t>
            </a:r>
            <a:br>
              <a:rPr kumimoji="0" sz="3800" b="0" i="1" u="none" strike="noStrike" kern="1200" cap="none" spc="-38" normalizeH="0" baseline="0" noProof="0" dirty="0">
                <a:ln>
                  <a:noFill/>
                </a:ln>
                <a:solidFill>
                  <a:srgbClr val="405F82"/>
                </a:solidFill>
                <a:effectLst/>
                <a:uLnTx/>
                <a:uFillTx/>
                <a:latin typeface="Garamond"/>
                <a:ea typeface="+mn-ea"/>
                <a:cs typeface="+mn-cs"/>
                <a:sym typeface="Vista Sans OT Medium"/>
              </a:rPr>
            </a:br>
            <a:r>
              <a:rPr kumimoji="0" sz="3800" b="0" i="1" u="none" strike="noStrike" kern="1200" cap="none" spc="-38" normalizeH="0" baseline="0" noProof="0" dirty="0">
                <a:ln>
                  <a:noFill/>
                </a:ln>
                <a:solidFill>
                  <a:srgbClr val="0000FF"/>
                </a:solidFill>
                <a:effectLst/>
                <a:uLnTx/>
                <a:uFillTx/>
                <a:latin typeface="Garamond"/>
                <a:ea typeface="+mn-ea"/>
                <a:cs typeface="+mn-cs"/>
                <a:sym typeface="Vista Sans OT Medium"/>
              </a:rPr>
              <a:t>quadratic</a:t>
            </a:r>
            <a:br>
              <a:rPr kumimoji="0" sz="3800" b="0" i="1" u="none" strike="noStrike" kern="1200" cap="none" spc="-38" normalizeH="0" baseline="0" noProof="0" dirty="0">
                <a:ln>
                  <a:noFill/>
                </a:ln>
                <a:solidFill>
                  <a:srgbClr val="0000FF"/>
                </a:solidFill>
                <a:effectLst/>
                <a:uLnTx/>
                <a:uFillTx/>
                <a:latin typeface="Garamond"/>
                <a:ea typeface="+mn-ea"/>
                <a:cs typeface="+mn-cs"/>
                <a:sym typeface="Vista Sans OT Medium"/>
              </a:rPr>
            </a:br>
            <a:r>
              <a:rPr kumimoji="0" sz="3800" b="0" i="1" u="none" strike="noStrike" kern="1200" cap="none" spc="-38" normalizeH="0" baseline="0" noProof="0" dirty="0">
                <a:ln>
                  <a:noFill/>
                </a:ln>
                <a:solidFill>
                  <a:srgbClr val="0000FF"/>
                </a:solidFill>
                <a:effectLst/>
                <a:uLnTx/>
                <a:uFillTx/>
                <a:latin typeface="Garamond"/>
                <a:ea typeface="+mn-ea"/>
                <a:cs typeface="+mn-cs"/>
                <a:sym typeface="Vista Sans OT Medium"/>
              </a:rPr>
              <a:t>increase in</a:t>
            </a:r>
            <a:br>
              <a:rPr kumimoji="0" sz="3800" b="0" i="1" u="none" strike="noStrike" kern="1200" cap="none" spc="-38" normalizeH="0" baseline="0" noProof="0" dirty="0">
                <a:ln>
                  <a:noFill/>
                </a:ln>
                <a:solidFill>
                  <a:srgbClr val="0000FF"/>
                </a:solidFill>
                <a:effectLst/>
                <a:uLnTx/>
                <a:uFillTx/>
                <a:latin typeface="Garamond"/>
                <a:ea typeface="+mn-ea"/>
                <a:cs typeface="+mn-cs"/>
                <a:sym typeface="Vista Sans OT Medium"/>
              </a:rPr>
            </a:br>
            <a:r>
              <a:rPr kumimoji="0" sz="3800" b="0" i="1" u="none" strike="noStrike" kern="1200" cap="none" spc="-38" normalizeH="0" baseline="0" noProof="0" dirty="0">
                <a:ln>
                  <a:noFill/>
                </a:ln>
                <a:solidFill>
                  <a:srgbClr val="0000FF"/>
                </a:solidFill>
                <a:effectLst/>
                <a:uLnTx/>
                <a:uFillTx/>
                <a:latin typeface="Garamond"/>
                <a:ea typeface="+mn-ea"/>
                <a:cs typeface="+mn-cs"/>
                <a:sym typeface="Vista Sans OT Medium"/>
              </a:rPr>
              <a:t>capacity</a:t>
            </a:r>
          </a:p>
        </p:txBody>
      </p:sp>
      <p:pic>
        <p:nvPicPr>
          <p:cNvPr id="6" name="Picture 5"/>
          <p:cNvPicPr>
            <a:picLocks noChangeAspect="1"/>
          </p:cNvPicPr>
          <p:nvPr/>
        </p:nvPicPr>
        <p:blipFill>
          <a:blip r:embed="rId2"/>
          <a:stretch>
            <a:fillRect/>
          </a:stretch>
        </p:blipFill>
        <p:spPr>
          <a:xfrm>
            <a:off x="1634751" y="1844824"/>
            <a:ext cx="4953473" cy="4968552"/>
          </a:xfrm>
          <a:prstGeom prst="rect">
            <a:avLst/>
          </a:prstGeom>
        </p:spPr>
      </p:pic>
    </p:spTree>
    <p:extLst>
      <p:ext uri="{BB962C8B-B14F-4D97-AF65-F5344CB8AC3E}">
        <p14:creationId xmlns:p14="http://schemas.microsoft.com/office/powerpoint/2010/main" val="31869288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dirty="0">
                <a:latin typeface="Garamond" charset="0"/>
                <a:ea typeface="ＭＳ Ｐゴシック" charset="0"/>
                <a:cs typeface="ＭＳ Ｐゴシック" charset="0"/>
              </a:rPr>
              <a:t>The DRAM Scaling Problem</a:t>
            </a:r>
          </a:p>
        </p:txBody>
      </p:sp>
      <p:sp>
        <p:nvSpPr>
          <p:cNvPr id="3" name="Content Placeholder 2"/>
          <p:cNvSpPr>
            <a:spLocks noGrp="1"/>
          </p:cNvSpPr>
          <p:nvPr>
            <p:ph idx="1"/>
          </p:nvPr>
        </p:nvSpPr>
        <p:spPr>
          <a:xfrm>
            <a:off x="107504" y="1052736"/>
            <a:ext cx="9036496" cy="5194300"/>
          </a:xfrm>
        </p:spPr>
        <p:txBody>
          <a:bodyPr/>
          <a:lstStyle/>
          <a:p>
            <a:r>
              <a:rPr lang="en-US" sz="2200" dirty="0">
                <a:solidFill>
                  <a:srgbClr val="0000FF"/>
                </a:solidFill>
                <a:latin typeface="Tahoma" charset="0"/>
                <a:ea typeface="ＭＳ Ｐゴシック" charset="0"/>
                <a:cs typeface="ＭＳ Ｐゴシック" charset="0"/>
              </a:rPr>
              <a:t>DRAM stores charge in a capacitor (charge-based memory)</a:t>
            </a:r>
            <a:endParaRPr lang="en-US" sz="2000" dirty="0">
              <a:solidFill>
                <a:srgbClr val="0000FF"/>
              </a:solidFill>
              <a:latin typeface="Tahoma" charset="0"/>
              <a:ea typeface="ＭＳ Ｐゴシック" charset="0"/>
              <a:cs typeface="ＭＳ Ｐゴシック" charset="0"/>
            </a:endParaRPr>
          </a:p>
          <a:p>
            <a:pPr lvl="1"/>
            <a:r>
              <a:rPr lang="en-US" sz="2000" dirty="0">
                <a:latin typeface="Tahoma" charset="0"/>
                <a:ea typeface="ＭＳ Ｐゴシック" charset="0"/>
              </a:rPr>
              <a:t>Capacitor must be large enough for reliable sensing</a:t>
            </a:r>
          </a:p>
          <a:p>
            <a:pPr lvl="1"/>
            <a:r>
              <a:rPr lang="en-US" sz="2000" dirty="0">
                <a:latin typeface="Tahoma" charset="0"/>
                <a:ea typeface="ＭＳ Ｐゴシック" charset="0"/>
              </a:rPr>
              <a:t>Access transistor must be large enough for long data retention time</a:t>
            </a:r>
          </a:p>
          <a:p>
            <a:pPr lvl="1"/>
            <a:endParaRPr lang="en-US" sz="2000" dirty="0">
              <a:latin typeface="Tahoma" charset="0"/>
              <a:ea typeface="ＭＳ Ｐゴシック" charset="0"/>
            </a:endParaRPr>
          </a:p>
          <a:p>
            <a:pPr lvl="1"/>
            <a:endParaRPr lang="en-US" sz="2000" dirty="0">
              <a:latin typeface="Tahoma" charset="0"/>
              <a:ea typeface="ＭＳ Ｐゴシック" charset="0"/>
            </a:endParaRPr>
          </a:p>
          <a:p>
            <a:pPr lvl="1"/>
            <a:endParaRPr lang="en-US" sz="2000" dirty="0">
              <a:latin typeface="Tahoma" charset="0"/>
              <a:ea typeface="ＭＳ Ｐゴシック" charset="0"/>
            </a:endParaRPr>
          </a:p>
          <a:p>
            <a:pPr lvl="1"/>
            <a:endParaRPr lang="en-US" sz="2000" dirty="0">
              <a:latin typeface="Tahoma" charset="0"/>
              <a:ea typeface="ＭＳ Ｐゴシック" charset="0"/>
            </a:endParaRPr>
          </a:p>
          <a:p>
            <a:pPr lvl="1"/>
            <a:endParaRPr lang="en-US" sz="2000" dirty="0">
              <a:latin typeface="Tahoma" charset="0"/>
              <a:ea typeface="ＭＳ Ｐゴシック" charset="0"/>
            </a:endParaRPr>
          </a:p>
          <a:p>
            <a:pPr lvl="1"/>
            <a:endParaRPr lang="en-US" sz="2000" dirty="0">
              <a:latin typeface="Tahoma" charset="0"/>
              <a:ea typeface="ＭＳ Ｐゴシック" charset="0"/>
            </a:endParaRPr>
          </a:p>
          <a:p>
            <a:pPr lvl="1"/>
            <a:endParaRPr lang="en-US" sz="2000" dirty="0">
              <a:latin typeface="Tahoma" charset="0"/>
              <a:ea typeface="ＭＳ Ｐゴシック" charset="0"/>
            </a:endParaRPr>
          </a:p>
          <a:p>
            <a:pPr lvl="1"/>
            <a:endParaRPr lang="en-US" sz="2000" dirty="0">
              <a:latin typeface="Tahoma" charset="0"/>
              <a:ea typeface="ＭＳ Ｐゴシック" charset="0"/>
            </a:endParaRPr>
          </a:p>
          <a:p>
            <a:pPr marL="344487" lvl="1" indent="0">
              <a:buNone/>
            </a:pPr>
            <a:endParaRPr lang="en-US" sz="2000" dirty="0">
              <a:latin typeface="Tahoma" charset="0"/>
              <a:ea typeface="ＭＳ Ｐゴシック" charset="0"/>
            </a:endParaRPr>
          </a:p>
          <a:p>
            <a:r>
              <a:rPr lang="en-US" dirty="0">
                <a:solidFill>
                  <a:srgbClr val="FF0000"/>
                </a:solidFill>
                <a:latin typeface="Tahoma" charset="0"/>
                <a:ea typeface="ＭＳ Ｐゴシック" charset="0"/>
                <a:cs typeface="ＭＳ Ｐゴシック" charset="0"/>
              </a:rPr>
              <a:t>As DRAM cell becomes </a:t>
            </a:r>
            <a:r>
              <a:rPr lang="en-US" b="1" dirty="0">
                <a:solidFill>
                  <a:srgbClr val="FF0000"/>
                </a:solidFill>
                <a:latin typeface="Tahoma" charset="0"/>
                <a:ea typeface="ＭＳ Ｐゴシック" charset="0"/>
                <a:cs typeface="ＭＳ Ｐゴシック" charset="0"/>
              </a:rPr>
              <a:t>smaller</a:t>
            </a:r>
            <a:r>
              <a:rPr lang="en-US" dirty="0">
                <a:solidFill>
                  <a:srgbClr val="FF0000"/>
                </a:solidFill>
                <a:latin typeface="Tahoma" charset="0"/>
                <a:ea typeface="ＭＳ Ｐゴシック" charset="0"/>
                <a:cs typeface="ＭＳ Ｐゴシック" charset="0"/>
              </a:rPr>
              <a:t>, it becomes </a:t>
            </a:r>
            <a:r>
              <a:rPr lang="en-US" b="1" dirty="0">
                <a:solidFill>
                  <a:srgbClr val="FF0000"/>
                </a:solidFill>
                <a:latin typeface="Tahoma" charset="0"/>
                <a:ea typeface="ＭＳ Ｐゴシック" charset="0"/>
                <a:cs typeface="ＭＳ Ｐゴシック" charset="0"/>
              </a:rPr>
              <a:t>more vulnerable</a:t>
            </a:r>
          </a:p>
          <a:p>
            <a:pPr lvl="2">
              <a:buFont typeface="Wingdings" charset="0"/>
              <a:buNone/>
            </a:pPr>
            <a:endParaRPr lang="en-US" sz="1800" dirty="0">
              <a:latin typeface="Tahoma" charset="0"/>
              <a:ea typeface="ＭＳ Ｐゴシック" charset="0"/>
            </a:endParaRPr>
          </a:p>
          <a:p>
            <a:endParaRPr lang="en-US" dirty="0">
              <a:latin typeface="Tahoma" charset="0"/>
              <a:ea typeface="ＭＳ Ｐゴシック" charset="0"/>
              <a:cs typeface="ＭＳ Ｐゴシック" charset="0"/>
            </a:endParaRPr>
          </a:p>
        </p:txBody>
      </p:sp>
      <p:sp>
        <p:nvSpPr>
          <p:cNvPr id="29700"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5999534" indent="-35999534"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130" eaLnBrk="0" fontAlgn="base" hangingPunct="0">
              <a:spcBef>
                <a:spcPct val="0"/>
              </a:spcBef>
              <a:spcAft>
                <a:spcPct val="0"/>
              </a:spcAft>
              <a:defRPr sz="2400">
                <a:solidFill>
                  <a:schemeClr val="tx1"/>
                </a:solidFill>
                <a:latin typeface="Arial" charset="0"/>
                <a:ea typeface="Arial" charset="0"/>
                <a:cs typeface="Arial" charset="0"/>
              </a:defRPr>
            </a:lvl6pPr>
            <a:lvl7pPr marL="914259" eaLnBrk="0" fontAlgn="base" hangingPunct="0">
              <a:spcBef>
                <a:spcPct val="0"/>
              </a:spcBef>
              <a:spcAft>
                <a:spcPct val="0"/>
              </a:spcAft>
              <a:defRPr sz="2400">
                <a:solidFill>
                  <a:schemeClr val="tx1"/>
                </a:solidFill>
                <a:latin typeface="Arial" charset="0"/>
                <a:ea typeface="Arial" charset="0"/>
                <a:cs typeface="Arial" charset="0"/>
              </a:defRPr>
            </a:lvl7pPr>
            <a:lvl8pPr marL="1371390" eaLnBrk="0" fontAlgn="base" hangingPunct="0">
              <a:spcBef>
                <a:spcPct val="0"/>
              </a:spcBef>
              <a:spcAft>
                <a:spcPct val="0"/>
              </a:spcAft>
              <a:defRPr sz="2400">
                <a:solidFill>
                  <a:schemeClr val="tx1"/>
                </a:solidFill>
                <a:latin typeface="Arial" charset="0"/>
                <a:ea typeface="Arial" charset="0"/>
                <a:cs typeface="Arial" charset="0"/>
              </a:defRPr>
            </a:lvl8pPr>
            <a:lvl9pPr marL="1828519"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45EC618-0165-BC45-84E6-E864E9DC06EC}"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27784" y="2276872"/>
            <a:ext cx="3581400" cy="3078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66353187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Infrastructures to Understand Such Issues</a:t>
            </a:r>
          </a:p>
        </p:txBody>
      </p:sp>
      <p:pic>
        <p:nvPicPr>
          <p:cNvPr id="5" name="Content Placeholder 4" descr="DRAM-new-testing-infrastructure.jpg"/>
          <p:cNvPicPr>
            <a:picLocks noGrp="1" noChangeAspect="1"/>
          </p:cNvPicPr>
          <p:nvPr>
            <p:ph idx="1"/>
          </p:nvPr>
        </p:nvPicPr>
        <p:blipFill>
          <a:blip r:embed="rId2" cstate="print">
            <a:extLst>
              <a:ext uri="{28A0092B-C50C-407E-A947-70E740481C1C}">
                <a14:useLocalDpi xmlns:a14="http://schemas.microsoft.com/office/drawing/2010/main" val="0"/>
              </a:ext>
            </a:extLst>
          </a:blip>
          <a:srcRect t="12242" b="12242"/>
          <a:stretch>
            <a:fillRect/>
          </a:stretch>
        </p:blipFill>
        <p:spPr>
          <a:xfrm>
            <a:off x="228600" y="1144488"/>
            <a:ext cx="8610600" cy="4876800"/>
          </a:xfrm>
          <a:scene3d>
            <a:camera prst="obliqueTopRight">
              <a:rot lat="0" lon="0" rev="10800000"/>
            </a:camera>
            <a:lightRig rig="threePt" dir="t"/>
          </a:scene3d>
        </p:spPr>
      </p:pic>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5"/>
          <p:cNvSpPr/>
          <p:nvPr/>
        </p:nvSpPr>
        <p:spPr>
          <a:xfrm>
            <a:off x="1547664" y="6300608"/>
            <a:ext cx="6696744" cy="584776"/>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Kim+, “</a:t>
            </a:r>
            <a:r>
              <a:rPr kumimoji="0" lang="en-US" sz="1600" b="0" i="0" u="none" strike="noStrike" kern="1200" cap="none" spc="0" normalizeH="0" baseline="0" noProof="0" dirty="0">
                <a:ln>
                  <a:noFill/>
                </a:ln>
                <a:solidFill>
                  <a:srgbClr val="0000FF"/>
                </a:solidFill>
                <a:effectLst/>
                <a:uLnTx/>
                <a:uFillTx/>
                <a:latin typeface="Tahoma"/>
                <a:ea typeface="+mn-ea"/>
                <a:cs typeface="+mn-cs"/>
              </a:rPr>
              <a:t>Flipping Bits in Memory Without Accessing Them: An Experimental Study of DRAM Disturbance Errors</a:t>
            </a:r>
            <a:r>
              <a:rPr kumimoji="0" lang="en-US" sz="16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 ISCA 2014.</a:t>
            </a:r>
          </a:p>
        </p:txBody>
      </p:sp>
      <p:sp>
        <p:nvSpPr>
          <p:cNvPr id="7" name="Rectangle 6"/>
          <p:cNvSpPr/>
          <p:nvPr/>
        </p:nvSpPr>
        <p:spPr>
          <a:xfrm>
            <a:off x="107504" y="1466055"/>
            <a:ext cx="2209798" cy="15240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Temperature</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Controller</a:t>
            </a:r>
          </a:p>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8" name="Rectangle 7"/>
          <p:cNvSpPr/>
          <p:nvPr/>
        </p:nvSpPr>
        <p:spPr>
          <a:xfrm>
            <a:off x="107504" y="2990055"/>
            <a:ext cx="2209798" cy="274320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PC</a:t>
            </a:r>
            <a:endPar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9" name="Rectangle 8"/>
          <p:cNvSpPr/>
          <p:nvPr/>
        </p:nvSpPr>
        <p:spPr>
          <a:xfrm>
            <a:off x="4374702" y="1962441"/>
            <a:ext cx="1447800" cy="312274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Heater</a:t>
            </a:r>
          </a:p>
        </p:txBody>
      </p:sp>
      <p:sp>
        <p:nvSpPr>
          <p:cNvPr id="10" name="Rectangle 9"/>
          <p:cNvSpPr/>
          <p:nvPr/>
        </p:nvSpPr>
        <p:spPr>
          <a:xfrm>
            <a:off x="23173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
        <p:nvSpPr>
          <p:cNvPr id="11" name="Rectangle 10"/>
          <p:cNvSpPr/>
          <p:nvPr/>
        </p:nvSpPr>
        <p:spPr>
          <a:xfrm>
            <a:off x="58225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Tree>
    <p:extLst>
      <p:ext uri="{BB962C8B-B14F-4D97-AF65-F5344CB8AC3E}">
        <p14:creationId xmlns:p14="http://schemas.microsoft.com/office/powerpoint/2010/main" val="14794748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Curious Discovery </a:t>
            </a:r>
            <a:r>
              <a:rPr lang="en-US" sz="3000" b="1" dirty="0"/>
              <a:t>[Kim et al., ISCA 2014]</a:t>
            </a:r>
          </a:p>
        </p:txBody>
      </p:sp>
      <p:sp>
        <p:nvSpPr>
          <p:cNvPr id="3" name="Content Placeholder 2"/>
          <p:cNvSpPr>
            <a:spLocks noGrp="1"/>
          </p:cNvSpPr>
          <p:nvPr>
            <p:ph idx="1"/>
          </p:nvPr>
        </p:nvSpPr>
        <p:spPr>
          <a:xfrm>
            <a:off x="228600" y="1288504"/>
            <a:ext cx="8610600" cy="4876800"/>
          </a:xfrm>
        </p:spPr>
        <p:txBody>
          <a:bodyPr/>
          <a:lstStyle/>
          <a:p>
            <a:endParaRPr lang="en-US" dirty="0"/>
          </a:p>
          <a:p>
            <a:pPr marL="0" indent="0">
              <a:buNone/>
            </a:pPr>
            <a:endParaRPr lang="en-US" dirty="0"/>
          </a:p>
          <a:p>
            <a:pPr marL="0" indent="0" algn="ctr">
              <a:buNone/>
            </a:pPr>
            <a:r>
              <a:rPr lang="en-US" sz="4400" dirty="0"/>
              <a:t>One can </a:t>
            </a:r>
          </a:p>
          <a:p>
            <a:pPr marL="0" indent="0" algn="ctr">
              <a:buNone/>
            </a:pPr>
            <a:r>
              <a:rPr lang="en-US" sz="4400" dirty="0">
                <a:solidFill>
                  <a:srgbClr val="0000FF"/>
                </a:solidFill>
              </a:rPr>
              <a:t>predictably</a:t>
            </a:r>
            <a:r>
              <a:rPr lang="en-US" sz="4400" dirty="0"/>
              <a:t> </a:t>
            </a:r>
            <a:r>
              <a:rPr lang="en-US" sz="4400" dirty="0">
                <a:solidFill>
                  <a:srgbClr val="FF0000"/>
                </a:solidFill>
              </a:rPr>
              <a:t>induce errors </a:t>
            </a:r>
          </a:p>
          <a:p>
            <a:pPr marL="0" indent="0" algn="ctr">
              <a:buNone/>
            </a:pPr>
            <a:r>
              <a:rPr lang="en-US" sz="4400" dirty="0"/>
              <a:t>in </a:t>
            </a:r>
            <a:r>
              <a:rPr lang="en-US" sz="4400" dirty="0">
                <a:solidFill>
                  <a:srgbClr val="0000FF"/>
                </a:solidFill>
              </a:rPr>
              <a:t>most</a:t>
            </a:r>
            <a:r>
              <a:rPr lang="en-US" sz="4400" dirty="0"/>
              <a:t> DRAM </a:t>
            </a:r>
            <a:r>
              <a:rPr lang="en-US" sz="4400" dirty="0">
                <a:solidFill>
                  <a:srgbClr val="0000FF"/>
                </a:solidFill>
              </a:rPr>
              <a:t>memory</a:t>
            </a:r>
            <a:r>
              <a:rPr lang="en-US" sz="4400" dirty="0"/>
              <a:t> chips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9726673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Title 1"/>
          <p:cNvSpPr>
            <a:spLocks noGrp="1"/>
          </p:cNvSpPr>
          <p:nvPr>
            <p:ph type="title"/>
          </p:nvPr>
        </p:nvSpPr>
        <p:spPr/>
        <p:txBody>
          <a:bodyPr/>
          <a:lstStyle/>
          <a:p>
            <a:r>
              <a:rPr lang="en-US" dirty="0">
                <a:latin typeface="Garamond" charset="0"/>
              </a:rPr>
              <a:t>DRAM RowHammer</a:t>
            </a:r>
          </a:p>
        </p:txBody>
      </p:sp>
      <p:sp>
        <p:nvSpPr>
          <p:cNvPr id="231426" name="Content Placeholder 2"/>
          <p:cNvSpPr>
            <a:spLocks noGrp="1"/>
          </p:cNvSpPr>
          <p:nvPr>
            <p:ph idx="1"/>
          </p:nvPr>
        </p:nvSpPr>
        <p:spPr>
          <a:xfrm>
            <a:off x="228600" y="1115020"/>
            <a:ext cx="8610600" cy="5194300"/>
          </a:xfrm>
        </p:spPr>
        <p:txBody>
          <a:bodyPr/>
          <a:lstStyle/>
          <a:p>
            <a:pPr marL="0" indent="0" algn="ctr">
              <a:buNone/>
            </a:pPr>
            <a:r>
              <a:rPr lang="en-US" sz="3200" dirty="0">
                <a:solidFill>
                  <a:srgbClr val="0000FF"/>
                </a:solidFill>
                <a:latin typeface="Tahoma" charset="0"/>
              </a:rPr>
              <a:t>A simple hardware failure mechanism </a:t>
            </a:r>
          </a:p>
          <a:p>
            <a:pPr marL="0" indent="0" algn="ctr">
              <a:buNone/>
            </a:pPr>
            <a:r>
              <a:rPr lang="en-US" sz="3200" dirty="0">
                <a:solidFill>
                  <a:srgbClr val="0000FF"/>
                </a:solidFill>
                <a:latin typeface="Tahoma" charset="0"/>
              </a:rPr>
              <a:t>can create a widespread </a:t>
            </a:r>
          </a:p>
          <a:p>
            <a:pPr marL="0" indent="0" algn="ctr">
              <a:buNone/>
            </a:pPr>
            <a:r>
              <a:rPr lang="en-US" sz="3200" dirty="0">
                <a:solidFill>
                  <a:srgbClr val="FF0000"/>
                </a:solidFill>
                <a:latin typeface="Tahoma" charset="0"/>
              </a:rPr>
              <a:t>system security vulnerability</a:t>
            </a:r>
          </a:p>
        </p:txBody>
      </p:sp>
      <p:sp>
        <p:nvSpPr>
          <p:cNvPr id="230403"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52E3B1D-8F75-8B42-8367-02A3C0FD41CB}"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046413"/>
            <a:ext cx="9144000" cy="3811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6476782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3142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142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1426">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Title 1"/>
          <p:cNvSpPr>
            <a:spLocks noGrp="1"/>
          </p:cNvSpPr>
          <p:nvPr>
            <p:ph type="ctrTitle"/>
          </p:nvPr>
        </p:nvSpPr>
        <p:spPr>
          <a:xfrm>
            <a:off x="685800" y="1412776"/>
            <a:ext cx="7924800" cy="1752600"/>
          </a:xfrm>
        </p:spPr>
        <p:txBody>
          <a:bodyPr/>
          <a:lstStyle/>
          <a:p>
            <a:r>
              <a:rPr lang="en-US" dirty="0">
                <a:latin typeface="Garamond" charset="0"/>
              </a:rPr>
              <a:t>How Does a Computer </a:t>
            </a:r>
            <a:br>
              <a:rPr lang="en-US" dirty="0">
                <a:latin typeface="Garamond" charset="0"/>
              </a:rPr>
            </a:br>
            <a:r>
              <a:rPr lang="en-US" dirty="0">
                <a:latin typeface="Garamond" charset="0"/>
              </a:rPr>
              <a:t>Solve Problems?</a:t>
            </a:r>
          </a:p>
        </p:txBody>
      </p:sp>
      <p:sp>
        <p:nvSpPr>
          <p:cNvPr id="152578" name="Subtitle 2"/>
          <p:cNvSpPr>
            <a:spLocks noGrp="1"/>
          </p:cNvSpPr>
          <p:nvPr>
            <p:ph type="subTitle" idx="1"/>
          </p:nvPr>
        </p:nvSpPr>
        <p:spPr/>
        <p:txBody>
          <a:bodyPr/>
          <a:lstStyle/>
          <a:p>
            <a:pPr>
              <a:buFont typeface="Wingdings" charset="0"/>
              <a:buNone/>
            </a:pPr>
            <a:endParaRPr lang="en-US">
              <a:latin typeface="Tahoma" charset="0"/>
            </a:endParaRPr>
          </a:p>
        </p:txBody>
      </p:sp>
      <p:sp>
        <p:nvSpPr>
          <p:cNvPr id="152579" name="Slide Number Placeholder 3"/>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936D63-A621-0F4C-902E-B2AF9F3FF999}" type="slidenum">
              <a:rPr kumimoji="0" lang="en-US" sz="12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Tree>
    <p:extLst>
      <p:ext uri="{BB962C8B-B14F-4D97-AF65-F5344CB8AC3E}">
        <p14:creationId xmlns:p14="http://schemas.microsoft.com/office/powerpoint/2010/main" val="3789916341"/>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914400" y="914400"/>
            <a:ext cx="7315200" cy="3962400"/>
          </a:xfrm>
          <a:prstGeom prst="roundRect">
            <a:avLst>
              <a:gd name="adj" fmla="val 11319"/>
            </a:avLst>
          </a:prstGeom>
          <a:solidFill>
            <a:schemeClr val="bg1">
              <a:lumMod val="85000"/>
            </a:schemeClr>
          </a:solidFill>
          <a:ln w="38100">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9" name="Straight Connector 8"/>
          <p:cNvCxnSpPr/>
          <p:nvPr/>
        </p:nvCxnSpPr>
        <p:spPr>
          <a:xfrm flipH="1" flipV="1">
            <a:off x="1371600" y="16764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1371600" y="22860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Wordline"/>
          <p:cNvCxnSpPr/>
          <p:nvPr/>
        </p:nvCxnSpPr>
        <p:spPr>
          <a:xfrm flipH="1">
            <a:off x="1371600" y="28956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1371600" y="35052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flipV="1">
            <a:off x="1371600" y="4116388"/>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1828800" y="1382713"/>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Light"/>
                <a:ea typeface="+mn-ea"/>
                <a:cs typeface="+mn-cs"/>
              </a:rPr>
              <a:t> Row of Cells</a:t>
            </a:r>
          </a:p>
        </p:txBody>
      </p:sp>
      <p:sp>
        <p:nvSpPr>
          <p:cNvPr id="16" name="Rectangle 15"/>
          <p:cNvSpPr/>
          <p:nvPr/>
        </p:nvSpPr>
        <p:spPr>
          <a:xfrm>
            <a:off x="1828800" y="19812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Light"/>
                <a:ea typeface="+mn-ea"/>
                <a:cs typeface="+mn-cs"/>
              </a:rPr>
              <a:t> Row</a:t>
            </a:r>
          </a:p>
        </p:txBody>
      </p:sp>
      <p:sp>
        <p:nvSpPr>
          <p:cNvPr id="17" name="Row"/>
          <p:cNvSpPr/>
          <p:nvPr/>
        </p:nvSpPr>
        <p:spPr>
          <a:xfrm>
            <a:off x="1828800" y="25908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Light"/>
                <a:ea typeface="+mn-ea"/>
                <a:cs typeface="+mn-cs"/>
              </a:rPr>
              <a:t> Row</a:t>
            </a:r>
          </a:p>
        </p:txBody>
      </p:sp>
      <p:sp>
        <p:nvSpPr>
          <p:cNvPr id="18" name="Rectangle 17"/>
          <p:cNvSpPr/>
          <p:nvPr/>
        </p:nvSpPr>
        <p:spPr>
          <a:xfrm>
            <a:off x="1828800" y="32004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Light"/>
                <a:ea typeface="+mn-ea"/>
                <a:cs typeface="+mn-cs"/>
              </a:rPr>
              <a:t> Row</a:t>
            </a:r>
          </a:p>
        </p:txBody>
      </p:sp>
      <p:sp>
        <p:nvSpPr>
          <p:cNvPr id="19" name="Rectangle 18"/>
          <p:cNvSpPr/>
          <p:nvPr/>
        </p:nvSpPr>
        <p:spPr>
          <a:xfrm>
            <a:off x="1828800" y="38100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Light"/>
                <a:ea typeface="+mn-ea"/>
                <a:cs typeface="+mn-cs"/>
              </a:rPr>
              <a:t> Row</a:t>
            </a:r>
          </a:p>
        </p:txBody>
      </p:sp>
      <p:sp>
        <p:nvSpPr>
          <p:cNvPr id="20" name="TextBox 19"/>
          <p:cNvSpPr txBox="1"/>
          <p:nvPr/>
        </p:nvSpPr>
        <p:spPr>
          <a:xfrm>
            <a:off x="5943600" y="1447800"/>
            <a:ext cx="2286000" cy="457200"/>
          </a:xfrm>
          <a:prstGeom prst="rect">
            <a:avLst/>
          </a:prstGeom>
          <a:noFill/>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Light"/>
                <a:ea typeface="ＭＳ Ｐゴシック" charset="0"/>
                <a:cs typeface="ＭＳ Ｐゴシック" charset="0"/>
              </a:rPr>
              <a:t> Wordline</a:t>
            </a:r>
          </a:p>
        </p:txBody>
      </p:sp>
      <p:sp>
        <p:nvSpPr>
          <p:cNvPr id="21" name="Low Volt"/>
          <p:cNvSpPr txBox="1"/>
          <p:nvPr/>
        </p:nvSpPr>
        <p:spPr>
          <a:xfrm>
            <a:off x="5943600" y="2667000"/>
            <a:ext cx="2286000" cy="457200"/>
          </a:xfrm>
          <a:prstGeom prst="rect">
            <a:avLst/>
          </a:prstGeom>
          <a:noFill/>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a:ln>
                  <a:noFill/>
                </a:ln>
                <a:solidFill>
                  <a:prstClr val="black">
                    <a:lumMod val="65000"/>
                    <a:lumOff val="35000"/>
                  </a:prstClr>
                </a:solidFill>
                <a:effectLst/>
                <a:uLnTx/>
                <a:uFillTx/>
                <a:latin typeface="Calibri Light"/>
                <a:ea typeface="ＭＳ Ｐゴシック" charset="0"/>
                <a:cs typeface="ＭＳ Ｐゴシック" charset="0"/>
              </a:rPr>
              <a:t> V</a:t>
            </a:r>
            <a:r>
              <a:rPr kumimoji="0" lang="en-US" sz="4800" b="1" i="1" u="none" strike="noStrike" kern="1200" cap="none" spc="0" normalizeH="0" baseline="-20000" noProof="0">
                <a:ln>
                  <a:noFill/>
                </a:ln>
                <a:solidFill>
                  <a:prstClr val="black">
                    <a:lumMod val="65000"/>
                    <a:lumOff val="35000"/>
                  </a:prstClr>
                </a:solidFill>
                <a:effectLst/>
                <a:uLnTx/>
                <a:uFillTx/>
                <a:latin typeface="Calibri Light"/>
                <a:ea typeface="ＭＳ Ｐゴシック" charset="0"/>
                <a:cs typeface="ＭＳ Ｐゴシック" charset="0"/>
              </a:rPr>
              <a:t>LOW</a:t>
            </a:r>
            <a:endParaRPr kumimoji="0" lang="en-US" sz="4400" b="1" i="1" u="none" strike="noStrike" kern="1200" cap="none" spc="0" normalizeH="0" baseline="-20000" noProof="0">
              <a:ln>
                <a:noFill/>
              </a:ln>
              <a:solidFill>
                <a:prstClr val="black">
                  <a:lumMod val="65000"/>
                  <a:lumOff val="35000"/>
                </a:prstClr>
              </a:solidFill>
              <a:effectLst/>
              <a:uLnTx/>
              <a:uFillTx/>
              <a:latin typeface="Calibri Light"/>
              <a:ea typeface="ＭＳ Ｐゴシック" charset="0"/>
              <a:cs typeface="ＭＳ Ｐゴシック" charset="0"/>
            </a:endParaRPr>
          </a:p>
        </p:txBody>
      </p:sp>
      <p:sp>
        <p:nvSpPr>
          <p:cNvPr id="22" name="High Volt"/>
          <p:cNvSpPr txBox="1"/>
          <p:nvPr/>
        </p:nvSpPr>
        <p:spPr>
          <a:xfrm>
            <a:off x="5943600" y="2667000"/>
            <a:ext cx="2286000" cy="457200"/>
          </a:xfrm>
          <a:prstGeom prst="rect">
            <a:avLst/>
          </a:prstGeom>
          <a:noFill/>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0000"/>
                </a:solidFill>
                <a:effectLst/>
                <a:uLnTx/>
                <a:uFillTx/>
                <a:latin typeface="Calibri Light"/>
                <a:ea typeface="ＭＳ Ｐゴシック" charset="0"/>
                <a:cs typeface="ＭＳ Ｐゴシック" charset="0"/>
              </a:rPr>
              <a:t> </a:t>
            </a:r>
            <a:r>
              <a:rPr kumimoji="0" lang="en-US" sz="4400" b="1" i="1" u="none" strike="noStrike" kern="1200" cap="none" spc="0" normalizeH="0" baseline="0" noProof="0">
                <a:ln>
                  <a:noFill/>
                </a:ln>
                <a:solidFill>
                  <a:srgbClr val="FF0000"/>
                </a:solidFill>
                <a:effectLst/>
                <a:uLnTx/>
                <a:uFillTx/>
                <a:latin typeface="Calibri Light"/>
                <a:ea typeface="ＭＳ Ｐゴシック" charset="0"/>
                <a:cs typeface="ＭＳ Ｐゴシック" charset="0"/>
              </a:rPr>
              <a:t>V</a:t>
            </a:r>
            <a:r>
              <a:rPr kumimoji="0" lang="en-US" sz="4800" b="1" i="1" u="none" strike="noStrike" kern="1200" cap="none" spc="0" normalizeH="0" baseline="-20000" noProof="0">
                <a:ln>
                  <a:noFill/>
                </a:ln>
                <a:solidFill>
                  <a:srgbClr val="FF0000"/>
                </a:solidFill>
                <a:effectLst/>
                <a:uLnTx/>
                <a:uFillTx/>
                <a:latin typeface="Calibri Light"/>
                <a:ea typeface="ＭＳ Ｐゴシック" charset="0"/>
                <a:cs typeface="ＭＳ Ｐゴシック" charset="0"/>
              </a:rPr>
              <a:t>HIGH</a:t>
            </a:r>
            <a:endParaRPr kumimoji="0" lang="en-US" sz="4400" b="1" i="1" u="none" strike="noStrike" kern="1200" cap="none" spc="0" normalizeH="0" baseline="-20000" noProof="0">
              <a:ln>
                <a:noFill/>
              </a:ln>
              <a:solidFill>
                <a:srgbClr val="FF0000"/>
              </a:solidFill>
              <a:effectLst/>
              <a:uLnTx/>
              <a:uFillTx/>
              <a:latin typeface="Calibri Light"/>
              <a:ea typeface="ＭＳ Ｐゴシック" charset="0"/>
              <a:cs typeface="ＭＳ Ｐゴシック" charset="0"/>
            </a:endParaRPr>
          </a:p>
        </p:txBody>
      </p:sp>
      <p:sp>
        <p:nvSpPr>
          <p:cNvPr id="23" name="Error"/>
          <p:cNvSpPr/>
          <p:nvPr/>
        </p:nvSpPr>
        <p:spPr>
          <a:xfrm>
            <a:off x="4876800" y="1976438"/>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Error"/>
          <p:cNvSpPr/>
          <p:nvPr/>
        </p:nvSpPr>
        <p:spPr>
          <a:xfrm>
            <a:off x="4267200" y="3203575"/>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Error"/>
          <p:cNvSpPr/>
          <p:nvPr/>
        </p:nvSpPr>
        <p:spPr>
          <a:xfrm>
            <a:off x="3657600" y="1976438"/>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Error"/>
          <p:cNvSpPr/>
          <p:nvPr/>
        </p:nvSpPr>
        <p:spPr>
          <a:xfrm>
            <a:off x="3657600" y="3197225"/>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Error"/>
          <p:cNvSpPr/>
          <p:nvPr/>
        </p:nvSpPr>
        <p:spPr>
          <a:xfrm>
            <a:off x="2419350" y="1976438"/>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Victim"/>
          <p:cNvSpPr/>
          <p:nvPr/>
        </p:nvSpPr>
        <p:spPr>
          <a:xfrm>
            <a:off x="1828800" y="3200400"/>
            <a:ext cx="3657600" cy="609600"/>
          </a:xfrm>
          <a:prstGeom prst="rect">
            <a:avLst/>
          </a:prstGeom>
          <a:solidFill>
            <a:schemeClr val="accent4"/>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Light"/>
                <a:ea typeface="+mn-ea"/>
                <a:cs typeface="+mn-cs"/>
              </a:rPr>
              <a:t> </a:t>
            </a:r>
            <a:r>
              <a:rPr kumimoji="0" lang="en-US" sz="3600" b="1" i="0" u="none" strike="noStrike" kern="1200" cap="none" spc="0" normalizeH="0" baseline="0" noProof="0" dirty="0">
                <a:ln>
                  <a:noFill/>
                </a:ln>
                <a:solidFill>
                  <a:prstClr val="black"/>
                </a:solidFill>
                <a:effectLst/>
                <a:uLnTx/>
                <a:uFillTx/>
                <a:latin typeface="Calibri Light"/>
                <a:ea typeface="+mn-ea"/>
                <a:cs typeface="+mn-cs"/>
              </a:rPr>
              <a:t>Victim Row</a:t>
            </a:r>
          </a:p>
        </p:txBody>
      </p:sp>
      <p:sp>
        <p:nvSpPr>
          <p:cNvPr id="32" name="Victim"/>
          <p:cNvSpPr/>
          <p:nvPr/>
        </p:nvSpPr>
        <p:spPr>
          <a:xfrm>
            <a:off x="1828800" y="1982788"/>
            <a:ext cx="3657600" cy="609600"/>
          </a:xfrm>
          <a:prstGeom prst="rect">
            <a:avLst/>
          </a:prstGeom>
          <a:solidFill>
            <a:schemeClr val="accent4"/>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Light"/>
                <a:ea typeface="+mn-ea"/>
                <a:cs typeface="+mn-cs"/>
              </a:rPr>
              <a:t> </a:t>
            </a:r>
            <a:r>
              <a:rPr kumimoji="0" lang="en-US" sz="3600" b="1" i="0" u="none" strike="noStrike" kern="1200" cap="none" spc="0" normalizeH="0" baseline="0" noProof="0" dirty="0">
                <a:ln>
                  <a:noFill/>
                </a:ln>
                <a:solidFill>
                  <a:prstClr val="black"/>
                </a:solidFill>
                <a:effectLst/>
                <a:uLnTx/>
                <a:uFillTx/>
                <a:latin typeface="Calibri Light"/>
                <a:ea typeface="+mn-ea"/>
                <a:cs typeface="+mn-cs"/>
              </a:rPr>
              <a:t>Victim Row</a:t>
            </a:r>
          </a:p>
        </p:txBody>
      </p:sp>
      <p:sp>
        <p:nvSpPr>
          <p:cNvPr id="33" name="Aggressor"/>
          <p:cNvSpPr/>
          <p:nvPr/>
        </p:nvSpPr>
        <p:spPr>
          <a:xfrm>
            <a:off x="1828800" y="2590800"/>
            <a:ext cx="3657600" cy="609600"/>
          </a:xfrm>
          <a:prstGeom prst="rect">
            <a:avLst/>
          </a:prstGeom>
          <a:solidFill>
            <a:srgbClr val="FF0000"/>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Light"/>
                <a:ea typeface="+mn-ea"/>
                <a:cs typeface="+mn-cs"/>
              </a:rPr>
              <a:t> Hammered Row</a:t>
            </a:r>
          </a:p>
        </p:txBody>
      </p:sp>
      <p:sp>
        <p:nvSpPr>
          <p:cNvPr id="34" name="Punchline"/>
          <p:cNvSpPr txBox="1"/>
          <p:nvPr/>
        </p:nvSpPr>
        <p:spPr>
          <a:xfrm>
            <a:off x="395288" y="4953000"/>
            <a:ext cx="8359775" cy="1143000"/>
          </a:xfrm>
          <a:prstGeom prst="rect">
            <a:avLst/>
          </a:prstGeom>
          <a:noFill/>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Repeatedly</a:t>
            </a:r>
            <a:r>
              <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 </a:t>
            </a:r>
            <a:r>
              <a:rPr kumimoji="0" lang="en-US" sz="2600" b="1"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reading</a:t>
            </a:r>
            <a:r>
              <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 a row enough times (before memory gets refreshed) induces </a:t>
            </a:r>
            <a:r>
              <a:rPr kumimoji="0" lang="en-US" sz="2600" b="1" i="0" u="none" strike="noStrike" kern="1200" cap="none" spc="0" normalizeH="0" baseline="0" noProof="0" dirty="0">
                <a:ln>
                  <a:noFill/>
                </a:ln>
                <a:solidFill>
                  <a:srgbClr val="FF0000"/>
                </a:solidFill>
                <a:effectLst/>
                <a:uLnTx/>
                <a:uFillTx/>
                <a:latin typeface="Calibri Light"/>
                <a:ea typeface="ＭＳ Ｐゴシック" charset="0"/>
                <a:cs typeface="ＭＳ Ｐゴシック" charset="0"/>
              </a:rPr>
              <a:t>disturbance errors</a:t>
            </a:r>
            <a:r>
              <a:rPr kumimoji="0" lang="en-US" sz="2600" b="0" i="0" u="none" strike="noStrike" kern="1200" cap="none" spc="0" normalizeH="0" baseline="0" noProof="0" dirty="0">
                <a:ln>
                  <a:noFill/>
                </a:ln>
                <a:solidFill>
                  <a:srgbClr val="FF0000"/>
                </a:solidFill>
                <a:effectLst/>
                <a:uLnTx/>
                <a:uFillTx/>
                <a:latin typeface="Calibri Light"/>
                <a:ea typeface="ＭＳ Ｐゴシック" charset="0"/>
                <a:cs typeface="ＭＳ Ｐゴシック" charset="0"/>
              </a:rPr>
              <a:t> </a:t>
            </a:r>
            <a:r>
              <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in </a:t>
            </a:r>
            <a:r>
              <a:rPr kumimoji="0" lang="en-US" sz="2600" b="1"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adjacent</a:t>
            </a:r>
            <a:r>
              <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 </a:t>
            </a:r>
            <a:r>
              <a:rPr kumimoji="0" lang="en-US" sz="2600" b="1"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rows</a:t>
            </a:r>
            <a:r>
              <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 in </a:t>
            </a:r>
            <a:r>
              <a:rPr kumimoji="0" lang="en-US" sz="2600" b="1" i="0" u="none" strike="noStrike" kern="1200" cap="none" spc="0" normalizeH="0" baseline="0" noProof="0" dirty="0">
                <a:ln>
                  <a:noFill/>
                </a:ln>
                <a:solidFill>
                  <a:srgbClr val="FF0000"/>
                </a:solidFill>
                <a:effectLst/>
                <a:uLnTx/>
                <a:uFillTx/>
                <a:latin typeface="Calibri Light"/>
                <a:ea typeface="ＭＳ Ｐゴシック" charset="0"/>
                <a:cs typeface="ＭＳ Ｐゴシック" charset="0"/>
              </a:rPr>
              <a:t>most real DRAM chips you can buy today</a:t>
            </a:r>
            <a:endPar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endParaRPr>
          </a:p>
        </p:txBody>
      </p:sp>
      <p:sp>
        <p:nvSpPr>
          <p:cNvPr id="35" name="Opened"/>
          <p:cNvSpPr txBox="1"/>
          <p:nvPr/>
        </p:nvSpPr>
        <p:spPr>
          <a:xfrm>
            <a:off x="3124200" y="2671763"/>
            <a:ext cx="2209800" cy="457200"/>
          </a:xfrm>
          <a:prstGeom prst="rect">
            <a:avLst/>
          </a:prstGeom>
          <a:noFill/>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a:ln>
                  <a:noFill/>
                </a:ln>
                <a:solidFill>
                  <a:prstClr val="black"/>
                </a:solidFill>
                <a:effectLst/>
                <a:uLnTx/>
                <a:uFillTx/>
                <a:latin typeface="Calibri Light"/>
                <a:ea typeface="ＭＳ Ｐゴシック" charset="0"/>
                <a:cs typeface="ＭＳ Ｐゴシック" charset="0"/>
              </a:rPr>
              <a:t>Opened</a:t>
            </a:r>
          </a:p>
        </p:txBody>
      </p:sp>
      <p:sp>
        <p:nvSpPr>
          <p:cNvPr id="28" name="Closed"/>
          <p:cNvSpPr txBox="1"/>
          <p:nvPr/>
        </p:nvSpPr>
        <p:spPr>
          <a:xfrm>
            <a:off x="3133725" y="2671763"/>
            <a:ext cx="2200275" cy="457200"/>
          </a:xfrm>
          <a:prstGeom prst="rect">
            <a:avLst/>
          </a:prstGeom>
          <a:noFill/>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a:ln>
                  <a:noFill/>
                </a:ln>
                <a:solidFill>
                  <a:prstClr val="black"/>
                </a:solidFill>
                <a:effectLst/>
                <a:uLnTx/>
                <a:uFillTx/>
                <a:latin typeface="Calibri Light"/>
                <a:ea typeface="ＭＳ Ｐゴシック" charset="0"/>
                <a:cs typeface="ＭＳ Ｐゴシック" charset="0"/>
              </a:rPr>
              <a:t>Closed</a:t>
            </a:r>
          </a:p>
        </p:txBody>
      </p:sp>
      <p:sp>
        <p:nvSpPr>
          <p:cNvPr id="239642" name="Slide Number Placeholder 2"/>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63EFCF5-C8B9-AF45-B0E3-7DB4F7D988EA}" type="slidenum">
              <a:rPr kumimoji="0" lang="en-US" sz="2000" b="0" i="0" u="none" strike="noStrike" kern="1200" cap="none" spc="0" normalizeH="0" baseline="0" noProof="0">
                <a:ln>
                  <a:noFill/>
                </a:ln>
                <a:solidFill>
                  <a:srgbClr val="898989"/>
                </a:solidFill>
                <a:effectLst/>
                <a:uLnTx/>
                <a:uFillTx/>
                <a:latin typeface="Cambria Math" charset="0"/>
                <a:ea typeface="ＭＳ Ｐゴシック" charset="0"/>
                <a:cs typeface="Cambria Math" charset="0"/>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sz="2000" b="0" i="0" u="none" strike="noStrike" kern="1200" cap="none" spc="0" normalizeH="0" baseline="0" noProof="0">
              <a:ln>
                <a:noFill/>
              </a:ln>
              <a:solidFill>
                <a:srgbClr val="898989"/>
              </a:solidFill>
              <a:effectLst/>
              <a:uLnTx/>
              <a:uFillTx/>
              <a:latin typeface="Cambria Math" charset="0"/>
              <a:ea typeface="ＭＳ Ｐゴシック" charset="0"/>
              <a:cs typeface="Cambria Math" charset="0"/>
            </a:endParaRPr>
          </a:p>
        </p:txBody>
      </p:sp>
      <p:sp>
        <p:nvSpPr>
          <p:cNvPr id="239643" name="Title 1"/>
          <p:cNvSpPr>
            <a:spLocks noGrp="1"/>
          </p:cNvSpPr>
          <p:nvPr>
            <p:ph type="title"/>
          </p:nvPr>
        </p:nvSpPr>
        <p:spPr>
          <a:xfrm>
            <a:off x="228600" y="-14288"/>
            <a:ext cx="8915400" cy="1066801"/>
          </a:xfrm>
        </p:spPr>
        <p:txBody>
          <a:bodyPr/>
          <a:lstStyle/>
          <a:p>
            <a:r>
              <a:rPr lang="en-US" sz="3600" b="0" dirty="0">
                <a:solidFill>
                  <a:schemeClr val="accent6">
                    <a:lumMod val="50000"/>
                  </a:schemeClr>
                </a:solidFill>
                <a:latin typeface="Garamond" charset="0"/>
              </a:rPr>
              <a:t>Modern DRAM is Prone to Disturbance Errors</a:t>
            </a:r>
          </a:p>
        </p:txBody>
      </p:sp>
      <p:sp>
        <p:nvSpPr>
          <p:cNvPr id="30" name="Rectangle 29"/>
          <p:cNvSpPr/>
          <p:nvPr/>
        </p:nvSpPr>
        <p:spPr>
          <a:xfrm>
            <a:off x="107950" y="6239053"/>
            <a:ext cx="856850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hlinkClick r:id="rId3"/>
              </a:rPr>
              <a:t>Flipping Bits in Memory Without Accessing Them: An Experimental Study of DRAM Disturbance Errors</a:t>
            </a:r>
            <a:r>
              <a:rPr kumimoji="0" lang="en-US" sz="18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a:t>
            </a:r>
            <a:r>
              <a:rPr kumimoji="0" lang="en-US" sz="18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 </a:t>
            </a:r>
            <a:r>
              <a:rPr kumimoji="0" lang="en-US" sz="18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(Kim et al., ISCA 2014)</a:t>
            </a:r>
          </a:p>
        </p:txBody>
      </p:sp>
    </p:spTree>
    <p:extLst>
      <p:ext uri="{BB962C8B-B14F-4D97-AF65-F5344CB8AC3E}">
        <p14:creationId xmlns:p14="http://schemas.microsoft.com/office/powerpoint/2010/main" val="33377950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750"/>
                                        <p:tgtEl>
                                          <p:spTgt spid="22"/>
                                        </p:tgtEl>
                                      </p:cBhvr>
                                    </p:animEffect>
                                  </p:childTnLst>
                                </p:cTn>
                              </p:par>
                              <p:par>
                                <p:cTn id="8" presetID="7" presetClass="emph" presetSubtype="2" fill="hold" nodeType="withEffect">
                                  <p:stCondLst>
                                    <p:cond delay="0"/>
                                  </p:stCondLst>
                                  <p:childTnLst>
                                    <p:animClr clrSpc="rgb" dir="cw">
                                      <p:cBhvr>
                                        <p:cTn id="9" dur="750" fill="hold"/>
                                        <p:tgtEl>
                                          <p:spTgt spid="11"/>
                                        </p:tgtEl>
                                        <p:attrNameLst>
                                          <p:attrName>stroke.color</p:attrName>
                                        </p:attrNameLst>
                                      </p:cBhvr>
                                      <p:to>
                                        <a:srgbClr val="FF0000"/>
                                      </p:to>
                                    </p:animClr>
                                    <p:set>
                                      <p:cBhvr>
                                        <p:cTn id="10" dur="750" fill="hold"/>
                                        <p:tgtEl>
                                          <p:spTgt spid="11"/>
                                        </p:tgtEl>
                                        <p:attrNameLst>
                                          <p:attrName>stroke.on</p:attrName>
                                        </p:attrNameLst>
                                      </p:cBhvr>
                                      <p:to>
                                        <p:strVal val="true"/>
                                      </p:to>
                                    </p:set>
                                  </p:childTnLst>
                                </p:cTn>
                              </p:par>
                              <p:par>
                                <p:cTn id="11" presetID="1" presetClass="emph" presetSubtype="2" fill="hold" nodeType="withEffect">
                                  <p:stCondLst>
                                    <p:cond delay="0"/>
                                  </p:stCondLst>
                                  <p:childTnLst>
                                    <p:animClr clrSpc="rgb" dir="cw">
                                      <p:cBhvr>
                                        <p:cTn id="12" dur="750" fill="hold"/>
                                        <p:tgtEl>
                                          <p:spTgt spid="17"/>
                                        </p:tgtEl>
                                        <p:attrNameLst>
                                          <p:attrName>fillcolor</p:attrName>
                                        </p:attrNameLst>
                                      </p:cBhvr>
                                      <p:to>
                                        <a:srgbClr val="FF0000"/>
                                      </p:to>
                                    </p:animClr>
                                    <p:set>
                                      <p:cBhvr>
                                        <p:cTn id="13" dur="750" fill="hold"/>
                                        <p:tgtEl>
                                          <p:spTgt spid="17"/>
                                        </p:tgtEl>
                                        <p:attrNameLst>
                                          <p:attrName>fill.type</p:attrName>
                                        </p:attrNameLst>
                                      </p:cBhvr>
                                      <p:to>
                                        <p:strVal val="solid"/>
                                      </p:to>
                                    </p:set>
                                    <p:set>
                                      <p:cBhvr>
                                        <p:cTn id="14" dur="750" fill="hold"/>
                                        <p:tgtEl>
                                          <p:spTgt spid="17"/>
                                        </p:tgtEl>
                                        <p:attrNameLst>
                                          <p:attrName>fill.on</p:attrName>
                                        </p:attrNameLst>
                                      </p:cBhvr>
                                      <p:to>
                                        <p:strVal val="true"/>
                                      </p:to>
                                    </p:set>
                                  </p:childTnLst>
                                </p:cTn>
                              </p:par>
                              <p:par>
                                <p:cTn id="15" presetID="10"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750"/>
                                        <p:tgtEl>
                                          <p:spTgt spid="3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22"/>
                                        </p:tgtEl>
                                        <p:attrNameLst>
                                          <p:attrName>style.visibility</p:attrName>
                                        </p:attrNameLst>
                                      </p:cBhvr>
                                      <p:to>
                                        <p:strVal val="hidden"/>
                                      </p:to>
                                    </p:set>
                                  </p:childTnLst>
                                </p:cTn>
                              </p:par>
                              <p:par>
                                <p:cTn id="22" presetID="10"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par>
                                <p:cTn id="25" presetID="7" presetClass="emph" presetSubtype="2" fill="hold" nodeType="withEffect">
                                  <p:stCondLst>
                                    <p:cond delay="0"/>
                                  </p:stCondLst>
                                  <p:childTnLst>
                                    <p:animClr clrSpc="rgb" dir="cw">
                                      <p:cBhvr>
                                        <p:cTn id="26" dur="500" fill="hold"/>
                                        <p:tgtEl>
                                          <p:spTgt spid="11"/>
                                        </p:tgtEl>
                                        <p:attrNameLst>
                                          <p:attrName>stroke.color</p:attrName>
                                        </p:attrNameLst>
                                      </p:cBhvr>
                                      <p:to>
                                        <a:srgbClr val="595959"/>
                                      </p:to>
                                    </p:animClr>
                                    <p:set>
                                      <p:cBhvr>
                                        <p:cTn id="27" dur="500" fill="hold"/>
                                        <p:tgtEl>
                                          <p:spTgt spid="11"/>
                                        </p:tgtEl>
                                        <p:attrNameLst>
                                          <p:attrName>stroke.on</p:attrName>
                                        </p:attrNameLst>
                                      </p:cBhvr>
                                      <p:to>
                                        <p:strVal val="true"/>
                                      </p:to>
                                    </p:set>
                                  </p:childTnLst>
                                </p:cTn>
                              </p:par>
                              <p:par>
                                <p:cTn id="28" presetID="1" presetClass="emph" presetSubtype="2" fill="hold" nodeType="withEffect">
                                  <p:stCondLst>
                                    <p:cond delay="0"/>
                                  </p:stCondLst>
                                  <p:childTnLst>
                                    <p:animClr clrSpc="rgb" dir="cw">
                                      <p:cBhvr>
                                        <p:cTn id="29" dur="500" fill="hold"/>
                                        <p:tgtEl>
                                          <p:spTgt spid="17"/>
                                        </p:tgtEl>
                                        <p:attrNameLst>
                                          <p:attrName>fillcolor</p:attrName>
                                        </p:attrNameLst>
                                      </p:cBhvr>
                                      <p:to>
                                        <a:srgbClr val="FFFFFF"/>
                                      </p:to>
                                    </p:animClr>
                                    <p:set>
                                      <p:cBhvr>
                                        <p:cTn id="30" dur="500" fill="hold"/>
                                        <p:tgtEl>
                                          <p:spTgt spid="17"/>
                                        </p:tgtEl>
                                        <p:attrNameLst>
                                          <p:attrName>fill.type</p:attrName>
                                        </p:attrNameLst>
                                      </p:cBhvr>
                                      <p:to>
                                        <p:strVal val="solid"/>
                                      </p:to>
                                    </p:set>
                                    <p:set>
                                      <p:cBhvr>
                                        <p:cTn id="31" dur="500" fill="hold"/>
                                        <p:tgtEl>
                                          <p:spTgt spid="17"/>
                                        </p:tgtEl>
                                        <p:attrNameLst>
                                          <p:attrName>fill.on</p:attrName>
                                        </p:attrNameLst>
                                      </p:cBhvr>
                                      <p:to>
                                        <p:strVal val="true"/>
                                      </p:to>
                                    </p:set>
                                  </p:childTnLst>
                                </p:cTn>
                              </p:par>
                              <p:par>
                                <p:cTn id="32" presetID="1" presetClass="exit" presetSubtype="0" fill="hold" grpId="1" nodeType="withEffect">
                                  <p:stCondLst>
                                    <p:cond delay="0"/>
                                  </p:stCondLst>
                                  <p:childTnLst>
                                    <p:set>
                                      <p:cBhvr>
                                        <p:cTn id="33" dur="1" fill="hold">
                                          <p:stCondLst>
                                            <p:cond delay="0"/>
                                          </p:stCondLst>
                                        </p:cTn>
                                        <p:tgtEl>
                                          <p:spTgt spid="35"/>
                                        </p:tgtEl>
                                        <p:attrNameLst>
                                          <p:attrName>style.visibility</p:attrName>
                                        </p:attrNameLst>
                                      </p:cBhvr>
                                      <p:to>
                                        <p:strVal val="hidden"/>
                                      </p:to>
                                    </p:set>
                                  </p:childTnLst>
                                </p:cTn>
                              </p:par>
                              <p:par>
                                <p:cTn id="34" presetID="10" presetClass="entr" presetSubtype="0" fill="hold" grpId="0" nodeType="withEffect">
                                  <p:stCondLst>
                                    <p:cond delay="25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250"/>
                                        <p:tgtEl>
                                          <p:spTgt spid="28"/>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28"/>
                                        </p:tgtEl>
                                        <p:attrNameLst>
                                          <p:attrName>style.visibility</p:attrName>
                                        </p:attrNameLst>
                                      </p:cBhvr>
                                      <p:to>
                                        <p:strVal val="hidden"/>
                                      </p:to>
                                    </p:set>
                                  </p:childTnLst>
                                </p:cTn>
                              </p:par>
                              <p:par>
                                <p:cTn id="41" presetID="1" presetClass="entr" presetSubtype="0" fill="hold" grpId="2"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xit" presetSubtype="0" fill="hold" grpId="1" nodeType="withEffect">
                                  <p:stCondLst>
                                    <p:cond delay="0"/>
                                  </p:stCondLst>
                                  <p:childTnLst>
                                    <p:set>
                                      <p:cBhvr>
                                        <p:cTn id="44" dur="1" fill="hold">
                                          <p:stCondLst>
                                            <p:cond delay="0"/>
                                          </p:stCondLst>
                                        </p:cTn>
                                        <p:tgtEl>
                                          <p:spTgt spid="21"/>
                                        </p:tgtEl>
                                        <p:attrNameLst>
                                          <p:attrName>style.visibility</p:attrName>
                                        </p:attrNameLst>
                                      </p:cBhvr>
                                      <p:to>
                                        <p:strVal val="hidden"/>
                                      </p:to>
                                    </p:set>
                                  </p:childTnLst>
                                </p:cTn>
                              </p:par>
                              <p:par>
                                <p:cTn id="45" presetID="7" presetClass="emph" presetSubtype="2" fill="hold" nodeType="withEffect">
                                  <p:stCondLst>
                                    <p:cond delay="0"/>
                                  </p:stCondLst>
                                  <p:childTnLst>
                                    <p:animClr clrSpc="rgb" dir="cw">
                                      <p:cBhvr>
                                        <p:cTn id="46" dur="10" fill="hold"/>
                                        <p:tgtEl>
                                          <p:spTgt spid="11"/>
                                        </p:tgtEl>
                                        <p:attrNameLst>
                                          <p:attrName>stroke.color</p:attrName>
                                        </p:attrNameLst>
                                      </p:cBhvr>
                                      <p:to>
                                        <a:srgbClr val="FF0000"/>
                                      </p:to>
                                    </p:animClr>
                                    <p:set>
                                      <p:cBhvr>
                                        <p:cTn id="47" dur="10" fill="hold"/>
                                        <p:tgtEl>
                                          <p:spTgt spid="11"/>
                                        </p:tgtEl>
                                        <p:attrNameLst>
                                          <p:attrName>stroke.on</p:attrName>
                                        </p:attrNameLst>
                                      </p:cBhvr>
                                      <p:to>
                                        <p:strVal val="true"/>
                                      </p:to>
                                    </p:set>
                                  </p:childTnLst>
                                </p:cTn>
                              </p:par>
                              <p:par>
                                <p:cTn id="48" presetID="1" presetClass="emph" presetSubtype="2" fill="hold" nodeType="withEffect">
                                  <p:stCondLst>
                                    <p:cond delay="0"/>
                                  </p:stCondLst>
                                  <p:childTnLst>
                                    <p:animClr clrSpc="rgb" dir="cw">
                                      <p:cBhvr>
                                        <p:cTn id="49" dur="10" fill="hold"/>
                                        <p:tgtEl>
                                          <p:spTgt spid="17"/>
                                        </p:tgtEl>
                                        <p:attrNameLst>
                                          <p:attrName>fillcolor</p:attrName>
                                        </p:attrNameLst>
                                      </p:cBhvr>
                                      <p:to>
                                        <a:srgbClr val="FF0000"/>
                                      </p:to>
                                    </p:animClr>
                                    <p:set>
                                      <p:cBhvr>
                                        <p:cTn id="50" dur="10" fill="hold"/>
                                        <p:tgtEl>
                                          <p:spTgt spid="17"/>
                                        </p:tgtEl>
                                        <p:attrNameLst>
                                          <p:attrName>fill.type</p:attrName>
                                        </p:attrNameLst>
                                      </p:cBhvr>
                                      <p:to>
                                        <p:strVal val="solid"/>
                                      </p:to>
                                    </p:set>
                                    <p:set>
                                      <p:cBhvr>
                                        <p:cTn id="51" dur="10" fill="hold"/>
                                        <p:tgtEl>
                                          <p:spTgt spid="17"/>
                                        </p:tgtEl>
                                        <p:attrNameLst>
                                          <p:attrName>fill.on</p:attrName>
                                        </p:attrNameLst>
                                      </p:cBhvr>
                                      <p:to>
                                        <p:strVal val="true"/>
                                      </p:to>
                                    </p:set>
                                  </p:childTnLst>
                                </p:cTn>
                              </p:par>
                              <p:par>
                                <p:cTn id="52" presetID="1" presetClass="exit" presetSubtype="0" fill="hold" grpId="3" nodeType="withEffect">
                                  <p:stCondLst>
                                    <p:cond delay="500"/>
                                  </p:stCondLst>
                                  <p:childTnLst>
                                    <p:set>
                                      <p:cBhvr>
                                        <p:cTn id="53" dur="1" fill="hold">
                                          <p:stCondLst>
                                            <p:cond delay="0"/>
                                          </p:stCondLst>
                                        </p:cTn>
                                        <p:tgtEl>
                                          <p:spTgt spid="22"/>
                                        </p:tgtEl>
                                        <p:attrNameLst>
                                          <p:attrName>style.visibility</p:attrName>
                                        </p:attrNameLst>
                                      </p:cBhvr>
                                      <p:to>
                                        <p:strVal val="hidden"/>
                                      </p:to>
                                    </p:set>
                                  </p:childTnLst>
                                </p:cTn>
                              </p:par>
                              <p:par>
                                <p:cTn id="54" presetID="1" presetClass="entr" presetSubtype="0" fill="hold" grpId="2" nodeType="withEffect">
                                  <p:stCondLst>
                                    <p:cond delay="500"/>
                                  </p:stCondLst>
                                  <p:childTnLst>
                                    <p:set>
                                      <p:cBhvr>
                                        <p:cTn id="55" dur="1" fill="hold">
                                          <p:stCondLst>
                                            <p:cond delay="0"/>
                                          </p:stCondLst>
                                        </p:cTn>
                                        <p:tgtEl>
                                          <p:spTgt spid="21"/>
                                        </p:tgtEl>
                                        <p:attrNameLst>
                                          <p:attrName>style.visibility</p:attrName>
                                        </p:attrNameLst>
                                      </p:cBhvr>
                                      <p:to>
                                        <p:strVal val="visible"/>
                                      </p:to>
                                    </p:set>
                                  </p:childTnLst>
                                </p:cTn>
                              </p:par>
                              <p:par>
                                <p:cTn id="56" presetID="7" presetClass="emph" presetSubtype="2" fill="hold" nodeType="withEffect">
                                  <p:stCondLst>
                                    <p:cond delay="500"/>
                                  </p:stCondLst>
                                  <p:childTnLst>
                                    <p:animClr clrSpc="rgb" dir="cw">
                                      <p:cBhvr>
                                        <p:cTn id="57" dur="10" fill="hold"/>
                                        <p:tgtEl>
                                          <p:spTgt spid="11"/>
                                        </p:tgtEl>
                                        <p:attrNameLst>
                                          <p:attrName>stroke.color</p:attrName>
                                        </p:attrNameLst>
                                      </p:cBhvr>
                                      <p:to>
                                        <a:srgbClr val="595959"/>
                                      </p:to>
                                    </p:animClr>
                                    <p:set>
                                      <p:cBhvr>
                                        <p:cTn id="58" dur="10" fill="hold"/>
                                        <p:tgtEl>
                                          <p:spTgt spid="11"/>
                                        </p:tgtEl>
                                        <p:attrNameLst>
                                          <p:attrName>stroke.on</p:attrName>
                                        </p:attrNameLst>
                                      </p:cBhvr>
                                      <p:to>
                                        <p:strVal val="true"/>
                                      </p:to>
                                    </p:set>
                                  </p:childTnLst>
                                </p:cTn>
                              </p:par>
                              <p:par>
                                <p:cTn id="59" presetID="1" presetClass="emph" presetSubtype="2" fill="hold" nodeType="withEffect">
                                  <p:stCondLst>
                                    <p:cond delay="500"/>
                                  </p:stCondLst>
                                  <p:childTnLst>
                                    <p:animClr clrSpc="rgb" dir="cw">
                                      <p:cBhvr>
                                        <p:cTn id="60" dur="10" fill="hold"/>
                                        <p:tgtEl>
                                          <p:spTgt spid="17"/>
                                        </p:tgtEl>
                                        <p:attrNameLst>
                                          <p:attrName>fillcolor</p:attrName>
                                        </p:attrNameLst>
                                      </p:cBhvr>
                                      <p:to>
                                        <a:srgbClr val="FFFFFF"/>
                                      </p:to>
                                    </p:animClr>
                                    <p:set>
                                      <p:cBhvr>
                                        <p:cTn id="61" dur="10" fill="hold"/>
                                        <p:tgtEl>
                                          <p:spTgt spid="17"/>
                                        </p:tgtEl>
                                        <p:attrNameLst>
                                          <p:attrName>fill.type</p:attrName>
                                        </p:attrNameLst>
                                      </p:cBhvr>
                                      <p:to>
                                        <p:strVal val="solid"/>
                                      </p:to>
                                    </p:set>
                                    <p:set>
                                      <p:cBhvr>
                                        <p:cTn id="62" dur="10" fill="hold"/>
                                        <p:tgtEl>
                                          <p:spTgt spid="17"/>
                                        </p:tgtEl>
                                        <p:attrNameLst>
                                          <p:attrName>fill.on</p:attrName>
                                        </p:attrNameLst>
                                      </p:cBhvr>
                                      <p:to>
                                        <p:strVal val="true"/>
                                      </p:to>
                                    </p:set>
                                  </p:childTnLst>
                                </p:cTn>
                              </p:par>
                              <p:par>
                                <p:cTn id="63" presetID="1" presetClass="entr" presetSubtype="0" fill="hold" grpId="9" nodeType="withEffect">
                                  <p:stCondLst>
                                    <p:cond delay="1000"/>
                                  </p:stCondLst>
                                  <p:childTnLst>
                                    <p:set>
                                      <p:cBhvr>
                                        <p:cTn id="64" dur="1" fill="hold">
                                          <p:stCondLst>
                                            <p:cond delay="0"/>
                                          </p:stCondLst>
                                        </p:cTn>
                                        <p:tgtEl>
                                          <p:spTgt spid="22"/>
                                        </p:tgtEl>
                                        <p:attrNameLst>
                                          <p:attrName>style.visibility</p:attrName>
                                        </p:attrNameLst>
                                      </p:cBhvr>
                                      <p:to>
                                        <p:strVal val="visible"/>
                                      </p:to>
                                    </p:set>
                                  </p:childTnLst>
                                </p:cTn>
                              </p:par>
                              <p:par>
                                <p:cTn id="65" presetID="1" presetClass="exit" presetSubtype="0" fill="hold" grpId="3" nodeType="withEffect">
                                  <p:stCondLst>
                                    <p:cond delay="1000"/>
                                  </p:stCondLst>
                                  <p:childTnLst>
                                    <p:set>
                                      <p:cBhvr>
                                        <p:cTn id="66" dur="1" fill="hold">
                                          <p:stCondLst>
                                            <p:cond delay="0"/>
                                          </p:stCondLst>
                                        </p:cTn>
                                        <p:tgtEl>
                                          <p:spTgt spid="21"/>
                                        </p:tgtEl>
                                        <p:attrNameLst>
                                          <p:attrName>style.visibility</p:attrName>
                                        </p:attrNameLst>
                                      </p:cBhvr>
                                      <p:to>
                                        <p:strVal val="hidden"/>
                                      </p:to>
                                    </p:set>
                                  </p:childTnLst>
                                </p:cTn>
                              </p:par>
                              <p:par>
                                <p:cTn id="67" presetID="7" presetClass="emph" presetSubtype="2" fill="hold" nodeType="withEffect">
                                  <p:stCondLst>
                                    <p:cond delay="1000"/>
                                  </p:stCondLst>
                                  <p:childTnLst>
                                    <p:animClr clrSpc="rgb" dir="cw">
                                      <p:cBhvr>
                                        <p:cTn id="68" dur="10" fill="hold"/>
                                        <p:tgtEl>
                                          <p:spTgt spid="11"/>
                                        </p:tgtEl>
                                        <p:attrNameLst>
                                          <p:attrName>stroke.color</p:attrName>
                                        </p:attrNameLst>
                                      </p:cBhvr>
                                      <p:to>
                                        <a:srgbClr val="FF0000"/>
                                      </p:to>
                                    </p:animClr>
                                    <p:set>
                                      <p:cBhvr>
                                        <p:cTn id="69" dur="10" fill="hold"/>
                                        <p:tgtEl>
                                          <p:spTgt spid="11"/>
                                        </p:tgtEl>
                                        <p:attrNameLst>
                                          <p:attrName>stroke.on</p:attrName>
                                        </p:attrNameLst>
                                      </p:cBhvr>
                                      <p:to>
                                        <p:strVal val="true"/>
                                      </p:to>
                                    </p:set>
                                  </p:childTnLst>
                                </p:cTn>
                              </p:par>
                              <p:par>
                                <p:cTn id="70" presetID="1" presetClass="emph" presetSubtype="2" fill="hold" nodeType="withEffect">
                                  <p:stCondLst>
                                    <p:cond delay="1000"/>
                                  </p:stCondLst>
                                  <p:childTnLst>
                                    <p:animClr clrSpc="rgb" dir="cw">
                                      <p:cBhvr>
                                        <p:cTn id="71" dur="10" fill="hold"/>
                                        <p:tgtEl>
                                          <p:spTgt spid="17"/>
                                        </p:tgtEl>
                                        <p:attrNameLst>
                                          <p:attrName>fillcolor</p:attrName>
                                        </p:attrNameLst>
                                      </p:cBhvr>
                                      <p:to>
                                        <a:srgbClr val="FF0000"/>
                                      </p:to>
                                    </p:animClr>
                                    <p:set>
                                      <p:cBhvr>
                                        <p:cTn id="72" dur="10" fill="hold"/>
                                        <p:tgtEl>
                                          <p:spTgt spid="17"/>
                                        </p:tgtEl>
                                        <p:attrNameLst>
                                          <p:attrName>fill.type</p:attrName>
                                        </p:attrNameLst>
                                      </p:cBhvr>
                                      <p:to>
                                        <p:strVal val="solid"/>
                                      </p:to>
                                    </p:set>
                                    <p:set>
                                      <p:cBhvr>
                                        <p:cTn id="73" dur="10" fill="hold"/>
                                        <p:tgtEl>
                                          <p:spTgt spid="17"/>
                                        </p:tgtEl>
                                        <p:attrNameLst>
                                          <p:attrName>fill.on</p:attrName>
                                        </p:attrNameLst>
                                      </p:cBhvr>
                                      <p:to>
                                        <p:strVal val="true"/>
                                      </p:to>
                                    </p:set>
                                  </p:childTnLst>
                                </p:cTn>
                              </p:par>
                              <p:par>
                                <p:cTn id="74" presetID="1" presetClass="exit" presetSubtype="0" fill="hold" grpId="4" nodeType="withEffect">
                                  <p:stCondLst>
                                    <p:cond delay="1500"/>
                                  </p:stCondLst>
                                  <p:childTnLst>
                                    <p:set>
                                      <p:cBhvr>
                                        <p:cTn id="75" dur="1" fill="hold">
                                          <p:stCondLst>
                                            <p:cond delay="0"/>
                                          </p:stCondLst>
                                        </p:cTn>
                                        <p:tgtEl>
                                          <p:spTgt spid="22"/>
                                        </p:tgtEl>
                                        <p:attrNameLst>
                                          <p:attrName>style.visibility</p:attrName>
                                        </p:attrNameLst>
                                      </p:cBhvr>
                                      <p:to>
                                        <p:strVal val="hidden"/>
                                      </p:to>
                                    </p:set>
                                  </p:childTnLst>
                                </p:cTn>
                              </p:par>
                              <p:par>
                                <p:cTn id="76" presetID="1" presetClass="entr" presetSubtype="0" fill="hold" grpId="4" nodeType="withEffect">
                                  <p:stCondLst>
                                    <p:cond delay="1500"/>
                                  </p:stCondLst>
                                  <p:childTnLst>
                                    <p:set>
                                      <p:cBhvr>
                                        <p:cTn id="77" dur="1" fill="hold">
                                          <p:stCondLst>
                                            <p:cond delay="0"/>
                                          </p:stCondLst>
                                        </p:cTn>
                                        <p:tgtEl>
                                          <p:spTgt spid="21"/>
                                        </p:tgtEl>
                                        <p:attrNameLst>
                                          <p:attrName>style.visibility</p:attrName>
                                        </p:attrNameLst>
                                      </p:cBhvr>
                                      <p:to>
                                        <p:strVal val="visible"/>
                                      </p:to>
                                    </p:set>
                                  </p:childTnLst>
                                </p:cTn>
                              </p:par>
                              <p:par>
                                <p:cTn id="78" presetID="7" presetClass="emph" presetSubtype="2" fill="hold" nodeType="withEffect">
                                  <p:stCondLst>
                                    <p:cond delay="1500"/>
                                  </p:stCondLst>
                                  <p:childTnLst>
                                    <p:animClr clrSpc="rgb" dir="cw">
                                      <p:cBhvr>
                                        <p:cTn id="79" dur="10" fill="hold"/>
                                        <p:tgtEl>
                                          <p:spTgt spid="11"/>
                                        </p:tgtEl>
                                        <p:attrNameLst>
                                          <p:attrName>stroke.color</p:attrName>
                                        </p:attrNameLst>
                                      </p:cBhvr>
                                      <p:to>
                                        <a:srgbClr val="595959"/>
                                      </p:to>
                                    </p:animClr>
                                    <p:set>
                                      <p:cBhvr>
                                        <p:cTn id="80" dur="10" fill="hold"/>
                                        <p:tgtEl>
                                          <p:spTgt spid="11"/>
                                        </p:tgtEl>
                                        <p:attrNameLst>
                                          <p:attrName>stroke.on</p:attrName>
                                        </p:attrNameLst>
                                      </p:cBhvr>
                                      <p:to>
                                        <p:strVal val="true"/>
                                      </p:to>
                                    </p:set>
                                  </p:childTnLst>
                                </p:cTn>
                              </p:par>
                              <p:par>
                                <p:cTn id="81" presetID="1" presetClass="emph" presetSubtype="2" fill="hold" nodeType="withEffect">
                                  <p:stCondLst>
                                    <p:cond delay="1500"/>
                                  </p:stCondLst>
                                  <p:childTnLst>
                                    <p:animClr clrSpc="rgb" dir="cw">
                                      <p:cBhvr>
                                        <p:cTn id="82" dur="10" fill="hold"/>
                                        <p:tgtEl>
                                          <p:spTgt spid="17"/>
                                        </p:tgtEl>
                                        <p:attrNameLst>
                                          <p:attrName>fillcolor</p:attrName>
                                        </p:attrNameLst>
                                      </p:cBhvr>
                                      <p:to>
                                        <a:srgbClr val="FFFFFF"/>
                                      </p:to>
                                    </p:animClr>
                                    <p:set>
                                      <p:cBhvr>
                                        <p:cTn id="83" dur="10" fill="hold"/>
                                        <p:tgtEl>
                                          <p:spTgt spid="17"/>
                                        </p:tgtEl>
                                        <p:attrNameLst>
                                          <p:attrName>fill.type</p:attrName>
                                        </p:attrNameLst>
                                      </p:cBhvr>
                                      <p:to>
                                        <p:strVal val="solid"/>
                                      </p:to>
                                    </p:set>
                                    <p:set>
                                      <p:cBhvr>
                                        <p:cTn id="84" dur="10" fill="hold"/>
                                        <p:tgtEl>
                                          <p:spTgt spid="17"/>
                                        </p:tgtEl>
                                        <p:attrNameLst>
                                          <p:attrName>fill.on</p:attrName>
                                        </p:attrNameLst>
                                      </p:cBhvr>
                                      <p:to>
                                        <p:strVal val="true"/>
                                      </p:to>
                                    </p:set>
                                  </p:childTnLst>
                                </p:cTn>
                              </p:par>
                              <p:par>
                                <p:cTn id="85" presetID="1" presetClass="entr" presetSubtype="0" fill="hold" grpId="5" nodeType="withEffect">
                                  <p:stCondLst>
                                    <p:cond delay="2000"/>
                                  </p:stCondLst>
                                  <p:childTnLst>
                                    <p:set>
                                      <p:cBhvr>
                                        <p:cTn id="86" dur="1" fill="hold">
                                          <p:stCondLst>
                                            <p:cond delay="0"/>
                                          </p:stCondLst>
                                        </p:cTn>
                                        <p:tgtEl>
                                          <p:spTgt spid="22"/>
                                        </p:tgtEl>
                                        <p:attrNameLst>
                                          <p:attrName>style.visibility</p:attrName>
                                        </p:attrNameLst>
                                      </p:cBhvr>
                                      <p:to>
                                        <p:strVal val="visible"/>
                                      </p:to>
                                    </p:set>
                                  </p:childTnLst>
                                </p:cTn>
                              </p:par>
                              <p:par>
                                <p:cTn id="87" presetID="1" presetClass="exit" presetSubtype="0" fill="hold" grpId="5" nodeType="withEffect">
                                  <p:stCondLst>
                                    <p:cond delay="2000"/>
                                  </p:stCondLst>
                                  <p:childTnLst>
                                    <p:set>
                                      <p:cBhvr>
                                        <p:cTn id="88" dur="1" fill="hold">
                                          <p:stCondLst>
                                            <p:cond delay="0"/>
                                          </p:stCondLst>
                                        </p:cTn>
                                        <p:tgtEl>
                                          <p:spTgt spid="21"/>
                                        </p:tgtEl>
                                        <p:attrNameLst>
                                          <p:attrName>style.visibility</p:attrName>
                                        </p:attrNameLst>
                                      </p:cBhvr>
                                      <p:to>
                                        <p:strVal val="hidden"/>
                                      </p:to>
                                    </p:set>
                                  </p:childTnLst>
                                </p:cTn>
                              </p:par>
                              <p:par>
                                <p:cTn id="89" presetID="7" presetClass="emph" presetSubtype="2" fill="hold" nodeType="withEffect">
                                  <p:stCondLst>
                                    <p:cond delay="2000"/>
                                  </p:stCondLst>
                                  <p:childTnLst>
                                    <p:animClr clrSpc="rgb" dir="cw">
                                      <p:cBhvr>
                                        <p:cTn id="90" dur="10" fill="hold"/>
                                        <p:tgtEl>
                                          <p:spTgt spid="11"/>
                                        </p:tgtEl>
                                        <p:attrNameLst>
                                          <p:attrName>stroke.color</p:attrName>
                                        </p:attrNameLst>
                                      </p:cBhvr>
                                      <p:to>
                                        <a:srgbClr val="FF0000"/>
                                      </p:to>
                                    </p:animClr>
                                    <p:set>
                                      <p:cBhvr>
                                        <p:cTn id="91" dur="10" fill="hold"/>
                                        <p:tgtEl>
                                          <p:spTgt spid="11"/>
                                        </p:tgtEl>
                                        <p:attrNameLst>
                                          <p:attrName>stroke.on</p:attrName>
                                        </p:attrNameLst>
                                      </p:cBhvr>
                                      <p:to>
                                        <p:strVal val="true"/>
                                      </p:to>
                                    </p:set>
                                  </p:childTnLst>
                                </p:cTn>
                              </p:par>
                              <p:par>
                                <p:cTn id="92" presetID="1" presetClass="emph" presetSubtype="2" fill="hold" nodeType="withEffect">
                                  <p:stCondLst>
                                    <p:cond delay="2000"/>
                                  </p:stCondLst>
                                  <p:childTnLst>
                                    <p:animClr clrSpc="rgb" dir="cw">
                                      <p:cBhvr>
                                        <p:cTn id="93" dur="10" fill="hold"/>
                                        <p:tgtEl>
                                          <p:spTgt spid="17"/>
                                        </p:tgtEl>
                                        <p:attrNameLst>
                                          <p:attrName>fillcolor</p:attrName>
                                        </p:attrNameLst>
                                      </p:cBhvr>
                                      <p:to>
                                        <a:srgbClr val="FF0000"/>
                                      </p:to>
                                    </p:animClr>
                                    <p:set>
                                      <p:cBhvr>
                                        <p:cTn id="94" dur="10" fill="hold"/>
                                        <p:tgtEl>
                                          <p:spTgt spid="17"/>
                                        </p:tgtEl>
                                        <p:attrNameLst>
                                          <p:attrName>fill.type</p:attrName>
                                        </p:attrNameLst>
                                      </p:cBhvr>
                                      <p:to>
                                        <p:strVal val="solid"/>
                                      </p:to>
                                    </p:set>
                                    <p:set>
                                      <p:cBhvr>
                                        <p:cTn id="95" dur="10" fill="hold"/>
                                        <p:tgtEl>
                                          <p:spTgt spid="17"/>
                                        </p:tgtEl>
                                        <p:attrNameLst>
                                          <p:attrName>fill.on</p:attrName>
                                        </p:attrNameLst>
                                      </p:cBhvr>
                                      <p:to>
                                        <p:strVal val="true"/>
                                      </p:to>
                                    </p:set>
                                  </p:childTnLst>
                                </p:cTn>
                              </p:par>
                              <p:par>
                                <p:cTn id="96" presetID="1" presetClass="exit" presetSubtype="0" fill="hold" grpId="6" nodeType="withEffect">
                                  <p:stCondLst>
                                    <p:cond delay="2500"/>
                                  </p:stCondLst>
                                  <p:childTnLst>
                                    <p:set>
                                      <p:cBhvr>
                                        <p:cTn id="97" dur="1" fill="hold">
                                          <p:stCondLst>
                                            <p:cond delay="0"/>
                                          </p:stCondLst>
                                        </p:cTn>
                                        <p:tgtEl>
                                          <p:spTgt spid="22"/>
                                        </p:tgtEl>
                                        <p:attrNameLst>
                                          <p:attrName>style.visibility</p:attrName>
                                        </p:attrNameLst>
                                      </p:cBhvr>
                                      <p:to>
                                        <p:strVal val="hidden"/>
                                      </p:to>
                                    </p:set>
                                  </p:childTnLst>
                                </p:cTn>
                              </p:par>
                              <p:par>
                                <p:cTn id="98" presetID="1" presetClass="entr" presetSubtype="0" fill="hold" grpId="6" nodeType="withEffect">
                                  <p:stCondLst>
                                    <p:cond delay="2500"/>
                                  </p:stCondLst>
                                  <p:childTnLst>
                                    <p:set>
                                      <p:cBhvr>
                                        <p:cTn id="99" dur="1" fill="hold">
                                          <p:stCondLst>
                                            <p:cond delay="0"/>
                                          </p:stCondLst>
                                        </p:cTn>
                                        <p:tgtEl>
                                          <p:spTgt spid="21"/>
                                        </p:tgtEl>
                                        <p:attrNameLst>
                                          <p:attrName>style.visibility</p:attrName>
                                        </p:attrNameLst>
                                      </p:cBhvr>
                                      <p:to>
                                        <p:strVal val="visible"/>
                                      </p:to>
                                    </p:set>
                                  </p:childTnLst>
                                </p:cTn>
                              </p:par>
                              <p:par>
                                <p:cTn id="100" presetID="7" presetClass="emph" presetSubtype="2" fill="hold" nodeType="withEffect">
                                  <p:stCondLst>
                                    <p:cond delay="2500"/>
                                  </p:stCondLst>
                                  <p:childTnLst>
                                    <p:animClr clrSpc="rgb" dir="cw">
                                      <p:cBhvr>
                                        <p:cTn id="101" dur="10" fill="hold"/>
                                        <p:tgtEl>
                                          <p:spTgt spid="11"/>
                                        </p:tgtEl>
                                        <p:attrNameLst>
                                          <p:attrName>stroke.color</p:attrName>
                                        </p:attrNameLst>
                                      </p:cBhvr>
                                      <p:to>
                                        <a:srgbClr val="595959"/>
                                      </p:to>
                                    </p:animClr>
                                    <p:set>
                                      <p:cBhvr>
                                        <p:cTn id="102" dur="10" fill="hold"/>
                                        <p:tgtEl>
                                          <p:spTgt spid="11"/>
                                        </p:tgtEl>
                                        <p:attrNameLst>
                                          <p:attrName>stroke.on</p:attrName>
                                        </p:attrNameLst>
                                      </p:cBhvr>
                                      <p:to>
                                        <p:strVal val="true"/>
                                      </p:to>
                                    </p:set>
                                  </p:childTnLst>
                                </p:cTn>
                              </p:par>
                              <p:par>
                                <p:cTn id="103" presetID="1" presetClass="emph" presetSubtype="2" fill="hold" nodeType="withEffect">
                                  <p:stCondLst>
                                    <p:cond delay="2500"/>
                                  </p:stCondLst>
                                  <p:childTnLst>
                                    <p:animClr clrSpc="rgb" dir="cw">
                                      <p:cBhvr>
                                        <p:cTn id="104" dur="10" fill="hold"/>
                                        <p:tgtEl>
                                          <p:spTgt spid="17"/>
                                        </p:tgtEl>
                                        <p:attrNameLst>
                                          <p:attrName>fillcolor</p:attrName>
                                        </p:attrNameLst>
                                      </p:cBhvr>
                                      <p:to>
                                        <a:srgbClr val="FFFFFF"/>
                                      </p:to>
                                    </p:animClr>
                                    <p:set>
                                      <p:cBhvr>
                                        <p:cTn id="105" dur="10" fill="hold"/>
                                        <p:tgtEl>
                                          <p:spTgt spid="17"/>
                                        </p:tgtEl>
                                        <p:attrNameLst>
                                          <p:attrName>fill.type</p:attrName>
                                        </p:attrNameLst>
                                      </p:cBhvr>
                                      <p:to>
                                        <p:strVal val="solid"/>
                                      </p:to>
                                    </p:set>
                                    <p:set>
                                      <p:cBhvr>
                                        <p:cTn id="106" dur="10" fill="hold"/>
                                        <p:tgtEl>
                                          <p:spTgt spid="17"/>
                                        </p:tgtEl>
                                        <p:attrNameLst>
                                          <p:attrName>fill.on</p:attrName>
                                        </p:attrNameLst>
                                      </p:cBhvr>
                                      <p:to>
                                        <p:strVal val="true"/>
                                      </p:to>
                                    </p:set>
                                  </p:childTnLst>
                                </p:cTn>
                              </p:par>
                              <p:par>
                                <p:cTn id="107" presetID="1" presetClass="entr" presetSubtype="0" fill="hold" grpId="7" nodeType="withEffect">
                                  <p:stCondLst>
                                    <p:cond delay="3000"/>
                                  </p:stCondLst>
                                  <p:childTnLst>
                                    <p:set>
                                      <p:cBhvr>
                                        <p:cTn id="108" dur="1" fill="hold">
                                          <p:stCondLst>
                                            <p:cond delay="0"/>
                                          </p:stCondLst>
                                        </p:cTn>
                                        <p:tgtEl>
                                          <p:spTgt spid="22"/>
                                        </p:tgtEl>
                                        <p:attrNameLst>
                                          <p:attrName>style.visibility</p:attrName>
                                        </p:attrNameLst>
                                      </p:cBhvr>
                                      <p:to>
                                        <p:strVal val="visible"/>
                                      </p:to>
                                    </p:set>
                                  </p:childTnLst>
                                </p:cTn>
                              </p:par>
                              <p:par>
                                <p:cTn id="109" presetID="1" presetClass="exit" presetSubtype="0" fill="hold" grpId="7" nodeType="withEffect">
                                  <p:stCondLst>
                                    <p:cond delay="3000"/>
                                  </p:stCondLst>
                                  <p:childTnLst>
                                    <p:set>
                                      <p:cBhvr>
                                        <p:cTn id="110" dur="1" fill="hold">
                                          <p:stCondLst>
                                            <p:cond delay="0"/>
                                          </p:stCondLst>
                                        </p:cTn>
                                        <p:tgtEl>
                                          <p:spTgt spid="21"/>
                                        </p:tgtEl>
                                        <p:attrNameLst>
                                          <p:attrName>style.visibility</p:attrName>
                                        </p:attrNameLst>
                                      </p:cBhvr>
                                      <p:to>
                                        <p:strVal val="hidden"/>
                                      </p:to>
                                    </p:set>
                                  </p:childTnLst>
                                </p:cTn>
                              </p:par>
                              <p:par>
                                <p:cTn id="111" presetID="7" presetClass="emph" presetSubtype="2" fill="hold" nodeType="withEffect">
                                  <p:stCondLst>
                                    <p:cond delay="3000"/>
                                  </p:stCondLst>
                                  <p:childTnLst>
                                    <p:animClr clrSpc="rgb" dir="cw">
                                      <p:cBhvr>
                                        <p:cTn id="112" dur="10" fill="hold"/>
                                        <p:tgtEl>
                                          <p:spTgt spid="11"/>
                                        </p:tgtEl>
                                        <p:attrNameLst>
                                          <p:attrName>stroke.color</p:attrName>
                                        </p:attrNameLst>
                                      </p:cBhvr>
                                      <p:to>
                                        <a:srgbClr val="FF0000"/>
                                      </p:to>
                                    </p:animClr>
                                    <p:set>
                                      <p:cBhvr>
                                        <p:cTn id="113" dur="10" fill="hold"/>
                                        <p:tgtEl>
                                          <p:spTgt spid="11"/>
                                        </p:tgtEl>
                                        <p:attrNameLst>
                                          <p:attrName>stroke.on</p:attrName>
                                        </p:attrNameLst>
                                      </p:cBhvr>
                                      <p:to>
                                        <p:strVal val="true"/>
                                      </p:to>
                                    </p:set>
                                  </p:childTnLst>
                                </p:cTn>
                              </p:par>
                              <p:par>
                                <p:cTn id="114" presetID="1" presetClass="emph" presetSubtype="2" fill="hold" nodeType="withEffect">
                                  <p:stCondLst>
                                    <p:cond delay="3000"/>
                                  </p:stCondLst>
                                  <p:childTnLst>
                                    <p:animClr clrSpc="rgb" dir="cw">
                                      <p:cBhvr>
                                        <p:cTn id="115" dur="10" fill="hold"/>
                                        <p:tgtEl>
                                          <p:spTgt spid="17"/>
                                        </p:tgtEl>
                                        <p:attrNameLst>
                                          <p:attrName>fillcolor</p:attrName>
                                        </p:attrNameLst>
                                      </p:cBhvr>
                                      <p:to>
                                        <a:srgbClr val="FF0000"/>
                                      </p:to>
                                    </p:animClr>
                                    <p:set>
                                      <p:cBhvr>
                                        <p:cTn id="116" dur="10" fill="hold"/>
                                        <p:tgtEl>
                                          <p:spTgt spid="17"/>
                                        </p:tgtEl>
                                        <p:attrNameLst>
                                          <p:attrName>fill.type</p:attrName>
                                        </p:attrNameLst>
                                      </p:cBhvr>
                                      <p:to>
                                        <p:strVal val="solid"/>
                                      </p:to>
                                    </p:set>
                                    <p:set>
                                      <p:cBhvr>
                                        <p:cTn id="117" dur="10" fill="hold"/>
                                        <p:tgtEl>
                                          <p:spTgt spid="17"/>
                                        </p:tgtEl>
                                        <p:attrNameLst>
                                          <p:attrName>fill.on</p:attrName>
                                        </p:attrNameLst>
                                      </p:cBhvr>
                                      <p:to>
                                        <p:strVal val="true"/>
                                      </p:to>
                                    </p:set>
                                  </p:childTnLst>
                                </p:cTn>
                              </p:par>
                              <p:par>
                                <p:cTn id="118" presetID="1" presetClass="exit" presetSubtype="0" fill="hold" grpId="8" nodeType="withEffect">
                                  <p:stCondLst>
                                    <p:cond delay="3500"/>
                                  </p:stCondLst>
                                  <p:childTnLst>
                                    <p:set>
                                      <p:cBhvr>
                                        <p:cTn id="119" dur="1" fill="hold">
                                          <p:stCondLst>
                                            <p:cond delay="0"/>
                                          </p:stCondLst>
                                        </p:cTn>
                                        <p:tgtEl>
                                          <p:spTgt spid="22"/>
                                        </p:tgtEl>
                                        <p:attrNameLst>
                                          <p:attrName>style.visibility</p:attrName>
                                        </p:attrNameLst>
                                      </p:cBhvr>
                                      <p:to>
                                        <p:strVal val="hidden"/>
                                      </p:to>
                                    </p:set>
                                  </p:childTnLst>
                                </p:cTn>
                              </p:par>
                              <p:par>
                                <p:cTn id="120" presetID="1" presetClass="entr" presetSubtype="0" fill="hold" grpId="8" nodeType="withEffect">
                                  <p:stCondLst>
                                    <p:cond delay="3500"/>
                                  </p:stCondLst>
                                  <p:childTnLst>
                                    <p:set>
                                      <p:cBhvr>
                                        <p:cTn id="121" dur="1" fill="hold">
                                          <p:stCondLst>
                                            <p:cond delay="0"/>
                                          </p:stCondLst>
                                        </p:cTn>
                                        <p:tgtEl>
                                          <p:spTgt spid="21"/>
                                        </p:tgtEl>
                                        <p:attrNameLst>
                                          <p:attrName>style.visibility</p:attrName>
                                        </p:attrNameLst>
                                      </p:cBhvr>
                                      <p:to>
                                        <p:strVal val="visible"/>
                                      </p:to>
                                    </p:set>
                                  </p:childTnLst>
                                </p:cTn>
                              </p:par>
                              <p:par>
                                <p:cTn id="122" presetID="7" presetClass="emph" presetSubtype="2" fill="hold" nodeType="withEffect">
                                  <p:stCondLst>
                                    <p:cond delay="3500"/>
                                  </p:stCondLst>
                                  <p:childTnLst>
                                    <p:animClr clrSpc="rgb" dir="cw">
                                      <p:cBhvr>
                                        <p:cTn id="123" dur="10" fill="hold"/>
                                        <p:tgtEl>
                                          <p:spTgt spid="11"/>
                                        </p:tgtEl>
                                        <p:attrNameLst>
                                          <p:attrName>stroke.color</p:attrName>
                                        </p:attrNameLst>
                                      </p:cBhvr>
                                      <p:to>
                                        <a:srgbClr val="595959"/>
                                      </p:to>
                                    </p:animClr>
                                    <p:set>
                                      <p:cBhvr>
                                        <p:cTn id="124" dur="10" fill="hold"/>
                                        <p:tgtEl>
                                          <p:spTgt spid="11"/>
                                        </p:tgtEl>
                                        <p:attrNameLst>
                                          <p:attrName>stroke.on</p:attrName>
                                        </p:attrNameLst>
                                      </p:cBhvr>
                                      <p:to>
                                        <p:strVal val="true"/>
                                      </p:to>
                                    </p:set>
                                  </p:childTnLst>
                                </p:cTn>
                              </p:par>
                              <p:par>
                                <p:cTn id="125" presetID="1" presetClass="emph" presetSubtype="2" fill="hold" nodeType="withEffect">
                                  <p:stCondLst>
                                    <p:cond delay="3500"/>
                                  </p:stCondLst>
                                  <p:childTnLst>
                                    <p:animClr clrSpc="rgb" dir="cw">
                                      <p:cBhvr>
                                        <p:cTn id="126" dur="10" fill="hold"/>
                                        <p:tgtEl>
                                          <p:spTgt spid="17"/>
                                        </p:tgtEl>
                                        <p:attrNameLst>
                                          <p:attrName>fillcolor</p:attrName>
                                        </p:attrNameLst>
                                      </p:cBhvr>
                                      <p:to>
                                        <a:srgbClr val="FFFFFF"/>
                                      </p:to>
                                    </p:animClr>
                                    <p:set>
                                      <p:cBhvr>
                                        <p:cTn id="127" dur="10" fill="hold"/>
                                        <p:tgtEl>
                                          <p:spTgt spid="17"/>
                                        </p:tgtEl>
                                        <p:attrNameLst>
                                          <p:attrName>fill.type</p:attrName>
                                        </p:attrNameLst>
                                      </p:cBhvr>
                                      <p:to>
                                        <p:strVal val="solid"/>
                                      </p:to>
                                    </p:set>
                                    <p:set>
                                      <p:cBhvr>
                                        <p:cTn id="128" dur="10" fill="hold"/>
                                        <p:tgtEl>
                                          <p:spTgt spid="17"/>
                                        </p:tgtEl>
                                        <p:attrNameLst>
                                          <p:attrName>fill.on</p:attrName>
                                        </p:attrNameLst>
                                      </p:cBhvr>
                                      <p:to>
                                        <p:strVal val="true"/>
                                      </p:to>
                                    </p:set>
                                  </p:childTnLst>
                                </p:cTn>
                              </p:par>
                              <p:par>
                                <p:cTn id="129" presetID="1" presetClass="entr" presetSubtype="0" fill="hold" grpId="10" nodeType="withEffect">
                                  <p:stCondLst>
                                    <p:cond delay="4000"/>
                                  </p:stCondLst>
                                  <p:childTnLst>
                                    <p:set>
                                      <p:cBhvr>
                                        <p:cTn id="130" dur="1" fill="hold">
                                          <p:stCondLst>
                                            <p:cond delay="0"/>
                                          </p:stCondLst>
                                        </p:cTn>
                                        <p:tgtEl>
                                          <p:spTgt spid="22"/>
                                        </p:tgtEl>
                                        <p:attrNameLst>
                                          <p:attrName>style.visibility</p:attrName>
                                        </p:attrNameLst>
                                      </p:cBhvr>
                                      <p:to>
                                        <p:strVal val="visible"/>
                                      </p:to>
                                    </p:set>
                                  </p:childTnLst>
                                </p:cTn>
                              </p:par>
                              <p:par>
                                <p:cTn id="131" presetID="1" presetClass="exit" presetSubtype="0" fill="hold" grpId="9" nodeType="withEffect">
                                  <p:stCondLst>
                                    <p:cond delay="4000"/>
                                  </p:stCondLst>
                                  <p:childTnLst>
                                    <p:set>
                                      <p:cBhvr>
                                        <p:cTn id="132" dur="1" fill="hold">
                                          <p:stCondLst>
                                            <p:cond delay="0"/>
                                          </p:stCondLst>
                                        </p:cTn>
                                        <p:tgtEl>
                                          <p:spTgt spid="21"/>
                                        </p:tgtEl>
                                        <p:attrNameLst>
                                          <p:attrName>style.visibility</p:attrName>
                                        </p:attrNameLst>
                                      </p:cBhvr>
                                      <p:to>
                                        <p:strVal val="hidden"/>
                                      </p:to>
                                    </p:set>
                                  </p:childTnLst>
                                </p:cTn>
                              </p:par>
                              <p:par>
                                <p:cTn id="133" presetID="7" presetClass="emph" presetSubtype="2" fill="hold" nodeType="withEffect">
                                  <p:stCondLst>
                                    <p:cond delay="4000"/>
                                  </p:stCondLst>
                                  <p:childTnLst>
                                    <p:animClr clrSpc="rgb" dir="cw">
                                      <p:cBhvr>
                                        <p:cTn id="134" dur="10" fill="hold"/>
                                        <p:tgtEl>
                                          <p:spTgt spid="11"/>
                                        </p:tgtEl>
                                        <p:attrNameLst>
                                          <p:attrName>stroke.color</p:attrName>
                                        </p:attrNameLst>
                                      </p:cBhvr>
                                      <p:to>
                                        <a:srgbClr val="FF0000"/>
                                      </p:to>
                                    </p:animClr>
                                    <p:set>
                                      <p:cBhvr>
                                        <p:cTn id="135" dur="10" fill="hold"/>
                                        <p:tgtEl>
                                          <p:spTgt spid="11"/>
                                        </p:tgtEl>
                                        <p:attrNameLst>
                                          <p:attrName>stroke.on</p:attrName>
                                        </p:attrNameLst>
                                      </p:cBhvr>
                                      <p:to>
                                        <p:strVal val="true"/>
                                      </p:to>
                                    </p:set>
                                  </p:childTnLst>
                                </p:cTn>
                              </p:par>
                              <p:par>
                                <p:cTn id="136" presetID="1" presetClass="emph" presetSubtype="2" fill="hold" nodeType="withEffect">
                                  <p:stCondLst>
                                    <p:cond delay="4000"/>
                                  </p:stCondLst>
                                  <p:childTnLst>
                                    <p:animClr clrSpc="rgb" dir="cw">
                                      <p:cBhvr>
                                        <p:cTn id="137" dur="10" fill="hold"/>
                                        <p:tgtEl>
                                          <p:spTgt spid="17"/>
                                        </p:tgtEl>
                                        <p:attrNameLst>
                                          <p:attrName>fillcolor</p:attrName>
                                        </p:attrNameLst>
                                      </p:cBhvr>
                                      <p:to>
                                        <a:srgbClr val="FF0000"/>
                                      </p:to>
                                    </p:animClr>
                                    <p:set>
                                      <p:cBhvr>
                                        <p:cTn id="138" dur="10" fill="hold"/>
                                        <p:tgtEl>
                                          <p:spTgt spid="17"/>
                                        </p:tgtEl>
                                        <p:attrNameLst>
                                          <p:attrName>fill.type</p:attrName>
                                        </p:attrNameLst>
                                      </p:cBhvr>
                                      <p:to>
                                        <p:strVal val="solid"/>
                                      </p:to>
                                    </p:set>
                                    <p:set>
                                      <p:cBhvr>
                                        <p:cTn id="139" dur="10" fill="hold"/>
                                        <p:tgtEl>
                                          <p:spTgt spid="17"/>
                                        </p:tgtEl>
                                        <p:attrNameLst>
                                          <p:attrName>fill.on</p:attrName>
                                        </p:attrNameLst>
                                      </p:cBhvr>
                                      <p:to>
                                        <p:strVal val="true"/>
                                      </p:to>
                                    </p:set>
                                  </p:childTnLst>
                                </p:cTn>
                              </p:par>
                              <p:par>
                                <p:cTn id="140" presetID="1" presetClass="exit" presetSubtype="0" fill="hold" grpId="11" nodeType="withEffect">
                                  <p:stCondLst>
                                    <p:cond delay="4500"/>
                                  </p:stCondLst>
                                  <p:childTnLst>
                                    <p:set>
                                      <p:cBhvr>
                                        <p:cTn id="141" dur="1" fill="hold">
                                          <p:stCondLst>
                                            <p:cond delay="0"/>
                                          </p:stCondLst>
                                        </p:cTn>
                                        <p:tgtEl>
                                          <p:spTgt spid="22"/>
                                        </p:tgtEl>
                                        <p:attrNameLst>
                                          <p:attrName>style.visibility</p:attrName>
                                        </p:attrNameLst>
                                      </p:cBhvr>
                                      <p:to>
                                        <p:strVal val="hidden"/>
                                      </p:to>
                                    </p:set>
                                  </p:childTnLst>
                                </p:cTn>
                              </p:par>
                              <p:par>
                                <p:cTn id="142" presetID="1" presetClass="entr" presetSubtype="0" fill="hold" grpId="10" nodeType="withEffect">
                                  <p:stCondLst>
                                    <p:cond delay="4500"/>
                                  </p:stCondLst>
                                  <p:childTnLst>
                                    <p:set>
                                      <p:cBhvr>
                                        <p:cTn id="143" dur="1" fill="hold">
                                          <p:stCondLst>
                                            <p:cond delay="0"/>
                                          </p:stCondLst>
                                        </p:cTn>
                                        <p:tgtEl>
                                          <p:spTgt spid="21"/>
                                        </p:tgtEl>
                                        <p:attrNameLst>
                                          <p:attrName>style.visibility</p:attrName>
                                        </p:attrNameLst>
                                      </p:cBhvr>
                                      <p:to>
                                        <p:strVal val="visible"/>
                                      </p:to>
                                    </p:set>
                                  </p:childTnLst>
                                </p:cTn>
                              </p:par>
                              <p:par>
                                <p:cTn id="144" presetID="7" presetClass="emph" presetSubtype="2" fill="hold" nodeType="withEffect">
                                  <p:stCondLst>
                                    <p:cond delay="4500"/>
                                  </p:stCondLst>
                                  <p:childTnLst>
                                    <p:animClr clrSpc="rgb" dir="cw">
                                      <p:cBhvr>
                                        <p:cTn id="145" dur="10" fill="hold"/>
                                        <p:tgtEl>
                                          <p:spTgt spid="11"/>
                                        </p:tgtEl>
                                        <p:attrNameLst>
                                          <p:attrName>stroke.color</p:attrName>
                                        </p:attrNameLst>
                                      </p:cBhvr>
                                      <p:to>
                                        <a:srgbClr val="FF0000"/>
                                      </p:to>
                                    </p:animClr>
                                    <p:set>
                                      <p:cBhvr>
                                        <p:cTn id="146" dur="10" fill="hold"/>
                                        <p:tgtEl>
                                          <p:spTgt spid="11"/>
                                        </p:tgtEl>
                                        <p:attrNameLst>
                                          <p:attrName>stroke.on</p:attrName>
                                        </p:attrNameLst>
                                      </p:cBhvr>
                                      <p:to>
                                        <p:strVal val="true"/>
                                      </p:to>
                                    </p:set>
                                  </p:childTnLst>
                                </p:cTn>
                              </p:par>
                              <p:par>
                                <p:cTn id="147" presetID="1" presetClass="emph" presetSubtype="2" fill="hold" nodeType="withEffect">
                                  <p:stCondLst>
                                    <p:cond delay="4500"/>
                                  </p:stCondLst>
                                  <p:childTnLst>
                                    <p:animClr clrSpc="rgb" dir="cw">
                                      <p:cBhvr>
                                        <p:cTn id="148" dur="10" fill="hold"/>
                                        <p:tgtEl>
                                          <p:spTgt spid="17"/>
                                        </p:tgtEl>
                                        <p:attrNameLst>
                                          <p:attrName>fillcolor</p:attrName>
                                        </p:attrNameLst>
                                      </p:cBhvr>
                                      <p:to>
                                        <a:srgbClr val="FFFFFF"/>
                                      </p:to>
                                    </p:animClr>
                                    <p:set>
                                      <p:cBhvr>
                                        <p:cTn id="149" dur="10" fill="hold"/>
                                        <p:tgtEl>
                                          <p:spTgt spid="17"/>
                                        </p:tgtEl>
                                        <p:attrNameLst>
                                          <p:attrName>fill.type</p:attrName>
                                        </p:attrNameLst>
                                      </p:cBhvr>
                                      <p:to>
                                        <p:strVal val="solid"/>
                                      </p:to>
                                    </p:set>
                                    <p:set>
                                      <p:cBhvr>
                                        <p:cTn id="150" dur="10" fill="hold"/>
                                        <p:tgtEl>
                                          <p:spTgt spid="17"/>
                                        </p:tgtEl>
                                        <p:attrNameLst>
                                          <p:attrName>fill.on</p:attrName>
                                        </p:attrNameLst>
                                      </p:cBhvr>
                                      <p:to>
                                        <p:strVal val="true"/>
                                      </p:to>
                                    </p:set>
                                  </p:childTnLst>
                                </p:cTn>
                              </p:par>
                              <p:par>
                                <p:cTn id="151" presetID="1" presetClass="entr" presetSubtype="0" fill="hold" grpId="12" nodeType="withEffect">
                                  <p:stCondLst>
                                    <p:cond delay="5000"/>
                                  </p:stCondLst>
                                  <p:childTnLst>
                                    <p:set>
                                      <p:cBhvr>
                                        <p:cTn id="152" dur="1" fill="hold">
                                          <p:stCondLst>
                                            <p:cond delay="0"/>
                                          </p:stCondLst>
                                        </p:cTn>
                                        <p:tgtEl>
                                          <p:spTgt spid="22"/>
                                        </p:tgtEl>
                                        <p:attrNameLst>
                                          <p:attrName>style.visibility</p:attrName>
                                        </p:attrNameLst>
                                      </p:cBhvr>
                                      <p:to>
                                        <p:strVal val="visible"/>
                                      </p:to>
                                    </p:set>
                                  </p:childTnLst>
                                </p:cTn>
                              </p:par>
                              <p:par>
                                <p:cTn id="153" presetID="1" presetClass="exit" presetSubtype="0" fill="hold" grpId="11" nodeType="withEffect">
                                  <p:stCondLst>
                                    <p:cond delay="5000"/>
                                  </p:stCondLst>
                                  <p:childTnLst>
                                    <p:set>
                                      <p:cBhvr>
                                        <p:cTn id="154" dur="1" fill="hold">
                                          <p:stCondLst>
                                            <p:cond delay="0"/>
                                          </p:stCondLst>
                                        </p:cTn>
                                        <p:tgtEl>
                                          <p:spTgt spid="21"/>
                                        </p:tgtEl>
                                        <p:attrNameLst>
                                          <p:attrName>style.visibility</p:attrName>
                                        </p:attrNameLst>
                                      </p:cBhvr>
                                      <p:to>
                                        <p:strVal val="hidden"/>
                                      </p:to>
                                    </p:set>
                                  </p:childTnLst>
                                </p:cTn>
                              </p:par>
                              <p:par>
                                <p:cTn id="155" presetID="7" presetClass="emph" presetSubtype="2" fill="hold" nodeType="withEffect">
                                  <p:stCondLst>
                                    <p:cond delay="5000"/>
                                  </p:stCondLst>
                                  <p:childTnLst>
                                    <p:animClr clrSpc="rgb" dir="cw">
                                      <p:cBhvr>
                                        <p:cTn id="156" dur="10" fill="hold"/>
                                        <p:tgtEl>
                                          <p:spTgt spid="11"/>
                                        </p:tgtEl>
                                        <p:attrNameLst>
                                          <p:attrName>stroke.color</p:attrName>
                                        </p:attrNameLst>
                                      </p:cBhvr>
                                      <p:to>
                                        <a:srgbClr val="FF0000"/>
                                      </p:to>
                                    </p:animClr>
                                    <p:set>
                                      <p:cBhvr>
                                        <p:cTn id="157" dur="10" fill="hold"/>
                                        <p:tgtEl>
                                          <p:spTgt spid="11"/>
                                        </p:tgtEl>
                                        <p:attrNameLst>
                                          <p:attrName>stroke.on</p:attrName>
                                        </p:attrNameLst>
                                      </p:cBhvr>
                                      <p:to>
                                        <p:strVal val="true"/>
                                      </p:to>
                                    </p:set>
                                  </p:childTnLst>
                                </p:cTn>
                              </p:par>
                              <p:par>
                                <p:cTn id="158" presetID="1" presetClass="emph" presetSubtype="2" fill="hold" nodeType="withEffect">
                                  <p:stCondLst>
                                    <p:cond delay="5000"/>
                                  </p:stCondLst>
                                  <p:childTnLst>
                                    <p:animClr clrSpc="rgb" dir="cw">
                                      <p:cBhvr>
                                        <p:cTn id="159" dur="10" fill="hold"/>
                                        <p:tgtEl>
                                          <p:spTgt spid="17"/>
                                        </p:tgtEl>
                                        <p:attrNameLst>
                                          <p:attrName>fillcolor</p:attrName>
                                        </p:attrNameLst>
                                      </p:cBhvr>
                                      <p:to>
                                        <a:srgbClr val="FF0000"/>
                                      </p:to>
                                    </p:animClr>
                                    <p:set>
                                      <p:cBhvr>
                                        <p:cTn id="160" dur="10" fill="hold"/>
                                        <p:tgtEl>
                                          <p:spTgt spid="17"/>
                                        </p:tgtEl>
                                        <p:attrNameLst>
                                          <p:attrName>fill.type</p:attrName>
                                        </p:attrNameLst>
                                      </p:cBhvr>
                                      <p:to>
                                        <p:strVal val="solid"/>
                                      </p:to>
                                    </p:set>
                                    <p:set>
                                      <p:cBhvr>
                                        <p:cTn id="161" dur="10" fill="hold"/>
                                        <p:tgtEl>
                                          <p:spTgt spid="17"/>
                                        </p:tgtEl>
                                        <p:attrNameLst>
                                          <p:attrName>fill.on</p:attrName>
                                        </p:attrNameLst>
                                      </p:cBhvr>
                                      <p:to>
                                        <p:strVal val="true"/>
                                      </p:to>
                                    </p:set>
                                  </p:childTnLst>
                                </p:cTn>
                              </p:par>
                              <p:par>
                                <p:cTn id="162" presetID="10" presetClass="entr" presetSubtype="0" fill="hold" nodeType="withEffect">
                                  <p:stCondLst>
                                    <p:cond delay="1500"/>
                                  </p:stCondLst>
                                  <p:childTnLst>
                                    <p:set>
                                      <p:cBhvr>
                                        <p:cTn id="163" dur="1" fill="hold">
                                          <p:stCondLst>
                                            <p:cond delay="0"/>
                                          </p:stCondLst>
                                        </p:cTn>
                                        <p:tgtEl>
                                          <p:spTgt spid="23"/>
                                        </p:tgtEl>
                                        <p:attrNameLst>
                                          <p:attrName>style.visibility</p:attrName>
                                        </p:attrNameLst>
                                      </p:cBhvr>
                                      <p:to>
                                        <p:strVal val="visible"/>
                                      </p:to>
                                    </p:set>
                                    <p:animEffect transition="in" filter="fade">
                                      <p:cBhvr>
                                        <p:cTn id="164" dur="3000"/>
                                        <p:tgtEl>
                                          <p:spTgt spid="23"/>
                                        </p:tgtEl>
                                      </p:cBhvr>
                                    </p:animEffect>
                                  </p:childTnLst>
                                </p:cTn>
                              </p:par>
                              <p:par>
                                <p:cTn id="165" presetID="10" presetClass="entr" presetSubtype="0" fill="hold" nodeType="withEffect">
                                  <p:stCondLst>
                                    <p:cond delay="2000"/>
                                  </p:stCondLst>
                                  <p:childTnLst>
                                    <p:set>
                                      <p:cBhvr>
                                        <p:cTn id="166" dur="1" fill="hold">
                                          <p:stCondLst>
                                            <p:cond delay="0"/>
                                          </p:stCondLst>
                                        </p:cTn>
                                        <p:tgtEl>
                                          <p:spTgt spid="24"/>
                                        </p:tgtEl>
                                        <p:attrNameLst>
                                          <p:attrName>style.visibility</p:attrName>
                                        </p:attrNameLst>
                                      </p:cBhvr>
                                      <p:to>
                                        <p:strVal val="visible"/>
                                      </p:to>
                                    </p:set>
                                    <p:animEffect transition="in" filter="fade">
                                      <p:cBhvr>
                                        <p:cTn id="167" dur="3000"/>
                                        <p:tgtEl>
                                          <p:spTgt spid="24"/>
                                        </p:tgtEl>
                                      </p:cBhvr>
                                    </p:animEffect>
                                  </p:childTnLst>
                                </p:cTn>
                              </p:par>
                              <p:par>
                                <p:cTn id="168" presetID="10" presetClass="entr" presetSubtype="0" fill="hold" nodeType="withEffect">
                                  <p:stCondLst>
                                    <p:cond delay="2000"/>
                                  </p:stCondLst>
                                  <p:childTnLst>
                                    <p:set>
                                      <p:cBhvr>
                                        <p:cTn id="169" dur="1" fill="hold">
                                          <p:stCondLst>
                                            <p:cond delay="0"/>
                                          </p:stCondLst>
                                        </p:cTn>
                                        <p:tgtEl>
                                          <p:spTgt spid="27"/>
                                        </p:tgtEl>
                                        <p:attrNameLst>
                                          <p:attrName>style.visibility</p:attrName>
                                        </p:attrNameLst>
                                      </p:cBhvr>
                                      <p:to>
                                        <p:strVal val="visible"/>
                                      </p:to>
                                    </p:set>
                                    <p:animEffect transition="in" filter="fade">
                                      <p:cBhvr>
                                        <p:cTn id="170" dur="3000"/>
                                        <p:tgtEl>
                                          <p:spTgt spid="27"/>
                                        </p:tgtEl>
                                      </p:cBhvr>
                                    </p:animEffect>
                                  </p:childTnLst>
                                </p:cTn>
                              </p:par>
                              <p:par>
                                <p:cTn id="171" presetID="10" presetClass="entr" presetSubtype="0" fill="hold" nodeType="withEffect">
                                  <p:stCondLst>
                                    <p:cond delay="2500"/>
                                  </p:stCondLst>
                                  <p:childTnLst>
                                    <p:set>
                                      <p:cBhvr>
                                        <p:cTn id="172" dur="1" fill="hold">
                                          <p:stCondLst>
                                            <p:cond delay="0"/>
                                          </p:stCondLst>
                                        </p:cTn>
                                        <p:tgtEl>
                                          <p:spTgt spid="26"/>
                                        </p:tgtEl>
                                        <p:attrNameLst>
                                          <p:attrName>style.visibility</p:attrName>
                                        </p:attrNameLst>
                                      </p:cBhvr>
                                      <p:to>
                                        <p:strVal val="visible"/>
                                      </p:to>
                                    </p:set>
                                    <p:animEffect transition="in" filter="fade">
                                      <p:cBhvr>
                                        <p:cTn id="173" dur="3000"/>
                                        <p:tgtEl>
                                          <p:spTgt spid="26"/>
                                        </p:tgtEl>
                                      </p:cBhvr>
                                    </p:animEffect>
                                  </p:childTnLst>
                                </p:cTn>
                              </p:par>
                              <p:par>
                                <p:cTn id="174" presetID="10" presetClass="entr" presetSubtype="0" fill="hold" nodeType="withEffect">
                                  <p:stCondLst>
                                    <p:cond delay="2500"/>
                                  </p:stCondLst>
                                  <p:childTnLst>
                                    <p:set>
                                      <p:cBhvr>
                                        <p:cTn id="175" dur="1" fill="hold">
                                          <p:stCondLst>
                                            <p:cond delay="0"/>
                                          </p:stCondLst>
                                        </p:cTn>
                                        <p:tgtEl>
                                          <p:spTgt spid="25"/>
                                        </p:tgtEl>
                                        <p:attrNameLst>
                                          <p:attrName>style.visibility</p:attrName>
                                        </p:attrNameLst>
                                      </p:cBhvr>
                                      <p:to>
                                        <p:strVal val="visible"/>
                                      </p:to>
                                    </p:set>
                                    <p:animEffect transition="in" filter="fade">
                                      <p:cBhvr>
                                        <p:cTn id="176" dur="3000"/>
                                        <p:tgtEl>
                                          <p:spTgt spid="25"/>
                                        </p:tgtEl>
                                      </p:cBhvr>
                                    </p:animEffect>
                                  </p:childTnLst>
                                </p:cTn>
                              </p:par>
                            </p:childTnLst>
                          </p:cTn>
                        </p:par>
                      </p:childTnLst>
                    </p:cTn>
                  </p:par>
                  <p:par>
                    <p:cTn id="177" fill="hold" nodeType="clickPar">
                      <p:stCondLst>
                        <p:cond delay="indefinite"/>
                      </p:stCondLst>
                      <p:childTnLst>
                        <p:par>
                          <p:cTn id="178" fill="hold" nodeType="withGroup">
                            <p:stCondLst>
                              <p:cond delay="0"/>
                            </p:stCondLst>
                            <p:childTnLst>
                              <p:par>
                                <p:cTn id="179" presetID="22" presetClass="entr" presetSubtype="8" fill="hold" grpId="0" nodeType="clickEffect">
                                  <p:stCondLst>
                                    <p:cond delay="0"/>
                                  </p:stCondLst>
                                  <p:childTnLst>
                                    <p:set>
                                      <p:cBhvr>
                                        <p:cTn id="180" dur="1" fill="hold">
                                          <p:stCondLst>
                                            <p:cond delay="0"/>
                                          </p:stCondLst>
                                        </p:cTn>
                                        <p:tgtEl>
                                          <p:spTgt spid="33"/>
                                        </p:tgtEl>
                                        <p:attrNameLst>
                                          <p:attrName>style.visibility</p:attrName>
                                        </p:attrNameLst>
                                      </p:cBhvr>
                                      <p:to>
                                        <p:strVal val="visible"/>
                                      </p:to>
                                    </p:set>
                                    <p:animEffect transition="in" filter="wipe(left)">
                                      <p:cBhvr>
                                        <p:cTn id="181" dur="750"/>
                                        <p:tgtEl>
                                          <p:spTgt spid="33"/>
                                        </p:tgtEl>
                                      </p:cBhvr>
                                    </p:animEffect>
                                  </p:childTnLst>
                                </p:cTn>
                              </p:par>
                            </p:childTnLst>
                          </p:cTn>
                        </p:par>
                      </p:childTnLst>
                    </p:cTn>
                  </p:par>
                  <p:par>
                    <p:cTn id="182" fill="hold" nodeType="clickPar">
                      <p:stCondLst>
                        <p:cond delay="indefinite"/>
                      </p:stCondLst>
                      <p:childTnLst>
                        <p:par>
                          <p:cTn id="183" fill="hold" nodeType="withGroup">
                            <p:stCondLst>
                              <p:cond delay="0"/>
                            </p:stCondLst>
                            <p:childTnLst>
                              <p:par>
                                <p:cTn id="184" presetID="22" presetClass="entr" presetSubtype="8" fill="hold" grpId="0" nodeType="clickEffect">
                                  <p:stCondLst>
                                    <p:cond delay="0"/>
                                  </p:stCondLst>
                                  <p:childTnLst>
                                    <p:set>
                                      <p:cBhvr>
                                        <p:cTn id="185" dur="1" fill="hold">
                                          <p:stCondLst>
                                            <p:cond delay="0"/>
                                          </p:stCondLst>
                                        </p:cTn>
                                        <p:tgtEl>
                                          <p:spTgt spid="32"/>
                                        </p:tgtEl>
                                        <p:attrNameLst>
                                          <p:attrName>style.visibility</p:attrName>
                                        </p:attrNameLst>
                                      </p:cBhvr>
                                      <p:to>
                                        <p:strVal val="visible"/>
                                      </p:to>
                                    </p:set>
                                    <p:animEffect transition="in" filter="wipe(left)">
                                      <p:cBhvr>
                                        <p:cTn id="186" dur="750"/>
                                        <p:tgtEl>
                                          <p:spTgt spid="32"/>
                                        </p:tgtEl>
                                      </p:cBhvr>
                                    </p:animEffect>
                                  </p:childTnLst>
                                </p:cTn>
                              </p:par>
                              <p:par>
                                <p:cTn id="187" presetID="22" presetClass="entr" presetSubtype="8" fill="hold" grpId="0" nodeType="withEffect">
                                  <p:stCondLst>
                                    <p:cond delay="0"/>
                                  </p:stCondLst>
                                  <p:childTnLst>
                                    <p:set>
                                      <p:cBhvr>
                                        <p:cTn id="188" dur="1" fill="hold">
                                          <p:stCondLst>
                                            <p:cond delay="0"/>
                                          </p:stCondLst>
                                        </p:cTn>
                                        <p:tgtEl>
                                          <p:spTgt spid="31"/>
                                        </p:tgtEl>
                                        <p:attrNameLst>
                                          <p:attrName>style.visibility</p:attrName>
                                        </p:attrNameLst>
                                      </p:cBhvr>
                                      <p:to>
                                        <p:strVal val="visible"/>
                                      </p:to>
                                    </p:set>
                                    <p:animEffect transition="in" filter="wipe(left)">
                                      <p:cBhvr>
                                        <p:cTn id="189" dur="750"/>
                                        <p:tgtEl>
                                          <p:spTgt spid="31"/>
                                        </p:tgtEl>
                                      </p:cBhvr>
                                    </p:animEffect>
                                  </p:childTnLst>
                                </p:cTn>
                              </p:par>
                            </p:childTnLst>
                          </p:cTn>
                        </p:par>
                      </p:childTnLst>
                    </p:cTn>
                  </p:par>
                  <p:par>
                    <p:cTn id="190" fill="hold" nodeType="clickPar">
                      <p:stCondLst>
                        <p:cond delay="indefinite"/>
                      </p:stCondLst>
                      <p:childTnLst>
                        <p:par>
                          <p:cTn id="191" fill="hold" nodeType="withGroup">
                            <p:stCondLst>
                              <p:cond delay="0"/>
                            </p:stCondLst>
                            <p:childTnLst>
                              <p:par>
                                <p:cTn id="192" presetID="1" presetClass="entr" presetSubtype="0" fill="hold" grpId="0" nodeType="clickEffect">
                                  <p:stCondLst>
                                    <p:cond delay="0"/>
                                  </p:stCondLst>
                                  <p:childTnLst>
                                    <p:set>
                                      <p:cBhvr>
                                        <p:cTn id="193"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1" grpId="2"/>
      <p:bldP spid="21" grpId="3"/>
      <p:bldP spid="21" grpId="4"/>
      <p:bldP spid="21" grpId="5"/>
      <p:bldP spid="21" grpId="6"/>
      <p:bldP spid="21" grpId="7"/>
      <p:bldP spid="21" grpId="8"/>
      <p:bldP spid="21" grpId="9"/>
      <p:bldP spid="21" grpId="10"/>
      <p:bldP spid="21" grpId="11"/>
      <p:bldP spid="22" grpId="0"/>
      <p:bldP spid="22" grpId="1"/>
      <p:bldP spid="22" grpId="2"/>
      <p:bldP spid="22" grpId="3"/>
      <p:bldP spid="22" grpId="4"/>
      <p:bldP spid="22" grpId="5"/>
      <p:bldP spid="22" grpId="6"/>
      <p:bldP spid="22" grpId="7"/>
      <p:bldP spid="22" grpId="8"/>
      <p:bldP spid="22" grpId="9"/>
      <p:bldP spid="22" grpId="10"/>
      <p:bldP spid="22" grpId="11"/>
      <p:bldP spid="22" grpId="12"/>
      <p:bldP spid="31" grpId="0" animBg="1"/>
      <p:bldP spid="32" grpId="0" animBg="1"/>
      <p:bldP spid="33" grpId="0" animBg="1"/>
      <p:bldP spid="34" grpId="0"/>
      <p:bldP spid="35" grpId="0"/>
      <p:bldP spid="35" grpId="1"/>
      <p:bldP spid="28" grpId="0"/>
      <p:bldP spid="28" grpId="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762000" y="2057399"/>
            <a:ext cx="2147590" cy="1295400"/>
            <a:chOff x="914400" y="2095500"/>
            <a:chExt cx="2147590" cy="1295400"/>
          </a:xfrm>
        </p:grpSpPr>
        <p:pic>
          <p:nvPicPr>
            <p:cNvPr id="7" name="Picture 6"/>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8" name="Picture 7"/>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9" name="Picture 8"/>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10" name="Picture 9"/>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11" name="Picture 10"/>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12" name="Picture 11"/>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13" name="Picture 12"/>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14" name="Picture 13"/>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15" name="Picture 14"/>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6" name="X"/>
          <p:cNvSpPr/>
          <p:nvPr/>
        </p:nvSpPr>
        <p:spPr>
          <a:xfrm>
            <a:off x="762000" y="2057399"/>
            <a:ext cx="2147590" cy="9906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86%</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(37/43)</a:t>
            </a:r>
          </a:p>
        </p:txBody>
      </p:sp>
      <p:grpSp>
        <p:nvGrpSpPr>
          <p:cNvPr id="17" name="Group 16"/>
          <p:cNvGrpSpPr/>
          <p:nvPr/>
        </p:nvGrpSpPr>
        <p:grpSpPr>
          <a:xfrm>
            <a:off x="3498205" y="2057400"/>
            <a:ext cx="2147590" cy="1295400"/>
            <a:chOff x="914400" y="2095500"/>
            <a:chExt cx="2147590" cy="1295400"/>
          </a:xfrm>
        </p:grpSpPr>
        <p:pic>
          <p:nvPicPr>
            <p:cNvPr id="19" name="Picture 18"/>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20" name="Picture 19"/>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21" name="Picture 20"/>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22" name="Picture 21"/>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23" name="Picture 22"/>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24" name="Picture 23"/>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25" name="Picture 24"/>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26" name="Picture 25"/>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27" name="Picture 26"/>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18" name="X"/>
          <p:cNvSpPr/>
          <p:nvPr/>
        </p:nvSpPr>
        <p:spPr>
          <a:xfrm>
            <a:off x="3498205" y="2057399"/>
            <a:ext cx="2147590" cy="9906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83%</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(45/54)</a:t>
            </a:r>
          </a:p>
        </p:txBody>
      </p:sp>
      <p:grpSp>
        <p:nvGrpSpPr>
          <p:cNvPr id="29" name="Group 28"/>
          <p:cNvGrpSpPr/>
          <p:nvPr/>
        </p:nvGrpSpPr>
        <p:grpSpPr>
          <a:xfrm>
            <a:off x="6248400" y="2057399"/>
            <a:ext cx="2147590" cy="1295400"/>
            <a:chOff x="914400" y="2095500"/>
            <a:chExt cx="2147590" cy="1295400"/>
          </a:xfrm>
        </p:grpSpPr>
        <p:pic>
          <p:nvPicPr>
            <p:cNvPr id="31" name="Picture 30"/>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32" name="Picture 31"/>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33" name="Picture 32"/>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34" name="Picture 33"/>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35" name="Picture 34"/>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36" name="Picture 35"/>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37" name="Picture 36"/>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38" name="Picture 37"/>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39" name="Picture 38"/>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30" name="X"/>
          <p:cNvSpPr/>
          <p:nvPr/>
        </p:nvSpPr>
        <p:spPr>
          <a:xfrm>
            <a:off x="6248400" y="2057398"/>
            <a:ext cx="2147590" cy="1066801"/>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88%</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(28/32)</a:t>
            </a:r>
          </a:p>
        </p:txBody>
      </p:sp>
      <p:sp>
        <p:nvSpPr>
          <p:cNvPr id="41" name="Rectangle 40"/>
          <p:cNvSpPr/>
          <p:nvPr/>
        </p:nvSpPr>
        <p:spPr>
          <a:xfrm>
            <a:off x="609602" y="1066800"/>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5B9BD5"/>
                </a:solidFill>
                <a:effectLst/>
                <a:uLnTx/>
                <a:uFillTx/>
                <a:latin typeface="Calibri Light"/>
                <a:ea typeface="+mn-ea"/>
                <a:cs typeface="+mn-cs"/>
              </a:rPr>
              <a:t>A</a:t>
            </a:r>
            <a:r>
              <a:rPr kumimoji="0" lang="en-US" sz="4000" b="1" i="0" u="none" strike="noStrike" kern="1200" cap="none" spc="0" normalizeH="0" baseline="0" noProof="0">
                <a:ln>
                  <a:noFill/>
                </a:ln>
                <a:solidFill>
                  <a:srgbClr val="5B9BD5"/>
                </a:solidFill>
                <a:effectLst/>
                <a:uLnTx/>
                <a:uFillTx/>
                <a:latin typeface="Calibri Light"/>
                <a:ea typeface="+mn-ea"/>
                <a:cs typeface="+mn-cs"/>
              </a:rPr>
              <a:t> </a:t>
            </a:r>
            <a:r>
              <a:rPr kumimoji="0" lang="en-US" sz="3200" b="0" i="0" u="none" strike="noStrike" kern="1200" cap="none" spc="0" normalizeH="0" baseline="0" noProof="0">
                <a:ln>
                  <a:noFill/>
                </a:ln>
                <a:solidFill>
                  <a:srgbClr val="5B9BD5"/>
                </a:solidFill>
                <a:effectLst/>
                <a:uLnTx/>
                <a:uFillTx/>
                <a:latin typeface="Calibri Light"/>
                <a:ea typeface="+mn-ea"/>
                <a:cs typeface="+mn-cs"/>
              </a:rPr>
              <a:t>company</a:t>
            </a:r>
            <a:endParaRPr kumimoji="0" lang="en-US" sz="4000" b="0" i="0" u="none" strike="noStrike" kern="1200" cap="none" spc="0" normalizeH="0" baseline="0" noProof="0">
              <a:ln>
                <a:noFill/>
              </a:ln>
              <a:solidFill>
                <a:srgbClr val="5B9BD5"/>
              </a:solidFill>
              <a:effectLst/>
              <a:uLnTx/>
              <a:uFillTx/>
              <a:latin typeface="Calibri Light"/>
              <a:ea typeface="+mn-ea"/>
              <a:cs typeface="+mn-cs"/>
            </a:endParaRPr>
          </a:p>
        </p:txBody>
      </p:sp>
      <p:sp>
        <p:nvSpPr>
          <p:cNvPr id="42" name="Rectangle 41"/>
          <p:cNvSpPr/>
          <p:nvPr/>
        </p:nvSpPr>
        <p:spPr>
          <a:xfrm>
            <a:off x="3352801" y="1066801"/>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ED7D31"/>
                </a:solidFill>
                <a:effectLst/>
                <a:uLnTx/>
                <a:uFillTx/>
                <a:latin typeface="Calibri Light"/>
                <a:ea typeface="+mn-ea"/>
                <a:cs typeface="+mn-cs"/>
              </a:rPr>
              <a:t>B</a:t>
            </a:r>
            <a:r>
              <a:rPr kumimoji="0" lang="en-US" sz="4000" b="0" i="0" u="none" strike="noStrike" kern="1200" cap="none" spc="0" normalizeH="0" baseline="0" noProof="0">
                <a:ln>
                  <a:noFill/>
                </a:ln>
                <a:solidFill>
                  <a:srgbClr val="ED7D31"/>
                </a:solidFill>
                <a:effectLst/>
                <a:uLnTx/>
                <a:uFillTx/>
                <a:latin typeface="Calibri Light"/>
                <a:ea typeface="+mn-ea"/>
                <a:cs typeface="+mn-cs"/>
              </a:rPr>
              <a:t> </a:t>
            </a:r>
            <a:r>
              <a:rPr kumimoji="0" lang="en-US" sz="3200" b="0" i="0" u="none" strike="noStrike" kern="1200" cap="none" spc="0" normalizeH="0" baseline="0" noProof="0">
                <a:ln>
                  <a:noFill/>
                </a:ln>
                <a:solidFill>
                  <a:srgbClr val="ED7D31"/>
                </a:solidFill>
                <a:effectLst/>
                <a:uLnTx/>
                <a:uFillTx/>
                <a:latin typeface="Calibri Light"/>
                <a:ea typeface="+mn-ea"/>
                <a:cs typeface="+mn-cs"/>
              </a:rPr>
              <a:t>company</a:t>
            </a:r>
            <a:endParaRPr kumimoji="0" lang="en-US" sz="4000" b="0" i="0" u="none" strike="noStrike" kern="1200" cap="none" spc="0" normalizeH="0" baseline="0" noProof="0">
              <a:ln>
                <a:noFill/>
              </a:ln>
              <a:solidFill>
                <a:srgbClr val="ED7D31"/>
              </a:solidFill>
              <a:effectLst/>
              <a:uLnTx/>
              <a:uFillTx/>
              <a:latin typeface="Calibri Light"/>
              <a:ea typeface="+mn-ea"/>
              <a:cs typeface="+mn-cs"/>
            </a:endParaRPr>
          </a:p>
        </p:txBody>
      </p:sp>
      <p:sp>
        <p:nvSpPr>
          <p:cNvPr id="43" name="Rectangle 42"/>
          <p:cNvSpPr/>
          <p:nvPr/>
        </p:nvSpPr>
        <p:spPr>
          <a:xfrm>
            <a:off x="6096001" y="1066800"/>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70AD47"/>
                </a:solidFill>
                <a:effectLst/>
                <a:uLnTx/>
                <a:uFillTx/>
                <a:latin typeface="Calibri Light"/>
                <a:ea typeface="+mn-ea"/>
                <a:cs typeface="+mn-cs"/>
              </a:rPr>
              <a:t>C </a:t>
            </a:r>
            <a:r>
              <a:rPr kumimoji="0" lang="en-US" sz="3200" b="0" i="0" u="none" strike="noStrike" kern="1200" cap="none" spc="0" normalizeH="0" baseline="0" noProof="0">
                <a:ln>
                  <a:noFill/>
                </a:ln>
                <a:solidFill>
                  <a:srgbClr val="70AD47"/>
                </a:solidFill>
                <a:effectLst/>
                <a:uLnTx/>
                <a:uFillTx/>
                <a:latin typeface="Calibri Light"/>
                <a:ea typeface="+mn-ea"/>
                <a:cs typeface="+mn-cs"/>
              </a:rPr>
              <a:t>company</a:t>
            </a:r>
            <a:endParaRPr kumimoji="0" lang="en-US" sz="4000" b="0" i="0" u="none" strike="noStrike" kern="1200" cap="none" spc="0" normalizeH="0" baseline="0" noProof="0">
              <a:ln>
                <a:noFill/>
              </a:ln>
              <a:solidFill>
                <a:srgbClr val="70AD47"/>
              </a:solidFill>
              <a:effectLst/>
              <a:uLnTx/>
              <a:uFillTx/>
              <a:latin typeface="Calibri Light"/>
              <a:ea typeface="+mn-ea"/>
              <a:cs typeface="+mn-cs"/>
            </a:endParaRPr>
          </a:p>
        </p:txBody>
      </p:sp>
      <p:sp>
        <p:nvSpPr>
          <p:cNvPr id="45" name="X"/>
          <p:cNvSpPr/>
          <p:nvPr/>
        </p:nvSpPr>
        <p:spPr>
          <a:xfrm>
            <a:off x="748010"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5B9BD5"/>
                </a:solidFill>
                <a:effectLst/>
                <a:uLnTx/>
                <a:uFillTx/>
                <a:latin typeface="Calibri Light"/>
                <a:ea typeface="+mn-ea"/>
                <a:cs typeface="Courier New" panose="02070309020205020404" pitchFamily="49" charset="0"/>
              </a:rPr>
              <a:t>Up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5B9BD5"/>
                </a:solidFill>
                <a:effectLst/>
                <a:uLnTx/>
                <a:uFillTx/>
                <a:latin typeface="Cambria Math" panose="02040503050406030204" pitchFamily="18" charset="0"/>
                <a:ea typeface="Cambria Math" panose="02040503050406030204" pitchFamily="18" charset="0"/>
                <a:cs typeface="Courier New" panose="02070309020205020404" pitchFamily="49" charset="0"/>
              </a:rPr>
              <a:t>1.0×10</a:t>
            </a:r>
            <a:r>
              <a:rPr kumimoji="0" lang="en-US" sz="4400" b="1" i="0" u="none" strike="noStrike" kern="1200" cap="none" spc="0" normalizeH="0" baseline="30000" noProof="0" dirty="0">
                <a:ln>
                  <a:noFill/>
                </a:ln>
                <a:solidFill>
                  <a:srgbClr val="5B9BD5"/>
                </a:solidFill>
                <a:effectLst/>
                <a:uLnTx/>
                <a:uFillTx/>
                <a:latin typeface="Cambria Math" panose="02040503050406030204" pitchFamily="18" charset="0"/>
                <a:ea typeface="Cambria Math" panose="02040503050406030204" pitchFamily="18" charset="0"/>
                <a:cs typeface="Courier New" panose="02070309020205020404" pitchFamily="49" charset="0"/>
              </a:rPr>
              <a:t>7</a:t>
            </a:r>
            <a:r>
              <a:rPr kumimoji="0" lang="en-US" sz="3600" b="0" i="0" u="none" strike="noStrike" kern="1200" cap="none" spc="0" normalizeH="0" baseline="0" noProof="0" dirty="0">
                <a:ln>
                  <a:noFill/>
                </a:ln>
                <a:solidFill>
                  <a:srgbClr val="5B9BD5"/>
                </a:solidFill>
                <a:effectLst/>
                <a:uLnTx/>
                <a:uFillTx/>
                <a:latin typeface="Cambria Math" panose="02040503050406030204" pitchFamily="18" charset="0"/>
                <a:ea typeface="Cambria Math" panose="02040503050406030204" pitchFamily="18" charset="0"/>
                <a:cs typeface="Courier New" panose="02070309020205020404" pitchFamily="49" charset="0"/>
              </a:rPr>
              <a:t> </a:t>
            </a:r>
            <a:br>
              <a:rPr kumimoji="0" lang="en-US" sz="3600" b="0" i="0" u="none" strike="noStrike" kern="1200" cap="none" spc="0" normalizeH="0" baseline="0" noProof="0" dirty="0">
                <a:ln>
                  <a:noFill/>
                </a:ln>
                <a:solidFill>
                  <a:srgbClr val="5B9BD5"/>
                </a:solidFill>
                <a:effectLst/>
                <a:uLnTx/>
                <a:uFillTx/>
                <a:latin typeface="Cambria Math" panose="02040503050406030204" pitchFamily="18" charset="0"/>
                <a:ea typeface="Cambria Math" panose="02040503050406030204" pitchFamily="18" charset="0"/>
                <a:cs typeface="Courier New" panose="02070309020205020404" pitchFamily="49" charset="0"/>
              </a:rPr>
            </a:br>
            <a:r>
              <a:rPr kumimoji="0" lang="en-US" sz="3600" b="0" i="0" u="none" strike="noStrike" kern="1200" cap="none" spc="0" normalizeH="0" baseline="0" noProof="0" dirty="0">
                <a:ln>
                  <a:noFill/>
                </a:ln>
                <a:solidFill>
                  <a:srgbClr val="5B9BD5"/>
                </a:solidFill>
                <a:effectLst/>
                <a:uLnTx/>
                <a:uFillTx/>
                <a:latin typeface="Calibri Light"/>
                <a:ea typeface="+mn-ea"/>
                <a:cs typeface="Courier New" panose="02070309020205020404" pitchFamily="49" charset="0"/>
              </a:rPr>
              <a:t>errors </a:t>
            </a:r>
          </a:p>
        </p:txBody>
      </p:sp>
      <p:sp>
        <p:nvSpPr>
          <p:cNvPr id="46" name="X"/>
          <p:cNvSpPr/>
          <p:nvPr/>
        </p:nvSpPr>
        <p:spPr>
          <a:xfrm>
            <a:off x="3484215"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D7D31"/>
                </a:solidFill>
                <a:effectLst/>
                <a:uLnTx/>
                <a:uFillTx/>
                <a:latin typeface="Calibri Light"/>
                <a:ea typeface="+mn-ea"/>
                <a:cs typeface="Courier New" panose="02070309020205020404" pitchFamily="49" charset="0"/>
              </a:rPr>
              <a:t>Up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D7D31"/>
                </a:solidFill>
                <a:effectLst/>
                <a:uLnTx/>
                <a:uFillTx/>
                <a:latin typeface="Cambria Math" panose="02040503050406030204" pitchFamily="18" charset="0"/>
                <a:ea typeface="Cambria Math" panose="02040503050406030204" pitchFamily="18" charset="0"/>
                <a:cs typeface="Courier New" panose="02070309020205020404" pitchFamily="49" charset="0"/>
              </a:rPr>
              <a:t>2.7×10</a:t>
            </a:r>
            <a:r>
              <a:rPr kumimoji="0" lang="en-US" sz="4400" b="1" i="0" u="none" strike="noStrike" kern="1200" cap="none" spc="0" normalizeH="0" baseline="30000" noProof="0" dirty="0">
                <a:ln>
                  <a:noFill/>
                </a:ln>
                <a:solidFill>
                  <a:srgbClr val="ED7D31"/>
                </a:solidFill>
                <a:effectLst/>
                <a:uLnTx/>
                <a:uFillTx/>
                <a:latin typeface="Cambria Math" panose="02040503050406030204" pitchFamily="18" charset="0"/>
                <a:ea typeface="Cambria Math" panose="02040503050406030204" pitchFamily="18" charset="0"/>
                <a:cs typeface="Courier New" panose="02070309020205020404" pitchFamily="49" charset="0"/>
              </a:rPr>
              <a:t>6</a:t>
            </a:r>
            <a:br>
              <a:rPr kumimoji="0" lang="en-US" sz="3600" b="0" i="0" u="none" strike="noStrike" kern="1200" cap="none" spc="0" normalizeH="0" baseline="0" noProof="0" dirty="0">
                <a:ln>
                  <a:noFill/>
                </a:ln>
                <a:solidFill>
                  <a:srgbClr val="ED7D31"/>
                </a:solidFill>
                <a:effectLst/>
                <a:uLnTx/>
                <a:uFillTx/>
                <a:latin typeface="Cambria Math" panose="02040503050406030204" pitchFamily="18" charset="0"/>
                <a:ea typeface="Cambria Math" panose="02040503050406030204" pitchFamily="18" charset="0"/>
                <a:cs typeface="Courier New" panose="02070309020205020404" pitchFamily="49" charset="0"/>
              </a:rPr>
            </a:br>
            <a:r>
              <a:rPr kumimoji="0" lang="en-US" sz="3600" b="0" i="0" u="none" strike="noStrike" kern="1200" cap="none" spc="0" normalizeH="0" baseline="0" noProof="0" dirty="0">
                <a:ln>
                  <a:noFill/>
                </a:ln>
                <a:solidFill>
                  <a:srgbClr val="ED7D31"/>
                </a:solidFill>
                <a:effectLst/>
                <a:uLnTx/>
                <a:uFillTx/>
                <a:latin typeface="Calibri Light"/>
                <a:ea typeface="+mn-ea"/>
                <a:cs typeface="Courier New" panose="02070309020205020404" pitchFamily="49" charset="0"/>
              </a:rPr>
              <a:t>errors </a:t>
            </a:r>
          </a:p>
        </p:txBody>
      </p:sp>
      <p:sp>
        <p:nvSpPr>
          <p:cNvPr id="47" name="X"/>
          <p:cNvSpPr/>
          <p:nvPr/>
        </p:nvSpPr>
        <p:spPr>
          <a:xfrm>
            <a:off x="6234410"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0AD47"/>
                </a:solidFill>
                <a:effectLst/>
                <a:uLnTx/>
                <a:uFillTx/>
                <a:latin typeface="Calibri Light"/>
                <a:ea typeface="+mn-ea"/>
                <a:cs typeface="Courier New" panose="02070309020205020404" pitchFamily="49" charset="0"/>
              </a:rPr>
              <a:t>Up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70AD47"/>
                </a:solidFill>
                <a:effectLst/>
                <a:uLnTx/>
                <a:uFillTx/>
                <a:latin typeface="Cambria Math" panose="02040503050406030204" pitchFamily="18" charset="0"/>
                <a:ea typeface="Cambria Math" panose="02040503050406030204" pitchFamily="18" charset="0"/>
                <a:cs typeface="Courier New" panose="02070309020205020404" pitchFamily="49" charset="0"/>
              </a:rPr>
              <a:t>3.3×10</a:t>
            </a:r>
            <a:r>
              <a:rPr kumimoji="0" lang="en-US" sz="4400" b="1" i="0" u="none" strike="noStrike" kern="1200" cap="none" spc="0" normalizeH="0" baseline="30000" noProof="0" dirty="0">
                <a:ln>
                  <a:noFill/>
                </a:ln>
                <a:solidFill>
                  <a:srgbClr val="70AD47"/>
                </a:solidFill>
                <a:effectLst/>
                <a:uLnTx/>
                <a:uFillTx/>
                <a:latin typeface="Cambria Math" panose="02040503050406030204" pitchFamily="18" charset="0"/>
                <a:ea typeface="Cambria Math" panose="02040503050406030204" pitchFamily="18" charset="0"/>
                <a:cs typeface="Courier New" panose="02070309020205020404" pitchFamily="49" charset="0"/>
              </a:rPr>
              <a:t>5</a:t>
            </a:r>
            <a:r>
              <a:rPr kumimoji="0" lang="en-US" sz="3600" b="0" i="0" u="none" strike="noStrike" kern="1200" cap="none" spc="0" normalizeH="0" baseline="0" noProof="0" dirty="0">
                <a:ln>
                  <a:noFill/>
                </a:ln>
                <a:solidFill>
                  <a:srgbClr val="70AD47"/>
                </a:solidFill>
                <a:effectLst/>
                <a:uLnTx/>
                <a:uFillTx/>
                <a:latin typeface="Cambria Math" panose="02040503050406030204" pitchFamily="18" charset="0"/>
                <a:ea typeface="Cambria Math" panose="02040503050406030204" pitchFamily="18" charset="0"/>
                <a:cs typeface="Courier New" panose="02070309020205020404" pitchFamily="49" charset="0"/>
              </a:rPr>
              <a:t> </a:t>
            </a:r>
            <a:br>
              <a:rPr kumimoji="0" lang="en-US" sz="3600" b="0" i="0" u="none" strike="noStrike" kern="1200" cap="none" spc="0" normalizeH="0" baseline="0" noProof="0" dirty="0">
                <a:ln>
                  <a:noFill/>
                </a:ln>
                <a:solidFill>
                  <a:srgbClr val="70AD47"/>
                </a:solidFill>
                <a:effectLst/>
                <a:uLnTx/>
                <a:uFillTx/>
                <a:latin typeface="Cambria Math" panose="02040503050406030204" pitchFamily="18" charset="0"/>
                <a:ea typeface="Cambria Math" panose="02040503050406030204" pitchFamily="18" charset="0"/>
                <a:cs typeface="Courier New" panose="02070309020205020404" pitchFamily="49" charset="0"/>
              </a:rPr>
            </a:br>
            <a:r>
              <a:rPr kumimoji="0" lang="en-US" sz="3600" b="0" i="0" u="none" strike="noStrike" kern="1200" cap="none" spc="0" normalizeH="0" baseline="0" noProof="0" dirty="0">
                <a:ln>
                  <a:noFill/>
                </a:ln>
                <a:solidFill>
                  <a:srgbClr val="70AD47"/>
                </a:solidFill>
                <a:effectLst/>
                <a:uLnTx/>
                <a:uFillTx/>
                <a:latin typeface="Calibri Light"/>
                <a:ea typeface="+mn-ea"/>
                <a:cs typeface="Courier New" panose="02070309020205020404" pitchFamily="49" charset="0"/>
              </a:rPr>
              <a:t>errors </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48" name="Title 1"/>
          <p:cNvSpPr>
            <a:spLocks noGrp="1"/>
          </p:cNvSpPr>
          <p:nvPr>
            <p:ph type="title"/>
          </p:nvPr>
        </p:nvSpPr>
        <p:spPr>
          <a:xfrm>
            <a:off x="228600" y="-27384"/>
            <a:ext cx="8610600" cy="1066800"/>
          </a:xfrm>
        </p:spPr>
        <p:txBody>
          <a:bodyPr/>
          <a:lstStyle/>
          <a:p>
            <a:r>
              <a:rPr lang="en-US" sz="4400" b="0" dirty="0">
                <a:solidFill>
                  <a:srgbClr val="1A5712"/>
                </a:solidFill>
                <a:latin typeface="Garamond" charset="0"/>
                <a:ea typeface="ＭＳ Ｐゴシック" charset="0"/>
                <a:cs typeface="ＭＳ Ｐゴシック" charset="0"/>
              </a:rPr>
              <a:t>Most DRAM Modules Are Vulnerable</a:t>
            </a:r>
          </a:p>
        </p:txBody>
      </p:sp>
      <p:sp>
        <p:nvSpPr>
          <p:cNvPr id="44" name="Rectangle 43"/>
          <p:cNvSpPr/>
          <p:nvPr/>
        </p:nvSpPr>
        <p:spPr>
          <a:xfrm>
            <a:off x="107950" y="6165304"/>
            <a:ext cx="856850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hlinkClick r:id="rId5"/>
              </a:rPr>
              <a:t>Flipping Bits in Memory Without Accessing Them: An Experimental Study of DRAM Disturbance Errors</a:t>
            </a:r>
            <a:r>
              <a:rPr kumimoji="0" lang="en-US" sz="18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a:t>
            </a:r>
            <a:r>
              <a:rPr kumimoji="0" lang="en-US" sz="18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 </a:t>
            </a:r>
            <a:r>
              <a:rPr kumimoji="0" lang="en-US" sz="18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(Kim et al., ISCA 2014)</a:t>
            </a:r>
          </a:p>
        </p:txBody>
      </p:sp>
    </p:spTree>
    <p:extLst>
      <p:ext uri="{BB962C8B-B14F-4D97-AF65-F5344CB8AC3E}">
        <p14:creationId xmlns:p14="http://schemas.microsoft.com/office/powerpoint/2010/main" val="34303384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reErrors"/>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3682" y="990600"/>
            <a:ext cx="6731875" cy="4651892"/>
          </a:xfrm>
        </p:spPr>
      </p:pic>
      <p:pic>
        <p:nvPicPr>
          <p:cNvPr id="8" name="AllError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3682" y="990600"/>
            <a:ext cx="6731875" cy="4651891"/>
          </a:xfrm>
          <a:prstGeom prst="rect">
            <a:avLst/>
          </a:prstGeom>
        </p:spPr>
      </p:pic>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14" name="Curtain1"/>
          <p:cNvSpPr/>
          <p:nvPr/>
        </p:nvSpPr>
        <p:spPr>
          <a:xfrm>
            <a:off x="2133601" y="1424940"/>
            <a:ext cx="2141220" cy="3497580"/>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Second"/>
          <p:cNvSpPr/>
          <p:nvPr/>
        </p:nvSpPr>
        <p:spPr>
          <a:xfrm>
            <a:off x="4832032" y="3679825"/>
            <a:ext cx="382905" cy="381001"/>
          </a:xfrm>
          <a:prstGeom prst="ellipse">
            <a:avLst/>
          </a:prstGeom>
          <a:noFill/>
          <a:ln w="19050">
            <a:solidFill>
              <a:srgbClr val="699FD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hird"/>
          <p:cNvSpPr/>
          <p:nvPr/>
        </p:nvSpPr>
        <p:spPr>
          <a:xfrm>
            <a:off x="5093970" y="1685925"/>
            <a:ext cx="382905" cy="381001"/>
          </a:xfrm>
          <a:prstGeom prst="ellipse">
            <a:avLst/>
          </a:prstGeom>
          <a:noFill/>
          <a:ln w="19050">
            <a:solidFill>
              <a:srgbClr val="F27A3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Curtain2"/>
          <p:cNvSpPr/>
          <p:nvPr/>
        </p:nvSpPr>
        <p:spPr>
          <a:xfrm>
            <a:off x="4274820" y="1424940"/>
            <a:ext cx="3670737" cy="3497580"/>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Title 1"/>
          <p:cNvSpPr>
            <a:spLocks noGrp="1"/>
          </p:cNvSpPr>
          <p:nvPr>
            <p:ph type="title"/>
          </p:nvPr>
        </p:nvSpPr>
        <p:spPr>
          <a:xfrm>
            <a:off x="228600" y="-14064"/>
            <a:ext cx="8610600" cy="1066800"/>
          </a:xfrm>
        </p:spPr>
        <p:txBody>
          <a:bodyPr/>
          <a:lstStyle/>
          <a:p>
            <a:r>
              <a:rPr lang="en-US" sz="4400" b="0" dirty="0">
                <a:solidFill>
                  <a:srgbClr val="1A5712"/>
                </a:solidFill>
                <a:latin typeface="Garamond" charset="0"/>
                <a:ea typeface="ＭＳ Ｐゴシック" charset="0"/>
                <a:cs typeface="ＭＳ Ｐゴシック" charset="0"/>
              </a:rPr>
              <a:t>Recent DRAM Is More Vulnerable</a:t>
            </a:r>
          </a:p>
        </p:txBody>
      </p:sp>
    </p:spTree>
    <p:extLst>
      <p:ext uri="{BB962C8B-B14F-4D97-AF65-F5344CB8AC3E}">
        <p14:creationId xmlns:p14="http://schemas.microsoft.com/office/powerpoint/2010/main" val="118046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1500"/>
                                        <p:tgtEl>
                                          <p:spTgt spid="14"/>
                                        </p:tgtEl>
                                      </p:cBhvr>
                                    </p:animEffect>
                                    <p:set>
                                      <p:cBhvr>
                                        <p:cTn id="7" dur="1" fill="hold">
                                          <p:stCondLst>
                                            <p:cond delay="1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reErrors"/>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3682" y="990600"/>
            <a:ext cx="6731875" cy="4651892"/>
          </a:xfrm>
        </p:spPr>
      </p:pic>
      <p:pic>
        <p:nvPicPr>
          <p:cNvPr id="8" name="AllError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3682" y="990600"/>
            <a:ext cx="6731875" cy="4651891"/>
          </a:xfrm>
          <a:prstGeom prst="rect">
            <a:avLst/>
          </a:prstGeom>
        </p:spPr>
      </p:pic>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12" name="Second"/>
          <p:cNvSpPr/>
          <p:nvPr/>
        </p:nvSpPr>
        <p:spPr>
          <a:xfrm>
            <a:off x="4832032" y="3679825"/>
            <a:ext cx="382905" cy="381001"/>
          </a:xfrm>
          <a:prstGeom prst="ellipse">
            <a:avLst/>
          </a:prstGeom>
          <a:noFill/>
          <a:ln w="19050">
            <a:solidFill>
              <a:srgbClr val="699FD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hird"/>
          <p:cNvSpPr/>
          <p:nvPr/>
        </p:nvSpPr>
        <p:spPr>
          <a:xfrm>
            <a:off x="5093970" y="1685925"/>
            <a:ext cx="382905" cy="381001"/>
          </a:xfrm>
          <a:prstGeom prst="ellipse">
            <a:avLst/>
          </a:prstGeom>
          <a:noFill/>
          <a:ln w="19050">
            <a:solidFill>
              <a:srgbClr val="F27A3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Curtain2"/>
          <p:cNvSpPr/>
          <p:nvPr/>
        </p:nvSpPr>
        <p:spPr>
          <a:xfrm>
            <a:off x="4274820" y="1424940"/>
            <a:ext cx="3670737" cy="3497580"/>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First Appearance"/>
          <p:cNvSpPr/>
          <p:nvPr/>
        </p:nvSpPr>
        <p:spPr>
          <a:xfrm>
            <a:off x="3192780" y="2430781"/>
            <a:ext cx="2023110" cy="845819"/>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70AE46"/>
                </a:solidFill>
                <a:effectLst/>
                <a:uLnTx/>
                <a:uFillTx/>
                <a:latin typeface="Calibri Light"/>
                <a:ea typeface="+mn-ea"/>
                <a:cs typeface="Courier New" panose="02070309020205020404" pitchFamily="49" charset="0"/>
              </a:rPr>
              <a:t>First</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70AE46"/>
                </a:solidFill>
                <a:effectLst/>
                <a:uLnTx/>
                <a:uFillTx/>
                <a:latin typeface="Calibri Light"/>
                <a:ea typeface="+mn-ea"/>
                <a:cs typeface="Courier New" panose="02070309020205020404" pitchFamily="49" charset="0"/>
              </a:rPr>
              <a:t>Appearance</a:t>
            </a:r>
          </a:p>
        </p:txBody>
      </p:sp>
      <p:sp>
        <p:nvSpPr>
          <p:cNvPr id="3" name="First"/>
          <p:cNvSpPr/>
          <p:nvPr/>
        </p:nvSpPr>
        <p:spPr>
          <a:xfrm>
            <a:off x="4016374" y="3305175"/>
            <a:ext cx="382905" cy="381001"/>
          </a:xfrm>
          <a:prstGeom prst="ellipse">
            <a:avLst/>
          </a:prstGeom>
          <a:noFill/>
          <a:ln w="19050">
            <a:solidFill>
              <a:srgbClr val="6EAE3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Title 1"/>
          <p:cNvSpPr>
            <a:spLocks noGrp="1"/>
          </p:cNvSpPr>
          <p:nvPr>
            <p:ph type="title"/>
          </p:nvPr>
        </p:nvSpPr>
        <p:spPr>
          <a:xfrm>
            <a:off x="228600" y="-14064"/>
            <a:ext cx="8610600" cy="1066800"/>
          </a:xfrm>
        </p:spPr>
        <p:txBody>
          <a:bodyPr/>
          <a:lstStyle/>
          <a:p>
            <a:r>
              <a:rPr lang="en-US" sz="4400" b="0" dirty="0">
                <a:solidFill>
                  <a:srgbClr val="1A5712"/>
                </a:solidFill>
                <a:latin typeface="Garamond" charset="0"/>
                <a:ea typeface="ＭＳ Ｐゴシック" charset="0"/>
                <a:cs typeface="ＭＳ Ｐゴシック" charset="0"/>
              </a:rPr>
              <a:t>Recent DRAM Is More Vulnerable</a:t>
            </a:r>
          </a:p>
        </p:txBody>
      </p:sp>
    </p:spTree>
    <p:extLst>
      <p:ext uri="{BB962C8B-B14F-4D97-AF65-F5344CB8AC3E}">
        <p14:creationId xmlns:p14="http://schemas.microsoft.com/office/powerpoint/2010/main" val="2037829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xit" presetSubtype="8" fill="hold" grpId="0" nodeType="clickEffect">
                                  <p:stCondLst>
                                    <p:cond delay="0"/>
                                  </p:stCondLst>
                                  <p:childTnLst>
                                    <p:animEffect transition="out" filter="wipe(left)">
                                      <p:cBhvr>
                                        <p:cTn id="12" dur="1500"/>
                                        <p:tgtEl>
                                          <p:spTgt spid="15"/>
                                        </p:tgtEl>
                                      </p:cBhvr>
                                    </p:animEffect>
                                    <p:set>
                                      <p:cBhvr>
                                        <p:cTn id="13" dur="1" fill="hold">
                                          <p:stCondLst>
                                            <p:cond delay="1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9" grpId="0"/>
      <p:bldP spid="3"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reErrors"/>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3682" y="990600"/>
            <a:ext cx="6731875" cy="4651892"/>
          </a:xfrm>
        </p:spPr>
      </p:pic>
      <p:pic>
        <p:nvPicPr>
          <p:cNvPr id="8" name="AllError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3682" y="990600"/>
            <a:ext cx="6731875" cy="4651891"/>
          </a:xfrm>
          <a:prstGeom prst="rect">
            <a:avLst/>
          </a:prstGeom>
        </p:spPr>
      </p:pic>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12" name="Second"/>
          <p:cNvSpPr/>
          <p:nvPr/>
        </p:nvSpPr>
        <p:spPr>
          <a:xfrm>
            <a:off x="4832032" y="3679825"/>
            <a:ext cx="382905" cy="381001"/>
          </a:xfrm>
          <a:prstGeom prst="ellipse">
            <a:avLst/>
          </a:prstGeom>
          <a:noFill/>
          <a:ln w="19050">
            <a:solidFill>
              <a:srgbClr val="699FD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hird"/>
          <p:cNvSpPr/>
          <p:nvPr/>
        </p:nvSpPr>
        <p:spPr>
          <a:xfrm>
            <a:off x="5093970" y="1685925"/>
            <a:ext cx="382905" cy="381001"/>
          </a:xfrm>
          <a:prstGeom prst="ellipse">
            <a:avLst/>
          </a:prstGeom>
          <a:noFill/>
          <a:ln w="19050">
            <a:solidFill>
              <a:srgbClr val="F27A3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Punchline"/>
          <p:cNvSpPr txBox="1"/>
          <p:nvPr/>
        </p:nvSpPr>
        <p:spPr>
          <a:xfrm>
            <a:off x="228600" y="5718692"/>
            <a:ext cx="8686800" cy="75830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FF0000"/>
                </a:solidFill>
                <a:effectLst/>
                <a:uLnTx/>
                <a:uFillTx/>
                <a:latin typeface="Calibri Light"/>
                <a:ea typeface="+mn-ea"/>
                <a:cs typeface="+mn-cs"/>
              </a:rPr>
              <a:t>All modules from </a:t>
            </a:r>
            <a:r>
              <a:rPr kumimoji="0" lang="en-US" sz="3200" b="0" i="1" u="none" strike="noStrike" kern="1200" cap="none" spc="0" normalizeH="0" baseline="0" noProof="0" dirty="0">
                <a:ln>
                  <a:noFill/>
                </a:ln>
                <a:solidFill>
                  <a:srgbClr val="FF0000"/>
                </a:solidFill>
                <a:effectLst/>
                <a:uLnTx/>
                <a:uFillTx/>
                <a:latin typeface="Cambria Math" panose="02040503050406030204" pitchFamily="18" charset="0"/>
                <a:ea typeface="Cambria Math" panose="02040503050406030204" pitchFamily="18" charset="0"/>
                <a:cs typeface="+mn-cs"/>
              </a:rPr>
              <a:t>2012–2013 </a:t>
            </a:r>
            <a:r>
              <a:rPr kumimoji="0" lang="en-US" sz="3600" b="0" i="1" u="none" strike="noStrike" kern="1200" cap="none" spc="0" normalizeH="0" baseline="0" noProof="0" dirty="0">
                <a:ln>
                  <a:noFill/>
                </a:ln>
                <a:solidFill>
                  <a:srgbClr val="FF0000"/>
                </a:solidFill>
                <a:effectLst/>
                <a:uLnTx/>
                <a:uFillTx/>
                <a:latin typeface="Calibri Light"/>
                <a:ea typeface="+mn-ea"/>
                <a:cs typeface="+mn-cs"/>
              </a:rPr>
              <a:t>are vulnerable</a:t>
            </a:r>
          </a:p>
        </p:txBody>
      </p:sp>
      <p:sp>
        <p:nvSpPr>
          <p:cNvPr id="19" name="RedBox"/>
          <p:cNvSpPr/>
          <p:nvPr/>
        </p:nvSpPr>
        <p:spPr>
          <a:xfrm>
            <a:off x="5454650" y="1442720"/>
            <a:ext cx="1660525" cy="3405505"/>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First Appearance"/>
          <p:cNvSpPr/>
          <p:nvPr/>
        </p:nvSpPr>
        <p:spPr>
          <a:xfrm>
            <a:off x="3192780" y="2430781"/>
            <a:ext cx="2023110" cy="845819"/>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70AE46"/>
                </a:solidFill>
                <a:effectLst/>
                <a:uLnTx/>
                <a:uFillTx/>
                <a:latin typeface="Calibri Light"/>
                <a:ea typeface="+mn-ea"/>
                <a:cs typeface="Courier New" panose="02070309020205020404" pitchFamily="49" charset="0"/>
              </a:rPr>
              <a:t>First</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70AE46"/>
                </a:solidFill>
                <a:effectLst/>
                <a:uLnTx/>
                <a:uFillTx/>
                <a:latin typeface="Calibri Light"/>
                <a:ea typeface="+mn-ea"/>
                <a:cs typeface="Courier New" panose="02070309020205020404" pitchFamily="49" charset="0"/>
              </a:rPr>
              <a:t>Appearance</a:t>
            </a:r>
          </a:p>
        </p:txBody>
      </p:sp>
      <p:sp>
        <p:nvSpPr>
          <p:cNvPr id="3" name="First"/>
          <p:cNvSpPr/>
          <p:nvPr/>
        </p:nvSpPr>
        <p:spPr>
          <a:xfrm>
            <a:off x="4016374" y="3305175"/>
            <a:ext cx="382905" cy="381001"/>
          </a:xfrm>
          <a:prstGeom prst="ellipse">
            <a:avLst/>
          </a:prstGeom>
          <a:noFill/>
          <a:ln w="19050">
            <a:solidFill>
              <a:srgbClr val="6EAE3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Title 1"/>
          <p:cNvSpPr>
            <a:spLocks noGrp="1"/>
          </p:cNvSpPr>
          <p:nvPr>
            <p:ph type="title"/>
          </p:nvPr>
        </p:nvSpPr>
        <p:spPr>
          <a:xfrm>
            <a:off x="228600" y="-14064"/>
            <a:ext cx="8610600" cy="1066800"/>
          </a:xfrm>
        </p:spPr>
        <p:txBody>
          <a:bodyPr/>
          <a:lstStyle/>
          <a:p>
            <a:r>
              <a:rPr lang="en-US" sz="4400" b="0" dirty="0">
                <a:solidFill>
                  <a:srgbClr val="1A5712"/>
                </a:solidFill>
                <a:latin typeface="Garamond" charset="0"/>
                <a:ea typeface="ＭＳ Ｐゴシック" charset="0"/>
                <a:cs typeface="ＭＳ Ｐゴシック" charset="0"/>
              </a:rPr>
              <a:t>Recent DRAM Is More Vulnerable</a:t>
            </a:r>
          </a:p>
        </p:txBody>
      </p:sp>
    </p:spTree>
    <p:extLst>
      <p:ext uri="{BB962C8B-B14F-4D97-AF65-F5344CB8AC3E}">
        <p14:creationId xmlns:p14="http://schemas.microsoft.com/office/powerpoint/2010/main" val="2461851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libri Light"/>
              <a:ea typeface="+mn-ea"/>
              <a:cs typeface="+mn-cs"/>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lumMod val="65000"/>
                    <a:lumOff val="35000"/>
                  </a:prstClr>
                </a:solidFill>
                <a:effectLst/>
                <a:uLnTx/>
                <a:uFillTx/>
                <a:latin typeface="Calibri Light"/>
                <a:ea typeface="+mn-ea"/>
                <a:cs typeface="+mn-cs"/>
              </a:rPr>
              <a:t>CPU</a:t>
            </a: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CPU"/>
          <p:cNvSpPr/>
          <p:nvPr/>
        </p:nvSpPr>
        <p:spPr>
          <a:xfrm>
            <a:off x="457200" y="3200400"/>
            <a:ext cx="3657600" cy="3104856"/>
          </a:xfrm>
          <a:prstGeom prst="roundRect">
            <a:avLst>
              <a:gd name="adj" fmla="val 11319"/>
            </a:avLst>
          </a:prstGeom>
          <a:solidFill>
            <a:srgbClr val="0D3533"/>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%eax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%ebx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mfence</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jmp </a:t>
            </a: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endPar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endParaRPr>
          </a:p>
        </p:txBody>
      </p:sp>
      <p:sp>
        <p:nvSpPr>
          <p:cNvPr id="35" name="Rectangle 34"/>
          <p:cNvSpPr/>
          <p:nvPr/>
        </p:nvSpPr>
        <p:spPr>
          <a:xfrm>
            <a:off x="-324544" y="6453336"/>
            <a:ext cx="705678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Download from: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6"/>
              </a:rPr>
              <a:t>https://github.com/CMU-SAFARI/rowhammer</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a:ea typeface="+mn-ea"/>
                <a:cs typeface="+mn-cs"/>
              </a:rPr>
              <a:t>DRAM Module</a:t>
            </a:r>
          </a:p>
        </p:txBody>
      </p:sp>
      <p:sp>
        <p:nvSpPr>
          <p:cNvPr id="56" name="Title 1"/>
          <p:cNvSpPr>
            <a:spLocks noGrp="1"/>
          </p:cNvSpPr>
          <p:nvPr>
            <p:ph type="title"/>
          </p:nvPr>
        </p:nvSpPr>
        <p:spPr>
          <a:xfrm>
            <a:off x="228600" y="44624"/>
            <a:ext cx="8915400" cy="1066800"/>
          </a:xfrm>
        </p:spPr>
        <p:txBody>
          <a:bodyPr/>
          <a:lstStyle/>
          <a:p>
            <a:r>
              <a:rPr lang="en-US" sz="4000" b="0" dirty="0">
                <a:solidFill>
                  <a:srgbClr val="1A5712"/>
                </a:solidFill>
                <a:latin typeface="Garamond"/>
                <a:cs typeface="Garamond"/>
              </a:rPr>
              <a:t>A Simple Program Can Induce Many Errors</a:t>
            </a:r>
          </a:p>
        </p:txBody>
      </p:sp>
      <p:sp>
        <p:nvSpPr>
          <p:cNvPr id="54"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55" name="YArrow"/>
          <p:cNvCxnSpPr>
            <a:stCxn id="57" idx="3"/>
            <a:endCxn id="61" idx="1"/>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7"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cxnSp>
        <p:nvCxnSpPr>
          <p:cNvPr id="58" name="XArrow"/>
          <p:cNvCxnSpPr>
            <a:stCxn id="59"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9"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sp>
        <p:nvSpPr>
          <p:cNvPr id="60" name="Row"/>
          <p:cNvSpPr/>
          <p:nvPr/>
        </p:nvSpPr>
        <p:spPr>
          <a:xfrm>
            <a:off x="6096000" y="5527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1" name="RowY"/>
          <p:cNvSpPr/>
          <p:nvPr/>
        </p:nvSpPr>
        <p:spPr>
          <a:xfrm>
            <a:off x="6096000" y="5146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endParaRPr>
          </a:p>
        </p:txBody>
      </p:sp>
      <p:sp>
        <p:nvSpPr>
          <p:cNvPr id="62" name="Row"/>
          <p:cNvSpPr/>
          <p:nvPr/>
        </p:nvSpPr>
        <p:spPr>
          <a:xfrm>
            <a:off x="6096000" y="4765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3" name="Row"/>
          <p:cNvSpPr/>
          <p:nvPr/>
        </p:nvSpPr>
        <p:spPr>
          <a:xfrm>
            <a:off x="6096000" y="4384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4" name="RowX"/>
          <p:cNvSpPr/>
          <p:nvPr/>
        </p:nvSpPr>
        <p:spPr>
          <a:xfrm>
            <a:off x="6096000" y="4003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endParaRPr>
          </a:p>
        </p:txBody>
      </p:sp>
      <p:sp>
        <p:nvSpPr>
          <p:cNvPr id="65" name="Row"/>
          <p:cNvSpPr/>
          <p:nvPr/>
        </p:nvSpPr>
        <p:spPr>
          <a:xfrm>
            <a:off x="6096000" y="3622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Tree>
    <p:extLst>
      <p:ext uri="{BB962C8B-B14F-4D97-AF65-F5344CB8AC3E}">
        <p14:creationId xmlns:p14="http://schemas.microsoft.com/office/powerpoint/2010/main" val="336258446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libri Light"/>
              <a:ea typeface="+mn-ea"/>
              <a:cs typeface="+mn-cs"/>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lumMod val="65000"/>
                    <a:lumOff val="35000"/>
                  </a:prstClr>
                </a:solidFill>
                <a:effectLst/>
                <a:uLnTx/>
                <a:uFillTx/>
                <a:latin typeface="Calibri Light"/>
                <a:ea typeface="+mn-ea"/>
                <a:cs typeface="+mn-cs"/>
              </a:rPr>
              <a:t>CPU</a:t>
            </a: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CPU"/>
          <p:cNvSpPr/>
          <p:nvPr/>
        </p:nvSpPr>
        <p:spPr>
          <a:xfrm>
            <a:off x="457200" y="3200400"/>
            <a:ext cx="3657600" cy="3104856"/>
          </a:xfrm>
          <a:prstGeom prst="roundRect">
            <a:avLst>
              <a:gd name="adj" fmla="val 11319"/>
            </a:avLst>
          </a:prstGeom>
          <a:solidFill>
            <a:srgbClr val="0D3533"/>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%eax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%ebx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mfence</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jmp </a:t>
            </a: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endPar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endParaRPr>
          </a:p>
        </p:txBody>
      </p:sp>
      <p:sp>
        <p:nvSpPr>
          <p:cNvPr id="35" name="Rectangle 34"/>
          <p:cNvSpPr/>
          <p:nvPr/>
        </p:nvSpPr>
        <p:spPr>
          <a:xfrm>
            <a:off x="-324544" y="6453336"/>
            <a:ext cx="705678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Download from: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6"/>
              </a:rPr>
              <a:t>https://github.com/CMU-SAFARI/rowhammer</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a:ea typeface="+mn-ea"/>
                <a:cs typeface="+mn-cs"/>
              </a:rPr>
              <a:t>DRAM Module</a:t>
            </a:r>
          </a:p>
        </p:txBody>
      </p:sp>
      <p:sp>
        <p:nvSpPr>
          <p:cNvPr id="56" name="Title 1"/>
          <p:cNvSpPr>
            <a:spLocks noGrp="1"/>
          </p:cNvSpPr>
          <p:nvPr>
            <p:ph type="title"/>
          </p:nvPr>
        </p:nvSpPr>
        <p:spPr>
          <a:xfrm>
            <a:off x="228600" y="44624"/>
            <a:ext cx="8915400" cy="1066800"/>
          </a:xfrm>
        </p:spPr>
        <p:txBody>
          <a:bodyPr/>
          <a:lstStyle/>
          <a:p>
            <a:r>
              <a:rPr lang="en-US" sz="4000" b="0" dirty="0">
                <a:solidFill>
                  <a:srgbClr val="1A5712"/>
                </a:solidFill>
                <a:latin typeface="Garamond"/>
                <a:cs typeface="Garamond"/>
              </a:rPr>
              <a:t>A Simple Program Can Induce Many Errors</a:t>
            </a:r>
          </a:p>
        </p:txBody>
      </p:sp>
      <p:sp>
        <p:nvSpPr>
          <p:cNvPr id="54"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Row"/>
          <p:cNvSpPr/>
          <p:nvPr/>
        </p:nvSpPr>
        <p:spPr>
          <a:xfrm>
            <a:off x="6096000" y="5527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57" name="RowY"/>
          <p:cNvSpPr/>
          <p:nvPr/>
        </p:nvSpPr>
        <p:spPr>
          <a:xfrm>
            <a:off x="6096000" y="5146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58" name="Row"/>
          <p:cNvSpPr/>
          <p:nvPr/>
        </p:nvSpPr>
        <p:spPr>
          <a:xfrm>
            <a:off x="6096000" y="4765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59" name="Row"/>
          <p:cNvSpPr/>
          <p:nvPr/>
        </p:nvSpPr>
        <p:spPr>
          <a:xfrm>
            <a:off x="6096000" y="4384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0" name="RowX"/>
          <p:cNvSpPr/>
          <p:nvPr/>
        </p:nvSpPr>
        <p:spPr>
          <a:xfrm>
            <a:off x="6096000" y="4003764"/>
            <a:ext cx="2133600" cy="381000"/>
          </a:xfrm>
          <a:prstGeom prst="rect">
            <a:avLst/>
          </a:prstGeom>
          <a:solidFill>
            <a:srgbClr val="FF8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61" name="Row"/>
          <p:cNvSpPr/>
          <p:nvPr/>
        </p:nvSpPr>
        <p:spPr>
          <a:xfrm>
            <a:off x="6096000" y="3622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cxnSp>
        <p:nvCxnSpPr>
          <p:cNvPr id="62" name="YArrow"/>
          <p:cNvCxnSpPr>
            <a:stCxn id="63" idx="3"/>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63"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cxnSp>
        <p:nvCxnSpPr>
          <p:cNvPr id="64" name="XArrow"/>
          <p:cNvCxnSpPr>
            <a:stCxn id="65"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65"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spTree>
    <p:extLst>
      <p:ext uri="{BB962C8B-B14F-4D97-AF65-F5344CB8AC3E}">
        <p14:creationId xmlns:p14="http://schemas.microsoft.com/office/powerpoint/2010/main" val="140928173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libri Light"/>
              <a:ea typeface="+mn-ea"/>
              <a:cs typeface="+mn-cs"/>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lumMod val="65000"/>
                    <a:lumOff val="35000"/>
                  </a:prstClr>
                </a:solidFill>
                <a:effectLst/>
                <a:uLnTx/>
                <a:uFillTx/>
                <a:latin typeface="Calibri Light"/>
                <a:ea typeface="+mn-ea"/>
                <a:cs typeface="+mn-cs"/>
              </a:rPr>
              <a:t>CPU</a:t>
            </a: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CPU"/>
          <p:cNvSpPr/>
          <p:nvPr/>
        </p:nvSpPr>
        <p:spPr>
          <a:xfrm>
            <a:off x="457200" y="3200400"/>
            <a:ext cx="3657600" cy="3104856"/>
          </a:xfrm>
          <a:prstGeom prst="roundRect">
            <a:avLst>
              <a:gd name="adj" fmla="val 11319"/>
            </a:avLst>
          </a:prstGeom>
          <a:solidFill>
            <a:srgbClr val="0D3533"/>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%eax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%ebx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mfence</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jmp </a:t>
            </a: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endPar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endParaRPr>
          </a:p>
        </p:txBody>
      </p:sp>
      <p:sp>
        <p:nvSpPr>
          <p:cNvPr id="35" name="Rectangle 34"/>
          <p:cNvSpPr/>
          <p:nvPr/>
        </p:nvSpPr>
        <p:spPr>
          <a:xfrm>
            <a:off x="-324544" y="6453336"/>
            <a:ext cx="705678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Download from: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6"/>
              </a:rPr>
              <a:t>https://github.com/CMU-SAFARI/rowhammer</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a:ea typeface="+mn-ea"/>
                <a:cs typeface="+mn-cs"/>
              </a:rPr>
              <a:t>DRAM Module</a:t>
            </a:r>
          </a:p>
        </p:txBody>
      </p:sp>
      <p:sp>
        <p:nvSpPr>
          <p:cNvPr id="56" name="Title 1"/>
          <p:cNvSpPr>
            <a:spLocks noGrp="1"/>
          </p:cNvSpPr>
          <p:nvPr>
            <p:ph type="title"/>
          </p:nvPr>
        </p:nvSpPr>
        <p:spPr>
          <a:xfrm>
            <a:off x="228600" y="44624"/>
            <a:ext cx="8915400" cy="1066800"/>
          </a:xfrm>
        </p:spPr>
        <p:txBody>
          <a:bodyPr/>
          <a:lstStyle/>
          <a:p>
            <a:r>
              <a:rPr lang="en-US" sz="4000" b="0" dirty="0">
                <a:solidFill>
                  <a:srgbClr val="1A5712"/>
                </a:solidFill>
                <a:latin typeface="Garamond"/>
                <a:cs typeface="Garamond"/>
              </a:rPr>
              <a:t>A Simple Program Can Induce Many Errors</a:t>
            </a:r>
          </a:p>
        </p:txBody>
      </p:sp>
      <p:sp>
        <p:nvSpPr>
          <p:cNvPr id="54"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Row"/>
          <p:cNvSpPr/>
          <p:nvPr/>
        </p:nvSpPr>
        <p:spPr>
          <a:xfrm>
            <a:off x="6096000" y="5527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57" name="RowY"/>
          <p:cNvSpPr/>
          <p:nvPr/>
        </p:nvSpPr>
        <p:spPr>
          <a:xfrm>
            <a:off x="6096000" y="5146764"/>
            <a:ext cx="2133600" cy="381000"/>
          </a:xfrm>
          <a:prstGeom prst="rect">
            <a:avLst/>
          </a:prstGeom>
          <a:solidFill>
            <a:srgbClr val="FF8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58" name="Row"/>
          <p:cNvSpPr/>
          <p:nvPr/>
        </p:nvSpPr>
        <p:spPr>
          <a:xfrm>
            <a:off x="6096000" y="4765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59" name="Row"/>
          <p:cNvSpPr/>
          <p:nvPr/>
        </p:nvSpPr>
        <p:spPr>
          <a:xfrm>
            <a:off x="6096000" y="4384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0" name="RowX"/>
          <p:cNvSpPr/>
          <p:nvPr/>
        </p:nvSpPr>
        <p:spPr>
          <a:xfrm>
            <a:off x="6096000" y="4003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61" name="Row"/>
          <p:cNvSpPr/>
          <p:nvPr/>
        </p:nvSpPr>
        <p:spPr>
          <a:xfrm>
            <a:off x="6096000" y="3622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cxnSp>
        <p:nvCxnSpPr>
          <p:cNvPr id="62" name="YArrow"/>
          <p:cNvCxnSpPr>
            <a:stCxn id="63" idx="3"/>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63"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cxnSp>
        <p:nvCxnSpPr>
          <p:cNvPr id="64" name="XArrow"/>
          <p:cNvCxnSpPr>
            <a:stCxn id="65"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65"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spTree>
    <p:extLst>
      <p:ext uri="{BB962C8B-B14F-4D97-AF65-F5344CB8AC3E}">
        <p14:creationId xmlns:p14="http://schemas.microsoft.com/office/powerpoint/2010/main" val="464474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libri Light"/>
              <a:ea typeface="+mn-ea"/>
              <a:cs typeface="+mn-cs"/>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lumMod val="65000"/>
                    <a:lumOff val="35000"/>
                  </a:prstClr>
                </a:solidFill>
                <a:effectLst/>
                <a:uLnTx/>
                <a:uFillTx/>
                <a:latin typeface="Calibri Light"/>
                <a:ea typeface="+mn-ea"/>
                <a:cs typeface="+mn-cs"/>
              </a:rPr>
              <a:t>CPU</a:t>
            </a: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Row"/>
          <p:cNvSpPr/>
          <p:nvPr/>
        </p:nvSpPr>
        <p:spPr>
          <a:xfrm>
            <a:off x="6096000" y="5527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29" name="RowY"/>
          <p:cNvSpPr/>
          <p:nvPr/>
        </p:nvSpPr>
        <p:spPr>
          <a:xfrm>
            <a:off x="6096000" y="5146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30" name="Row"/>
          <p:cNvSpPr/>
          <p:nvPr/>
        </p:nvSpPr>
        <p:spPr>
          <a:xfrm>
            <a:off x="6096000" y="4765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31" name="Row"/>
          <p:cNvSpPr/>
          <p:nvPr/>
        </p:nvSpPr>
        <p:spPr>
          <a:xfrm>
            <a:off x="6096000" y="4384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32" name="RowX"/>
          <p:cNvSpPr/>
          <p:nvPr/>
        </p:nvSpPr>
        <p:spPr>
          <a:xfrm>
            <a:off x="6096000" y="4003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33" name="Row"/>
          <p:cNvSpPr/>
          <p:nvPr/>
        </p:nvSpPr>
        <p:spPr>
          <a:xfrm>
            <a:off x="6096000" y="3622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16" name="CPU"/>
          <p:cNvSpPr/>
          <p:nvPr/>
        </p:nvSpPr>
        <p:spPr>
          <a:xfrm>
            <a:off x="457200" y="3200400"/>
            <a:ext cx="3657600" cy="3104856"/>
          </a:xfrm>
          <a:prstGeom prst="roundRect">
            <a:avLst>
              <a:gd name="adj" fmla="val 11319"/>
            </a:avLst>
          </a:prstGeom>
          <a:solidFill>
            <a:srgbClr val="0D3533"/>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%eax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%ebx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mfence</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jmp </a:t>
            </a: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endPar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endParaRPr>
          </a:p>
        </p:txBody>
      </p:sp>
      <p:sp>
        <p:nvSpPr>
          <p:cNvPr id="34" name="Error"/>
          <p:cNvSpPr/>
          <p:nvPr/>
        </p:nvSpPr>
        <p:spPr>
          <a:xfrm>
            <a:off x="6600825" y="4765763"/>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Error"/>
          <p:cNvSpPr/>
          <p:nvPr/>
        </p:nvSpPr>
        <p:spPr>
          <a:xfrm>
            <a:off x="6981825" y="5527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7" name="Error"/>
          <p:cNvSpPr/>
          <p:nvPr/>
        </p:nvSpPr>
        <p:spPr>
          <a:xfrm>
            <a:off x="6600825" y="5527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Error"/>
          <p:cNvSpPr/>
          <p:nvPr/>
        </p:nvSpPr>
        <p:spPr>
          <a:xfrm>
            <a:off x="7362825" y="5527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Error"/>
          <p:cNvSpPr/>
          <p:nvPr/>
        </p:nvSpPr>
        <p:spPr>
          <a:xfrm>
            <a:off x="7743825" y="4765762"/>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Error"/>
          <p:cNvSpPr/>
          <p:nvPr/>
        </p:nvSpPr>
        <p:spPr>
          <a:xfrm>
            <a:off x="7743825" y="3622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1" name="Error"/>
          <p:cNvSpPr/>
          <p:nvPr/>
        </p:nvSpPr>
        <p:spPr>
          <a:xfrm>
            <a:off x="7362825" y="4384763"/>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2" name="Error"/>
          <p:cNvSpPr/>
          <p:nvPr/>
        </p:nvSpPr>
        <p:spPr>
          <a:xfrm>
            <a:off x="6981825" y="4384763"/>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3" name="Error"/>
          <p:cNvSpPr/>
          <p:nvPr/>
        </p:nvSpPr>
        <p:spPr>
          <a:xfrm>
            <a:off x="6981825" y="3622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4" name="Error"/>
          <p:cNvSpPr/>
          <p:nvPr/>
        </p:nvSpPr>
        <p:spPr>
          <a:xfrm>
            <a:off x="6219825" y="3622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5" name="Error"/>
          <p:cNvSpPr/>
          <p:nvPr/>
        </p:nvSpPr>
        <p:spPr>
          <a:xfrm>
            <a:off x="6219825" y="4384763"/>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7" name="Error"/>
          <p:cNvSpPr/>
          <p:nvPr/>
        </p:nvSpPr>
        <p:spPr>
          <a:xfrm>
            <a:off x="6219825" y="4765763"/>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8" name="Error"/>
          <p:cNvSpPr/>
          <p:nvPr/>
        </p:nvSpPr>
        <p:spPr>
          <a:xfrm>
            <a:off x="7362825" y="4765762"/>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50" name="YArrow"/>
          <p:cNvCxnSpPr>
            <a:stCxn id="51" idx="3"/>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1"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cxnSp>
        <p:nvCxnSpPr>
          <p:cNvPr id="52" name="XArrow"/>
          <p:cNvCxnSpPr>
            <a:stCxn id="53"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3"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sp>
        <p:nvSpPr>
          <p:cNvPr id="35" name="Rectangle 34"/>
          <p:cNvSpPr/>
          <p:nvPr/>
        </p:nvSpPr>
        <p:spPr>
          <a:xfrm>
            <a:off x="-324544" y="6453336"/>
            <a:ext cx="705678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Download from: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6"/>
              </a:rPr>
              <a:t>https://github.com/CMU-SAFARI/rowhammer</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a:ea typeface="+mn-ea"/>
                <a:cs typeface="+mn-cs"/>
              </a:rPr>
              <a:t>DRAM Module</a:t>
            </a:r>
          </a:p>
        </p:txBody>
      </p:sp>
      <p:sp>
        <p:nvSpPr>
          <p:cNvPr id="56" name="Title 1"/>
          <p:cNvSpPr>
            <a:spLocks noGrp="1"/>
          </p:cNvSpPr>
          <p:nvPr>
            <p:ph type="title"/>
          </p:nvPr>
        </p:nvSpPr>
        <p:spPr>
          <a:xfrm>
            <a:off x="228600" y="44624"/>
            <a:ext cx="8915400" cy="1066800"/>
          </a:xfrm>
        </p:spPr>
        <p:txBody>
          <a:bodyPr/>
          <a:lstStyle/>
          <a:p>
            <a:r>
              <a:rPr lang="en-US" sz="4000" b="0" dirty="0">
                <a:solidFill>
                  <a:srgbClr val="1A5712"/>
                </a:solidFill>
                <a:latin typeface="Garamond"/>
                <a:cs typeface="Garamond"/>
              </a:rPr>
              <a:t>A Simple Program Can Induce Many Errors</a:t>
            </a:r>
          </a:p>
        </p:txBody>
      </p:sp>
    </p:spTree>
    <p:extLst>
      <p:ext uri="{BB962C8B-B14F-4D97-AF65-F5344CB8AC3E}">
        <p14:creationId xmlns:p14="http://schemas.microsoft.com/office/powerpoint/2010/main" val="47478184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066800"/>
            <a:ext cx="8382000" cy="5638800"/>
          </a:xfrm>
        </p:spPr>
        <p:txBody>
          <a:bodyPr/>
          <a:lstStyle/>
          <a:p>
            <a:pPr marL="0" indent="0">
              <a:buNone/>
            </a:pPr>
            <a:endParaRPr lang="en-US" i="1" dirty="0"/>
          </a:p>
          <a:p>
            <a:pPr marL="0" indent="0">
              <a:buNone/>
            </a:pPr>
            <a:endParaRPr lang="en-US" i="1" dirty="0"/>
          </a:p>
          <a:p>
            <a:pPr marL="0" indent="0">
              <a:buNone/>
            </a:pPr>
            <a:endParaRPr lang="en-US" i="1" dirty="0"/>
          </a:p>
          <a:p>
            <a:pPr marL="0" indent="0">
              <a:buNone/>
            </a:pPr>
            <a:endParaRPr lang="en-US" i="1" dirty="0"/>
          </a:p>
          <a:p>
            <a:pPr marL="0" indent="0">
              <a:buNone/>
            </a:pPr>
            <a:endParaRPr lang="en-US" i="1" dirty="0"/>
          </a:p>
          <a:p>
            <a:pPr marL="0" indent="0">
              <a:buNone/>
            </a:pPr>
            <a:endParaRPr lang="en-US" sz="2400" i="1" dirty="0">
              <a:solidFill>
                <a:srgbClr val="FF0000"/>
              </a:solidFill>
            </a:endParaRPr>
          </a:p>
          <a:p>
            <a:endParaRPr lang="en-US" sz="3200" b="1" i="1" dirty="0">
              <a:solidFill>
                <a:srgbClr val="FF0000"/>
              </a:solidFill>
            </a:endParaRPr>
          </a:p>
          <a:p>
            <a:pPr marL="0" indent="0" algn="ctr">
              <a:buNone/>
            </a:pPr>
            <a:r>
              <a:rPr lang="en-US" sz="3200" b="1" dirty="0">
                <a:solidFill>
                  <a:srgbClr val="FF0000"/>
                </a:solidFill>
              </a:rPr>
              <a:t>A real reliability &amp; security issue </a:t>
            </a:r>
          </a:p>
        </p:txBody>
      </p:sp>
      <p:graphicFrame>
        <p:nvGraphicFramePr>
          <p:cNvPr id="4" name="Content Placeholder 4"/>
          <p:cNvGraphicFramePr>
            <a:graphicFrameLocks/>
          </p:cNvGraphicFramePr>
          <p:nvPr>
            <p:extLst/>
          </p:nvPr>
        </p:nvGraphicFramePr>
        <p:xfrm>
          <a:off x="761999" y="1143000"/>
          <a:ext cx="7620002" cy="3200400"/>
        </p:xfrm>
        <a:graphic>
          <a:graphicData uri="http://schemas.openxmlformats.org/drawingml/2006/table">
            <a:tbl>
              <a:tblPr>
                <a:tableStyleId>{9D7B26C5-4107-4FEC-AEDC-1716B250A1EF}</a:tableStyleId>
              </a:tblPr>
              <a:tblGrid>
                <a:gridCol w="3736732">
                  <a:extLst>
                    <a:ext uri="{9D8B030D-6E8A-4147-A177-3AD203B41FA5}">
                      <a16:colId xmlns:a16="http://schemas.microsoft.com/office/drawing/2014/main" val="20000"/>
                    </a:ext>
                  </a:extLst>
                </a:gridCol>
                <a:gridCol w="1597269">
                  <a:extLst>
                    <a:ext uri="{9D8B030D-6E8A-4147-A177-3AD203B41FA5}">
                      <a16:colId xmlns:a16="http://schemas.microsoft.com/office/drawing/2014/main" val="20001"/>
                    </a:ext>
                  </a:extLst>
                </a:gridCol>
                <a:gridCol w="2286001">
                  <a:extLst>
                    <a:ext uri="{9D8B030D-6E8A-4147-A177-3AD203B41FA5}">
                      <a16:colId xmlns:a16="http://schemas.microsoft.com/office/drawing/2014/main" val="20002"/>
                    </a:ext>
                  </a:extLst>
                </a:gridCol>
              </a:tblGrid>
              <a:tr h="640080">
                <a:tc>
                  <a:txBody>
                    <a:bodyPr/>
                    <a:lstStyle/>
                    <a:p>
                      <a:pPr algn="ctr"/>
                      <a:r>
                        <a:rPr lang="en-US" sz="3200" b="1" dirty="0">
                          <a:solidFill>
                            <a:schemeClr val="bg1"/>
                          </a:solidFill>
                          <a:latin typeface="+mj-lt"/>
                        </a:rPr>
                        <a:t>CPU Architecture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pPr algn="ctr"/>
                      <a:r>
                        <a:rPr lang="en-US" sz="3200" b="1" dirty="0">
                          <a:solidFill>
                            <a:schemeClr val="bg1"/>
                          </a:solidFill>
                          <a:latin typeface="+mj-lt"/>
                          <a:cs typeface="Courier New" panose="02070309020205020404" pitchFamily="49" charset="0"/>
                        </a:rPr>
                        <a:t>Errors</a:t>
                      </a:r>
                      <a:endParaRPr lang="en-US" sz="2800" b="1" dirty="0">
                        <a:solidFill>
                          <a:schemeClr val="bg1"/>
                        </a:solidFill>
                        <a:latin typeface="Courier New" panose="02070309020205020404" pitchFamily="49" charset="0"/>
                        <a:cs typeface="Courier New" panose="02070309020205020404" pitchFamily="49"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pPr algn="ctr"/>
                      <a:r>
                        <a:rPr lang="en-US" sz="3200" b="1">
                          <a:solidFill>
                            <a:schemeClr val="bg1"/>
                          </a:solidFill>
                          <a:latin typeface="+mj-lt"/>
                        </a:rPr>
                        <a:t>Access-Rate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extLst>
                  <a:ext uri="{0D108BD9-81ED-4DB2-BD59-A6C34878D82A}">
                    <a16:rowId xmlns:a16="http://schemas.microsoft.com/office/drawing/2014/main" val="10000"/>
                  </a:ext>
                </a:extLst>
              </a:tr>
              <a:tr h="640080">
                <a:tc>
                  <a:txBody>
                    <a:bodyPr/>
                    <a:lstStyle/>
                    <a:p>
                      <a:r>
                        <a:rPr lang="en-US" sz="2800" b="0">
                          <a:solidFill>
                            <a:schemeClr val="tx1"/>
                          </a:solidFill>
                          <a:latin typeface="+mj-lt"/>
                        </a:rPr>
                        <a:t>Intel Haswell (2013)</a:t>
                      </a: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rPr>
                        <a:t>22.9K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Cambria" panose="02040503050406030204" pitchFamily="18" charset="0"/>
                        </a:rPr>
                        <a:t>12.3M/sec</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40080">
                <a:tc>
                  <a:txBody>
                    <a:bodyPr/>
                    <a:lstStyle/>
                    <a:p>
                      <a:r>
                        <a:rPr lang="en-US" sz="2800" b="0">
                          <a:solidFill>
                            <a:schemeClr val="tx1"/>
                          </a:solidFill>
                          <a:latin typeface="+mj-lt"/>
                        </a:rPr>
                        <a:t>Intel Ivy</a:t>
                      </a:r>
                      <a:r>
                        <a:rPr lang="en-US" sz="2800" b="0" baseline="0">
                          <a:solidFill>
                            <a:schemeClr val="tx1"/>
                          </a:solidFill>
                          <a:latin typeface="+mj-lt"/>
                        </a:rPr>
                        <a:t> Bridge (2012)</a:t>
                      </a:r>
                      <a:endParaRPr lang="en-US" sz="2800" b="0">
                        <a:solidFill>
                          <a:schemeClr val="tx1"/>
                        </a:solidFill>
                        <a:latin typeface="+mj-lt"/>
                      </a:endParaRP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rPr>
                        <a:t>20.7K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Cambria" panose="02040503050406030204" pitchFamily="18" charset="0"/>
                        </a:rPr>
                        <a:t>11.7M/sec</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40080">
                <a:tc>
                  <a:txBody>
                    <a:bodyPr/>
                    <a:lstStyle/>
                    <a:p>
                      <a:r>
                        <a:rPr lang="en-US" sz="2800" b="0">
                          <a:solidFill>
                            <a:schemeClr val="tx1"/>
                          </a:solidFill>
                          <a:latin typeface="+mj-lt"/>
                        </a:rPr>
                        <a:t>Intel Sandy Bridge (2011)</a:t>
                      </a: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rPr>
                        <a:t>16.1K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Cambria" panose="02040503050406030204" pitchFamily="18" charset="0"/>
                        </a:rPr>
                        <a:t>11.6M/sec</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640080">
                <a:tc>
                  <a:txBody>
                    <a:bodyPr/>
                    <a:lstStyle/>
                    <a:p>
                      <a:r>
                        <a:rPr lang="en-US" sz="2800" b="0">
                          <a:solidFill>
                            <a:schemeClr val="tx1"/>
                          </a:solidFill>
                          <a:latin typeface="+mj-lt"/>
                        </a:rPr>
                        <a:t>AMD</a:t>
                      </a:r>
                      <a:r>
                        <a:rPr lang="en-US" sz="2800" b="0" baseline="0">
                          <a:solidFill>
                            <a:schemeClr val="tx1"/>
                          </a:solidFill>
                          <a:latin typeface="+mj-lt"/>
                        </a:rPr>
                        <a:t> Piledriver (2012)</a:t>
                      </a:r>
                      <a:endParaRPr lang="en-US" sz="2800" b="0">
                        <a:solidFill>
                          <a:schemeClr val="tx1"/>
                        </a:solidFill>
                        <a:latin typeface="+mj-lt"/>
                      </a:endParaRP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rPr>
                        <a:t>59</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Cambria" panose="02040503050406030204" pitchFamily="18" charset="0"/>
                        </a:rPr>
                        <a:t>6.1M/sec</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7" name="Rectangle 6"/>
          <p:cNvSpPr/>
          <p:nvPr/>
        </p:nvSpPr>
        <p:spPr>
          <a:xfrm>
            <a:off x="107504" y="6239053"/>
            <a:ext cx="8242270"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Kim+, “</a:t>
            </a:r>
            <a:r>
              <a:rPr kumimoji="0" lang="en-US" sz="1800" b="0" i="0" u="none" strike="noStrike" kern="1200" cap="none" spc="0" normalizeH="0" baseline="0" noProof="0" dirty="0">
                <a:ln>
                  <a:noFill/>
                </a:ln>
                <a:solidFill>
                  <a:srgbClr val="0000FF"/>
                </a:solidFill>
                <a:effectLst/>
                <a:uLnTx/>
                <a:uFillTx/>
                <a:latin typeface="Calibri"/>
                <a:ea typeface="+mn-ea"/>
                <a:cs typeface="+mn-cs"/>
              </a:rPr>
              <a:t>Flipping Bits in Memory Without Accessing Them: An Experimental Study of DRAM Disturbance Errors</a:t>
            </a:r>
            <a:r>
              <a:rPr kumimoji="0" lang="en-US" sz="18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 ISCA 2014.</a:t>
            </a:r>
          </a:p>
        </p:txBody>
      </p:sp>
      <p:sp>
        <p:nvSpPr>
          <p:cNvPr id="8" name="Title 1"/>
          <p:cNvSpPr>
            <a:spLocks noGrp="1"/>
          </p:cNvSpPr>
          <p:nvPr>
            <p:ph type="title"/>
          </p:nvPr>
        </p:nvSpPr>
        <p:spPr>
          <a:xfrm>
            <a:off x="228600" y="-14064"/>
            <a:ext cx="8610600" cy="1066800"/>
          </a:xfrm>
        </p:spPr>
        <p:txBody>
          <a:bodyPr/>
          <a:lstStyle/>
          <a:p>
            <a:r>
              <a:rPr lang="en-US" sz="4400" b="0" dirty="0">
                <a:solidFill>
                  <a:srgbClr val="1A5712"/>
                </a:solidFill>
                <a:latin typeface="Garamond" charset="0"/>
                <a:ea typeface="ＭＳ Ｐゴシック" charset="0"/>
                <a:cs typeface="ＭＳ Ｐゴシック" charset="0"/>
              </a:rPr>
              <a:t>Observed Errors in Real Systems</a:t>
            </a:r>
          </a:p>
        </p:txBody>
      </p:sp>
    </p:spTree>
    <p:extLst>
      <p:ext uri="{BB962C8B-B14F-4D97-AF65-F5344CB8AC3E}">
        <p14:creationId xmlns:p14="http://schemas.microsoft.com/office/powerpoint/2010/main" val="1966003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Title 1"/>
          <p:cNvSpPr>
            <a:spLocks noGrp="1"/>
          </p:cNvSpPr>
          <p:nvPr>
            <p:ph type="title"/>
          </p:nvPr>
        </p:nvSpPr>
        <p:spPr/>
        <p:txBody>
          <a:bodyPr/>
          <a:lstStyle/>
          <a:p>
            <a:r>
              <a:rPr lang="en-US">
                <a:latin typeface="Garamond" charset="0"/>
              </a:rPr>
              <a:t>Answer</a:t>
            </a:r>
          </a:p>
        </p:txBody>
      </p:sp>
      <p:sp>
        <p:nvSpPr>
          <p:cNvPr id="3" name="Content Placeholder 2"/>
          <p:cNvSpPr>
            <a:spLocks noGrp="1"/>
          </p:cNvSpPr>
          <p:nvPr>
            <p:ph idx="1"/>
          </p:nvPr>
        </p:nvSpPr>
        <p:spPr>
          <a:xfrm>
            <a:off x="228600" y="996950"/>
            <a:ext cx="8915400" cy="5194300"/>
          </a:xfrm>
        </p:spPr>
        <p:txBody>
          <a:bodyPr/>
          <a:lstStyle/>
          <a:p>
            <a:pPr>
              <a:defRPr/>
            </a:pPr>
            <a:endParaRPr lang="en-US" dirty="0"/>
          </a:p>
          <a:p>
            <a:pPr>
              <a:defRPr/>
            </a:pPr>
            <a:endParaRPr lang="en-US" dirty="0"/>
          </a:p>
          <a:p>
            <a:pPr>
              <a:defRPr/>
            </a:pPr>
            <a:endParaRPr lang="en-US" dirty="0"/>
          </a:p>
          <a:p>
            <a:pPr>
              <a:defRPr/>
            </a:pPr>
            <a:endParaRPr lang="en-US" dirty="0"/>
          </a:p>
          <a:p>
            <a:pPr marL="0" indent="0" algn="ctr">
              <a:buFont typeface="Wingdings" charset="0"/>
              <a:buNone/>
              <a:defRPr/>
            </a:pPr>
            <a:r>
              <a:rPr lang="en-US" sz="6400" dirty="0"/>
              <a:t>Orchestrating Electrons</a:t>
            </a:r>
          </a:p>
        </p:txBody>
      </p:sp>
      <p:sp>
        <p:nvSpPr>
          <p:cNvPr id="153603"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07150B-E94D-724A-920A-81E947F03D59}"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
        <p:nvSpPr>
          <p:cNvPr id="2" name="TextBox 1"/>
          <p:cNvSpPr txBox="1"/>
          <p:nvPr/>
        </p:nvSpPr>
        <p:spPr>
          <a:xfrm>
            <a:off x="5486400" y="6019800"/>
            <a:ext cx="354255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In today’s dominant technologies</a:t>
            </a:r>
          </a:p>
        </p:txBody>
      </p:sp>
    </p:spTree>
    <p:extLst>
      <p:ext uri="{BB962C8B-B14F-4D97-AF65-F5344CB8AC3E}">
        <p14:creationId xmlns:p14="http://schemas.microsoft.com/office/powerpoint/2010/main" val="650966406"/>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sz="3400" dirty="0"/>
              <a:t>One Can Take Over an Otherwise-Secure System</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6" name="Picture 5"/>
          <p:cNvPicPr>
            <a:picLocks noChangeAspect="1"/>
          </p:cNvPicPr>
          <p:nvPr/>
        </p:nvPicPr>
        <p:blipFill>
          <a:blip r:embed="rId2"/>
          <a:stretch>
            <a:fillRect/>
          </a:stretch>
        </p:blipFill>
        <p:spPr>
          <a:xfrm>
            <a:off x="1115616" y="1844824"/>
            <a:ext cx="6540500" cy="1257300"/>
          </a:xfrm>
          <a:prstGeom prst="rect">
            <a:avLst/>
          </a:prstGeom>
        </p:spPr>
      </p:pic>
      <p:pic>
        <p:nvPicPr>
          <p:cNvPr id="7" name="Picture 6"/>
          <p:cNvPicPr>
            <a:picLocks noChangeAspect="1"/>
          </p:cNvPicPr>
          <p:nvPr/>
        </p:nvPicPr>
        <p:blipFill>
          <a:blip r:embed="rId3"/>
          <a:stretch>
            <a:fillRect/>
          </a:stretch>
        </p:blipFill>
        <p:spPr>
          <a:xfrm>
            <a:off x="0" y="3348508"/>
            <a:ext cx="9144000" cy="3433292"/>
          </a:xfrm>
          <a:prstGeom prst="rect">
            <a:avLst/>
          </a:prstGeom>
        </p:spPr>
      </p:pic>
      <p:pic>
        <p:nvPicPr>
          <p:cNvPr id="8" name="Picture 7"/>
          <p:cNvPicPr>
            <a:picLocks noChangeAspect="1"/>
          </p:cNvPicPr>
          <p:nvPr/>
        </p:nvPicPr>
        <p:blipFill>
          <a:blip r:embed="rId4"/>
          <a:stretch>
            <a:fillRect/>
          </a:stretch>
        </p:blipFill>
        <p:spPr>
          <a:xfrm>
            <a:off x="-1869" y="980728"/>
            <a:ext cx="9144000" cy="952728"/>
          </a:xfrm>
          <a:prstGeom prst="rect">
            <a:avLst/>
          </a:prstGeom>
        </p:spPr>
      </p:pic>
      <p:sp>
        <p:nvSpPr>
          <p:cNvPr id="3" name="Rectangle 2"/>
          <p:cNvSpPr/>
          <p:nvPr/>
        </p:nvSpPr>
        <p:spPr>
          <a:xfrm>
            <a:off x="4572000" y="5181600"/>
            <a:ext cx="4572000" cy="64633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hlinkClick r:id="rId5"/>
              </a:rPr>
              <a:t>Exploiting the DRAM rowhammer bug to gain kernel privileges </a:t>
            </a:r>
            <a:r>
              <a:rPr kumimoji="0" lang="en-US" sz="1800" b="0" i="0" u="none" strike="noStrike" kern="1200" cap="none" spc="0" normalizeH="0" baseline="0" noProof="0" dirty="0">
                <a:ln>
                  <a:noFill/>
                </a:ln>
                <a:solidFill>
                  <a:srgbClr val="0000FF"/>
                </a:solidFill>
                <a:effectLst/>
                <a:uLnTx/>
                <a:uFillTx/>
                <a:latin typeface="Tahoma"/>
                <a:ea typeface="+mn-ea"/>
                <a:cs typeface="+mn-cs"/>
              </a:rPr>
              <a:t> (</a:t>
            </a:r>
            <a:r>
              <a:rPr kumimoji="0" lang="en-US" sz="1800" b="0" i="0" u="none" strike="noStrike" kern="1200" cap="none" spc="0" normalizeH="0" baseline="0" noProof="0" dirty="0" err="1">
                <a:ln>
                  <a:noFill/>
                </a:ln>
                <a:solidFill>
                  <a:srgbClr val="0000FF"/>
                </a:solidFill>
                <a:effectLst/>
                <a:uLnTx/>
                <a:uFillTx/>
                <a:latin typeface="Tahoma"/>
                <a:ea typeface="+mn-ea"/>
                <a:cs typeface="+mn-cs"/>
              </a:rPr>
              <a:t>Seaborn</a:t>
            </a:r>
            <a:r>
              <a:rPr kumimoji="0" lang="en-US" sz="1800" b="0" i="0" u="none" strike="noStrike" kern="1200" cap="none" spc="0" normalizeH="0" baseline="0" noProof="0" dirty="0">
                <a:ln>
                  <a:noFill/>
                </a:ln>
                <a:solidFill>
                  <a:srgbClr val="0000FF"/>
                </a:solidFill>
                <a:effectLst/>
                <a:uLnTx/>
                <a:uFillTx/>
                <a:latin typeface="Tahoma"/>
                <a:ea typeface="+mn-ea"/>
                <a:cs typeface="+mn-cs"/>
              </a:rPr>
              <a:t>+, 2015)</a:t>
            </a:r>
          </a:p>
        </p:txBody>
      </p:sp>
      <p:sp>
        <p:nvSpPr>
          <p:cNvPr id="9" name="Rectangle 8"/>
          <p:cNvSpPr/>
          <p:nvPr/>
        </p:nvSpPr>
        <p:spPr>
          <a:xfrm>
            <a:off x="3635896" y="3212976"/>
            <a:ext cx="5493596" cy="93610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hlinkClick r:id="rId6"/>
              </a:rPr>
              <a:t>Flipping Bits in Memory Without Accessing Them: An Experimental Study of DRAM Disturbance Errors</a:t>
            </a:r>
            <a:r>
              <a:rPr kumimoji="0" lang="en-US" sz="18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rPr>
              <a:t> (Kim et al., ISCA 2014)</a:t>
            </a:r>
          </a:p>
        </p:txBody>
      </p:sp>
    </p:spTree>
    <p:extLst>
      <p:ext uri="{BB962C8B-B14F-4D97-AF65-F5344CB8AC3E}">
        <p14:creationId xmlns:p14="http://schemas.microsoft.com/office/powerpoint/2010/main" val="41681911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RowHammer</a:t>
            </a:r>
            <a:r>
              <a:rPr lang="en-US" dirty="0"/>
              <a:t> Security Attack Example</a:t>
            </a:r>
          </a:p>
        </p:txBody>
      </p:sp>
      <p:sp>
        <p:nvSpPr>
          <p:cNvPr id="3" name="Content Placeholder 2"/>
          <p:cNvSpPr>
            <a:spLocks noGrp="1"/>
          </p:cNvSpPr>
          <p:nvPr>
            <p:ph idx="1"/>
          </p:nvPr>
        </p:nvSpPr>
        <p:spPr>
          <a:xfrm>
            <a:off x="228600" y="908720"/>
            <a:ext cx="8915400" cy="5193723"/>
          </a:xfrm>
        </p:spPr>
        <p:txBody>
          <a:bodyPr/>
          <a:lstStyle/>
          <a:p>
            <a:r>
              <a:rPr lang="en-US" sz="2000" dirty="0">
                <a:solidFill>
                  <a:srgbClr val="FF0000"/>
                </a:solidFill>
              </a:rPr>
              <a:t>“</a:t>
            </a:r>
            <a:r>
              <a:rPr lang="en-US" sz="2000" dirty="0" err="1">
                <a:solidFill>
                  <a:srgbClr val="FF0000"/>
                </a:solidFill>
              </a:rPr>
              <a:t>Rowhammer</a:t>
            </a:r>
            <a:r>
              <a:rPr lang="en-US" sz="2000" dirty="0">
                <a:solidFill>
                  <a:srgbClr val="FF0000"/>
                </a:solidFill>
              </a:rPr>
              <a:t>” is a problem with some recent DRAM devices in which repeatedly accessing a row of memory can cause bit flips in adjacent rows </a:t>
            </a:r>
            <a:r>
              <a:rPr lang="en-US" sz="2000" dirty="0"/>
              <a:t>(Kim et al., ISCA 2014). </a:t>
            </a:r>
          </a:p>
          <a:p>
            <a:pPr lvl="1"/>
            <a:r>
              <a:rPr lang="en-US" sz="1800" dirty="0">
                <a:solidFill>
                  <a:srgbClr val="0000FF"/>
                </a:solidFill>
                <a:ea typeface="ＭＳ Ｐゴシック" charset="0"/>
                <a:cs typeface="ＭＳ Ｐゴシック" charset="0"/>
                <a:hlinkClick r:id="rId2"/>
              </a:rPr>
              <a:t>Flipping Bits in Memory Without Accessing Them: An Experimental Study of DRAM Disturbance Errors</a:t>
            </a:r>
            <a:r>
              <a:rPr lang="en-US" sz="1800" dirty="0">
                <a:solidFill>
                  <a:srgbClr val="0000FF"/>
                </a:solidFill>
                <a:ea typeface="ＭＳ Ｐゴシック" charset="0"/>
                <a:cs typeface="ＭＳ Ｐゴシック" charset="0"/>
              </a:rPr>
              <a:t> (Kim et al., ISCA 2014)</a:t>
            </a:r>
          </a:p>
          <a:p>
            <a:pPr lvl="1"/>
            <a:endParaRPr lang="en-US" sz="1400" dirty="0"/>
          </a:p>
          <a:p>
            <a:r>
              <a:rPr lang="en-US" sz="2000" dirty="0"/>
              <a:t>We tested a selection of laptops and found that a subset of them exhibited the problem. </a:t>
            </a:r>
          </a:p>
          <a:p>
            <a:r>
              <a:rPr lang="en-US" sz="2000" dirty="0"/>
              <a:t>We built two working privilege escalation exploits that use this effect. </a:t>
            </a:r>
          </a:p>
          <a:p>
            <a:pPr lvl="1"/>
            <a:r>
              <a:rPr lang="en-US" sz="1800" dirty="0">
                <a:solidFill>
                  <a:srgbClr val="0000FF"/>
                </a:solidFill>
                <a:hlinkClick r:id="rId3"/>
              </a:rPr>
              <a:t>Exploiting the DRAM rowhammer bug to gain kernel privileges </a:t>
            </a:r>
            <a:r>
              <a:rPr lang="en-US" sz="1800" dirty="0">
                <a:solidFill>
                  <a:srgbClr val="0000FF"/>
                </a:solidFill>
              </a:rPr>
              <a:t> </a:t>
            </a:r>
            <a:r>
              <a:rPr lang="en-US" sz="1600" dirty="0">
                <a:solidFill>
                  <a:srgbClr val="0000FF"/>
                </a:solidFill>
              </a:rPr>
              <a:t>(</a:t>
            </a:r>
            <a:r>
              <a:rPr lang="en-US" sz="1600" dirty="0" err="1">
                <a:solidFill>
                  <a:srgbClr val="0000FF"/>
                </a:solidFill>
              </a:rPr>
              <a:t>Seaborn</a:t>
            </a:r>
            <a:r>
              <a:rPr lang="en-US" sz="1600" dirty="0">
                <a:solidFill>
                  <a:srgbClr val="0000FF"/>
                </a:solidFill>
              </a:rPr>
              <a:t>+, 2015)</a:t>
            </a:r>
          </a:p>
          <a:p>
            <a:pPr lvl="1"/>
            <a:endParaRPr lang="en-US" sz="1400" dirty="0"/>
          </a:p>
          <a:p>
            <a:r>
              <a:rPr lang="en-US" sz="2000" dirty="0"/>
              <a:t>One exploit uses </a:t>
            </a:r>
            <a:r>
              <a:rPr lang="en-US" sz="2000" dirty="0" err="1"/>
              <a:t>rowhammer</a:t>
            </a:r>
            <a:r>
              <a:rPr lang="en-US" sz="2000" dirty="0"/>
              <a:t>-induced bit flips to </a:t>
            </a:r>
            <a:r>
              <a:rPr lang="en-US" sz="2000" b="1" dirty="0">
                <a:solidFill>
                  <a:srgbClr val="FF0000"/>
                </a:solidFill>
              </a:rPr>
              <a:t>gain kernel privileges </a:t>
            </a:r>
            <a:r>
              <a:rPr lang="en-US" sz="2000" dirty="0"/>
              <a:t>on x86-64 Linux when run as an unprivileged </a:t>
            </a:r>
            <a:r>
              <a:rPr lang="en-US" sz="2000" dirty="0" err="1"/>
              <a:t>userland</a:t>
            </a:r>
            <a:r>
              <a:rPr lang="en-US" sz="2000" dirty="0"/>
              <a:t> process. </a:t>
            </a:r>
          </a:p>
          <a:p>
            <a:r>
              <a:rPr lang="en-US" sz="2000" dirty="0">
                <a:solidFill>
                  <a:srgbClr val="FF0000"/>
                </a:solidFill>
              </a:rPr>
              <a:t>When run on a machine vulnerable to the </a:t>
            </a:r>
            <a:r>
              <a:rPr lang="en-US" sz="2000" dirty="0" err="1">
                <a:solidFill>
                  <a:srgbClr val="FF0000"/>
                </a:solidFill>
              </a:rPr>
              <a:t>rowhammer</a:t>
            </a:r>
            <a:r>
              <a:rPr lang="en-US" sz="2000" dirty="0">
                <a:solidFill>
                  <a:srgbClr val="FF0000"/>
                </a:solidFill>
              </a:rPr>
              <a:t> problem, the process was able to induce bit flips in page table entries (PTEs). </a:t>
            </a:r>
          </a:p>
          <a:p>
            <a:r>
              <a:rPr lang="en-US" sz="2000" dirty="0">
                <a:solidFill>
                  <a:srgbClr val="0000FF"/>
                </a:solidFill>
              </a:rPr>
              <a:t>It was able to use this to gain write access to its own page table, and hence gain read-write access to all of physical memory.</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5" name="Rectangle 4"/>
          <p:cNvSpPr/>
          <p:nvPr/>
        </p:nvSpPr>
        <p:spPr>
          <a:xfrm>
            <a:off x="107504" y="6545534"/>
            <a:ext cx="8496944" cy="61555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mn-ea"/>
                <a:cs typeface="+mn-cs"/>
                <a:hlinkClick r:id="rId3"/>
              </a:rPr>
              <a:t>Exploiting the DRAM rowhammer bug to gain kernel privileges </a:t>
            </a:r>
            <a:r>
              <a:rPr kumimoji="0" lang="en-US" sz="1600" b="0" i="0" u="none" strike="noStrike" kern="1200" cap="none" spc="0" normalizeH="0" baseline="0" noProof="0" dirty="0">
                <a:ln>
                  <a:noFill/>
                </a:ln>
                <a:solidFill>
                  <a:srgbClr val="0000FF"/>
                </a:solidFill>
                <a:effectLst/>
                <a:uLnTx/>
                <a:uFillTx/>
                <a:latin typeface="Tahoma"/>
                <a:ea typeface="+mn-ea"/>
                <a:cs typeface="+mn-cs"/>
              </a:rPr>
              <a:t> (</a:t>
            </a:r>
            <a:r>
              <a:rPr kumimoji="0" lang="en-US" sz="1600" b="0" i="0" u="none" strike="noStrike" kern="1200" cap="none" spc="0" normalizeH="0" baseline="0" noProof="0" dirty="0" err="1">
                <a:ln>
                  <a:noFill/>
                </a:ln>
                <a:solidFill>
                  <a:srgbClr val="0000FF"/>
                </a:solidFill>
                <a:effectLst/>
                <a:uLnTx/>
                <a:uFillTx/>
                <a:latin typeface="Tahoma"/>
                <a:ea typeface="+mn-ea"/>
                <a:cs typeface="+mn-cs"/>
              </a:rPr>
              <a:t>Seaborn</a:t>
            </a:r>
            <a:r>
              <a:rPr kumimoji="0" lang="en-US" sz="1600" b="0" i="0" u="none" strike="noStrike" kern="1200" cap="none" spc="0" normalizeH="0" baseline="0" noProof="0" dirty="0">
                <a:ln>
                  <a:noFill/>
                </a:ln>
                <a:solidFill>
                  <a:srgbClr val="0000FF"/>
                </a:solidFill>
                <a:effectLst/>
                <a:uLnTx/>
                <a:uFillTx/>
                <a:latin typeface="Tahoma"/>
                <a:ea typeface="+mn-ea"/>
                <a:cs typeface="+mn-cs"/>
              </a:rPr>
              <a:t> &amp; </a:t>
            </a:r>
            <a:r>
              <a:rPr kumimoji="0" lang="en-US" sz="1600" b="0" i="0" u="none" strike="noStrike" kern="1200" cap="none" spc="0" normalizeH="0" baseline="0" noProof="0" dirty="0" err="1">
                <a:ln>
                  <a:noFill/>
                </a:ln>
                <a:solidFill>
                  <a:srgbClr val="0000FF"/>
                </a:solidFill>
                <a:effectLst/>
                <a:uLnTx/>
                <a:uFillTx/>
                <a:latin typeface="Tahoma"/>
                <a:ea typeface="+mn-ea"/>
                <a:cs typeface="+mn-cs"/>
              </a:rPr>
              <a:t>Dullien</a:t>
            </a:r>
            <a:r>
              <a:rPr kumimoji="0" lang="en-US" sz="1600" b="0" i="0" u="none" strike="noStrike" kern="1200" cap="none" spc="0" normalizeH="0" baseline="0" noProof="0" dirty="0">
                <a:ln>
                  <a:noFill/>
                </a:ln>
                <a:solidFill>
                  <a:srgbClr val="0000FF"/>
                </a:solidFill>
                <a:effectLst/>
                <a:uLnTx/>
                <a:uFillTx/>
                <a:latin typeface="Tahoma"/>
                <a:ea typeface="+mn-ea"/>
                <a:cs typeface="+mn-cs"/>
              </a:rPr>
              <a:t>, 2015)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FF"/>
              </a:solidFill>
              <a:effectLst/>
              <a:uLnTx/>
              <a:uFillTx/>
              <a:latin typeface="Tahoma"/>
              <a:ea typeface="+mn-ea"/>
              <a:cs typeface="+mn-cs"/>
            </a:endParaRPr>
          </a:p>
        </p:txBody>
      </p:sp>
    </p:spTree>
    <p:extLst>
      <p:ext uri="{BB962C8B-B14F-4D97-AF65-F5344CB8AC3E}">
        <p14:creationId xmlns:p14="http://schemas.microsoft.com/office/powerpoint/2010/main" val="9646275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Security Implications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alt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3"/>
          <a:stretch>
            <a:fillRect/>
          </a:stretch>
        </p:blipFill>
        <p:spPr>
          <a:xfrm>
            <a:off x="36512" y="1083202"/>
            <a:ext cx="9144000" cy="5658166"/>
          </a:xfrm>
          <a:prstGeom prst="rect">
            <a:avLst/>
          </a:prstGeom>
        </p:spPr>
      </p:pic>
      <p:pic>
        <p:nvPicPr>
          <p:cNvPr id="3" name="Picture 2"/>
          <p:cNvPicPr>
            <a:picLocks noChangeAspect="1"/>
          </p:cNvPicPr>
          <p:nvPr/>
        </p:nvPicPr>
        <p:blipFill>
          <a:blip r:embed="rId4"/>
          <a:stretch>
            <a:fillRect/>
          </a:stretch>
        </p:blipFill>
        <p:spPr>
          <a:xfrm>
            <a:off x="36512" y="908720"/>
            <a:ext cx="9144000" cy="6057900"/>
          </a:xfrm>
          <a:prstGeom prst="rect">
            <a:avLst/>
          </a:prstGeom>
        </p:spPr>
      </p:pic>
    </p:spTree>
    <p:extLst>
      <p:ext uri="{BB962C8B-B14F-4D97-AF65-F5344CB8AC3E}">
        <p14:creationId xmlns:p14="http://schemas.microsoft.com/office/powerpoint/2010/main" val="13393084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Security Implications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alt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3"/>
          <a:stretch>
            <a:fillRect/>
          </a:stretch>
        </p:blipFill>
        <p:spPr>
          <a:xfrm>
            <a:off x="36512" y="1083202"/>
            <a:ext cx="9144000" cy="5658166"/>
          </a:xfrm>
          <a:prstGeom prst="rect">
            <a:avLst/>
          </a:prstGeom>
        </p:spPr>
      </p:pic>
      <p:pic>
        <p:nvPicPr>
          <p:cNvPr id="3" name="Picture 2"/>
          <p:cNvPicPr>
            <a:picLocks noChangeAspect="1"/>
          </p:cNvPicPr>
          <p:nvPr/>
        </p:nvPicPr>
        <p:blipFill>
          <a:blip r:embed="rId4"/>
          <a:stretch>
            <a:fillRect/>
          </a:stretch>
        </p:blipFill>
        <p:spPr>
          <a:xfrm>
            <a:off x="36512" y="908720"/>
            <a:ext cx="9144000" cy="6057900"/>
          </a:xfrm>
          <a:prstGeom prst="rect">
            <a:avLst/>
          </a:prstGeom>
        </p:spPr>
      </p:pic>
      <p:pic>
        <p:nvPicPr>
          <p:cNvPr id="6" name="Picture 5"/>
          <p:cNvPicPr>
            <a:picLocks noChangeAspect="1"/>
          </p:cNvPicPr>
          <p:nvPr/>
        </p:nvPicPr>
        <p:blipFill>
          <a:blip r:embed="rId5"/>
          <a:stretch>
            <a:fillRect/>
          </a:stretch>
        </p:blipFill>
        <p:spPr>
          <a:xfrm>
            <a:off x="683568" y="5157192"/>
            <a:ext cx="7810500" cy="1625600"/>
          </a:xfrm>
          <a:prstGeom prst="rect">
            <a:avLst/>
          </a:prstGeom>
        </p:spPr>
      </p:pic>
    </p:spTree>
    <p:extLst>
      <p:ext uri="{BB962C8B-B14F-4D97-AF65-F5344CB8AC3E}">
        <p14:creationId xmlns:p14="http://schemas.microsoft.com/office/powerpoint/2010/main" val="115752800"/>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Title 1"/>
          <p:cNvSpPr>
            <a:spLocks noGrp="1"/>
          </p:cNvSpPr>
          <p:nvPr>
            <p:ph type="title"/>
          </p:nvPr>
        </p:nvSpPr>
        <p:spPr/>
        <p:txBody>
          <a:bodyPr/>
          <a:lstStyle/>
          <a:p>
            <a:r>
              <a:rPr lang="en-US">
                <a:latin typeface="Garamond" charset="0"/>
                <a:ea typeface="ＭＳ Ｐゴシック" charset="0"/>
                <a:cs typeface="ＭＳ Ｐゴシック" charset="0"/>
              </a:rPr>
              <a:t>More Security Implications</a:t>
            </a:r>
          </a:p>
        </p:txBody>
      </p:sp>
      <p:sp>
        <p:nvSpPr>
          <p:cNvPr id="256002"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A812B5F-CE3B-564D-B1D9-5770355AF2FF}"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
        <p:nvSpPr>
          <p:cNvPr id="256003" name="TextBox 5"/>
          <p:cNvSpPr txBox="1">
            <a:spLocks noChangeArrowheads="1"/>
          </p:cNvSpPr>
          <p:nvPr/>
        </p:nvSpPr>
        <p:spPr bwMode="auto">
          <a:xfrm>
            <a:off x="228600" y="6599238"/>
            <a:ext cx="2908300"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charset="0"/>
                <a:ea typeface="ＭＳ Ｐゴシック" charset="0"/>
              </a:rPr>
              <a:t>Source: </a:t>
            </a:r>
            <a:r>
              <a:rPr kumimoji="0" lang="en-US" sz="1000" b="0" i="0" u="none" strike="noStrike" kern="1200" cap="none" spc="0" normalizeH="0" baseline="0" noProof="0">
                <a:ln>
                  <a:noFill/>
                </a:ln>
                <a:solidFill>
                  <a:srgbClr val="000000"/>
                </a:solidFill>
                <a:effectLst/>
                <a:uLnTx/>
                <a:uFillTx/>
                <a:latin typeface="Arial" charset="0"/>
                <a:ea typeface="ＭＳ Ｐゴシック" charset="0"/>
                <a:hlinkClick r:id="rId2"/>
              </a:rPr>
              <a:t>https://lab.dsst.io/32c3-slides/7197.html</a:t>
            </a:r>
            <a:r>
              <a:rPr kumimoji="0" lang="en-US" sz="1000" b="0" i="0" u="none" strike="noStrike" kern="1200" cap="none" spc="0" normalizeH="0" baseline="0" noProof="0">
                <a:ln>
                  <a:noFill/>
                </a:ln>
                <a:solidFill>
                  <a:srgbClr val="000000"/>
                </a:solidFill>
                <a:effectLst/>
                <a:uLnTx/>
                <a:uFillTx/>
                <a:latin typeface="Arial" charset="0"/>
                <a:ea typeface="ＭＳ Ｐゴシック" charset="0"/>
              </a:rPr>
              <a:t> </a:t>
            </a:r>
          </a:p>
        </p:txBody>
      </p:sp>
      <p:pic>
        <p:nvPicPr>
          <p:cNvPr id="256004" name="Picture 6" descr="4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49796"/>
            <a:ext cx="9144000"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5"/>
          <p:cNvSpPr/>
          <p:nvPr/>
        </p:nvSpPr>
        <p:spPr>
          <a:xfrm>
            <a:off x="395536" y="6084004"/>
            <a:ext cx="8568952"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FF"/>
                </a:solidFill>
                <a:effectLst/>
                <a:uLnTx/>
                <a:uFillTx/>
                <a:latin typeface="Tahoma"/>
                <a:ea typeface="+mn-ea"/>
                <a:cs typeface="+mn-cs"/>
              </a:rPr>
              <a:t>Rowhammer.js</a:t>
            </a:r>
            <a:r>
              <a:rPr kumimoji="0" lang="en-US" sz="1800" b="0" i="0" u="none" strike="noStrike" kern="1200" cap="none" spc="0" normalizeH="0" baseline="0" noProof="0" dirty="0">
                <a:ln>
                  <a:noFill/>
                </a:ln>
                <a:solidFill>
                  <a:srgbClr val="0000FF"/>
                </a:solidFill>
                <a:effectLst/>
                <a:uLnTx/>
                <a:uFillTx/>
                <a:latin typeface="Tahoma"/>
                <a:ea typeface="+mn-ea"/>
                <a:cs typeface="+mn-cs"/>
              </a:rPr>
              <a:t>: A Remote Software-Induced Fault Attack in JavaScript (DIMVA’16)</a:t>
            </a:r>
          </a:p>
        </p:txBody>
      </p:sp>
      <p:sp>
        <p:nvSpPr>
          <p:cNvPr id="2" name="Rectangle 1"/>
          <p:cNvSpPr/>
          <p:nvPr/>
        </p:nvSpPr>
        <p:spPr>
          <a:xfrm>
            <a:off x="539552" y="1043444"/>
            <a:ext cx="8064896" cy="3847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FFFF00"/>
                </a:solidFill>
                <a:effectLst/>
                <a:uLnTx/>
                <a:uFillTx/>
                <a:latin typeface="Tahoma"/>
                <a:ea typeface="+mn-ea"/>
                <a:cs typeface="+mn-cs"/>
              </a:rPr>
              <a:t>“We can gain unrestricted access to systems of website visitors.”</a:t>
            </a:r>
          </a:p>
        </p:txBody>
      </p:sp>
    </p:spTree>
    <p:extLst>
      <p:ext uri="{BB962C8B-B14F-4D97-AF65-F5344CB8AC3E}">
        <p14:creationId xmlns:p14="http://schemas.microsoft.com/office/powerpoint/2010/main" val="3163911030"/>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Title 1"/>
          <p:cNvSpPr>
            <a:spLocks noGrp="1"/>
          </p:cNvSpPr>
          <p:nvPr>
            <p:ph type="title"/>
          </p:nvPr>
        </p:nvSpPr>
        <p:spPr/>
        <p:txBody>
          <a:bodyPr/>
          <a:lstStyle/>
          <a:p>
            <a:r>
              <a:rPr lang="en-US" dirty="0">
                <a:latin typeface="Garamond" charset="0"/>
                <a:ea typeface="ＭＳ Ｐゴシック" charset="0"/>
                <a:cs typeface="ＭＳ Ｐゴシック" charset="0"/>
              </a:rPr>
              <a:t>More Security Implications</a:t>
            </a:r>
          </a:p>
        </p:txBody>
      </p:sp>
      <p:sp>
        <p:nvSpPr>
          <p:cNvPr id="257026"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3D3305A-74B5-C341-8457-3D076A48DDAD}"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257027" name="Picture 4" descr="drammer-attack-androi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96752"/>
            <a:ext cx="9144000" cy="508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7028" name="TextBox 5"/>
          <p:cNvSpPr txBox="1">
            <a:spLocks noChangeArrowheads="1"/>
          </p:cNvSpPr>
          <p:nvPr/>
        </p:nvSpPr>
        <p:spPr bwMode="auto">
          <a:xfrm>
            <a:off x="228600" y="6599238"/>
            <a:ext cx="4775200"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charset="0"/>
                <a:ea typeface="ＭＳ Ｐゴシック" charset="0"/>
              </a:rPr>
              <a:t>Source: https://fossbytes.com/drammer-rowhammer-attack-android-root-devices/</a:t>
            </a:r>
          </a:p>
        </p:txBody>
      </p:sp>
      <p:sp>
        <p:nvSpPr>
          <p:cNvPr id="2" name="Rectangle 1"/>
          <p:cNvSpPr/>
          <p:nvPr/>
        </p:nvSpPr>
        <p:spPr>
          <a:xfrm>
            <a:off x="4860032" y="6165304"/>
            <a:ext cx="4572000" cy="64633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FF"/>
                </a:solidFill>
                <a:effectLst/>
                <a:uLnTx/>
                <a:uFillTx/>
                <a:latin typeface="Tahoma"/>
                <a:ea typeface="+mn-ea"/>
                <a:cs typeface="+mn-cs"/>
              </a:rPr>
              <a:t>Drammer</a:t>
            </a:r>
            <a:r>
              <a:rPr kumimoji="0" lang="en-US" sz="1800" b="0" i="0" u="none" strike="noStrike" kern="1200" cap="none" spc="0" normalizeH="0" baseline="0" noProof="0" dirty="0">
                <a:ln>
                  <a:noFill/>
                </a:ln>
                <a:solidFill>
                  <a:srgbClr val="0000FF"/>
                </a:solidFill>
                <a:effectLst/>
                <a:uLnTx/>
                <a:uFillTx/>
                <a:latin typeface="Tahoma"/>
                <a:ea typeface="+mn-ea"/>
                <a:cs typeface="+mn-cs"/>
              </a:rPr>
              <a:t>: Deterministic </a:t>
            </a:r>
            <a:r>
              <a:rPr kumimoji="0" lang="en-US" sz="1800" b="0" i="0" u="none" strike="noStrike" kern="1200" cap="none" spc="0" normalizeH="0" baseline="0" noProof="0" dirty="0" err="1">
                <a:ln>
                  <a:noFill/>
                </a:ln>
                <a:solidFill>
                  <a:srgbClr val="0000FF"/>
                </a:solidFill>
                <a:effectLst/>
                <a:uLnTx/>
                <a:uFillTx/>
                <a:latin typeface="Tahoma"/>
                <a:ea typeface="+mn-ea"/>
                <a:cs typeface="+mn-cs"/>
              </a:rPr>
              <a:t>Rowhammer</a:t>
            </a:r>
            <a:r>
              <a:rPr kumimoji="0" lang="en-US" sz="1800" b="0" i="0" u="none" strike="noStrike" kern="1200" cap="none" spc="0" normalizeH="0" baseline="0" noProof="0" dirty="0">
                <a:ln>
                  <a:noFill/>
                </a:ln>
                <a:solidFill>
                  <a:srgbClr val="0000FF"/>
                </a:solidFill>
                <a:effectLst/>
                <a:uLnTx/>
                <a:uFillTx/>
                <a:latin typeface="Tahoma"/>
                <a:ea typeface="+mn-ea"/>
                <a:cs typeface="+mn-cs"/>
              </a:rPr>
              <a:t> Attacks on Mobile Platforms, CCS’16 </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3" name="Rectangle 2"/>
          <p:cNvSpPr/>
          <p:nvPr/>
        </p:nvSpPr>
        <p:spPr>
          <a:xfrm>
            <a:off x="539552" y="874524"/>
            <a:ext cx="7593722" cy="400110"/>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Tahoma"/>
                <a:ea typeface="+mn-ea"/>
                <a:cs typeface="+mn-cs"/>
              </a:rPr>
              <a:t>“Can gain control of a smart phone deterministically”</a:t>
            </a:r>
          </a:p>
        </p:txBody>
      </p:sp>
    </p:spTree>
    <p:extLst>
      <p:ext uri="{BB962C8B-B14F-4D97-AF65-F5344CB8AC3E}">
        <p14:creationId xmlns:p14="http://schemas.microsoft.com/office/powerpoint/2010/main" val="3335123404"/>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A2099-7438-6C41-BD1E-77D3C632D919}"/>
              </a:ext>
            </a:extLst>
          </p:cNvPr>
          <p:cNvSpPr>
            <a:spLocks noGrp="1"/>
          </p:cNvSpPr>
          <p:nvPr>
            <p:ph type="title"/>
          </p:nvPr>
        </p:nvSpPr>
        <p:spPr/>
        <p:txBody>
          <a:bodyPr/>
          <a:lstStyle/>
          <a:p>
            <a:r>
              <a:rPr lang="en-US" dirty="0"/>
              <a:t>More Security Implications (III)</a:t>
            </a:r>
          </a:p>
        </p:txBody>
      </p:sp>
      <p:sp>
        <p:nvSpPr>
          <p:cNvPr id="3" name="Content Placeholder 2">
            <a:extLst>
              <a:ext uri="{FF2B5EF4-FFF2-40B4-BE49-F238E27FC236}">
                <a16:creationId xmlns:a16="http://schemas.microsoft.com/office/drawing/2014/main" id="{FDB44C18-A93F-6244-A24A-038E49A3ED5A}"/>
              </a:ext>
            </a:extLst>
          </p:cNvPr>
          <p:cNvSpPr>
            <a:spLocks noGrp="1"/>
          </p:cNvSpPr>
          <p:nvPr>
            <p:ph idx="1"/>
          </p:nvPr>
        </p:nvSpPr>
        <p:spPr>
          <a:xfrm>
            <a:off x="228600" y="914400"/>
            <a:ext cx="8610600" cy="5193723"/>
          </a:xfrm>
        </p:spPr>
        <p:txBody>
          <a:bodyPr/>
          <a:lstStyle/>
          <a:p>
            <a:r>
              <a:rPr lang="en-US" dirty="0"/>
              <a:t>Using an integrated GPU in a mobile system to remotely escalate privilege via the WebGL interface </a:t>
            </a:r>
          </a:p>
        </p:txBody>
      </p:sp>
      <p:sp>
        <p:nvSpPr>
          <p:cNvPr id="4" name="Slide Number Placeholder 3">
            <a:extLst>
              <a:ext uri="{FF2B5EF4-FFF2-40B4-BE49-F238E27FC236}">
                <a16:creationId xmlns:a16="http://schemas.microsoft.com/office/drawing/2014/main" id="{1EB5FC4B-E474-AA49-B354-1B798E487C92}"/>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BBEC082-DB60-894D-A65F-EC5CC660E7FA}"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pic>
        <p:nvPicPr>
          <p:cNvPr id="6" name="Picture 5">
            <a:extLst>
              <a:ext uri="{FF2B5EF4-FFF2-40B4-BE49-F238E27FC236}">
                <a16:creationId xmlns:a16="http://schemas.microsoft.com/office/drawing/2014/main" id="{F5E99A8D-841C-B445-A300-93E6B3F04407}"/>
              </a:ext>
            </a:extLst>
          </p:cNvPr>
          <p:cNvPicPr>
            <a:picLocks noChangeAspect="1"/>
          </p:cNvPicPr>
          <p:nvPr/>
        </p:nvPicPr>
        <p:blipFill>
          <a:blip r:embed="rId2"/>
          <a:stretch>
            <a:fillRect/>
          </a:stretch>
        </p:blipFill>
        <p:spPr>
          <a:xfrm>
            <a:off x="228600" y="1752600"/>
            <a:ext cx="8610600" cy="2919748"/>
          </a:xfrm>
          <a:prstGeom prst="rect">
            <a:avLst/>
          </a:prstGeom>
        </p:spPr>
      </p:pic>
      <p:pic>
        <p:nvPicPr>
          <p:cNvPr id="7" name="Picture 6">
            <a:extLst>
              <a:ext uri="{FF2B5EF4-FFF2-40B4-BE49-F238E27FC236}">
                <a16:creationId xmlns:a16="http://schemas.microsoft.com/office/drawing/2014/main" id="{B1855A90-FBD8-BD41-A0F7-9D3A4C42E8B3}"/>
              </a:ext>
            </a:extLst>
          </p:cNvPr>
          <p:cNvPicPr>
            <a:picLocks noChangeAspect="1"/>
          </p:cNvPicPr>
          <p:nvPr/>
        </p:nvPicPr>
        <p:blipFill>
          <a:blip r:embed="rId3"/>
          <a:stretch>
            <a:fillRect/>
          </a:stretch>
        </p:blipFill>
        <p:spPr>
          <a:xfrm>
            <a:off x="0" y="4644746"/>
            <a:ext cx="9144000" cy="2213254"/>
          </a:xfrm>
          <a:prstGeom prst="rect">
            <a:avLst/>
          </a:prstGeom>
        </p:spPr>
      </p:pic>
    </p:spTree>
    <p:extLst>
      <p:ext uri="{BB962C8B-B14F-4D97-AF65-F5344CB8AC3E}">
        <p14:creationId xmlns:p14="http://schemas.microsoft.com/office/powerpoint/2010/main" val="2391092334"/>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C235C-9E23-FB47-96DB-7880CBCAFB46}"/>
              </a:ext>
            </a:extLst>
          </p:cNvPr>
          <p:cNvSpPr>
            <a:spLocks noGrp="1"/>
          </p:cNvSpPr>
          <p:nvPr>
            <p:ph type="title"/>
          </p:nvPr>
        </p:nvSpPr>
        <p:spPr/>
        <p:txBody>
          <a:bodyPr/>
          <a:lstStyle/>
          <a:p>
            <a:r>
              <a:rPr lang="en-US" dirty="0"/>
              <a:t>More Security Implications (IV)</a:t>
            </a:r>
          </a:p>
        </p:txBody>
      </p:sp>
      <p:sp>
        <p:nvSpPr>
          <p:cNvPr id="3" name="Content Placeholder 2">
            <a:extLst>
              <a:ext uri="{FF2B5EF4-FFF2-40B4-BE49-F238E27FC236}">
                <a16:creationId xmlns:a16="http://schemas.microsoft.com/office/drawing/2014/main" id="{775CC9D5-1435-D544-9861-45F4CF9DE692}"/>
              </a:ext>
            </a:extLst>
          </p:cNvPr>
          <p:cNvSpPr>
            <a:spLocks noGrp="1"/>
          </p:cNvSpPr>
          <p:nvPr>
            <p:ph idx="1"/>
          </p:nvPr>
        </p:nvSpPr>
        <p:spPr>
          <a:xfrm>
            <a:off x="228600" y="914400"/>
            <a:ext cx="8610600" cy="5193723"/>
          </a:xfrm>
        </p:spPr>
        <p:txBody>
          <a:bodyPr/>
          <a:lstStyle/>
          <a:p>
            <a:r>
              <a:rPr lang="en-US" dirty="0" err="1"/>
              <a:t>Rowhammer</a:t>
            </a:r>
            <a:r>
              <a:rPr lang="en-US" dirty="0"/>
              <a:t> over RDMA (I)</a:t>
            </a:r>
          </a:p>
        </p:txBody>
      </p:sp>
      <p:sp>
        <p:nvSpPr>
          <p:cNvPr id="4" name="Slide Number Placeholder 3">
            <a:extLst>
              <a:ext uri="{FF2B5EF4-FFF2-40B4-BE49-F238E27FC236}">
                <a16:creationId xmlns:a16="http://schemas.microsoft.com/office/drawing/2014/main" id="{46BDB288-2497-4948-9204-808023AA137E}"/>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BBEC082-DB60-894D-A65F-EC5CC660E7FA}"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pic>
        <p:nvPicPr>
          <p:cNvPr id="5" name="Picture 4">
            <a:extLst>
              <a:ext uri="{FF2B5EF4-FFF2-40B4-BE49-F238E27FC236}">
                <a16:creationId xmlns:a16="http://schemas.microsoft.com/office/drawing/2014/main" id="{45FE8274-3CEC-914D-A2AC-AEE06FD6BF36}"/>
              </a:ext>
            </a:extLst>
          </p:cNvPr>
          <p:cNvPicPr>
            <a:picLocks noChangeAspect="1"/>
          </p:cNvPicPr>
          <p:nvPr/>
        </p:nvPicPr>
        <p:blipFill>
          <a:blip r:embed="rId2"/>
          <a:stretch>
            <a:fillRect/>
          </a:stretch>
        </p:blipFill>
        <p:spPr>
          <a:xfrm>
            <a:off x="0" y="1371600"/>
            <a:ext cx="9144000" cy="3248234"/>
          </a:xfrm>
          <a:prstGeom prst="rect">
            <a:avLst/>
          </a:prstGeom>
        </p:spPr>
      </p:pic>
      <p:pic>
        <p:nvPicPr>
          <p:cNvPr id="6" name="Picture 5">
            <a:extLst>
              <a:ext uri="{FF2B5EF4-FFF2-40B4-BE49-F238E27FC236}">
                <a16:creationId xmlns:a16="http://schemas.microsoft.com/office/drawing/2014/main" id="{3AD7630A-1496-6140-AC68-E6A296637906}"/>
              </a:ext>
            </a:extLst>
          </p:cNvPr>
          <p:cNvPicPr>
            <a:picLocks noChangeAspect="1"/>
          </p:cNvPicPr>
          <p:nvPr/>
        </p:nvPicPr>
        <p:blipFill>
          <a:blip r:embed="rId3"/>
          <a:stretch>
            <a:fillRect/>
          </a:stretch>
        </p:blipFill>
        <p:spPr>
          <a:xfrm>
            <a:off x="0" y="4572000"/>
            <a:ext cx="9144000" cy="2286000"/>
          </a:xfrm>
          <a:prstGeom prst="rect">
            <a:avLst/>
          </a:prstGeom>
        </p:spPr>
      </p:pic>
    </p:spTree>
    <p:extLst>
      <p:ext uri="{BB962C8B-B14F-4D97-AF65-F5344CB8AC3E}">
        <p14:creationId xmlns:p14="http://schemas.microsoft.com/office/powerpoint/2010/main" val="274838935"/>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C235C-9E23-FB47-96DB-7880CBCAFB46}"/>
              </a:ext>
            </a:extLst>
          </p:cNvPr>
          <p:cNvSpPr>
            <a:spLocks noGrp="1"/>
          </p:cNvSpPr>
          <p:nvPr>
            <p:ph type="title"/>
          </p:nvPr>
        </p:nvSpPr>
        <p:spPr/>
        <p:txBody>
          <a:bodyPr/>
          <a:lstStyle/>
          <a:p>
            <a:r>
              <a:rPr lang="en-US" dirty="0"/>
              <a:t>More Security Implications (V)</a:t>
            </a:r>
          </a:p>
        </p:txBody>
      </p:sp>
      <p:sp>
        <p:nvSpPr>
          <p:cNvPr id="3" name="Content Placeholder 2">
            <a:extLst>
              <a:ext uri="{FF2B5EF4-FFF2-40B4-BE49-F238E27FC236}">
                <a16:creationId xmlns:a16="http://schemas.microsoft.com/office/drawing/2014/main" id="{775CC9D5-1435-D544-9861-45F4CF9DE692}"/>
              </a:ext>
            </a:extLst>
          </p:cNvPr>
          <p:cNvSpPr>
            <a:spLocks noGrp="1"/>
          </p:cNvSpPr>
          <p:nvPr>
            <p:ph idx="1"/>
          </p:nvPr>
        </p:nvSpPr>
        <p:spPr>
          <a:xfrm>
            <a:off x="228600" y="914400"/>
            <a:ext cx="8610600" cy="5193723"/>
          </a:xfrm>
        </p:spPr>
        <p:txBody>
          <a:bodyPr/>
          <a:lstStyle/>
          <a:p>
            <a:r>
              <a:rPr lang="en-US" dirty="0" err="1"/>
              <a:t>Rowhammer</a:t>
            </a:r>
            <a:r>
              <a:rPr lang="en-US" dirty="0"/>
              <a:t> over RDMA (II)</a:t>
            </a:r>
          </a:p>
        </p:txBody>
      </p:sp>
      <p:sp>
        <p:nvSpPr>
          <p:cNvPr id="4" name="Slide Number Placeholder 3">
            <a:extLst>
              <a:ext uri="{FF2B5EF4-FFF2-40B4-BE49-F238E27FC236}">
                <a16:creationId xmlns:a16="http://schemas.microsoft.com/office/drawing/2014/main" id="{46BDB288-2497-4948-9204-808023AA137E}"/>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BBEC082-DB60-894D-A65F-EC5CC660E7FA}"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pic>
        <p:nvPicPr>
          <p:cNvPr id="8" name="Picture 7">
            <a:extLst>
              <a:ext uri="{FF2B5EF4-FFF2-40B4-BE49-F238E27FC236}">
                <a16:creationId xmlns:a16="http://schemas.microsoft.com/office/drawing/2014/main" id="{B1ED6C72-D6C8-A64D-A930-70738D148178}"/>
              </a:ext>
            </a:extLst>
          </p:cNvPr>
          <p:cNvPicPr>
            <a:picLocks noChangeAspect="1"/>
          </p:cNvPicPr>
          <p:nvPr/>
        </p:nvPicPr>
        <p:blipFill>
          <a:blip r:embed="rId2"/>
          <a:stretch>
            <a:fillRect/>
          </a:stretch>
        </p:blipFill>
        <p:spPr>
          <a:xfrm>
            <a:off x="596900" y="4255492"/>
            <a:ext cx="7874000" cy="2578100"/>
          </a:xfrm>
          <a:prstGeom prst="rect">
            <a:avLst/>
          </a:prstGeom>
        </p:spPr>
      </p:pic>
      <p:pic>
        <p:nvPicPr>
          <p:cNvPr id="9" name="Picture 8">
            <a:extLst>
              <a:ext uri="{FF2B5EF4-FFF2-40B4-BE49-F238E27FC236}">
                <a16:creationId xmlns:a16="http://schemas.microsoft.com/office/drawing/2014/main" id="{8F3C3AC7-2028-0549-AFBC-7C3F334D5BF0}"/>
              </a:ext>
            </a:extLst>
          </p:cNvPr>
          <p:cNvPicPr>
            <a:picLocks noChangeAspect="1"/>
          </p:cNvPicPr>
          <p:nvPr/>
        </p:nvPicPr>
        <p:blipFill>
          <a:blip r:embed="rId3"/>
          <a:stretch>
            <a:fillRect/>
          </a:stretch>
        </p:blipFill>
        <p:spPr>
          <a:xfrm>
            <a:off x="0" y="1628800"/>
            <a:ext cx="5950364" cy="2184197"/>
          </a:xfrm>
          <a:prstGeom prst="rect">
            <a:avLst/>
          </a:prstGeom>
        </p:spPr>
      </p:pic>
      <p:pic>
        <p:nvPicPr>
          <p:cNvPr id="10" name="Picture 9">
            <a:extLst>
              <a:ext uri="{FF2B5EF4-FFF2-40B4-BE49-F238E27FC236}">
                <a16:creationId xmlns:a16="http://schemas.microsoft.com/office/drawing/2014/main" id="{4E570075-D012-684E-8F83-89BAA734C085}"/>
              </a:ext>
            </a:extLst>
          </p:cNvPr>
          <p:cNvPicPr>
            <a:picLocks noChangeAspect="1"/>
          </p:cNvPicPr>
          <p:nvPr/>
        </p:nvPicPr>
        <p:blipFill>
          <a:blip r:embed="rId4"/>
          <a:stretch>
            <a:fillRect/>
          </a:stretch>
        </p:blipFill>
        <p:spPr>
          <a:xfrm>
            <a:off x="5950364" y="1697211"/>
            <a:ext cx="3174187" cy="2325913"/>
          </a:xfrm>
          <a:prstGeom prst="rect">
            <a:avLst/>
          </a:prstGeom>
        </p:spPr>
      </p:pic>
    </p:spTree>
    <p:extLst>
      <p:ext uri="{BB962C8B-B14F-4D97-AF65-F5344CB8AC3E}">
        <p14:creationId xmlns:p14="http://schemas.microsoft.com/office/powerpoint/2010/main" val="3633776137"/>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Title 1"/>
          <p:cNvSpPr>
            <a:spLocks noGrp="1"/>
          </p:cNvSpPr>
          <p:nvPr>
            <p:ph type="title"/>
          </p:nvPr>
        </p:nvSpPr>
        <p:spPr/>
        <p:txBody>
          <a:bodyPr/>
          <a:lstStyle/>
          <a:p>
            <a:r>
              <a:rPr lang="en-US">
                <a:latin typeface="Garamond" charset="0"/>
                <a:ea typeface="ＭＳ Ｐゴシック" charset="0"/>
                <a:cs typeface="ＭＳ Ｐゴシック" charset="0"/>
              </a:rPr>
              <a:t>More Security Implications?</a:t>
            </a:r>
          </a:p>
        </p:txBody>
      </p:sp>
      <p:sp>
        <p:nvSpPr>
          <p:cNvPr id="258050"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F1D2888-D5B0-E049-9B24-3010A3D9459E}"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258051" name="Picture 4" descr="a-software-attempt-to-mitigate-rowhammer-attacks-630x33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463" y="1311275"/>
            <a:ext cx="9117013" cy="477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190417708"/>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Title 1"/>
          <p:cNvSpPr>
            <a:spLocks noGrp="1"/>
          </p:cNvSpPr>
          <p:nvPr>
            <p:ph type="ctrTitle"/>
          </p:nvPr>
        </p:nvSpPr>
        <p:spPr>
          <a:xfrm>
            <a:off x="685800" y="1412776"/>
            <a:ext cx="7924800" cy="1752600"/>
          </a:xfrm>
        </p:spPr>
        <p:txBody>
          <a:bodyPr/>
          <a:lstStyle/>
          <a:p>
            <a:r>
              <a:rPr lang="en-US" dirty="0">
                <a:latin typeface="Garamond" charset="0"/>
              </a:rPr>
              <a:t>How Do Problems </a:t>
            </a:r>
            <a:br>
              <a:rPr lang="en-US" dirty="0">
                <a:latin typeface="Garamond" charset="0"/>
              </a:rPr>
            </a:br>
            <a:r>
              <a:rPr lang="en-US" dirty="0">
                <a:latin typeface="Garamond" charset="0"/>
              </a:rPr>
              <a:t>	Get Solved by Electrons?</a:t>
            </a:r>
          </a:p>
        </p:txBody>
      </p:sp>
      <p:sp>
        <p:nvSpPr>
          <p:cNvPr id="152578" name="Subtitle 2"/>
          <p:cNvSpPr>
            <a:spLocks noGrp="1"/>
          </p:cNvSpPr>
          <p:nvPr>
            <p:ph type="subTitle" idx="1"/>
          </p:nvPr>
        </p:nvSpPr>
        <p:spPr/>
        <p:txBody>
          <a:bodyPr/>
          <a:lstStyle/>
          <a:p>
            <a:pPr>
              <a:buFont typeface="Wingdings" charset="0"/>
              <a:buNone/>
            </a:pPr>
            <a:endParaRPr lang="en-US">
              <a:latin typeface="Tahoma" charset="0"/>
            </a:endParaRPr>
          </a:p>
        </p:txBody>
      </p:sp>
      <p:sp>
        <p:nvSpPr>
          <p:cNvPr id="152579" name="Slide Number Placeholder 3"/>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936D63-A621-0F4C-902E-B2AF9F3FF999}" type="slidenum">
              <a:rPr kumimoji="0" lang="en-US" sz="12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Tree>
    <p:extLst>
      <p:ext uri="{BB962C8B-B14F-4D97-AF65-F5344CB8AC3E}">
        <p14:creationId xmlns:p14="http://schemas.microsoft.com/office/powerpoint/2010/main" val="1105512168"/>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Apple’s Patch for </a:t>
            </a:r>
            <a:r>
              <a:rPr lang="en-US" dirty="0" err="1"/>
              <a:t>RowHammer</a:t>
            </a:r>
            <a:endParaRPr lang="en-US" dirty="0"/>
          </a:p>
        </p:txBody>
      </p:sp>
      <p:sp>
        <p:nvSpPr>
          <p:cNvPr id="3" name="Content Placeholder 2"/>
          <p:cNvSpPr>
            <a:spLocks noGrp="1"/>
          </p:cNvSpPr>
          <p:nvPr>
            <p:ph idx="1"/>
          </p:nvPr>
        </p:nvSpPr>
        <p:spPr/>
        <p:txBody>
          <a:bodyPr/>
          <a:lstStyle/>
          <a:p>
            <a:r>
              <a:rPr lang="en-US" dirty="0">
                <a:hlinkClick r:id="rId2"/>
              </a:rPr>
              <a:t>https://support.apple.com/en-gb/HT204934</a:t>
            </a:r>
            <a:r>
              <a:rPr lang="en-US" dirty="0"/>
              <a:t> </a:t>
            </a:r>
          </a:p>
          <a:p>
            <a:endParaRPr lang="en-US" dirty="0"/>
          </a:p>
          <a:p>
            <a:endParaRPr lang="en-US" dirty="0"/>
          </a:p>
          <a:p>
            <a:endParaRPr lang="en-US" dirty="0"/>
          </a:p>
        </p:txBody>
      </p:sp>
      <p:pic>
        <p:nvPicPr>
          <p:cNvPr id="5" name="Picture 4"/>
          <p:cNvPicPr>
            <a:picLocks noChangeAspect="1"/>
          </p:cNvPicPr>
          <p:nvPr/>
        </p:nvPicPr>
        <p:blipFill>
          <a:blip r:embed="rId3"/>
          <a:stretch>
            <a:fillRect/>
          </a:stretch>
        </p:blipFill>
        <p:spPr>
          <a:xfrm>
            <a:off x="0" y="2336710"/>
            <a:ext cx="9144000" cy="3180522"/>
          </a:xfrm>
          <a:prstGeom prst="rect">
            <a:avLst/>
          </a:prstGeom>
        </p:spPr>
      </p:pic>
      <p:sp>
        <p:nvSpPr>
          <p:cNvPr id="6" name="AutoShape 25"/>
          <p:cNvSpPr>
            <a:spLocks noChangeArrowheads="1"/>
          </p:cNvSpPr>
          <p:nvPr/>
        </p:nvSpPr>
        <p:spPr bwMode="auto">
          <a:xfrm>
            <a:off x="2915816" y="3717032"/>
            <a:ext cx="5616624" cy="360040"/>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4" name="TextBox 3"/>
          <p:cNvSpPr txBox="1"/>
          <p:nvPr/>
        </p:nvSpPr>
        <p:spPr>
          <a:xfrm>
            <a:off x="1907704" y="5805264"/>
            <a:ext cx="581706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HP, Lenovo, and other vendors released similar patches</a:t>
            </a:r>
          </a:p>
        </p:txBody>
      </p:sp>
    </p:spTree>
    <p:extLst>
      <p:ext uri="{BB962C8B-B14F-4D97-AF65-F5344CB8AC3E}">
        <p14:creationId xmlns:p14="http://schemas.microsoft.com/office/powerpoint/2010/main" val="14258958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dirty="0"/>
              <a:t>Solution Direction: Principled Designs</a:t>
            </a:r>
          </a:p>
        </p:txBody>
      </p:sp>
      <p:sp>
        <p:nvSpPr>
          <p:cNvPr id="3" name="Content Placeholder 2"/>
          <p:cNvSpPr>
            <a:spLocks noGrp="1"/>
          </p:cNvSpPr>
          <p:nvPr>
            <p:ph idx="1"/>
          </p:nvPr>
        </p:nvSpPr>
        <p:spPr>
          <a:xfrm>
            <a:off x="179512" y="548680"/>
            <a:ext cx="8784976" cy="5193723"/>
          </a:xfrm>
        </p:spPr>
        <p:txBody>
          <a:bodyPr/>
          <a:lstStyle/>
          <a:p>
            <a:pPr marL="0" indent="0" algn="ctr">
              <a:buNone/>
            </a:pPr>
            <a:endParaRPr lang="en-US" sz="5200" dirty="0"/>
          </a:p>
          <a:p>
            <a:pPr marL="0" indent="0" algn="ctr">
              <a:buNone/>
            </a:pPr>
            <a:r>
              <a:rPr lang="en-US" sz="5200" dirty="0">
                <a:solidFill>
                  <a:srgbClr val="0000FF"/>
                </a:solidFill>
              </a:rPr>
              <a:t>Design fundamentally secure</a:t>
            </a:r>
          </a:p>
          <a:p>
            <a:pPr marL="0" indent="0" algn="ctr">
              <a:buNone/>
            </a:pPr>
            <a:r>
              <a:rPr lang="en-US" sz="5200" dirty="0">
                <a:solidFill>
                  <a:srgbClr val="0000FF"/>
                </a:solidFill>
              </a:rPr>
              <a:t>computing architectures </a:t>
            </a:r>
          </a:p>
          <a:p>
            <a:pPr marL="0" indent="0" algn="ctr">
              <a:buNone/>
            </a:pPr>
            <a:endParaRPr lang="en-US" sz="5200" dirty="0">
              <a:solidFill>
                <a:srgbClr val="0000FF"/>
              </a:solidFill>
            </a:endParaRPr>
          </a:p>
          <a:p>
            <a:pPr marL="0" indent="0" algn="ctr">
              <a:buNone/>
            </a:pPr>
            <a:r>
              <a:rPr lang="en-US" sz="5200" dirty="0">
                <a:solidFill>
                  <a:srgbClr val="FF0000"/>
                </a:solidFill>
              </a:rPr>
              <a:t>Predict and prevent </a:t>
            </a:r>
          </a:p>
          <a:p>
            <a:pPr marL="0" indent="0" algn="ctr">
              <a:buNone/>
            </a:pPr>
            <a:r>
              <a:rPr lang="en-US" sz="5200" dirty="0">
                <a:solidFill>
                  <a:srgbClr val="FF0000"/>
                </a:solidFill>
              </a:rPr>
              <a:t>such safety issues</a:t>
            </a:r>
          </a:p>
          <a:p>
            <a:pPr marL="0" indent="0" algn="ctr">
              <a:buNone/>
            </a:pPr>
            <a:endParaRPr lang="en-US" sz="52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37521925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Our Solution to RowHammer</a:t>
            </a:r>
          </a:p>
        </p:txBody>
      </p:sp>
      <p:sp>
        <p:nvSpPr>
          <p:cNvPr id="3" name="Content Placeholder 2"/>
          <p:cNvSpPr>
            <a:spLocks noGrp="1"/>
          </p:cNvSpPr>
          <p:nvPr>
            <p:ph idx="1"/>
          </p:nvPr>
        </p:nvSpPr>
        <p:spPr/>
        <p:txBody>
          <a:bodyPr/>
          <a:lstStyle/>
          <a:p>
            <a:pPr>
              <a:lnSpc>
                <a:spcPct val="100000"/>
              </a:lnSpc>
            </a:pPr>
            <a:r>
              <a:rPr lang="en-US" b="1" dirty="0">
                <a:solidFill>
                  <a:schemeClr val="tx2"/>
                </a:solidFill>
              </a:rPr>
              <a:t>PARA: </a:t>
            </a:r>
            <a:r>
              <a:rPr lang="en-US" sz="3200" i="1" u="sng" dirty="0">
                <a:solidFill>
                  <a:schemeClr val="tx2"/>
                </a:solidFill>
              </a:rPr>
              <a:t>P</a:t>
            </a:r>
            <a:r>
              <a:rPr lang="en-US" sz="3200" i="1" dirty="0">
                <a:solidFill>
                  <a:schemeClr val="tx2"/>
                </a:solidFill>
              </a:rPr>
              <a:t>robabilistic </a:t>
            </a:r>
            <a:r>
              <a:rPr lang="en-US" sz="3200" i="1" u="sng" dirty="0">
                <a:solidFill>
                  <a:schemeClr val="tx2"/>
                </a:solidFill>
              </a:rPr>
              <a:t>A</a:t>
            </a:r>
            <a:r>
              <a:rPr lang="en-US" sz="3200" i="1" dirty="0">
                <a:solidFill>
                  <a:schemeClr val="tx2"/>
                </a:solidFill>
              </a:rPr>
              <a:t>djacent </a:t>
            </a:r>
            <a:r>
              <a:rPr lang="en-US" sz="3200" i="1" u="sng" dirty="0">
                <a:solidFill>
                  <a:schemeClr val="tx2"/>
                </a:solidFill>
              </a:rPr>
              <a:t>R</a:t>
            </a:r>
            <a:r>
              <a:rPr lang="en-US" sz="3200" i="1" dirty="0">
                <a:solidFill>
                  <a:schemeClr val="tx2"/>
                </a:solidFill>
              </a:rPr>
              <a:t>ow </a:t>
            </a:r>
            <a:r>
              <a:rPr lang="en-US" sz="3200" i="1" u="sng" dirty="0">
                <a:solidFill>
                  <a:schemeClr val="tx2"/>
                </a:solidFill>
              </a:rPr>
              <a:t>A</a:t>
            </a:r>
            <a:r>
              <a:rPr lang="en-US" sz="3200" i="1" dirty="0">
                <a:solidFill>
                  <a:schemeClr val="tx2"/>
                </a:solidFill>
              </a:rPr>
              <a:t>ctivation</a:t>
            </a:r>
          </a:p>
          <a:p>
            <a:pPr>
              <a:lnSpc>
                <a:spcPct val="100000"/>
              </a:lnSpc>
            </a:pPr>
            <a:endParaRPr lang="en-US" sz="600" b="1" dirty="0">
              <a:solidFill>
                <a:schemeClr val="tx2"/>
              </a:solidFill>
            </a:endParaRPr>
          </a:p>
          <a:p>
            <a:pPr>
              <a:lnSpc>
                <a:spcPct val="100000"/>
              </a:lnSpc>
            </a:pPr>
            <a:r>
              <a:rPr lang="en-US" b="1" dirty="0">
                <a:solidFill>
                  <a:schemeClr val="tx2"/>
                </a:solidFill>
              </a:rPr>
              <a:t>Key Idea</a:t>
            </a:r>
            <a:endParaRPr lang="en-US" sz="3200" i="1" dirty="0">
              <a:solidFill>
                <a:schemeClr val="tx2"/>
              </a:solidFill>
            </a:endParaRPr>
          </a:p>
          <a:p>
            <a:pPr lvl="1">
              <a:lnSpc>
                <a:spcPct val="100000"/>
              </a:lnSpc>
            </a:pPr>
            <a:r>
              <a:rPr lang="en-US" sz="2800" b="1" dirty="0">
                <a:solidFill>
                  <a:srgbClr val="0000FF"/>
                </a:solidFill>
              </a:rPr>
              <a:t>After closing a row, we activate (i.e., refresh) one of its neighbors with a low probability</a:t>
            </a:r>
            <a:r>
              <a:rPr lang="en-US" sz="2800" dirty="0"/>
              <a:t>: </a:t>
            </a:r>
            <a:r>
              <a:rPr lang="en-US" sz="2600" dirty="0">
                <a:solidFill>
                  <a:srgbClr val="FF0000"/>
                </a:solidFill>
                <a:latin typeface="Cambria Math" panose="02040503050406030204" pitchFamily="18" charset="0"/>
                <a:ea typeface="Cambria Math" panose="02040503050406030204" pitchFamily="18" charset="0"/>
              </a:rPr>
              <a:t>p = 0.005</a:t>
            </a:r>
          </a:p>
          <a:p>
            <a:pPr>
              <a:lnSpc>
                <a:spcPct val="100000"/>
              </a:lnSpc>
            </a:pPr>
            <a:endParaRPr lang="en-US" sz="600" b="1" dirty="0">
              <a:solidFill>
                <a:schemeClr val="tx2"/>
              </a:solidFill>
              <a:ea typeface="Cambria Math" panose="02040503050406030204" pitchFamily="18" charset="0"/>
            </a:endParaRPr>
          </a:p>
          <a:p>
            <a:pPr>
              <a:lnSpc>
                <a:spcPct val="100000"/>
              </a:lnSpc>
            </a:pPr>
            <a:r>
              <a:rPr lang="en-US" b="1" dirty="0">
                <a:solidFill>
                  <a:schemeClr val="tx2"/>
                </a:solidFill>
                <a:ea typeface="Cambria Math" panose="02040503050406030204" pitchFamily="18" charset="0"/>
              </a:rPr>
              <a:t>Reliability Guarantee</a:t>
            </a:r>
            <a:endParaRPr lang="en-US" sz="3200" i="1" dirty="0">
              <a:solidFill>
                <a:schemeClr val="tx2"/>
              </a:solidFill>
              <a:ea typeface="Cambria Math" panose="02040503050406030204" pitchFamily="18" charset="0"/>
            </a:endParaRPr>
          </a:p>
          <a:p>
            <a:pPr lvl="1"/>
            <a:r>
              <a:rPr lang="en-US" sz="2800" dirty="0"/>
              <a:t>When </a:t>
            </a:r>
            <a:r>
              <a:rPr lang="en-US" sz="2600" dirty="0">
                <a:latin typeface="Cambria Math" panose="02040503050406030204" pitchFamily="18" charset="0"/>
                <a:ea typeface="Cambria Math" panose="02040503050406030204" pitchFamily="18" charset="0"/>
                <a:cs typeface="Courier New" panose="02070309020205020404" pitchFamily="49" charset="0"/>
              </a:rPr>
              <a:t>p=0.005</a:t>
            </a:r>
            <a:r>
              <a:rPr lang="en-US" sz="2800" dirty="0"/>
              <a:t>, errors in one year: </a:t>
            </a:r>
            <a:r>
              <a:rPr lang="en-US" sz="2600" dirty="0">
                <a:solidFill>
                  <a:srgbClr val="FF0000"/>
                </a:solidFill>
                <a:latin typeface="Cambria Math" panose="02040503050406030204" pitchFamily="18" charset="0"/>
                <a:ea typeface="Cambria Math" panose="02040503050406030204" pitchFamily="18" charset="0"/>
                <a:cs typeface="Courier New" panose="02070309020205020404" pitchFamily="49" charset="0"/>
              </a:rPr>
              <a:t>9.4×10</a:t>
            </a:r>
            <a:r>
              <a:rPr lang="en-US" sz="2600" baseline="30000" dirty="0">
                <a:solidFill>
                  <a:srgbClr val="FF0000"/>
                </a:solidFill>
                <a:latin typeface="Cambria Math" panose="02040503050406030204" pitchFamily="18" charset="0"/>
                <a:ea typeface="Cambria Math" panose="02040503050406030204" pitchFamily="18" charset="0"/>
                <a:cs typeface="Courier New" panose="02070309020205020404" pitchFamily="49" charset="0"/>
              </a:rPr>
              <a:t>-14</a:t>
            </a:r>
            <a:endParaRPr lang="en-US" sz="2600" dirty="0">
              <a:solidFill>
                <a:srgbClr val="FF0000"/>
              </a:solidFill>
              <a:latin typeface="Cambria Math" panose="02040503050406030204" pitchFamily="18" charset="0"/>
              <a:ea typeface="Cambria Math" panose="02040503050406030204" pitchFamily="18" charset="0"/>
            </a:endParaRPr>
          </a:p>
          <a:p>
            <a:pPr lvl="1">
              <a:lnSpc>
                <a:spcPct val="100000"/>
              </a:lnSpc>
            </a:pPr>
            <a:r>
              <a:rPr lang="en-US" sz="2800" dirty="0">
                <a:ea typeface="Cambria Math" panose="02040503050406030204" pitchFamily="18" charset="0"/>
              </a:rPr>
              <a:t>By adjusting the value of </a:t>
            </a:r>
            <a:r>
              <a:rPr lang="en-US" sz="2600" dirty="0">
                <a:latin typeface="Cambria Math" panose="02040503050406030204" pitchFamily="18" charset="0"/>
                <a:ea typeface="Cambria Math" panose="02040503050406030204" pitchFamily="18" charset="0"/>
                <a:cs typeface="Courier New" panose="02070309020205020404" pitchFamily="49" charset="0"/>
              </a:rPr>
              <a:t>p</a:t>
            </a:r>
            <a:r>
              <a:rPr lang="en-US" sz="2800" dirty="0">
                <a:ea typeface="Cambria Math" panose="02040503050406030204" pitchFamily="18" charset="0"/>
              </a:rPr>
              <a:t>, we can vary the strength of protection against errors</a:t>
            </a:r>
          </a:p>
          <a:p>
            <a:pPr lvl="1">
              <a:lnSpc>
                <a:spcPct val="100000"/>
              </a:lnSpc>
            </a:pPr>
            <a:endParaRPr lang="en-US" sz="2800" dirty="0">
              <a:ea typeface="Cambria Math" panose="02040503050406030204" pitchFamily="18" charset="0"/>
            </a:endParaRPr>
          </a:p>
          <a:p>
            <a:pPr lvl="1">
              <a:lnSpc>
                <a:spcPct val="100000"/>
              </a:lnSpc>
            </a:pPr>
            <a:endParaRPr lang="en-US" sz="2800" dirty="0">
              <a:latin typeface="Cambria Math" panose="02040503050406030204" pitchFamily="18" charset="0"/>
              <a:ea typeface="Cambria Math" panose="02040503050406030204" pitchFamily="18" charset="0"/>
            </a:endParaRPr>
          </a:p>
          <a:p>
            <a:pPr lvl="1">
              <a:lnSpc>
                <a:spcPct val="100000"/>
              </a:lnSpc>
            </a:pPr>
            <a:endParaRPr lang="en-US" sz="2800"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3797254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Advantages of PARA</a:t>
            </a:r>
          </a:p>
        </p:txBody>
      </p:sp>
      <p:sp>
        <p:nvSpPr>
          <p:cNvPr id="3" name="Content Placeholder 2"/>
          <p:cNvSpPr>
            <a:spLocks noGrp="1"/>
          </p:cNvSpPr>
          <p:nvPr>
            <p:ph idx="1"/>
          </p:nvPr>
        </p:nvSpPr>
        <p:spPr/>
        <p:txBody>
          <a:bodyPr/>
          <a:lstStyle/>
          <a:p>
            <a:r>
              <a:rPr lang="en-US" sz="3200" i="1" dirty="0">
                <a:solidFill>
                  <a:schemeClr val="tx2"/>
                </a:solidFill>
                <a:sym typeface="Wingdings" panose="05000000000000000000" pitchFamily="2" charset="2"/>
              </a:rPr>
              <a:t>PARA refreshes rows infrequently</a:t>
            </a:r>
          </a:p>
          <a:p>
            <a:pPr lvl="1"/>
            <a:r>
              <a:rPr lang="en-US" sz="2800" dirty="0">
                <a:sym typeface="Wingdings" panose="05000000000000000000" pitchFamily="2" charset="2"/>
              </a:rPr>
              <a:t>Low power</a:t>
            </a:r>
          </a:p>
          <a:p>
            <a:pPr lvl="1"/>
            <a:r>
              <a:rPr lang="en-US" sz="2800" dirty="0">
                <a:sym typeface="Wingdings" panose="05000000000000000000" pitchFamily="2" charset="2"/>
              </a:rPr>
              <a:t>Low performance-overhead</a:t>
            </a:r>
          </a:p>
          <a:p>
            <a:pPr lvl="2"/>
            <a:r>
              <a:rPr lang="en-US" dirty="0"/>
              <a:t>Average slowdown: </a:t>
            </a:r>
            <a:r>
              <a:rPr lang="en-US" sz="2600" dirty="0">
                <a:solidFill>
                  <a:srgbClr val="FF0000"/>
                </a:solidFill>
                <a:latin typeface="Cambria Math" panose="02040503050406030204" pitchFamily="18" charset="0"/>
                <a:ea typeface="Cambria Math" panose="02040503050406030204" pitchFamily="18" charset="0"/>
              </a:rPr>
              <a:t>0.20%</a:t>
            </a:r>
            <a:r>
              <a:rPr lang="en-US" dirty="0"/>
              <a:t> (for </a:t>
            </a:r>
            <a:r>
              <a:rPr lang="en-US" sz="2600" dirty="0">
                <a:latin typeface="Cambria Math" panose="02040503050406030204" pitchFamily="18" charset="0"/>
                <a:ea typeface="Cambria Math" panose="02040503050406030204" pitchFamily="18" charset="0"/>
              </a:rPr>
              <a:t>29</a:t>
            </a:r>
            <a:r>
              <a:rPr lang="en-US" dirty="0"/>
              <a:t> benchmarks)</a:t>
            </a:r>
            <a:endParaRPr lang="en-US" dirty="0">
              <a:solidFill>
                <a:srgbClr val="FF0000"/>
              </a:solidFill>
              <a:ea typeface="Cambria Math" panose="02040503050406030204" pitchFamily="18" charset="0"/>
            </a:endParaRPr>
          </a:p>
          <a:p>
            <a:pPr lvl="2"/>
            <a:r>
              <a:rPr lang="en-US" dirty="0"/>
              <a:t>Maximum slowdown: </a:t>
            </a:r>
            <a:r>
              <a:rPr lang="en-US" sz="2600" dirty="0">
                <a:solidFill>
                  <a:srgbClr val="FF0000"/>
                </a:solidFill>
                <a:latin typeface="Cambria Math" panose="02040503050406030204" pitchFamily="18" charset="0"/>
                <a:ea typeface="Cambria Math" panose="02040503050406030204" pitchFamily="18" charset="0"/>
              </a:rPr>
              <a:t>0.75%</a:t>
            </a:r>
            <a:endParaRPr lang="en-US" dirty="0"/>
          </a:p>
          <a:p>
            <a:r>
              <a:rPr lang="en-US" sz="3200" i="1" dirty="0">
                <a:solidFill>
                  <a:schemeClr val="tx2"/>
                </a:solidFill>
              </a:rPr>
              <a:t>PARA is stateless</a:t>
            </a:r>
          </a:p>
          <a:p>
            <a:pPr lvl="1"/>
            <a:r>
              <a:rPr lang="en-US" sz="2800" dirty="0">
                <a:sym typeface="Wingdings" panose="05000000000000000000" pitchFamily="2" charset="2"/>
              </a:rPr>
              <a:t>Low cost</a:t>
            </a:r>
          </a:p>
          <a:p>
            <a:pPr lvl="1"/>
            <a:r>
              <a:rPr lang="en-US" sz="2800" dirty="0">
                <a:sym typeface="Wingdings" panose="05000000000000000000" pitchFamily="2" charset="2"/>
              </a:rPr>
              <a:t>Low complexity</a:t>
            </a:r>
          </a:p>
          <a:p>
            <a:endParaRPr lang="en-US" sz="2000" i="1" dirty="0">
              <a:solidFill>
                <a:srgbClr val="FF0000"/>
              </a:solidFill>
              <a:ea typeface="Cambria Math" panose="02040503050406030204" pitchFamily="18" charset="0"/>
            </a:endParaRPr>
          </a:p>
          <a:p>
            <a:r>
              <a:rPr lang="en-US" sz="3200" i="1" dirty="0">
                <a:solidFill>
                  <a:srgbClr val="FF0000"/>
                </a:solidFill>
                <a:ea typeface="Cambria Math" panose="02040503050406030204" pitchFamily="18" charset="0"/>
              </a:rPr>
              <a:t>PARA is an effective and low-overhead solution to prevent disturbance errors</a:t>
            </a:r>
          </a:p>
          <a:p>
            <a:endParaRPr lang="en-US" dirty="0">
              <a:sym typeface="Wingdings" panose="05000000000000000000" pitchFamily="2" charset="2"/>
            </a:endParaRPr>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2388654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Requirements for PARA</a:t>
            </a:r>
          </a:p>
        </p:txBody>
      </p:sp>
      <p:sp>
        <p:nvSpPr>
          <p:cNvPr id="3" name="Content Placeholder 2"/>
          <p:cNvSpPr>
            <a:spLocks noGrp="1"/>
          </p:cNvSpPr>
          <p:nvPr>
            <p:ph idx="1"/>
          </p:nvPr>
        </p:nvSpPr>
        <p:spPr>
          <a:xfrm>
            <a:off x="107504" y="1066800"/>
            <a:ext cx="8928992" cy="5638800"/>
          </a:xfrm>
        </p:spPr>
        <p:txBody>
          <a:bodyPr/>
          <a:lstStyle/>
          <a:p>
            <a:r>
              <a:rPr lang="en-US" sz="3200" dirty="0"/>
              <a:t>If implemented in </a:t>
            </a:r>
            <a:r>
              <a:rPr lang="en-US" sz="3200" dirty="0">
                <a:solidFill>
                  <a:srgbClr val="0000FF"/>
                </a:solidFill>
              </a:rPr>
              <a:t>DRAM chip </a:t>
            </a:r>
            <a:r>
              <a:rPr lang="en-US" sz="3200" dirty="0"/>
              <a:t>(done today)</a:t>
            </a:r>
          </a:p>
          <a:p>
            <a:pPr lvl="1"/>
            <a:r>
              <a:rPr lang="en-US" sz="2800" dirty="0"/>
              <a:t>Enough slack in timing parameters</a:t>
            </a:r>
          </a:p>
          <a:p>
            <a:pPr lvl="1"/>
            <a:r>
              <a:rPr lang="en-US" sz="2800" dirty="0"/>
              <a:t>Plenty of slack today: </a:t>
            </a:r>
          </a:p>
          <a:p>
            <a:pPr lvl="2"/>
            <a:r>
              <a:rPr lang="en-US" sz="1500" dirty="0"/>
              <a:t>Lee et al., “</a:t>
            </a:r>
            <a:r>
              <a:rPr lang="en-US" sz="1500" b="1" dirty="0">
                <a:solidFill>
                  <a:srgbClr val="660066"/>
                </a:solidFill>
              </a:rPr>
              <a:t>Adaptive-Latency DRAM: Optimizing DRAM Timing for the Common Case</a:t>
            </a:r>
            <a:r>
              <a:rPr lang="en-US" sz="1500" dirty="0"/>
              <a:t>,” HPCA 2015.</a:t>
            </a:r>
          </a:p>
          <a:p>
            <a:pPr lvl="2"/>
            <a:r>
              <a:rPr lang="en-US" sz="1500" dirty="0"/>
              <a:t>Chang et al., “</a:t>
            </a:r>
            <a:r>
              <a:rPr lang="en-US" sz="1500" b="1" dirty="0">
                <a:solidFill>
                  <a:srgbClr val="660066"/>
                </a:solidFill>
              </a:rPr>
              <a:t>Understanding Latency Variation in Modern DRAM Chips</a:t>
            </a:r>
            <a:r>
              <a:rPr lang="en-US" sz="1500" dirty="0"/>
              <a:t>,” SIGMETRICS 2016.</a:t>
            </a:r>
          </a:p>
          <a:p>
            <a:pPr lvl="2"/>
            <a:r>
              <a:rPr lang="en-US" sz="1500" dirty="0"/>
              <a:t>Lee et al., “</a:t>
            </a:r>
            <a:r>
              <a:rPr lang="en-US" sz="1500" b="1" dirty="0">
                <a:solidFill>
                  <a:srgbClr val="660066"/>
                </a:solidFill>
              </a:rPr>
              <a:t>Design-Induced Latency Variation in Modern DRAM Chips</a:t>
            </a:r>
            <a:r>
              <a:rPr lang="en-US" sz="1500" dirty="0"/>
              <a:t>,” SIGMETRICS 2017.</a:t>
            </a:r>
          </a:p>
          <a:p>
            <a:pPr lvl="2"/>
            <a:r>
              <a:rPr lang="en-US" sz="1500" dirty="0"/>
              <a:t>Chang et al., “</a:t>
            </a:r>
            <a:r>
              <a:rPr lang="en-US" sz="1500" b="1" dirty="0">
                <a:solidFill>
                  <a:srgbClr val="660066"/>
                </a:solidFill>
              </a:rPr>
              <a:t>Understanding Reduced-Voltage Operation in Modern DRAM Devices</a:t>
            </a:r>
            <a:r>
              <a:rPr lang="en-US" sz="1500" dirty="0"/>
              <a:t>,” SIGMETRICS 2017.</a:t>
            </a:r>
          </a:p>
          <a:p>
            <a:pPr lvl="2"/>
            <a:r>
              <a:rPr lang="en-US" sz="1500" dirty="0"/>
              <a:t>Ghose et al., “</a:t>
            </a:r>
            <a:r>
              <a:rPr lang="en-US" sz="1500" b="1" dirty="0">
                <a:solidFill>
                  <a:srgbClr val="7030A0"/>
                </a:solidFill>
              </a:rPr>
              <a:t>What Your DRAM Power Models Are Not Telling You: Lessons from a Detailed Experimental Study</a:t>
            </a:r>
            <a:r>
              <a:rPr lang="en-US" sz="1500" dirty="0"/>
              <a:t>,” SIGMETRICS 2018.</a:t>
            </a:r>
          </a:p>
          <a:p>
            <a:pPr lvl="2"/>
            <a:endParaRPr lang="en-US" sz="1600" dirty="0"/>
          </a:p>
          <a:p>
            <a:r>
              <a:rPr lang="en-US" sz="3200" dirty="0"/>
              <a:t>If implemented in </a:t>
            </a:r>
            <a:r>
              <a:rPr lang="en-US" sz="3200" dirty="0">
                <a:solidFill>
                  <a:srgbClr val="0000FF"/>
                </a:solidFill>
              </a:rPr>
              <a:t>memory controller</a:t>
            </a:r>
          </a:p>
          <a:p>
            <a:pPr lvl="1"/>
            <a:r>
              <a:rPr lang="en-US" sz="2800" dirty="0"/>
              <a:t>Better coordination between memory controller and DRAM</a:t>
            </a:r>
          </a:p>
          <a:p>
            <a:pPr lvl="1"/>
            <a:r>
              <a:rPr lang="en-US" sz="2800" dirty="0"/>
              <a:t>Memory controller should know which rows are physically adjacent</a:t>
            </a:r>
          </a:p>
          <a:p>
            <a:pPr lvl="1"/>
            <a:endParaRPr lang="en-US" sz="2800" dirty="0"/>
          </a:p>
          <a:p>
            <a:endParaRPr lang="en-US" dirty="0"/>
          </a:p>
          <a:p>
            <a:pPr lvl="1"/>
            <a:endParaRPr lang="en-US" sz="2800" dirty="0"/>
          </a:p>
          <a:p>
            <a:pPr marL="0" indent="0">
              <a:buNone/>
            </a:pPr>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767663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Probabilistic Activation in Real Life (I)</a:t>
            </a:r>
            <a:endParaRPr lang="en-US" sz="44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600" b="0" i="0" u="none" strike="noStrike" kern="1200" cap="none" spc="0" normalizeH="0" baseline="0" noProof="0" dirty="0">
              <a:ln>
                <a:noFill/>
              </a:ln>
              <a:solidFill>
                <a:srgbClr val="000000"/>
              </a:solidFill>
              <a:effectLst/>
              <a:uLnTx/>
              <a:uFillTx/>
              <a:latin typeface="Garamond" charset="0"/>
              <a:ea typeface="+mn-ea"/>
              <a:cs typeface="+mn-cs"/>
            </a:endParaRPr>
          </a:p>
        </p:txBody>
      </p:sp>
      <p:sp>
        <p:nvSpPr>
          <p:cNvPr id="5" name="Rectangle 4"/>
          <p:cNvSpPr/>
          <p:nvPr/>
        </p:nvSpPr>
        <p:spPr>
          <a:xfrm>
            <a:off x="1979712" y="6519446"/>
            <a:ext cx="9865096"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hlinkClick r:id="rId2"/>
              </a:rPr>
              <a:t>https://twitter.com/isislovecruft/status/1021939922754723841</a:t>
            </a:r>
            <a:r>
              <a:rPr kumimoji="0" lang="en-US" sz="1400" b="0" i="0" u="none" strike="noStrike" kern="1200" cap="none" spc="0" normalizeH="0" baseline="0" noProof="0" dirty="0">
                <a:ln>
                  <a:noFill/>
                </a:ln>
                <a:solidFill>
                  <a:srgbClr val="000000"/>
                </a:solidFill>
                <a:effectLst/>
                <a:uLnTx/>
                <a:uFillTx/>
                <a:latin typeface="Tahoma"/>
                <a:ea typeface="+mn-ea"/>
                <a:cs typeface="+mn-cs"/>
              </a:rPr>
              <a:t> </a:t>
            </a:r>
          </a:p>
        </p:txBody>
      </p:sp>
      <p:pic>
        <p:nvPicPr>
          <p:cNvPr id="6" name="Picture 5">
            <a:extLst>
              <a:ext uri="{FF2B5EF4-FFF2-40B4-BE49-F238E27FC236}">
                <a16:creationId xmlns:a16="http://schemas.microsoft.com/office/drawing/2014/main" id="{38537F80-0BC5-2448-B6C3-43444D3333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592" y="980728"/>
            <a:ext cx="7200800" cy="5400600"/>
          </a:xfrm>
          <a:prstGeom prst="rect">
            <a:avLst/>
          </a:prstGeom>
        </p:spPr>
      </p:pic>
    </p:spTree>
    <p:extLst>
      <p:ext uri="{BB962C8B-B14F-4D97-AF65-F5344CB8AC3E}">
        <p14:creationId xmlns:p14="http://schemas.microsoft.com/office/powerpoint/2010/main" val="3012458684"/>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Probabilistic Activation in Real Life (II)</a:t>
            </a:r>
            <a:endParaRPr lang="en-US" sz="44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a:extLst>
              <a:ext uri="{FF2B5EF4-FFF2-40B4-BE49-F238E27FC236}">
                <a16:creationId xmlns:a16="http://schemas.microsoft.com/office/drawing/2014/main" id="{1E60EBA1-45FA-214F-8A1F-12E347182D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0708" y="980332"/>
            <a:ext cx="7266384" cy="5449788"/>
          </a:xfrm>
          <a:prstGeom prst="rect">
            <a:avLst/>
          </a:prstGeom>
        </p:spPr>
      </p:pic>
      <p:sp>
        <p:nvSpPr>
          <p:cNvPr id="6" name="Rectangle 5">
            <a:extLst>
              <a:ext uri="{FF2B5EF4-FFF2-40B4-BE49-F238E27FC236}">
                <a16:creationId xmlns:a16="http://schemas.microsoft.com/office/drawing/2014/main" id="{E5B1B6F5-AC02-5843-8ADF-2B8216B9C3FA}"/>
              </a:ext>
            </a:extLst>
          </p:cNvPr>
          <p:cNvSpPr/>
          <p:nvPr/>
        </p:nvSpPr>
        <p:spPr>
          <a:xfrm>
            <a:off x="1979712" y="6519446"/>
            <a:ext cx="9865096"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hlinkClick r:id="rId3"/>
              </a:rPr>
              <a:t>https://twitter.com/isislovecruft/status/1021939922754723841</a:t>
            </a:r>
            <a:r>
              <a:rPr kumimoji="0" lang="en-US" sz="1400" b="0" i="0" u="none" strike="noStrike" kern="1200" cap="none" spc="0" normalizeH="0" baseline="0" noProof="0" dirty="0">
                <a:ln>
                  <a:noFill/>
                </a:ln>
                <a:solidFill>
                  <a:srgbClr val="000000"/>
                </a:solidFill>
                <a:effectLst/>
                <a:uLnTx/>
                <a:uFillTx/>
                <a:latin typeface="Tahoma"/>
                <a:ea typeface="+mn-ea"/>
                <a:cs typeface="+mn-cs"/>
              </a:rPr>
              <a:t> </a:t>
            </a:r>
          </a:p>
        </p:txBody>
      </p:sp>
    </p:spTree>
    <p:extLst>
      <p:ext uri="{BB962C8B-B14F-4D97-AF65-F5344CB8AC3E}">
        <p14:creationId xmlns:p14="http://schemas.microsoft.com/office/powerpoint/2010/main" val="3090351322"/>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a:t>
            </a:r>
            <a:r>
              <a:rPr lang="en-US" dirty="0" err="1"/>
              <a:t>RowHammer</a:t>
            </a:r>
            <a:r>
              <a:rPr lang="en-US" dirty="0"/>
              <a:t> Analysis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p:cNvPicPr>
            <a:picLocks noChangeAspect="1"/>
          </p:cNvPicPr>
          <p:nvPr/>
        </p:nvPicPr>
        <p:blipFill>
          <a:blip r:embed="rId2"/>
          <a:stretch>
            <a:fillRect/>
          </a:stretch>
        </p:blipFill>
        <p:spPr>
          <a:xfrm>
            <a:off x="-35496" y="4071630"/>
            <a:ext cx="9144000" cy="2359092"/>
          </a:xfrm>
          <a:prstGeom prst="rect">
            <a:avLst/>
          </a:prstGeom>
        </p:spPr>
      </p:pic>
      <p:sp>
        <p:nvSpPr>
          <p:cNvPr id="8" name="Content Placeholder 2"/>
          <p:cNvSpPr>
            <a:spLocks noGrp="1"/>
          </p:cNvSpPr>
          <p:nvPr>
            <p:ph idx="1"/>
          </p:nvPr>
        </p:nvSpPr>
        <p:spPr>
          <a:xfrm>
            <a:off x="228600" y="548680"/>
            <a:ext cx="8915400" cy="5153025"/>
          </a:xfrm>
        </p:spPr>
        <p:txBody>
          <a:bodyPr/>
          <a:lstStyle/>
          <a:p>
            <a:endParaRPr lang="en-US" dirty="0"/>
          </a:p>
          <a:p>
            <a:r>
              <a:rPr lang="en-US" sz="2000" dirty="0" err="1"/>
              <a:t>Yoongu</a:t>
            </a:r>
            <a:r>
              <a:rPr lang="en-US" sz="2000" dirty="0"/>
              <a:t> Kim, Ross Daly, </a:t>
            </a:r>
            <a:r>
              <a:rPr lang="en-US" sz="2000" dirty="0" err="1"/>
              <a:t>Jeremie</a:t>
            </a:r>
            <a:r>
              <a:rPr lang="en-US" sz="2000" dirty="0"/>
              <a:t> Kim, Chris </a:t>
            </a:r>
            <a:r>
              <a:rPr lang="en-US" sz="2000" dirty="0" err="1"/>
              <a:t>Fallin</a:t>
            </a:r>
            <a:r>
              <a:rPr lang="en-US" sz="2000" dirty="0"/>
              <a:t>, </a:t>
            </a:r>
            <a:r>
              <a:rPr lang="en-US" sz="2000" dirty="0" err="1"/>
              <a:t>Ji</a:t>
            </a:r>
            <a:r>
              <a:rPr lang="en-US" sz="2000" dirty="0"/>
              <a:t> </a:t>
            </a:r>
            <a:r>
              <a:rPr lang="en-US" sz="2000" dirty="0" err="1"/>
              <a:t>Hye</a:t>
            </a:r>
            <a:r>
              <a:rPr lang="en-US" sz="2000" dirty="0"/>
              <a:t> Lee, </a:t>
            </a:r>
            <a:r>
              <a:rPr lang="en-US" sz="2000" dirty="0" err="1"/>
              <a:t>Donghyuk</a:t>
            </a:r>
            <a:r>
              <a:rPr lang="en-US" sz="2000" dirty="0"/>
              <a:t> Lee, Chris Wilkerson, </a:t>
            </a:r>
            <a:r>
              <a:rPr lang="en-US" sz="2000" dirty="0" err="1"/>
              <a:t>Konrad</a:t>
            </a:r>
            <a:r>
              <a:rPr lang="en-US" sz="2000" dirty="0"/>
              <a:t> Lai, and Onur Mutlu,</a:t>
            </a:r>
            <a:br>
              <a:rPr lang="en-US" sz="2000" dirty="0"/>
            </a:br>
            <a:r>
              <a:rPr lang="en-US" sz="2000" b="1" dirty="0">
                <a:hlinkClick r:id="rId3"/>
              </a:rPr>
              <a:t>"Flipping Bits in Memory Without Accessing Them: An Experimental Study of DRAM Disturbance Errors"</a:t>
            </a:r>
            <a:br>
              <a:rPr lang="en-US" sz="2000" dirty="0"/>
            </a:br>
            <a:r>
              <a:rPr lang="en-US" sz="2000" i="1" dirty="0"/>
              <a:t>Proceedings of the </a:t>
            </a:r>
            <a:r>
              <a:rPr lang="en-US" sz="2000" i="1" dirty="0">
                <a:hlinkClick r:id="rId4"/>
              </a:rPr>
              <a:t>41st International Symposium on Computer Architecture</a:t>
            </a:r>
            <a:r>
              <a:rPr lang="en-US" sz="2000" i="1" dirty="0"/>
              <a:t> (</a:t>
            </a:r>
            <a:r>
              <a:rPr lang="en-US" sz="2000" b="1" i="1" dirty="0"/>
              <a:t>ISCA</a:t>
            </a:r>
            <a:r>
              <a:rPr lang="en-US" sz="2000" i="1" dirty="0"/>
              <a:t>)</a:t>
            </a:r>
            <a:r>
              <a:rPr lang="en-US" sz="2000" dirty="0"/>
              <a:t>, Minneapolis, MN, June 2014.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r>
              <a:rPr lang="en-US" sz="2000" dirty="0">
                <a:hlinkClick r:id="rId7"/>
              </a:rPr>
              <a:t>Lightning Session Slides (pptx)</a:t>
            </a:r>
            <a:r>
              <a:rPr lang="en-US" sz="2000" dirty="0"/>
              <a:t> </a:t>
            </a:r>
            <a:r>
              <a:rPr lang="en-US" sz="2000" dirty="0">
                <a:hlinkClick r:id="rId8"/>
              </a:rPr>
              <a:t>(pdf)</a:t>
            </a:r>
            <a:r>
              <a:rPr lang="en-US" sz="2000" dirty="0"/>
              <a:t>] [</a:t>
            </a:r>
            <a:r>
              <a:rPr lang="en-US" sz="2000" dirty="0">
                <a:hlinkClick r:id="rId9"/>
              </a:rPr>
              <a:t>Source Code and Data</a:t>
            </a:r>
            <a:r>
              <a:rPr lang="en-US" sz="2000" dirty="0"/>
              <a:t>]</a:t>
            </a:r>
          </a:p>
        </p:txBody>
      </p:sp>
    </p:spTree>
    <p:extLst>
      <p:ext uri="{BB962C8B-B14F-4D97-AF65-F5344CB8AC3E}">
        <p14:creationId xmlns:p14="http://schemas.microsoft.com/office/powerpoint/2010/main" val="2189624198"/>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Future of Memory </a:t>
            </a:r>
            <a:r>
              <a:rPr lang="en-US" sz="4400" dirty="0"/>
              <a:t>Reliability/Security</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3" name="Picture 2"/>
          <p:cNvPicPr>
            <a:picLocks noChangeAspect="1"/>
          </p:cNvPicPr>
          <p:nvPr/>
        </p:nvPicPr>
        <p:blipFill>
          <a:blip r:embed="rId2"/>
          <a:stretch>
            <a:fillRect/>
          </a:stretch>
        </p:blipFill>
        <p:spPr>
          <a:xfrm>
            <a:off x="15324" y="3789040"/>
            <a:ext cx="9144000" cy="2046514"/>
          </a:xfrm>
          <a:prstGeom prst="rect">
            <a:avLst/>
          </a:prstGeom>
        </p:spPr>
      </p:pic>
      <p:sp>
        <p:nvSpPr>
          <p:cNvPr id="5" name="Rectangle 4"/>
          <p:cNvSpPr/>
          <p:nvPr/>
        </p:nvSpPr>
        <p:spPr>
          <a:xfrm>
            <a:off x="1115616" y="6519446"/>
            <a:ext cx="9865096" cy="3231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Tahoma"/>
                <a:ea typeface="+mn-ea"/>
                <a:cs typeface="+mn-cs"/>
                <a:hlinkClick r:id="rId3"/>
              </a:rPr>
              <a:t>https://people.inf.ethz.ch/omutlu/pub/rowhammer-and-other-memory-issues_date17.pdf</a:t>
            </a:r>
            <a:r>
              <a:rPr kumimoji="0" lang="en-US" sz="1500" b="0" i="0" u="none" strike="noStrike" kern="1200" cap="none" spc="0" normalizeH="0" baseline="0" noProof="0" dirty="0">
                <a:ln>
                  <a:noFill/>
                </a:ln>
                <a:solidFill>
                  <a:srgbClr val="000000"/>
                </a:solidFill>
                <a:effectLst/>
                <a:uLnTx/>
                <a:uFillTx/>
                <a:latin typeface="Tahoma"/>
                <a:ea typeface="+mn-ea"/>
                <a:cs typeface="+mn-cs"/>
              </a:rPr>
              <a:t> </a:t>
            </a:r>
          </a:p>
        </p:txBody>
      </p:sp>
      <p:sp>
        <p:nvSpPr>
          <p:cNvPr id="8" name="Content Placeholder 2"/>
          <p:cNvSpPr>
            <a:spLocks noGrp="1"/>
          </p:cNvSpPr>
          <p:nvPr>
            <p:ph idx="1"/>
          </p:nvPr>
        </p:nvSpPr>
        <p:spPr>
          <a:xfrm>
            <a:off x="228600" y="548680"/>
            <a:ext cx="8915400" cy="5153025"/>
          </a:xfrm>
        </p:spPr>
        <p:txBody>
          <a:bodyPr/>
          <a:lstStyle/>
          <a:p>
            <a:endParaRPr lang="en-US" dirty="0"/>
          </a:p>
          <a:p>
            <a:r>
              <a:rPr lang="en-US" sz="2000" dirty="0"/>
              <a:t>Onur Mutlu,</a:t>
            </a:r>
            <a:br>
              <a:rPr lang="en-US" sz="2000" dirty="0"/>
            </a:br>
            <a:r>
              <a:rPr lang="en-US" sz="2000" b="1" dirty="0">
                <a:hlinkClick r:id="rId3"/>
              </a:rPr>
              <a:t>"The RowHammer Problem and Other Issues We May Face as Memory Becomes Denser"</a:t>
            </a:r>
            <a:r>
              <a:rPr lang="en-US" sz="2000" dirty="0"/>
              <a:t> </a:t>
            </a:r>
            <a:br>
              <a:rPr lang="en-US" sz="2000" dirty="0"/>
            </a:br>
            <a:r>
              <a:rPr lang="en-US" sz="2000" i="1" dirty="0"/>
              <a:t>Invited Paper in Proceedings of the </a:t>
            </a:r>
            <a:r>
              <a:rPr lang="en-US" sz="2000" i="1" dirty="0">
                <a:hlinkClick r:id="rId4"/>
              </a:rPr>
              <a:t>Design, Automation, and Test in Europe Conference</a:t>
            </a:r>
            <a:r>
              <a:rPr lang="en-US" sz="2000" i="1" dirty="0"/>
              <a:t> (</a:t>
            </a:r>
            <a:r>
              <a:rPr lang="en-US" sz="2000" b="1" i="1" dirty="0"/>
              <a:t>DATE</a:t>
            </a:r>
            <a:r>
              <a:rPr lang="en-US" sz="2000" i="1" dirty="0"/>
              <a:t>)</a:t>
            </a:r>
            <a:r>
              <a:rPr lang="en-US" sz="2000" dirty="0"/>
              <a:t>, Lausanne, Switzerland, March 2017.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p>
        </p:txBody>
      </p:sp>
    </p:spTree>
    <p:extLst>
      <p:ext uri="{BB962C8B-B14F-4D97-AF65-F5344CB8AC3E}">
        <p14:creationId xmlns:p14="http://schemas.microsoft.com/office/powerpoint/2010/main" val="2141485329"/>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Future of Main Memory</a:t>
            </a:r>
          </a:p>
        </p:txBody>
      </p:sp>
      <p:sp>
        <p:nvSpPr>
          <p:cNvPr id="3" name="Content Placeholder 2"/>
          <p:cNvSpPr>
            <a:spLocks noGrp="1"/>
          </p:cNvSpPr>
          <p:nvPr>
            <p:ph idx="1"/>
          </p:nvPr>
        </p:nvSpPr>
        <p:spPr>
          <a:xfrm>
            <a:off x="228600" y="1052736"/>
            <a:ext cx="8610600" cy="5195664"/>
          </a:xfrm>
        </p:spPr>
        <p:txBody>
          <a:bodyPr/>
          <a:lstStyle/>
          <a:p>
            <a:r>
              <a:rPr lang="en-US" dirty="0"/>
              <a:t>DRAM is becoming less reliable </a:t>
            </a:r>
            <a:r>
              <a:rPr lang="en-US" dirty="0">
                <a:sym typeface="Wingdings"/>
              </a:rPr>
              <a:t> more vulnerable</a:t>
            </a:r>
          </a:p>
          <a:p>
            <a:endParaRPr lang="en-US" dirty="0">
              <a:sym typeface="Wingdings"/>
            </a:endParaRPr>
          </a:p>
          <a:p>
            <a:r>
              <a:rPr lang="en-US" dirty="0">
                <a:sym typeface="Wingdings"/>
              </a:rPr>
              <a:t>Due to difficulties in DRAM scaling, other problems may also appear (or they may be going unnoticed)</a:t>
            </a:r>
          </a:p>
          <a:p>
            <a:endParaRPr lang="en-US" dirty="0">
              <a:sym typeface="Wingdings"/>
            </a:endParaRPr>
          </a:p>
          <a:p>
            <a:r>
              <a:rPr lang="en-US" dirty="0">
                <a:sym typeface="Wingdings"/>
              </a:rPr>
              <a:t>Some errors may already be slipping into the field</a:t>
            </a:r>
          </a:p>
          <a:p>
            <a:pPr lvl="1"/>
            <a:r>
              <a:rPr lang="en-US" dirty="0">
                <a:sym typeface="Wingdings"/>
              </a:rPr>
              <a:t>Read disturb errors (</a:t>
            </a:r>
            <a:r>
              <a:rPr lang="en-US" dirty="0" err="1">
                <a:sym typeface="Wingdings"/>
              </a:rPr>
              <a:t>Rowhammer</a:t>
            </a:r>
            <a:r>
              <a:rPr lang="en-US" dirty="0">
                <a:sym typeface="Wingdings"/>
              </a:rPr>
              <a:t>)</a:t>
            </a:r>
          </a:p>
          <a:p>
            <a:pPr lvl="1"/>
            <a:r>
              <a:rPr lang="en-US" dirty="0">
                <a:sym typeface="Wingdings"/>
              </a:rPr>
              <a:t>Retention errors</a:t>
            </a:r>
          </a:p>
          <a:p>
            <a:pPr lvl="1"/>
            <a:r>
              <a:rPr lang="en-US" dirty="0">
                <a:sym typeface="Wingdings"/>
              </a:rPr>
              <a:t>Read errors, write errors</a:t>
            </a:r>
          </a:p>
          <a:p>
            <a:pPr lvl="1"/>
            <a:r>
              <a:rPr lang="en-US" dirty="0">
                <a:sym typeface="Wingdings"/>
              </a:rPr>
              <a:t>…</a:t>
            </a:r>
          </a:p>
          <a:p>
            <a:endParaRPr lang="en-US" dirty="0">
              <a:sym typeface="Wingdings"/>
            </a:endParaRPr>
          </a:p>
          <a:p>
            <a:r>
              <a:rPr lang="en-US" dirty="0">
                <a:solidFill>
                  <a:srgbClr val="FF0000"/>
                </a:solidFill>
                <a:sym typeface="Wingdings"/>
              </a:rPr>
              <a:t>These errors can also pose security vulnerabilities</a:t>
            </a:r>
            <a:endParaRPr lang="en-US" dirty="0">
              <a:solidFill>
                <a:srgbClr val="FF0000"/>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a:spLocks noChangeArrowheads="1"/>
          </p:cNvSpPr>
          <p:nvPr/>
        </p:nvSpPr>
        <p:spPr bwMode="auto">
          <a:xfrm>
            <a:off x="899592" y="4005064"/>
            <a:ext cx="2232248" cy="432049"/>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a14="http://schemas.microsoft.com/office/drawing/2010/main" xmlns="">
                <a:solidFill>
                  <a:srgbClr val="FFFFFF"/>
                </a:soli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ＭＳ Ｐゴシック" charset="0"/>
              <a:cs typeface="ＭＳ Ｐゴシック" charset="0"/>
            </a:endParaRPr>
          </a:p>
        </p:txBody>
      </p:sp>
    </p:spTree>
    <p:extLst>
      <p:ext uri="{BB962C8B-B14F-4D97-AF65-F5344CB8AC3E}">
        <p14:creationId xmlns:p14="http://schemas.microsoft.com/office/powerpoint/2010/main" val="39946518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Transformation Hierarchy</a:t>
            </a: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 Box 17"/>
          <p:cNvSpPr txBox="1">
            <a:spLocks noChangeArrowheads="1"/>
          </p:cNvSpPr>
          <p:nvPr/>
        </p:nvSpPr>
        <p:spPr bwMode="auto">
          <a:xfrm>
            <a:off x="3248223" y="3690814"/>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6" name="Text Box 18"/>
          <p:cNvSpPr txBox="1">
            <a:spLocks noChangeAspect="1" noChangeArrowheads="1"/>
          </p:cNvSpPr>
          <p:nvPr/>
        </p:nvSpPr>
        <p:spPr bwMode="auto">
          <a:xfrm>
            <a:off x="3248223" y="3319339"/>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7" name="Text Box 19"/>
          <p:cNvSpPr txBox="1">
            <a:spLocks noChangeAspect="1" noChangeArrowheads="1"/>
          </p:cNvSpPr>
          <p:nvPr/>
        </p:nvSpPr>
        <p:spPr bwMode="auto">
          <a:xfrm>
            <a:off x="3245048" y="2655020"/>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8" name="Text Box 20"/>
          <p:cNvSpPr txBox="1">
            <a:spLocks noChangeAspect="1" noChangeArrowheads="1"/>
          </p:cNvSpPr>
          <p:nvPr/>
        </p:nvSpPr>
        <p:spPr bwMode="auto">
          <a:xfrm>
            <a:off x="3245048" y="2283545"/>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9" name="Text Box 21"/>
          <p:cNvSpPr txBox="1">
            <a:spLocks noChangeAspect="1" noChangeArrowheads="1"/>
          </p:cNvSpPr>
          <p:nvPr/>
        </p:nvSpPr>
        <p:spPr bwMode="auto">
          <a:xfrm>
            <a:off x="3245048" y="1916832"/>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10" name="Text Box 22"/>
          <p:cNvSpPr txBox="1">
            <a:spLocks noChangeAspect="1" noChangeArrowheads="1"/>
          </p:cNvSpPr>
          <p:nvPr/>
        </p:nvSpPr>
        <p:spPr bwMode="auto">
          <a:xfrm>
            <a:off x="3248223" y="4063876"/>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endParaRPr>
          </a:p>
        </p:txBody>
      </p:sp>
      <p:sp>
        <p:nvSpPr>
          <p:cNvPr id="11" name="Text Box 23"/>
          <p:cNvSpPr txBox="1">
            <a:spLocks noChangeAspect="1" noChangeArrowheads="1"/>
          </p:cNvSpPr>
          <p:nvPr/>
        </p:nvSpPr>
        <p:spPr bwMode="auto">
          <a:xfrm>
            <a:off x="3248223" y="4435351"/>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12" name="Text Box 24"/>
          <p:cNvSpPr txBox="1">
            <a:spLocks noChangeAspect="1" noChangeArrowheads="1"/>
          </p:cNvSpPr>
          <p:nvPr/>
        </p:nvSpPr>
        <p:spPr bwMode="auto">
          <a:xfrm>
            <a:off x="3248223" y="2996952"/>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13" name="Rounded Rectangle 12"/>
          <p:cNvSpPr>
            <a:spLocks noChangeArrowheads="1"/>
          </p:cNvSpPr>
          <p:nvPr/>
        </p:nvSpPr>
        <p:spPr bwMode="auto">
          <a:xfrm rot="5400000">
            <a:off x="3865004" y="2538028"/>
            <a:ext cx="792088" cy="2286000"/>
          </a:xfrm>
          <a:prstGeom prst="roundRect">
            <a:avLst>
              <a:gd name="adj" fmla="val 16667"/>
            </a:avLst>
          </a:prstGeom>
          <a:noFill/>
          <a:ln w="44450">
            <a:solidFill>
              <a:srgbClr val="FF66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6600"/>
              </a:solidFill>
              <a:effectLst/>
              <a:uLnTx/>
              <a:uFillTx/>
              <a:latin typeface="Tahoma"/>
              <a:ea typeface="+mn-ea"/>
              <a:cs typeface="+mn-cs"/>
            </a:endParaRPr>
          </a:p>
        </p:txBody>
      </p:sp>
      <p:sp>
        <p:nvSpPr>
          <p:cNvPr id="14" name="Text Box 23"/>
          <p:cNvSpPr txBox="1">
            <a:spLocks noChangeAspect="1" noChangeArrowheads="1"/>
          </p:cNvSpPr>
          <p:nvPr/>
        </p:nvSpPr>
        <p:spPr bwMode="auto">
          <a:xfrm>
            <a:off x="3249811" y="4790951"/>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15" name="TextBox 14"/>
          <p:cNvSpPr txBox="1">
            <a:spLocks noChangeArrowheads="1"/>
          </p:cNvSpPr>
          <p:nvPr/>
        </p:nvSpPr>
        <p:spPr bwMode="auto">
          <a:xfrm>
            <a:off x="5508104" y="3356992"/>
            <a:ext cx="31242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6600"/>
                </a:solidFill>
                <a:effectLst/>
                <a:uLnTx/>
                <a:uFillTx/>
                <a:latin typeface="Arial" charset="0"/>
                <a:ea typeface="ＭＳ Ｐゴシック" charset="0"/>
              </a:rPr>
              <a:t>Computer Architecture (narrow view)</a:t>
            </a:r>
          </a:p>
        </p:txBody>
      </p:sp>
      <p:sp>
        <p:nvSpPr>
          <p:cNvPr id="16" name="Rounded Rectangle 15"/>
          <p:cNvSpPr>
            <a:spLocks noChangeArrowheads="1"/>
          </p:cNvSpPr>
          <p:nvPr/>
        </p:nvSpPr>
        <p:spPr bwMode="auto">
          <a:xfrm rot="5400000">
            <a:off x="3139619" y="2394012"/>
            <a:ext cx="2232248" cy="2286000"/>
          </a:xfrm>
          <a:prstGeom prst="roundRect">
            <a:avLst>
              <a:gd name="adj" fmla="val 16667"/>
            </a:avLst>
          </a:prstGeom>
          <a:noFill/>
          <a:ln w="4445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
        <p:nvSpPr>
          <p:cNvPr id="17" name="TextBox 16"/>
          <p:cNvSpPr txBox="1">
            <a:spLocks noChangeArrowheads="1"/>
          </p:cNvSpPr>
          <p:nvPr/>
        </p:nvSpPr>
        <p:spPr bwMode="auto">
          <a:xfrm>
            <a:off x="-32025" y="3284984"/>
            <a:ext cx="31242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Arial" charset="0"/>
                <a:ea typeface="ＭＳ Ｐゴシック" charset="0"/>
              </a:rPr>
              <a:t>Computer Architecture (expanded view)</a:t>
            </a:r>
            <a:endParaRPr kumimoji="0" lang="en-US" sz="1800" b="1" i="0" u="none" strike="noStrike" kern="1200" cap="none" spc="0" normalizeH="0" baseline="0" noProof="0" dirty="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8220116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par>
                                <p:cTn id="43" presetID="3" presetClass="entr" presetSubtype="10"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blinds(horizontal)">
                                      <p:cBhvr>
                                        <p:cTn id="45" dur="500"/>
                                        <p:tgtEl>
                                          <p:spTgt spid="15"/>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xit" presetSubtype="0" fill="hold" grpId="1" nodeType="clickEffect">
                                  <p:stCondLst>
                                    <p:cond delay="0"/>
                                  </p:stCondLst>
                                  <p:childTnLst>
                                    <p:set>
                                      <p:cBhvr>
                                        <p:cTn id="49" dur="1" fill="hold">
                                          <p:stCondLst>
                                            <p:cond delay="0"/>
                                          </p:stCondLst>
                                        </p:cTn>
                                        <p:tgtEl>
                                          <p:spTgt spid="15"/>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16"/>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3" presetClass="entr" presetSubtype="10" fill="hold" grpId="0" nodeType="click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blinds(horizontal)">
                                      <p:cBhvr>
                                        <p:cTn id="5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p:bldP spid="15" grpId="1"/>
      <p:bldP spid="16" grpId="0" animBg="1"/>
      <p:bldP spid="1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All Memory Technologies are Vulnerable</a:t>
            </a:r>
          </a:p>
        </p:txBody>
      </p:sp>
      <p:sp>
        <p:nvSpPr>
          <p:cNvPr id="3" name="Content Placeholder 2"/>
          <p:cNvSpPr>
            <a:spLocks noGrp="1"/>
          </p:cNvSpPr>
          <p:nvPr>
            <p:ph idx="1"/>
          </p:nvPr>
        </p:nvSpPr>
        <p:spPr>
          <a:xfrm>
            <a:off x="228600" y="1268760"/>
            <a:ext cx="8610600" cy="4979640"/>
          </a:xfrm>
        </p:spPr>
        <p:txBody>
          <a:bodyPr/>
          <a:lstStyle/>
          <a:p>
            <a:r>
              <a:rPr lang="en-US" dirty="0"/>
              <a:t>DRAM</a:t>
            </a:r>
          </a:p>
          <a:p>
            <a:endParaRPr lang="en-US" dirty="0"/>
          </a:p>
          <a:p>
            <a:r>
              <a:rPr lang="en-US" dirty="0"/>
              <a:t>Flash memory</a:t>
            </a:r>
          </a:p>
          <a:p>
            <a:endParaRPr lang="en-US" dirty="0"/>
          </a:p>
          <a:p>
            <a:r>
              <a:rPr lang="en-US" dirty="0"/>
              <a:t>Emerging Technologies</a:t>
            </a:r>
          </a:p>
          <a:p>
            <a:pPr lvl="1"/>
            <a:r>
              <a:rPr lang="en-US" dirty="0"/>
              <a:t>Phase Change Memory</a:t>
            </a:r>
          </a:p>
          <a:p>
            <a:pPr lvl="1"/>
            <a:r>
              <a:rPr lang="en-US" dirty="0"/>
              <a:t>STT-MRAM</a:t>
            </a:r>
          </a:p>
          <a:p>
            <a:pPr lvl="1"/>
            <a:r>
              <a:rPr lang="en-US" dirty="0"/>
              <a:t>RRAM, memristors</a:t>
            </a:r>
          </a:p>
          <a:p>
            <a:pPr lvl="1"/>
            <a:r>
              <a:rPr lang="en-US" dirty="0"/>
              <a:t>… </a:t>
            </a:r>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769511824"/>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 We Keep Memory Secure?</a:t>
            </a:r>
          </a:p>
        </p:txBody>
      </p:sp>
      <p:sp>
        <p:nvSpPr>
          <p:cNvPr id="3" name="Content Placeholder 2"/>
          <p:cNvSpPr>
            <a:spLocks noGrp="1"/>
          </p:cNvSpPr>
          <p:nvPr>
            <p:ph idx="1"/>
          </p:nvPr>
        </p:nvSpPr>
        <p:spPr>
          <a:xfrm>
            <a:off x="0" y="1268760"/>
            <a:ext cx="9144000" cy="5112568"/>
          </a:xfrm>
        </p:spPr>
        <p:txBody>
          <a:bodyPr/>
          <a:lstStyle/>
          <a:p>
            <a:r>
              <a:rPr lang="en-US" b="1" dirty="0">
                <a:solidFill>
                  <a:srgbClr val="FF0000"/>
                </a:solidFill>
              </a:rPr>
              <a:t>Understand</a:t>
            </a:r>
            <a:r>
              <a:rPr lang="en-US" dirty="0">
                <a:solidFill>
                  <a:srgbClr val="FF0000"/>
                </a:solidFill>
              </a:rPr>
              <a:t>:</a:t>
            </a:r>
            <a:r>
              <a:rPr lang="en-US" dirty="0">
                <a:solidFill>
                  <a:srgbClr val="0000FF"/>
                </a:solidFill>
              </a:rPr>
              <a:t> Methodologies for failure modeling and discovery</a:t>
            </a:r>
          </a:p>
          <a:p>
            <a:pPr lvl="1"/>
            <a:r>
              <a:rPr lang="en-US" dirty="0"/>
              <a:t>Modeling and prediction based on real (device) data </a:t>
            </a:r>
          </a:p>
          <a:p>
            <a:endParaRPr lang="en-US" dirty="0"/>
          </a:p>
          <a:p>
            <a:pPr marL="0" indent="0">
              <a:buNone/>
            </a:pPr>
            <a:endParaRPr lang="en-US" dirty="0"/>
          </a:p>
          <a:p>
            <a:r>
              <a:rPr lang="en-US" b="1" dirty="0">
                <a:solidFill>
                  <a:srgbClr val="FF0000"/>
                </a:solidFill>
              </a:rPr>
              <a:t>Architect</a:t>
            </a:r>
            <a:r>
              <a:rPr lang="en-US" dirty="0">
                <a:solidFill>
                  <a:srgbClr val="FF0000"/>
                </a:solidFill>
              </a:rPr>
              <a:t>:</a:t>
            </a:r>
            <a:r>
              <a:rPr lang="en-US" dirty="0">
                <a:solidFill>
                  <a:srgbClr val="0000FF"/>
                </a:solidFill>
              </a:rPr>
              <a:t> Principled co-architecting of system and memory</a:t>
            </a:r>
          </a:p>
          <a:p>
            <a:pPr lvl="1"/>
            <a:r>
              <a:rPr lang="en-US" dirty="0"/>
              <a:t>Good partitioning of duties across the stack</a:t>
            </a:r>
          </a:p>
          <a:p>
            <a:endParaRPr lang="en-US" dirty="0"/>
          </a:p>
          <a:p>
            <a:endParaRPr lang="en-US" dirty="0"/>
          </a:p>
          <a:p>
            <a:r>
              <a:rPr lang="en-US" b="1" dirty="0">
                <a:solidFill>
                  <a:srgbClr val="FF0000"/>
                </a:solidFill>
              </a:rPr>
              <a:t>Design &amp; Test</a:t>
            </a:r>
            <a:r>
              <a:rPr lang="en-US" dirty="0">
                <a:solidFill>
                  <a:srgbClr val="FF0000"/>
                </a:solidFill>
              </a:rPr>
              <a:t>:</a:t>
            </a:r>
            <a:r>
              <a:rPr lang="en-US" dirty="0">
                <a:solidFill>
                  <a:srgbClr val="0000FF"/>
                </a:solidFill>
              </a:rPr>
              <a:t> Principled design, automation, testing</a:t>
            </a:r>
          </a:p>
          <a:p>
            <a:pPr lvl="1"/>
            <a:r>
              <a:rPr lang="en-US" dirty="0"/>
              <a:t>High coverage and good interaction with system reliability methods</a:t>
            </a:r>
          </a:p>
          <a:p>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BB4180-6920-9C42-9DA1-4829E0437063}"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34053447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RAM-new-testing-infrastructure.jpg"/>
          <p:cNvPicPr>
            <a:picLocks noGrp="1" noChangeAspect="1"/>
          </p:cNvPicPr>
          <p:nvPr>
            <p:ph idx="1"/>
          </p:nvPr>
        </p:nvPicPr>
        <p:blipFill>
          <a:blip r:embed="rId2" cstate="print">
            <a:extLst>
              <a:ext uri="{28A0092B-C50C-407E-A947-70E740481C1C}">
                <a14:useLocalDpi xmlns:a14="http://schemas.microsoft.com/office/drawing/2010/main" val="0"/>
              </a:ext>
            </a:extLst>
          </a:blip>
          <a:srcRect t="12242" b="12242"/>
          <a:stretch>
            <a:fillRect/>
          </a:stretch>
        </p:blipFill>
        <p:spPr>
          <a:xfrm>
            <a:off x="228600" y="1144488"/>
            <a:ext cx="8610600" cy="4876800"/>
          </a:xfrm>
          <a:scene3d>
            <a:camera prst="obliqueTopRight">
              <a:rot lat="0" lon="0" rev="10800000"/>
            </a:camera>
            <a:lightRig rig="threePt" dir="t"/>
          </a:scene3d>
        </p:spPr>
      </p:pic>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5"/>
          <p:cNvSpPr/>
          <p:nvPr/>
        </p:nvSpPr>
        <p:spPr>
          <a:xfrm>
            <a:off x="1547664" y="6300608"/>
            <a:ext cx="6696744" cy="584776"/>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Kim+, “</a:t>
            </a:r>
            <a:r>
              <a:rPr kumimoji="0" lang="en-US" sz="1600" b="0" i="0" u="none" strike="noStrike" kern="1200" cap="none" spc="0" normalizeH="0" baseline="0" noProof="0" dirty="0">
                <a:ln>
                  <a:noFill/>
                </a:ln>
                <a:solidFill>
                  <a:srgbClr val="0000FF"/>
                </a:solidFill>
                <a:effectLst/>
                <a:uLnTx/>
                <a:uFillTx/>
                <a:latin typeface="Tahoma"/>
                <a:ea typeface="+mn-ea"/>
                <a:cs typeface="+mn-cs"/>
              </a:rPr>
              <a:t>Flipping Bits in Memory Without Accessing Them: An Experimental Study of DRAM Disturbance Errors</a:t>
            </a:r>
            <a:r>
              <a:rPr kumimoji="0" lang="en-US" sz="16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 ISCA 2014.</a:t>
            </a:r>
          </a:p>
        </p:txBody>
      </p:sp>
      <p:sp>
        <p:nvSpPr>
          <p:cNvPr id="7" name="Rectangle 6"/>
          <p:cNvSpPr/>
          <p:nvPr/>
        </p:nvSpPr>
        <p:spPr>
          <a:xfrm>
            <a:off x="107504" y="1466055"/>
            <a:ext cx="2209798" cy="15240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Temperature</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Controller</a:t>
            </a:r>
          </a:p>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8" name="Rectangle 7"/>
          <p:cNvSpPr/>
          <p:nvPr/>
        </p:nvSpPr>
        <p:spPr>
          <a:xfrm>
            <a:off x="107504" y="2990055"/>
            <a:ext cx="2209798" cy="274320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PC</a:t>
            </a:r>
            <a:endPar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9" name="Rectangle 8"/>
          <p:cNvSpPr/>
          <p:nvPr/>
        </p:nvSpPr>
        <p:spPr>
          <a:xfrm>
            <a:off x="4374702" y="1962441"/>
            <a:ext cx="1447800" cy="312274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Heater</a:t>
            </a:r>
          </a:p>
        </p:txBody>
      </p:sp>
      <p:sp>
        <p:nvSpPr>
          <p:cNvPr id="10" name="Rectangle 9"/>
          <p:cNvSpPr/>
          <p:nvPr/>
        </p:nvSpPr>
        <p:spPr>
          <a:xfrm>
            <a:off x="23173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
        <p:nvSpPr>
          <p:cNvPr id="11" name="Rectangle 10"/>
          <p:cNvSpPr/>
          <p:nvPr/>
        </p:nvSpPr>
        <p:spPr>
          <a:xfrm>
            <a:off x="58225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
        <p:nvSpPr>
          <p:cNvPr id="12" name="Title 1"/>
          <p:cNvSpPr txBox="1">
            <a:spLocks/>
          </p:cNvSpPr>
          <p:nvPr/>
        </p:nvSpPr>
        <p:spPr bwMode="auto">
          <a:xfrm>
            <a:off x="107504" y="152400"/>
            <a:ext cx="9036496"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500" b="0" i="0" u="none" strike="noStrike" kern="1200" cap="none" spc="0" normalizeH="0" baseline="0" noProof="0" dirty="0">
                <a:ln>
                  <a:noFill/>
                </a:ln>
                <a:solidFill>
                  <a:srgbClr val="006633"/>
                </a:solidFill>
                <a:effectLst/>
                <a:uLnTx/>
                <a:uFillTx/>
                <a:latin typeface="Garamond"/>
                <a:ea typeface="+mj-ea"/>
                <a:cs typeface="+mj-cs"/>
              </a:rPr>
              <a:t>Understand and Model with Experiments (DRAM)</a:t>
            </a:r>
          </a:p>
        </p:txBody>
      </p:sp>
    </p:spTree>
    <p:extLst>
      <p:ext uri="{BB962C8B-B14F-4D97-AF65-F5344CB8AC3E}">
        <p14:creationId xmlns:p14="http://schemas.microsoft.com/office/powerpoint/2010/main" val="3258107117"/>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600" dirty="0"/>
              <a:t>Understand and Model with Experiments (Flash)</a:t>
            </a:r>
            <a:endParaRPr lang="en-US" sz="3800" dirty="0"/>
          </a:p>
        </p:txBody>
      </p:sp>
      <p:pic>
        <p:nvPicPr>
          <p:cNvPr id="33" name="Picture 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081088"/>
            <a:ext cx="6858000" cy="4697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4" name="Group 46"/>
          <p:cNvGrpSpPr>
            <a:grpSpLocks/>
          </p:cNvGrpSpPr>
          <p:nvPr/>
        </p:nvGrpSpPr>
        <p:grpSpPr bwMode="auto">
          <a:xfrm>
            <a:off x="5181600" y="1995488"/>
            <a:ext cx="2101850" cy="1066800"/>
            <a:chOff x="3264" y="1536"/>
            <a:chExt cx="1324" cy="672"/>
          </a:xfrm>
        </p:grpSpPr>
        <p:sp>
          <p:nvSpPr>
            <p:cNvPr id="35" name="Rectangle 21"/>
            <p:cNvSpPr>
              <a:spLocks noChangeArrowheads="1"/>
            </p:cNvSpPr>
            <p:nvPr/>
          </p:nvSpPr>
          <p:spPr bwMode="auto">
            <a:xfrm>
              <a:off x="3264" y="2016"/>
              <a:ext cx="288" cy="192"/>
            </a:xfrm>
            <a:prstGeom prst="rect">
              <a:avLst/>
            </a:prstGeom>
            <a:noFill/>
            <a:ln w="28575">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36" name="Text Box 22"/>
            <p:cNvSpPr txBox="1">
              <a:spLocks noChangeArrowheads="1"/>
            </p:cNvSpPr>
            <p:nvPr/>
          </p:nvSpPr>
          <p:spPr bwMode="auto">
            <a:xfrm>
              <a:off x="3840" y="1536"/>
              <a:ext cx="748"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USB Jack</a:t>
              </a:r>
            </a:p>
          </p:txBody>
        </p:sp>
        <p:sp>
          <p:nvSpPr>
            <p:cNvPr id="37" name="Line 23"/>
            <p:cNvSpPr>
              <a:spLocks noChangeShapeType="1"/>
            </p:cNvSpPr>
            <p:nvPr/>
          </p:nvSpPr>
          <p:spPr bwMode="auto">
            <a:xfrm flipH="1">
              <a:off x="3552" y="1728"/>
              <a:ext cx="384" cy="288"/>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grpSp>
        <p:nvGrpSpPr>
          <p:cNvPr id="38" name="Group 47"/>
          <p:cNvGrpSpPr>
            <a:grpSpLocks/>
          </p:cNvGrpSpPr>
          <p:nvPr/>
        </p:nvGrpSpPr>
        <p:grpSpPr bwMode="auto">
          <a:xfrm>
            <a:off x="5538788" y="3233738"/>
            <a:ext cx="2392362" cy="984250"/>
            <a:chOff x="3489" y="2316"/>
            <a:chExt cx="1507" cy="620"/>
          </a:xfrm>
        </p:grpSpPr>
        <p:sp>
          <p:nvSpPr>
            <p:cNvPr id="39" name="Rectangle 24"/>
            <p:cNvSpPr>
              <a:spLocks noChangeArrowheads="1"/>
            </p:cNvSpPr>
            <p:nvPr/>
          </p:nvSpPr>
          <p:spPr bwMode="auto">
            <a:xfrm>
              <a:off x="3489" y="2696"/>
              <a:ext cx="288" cy="240"/>
            </a:xfrm>
            <a:prstGeom prst="rect">
              <a:avLst/>
            </a:prstGeom>
            <a:noFill/>
            <a:ln w="28575">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00"/>
                </a:solidFill>
                <a:effectLst/>
                <a:uLnTx/>
                <a:uFillTx/>
                <a:latin typeface="Tahoma"/>
                <a:ea typeface="+mn-ea"/>
                <a:cs typeface="+mn-cs"/>
              </a:endParaRPr>
            </a:p>
          </p:txBody>
        </p:sp>
        <p:sp>
          <p:nvSpPr>
            <p:cNvPr id="40" name="Text Box 25"/>
            <p:cNvSpPr txBox="1">
              <a:spLocks noChangeArrowheads="1"/>
            </p:cNvSpPr>
            <p:nvPr/>
          </p:nvSpPr>
          <p:spPr bwMode="auto">
            <a:xfrm>
              <a:off x="3846" y="2316"/>
              <a:ext cx="1150" cy="4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Virtex-II Pro</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(USB controller)</a:t>
              </a:r>
            </a:p>
          </p:txBody>
        </p:sp>
        <p:sp>
          <p:nvSpPr>
            <p:cNvPr id="41" name="Line 26"/>
            <p:cNvSpPr>
              <a:spLocks noChangeShapeType="1"/>
            </p:cNvSpPr>
            <p:nvPr/>
          </p:nvSpPr>
          <p:spPr bwMode="auto">
            <a:xfrm flipH="1">
              <a:off x="3738" y="2529"/>
              <a:ext cx="198" cy="153"/>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sp>
        <p:nvSpPr>
          <p:cNvPr id="42" name="Rectangle 27"/>
          <p:cNvSpPr>
            <a:spLocks noChangeArrowheads="1"/>
          </p:cNvSpPr>
          <p:nvPr/>
        </p:nvSpPr>
        <p:spPr bwMode="auto">
          <a:xfrm>
            <a:off x="5232400" y="4533900"/>
            <a:ext cx="838200" cy="838200"/>
          </a:xfrm>
          <a:prstGeom prst="rect">
            <a:avLst/>
          </a:prstGeom>
          <a:noFill/>
          <a:ln w="28575">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00"/>
              </a:solidFill>
              <a:effectLst/>
              <a:uLnTx/>
              <a:uFillTx/>
              <a:latin typeface="Tahoma"/>
              <a:ea typeface="+mn-ea"/>
              <a:cs typeface="+mn-cs"/>
            </a:endParaRPr>
          </a:p>
        </p:txBody>
      </p:sp>
      <p:sp>
        <p:nvSpPr>
          <p:cNvPr id="43" name="Text Box 28"/>
          <p:cNvSpPr txBox="1">
            <a:spLocks noChangeArrowheads="1"/>
          </p:cNvSpPr>
          <p:nvPr/>
        </p:nvSpPr>
        <p:spPr bwMode="auto">
          <a:xfrm>
            <a:off x="2857500" y="4021138"/>
            <a:ext cx="203835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Virtex-V FPGA</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(NAND Controller)</a:t>
            </a:r>
          </a:p>
        </p:txBody>
      </p:sp>
      <p:sp>
        <p:nvSpPr>
          <p:cNvPr id="44" name="Line 29"/>
          <p:cNvSpPr>
            <a:spLocks noChangeShapeType="1"/>
          </p:cNvSpPr>
          <p:nvPr/>
        </p:nvSpPr>
        <p:spPr bwMode="auto">
          <a:xfrm>
            <a:off x="4000500" y="4586288"/>
            <a:ext cx="1219200" cy="3810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sp>
        <p:nvSpPr>
          <p:cNvPr id="45" name="Rectangle 30"/>
          <p:cNvSpPr>
            <a:spLocks noChangeArrowheads="1"/>
          </p:cNvSpPr>
          <p:nvPr/>
        </p:nvSpPr>
        <p:spPr bwMode="auto">
          <a:xfrm>
            <a:off x="6629400" y="4738688"/>
            <a:ext cx="381000" cy="228600"/>
          </a:xfrm>
          <a:prstGeom prst="rect">
            <a:avLst/>
          </a:prstGeom>
          <a:noFill/>
          <a:ln w="28575">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46" name="Line 32"/>
          <p:cNvSpPr>
            <a:spLocks noChangeShapeType="1"/>
          </p:cNvSpPr>
          <p:nvPr/>
        </p:nvSpPr>
        <p:spPr bwMode="auto">
          <a:xfrm flipH="1">
            <a:off x="6858000" y="4357688"/>
            <a:ext cx="228600" cy="3810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nvGrpSpPr>
          <p:cNvPr id="47" name="Group 37"/>
          <p:cNvGrpSpPr>
            <a:grpSpLocks/>
          </p:cNvGrpSpPr>
          <p:nvPr/>
        </p:nvGrpSpPr>
        <p:grpSpPr bwMode="auto">
          <a:xfrm>
            <a:off x="228600" y="2833688"/>
            <a:ext cx="6858000" cy="2895600"/>
            <a:chOff x="144" y="2064"/>
            <a:chExt cx="4320" cy="1824"/>
          </a:xfrm>
        </p:grpSpPr>
        <p:sp>
          <p:nvSpPr>
            <p:cNvPr id="48" name="Rectangle 33"/>
            <p:cNvSpPr>
              <a:spLocks noChangeArrowheads="1"/>
            </p:cNvSpPr>
            <p:nvPr/>
          </p:nvSpPr>
          <p:spPr bwMode="auto">
            <a:xfrm>
              <a:off x="1056" y="2400"/>
              <a:ext cx="3408" cy="1488"/>
            </a:xfrm>
            <a:prstGeom prst="rect">
              <a:avLst/>
            </a:prstGeom>
            <a:noFill/>
            <a:ln w="28575">
              <a:solidFill>
                <a:srgbClr val="0000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66CC"/>
                </a:solidFill>
                <a:effectLst/>
                <a:uLnTx/>
                <a:uFillTx/>
                <a:latin typeface="Tahoma"/>
                <a:ea typeface="+mn-ea"/>
                <a:cs typeface="+mn-cs"/>
              </a:endParaRPr>
            </a:p>
          </p:txBody>
        </p:sp>
        <p:sp>
          <p:nvSpPr>
            <p:cNvPr id="49" name="Text Box 34"/>
            <p:cNvSpPr txBox="1">
              <a:spLocks noChangeArrowheads="1"/>
            </p:cNvSpPr>
            <p:nvPr/>
          </p:nvSpPr>
          <p:spPr bwMode="auto">
            <a:xfrm>
              <a:off x="144" y="2064"/>
              <a:ext cx="1628"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FF"/>
                  </a:solidFill>
                  <a:effectLst/>
                  <a:uLnTx/>
                  <a:uFillTx/>
                  <a:latin typeface="Arial" charset="0"/>
                  <a:ea typeface="MS PGothic" charset="0"/>
                </a:rPr>
                <a:t>HAPS-52 Mother Board</a:t>
              </a:r>
            </a:p>
          </p:txBody>
        </p:sp>
        <p:sp>
          <p:nvSpPr>
            <p:cNvPr id="50" name="Line 35"/>
            <p:cNvSpPr>
              <a:spLocks noChangeShapeType="1"/>
            </p:cNvSpPr>
            <p:nvPr/>
          </p:nvSpPr>
          <p:spPr bwMode="auto">
            <a:xfrm>
              <a:off x="480" y="2256"/>
              <a:ext cx="528" cy="864"/>
            </a:xfrm>
            <a:prstGeom prst="line">
              <a:avLst/>
            </a:prstGeom>
            <a:noFill/>
            <a:ln w="28575">
              <a:solidFill>
                <a:srgbClr val="0000FF"/>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grpSp>
        <p:nvGrpSpPr>
          <p:cNvPr id="51" name="Group 41"/>
          <p:cNvGrpSpPr>
            <a:grpSpLocks/>
          </p:cNvGrpSpPr>
          <p:nvPr/>
        </p:nvGrpSpPr>
        <p:grpSpPr bwMode="auto">
          <a:xfrm>
            <a:off x="3276600" y="1309688"/>
            <a:ext cx="2819400" cy="3048000"/>
            <a:chOff x="2064" y="1104"/>
            <a:chExt cx="1776" cy="1920"/>
          </a:xfrm>
        </p:grpSpPr>
        <p:sp>
          <p:nvSpPr>
            <p:cNvPr id="52" name="Rectangle 38"/>
            <p:cNvSpPr>
              <a:spLocks noChangeArrowheads="1"/>
            </p:cNvSpPr>
            <p:nvPr/>
          </p:nvSpPr>
          <p:spPr bwMode="auto">
            <a:xfrm>
              <a:off x="3216" y="1680"/>
              <a:ext cx="624" cy="1344"/>
            </a:xfrm>
            <a:prstGeom prst="rect">
              <a:avLst/>
            </a:prstGeom>
            <a:noFill/>
            <a:ln w="28575">
              <a:solidFill>
                <a:srgbClr val="0000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53" name="Text Box 39"/>
            <p:cNvSpPr txBox="1">
              <a:spLocks noChangeArrowheads="1"/>
            </p:cNvSpPr>
            <p:nvPr/>
          </p:nvSpPr>
          <p:spPr bwMode="auto">
            <a:xfrm>
              <a:off x="2064" y="1104"/>
              <a:ext cx="1468"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FF"/>
                  </a:solidFill>
                  <a:effectLst/>
                  <a:uLnTx/>
                  <a:uFillTx/>
                  <a:latin typeface="Arial" charset="0"/>
                  <a:ea typeface="MS PGothic" charset="0"/>
                </a:rPr>
                <a:t>USB Daughter Board</a:t>
              </a:r>
            </a:p>
          </p:txBody>
        </p:sp>
        <p:sp>
          <p:nvSpPr>
            <p:cNvPr id="54" name="Line 40"/>
            <p:cNvSpPr>
              <a:spLocks noChangeShapeType="1"/>
            </p:cNvSpPr>
            <p:nvPr/>
          </p:nvSpPr>
          <p:spPr bwMode="auto">
            <a:xfrm>
              <a:off x="2688" y="1296"/>
              <a:ext cx="528" cy="384"/>
            </a:xfrm>
            <a:prstGeom prst="line">
              <a:avLst/>
            </a:prstGeom>
            <a:noFill/>
            <a:ln w="28575">
              <a:solidFill>
                <a:srgbClr val="0000FF"/>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grpSp>
        <p:nvGrpSpPr>
          <p:cNvPr id="55" name="Group 45"/>
          <p:cNvGrpSpPr>
            <a:grpSpLocks/>
          </p:cNvGrpSpPr>
          <p:nvPr/>
        </p:nvGrpSpPr>
        <p:grpSpPr bwMode="auto">
          <a:xfrm>
            <a:off x="6172201" y="4433889"/>
            <a:ext cx="2852738" cy="1809750"/>
            <a:chOff x="3888" y="3072"/>
            <a:chExt cx="1797" cy="1140"/>
          </a:xfrm>
        </p:grpSpPr>
        <p:sp>
          <p:nvSpPr>
            <p:cNvPr id="56" name="Rectangle 42"/>
            <p:cNvSpPr>
              <a:spLocks noChangeArrowheads="1"/>
            </p:cNvSpPr>
            <p:nvPr/>
          </p:nvSpPr>
          <p:spPr bwMode="auto">
            <a:xfrm>
              <a:off x="3888" y="3072"/>
              <a:ext cx="528" cy="768"/>
            </a:xfrm>
            <a:prstGeom prst="rect">
              <a:avLst/>
            </a:prstGeom>
            <a:noFill/>
            <a:ln w="28575">
              <a:solidFill>
                <a:srgbClr val="0000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57" name="Text Box 43"/>
            <p:cNvSpPr txBox="1">
              <a:spLocks noChangeArrowheads="1"/>
            </p:cNvSpPr>
            <p:nvPr/>
          </p:nvSpPr>
          <p:spPr bwMode="auto">
            <a:xfrm>
              <a:off x="4105" y="3981"/>
              <a:ext cx="1580"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FF"/>
                  </a:solidFill>
                  <a:effectLst/>
                  <a:uLnTx/>
                  <a:uFillTx/>
                  <a:latin typeface="Arial" charset="0"/>
                  <a:ea typeface="MS PGothic" charset="0"/>
                </a:rPr>
                <a:t>NAND Daughter Board</a:t>
              </a:r>
            </a:p>
          </p:txBody>
        </p:sp>
        <p:sp>
          <p:nvSpPr>
            <p:cNvPr id="58" name="Line 44"/>
            <p:cNvSpPr>
              <a:spLocks noChangeShapeType="1"/>
            </p:cNvSpPr>
            <p:nvPr/>
          </p:nvSpPr>
          <p:spPr bwMode="auto">
            <a:xfrm flipH="1" flipV="1">
              <a:off x="4176" y="3840"/>
              <a:ext cx="384" cy="192"/>
            </a:xfrm>
            <a:prstGeom prst="line">
              <a:avLst/>
            </a:prstGeom>
            <a:noFill/>
            <a:ln w="28575">
              <a:solidFill>
                <a:srgbClr val="0000FF"/>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sp>
        <p:nvSpPr>
          <p:cNvPr id="59" name="Rectangle 32"/>
          <p:cNvSpPr>
            <a:spLocks noChangeArrowheads="1"/>
          </p:cNvSpPr>
          <p:nvPr/>
        </p:nvSpPr>
        <p:spPr bwMode="auto">
          <a:xfrm>
            <a:off x="6388100" y="4511675"/>
            <a:ext cx="366713" cy="120650"/>
          </a:xfrm>
          <a:prstGeom prst="rect">
            <a:avLst/>
          </a:prstGeom>
          <a:solidFill>
            <a:srgbClr val="317131"/>
          </a:solidFill>
          <a:ln w="9525">
            <a:solidFill>
              <a:srgbClr val="006600"/>
            </a:solidFill>
            <a:round/>
            <a:headEnd/>
            <a:tailEnd/>
          </a:ln>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sp>
        <p:nvSpPr>
          <p:cNvPr id="60" name="Text Box 31"/>
          <p:cNvSpPr txBox="1">
            <a:spLocks noChangeArrowheads="1"/>
          </p:cNvSpPr>
          <p:nvPr/>
        </p:nvSpPr>
        <p:spPr bwMode="auto">
          <a:xfrm>
            <a:off x="6400800" y="3805238"/>
            <a:ext cx="1466850"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00"/>
                </a:solidFill>
                <a:effectLst/>
                <a:uLnTx/>
                <a:uFillTx/>
                <a:latin typeface="Arial" charset="0"/>
                <a:ea typeface="MS PGothic" charset="0"/>
              </a:rPr>
              <a:t>1x-nm</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00"/>
                </a:solidFill>
                <a:effectLst/>
                <a:uLnTx/>
                <a:uFillTx/>
                <a:latin typeface="Arial" charset="0"/>
                <a:ea typeface="MS PGothic" charset="0"/>
              </a:rPr>
              <a:t>NAND Flash</a:t>
            </a:r>
          </a:p>
        </p:txBody>
      </p:sp>
      <p:sp>
        <p:nvSpPr>
          <p:cNvPr id="61" name="Rectangle 60"/>
          <p:cNvSpPr/>
          <p:nvPr/>
        </p:nvSpPr>
        <p:spPr>
          <a:xfrm>
            <a:off x="-36512" y="5805264"/>
            <a:ext cx="6858001"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6633"/>
                </a:solidFill>
                <a:effectLst/>
                <a:uLnTx/>
                <a:uFillTx/>
                <a:latin typeface="Tahoma"/>
                <a:ea typeface="+mn-ea"/>
                <a:cs typeface="+mn-cs"/>
              </a:rPr>
              <a:t>[DATE 2012, ICCD 2012, DATE 2013, ITJ 2013, ICCD 2013, SIGMETRICS 2014, HPCA 2015, DSN 2015, MSST 2015, JSAC 2016, HPCA 2017, DFRWS 2017,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6633"/>
                </a:solidFill>
                <a:effectLst/>
                <a:uLnTx/>
                <a:uFillTx/>
                <a:latin typeface="Tahoma"/>
                <a:ea typeface="+mn-ea"/>
                <a:cs typeface="+mn-cs"/>
              </a:rPr>
              <a:t>PIEEE 2017, HPCA 2018, SIGMETRICS 2018]</a:t>
            </a:r>
            <a:endParaRPr kumimoji="0" lang="en-US" sz="1400" b="0" i="0" u="none" strike="noStrike" kern="1200" cap="none" spc="0" normalizeH="0" baseline="0" noProof="0" dirty="0">
              <a:ln>
                <a:noFill/>
              </a:ln>
              <a:solidFill>
                <a:srgbClr val="000000"/>
              </a:solidFill>
              <a:effectLst/>
              <a:uLnTx/>
              <a:uFillTx/>
              <a:latin typeface="Tahoma"/>
              <a:ea typeface="+mn-ea"/>
              <a:cs typeface="+mn-cs"/>
            </a:endParaRPr>
          </a:p>
        </p:txBody>
      </p:sp>
      <p:sp>
        <p:nvSpPr>
          <p:cNvPr id="5" name="TextBox 4"/>
          <p:cNvSpPr txBox="1"/>
          <p:nvPr/>
        </p:nvSpPr>
        <p:spPr>
          <a:xfrm>
            <a:off x="-19422" y="6496146"/>
            <a:ext cx="933269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Cai+, “</a:t>
            </a:r>
            <a:r>
              <a:rPr kumimoji="0" lang="en-US" sz="1400" b="0" i="0" u="none" strike="noStrike" kern="1200" cap="none" spc="0" normalizeH="0" baseline="0" noProof="0" dirty="0">
                <a:ln>
                  <a:noFill/>
                </a:ln>
                <a:solidFill>
                  <a:srgbClr val="0000FF"/>
                </a:solidFill>
                <a:effectLst/>
                <a:uLnTx/>
                <a:uFillTx/>
                <a:latin typeface="Tahoma"/>
                <a:ea typeface="+mn-ea"/>
                <a:cs typeface="+mn-cs"/>
              </a:rPr>
              <a:t>Error Characterization, Mitigation, and Recovery in Flash Memory Based Solid State Drives</a:t>
            </a:r>
            <a:r>
              <a:rPr kumimoji="0" lang="en-US" sz="1400" b="0" i="0" u="none" strike="noStrike" kern="1200" cap="none" spc="0" normalizeH="0" baseline="0" noProof="0" dirty="0">
                <a:ln>
                  <a:noFill/>
                </a:ln>
                <a:solidFill>
                  <a:srgbClr val="000000"/>
                </a:solidFill>
                <a:effectLst/>
                <a:uLnTx/>
                <a:uFillTx/>
                <a:latin typeface="Tahoma"/>
                <a:ea typeface="+mn-ea"/>
                <a:cs typeface="+mn-cs"/>
              </a:rPr>
              <a:t>,” Proc. IEEE 2017.</a:t>
            </a:r>
          </a:p>
        </p:txBody>
      </p:sp>
    </p:spTree>
    <p:extLst>
      <p:ext uri="{BB962C8B-B14F-4D97-AF65-F5344CB8AC3E}">
        <p14:creationId xmlns:p14="http://schemas.microsoft.com/office/powerpoint/2010/main" val="3683024715"/>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800" dirty="0"/>
              <a:t>Understanding Flash Memory Reliability</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5">
            <a:hlinkClick r:id="rId2"/>
          </p:cNvPr>
          <p:cNvSpPr/>
          <p:nvPr/>
        </p:nvSpPr>
        <p:spPr>
          <a:xfrm>
            <a:off x="1619672" y="6453336"/>
            <a:ext cx="6048672" cy="415498"/>
          </a:xfrm>
          <a:prstGeom prst="rect">
            <a:avLst/>
          </a:prstGeom>
        </p:spPr>
        <p:txBody>
          <a:bodyPr wrap="square">
            <a:spAutoFit/>
          </a:bodyPr>
          <a:lstStyle/>
          <a:p>
            <a:pPr marL="0" marR="0" lvl="0" indent="0" algn="ctr" defTabSz="914400" rtl="0" eaLnBrk="1" fontAlgn="auto" latinLnBrk="0" hangingPunct="1">
              <a:lnSpc>
                <a:spcPct val="100000"/>
              </a:lnSpc>
              <a:spcBef>
                <a:spcPts val="450"/>
              </a:spcBef>
              <a:spcAft>
                <a:spcPts val="0"/>
              </a:spcAft>
              <a:buClrTx/>
              <a:buSzTx/>
              <a:buFontTx/>
              <a:buNone/>
              <a:tabLst/>
              <a:defRPr/>
            </a:pP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mn-ea"/>
                <a:cs typeface="+mn-cs"/>
                <a:hlinkClick r:id="rId2"/>
              </a:rPr>
              <a:t>https://arxiv.org/pdf/1706.08642</a:t>
            </a: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mn-ea"/>
                <a:cs typeface="+mn-cs"/>
              </a:rPr>
              <a:t>  </a:t>
            </a:r>
          </a:p>
        </p:txBody>
      </p:sp>
      <p:pic>
        <p:nvPicPr>
          <p:cNvPr id="8" name="Picture 2" descr="ttps://pbs.twimg.com/media/DKHLt24W0AAE5Fd.jpg:lar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805" y="1219200"/>
            <a:ext cx="8453023" cy="516433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706939" y="1484784"/>
            <a:ext cx="38741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FF0000"/>
                </a:solidFill>
                <a:effectLst/>
                <a:uLnTx/>
                <a:uFillTx/>
                <a:latin typeface="Tahoma"/>
                <a:ea typeface="+mn-ea"/>
                <a:cs typeface="+mn-cs"/>
              </a:rPr>
              <a:t>Proceedings of the IEEE, Sept. 2017</a:t>
            </a:r>
          </a:p>
        </p:txBody>
      </p:sp>
    </p:spTree>
    <p:extLst>
      <p:ext uri="{BB962C8B-B14F-4D97-AF65-F5344CB8AC3E}">
        <p14:creationId xmlns:p14="http://schemas.microsoft.com/office/powerpoint/2010/main" val="39928627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There are Two Other Solution Directions</a:t>
            </a:r>
          </a:p>
        </p:txBody>
      </p:sp>
      <p:sp>
        <p:nvSpPr>
          <p:cNvPr id="3" name="Content Placeholder 2"/>
          <p:cNvSpPr>
            <a:spLocks noGrp="1"/>
          </p:cNvSpPr>
          <p:nvPr>
            <p:ph idx="1"/>
          </p:nvPr>
        </p:nvSpPr>
        <p:spPr>
          <a:xfrm>
            <a:off x="107504" y="980728"/>
            <a:ext cx="8964488" cy="5193723"/>
          </a:xfrm>
        </p:spPr>
        <p:txBody>
          <a:bodyPr/>
          <a:lstStyle/>
          <a:p>
            <a:r>
              <a:rPr lang="en-US" b="1" dirty="0">
                <a:solidFill>
                  <a:srgbClr val="FF0000"/>
                </a:solidFill>
              </a:rPr>
              <a:t>New Technologies: </a:t>
            </a:r>
            <a:r>
              <a:rPr lang="en-US" dirty="0"/>
              <a:t>Replace or (more likely) augment DRAM with a different technology</a:t>
            </a:r>
          </a:p>
          <a:p>
            <a:pPr lvl="1"/>
            <a:r>
              <a:rPr lang="en-US" dirty="0">
                <a:solidFill>
                  <a:srgbClr val="0000FF"/>
                </a:solidFill>
              </a:rPr>
              <a:t>Non-volatile memories</a:t>
            </a:r>
          </a:p>
          <a:p>
            <a:endParaRPr lang="en-US" dirty="0"/>
          </a:p>
          <a:p>
            <a:r>
              <a:rPr lang="en-US" b="1" dirty="0">
                <a:solidFill>
                  <a:srgbClr val="FF0000"/>
                </a:solidFill>
              </a:rPr>
              <a:t>Embracing Un-reliability:</a:t>
            </a:r>
            <a:r>
              <a:rPr lang="en-US" dirty="0">
                <a:solidFill>
                  <a:srgbClr val="FF0000"/>
                </a:solidFill>
              </a:rPr>
              <a:t> </a:t>
            </a:r>
          </a:p>
          <a:p>
            <a:pPr marL="0" indent="0">
              <a:buNone/>
            </a:pPr>
            <a:r>
              <a:rPr lang="en-US" dirty="0">
                <a:solidFill>
                  <a:srgbClr val="FF0000"/>
                </a:solidFill>
              </a:rPr>
              <a:t>    </a:t>
            </a:r>
            <a:r>
              <a:rPr lang="en-US" dirty="0"/>
              <a:t>Design memories with different reliability</a:t>
            </a:r>
          </a:p>
          <a:p>
            <a:pPr marL="0" indent="0">
              <a:buNone/>
            </a:pPr>
            <a:r>
              <a:rPr lang="en-US" dirty="0"/>
              <a:t>    and store data intelligently across them</a:t>
            </a:r>
          </a:p>
          <a:p>
            <a:pPr marL="0" indent="0">
              <a:buNone/>
            </a:pPr>
            <a:r>
              <a:rPr lang="en-US" b="1" dirty="0">
                <a:solidFill>
                  <a:schemeClr val="accent2">
                    <a:lumMod val="75000"/>
                  </a:schemeClr>
                </a:solidFill>
              </a:rPr>
              <a:t>    [Luo+ DSN 2014]</a:t>
            </a:r>
          </a:p>
          <a:p>
            <a:pPr marL="0" indent="0">
              <a:buNone/>
            </a:pPr>
            <a:endParaRPr lang="en-US" dirty="0"/>
          </a:p>
          <a:p>
            <a:r>
              <a:rPr lang="en-US" dirty="0"/>
              <a:t>…</a:t>
            </a:r>
          </a:p>
          <a:p>
            <a:endParaRPr lang="en-US" dirty="0"/>
          </a:p>
          <a:p>
            <a:pPr lvl="1"/>
            <a:endParaRPr lang="en-US" dirty="0"/>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5" name="TextBox 4"/>
          <p:cNvSpPr txBox="1"/>
          <p:nvPr/>
        </p:nvSpPr>
        <p:spPr>
          <a:xfrm>
            <a:off x="179512" y="5445224"/>
            <a:ext cx="8784976" cy="1323439"/>
          </a:xfrm>
          <a:prstGeom prst="rect">
            <a:avLst/>
          </a:prstGeom>
          <a:ln>
            <a:solidFill>
              <a:srgbClr val="0000FF"/>
            </a:solid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FF"/>
                </a:solidFill>
                <a:effectLst/>
                <a:uLnTx/>
                <a:uFillTx/>
                <a:latin typeface="Calibri"/>
                <a:ea typeface="+mn-ea"/>
                <a:cs typeface="+mn-cs"/>
              </a:rPr>
              <a:t>Fundamental solutions to security require co-design across the hierarchy</a:t>
            </a:r>
          </a:p>
        </p:txBody>
      </p:sp>
      <p:sp>
        <p:nvSpPr>
          <p:cNvPr id="19" name="Text Box 17"/>
          <p:cNvSpPr txBox="1">
            <a:spLocks noChangeArrowheads="1"/>
          </p:cNvSpPr>
          <p:nvPr/>
        </p:nvSpPr>
        <p:spPr bwMode="auto">
          <a:xfrm>
            <a:off x="6957984" y="3330774"/>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20" name="Text Box 18"/>
          <p:cNvSpPr txBox="1">
            <a:spLocks noChangeAspect="1" noChangeArrowheads="1"/>
          </p:cNvSpPr>
          <p:nvPr/>
        </p:nvSpPr>
        <p:spPr bwMode="auto">
          <a:xfrm>
            <a:off x="6957984" y="2959299"/>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21" name="Text Box 19"/>
          <p:cNvSpPr txBox="1">
            <a:spLocks noChangeAspect="1" noChangeArrowheads="1"/>
          </p:cNvSpPr>
          <p:nvPr/>
        </p:nvSpPr>
        <p:spPr bwMode="auto">
          <a:xfrm>
            <a:off x="6954809" y="2294980"/>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22" name="Text Box 20"/>
          <p:cNvSpPr txBox="1">
            <a:spLocks noChangeAspect="1" noChangeArrowheads="1"/>
          </p:cNvSpPr>
          <p:nvPr/>
        </p:nvSpPr>
        <p:spPr bwMode="auto">
          <a:xfrm>
            <a:off x="6954809" y="1923505"/>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23" name="Text Box 21"/>
          <p:cNvSpPr txBox="1">
            <a:spLocks noChangeAspect="1" noChangeArrowheads="1"/>
          </p:cNvSpPr>
          <p:nvPr/>
        </p:nvSpPr>
        <p:spPr bwMode="auto">
          <a:xfrm>
            <a:off x="6954809" y="1556792"/>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24" name="Text Box 22"/>
          <p:cNvSpPr txBox="1">
            <a:spLocks noChangeAspect="1" noChangeArrowheads="1"/>
          </p:cNvSpPr>
          <p:nvPr/>
        </p:nvSpPr>
        <p:spPr bwMode="auto">
          <a:xfrm>
            <a:off x="6957984" y="3703836"/>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a:ea typeface="+mn-ea"/>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a:ea typeface="+mn-ea"/>
              <a:cs typeface="Arial" charset="0"/>
            </a:endParaRPr>
          </a:p>
        </p:txBody>
      </p:sp>
      <p:sp>
        <p:nvSpPr>
          <p:cNvPr id="25" name="Text Box 23"/>
          <p:cNvSpPr txBox="1">
            <a:spLocks noChangeAspect="1" noChangeArrowheads="1"/>
          </p:cNvSpPr>
          <p:nvPr/>
        </p:nvSpPr>
        <p:spPr bwMode="auto">
          <a:xfrm>
            <a:off x="6957984" y="4075311"/>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26" name="Text Box 24"/>
          <p:cNvSpPr txBox="1">
            <a:spLocks noChangeAspect="1" noChangeArrowheads="1"/>
          </p:cNvSpPr>
          <p:nvPr/>
        </p:nvSpPr>
        <p:spPr bwMode="auto">
          <a:xfrm>
            <a:off x="6957984" y="2636912"/>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27" name="Text Box 23"/>
          <p:cNvSpPr txBox="1">
            <a:spLocks noChangeAspect="1" noChangeArrowheads="1"/>
          </p:cNvSpPr>
          <p:nvPr/>
        </p:nvSpPr>
        <p:spPr bwMode="auto">
          <a:xfrm>
            <a:off x="6959572" y="4430911"/>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28" name="Rounded Rectangle 27"/>
          <p:cNvSpPr>
            <a:spLocks noChangeArrowheads="1"/>
          </p:cNvSpPr>
          <p:nvPr/>
        </p:nvSpPr>
        <p:spPr bwMode="auto">
          <a:xfrm rot="5400000">
            <a:off x="6849380" y="2033972"/>
            <a:ext cx="2232248" cy="2286000"/>
          </a:xfrm>
          <a:prstGeom prst="roundRect">
            <a:avLst>
              <a:gd name="adj" fmla="val 16667"/>
            </a:avLst>
          </a:prstGeom>
          <a:noFill/>
          <a:ln w="4445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Tree>
    <p:extLst>
      <p:ext uri="{BB962C8B-B14F-4D97-AF65-F5344CB8AC3E}">
        <p14:creationId xmlns:p14="http://schemas.microsoft.com/office/powerpoint/2010/main" val="10142544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772816"/>
            <a:ext cx="9144000" cy="2088232"/>
          </a:xfrm>
        </p:spPr>
        <p:txBody>
          <a:bodyPr/>
          <a:lstStyle/>
          <a:p>
            <a:pPr marL="0" indent="0" algn="ctr">
              <a:buNone/>
            </a:pPr>
            <a:r>
              <a:rPr lang="en-US" sz="6400" dirty="0">
                <a:solidFill>
                  <a:srgbClr val="FF0000"/>
                </a:solidFill>
              </a:rPr>
              <a:t>Fundamentally</a:t>
            </a:r>
          </a:p>
          <a:p>
            <a:pPr marL="0" indent="0" algn="ctr">
              <a:buNone/>
            </a:pPr>
            <a:r>
              <a:rPr lang="en-US" sz="6400" dirty="0">
                <a:solidFill>
                  <a:srgbClr val="0000FF"/>
                </a:solidFill>
              </a:rPr>
              <a:t>Secure, Reliable, Safe</a:t>
            </a:r>
          </a:p>
          <a:p>
            <a:pPr marL="0" indent="0" algn="ctr">
              <a:buNone/>
            </a:pPr>
            <a:r>
              <a:rPr lang="en-US" sz="6400" dirty="0">
                <a:solidFill>
                  <a:srgbClr val="FF0000"/>
                </a:solidFill>
              </a:rPr>
              <a:t>Computing Architectures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1968457849"/>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One Important Takeaway</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873235621"/>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Four Key Issues in Future Platforms</a:t>
            </a:r>
          </a:p>
        </p:txBody>
      </p:sp>
      <p:sp>
        <p:nvSpPr>
          <p:cNvPr id="3" name="Content Placeholder 2"/>
          <p:cNvSpPr>
            <a:spLocks noGrp="1"/>
          </p:cNvSpPr>
          <p:nvPr>
            <p:ph idx="1"/>
          </p:nvPr>
        </p:nvSpPr>
        <p:spPr>
          <a:xfrm>
            <a:off x="228600" y="1268760"/>
            <a:ext cx="8610600" cy="4876800"/>
          </a:xfrm>
        </p:spPr>
        <p:txBody>
          <a:bodyPr/>
          <a:lstStyle/>
          <a:p>
            <a:r>
              <a:rPr lang="en-US" dirty="0"/>
              <a:t>Fundamentally </a:t>
            </a:r>
            <a:r>
              <a:rPr lang="en-US" dirty="0">
                <a:solidFill>
                  <a:srgbClr val="0000FF"/>
                </a:solidFill>
              </a:rPr>
              <a:t>Secure/Reliable/Safe </a:t>
            </a:r>
            <a:r>
              <a:rPr lang="en-US" dirty="0"/>
              <a:t>Architectures</a:t>
            </a:r>
          </a:p>
          <a:p>
            <a:endParaRPr lang="en-US" dirty="0"/>
          </a:p>
          <a:p>
            <a:endParaRPr lang="en-US" dirty="0"/>
          </a:p>
          <a:p>
            <a:r>
              <a:rPr lang="en-US" dirty="0"/>
              <a:t>Fundamentally </a:t>
            </a:r>
            <a:r>
              <a:rPr lang="en-US" dirty="0">
                <a:solidFill>
                  <a:srgbClr val="0000FF"/>
                </a:solidFill>
              </a:rPr>
              <a:t>Energy-Efficient </a:t>
            </a:r>
            <a:r>
              <a:rPr lang="en-US" dirty="0"/>
              <a:t>Architectures</a:t>
            </a:r>
          </a:p>
          <a:p>
            <a:pPr lvl="1"/>
            <a:r>
              <a:rPr lang="en-US" dirty="0">
                <a:solidFill>
                  <a:srgbClr val="0000FF"/>
                </a:solidFill>
              </a:rPr>
              <a:t>Memory-centric </a:t>
            </a:r>
            <a:r>
              <a:rPr lang="en-US" dirty="0"/>
              <a:t>(Data-centric) Architectures</a:t>
            </a:r>
          </a:p>
          <a:p>
            <a:endParaRPr lang="en-US" dirty="0"/>
          </a:p>
          <a:p>
            <a:endParaRPr lang="en-US" dirty="0"/>
          </a:p>
          <a:p>
            <a:r>
              <a:rPr lang="en-US" dirty="0"/>
              <a:t>Fundamentally </a:t>
            </a:r>
            <a:r>
              <a:rPr lang="en-US" dirty="0">
                <a:solidFill>
                  <a:srgbClr val="0000FF"/>
                </a:solidFill>
              </a:rPr>
              <a:t>Low-Latency </a:t>
            </a:r>
            <a:r>
              <a:rPr lang="en-US" dirty="0"/>
              <a:t>Architectures</a:t>
            </a:r>
          </a:p>
          <a:p>
            <a:endParaRPr lang="en-US" dirty="0"/>
          </a:p>
          <a:p>
            <a:endParaRPr lang="en-US" dirty="0"/>
          </a:p>
          <a:p>
            <a:r>
              <a:rPr lang="en-US" dirty="0"/>
              <a:t>Architectures for </a:t>
            </a:r>
            <a:r>
              <a:rPr lang="en-US" dirty="0">
                <a:solidFill>
                  <a:srgbClr val="0000FF"/>
                </a:solidFill>
              </a:rPr>
              <a:t>Genomics, Medicine, Health</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7" name="Rectangle 6">
            <a:extLst>
              <a:ext uri="{FF2B5EF4-FFF2-40B4-BE49-F238E27FC236}">
                <a16:creationId xmlns:a16="http://schemas.microsoft.com/office/drawing/2014/main" id="{493F53A1-D239-B74E-A57F-3C633430314E}"/>
              </a:ext>
            </a:extLst>
          </p:cNvPr>
          <p:cNvSpPr/>
          <p:nvPr/>
        </p:nvSpPr>
        <p:spPr>
          <a:xfrm>
            <a:off x="514406" y="2564904"/>
            <a:ext cx="6865906" cy="93610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5617629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500" dirty="0"/>
              <a:t>Maslow’s (Human) Hierarchy of Needs, Revisited</a:t>
            </a:r>
          </a:p>
        </p:txBody>
      </p:sp>
      <p:sp>
        <p:nvSpPr>
          <p:cNvPr id="3" name="Content Placeholder 2"/>
          <p:cNvSpPr>
            <a:spLocks noGrp="1"/>
          </p:cNvSpPr>
          <p:nvPr>
            <p:ph idx="1"/>
          </p:nvPr>
        </p:nvSpPr>
        <p:spPr/>
        <p:txBody>
          <a:bodyPr/>
          <a:lstStyle/>
          <a:p>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descr="maslow-pyrami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1357" y="931384"/>
            <a:ext cx="6336704" cy="4657856"/>
          </a:xfrm>
          <a:prstGeom prst="rect">
            <a:avLst/>
          </a:prstGeom>
        </p:spPr>
      </p:pic>
      <p:sp>
        <p:nvSpPr>
          <p:cNvPr id="6" name="TextBox 5"/>
          <p:cNvSpPr txBox="1"/>
          <p:nvPr/>
        </p:nvSpPr>
        <p:spPr>
          <a:xfrm>
            <a:off x="227414" y="1052736"/>
            <a:ext cx="441659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Maslow, “</a:t>
            </a:r>
            <a:r>
              <a:rPr kumimoji="0" lang="en-US" sz="1800" b="0" i="0" u="none" strike="noStrike" kern="1200" cap="none" spc="0" normalizeH="0" baseline="0" noProof="0" dirty="0">
                <a:ln>
                  <a:noFill/>
                </a:ln>
                <a:solidFill>
                  <a:srgbClr val="0000FF"/>
                </a:solidFill>
                <a:effectLst/>
                <a:uLnTx/>
                <a:uFillTx/>
                <a:latin typeface="Tahoma"/>
                <a:ea typeface="+mn-ea"/>
                <a:cs typeface="+mn-cs"/>
              </a:rPr>
              <a:t>A Theory of Human Motivation</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Psychological Review, 1943. </a:t>
            </a:r>
          </a:p>
        </p:txBody>
      </p:sp>
      <p:sp>
        <p:nvSpPr>
          <p:cNvPr id="7" name="TextBox 6"/>
          <p:cNvSpPr txBox="1"/>
          <p:nvPr/>
        </p:nvSpPr>
        <p:spPr>
          <a:xfrm>
            <a:off x="3778884" y="4869160"/>
            <a:ext cx="4033476" cy="584775"/>
          </a:xfrm>
          <a:prstGeom prst="rect">
            <a:avLst/>
          </a:prstGeom>
          <a:solidFill>
            <a:srgbClr val="A285C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ahoma"/>
                <a:ea typeface="+mn-ea"/>
                <a:cs typeface="+mn-cs"/>
              </a:rPr>
              <a:t>Everlasting energy</a:t>
            </a:r>
            <a:endParaRPr kumimoji="0" lang="en-US" sz="3200" b="1" i="0" u="none" strike="noStrike" kern="1200" cap="none" spc="0" normalizeH="0" baseline="0" noProof="0" dirty="0">
              <a:ln>
                <a:noFill/>
              </a:ln>
              <a:solidFill>
                <a:srgbClr val="FFFF00"/>
              </a:solidFill>
              <a:effectLst/>
              <a:uLnTx/>
              <a:uFillTx/>
              <a:latin typeface="Tahoma"/>
              <a:ea typeface="+mn-ea"/>
              <a:cs typeface="+mn-cs"/>
            </a:endParaRPr>
          </a:p>
        </p:txBody>
      </p:sp>
      <p:sp>
        <p:nvSpPr>
          <p:cNvPr id="8" name="TextBox 7"/>
          <p:cNvSpPr txBox="1"/>
          <p:nvPr/>
        </p:nvSpPr>
        <p:spPr>
          <a:xfrm>
            <a:off x="1780551" y="6512454"/>
            <a:ext cx="3160741"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https://</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www.simplypsychology.org</a:t>
            </a:r>
            <a:r>
              <a:rPr kumimoji="0" lang="en-US" sz="1000" b="0" i="0" u="none" strike="noStrike" kern="1200" cap="none" spc="0" normalizeH="0" baseline="0" noProof="0" dirty="0">
                <a:ln>
                  <a:noFill/>
                </a:ln>
                <a:solidFill>
                  <a:srgbClr val="000000"/>
                </a:solidFill>
                <a:effectLst/>
                <a:uLnTx/>
                <a:uFillTx/>
                <a:latin typeface="Calibri"/>
                <a:ea typeface="+mn-ea"/>
                <a:cs typeface="Calibri"/>
              </a:rPr>
              <a:t>/</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maslow.html</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
        <p:nvSpPr>
          <p:cNvPr id="9" name="TextBox 8"/>
          <p:cNvSpPr txBox="1"/>
          <p:nvPr/>
        </p:nvSpPr>
        <p:spPr>
          <a:xfrm>
            <a:off x="227414" y="1052736"/>
            <a:ext cx="4477380" cy="147732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Maslow, “</a:t>
            </a:r>
            <a:r>
              <a:rPr kumimoji="0" lang="en-US" sz="1800" b="0" i="0" u="none" strike="noStrike" kern="1200" cap="none" spc="0" normalizeH="0" baseline="0" noProof="0" dirty="0">
                <a:ln>
                  <a:noFill/>
                </a:ln>
                <a:solidFill>
                  <a:srgbClr val="0000FF"/>
                </a:solidFill>
                <a:effectLst/>
                <a:uLnTx/>
                <a:uFillTx/>
                <a:latin typeface="Tahoma"/>
                <a:ea typeface="+mn-ea"/>
                <a:cs typeface="+mn-cs"/>
              </a:rPr>
              <a:t>A Theory of Human Motivation</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Psychological Review, 1943.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Maslow, “</a:t>
            </a:r>
            <a:r>
              <a:rPr kumimoji="0" lang="en-US" sz="1800" b="0" i="0" u="none" strike="noStrike" kern="1200" cap="none" spc="0" normalizeH="0" baseline="0" noProof="0" dirty="0">
                <a:ln>
                  <a:noFill/>
                </a:ln>
                <a:solidFill>
                  <a:srgbClr val="0000FF"/>
                </a:solidFill>
                <a:effectLst/>
                <a:uLnTx/>
                <a:uFillTx/>
                <a:latin typeface="Tahoma"/>
                <a:ea typeface="+mn-ea"/>
                <a:cs typeface="+mn-cs"/>
              </a:rPr>
              <a:t>Motivation and Personality</a:t>
            </a:r>
            <a:r>
              <a:rPr kumimoji="0" lang="en-US" sz="1800" b="0" i="0" u="none" strike="noStrike" kern="1200" cap="none" spc="0" normalizeH="0" baseline="0" noProof="0" dirty="0">
                <a:ln>
                  <a:noFill/>
                </a:ln>
                <a:solidFill>
                  <a:srgbClr val="000000"/>
                </a:solidFill>
                <a:effectLst/>
                <a:uLnTx/>
                <a:uFillTx/>
                <a:latin typeface="Tahom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Book, 1954-1970.</a:t>
            </a:r>
          </a:p>
        </p:txBody>
      </p:sp>
      <p:pic>
        <p:nvPicPr>
          <p:cNvPr id="10" name="Picture 9">
            <a:extLst>
              <a:ext uri="{FF2B5EF4-FFF2-40B4-BE49-F238E27FC236}">
                <a16:creationId xmlns:a16="http://schemas.microsoft.com/office/drawing/2014/main" id="{F36BB17F-F734-3B48-BE0D-49A57CBB00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2864053"/>
            <a:ext cx="2046334" cy="2581171"/>
          </a:xfrm>
          <a:prstGeom prst="rect">
            <a:avLst/>
          </a:prstGeom>
        </p:spPr>
      </p:pic>
    </p:spTree>
    <p:extLst>
      <p:ext uri="{BB962C8B-B14F-4D97-AF65-F5344CB8AC3E}">
        <p14:creationId xmlns:p14="http://schemas.microsoft.com/office/powerpoint/2010/main" val="22957671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_rels/theme37.xml.rels><?xml version="1.0" encoding="UTF-8" standalone="yes"?>
<Relationships xmlns="http://schemas.openxmlformats.org/package/2006/relationships"><Relationship Id="rId1" Type="http://schemas.openxmlformats.org/officeDocument/2006/relationships/image" Target="../media/image7.jpeg"/></Relationships>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4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64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8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9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9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9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26.xml><?xml version="1.0" encoding="utf-8"?>
<a:theme xmlns:a="http://schemas.openxmlformats.org/drawingml/2006/main" name="98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_Office 테마">
  <a:themeElements>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13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4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4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4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3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33.xml><?xml version="1.0" encoding="utf-8"?>
<a:theme xmlns:a="http://schemas.openxmlformats.org/drawingml/2006/main" name="15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5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5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7.xml><?xml version="1.0" encoding="utf-8"?>
<a:theme xmlns:a="http://schemas.openxmlformats.org/drawingml/2006/main" name="Title &amp; Bullets">
  <a:themeElements>
    <a:clrScheme name="">
      <a:dk1>
        <a:srgbClr val="000000"/>
      </a:dk1>
      <a:lt1>
        <a:srgbClr val="FFFFFF"/>
      </a:lt1>
      <a:dk2>
        <a:srgbClr val="000000"/>
      </a:dk2>
      <a:lt2>
        <a:srgbClr val="00000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Title &amp; Bullets">
      <a:majorFont>
        <a:latin typeface="Myriad Pro Bold Cond"/>
        <a:ea typeface="ヒラギノ角ゴ ProN W6"/>
        <a:cs typeface="ヒラギノ角ゴ ProN W6"/>
      </a:majorFont>
      <a:minorFont>
        <a:latin typeface="Myriad Pro Bold Cond"/>
        <a:ea typeface="ヒラギノ角ゴ ProN W6"/>
        <a:cs typeface="ヒラギノ角ゴ ProN W6"/>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1.xml><?xml version="1.0" encoding="utf-8"?>
<a:theme xmlns:a="http://schemas.openxmlformats.org/drawingml/2006/main" name="1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2.xml><?xml version="1.0" encoding="utf-8"?>
<a:theme xmlns:a="http://schemas.openxmlformats.org/drawingml/2006/main" name="17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safari">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afari" id="{1E4A3212-A6D8-EB49-8049-412E3186FEB9}" vid="{93387931-C767-9D4F-BD0F-4952975219FD}"/>
    </a:ext>
  </a:extLst>
</a:theme>
</file>

<file path=ppt/theme/theme44.xml><?xml version="1.0" encoding="utf-8"?>
<a:theme xmlns:a="http://schemas.openxmlformats.org/drawingml/2006/main" name="15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5_Edg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algn="just">
          <a:defRPr sz="400" b="1" dirty="0">
            <a:solidFill>
              <a:schemeClr val="bg2"/>
            </a:solidFill>
            <a:latin typeface="europa"/>
          </a:defRPr>
        </a:defPPr>
      </a:lstStyle>
    </a:sp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78_Edg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algn="just">
          <a:defRPr sz="400" b="1" dirty="0">
            <a:solidFill>
              <a:schemeClr val="bg2"/>
            </a:solidFill>
            <a:latin typeface="europa"/>
          </a:defRPr>
        </a:defPPr>
      </a:lstStyle>
    </a:sp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1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1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4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4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1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2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3_sesha-theme">
  <a:themeElements>
    <a:clrScheme name="Custom 1">
      <a:dk1>
        <a:sysClr val="windowText" lastClr="000000"/>
      </a:dk1>
      <a:lt1>
        <a:sysClr val="window" lastClr="FFFFFF"/>
      </a:lt1>
      <a:dk2>
        <a:srgbClr val="1F497D"/>
      </a:dk2>
      <a:lt2>
        <a:srgbClr val="EEECE1"/>
      </a:lt2>
      <a:accent1>
        <a:srgbClr val="FDC600"/>
      </a:accent1>
      <a:accent2>
        <a:srgbClr val="C00000"/>
      </a:accent2>
      <a:accent3>
        <a:srgbClr val="0061FF"/>
      </a:accent3>
      <a:accent4>
        <a:srgbClr val="3C3C3C"/>
      </a:accent4>
      <a:accent5>
        <a:srgbClr val="00B3B3"/>
      </a:accent5>
      <a:accent6>
        <a:srgbClr val="777777"/>
      </a:accent6>
      <a:hlink>
        <a:srgbClr val="0000FF"/>
      </a:hlink>
      <a:folHlink>
        <a:srgbClr val="800080"/>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3200" b="1" dirty="0" smtClean="0">
            <a:effectLst>
              <a:outerShdw blurRad="38100" dist="38100" dir="2700000" algn="tl">
                <a:srgbClr val="000000">
                  <a:alpha val="43137"/>
                </a:srgbClr>
              </a:outerShdw>
            </a:effectLst>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tx1">
              <a:lumMod val="75000"/>
              <a:lumOff val="25000"/>
            </a:schemeClr>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2800" b="1" dirty="0" smtClean="0">
            <a:solidFill>
              <a:schemeClr val="tx1">
                <a:lumMod val="75000"/>
                <a:lumOff val="25000"/>
              </a:schemeClr>
            </a:solidFill>
          </a:defRPr>
        </a:defPPr>
      </a:lstStyle>
    </a:txDef>
  </a:objectDefaults>
  <a:extraClrSchemeLst/>
</a:theme>
</file>

<file path=ppt/theme/theme56.xml><?xml version="1.0" encoding="utf-8"?>
<a:theme xmlns:a="http://schemas.openxmlformats.org/drawingml/2006/main" name="1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8.xml><?xml version="1.0" encoding="utf-8"?>
<a:theme xmlns:a="http://schemas.openxmlformats.org/drawingml/2006/main" name="1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1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8_Ed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2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1.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34925" cap="rnd">
          <a:solidFill>
            <a:schemeClr val="tx1"/>
          </a:solidFill>
          <a:tailEnd type="none" w="lg" len="lg"/>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62.xml><?xml version="1.0" encoding="utf-8"?>
<a:theme xmlns:a="http://schemas.openxmlformats.org/drawingml/2006/main" name="10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5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4_sesha-theme">
  <a:themeElements>
    <a:clrScheme name="Custom 1">
      <a:dk1>
        <a:sysClr val="windowText" lastClr="000000"/>
      </a:dk1>
      <a:lt1>
        <a:sysClr val="window" lastClr="FFFFFF"/>
      </a:lt1>
      <a:dk2>
        <a:srgbClr val="1F497D"/>
      </a:dk2>
      <a:lt2>
        <a:srgbClr val="EEECE1"/>
      </a:lt2>
      <a:accent1>
        <a:srgbClr val="FDC600"/>
      </a:accent1>
      <a:accent2>
        <a:srgbClr val="C00000"/>
      </a:accent2>
      <a:accent3>
        <a:srgbClr val="0061FF"/>
      </a:accent3>
      <a:accent4>
        <a:srgbClr val="3C3C3C"/>
      </a:accent4>
      <a:accent5>
        <a:srgbClr val="00B3B3"/>
      </a:accent5>
      <a:accent6>
        <a:srgbClr val="777777"/>
      </a:accent6>
      <a:hlink>
        <a:srgbClr val="0000FF"/>
      </a:hlink>
      <a:folHlink>
        <a:srgbClr val="800080"/>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3200" b="1" dirty="0" smtClean="0">
            <a:effectLst>
              <a:outerShdw blurRad="38100" dist="38100" dir="2700000" algn="tl">
                <a:srgbClr val="000000">
                  <a:alpha val="43137"/>
                </a:srgbClr>
              </a:outerShdw>
            </a:effectLst>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tx1">
              <a:lumMod val="75000"/>
              <a:lumOff val="25000"/>
            </a:schemeClr>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2800" b="1" dirty="0" smtClean="0">
            <a:solidFill>
              <a:schemeClr val="tx1">
                <a:lumMod val="75000"/>
                <a:lumOff val="25000"/>
              </a:schemeClr>
            </a:solidFill>
          </a:defRPr>
        </a:defPPr>
      </a:lstStyle>
    </a:txDef>
  </a:objectDefaults>
  <a:extraClrSchemeLst/>
</a:theme>
</file>

<file path=ppt/theme/theme65.xml><?xml version="1.0" encoding="utf-8"?>
<a:theme xmlns:a="http://schemas.openxmlformats.org/drawingml/2006/main" name="1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6.xml><?xml version="1.0" encoding="utf-8"?>
<a:theme xmlns:a="http://schemas.openxmlformats.org/drawingml/2006/main" name="1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7.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Theme">
  <a:themeElements>
    <a:clrScheme name="Custom 7">
      <a:dk1>
        <a:srgbClr val="990000"/>
      </a:dk1>
      <a:lt1>
        <a:srgbClr val="FFFFFF"/>
      </a:lt1>
      <a:dk2>
        <a:srgbClr val="FFFFFF"/>
      </a:dk2>
      <a:lt2>
        <a:srgbClr val="FFFFFF"/>
      </a:lt2>
      <a:accent1>
        <a:srgbClr val="606060"/>
      </a:accent1>
      <a:accent2>
        <a:srgbClr val="A9A9A9"/>
      </a:accent2>
      <a:accent3>
        <a:srgbClr val="CCCCCC"/>
      </a:accent3>
      <a:accent4>
        <a:srgbClr val="990000"/>
      </a:accent4>
      <a:accent5>
        <a:srgbClr val="000000"/>
      </a:accent5>
      <a:accent6>
        <a:srgbClr val="969696"/>
      </a:accent6>
      <a:hlink>
        <a:srgbClr val="990000"/>
      </a:hlink>
      <a:folHlink>
        <a:srgbClr val="AEAEA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193343</TotalTime>
  <Words>10874</Words>
  <Application>Microsoft Macintosh PowerPoint</Application>
  <PresentationFormat>On-screen Show (4:3)</PresentationFormat>
  <Paragraphs>2121</Paragraphs>
  <Slides>235</Slides>
  <Notes>45</Notes>
  <HiddenSlides>0</HiddenSlides>
  <MMClips>0</MMClips>
  <ScaleCrop>false</ScaleCrop>
  <HeadingPairs>
    <vt:vector size="8" baseType="variant">
      <vt:variant>
        <vt:lpstr>Fonts Used</vt:lpstr>
      </vt:variant>
      <vt:variant>
        <vt:i4>27</vt:i4>
      </vt:variant>
      <vt:variant>
        <vt:lpstr>Theme</vt:lpstr>
      </vt:variant>
      <vt:variant>
        <vt:i4>67</vt:i4>
      </vt:variant>
      <vt:variant>
        <vt:lpstr>Embedded OLE Servers</vt:lpstr>
      </vt:variant>
      <vt:variant>
        <vt:i4>1</vt:i4>
      </vt:variant>
      <vt:variant>
        <vt:lpstr>Slide Titles</vt:lpstr>
      </vt:variant>
      <vt:variant>
        <vt:i4>235</vt:i4>
      </vt:variant>
    </vt:vector>
  </HeadingPairs>
  <TitlesOfParts>
    <vt:vector size="330" baseType="lpstr">
      <vt:lpstr>Meiryo</vt:lpstr>
      <vt:lpstr>MS PGothic</vt:lpstr>
      <vt:lpstr>MS PGothic</vt:lpstr>
      <vt:lpstr>ヒラギノ角ゴ ProN W6</vt:lpstr>
      <vt:lpstr>Adobe Garamond Pro</vt:lpstr>
      <vt:lpstr>Aparajita</vt:lpstr>
      <vt:lpstr>Arial</vt:lpstr>
      <vt:lpstr>Calibri</vt:lpstr>
      <vt:lpstr>Calibri Light</vt:lpstr>
      <vt:lpstr>Cambria</vt:lpstr>
      <vt:lpstr>Cambria Math</vt:lpstr>
      <vt:lpstr>Corbel</vt:lpstr>
      <vt:lpstr>Courier New</vt:lpstr>
      <vt:lpstr>europa</vt:lpstr>
      <vt:lpstr>Futura Medium</vt:lpstr>
      <vt:lpstr>Garamond</vt:lpstr>
      <vt:lpstr>Gill Sans MT</vt:lpstr>
      <vt:lpstr>Lucida Grande</vt:lpstr>
      <vt:lpstr>Mangal</vt:lpstr>
      <vt:lpstr>Myriad Pro Bold Cond</vt:lpstr>
      <vt:lpstr>나눔고딕</vt:lpstr>
      <vt:lpstr>Perpetua</vt:lpstr>
      <vt:lpstr>Tahoma</vt:lpstr>
      <vt:lpstr>Times New Roman</vt:lpstr>
      <vt:lpstr>Verdana</vt:lpstr>
      <vt:lpstr>Vista Sans OT Medium</vt:lpstr>
      <vt:lpstr>Wingdings</vt:lpstr>
      <vt:lpstr>Edge</vt:lpstr>
      <vt:lpstr>1_Edge</vt:lpstr>
      <vt:lpstr>3_Edge</vt:lpstr>
      <vt:lpstr>4_Edge</vt:lpstr>
      <vt:lpstr>6_Edge</vt:lpstr>
      <vt:lpstr>8_Edge</vt:lpstr>
      <vt:lpstr>2_Office Theme</vt:lpstr>
      <vt:lpstr>9_Edge</vt:lpstr>
      <vt:lpstr>16_Edge</vt:lpstr>
      <vt:lpstr>17_Edge</vt:lpstr>
      <vt:lpstr>13_Edge</vt:lpstr>
      <vt:lpstr>23_Edge</vt:lpstr>
      <vt:lpstr>35_Edge</vt:lpstr>
      <vt:lpstr>39_Edge</vt:lpstr>
      <vt:lpstr>49_Edge</vt:lpstr>
      <vt:lpstr>56_Edge</vt:lpstr>
      <vt:lpstr>57_Edge</vt:lpstr>
      <vt:lpstr>58_Edge</vt:lpstr>
      <vt:lpstr>59_Edge</vt:lpstr>
      <vt:lpstr>64_Edge</vt:lpstr>
      <vt:lpstr>85_Edge</vt:lpstr>
      <vt:lpstr>90_Edge</vt:lpstr>
      <vt:lpstr>91_Edge</vt:lpstr>
      <vt:lpstr>95_Edge</vt:lpstr>
      <vt:lpstr>1_Metropolitan_bullet</vt:lpstr>
      <vt:lpstr>98_Edge</vt:lpstr>
      <vt:lpstr>1_Office 테마</vt:lpstr>
      <vt:lpstr>136_Edge</vt:lpstr>
      <vt:lpstr>144_Edge</vt:lpstr>
      <vt:lpstr>147_Edge</vt:lpstr>
      <vt:lpstr>148_Edge</vt:lpstr>
      <vt:lpstr>3_Metropolitan_bullet</vt:lpstr>
      <vt:lpstr>151_Edge</vt:lpstr>
      <vt:lpstr>152_Edge</vt:lpstr>
      <vt:lpstr>154_Edge</vt:lpstr>
      <vt:lpstr>4_Office Theme</vt:lpstr>
      <vt:lpstr>Title &amp; Bullets</vt:lpstr>
      <vt:lpstr>156_Edge</vt:lpstr>
      <vt:lpstr>159_Edge</vt:lpstr>
      <vt:lpstr>12_Office Theme</vt:lpstr>
      <vt:lpstr>15_Office Theme</vt:lpstr>
      <vt:lpstr>170_Edge</vt:lpstr>
      <vt:lpstr>safari</vt:lpstr>
      <vt:lpstr>153_Edge</vt:lpstr>
      <vt:lpstr>2_Edge</vt:lpstr>
      <vt:lpstr>5_Edge</vt:lpstr>
      <vt:lpstr>78_Edge</vt:lpstr>
      <vt:lpstr>7_Edge</vt:lpstr>
      <vt:lpstr>11_Edge</vt:lpstr>
      <vt:lpstr>12_Edge</vt:lpstr>
      <vt:lpstr>40_Edge</vt:lpstr>
      <vt:lpstr>41_Edge</vt:lpstr>
      <vt:lpstr>14_Edge</vt:lpstr>
      <vt:lpstr>25_Edge</vt:lpstr>
      <vt:lpstr>3_sesha-theme</vt:lpstr>
      <vt:lpstr>15_Edge</vt:lpstr>
      <vt:lpstr>3_Office Theme</vt:lpstr>
      <vt:lpstr>18_Edge</vt:lpstr>
      <vt:lpstr>19_Edge</vt:lpstr>
      <vt:lpstr>21_Office Theme</vt:lpstr>
      <vt:lpstr>5_Office Theme</vt:lpstr>
      <vt:lpstr>102_Edge</vt:lpstr>
      <vt:lpstr>50_Edge</vt:lpstr>
      <vt:lpstr>4_sesha-theme</vt:lpstr>
      <vt:lpstr>16_Office Theme</vt:lpstr>
      <vt:lpstr>10_Edge</vt:lpstr>
      <vt:lpstr>Office Theme</vt:lpstr>
      <vt:lpstr>Visio</vt:lpstr>
      <vt:lpstr>Future Computing Architectures  Challenges and Opportunities </vt:lpstr>
      <vt:lpstr>Why Do We Do Computing?</vt:lpstr>
      <vt:lpstr>Answer</vt:lpstr>
      <vt:lpstr>Answer Reworded</vt:lpstr>
      <vt:lpstr>Answer Extended</vt:lpstr>
      <vt:lpstr>How Does a Computer  Solve Problems?</vt:lpstr>
      <vt:lpstr>Answer</vt:lpstr>
      <vt:lpstr>How Do Problems   Get Solved by Electrons?</vt:lpstr>
      <vt:lpstr>The Transformation Hierarchy</vt:lpstr>
      <vt:lpstr>Computer Architecture</vt:lpstr>
      <vt:lpstr>Different Platforms, Different Goals</vt:lpstr>
      <vt:lpstr>Different Platforms, Different Goals</vt:lpstr>
      <vt:lpstr>Different Platforms, Different Goals</vt:lpstr>
      <vt:lpstr>Different Platforms, Different Goals</vt:lpstr>
      <vt:lpstr>Different Platforms, Different Goals</vt:lpstr>
      <vt:lpstr>Different Platforms, Different Goals</vt:lpstr>
      <vt:lpstr>Different Platforms, Different Goals</vt:lpstr>
      <vt:lpstr>Axiom</vt:lpstr>
      <vt:lpstr>What Kind of a Future      Do We Want?</vt:lpstr>
      <vt:lpstr>How Reliable/Secure/Safe is This Bridge?</vt:lpstr>
      <vt:lpstr>Collapse of the “Galloping Gertie”</vt:lpstr>
      <vt:lpstr>Another View</vt:lpstr>
      <vt:lpstr>How Secure Are These People?</vt:lpstr>
      <vt:lpstr>Challenge and Opportunity for Future</vt:lpstr>
      <vt:lpstr>Do We Want This?</vt:lpstr>
      <vt:lpstr>Or This?</vt:lpstr>
      <vt:lpstr>Challenge and Opportunity for Future</vt:lpstr>
      <vt:lpstr>Many Difficult Problems: Climate</vt:lpstr>
      <vt:lpstr>Many Difficult Problems: Congestion</vt:lpstr>
      <vt:lpstr>Many Difficult Problems: Nature </vt:lpstr>
      <vt:lpstr>Challenge and Opportunity for Future</vt:lpstr>
      <vt:lpstr>Personalized Medicine</vt:lpstr>
      <vt:lpstr>Comparative Genomics</vt:lpstr>
      <vt:lpstr>Challenge and Opportunity for Future</vt:lpstr>
      <vt:lpstr>This Lecture is About …</vt:lpstr>
      <vt:lpstr>Increasingly Demanding Applications</vt:lpstr>
      <vt:lpstr>Key Realization</vt:lpstr>
      <vt:lpstr>Realization</vt:lpstr>
      <vt:lpstr>Focus is on Data Storage Systems (Memory)</vt:lpstr>
      <vt:lpstr>Focus is on Data Storage Systems (Memory)</vt:lpstr>
      <vt:lpstr>Focus is on Data Storage Systems (Memory)</vt:lpstr>
      <vt:lpstr>Memory Is Critical for Performance (I)</vt:lpstr>
      <vt:lpstr>Memory Is Critical for Performance (I)</vt:lpstr>
      <vt:lpstr>Memory Is Critical for Performance (II)</vt:lpstr>
      <vt:lpstr>Memory Is Critical for Performance (II)</vt:lpstr>
      <vt:lpstr>Memory is Critical for Energy </vt:lpstr>
      <vt:lpstr>Memory is Critical for Reliability</vt:lpstr>
      <vt:lpstr>Realization Reworded</vt:lpstr>
      <vt:lpstr>Four Key Issues in Future Platforms</vt:lpstr>
      <vt:lpstr>Maslow’s (Human) Hierarchy of Needs</vt:lpstr>
      <vt:lpstr>How Reliable/Secure/Safe is This Bridge?</vt:lpstr>
      <vt:lpstr>Collapse of the “Galloping Gertie”</vt:lpstr>
      <vt:lpstr>How Secure Are These People?</vt:lpstr>
      <vt:lpstr>The Problem</vt:lpstr>
      <vt:lpstr>As Memory Scales, It Becomes Unreliable</vt:lpstr>
      <vt:lpstr>The DRAM Scaling Problem</vt:lpstr>
      <vt:lpstr>Infrastructures to Understand Such Issues</vt:lpstr>
      <vt:lpstr>A Curious Discovery [Kim et al., ISCA 2014]</vt:lpstr>
      <vt:lpstr>DRAM RowHammer</vt:lpstr>
      <vt:lpstr>Modern DRAM is Prone to Disturbance Errors</vt:lpstr>
      <vt:lpstr>Most DRAM Modules Are Vulnerable</vt:lpstr>
      <vt:lpstr>Recent DRAM Is More Vulnerable</vt:lpstr>
      <vt:lpstr>Recent DRAM Is More Vulnerable</vt:lpstr>
      <vt:lpstr>Recent DRAM Is More Vulnerable</vt:lpstr>
      <vt:lpstr>A Simple Program Can Induce Many Errors</vt:lpstr>
      <vt:lpstr>A Simple Program Can Induce Many Errors</vt:lpstr>
      <vt:lpstr>A Simple Program Can Induce Many Errors</vt:lpstr>
      <vt:lpstr>A Simple Program Can Induce Many Errors</vt:lpstr>
      <vt:lpstr>Observed Errors in Real Systems</vt:lpstr>
      <vt:lpstr>One Can Take Over an Otherwise-Secure System</vt:lpstr>
      <vt:lpstr>RowHammer Security Attack Example</vt:lpstr>
      <vt:lpstr>Security Implications</vt:lpstr>
      <vt:lpstr>Security Implications</vt:lpstr>
      <vt:lpstr>More Security Implications</vt:lpstr>
      <vt:lpstr>More Security Implications</vt:lpstr>
      <vt:lpstr>More Security Implications (III)</vt:lpstr>
      <vt:lpstr>More Security Implications (IV)</vt:lpstr>
      <vt:lpstr>More Security Implications (V)</vt:lpstr>
      <vt:lpstr>More Security Implications?</vt:lpstr>
      <vt:lpstr>Apple’s Patch for RowHammer</vt:lpstr>
      <vt:lpstr>Solution Direction: Principled Designs</vt:lpstr>
      <vt:lpstr>Our Solution to RowHammer</vt:lpstr>
      <vt:lpstr>Advantages of PARA</vt:lpstr>
      <vt:lpstr>Requirements for PARA</vt:lpstr>
      <vt:lpstr>Probabilistic Activation in Real Life (I)</vt:lpstr>
      <vt:lpstr>Probabilistic Activation in Real Life (II)</vt:lpstr>
      <vt:lpstr>More on RowHammer Analysis</vt:lpstr>
      <vt:lpstr>Future of Memory Reliability/Security</vt:lpstr>
      <vt:lpstr>Future of Main Memory</vt:lpstr>
      <vt:lpstr>All Memory Technologies are Vulnerable</vt:lpstr>
      <vt:lpstr>How Do We Keep Memory Secure?</vt:lpstr>
      <vt:lpstr>PowerPoint Presentation</vt:lpstr>
      <vt:lpstr>Understand and Model with Experiments (Flash)</vt:lpstr>
      <vt:lpstr>Understanding Flash Memory Reliability</vt:lpstr>
      <vt:lpstr>There are Two Other Solution Directions</vt:lpstr>
      <vt:lpstr>Challenge and Opportunity for Future</vt:lpstr>
      <vt:lpstr>One Important Takeaway</vt:lpstr>
      <vt:lpstr>Four Key Issues in Future Platforms</vt:lpstr>
      <vt:lpstr>Maslow’s (Human) Hierarchy of Needs, Revisited</vt:lpstr>
      <vt:lpstr>Do We Want This?</vt:lpstr>
      <vt:lpstr>Or This?</vt:lpstr>
      <vt:lpstr>Challenge and Opportunity for Future</vt:lpstr>
      <vt:lpstr>The Problem</vt:lpstr>
      <vt:lpstr>The Problem</vt:lpstr>
      <vt:lpstr>A Computing System</vt:lpstr>
      <vt:lpstr>A Computing System</vt:lpstr>
      <vt:lpstr>Today’s Computing Systems</vt:lpstr>
      <vt:lpstr>Yet …</vt:lpstr>
      <vt:lpstr>The Performance Perspective</vt:lpstr>
      <vt:lpstr>The Performance Perspective (2015)</vt:lpstr>
      <vt:lpstr>Perils of Processor-Centric Design</vt:lpstr>
      <vt:lpstr>Perils of Processor-Centric Design</vt:lpstr>
      <vt:lpstr>Three Key Systems Trends</vt:lpstr>
      <vt:lpstr>Data Movement vs. Computation Energy</vt:lpstr>
      <vt:lpstr>Data Movement vs. Computation Energy</vt:lpstr>
      <vt:lpstr>Data Movement vs. Computation Energy</vt:lpstr>
      <vt:lpstr>Energy Waste in Mobile Devices</vt:lpstr>
      <vt:lpstr>We Do Not Want to Move Data!</vt:lpstr>
      <vt:lpstr>We Need A Paradigm Shift To …</vt:lpstr>
      <vt:lpstr>Goal: Processing Inside Memory</vt:lpstr>
      <vt:lpstr>Starting Simple: Data Copy and Initialization</vt:lpstr>
      <vt:lpstr>Today’s Systems: Bulk Data Copy</vt:lpstr>
      <vt:lpstr>Future Systems: In-Memory Copy</vt:lpstr>
      <vt:lpstr>RowClone: In-DRAM Row Copy</vt:lpstr>
      <vt:lpstr>RowClone: Latency and Energy Savings</vt:lpstr>
      <vt:lpstr>(Truly) In-Memory Computation </vt:lpstr>
      <vt:lpstr>In-DRAM Acceleration of Database Queries</vt:lpstr>
      <vt:lpstr>Another Example: In-Memory Graph Processing</vt:lpstr>
      <vt:lpstr>Key Bottlenecks in Graph Processing</vt:lpstr>
      <vt:lpstr>Tesseract System for Graph Processing</vt:lpstr>
      <vt:lpstr>Tesseract System for Graph Processing</vt:lpstr>
      <vt:lpstr>Tesseract System for Graph Processing</vt:lpstr>
      <vt:lpstr>Evaluated Systems</vt:lpstr>
      <vt:lpstr>Tesseract Graph Processing Performance</vt:lpstr>
      <vt:lpstr>Tesseract Graph Processing Performance</vt:lpstr>
      <vt:lpstr>Tesseract Graph Processing Energy</vt:lpstr>
      <vt:lpstr>Google Workloads  for Consumer Devices: Mitigating Data Movement Bottlenecks</vt:lpstr>
      <vt:lpstr>Consumer Devices</vt:lpstr>
      <vt:lpstr>Popular Google Consumer Workloads</vt:lpstr>
      <vt:lpstr>Energy Cost of Data Movement</vt:lpstr>
      <vt:lpstr>Using PIM to Reduce Data Movement</vt:lpstr>
      <vt:lpstr>Challenge and Opportunity for Future</vt:lpstr>
      <vt:lpstr>Four Key Issues in Future Platforms</vt:lpstr>
      <vt:lpstr>Low Latency Communication is Critical</vt:lpstr>
      <vt:lpstr>Maslow’s Hierarchy of Needs, A Third Time</vt:lpstr>
      <vt:lpstr>Challenge and Opportunity for Future</vt:lpstr>
      <vt:lpstr>Main Memory Latency Lags Behind</vt:lpstr>
      <vt:lpstr>The Memory Latency Problem</vt:lpstr>
      <vt:lpstr>Retrospective: Conventional Latency Tolerance Techniques</vt:lpstr>
      <vt:lpstr>Truly Reducing Memory Latency</vt:lpstr>
      <vt:lpstr>Why the Long Memory Latency?</vt:lpstr>
      <vt:lpstr>Tackling the Fixed Latency Mindset</vt:lpstr>
      <vt:lpstr>Latency Variation in Memory Chips</vt:lpstr>
      <vt:lpstr>Why is Latency High?</vt:lpstr>
      <vt:lpstr>What Causes the Long Memory Latency?</vt:lpstr>
      <vt:lpstr>Understanding and Exploiting Variation in DRAM Latency</vt:lpstr>
      <vt:lpstr>DRAM Characterization Infrastructure</vt:lpstr>
      <vt:lpstr>Adaptive-Latency DRAM</vt:lpstr>
      <vt:lpstr>PowerPoint Presentation</vt:lpstr>
      <vt:lpstr>PowerPoint Presentation</vt:lpstr>
      <vt:lpstr>PowerPoint Presentation</vt:lpstr>
      <vt:lpstr>PowerPoint Presentation</vt:lpstr>
      <vt:lpstr>Reducing Latency Also Reduces Energy</vt:lpstr>
      <vt:lpstr>Challenge and Opportunity for Future</vt:lpstr>
      <vt:lpstr>D-RaNGe: Using Commodity DRAM Devices  to Generate True Random Numbers  with Low Latency and High Throughput</vt:lpstr>
      <vt:lpstr>DRAM Latency Characterization of 282 LPDDR4 DRAM Devices</vt:lpstr>
      <vt:lpstr>D-RaNGe Key Idea</vt:lpstr>
      <vt:lpstr>D-RaNGe Key Idea</vt:lpstr>
      <vt:lpstr>Our D-RaNGe Evaluation</vt:lpstr>
      <vt:lpstr>DRAM Latency True Random Number Generator</vt:lpstr>
      <vt:lpstr>Four Key Issues in Future Platforms</vt:lpstr>
      <vt:lpstr>Our Dream</vt:lpstr>
      <vt:lpstr>What Is a Genome Made Of?</vt:lpstr>
      <vt:lpstr>DNA Under Electron Microscope</vt:lpstr>
      <vt:lpstr>DNA Sequencing</vt:lpstr>
      <vt:lpstr>Untangling Yarn Balls &amp; DNA Sequencing</vt:lpstr>
      <vt:lpstr>PowerPoint Presentation</vt:lpstr>
      <vt:lpstr>PowerPoint Presentation</vt:lpstr>
      <vt:lpstr>Genome Sequence Alignment: Example</vt:lpstr>
      <vt:lpstr>PowerPoint Presentation</vt:lpstr>
      <vt:lpstr>Hash Table Based Read Mappers</vt:lpstr>
      <vt:lpstr>Read Mapping Execution Time Breakdown </vt:lpstr>
      <vt:lpstr>Idea</vt:lpstr>
      <vt:lpstr>Our First Filter: Pure Software Approach</vt:lpstr>
      <vt:lpstr>Shifted Hamming Distance: SIMD Acceleration</vt:lpstr>
      <vt:lpstr>PowerPoint Presentation</vt:lpstr>
      <vt:lpstr>GateKeeper: FPGA-Based Alignment Filtering</vt:lpstr>
      <vt:lpstr>DNA Read Mapping &amp; Filtering</vt:lpstr>
      <vt:lpstr>In-Memory DNA Sequence Analysis</vt:lpstr>
      <vt:lpstr>Quick Note: Key Principles and Results</vt:lpstr>
      <vt:lpstr>New Genome Sequencing Technologies</vt:lpstr>
      <vt:lpstr>Nanopore Genome Assembly Pipeline</vt:lpstr>
      <vt:lpstr>More on Genome Analysis: Another Talk</vt:lpstr>
      <vt:lpstr>Recall Our Dream</vt:lpstr>
      <vt:lpstr> Concluding Remarks</vt:lpstr>
      <vt:lpstr>A Quote from A Famous Architect</vt:lpstr>
      <vt:lpstr>Precedent-Based Design</vt:lpstr>
      <vt:lpstr>Principled Design</vt:lpstr>
      <vt:lpstr>PowerPoint Presentation</vt:lpstr>
      <vt:lpstr>Another Example: Precedent-Based Design</vt:lpstr>
      <vt:lpstr>Principled Design</vt:lpstr>
      <vt:lpstr>Another Principled Design</vt:lpstr>
      <vt:lpstr>Another Principled Design</vt:lpstr>
      <vt:lpstr>Principle Applied to Another Structure</vt:lpstr>
      <vt:lpstr>Overarching Principles for Computing?</vt:lpstr>
      <vt:lpstr>Some Solution Principles (So Far)</vt:lpstr>
      <vt:lpstr>Some Solution Principles (More Compact)</vt:lpstr>
      <vt:lpstr>Concluding Remarks</vt:lpstr>
      <vt:lpstr>The Future is Very Bright</vt:lpstr>
      <vt:lpstr>We Need to Think and Act Across the Stack</vt:lpstr>
      <vt:lpstr>Future Computing Architectures  Challenges and Opportunities </vt:lpstr>
      <vt:lpstr>Acknowledgments</vt:lpstr>
      <vt:lpstr>Funding Acknowledgments</vt:lpstr>
      <vt:lpstr>Readings, Videos, Reference Materials</vt:lpstr>
      <vt:lpstr>Accelerated Memory Course (~6.5 hours)</vt:lpstr>
      <vt:lpstr>Reference Overview Paper I</vt:lpstr>
      <vt:lpstr>Reference Overview Paper II</vt:lpstr>
      <vt:lpstr>Reference Overview Paper III</vt:lpstr>
      <vt:lpstr>Reference Overview Paper IV</vt:lpstr>
      <vt:lpstr>Reference Overview Paper V</vt:lpstr>
      <vt:lpstr>Some Open Source Tools (I)</vt:lpstr>
      <vt:lpstr>Some Open Source Tools (II)</vt:lpstr>
      <vt:lpstr>More Open Source Tools (III)</vt:lpstr>
      <vt:lpstr>Referenced Papers and Lectures</vt:lpstr>
      <vt:lpstr>Ramulator: A Fast and Extensible DRAM Simulator   [IEEE Comp Arch Letters’15]</vt:lpstr>
      <vt:lpstr>Ramulator Motivation</vt:lpstr>
      <vt:lpstr>Ramulator </vt:lpstr>
      <vt:lpstr>Case Study: Comparison of DRAM Standards</vt:lpstr>
      <vt:lpstr>Ramulator Paper and Source Code</vt:lpstr>
      <vt:lpstr>SoftMC: DRAM Testing Infrastructure  [HPCA 2017]</vt:lpstr>
      <vt:lpstr>Infrastructures to Understand DRAM Issues</vt:lpstr>
      <vt:lpstr>Where RowHammer was Discovered</vt:lpstr>
      <vt:lpstr>SoftMC: Open Source DRAM Infrastructure</vt:lpstr>
      <vt:lpstr>SoftMC</vt:lpstr>
      <vt:lpstr>End of Backup Slides</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ATLAS: A Scalable and High-Performance Scheduling Algorithm for Multiple Memory Controllers</dc:title>
  <dc:creator>yoongu</dc:creator>
  <cp:lastModifiedBy>Onur Mutlu</cp:lastModifiedBy>
  <cp:revision>2795</cp:revision>
  <cp:lastPrinted>2017-09-14T13:39:03Z</cp:lastPrinted>
  <dcterms:created xsi:type="dcterms:W3CDTF">2010-10-08T20:41:54Z</dcterms:created>
  <dcterms:modified xsi:type="dcterms:W3CDTF">2019-02-07T00:31:59Z</dcterms:modified>
</cp:coreProperties>
</file>