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7.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9.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0.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1.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7.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5.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6.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7.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8.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60.xml" ContentType="application/vnd.openxmlformats-officedocument.theme+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1.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2.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63.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theme/theme64.xml" ContentType="application/vnd.openxmlformats-officedocument.theme+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theme/theme65.xml" ContentType="application/vnd.openxmlformats-officedocument.theme+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theme/themeOverride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9.xml" ContentType="application/vnd.openxmlformats-officedocument.drawingml.chart+xml"/>
  <Override PartName="/ppt/notesSlides/notesSlide33.xml" ContentType="application/vnd.openxmlformats-officedocument.presentationml.notesSlide+xml"/>
  <Override PartName="/ppt/charts/chart10.xml" ContentType="application/vnd.openxmlformats-officedocument.drawingml.chart+xml"/>
  <Override PartName="/ppt/theme/themeOverride5.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1.xml" ContentType="application/vnd.openxmlformats-officedocument.drawingml.chart+xml"/>
  <Override PartName="/ppt/theme/themeOverride6.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2.xml" ContentType="application/vnd.openxmlformats-officedocument.drawingml.chart+xml"/>
  <Override PartName="/ppt/theme/themeOverride7.xml" ContentType="application/vnd.openxmlformats-officedocument.themeOverride+xml"/>
  <Override PartName="/ppt/notesSlides/notesSlide55.xml" ContentType="application/vnd.openxmlformats-officedocument.presentationml.notesSlide+xml"/>
  <Override PartName="/ppt/charts/chart13.xml" ContentType="application/vnd.openxmlformats-officedocument.drawingml.chart+xml"/>
  <Override PartName="/ppt/theme/themeOverride8.xml" ContentType="application/vnd.openxmlformats-officedocument.themeOverride+xml"/>
  <Override PartName="/ppt/drawings/drawing1.xml" ContentType="application/vnd.openxmlformats-officedocument.drawingml.chartshapes+xml"/>
  <Override PartName="/ppt/charts/chart14.xml" ContentType="application/vnd.openxmlformats-officedocument.drawingml.chart+xml"/>
  <Override PartName="/ppt/theme/themeOverride9.xml" ContentType="application/vnd.openxmlformats-officedocument.themeOverride+xml"/>
  <Override PartName="/ppt/notesSlides/notesSlide56.xml" ContentType="application/vnd.openxmlformats-officedocument.presentationml.notesSlide+xml"/>
  <Override PartName="/ppt/charts/chart15.xml" ContentType="application/vnd.openxmlformats-officedocument.drawingml.chart+xml"/>
  <Override PartName="/ppt/theme/themeOverride10.xml" ContentType="application/vnd.openxmlformats-officedocument.themeOverride+xml"/>
  <Override PartName="/ppt/drawings/drawing2.xml" ContentType="application/vnd.openxmlformats-officedocument.drawingml.chartshapes+xml"/>
  <Override PartName="/ppt/charts/chart16.xml" ContentType="application/vnd.openxmlformats-officedocument.drawingml.chart+xml"/>
  <Override PartName="/ppt/theme/themeOverride11.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rts/chart17.xml" ContentType="application/vnd.openxmlformats-officedocument.drawingml.chart+xml"/>
  <Override PartName="/ppt/notesSlides/notesSlide76.xml" ContentType="application/vnd.openxmlformats-officedocument.presentationml.notesSlide+xml"/>
  <Override PartName="/ppt/charts/chart18.xml" ContentType="application/vnd.openxmlformats-officedocument.drawingml.chart+xml"/>
  <Override PartName="/ppt/theme/themeOverride12.xml" ContentType="application/vnd.openxmlformats-officedocument.themeOverr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34" r:id="rId14"/>
    <p:sldMasterId id="2147484571" r:id="rId15"/>
    <p:sldMasterId id="2147484777" r:id="rId16"/>
    <p:sldMasterId id="2147484837" r:id="rId17"/>
    <p:sldMasterId id="2147484849" r:id="rId18"/>
    <p:sldMasterId id="2147484861" r:id="rId19"/>
    <p:sldMasterId id="2147484873" r:id="rId20"/>
    <p:sldMasterId id="2147484969" r:id="rId21"/>
    <p:sldMasterId id="2147485410" r:id="rId22"/>
    <p:sldMasterId id="2147485520" r:id="rId23"/>
    <p:sldMasterId id="2147485532" r:id="rId24"/>
    <p:sldMasterId id="2147485652" r:id="rId25"/>
    <p:sldMasterId id="2147485665" r:id="rId26"/>
    <p:sldMasterId id="2147485714" r:id="rId27"/>
    <p:sldMasterId id="2147486472" r:id="rId28"/>
    <p:sldMasterId id="2147486594" r:id="rId29"/>
    <p:sldMasterId id="2147486654" r:id="rId30"/>
    <p:sldMasterId id="2147486847" r:id="rId31"/>
    <p:sldMasterId id="2147486871" r:id="rId32"/>
    <p:sldMasterId id="2147486966" r:id="rId33"/>
    <p:sldMasterId id="2147487084" r:id="rId34"/>
    <p:sldMasterId id="2147487120" r:id="rId35"/>
    <p:sldMasterId id="2147487144" r:id="rId36"/>
    <p:sldMasterId id="2147487194" r:id="rId37"/>
    <p:sldMasterId id="2147487206" r:id="rId38"/>
    <p:sldMasterId id="2147487258" r:id="rId39"/>
    <p:sldMasterId id="2147487375" r:id="rId40"/>
    <p:sldMasterId id="2147487423" r:id="rId41"/>
    <p:sldMasterId id="2147487459" r:id="rId42"/>
    <p:sldMasterId id="2147487471" r:id="rId43"/>
    <p:sldMasterId id="2147487483" r:id="rId44"/>
    <p:sldMasterId id="2147487536" r:id="rId45"/>
    <p:sldMasterId id="2147487574" r:id="rId46"/>
    <p:sldMasterId id="2147487598" r:id="rId47"/>
    <p:sldMasterId id="2147487610" r:id="rId48"/>
    <p:sldMasterId id="2147487623" r:id="rId49"/>
    <p:sldMasterId id="2147487707" r:id="rId50"/>
    <p:sldMasterId id="2147487731" r:id="rId51"/>
    <p:sldMasterId id="2147487743" r:id="rId52"/>
    <p:sldMasterId id="2147487948" r:id="rId53"/>
    <p:sldMasterId id="2147488008" r:id="rId54"/>
    <p:sldMasterId id="2147488021" r:id="rId55"/>
    <p:sldMasterId id="2147488072" r:id="rId56"/>
    <p:sldMasterId id="2147488085" r:id="rId57"/>
    <p:sldMasterId id="2147488097" r:id="rId58"/>
    <p:sldMasterId id="2147488109" r:id="rId59"/>
    <p:sldMasterId id="2147488121" r:id="rId60"/>
    <p:sldMasterId id="2147488134" r:id="rId61"/>
    <p:sldMasterId id="2147488158" r:id="rId62"/>
    <p:sldMasterId id="2147488236" r:id="rId63"/>
    <p:sldMasterId id="2147488249" r:id="rId64"/>
    <p:sldMasterId id="2147488265" r:id="rId65"/>
    <p:sldMasterId id="2147488316" r:id="rId66"/>
  </p:sldMasterIdLst>
  <p:notesMasterIdLst>
    <p:notesMasterId r:id="rId359"/>
  </p:notesMasterIdLst>
  <p:handoutMasterIdLst>
    <p:handoutMasterId r:id="rId360"/>
  </p:handoutMasterIdLst>
  <p:sldIdLst>
    <p:sldId id="5119" r:id="rId67"/>
    <p:sldId id="3295" r:id="rId68"/>
    <p:sldId id="3296" r:id="rId69"/>
    <p:sldId id="3297" r:id="rId70"/>
    <p:sldId id="2886" r:id="rId71"/>
    <p:sldId id="2887" r:id="rId72"/>
    <p:sldId id="2889" r:id="rId73"/>
    <p:sldId id="2890" r:id="rId74"/>
    <p:sldId id="2891" r:id="rId75"/>
    <p:sldId id="5124" r:id="rId76"/>
    <p:sldId id="3846" r:id="rId77"/>
    <p:sldId id="5123" r:id="rId78"/>
    <p:sldId id="5125" r:id="rId79"/>
    <p:sldId id="5126" r:id="rId80"/>
    <p:sldId id="3264" r:id="rId81"/>
    <p:sldId id="5138" r:id="rId82"/>
    <p:sldId id="2893" r:id="rId83"/>
    <p:sldId id="3660" r:id="rId84"/>
    <p:sldId id="3707" r:id="rId85"/>
    <p:sldId id="3853" r:id="rId86"/>
    <p:sldId id="3856" r:id="rId87"/>
    <p:sldId id="4143" r:id="rId88"/>
    <p:sldId id="4144" r:id="rId89"/>
    <p:sldId id="3917" r:id="rId90"/>
    <p:sldId id="4932" r:id="rId91"/>
    <p:sldId id="4698" r:id="rId92"/>
    <p:sldId id="3929" r:id="rId93"/>
    <p:sldId id="3930" r:id="rId94"/>
    <p:sldId id="3581" r:id="rId95"/>
    <p:sldId id="3582" r:id="rId96"/>
    <p:sldId id="3609" r:id="rId97"/>
    <p:sldId id="4145" r:id="rId98"/>
    <p:sldId id="3583" r:id="rId99"/>
    <p:sldId id="3614" r:id="rId100"/>
    <p:sldId id="3615" r:id="rId101"/>
    <p:sldId id="4146" r:id="rId102"/>
    <p:sldId id="5136" r:id="rId103"/>
    <p:sldId id="3584" r:id="rId104"/>
    <p:sldId id="3585" r:id="rId105"/>
    <p:sldId id="3586" r:id="rId106"/>
    <p:sldId id="3848" r:id="rId107"/>
    <p:sldId id="3710" r:id="rId108"/>
    <p:sldId id="3711" r:id="rId109"/>
    <p:sldId id="3712" r:id="rId110"/>
    <p:sldId id="3943" r:id="rId111"/>
    <p:sldId id="3944" r:id="rId112"/>
    <p:sldId id="3945" r:id="rId113"/>
    <p:sldId id="3946" r:id="rId114"/>
    <p:sldId id="3947" r:id="rId115"/>
    <p:sldId id="3948" r:id="rId116"/>
    <p:sldId id="3719" r:id="rId117"/>
    <p:sldId id="3950" r:id="rId118"/>
    <p:sldId id="3720" r:id="rId119"/>
    <p:sldId id="4838" r:id="rId120"/>
    <p:sldId id="3721" r:id="rId121"/>
    <p:sldId id="3722" r:id="rId122"/>
    <p:sldId id="1513" r:id="rId123"/>
    <p:sldId id="1512" r:id="rId124"/>
    <p:sldId id="4699" r:id="rId125"/>
    <p:sldId id="3723" r:id="rId126"/>
    <p:sldId id="3958" r:id="rId127"/>
    <p:sldId id="3978" r:id="rId128"/>
    <p:sldId id="2054" r:id="rId129"/>
    <p:sldId id="4943" r:id="rId130"/>
    <p:sldId id="5029" r:id="rId131"/>
    <p:sldId id="5028" r:id="rId132"/>
    <p:sldId id="3602" r:id="rId133"/>
    <p:sldId id="3857" r:id="rId134"/>
    <p:sldId id="5222" r:id="rId135"/>
    <p:sldId id="3983" r:id="rId136"/>
    <p:sldId id="3604" r:id="rId137"/>
    <p:sldId id="3726" r:id="rId138"/>
    <p:sldId id="3728" r:id="rId139"/>
    <p:sldId id="3855" r:id="rId140"/>
    <p:sldId id="3918" r:id="rId141"/>
    <p:sldId id="3923" r:id="rId142"/>
    <p:sldId id="3922" r:id="rId143"/>
    <p:sldId id="2637" r:id="rId144"/>
    <p:sldId id="4690" r:id="rId145"/>
    <p:sldId id="5030" r:id="rId146"/>
    <p:sldId id="3730" r:id="rId147"/>
    <p:sldId id="3731" r:id="rId148"/>
    <p:sldId id="3732" r:id="rId149"/>
    <p:sldId id="4156" r:id="rId150"/>
    <p:sldId id="4157" r:id="rId151"/>
    <p:sldId id="3735" r:id="rId152"/>
    <p:sldId id="3736" r:id="rId153"/>
    <p:sldId id="4419" r:id="rId154"/>
    <p:sldId id="4417" r:id="rId155"/>
    <p:sldId id="4418" r:id="rId156"/>
    <p:sldId id="3737" r:id="rId157"/>
    <p:sldId id="3738" r:id="rId158"/>
    <p:sldId id="3859" r:id="rId159"/>
    <p:sldId id="3860" r:id="rId160"/>
    <p:sldId id="4081" r:id="rId161"/>
    <p:sldId id="4689" r:id="rId162"/>
    <p:sldId id="3741" r:id="rId163"/>
    <p:sldId id="3742" r:id="rId164"/>
    <p:sldId id="3743" r:id="rId165"/>
    <p:sldId id="3869" r:id="rId166"/>
    <p:sldId id="3919" r:id="rId167"/>
    <p:sldId id="4160" r:id="rId168"/>
    <p:sldId id="3872" r:id="rId169"/>
    <p:sldId id="3744" r:id="rId170"/>
    <p:sldId id="3745" r:id="rId171"/>
    <p:sldId id="3746" r:id="rId172"/>
    <p:sldId id="3747" r:id="rId173"/>
    <p:sldId id="3748" r:id="rId174"/>
    <p:sldId id="3749" r:id="rId175"/>
    <p:sldId id="3873" r:id="rId176"/>
    <p:sldId id="3874" r:id="rId177"/>
    <p:sldId id="3751" r:id="rId178"/>
    <p:sldId id="3754" r:id="rId179"/>
    <p:sldId id="3756" r:id="rId180"/>
    <p:sldId id="3757" r:id="rId181"/>
    <p:sldId id="5273" r:id="rId182"/>
    <p:sldId id="4133" r:id="rId183"/>
    <p:sldId id="3875" r:id="rId184"/>
    <p:sldId id="3758" r:id="rId185"/>
    <p:sldId id="5277" r:id="rId186"/>
    <p:sldId id="4167" r:id="rId187"/>
    <p:sldId id="3790" r:id="rId188"/>
    <p:sldId id="3792" r:id="rId189"/>
    <p:sldId id="3761" r:id="rId190"/>
    <p:sldId id="3920" r:id="rId191"/>
    <p:sldId id="3999" r:id="rId192"/>
    <p:sldId id="3762" r:id="rId193"/>
    <p:sldId id="3763" r:id="rId194"/>
    <p:sldId id="5283" r:id="rId195"/>
    <p:sldId id="3764" r:id="rId196"/>
    <p:sldId id="3765" r:id="rId197"/>
    <p:sldId id="3766" r:id="rId198"/>
    <p:sldId id="3767" r:id="rId199"/>
    <p:sldId id="3768" r:id="rId200"/>
    <p:sldId id="3769" r:id="rId201"/>
    <p:sldId id="3770" r:id="rId202"/>
    <p:sldId id="3771" r:id="rId203"/>
    <p:sldId id="3772" r:id="rId204"/>
    <p:sldId id="3773" r:id="rId205"/>
    <p:sldId id="5295" r:id="rId206"/>
    <p:sldId id="4688" r:id="rId207"/>
    <p:sldId id="815" r:id="rId208"/>
    <p:sldId id="794" r:id="rId209"/>
    <p:sldId id="816" r:id="rId210"/>
    <p:sldId id="796" r:id="rId211"/>
    <p:sldId id="814" r:id="rId212"/>
    <p:sldId id="5071" r:id="rId213"/>
    <p:sldId id="5064" r:id="rId214"/>
    <p:sldId id="5065" r:id="rId215"/>
    <p:sldId id="5066" r:id="rId216"/>
    <p:sldId id="5308" r:id="rId217"/>
    <p:sldId id="5309" r:id="rId218"/>
    <p:sldId id="4829" r:id="rId219"/>
    <p:sldId id="3887" r:id="rId220"/>
    <p:sldId id="3886" r:id="rId221"/>
    <p:sldId id="3888" r:id="rId222"/>
    <p:sldId id="4279" r:id="rId223"/>
    <p:sldId id="3372" r:id="rId224"/>
    <p:sldId id="5317" r:id="rId225"/>
    <p:sldId id="3378" r:id="rId226"/>
    <p:sldId id="1416" r:id="rId227"/>
    <p:sldId id="1417" r:id="rId228"/>
    <p:sldId id="3379" r:id="rId229"/>
    <p:sldId id="3380" r:id="rId230"/>
    <p:sldId id="3381" r:id="rId231"/>
    <p:sldId id="4683" r:id="rId232"/>
    <p:sldId id="4291" r:id="rId233"/>
    <p:sldId id="1368" r:id="rId234"/>
    <p:sldId id="4902" r:id="rId235"/>
    <p:sldId id="3374" r:id="rId236"/>
    <p:sldId id="4173" r:id="rId237"/>
    <p:sldId id="4174" r:id="rId238"/>
    <p:sldId id="3324" r:id="rId239"/>
    <p:sldId id="3905" r:id="rId240"/>
    <p:sldId id="4187" r:id="rId241"/>
    <p:sldId id="4188" r:id="rId242"/>
    <p:sldId id="4215" r:id="rId243"/>
    <p:sldId id="5059" r:id="rId244"/>
    <p:sldId id="5355" r:id="rId245"/>
    <p:sldId id="3781" r:id="rId246"/>
    <p:sldId id="3782" r:id="rId247"/>
    <p:sldId id="3908" r:id="rId248"/>
    <p:sldId id="3909" r:id="rId249"/>
    <p:sldId id="3926" r:id="rId250"/>
    <p:sldId id="3786" r:id="rId251"/>
    <p:sldId id="3910" r:id="rId252"/>
    <p:sldId id="3796" r:id="rId253"/>
    <p:sldId id="3795" r:id="rId254"/>
    <p:sldId id="3906" r:id="rId255"/>
    <p:sldId id="5031" r:id="rId256"/>
    <p:sldId id="4845" r:id="rId257"/>
    <p:sldId id="2775" r:id="rId258"/>
    <p:sldId id="2776" r:id="rId259"/>
    <p:sldId id="4835" r:id="rId260"/>
    <p:sldId id="5058" r:id="rId261"/>
    <p:sldId id="5356" r:id="rId262"/>
    <p:sldId id="3911" r:id="rId263"/>
    <p:sldId id="3915" r:id="rId264"/>
    <p:sldId id="3916" r:id="rId265"/>
    <p:sldId id="4830" r:id="rId266"/>
    <p:sldId id="5035" r:id="rId267"/>
    <p:sldId id="4086" r:id="rId268"/>
    <p:sldId id="3802" r:id="rId269"/>
    <p:sldId id="3803" r:id="rId270"/>
    <p:sldId id="3804" r:id="rId271"/>
    <p:sldId id="4206" r:id="rId272"/>
    <p:sldId id="4210" r:id="rId273"/>
    <p:sldId id="3805" r:id="rId274"/>
    <p:sldId id="3806" r:id="rId275"/>
    <p:sldId id="4212" r:id="rId276"/>
    <p:sldId id="5060" r:id="rId277"/>
    <p:sldId id="5121" r:id="rId278"/>
    <p:sldId id="3807" r:id="rId279"/>
    <p:sldId id="4213" r:id="rId280"/>
    <p:sldId id="4214" r:id="rId281"/>
    <p:sldId id="3800" r:id="rId282"/>
    <p:sldId id="3695" r:id="rId283"/>
    <p:sldId id="3696" r:id="rId284"/>
    <p:sldId id="5357" r:id="rId285"/>
    <p:sldId id="5057" r:id="rId286"/>
    <p:sldId id="5358" r:id="rId287"/>
    <p:sldId id="4429" r:id="rId288"/>
    <p:sldId id="1863" r:id="rId289"/>
    <p:sldId id="1534" r:id="rId290"/>
    <p:sldId id="5371" r:id="rId291"/>
    <p:sldId id="5372" r:id="rId292"/>
    <p:sldId id="5373" r:id="rId293"/>
    <p:sldId id="5374" r:id="rId294"/>
    <p:sldId id="5375" r:id="rId295"/>
    <p:sldId id="5376" r:id="rId296"/>
    <p:sldId id="5051" r:id="rId297"/>
    <p:sldId id="5052" r:id="rId298"/>
    <p:sldId id="5053" r:id="rId299"/>
    <p:sldId id="4929" r:id="rId300"/>
    <p:sldId id="4930" r:id="rId301"/>
    <p:sldId id="4931" r:id="rId302"/>
    <p:sldId id="3143" r:id="rId303"/>
    <p:sldId id="3144" r:id="rId304"/>
    <p:sldId id="3145" r:id="rId305"/>
    <p:sldId id="3146" r:id="rId306"/>
    <p:sldId id="3147" r:id="rId307"/>
    <p:sldId id="4682" r:id="rId308"/>
    <p:sldId id="3878" r:id="rId309"/>
    <p:sldId id="3879" r:id="rId310"/>
    <p:sldId id="3880" r:id="rId311"/>
    <p:sldId id="3881" r:id="rId312"/>
    <p:sldId id="3882" r:id="rId313"/>
    <p:sldId id="3460" r:id="rId314"/>
    <p:sldId id="833" r:id="rId315"/>
    <p:sldId id="849" r:id="rId316"/>
    <p:sldId id="850" r:id="rId317"/>
    <p:sldId id="851" r:id="rId318"/>
    <p:sldId id="852" r:id="rId319"/>
    <p:sldId id="706" r:id="rId320"/>
    <p:sldId id="739" r:id="rId321"/>
    <p:sldId id="731" r:id="rId322"/>
    <p:sldId id="740" r:id="rId323"/>
    <p:sldId id="611" r:id="rId324"/>
    <p:sldId id="823" r:id="rId325"/>
    <p:sldId id="831" r:id="rId326"/>
    <p:sldId id="830" r:id="rId327"/>
    <p:sldId id="779" r:id="rId328"/>
    <p:sldId id="832" r:id="rId329"/>
    <p:sldId id="734" r:id="rId330"/>
    <p:sldId id="839" r:id="rId331"/>
    <p:sldId id="811" r:id="rId332"/>
    <p:sldId id="622" r:id="rId333"/>
    <p:sldId id="826" r:id="rId334"/>
    <p:sldId id="771" r:id="rId335"/>
    <p:sldId id="753" r:id="rId336"/>
    <p:sldId id="776" r:id="rId337"/>
    <p:sldId id="649" r:id="rId338"/>
    <p:sldId id="853" r:id="rId339"/>
    <p:sldId id="841" r:id="rId340"/>
    <p:sldId id="652" r:id="rId341"/>
    <p:sldId id="847" r:id="rId342"/>
    <p:sldId id="819" r:id="rId343"/>
    <p:sldId id="769" r:id="rId344"/>
    <p:sldId id="854" r:id="rId345"/>
    <p:sldId id="845" r:id="rId346"/>
    <p:sldId id="843" r:id="rId347"/>
    <p:sldId id="862" r:id="rId348"/>
    <p:sldId id="863" r:id="rId349"/>
    <p:sldId id="864" r:id="rId350"/>
    <p:sldId id="870" r:id="rId351"/>
    <p:sldId id="695" r:id="rId352"/>
    <p:sldId id="763" r:id="rId353"/>
    <p:sldId id="678" r:id="rId354"/>
    <p:sldId id="817" r:id="rId355"/>
    <p:sldId id="698" r:id="rId356"/>
    <p:sldId id="824" r:id="rId357"/>
    <p:sldId id="871" r:id="rId3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FF00C4"/>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37" autoAdjust="0"/>
    <p:restoredTop sz="99433" autoAdjust="0"/>
  </p:normalViewPr>
  <p:slideViewPr>
    <p:cSldViewPr>
      <p:cViewPr varScale="1">
        <p:scale>
          <a:sx n="93" d="100"/>
          <a:sy n="93" d="100"/>
        </p:scale>
        <p:origin x="97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1.xml"/><Relationship Id="rId299" Type="http://schemas.openxmlformats.org/officeDocument/2006/relationships/slide" Target="slides/slide233.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3.xml"/><Relationship Id="rId324" Type="http://schemas.openxmlformats.org/officeDocument/2006/relationships/slide" Target="slides/slide258.xml"/><Relationship Id="rId170" Type="http://schemas.openxmlformats.org/officeDocument/2006/relationships/slide" Target="slides/slide104.xml"/><Relationship Id="rId226" Type="http://schemas.openxmlformats.org/officeDocument/2006/relationships/slide" Target="slides/slide160.xml"/><Relationship Id="rId268" Type="http://schemas.openxmlformats.org/officeDocument/2006/relationships/slide" Target="slides/slide202.xml"/><Relationship Id="rId32" Type="http://schemas.openxmlformats.org/officeDocument/2006/relationships/slideMaster" Target="slideMasters/slideMaster32.xml"/><Relationship Id="rId74" Type="http://schemas.openxmlformats.org/officeDocument/2006/relationships/slide" Target="slides/slide8.xml"/><Relationship Id="rId128" Type="http://schemas.openxmlformats.org/officeDocument/2006/relationships/slide" Target="slides/slide62.xml"/><Relationship Id="rId335" Type="http://schemas.openxmlformats.org/officeDocument/2006/relationships/slide" Target="slides/slide269.xml"/><Relationship Id="rId5" Type="http://schemas.openxmlformats.org/officeDocument/2006/relationships/slideMaster" Target="slideMasters/slideMaster5.xml"/><Relationship Id="rId181" Type="http://schemas.openxmlformats.org/officeDocument/2006/relationships/slide" Target="slides/slide115.xml"/><Relationship Id="rId237" Type="http://schemas.openxmlformats.org/officeDocument/2006/relationships/slide" Target="slides/slide171.xml"/><Relationship Id="rId279" Type="http://schemas.openxmlformats.org/officeDocument/2006/relationships/slide" Target="slides/slide213.xml"/><Relationship Id="rId43" Type="http://schemas.openxmlformats.org/officeDocument/2006/relationships/slideMaster" Target="slideMasters/slideMaster43.xml"/><Relationship Id="rId139" Type="http://schemas.openxmlformats.org/officeDocument/2006/relationships/slide" Target="slides/slide73.xml"/><Relationship Id="rId290" Type="http://schemas.openxmlformats.org/officeDocument/2006/relationships/slide" Target="slides/slide224.xml"/><Relationship Id="rId304" Type="http://schemas.openxmlformats.org/officeDocument/2006/relationships/slide" Target="slides/slide238.xml"/><Relationship Id="rId346" Type="http://schemas.openxmlformats.org/officeDocument/2006/relationships/slide" Target="slides/slide280.xml"/><Relationship Id="rId85" Type="http://schemas.openxmlformats.org/officeDocument/2006/relationships/slide" Target="slides/slide19.xml"/><Relationship Id="rId150" Type="http://schemas.openxmlformats.org/officeDocument/2006/relationships/slide" Target="slides/slide84.xml"/><Relationship Id="rId192" Type="http://schemas.openxmlformats.org/officeDocument/2006/relationships/slide" Target="slides/slide126.xml"/><Relationship Id="rId206" Type="http://schemas.openxmlformats.org/officeDocument/2006/relationships/slide" Target="slides/slide140.xml"/><Relationship Id="rId248" Type="http://schemas.openxmlformats.org/officeDocument/2006/relationships/slide" Target="slides/slide182.xml"/><Relationship Id="rId12" Type="http://schemas.openxmlformats.org/officeDocument/2006/relationships/slideMaster" Target="slideMasters/slideMaster12.xml"/><Relationship Id="rId108" Type="http://schemas.openxmlformats.org/officeDocument/2006/relationships/slide" Target="slides/slide42.xml"/><Relationship Id="rId315" Type="http://schemas.openxmlformats.org/officeDocument/2006/relationships/slide" Target="slides/slide249.xml"/><Relationship Id="rId357" Type="http://schemas.openxmlformats.org/officeDocument/2006/relationships/slide" Target="slides/slide291.xml"/><Relationship Id="rId54" Type="http://schemas.openxmlformats.org/officeDocument/2006/relationships/slideMaster" Target="slideMasters/slideMaster54.xml"/><Relationship Id="rId96" Type="http://schemas.openxmlformats.org/officeDocument/2006/relationships/slide" Target="slides/slide30.xml"/><Relationship Id="rId161" Type="http://schemas.openxmlformats.org/officeDocument/2006/relationships/slide" Target="slides/slide95.xml"/><Relationship Id="rId217" Type="http://schemas.openxmlformats.org/officeDocument/2006/relationships/slide" Target="slides/slide151.xml"/><Relationship Id="rId259" Type="http://schemas.openxmlformats.org/officeDocument/2006/relationships/slide" Target="slides/slide193.xml"/><Relationship Id="rId23" Type="http://schemas.openxmlformats.org/officeDocument/2006/relationships/slideMaster" Target="slideMasters/slideMaster23.xml"/><Relationship Id="rId119" Type="http://schemas.openxmlformats.org/officeDocument/2006/relationships/slide" Target="slides/slide53.xml"/><Relationship Id="rId270" Type="http://schemas.openxmlformats.org/officeDocument/2006/relationships/slide" Target="slides/slide204.xml"/><Relationship Id="rId326" Type="http://schemas.openxmlformats.org/officeDocument/2006/relationships/slide" Target="slides/slide260.xml"/><Relationship Id="rId65" Type="http://schemas.openxmlformats.org/officeDocument/2006/relationships/slideMaster" Target="slideMasters/slideMaster65.xml"/><Relationship Id="rId130" Type="http://schemas.openxmlformats.org/officeDocument/2006/relationships/slide" Target="slides/slide64.xml"/><Relationship Id="rId172" Type="http://schemas.openxmlformats.org/officeDocument/2006/relationships/slide" Target="slides/slide106.xml"/><Relationship Id="rId228" Type="http://schemas.openxmlformats.org/officeDocument/2006/relationships/slide" Target="slides/slide162.xml"/><Relationship Id="rId281" Type="http://schemas.openxmlformats.org/officeDocument/2006/relationships/slide" Target="slides/slide215.xml"/><Relationship Id="rId337" Type="http://schemas.openxmlformats.org/officeDocument/2006/relationships/slide" Target="slides/slide271.xml"/><Relationship Id="rId34" Type="http://schemas.openxmlformats.org/officeDocument/2006/relationships/slideMaster" Target="slideMasters/slideMaster34.xml"/><Relationship Id="rId76" Type="http://schemas.openxmlformats.org/officeDocument/2006/relationships/slide" Target="slides/slide10.xml"/><Relationship Id="rId141" Type="http://schemas.openxmlformats.org/officeDocument/2006/relationships/slide" Target="slides/slide75.xml"/><Relationship Id="rId7" Type="http://schemas.openxmlformats.org/officeDocument/2006/relationships/slideMaster" Target="slideMasters/slideMaster7.xml"/><Relationship Id="rId183" Type="http://schemas.openxmlformats.org/officeDocument/2006/relationships/slide" Target="slides/slide117.xml"/><Relationship Id="rId239" Type="http://schemas.openxmlformats.org/officeDocument/2006/relationships/slide" Target="slides/slide173.xml"/><Relationship Id="rId250" Type="http://schemas.openxmlformats.org/officeDocument/2006/relationships/slide" Target="slides/slide184.xml"/><Relationship Id="rId292" Type="http://schemas.openxmlformats.org/officeDocument/2006/relationships/slide" Target="slides/slide226.xml"/><Relationship Id="rId306" Type="http://schemas.openxmlformats.org/officeDocument/2006/relationships/slide" Target="slides/slide240.xml"/><Relationship Id="rId45" Type="http://schemas.openxmlformats.org/officeDocument/2006/relationships/slideMaster" Target="slideMasters/slideMaster45.xml"/><Relationship Id="rId87" Type="http://schemas.openxmlformats.org/officeDocument/2006/relationships/slide" Target="slides/slide21.xml"/><Relationship Id="rId110" Type="http://schemas.openxmlformats.org/officeDocument/2006/relationships/slide" Target="slides/slide44.xml"/><Relationship Id="rId348" Type="http://schemas.openxmlformats.org/officeDocument/2006/relationships/slide" Target="slides/slide282.xml"/><Relationship Id="rId152" Type="http://schemas.openxmlformats.org/officeDocument/2006/relationships/slide" Target="slides/slide86.xml"/><Relationship Id="rId194" Type="http://schemas.openxmlformats.org/officeDocument/2006/relationships/slide" Target="slides/slide128.xml"/><Relationship Id="rId208" Type="http://schemas.openxmlformats.org/officeDocument/2006/relationships/slide" Target="slides/slide142.xml"/><Relationship Id="rId261" Type="http://schemas.openxmlformats.org/officeDocument/2006/relationships/slide" Target="slides/slide195.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1.xml"/><Relationship Id="rId359" Type="http://schemas.openxmlformats.org/officeDocument/2006/relationships/notesMaster" Target="notesMasters/notesMaster1.xml"/><Relationship Id="rId98" Type="http://schemas.openxmlformats.org/officeDocument/2006/relationships/slide" Target="slides/slide32.xml"/><Relationship Id="rId121" Type="http://schemas.openxmlformats.org/officeDocument/2006/relationships/slide" Target="slides/slide55.xml"/><Relationship Id="rId163" Type="http://schemas.openxmlformats.org/officeDocument/2006/relationships/slide" Target="slides/slide97.xml"/><Relationship Id="rId219" Type="http://schemas.openxmlformats.org/officeDocument/2006/relationships/slide" Target="slides/slide153.xml"/><Relationship Id="rId230" Type="http://schemas.openxmlformats.org/officeDocument/2006/relationships/slide" Target="slides/slide164.xml"/><Relationship Id="rId25" Type="http://schemas.openxmlformats.org/officeDocument/2006/relationships/slideMaster" Target="slideMasters/slideMaster25.xml"/><Relationship Id="rId67" Type="http://schemas.openxmlformats.org/officeDocument/2006/relationships/slide" Target="slides/slide1.xml"/><Relationship Id="rId272" Type="http://schemas.openxmlformats.org/officeDocument/2006/relationships/slide" Target="slides/slide206.xml"/><Relationship Id="rId328" Type="http://schemas.openxmlformats.org/officeDocument/2006/relationships/slide" Target="slides/slide262.xml"/><Relationship Id="rId88" Type="http://schemas.openxmlformats.org/officeDocument/2006/relationships/slide" Target="slides/slide22.xml"/><Relationship Id="rId111" Type="http://schemas.openxmlformats.org/officeDocument/2006/relationships/slide" Target="slides/slide45.xml"/><Relationship Id="rId132" Type="http://schemas.openxmlformats.org/officeDocument/2006/relationships/slide" Target="slides/slide66.xml"/><Relationship Id="rId153" Type="http://schemas.openxmlformats.org/officeDocument/2006/relationships/slide" Target="slides/slide87.xml"/><Relationship Id="rId174" Type="http://schemas.openxmlformats.org/officeDocument/2006/relationships/slide" Target="slides/slide108.xml"/><Relationship Id="rId195" Type="http://schemas.openxmlformats.org/officeDocument/2006/relationships/slide" Target="slides/slide129.xml"/><Relationship Id="rId209" Type="http://schemas.openxmlformats.org/officeDocument/2006/relationships/slide" Target="slides/slide143.xml"/><Relationship Id="rId360" Type="http://schemas.openxmlformats.org/officeDocument/2006/relationships/handoutMaster" Target="handoutMasters/handoutMaster1.xml"/><Relationship Id="rId220" Type="http://schemas.openxmlformats.org/officeDocument/2006/relationships/slide" Target="slides/slide154.xml"/><Relationship Id="rId241" Type="http://schemas.openxmlformats.org/officeDocument/2006/relationships/slide" Target="slides/slide17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6.xml"/><Relationship Id="rId283" Type="http://schemas.openxmlformats.org/officeDocument/2006/relationships/slide" Target="slides/slide217.xml"/><Relationship Id="rId318" Type="http://schemas.openxmlformats.org/officeDocument/2006/relationships/slide" Target="slides/slide252.xml"/><Relationship Id="rId339" Type="http://schemas.openxmlformats.org/officeDocument/2006/relationships/slide" Target="slides/slide273.xml"/><Relationship Id="rId78" Type="http://schemas.openxmlformats.org/officeDocument/2006/relationships/slide" Target="slides/slide12.xml"/><Relationship Id="rId99" Type="http://schemas.openxmlformats.org/officeDocument/2006/relationships/slide" Target="slides/slide33.xml"/><Relationship Id="rId101" Type="http://schemas.openxmlformats.org/officeDocument/2006/relationships/slide" Target="slides/slide35.xml"/><Relationship Id="rId122" Type="http://schemas.openxmlformats.org/officeDocument/2006/relationships/slide" Target="slides/slide56.xml"/><Relationship Id="rId143" Type="http://schemas.openxmlformats.org/officeDocument/2006/relationships/slide" Target="slides/slide77.xml"/><Relationship Id="rId164" Type="http://schemas.openxmlformats.org/officeDocument/2006/relationships/slide" Target="slides/slide98.xml"/><Relationship Id="rId185" Type="http://schemas.openxmlformats.org/officeDocument/2006/relationships/slide" Target="slides/slide119.xml"/><Relationship Id="rId350" Type="http://schemas.openxmlformats.org/officeDocument/2006/relationships/slide" Target="slides/slide284.xml"/><Relationship Id="rId9" Type="http://schemas.openxmlformats.org/officeDocument/2006/relationships/slideMaster" Target="slideMasters/slideMaster9.xml"/><Relationship Id="rId210" Type="http://schemas.openxmlformats.org/officeDocument/2006/relationships/slide" Target="slides/slide144.xml"/><Relationship Id="rId26" Type="http://schemas.openxmlformats.org/officeDocument/2006/relationships/slideMaster" Target="slideMasters/slideMaster26.xml"/><Relationship Id="rId231" Type="http://schemas.openxmlformats.org/officeDocument/2006/relationships/slide" Target="slides/slide165.xml"/><Relationship Id="rId252" Type="http://schemas.openxmlformats.org/officeDocument/2006/relationships/slide" Target="slides/slide186.xml"/><Relationship Id="rId273" Type="http://schemas.openxmlformats.org/officeDocument/2006/relationships/slide" Target="slides/slide207.xml"/><Relationship Id="rId294" Type="http://schemas.openxmlformats.org/officeDocument/2006/relationships/slide" Target="slides/slide228.xml"/><Relationship Id="rId308" Type="http://schemas.openxmlformats.org/officeDocument/2006/relationships/slide" Target="slides/slide242.xml"/><Relationship Id="rId329" Type="http://schemas.openxmlformats.org/officeDocument/2006/relationships/slide" Target="slides/slide263.xml"/><Relationship Id="rId47" Type="http://schemas.openxmlformats.org/officeDocument/2006/relationships/slideMaster" Target="slideMasters/slideMaster47.xml"/><Relationship Id="rId68" Type="http://schemas.openxmlformats.org/officeDocument/2006/relationships/slide" Target="slides/slide2.xml"/><Relationship Id="rId89" Type="http://schemas.openxmlformats.org/officeDocument/2006/relationships/slide" Target="slides/slide23.xml"/><Relationship Id="rId112" Type="http://schemas.openxmlformats.org/officeDocument/2006/relationships/slide" Target="slides/slide46.xml"/><Relationship Id="rId133" Type="http://schemas.openxmlformats.org/officeDocument/2006/relationships/slide" Target="slides/slide67.xml"/><Relationship Id="rId154" Type="http://schemas.openxmlformats.org/officeDocument/2006/relationships/slide" Target="slides/slide88.xml"/><Relationship Id="rId175" Type="http://schemas.openxmlformats.org/officeDocument/2006/relationships/slide" Target="slides/slide109.xml"/><Relationship Id="rId340" Type="http://schemas.openxmlformats.org/officeDocument/2006/relationships/slide" Target="slides/slide274.xml"/><Relationship Id="rId361" Type="http://schemas.openxmlformats.org/officeDocument/2006/relationships/presProps" Target="presProps.xml"/><Relationship Id="rId196" Type="http://schemas.openxmlformats.org/officeDocument/2006/relationships/slide" Target="slides/slide130.xml"/><Relationship Id="rId200" Type="http://schemas.openxmlformats.org/officeDocument/2006/relationships/slide" Target="slides/slide134.xml"/><Relationship Id="rId16" Type="http://schemas.openxmlformats.org/officeDocument/2006/relationships/slideMaster" Target="slideMasters/slideMaster16.xml"/><Relationship Id="rId221" Type="http://schemas.openxmlformats.org/officeDocument/2006/relationships/slide" Target="slides/slide155.xml"/><Relationship Id="rId242" Type="http://schemas.openxmlformats.org/officeDocument/2006/relationships/slide" Target="slides/slide176.xml"/><Relationship Id="rId263" Type="http://schemas.openxmlformats.org/officeDocument/2006/relationships/slide" Target="slides/slide197.xml"/><Relationship Id="rId284" Type="http://schemas.openxmlformats.org/officeDocument/2006/relationships/slide" Target="slides/slide218.xml"/><Relationship Id="rId319" Type="http://schemas.openxmlformats.org/officeDocument/2006/relationships/slide" Target="slides/slide253.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3.xml"/><Relationship Id="rId102" Type="http://schemas.openxmlformats.org/officeDocument/2006/relationships/slide" Target="slides/slide36.xml"/><Relationship Id="rId123" Type="http://schemas.openxmlformats.org/officeDocument/2006/relationships/slide" Target="slides/slide57.xml"/><Relationship Id="rId144" Type="http://schemas.openxmlformats.org/officeDocument/2006/relationships/slide" Target="slides/slide78.xml"/><Relationship Id="rId330" Type="http://schemas.openxmlformats.org/officeDocument/2006/relationships/slide" Target="slides/slide264.xml"/><Relationship Id="rId90" Type="http://schemas.openxmlformats.org/officeDocument/2006/relationships/slide" Target="slides/slide24.xml"/><Relationship Id="rId165" Type="http://schemas.openxmlformats.org/officeDocument/2006/relationships/slide" Target="slides/slide99.xml"/><Relationship Id="rId186" Type="http://schemas.openxmlformats.org/officeDocument/2006/relationships/slide" Target="slides/slide120.xml"/><Relationship Id="rId351" Type="http://schemas.openxmlformats.org/officeDocument/2006/relationships/slide" Target="slides/slide285.xml"/><Relationship Id="rId211" Type="http://schemas.openxmlformats.org/officeDocument/2006/relationships/slide" Target="slides/slide145.xml"/><Relationship Id="rId232" Type="http://schemas.openxmlformats.org/officeDocument/2006/relationships/slide" Target="slides/slide166.xml"/><Relationship Id="rId253" Type="http://schemas.openxmlformats.org/officeDocument/2006/relationships/slide" Target="slides/slide187.xml"/><Relationship Id="rId274" Type="http://schemas.openxmlformats.org/officeDocument/2006/relationships/slide" Target="slides/slide208.xml"/><Relationship Id="rId295" Type="http://schemas.openxmlformats.org/officeDocument/2006/relationships/slide" Target="slides/slide229.xml"/><Relationship Id="rId309" Type="http://schemas.openxmlformats.org/officeDocument/2006/relationships/slide" Target="slides/slide24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3.xml"/><Relationship Id="rId113" Type="http://schemas.openxmlformats.org/officeDocument/2006/relationships/slide" Target="slides/slide47.xml"/><Relationship Id="rId134" Type="http://schemas.openxmlformats.org/officeDocument/2006/relationships/slide" Target="slides/slide68.xml"/><Relationship Id="rId320" Type="http://schemas.openxmlformats.org/officeDocument/2006/relationships/slide" Target="slides/slide254.xml"/><Relationship Id="rId80" Type="http://schemas.openxmlformats.org/officeDocument/2006/relationships/slide" Target="slides/slide14.xml"/><Relationship Id="rId155" Type="http://schemas.openxmlformats.org/officeDocument/2006/relationships/slide" Target="slides/slide89.xml"/><Relationship Id="rId176" Type="http://schemas.openxmlformats.org/officeDocument/2006/relationships/slide" Target="slides/slide110.xml"/><Relationship Id="rId197" Type="http://schemas.openxmlformats.org/officeDocument/2006/relationships/slide" Target="slides/slide131.xml"/><Relationship Id="rId341" Type="http://schemas.openxmlformats.org/officeDocument/2006/relationships/slide" Target="slides/slide275.xml"/><Relationship Id="rId362" Type="http://schemas.openxmlformats.org/officeDocument/2006/relationships/viewProps" Target="viewProps.xml"/><Relationship Id="rId201" Type="http://schemas.openxmlformats.org/officeDocument/2006/relationships/slide" Target="slides/slide135.xml"/><Relationship Id="rId222" Type="http://schemas.openxmlformats.org/officeDocument/2006/relationships/slide" Target="slides/slide156.xml"/><Relationship Id="rId243" Type="http://schemas.openxmlformats.org/officeDocument/2006/relationships/slide" Target="slides/slide177.xml"/><Relationship Id="rId264" Type="http://schemas.openxmlformats.org/officeDocument/2006/relationships/slide" Target="slides/slide198.xml"/><Relationship Id="rId285" Type="http://schemas.openxmlformats.org/officeDocument/2006/relationships/slide" Target="slides/slide21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7.xml"/><Relationship Id="rId124" Type="http://schemas.openxmlformats.org/officeDocument/2006/relationships/slide" Target="slides/slide58.xml"/><Relationship Id="rId310" Type="http://schemas.openxmlformats.org/officeDocument/2006/relationships/slide" Target="slides/slide244.xml"/><Relationship Id="rId70" Type="http://schemas.openxmlformats.org/officeDocument/2006/relationships/slide" Target="slides/slide4.xml"/><Relationship Id="rId91" Type="http://schemas.openxmlformats.org/officeDocument/2006/relationships/slide" Target="slides/slide25.xml"/><Relationship Id="rId145" Type="http://schemas.openxmlformats.org/officeDocument/2006/relationships/slide" Target="slides/slide79.xml"/><Relationship Id="rId166" Type="http://schemas.openxmlformats.org/officeDocument/2006/relationships/slide" Target="slides/slide100.xml"/><Relationship Id="rId187" Type="http://schemas.openxmlformats.org/officeDocument/2006/relationships/slide" Target="slides/slide121.xml"/><Relationship Id="rId331" Type="http://schemas.openxmlformats.org/officeDocument/2006/relationships/slide" Target="slides/slide265.xml"/><Relationship Id="rId352" Type="http://schemas.openxmlformats.org/officeDocument/2006/relationships/slide" Target="slides/slide286.xml"/><Relationship Id="rId1" Type="http://schemas.openxmlformats.org/officeDocument/2006/relationships/slideMaster" Target="slideMasters/slideMaster1.xml"/><Relationship Id="rId212" Type="http://schemas.openxmlformats.org/officeDocument/2006/relationships/slide" Target="slides/slide146.xml"/><Relationship Id="rId233" Type="http://schemas.openxmlformats.org/officeDocument/2006/relationships/slide" Target="slides/slide167.xml"/><Relationship Id="rId254" Type="http://schemas.openxmlformats.org/officeDocument/2006/relationships/slide" Target="slides/slide18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8.xml"/><Relationship Id="rId275" Type="http://schemas.openxmlformats.org/officeDocument/2006/relationships/slide" Target="slides/slide209.xml"/><Relationship Id="rId296" Type="http://schemas.openxmlformats.org/officeDocument/2006/relationships/slide" Target="slides/slide230.xml"/><Relationship Id="rId300" Type="http://schemas.openxmlformats.org/officeDocument/2006/relationships/slide" Target="slides/slide234.xml"/><Relationship Id="rId60" Type="http://schemas.openxmlformats.org/officeDocument/2006/relationships/slideMaster" Target="slideMasters/slideMaster60.xml"/><Relationship Id="rId81" Type="http://schemas.openxmlformats.org/officeDocument/2006/relationships/slide" Target="slides/slide15.xml"/><Relationship Id="rId135" Type="http://schemas.openxmlformats.org/officeDocument/2006/relationships/slide" Target="slides/slide69.xml"/><Relationship Id="rId156" Type="http://schemas.openxmlformats.org/officeDocument/2006/relationships/slide" Target="slides/slide90.xml"/><Relationship Id="rId177" Type="http://schemas.openxmlformats.org/officeDocument/2006/relationships/slide" Target="slides/slide111.xml"/><Relationship Id="rId198" Type="http://schemas.openxmlformats.org/officeDocument/2006/relationships/slide" Target="slides/slide132.xml"/><Relationship Id="rId321" Type="http://schemas.openxmlformats.org/officeDocument/2006/relationships/slide" Target="slides/slide255.xml"/><Relationship Id="rId342" Type="http://schemas.openxmlformats.org/officeDocument/2006/relationships/slide" Target="slides/slide276.xml"/><Relationship Id="rId363" Type="http://schemas.openxmlformats.org/officeDocument/2006/relationships/theme" Target="theme/theme1.xml"/><Relationship Id="rId202" Type="http://schemas.openxmlformats.org/officeDocument/2006/relationships/slide" Target="slides/slide136.xml"/><Relationship Id="rId223" Type="http://schemas.openxmlformats.org/officeDocument/2006/relationships/slide" Target="slides/slide157.xml"/><Relationship Id="rId244" Type="http://schemas.openxmlformats.org/officeDocument/2006/relationships/slide" Target="slides/slide17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9.xml"/><Relationship Id="rId286" Type="http://schemas.openxmlformats.org/officeDocument/2006/relationships/slide" Target="slides/slide220.xml"/><Relationship Id="rId50" Type="http://schemas.openxmlformats.org/officeDocument/2006/relationships/slideMaster" Target="slideMasters/slideMaster50.xml"/><Relationship Id="rId104" Type="http://schemas.openxmlformats.org/officeDocument/2006/relationships/slide" Target="slides/slide38.xml"/><Relationship Id="rId125" Type="http://schemas.openxmlformats.org/officeDocument/2006/relationships/slide" Target="slides/slide59.xml"/><Relationship Id="rId146" Type="http://schemas.openxmlformats.org/officeDocument/2006/relationships/slide" Target="slides/slide80.xml"/><Relationship Id="rId167" Type="http://schemas.openxmlformats.org/officeDocument/2006/relationships/slide" Target="slides/slide101.xml"/><Relationship Id="rId188" Type="http://schemas.openxmlformats.org/officeDocument/2006/relationships/slide" Target="slides/slide122.xml"/><Relationship Id="rId311" Type="http://schemas.openxmlformats.org/officeDocument/2006/relationships/slide" Target="slides/slide245.xml"/><Relationship Id="rId332" Type="http://schemas.openxmlformats.org/officeDocument/2006/relationships/slide" Target="slides/slide266.xml"/><Relationship Id="rId353" Type="http://schemas.openxmlformats.org/officeDocument/2006/relationships/slide" Target="slides/slide287.xml"/><Relationship Id="rId71" Type="http://schemas.openxmlformats.org/officeDocument/2006/relationships/slide" Target="slides/slide5.xml"/><Relationship Id="rId92" Type="http://schemas.openxmlformats.org/officeDocument/2006/relationships/slide" Target="slides/slide26.xml"/><Relationship Id="rId213" Type="http://schemas.openxmlformats.org/officeDocument/2006/relationships/slide" Target="slides/slide147.xml"/><Relationship Id="rId234" Type="http://schemas.openxmlformats.org/officeDocument/2006/relationships/slide" Target="slides/slide16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9.xml"/><Relationship Id="rId276" Type="http://schemas.openxmlformats.org/officeDocument/2006/relationships/slide" Target="slides/slide210.xml"/><Relationship Id="rId297" Type="http://schemas.openxmlformats.org/officeDocument/2006/relationships/slide" Target="slides/slide231.xml"/><Relationship Id="rId40" Type="http://schemas.openxmlformats.org/officeDocument/2006/relationships/slideMaster" Target="slideMasters/slideMaster40.xml"/><Relationship Id="rId115" Type="http://schemas.openxmlformats.org/officeDocument/2006/relationships/slide" Target="slides/slide49.xml"/><Relationship Id="rId136" Type="http://schemas.openxmlformats.org/officeDocument/2006/relationships/slide" Target="slides/slide70.xml"/><Relationship Id="rId157" Type="http://schemas.openxmlformats.org/officeDocument/2006/relationships/slide" Target="slides/slide91.xml"/><Relationship Id="rId178" Type="http://schemas.openxmlformats.org/officeDocument/2006/relationships/slide" Target="slides/slide112.xml"/><Relationship Id="rId301" Type="http://schemas.openxmlformats.org/officeDocument/2006/relationships/slide" Target="slides/slide235.xml"/><Relationship Id="rId322" Type="http://schemas.openxmlformats.org/officeDocument/2006/relationships/slide" Target="slides/slide256.xml"/><Relationship Id="rId343" Type="http://schemas.openxmlformats.org/officeDocument/2006/relationships/slide" Target="slides/slide277.xml"/><Relationship Id="rId364" Type="http://schemas.openxmlformats.org/officeDocument/2006/relationships/tableStyles" Target="tableStyles.xml"/><Relationship Id="rId61" Type="http://schemas.openxmlformats.org/officeDocument/2006/relationships/slideMaster" Target="slideMasters/slideMaster61.xml"/><Relationship Id="rId82" Type="http://schemas.openxmlformats.org/officeDocument/2006/relationships/slide" Target="slides/slide16.xml"/><Relationship Id="rId199" Type="http://schemas.openxmlformats.org/officeDocument/2006/relationships/slide" Target="slides/slide133.xml"/><Relationship Id="rId203" Type="http://schemas.openxmlformats.org/officeDocument/2006/relationships/slide" Target="slides/slide137.xml"/><Relationship Id="rId19" Type="http://schemas.openxmlformats.org/officeDocument/2006/relationships/slideMaster" Target="slideMasters/slideMaster19.xml"/><Relationship Id="rId224" Type="http://schemas.openxmlformats.org/officeDocument/2006/relationships/slide" Target="slides/slide158.xml"/><Relationship Id="rId245" Type="http://schemas.openxmlformats.org/officeDocument/2006/relationships/slide" Target="slides/slide179.xml"/><Relationship Id="rId266" Type="http://schemas.openxmlformats.org/officeDocument/2006/relationships/slide" Target="slides/slide200.xml"/><Relationship Id="rId287" Type="http://schemas.openxmlformats.org/officeDocument/2006/relationships/slide" Target="slides/slide221.xml"/><Relationship Id="rId30" Type="http://schemas.openxmlformats.org/officeDocument/2006/relationships/slideMaster" Target="slideMasters/slideMaster30.xml"/><Relationship Id="rId105" Type="http://schemas.openxmlformats.org/officeDocument/2006/relationships/slide" Target="slides/slide39.xml"/><Relationship Id="rId126" Type="http://schemas.openxmlformats.org/officeDocument/2006/relationships/slide" Target="slides/slide60.xml"/><Relationship Id="rId147" Type="http://schemas.openxmlformats.org/officeDocument/2006/relationships/slide" Target="slides/slide81.xml"/><Relationship Id="rId168" Type="http://schemas.openxmlformats.org/officeDocument/2006/relationships/slide" Target="slides/slide102.xml"/><Relationship Id="rId312" Type="http://schemas.openxmlformats.org/officeDocument/2006/relationships/slide" Target="slides/slide246.xml"/><Relationship Id="rId333" Type="http://schemas.openxmlformats.org/officeDocument/2006/relationships/slide" Target="slides/slide267.xml"/><Relationship Id="rId354" Type="http://schemas.openxmlformats.org/officeDocument/2006/relationships/slide" Target="slides/slide288.xml"/><Relationship Id="rId51" Type="http://schemas.openxmlformats.org/officeDocument/2006/relationships/slideMaster" Target="slideMasters/slideMaster51.xml"/><Relationship Id="rId72" Type="http://schemas.openxmlformats.org/officeDocument/2006/relationships/slide" Target="slides/slide6.xml"/><Relationship Id="rId93" Type="http://schemas.openxmlformats.org/officeDocument/2006/relationships/slide" Target="slides/slide27.xml"/><Relationship Id="rId189" Type="http://schemas.openxmlformats.org/officeDocument/2006/relationships/slide" Target="slides/slide123.xml"/><Relationship Id="rId3" Type="http://schemas.openxmlformats.org/officeDocument/2006/relationships/slideMaster" Target="slideMasters/slideMaster3.xml"/><Relationship Id="rId214" Type="http://schemas.openxmlformats.org/officeDocument/2006/relationships/slide" Target="slides/slide148.xml"/><Relationship Id="rId235" Type="http://schemas.openxmlformats.org/officeDocument/2006/relationships/slide" Target="slides/slide169.xml"/><Relationship Id="rId256" Type="http://schemas.openxmlformats.org/officeDocument/2006/relationships/slide" Target="slides/slide190.xml"/><Relationship Id="rId277" Type="http://schemas.openxmlformats.org/officeDocument/2006/relationships/slide" Target="slides/slide211.xml"/><Relationship Id="rId298" Type="http://schemas.openxmlformats.org/officeDocument/2006/relationships/slide" Target="slides/slide232.xml"/><Relationship Id="rId116" Type="http://schemas.openxmlformats.org/officeDocument/2006/relationships/slide" Target="slides/slide50.xml"/><Relationship Id="rId137" Type="http://schemas.openxmlformats.org/officeDocument/2006/relationships/slide" Target="slides/slide71.xml"/><Relationship Id="rId158" Type="http://schemas.openxmlformats.org/officeDocument/2006/relationships/slide" Target="slides/slide92.xml"/><Relationship Id="rId302" Type="http://schemas.openxmlformats.org/officeDocument/2006/relationships/slide" Target="slides/slide236.xml"/><Relationship Id="rId323" Type="http://schemas.openxmlformats.org/officeDocument/2006/relationships/slide" Target="slides/slide257.xml"/><Relationship Id="rId344" Type="http://schemas.openxmlformats.org/officeDocument/2006/relationships/slide" Target="slides/slide27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7.xml"/><Relationship Id="rId179" Type="http://schemas.openxmlformats.org/officeDocument/2006/relationships/slide" Target="slides/slide113.xml"/><Relationship Id="rId190" Type="http://schemas.openxmlformats.org/officeDocument/2006/relationships/slide" Target="slides/slide124.xml"/><Relationship Id="rId204" Type="http://schemas.openxmlformats.org/officeDocument/2006/relationships/slide" Target="slides/slide138.xml"/><Relationship Id="rId225" Type="http://schemas.openxmlformats.org/officeDocument/2006/relationships/slide" Target="slides/slide159.xml"/><Relationship Id="rId246" Type="http://schemas.openxmlformats.org/officeDocument/2006/relationships/slide" Target="slides/slide180.xml"/><Relationship Id="rId267" Type="http://schemas.openxmlformats.org/officeDocument/2006/relationships/slide" Target="slides/slide201.xml"/><Relationship Id="rId288" Type="http://schemas.openxmlformats.org/officeDocument/2006/relationships/slide" Target="slides/slide222.xml"/><Relationship Id="rId106" Type="http://schemas.openxmlformats.org/officeDocument/2006/relationships/slide" Target="slides/slide40.xml"/><Relationship Id="rId127" Type="http://schemas.openxmlformats.org/officeDocument/2006/relationships/slide" Target="slides/slide61.xml"/><Relationship Id="rId313" Type="http://schemas.openxmlformats.org/officeDocument/2006/relationships/slide" Target="slides/slide24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7.xml"/><Relationship Id="rId94" Type="http://schemas.openxmlformats.org/officeDocument/2006/relationships/slide" Target="slides/slide28.xml"/><Relationship Id="rId148" Type="http://schemas.openxmlformats.org/officeDocument/2006/relationships/slide" Target="slides/slide82.xml"/><Relationship Id="rId169" Type="http://schemas.openxmlformats.org/officeDocument/2006/relationships/slide" Target="slides/slide103.xml"/><Relationship Id="rId334" Type="http://schemas.openxmlformats.org/officeDocument/2006/relationships/slide" Target="slides/slide268.xml"/><Relationship Id="rId355" Type="http://schemas.openxmlformats.org/officeDocument/2006/relationships/slide" Target="slides/slide289.xml"/><Relationship Id="rId4" Type="http://schemas.openxmlformats.org/officeDocument/2006/relationships/slideMaster" Target="slideMasters/slideMaster4.xml"/><Relationship Id="rId180" Type="http://schemas.openxmlformats.org/officeDocument/2006/relationships/slide" Target="slides/slide114.xml"/><Relationship Id="rId215" Type="http://schemas.openxmlformats.org/officeDocument/2006/relationships/slide" Target="slides/slide149.xml"/><Relationship Id="rId236" Type="http://schemas.openxmlformats.org/officeDocument/2006/relationships/slide" Target="slides/slide170.xml"/><Relationship Id="rId257" Type="http://schemas.openxmlformats.org/officeDocument/2006/relationships/slide" Target="slides/slide191.xml"/><Relationship Id="rId278" Type="http://schemas.openxmlformats.org/officeDocument/2006/relationships/slide" Target="slides/slide212.xml"/><Relationship Id="rId303" Type="http://schemas.openxmlformats.org/officeDocument/2006/relationships/slide" Target="slides/slide237.xml"/><Relationship Id="rId42" Type="http://schemas.openxmlformats.org/officeDocument/2006/relationships/slideMaster" Target="slideMasters/slideMaster42.xml"/><Relationship Id="rId84" Type="http://schemas.openxmlformats.org/officeDocument/2006/relationships/slide" Target="slides/slide18.xml"/><Relationship Id="rId138" Type="http://schemas.openxmlformats.org/officeDocument/2006/relationships/slide" Target="slides/slide72.xml"/><Relationship Id="rId345" Type="http://schemas.openxmlformats.org/officeDocument/2006/relationships/slide" Target="slides/slide279.xml"/><Relationship Id="rId191" Type="http://schemas.openxmlformats.org/officeDocument/2006/relationships/slide" Target="slides/slide125.xml"/><Relationship Id="rId205" Type="http://schemas.openxmlformats.org/officeDocument/2006/relationships/slide" Target="slides/slide139.xml"/><Relationship Id="rId247" Type="http://schemas.openxmlformats.org/officeDocument/2006/relationships/slide" Target="slides/slide181.xml"/><Relationship Id="rId107" Type="http://schemas.openxmlformats.org/officeDocument/2006/relationships/slide" Target="slides/slide41.xml"/><Relationship Id="rId289" Type="http://schemas.openxmlformats.org/officeDocument/2006/relationships/slide" Target="slides/slide22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3.xml"/><Relationship Id="rId314" Type="http://schemas.openxmlformats.org/officeDocument/2006/relationships/slide" Target="slides/slide248.xml"/><Relationship Id="rId356" Type="http://schemas.openxmlformats.org/officeDocument/2006/relationships/slide" Target="slides/slide290.xml"/><Relationship Id="rId95" Type="http://schemas.openxmlformats.org/officeDocument/2006/relationships/slide" Target="slides/slide29.xml"/><Relationship Id="rId160" Type="http://schemas.openxmlformats.org/officeDocument/2006/relationships/slide" Target="slides/slide94.xml"/><Relationship Id="rId216" Type="http://schemas.openxmlformats.org/officeDocument/2006/relationships/slide" Target="slides/slide150.xml"/><Relationship Id="rId258" Type="http://schemas.openxmlformats.org/officeDocument/2006/relationships/slide" Target="slides/slide192.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2.xml"/><Relationship Id="rId325" Type="http://schemas.openxmlformats.org/officeDocument/2006/relationships/slide" Target="slides/slide259.xml"/><Relationship Id="rId171" Type="http://schemas.openxmlformats.org/officeDocument/2006/relationships/slide" Target="slides/slide105.xml"/><Relationship Id="rId227" Type="http://schemas.openxmlformats.org/officeDocument/2006/relationships/slide" Target="slides/slide161.xml"/><Relationship Id="rId269" Type="http://schemas.openxmlformats.org/officeDocument/2006/relationships/slide" Target="slides/slide203.xml"/><Relationship Id="rId33" Type="http://schemas.openxmlformats.org/officeDocument/2006/relationships/slideMaster" Target="slideMasters/slideMaster33.xml"/><Relationship Id="rId129" Type="http://schemas.openxmlformats.org/officeDocument/2006/relationships/slide" Target="slides/slide63.xml"/><Relationship Id="rId280" Type="http://schemas.openxmlformats.org/officeDocument/2006/relationships/slide" Target="slides/slide214.xml"/><Relationship Id="rId336" Type="http://schemas.openxmlformats.org/officeDocument/2006/relationships/slide" Target="slides/slide270.xml"/><Relationship Id="rId75" Type="http://schemas.openxmlformats.org/officeDocument/2006/relationships/slide" Target="slides/slide9.xml"/><Relationship Id="rId140" Type="http://schemas.openxmlformats.org/officeDocument/2006/relationships/slide" Target="slides/slide74.xml"/><Relationship Id="rId182" Type="http://schemas.openxmlformats.org/officeDocument/2006/relationships/slide" Target="slides/slide116.xml"/><Relationship Id="rId6" Type="http://schemas.openxmlformats.org/officeDocument/2006/relationships/slideMaster" Target="slideMasters/slideMaster6.xml"/><Relationship Id="rId238" Type="http://schemas.openxmlformats.org/officeDocument/2006/relationships/slide" Target="slides/slide172.xml"/><Relationship Id="rId291" Type="http://schemas.openxmlformats.org/officeDocument/2006/relationships/slide" Target="slides/slide225.xml"/><Relationship Id="rId305" Type="http://schemas.openxmlformats.org/officeDocument/2006/relationships/slide" Target="slides/slide239.xml"/><Relationship Id="rId347" Type="http://schemas.openxmlformats.org/officeDocument/2006/relationships/slide" Target="slides/slide281.xml"/><Relationship Id="rId44" Type="http://schemas.openxmlformats.org/officeDocument/2006/relationships/slideMaster" Target="slideMasters/slideMaster44.xml"/><Relationship Id="rId86" Type="http://schemas.openxmlformats.org/officeDocument/2006/relationships/slide" Target="slides/slide20.xml"/><Relationship Id="rId151" Type="http://schemas.openxmlformats.org/officeDocument/2006/relationships/slide" Target="slides/slide85.xml"/><Relationship Id="rId193" Type="http://schemas.openxmlformats.org/officeDocument/2006/relationships/slide" Target="slides/slide127.xml"/><Relationship Id="rId207" Type="http://schemas.openxmlformats.org/officeDocument/2006/relationships/slide" Target="slides/slide141.xml"/><Relationship Id="rId249" Type="http://schemas.openxmlformats.org/officeDocument/2006/relationships/slide" Target="slides/slide183.xml"/><Relationship Id="rId13" Type="http://schemas.openxmlformats.org/officeDocument/2006/relationships/slideMaster" Target="slideMasters/slideMaster13.xml"/><Relationship Id="rId109" Type="http://schemas.openxmlformats.org/officeDocument/2006/relationships/slide" Target="slides/slide43.xml"/><Relationship Id="rId260" Type="http://schemas.openxmlformats.org/officeDocument/2006/relationships/slide" Target="slides/slide194.xml"/><Relationship Id="rId316" Type="http://schemas.openxmlformats.org/officeDocument/2006/relationships/slide" Target="slides/slide250.xml"/><Relationship Id="rId55" Type="http://schemas.openxmlformats.org/officeDocument/2006/relationships/slideMaster" Target="slideMasters/slideMaster55.xml"/><Relationship Id="rId97" Type="http://schemas.openxmlformats.org/officeDocument/2006/relationships/slide" Target="slides/slide31.xml"/><Relationship Id="rId120" Type="http://schemas.openxmlformats.org/officeDocument/2006/relationships/slide" Target="slides/slide54.xml"/><Relationship Id="rId358" Type="http://schemas.openxmlformats.org/officeDocument/2006/relationships/slide" Target="slides/slide292.xml"/><Relationship Id="rId162" Type="http://schemas.openxmlformats.org/officeDocument/2006/relationships/slide" Target="slides/slide96.xml"/><Relationship Id="rId218" Type="http://schemas.openxmlformats.org/officeDocument/2006/relationships/slide" Target="slides/slide152.xml"/><Relationship Id="rId271" Type="http://schemas.openxmlformats.org/officeDocument/2006/relationships/slide" Target="slides/slide205.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5.xml"/><Relationship Id="rId327" Type="http://schemas.openxmlformats.org/officeDocument/2006/relationships/slide" Target="slides/slide261.xml"/><Relationship Id="rId173" Type="http://schemas.openxmlformats.org/officeDocument/2006/relationships/slide" Target="slides/slide107.xml"/><Relationship Id="rId229" Type="http://schemas.openxmlformats.org/officeDocument/2006/relationships/slide" Target="slides/slide163.xml"/><Relationship Id="rId240" Type="http://schemas.openxmlformats.org/officeDocument/2006/relationships/slide" Target="slides/slide174.xml"/><Relationship Id="rId35" Type="http://schemas.openxmlformats.org/officeDocument/2006/relationships/slideMaster" Target="slideMasters/slideMaster35.xml"/><Relationship Id="rId77" Type="http://schemas.openxmlformats.org/officeDocument/2006/relationships/slide" Target="slides/slide11.xml"/><Relationship Id="rId100" Type="http://schemas.openxmlformats.org/officeDocument/2006/relationships/slide" Target="slides/slide34.xml"/><Relationship Id="rId282" Type="http://schemas.openxmlformats.org/officeDocument/2006/relationships/slide" Target="slides/slide216.xml"/><Relationship Id="rId338" Type="http://schemas.openxmlformats.org/officeDocument/2006/relationships/slide" Target="slides/slide272.xml"/><Relationship Id="rId8" Type="http://schemas.openxmlformats.org/officeDocument/2006/relationships/slideMaster" Target="slideMasters/slideMaster8.xml"/><Relationship Id="rId142" Type="http://schemas.openxmlformats.org/officeDocument/2006/relationships/slide" Target="slides/slide76.xml"/><Relationship Id="rId184" Type="http://schemas.openxmlformats.org/officeDocument/2006/relationships/slide" Target="slides/slide118.xml"/><Relationship Id="rId251" Type="http://schemas.openxmlformats.org/officeDocument/2006/relationships/slide" Target="slides/slide185.xml"/><Relationship Id="rId46" Type="http://schemas.openxmlformats.org/officeDocument/2006/relationships/slideMaster" Target="slideMasters/slideMaster46.xml"/><Relationship Id="rId293" Type="http://schemas.openxmlformats.org/officeDocument/2006/relationships/slide" Target="slides/slide227.xml"/><Relationship Id="rId307" Type="http://schemas.openxmlformats.org/officeDocument/2006/relationships/slide" Target="slides/slide241.xml"/><Relationship Id="rId349" Type="http://schemas.openxmlformats.org/officeDocument/2006/relationships/slide" Target="slides/slide283.xml"/></Relationships>
</file>

<file path=ppt/charts/_rels/chart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2.xml.rels><?xml version="1.0" encoding="UTF-8" standalone="yes"?>
<Relationships xmlns="http://schemas.openxmlformats.org/package/2006/relationships"><Relationship Id="rId2" Type="http://schemas.openxmlformats.org/officeDocument/2006/relationships/oleObject" Target="Macintosh%20HD:Users:amiraliboroumand:cmu:Google-internship:Amirali-Internship-data:PIM-Browser-estimated-energy-repair2%20copy.xlsx" TargetMode="External"/><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8.xml"/></Relationships>
</file>

<file path=ppt/charts/_rels/chart14.xml.rels><?xml version="1.0" encoding="UTF-8" standalone="yes"?>
<Relationships xmlns="http://schemas.openxmlformats.org/package/2006/relationships"><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C3E-0A4A-8338-B86E31B2A912}"/>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C3E-0A4A-8338-B86E31B2A912}"/>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C3E-0A4A-8338-B86E31B2A912}"/>
            </c:ext>
          </c:extLst>
        </c:ser>
        <c:dLbls>
          <c:showLegendKey val="0"/>
          <c:showVal val="0"/>
          <c:showCatName val="0"/>
          <c:showSerName val="0"/>
          <c:showPercent val="0"/>
          <c:showBubbleSize val="0"/>
        </c:dLbls>
        <c:marker val="1"/>
        <c:smooth val="0"/>
        <c:axId val="1717159040"/>
        <c:axId val="171716321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C3E-0A4A-8338-B86E31B2A912}"/>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C3E-0A4A-8338-B86E31B2A912}"/>
                  </c:ext>
                </c:extLst>
              </c15:ser>
            </c15:filteredLineSeries>
          </c:ext>
        </c:extLst>
      </c:lineChart>
      <c:catAx>
        <c:axId val="171715904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63216"/>
        <c:crosses val="autoZero"/>
        <c:auto val="1"/>
        <c:lblAlgn val="ctr"/>
        <c:lblOffset val="100"/>
        <c:noMultiLvlLbl val="0"/>
      </c:catAx>
      <c:valAx>
        <c:axId val="171716321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59040"/>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03A-F046-B9D3-826D639B9BE9}"/>
              </c:ext>
            </c:extLst>
          </c:dPt>
          <c:dPt>
            <c:idx val="1"/>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3-103A-F046-B9D3-826D639B9BE9}"/>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03A-F046-B9D3-826D639B9BE9}"/>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03A-F046-B9D3-826D639B9BE9}"/>
              </c:ext>
            </c:extLst>
          </c:dPt>
          <c:dLbls>
            <c:dLbl>
              <c:idx val="1"/>
              <c:tx>
                <c:rich>
                  <a:bodyPr/>
                  <a:lstStyle/>
                  <a:p>
                    <a:r>
                      <a:rPr lang="en-US" altLang="ko-KR" dirty="0"/>
                      <a:t>2.3x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03A-F046-B9D3-826D639B9BE9}"/>
                </c:ext>
              </c:extLst>
            </c:dLbl>
            <c:dLbl>
              <c:idx val="2"/>
              <c:tx>
                <c:rich>
                  <a:bodyPr/>
                  <a:lstStyle/>
                  <a:p>
                    <a:r>
                      <a:rPr lang="en-US" altLang="ko-KR" dirty="0"/>
                      <a:t>3.0x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03A-F046-B9D3-826D639B9BE9}"/>
                </c:ext>
              </c:extLst>
            </c:dLbl>
            <c:dLbl>
              <c:idx val="3"/>
              <c:tx>
                <c:rich>
                  <a:bodyPr/>
                  <a:lstStyle/>
                  <a:p>
                    <a:r>
                      <a:rPr lang="en-US" altLang="ko-KR" dirty="0"/>
                      <a:t>6.5x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03A-F046-B9D3-826D639B9BE9}"/>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HMC-MC</c:v>
                </c:pt>
                <c:pt idx="1">
                  <c:v>HMC-MC +
PIM BW</c:v>
                </c:pt>
                <c:pt idx="2">
                  <c:v>Tesseract + Conventional BW</c:v>
                </c:pt>
                <c:pt idx="3">
                  <c:v>Tesseract</c:v>
                </c:pt>
              </c:strCache>
            </c:strRef>
          </c:cat>
          <c:val>
            <c:numRef>
              <c:f>Sheet1!$B$2:$B$5</c:f>
              <c:numCache>
                <c:formatCode>General</c:formatCode>
                <c:ptCount val="4"/>
                <c:pt idx="0">
                  <c:v>1</c:v>
                </c:pt>
                <c:pt idx="1">
                  <c:v>2.3042730158714102</c:v>
                </c:pt>
                <c:pt idx="2">
                  <c:v>3.0223863878163568</c:v>
                </c:pt>
                <c:pt idx="3">
                  <c:v>6.4998907173731304</c:v>
                </c:pt>
              </c:numCache>
            </c:numRef>
          </c:val>
          <c:extLst>
            <c:ext xmlns:c16="http://schemas.microsoft.com/office/drawing/2014/chart" uri="{C3380CC4-5D6E-409C-BE32-E72D297353CC}">
              <c16:uniqueId val="{00000008-103A-F046-B9D3-826D639B9BE9}"/>
            </c:ext>
          </c:extLst>
        </c:ser>
        <c:dLbls>
          <c:showLegendKey val="0"/>
          <c:showVal val="0"/>
          <c:showCatName val="0"/>
          <c:showSerName val="0"/>
          <c:showPercent val="0"/>
          <c:showBubbleSize val="0"/>
        </c:dLbls>
        <c:gapWidth val="80"/>
        <c:overlap val="-27"/>
        <c:axId val="1215621296"/>
        <c:axId val="1215625408"/>
      </c:barChart>
      <c:catAx>
        <c:axId val="1215621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15625408"/>
        <c:crosses val="autoZero"/>
        <c:auto val="1"/>
        <c:lblAlgn val="ctr"/>
        <c:lblOffset val="100"/>
        <c:noMultiLvlLbl val="0"/>
      </c:catAx>
      <c:valAx>
        <c:axId val="1215625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p>
            </c:rich>
          </c:tx>
          <c:layout>
            <c:manualLayout>
              <c:xMode val="edge"/>
              <c:yMode val="edge"/>
              <c:x val="1.54320987654321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1562129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269256342957099"/>
          <c:y val="0.18444444444444399"/>
          <c:w val="0.80127349081364796"/>
          <c:h val="0.49476963456491002"/>
        </c:manualLayout>
      </c:layout>
      <c:barChart>
        <c:barDir val="col"/>
        <c:grouping val="percentStacked"/>
        <c:varyColors val="0"/>
        <c:ser>
          <c:idx val="0"/>
          <c:order val="0"/>
          <c:tx>
            <c:strRef>
              <c:f>Motivation!$S$34</c:f>
              <c:strCache>
                <c:ptCount val="1"/>
                <c:pt idx="0">
                  <c:v>Texture Tiling </c:v>
                </c:pt>
              </c:strCache>
            </c:strRef>
          </c:tx>
          <c:spPr>
            <a:solidFill>
              <a:srgbClr val="1F497D"/>
            </a:solid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Motivation!$T$34:$Z$34</c:f>
              <c:numCache>
                <c:formatCode>General</c:formatCode>
                <c:ptCount val="7"/>
                <c:pt idx="0">
                  <c:v>13120194730996.4</c:v>
                </c:pt>
                <c:pt idx="1">
                  <c:v>3057976393971.8101</c:v>
                </c:pt>
                <c:pt idx="2">
                  <c:v>319593492076.36401</c:v>
                </c:pt>
                <c:pt idx="3">
                  <c:v>5478893535086.2695</c:v>
                </c:pt>
                <c:pt idx="4">
                  <c:v>738397531219.68005</c:v>
                </c:pt>
                <c:pt idx="5">
                  <c:v>12302893814262</c:v>
                </c:pt>
                <c:pt idx="6">
                  <c:v>5836324916268.75</c:v>
                </c:pt>
              </c:numCache>
            </c:numRef>
          </c:val>
          <c:extLst>
            <c:ext xmlns:c16="http://schemas.microsoft.com/office/drawing/2014/chart" uri="{C3380CC4-5D6E-409C-BE32-E72D297353CC}">
              <c16:uniqueId val="{00000000-85B4-4825-90BA-FC1E849E7953}"/>
            </c:ext>
          </c:extLst>
        </c:ser>
        <c:ser>
          <c:idx val="1"/>
          <c:order val="1"/>
          <c:tx>
            <c:strRef>
              <c:f>Motivation!$S$35</c:f>
              <c:strCache>
                <c:ptCount val="1"/>
                <c:pt idx="0">
                  <c:v>Color Blitting </c:v>
                </c:pt>
              </c:strCache>
            </c:strRef>
          </c:tx>
          <c:spPr>
            <a:solidFill>
              <a:srgbClr val="4A8861"/>
            </a:solid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Motivation!$T$35:$Z$35</c:f>
              <c:numCache>
                <c:formatCode>General</c:formatCode>
                <c:ptCount val="7"/>
                <c:pt idx="0">
                  <c:v>7963907871626.8398</c:v>
                </c:pt>
                <c:pt idx="1">
                  <c:v>2555534226481.3999</c:v>
                </c:pt>
                <c:pt idx="2">
                  <c:v>214665611070.79999</c:v>
                </c:pt>
                <c:pt idx="3">
                  <c:v>1995416480116.98</c:v>
                </c:pt>
                <c:pt idx="4">
                  <c:v>539179828060.67999</c:v>
                </c:pt>
                <c:pt idx="5">
                  <c:v>10082397746853</c:v>
                </c:pt>
                <c:pt idx="6">
                  <c:v>3891850294034.9399</c:v>
                </c:pt>
              </c:numCache>
            </c:numRef>
          </c:val>
          <c:extLst>
            <c:ext xmlns:c16="http://schemas.microsoft.com/office/drawing/2014/chart" uri="{C3380CC4-5D6E-409C-BE32-E72D297353CC}">
              <c16:uniqueId val="{00000001-85B4-4825-90BA-FC1E849E7953}"/>
            </c:ext>
          </c:extLst>
        </c:ser>
        <c:ser>
          <c:idx val="2"/>
          <c:order val="2"/>
          <c:tx>
            <c:strRef>
              <c:f>Motivation!$S$36</c:f>
              <c:strCache>
                <c:ptCount val="1"/>
                <c:pt idx="0">
                  <c:v>Other</c:v>
                </c:pt>
              </c:strCache>
            </c:strRef>
          </c:tx>
          <c:spPr>
            <a:pattFill prst="wdDnDiag">
              <a:fgClr>
                <a:sysClr val="window" lastClr="FFFFFF">
                  <a:lumMod val="50000"/>
                </a:sysClr>
              </a:fgClr>
              <a:bgClr>
                <a:sysClr val="window" lastClr="FFFFFF">
                  <a:lumMod val="85000"/>
                </a:sysClr>
              </a:bgClr>
            </a:patt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Motivation!$T$36:$Z$36</c:f>
              <c:numCache>
                <c:formatCode>General</c:formatCode>
                <c:ptCount val="7"/>
                <c:pt idx="0">
                  <c:v>20595549111673.602</c:v>
                </c:pt>
                <c:pt idx="1">
                  <c:v>13367734983826.801</c:v>
                </c:pt>
                <c:pt idx="2">
                  <c:v>881303971032.83606</c:v>
                </c:pt>
                <c:pt idx="3">
                  <c:v>13227565313568.801</c:v>
                </c:pt>
                <c:pt idx="4">
                  <c:v>2335639754347.6401</c:v>
                </c:pt>
                <c:pt idx="5">
                  <c:v>27432841968845</c:v>
                </c:pt>
                <c:pt idx="6">
                  <c:v>12973439183882.4</c:v>
                </c:pt>
              </c:numCache>
            </c:numRef>
          </c:val>
          <c:extLst>
            <c:ext xmlns:c16="http://schemas.microsoft.com/office/drawing/2014/chart" uri="{C3380CC4-5D6E-409C-BE32-E72D297353CC}">
              <c16:uniqueId val="{00000002-85B4-4825-90BA-FC1E849E7953}"/>
            </c:ext>
          </c:extLst>
        </c:ser>
        <c:dLbls>
          <c:showLegendKey val="0"/>
          <c:showVal val="0"/>
          <c:showCatName val="0"/>
          <c:showSerName val="0"/>
          <c:showPercent val="0"/>
          <c:showBubbleSize val="0"/>
        </c:dLbls>
        <c:gapWidth val="150"/>
        <c:overlap val="100"/>
        <c:axId val="2145896600"/>
        <c:axId val="-2089532808"/>
      </c:barChart>
      <c:catAx>
        <c:axId val="2145896600"/>
        <c:scaling>
          <c:orientation val="minMax"/>
        </c:scaling>
        <c:delete val="0"/>
        <c:axPos val="b"/>
        <c:numFmt formatCode="General" sourceLinked="0"/>
        <c:majorTickMark val="out"/>
        <c:minorTickMark val="none"/>
        <c:tickLblPos val="none"/>
        <c:spPr>
          <a:ln w="12700">
            <a:solidFill>
              <a:sysClr val="windowText" lastClr="000000"/>
            </a:solidFill>
          </a:ln>
        </c:spPr>
        <c:txPr>
          <a:bodyPr/>
          <a:lstStyle/>
          <a:p>
            <a:pPr>
              <a:lnSpc>
                <a:spcPts val="1800"/>
              </a:lnSpc>
              <a:defRPr sz="1600" b="0" spc="-180" baseline="0"/>
            </a:pPr>
            <a:endParaRPr lang="en-US"/>
          </a:p>
        </c:txPr>
        <c:crossAx val="-2089532808"/>
        <c:crosses val="autoZero"/>
        <c:auto val="1"/>
        <c:lblAlgn val="ctr"/>
        <c:lblOffset val="0"/>
        <c:noMultiLvlLbl val="0"/>
      </c:catAx>
      <c:valAx>
        <c:axId val="-2089532808"/>
        <c:scaling>
          <c:orientation val="minMax"/>
        </c:scaling>
        <c:delete val="0"/>
        <c:axPos val="l"/>
        <c:majorGridlines>
          <c:spPr>
            <a:ln>
              <a:solidFill>
                <a:sysClr val="windowText" lastClr="000000"/>
              </a:solidFill>
              <a:prstDash val="dash"/>
            </a:ln>
          </c:spPr>
        </c:majorGridlines>
        <c:title>
          <c:tx>
            <c:rich>
              <a:bodyPr rot="-5400000" vert="horz"/>
              <a:lstStyle/>
              <a:p>
                <a:pPr>
                  <a:lnSpc>
                    <a:spcPts val="2200"/>
                  </a:lnSpc>
                  <a:defRPr sz="2400"/>
                </a:pPr>
                <a:r>
                  <a:rPr lang="en-US" sz="2400" dirty="0"/>
                  <a:t>Fraction of</a:t>
                </a:r>
                <a:br>
                  <a:rPr lang="en-US" sz="2400" dirty="0"/>
                </a:br>
                <a:r>
                  <a:rPr lang="en-US" sz="2400" dirty="0"/>
                  <a:t>Total Energy</a:t>
                </a:r>
              </a:p>
            </c:rich>
          </c:tx>
          <c:layout>
            <c:manualLayout>
              <c:xMode val="edge"/>
              <c:yMode val="edge"/>
              <c:x val="0"/>
              <c:y val="0.16245764733953699"/>
            </c:manualLayout>
          </c:layout>
          <c:overlay val="0"/>
        </c:title>
        <c:numFmt formatCode="0%" sourceLinked="1"/>
        <c:majorTickMark val="out"/>
        <c:minorTickMark val="none"/>
        <c:tickLblPos val="nextTo"/>
        <c:spPr>
          <a:ln w="12700">
            <a:solidFill>
              <a:sysClr val="windowText" lastClr="000000"/>
            </a:solidFill>
          </a:ln>
        </c:spPr>
        <c:txPr>
          <a:bodyPr/>
          <a:lstStyle/>
          <a:p>
            <a:pPr>
              <a:defRPr sz="2200" b="0"/>
            </a:pPr>
            <a:endParaRPr lang="en-US"/>
          </a:p>
        </c:txPr>
        <c:crossAx val="2145896600"/>
        <c:crosses val="autoZero"/>
        <c:crossBetween val="between"/>
        <c:majorUnit val="0.2"/>
      </c:valAx>
      <c:spPr>
        <a:ln w="12700">
          <a:solidFill>
            <a:sysClr val="windowText" lastClr="000000"/>
          </a:solidFill>
        </a:ln>
      </c:spPr>
    </c:plotArea>
    <c:legend>
      <c:legendPos val="t"/>
      <c:layout>
        <c:manualLayout>
          <c:xMode val="edge"/>
          <c:yMode val="edge"/>
          <c:x val="0.241697754447361"/>
          <c:y val="5.6410256410256397E-2"/>
          <c:w val="0.65824718576844499"/>
          <c:h val="0.12636301231576799"/>
        </c:manualLayout>
      </c:layout>
      <c:overlay val="0"/>
      <c:txPr>
        <a:bodyPr/>
        <a:lstStyle/>
        <a:p>
          <a:pPr>
            <a:defRPr sz="2200" b="0"/>
          </a:pPr>
          <a:endParaRPr lang="en-US"/>
        </a:p>
      </c:txPr>
    </c:legend>
    <c:plotVisOnly val="1"/>
    <c:dispBlanksAs val="gap"/>
    <c:showDLblsOverMax val="0"/>
  </c:chart>
  <c:spPr>
    <a:ln>
      <a:noFill/>
    </a:ln>
    <a:effectLst/>
  </c:spPr>
  <c:txPr>
    <a:bodyPr/>
    <a:lstStyle/>
    <a:p>
      <a:pPr>
        <a:defRPr sz="1800" b="1"/>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24424249600401"/>
          <c:y val="0.30185344234135603"/>
          <c:w val="0.69895047658516396"/>
          <c:h val="0.45529981829194399"/>
        </c:manualLayout>
      </c:layout>
      <c:barChart>
        <c:barDir val="col"/>
        <c:grouping val="stacked"/>
        <c:varyColors val="0"/>
        <c:ser>
          <c:idx val="0"/>
          <c:order val="0"/>
          <c:tx>
            <c:strRef>
              <c:f>browser!$C$8</c:f>
              <c:strCache>
                <c:ptCount val="1"/>
                <c:pt idx="0">
                  <c:v>Texture Tiling </c:v>
                </c:pt>
              </c:strCache>
            </c:strRef>
          </c:tx>
          <c:spPr>
            <a:solidFill>
              <a:srgbClr val="1F497D"/>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browser!$D$8:$I$8</c:f>
              <c:numCache>
                <c:formatCode>General</c:formatCode>
                <c:ptCount val="6"/>
                <c:pt idx="0">
                  <c:v>2551611423734.52</c:v>
                </c:pt>
                <c:pt idx="1">
                  <c:v>903728069139.29004</c:v>
                </c:pt>
                <c:pt idx="2">
                  <c:v>687788466859.19995</c:v>
                </c:pt>
                <c:pt idx="3">
                  <c:v>2521647969456</c:v>
                </c:pt>
                <c:pt idx="4">
                  <c:v>403463675112.96002</c:v>
                </c:pt>
                <c:pt idx="5">
                  <c:v>6051955126694.4004</c:v>
                </c:pt>
              </c:numCache>
            </c:numRef>
          </c:val>
          <c:extLst>
            <c:ext xmlns:c16="http://schemas.microsoft.com/office/drawing/2014/chart" uri="{C3380CC4-5D6E-409C-BE32-E72D297353CC}">
              <c16:uniqueId val="{00000000-AED9-4332-93B7-C466A6380D4E}"/>
            </c:ext>
          </c:extLst>
        </c:ser>
        <c:ser>
          <c:idx val="1"/>
          <c:order val="1"/>
          <c:tx>
            <c:strRef>
              <c:f>browser!$C$9</c:f>
              <c:strCache>
                <c:ptCount val="1"/>
                <c:pt idx="0">
                  <c:v>Color Blitting </c:v>
                </c:pt>
              </c:strCache>
            </c:strRef>
          </c:tx>
          <c:spPr>
            <a:solidFill>
              <a:srgbClr val="4A8861"/>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browser!$D$9:$I$9</c:f>
              <c:numCache>
                <c:formatCode>General</c:formatCode>
                <c:ptCount val="6"/>
                <c:pt idx="0">
                  <c:v>3025874069313.4399</c:v>
                </c:pt>
                <c:pt idx="1">
                  <c:v>531329645419</c:v>
                </c:pt>
                <c:pt idx="2">
                  <c:v>909145674584</c:v>
                </c:pt>
                <c:pt idx="3">
                  <c:v>982460247840</c:v>
                </c:pt>
                <c:pt idx="4">
                  <c:v>157193639654.39999</c:v>
                </c:pt>
                <c:pt idx="5">
                  <c:v>2357904594816</c:v>
                </c:pt>
              </c:numCache>
            </c:numRef>
          </c:val>
          <c:extLst>
            <c:ext xmlns:c16="http://schemas.microsoft.com/office/drawing/2014/chart" uri="{C3380CC4-5D6E-409C-BE32-E72D297353CC}">
              <c16:uniqueId val="{00000001-AED9-4332-93B7-C466A6380D4E}"/>
            </c:ext>
          </c:extLst>
        </c:ser>
        <c:ser>
          <c:idx val="2"/>
          <c:order val="2"/>
          <c:tx>
            <c:strRef>
              <c:f>browser!$C$10</c:f>
              <c:strCache>
                <c:ptCount val="1"/>
                <c:pt idx="0">
                  <c:v>Other</c:v>
                </c:pt>
              </c:strCache>
            </c:strRef>
          </c:tx>
          <c:spPr>
            <a:pattFill prst="wdDnDiag">
              <a:fgClr>
                <a:sysClr val="windowText" lastClr="000000">
                  <a:lumMod val="50000"/>
                  <a:lumOff val="50000"/>
                </a:sysClr>
              </a:fgClr>
              <a:bgClr>
                <a:srgbClr val="A5A5A5">
                  <a:lumMod val="40000"/>
                  <a:lumOff val="60000"/>
                </a:srgbClr>
              </a:bgClr>
            </a:pattFill>
            <a:ln>
              <a:solidFill>
                <a:srgbClr val="000000"/>
              </a:solidFill>
            </a:ln>
          </c:spPr>
          <c:invertIfNegative val="0"/>
          <c:dPt>
            <c:idx val="5"/>
            <c:invertIfNegative val="0"/>
            <c:bubble3D val="0"/>
            <c:spPr>
              <a:pattFill prst="wdDnDiag">
                <a:fgClr>
                  <a:sysClr val="window" lastClr="FFFFFF">
                    <a:lumMod val="50000"/>
                  </a:sysClr>
                </a:fgClr>
                <a:bgClr>
                  <a:sysClr val="window" lastClr="FFFFFF">
                    <a:lumMod val="85000"/>
                  </a:sysClr>
                </a:bgClr>
              </a:pattFill>
              <a:ln>
                <a:solidFill>
                  <a:srgbClr val="000000"/>
                </a:solidFill>
              </a:ln>
            </c:spPr>
            <c:extLst>
              <c:ext xmlns:c16="http://schemas.microsoft.com/office/drawing/2014/chart" uri="{C3380CC4-5D6E-409C-BE32-E72D297353CC}">
                <c16:uniqueId val="{00000003-AED9-4332-93B7-C466A6380D4E}"/>
              </c:ext>
            </c:extLst>
          </c:dPt>
          <c:cat>
            <c:strRef>
              <c:f>browser!$D$6:$I$6</c:f>
              <c:strCache>
                <c:ptCount val="6"/>
                <c:pt idx="0">
                  <c:v>CPU</c:v>
                </c:pt>
                <c:pt idx="1">
                  <c:v>L1</c:v>
                </c:pt>
                <c:pt idx="2">
                  <c:v>LLC</c:v>
                </c:pt>
                <c:pt idx="3">
                  <c:v>Inter-
connect</c:v>
                </c:pt>
                <c:pt idx="4">
                  <c:v>Mem
Ctrl</c:v>
                </c:pt>
                <c:pt idx="5">
                  <c:v>DRAM</c:v>
                </c:pt>
              </c:strCache>
            </c:strRef>
          </c:cat>
          <c:val>
            <c:numRef>
              <c:f>browser!$D$10:$I$10</c:f>
              <c:numCache>
                <c:formatCode>General</c:formatCode>
                <c:ptCount val="6"/>
                <c:pt idx="0">
                  <c:v>4221329498252.04</c:v>
                </c:pt>
                <c:pt idx="1">
                  <c:v>2566789825241.71</c:v>
                </c:pt>
                <c:pt idx="2">
                  <c:v>2355873139356.7998</c:v>
                </c:pt>
                <c:pt idx="3">
                  <c:v>3045626768304</c:v>
                </c:pt>
                <c:pt idx="4">
                  <c:v>487300282928.64001</c:v>
                </c:pt>
                <c:pt idx="5">
                  <c:v>7309504243929.5996</c:v>
                </c:pt>
              </c:numCache>
            </c:numRef>
          </c:val>
          <c:extLst>
            <c:ext xmlns:c16="http://schemas.microsoft.com/office/drawing/2014/chart" uri="{C3380CC4-5D6E-409C-BE32-E72D297353CC}">
              <c16:uniqueId val="{00000004-AED9-4332-93B7-C466A6380D4E}"/>
            </c:ext>
          </c:extLst>
        </c:ser>
        <c:dLbls>
          <c:showLegendKey val="0"/>
          <c:showVal val="0"/>
          <c:showCatName val="0"/>
          <c:showSerName val="0"/>
          <c:showPercent val="0"/>
          <c:showBubbleSize val="0"/>
        </c:dLbls>
        <c:gapWidth val="120"/>
        <c:overlap val="100"/>
        <c:axId val="-2072676344"/>
        <c:axId val="-2070713416"/>
      </c:barChart>
      <c:catAx>
        <c:axId val="-207267634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spc="-50" baseline="0"/>
            </a:pPr>
            <a:endParaRPr lang="en-US"/>
          </a:p>
        </c:txPr>
        <c:crossAx val="-2070713416"/>
        <c:crosses val="autoZero"/>
        <c:auto val="1"/>
        <c:lblAlgn val="ctr"/>
        <c:lblOffset val="0"/>
        <c:noMultiLvlLbl val="0"/>
      </c:catAx>
      <c:valAx>
        <c:axId val="-2070713416"/>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defRPr sz="2600" b="1"/>
                </a:pPr>
                <a:r>
                  <a:rPr lang="en-US" sz="2600" b="1" dirty="0"/>
                  <a:t>Total Energy </a:t>
                </a:r>
                <a:r>
                  <a:rPr lang="en-US" sz="2600" b="0" dirty="0"/>
                  <a:t>(</a:t>
                </a:r>
                <a:r>
                  <a:rPr lang="en-US" sz="2600" b="0" dirty="0" err="1"/>
                  <a:t>pJ</a:t>
                </a:r>
                <a:r>
                  <a:rPr lang="en-US" sz="2600" b="0" dirty="0"/>
                  <a:t>)</a:t>
                </a:r>
              </a:p>
            </c:rich>
          </c:tx>
          <c:layout>
            <c:manualLayout>
              <c:xMode val="edge"/>
              <c:yMode val="edge"/>
              <c:x val="3.00751879699248E-2"/>
              <c:y val="0.226954178604444"/>
            </c:manualLayout>
          </c:layout>
          <c:overlay val="0"/>
        </c:title>
        <c:numFmt formatCode="General" sourceLinked="1"/>
        <c:majorTickMark val="out"/>
        <c:minorTickMark val="none"/>
        <c:tickLblPos val="none"/>
        <c:spPr>
          <a:ln w="12700">
            <a:solidFill>
              <a:sysClr val="windowText" lastClr="000000"/>
            </a:solidFill>
          </a:ln>
        </c:spPr>
        <c:txPr>
          <a:bodyPr/>
          <a:lstStyle/>
          <a:p>
            <a:pPr>
              <a:defRPr sz="1600" b="0"/>
            </a:pPr>
            <a:endParaRPr lang="en-US"/>
          </a:p>
        </c:txPr>
        <c:crossAx val="-2072676344"/>
        <c:crosses val="autoZero"/>
        <c:crossBetween val="between"/>
        <c:majorUnit val="3000000000000"/>
      </c:valAx>
      <c:spPr>
        <a:ln w="12700">
          <a:solidFill>
            <a:sysClr val="windowText" lastClr="000000"/>
          </a:solidFill>
        </a:ln>
      </c:spPr>
    </c:plotArea>
    <c:legend>
      <c:legendPos val="t"/>
      <c:layout>
        <c:manualLayout>
          <c:xMode val="edge"/>
          <c:yMode val="edge"/>
          <c:x val="0.26696717186667501"/>
          <c:y val="0.180347348338327"/>
          <c:w val="0.70759990527499805"/>
          <c:h val="0.112467925775012"/>
        </c:manualLayout>
      </c:layout>
      <c:overlay val="0"/>
      <c:txPr>
        <a:bodyPr/>
        <a:lstStyle/>
        <a:p>
          <a:pPr>
            <a:defRPr sz="2200" b="0" spc="-10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292280041081801"/>
          <c:y val="0.29932244234595201"/>
          <c:w val="0.58509642816387097"/>
          <c:h val="0.458034858631995"/>
        </c:manualLayout>
      </c:layout>
      <c:barChart>
        <c:barDir val="col"/>
        <c:grouping val="stacked"/>
        <c:varyColors val="0"/>
        <c:ser>
          <c:idx val="0"/>
          <c:order val="0"/>
          <c:tx>
            <c:strRef>
              <c:f>'C:\Users\Saugata\AppData\Local\Temp\[PIM-Browser-estimated-energy-repair2.xlsx]Motivation'!$AH$59</c:f>
              <c:strCache>
                <c:ptCount val="1"/>
                <c:pt idx="0">
                  <c:v>Data Movement</c:v>
                </c:pt>
              </c:strCache>
            </c:strRef>
          </c:tx>
          <c:spPr>
            <a:pattFill prst="wdUpDiag">
              <a:fgClr>
                <a:srgbClr val="70AD47">
                  <a:lumMod val="20000"/>
                  <a:lumOff val="80000"/>
                </a:srgbClr>
              </a:fgClr>
              <a:bgClr>
                <a:srgbClr val="70AD47"/>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'C:\Users\Saugata\AppData\Local\Temp\[PIM-Browser-estimated-energy-repair2.xlsx]Motivation'!$AH$61:$AH$62</c:f>
              <c:numCache>
                <c:formatCode>General</c:formatCode>
                <c:ptCount val="2"/>
                <c:pt idx="0">
                  <c:v>0.25732768103481901</c:v>
                </c:pt>
                <c:pt idx="1">
                  <c:v>0.120233029373742</c:v>
                </c:pt>
              </c:numCache>
            </c:numRef>
          </c:val>
          <c:extLst>
            <c:ext xmlns:c16="http://schemas.microsoft.com/office/drawing/2014/chart" uri="{C3380CC4-5D6E-409C-BE32-E72D297353CC}">
              <c16:uniqueId val="{00000000-8C88-46BD-9426-02842831EE10}"/>
            </c:ext>
          </c:extLst>
        </c:ser>
        <c:ser>
          <c:idx val="1"/>
          <c:order val="1"/>
          <c:tx>
            <c:strRef>
              <c:f>'C:\Users\Saugata\AppData\Local\Temp\[PIM-Browser-estimated-energy-repair2.xlsx]Motivation'!$AI$59</c:f>
              <c:strCache>
                <c:ptCount val="1"/>
                <c:pt idx="0">
                  <c:v>Compute</c:v>
                </c:pt>
              </c:strCache>
            </c:strRef>
          </c:tx>
          <c:spPr>
            <a:pattFill prst="wdDnDiag">
              <a:fgClr>
                <a:srgbClr val="ED7D31">
                  <a:lumMod val="75000"/>
                </a:srgbClr>
              </a:fgClr>
              <a:bgClr>
                <a:srgbClr val="ED7D31">
                  <a:lumMod val="40000"/>
                  <a:lumOff val="60000"/>
                </a:srgbClr>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'C:\Users\Saugata\AppData\Local\Temp\[PIM-Browser-estimated-energy-repair2.xlsx]Motivation'!$AI$61:$AI$62</c:f>
              <c:numCache>
                <c:formatCode>General</c:formatCode>
                <c:ptCount val="2"/>
                <c:pt idx="0">
                  <c:v>6.2127555934615698E-2</c:v>
                </c:pt>
                <c:pt idx="1">
                  <c:v>7.3675074011556499E-2</c:v>
                </c:pt>
              </c:numCache>
            </c:numRef>
          </c:val>
          <c:extLst>
            <c:ext xmlns:c16="http://schemas.microsoft.com/office/drawing/2014/chart" uri="{C3380CC4-5D6E-409C-BE32-E72D297353CC}">
              <c16:uniqueId val="{00000001-8C88-46BD-9426-02842831EE10}"/>
            </c:ext>
          </c:extLst>
        </c:ser>
        <c:dLbls>
          <c:showLegendKey val="0"/>
          <c:showVal val="0"/>
          <c:showCatName val="0"/>
          <c:showSerName val="0"/>
          <c:showPercent val="0"/>
          <c:showBubbleSize val="0"/>
        </c:dLbls>
        <c:gapWidth val="130"/>
        <c:overlap val="100"/>
        <c:axId val="-2104279768"/>
        <c:axId val="-2076317400"/>
      </c:barChart>
      <c:catAx>
        <c:axId val="-2104279768"/>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a:pPr>
            <a:endParaRPr lang="en-US"/>
          </a:p>
        </c:txPr>
        <c:crossAx val="-2076317400"/>
        <c:crosses val="autoZero"/>
        <c:auto val="1"/>
        <c:lblAlgn val="ctr"/>
        <c:lblOffset val="0"/>
        <c:noMultiLvlLbl val="0"/>
      </c:catAx>
      <c:valAx>
        <c:axId val="-2076317400"/>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lnSpc>
                    <a:spcPts val="2200"/>
                  </a:lnSpc>
                  <a:defRPr sz="2600"/>
                </a:pPr>
                <a:r>
                  <a:rPr lang="en-US" sz="2600"/>
                  <a:t>Fraction of </a:t>
                </a:r>
                <a:br>
                  <a:rPr lang="en-US" sz="2600"/>
                </a:br>
                <a:r>
                  <a:rPr lang="en-US" sz="2600"/>
                  <a:t>Total</a:t>
                </a:r>
                <a:r>
                  <a:rPr lang="en-US" sz="2600" baseline="0"/>
                  <a:t> </a:t>
                </a:r>
                <a:r>
                  <a:rPr lang="en-US" sz="2600"/>
                  <a:t>Energy </a:t>
                </a:r>
              </a:p>
            </c:rich>
          </c:tx>
          <c:layout>
            <c:manualLayout>
              <c:xMode val="edge"/>
              <c:yMode val="edge"/>
              <c:x val="1.8289741754308701E-2"/>
              <c:y val="0.29641096736866401"/>
            </c:manualLayout>
          </c:layout>
          <c:overlay val="0"/>
        </c:title>
        <c:numFmt formatCode="0%" sourceLinked="0"/>
        <c:majorTickMark val="out"/>
        <c:minorTickMark val="none"/>
        <c:tickLblPos val="nextTo"/>
        <c:spPr>
          <a:ln w="12700">
            <a:solidFill>
              <a:sysClr val="windowText" lastClr="000000"/>
            </a:solidFill>
          </a:ln>
        </c:spPr>
        <c:txPr>
          <a:bodyPr/>
          <a:lstStyle/>
          <a:p>
            <a:pPr>
              <a:defRPr sz="2000" b="0"/>
            </a:pPr>
            <a:endParaRPr lang="en-US"/>
          </a:p>
        </c:txPr>
        <c:crossAx val="-2104279768"/>
        <c:crosses val="autoZero"/>
        <c:crossBetween val="between"/>
        <c:majorUnit val="0.1"/>
      </c:valAx>
      <c:spPr>
        <a:ln w="12700">
          <a:solidFill>
            <a:sysClr val="windowText" lastClr="000000"/>
          </a:solidFill>
        </a:ln>
      </c:spPr>
    </c:plotArea>
    <c:legend>
      <c:legendPos val="t"/>
      <c:layout>
        <c:manualLayout>
          <c:xMode val="edge"/>
          <c:yMode val="edge"/>
          <c:x val="9.00280821540664E-4"/>
          <c:y val="7.7084838117958299E-2"/>
          <c:w val="0.99560321568195598"/>
          <c:h val="0.199080579872525"/>
        </c:manualLayout>
      </c:layout>
      <c:overlay val="0"/>
      <c:txPr>
        <a:bodyPr/>
        <a:lstStyle/>
        <a:p>
          <a:pPr>
            <a:defRPr sz="2200" b="0" spc="-15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24424249600401"/>
          <c:y val="0.30185344234135603"/>
          <c:w val="0.69895047658516396"/>
          <c:h val="0.45529981829194399"/>
        </c:manualLayout>
      </c:layout>
      <c:barChart>
        <c:barDir val="col"/>
        <c:grouping val="stacked"/>
        <c:varyColors val="0"/>
        <c:ser>
          <c:idx val="0"/>
          <c:order val="0"/>
          <c:tx>
            <c:strRef>
              <c:f>browser!$C$8</c:f>
              <c:strCache>
                <c:ptCount val="1"/>
                <c:pt idx="0">
                  <c:v>Texture Tiling </c:v>
                </c:pt>
              </c:strCache>
            </c:strRef>
          </c:tx>
          <c:spPr>
            <a:solidFill>
              <a:srgbClr val="1F497D"/>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browser!$D$8:$I$8</c:f>
              <c:numCache>
                <c:formatCode>General</c:formatCode>
                <c:ptCount val="6"/>
                <c:pt idx="0">
                  <c:v>2551611423734.52</c:v>
                </c:pt>
                <c:pt idx="1">
                  <c:v>903728069139.29004</c:v>
                </c:pt>
                <c:pt idx="2">
                  <c:v>687788466859.19995</c:v>
                </c:pt>
                <c:pt idx="3">
                  <c:v>2521647969456</c:v>
                </c:pt>
                <c:pt idx="4">
                  <c:v>403463675112.96002</c:v>
                </c:pt>
                <c:pt idx="5">
                  <c:v>6051955126694.4004</c:v>
                </c:pt>
              </c:numCache>
            </c:numRef>
          </c:val>
          <c:extLst>
            <c:ext xmlns:c16="http://schemas.microsoft.com/office/drawing/2014/chart" uri="{C3380CC4-5D6E-409C-BE32-E72D297353CC}">
              <c16:uniqueId val="{00000000-0FB1-4037-BD8B-3B910760094D}"/>
            </c:ext>
          </c:extLst>
        </c:ser>
        <c:ser>
          <c:idx val="1"/>
          <c:order val="1"/>
          <c:tx>
            <c:strRef>
              <c:f>browser!$C$9</c:f>
              <c:strCache>
                <c:ptCount val="1"/>
                <c:pt idx="0">
                  <c:v>Color Blitting </c:v>
                </c:pt>
              </c:strCache>
            </c:strRef>
          </c:tx>
          <c:spPr>
            <a:solidFill>
              <a:srgbClr val="4A8861"/>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browser!$D$9:$I$9</c:f>
              <c:numCache>
                <c:formatCode>General</c:formatCode>
                <c:ptCount val="6"/>
                <c:pt idx="0">
                  <c:v>3025874069313.4399</c:v>
                </c:pt>
                <c:pt idx="1">
                  <c:v>531329645419</c:v>
                </c:pt>
                <c:pt idx="2">
                  <c:v>909145674584</c:v>
                </c:pt>
                <c:pt idx="3">
                  <c:v>982460247840</c:v>
                </c:pt>
                <c:pt idx="4">
                  <c:v>157193639654.39999</c:v>
                </c:pt>
                <c:pt idx="5">
                  <c:v>2357904594816</c:v>
                </c:pt>
              </c:numCache>
            </c:numRef>
          </c:val>
          <c:extLst>
            <c:ext xmlns:c16="http://schemas.microsoft.com/office/drawing/2014/chart" uri="{C3380CC4-5D6E-409C-BE32-E72D297353CC}">
              <c16:uniqueId val="{00000001-0FB1-4037-BD8B-3B910760094D}"/>
            </c:ext>
          </c:extLst>
        </c:ser>
        <c:ser>
          <c:idx val="2"/>
          <c:order val="2"/>
          <c:tx>
            <c:strRef>
              <c:f>browser!$C$10</c:f>
              <c:strCache>
                <c:ptCount val="1"/>
                <c:pt idx="0">
                  <c:v>Other</c:v>
                </c:pt>
              </c:strCache>
            </c:strRef>
          </c:tx>
          <c:spPr>
            <a:pattFill prst="wdDnDiag">
              <a:fgClr>
                <a:sysClr val="windowText" lastClr="000000">
                  <a:lumMod val="50000"/>
                  <a:lumOff val="50000"/>
                </a:sysClr>
              </a:fgClr>
              <a:bgClr>
                <a:srgbClr val="A5A5A5">
                  <a:lumMod val="40000"/>
                  <a:lumOff val="60000"/>
                </a:srgbClr>
              </a:bgClr>
            </a:pattFill>
            <a:ln>
              <a:solidFill>
                <a:srgbClr val="000000"/>
              </a:solidFill>
            </a:ln>
          </c:spPr>
          <c:invertIfNegative val="0"/>
          <c:dPt>
            <c:idx val="5"/>
            <c:invertIfNegative val="0"/>
            <c:bubble3D val="0"/>
            <c:spPr>
              <a:pattFill prst="wdDnDiag">
                <a:fgClr>
                  <a:sysClr val="window" lastClr="FFFFFF">
                    <a:lumMod val="50000"/>
                  </a:sysClr>
                </a:fgClr>
                <a:bgClr>
                  <a:sysClr val="window" lastClr="FFFFFF">
                    <a:lumMod val="85000"/>
                  </a:sysClr>
                </a:bgClr>
              </a:pattFill>
              <a:ln>
                <a:solidFill>
                  <a:srgbClr val="000000"/>
                </a:solidFill>
              </a:ln>
            </c:spPr>
            <c:extLst>
              <c:ext xmlns:c16="http://schemas.microsoft.com/office/drawing/2014/chart" uri="{C3380CC4-5D6E-409C-BE32-E72D297353CC}">
                <c16:uniqueId val="{00000003-0FB1-4037-BD8B-3B910760094D}"/>
              </c:ext>
            </c:extLst>
          </c:dPt>
          <c:cat>
            <c:strRef>
              <c:f>browser!$D$6:$I$6</c:f>
              <c:strCache>
                <c:ptCount val="6"/>
                <c:pt idx="0">
                  <c:v>CPU</c:v>
                </c:pt>
                <c:pt idx="1">
                  <c:v>L1</c:v>
                </c:pt>
                <c:pt idx="2">
                  <c:v>LLC</c:v>
                </c:pt>
                <c:pt idx="3">
                  <c:v>Inter-
connect</c:v>
                </c:pt>
                <c:pt idx="4">
                  <c:v>Mem
Ctrl</c:v>
                </c:pt>
                <c:pt idx="5">
                  <c:v>DRAM</c:v>
                </c:pt>
              </c:strCache>
            </c:strRef>
          </c:cat>
          <c:val>
            <c:numRef>
              <c:f>browser!$D$10:$I$10</c:f>
              <c:numCache>
                <c:formatCode>General</c:formatCode>
                <c:ptCount val="6"/>
                <c:pt idx="0">
                  <c:v>4221329498252.04</c:v>
                </c:pt>
                <c:pt idx="1">
                  <c:v>2566789825241.71</c:v>
                </c:pt>
                <c:pt idx="2">
                  <c:v>2355873139356.7998</c:v>
                </c:pt>
                <c:pt idx="3">
                  <c:v>3045626768304</c:v>
                </c:pt>
                <c:pt idx="4">
                  <c:v>487300282928.64001</c:v>
                </c:pt>
                <c:pt idx="5">
                  <c:v>7309504243929.5996</c:v>
                </c:pt>
              </c:numCache>
            </c:numRef>
          </c:val>
          <c:extLst>
            <c:ext xmlns:c16="http://schemas.microsoft.com/office/drawing/2014/chart" uri="{C3380CC4-5D6E-409C-BE32-E72D297353CC}">
              <c16:uniqueId val="{00000004-0FB1-4037-BD8B-3B910760094D}"/>
            </c:ext>
          </c:extLst>
        </c:ser>
        <c:dLbls>
          <c:showLegendKey val="0"/>
          <c:showVal val="0"/>
          <c:showCatName val="0"/>
          <c:showSerName val="0"/>
          <c:showPercent val="0"/>
          <c:showBubbleSize val="0"/>
        </c:dLbls>
        <c:gapWidth val="120"/>
        <c:overlap val="100"/>
        <c:axId val="-2094903784"/>
        <c:axId val="-2094900568"/>
      </c:barChart>
      <c:catAx>
        <c:axId val="-209490378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spc="-50" baseline="0"/>
            </a:pPr>
            <a:endParaRPr lang="en-US"/>
          </a:p>
        </c:txPr>
        <c:crossAx val="-2094900568"/>
        <c:crosses val="autoZero"/>
        <c:auto val="1"/>
        <c:lblAlgn val="ctr"/>
        <c:lblOffset val="0"/>
        <c:noMultiLvlLbl val="0"/>
      </c:catAx>
      <c:valAx>
        <c:axId val="-2094900568"/>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defRPr sz="2600" b="1"/>
                </a:pPr>
                <a:r>
                  <a:rPr lang="en-US" sz="2600" b="1" dirty="0"/>
                  <a:t>Total Energy </a:t>
                </a:r>
                <a:r>
                  <a:rPr lang="en-US" sz="2600" b="0" dirty="0"/>
                  <a:t>(</a:t>
                </a:r>
                <a:r>
                  <a:rPr lang="en-US" sz="2600" b="0" dirty="0" err="1"/>
                  <a:t>pJ</a:t>
                </a:r>
                <a:r>
                  <a:rPr lang="en-US" sz="2600" b="0" dirty="0"/>
                  <a:t>)</a:t>
                </a:r>
              </a:p>
            </c:rich>
          </c:tx>
          <c:layout>
            <c:manualLayout>
              <c:xMode val="edge"/>
              <c:yMode val="edge"/>
              <c:x val="3.00751879699248E-2"/>
              <c:y val="0.226954178604444"/>
            </c:manualLayout>
          </c:layout>
          <c:overlay val="0"/>
        </c:title>
        <c:numFmt formatCode="General" sourceLinked="1"/>
        <c:majorTickMark val="out"/>
        <c:minorTickMark val="none"/>
        <c:tickLblPos val="none"/>
        <c:spPr>
          <a:ln w="12700">
            <a:solidFill>
              <a:sysClr val="windowText" lastClr="000000"/>
            </a:solidFill>
          </a:ln>
        </c:spPr>
        <c:txPr>
          <a:bodyPr/>
          <a:lstStyle/>
          <a:p>
            <a:pPr>
              <a:defRPr sz="1600" b="0"/>
            </a:pPr>
            <a:endParaRPr lang="en-US"/>
          </a:p>
        </c:txPr>
        <c:crossAx val="-2094903784"/>
        <c:crosses val="autoZero"/>
        <c:crossBetween val="between"/>
        <c:majorUnit val="3000000000000"/>
      </c:valAx>
      <c:spPr>
        <a:ln w="12700">
          <a:solidFill>
            <a:sysClr val="windowText" lastClr="000000"/>
          </a:solidFill>
        </a:ln>
      </c:spPr>
    </c:plotArea>
    <c:legend>
      <c:legendPos val="t"/>
      <c:layout>
        <c:manualLayout>
          <c:xMode val="edge"/>
          <c:yMode val="edge"/>
          <c:x val="0.26696717186667501"/>
          <c:y val="0.180347348338327"/>
          <c:w val="0.70759990527499805"/>
          <c:h val="0.112467925775012"/>
        </c:manualLayout>
      </c:layout>
      <c:overlay val="0"/>
      <c:txPr>
        <a:bodyPr/>
        <a:lstStyle/>
        <a:p>
          <a:pPr>
            <a:defRPr sz="2200" b="0" spc="-10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292280041081801"/>
          <c:y val="0.29932244234595201"/>
          <c:w val="0.58509642816387097"/>
          <c:h val="0.458034858631995"/>
        </c:manualLayout>
      </c:layout>
      <c:barChart>
        <c:barDir val="col"/>
        <c:grouping val="stacked"/>
        <c:varyColors val="0"/>
        <c:ser>
          <c:idx val="0"/>
          <c:order val="0"/>
          <c:tx>
            <c:strRef>
              <c:f>'C:\Users\Saugata\AppData\Local\Temp\[PIM-Browser-estimated-energy-repair2.xlsx]Motivation'!$AH$59</c:f>
              <c:strCache>
                <c:ptCount val="1"/>
                <c:pt idx="0">
                  <c:v>Data Movement</c:v>
                </c:pt>
              </c:strCache>
            </c:strRef>
          </c:tx>
          <c:spPr>
            <a:pattFill prst="wdUpDiag">
              <a:fgClr>
                <a:srgbClr val="70AD47">
                  <a:lumMod val="20000"/>
                  <a:lumOff val="80000"/>
                </a:srgbClr>
              </a:fgClr>
              <a:bgClr>
                <a:srgbClr val="70AD47"/>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'C:\Users\Saugata\AppData\Local\Temp\[PIM-Browser-estimated-energy-repair2.xlsx]Motivation'!$AH$61:$AH$62</c:f>
              <c:numCache>
                <c:formatCode>General</c:formatCode>
                <c:ptCount val="2"/>
                <c:pt idx="0">
                  <c:v>0.25732768103481901</c:v>
                </c:pt>
                <c:pt idx="1">
                  <c:v>0.120233029373742</c:v>
                </c:pt>
              </c:numCache>
            </c:numRef>
          </c:val>
          <c:extLst>
            <c:ext xmlns:c16="http://schemas.microsoft.com/office/drawing/2014/chart" uri="{C3380CC4-5D6E-409C-BE32-E72D297353CC}">
              <c16:uniqueId val="{00000000-4843-4572-AC38-E9BB6DBA0D7C}"/>
            </c:ext>
          </c:extLst>
        </c:ser>
        <c:ser>
          <c:idx val="1"/>
          <c:order val="1"/>
          <c:tx>
            <c:strRef>
              <c:f>'C:\Users\Saugata\AppData\Local\Temp\[PIM-Browser-estimated-energy-repair2.xlsx]Motivation'!$AI$59</c:f>
              <c:strCache>
                <c:ptCount val="1"/>
                <c:pt idx="0">
                  <c:v>Compute</c:v>
                </c:pt>
              </c:strCache>
            </c:strRef>
          </c:tx>
          <c:spPr>
            <a:pattFill prst="wdDnDiag">
              <a:fgClr>
                <a:srgbClr val="ED7D31">
                  <a:lumMod val="75000"/>
                </a:srgbClr>
              </a:fgClr>
              <a:bgClr>
                <a:srgbClr val="ED7D31">
                  <a:lumMod val="40000"/>
                  <a:lumOff val="60000"/>
                </a:srgbClr>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'C:\Users\Saugata\AppData\Local\Temp\[PIM-Browser-estimated-energy-repair2.xlsx]Motivation'!$AI$61:$AI$62</c:f>
              <c:numCache>
                <c:formatCode>General</c:formatCode>
                <c:ptCount val="2"/>
                <c:pt idx="0">
                  <c:v>6.2127555934615698E-2</c:v>
                </c:pt>
                <c:pt idx="1">
                  <c:v>7.3675074011556499E-2</c:v>
                </c:pt>
              </c:numCache>
            </c:numRef>
          </c:val>
          <c:extLst>
            <c:ext xmlns:c16="http://schemas.microsoft.com/office/drawing/2014/chart" uri="{C3380CC4-5D6E-409C-BE32-E72D297353CC}">
              <c16:uniqueId val="{00000001-4843-4572-AC38-E9BB6DBA0D7C}"/>
            </c:ext>
          </c:extLst>
        </c:ser>
        <c:dLbls>
          <c:showLegendKey val="0"/>
          <c:showVal val="0"/>
          <c:showCatName val="0"/>
          <c:showSerName val="0"/>
          <c:showPercent val="0"/>
          <c:showBubbleSize val="0"/>
        </c:dLbls>
        <c:gapWidth val="130"/>
        <c:overlap val="100"/>
        <c:axId val="-2088964184"/>
        <c:axId val="-2088961256"/>
      </c:barChart>
      <c:catAx>
        <c:axId val="-208896418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a:pPr>
            <a:endParaRPr lang="en-US"/>
          </a:p>
        </c:txPr>
        <c:crossAx val="-2088961256"/>
        <c:crosses val="autoZero"/>
        <c:auto val="1"/>
        <c:lblAlgn val="ctr"/>
        <c:lblOffset val="0"/>
        <c:noMultiLvlLbl val="0"/>
      </c:catAx>
      <c:valAx>
        <c:axId val="-2088961256"/>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lnSpc>
                    <a:spcPts val="2200"/>
                  </a:lnSpc>
                  <a:defRPr sz="2600"/>
                </a:pPr>
                <a:r>
                  <a:rPr lang="en-US" sz="2600"/>
                  <a:t>Fraction of </a:t>
                </a:r>
                <a:br>
                  <a:rPr lang="en-US" sz="2600"/>
                </a:br>
                <a:r>
                  <a:rPr lang="en-US" sz="2600"/>
                  <a:t>Total</a:t>
                </a:r>
                <a:r>
                  <a:rPr lang="en-US" sz="2600" baseline="0"/>
                  <a:t> </a:t>
                </a:r>
                <a:r>
                  <a:rPr lang="en-US" sz="2600"/>
                  <a:t>Energy </a:t>
                </a:r>
              </a:p>
            </c:rich>
          </c:tx>
          <c:layout>
            <c:manualLayout>
              <c:xMode val="edge"/>
              <c:yMode val="edge"/>
              <c:x val="1.8289741754308701E-2"/>
              <c:y val="0.29641096736866401"/>
            </c:manualLayout>
          </c:layout>
          <c:overlay val="0"/>
        </c:title>
        <c:numFmt formatCode="0%" sourceLinked="0"/>
        <c:majorTickMark val="out"/>
        <c:minorTickMark val="none"/>
        <c:tickLblPos val="nextTo"/>
        <c:spPr>
          <a:ln w="12700">
            <a:solidFill>
              <a:sysClr val="windowText" lastClr="000000"/>
            </a:solidFill>
          </a:ln>
        </c:spPr>
        <c:txPr>
          <a:bodyPr/>
          <a:lstStyle/>
          <a:p>
            <a:pPr>
              <a:defRPr sz="2000" b="0"/>
            </a:pPr>
            <a:endParaRPr lang="en-US"/>
          </a:p>
        </c:txPr>
        <c:crossAx val="-2088964184"/>
        <c:crosses val="autoZero"/>
        <c:crossBetween val="between"/>
        <c:majorUnit val="0.1"/>
      </c:valAx>
      <c:spPr>
        <a:ln w="12700">
          <a:solidFill>
            <a:sysClr val="windowText" lastClr="000000"/>
          </a:solidFill>
        </a:ln>
      </c:spPr>
    </c:plotArea>
    <c:legend>
      <c:legendPos val="t"/>
      <c:layout>
        <c:manualLayout>
          <c:xMode val="edge"/>
          <c:yMode val="edge"/>
          <c:x val="9.00280821540664E-4"/>
          <c:y val="7.7084838117958299E-2"/>
          <c:w val="0.99560321568195598"/>
          <c:h val="0.199080579872525"/>
        </c:manualLayout>
      </c:layout>
      <c:overlay val="0"/>
      <c:txPr>
        <a:bodyPr/>
        <a:lstStyle/>
        <a:p>
          <a:pPr>
            <a:defRPr sz="2200" b="0" spc="-15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0.12406</cdr:x>
      <cdr:y>0.69942</cdr:y>
    </cdr:from>
    <cdr:to>
      <cdr:x>0.22489</cdr:x>
      <cdr:y>0.7882</cdr:y>
    </cdr:to>
    <cdr:sp macro="" textlink="">
      <cdr:nvSpPr>
        <cdr:cNvPr id="2" name="TextBox 1"/>
        <cdr:cNvSpPr txBox="1"/>
      </cdr:nvSpPr>
      <cdr:spPr>
        <a:xfrm xmlns:a="http://schemas.openxmlformats.org/drawingml/2006/main">
          <a:off x="838224" y="2667012"/>
          <a:ext cx="681248" cy="338534"/>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0</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0.61948</cdr:y>
    </cdr:from>
    <cdr:to>
      <cdr:x>0.22489</cdr:x>
      <cdr:y>0.70827</cdr:y>
    </cdr:to>
    <cdr:sp macro="" textlink="">
      <cdr:nvSpPr>
        <cdr:cNvPr id="3" name="TextBox 2"/>
        <cdr:cNvSpPr txBox="1"/>
      </cdr:nvSpPr>
      <cdr:spPr>
        <a:xfrm xmlns:a="http://schemas.openxmlformats.org/drawingml/2006/main">
          <a:off x="838224" y="2362187"/>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3</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0.53955</cdr:y>
    </cdr:from>
    <cdr:to>
      <cdr:x>0.22489</cdr:x>
      <cdr:y>0.62834</cdr:y>
    </cdr:to>
    <cdr:sp macro="" textlink="">
      <cdr:nvSpPr>
        <cdr:cNvPr id="4" name="TextBox 3"/>
        <cdr:cNvSpPr txBox="1"/>
      </cdr:nvSpPr>
      <cdr:spPr>
        <a:xfrm xmlns:a="http://schemas.openxmlformats.org/drawingml/2006/main">
          <a:off x="838224" y="2057400"/>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6</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0.4796</cdr:y>
    </cdr:from>
    <cdr:to>
      <cdr:x>0.22489</cdr:x>
      <cdr:y>0.56839</cdr:y>
    </cdr:to>
    <cdr:sp macro="" textlink="">
      <cdr:nvSpPr>
        <cdr:cNvPr id="5" name="TextBox 4"/>
        <cdr:cNvSpPr txBox="1"/>
      </cdr:nvSpPr>
      <cdr:spPr>
        <a:xfrm xmlns:a="http://schemas.openxmlformats.org/drawingml/2006/main">
          <a:off x="838224" y="1828800"/>
          <a:ext cx="681248"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9</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0.39967</cdr:y>
    </cdr:from>
    <cdr:to>
      <cdr:x>0.22298</cdr:x>
      <cdr:y>0.48845</cdr:y>
    </cdr:to>
    <cdr:sp macro="" textlink="">
      <cdr:nvSpPr>
        <cdr:cNvPr id="6" name="TextBox 5"/>
        <cdr:cNvSpPr txBox="1"/>
      </cdr:nvSpPr>
      <cdr:spPr>
        <a:xfrm xmlns:a="http://schemas.openxmlformats.org/drawingml/2006/main">
          <a:off x="685800" y="1524013"/>
          <a:ext cx="820767" cy="338533"/>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12</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0.31973</cdr:y>
    </cdr:from>
    <cdr:to>
      <cdr:x>0.22298</cdr:x>
      <cdr:y>0.40852</cdr:y>
    </cdr:to>
    <cdr:sp macro="" textlink="">
      <cdr:nvSpPr>
        <cdr:cNvPr id="7" name="TextBox 6"/>
        <cdr:cNvSpPr txBox="1"/>
      </cdr:nvSpPr>
      <cdr:spPr>
        <a:xfrm xmlns:a="http://schemas.openxmlformats.org/drawingml/2006/main">
          <a:off x="685800" y="1219187"/>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15</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0.2398</cdr:y>
    </cdr:from>
    <cdr:to>
      <cdr:x>0.22298</cdr:x>
      <cdr:y>0.32859</cdr:y>
    </cdr:to>
    <cdr:sp macro="" textlink="">
      <cdr:nvSpPr>
        <cdr:cNvPr id="8" name="TextBox 7"/>
        <cdr:cNvSpPr txBox="1"/>
      </cdr:nvSpPr>
      <cdr:spPr>
        <a:xfrm xmlns:a="http://schemas.openxmlformats.org/drawingml/2006/main">
          <a:off x="685800" y="914400"/>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18</a:t>
          </a:r>
          <a:r>
            <a:rPr lang="en-US" sz="2200" baseline="15000" dirty="0"/>
            <a:t>×</a:t>
          </a:r>
          <a:r>
            <a:rPr lang="en-US" sz="2200" spc="-50" dirty="0"/>
            <a:t>10</a:t>
          </a:r>
          <a:r>
            <a:rPr lang="en-US" sz="2200" spc="-50" baseline="30000" dirty="0"/>
            <a:t>12</a:t>
          </a:r>
          <a:endParaRPr lang="en-US" sz="2200" spc="-50" dirty="0"/>
        </a:p>
      </cdr:txBody>
    </cdr:sp>
  </cdr:relSizeAnchor>
</c:userShapes>
</file>

<file path=ppt/drawings/drawing2.xml><?xml version="1.0" encoding="utf-8"?>
<c:userShapes xmlns:c="http://schemas.openxmlformats.org/drawingml/2006/chart">
  <cdr:relSizeAnchor xmlns:cdr="http://schemas.openxmlformats.org/drawingml/2006/chartDrawing">
    <cdr:from>
      <cdr:x>0.12406</cdr:x>
      <cdr:y>0.69942</cdr:y>
    </cdr:from>
    <cdr:to>
      <cdr:x>0.22489</cdr:x>
      <cdr:y>0.7882</cdr:y>
    </cdr:to>
    <cdr:sp macro="" textlink="">
      <cdr:nvSpPr>
        <cdr:cNvPr id="2" name="TextBox 1"/>
        <cdr:cNvSpPr txBox="1"/>
      </cdr:nvSpPr>
      <cdr:spPr>
        <a:xfrm xmlns:a="http://schemas.openxmlformats.org/drawingml/2006/main">
          <a:off x="838224" y="2667012"/>
          <a:ext cx="681248" cy="338534"/>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0</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0.61948</cdr:y>
    </cdr:from>
    <cdr:to>
      <cdr:x>0.22489</cdr:x>
      <cdr:y>0.70827</cdr:y>
    </cdr:to>
    <cdr:sp macro="" textlink="">
      <cdr:nvSpPr>
        <cdr:cNvPr id="3" name="TextBox 2"/>
        <cdr:cNvSpPr txBox="1"/>
      </cdr:nvSpPr>
      <cdr:spPr>
        <a:xfrm xmlns:a="http://schemas.openxmlformats.org/drawingml/2006/main">
          <a:off x="838224" y="2362187"/>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3</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0.53955</cdr:y>
    </cdr:from>
    <cdr:to>
      <cdr:x>0.22489</cdr:x>
      <cdr:y>0.62834</cdr:y>
    </cdr:to>
    <cdr:sp macro="" textlink="">
      <cdr:nvSpPr>
        <cdr:cNvPr id="4" name="TextBox 3"/>
        <cdr:cNvSpPr txBox="1"/>
      </cdr:nvSpPr>
      <cdr:spPr>
        <a:xfrm xmlns:a="http://schemas.openxmlformats.org/drawingml/2006/main">
          <a:off x="838224" y="2057400"/>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6</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0.4796</cdr:y>
    </cdr:from>
    <cdr:to>
      <cdr:x>0.22489</cdr:x>
      <cdr:y>0.56839</cdr:y>
    </cdr:to>
    <cdr:sp macro="" textlink="">
      <cdr:nvSpPr>
        <cdr:cNvPr id="5" name="TextBox 4"/>
        <cdr:cNvSpPr txBox="1"/>
      </cdr:nvSpPr>
      <cdr:spPr>
        <a:xfrm xmlns:a="http://schemas.openxmlformats.org/drawingml/2006/main">
          <a:off x="838224" y="1828800"/>
          <a:ext cx="681248"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9</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0.39967</cdr:y>
    </cdr:from>
    <cdr:to>
      <cdr:x>0.22298</cdr:x>
      <cdr:y>0.48845</cdr:y>
    </cdr:to>
    <cdr:sp macro="" textlink="">
      <cdr:nvSpPr>
        <cdr:cNvPr id="6" name="TextBox 5"/>
        <cdr:cNvSpPr txBox="1"/>
      </cdr:nvSpPr>
      <cdr:spPr>
        <a:xfrm xmlns:a="http://schemas.openxmlformats.org/drawingml/2006/main">
          <a:off x="685800" y="1524013"/>
          <a:ext cx="820767" cy="338533"/>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12</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0.31973</cdr:y>
    </cdr:from>
    <cdr:to>
      <cdr:x>0.22298</cdr:x>
      <cdr:y>0.40852</cdr:y>
    </cdr:to>
    <cdr:sp macro="" textlink="">
      <cdr:nvSpPr>
        <cdr:cNvPr id="7" name="TextBox 6"/>
        <cdr:cNvSpPr txBox="1"/>
      </cdr:nvSpPr>
      <cdr:spPr>
        <a:xfrm xmlns:a="http://schemas.openxmlformats.org/drawingml/2006/main">
          <a:off x="685800" y="1219187"/>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15</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0.2398</cdr:y>
    </cdr:from>
    <cdr:to>
      <cdr:x>0.22298</cdr:x>
      <cdr:y>0.32859</cdr:y>
    </cdr:to>
    <cdr:sp macro="" textlink="">
      <cdr:nvSpPr>
        <cdr:cNvPr id="8" name="TextBox 7"/>
        <cdr:cNvSpPr txBox="1"/>
      </cdr:nvSpPr>
      <cdr:spPr>
        <a:xfrm xmlns:a="http://schemas.openxmlformats.org/drawingml/2006/main">
          <a:off x="685800" y="914400"/>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18</a:t>
          </a:r>
          <a:r>
            <a:rPr lang="en-US" sz="2200" baseline="15000" dirty="0"/>
            <a:t>×</a:t>
          </a:r>
          <a:r>
            <a:rPr lang="en-US" sz="2200" spc="-50" dirty="0"/>
            <a:t>10</a:t>
          </a:r>
          <a:r>
            <a:rPr lang="en-US" sz="2200" spc="-50" baseline="30000" dirty="0"/>
            <a:t>12</a:t>
          </a:r>
          <a:endParaRPr lang="en-US" sz="2200" spc="-5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5/11/19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5/11/19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037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82284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51628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9199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3218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167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4992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5844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969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60409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477089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230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3191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5647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357188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380925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2970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4812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2138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3552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155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9584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679434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0731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5934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0115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9948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a:t>
            </a:r>
            <a:r>
              <a:rPr lang="en-US" baseline="0" dirty="0"/>
              <a:t>, my name is </a:t>
            </a:r>
            <a:r>
              <a:rPr lang="en-US" baseline="0" dirty="0" err="1"/>
              <a:t>Jeremie</a:t>
            </a:r>
            <a:r>
              <a:rPr lang="en-US" baseline="0" dirty="0"/>
              <a:t> Kim and I will be presenting Genome Read In-Memory Filter which will also be referred to as GRIM-Filter for short.</a:t>
            </a:r>
          </a:p>
          <a:p>
            <a:r>
              <a:rPr lang="en-US" b="1" i="1" u="sng" baseline="0"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2969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216</a:t>
            </a:fld>
            <a:endParaRPr lang="en-US">
              <a:solidFill>
                <a:prstClr val="black"/>
              </a:solidFill>
            </a:endParaRPr>
          </a:p>
        </p:txBody>
      </p:sp>
    </p:spTree>
    <p:extLst>
      <p:ext uri="{BB962C8B-B14F-4D97-AF65-F5344CB8AC3E}">
        <p14:creationId xmlns:p14="http://schemas.microsoft.com/office/powerpoint/2010/main" val="120255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06537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731982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3184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1703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2885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0091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61070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41923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our</a:t>
            </a:r>
            <a:r>
              <a:rPr lang="en-US" baseline="0" dirty="0"/>
              <a:t> analysis, lets talk about </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6578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33740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Feedback: no </a:t>
            </a:r>
            <a:r>
              <a:rPr lang="en-US" dirty="0" err="1"/>
              <a:t>wifi</a:t>
            </a:r>
            <a:r>
              <a:rPr lang="en-US" dirty="0"/>
              <a:t> mention </a:t>
            </a:r>
          </a:p>
          <a:p>
            <a:endParaRPr lang="en-US" dirty="0"/>
          </a:p>
          <a:p>
            <a:r>
              <a:rPr lang="en-US" dirty="0"/>
              <a:t>We did our workload characterization</a:t>
            </a:r>
            <a:r>
              <a:rPr lang="en-US" baseline="0" dirty="0"/>
              <a:t> on a </a:t>
            </a:r>
            <a:r>
              <a:rPr lang="en-US" baseline="0" dirty="0" err="1"/>
              <a:t>Chromebook</a:t>
            </a:r>
            <a:r>
              <a:rPr lang="en-US" baseline="0" dirty="0"/>
              <a:t> with an Intel </a:t>
            </a:r>
            <a:r>
              <a:rPr lang="en-US" baseline="0" dirty="0" err="1"/>
              <a:t>SoC.</a:t>
            </a:r>
            <a:r>
              <a:rPr lang="en-US" baseline="0" dirty="0"/>
              <a:t> We use performance counter within </a:t>
            </a:r>
            <a:r>
              <a:rPr lang="en-US" baseline="0" dirty="0" err="1"/>
              <a:t>Soc</a:t>
            </a:r>
            <a:r>
              <a:rPr lang="en-US" baseline="0" dirty="0"/>
              <a:t> to do our analysis.</a:t>
            </a:r>
          </a:p>
          <a:p>
            <a:endParaRPr lang="en-US" baseline="0" dirty="0"/>
          </a:p>
          <a:p>
            <a:r>
              <a:rPr lang="en-US" baseline="0" dirty="0"/>
              <a:t>We model energy as sum of the energy consumption that take place in CPU, caches, </a:t>
            </a:r>
            <a:r>
              <a:rPr lang="en-US" baseline="0" dirty="0" err="1"/>
              <a:t>interconnet</a:t>
            </a:r>
            <a:r>
              <a:rPr lang="en-US" baseline="0" dirty="0"/>
              <a:t> and DRAM. We turn off the </a:t>
            </a:r>
            <a:r>
              <a:rPr lang="en-US" baseline="0" dirty="0" err="1"/>
              <a:t>wifi</a:t>
            </a:r>
            <a:r>
              <a:rPr lang="en-US" baseline="0" dirty="0"/>
              <a:t> and </a:t>
            </a:r>
            <a:r>
              <a:rPr lang="en-US" sz="1200" kern="1200" dirty="0">
                <a:solidFill>
                  <a:schemeClr val="tx1"/>
                </a:solidFill>
                <a:latin typeface="+mn-lt"/>
                <a:ea typeface="+mn-ea"/>
                <a:cs typeface="+mn-cs"/>
              </a:rPr>
              <a:t>use the lowest brightness for the display to ensure that the majority of the total energy is spent on the </a:t>
            </a:r>
            <a:r>
              <a:rPr lang="en-US" sz="1200" kern="1200" dirty="0" err="1">
                <a:solidFill>
                  <a:schemeClr val="tx1"/>
                </a:solidFill>
                <a:latin typeface="+mn-lt"/>
                <a:ea typeface="+mn-ea"/>
                <a:cs typeface="+mn-cs"/>
              </a:rPr>
              <a:t>SoC</a:t>
            </a:r>
            <a:r>
              <a:rPr lang="en-US" sz="1200" kern="1200" dirty="0">
                <a:solidFill>
                  <a:schemeClr val="tx1"/>
                </a:solidFill>
                <a:latin typeface="+mn-lt"/>
                <a:ea typeface="+mn-ea"/>
                <a:cs typeface="+mn-cs"/>
              </a:rPr>
              <a:t> and the memory system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41275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During our analysis, for</a:t>
            </a:r>
            <a:r>
              <a:rPr lang="en-US" sz="1200" kern="1200" baseline="0" dirty="0">
                <a:solidFill>
                  <a:schemeClr val="tx1"/>
                </a:solidFill>
                <a:latin typeface="+mn-lt"/>
                <a:ea typeface="+mn-ea"/>
                <a:cs typeface="+mn-cs"/>
              </a:rPr>
              <a:t> each workload, once we identify </a:t>
            </a:r>
            <a:r>
              <a:rPr lang="en-US" sz="1200" kern="1200" dirty="0">
                <a:solidFill>
                  <a:schemeClr val="tx1"/>
                </a:solidFill>
                <a:latin typeface="+mn-lt"/>
                <a:ea typeface="+mn-ea"/>
                <a:cs typeface="+mn-cs"/>
              </a:rPr>
              <a:t>a PIM target, we consider</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two types of PIM logic implementation: (1) a general-purpose PIM core; and (2) a fixed-function PIM accelerator, </a:t>
            </a:r>
            <a:br>
              <a:rPr lang="en-US" sz="1200" kern="1200" baseline="0" dirty="0">
                <a:solidFill>
                  <a:schemeClr val="tx1"/>
                </a:solidFill>
                <a:latin typeface="+mn-lt"/>
                <a:ea typeface="+mn-ea"/>
                <a:cs typeface="+mn-cs"/>
              </a:rPr>
            </a:br>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For the PIM core, we design a small general</a:t>
            </a:r>
            <a:r>
              <a:rPr lang="en-US" sz="1200" kern="1200" baseline="0" dirty="0">
                <a:solidFill>
                  <a:schemeClr val="tx1"/>
                </a:solidFill>
                <a:latin typeface="+mn-lt"/>
                <a:ea typeface="+mn-ea"/>
                <a:cs typeface="+mn-cs"/>
              </a:rPr>
              <a:t> purpose core based on the </a:t>
            </a:r>
            <a:r>
              <a:rPr lang="en-US" sz="1200" kern="1200" baseline="0" dirty="0" err="1">
                <a:solidFill>
                  <a:schemeClr val="tx1"/>
                </a:solidFill>
                <a:latin typeface="+mn-lt"/>
                <a:ea typeface="+mn-ea"/>
                <a:cs typeface="+mn-cs"/>
              </a:rPr>
              <a:t>charateristic</a:t>
            </a:r>
            <a:r>
              <a:rPr lang="en-US" sz="1200" kern="1200" baseline="0" dirty="0">
                <a:solidFill>
                  <a:schemeClr val="tx1"/>
                </a:solidFill>
                <a:latin typeface="+mn-lt"/>
                <a:ea typeface="+mn-ea"/>
                <a:cs typeface="+mn-cs"/>
              </a:rPr>
              <a:t> of PIM candidate we find across the workloads. It’s simple embedded core that doesn’t have any </a:t>
            </a:r>
            <a:r>
              <a:rPr lang="en-US" sz="1200" kern="1200" baseline="0" dirty="0" err="1">
                <a:solidFill>
                  <a:schemeClr val="tx1"/>
                </a:solidFill>
                <a:latin typeface="+mn-lt"/>
                <a:ea typeface="+mn-ea"/>
                <a:cs typeface="+mn-cs"/>
              </a:rPr>
              <a:t>aggressi</a:t>
            </a:r>
            <a:r>
              <a:rPr lang="en-US" sz="1200" kern="1200" baseline="0" dirty="0">
                <a:solidFill>
                  <a:schemeClr val="tx1"/>
                </a:solidFill>
                <a:latin typeface="+mn-lt"/>
                <a:ea typeface="+mn-ea"/>
                <a:cs typeface="+mn-cs"/>
              </a:rPr>
              <a:t> ILP techniques, and it includes a SIMD unit to benefit from parallelism. For the PIM accelerator, we design a fixed function logic that has an in memory logic unit for each candidates we find. To benefit from </a:t>
            </a:r>
            <a:r>
              <a:rPr lang="en-US" sz="1200" kern="1200" baseline="0" dirty="0" err="1">
                <a:solidFill>
                  <a:schemeClr val="tx1"/>
                </a:solidFill>
                <a:latin typeface="+mn-lt"/>
                <a:ea typeface="+mn-ea"/>
                <a:cs typeface="+mn-cs"/>
              </a:rPr>
              <a:t>paralalliesm</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eacch</a:t>
            </a:r>
            <a:r>
              <a:rPr lang="en-US" sz="1200" kern="1200" baseline="0" dirty="0">
                <a:solidFill>
                  <a:schemeClr val="tx1"/>
                </a:solidFill>
                <a:latin typeface="+mn-lt"/>
                <a:ea typeface="+mn-ea"/>
                <a:cs typeface="+mn-cs"/>
              </a:rPr>
              <a:t> PIM accelerator has multiple. ..</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that can run any of the PIM candidates</a:t>
            </a:r>
            <a:r>
              <a:rPr lang="en-US" sz="1200" kern="1200" baseline="0" dirty="0">
                <a:solidFill>
                  <a:schemeClr val="tx1"/>
                </a:solidFill>
                <a:latin typeface="+mn-lt"/>
                <a:ea typeface="+mn-ea"/>
                <a:cs typeface="+mn-cs"/>
              </a:rPr>
              <a:t> we find. </a:t>
            </a:r>
            <a:r>
              <a:rPr lang="en-US" sz="1200" kern="1200" baseline="0" dirty="0" err="1">
                <a:solidFill>
                  <a:schemeClr val="tx1"/>
                </a:solidFill>
                <a:latin typeface="+mn-lt"/>
                <a:ea typeface="+mn-ea"/>
                <a:cs typeface="+mn-cs"/>
              </a:rPr>
              <a:t>Majortiy</a:t>
            </a:r>
            <a:r>
              <a:rPr lang="en-US" sz="1200" kern="1200" baseline="0" dirty="0">
                <a:solidFill>
                  <a:schemeClr val="tx1"/>
                </a:solidFill>
                <a:latin typeface="+mn-lt"/>
                <a:ea typeface="+mn-ea"/>
                <a:cs typeface="+mn-cs"/>
              </a:rPr>
              <a:t> of the candidates we find are data </a:t>
            </a:r>
            <a:r>
              <a:rPr lang="en-US" sz="1200" kern="1200" baseline="0" dirty="0" err="1">
                <a:solidFill>
                  <a:schemeClr val="tx1"/>
                </a:solidFill>
                <a:latin typeface="+mn-lt"/>
                <a:ea typeface="+mn-ea"/>
                <a:cs typeface="+mn-cs"/>
              </a:rPr>
              <a:t>instensive</a:t>
            </a:r>
            <a:r>
              <a:rPr lang="en-US" sz="1200" kern="1200" baseline="0" dirty="0">
                <a:solidFill>
                  <a:schemeClr val="tx1"/>
                </a:solidFill>
                <a:latin typeface="+mn-lt"/>
                <a:ea typeface="+mn-ea"/>
                <a:cs typeface="+mn-cs"/>
              </a:rPr>
              <a:t> and performs simple operations, as a result, our PIM core</a:t>
            </a:r>
            <a:r>
              <a:rPr lang="en-US" sz="1200" kern="1200" dirty="0">
                <a:solidFill>
                  <a:schemeClr val="tx1"/>
                </a:solidFill>
                <a:latin typeface="+mn-lt"/>
                <a:ea typeface="+mn-ea"/>
                <a:cs typeface="+mn-cs"/>
              </a:rPr>
              <a:t> doesn’t have any aggressive</a:t>
            </a:r>
            <a:r>
              <a:rPr lang="en-US" sz="1200" kern="1200" baseline="0" dirty="0">
                <a:solidFill>
                  <a:schemeClr val="tx1"/>
                </a:solidFill>
                <a:latin typeface="+mn-lt"/>
                <a:ea typeface="+mn-ea"/>
                <a:cs typeface="+mn-cs"/>
              </a:rPr>
              <a:t> high performance/ILP techniques. It also has a SIMD unit as all of candidates we find benefit from parallelism.</a:t>
            </a:r>
          </a:p>
          <a:p>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For the PIM accelerator, </a:t>
            </a:r>
            <a:r>
              <a:rPr lang="en-US" sz="1200" kern="1200" dirty="0">
                <a:solidFill>
                  <a:schemeClr val="tx1"/>
                </a:solidFill>
                <a:latin typeface="+mn-lt"/>
                <a:ea typeface="+mn-ea"/>
                <a:cs typeface="+mn-cs"/>
              </a:rPr>
              <a:t>for each of our PIM targets, we first design a customized in-memory logic unit, To benefit</a:t>
            </a:r>
            <a:r>
              <a:rPr lang="en-US" sz="1200" kern="1200" baseline="0" dirty="0">
                <a:solidFill>
                  <a:schemeClr val="tx1"/>
                </a:solidFill>
                <a:latin typeface="+mn-lt"/>
                <a:ea typeface="+mn-ea"/>
                <a:cs typeface="+mn-cs"/>
              </a:rPr>
              <a:t> from parallelism</a:t>
            </a:r>
            <a:r>
              <a:rPr lang="en-US" sz="1200" kern="1200" dirty="0">
                <a:solidFill>
                  <a:schemeClr val="tx1"/>
                </a:solidFill>
                <a:latin typeface="+mn-lt"/>
                <a:ea typeface="+mn-ea"/>
                <a:cs typeface="+mn-cs"/>
              </a:rPr>
              <a:t>, each</a:t>
            </a:r>
            <a:r>
              <a:rPr lang="en-US" sz="1200" kern="1200" baseline="0" dirty="0">
                <a:solidFill>
                  <a:schemeClr val="tx1"/>
                </a:solidFill>
                <a:latin typeface="+mn-lt"/>
                <a:ea typeface="+mn-ea"/>
                <a:cs typeface="+mn-cs"/>
              </a:rPr>
              <a:t> PIM </a:t>
            </a:r>
            <a:r>
              <a:rPr lang="en-US" sz="1200" kern="1200" baseline="0" dirty="0" err="1">
                <a:solidFill>
                  <a:schemeClr val="tx1"/>
                </a:solidFill>
                <a:latin typeface="+mn-lt"/>
                <a:ea typeface="+mn-ea"/>
                <a:cs typeface="+mn-cs"/>
              </a:rPr>
              <a:t>acceleartor</a:t>
            </a:r>
            <a:r>
              <a:rPr lang="en-US" sz="1200" kern="1200" baseline="0" dirty="0">
                <a:solidFill>
                  <a:schemeClr val="tx1"/>
                </a:solidFill>
                <a:latin typeface="+mn-lt"/>
                <a:ea typeface="+mn-ea"/>
                <a:cs typeface="+mn-cs"/>
              </a:rPr>
              <a:t> has </a:t>
            </a:r>
            <a:r>
              <a:rPr lang="en-US" sz="1200" kern="1200" dirty="0">
                <a:solidFill>
                  <a:schemeClr val="tx1"/>
                </a:solidFill>
                <a:latin typeface="+mn-lt"/>
                <a:ea typeface="+mn-ea"/>
                <a:cs typeface="+mn-cs"/>
              </a:rPr>
              <a:t>multiple copies of the in-memory logic unit,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8468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 </a:t>
            </a:r>
            <a:r>
              <a:rPr lang="en-US" dirty="0" err="1"/>
              <a:t>gonna</a:t>
            </a:r>
            <a:r>
              <a:rPr lang="en-US" baseline="0" dirty="0"/>
              <a:t> talk about our workload analysis. I will focus on chrome browser for the most of this talk.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25197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6198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307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70152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Feedback:</a:t>
            </a:r>
            <a:r>
              <a:rPr lang="en-US" sz="1200" kern="1200" baseline="0" dirty="0">
                <a:solidFill>
                  <a:schemeClr val="tx1"/>
                </a:solidFill>
                <a:latin typeface="+mn-lt"/>
                <a:ea typeface="+mn-ea"/>
                <a:cs typeface="+mn-cs"/>
              </a:rPr>
              <a:t> the first major part just download the source files and parse them. </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 just</a:t>
            </a:r>
            <a:r>
              <a:rPr lang="en-US" sz="1200" kern="1200" baseline="0" dirty="0">
                <a:solidFill>
                  <a:schemeClr val="tx1"/>
                </a:solidFill>
                <a:latin typeface="+mn-lt"/>
                <a:ea typeface="+mn-ea"/>
                <a:cs typeface="+mn-cs"/>
              </a:rPr>
              <a:t> want to give you a brief high-level overview of how chrome renders a webpage. First the browser downloads the HTML and CSS, it starts parsing them to extract the content of the webpage. Then, based on those, at the next two stages, the browser calculate the visual rep and position of each object at the page. So at the end of layout stage, for each object, it knows the visual elements and the location of each object that needs to be drawn.. Then it goes to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which is basically the process of </a:t>
            </a:r>
            <a:r>
              <a:rPr lang="en-US" sz="1200" kern="1200" baseline="0" dirty="0" err="1">
                <a:solidFill>
                  <a:schemeClr val="tx1"/>
                </a:solidFill>
                <a:latin typeface="+mn-lt"/>
                <a:ea typeface="+mn-ea"/>
                <a:cs typeface="+mn-cs"/>
              </a:rPr>
              <a:t>painiting</a:t>
            </a:r>
            <a:r>
              <a:rPr lang="en-US" sz="1200" kern="1200" baseline="0" dirty="0">
                <a:solidFill>
                  <a:schemeClr val="tx1"/>
                </a:solidFill>
                <a:latin typeface="+mn-lt"/>
                <a:ea typeface="+mn-ea"/>
                <a:cs typeface="+mn-cs"/>
              </a:rPr>
              <a:t> those object and generating the bitmaps. And at the final stages, compositing gets those bitmaps and composite them to </a:t>
            </a:r>
            <a:r>
              <a:rPr lang="en-US" sz="1200" kern="1200" baseline="0" dirty="0" err="1">
                <a:solidFill>
                  <a:schemeClr val="tx1"/>
                </a:solidFill>
                <a:latin typeface="+mn-lt"/>
                <a:ea typeface="+mn-ea"/>
                <a:cs typeface="+mn-cs"/>
              </a:rPr>
              <a:t>gether</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gerenate</a:t>
            </a:r>
            <a:r>
              <a:rPr lang="en-US" sz="1200" kern="1200" baseline="0" dirty="0">
                <a:solidFill>
                  <a:schemeClr val="tx1"/>
                </a:solidFill>
                <a:latin typeface="+mn-lt"/>
                <a:ea typeface="+mn-ea"/>
                <a:cs typeface="+mn-cs"/>
              </a:rPr>
              <a:t> the final screen.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 and calculate the visual </a:t>
            </a:r>
            <a:r>
              <a:rPr lang="en-US" sz="1200" kern="1200" baseline="0" dirty="0" err="1">
                <a:solidFill>
                  <a:schemeClr val="tx1"/>
                </a:solidFill>
                <a:latin typeface="+mn-lt"/>
                <a:ea typeface="+mn-ea"/>
                <a:cs typeface="+mn-cs"/>
              </a:rPr>
              <a:t>represenation</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postiion</a:t>
            </a:r>
            <a:r>
              <a:rPr lang="en-US" sz="1200" kern="1200" baseline="0" dirty="0">
                <a:solidFill>
                  <a:schemeClr val="tx1"/>
                </a:solidFill>
                <a:latin typeface="+mn-lt"/>
                <a:ea typeface="+mn-ea"/>
                <a:cs typeface="+mn-cs"/>
              </a:rPr>
              <a:t> of each object in the page. At the end of the layout section,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Everything starts with downloading the HTML and CSS.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The chrome’s rendering engine, starts by parsing HTML files and store the </a:t>
            </a:r>
            <a:r>
              <a:rPr lang="en-US" sz="1200" kern="1200" dirty="0">
                <a:solidFill>
                  <a:schemeClr val="tx1"/>
                </a:solidFill>
                <a:latin typeface="+mn-lt"/>
                <a:ea typeface="+mn-ea"/>
                <a:cs typeface="+mn-cs"/>
              </a:rPr>
              <a:t>the contents of a web page a tree of </a:t>
            </a:r>
            <a:r>
              <a:rPr lang="en-US" sz="1200" i="1" kern="1200" dirty="0">
                <a:solidFill>
                  <a:schemeClr val="tx1"/>
                </a:solidFill>
                <a:latin typeface="+mn-lt"/>
                <a:ea typeface="+mn-ea"/>
                <a:cs typeface="+mn-cs"/>
              </a:rPr>
              <a:t>Node</a:t>
            </a:r>
            <a:r>
              <a:rPr lang="en-US" sz="1200" i="0" kern="1200" dirty="0">
                <a:solidFill>
                  <a:schemeClr val="tx1"/>
                </a:solidFill>
                <a:latin typeface="+mn-lt"/>
                <a:ea typeface="+mn-ea"/>
                <a:cs typeface="+mn-cs"/>
              </a:rPr>
              <a:t> objects called the DOM tree. It also extracts style</a:t>
            </a:r>
            <a:r>
              <a:rPr lang="en-US" sz="1200" i="0" kern="1200" baseline="0" dirty="0">
                <a:solidFill>
                  <a:schemeClr val="tx1"/>
                </a:solidFill>
                <a:latin typeface="+mn-lt"/>
                <a:ea typeface="+mn-ea"/>
                <a:cs typeface="+mn-cs"/>
              </a:rPr>
              <a:t> rules by parsing the CSS files. DOM tree and style rules together allows them to creates the render tree. </a:t>
            </a:r>
            <a:r>
              <a:rPr lang="en-US" sz="1200" kern="1200" dirty="0">
                <a:solidFill>
                  <a:schemeClr val="tx1"/>
                </a:solidFill>
                <a:latin typeface="+mn-lt"/>
                <a:ea typeface="+mn-ea"/>
                <a:cs typeface="+mn-cs"/>
              </a:rPr>
              <a:t>The browser combines the DOM and style rules and generates "render tree,”. This tree is the visual representation of the document. The purpose of this tree is to enable painting the contents in their correct order. Up to this point we've calculated which nodes should be visible and their computed styles, but we have not calculated their exact position and size within the viewport of the device---that's the "layout" stage.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Layout computes the exact position and size of each object.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Finally, now that we know which nodes are visible, and their computed styles and geometry, we can pass this information to the final stage, which converts each node in the render tree to actual pixels on the screen. This step is often referred to as "painting" or "rasterizing.” Painting is the process of filling in pixels into bitmaps. It involves drawing out text, colors, images, borders, and shadows, essentially every visual part of the elements. Finally, The rasterized bitmap (also known as a texture) is then sent to the GPU through a process called texture upload, after which the GPU performs compositing.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DOM: the contents of a web page are internally stored as a tree of </a:t>
            </a:r>
            <a:r>
              <a:rPr lang="en-US" sz="1200" i="1" kern="1200" dirty="0">
                <a:solidFill>
                  <a:schemeClr val="tx1"/>
                </a:solidFill>
                <a:latin typeface="+mn-lt"/>
                <a:ea typeface="+mn-ea"/>
                <a:cs typeface="+mn-cs"/>
              </a:rPr>
              <a:t>Node</a:t>
            </a:r>
            <a:r>
              <a:rPr lang="en-US" sz="1200" i="0" kern="1200" dirty="0">
                <a:solidFill>
                  <a:schemeClr val="tx1"/>
                </a:solidFill>
                <a:latin typeface="+mn-lt"/>
                <a:ea typeface="+mn-ea"/>
                <a:cs typeface="+mn-cs"/>
              </a:rPr>
              <a:t> objects called the DOM tree.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DOM:</a:t>
            </a:r>
            <a:r>
              <a:rPr lang="en-US" sz="1200" i="0" kern="1200" baseline="0" dirty="0">
                <a:solidFill>
                  <a:schemeClr val="tx1"/>
                </a:solidFill>
                <a:latin typeface="+mn-lt"/>
                <a:ea typeface="+mn-ea"/>
                <a:cs typeface="+mn-cs"/>
              </a:rPr>
              <a:t> content of the webpage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latin typeface="+mn-lt"/>
                <a:ea typeface="+mn-ea"/>
                <a:cs typeface="+mn-cs"/>
              </a:rPr>
              <a:t>Style rules: describe the style that need to be applies to the document</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Render Tree: </a:t>
            </a:r>
            <a:r>
              <a:rPr lang="en-US" sz="1200" kern="1200" dirty="0">
                <a:solidFill>
                  <a:schemeClr val="tx1"/>
                </a:solidFill>
                <a:latin typeface="+mn-lt"/>
                <a:ea typeface="+mn-ea"/>
                <a:cs typeface="+mn-cs"/>
              </a:rPr>
              <a:t>This tree is of visual elements in the order in which they will be displayed. It is the visual representation of the document. The purpose of this tree is to enable painting the contents in their correct order.</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Layout: The calculation of geometric information (where and what size each element has) for every visible element. It’s normally done for the entire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Paint/rasterize:</a:t>
            </a:r>
            <a:r>
              <a:rPr lang="en-US" sz="1200" i="0" kern="1200" baseline="0" dirty="0">
                <a:solidFill>
                  <a:schemeClr val="tx1"/>
                </a:solidFill>
                <a:latin typeface="+mn-lt"/>
                <a:ea typeface="+mn-ea"/>
                <a:cs typeface="+mn-cs"/>
              </a:rPr>
              <a:t> </a:t>
            </a:r>
            <a:r>
              <a:rPr lang="en-US" sz="1200" kern="1200" dirty="0">
                <a:solidFill>
                  <a:schemeClr val="tx1"/>
                </a:solidFill>
                <a:latin typeface="+mn-lt"/>
                <a:ea typeface="+mn-ea"/>
                <a:cs typeface="+mn-cs"/>
              </a:rPr>
              <a:t>Painting is the process of filling in pixels. It involves drawing out text, colors, images, borders, and shadows, essentially every visual part of the elements. The drawing is typically done onto multiple surfaces, often called layers.</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Compositing: Since the parts of the page were drawn into potentially multiple layers they need to be drawn to the screen in the correct order so that the page renders correctly. This is especially important for elements that overlap another, since a mistake could result in one element appearing over the top of another incorrectly.</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https://</a:t>
            </a:r>
            <a:r>
              <a:rPr lang="en-US" sz="1200" i="0" kern="1200" dirty="0" err="1">
                <a:solidFill>
                  <a:schemeClr val="tx1"/>
                </a:solidFill>
                <a:latin typeface="+mn-lt"/>
                <a:ea typeface="+mn-ea"/>
                <a:cs typeface="+mn-cs"/>
              </a:rPr>
              <a:t>aerotwist.com</a:t>
            </a:r>
            <a:r>
              <a:rPr lang="en-US" sz="1200" i="0" kern="1200" dirty="0">
                <a:solidFill>
                  <a:schemeClr val="tx1"/>
                </a:solidFill>
                <a:latin typeface="+mn-lt"/>
                <a:ea typeface="+mn-ea"/>
                <a:cs typeface="+mn-cs"/>
              </a:rPr>
              <a:t>/blog/the-anatomy-of-a-frame/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The main subsystems are:</a:t>
            </a:r>
          </a:p>
          <a:p>
            <a:r>
              <a:rPr lang="en-US" sz="1200" kern="1200" dirty="0">
                <a:solidFill>
                  <a:schemeClr val="tx1"/>
                </a:solidFill>
                <a:latin typeface="+mn-lt"/>
                <a:ea typeface="+mn-ea"/>
                <a:cs typeface="+mn-cs"/>
              </a:rPr>
              <a:t>Input handling [technically not related to graphics per se, but nevertheless critical for many interactions]</a:t>
            </a:r>
          </a:p>
          <a:p>
            <a:r>
              <a:rPr lang="en-US" sz="1200" kern="1200" dirty="0">
                <a:solidFill>
                  <a:schemeClr val="tx1"/>
                </a:solidFill>
                <a:latin typeface="+mn-lt"/>
                <a:ea typeface="+mn-ea"/>
                <a:cs typeface="+mn-cs"/>
              </a:rPr>
              <a:t>Parsing, which turns a chunk of HTML into DOM nodes</a:t>
            </a:r>
          </a:p>
          <a:p>
            <a:r>
              <a:rPr lang="en-US" sz="1200" kern="1200" dirty="0">
                <a:solidFill>
                  <a:schemeClr val="tx1"/>
                </a:solidFill>
                <a:latin typeface="+mn-lt"/>
                <a:ea typeface="+mn-ea"/>
                <a:cs typeface="+mn-cs"/>
              </a:rPr>
              <a:t>Style, which resolves CSS onto the DOM</a:t>
            </a:r>
          </a:p>
          <a:p>
            <a:r>
              <a:rPr lang="en-US" sz="1200" kern="1200" dirty="0">
                <a:solidFill>
                  <a:schemeClr val="tx1"/>
                </a:solidFill>
                <a:latin typeface="+mn-lt"/>
                <a:ea typeface="+mn-ea"/>
                <a:cs typeface="+mn-cs"/>
              </a:rPr>
              <a:t>Layout, which figures out where DOM elements end up relative to one another</a:t>
            </a:r>
          </a:p>
          <a:p>
            <a:r>
              <a:rPr lang="en-US" sz="1200" kern="1200" dirty="0">
                <a:solidFill>
                  <a:schemeClr val="tx1"/>
                </a:solidFill>
                <a:latin typeface="+mn-lt"/>
                <a:ea typeface="+mn-ea"/>
                <a:cs typeface="+mn-cs"/>
              </a:rPr>
              <a:t>Paint setup, sometimes referred to as recording, which converts styled DOM elements into a display list (</a:t>
            </a:r>
            <a:r>
              <a:rPr lang="en-US" sz="1200" kern="1200" dirty="0" err="1">
                <a:solidFill>
                  <a:schemeClr val="tx1"/>
                </a:solidFill>
                <a:latin typeface="+mn-lt"/>
                <a:ea typeface="+mn-ea"/>
                <a:cs typeface="+mn-cs"/>
              </a:rPr>
              <a:t>SkPicture</a:t>
            </a:r>
            <a:r>
              <a:rPr lang="en-US" sz="1200" kern="1200" dirty="0">
                <a:solidFill>
                  <a:schemeClr val="tx1"/>
                </a:solidFill>
                <a:latin typeface="+mn-lt"/>
                <a:ea typeface="+mn-ea"/>
                <a:cs typeface="+mn-cs"/>
              </a:rPr>
              <a:t>) of drawing commands to paint later, on a per-layer basis</a:t>
            </a:r>
          </a:p>
          <a:p>
            <a:r>
              <a:rPr lang="en-US" sz="1200" kern="1200" dirty="0">
                <a:solidFill>
                  <a:schemeClr val="tx1"/>
                </a:solidFill>
                <a:latin typeface="+mn-lt"/>
                <a:ea typeface="+mn-ea"/>
                <a:cs typeface="+mn-cs"/>
              </a:rPr>
              <a:t>Painting, which converts the </a:t>
            </a:r>
            <a:r>
              <a:rPr lang="en-US" sz="1200" kern="1200" dirty="0" err="1">
                <a:solidFill>
                  <a:schemeClr val="tx1"/>
                </a:solidFill>
                <a:latin typeface="+mn-lt"/>
                <a:ea typeface="+mn-ea"/>
                <a:cs typeface="+mn-cs"/>
              </a:rPr>
              <a:t>SkPicture</a:t>
            </a:r>
            <a:r>
              <a:rPr lang="en-US" sz="1200" kern="1200" dirty="0">
                <a:solidFill>
                  <a:schemeClr val="tx1"/>
                </a:solidFill>
                <a:latin typeface="+mn-lt"/>
                <a:ea typeface="+mn-ea"/>
                <a:cs typeface="+mn-cs"/>
              </a:rPr>
              <a:t> of drawing commands into pixels in a bitmap somewhere (either in system memory or on the GPU if using Ganesh)</a:t>
            </a:r>
          </a:p>
          <a:p>
            <a:r>
              <a:rPr lang="en-US" sz="1200" kern="1200" dirty="0">
                <a:solidFill>
                  <a:schemeClr val="tx1"/>
                </a:solidFill>
                <a:latin typeface="+mn-lt"/>
                <a:ea typeface="+mn-ea"/>
                <a:cs typeface="+mn-cs"/>
              </a:rPr>
              <a:t>Compositing, which assembles all layers into a final screen image</a:t>
            </a:r>
          </a:p>
          <a:p>
            <a:r>
              <a:rPr lang="en-US" sz="1200" kern="1200" dirty="0">
                <a:solidFill>
                  <a:schemeClr val="tx1"/>
                </a:solidFill>
                <a:latin typeface="+mn-lt"/>
                <a:ea typeface="+mn-ea"/>
                <a:cs typeface="+mn-cs"/>
              </a:rPr>
              <a:t>and, less obviously, the presentation infrastructure responsible for actually pushing a new frame to the OS (i.e. the browser UI and its compositor, the GPU process which actually communicates with the GL driver, </a:t>
            </a:r>
            <a:r>
              <a:rPr lang="en-US" sz="1200" kern="1200" dirty="0" err="1">
                <a:solidFill>
                  <a:schemeClr val="tx1"/>
                </a:solidFill>
                <a:latin typeface="+mn-lt"/>
                <a:ea typeface="+mn-ea"/>
                <a:cs typeface="+mn-cs"/>
              </a:rPr>
              <a:t>etc</a:t>
            </a:r>
            <a:r>
              <a:rPr lang="en-US" sz="1200" kern="120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0418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what are the important actions that users</a:t>
            </a:r>
            <a:r>
              <a:rPr lang="en-US" sz="1200" kern="1200" baseline="0" dirty="0">
                <a:solidFill>
                  <a:schemeClr val="tx1"/>
                </a:solidFill>
                <a:latin typeface="+mn-lt"/>
                <a:ea typeface="+mn-ea"/>
                <a:cs typeface="+mn-cs"/>
              </a:rPr>
              <a:t> do with the </a:t>
            </a:r>
            <a:r>
              <a:rPr lang="en-US" sz="1200" kern="1200" baseline="0" dirty="0" err="1">
                <a:solidFill>
                  <a:schemeClr val="tx1"/>
                </a:solidFill>
                <a:latin typeface="+mn-lt"/>
                <a:ea typeface="+mn-ea"/>
                <a:cs typeface="+mn-cs"/>
              </a:rPr>
              <a:t>browswe</a:t>
            </a:r>
            <a:r>
              <a:rPr lang="en-US" sz="1200" kern="1200" baseline="0" dirty="0">
                <a:solidFill>
                  <a:schemeClr val="tx1"/>
                </a:solidFill>
                <a:latin typeface="+mn-lt"/>
                <a:ea typeface="+mn-ea"/>
                <a:cs typeface="+mn-cs"/>
              </a:rPr>
              <a:t> in the consumer devices?</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user perception of the browser speed is based on three factors: (1) page load time, (2) smooth web page scrolling, and (3) quick switching between browser tabs. In our study, we focus on two user interactions that impact these three factors, and govern a user’s browsing experience: (1) page scrolling and (2) tab switching. Note that each interaction includes page loading.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emulate all these actions</a:t>
            </a:r>
            <a:r>
              <a:rPr lang="en-US" sz="1200" kern="1200" baseline="0" dirty="0">
                <a:solidFill>
                  <a:schemeClr val="tx1"/>
                </a:solidFill>
                <a:effectLst/>
                <a:latin typeface="+mn-lt"/>
                <a:ea typeface="+mn-ea"/>
                <a:cs typeface="+mn-cs"/>
              </a:rPr>
              <a:t> using Google’s </a:t>
            </a:r>
            <a:r>
              <a:rPr lang="en-US" sz="1200" kern="1200" baseline="0" dirty="0" err="1">
                <a:solidFill>
                  <a:schemeClr val="tx1"/>
                </a:solidFill>
                <a:effectLst/>
                <a:latin typeface="+mn-lt"/>
                <a:ea typeface="+mn-ea"/>
                <a:cs typeface="+mn-cs"/>
              </a:rPr>
              <a:t>temeletry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freamework</a:t>
            </a:r>
            <a:r>
              <a:rPr lang="en-US" sz="1200" kern="1200" baseline="0" dirty="0">
                <a:solidFill>
                  <a:schemeClr val="tx1"/>
                </a:solidFill>
                <a:effectLst/>
                <a:latin typeface="+mn-lt"/>
                <a:ea typeface="+mn-ea"/>
                <a:cs typeface="+mn-cs"/>
              </a:rPr>
              <a:t> and focus on two actions:</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Link it back to </a:t>
            </a:r>
            <a:r>
              <a:rPr lang="en-US" sz="1200" kern="1200" dirty="0" err="1">
                <a:solidFill>
                  <a:schemeClr val="tx1"/>
                </a:solidFill>
                <a:effectLst/>
                <a:latin typeface="+mn-lt"/>
                <a:ea typeface="+mn-ea"/>
                <a:cs typeface="+mn-cs"/>
              </a:rPr>
              <a:t>telemtery</a:t>
            </a:r>
            <a:r>
              <a:rPr lang="en-US" sz="1200" kern="1200" dirty="0">
                <a:solidFill>
                  <a:schemeClr val="tx1"/>
                </a:solidFill>
                <a:effectLst/>
                <a:latin typeface="+mn-lt"/>
                <a:ea typeface="+mn-ea"/>
                <a:cs typeface="+mn-cs"/>
              </a:rPr>
              <a:t> and probably</a:t>
            </a:r>
            <a:r>
              <a:rPr lang="en-US" sz="1200" kern="1200" baseline="0" dirty="0">
                <a:solidFill>
                  <a:schemeClr val="tx1"/>
                </a:solidFill>
                <a:effectLst/>
                <a:latin typeface="+mn-lt"/>
                <a:ea typeface="+mn-ea"/>
                <a:cs typeface="+mn-cs"/>
              </a:rPr>
              <a:t> remove the first bullet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992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let me give you a little bit background on how prior works deal with the PIM coherence.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15188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When user scrolls a webpage, it triggers three operations in the browser. It forces the browser to </a:t>
            </a:r>
            <a:r>
              <a:rPr lang="en-US" sz="1200" kern="1200" baseline="0" dirty="0" err="1">
                <a:solidFill>
                  <a:schemeClr val="tx1"/>
                </a:solidFill>
                <a:latin typeface="+mn-lt"/>
                <a:ea typeface="+mn-ea"/>
                <a:cs typeface="+mn-cs"/>
              </a:rPr>
              <a:t>recompute</a:t>
            </a:r>
            <a:r>
              <a:rPr lang="en-US" sz="1200" kern="1200" baseline="0" dirty="0">
                <a:solidFill>
                  <a:schemeClr val="tx1"/>
                </a:solidFill>
                <a:latin typeface="+mn-lt"/>
                <a:ea typeface="+mn-ea"/>
                <a:cs typeface="+mn-cs"/>
              </a:rPr>
              <a:t> the layout because the position of each object has changed, it forces the browser to do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because there are some new contents that needs to be rasterized, and the browser need to do compositing because there are new objects that need to be displayed.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addition to that, I want to briefly talk about two other important functions that play a key role in our analysis. The first one is Texture Tiling, that happens between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compositing. To </a:t>
            </a:r>
            <a:r>
              <a:rPr lang="en-US" sz="1200" kern="1200" baseline="0" dirty="0" err="1">
                <a:solidFill>
                  <a:schemeClr val="tx1"/>
                </a:solidFill>
                <a:latin typeface="+mn-lt"/>
                <a:ea typeface="+mn-ea"/>
                <a:cs typeface="+mn-cs"/>
              </a:rPr>
              <a:t>minimze</a:t>
            </a:r>
            <a:r>
              <a:rPr lang="en-US" sz="1200" kern="1200" baseline="0" dirty="0">
                <a:solidFill>
                  <a:schemeClr val="tx1"/>
                </a:solidFill>
                <a:latin typeface="+mn-lt"/>
                <a:ea typeface="+mn-ea"/>
                <a:cs typeface="+mn-cs"/>
              </a:rPr>
              <a:t> cache misses, the graphic drivers invokes texture tiling to reo-</a:t>
            </a:r>
            <a:r>
              <a:rPr lang="en-US" sz="1200" kern="1200" baseline="0" dirty="0" err="1">
                <a:solidFill>
                  <a:schemeClr val="tx1"/>
                </a:solidFill>
                <a:latin typeface="+mn-lt"/>
                <a:ea typeface="+mn-ea"/>
                <a:cs typeface="+mn-cs"/>
              </a:rPr>
              <a:t>rganize</a:t>
            </a:r>
            <a:r>
              <a:rPr lang="en-US" sz="1200" kern="1200" baseline="0" dirty="0">
                <a:solidFill>
                  <a:schemeClr val="tx1"/>
                </a:solidFill>
                <a:latin typeface="+mn-lt"/>
                <a:ea typeface="+mn-ea"/>
                <a:cs typeface="+mn-cs"/>
              </a:rPr>
              <a:t> the bitmaps before sending them to GPU. Another important function is color </a:t>
            </a:r>
            <a:r>
              <a:rPr lang="en-US" sz="1200" kern="1200" baseline="0" dirty="0" err="1">
                <a:solidFill>
                  <a:schemeClr val="tx1"/>
                </a:solidFill>
                <a:latin typeface="+mn-lt"/>
                <a:ea typeface="+mn-ea"/>
                <a:cs typeface="+mn-cs"/>
              </a:rPr>
              <a:t>blitting</a:t>
            </a:r>
            <a:r>
              <a:rPr lang="en-US" sz="1200" kern="1200" baseline="0" dirty="0">
                <a:solidFill>
                  <a:schemeClr val="tx1"/>
                </a:solidFill>
                <a:latin typeface="+mn-lt"/>
                <a:ea typeface="+mn-ea"/>
                <a:cs typeface="+mn-cs"/>
              </a:rPr>
              <a:t>. Color </a:t>
            </a:r>
            <a:r>
              <a:rPr lang="en-US" sz="1200" kern="1200" baseline="0" dirty="0" err="1">
                <a:solidFill>
                  <a:schemeClr val="tx1"/>
                </a:solidFill>
                <a:latin typeface="+mn-lt"/>
                <a:ea typeface="+mn-ea"/>
                <a:cs typeface="+mn-cs"/>
              </a:rPr>
              <a:t>blitting</a:t>
            </a:r>
            <a:r>
              <a:rPr lang="en-US" sz="1200" kern="1200" baseline="0" dirty="0">
                <a:solidFill>
                  <a:schemeClr val="tx1"/>
                </a:solidFill>
                <a:latin typeface="+mn-lt"/>
                <a:ea typeface="+mn-ea"/>
                <a:cs typeface="+mn-cs"/>
              </a:rPr>
              <a:t> is </a:t>
            </a:r>
            <a:r>
              <a:rPr lang="en-US" sz="1200" kern="1200" baseline="0" dirty="0" err="1">
                <a:solidFill>
                  <a:schemeClr val="tx1"/>
                </a:solidFill>
                <a:latin typeface="+mn-lt"/>
                <a:ea typeface="+mn-ea"/>
                <a:cs typeface="+mn-cs"/>
              </a:rPr>
              <a:t>inoked</a:t>
            </a:r>
            <a:r>
              <a:rPr lang="en-US" sz="1200" kern="1200" baseline="0" dirty="0">
                <a:solidFill>
                  <a:schemeClr val="tx1"/>
                </a:solidFill>
                <a:latin typeface="+mn-lt"/>
                <a:ea typeface="+mn-ea"/>
                <a:cs typeface="+mn-cs"/>
              </a:rPr>
              <a:t> during the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it is used to convert the basic primitives like text and line, into bitmaps.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43456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a:t>
            </a:r>
            <a:r>
              <a:rPr lang="en-US" sz="1200" kern="1200" baseline="0" dirty="0">
                <a:solidFill>
                  <a:schemeClr val="tx1"/>
                </a:solidFill>
                <a:latin typeface="+mn-lt"/>
                <a:ea typeface="+mn-ea"/>
                <a:cs typeface="+mn-cs"/>
              </a:rPr>
              <a:t> I’m </a:t>
            </a:r>
            <a:r>
              <a:rPr lang="en-US" sz="1200" kern="1200" dirty="0">
                <a:solidFill>
                  <a:schemeClr val="tx1"/>
                </a:solidFill>
                <a:latin typeface="+mn-lt"/>
                <a:ea typeface="+mn-ea"/>
                <a:cs typeface="+mn-cs"/>
              </a:rPr>
              <a:t>showing the energy breakdown for scrolling on different web pages. This figures shows </a:t>
            </a:r>
            <a:r>
              <a:rPr lang="en-US" sz="1200" kern="1200" baseline="0" dirty="0">
                <a:solidFill>
                  <a:schemeClr val="tx1"/>
                </a:solidFill>
                <a:latin typeface="+mn-lt"/>
                <a:ea typeface="+mn-ea"/>
                <a:cs typeface="+mn-cs"/>
              </a:rPr>
              <a:t>what functions in browser consume the most of the energy </a:t>
            </a:r>
            <a:r>
              <a:rPr lang="en-US" sz="1200" kern="1200" dirty="0">
                <a:solidFill>
                  <a:schemeClr val="tx1"/>
                </a:solidFill>
                <a:latin typeface="+mn-lt"/>
                <a:ea typeface="+mn-ea"/>
                <a:cs typeface="+mn-cs"/>
              </a:rPr>
              <a:t>when</a:t>
            </a:r>
            <a:r>
              <a:rPr lang="en-US" sz="1200" kern="1200" baseline="0" dirty="0">
                <a:solidFill>
                  <a:schemeClr val="tx1"/>
                </a:solidFill>
                <a:latin typeface="+mn-lt"/>
                <a:ea typeface="+mn-ea"/>
                <a:cs typeface="+mn-cs"/>
              </a:rPr>
              <a:t> user do the scrolling. </a:t>
            </a:r>
            <a:r>
              <a:rPr lang="en-US" sz="1200" kern="1200" dirty="0">
                <a:solidFill>
                  <a:schemeClr val="tx1"/>
                </a:solidFill>
                <a:latin typeface="+mn-lt"/>
                <a:ea typeface="+mn-ea"/>
                <a:cs typeface="+mn-cs"/>
              </a:rPr>
              <a:t>Across all of the pages that we test, 41.9% of page scrolling energy is spent on two data-intensive components: (1) texture tiling, where the graphics driver reorganizes the linear bitmap data into a tiled format for the GPU; and (2)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which is invoked by the </a:t>
            </a:r>
            <a:r>
              <a:rPr lang="en-US" sz="1200" kern="1200" dirty="0" err="1">
                <a:solidFill>
                  <a:schemeClr val="tx1"/>
                </a:solidFill>
                <a:latin typeface="+mn-lt"/>
                <a:ea typeface="+mn-ea"/>
                <a:cs typeface="+mn-cs"/>
              </a:rPr>
              <a:t>Skia</a:t>
            </a:r>
            <a:r>
              <a:rPr lang="en-US" sz="1200" kern="1200" dirty="0">
                <a:solidFill>
                  <a:schemeClr val="tx1"/>
                </a:solidFill>
                <a:latin typeface="+mn-lt"/>
                <a:ea typeface="+mn-ea"/>
                <a:cs typeface="+mn-cs"/>
              </a:rPr>
              <a:t> library [51] during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rest of the energy is spent on a variety of other libraries and functions, each of which contributes to less than 1% of the total energy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now the question is, where</a:t>
            </a:r>
            <a:r>
              <a:rPr lang="en-US" sz="1200" kern="1200" baseline="0" dirty="0">
                <a:solidFill>
                  <a:schemeClr val="tx1"/>
                </a:solidFill>
                <a:latin typeface="+mn-lt"/>
                <a:ea typeface="+mn-ea"/>
                <a:cs typeface="+mn-cs"/>
              </a:rPr>
              <a:t> exactly the energy is spent in the system?</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69118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that question, here I’m showing the energy break down, across different hardware components in the consumer devices. The x axis shows how much energy is spent on each components like DRAM, caches or CPU, and the y axis shows the total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 major observation from this figure is that majority of energy is spent on accessing data from DRAM, or on-chip caches, or moving data over interconnects. Our </a:t>
            </a:r>
            <a:r>
              <a:rPr lang="en-US" sz="1200" kern="1200" baseline="0" dirty="0" err="1">
                <a:solidFill>
                  <a:schemeClr val="tx1"/>
                </a:solidFill>
                <a:effectLst/>
                <a:latin typeface="+mn-lt"/>
                <a:ea typeface="+mn-ea"/>
                <a:cs typeface="+mn-cs"/>
              </a:rPr>
              <a:t>anlaysis</a:t>
            </a:r>
            <a:r>
              <a:rPr lang="en-US" sz="1200" kern="1200" baseline="0" dirty="0">
                <a:solidFill>
                  <a:schemeClr val="tx1"/>
                </a:solidFill>
                <a:effectLst/>
                <a:latin typeface="+mn-lt"/>
                <a:ea typeface="+mn-ea"/>
                <a:cs typeface="+mn-cs"/>
              </a:rPr>
              <a:t> shows that 77% of total energy goes to data movement. Our analysis show that almost half of that data movement comes from texture tiling and color </a:t>
            </a:r>
            <a:r>
              <a:rPr lang="en-US" sz="1200" kern="1200" baseline="0" dirty="0" err="1">
                <a:solidFill>
                  <a:schemeClr val="tx1"/>
                </a:solidFill>
                <a:effectLst/>
                <a:latin typeface="+mn-lt"/>
                <a:ea typeface="+mn-ea"/>
                <a:cs typeface="+mn-cs"/>
              </a:rPr>
              <a:t>blitting</a:t>
            </a:r>
            <a:r>
              <a:rPr lang="en-US" sz="1200" kern="1200" baseline="0" dirty="0">
                <a:solidFill>
                  <a:schemeClr val="tx1"/>
                </a:solidFill>
                <a:effectLst/>
                <a:latin typeface="+mn-lt"/>
                <a:ea typeface="+mn-ea"/>
                <a:cs typeface="+mn-cs"/>
              </a:rPr>
              <a:t>. Here I’m </a:t>
            </a:r>
            <a:r>
              <a:rPr lang="en-US" sz="1200" kern="1200" baseline="0" dirty="0" err="1">
                <a:solidFill>
                  <a:schemeClr val="tx1"/>
                </a:solidFill>
                <a:effectLst/>
                <a:latin typeface="+mn-lt"/>
                <a:ea typeface="+mn-ea"/>
                <a:cs typeface="+mn-cs"/>
              </a:rPr>
              <a:t>showsing</a:t>
            </a:r>
            <a:r>
              <a:rPr lang="en-US" sz="1200" kern="1200" baseline="0" dirty="0">
                <a:solidFill>
                  <a:schemeClr val="tx1"/>
                </a:solidFill>
                <a:effectLst/>
                <a:latin typeface="+mn-lt"/>
                <a:ea typeface="+mn-ea"/>
                <a:cs typeface="+mn-cs"/>
              </a:rPr>
              <a:t> that for each of those functions how much of the energy goes to data movement and computation. We find that these two functions are </a:t>
            </a:r>
            <a:r>
              <a:rPr lang="en-US" sz="1200" kern="1200" baseline="0" dirty="0" err="1">
                <a:solidFill>
                  <a:schemeClr val="tx1"/>
                </a:solidFill>
                <a:effectLst/>
                <a:latin typeface="+mn-lt"/>
                <a:ea typeface="+mn-ea"/>
                <a:cs typeface="+mn-cs"/>
              </a:rPr>
              <a:t>extermely</a:t>
            </a:r>
            <a:r>
              <a:rPr lang="en-US" sz="1200" kern="1200" baseline="0" dirty="0">
                <a:solidFill>
                  <a:schemeClr val="tx1"/>
                </a:solidFill>
                <a:effectLst/>
                <a:latin typeface="+mn-lt"/>
                <a:ea typeface="+mn-ea"/>
                <a:cs typeface="+mn-cs"/>
              </a:rPr>
              <a:t> data intensive and the data movement generate by these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dig deeper into our energy analysis. This figure shows </a:t>
            </a:r>
            <a:r>
              <a:rPr lang="en-US" sz="1200" kern="1200" dirty="0">
                <a:solidFill>
                  <a:schemeClr val="tx1"/>
                </a:solidFill>
                <a:latin typeface="+mn-lt"/>
                <a:ea typeface="+mn-ea"/>
                <a:cs typeface="+mn-cs"/>
              </a:rPr>
              <a:t>gives more insight into where energy is spent in the system when we scroll through a Google Docs.</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We find that 77% of the total energy consumption is due to data movement. The data movement energy includes the energy consumed by DRAM, the off-chip interconnect, and the on-chip caches.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then zoom into each of those function and we find out that these functions are both very data intensive and majority of their energy goes to </a:t>
            </a:r>
            <a:r>
              <a:rPr lang="en-US" sz="1200" kern="1200" baseline="0" dirty="0" err="1">
                <a:solidFill>
                  <a:schemeClr val="tx1"/>
                </a:solidFill>
                <a:effectLst/>
                <a:latin typeface="+mn-lt"/>
                <a:ea typeface="+mn-ea"/>
                <a:cs typeface="+mn-cs"/>
              </a:rPr>
              <a:t>dat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amovment</a:t>
            </a:r>
            <a:r>
              <a:rPr lang="en-US" sz="1200" kern="1200" baseline="0" dirty="0">
                <a:solidFill>
                  <a:schemeClr val="tx1"/>
                </a:solidFill>
                <a:effectLst/>
                <a:latin typeface="+mn-lt"/>
                <a:ea typeface="+mn-ea"/>
                <a:cs typeface="+mn-cs"/>
              </a:rPr>
              <a:t>. In fact we find that t</a:t>
            </a:r>
            <a:r>
              <a:rPr lang="en-US" sz="1200" kern="1200" dirty="0">
                <a:solidFill>
                  <a:schemeClr val="tx1"/>
                </a:solidFill>
                <a:latin typeface="+mn-lt"/>
                <a:ea typeface="+mn-ea"/>
                <a:cs typeface="+mn-cs"/>
              </a:rPr>
              <a:t>he data movement generated by texture tiling and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alone accounts for 37.7% of the total system energy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fact, the data movement generated by these two functions account for 37.7 of total system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When you present the question, you would say: we first need to see </a:t>
            </a:r>
            <a:r>
              <a:rPr lang="en-US" sz="1200" kern="1200" baseline="0" dirty="0" err="1">
                <a:solidFill>
                  <a:schemeClr val="tx1"/>
                </a:solidFill>
                <a:effectLst/>
                <a:latin typeface="+mn-lt"/>
                <a:ea typeface="+mn-ea"/>
                <a:cs typeface="+mn-cs"/>
              </a:rPr>
              <a:t>whats</a:t>
            </a:r>
            <a:r>
              <a:rPr lang="en-US" sz="1200" kern="1200" baseline="0" dirty="0">
                <a:solidFill>
                  <a:schemeClr val="tx1"/>
                </a:solidFill>
                <a:effectLst/>
                <a:latin typeface="+mn-lt"/>
                <a:ea typeface="+mn-ea"/>
                <a:cs typeface="+mn-cs"/>
              </a:rPr>
              <a:t> going on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need to first figure what each function does. We start by texture tiling.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5108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that question, here I’m showing the energy break down, across different hardware components in the consumer devices. The x axis shows how much energy is spent on each components like DRAM, caches or CPU, and the y axis shows the total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 major observation from this figure is that majority of energy is spent on accessing data from DRAM, or on-chip caches, or moving data over interconnects. Our </a:t>
            </a:r>
            <a:r>
              <a:rPr lang="en-US" sz="1200" kern="1200" baseline="0" dirty="0" err="1">
                <a:solidFill>
                  <a:schemeClr val="tx1"/>
                </a:solidFill>
                <a:effectLst/>
                <a:latin typeface="+mn-lt"/>
                <a:ea typeface="+mn-ea"/>
                <a:cs typeface="+mn-cs"/>
              </a:rPr>
              <a:t>anlaysis</a:t>
            </a:r>
            <a:r>
              <a:rPr lang="en-US" sz="1200" kern="1200" baseline="0" dirty="0">
                <a:solidFill>
                  <a:schemeClr val="tx1"/>
                </a:solidFill>
                <a:effectLst/>
                <a:latin typeface="+mn-lt"/>
                <a:ea typeface="+mn-ea"/>
                <a:cs typeface="+mn-cs"/>
              </a:rPr>
              <a:t> shows that 77% of total energy goes to data movement. Our analysis show that almost half of that data movement comes from texture tiling and color </a:t>
            </a:r>
            <a:r>
              <a:rPr lang="en-US" sz="1200" kern="1200" baseline="0" dirty="0" err="1">
                <a:solidFill>
                  <a:schemeClr val="tx1"/>
                </a:solidFill>
                <a:effectLst/>
                <a:latin typeface="+mn-lt"/>
                <a:ea typeface="+mn-ea"/>
                <a:cs typeface="+mn-cs"/>
              </a:rPr>
              <a:t>blitting</a:t>
            </a:r>
            <a:r>
              <a:rPr lang="en-US" sz="1200" kern="1200" baseline="0" dirty="0">
                <a:solidFill>
                  <a:schemeClr val="tx1"/>
                </a:solidFill>
                <a:effectLst/>
                <a:latin typeface="+mn-lt"/>
                <a:ea typeface="+mn-ea"/>
                <a:cs typeface="+mn-cs"/>
              </a:rPr>
              <a:t>. Here I’m </a:t>
            </a:r>
            <a:r>
              <a:rPr lang="en-US" sz="1200" kern="1200" baseline="0" dirty="0" err="1">
                <a:solidFill>
                  <a:schemeClr val="tx1"/>
                </a:solidFill>
                <a:effectLst/>
                <a:latin typeface="+mn-lt"/>
                <a:ea typeface="+mn-ea"/>
                <a:cs typeface="+mn-cs"/>
              </a:rPr>
              <a:t>showsing</a:t>
            </a:r>
            <a:r>
              <a:rPr lang="en-US" sz="1200" kern="1200" baseline="0" dirty="0">
                <a:solidFill>
                  <a:schemeClr val="tx1"/>
                </a:solidFill>
                <a:effectLst/>
                <a:latin typeface="+mn-lt"/>
                <a:ea typeface="+mn-ea"/>
                <a:cs typeface="+mn-cs"/>
              </a:rPr>
              <a:t> that for each of those functions how much of the energy goes to data movement and computation. We find that these two functions are </a:t>
            </a:r>
            <a:r>
              <a:rPr lang="en-US" sz="1200" kern="1200" baseline="0" dirty="0" err="1">
                <a:solidFill>
                  <a:schemeClr val="tx1"/>
                </a:solidFill>
                <a:effectLst/>
                <a:latin typeface="+mn-lt"/>
                <a:ea typeface="+mn-ea"/>
                <a:cs typeface="+mn-cs"/>
              </a:rPr>
              <a:t>extermely</a:t>
            </a:r>
            <a:r>
              <a:rPr lang="en-US" sz="1200" kern="1200" baseline="0" dirty="0">
                <a:solidFill>
                  <a:schemeClr val="tx1"/>
                </a:solidFill>
                <a:effectLst/>
                <a:latin typeface="+mn-lt"/>
                <a:ea typeface="+mn-ea"/>
                <a:cs typeface="+mn-cs"/>
              </a:rPr>
              <a:t> data intensive and the data movement generate by these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dig deeper into our energy analysis. This figure shows </a:t>
            </a:r>
            <a:r>
              <a:rPr lang="en-US" sz="1200" kern="1200" dirty="0">
                <a:solidFill>
                  <a:schemeClr val="tx1"/>
                </a:solidFill>
                <a:latin typeface="+mn-lt"/>
                <a:ea typeface="+mn-ea"/>
                <a:cs typeface="+mn-cs"/>
              </a:rPr>
              <a:t>gives more insight into where energy is spent in the system when we scroll through a Google Docs.</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We find that 77% of the total energy consumption is due to data movement. The data movement energy includes the energy consumed by DRAM, the off-chip interconnect, and the on-chip caches.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then zoom into each of those function and we find out that these functions are both very data intensive and majority of their energy goes to </a:t>
            </a:r>
            <a:r>
              <a:rPr lang="en-US" sz="1200" kern="1200" baseline="0" dirty="0" err="1">
                <a:solidFill>
                  <a:schemeClr val="tx1"/>
                </a:solidFill>
                <a:effectLst/>
                <a:latin typeface="+mn-lt"/>
                <a:ea typeface="+mn-ea"/>
                <a:cs typeface="+mn-cs"/>
              </a:rPr>
              <a:t>dat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amovment</a:t>
            </a:r>
            <a:r>
              <a:rPr lang="en-US" sz="1200" kern="1200" baseline="0" dirty="0">
                <a:solidFill>
                  <a:schemeClr val="tx1"/>
                </a:solidFill>
                <a:effectLst/>
                <a:latin typeface="+mn-lt"/>
                <a:ea typeface="+mn-ea"/>
                <a:cs typeface="+mn-cs"/>
              </a:rPr>
              <a:t>. In fact we find that t</a:t>
            </a:r>
            <a:r>
              <a:rPr lang="en-US" sz="1200" kern="1200" dirty="0">
                <a:solidFill>
                  <a:schemeClr val="tx1"/>
                </a:solidFill>
                <a:latin typeface="+mn-lt"/>
                <a:ea typeface="+mn-ea"/>
                <a:cs typeface="+mn-cs"/>
              </a:rPr>
              <a:t>he data movement generated by texture tiling and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alone accounts for 37.7% of the total system energy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fact, the data movement generated by these two functions account for 37.7 of total system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When you present the question, you would say: we first need to see </a:t>
            </a:r>
            <a:r>
              <a:rPr lang="en-US" sz="1200" kern="1200" baseline="0" dirty="0" err="1">
                <a:solidFill>
                  <a:schemeClr val="tx1"/>
                </a:solidFill>
                <a:effectLst/>
                <a:latin typeface="+mn-lt"/>
                <a:ea typeface="+mn-ea"/>
                <a:cs typeface="+mn-cs"/>
              </a:rPr>
              <a:t>whats</a:t>
            </a:r>
            <a:r>
              <a:rPr lang="en-US" sz="1200" kern="1200" baseline="0" dirty="0">
                <a:solidFill>
                  <a:schemeClr val="tx1"/>
                </a:solidFill>
                <a:effectLst/>
                <a:latin typeface="+mn-lt"/>
                <a:ea typeface="+mn-ea"/>
                <a:cs typeface="+mn-cs"/>
              </a:rPr>
              <a:t> going on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need to first figure what each function does. We start by texture tiling.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06723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Feedback: move stuff from CPU-only to CPU+PIM, not fade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can we use PIM for texture tiling? To answer that, here I’m showing you</a:t>
            </a:r>
            <a:r>
              <a:rPr lang="en-US" sz="1200" kern="1200" baseline="0" dirty="0">
                <a:solidFill>
                  <a:schemeClr val="tx1"/>
                </a:solidFill>
                <a:latin typeface="+mn-lt"/>
                <a:ea typeface="+mn-ea"/>
                <a:cs typeface="+mn-cs"/>
              </a:rPr>
              <a:t> a bit more detailed of interactions between CPU and memory during texture tiling. As I said the </a:t>
            </a:r>
            <a:r>
              <a:rPr lang="en-US" sz="1200" kern="1200" baseline="0" dirty="0" err="1">
                <a:solidFill>
                  <a:schemeClr val="tx1"/>
                </a:solidFill>
                <a:latin typeface="+mn-lt"/>
                <a:ea typeface="+mn-ea"/>
                <a:cs typeface="+mn-cs"/>
              </a:rPr>
              <a:t>cpu</a:t>
            </a:r>
            <a:r>
              <a:rPr lang="en-US" sz="1200" kern="1200" baseline="0" dirty="0">
                <a:solidFill>
                  <a:schemeClr val="tx1"/>
                </a:solidFill>
                <a:latin typeface="+mn-lt"/>
                <a:ea typeface="+mn-ea"/>
                <a:cs typeface="+mn-cs"/>
              </a:rPr>
              <a:t> performs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store the bitmap in memory. It then needs to invoke Compositing process. Texture Tiling happens in between. The graphic driver read the bitmap, convert it to a more cache friendly format for GPU, and write it back to a location that GPU reads from.. It then invoke compositing. That</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s where a lot of data movement happens because there is poor data locality during this </a:t>
            </a:r>
            <a:r>
              <a:rPr lang="en-US" sz="1200" kern="1200" baseline="0" dirty="0" err="1">
                <a:solidFill>
                  <a:schemeClr val="tx1"/>
                </a:solidFill>
                <a:latin typeface="+mn-lt"/>
                <a:ea typeface="+mn-ea"/>
                <a:cs typeface="+mn-cs"/>
              </a:rPr>
              <a:t>processn</a:t>
            </a:r>
            <a:r>
              <a:rPr lang="en-US" sz="1200" kern="1200" baseline="0" dirty="0">
                <a:solidFill>
                  <a:schemeClr val="tx1"/>
                </a:solidFill>
                <a:latin typeface="+mn-lt"/>
                <a:ea typeface="+mn-ea"/>
                <a:cs typeface="+mn-cs"/>
              </a:rPr>
              <a:t> and the bitmap sizes are so large that in some cases they don’t even fit into last level cache. This process is a good candidate for PIM. Here I’m showing what would happen if we move it to PIM. PIM logic access the bitmaps in memory, do the conversion, and write it to the location </a:t>
            </a:r>
            <a:r>
              <a:rPr lang="en-US" sz="1200" kern="1200" baseline="0" dirty="0" err="1">
                <a:solidFill>
                  <a:schemeClr val="tx1"/>
                </a:solidFill>
                <a:latin typeface="+mn-lt"/>
                <a:ea typeface="+mn-ea"/>
                <a:cs typeface="+mn-cs"/>
              </a:rPr>
              <a:t>gpu</a:t>
            </a:r>
            <a:r>
              <a:rPr lang="en-US" sz="1200" kern="1200" baseline="0" dirty="0">
                <a:solidFill>
                  <a:schemeClr val="tx1"/>
                </a:solidFill>
                <a:latin typeface="+mn-lt"/>
                <a:ea typeface="+mn-ea"/>
                <a:cs typeface="+mn-cs"/>
              </a:rPr>
              <a:t> access that. This way, it eliminates a significant </a:t>
            </a:r>
            <a:r>
              <a:rPr lang="en-US" sz="1200" kern="1200" baseline="0" dirty="0" err="1">
                <a:solidFill>
                  <a:schemeClr val="tx1"/>
                </a:solidFill>
                <a:latin typeface="+mn-lt"/>
                <a:ea typeface="+mn-ea"/>
                <a:cs typeface="+mn-cs"/>
              </a:rPr>
              <a:t>porition</a:t>
            </a:r>
            <a:r>
              <a:rPr lang="en-US" sz="1200" kern="1200" baseline="0" dirty="0">
                <a:solidFill>
                  <a:schemeClr val="tx1"/>
                </a:solidFill>
                <a:latin typeface="+mn-lt"/>
                <a:ea typeface="+mn-ea"/>
                <a:cs typeface="+mn-cs"/>
              </a:rPr>
              <a:t> of data movement and it also frees up the </a:t>
            </a:r>
            <a:r>
              <a:rPr lang="en-US" sz="1200" kern="1200" baseline="0" dirty="0" err="1">
                <a:solidFill>
                  <a:schemeClr val="tx1"/>
                </a:solidFill>
                <a:latin typeface="+mn-lt"/>
                <a:ea typeface="+mn-ea"/>
                <a:cs typeface="+mn-cs"/>
              </a:rPr>
              <a:t>cpu</a:t>
            </a:r>
            <a:r>
              <a:rPr lang="en-US" sz="1200" kern="1200" baseline="0" dirty="0">
                <a:solidFill>
                  <a:schemeClr val="tx1"/>
                </a:solidFill>
                <a:latin typeface="+mn-lt"/>
                <a:ea typeface="+mn-ea"/>
                <a:cs typeface="+mn-cs"/>
              </a:rPr>
              <a:t> to do other important task</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a:t>
            </a:r>
            <a:r>
              <a:rPr lang="en-US" sz="1200" kern="1200" dirty="0" err="1">
                <a:solidFill>
                  <a:schemeClr val="tx1"/>
                </a:solidFill>
                <a:latin typeface="+mn-lt"/>
                <a:ea typeface="+mn-ea"/>
                <a:cs typeface="+mn-cs"/>
              </a:rPr>
              <a:t>whats</a:t>
            </a:r>
            <a:r>
              <a:rPr lang="en-US" sz="1200" kern="1200" dirty="0">
                <a:solidFill>
                  <a:schemeClr val="tx1"/>
                </a:solidFill>
                <a:latin typeface="+mn-lt"/>
                <a:ea typeface="+mn-ea"/>
                <a:cs typeface="+mn-cs"/>
              </a:rPr>
              <a:t> texture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Tiglin</a:t>
            </a:r>
            <a:r>
              <a:rPr lang="en-US" sz="1200" kern="1200" baseline="0" dirty="0">
                <a:solidFill>
                  <a:schemeClr val="tx1"/>
                </a:solidFill>
                <a:latin typeface="+mn-lt"/>
                <a:ea typeface="+mn-ea"/>
                <a:cs typeface="+mn-cs"/>
              </a:rPr>
              <a:t>. Here I want to walk you through the major steps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Texture tiling happens after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and before compositing.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generates a rasterized bitmap.</a:t>
            </a:r>
            <a:r>
              <a:rPr lang="en-US" sz="1200" kern="1200" baseline="0" dirty="0">
                <a:solidFill>
                  <a:schemeClr val="tx1"/>
                </a:solidFill>
                <a:latin typeface="+mn-lt"/>
                <a:ea typeface="+mn-ea"/>
                <a:cs typeface="+mn-cs"/>
              </a:rPr>
              <a:t> Then, that bitmap is sent to GPU for compositing. </a:t>
            </a:r>
            <a:r>
              <a:rPr lang="en-US" sz="1200" kern="1200" dirty="0">
                <a:solidFill>
                  <a:schemeClr val="tx1"/>
                </a:solidFill>
                <a:latin typeface="+mn-lt"/>
                <a:ea typeface="+mn-ea"/>
                <a:cs typeface="+mn-cs"/>
              </a:rPr>
              <a:t>After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compositing accesses each texture in both the horizontal and vertical directions. To minimize cache misses during compositing, the graphics driver reads the rasterized bitmap ( 2 ) and converts the bitmap into a tiled texture layout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Because of this</a:t>
            </a:r>
            <a:r>
              <a:rPr lang="en-US" sz="1200" kern="1200" baseline="0" dirty="0">
                <a:solidFill>
                  <a:schemeClr val="tx1"/>
                </a:solidFill>
                <a:latin typeface="+mn-lt"/>
                <a:ea typeface="+mn-ea"/>
                <a:cs typeface="+mn-cs"/>
              </a:rPr>
              <a:t> high amount of data movement, </a:t>
            </a:r>
            <a:r>
              <a:rPr lang="en-US" sz="1200" kern="1200" dirty="0">
                <a:solidFill>
                  <a:schemeClr val="tx1"/>
                </a:solidFill>
                <a:latin typeface="+mn-lt"/>
                <a:ea typeface="+mn-ea"/>
                <a:cs typeface="+mn-cs"/>
              </a:rPr>
              <a:t>texture tiling is a good candidate for PIM execution. By moving texture tiling to PIM, we</a:t>
            </a:r>
            <a:r>
              <a:rPr lang="en-US" sz="1200" kern="1200" baseline="0" dirty="0">
                <a:solidFill>
                  <a:schemeClr val="tx1"/>
                </a:solidFill>
                <a:latin typeface="+mn-lt"/>
                <a:ea typeface="+mn-ea"/>
                <a:cs typeface="+mn-cs"/>
              </a:rPr>
              <a:t> can let the PIM logic read the bitmap, performs the tiling operation in the memory, and the write it to a location that GPU will access. This </a:t>
            </a:r>
            <a:r>
              <a:rPr lang="en-US" sz="1200" kern="1200" baseline="0" dirty="0" err="1">
                <a:solidFill>
                  <a:schemeClr val="tx1"/>
                </a:solidFill>
                <a:latin typeface="+mn-lt"/>
                <a:ea typeface="+mn-ea"/>
                <a:cs typeface="+mn-cs"/>
              </a:rPr>
              <a:t>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we can </a:t>
            </a:r>
            <a:r>
              <a:rPr lang="en-US" sz="1200" kern="1200" dirty="0" err="1">
                <a:solidFill>
                  <a:schemeClr val="tx1"/>
                </a:solidFill>
                <a:latin typeface="+mn-lt"/>
                <a:ea typeface="+mn-ea"/>
                <a:cs typeface="+mn-cs"/>
              </a:rPr>
              <a:t>elimnate</a:t>
            </a:r>
            <a:r>
              <a:rPr lang="en-US" sz="1200" kern="1200" dirty="0">
                <a:solidFill>
                  <a:schemeClr val="tx1"/>
                </a:solidFill>
                <a:latin typeface="+mn-lt"/>
                <a:ea typeface="+mn-ea"/>
                <a:cs typeface="+mn-cs"/>
              </a:rPr>
              <a:t> a significant portion</a:t>
            </a:r>
            <a:r>
              <a:rPr lang="en-US" sz="1200" kern="1200" baseline="0" dirty="0">
                <a:solidFill>
                  <a:schemeClr val="tx1"/>
                </a:solidFill>
                <a:latin typeface="+mn-lt"/>
                <a:ea typeface="+mn-ea"/>
                <a:cs typeface="+mn-cs"/>
              </a:rPr>
              <a:t> of data movement as it happens close to data and avoid moving the texture back and forth between memory and CPU .</a:t>
            </a:r>
            <a:r>
              <a:rPr lang="en-US" sz="1200" kern="1200" dirty="0">
                <a:solidFill>
                  <a:schemeClr val="tx1"/>
                </a:solidFill>
                <a:latin typeface="+mn-lt"/>
                <a:ea typeface="+mn-ea"/>
                <a:cs typeface="+mn-cs"/>
              </a:rPr>
              <a:t> we can free up the CPU ( 5 ) to perform other important compute-intensive tasks in Chrome, such as handling user interaction, executing JavaScript code, or rasterizing other render objects.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15002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a:t>
            </a:r>
            <a:r>
              <a:rPr lang="en-US" baseline="0" dirty="0"/>
              <a:t> next question is whether </a:t>
            </a:r>
            <a:r>
              <a:rPr lang="en-US" sz="1200" kern="1200" dirty="0">
                <a:solidFill>
                  <a:schemeClr val="tx1"/>
                </a:solidFill>
                <a:latin typeface="+mn-lt"/>
                <a:ea typeface="+mn-ea"/>
                <a:cs typeface="+mn-cs"/>
              </a:rPr>
              <a:t>texture tiling is feasible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to be implemented using PIM in consumer devices. To answer</a:t>
            </a:r>
            <a:r>
              <a:rPr lang="en-US" sz="1200" kern="1200" baseline="0" dirty="0">
                <a:solidFill>
                  <a:schemeClr val="tx1"/>
                </a:solidFill>
                <a:latin typeface="+mn-lt"/>
                <a:ea typeface="+mn-ea"/>
                <a:cs typeface="+mn-cs"/>
              </a:rPr>
              <a:t> that, we analyze the </a:t>
            </a:r>
            <a:r>
              <a:rPr lang="en-US" sz="1200" kern="1200" baseline="0" dirty="0" err="1">
                <a:solidFill>
                  <a:schemeClr val="tx1"/>
                </a:solidFill>
                <a:latin typeface="+mn-lt"/>
                <a:ea typeface="+mn-ea"/>
                <a:cs typeface="+mn-cs"/>
              </a:rPr>
              <a:t>texutre</a:t>
            </a:r>
            <a:r>
              <a:rPr lang="en-US" sz="1200" kern="1200" baseline="0" dirty="0">
                <a:solidFill>
                  <a:schemeClr val="tx1"/>
                </a:solidFill>
                <a:latin typeface="+mn-lt"/>
                <a:ea typeface="+mn-ea"/>
                <a:cs typeface="+mn-cs"/>
              </a:rPr>
              <a:t> tiling in detail and find that</a:t>
            </a:r>
          </a:p>
          <a:p>
            <a:r>
              <a:rPr lang="en-US" sz="1200" kern="1200" dirty="0">
                <a:solidFill>
                  <a:schemeClr val="tx1"/>
                </a:solidFill>
                <a:latin typeface="+mn-lt"/>
                <a:ea typeface="+mn-ea"/>
                <a:cs typeface="+mn-cs"/>
              </a:rPr>
              <a:t>hat texture tiling requires only simple primitives: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bitwise operations, and simple arithmetic operations (e.g., addition).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These operations can be performed at high performance on our PIM core, and they can easily be implemented as a fixed function PIM accelerator.</a:t>
            </a:r>
          </a:p>
          <a:p>
            <a:r>
              <a:rPr lang="en-US" sz="1200" kern="1200" dirty="0">
                <a:solidFill>
                  <a:schemeClr val="tx1"/>
                </a:solidFill>
                <a:latin typeface="+mn-lt"/>
                <a:ea typeface="+mn-ea"/>
                <a:cs typeface="+mn-cs"/>
              </a:rPr>
              <a:t>Our analysis </a:t>
            </a:r>
            <a:r>
              <a:rPr lang="en-US" sz="1200" kern="1200" dirty="0" err="1">
                <a:solidFill>
                  <a:schemeClr val="tx1"/>
                </a:solidFill>
                <a:latin typeface="+mn-lt"/>
                <a:ea typeface="+mn-ea"/>
                <a:cs typeface="+mn-cs"/>
              </a:rPr>
              <a:t>hsows</a:t>
            </a:r>
            <a:r>
              <a:rPr lang="en-US" sz="1200" kern="1200" dirty="0">
                <a:solidFill>
                  <a:schemeClr val="tx1"/>
                </a:solidFill>
                <a:latin typeface="+mn-lt"/>
                <a:ea typeface="+mn-ea"/>
                <a:cs typeface="+mn-cs"/>
              </a:rPr>
              <a:t> that each</a:t>
            </a:r>
            <a:r>
              <a:rPr lang="en-US" sz="1200" kern="1200" baseline="0" dirty="0">
                <a:solidFill>
                  <a:schemeClr val="tx1"/>
                </a:solidFill>
                <a:latin typeface="+mn-lt"/>
                <a:ea typeface="+mn-ea"/>
                <a:cs typeface="+mn-cs"/>
              </a:rPr>
              <a:t> of them takes less than 10% of the area available per vault, and as a result, both are </a:t>
            </a:r>
            <a:r>
              <a:rPr lang="en-US" sz="1200" kern="1200" dirty="0">
                <a:solidFill>
                  <a:schemeClr val="tx1"/>
                </a:solidFill>
                <a:latin typeface="+mn-lt"/>
                <a:ea typeface="+mn-ea"/>
                <a:cs typeface="+mn-cs"/>
              </a:rPr>
              <a:t>feasible to implement in a consumer device with 3D-stacked memory</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 we explained before our PIM core is </a:t>
            </a:r>
            <a:r>
              <a:rPr lang="mr-IN" sz="1200" kern="1200" dirty="0">
                <a:solidFill>
                  <a:schemeClr val="tx1"/>
                </a:solidFill>
                <a:latin typeface="+mn-lt"/>
                <a:ea typeface="+mn-ea"/>
                <a:cs typeface="+mn-cs"/>
              </a:rPr>
              <a:t>…</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Our PIM accelerator for texture tiling consists of multiple in-memory tiling units. </a:t>
            </a:r>
          </a:p>
          <a:p>
            <a:r>
              <a:rPr lang="en-US" sz="1200" kern="1200" dirty="0">
                <a:solidFill>
                  <a:schemeClr val="tx1"/>
                </a:solidFill>
                <a:latin typeface="+mn-lt"/>
                <a:ea typeface="+mn-ea"/>
                <a:cs typeface="+mn-cs"/>
              </a:rPr>
              <a:t>Each in-memory tiling unit consists of only a simple ALU, and operates on a single 4 </a:t>
            </a:r>
            <a:r>
              <a:rPr lang="en-US" sz="1200" kern="1200" dirty="0" err="1">
                <a:solidFill>
                  <a:schemeClr val="tx1"/>
                </a:solidFill>
                <a:latin typeface="+mn-lt"/>
                <a:ea typeface="+mn-ea"/>
                <a:cs typeface="+mn-cs"/>
              </a:rPr>
              <a:t>kB</a:t>
            </a:r>
            <a:r>
              <a:rPr lang="en-US" sz="1200" kern="1200" dirty="0">
                <a:solidFill>
                  <a:schemeClr val="tx1"/>
                </a:solidFill>
                <a:latin typeface="+mn-lt"/>
                <a:ea typeface="+mn-ea"/>
                <a:cs typeface="+mn-cs"/>
              </a:rPr>
              <a:t> tile. </a:t>
            </a:r>
          </a:p>
          <a:p>
            <a:r>
              <a:rPr lang="en-US" sz="1200" kern="1200" dirty="0">
                <a:solidFill>
                  <a:schemeClr val="tx1"/>
                </a:solidFill>
                <a:latin typeface="+mn-lt"/>
                <a:ea typeface="+mn-ea"/>
                <a:cs typeface="+mn-cs"/>
              </a:rPr>
              <a:t>We empirically decide to use four in-memory tiling units in each PIM accelerator</a:t>
            </a:r>
          </a:p>
          <a:p>
            <a:endParaRPr lang="en-US" dirty="0"/>
          </a:p>
          <a:p>
            <a:r>
              <a:rPr lang="en-US" sz="1200" kern="1200" dirty="0">
                <a:solidFill>
                  <a:schemeClr val="tx1"/>
                </a:solidFill>
                <a:latin typeface="+mn-lt"/>
                <a:ea typeface="+mn-ea"/>
                <a:cs typeface="+mn-cs"/>
              </a:rPr>
              <a:t>We conclude that the area required for texture tiling PIM logic is small, making the PIM logic feasible to implement in a consumer device with 3D-stacked memory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2936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did the same analysis for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a:t>
            </a:r>
            <a:r>
              <a:rPr lang="en-US" sz="1200" kern="1200" baseline="0" dirty="0">
                <a:solidFill>
                  <a:schemeClr val="tx1"/>
                </a:solidFill>
                <a:latin typeface="+mn-lt"/>
                <a:ea typeface="+mn-ea"/>
                <a:cs typeface="+mn-cs"/>
              </a:rPr>
              <a:t> Because of lack of time, I will talk about the key points here. </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Majority</a:t>
            </a:r>
            <a:r>
              <a:rPr lang="en-US" sz="1200" kern="1200" baseline="0" dirty="0">
                <a:solidFill>
                  <a:schemeClr val="tx1"/>
                </a:solidFill>
                <a:latin typeface="+mn-lt"/>
                <a:ea typeface="+mn-ea"/>
                <a:cs typeface="+mn-cs"/>
              </a:rPr>
              <a:t> come from </a:t>
            </a:r>
            <a:r>
              <a:rPr lang="en-US" sz="1200" kern="1200" dirty="0">
                <a:solidFill>
                  <a:schemeClr val="tx1"/>
                </a:solidFill>
                <a:latin typeface="+mn-lt"/>
                <a:ea typeface="+mn-ea"/>
                <a:cs typeface="+mn-cs"/>
              </a:rPr>
              <a:t>its streaming access pattern and the large sizes of the bitmaps (e.g., 1024x1024 pixels).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function</a:t>
            </a:r>
            <a:r>
              <a:rPr lang="en-US" sz="1200" kern="1200" baseline="0" dirty="0">
                <a:solidFill>
                  <a:schemeClr val="tx1"/>
                </a:solidFill>
                <a:effectLst/>
                <a:latin typeface="+mn-lt"/>
                <a:ea typeface="+mn-ea"/>
                <a:cs typeface="+mn-cs"/>
              </a:rPr>
              <a:t> itself require simple computations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590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43087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here I just want to wrap up our analysis for page scrolling.</a:t>
            </a:r>
            <a:r>
              <a:rPr lang="en-US" sz="1200" kern="1200" baseline="0" dirty="0">
                <a:solidFill>
                  <a:schemeClr val="tx1"/>
                </a:solidFill>
                <a:latin typeface="+mn-lt"/>
                <a:ea typeface="+mn-ea"/>
                <a:cs typeface="+mn-cs"/>
              </a:rPr>
              <a:t> We found two data intensive functions that account for a significant portion of energy during scrolling. We find that both function can significantly </a:t>
            </a:r>
            <a:r>
              <a:rPr lang="en-US" sz="1200" kern="1200" baseline="0" dirty="0" err="1">
                <a:solidFill>
                  <a:schemeClr val="tx1"/>
                </a:solidFill>
                <a:latin typeface="+mn-lt"/>
                <a:ea typeface="+mn-ea"/>
                <a:cs typeface="+mn-cs"/>
              </a:rPr>
              <a:t>benfti</a:t>
            </a:r>
            <a:r>
              <a:rPr lang="en-US" sz="1200" kern="1200" baseline="0" dirty="0">
                <a:solidFill>
                  <a:schemeClr val="tx1"/>
                </a:solidFill>
                <a:latin typeface="+mn-lt"/>
                <a:ea typeface="+mn-ea"/>
                <a:cs typeface="+mn-cs"/>
              </a:rPr>
              <a:t> from PIM execution. We also find that both functions are simple enough that can be </a:t>
            </a:r>
            <a:r>
              <a:rPr lang="en-US" sz="1200" kern="1200" baseline="0" dirty="0" err="1">
                <a:solidFill>
                  <a:schemeClr val="tx1"/>
                </a:solidFill>
                <a:latin typeface="+mn-lt"/>
                <a:ea typeface="+mn-ea"/>
                <a:cs typeface="+mn-cs"/>
              </a:rPr>
              <a:t>impelemented</a:t>
            </a:r>
            <a:r>
              <a:rPr lang="en-US" sz="1200" kern="1200" baseline="0" dirty="0">
                <a:solidFill>
                  <a:schemeClr val="tx1"/>
                </a:solidFill>
                <a:latin typeface="+mn-lt"/>
                <a:ea typeface="+mn-ea"/>
                <a:cs typeface="+mn-cs"/>
              </a:rPr>
              <a:t> at </a:t>
            </a:r>
            <a:r>
              <a:rPr lang="en-US" sz="1200" kern="1200" baseline="0" dirty="0" err="1">
                <a:solidFill>
                  <a:schemeClr val="tx1"/>
                </a:solidFill>
                <a:latin typeface="+mn-lt"/>
                <a:ea typeface="+mn-ea"/>
                <a:cs typeface="+mn-cs"/>
              </a:rPr>
              <a:t>pim</a:t>
            </a:r>
            <a:r>
              <a:rPr lang="en-US" sz="1200" kern="1200" baseline="0" dirty="0">
                <a:solidFill>
                  <a:schemeClr val="tx1"/>
                </a:solidFill>
                <a:latin typeface="+mn-lt"/>
                <a:ea typeface="+mn-ea"/>
                <a:cs typeface="+mn-cs"/>
              </a:rPr>
              <a:t> logic</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1398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let me give you a little bit background on how prior works deal with the PIM coherence.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62648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Chrome uses a multi-process architecture, where each tab has its own application process for rendering the page displayed in the tab to improve reliability</a:t>
            </a:r>
            <a:r>
              <a:rPr lang="en-US" sz="1200" kern="1200" baseline="0" dirty="0">
                <a:solidFill>
                  <a:schemeClr val="tx1"/>
                </a:solidFill>
                <a:latin typeface="+mn-lt"/>
                <a:ea typeface="+mn-ea"/>
                <a:cs typeface="+mn-cs"/>
              </a:rPr>
              <a:t> and performance.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When a user switches between browser tabs, this triggers two operations: (1) a context switch to the process for the selected tab, and (2) a load operation for the new page.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1308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are two primary concerns during tab switching: (1) how fast a new tab loads and becomes interactive, as this directly affects user satisfaction; and (2) memory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Memory consumption is a major concern for three reasons. First, the average memory footprint of a web page has increased significantly in recent years because of increased use of images, JavaScript, and video in modern web pages.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Second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users tend to open multiple tabs at a time with each tab consuming additional memory.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Third, consumer devices typically have a much lower memory capacity than server or desktop systems, and without careful memory management, Chrome could run out of memory on these systems over time.</a:t>
            </a:r>
            <a:br>
              <a:rPr lang="en-US" sz="1200" kern="1200" dirty="0">
                <a:solidFill>
                  <a:schemeClr val="tx1"/>
                </a:solidFill>
                <a:latin typeface="+mn-lt"/>
                <a:ea typeface="+mn-ea"/>
                <a:cs typeface="+mn-cs"/>
              </a:rPr>
            </a:br>
            <a:br>
              <a:rPr lang="en-US" sz="1200" kern="1200" dirty="0">
                <a:solidFill>
                  <a:schemeClr val="tx1"/>
                </a:solidFill>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5600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Moves between CPU and ZRAM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are two primary concerns during tab switching: (1) how fast a new tab loads and becomes interactive, as this directly affects user satisfaction; and (2) memory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Memory consumption is a major concern for three reasons. First, the average memory footprint of a web page has increased significantly in recent years because of increased use of images, JavaScript, and video in modern web pages.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Second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users tend to open multiple tabs at a time with each tab consuming additional memory.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Third, consumer devices typically have a much lower memory capacity than server or desktop systems, and without careful memory management, Chrome could run out of memory on these systems over time.</a:t>
            </a:r>
            <a:br>
              <a:rPr lang="en-US" sz="1200" kern="1200" dirty="0">
                <a:solidFill>
                  <a:schemeClr val="tx1"/>
                </a:solidFill>
                <a:latin typeface="+mn-lt"/>
                <a:ea typeface="+mn-ea"/>
                <a:cs typeface="+mn-cs"/>
              </a:rPr>
            </a:br>
            <a:br>
              <a:rPr lang="en-US" sz="1200" kern="1200" dirty="0">
                <a:solidFill>
                  <a:schemeClr val="tx1"/>
                </a:solidFill>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20232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Now we want to see if we</a:t>
            </a:r>
            <a:r>
              <a:rPr lang="en-US" sz="1200" kern="1200" baseline="0" dirty="0">
                <a:solidFill>
                  <a:schemeClr val="tx1"/>
                </a:solidFill>
                <a:latin typeface="+mn-lt"/>
                <a:ea typeface="+mn-ea"/>
                <a:cs typeface="+mn-cs"/>
              </a:rPr>
              <a:t> can mitigate data movement cost with PIM. To answer that, lets again take a look at interaction between CPU and memory when CPU wants to swap out N pages. we need to figure out where the data movement happens. Here shows what happens when CPU wants to swap out N inactive pages. </a:t>
            </a:r>
            <a:r>
              <a:rPr lang="en-US" sz="1200" kern="1200" dirty="0">
                <a:solidFill>
                  <a:schemeClr val="tx1"/>
                </a:solidFill>
                <a:latin typeface="+mn-lt"/>
                <a:ea typeface="+mn-ea"/>
                <a:cs typeface="+mn-cs"/>
              </a:rPr>
              <a:t>it first read the inactive page data, compress the data ( 2 ), and write the compressed data to ZRAM. This incur a lot</a:t>
            </a:r>
            <a:r>
              <a:rPr lang="en-US" sz="1200" kern="1200" baseline="0" dirty="0">
                <a:solidFill>
                  <a:schemeClr val="tx1"/>
                </a:solidFill>
                <a:latin typeface="+mn-lt"/>
                <a:ea typeface="+mn-ea"/>
                <a:cs typeface="+mn-cs"/>
              </a:rPr>
              <a:t> of overhead. This operation </a:t>
            </a:r>
            <a:r>
              <a:rPr lang="en-US" sz="1200" kern="1200" dirty="0">
                <a:solidFill>
                  <a:schemeClr val="tx1"/>
                </a:solidFill>
                <a:latin typeface="+mn-lt"/>
                <a:ea typeface="+mn-ea"/>
                <a:cs typeface="+mn-cs"/>
              </a:rPr>
              <a:t>is a good fit for PIM as (1) it cause a large amount of data movement; and (2) compression can be handled in the background, since none of the active tab processes need the data that is being compressed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Our analysis shows that the compression algorithm</a:t>
            </a:r>
            <a:r>
              <a:rPr lang="en-US" sz="1200" kern="1200" baseline="0" dirty="0">
                <a:solidFill>
                  <a:schemeClr val="tx1"/>
                </a:solidFill>
                <a:latin typeface="+mn-lt"/>
                <a:ea typeface="+mn-ea"/>
                <a:cs typeface="+mn-cs"/>
              </a:rPr>
              <a:t> used by chrome is simple enough that both </a:t>
            </a:r>
            <a:r>
              <a:rPr lang="en-US" sz="1200" kern="1200" baseline="0" dirty="0" err="1">
                <a:solidFill>
                  <a:schemeClr val="tx1"/>
                </a:solidFill>
                <a:latin typeface="+mn-lt"/>
                <a:ea typeface="+mn-ea"/>
                <a:cs typeface="+mn-cs"/>
              </a:rPr>
              <a:t>pim</a:t>
            </a:r>
            <a:r>
              <a:rPr lang="en-US" sz="1200" kern="1200" baseline="0" dirty="0">
                <a:solidFill>
                  <a:schemeClr val="tx1"/>
                </a:solidFill>
                <a:latin typeface="+mn-lt"/>
                <a:ea typeface="+mn-ea"/>
                <a:cs typeface="+mn-cs"/>
              </a:rPr>
              <a:t> core  and </a:t>
            </a:r>
            <a:r>
              <a:rPr lang="mr-IN" sz="1200" kern="1200" baseline="0" dirty="0">
                <a:solidFill>
                  <a:schemeClr val="tx1"/>
                </a:solidFill>
                <a:latin typeface="+mn-lt"/>
                <a:ea typeface="+mn-ea"/>
                <a:cs typeface="+mn-cs"/>
              </a:rPr>
              <a:t>…</a:t>
            </a: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wrap up, we</a:t>
            </a:r>
            <a:r>
              <a:rPr lang="en-US" sz="1200" kern="1200" baseline="0" dirty="0">
                <a:solidFill>
                  <a:schemeClr val="tx1"/>
                </a:solidFill>
                <a:latin typeface="+mn-lt"/>
                <a:ea typeface="+mn-ea"/>
                <a:cs typeface="+mn-cs"/>
              </a:rPr>
              <a:t> found that a lot of data movement happens during tab switching as chrome tries to compress and decompress tabs. We find that both compression and decompression can significantly benefit from PIM execution and are feasible to be implemented at PIM logic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Now on</a:t>
            </a:r>
            <a:r>
              <a:rPr lang="en-US" sz="1200" kern="1200" baseline="0" dirty="0">
                <a:solidFill>
                  <a:schemeClr val="tx1"/>
                </a:solidFill>
                <a:latin typeface="+mn-lt"/>
                <a:ea typeface="+mn-ea"/>
                <a:cs typeface="+mn-cs"/>
              </a:rPr>
              <a:t> the right </a:t>
            </a:r>
            <a:r>
              <a:rPr lang="en-US" sz="1200" kern="1200" dirty="0">
                <a:solidFill>
                  <a:schemeClr val="tx1"/>
                </a:solidFill>
                <a:latin typeface="+mn-lt"/>
                <a:ea typeface="+mn-ea"/>
                <a:cs typeface="+mn-cs"/>
              </a:rPr>
              <a:t>what happens when we offload compression to PIM. In this case, the CPU only informs the PIM logic about the pages that need to be swapped out, and the PIM logic operates on the uncompressed page data that is already in memory. This (1) eliminates the off-chip page data movement that took place during CPU-based compression, and (2) frees up the CPU to perform other tasks while PIM performs compression in the background. We observe a similar behavior during decompression.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2520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wrap up, we</a:t>
            </a:r>
            <a:r>
              <a:rPr lang="en-US" sz="1200" kern="1200" baseline="0" dirty="0">
                <a:solidFill>
                  <a:schemeClr val="tx1"/>
                </a:solidFill>
                <a:latin typeface="+mn-lt"/>
                <a:ea typeface="+mn-ea"/>
                <a:cs typeface="+mn-cs"/>
              </a:rPr>
              <a:t> found that a lot of data movement happens during tab switching as chrome tries to compress and decompress tabs. We find that both compression and decompression can significantly benefit from PIM execution and are feasible to be implemented at PIM logic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50816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23800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4211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7475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40</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6137270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07126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50892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82160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We also analyze video play back and video capture. We take a look at energy consumption when vp9 decider is </a:t>
            </a:r>
            <a:r>
              <a:rPr lang="en-US" sz="1200" kern="1200" dirty="0" err="1">
                <a:solidFill>
                  <a:schemeClr val="tx1"/>
                </a:solidFill>
                <a:latin typeface="+mn-lt"/>
                <a:ea typeface="+mn-ea"/>
                <a:cs typeface="+mn-cs"/>
              </a:rPr>
              <a:t>yaed</a:t>
            </a:r>
            <a:r>
              <a:rPr lang="en-US" sz="1200" kern="1200" dirty="0">
                <a:solidFill>
                  <a:schemeClr val="tx1"/>
                </a:solidFill>
                <a:latin typeface="+mn-lt"/>
                <a:ea typeface="+mn-ea"/>
                <a:cs typeface="+mn-cs"/>
              </a:rPr>
              <a:t> to playback a </a:t>
            </a:r>
            <a:r>
              <a:rPr lang="en-US" sz="1200" kern="1200" dirty="0" err="1">
                <a:solidFill>
                  <a:schemeClr val="tx1"/>
                </a:solidFill>
                <a:latin typeface="+mn-lt"/>
                <a:ea typeface="+mn-ea"/>
                <a:cs typeface="+mn-cs"/>
              </a:rPr>
              <a:t>netflix</a:t>
            </a:r>
            <a:r>
              <a:rPr lang="en-US" sz="1200" kern="1200" dirty="0">
                <a:solidFill>
                  <a:schemeClr val="tx1"/>
                </a:solidFill>
                <a:latin typeface="+mn-lt"/>
                <a:ea typeface="+mn-ea"/>
                <a:cs typeface="+mn-cs"/>
              </a:rPr>
              <a:t> film, and when vp9 </a:t>
            </a:r>
            <a:r>
              <a:rPr lang="en-US" sz="1200" kern="1200" dirty="0" err="1">
                <a:solidFill>
                  <a:schemeClr val="tx1"/>
                </a:solidFill>
                <a:latin typeface="+mn-lt"/>
                <a:ea typeface="+mn-ea"/>
                <a:cs typeface="+mn-cs"/>
              </a:rPr>
              <a:t>wncoder</a:t>
            </a:r>
            <a:r>
              <a:rPr lang="en-US" sz="1200" kern="1200" dirty="0">
                <a:solidFill>
                  <a:schemeClr val="tx1"/>
                </a:solidFill>
                <a:latin typeface="+mn-lt"/>
                <a:ea typeface="+mn-ea"/>
                <a:cs typeface="+mn-cs"/>
              </a:rPr>
              <a:t> is used to do real-time encoding of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for both of these workloads data </a:t>
            </a:r>
            <a:r>
              <a:rPr lang="en-US" sz="1200" kern="1200" dirty="0" err="1">
                <a:solidFill>
                  <a:schemeClr val="tx1"/>
                </a:solidFill>
                <a:latin typeface="+mn-lt"/>
                <a:ea typeface="+mn-ea"/>
                <a:cs typeface="+mn-cs"/>
              </a:rPr>
              <a:t>movemwnt</a:t>
            </a:r>
            <a:r>
              <a:rPr lang="en-US" sz="1200" kern="1200" dirty="0">
                <a:solidFill>
                  <a:schemeClr val="tx1"/>
                </a:solidFill>
                <a:latin typeface="+mn-lt"/>
                <a:ea typeface="+mn-ea"/>
                <a:cs typeface="+mn-cs"/>
              </a:rPr>
              <a:t> is a major contributor to the total system </a:t>
            </a:r>
            <a:r>
              <a:rPr lang="en-US" sz="1200" kern="1200" dirty="0" err="1">
                <a:solidFill>
                  <a:schemeClr val="tx1"/>
                </a:solidFill>
                <a:latin typeface="+mn-lt"/>
                <a:ea typeface="+mn-ea"/>
                <a:cs typeface="+mn-cs"/>
              </a:rPr>
              <a:t>enery</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When we dog deeper we find that they are simple functions in decoding and encoding pipeline that generate the majority of </a:t>
            </a:r>
            <a:r>
              <a:rPr lang="en-US" sz="1200" kern="1200" dirty="0" err="1">
                <a:solidFill>
                  <a:schemeClr val="tx1"/>
                </a:solidFill>
                <a:latin typeface="+mn-lt"/>
                <a:ea typeface="+mn-ea"/>
                <a:cs typeface="+mn-cs"/>
              </a:rPr>
              <a:t>dara</a:t>
            </a:r>
            <a:r>
              <a:rPr lang="en-US" sz="1200" kern="1200" dirty="0">
                <a:solidFill>
                  <a:schemeClr val="tx1"/>
                </a:solidFill>
                <a:latin typeface="+mn-lt"/>
                <a:ea typeface="+mn-ea"/>
                <a:cs typeface="+mn-cs"/>
              </a:rPr>
              <a:t> movement.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Please refer to the paper for more detail.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426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and then analyzing the benefit of PIM in our simulator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47110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7935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8665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942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54437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471967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5/11/19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2019. 5. 11.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2019. 5. 11.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2019. 5. 11.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2019. 5. 11.</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2019. 5. 11.</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2019. 5. 11.</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2019. 5. 11.</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7436890"/>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556414"/>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10712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50729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367535"/>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49034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07189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44244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044831"/>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966302"/>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3016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5/11/19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5/11/19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5/11/19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5/11/19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5/11/19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5/11/19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5/11/19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5/11/19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5/11/19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5/11/19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5/11/19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5/11/19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5/11/19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5/11/19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5/11/19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5/11/19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5/11/19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5/11/19</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5/11/19</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5/11/19</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5/11/19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5/11/19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5/11/19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5/11/19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2DA44F71-97AF-5B4D-A1C7-1F41097B8ECB}" type="slidenum">
              <a:rPr lang="en-US" altLang="en-US"/>
              <a:pPr>
                <a:defRPr/>
              </a:pPr>
              <a:t>‹#›</a:t>
            </a:fld>
            <a:endParaRPr lang="en-US" altLang="en-US"/>
          </a:p>
        </p:txBody>
      </p:sp>
    </p:spTree>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84FBA80-169A-CF4F-81AB-23BBF8E699B7}" type="slidenum">
              <a:rPr lang="en-US" altLang="en-US"/>
              <a:pPr>
                <a:defRPr/>
              </a:pPr>
              <a:t>‹#›</a:t>
            </a:fld>
            <a:endParaRPr lang="en-US" altLang="en-US"/>
          </a:p>
        </p:txBody>
      </p:sp>
    </p:spTree>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53F1A5F-2C12-594C-8B85-1E26B88C50AA}" type="slidenum">
              <a:rPr lang="en-US" altLang="en-US"/>
              <a:pPr>
                <a:defRPr/>
              </a:pPr>
              <a:t>‹#›</a:t>
            </a:fld>
            <a:endParaRPr lang="en-US" altLang="en-US"/>
          </a:p>
        </p:txBody>
      </p:sp>
    </p:spTree>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A71E6B75-5FA6-4D4F-BFDC-B3EFD3E2801D}" type="slidenum">
              <a:rPr lang="en-US" altLang="en-US"/>
              <a:pPr>
                <a:defRPr/>
              </a:pPr>
              <a:t>‹#›</a:t>
            </a:fld>
            <a:endParaRPr lang="en-US" altLang="en-US"/>
          </a:p>
        </p:txBody>
      </p:sp>
    </p:spTree>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C652B75-237A-8645-9157-1DED321E43A4}" type="slidenum">
              <a:rPr lang="en-US" altLang="en-US"/>
              <a:pPr>
                <a:defRPr/>
              </a:pPr>
              <a:t>‹#›</a:t>
            </a:fld>
            <a:endParaRPr lang="en-US" altLang="en-US"/>
          </a:p>
        </p:txBody>
      </p:sp>
    </p:spTree>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221AADC8-4A39-E242-9ADC-85AE107A185B}" type="slidenum">
              <a:rPr lang="en-US" altLang="en-US"/>
              <a:pPr>
                <a:defRPr/>
              </a:pPr>
              <a:t>‹#›</a:t>
            </a:fld>
            <a:endParaRPr lang="en-US" altLang="en-US"/>
          </a:p>
        </p:txBody>
      </p:sp>
    </p:spTree>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648E5F4E-AC6C-794D-A8E8-B782E09C7974}" type="slidenum">
              <a:rPr lang="en-US" altLang="en-US"/>
              <a:pPr>
                <a:defRPr/>
              </a:pPr>
              <a:t>‹#›</a:t>
            </a:fld>
            <a:endParaRPr lang="en-US" altLang="en-US"/>
          </a:p>
        </p:txBody>
      </p:sp>
    </p:spTree>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13CD48-6BC3-D848-B6B6-CF9D818EAAB7}" type="slidenum">
              <a:rPr lang="en-US" altLang="en-US"/>
              <a:pPr>
                <a:defRPr/>
              </a:pPr>
              <a:t>‹#›</a:t>
            </a:fld>
            <a:endParaRPr lang="en-US" altLang="en-US"/>
          </a:p>
        </p:txBody>
      </p:sp>
    </p:spTree>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BF40916-BA07-D94F-A2DA-469BA0964061}" type="slidenum">
              <a:rPr lang="en-US" altLang="en-US"/>
              <a:pPr>
                <a:defRPr/>
              </a:pPr>
              <a:t>‹#›</a:t>
            </a:fld>
            <a:endParaRPr lang="en-US"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E4E252-6424-9843-A1FE-1A4EAB4CB9D2}" type="slidenum">
              <a:rPr lang="en-US" altLang="en-US"/>
              <a:pPr>
                <a:defRPr/>
              </a:pPr>
              <a:t>‹#›</a:t>
            </a:fld>
            <a:endParaRPr lang="en-US" altLang="en-US"/>
          </a:p>
        </p:txBody>
      </p:sp>
    </p:spTree>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8D5C1E7-D7B8-AB46-B7AD-AD1AE346746F}" type="slidenum">
              <a:rPr lang="en-US" altLang="en-US"/>
              <a:pPr>
                <a:defRPr/>
              </a:pPr>
              <a:t>‹#›</a:t>
            </a:fld>
            <a:endParaRPr lang="en-US" altLang="en-US"/>
          </a:p>
        </p:txBody>
      </p:sp>
    </p:spTree>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B2A91C8-C170-3E49-AD64-7F76E3C3884E}" type="slidenum">
              <a:rPr lang="en-US" altLang="en-US"/>
              <a:pPr>
                <a:defRPr/>
              </a:pPr>
              <a:t>‹#›</a:t>
            </a:fld>
            <a:endParaRPr lang="en-US" altLang="en-US"/>
          </a:p>
        </p:txBody>
      </p:sp>
    </p:spTree>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4291206735"/>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1009980325"/>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38244161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56720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718866"/>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127612"/>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917338"/>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470036"/>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884746"/>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69858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742796"/>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2804050466"/>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87811551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63581792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101457189"/>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244965659"/>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2939395626"/>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827617510"/>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1213395378"/>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512567868"/>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25443358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989456455"/>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44664211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5/11/19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5/11/19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5/11/19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5/11/19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5/11/19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5/11/19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5/11/19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5/11/19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5/11/19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5/11/19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5/11/19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953305644"/>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972139762"/>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35130711"/>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82126"/>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610373031"/>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457004920"/>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698265436"/>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844939919"/>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97540000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637613450"/>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17701382"/>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78353633"/>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62895338"/>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761867"/>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7762232"/>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467472"/>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9141973"/>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2136792"/>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11456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6663353"/>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5912057"/>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652181"/>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7601725"/>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753638493"/>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285617593"/>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129731686"/>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801051546"/>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532950087"/>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76009426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923339879"/>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3622662"/>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143780870"/>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401898050"/>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804575437"/>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4142177791"/>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5/11/19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5/11/19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5/11/19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5/11/19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5/11/19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5/11/19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5/11/19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5/11/19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5/11/19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5/11/19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5/11/19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4.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1.png"/></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5" Type="http://schemas.openxmlformats.org/officeDocument/2006/relationships/slideLayout" Target="../slideLayouts/slideLayout299.xml"/><Relationship Id="rId4"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pn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pn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1.pn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1.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1.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1.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theme" Target="../theme/theme3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image" Target="../media/image1.png"/><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7.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8.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image" Target="../media/image1.png"/><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0.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1.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2.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3.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image" Target="../media/image1.png"/><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8.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theme" Target="../theme/theme47.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9.xml"/><Relationship Id="rId13" Type="http://schemas.openxmlformats.org/officeDocument/2006/relationships/theme" Target="../theme/theme48.xml"/><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slideLayout" Target="../slideLayouts/slideLayout523.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1.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image" Target="../media/image1.png"/><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52.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5.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53.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theme" Target="../theme/theme54.xml"/><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slideLayout" Target="../slideLayouts/slideLayout590.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theme" Target="../theme/theme55.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slideLayout" Target="../slideLayouts/slideLayout602.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theme" Target="../theme/theme56.xml"/><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slideLayout" Target="../slideLayouts/slideLayout614.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2.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theme" Target="../theme/theme57.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3.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theme" Target="../theme/theme58.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4.xml"/><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theme" Target="../theme/theme59.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5.xml"/><Relationship Id="rId13" Type="http://schemas.openxmlformats.org/officeDocument/2006/relationships/theme" Target="../theme/theme60.xml"/><Relationship Id="rId3" Type="http://schemas.openxmlformats.org/officeDocument/2006/relationships/slideLayout" Target="../slideLayouts/slideLayout650.xml"/><Relationship Id="rId7" Type="http://schemas.openxmlformats.org/officeDocument/2006/relationships/slideLayout" Target="../slideLayouts/slideLayout654.xml"/><Relationship Id="rId12" Type="http://schemas.openxmlformats.org/officeDocument/2006/relationships/slideLayout" Target="../slideLayouts/slideLayout659.xml"/><Relationship Id="rId2" Type="http://schemas.openxmlformats.org/officeDocument/2006/relationships/slideLayout" Target="../slideLayouts/slideLayout649.xml"/><Relationship Id="rId1" Type="http://schemas.openxmlformats.org/officeDocument/2006/relationships/slideLayout" Target="../slideLayouts/slideLayout648.xml"/><Relationship Id="rId6" Type="http://schemas.openxmlformats.org/officeDocument/2006/relationships/slideLayout" Target="../slideLayouts/slideLayout653.xml"/><Relationship Id="rId11" Type="http://schemas.openxmlformats.org/officeDocument/2006/relationships/slideLayout" Target="../slideLayouts/slideLayout658.xml"/><Relationship Id="rId5" Type="http://schemas.openxmlformats.org/officeDocument/2006/relationships/slideLayout" Target="../slideLayouts/slideLayout652.xml"/><Relationship Id="rId10" Type="http://schemas.openxmlformats.org/officeDocument/2006/relationships/slideLayout" Target="../slideLayouts/slideLayout657.xml"/><Relationship Id="rId4" Type="http://schemas.openxmlformats.org/officeDocument/2006/relationships/slideLayout" Target="../slideLayouts/slideLayout651.xml"/><Relationship Id="rId9" Type="http://schemas.openxmlformats.org/officeDocument/2006/relationships/slideLayout" Target="../slideLayouts/slideLayout656.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7.xml"/><Relationship Id="rId3" Type="http://schemas.openxmlformats.org/officeDocument/2006/relationships/slideLayout" Target="../slideLayouts/slideLayout662.xml"/><Relationship Id="rId7" Type="http://schemas.openxmlformats.org/officeDocument/2006/relationships/slideLayout" Target="../slideLayouts/slideLayout666.xml"/><Relationship Id="rId12" Type="http://schemas.openxmlformats.org/officeDocument/2006/relationships/theme" Target="../theme/theme61.xml"/><Relationship Id="rId2" Type="http://schemas.openxmlformats.org/officeDocument/2006/relationships/slideLayout" Target="../slideLayouts/slideLayout661.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5" Type="http://schemas.openxmlformats.org/officeDocument/2006/relationships/slideLayout" Target="../slideLayouts/slideLayout664.xml"/><Relationship Id="rId10" Type="http://schemas.openxmlformats.org/officeDocument/2006/relationships/slideLayout" Target="../slideLayouts/slideLayout669.xml"/><Relationship Id="rId4" Type="http://schemas.openxmlformats.org/officeDocument/2006/relationships/slideLayout" Target="../slideLayouts/slideLayout663.xml"/><Relationship Id="rId9" Type="http://schemas.openxmlformats.org/officeDocument/2006/relationships/slideLayout" Target="../slideLayouts/slideLayout668.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8.xml"/><Relationship Id="rId13" Type="http://schemas.openxmlformats.org/officeDocument/2006/relationships/theme" Target="../theme/theme62.xml"/><Relationship Id="rId3" Type="http://schemas.openxmlformats.org/officeDocument/2006/relationships/slideLayout" Target="../slideLayouts/slideLayout673.xml"/><Relationship Id="rId7" Type="http://schemas.openxmlformats.org/officeDocument/2006/relationships/slideLayout" Target="../slideLayouts/slideLayout677.xml"/><Relationship Id="rId12" Type="http://schemas.openxmlformats.org/officeDocument/2006/relationships/slideLayout" Target="../slideLayouts/slideLayout682.xml"/><Relationship Id="rId2" Type="http://schemas.openxmlformats.org/officeDocument/2006/relationships/slideLayout" Target="../slideLayouts/slideLayout672.xml"/><Relationship Id="rId1" Type="http://schemas.openxmlformats.org/officeDocument/2006/relationships/slideLayout" Target="../slideLayouts/slideLayout671.xml"/><Relationship Id="rId6" Type="http://schemas.openxmlformats.org/officeDocument/2006/relationships/slideLayout" Target="../slideLayouts/slideLayout676.xml"/><Relationship Id="rId11" Type="http://schemas.openxmlformats.org/officeDocument/2006/relationships/slideLayout" Target="../slideLayouts/slideLayout681.xml"/><Relationship Id="rId5" Type="http://schemas.openxmlformats.org/officeDocument/2006/relationships/slideLayout" Target="../slideLayouts/slideLayout675.xml"/><Relationship Id="rId10" Type="http://schemas.openxmlformats.org/officeDocument/2006/relationships/slideLayout" Target="../slideLayouts/slideLayout680.xml"/><Relationship Id="rId4" Type="http://schemas.openxmlformats.org/officeDocument/2006/relationships/slideLayout" Target="../slideLayouts/slideLayout674.xml"/><Relationship Id="rId9" Type="http://schemas.openxmlformats.org/officeDocument/2006/relationships/slideLayout" Target="../slideLayouts/slideLayout679.xml"/><Relationship Id="rId14" Type="http://schemas.openxmlformats.org/officeDocument/2006/relationships/image" Target="../media/image1.png"/></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0.xml"/><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theme" Target="../theme/theme63.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1.xml"/><Relationship Id="rId13" Type="http://schemas.openxmlformats.org/officeDocument/2006/relationships/theme" Target="../theme/theme64.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slideLayout" Target="../slideLayouts/slideLayout705.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 Id="rId14" Type="http://schemas.openxmlformats.org/officeDocument/2006/relationships/image" Target="../media/image1.png"/></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3.xml"/><Relationship Id="rId13" Type="http://schemas.openxmlformats.org/officeDocument/2006/relationships/image" Target="../media/image1.png"/><Relationship Id="rId3" Type="http://schemas.openxmlformats.org/officeDocument/2006/relationships/slideLayout" Target="../slideLayouts/slideLayout708.xml"/><Relationship Id="rId7" Type="http://schemas.openxmlformats.org/officeDocument/2006/relationships/slideLayout" Target="../slideLayouts/slideLayout712.xml"/><Relationship Id="rId12" Type="http://schemas.openxmlformats.org/officeDocument/2006/relationships/theme" Target="../theme/theme65.xml"/><Relationship Id="rId2" Type="http://schemas.openxmlformats.org/officeDocument/2006/relationships/slideLayout" Target="../slideLayouts/slideLayout707.xml"/><Relationship Id="rId1" Type="http://schemas.openxmlformats.org/officeDocument/2006/relationships/slideLayout" Target="../slideLayouts/slideLayout706.xml"/><Relationship Id="rId6" Type="http://schemas.openxmlformats.org/officeDocument/2006/relationships/slideLayout" Target="../slideLayouts/slideLayout711.xml"/><Relationship Id="rId11" Type="http://schemas.openxmlformats.org/officeDocument/2006/relationships/slideLayout" Target="../slideLayouts/slideLayout716.xml"/><Relationship Id="rId5" Type="http://schemas.openxmlformats.org/officeDocument/2006/relationships/slideLayout" Target="../slideLayouts/slideLayout710.xml"/><Relationship Id="rId10" Type="http://schemas.openxmlformats.org/officeDocument/2006/relationships/slideLayout" Target="../slideLayouts/slideLayout715.xml"/><Relationship Id="rId4" Type="http://schemas.openxmlformats.org/officeDocument/2006/relationships/slideLayout" Target="../slideLayouts/slideLayout709.xml"/><Relationship Id="rId9" Type="http://schemas.openxmlformats.org/officeDocument/2006/relationships/slideLayout" Target="../slideLayouts/slideLayout714.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4.xml"/><Relationship Id="rId3" Type="http://schemas.openxmlformats.org/officeDocument/2006/relationships/slideLayout" Target="../slideLayouts/slideLayout719.xml"/><Relationship Id="rId7" Type="http://schemas.openxmlformats.org/officeDocument/2006/relationships/slideLayout" Target="../slideLayouts/slideLayout723.xml"/><Relationship Id="rId12" Type="http://schemas.openxmlformats.org/officeDocument/2006/relationships/theme" Target="../theme/theme66.xml"/><Relationship Id="rId2" Type="http://schemas.openxmlformats.org/officeDocument/2006/relationships/slideLayout" Target="../slideLayouts/slideLayout718.xml"/><Relationship Id="rId1" Type="http://schemas.openxmlformats.org/officeDocument/2006/relationships/slideLayout" Target="../slideLayouts/slideLayout717.xml"/><Relationship Id="rId6" Type="http://schemas.openxmlformats.org/officeDocument/2006/relationships/slideLayout" Target="../slideLayouts/slideLayout722.xml"/><Relationship Id="rId11" Type="http://schemas.openxmlformats.org/officeDocument/2006/relationships/slideLayout" Target="../slideLayouts/slideLayout727.xml"/><Relationship Id="rId5" Type="http://schemas.openxmlformats.org/officeDocument/2006/relationships/slideLayout" Target="../slideLayouts/slideLayout721.xml"/><Relationship Id="rId10" Type="http://schemas.openxmlformats.org/officeDocument/2006/relationships/slideLayout" Target="../slideLayouts/slideLayout726.xml"/><Relationship Id="rId4" Type="http://schemas.openxmlformats.org/officeDocument/2006/relationships/slideLayout" Target="../slideLayouts/slideLayout720.xml"/><Relationship Id="rId9" Type="http://schemas.openxmlformats.org/officeDocument/2006/relationships/slideLayout" Target="../slideLayouts/slideLayout7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2019. 5. 11.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3137702"/>
      </p:ext>
    </p:extLst>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1294643020"/>
      </p:ext>
    </p:extLst>
  </p:cSld>
  <p:clrMap bg1="lt1" tx1="dk1" bg2="lt2" tx2="dk2" accent1="accent1" accent2="accent2" accent3="accent3" accent4="accent4" accent5="accent5" accent6="accent6" hlink="hlink" folHlink="folHlink"/>
  <p:sldLayoutIdLst>
    <p:sldLayoutId id="2147487376" r:id="rId1"/>
    <p:sldLayoutId id="2147487377" r:id="rId2"/>
    <p:sldLayoutId id="2147487378" r:id="rId3"/>
    <p:sldLayoutId id="2147487379" r:id="rId4"/>
    <p:sldLayoutId id="2147487380" r:id="rId5"/>
    <p:sldLayoutId id="2147487381" r:id="rId6"/>
    <p:sldLayoutId id="2147487382" r:id="rId7"/>
    <p:sldLayoutId id="2147487383" r:id="rId8"/>
    <p:sldLayoutId id="2147487384" r:id="rId9"/>
    <p:sldLayoutId id="2147487385" r:id="rId10"/>
    <p:sldLayoutId id="2147487386"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277362"/>
      </p:ext>
    </p:extLst>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5/11/19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5/11/19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667958"/>
      </p:ext>
    </p:extLst>
  </p:cSld>
  <p:clrMap bg1="lt1" tx1="dk1" bg2="lt2" tx2="dk2" accent1="accent1" accent2="accent2" accent3="accent3" accent4="accent4" accent5="accent5" accent6="accent6" hlink="hlink" folHlink="folHlink"/>
  <p:sldLayoutIdLst>
    <p:sldLayoutId id="2147487537" r:id="rId1"/>
    <p:sldLayoutId id="2147487538" r:id="rId2"/>
    <p:sldLayoutId id="2147487539" r:id="rId3"/>
    <p:sldLayoutId id="2147487540" r:id="rId4"/>
    <p:sldLayoutId id="2147487541" r:id="rId5"/>
    <p:sldLayoutId id="2147487542" r:id="rId6"/>
    <p:sldLayoutId id="2147487543" r:id="rId7"/>
    <p:sldLayoutId id="2147487544" r:id="rId8"/>
    <p:sldLayoutId id="2147487545" r:id="rId9"/>
    <p:sldLayoutId id="2147487546" r:id="rId10"/>
    <p:sldLayoutId id="21474875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064865945"/>
      </p:ext>
    </p:extLst>
  </p:cSld>
  <p:clrMap bg1="lt1" tx1="dk1" bg2="lt2" tx2="dk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2942628"/>
      </p:ext>
    </p:extLst>
  </p:cSld>
  <p:clrMap bg1="lt1" tx1="dk1" bg2="lt2" tx2="dk2" accent1="accent1" accent2="accent2" accent3="accent3" accent4="accent4" accent5="accent5" accent6="accent6" hlink="hlink" folHlink="folHlink"/>
  <p:sldLayoutIdLst>
    <p:sldLayoutId id="2147487611" r:id="rId1"/>
    <p:sldLayoutId id="2147487612" r:id="rId2"/>
    <p:sldLayoutId id="2147487613" r:id="rId3"/>
    <p:sldLayoutId id="2147487614" r:id="rId4"/>
    <p:sldLayoutId id="2147487615" r:id="rId5"/>
    <p:sldLayoutId id="2147487616" r:id="rId6"/>
    <p:sldLayoutId id="2147487617" r:id="rId7"/>
    <p:sldLayoutId id="2147487618" r:id="rId8"/>
    <p:sldLayoutId id="2147487619" r:id="rId9"/>
    <p:sldLayoutId id="2147487620" r:id="rId10"/>
    <p:sldLayoutId id="2147487621" r:id="rId11"/>
    <p:sldLayoutId id="214748762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93476656"/>
      </p:ext>
    </p:extLst>
  </p:cSld>
  <p:clrMap bg1="lt1" tx1="dk1" bg2="lt2" tx2="dk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713" r:id="rId6"/>
    <p:sldLayoutId id="2147487714" r:id="rId7"/>
    <p:sldLayoutId id="2147487715" r:id="rId8"/>
    <p:sldLayoutId id="2147487716" r:id="rId9"/>
    <p:sldLayoutId id="2147487717" r:id="rId10"/>
    <p:sldLayoutId id="214748771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32552433"/>
      </p:ext>
    </p:extLst>
  </p:cSld>
  <p:clrMap bg1="lt1" tx1="dk1" bg2="lt2" tx2="dk2" accent1="accent1" accent2="accent2" accent3="accent3" accent4="accent4" accent5="accent5" accent6="accent6" hlink="hlink" folHlink="folHlink"/>
  <p:sldLayoutIdLst>
    <p:sldLayoutId id="2147487732" r:id="rId1"/>
    <p:sldLayoutId id="2147487733" r:id="rId2"/>
    <p:sldLayoutId id="2147487734" r:id="rId3"/>
    <p:sldLayoutId id="2147487735" r:id="rId4"/>
    <p:sldLayoutId id="2147487736" r:id="rId5"/>
    <p:sldLayoutId id="2147487737" r:id="rId6"/>
    <p:sldLayoutId id="2147487738" r:id="rId7"/>
    <p:sldLayoutId id="2147487739" r:id="rId8"/>
    <p:sldLayoutId id="2147487740" r:id="rId9"/>
    <p:sldLayoutId id="2147487741" r:id="rId10"/>
    <p:sldLayoutId id="21474877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694447817"/>
      </p:ext>
    </p:extLst>
  </p:cSld>
  <p:clrMap bg1="lt1" tx1="dk1" bg2="lt2" tx2="dk2" accent1="accent1" accent2="accent2" accent3="accent3" accent4="accent4" accent5="accent5" accent6="accent6" hlink="hlink" folHlink="folHlink"/>
  <p:sldLayoutIdLst>
    <p:sldLayoutId id="2147488009" r:id="rId1"/>
    <p:sldLayoutId id="2147488010" r:id="rId2"/>
    <p:sldLayoutId id="2147488011" r:id="rId3"/>
    <p:sldLayoutId id="2147488012" r:id="rId4"/>
    <p:sldLayoutId id="2147488013" r:id="rId5"/>
    <p:sldLayoutId id="2147488014" r:id="rId6"/>
    <p:sldLayoutId id="2147488015" r:id="rId7"/>
    <p:sldLayoutId id="2147488016" r:id="rId8"/>
    <p:sldLayoutId id="2147488017" r:id="rId9"/>
    <p:sldLayoutId id="2147488018" r:id="rId10"/>
    <p:sldLayoutId id="2147488019" r:id="rId11"/>
    <p:sldLayoutId id="21474880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EE0FFC67-5E07-4C42-B234-6516D715DF1C}"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026" r:id="rId5"/>
    <p:sldLayoutId id="2147488027" r:id="rId6"/>
    <p:sldLayoutId id="2147488028" r:id="rId7"/>
    <p:sldLayoutId id="2147488029" r:id="rId8"/>
    <p:sldLayoutId id="2147488030" r:id="rId9"/>
    <p:sldLayoutId id="2147488031" r:id="rId10"/>
    <p:sldLayoutId id="2147488032" r:id="rId11"/>
    <p:sldLayoutId id="21474880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53550964"/>
      </p:ext>
    </p:extLst>
  </p:cSld>
  <p:clrMap bg1="lt1" tx1="dk1" bg2="lt2" tx2="dk2" accent1="accent1" accent2="accent2" accent3="accent3" accent4="accent4" accent5="accent5" accent6="accent6" hlink="hlink" folHlink="folHlink"/>
  <p:sldLayoutIdLst>
    <p:sldLayoutId id="2147488110" r:id="rId1"/>
    <p:sldLayoutId id="2147488111" r:id="rId2"/>
    <p:sldLayoutId id="2147488112" r:id="rId3"/>
    <p:sldLayoutId id="2147488113" r:id="rId4"/>
    <p:sldLayoutId id="2147488114" r:id="rId5"/>
    <p:sldLayoutId id="2147488115" r:id="rId6"/>
    <p:sldLayoutId id="2147488116" r:id="rId7"/>
    <p:sldLayoutId id="2147488117" r:id="rId8"/>
    <p:sldLayoutId id="2147488118" r:id="rId9"/>
    <p:sldLayoutId id="2147488119" r:id="rId10"/>
    <p:sldLayoutId id="214748812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08055353"/>
      </p:ext>
    </p:extLst>
  </p:cSld>
  <p:clrMap bg1="lt1" tx1="dk1" bg2="lt2" tx2="dk2" accent1="accent1" accent2="accent2" accent3="accent3" accent4="accent4" accent5="accent5" accent6="accent6" hlink="hlink" folHlink="folHlink"/>
  <p:sldLayoutIdLst>
    <p:sldLayoutId id="2147488122" r:id="rId1"/>
    <p:sldLayoutId id="2147488123" r:id="rId2"/>
    <p:sldLayoutId id="2147488124" r:id="rId3"/>
    <p:sldLayoutId id="2147488125" r:id="rId4"/>
    <p:sldLayoutId id="2147488126" r:id="rId5"/>
    <p:sldLayoutId id="2147488127" r:id="rId6"/>
    <p:sldLayoutId id="2147488128" r:id="rId7"/>
    <p:sldLayoutId id="2147488129" r:id="rId8"/>
    <p:sldLayoutId id="2147488130" r:id="rId9"/>
    <p:sldLayoutId id="2147488131" r:id="rId10"/>
    <p:sldLayoutId id="2147488132" r:id="rId11"/>
    <p:sldLayoutId id="21474881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303134472"/>
      </p:ext>
    </p:extLst>
  </p:cSld>
  <p:clrMap bg1="lt1" tx1="dk1" bg2="lt2" tx2="dk2" accent1="accent1" accent2="accent2" accent3="accent3" accent4="accent4" accent5="accent5" accent6="accent6" hlink="hlink" folHlink="folHlink"/>
  <p:sldLayoutIdLst>
    <p:sldLayoutId id="2147488159" r:id="rId1"/>
    <p:sldLayoutId id="2147488160" r:id="rId2"/>
    <p:sldLayoutId id="2147488161" r:id="rId3"/>
    <p:sldLayoutId id="2147488162" r:id="rId4"/>
    <p:sldLayoutId id="2147488163" r:id="rId5"/>
    <p:sldLayoutId id="2147488164" r:id="rId6"/>
    <p:sldLayoutId id="2147488165" r:id="rId7"/>
    <p:sldLayoutId id="2147488166" r:id="rId8"/>
    <p:sldLayoutId id="2147488167" r:id="rId9"/>
    <p:sldLayoutId id="2147488168" r:id="rId10"/>
    <p:sldLayoutId id="2147488169" r:id="rId11"/>
    <p:sldLayoutId id="214748817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7490749"/>
      </p:ext>
    </p:extLst>
  </p:cSld>
  <p:clrMap bg1="lt1" tx1="dk1" bg2="lt2" tx2="dk2" accent1="accent1" accent2="accent2" accent3="accent3" accent4="accent4" accent5="accent5" accent6="accent6" hlink="hlink" folHlink="folHlink"/>
  <p:sldLayoutIdLst>
    <p:sldLayoutId id="2147488237" r:id="rId1"/>
    <p:sldLayoutId id="2147488238" r:id="rId2"/>
    <p:sldLayoutId id="2147488239" r:id="rId3"/>
    <p:sldLayoutId id="2147488240" r:id="rId4"/>
    <p:sldLayoutId id="2147488241" r:id="rId5"/>
    <p:sldLayoutId id="2147488242" r:id="rId6"/>
    <p:sldLayoutId id="2147488243" r:id="rId7"/>
    <p:sldLayoutId id="2147488244" r:id="rId8"/>
    <p:sldLayoutId id="2147488245" r:id="rId9"/>
    <p:sldLayoutId id="2147488246" r:id="rId10"/>
    <p:sldLayoutId id="21474882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584172144"/>
      </p:ext>
    </p:extLst>
  </p:cSld>
  <p:clrMap bg1="lt1" tx1="dk1" bg2="lt2" tx2="dk2" accent1="accent1" accent2="accent2" accent3="accent3" accent4="accent4" accent5="accent5" accent6="accent6" hlink="hlink" folHlink="folHlink"/>
  <p:sldLayoutIdLst>
    <p:sldLayoutId id="2147488250" r:id="rId1"/>
    <p:sldLayoutId id="2147488251" r:id="rId2"/>
    <p:sldLayoutId id="2147488252" r:id="rId3"/>
    <p:sldLayoutId id="2147488253" r:id="rId4"/>
    <p:sldLayoutId id="2147488254" r:id="rId5"/>
    <p:sldLayoutId id="2147488255" r:id="rId6"/>
    <p:sldLayoutId id="2147488256" r:id="rId7"/>
    <p:sldLayoutId id="2147488257" r:id="rId8"/>
    <p:sldLayoutId id="2147488258" r:id="rId9"/>
    <p:sldLayoutId id="2147488259" r:id="rId10"/>
    <p:sldLayoutId id="2147488260" r:id="rId11"/>
    <p:sldLayoutId id="21474882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91.xml"/><Relationship Id="rId4" Type="http://schemas.openxmlformats.org/officeDocument/2006/relationships/image" Target="../media/image8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90.xml"/></Relationships>
</file>

<file path=ppt/slides/_rels/slide103.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491.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10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4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58.xml"/></Relationships>
</file>

<file path=ppt/slides/_rels/slide10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47.xml"/></Relationships>
</file>

<file path=ppt/slides/_rels/slide109.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60.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89.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4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0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58.xml"/></Relationships>
</file>

<file path=ppt/slides/_rels/slide114.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358.xml"/></Relationships>
</file>

<file path=ppt/slides/_rels/slide115.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358.xml"/></Relationships>
</file>

<file path=ppt/slides/_rels/slide1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69.xml"/></Relationships>
</file>

<file path=ppt/slides/_rels/slide117.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30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119.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35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image" Target="../media/image95.tiff"/><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358.xml"/><Relationship Id="rId4" Type="http://schemas.openxmlformats.org/officeDocument/2006/relationships/image" Target="../media/image97.png"/></Relationships>
</file>

<file path=ppt/slides/_rels/slide122.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35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9.tif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60.xml"/><Relationship Id="rId6" Type="http://schemas.openxmlformats.org/officeDocument/2006/relationships/chart" Target="../charts/chart4.xml"/><Relationship Id="rId5" Type="http://schemas.openxmlformats.org/officeDocument/2006/relationships/image" Target="../media/image103.png"/><Relationship Id="rId4" Type="http://schemas.openxmlformats.org/officeDocument/2006/relationships/image" Target="../media/image102.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47.xml"/></Relationships>
</file>

<file path=ppt/slides/_rels/slide1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47.xml"/></Relationships>
</file>

<file path=ppt/slides/_rels/slide1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4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3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47.xml"/></Relationships>
</file>

<file path=ppt/slides/_rels/slide13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47.xml"/></Relationships>
</file>

<file path=ppt/slides/_rels/slide13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47.xml"/></Relationships>
</file>

<file path=ppt/slides/_rels/slide139.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347.xml"/><Relationship Id="rId6" Type="http://schemas.openxmlformats.org/officeDocument/2006/relationships/image" Target="../media/image104.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47.xml"/><Relationship Id="rId4" Type="http://schemas.openxmlformats.org/officeDocument/2006/relationships/image" Target="../media/image26.tiff"/></Relationships>
</file>

<file path=ppt/slides/_rels/slide142.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9.jpg"/><Relationship Id="rId2" Type="http://schemas.openxmlformats.org/officeDocument/2006/relationships/image" Target="../media/image105.png"/><Relationship Id="rId1" Type="http://schemas.openxmlformats.org/officeDocument/2006/relationships/slideLayout" Target="../slideLayouts/slideLayout660.xml"/><Relationship Id="rId6" Type="http://schemas.openxmlformats.org/officeDocument/2006/relationships/image" Target="../media/image108.png"/><Relationship Id="rId5" Type="http://schemas.openxmlformats.org/officeDocument/2006/relationships/image" Target="../media/image1.png"/><Relationship Id="rId4" Type="http://schemas.openxmlformats.org/officeDocument/2006/relationships/image" Target="../media/image107.png"/></Relationships>
</file>

<file path=ppt/slides/_rels/slide1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3.png"/><Relationship Id="rId2" Type="http://schemas.openxmlformats.org/officeDocument/2006/relationships/notesSlide" Target="../notesSlides/notesSlide24.xml"/><Relationship Id="rId1" Type="http://schemas.openxmlformats.org/officeDocument/2006/relationships/slideLayout" Target="../slideLayouts/slideLayout66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4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6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661.xml"/></Relationships>
</file>

<file path=ppt/slides/_rels/slide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661.xml"/></Relationships>
</file>

<file path=ppt/slides/_rels/slide1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6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661.xml"/><Relationship Id="rId5" Type="http://schemas.openxmlformats.org/officeDocument/2006/relationships/image" Target="../media/image114.png"/><Relationship Id="rId4" Type="http://schemas.openxmlformats.org/officeDocument/2006/relationships/image" Target="../media/image22.png"/></Relationships>
</file>

<file path=ppt/slides/_rels/slide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66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661.xml"/></Relationships>
</file>

<file path=ppt/slides/_rels/slide15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2.xml"/><Relationship Id="rId1" Type="http://schemas.openxmlformats.org/officeDocument/2006/relationships/slideLayout" Target="../slideLayouts/slideLayout718.xml"/><Relationship Id="rId4" Type="http://schemas.openxmlformats.org/officeDocument/2006/relationships/image" Target="../media/image1.png"/></Relationships>
</file>

<file path=ppt/slides/_rels/slide15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3.xml"/><Relationship Id="rId1" Type="http://schemas.openxmlformats.org/officeDocument/2006/relationships/slideLayout" Target="../slideLayouts/slideLayout718.xml"/></Relationships>
</file>

<file path=ppt/slides/_rels/slide153.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6.tiff"/></Relationships>
</file>

<file path=ppt/slides/_rels/slide15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69.xml"/></Relationships>
</file>

<file path=ppt/slides/_rels/slide15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47.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47.xml"/><Relationship Id="rId4" Type="http://schemas.openxmlformats.org/officeDocument/2006/relationships/image" Target="../media/image117.png"/></Relationships>
</file>

<file path=ppt/slides/_rels/slide157.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18.png"/></Relationships>
</file>

<file path=ppt/slides/_rels/slide15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0.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6.tiff"/></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gif"/><Relationship Id="rId1" Type="http://schemas.openxmlformats.org/officeDocument/2006/relationships/slideLayout" Target="../slideLayouts/slideLayout707.xml"/></Relationships>
</file>

<file path=ppt/slides/_rels/slide1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gif"/><Relationship Id="rId1" Type="http://schemas.openxmlformats.org/officeDocument/2006/relationships/slideLayout" Target="../slideLayouts/slideLayout707.xml"/></Relationships>
</file>

<file path=ppt/slides/_rels/slide16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414.xml"/><Relationship Id="rId6" Type="http://schemas.openxmlformats.org/officeDocument/2006/relationships/image" Target="../media/image125.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6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6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0.png"/></Relationships>
</file>

<file path=ppt/slides/_rels/slide169.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70.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179.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8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6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69.xml"/></Relationships>
</file>

<file path=ppt/slides/_rels/slide18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47.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83.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47.xml"/><Relationship Id="rId4" Type="http://schemas.openxmlformats.org/officeDocument/2006/relationships/image" Target="../media/image117.png"/></Relationships>
</file>

<file path=ppt/slides/_rels/slide18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347.xml"/><Relationship Id="rId4" Type="http://schemas.openxmlformats.org/officeDocument/2006/relationships/image" Target="../media/image127.png"/></Relationships>
</file>

<file path=ppt/slides/_rels/slide186.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347.xml"/><Relationship Id="rId4" Type="http://schemas.openxmlformats.org/officeDocument/2006/relationships/image" Target="../media/image118.png"/></Relationships>
</file>

<file path=ppt/slides/_rels/slide187.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347.xml"/><Relationship Id="rId6" Type="http://schemas.openxmlformats.org/officeDocument/2006/relationships/image" Target="../media/image131.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s://github.com/CMU-SAFARI/ramulator" TargetMode="External"/><Relationship Id="rId1" Type="http://schemas.openxmlformats.org/officeDocument/2006/relationships/slideLayout" Target="../slideLayouts/slideLayout347.xml"/></Relationships>
</file>

<file path=ppt/slides/_rels/slide18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34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90.xml.rels><?xml version="1.0" encoding="UTF-8" standalone="yes"?>
<Relationships xmlns="http://schemas.openxmlformats.org/package/2006/relationships"><Relationship Id="rId3" Type="http://schemas.openxmlformats.org/officeDocument/2006/relationships/hyperlink" Target="https://www.usenix.org/conference/fast18" TargetMode="External"/><Relationship Id="rId7" Type="http://schemas.openxmlformats.org/officeDocument/2006/relationships/image" Target="../media/image133.png"/><Relationship Id="rId2" Type="http://schemas.openxmlformats.org/officeDocument/2006/relationships/hyperlink" Target="https://people.inf.ethz.ch/omutlu/pub/MQSim-SSD-simulation-framework_fast18.pdf" TargetMode="External"/><Relationship Id="rId1" Type="http://schemas.openxmlformats.org/officeDocument/2006/relationships/slideLayout" Target="../slideLayouts/slideLayout13.xml"/><Relationship Id="rId6" Type="http://schemas.openxmlformats.org/officeDocument/2006/relationships/hyperlink" Target="https://github.com/CMU-SAFARI/MQSim" TargetMode="External"/><Relationship Id="rId5" Type="http://schemas.openxmlformats.org/officeDocument/2006/relationships/hyperlink" Target="https://people.inf.ethz.ch/omutlu/pub/MQSim-SSD-simulation-framework_fast18-talk.pdf" TargetMode="External"/><Relationship Id="rId4" Type="http://schemas.openxmlformats.org/officeDocument/2006/relationships/hyperlink" Target="https://people.inf.ethz.ch/omutlu/pub/MQSim-SSD-simulation-framework_fast18-talk.pptx" TargetMode="External"/></Relationships>
</file>

<file path=ppt/slides/_rels/slide191.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hyperlink" Target="https://arxiv.org/pdf/1711.01177.pdf" TargetMode="External"/></Relationships>
</file>

<file path=ppt/slides/_rels/slide19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7.png"/><Relationship Id="rId2" Type="http://schemas.openxmlformats.org/officeDocument/2006/relationships/notesSlide" Target="../notesSlides/notesSlide34.xml"/><Relationship Id="rId1" Type="http://schemas.openxmlformats.org/officeDocument/2006/relationships/slideLayout" Target="../slideLayouts/slideLayout557.xml"/><Relationship Id="rId6" Type="http://schemas.openxmlformats.org/officeDocument/2006/relationships/image" Target="../media/image136.tiff"/><Relationship Id="rId5" Type="http://schemas.openxmlformats.org/officeDocument/2006/relationships/image" Target="../media/image135.tiff"/><Relationship Id="rId4" Type="http://schemas.openxmlformats.org/officeDocument/2006/relationships/image" Target="../media/image1.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58.xml"/></Relationships>
</file>

<file path=ppt/slides/_rels/slide194.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9.jpg"/><Relationship Id="rId2" Type="http://schemas.openxmlformats.org/officeDocument/2006/relationships/image" Target="../media/image105.png"/><Relationship Id="rId1" Type="http://schemas.openxmlformats.org/officeDocument/2006/relationships/slideLayout" Target="../slideLayouts/slideLayout660.xml"/><Relationship Id="rId6" Type="http://schemas.openxmlformats.org/officeDocument/2006/relationships/image" Target="../media/image108.png"/><Relationship Id="rId5" Type="http://schemas.openxmlformats.org/officeDocument/2006/relationships/image" Target="../media/image1.png"/><Relationship Id="rId4" Type="http://schemas.openxmlformats.org/officeDocument/2006/relationships/image" Target="../media/image107.png"/></Relationships>
</file>

<file path=ppt/slides/_rels/slide195.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196.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60.xml"/></Relationships>
</file>

<file path=ppt/slides/_rels/slide20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60.xml"/></Relationships>
</file>

<file path=ppt/slides/_rels/slide20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60.xml"/><Relationship Id="rId4" Type="http://schemas.openxmlformats.org/officeDocument/2006/relationships/image" Target="../media/image140.png"/></Relationships>
</file>

<file path=ppt/slides/_rels/slide20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80.xml"/></Relationships>
</file>

<file path=ppt/slides/_rels/slide20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580.xml"/></Relationships>
</file>

<file path=ppt/slides/_rels/slide20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60.xml"/></Relationships>
</file>

<file path=ppt/slides/_rels/slide20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6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1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592.xml"/></Relationships>
</file>

<file path=ppt/slides/_rels/slide211.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592.xml"/></Relationships>
</file>

<file path=ppt/slides/_rels/slide212.xml.rels><?xml version="1.0" encoding="UTF-8" standalone="yes"?>
<Relationships xmlns="http://schemas.openxmlformats.org/package/2006/relationships"><Relationship Id="rId3" Type="http://schemas.openxmlformats.org/officeDocument/2006/relationships/hyperlink" Target="https://www.archdaily.com/245628/how-not-to-host-the-olympics-part-iii/6051758999_5df1511bb5_z-4" TargetMode="External"/><Relationship Id="rId2" Type="http://schemas.openxmlformats.org/officeDocument/2006/relationships/image" Target="../media/image149.jpg"/><Relationship Id="rId1" Type="http://schemas.openxmlformats.org/officeDocument/2006/relationships/slideLayout" Target="../slideLayouts/slideLayout592.xml"/></Relationships>
</file>

<file path=ppt/slides/_rels/slide21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60.xml"/><Relationship Id="rId4" Type="http://schemas.openxmlformats.org/officeDocument/2006/relationships/hyperlink" Target="https://commons.wikimedia.org/w/index.php?curid=31493356" TargetMode="External"/></Relationships>
</file>

<file path=ppt/slides/_rels/slide21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592.xml"/></Relationships>
</file>

<file path=ppt/slides/_rels/slide21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59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0.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21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arxiv.org/pdf/1706.08642" TargetMode="External"/><Relationship Id="rId1" Type="http://schemas.openxmlformats.org/officeDocument/2006/relationships/slideLayout" Target="../slideLayouts/slideLayout325.xml"/></Relationships>
</file>

<file path=ppt/slides/_rels/slide219.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220.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49.xml"/><Relationship Id="rId4" Type="http://schemas.openxmlformats.org/officeDocument/2006/relationships/hyperlink" Target="https://people.inf.ethz.ch/omutlu/projects.htm" TargetMode="External"/></Relationships>
</file>

<file path=ppt/slides/_rels/slide22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8.xml"/></Relationships>
</file>

<file path=ppt/slides/_rels/slide224.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49.xml"/><Relationship Id="rId4" Type="http://schemas.openxmlformats.org/officeDocument/2006/relationships/hyperlink" Target="https://people.inf.ethz.ch/omutlu/projects.htm" TargetMode="External"/></Relationships>
</file>

<file path=ppt/slides/_rels/slide225.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26.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227.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60.xml"/><Relationship Id="rId4" Type="http://schemas.openxmlformats.org/officeDocument/2006/relationships/image" Target="../media/image155.png"/></Relationships>
</file>

<file path=ppt/slides/_rels/slide228.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70.png"/><Relationship Id="rId1" Type="http://schemas.openxmlformats.org/officeDocument/2006/relationships/slideLayout" Target="../slideLayouts/slideLayout260.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29.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60.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2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www.ece.cmu.edu/~ece740/f15/doku.php?id=schedule"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safari.ethz.ch/architecture/fall2017/doku.php?id=schedule" TargetMode="External"/><Relationship Id="rId17" Type="http://schemas.openxmlformats.org/officeDocument/2006/relationships/hyperlink" Target="http://users.ece.cmu.edu/~omutlu/acaces2013-memory.html"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s://www.youtube.com/playlist?feature=edit_ok&amp;list=PLSEZzvupP7hNjq3Tuv2hiE5VvR-WRYoW4" TargetMode="External"/><Relationship Id="rId1" Type="http://schemas.openxmlformats.org/officeDocument/2006/relationships/slideLayout" Target="../slideLayouts/slideLayout672.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DN1PLwOY_tGtUlynnyV6D"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ece.cmu.edu/~ece742/f12/doku.php?id=lectures" TargetMode="External"/><Relationship Id="rId10" Type="http://schemas.openxmlformats.org/officeDocument/2006/relationships/hyperlink" Target="https://www.youtube.com/playlist?list=PL5PHm2jkkXmgVhh8CHAu9N76TShJqfYDt"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www.ece.cmu.edu/~ece740/f13/doku.php?id=schedule" TargetMode="External"/></Relationships>
</file>

<file path=ppt/slides/_rels/slide232.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672.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233.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695.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34.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695.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35.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695.xml"/><Relationship Id="rId4" Type="http://schemas.openxmlformats.org/officeDocument/2006/relationships/image" Target="../media/image157.png"/></Relationships>
</file>

<file path=ppt/slides/_rels/slide236.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672.xml"/><Relationship Id="rId4" Type="http://schemas.openxmlformats.org/officeDocument/2006/relationships/hyperlink" Target="https://people.inf.ethz.ch/omutlu/acaces2018.html" TargetMode="Externa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3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81.xml"/></Relationships>
</file>

<file path=ppt/slides/_rels/slide23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4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81.xml"/></Relationships>
</file>

<file path=ppt/slides/_rels/slide241.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81.xml"/><Relationship Id="rId5" Type="http://schemas.openxmlformats.org/officeDocument/2006/relationships/image" Target="../media/image132.png"/><Relationship Id="rId4" Type="http://schemas.openxmlformats.org/officeDocument/2006/relationships/hyperlink" Target="https://github.com/CMU-SAFARI/ramulator" TargetMode="Externa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243.xml.rels><?xml version="1.0" encoding="UTF-8" standalone="yes"?>
<Relationships xmlns="http://schemas.openxmlformats.org/package/2006/relationships"><Relationship Id="rId2" Type="http://schemas.openxmlformats.org/officeDocument/2006/relationships/image" Target="../media/image162.tiff"/><Relationship Id="rId1" Type="http://schemas.openxmlformats.org/officeDocument/2006/relationships/slideLayout" Target="../slideLayouts/slideLayout414.xml"/></Relationships>
</file>

<file path=ppt/slides/_rels/slide244.xml.rels><?xml version="1.0" encoding="UTF-8" standalone="yes"?>
<Relationships xmlns="http://schemas.openxmlformats.org/package/2006/relationships"><Relationship Id="rId2" Type="http://schemas.openxmlformats.org/officeDocument/2006/relationships/image" Target="../media/image163.tiff"/><Relationship Id="rId1" Type="http://schemas.openxmlformats.org/officeDocument/2006/relationships/slideLayout" Target="../slideLayouts/slideLayout414.xml"/></Relationships>
</file>

<file path=ppt/slides/_rels/slide245.xml.rels><?xml version="1.0" encoding="UTF-8" standalone="yes"?>
<Relationships xmlns="http://schemas.openxmlformats.org/package/2006/relationships"><Relationship Id="rId2" Type="http://schemas.openxmlformats.org/officeDocument/2006/relationships/image" Target="../media/image164.tiff"/><Relationship Id="rId1" Type="http://schemas.openxmlformats.org/officeDocument/2006/relationships/slideLayout" Target="../slideLayouts/slideLayout414.xml"/></Relationships>
</file>

<file path=ppt/slides/_rels/slide246.xml.rels><?xml version="1.0" encoding="UTF-8" standalone="yes"?>
<Relationships xmlns="http://schemas.openxmlformats.org/package/2006/relationships"><Relationship Id="rId2" Type="http://schemas.openxmlformats.org/officeDocument/2006/relationships/image" Target="../media/image165.tiff"/><Relationship Id="rId1" Type="http://schemas.openxmlformats.org/officeDocument/2006/relationships/slideLayout" Target="../slideLayouts/slideLayout414.xml"/></Relationships>
</file>

<file path=ppt/slides/_rels/slide24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14.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671.xml"/></Relationships>
</file>

<file path=ppt/slides/_rels/slide249.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9.jpg"/><Relationship Id="rId2" Type="http://schemas.openxmlformats.org/officeDocument/2006/relationships/image" Target="../media/image105.png"/><Relationship Id="rId1" Type="http://schemas.openxmlformats.org/officeDocument/2006/relationships/slideLayout" Target="../slideLayouts/slideLayout660.xml"/><Relationship Id="rId6" Type="http://schemas.openxmlformats.org/officeDocument/2006/relationships/image" Target="../media/image108.png"/><Relationship Id="rId5" Type="http://schemas.openxmlformats.org/officeDocument/2006/relationships/image" Target="../media/image1.png"/><Relationship Id="rId4" Type="http://schemas.openxmlformats.org/officeDocument/2006/relationships/image" Target="../media/image107.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49.xml"/></Relationships>
</file>

<file path=ppt/slides/_rels/slide25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3.png"/><Relationship Id="rId2" Type="http://schemas.openxmlformats.org/officeDocument/2006/relationships/notesSlide" Target="../notesSlides/notesSlide38.xml"/><Relationship Id="rId1" Type="http://schemas.openxmlformats.org/officeDocument/2006/relationships/slideLayout" Target="../slideLayouts/slideLayout66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5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6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661.xml"/></Relationships>
</file>

<file path=ppt/slides/_rels/slide2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661.xml"/></Relationships>
</file>

<file path=ppt/slides/_rels/slide2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661.xml"/></Relationships>
</file>

<file path=ppt/slides/_rels/slide2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661.xml"/></Relationships>
</file>

<file path=ppt/slides/_rels/slide25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4.xml"/><Relationship Id="rId1" Type="http://schemas.openxmlformats.org/officeDocument/2006/relationships/slideLayout" Target="../slideLayouts/slideLayout661.xml"/><Relationship Id="rId5" Type="http://schemas.openxmlformats.org/officeDocument/2006/relationships/image" Target="../media/image167.png"/><Relationship Id="rId4" Type="http://schemas.openxmlformats.org/officeDocument/2006/relationships/image" Target="../media/image1.png"/></Relationships>
</file>

<file path=ppt/slides/_rels/slide2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61.xml"/></Relationships>
</file>

<file path=ppt/slides/_rels/slide2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661.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21.png"/></Relationships>
</file>

<file path=ppt/slides/_rels/slide2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661.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9.xml"/></Relationships>
</file>

<file path=ppt/slides/_rels/slide26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6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6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66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661.xml"/><Relationship Id="rId4" Type="http://schemas.openxmlformats.org/officeDocument/2006/relationships/image" Target="../media/image168.png"/></Relationships>
</file>

<file path=ppt/slides/_rels/slide2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661.xml"/><Relationship Id="rId4" Type="http://schemas.openxmlformats.org/officeDocument/2006/relationships/image" Target="../media/image168.png"/></Relationships>
</file>

<file path=ppt/slides/_rels/slide2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661.xml"/></Relationships>
</file>

<file path=ppt/slides/_rels/slide2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661.xml"/></Relationships>
</file>

<file path=ppt/slides/_rels/slide2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661.xml"/><Relationship Id="rId4" Type="http://schemas.openxmlformats.org/officeDocument/2006/relationships/image" Target="../media/image168.png"/></Relationships>
</file>

<file path=ppt/slides/_rels/slide2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661.xml"/><Relationship Id="rId4" Type="http://schemas.openxmlformats.org/officeDocument/2006/relationships/chart" Target="../charts/chart12.xml"/></Relationships>
</file>

<file path=ppt/slides/_rels/slide2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661.xml"/><Relationship Id="rId5" Type="http://schemas.openxmlformats.org/officeDocument/2006/relationships/chart" Target="../charts/chart14.xml"/><Relationship Id="rId4" Type="http://schemas.openxmlformats.org/officeDocument/2006/relationships/chart" Target="../charts/chart13.xml"/></Relationships>
</file>

<file path=ppt/slides/_rels/slide2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661.xml"/><Relationship Id="rId5" Type="http://schemas.openxmlformats.org/officeDocument/2006/relationships/chart" Target="../charts/chart16.xml"/><Relationship Id="rId4" Type="http://schemas.openxmlformats.org/officeDocument/2006/relationships/chart" Target="../charts/char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9.xml"/></Relationships>
</file>

<file path=ppt/slides/_rels/slide2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661.xml"/></Relationships>
</file>

<file path=ppt/slides/_rels/slide2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661.xml"/></Relationships>
</file>

<file path=ppt/slides/_rels/slide2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661.xml"/></Relationships>
</file>

<file path=ppt/slides/_rels/slide2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661.xml"/></Relationships>
</file>

<file path=ppt/slides/_rels/slide2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661.xml"/></Relationships>
</file>

<file path=ppt/slides/_rels/slide2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661.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21.png"/></Relationships>
</file>

<file path=ppt/slides/_rels/slide2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661.xml"/><Relationship Id="rId5" Type="http://schemas.openxmlformats.org/officeDocument/2006/relationships/image" Target="../media/image170.png"/><Relationship Id="rId4" Type="http://schemas.openxmlformats.org/officeDocument/2006/relationships/image" Target="../media/image169.png"/></Relationships>
</file>

<file path=ppt/slides/_rels/slide2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661.xml"/></Relationships>
</file>

<file path=ppt/slides/_rels/slide2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661.xml"/></Relationships>
</file>

<file path=ppt/slides/_rels/slide2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661.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49.xml"/></Relationships>
</file>

<file path=ppt/slides/_rels/slide28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67.xml"/><Relationship Id="rId1" Type="http://schemas.openxmlformats.org/officeDocument/2006/relationships/slideLayout" Target="../slideLayouts/slideLayout6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8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68.xml"/><Relationship Id="rId1" Type="http://schemas.openxmlformats.org/officeDocument/2006/relationships/slideLayout" Target="../slideLayouts/slideLayout6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661.xml"/><Relationship Id="rId5" Type="http://schemas.openxmlformats.org/officeDocument/2006/relationships/image" Target="../media/image114.png"/><Relationship Id="rId4" Type="http://schemas.openxmlformats.org/officeDocument/2006/relationships/image" Target="../media/image22.png"/></Relationships>
</file>

<file path=ppt/slides/_rels/slide2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661.xml"/></Relationships>
</file>

<file path=ppt/slides/_rels/slide2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661.xml"/></Relationships>
</file>

<file path=ppt/slides/_rels/slide2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661.xml"/></Relationships>
</file>

<file path=ppt/slides/_rels/slide2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661.xml"/><Relationship Id="rId6" Type="http://schemas.openxmlformats.org/officeDocument/2006/relationships/image" Target="../media/image25.png"/><Relationship Id="rId5" Type="http://schemas.openxmlformats.org/officeDocument/2006/relationships/image" Target="../media/image168.png"/><Relationship Id="rId4" Type="http://schemas.openxmlformats.org/officeDocument/2006/relationships/image" Target="../media/image171.png"/></Relationships>
</file>

<file path=ppt/slides/_rels/slide2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61.xml"/></Relationships>
</file>

<file path=ppt/slides/_rels/slide2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661.xml"/></Relationships>
</file>

<file path=ppt/slides/_rels/slide28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75.xml"/><Relationship Id="rId1" Type="http://schemas.openxmlformats.org/officeDocument/2006/relationships/slideLayout" Target="../slideLayouts/slideLayout661.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4.xml"/></Relationships>
</file>

<file path=ppt/slides/_rels/slide29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76.xml"/><Relationship Id="rId1" Type="http://schemas.openxmlformats.org/officeDocument/2006/relationships/slideLayout" Target="../slideLayouts/slideLayout661.xml"/></Relationships>
</file>

<file path=ppt/slides/_rels/slide2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661.xml"/></Relationships>
</file>

<file path=ppt/slides/_rels/slide292.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9.jpg"/><Relationship Id="rId2" Type="http://schemas.openxmlformats.org/officeDocument/2006/relationships/image" Target="../media/image105.png"/><Relationship Id="rId1" Type="http://schemas.openxmlformats.org/officeDocument/2006/relationships/slideLayout" Target="../slideLayouts/slideLayout660.xml"/><Relationship Id="rId6" Type="http://schemas.openxmlformats.org/officeDocument/2006/relationships/image" Target="../media/image108.png"/><Relationship Id="rId5" Type="http://schemas.openxmlformats.org/officeDocument/2006/relationships/image" Target="../media/image1.png"/><Relationship Id="rId4" Type="http://schemas.openxmlformats.org/officeDocument/2006/relationships/image" Target="../media/image10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8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4.xml"/></Relationships>
</file>

<file path=ppt/slides/_rels/slide31.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36.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84.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38.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37.png"/><Relationship Id="rId1" Type="http://schemas.openxmlformats.org/officeDocument/2006/relationships/slideLayout" Target="../slideLayouts/slideLayout314.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1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8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7.xml"/><Relationship Id="rId1" Type="http://schemas.openxmlformats.org/officeDocument/2006/relationships/slideLayout" Target="../slideLayouts/slideLayout425.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80.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436.xml"/><Relationship Id="rId4" Type="http://schemas.openxmlformats.org/officeDocument/2006/relationships/image" Target="../media/image47.jpg"/></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xml"/><Relationship Id="rId1" Type="http://schemas.openxmlformats.org/officeDocument/2006/relationships/slideLayout" Target="../slideLayouts/slideLayout436.xml"/><Relationship Id="rId4" Type="http://schemas.openxmlformats.org/officeDocument/2006/relationships/image" Target="../media/image47.jpg"/></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436.xml"/><Relationship Id="rId4" Type="http://schemas.openxmlformats.org/officeDocument/2006/relationships/image" Target="../media/image47.jp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49.jpe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49.jpe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49.jpe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49.jpe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49.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png"/><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6.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60.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60.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60.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60.xml"/><Relationship Id="rId5" Type="http://schemas.openxmlformats.org/officeDocument/2006/relationships/image" Target="../media/image55.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lab.dsst.io/32c3-slides/7197.html" TargetMode="External"/><Relationship Id="rId1" Type="http://schemas.openxmlformats.org/officeDocument/2006/relationships/slideLayout" Target="../slideLayouts/slideLayout260.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60.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49.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49.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49.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60.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support.apple.com/en-gb/HT204934" TargetMode="External"/><Relationship Id="rId1" Type="http://schemas.openxmlformats.org/officeDocument/2006/relationships/slideLayout" Target="../slideLayouts/slideLayout26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8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84.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84.xml"/></Relationships>
</file>

<file path=ppt/slides/_rels/slide66.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68.jpg"/><Relationship Id="rId1" Type="http://schemas.openxmlformats.org/officeDocument/2006/relationships/slideLayout" Target="../slideLayouts/slideLayout284.xml"/></Relationships>
</file>

<file path=ppt/slides/_rels/slide67.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9.png"/><Relationship Id="rId1" Type="http://schemas.openxmlformats.org/officeDocument/2006/relationships/slideLayout" Target="../slideLayouts/slideLayout284.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70.png"/><Relationship Id="rId1" Type="http://schemas.openxmlformats.org/officeDocument/2006/relationships/slideLayout" Target="../slideLayouts/slideLayout284.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84.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0.xml"/></Relationships>
</file>

<file path=ppt/slides/_rels/slide73.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73.jpeg"/><Relationship Id="rId1" Type="http://schemas.openxmlformats.org/officeDocument/2006/relationships/slideLayout" Target="../slideLayouts/slideLayout260.xml"/><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8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7.png"/><Relationship Id="rId1" Type="http://schemas.openxmlformats.org/officeDocument/2006/relationships/slideLayout" Target="../slideLayouts/slideLayout260.xml"/></Relationships>
</file>

<file path=ppt/slides/_rels/slide8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7.png"/><Relationship Id="rId1" Type="http://schemas.openxmlformats.org/officeDocument/2006/relationships/slideLayout" Target="../slideLayouts/slideLayout260.xml"/><Relationship Id="rId6" Type="http://schemas.openxmlformats.org/officeDocument/2006/relationships/image" Target="../media/image78.tiff"/><Relationship Id="rId5" Type="http://schemas.openxmlformats.org/officeDocument/2006/relationships/image" Target="../media/image10.jpeg"/><Relationship Id="rId4" Type="http://schemas.openxmlformats.org/officeDocument/2006/relationships/image" Target="../media/image12.png"/></Relationships>
</file>

<file path=ppt/slides/_rels/slide8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60.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60.xml"/></Relationships>
</file>

<file path=ppt/slides/_rels/slide88.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604.xml"/><Relationship Id="rId5" Type="http://schemas.openxmlformats.org/officeDocument/2006/relationships/image" Target="../media/image80.tiff"/><Relationship Id="rId4" Type="http://schemas.openxmlformats.org/officeDocument/2006/relationships/hyperlink" Target="https://people.inf.ethz.ch/omutlu/pub/mutlu_hpca03_talk.pdf"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260.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7.xml"/></Relationships>
</file>

<file path=ppt/slides/_rels/slide90.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6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9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png"/><Relationship Id="rId1" Type="http://schemas.openxmlformats.org/officeDocument/2006/relationships/slideLayout" Target="../slideLayouts/slideLayout260.xml"/></Relationships>
</file>

<file path=ppt/slides/_rels/slide9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47.xml"/><Relationship Id="rId4" Type="http://schemas.openxmlformats.org/officeDocument/2006/relationships/image" Target="../media/image26.tiff"/></Relationships>
</file>

<file path=ppt/slides/_rels/slide9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10 May 2019</a:t>
            </a:r>
          </a:p>
          <a:p>
            <a:r>
              <a:rPr lang="en-US" sz="2200" dirty="0"/>
              <a:t>GLSVLSI Keynote Talk</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a:bodyPr>
          <a:lstStyle/>
          <a:p>
            <a:pPr algn="ctr"/>
            <a:r>
              <a:rPr lang="en-US" sz="4200" dirty="0"/>
              <a:t>Processing Data Where It Makes Sense </a:t>
            </a:r>
            <a:br>
              <a:rPr lang="en-US" sz="4200" dirty="0"/>
            </a:br>
            <a:r>
              <a:rPr lang="en-US" sz="4200" dirty="0"/>
              <a:t>in Modern Computing Systems:</a:t>
            </a:r>
            <a:br>
              <a:rPr lang="en-US" sz="4200" dirty="0"/>
            </a:br>
            <a:r>
              <a:rPr lang="en-US" sz="4200" dirty="0">
                <a:solidFill>
                  <a:srgbClr val="FF0000"/>
                </a:solidFill>
              </a:rPr>
              <a:t>Enabling In-Memory Computation</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435427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DRAM Capacity, Bandwidth &amp; Latency</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Tree>
    <p:extLst>
      <p:ext uri="{BB962C8B-B14F-4D97-AF65-F5344CB8AC3E}">
        <p14:creationId xmlns:p14="http://schemas.microsoft.com/office/powerpoint/2010/main" val="987505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100</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07504" y="139405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5003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178030"/>
            <a:ext cx="1689100" cy="2451100"/>
          </a:xfrm>
          <a:prstGeom prst="rect">
            <a:avLst/>
          </a:prstGeom>
        </p:spPr>
      </p:pic>
      <p:sp>
        <p:nvSpPr>
          <p:cNvPr id="9" name="TextBox 8"/>
          <p:cNvSpPr txBox="1"/>
          <p:nvPr/>
        </p:nvSpPr>
        <p:spPr>
          <a:xfrm>
            <a:off x="7343567" y="1304704"/>
            <a:ext cx="1692929" cy="307777"/>
          </a:xfrm>
          <a:prstGeom prst="rect">
            <a:avLst/>
          </a:prstGeom>
          <a:noFill/>
        </p:spPr>
        <p:txBody>
          <a:bodyPr wrap="none" rtlCol="0">
            <a:spAutoFit/>
          </a:bodyPr>
          <a:lstStyle/>
          <a:p>
            <a:r>
              <a:rPr lang="en-US" sz="1400" dirty="0">
                <a:solidFill>
                  <a:srgbClr val="FFFFFF"/>
                </a:solidFill>
              </a:rPr>
              <a:t>Dally, </a:t>
            </a:r>
            <a:r>
              <a:rPr lang="en-US" sz="1400" dirty="0" err="1">
                <a:solidFill>
                  <a:srgbClr val="FFFFFF"/>
                </a:solidFill>
              </a:rPr>
              <a:t>HiPEAC</a:t>
            </a:r>
            <a:r>
              <a:rPr lang="en-US" sz="1400" dirty="0">
                <a:solidFill>
                  <a:srgbClr val="FFFFFF"/>
                </a:solidFill>
              </a:rPr>
              <a:t> 2015</a:t>
            </a:r>
          </a:p>
        </p:txBody>
      </p:sp>
    </p:spTree>
    <p:extLst>
      <p:ext uri="{BB962C8B-B14F-4D97-AF65-F5344CB8AC3E}">
        <p14:creationId xmlns:p14="http://schemas.microsoft.com/office/powerpoint/2010/main" val="13997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solidFill>
                  <a:srgbClr val="0000FF"/>
                </a:solidFill>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101</a:t>
            </a:fld>
            <a:endParaRPr lang="en-US" sz="1600">
              <a:solidFill>
                <a:srgbClr val="000000"/>
              </a:solidFill>
              <a:latin typeface="Garamond" charset="0"/>
            </a:endParaRPr>
          </a:p>
        </p:txBody>
      </p:sp>
    </p:spTree>
    <p:extLst>
      <p:ext uri="{BB962C8B-B14F-4D97-AF65-F5344CB8AC3E}">
        <p14:creationId xmlns:p14="http://schemas.microsoft.com/office/powerpoint/2010/main" val="20087089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fld id="{EF0CAD05-5F98-C240-A41D-E171A6304933}" type="slidenum">
              <a:rPr lang="en-US" smtClean="0"/>
              <a:pPr/>
              <a:t>102</a:t>
            </a:fld>
            <a:endParaRPr lang="en-US"/>
          </a:p>
        </p:txBody>
      </p:sp>
    </p:spTree>
    <p:extLst>
      <p:ext uri="{BB962C8B-B14F-4D97-AF65-F5344CB8AC3E}">
        <p14:creationId xmlns:p14="http://schemas.microsoft.com/office/powerpoint/2010/main" val="12913034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DRAM</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103</a:t>
            </a:fld>
            <a:endParaRPr lang="en-US" altLang="en-US" dirty="0">
              <a:solidFill>
                <a:srgbClr val="000000"/>
              </a:solidFill>
            </a:endParaRPr>
          </a:p>
        </p:txBody>
      </p:sp>
    </p:spTree>
    <p:extLst>
      <p:ext uri="{BB962C8B-B14F-4D97-AF65-F5344CB8AC3E}">
        <p14:creationId xmlns:p14="http://schemas.microsoft.com/office/powerpoint/2010/main" val="170073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104</a:t>
            </a:fld>
            <a:endParaRPr lang="en-US" altLang="en-US">
              <a:solidFill>
                <a:srgbClr val="000000"/>
              </a:solidFill>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a:defRPr/>
              </a:pPr>
              <a:r>
                <a:rPr lang="en-US" sz="3200" b="1" kern="0" dirty="0">
                  <a:solidFill>
                    <a:srgbClr val="262626">
                      <a:lumMod val="95000"/>
                      <a:lumOff val="5000"/>
                    </a:srgbClr>
                  </a:solidFill>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r>
                <a:rPr lang="en-US" kern="0" dirty="0">
                  <a:solidFill>
                    <a:sysClr val="window" lastClr="FFFFFF"/>
                  </a:solidFill>
                  <a:latin typeface="Arial" pitchFamily="34" charset="0"/>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algn="ctr">
                <a:defRPr/>
              </a:pPr>
              <a:r>
                <a:rPr lang="en-US" sz="3200" b="1" kern="0" dirty="0">
                  <a:solidFill>
                    <a:srgbClr val="262626">
                      <a:lumMod val="95000"/>
                      <a:lumOff val="5000"/>
                    </a:srgbClr>
                  </a:solidFill>
                </a:rPr>
                <a:t>Zero initialization</a:t>
              </a:r>
              <a:endParaRPr lang="en-US" sz="2800" kern="0" dirty="0">
                <a:solidFill>
                  <a:srgbClr val="262626">
                    <a:lumMod val="95000"/>
                    <a:lumOff val="5000"/>
                  </a:srgbClr>
                </a:solidFill>
              </a:endParaRPr>
            </a:p>
            <a:p>
              <a:pPr algn="ctr">
                <a:defRPr/>
              </a:pPr>
              <a:r>
                <a:rPr lang="en-US" sz="2800" b="1" kern="0" dirty="0">
                  <a:solidFill>
                    <a:srgbClr val="262626">
                      <a:lumMod val="95000"/>
                      <a:lumOff val="5000"/>
                    </a:srgbClr>
                  </a:solidFill>
                </a:rPr>
                <a:t>(e.g., security)</a:t>
              </a:r>
              <a:endParaRPr lang="en-US" sz="3200" b="1" kern="0" dirty="0">
                <a:solidFill>
                  <a:srgbClr val="262626">
                    <a:lumMod val="95000"/>
                    <a:lumOff val="5000"/>
                  </a:srgbClr>
                </a:solidFill>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algn="ctr">
                <a:defRPr/>
              </a:pPr>
              <a:r>
                <a:rPr lang="en-US" sz="3200" b="1" kern="0" dirty="0">
                  <a:solidFill>
                    <a:srgbClr val="262626">
                      <a:lumMod val="95000"/>
                      <a:lumOff val="5000"/>
                    </a:srgbClr>
                  </a:solidFill>
                </a:rPr>
                <a:t>VM Cloning</a:t>
              </a:r>
            </a:p>
            <a:p>
              <a:pPr algn="ctr">
                <a:defRPr/>
              </a:pPr>
              <a:r>
                <a:rPr lang="en-US" sz="3200" b="1" kern="0" dirty="0" err="1">
                  <a:solidFill>
                    <a:srgbClr val="262626">
                      <a:lumMod val="95000"/>
                      <a:lumOff val="5000"/>
                    </a:srgbClr>
                  </a:solidFill>
                </a:rPr>
                <a:t>Deduplication</a:t>
              </a:r>
              <a:endParaRPr lang="en-US" sz="3200" b="1" kern="0" dirty="0">
                <a:solidFill>
                  <a:srgbClr val="262626">
                    <a:lumMod val="95000"/>
                    <a:lumOff val="5000"/>
                  </a:srgbClr>
                </a:solidFill>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algn="ctr">
                  <a:defRPr/>
                </a:pPr>
                <a:r>
                  <a:rPr lang="en-US" sz="3200" b="1" kern="0" dirty="0" err="1">
                    <a:solidFill>
                      <a:srgbClr val="262626">
                        <a:lumMod val="95000"/>
                        <a:lumOff val="5000"/>
                      </a:srgbClr>
                    </a:solidFill>
                  </a:rPr>
                  <a:t>Checkpointing</a:t>
                </a:r>
                <a:endParaRPr lang="en-US" sz="3200" b="1" kern="0" dirty="0">
                  <a:solidFill>
                    <a:srgbClr val="262626">
                      <a:lumMod val="95000"/>
                      <a:lumOff val="5000"/>
                    </a:srgbClr>
                  </a:solidFill>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algn="ctr">
                <a:defRPr/>
              </a:pPr>
              <a:r>
                <a:rPr lang="en-US" sz="3200" b="1" kern="0" dirty="0">
                  <a:solidFill>
                    <a:srgbClr val="262626">
                      <a:lumMod val="95000"/>
                      <a:lumOff val="5000"/>
                    </a:srgbClr>
                  </a:solidFill>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a:defRPr/>
            </a:pPr>
            <a:r>
              <a:rPr lang="en-US" sz="2800" kern="0" dirty="0">
                <a:solidFill>
                  <a:srgbClr val="262626">
                    <a:lumMod val="95000"/>
                    <a:lumOff val="5000"/>
                  </a:srgbClr>
                </a:solidFill>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lvl="1">
              <a:spcBef>
                <a:spcPct val="20000"/>
              </a:spcBef>
            </a:pP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memmove</a:t>
            </a:r>
            <a:r>
              <a:rPr lang="en-US" sz="2400" spc="-70" dirty="0">
                <a:solidFill>
                  <a:srgbClr val="FF0000"/>
                </a:solidFill>
                <a:latin typeface="Gill Sans MT" panose="020B0502020104020203" pitchFamily="34" charset="0"/>
              </a:rPr>
              <a:t> &amp; </a:t>
            </a: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memcpy</a:t>
            </a:r>
            <a:r>
              <a:rPr lang="en-US" sz="2400" i="1"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z="28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a:t>
            </a:r>
            <a:r>
              <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5% cycles in Google’s datacenter </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Kanev</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ISCA’15]</a:t>
            </a:r>
            <a:endPar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6446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a:solidFill>
                  <a:srgbClr val="C00000"/>
                </a:solidFill>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r>
              <a:rPr lang="en-US" sz="2400" dirty="0">
                <a:solidFill>
                  <a:srgbClr val="C00000"/>
                </a:solidFill>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rPr>
              <a:t>4) Unwanted data movement</a:t>
            </a: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rPr>
              <a:pPr/>
              <a:t>105</a:t>
            </a:fld>
            <a:endParaRPr lang="en-US">
              <a:solidFill>
                <a:prstClr val="black">
                  <a:tint val="75000"/>
                </a:prstClr>
              </a:solidFill>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a:solidFill>
                  <a:srgbClr val="FF0000"/>
                </a:solidFill>
              </a:rPr>
              <a:t>1046ns, 3.6uJ    (for 4KB page copy via DMA)</a:t>
            </a:r>
          </a:p>
        </p:txBody>
      </p:sp>
    </p:spTree>
    <p:extLst>
      <p:ext uri="{BB962C8B-B14F-4D97-AF65-F5344CB8AC3E}">
        <p14:creationId xmlns:p14="http://schemas.microsoft.com/office/powerpoint/2010/main" val="8367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a:solidFill>
                  <a:srgbClr val="003399"/>
                </a:solidFill>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a:solidFill>
                  <a:srgbClr val="003399"/>
                </a:solidFill>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a:solidFill>
                  <a:srgbClr val="003399"/>
                </a:solidFill>
              </a:rPr>
              <a:t>4) No unwanted data movement</a:t>
            </a: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rPr>
              <a:pPr/>
              <a:t>106</a:t>
            </a:fld>
            <a:endParaRPr lang="en-US">
              <a:solidFill>
                <a:prstClr val="black">
                  <a:tint val="75000"/>
                </a:prstClr>
              </a:solidFill>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a:solidFill>
                  <a:srgbClr val="FF0000"/>
                </a:solidFill>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r>
              <a:rPr lang="en-US" sz="3200" dirty="0">
                <a:solidFill>
                  <a:srgbClr val="008000"/>
                </a:solidFill>
                <a:sym typeface="Wingdings"/>
              </a:rPr>
              <a:t>   </a:t>
            </a:r>
            <a:r>
              <a:rPr lang="en-US" sz="3200" dirty="0">
                <a:solidFill>
                  <a:srgbClr val="008000"/>
                </a:solidFill>
              </a:rPr>
              <a:t>90ns, 0.04uJ</a:t>
            </a:r>
          </a:p>
        </p:txBody>
      </p:sp>
    </p:spTree>
    <p:extLst>
      <p:ext uri="{BB962C8B-B14F-4D97-AF65-F5344CB8AC3E}">
        <p14:creationId xmlns:p14="http://schemas.microsoft.com/office/powerpoint/2010/main" val="8714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DRAM </a:t>
            </a:r>
            <a:r>
              <a:rPr lang="en-US" dirty="0" err="1">
                <a:solidFill>
                  <a:srgbClr val="000000"/>
                </a:solidFill>
                <a:ea typeface="ＭＳ Ｐゴシック" charset="0"/>
                <a:cs typeface="Myriad Pro Bold Cond" charset="0"/>
                <a:sym typeface="Myriad Pro Bold Cond" charset="0"/>
              </a:rPr>
              <a:t>subarray</a:t>
            </a:r>
            <a:endParaRPr lang="en-US" dirty="0">
              <a:solidFill>
                <a:srgbClr val="000000"/>
              </a:solidFill>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400" dirty="0">
                <a:solidFill>
                  <a:srgbClr val="D90B00"/>
                </a:solidFill>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ea typeface="ＭＳ Ｐゴシック" charset="0"/>
              <a:cs typeface="Myriad Pro Bold Cond" charset="0"/>
              <a:sym typeface="Myriad Pro Bold Cond" charset="0"/>
            </a:endParaRPr>
          </a:p>
          <a:p>
            <a:pPr defTabSz="457200"/>
            <a:r>
              <a:rPr lang="en-US" sz="1200" dirty="0">
                <a:solidFill>
                  <a:srgbClr val="D90B00"/>
                </a:solidFill>
                <a:latin typeface="Tahoma"/>
                <a:ea typeface="ＭＳ Ｐゴシック" charset="0"/>
                <a:cs typeface="Tahoma"/>
                <a:sym typeface="Myriad Pro Bold Cond" charset="0"/>
              </a:rPr>
              <a:t>Transfer</a:t>
            </a:r>
          </a:p>
          <a:p>
            <a:pPr defTabSz="457200"/>
            <a:r>
              <a:rPr lang="en-US" sz="1200" dirty="0">
                <a:solidFill>
                  <a:srgbClr val="D90B00"/>
                </a:solidFill>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r>
              <a:rPr lang="en-US" sz="2000" b="1" dirty="0">
                <a:solidFill>
                  <a:srgbClr val="008000"/>
                </a:solidFill>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r>
              <a:rPr lang="en-US" sz="2000" b="1" dirty="0">
                <a:solidFill>
                  <a:srgbClr val="008000"/>
                </a:solidFill>
              </a:rPr>
              <a:t>   </a:t>
            </a:r>
            <a:r>
              <a:rPr lang="en-US" sz="2000" b="1" dirty="0">
                <a:solidFill>
                  <a:srgbClr val="008000"/>
                </a:solidFill>
                <a:latin typeface="Times New Roman" charset="0"/>
                <a:ea typeface="Times New Roman" charset="0"/>
                <a:cs typeface="Times New Roman" charset="0"/>
              </a:rPr>
              <a:t>Idea: Two consecutive </a:t>
            </a:r>
            <a:r>
              <a:rPr lang="en-US" sz="2000" b="1" dirty="0" err="1">
                <a:solidFill>
                  <a:srgbClr val="008000"/>
                </a:solidFill>
                <a:latin typeface="Times New Roman" charset="0"/>
                <a:ea typeface="Times New Roman" charset="0"/>
                <a:cs typeface="Times New Roman" charset="0"/>
              </a:rPr>
              <a:t>ACTivates</a:t>
            </a:r>
            <a:endParaRPr lang="en-US" sz="2000" b="1" dirty="0">
              <a:solidFill>
                <a:srgbClr val="008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8362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r>
              <a:rPr lang="en-US" sz="2800" b="1" dirty="0">
                <a:solidFill>
                  <a:srgbClr val="FF0000"/>
                </a:solidFill>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r>
              <a:rPr lang="en-US" sz="2800" b="1" dirty="0">
                <a:solidFill>
                  <a:srgbClr val="FF0000"/>
                </a:solidFill>
              </a:rPr>
              <a:t>74x</a:t>
            </a: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rPr>
              <a:pPr/>
              <a:t>108</a:t>
            </a:fld>
            <a:endParaRPr lang="en-US">
              <a:solidFill>
                <a:prstClr val="black">
                  <a:tint val="75000"/>
                </a:prstClr>
              </a:solidFill>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a:solidFill>
                  <a:srgbClr val="000000"/>
                </a:solidFill>
                <a:latin typeface="Tahoma" charset="0"/>
              </a:rPr>
              <a:t>Seshadri et al., “</a:t>
            </a:r>
            <a:r>
              <a:rPr lang="en-US" altLang="ja-JP" sz="1900" dirty="0" err="1">
                <a:solidFill>
                  <a:srgbClr val="0000FF"/>
                </a:solidFill>
                <a:latin typeface="Tahoma" charset="0"/>
              </a:rPr>
              <a:t>RowClone</a:t>
            </a:r>
            <a:r>
              <a:rPr lang="en-US" altLang="ja-JP" sz="1900" dirty="0">
                <a:solidFill>
                  <a:srgbClr val="0000FF"/>
                </a:solidFill>
                <a:latin typeface="Tahoma" charset="0"/>
              </a:rPr>
              <a:t>: Fast and Efficient In-DRAM Copy and Initialization of Bulk Data</a:t>
            </a:r>
            <a:r>
              <a:rPr lang="en-US" altLang="ja-JP" sz="1900" dirty="0">
                <a:solidFill>
                  <a:srgbClr val="000000"/>
                </a:solidFill>
                <a:latin typeface="Tahoma" charset="0"/>
              </a:rPr>
              <a:t>,</a:t>
            </a:r>
            <a:r>
              <a:rPr lang="en-US" sz="1900" dirty="0">
                <a:solidFill>
                  <a:srgbClr val="000000"/>
                </a:solidFill>
                <a:latin typeface="Tahoma" charset="0"/>
              </a:rPr>
              <a:t>”</a:t>
            </a:r>
            <a:r>
              <a:rPr lang="en-US" altLang="ja-JP" sz="1900" dirty="0">
                <a:solidFill>
                  <a:srgbClr val="000000"/>
                </a:solidFill>
                <a:latin typeface="Tahoma" charset="0"/>
              </a:rPr>
              <a:t> MICRO 2013.</a:t>
            </a:r>
            <a:endParaRPr lang="en-US" sz="1900" dirty="0">
              <a:solidFill>
                <a:srgbClr val="000000"/>
              </a:solidFill>
              <a:latin typeface="Tahoma"/>
            </a:endParaRPr>
          </a:p>
        </p:txBody>
      </p:sp>
    </p:spTree>
    <p:extLst>
      <p:ext uri="{BB962C8B-B14F-4D97-AF65-F5344CB8AC3E}">
        <p14:creationId xmlns:p14="http://schemas.microsoft.com/office/powerpoint/2010/main" val="135360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pPr>
                <a:defRPr/>
              </a:pPr>
              <a:t>109</a:t>
            </a:fld>
            <a:endParaRPr lang="en-US"/>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82029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1725233750"/>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000" dirty="0">
                <a:solidFill>
                  <a:srgbClr val="000000"/>
                </a:solidFill>
                <a:ea typeface="ＭＳ Ｐゴシック" charset="0"/>
                <a:cs typeface="Myriad Pro Bold Cond" charset="0"/>
                <a:sym typeface="Myriad Pro Bold Cond" charset="0"/>
              </a:rPr>
              <a:t>mini-CPU</a:t>
            </a:r>
          </a:p>
          <a:p>
            <a:pPr algn="ctr" defTabSz="457200" fontAlgn="base">
              <a:lnSpc>
                <a:spcPct val="80000"/>
              </a:lnSpc>
              <a:spcBef>
                <a:spcPct val="0"/>
              </a:spcBef>
              <a:spcAft>
                <a:spcPct val="0"/>
              </a:spcAft>
            </a:pPr>
            <a:r>
              <a:rPr lang="en-US" sz="1200" dirty="0">
                <a:solidFill>
                  <a:srgbClr val="000000"/>
                </a:solidFill>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video</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Specialized</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compute-capability</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imaging</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a:defRPr/>
            </a:pPr>
            <a:r>
              <a:rPr lang="en-US" sz="2400" b="1" kern="0" dirty="0">
                <a:solidFill>
                  <a:srgbClr val="FF0000"/>
                </a:solidFill>
                <a:latin typeface="Tahoma"/>
                <a:cs typeface="Tahoma"/>
              </a:rPr>
              <a:t>Memory similar to a “conventional” accelerator</a:t>
            </a:r>
          </a:p>
        </p:txBody>
      </p:sp>
    </p:spTree>
    <p:extLst>
      <p:ext uri="{BB962C8B-B14F-4D97-AF65-F5344CB8AC3E}">
        <p14:creationId xmlns:p14="http://schemas.microsoft.com/office/powerpoint/2010/main" val="73223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111</a:t>
            </a:fld>
            <a:endParaRPr lang="en-US"/>
          </a:p>
        </p:txBody>
      </p:sp>
    </p:spTree>
    <p:extLst>
      <p:ext uri="{BB962C8B-B14F-4D97-AF65-F5344CB8AC3E}">
        <p14:creationId xmlns:p14="http://schemas.microsoft.com/office/powerpoint/2010/main" val="1571848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112</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algn="ctr">
              <a:defRPr/>
            </a:pPr>
            <a:r>
              <a:rPr lang="en-US" sz="4000" b="1" kern="0" dirty="0">
                <a:solidFill>
                  <a:prstClr val="white"/>
                </a:solidFill>
                <a:latin typeface="Calibri"/>
              </a:rPr>
              <a:t>Final State</a:t>
            </a:r>
          </a:p>
          <a:p>
            <a:pPr algn="ctr">
              <a:defRPr/>
            </a:pPr>
            <a:r>
              <a:rPr lang="en-US" sz="4000" b="1" i="1" kern="0" dirty="0">
                <a:solidFill>
                  <a:prstClr val="white"/>
                </a:solidFill>
                <a:latin typeface="Calibri"/>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r>
              <a:rPr lang="en-US" sz="2800" b="1" i="1" dirty="0">
                <a:solidFill>
                  <a:prstClr val="black"/>
                </a:solidFill>
                <a:latin typeface="Calibri"/>
              </a:rPr>
              <a:t>+</a:t>
            </a:r>
            <a:r>
              <a:rPr lang="el-GR" sz="2800" b="1" i="1" dirty="0">
                <a:solidFill>
                  <a:prstClr val="black"/>
                </a:solidFill>
                <a:latin typeface="Calibri"/>
              </a:rPr>
              <a:t>δ</a:t>
            </a:r>
            <a:endParaRPr lang="en-US" sz="2800" b="1" i="1" dirty="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a:defRPr/>
            </a:pPr>
            <a:r>
              <a:rPr lang="en-US" sz="4400" b="1" i="1" kern="0" dirty="0">
                <a:solidFill>
                  <a:prstClr val="white"/>
                </a:solidFill>
                <a:latin typeface="Calibri"/>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a:solidFill>
                  <a:prstClr val="black"/>
                </a:solidFill>
                <a:latin typeface="Calibri"/>
              </a:rPr>
              <a:t>V</a:t>
            </a:r>
            <a:r>
              <a:rPr lang="en-US" sz="2800" b="1" i="1" baseline="-25000" dirty="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a:solidFill>
                  <a:srgbClr val="000000"/>
                </a:solidFill>
              </a:rPr>
              <a:t>Seshadri+, “</a:t>
            </a:r>
            <a:r>
              <a:rPr lang="en-US" sz="1400" dirty="0">
                <a:solidFill>
                  <a:srgbClr val="0000FF"/>
                </a:solidFill>
              </a:rPr>
              <a:t>Fast Bulk Bitwise AND and OR in DRAM</a:t>
            </a:r>
            <a:r>
              <a:rPr lang="en-US" sz="1400" dirty="0">
                <a:solidFill>
                  <a:srgbClr val="000000"/>
                </a:solidFill>
              </a:rPr>
              <a:t>”, IEEE CAL 2015.</a:t>
            </a:r>
          </a:p>
        </p:txBody>
      </p:sp>
    </p:spTree>
    <p:extLst>
      <p:ext uri="{BB962C8B-B14F-4D97-AF65-F5344CB8AC3E}">
        <p14:creationId xmlns:p14="http://schemas.microsoft.com/office/powerpoint/2010/main" val="1659708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113</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algn="ctr"/>
            <a:r>
              <a:rPr lang="en-US" sz="3600" dirty="0">
                <a:solidFill>
                  <a:srgbClr val="000000"/>
                </a:solidFill>
              </a:rPr>
              <a:t>Idea: </a:t>
            </a:r>
          </a:p>
          <a:p>
            <a:pPr algn="ctr"/>
            <a:r>
              <a:rPr lang="en-US" sz="3600" dirty="0">
                <a:solidFill>
                  <a:srgbClr val="0000FF"/>
                </a:solidFill>
              </a:rPr>
              <a:t>Feed the </a:t>
            </a:r>
          </a:p>
          <a:p>
            <a:pPr algn="ctr"/>
            <a:r>
              <a:rPr lang="en-US" sz="3600" dirty="0">
                <a:solidFill>
                  <a:srgbClr val="0000FF"/>
                </a:solidFill>
              </a:rPr>
              <a:t>negated value </a:t>
            </a:r>
          </a:p>
          <a:p>
            <a:pPr algn="ctr"/>
            <a:r>
              <a:rPr lang="en-US" sz="3600" dirty="0">
                <a:solidFill>
                  <a:srgbClr val="0000FF"/>
                </a:solidFill>
              </a:rPr>
              <a:t>in the sense amplifier</a:t>
            </a:r>
          </a:p>
          <a:p>
            <a:pPr algn="ctr"/>
            <a:r>
              <a:rPr lang="en-US" sz="3600" dirty="0">
                <a:solidFill>
                  <a:srgbClr val="0000FF"/>
                </a:solidFill>
              </a:rPr>
              <a:t>into a special row</a:t>
            </a:r>
          </a:p>
        </p:txBody>
      </p:sp>
    </p:spTree>
    <p:extLst>
      <p:ext uri="{BB962C8B-B14F-4D97-AF65-F5344CB8AC3E}">
        <p14:creationId xmlns:p14="http://schemas.microsoft.com/office/powerpoint/2010/main" val="1685147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Performance: In-DRAM </a:t>
            </a:r>
            <a:r>
              <a:rPr lang="en-US"/>
              <a:t>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114</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273196"/>
            <a:ext cx="9144000" cy="4311608"/>
          </a:xfrm>
          <a:prstGeom prst="rect">
            <a:avLst/>
          </a:prstGeom>
        </p:spPr>
      </p:pic>
      <p:sp>
        <p:nvSpPr>
          <p:cNvPr id="6" name="TextBox 5"/>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1606751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of In-DRAM 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115</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Tree>
    <p:extLst>
      <p:ext uri="{BB962C8B-B14F-4D97-AF65-F5344CB8AC3E}">
        <p14:creationId xmlns:p14="http://schemas.microsoft.com/office/powerpoint/2010/main" val="62187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38676573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197428549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Data Structure: Bitmap Index</a:t>
            </a:r>
          </a:p>
        </p:txBody>
      </p:sp>
      <p:sp>
        <p:nvSpPr>
          <p:cNvPr id="3" name="Content Placeholder 2"/>
          <p:cNvSpPr>
            <a:spLocks noGrp="1"/>
          </p:cNvSpPr>
          <p:nvPr>
            <p:ph idx="1"/>
          </p:nvPr>
        </p:nvSpPr>
        <p:spPr>
          <a:xfrm>
            <a:off x="304800" y="1143000"/>
            <a:ext cx="8610600" cy="1295400"/>
          </a:xfrm>
        </p:spPr>
        <p:txBody>
          <a:bodyPr/>
          <a:lstStyle/>
          <a:p>
            <a:r>
              <a:rPr lang="en-US" dirty="0"/>
              <a:t>Alternative to B-tree and its variants</a:t>
            </a:r>
          </a:p>
          <a:p>
            <a:r>
              <a:rPr lang="en-US" dirty="0"/>
              <a:t>Efficient for performing </a:t>
            </a:r>
            <a:r>
              <a:rPr lang="en-US" i="1" dirty="0">
                <a:solidFill>
                  <a:srgbClr val="FF0000"/>
                </a:solidFill>
              </a:rPr>
              <a:t>range queries</a:t>
            </a:r>
            <a:r>
              <a:rPr lang="en-US" i="1" dirty="0"/>
              <a:t> </a:t>
            </a:r>
            <a:r>
              <a:rPr lang="en-US" dirty="0"/>
              <a:t>and </a:t>
            </a:r>
            <a:r>
              <a:rPr lang="en-US" i="1" dirty="0">
                <a:solidFill>
                  <a:srgbClr val="FF0000"/>
                </a:solidFill>
              </a:rPr>
              <a:t>joins</a:t>
            </a:r>
          </a:p>
          <a:p>
            <a:r>
              <a:rPr lang="en-US" b="1" dirty="0">
                <a:solidFill>
                  <a:srgbClr val="0432FF"/>
                </a:solidFill>
              </a:rPr>
              <a:t>Many bitwise operations to perform a query</a:t>
            </a:r>
          </a:p>
          <a:p>
            <a:pPr marL="0" indent="0">
              <a:buNone/>
            </a:pPr>
            <a:endParaRPr lang="en-US" dirty="0"/>
          </a:p>
        </p:txBody>
      </p:sp>
      <p:sp>
        <p:nvSpPr>
          <p:cNvPr id="5" name="Rounded Rectangle 4"/>
          <p:cNvSpPr/>
          <p:nvPr/>
        </p:nvSpPr>
        <p:spPr>
          <a:xfrm>
            <a:off x="1143000"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1</a:t>
            </a:r>
          </a:p>
        </p:txBody>
      </p:sp>
      <p:sp>
        <p:nvSpPr>
          <p:cNvPr id="6" name="Rounded Rectangle 5"/>
          <p:cNvSpPr/>
          <p:nvPr/>
        </p:nvSpPr>
        <p:spPr>
          <a:xfrm>
            <a:off x="2959204"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2</a:t>
            </a:r>
          </a:p>
        </p:txBody>
      </p:sp>
      <p:sp>
        <p:nvSpPr>
          <p:cNvPr id="7" name="Rounded Rectangle 6"/>
          <p:cNvSpPr/>
          <p:nvPr/>
        </p:nvSpPr>
        <p:spPr>
          <a:xfrm>
            <a:off x="708660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4</a:t>
            </a:r>
          </a:p>
        </p:txBody>
      </p:sp>
      <p:sp>
        <p:nvSpPr>
          <p:cNvPr id="8" name="Rounded Rectangle 7"/>
          <p:cNvSpPr/>
          <p:nvPr/>
        </p:nvSpPr>
        <p:spPr>
          <a:xfrm>
            <a:off x="518168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3</a:t>
            </a:r>
          </a:p>
        </p:txBody>
      </p:sp>
      <p:sp>
        <p:nvSpPr>
          <p:cNvPr id="9" name="TextBox 8"/>
          <p:cNvSpPr txBox="1"/>
          <p:nvPr/>
        </p:nvSpPr>
        <p:spPr>
          <a:xfrm>
            <a:off x="838200" y="2819400"/>
            <a:ext cx="1282723" cy="523220"/>
          </a:xfrm>
          <a:prstGeom prst="rect">
            <a:avLst/>
          </a:prstGeom>
          <a:noFill/>
        </p:spPr>
        <p:txBody>
          <a:bodyPr wrap="none" rtlCol="0">
            <a:spAutoFit/>
          </a:bodyPr>
          <a:lstStyle/>
          <a:p>
            <a:pPr eaLnBrk="0" fontAlgn="base" hangingPunct="0">
              <a:spcBef>
                <a:spcPct val="0"/>
              </a:spcBef>
              <a:spcAft>
                <a:spcPct val="0"/>
              </a:spcAft>
            </a:pPr>
            <a:r>
              <a:rPr lang="en-US" sz="2800" b="1" dirty="0">
                <a:solidFill>
                  <a:prstClr val="black"/>
                </a:solidFill>
                <a:latin typeface="Calibri"/>
                <a:ea typeface="ＭＳ Ｐゴシック" charset="-128"/>
              </a:rPr>
              <a:t>age &lt; 18</a:t>
            </a:r>
          </a:p>
        </p:txBody>
      </p:sp>
      <p:sp>
        <p:nvSpPr>
          <p:cNvPr id="10" name="TextBox 9"/>
          <p:cNvSpPr txBox="1"/>
          <p:nvPr/>
        </p:nvSpPr>
        <p:spPr>
          <a:xfrm>
            <a:off x="23496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18 &lt; age &lt; 25</a:t>
            </a:r>
          </a:p>
        </p:txBody>
      </p:sp>
      <p:sp>
        <p:nvSpPr>
          <p:cNvPr id="11" name="TextBox 10"/>
          <p:cNvSpPr txBox="1"/>
          <p:nvPr/>
        </p:nvSpPr>
        <p:spPr>
          <a:xfrm>
            <a:off x="45594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25 &lt; age &lt; 60</a:t>
            </a:r>
          </a:p>
        </p:txBody>
      </p:sp>
      <p:sp>
        <p:nvSpPr>
          <p:cNvPr id="12" name="TextBox 11"/>
          <p:cNvSpPr txBox="1"/>
          <p:nvPr/>
        </p:nvSpPr>
        <p:spPr>
          <a:xfrm>
            <a:off x="6794477" y="2819400"/>
            <a:ext cx="128272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age &gt; 60</a:t>
            </a:r>
          </a:p>
        </p:txBody>
      </p:sp>
    </p:spTree>
    <p:extLst>
      <p:ext uri="{BB962C8B-B14F-4D97-AF65-F5344CB8AC3E}">
        <p14:creationId xmlns:p14="http://schemas.microsoft.com/office/powerpoint/2010/main" val="239617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119</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163414"/>
            <a:ext cx="9144000" cy="4425826"/>
          </a:xfrm>
          <a:prstGeom prst="rect">
            <a:avLst/>
          </a:prstGeom>
        </p:spPr>
      </p:pic>
    </p:spTree>
    <p:extLst>
      <p:ext uri="{BB962C8B-B14F-4D97-AF65-F5344CB8AC3E}">
        <p14:creationId xmlns:p14="http://schemas.microsoft.com/office/powerpoint/2010/main" val="1510848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185239018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114816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121</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1046551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122</a:t>
            </a:fld>
            <a:endParaRPr lang="en-US" altLang="en-US">
              <a:solidFill>
                <a:srgbClr val="000000"/>
              </a:solidFill>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1727218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123</a:t>
            </a:fld>
            <a:endParaRPr lang="en-US"/>
          </a:p>
        </p:txBody>
      </p:sp>
    </p:spTree>
    <p:extLst>
      <p:ext uri="{BB962C8B-B14F-4D97-AF65-F5344CB8AC3E}">
        <p14:creationId xmlns:p14="http://schemas.microsoft.com/office/powerpoint/2010/main" val="7011727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Intelligent Memory Device</a:t>
            </a:r>
          </a:p>
        </p:txBody>
      </p:sp>
      <p:sp>
        <p:nvSpPr>
          <p:cNvPr id="3" name="Content Placeholder 2"/>
          <p:cNvSpPr>
            <a:spLocks noGrp="1"/>
          </p:cNvSpPr>
          <p:nvPr>
            <p:ph idx="1"/>
          </p:nvPr>
        </p:nvSpPr>
        <p:spPr>
          <a:xfrm>
            <a:off x="228600" y="827565"/>
            <a:ext cx="8610600" cy="5193723"/>
          </a:xfrm>
        </p:spPr>
        <p:txBody>
          <a:bodyPr/>
          <a:lstStyle/>
          <a:p>
            <a:pPr marL="0" indent="0" algn="ctr">
              <a:buNone/>
            </a:pPr>
            <a:endParaRPr lang="en-US" sz="6400" dirty="0"/>
          </a:p>
          <a:p>
            <a:pPr marL="0" indent="0" algn="ctr">
              <a:buNone/>
            </a:pPr>
            <a:r>
              <a:rPr lang="en-US" sz="6400" dirty="0"/>
              <a:t>Does </a:t>
            </a:r>
            <a:r>
              <a:rPr lang="en-US" sz="6400" dirty="0">
                <a:solidFill>
                  <a:srgbClr val="FF0000"/>
                </a:solidFill>
              </a:rPr>
              <a:t>memory</a:t>
            </a:r>
          </a:p>
          <a:p>
            <a:pPr marL="0" indent="0" algn="ctr">
              <a:buNone/>
            </a:pPr>
            <a:r>
              <a:rPr lang="en-US" sz="6400" dirty="0"/>
              <a:t>have to be</a:t>
            </a:r>
          </a:p>
          <a:p>
            <a:pPr marL="0" indent="0" algn="ctr">
              <a:buNone/>
            </a:pPr>
            <a:r>
              <a:rPr lang="en-US" sz="6400" dirty="0">
                <a:solidFill>
                  <a:srgbClr val="FF0000"/>
                </a:solidFill>
              </a:rPr>
              <a:t>dumb?</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124</a:t>
            </a:fld>
            <a:endParaRPr lang="en-US">
              <a:solidFill>
                <a:srgbClr val="000000"/>
              </a:solidFill>
            </a:endParaRPr>
          </a:p>
        </p:txBody>
      </p:sp>
    </p:spTree>
    <p:extLst>
      <p:ext uri="{BB962C8B-B14F-4D97-AF65-F5344CB8AC3E}">
        <p14:creationId xmlns:p14="http://schemas.microsoft.com/office/powerpoint/2010/main" val="15270967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solidFill>
                  <a:srgbClr val="0000FF"/>
                </a:solidFill>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125</a:t>
            </a:fld>
            <a:endParaRPr lang="en-US" sz="1600">
              <a:solidFill>
                <a:srgbClr val="000000"/>
              </a:solidFill>
              <a:latin typeface="Garamond" charset="0"/>
            </a:endParaRPr>
          </a:p>
        </p:txBody>
      </p:sp>
    </p:spTree>
    <p:extLst>
      <p:ext uri="{BB962C8B-B14F-4D97-AF65-F5344CB8AC3E}">
        <p14:creationId xmlns:p14="http://schemas.microsoft.com/office/powerpoint/2010/main" val="93706662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958642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127</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r>
              <a:rPr lang="en-US" b="1" dirty="0">
                <a:solidFill>
                  <a:srgbClr val="4D5494"/>
                </a:solidFill>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r>
              <a:rPr lang="en-US" b="1" dirty="0">
                <a:solidFill>
                  <a:srgbClr val="E5B62F"/>
                </a:solidFill>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r>
              <a:rPr lang="en-US" dirty="0">
                <a:solidFill>
                  <a:srgbClr val="FF0000"/>
                </a:solidFill>
              </a:rPr>
              <a:t>Other “True 3D” technologies</a:t>
            </a:r>
          </a:p>
          <a:p>
            <a:r>
              <a:rPr lang="en-US" dirty="0">
                <a:solidFill>
                  <a:srgbClr val="FF0000"/>
                </a:solidFill>
              </a:rPr>
              <a:t>under development</a:t>
            </a:r>
          </a:p>
        </p:txBody>
      </p:sp>
    </p:spTree>
    <p:extLst>
      <p:ext uri="{BB962C8B-B14F-4D97-AF65-F5344CB8AC3E}">
        <p14:creationId xmlns:p14="http://schemas.microsoft.com/office/powerpoint/2010/main" val="1337289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128</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lvl="1"/>
            <a:r>
              <a:rPr lang="en-US" dirty="0">
                <a:solidFill>
                  <a:srgbClr val="000000"/>
                </a:solidFill>
              </a:rPr>
              <a:t>Kim+, “</a:t>
            </a:r>
            <a:r>
              <a:rPr lang="en-US" dirty="0">
                <a:solidFill>
                  <a:srgbClr val="0000FF"/>
                </a:solidFill>
              </a:rPr>
              <a:t>Ramulator: A Flexible and Extensible DRAM Simulator</a:t>
            </a:r>
            <a:r>
              <a:rPr lang="en-US" dirty="0">
                <a:solidFill>
                  <a:srgbClr val="000000"/>
                </a:solidFill>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56608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241259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b="0" kern="0" dirty="0">
                <a:solidFill>
                  <a:srgbClr val="006633"/>
                </a:solidFill>
                <a:latin typeface="Garamond"/>
              </a:rPr>
              <a:t>DRAM Is Critical for Performance</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0800940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130</a:t>
            </a:fld>
            <a:endParaRPr lang="en-US"/>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altLang="ko-KR" dirty="0">
                <a:solidFill>
                  <a:srgbClr val="000000"/>
                </a:solidFill>
              </a:rPr>
              <a:t>Large graphs are everywhere (circa 2015)</a:t>
            </a: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dirty="0">
              <a:solidFill>
                <a:srgbClr val="000000"/>
              </a:solidFill>
            </a:endParaRPr>
          </a:p>
          <a:p>
            <a:pPr>
              <a:buClr>
                <a:srgbClr val="CC9900"/>
              </a:buClr>
            </a:pPr>
            <a:endParaRPr lang="en-US" altLang="ko-KR" dirty="0">
              <a:solidFill>
                <a:srgbClr val="000000"/>
              </a:solidFill>
            </a:endParaRPr>
          </a:p>
          <a:p>
            <a:pPr marL="0" indent="0">
              <a:buClr>
                <a:srgbClr val="CC9900"/>
              </a:buClr>
              <a:buFont typeface="Wingdings" charset="0"/>
              <a:buNone/>
            </a:pPr>
            <a:endParaRPr lang="en-US" altLang="ko-KR" sz="2000" dirty="0">
              <a:solidFill>
                <a:srgbClr val="000000"/>
              </a:solidFill>
            </a:endParaRPr>
          </a:p>
          <a:p>
            <a:pPr>
              <a:buClr>
                <a:srgbClr val="CC9900"/>
              </a:buClr>
            </a:pPr>
            <a:r>
              <a:rPr lang="en-US" altLang="ko-KR" dirty="0">
                <a:solidFill>
                  <a:srgbClr val="000000"/>
                </a:solidFill>
              </a:rPr>
              <a:t>Scalable large-scale graph processing is challenging</a:t>
            </a:r>
            <a:endParaRPr lang="ko-KR" altLang="en-US" dirty="0">
              <a:solidFill>
                <a:srgbClr val="000000"/>
              </a:solidFill>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36 Million </a:t>
              </a:r>
            </a:p>
            <a:p>
              <a:pPr algn="ctr"/>
              <a:r>
                <a:rPr lang="en-US" dirty="0">
                  <a:solidFill>
                    <a:srgbClr val="000000"/>
                  </a:solidFill>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1.4 Billion</a:t>
              </a:r>
            </a:p>
            <a:p>
              <a:pPr algn="ctr"/>
              <a:r>
                <a:rPr lang="en-US" dirty="0">
                  <a:solidFill>
                    <a:srgbClr val="000000"/>
                  </a:solidFill>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300 Million</a:t>
              </a:r>
            </a:p>
            <a:p>
              <a:pPr algn="ctr"/>
              <a:r>
                <a:rPr lang="en-US" dirty="0">
                  <a:solidFill>
                    <a:srgbClr val="000000"/>
                  </a:solidFill>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 Billion</a:t>
              </a:r>
            </a:p>
            <a:p>
              <a:pPr algn="ctr"/>
              <a:r>
                <a:rPr lang="en-US" dirty="0">
                  <a:solidFill>
                    <a:srgbClr val="000000"/>
                  </a:solidFill>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980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131</a:t>
            </a:fld>
            <a:endParaRPr lang="en-US" altLang="en-US">
              <a:solidFill>
                <a:srgbClr val="000000"/>
              </a:solidFill>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for</a:t>
            </a:r>
            <a:r>
              <a:rPr lang="en-US" altLang="ko-KR" sz="2400" dirty="0">
                <a:solidFill>
                  <a:sysClr val="windowText" lastClr="000000"/>
                </a:solidFill>
                <a:latin typeface="Calibri"/>
                <a:ea typeface="나눔고딕"/>
              </a:rPr>
              <a:t> (v: </a:t>
            </a:r>
            <a:r>
              <a:rPr lang="en-US" altLang="ko-KR" sz="2400" dirty="0" err="1">
                <a:solidFill>
                  <a:sysClr val="windowText" lastClr="000000"/>
                </a:solidFill>
                <a:latin typeface="Calibri"/>
                <a:ea typeface="나눔고딕"/>
              </a:rPr>
              <a:t>graph.vertices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    for</a:t>
            </a:r>
            <a:r>
              <a:rPr lang="en-US" altLang="ko-KR" sz="2400" dirty="0">
                <a:solidFill>
                  <a:sysClr val="windowText" lastClr="000000"/>
                </a:solidFill>
                <a:latin typeface="Calibri"/>
                <a:ea typeface="나눔고딕"/>
              </a:rPr>
              <a:t> (w: </a:t>
            </a:r>
            <a:r>
              <a:rPr lang="en-US" altLang="ko-KR" sz="2400" dirty="0" err="1">
                <a:solidFill>
                  <a:sysClr val="windowText" lastClr="000000"/>
                </a:solidFill>
                <a:latin typeface="Calibri"/>
                <a:ea typeface="나눔고딕"/>
              </a:rPr>
              <a:t>v.successors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r>
              <a:rPr lang="en-US" altLang="ko-KR" sz="2400" dirty="0" err="1">
                <a:solidFill>
                  <a:sysClr val="windowText" lastClr="000000"/>
                </a:solidFill>
                <a:latin typeface="Calibri"/>
                <a:ea typeface="나눔고딕"/>
              </a:rPr>
              <a:t>w.next_rank</a:t>
            </a:r>
            <a:r>
              <a:rPr lang="en-US" altLang="ko-KR" sz="2400" dirty="0">
                <a:solidFill>
                  <a:sysClr val="windowText" lastClr="000000"/>
                </a:solidFill>
                <a:latin typeface="Calibri"/>
                <a:ea typeface="나눔고딕"/>
              </a:rPr>
              <a:t> += weight * </a:t>
            </a:r>
            <a:r>
              <a:rPr lang="en-US" altLang="ko-KR" sz="2400" dirty="0" err="1">
                <a:solidFill>
                  <a:sysClr val="windowText" lastClr="000000"/>
                </a:solidFill>
                <a:latin typeface="Calibri"/>
                <a:ea typeface="나눔고딕"/>
              </a:rPr>
              <a:t>v.rank</a:t>
            </a:r>
            <a:r>
              <a:rPr lang="en-US" altLang="ko-KR" sz="2400" dirty="0">
                <a:solidFill>
                  <a:sysClr val="windowText" lastClr="000000"/>
                </a:solidFill>
                <a:latin typeface="Calibri"/>
                <a:ea typeface="나눔고딕"/>
              </a:rPr>
              <a:t>;</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algn="ctr">
                <a:defRPr/>
              </a:pPr>
              <a:r>
                <a:rPr lang="en-US" altLang="ko-KR" sz="2400" kern="0" dirty="0">
                  <a:solidFill>
                    <a:sysClr val="windowText" lastClr="000000"/>
                  </a:solidFill>
                </a:rPr>
                <a:t>weight * </a:t>
              </a:r>
              <a:r>
                <a:rPr lang="en-US" altLang="ko-KR" sz="2400" kern="0" dirty="0" err="1">
                  <a:solidFill>
                    <a:sysClr val="windowText" lastClr="000000"/>
                  </a:solidFill>
                </a:rPr>
                <a:t>v.rank</a:t>
              </a:r>
              <a:endParaRPr lang="ko-KR" altLang="en-US" sz="2400" kern="0" dirty="0">
                <a:solidFill>
                  <a:sysClr val="windowText" lastClr="000000"/>
                </a:solidFill>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v</a:t>
              </a:r>
              <a:endParaRPr lang="ko-KR" altLang="en-US" sz="2400" kern="0" dirty="0">
                <a:solidFill>
                  <a:sysClr val="windowText" lastClr="000000"/>
                </a:solidFill>
                <a:latin typeface="Calibri"/>
                <a:ea typeface="나눔고딕"/>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w</a:t>
              </a:r>
              <a:endParaRPr lang="ko-KR" altLang="en-US" sz="2400" kern="0" dirty="0">
                <a:solidFill>
                  <a:sysClr val="windowText" lastClr="000000"/>
                </a:solidFill>
                <a:latin typeface="Calibri"/>
                <a:ea typeface="나눔고딕"/>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&amp;w</a:t>
                </a:r>
                <a:endParaRPr lang="ko-KR" altLang="en-US" sz="2400" kern="0" dirty="0">
                  <a:solidFill>
                    <a:sysClr val="windowText" lastClr="000000"/>
                  </a:solidFill>
                  <a:latin typeface="Calibri"/>
                  <a:ea typeface="나눔고딕"/>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a:defRPr/>
              </a:pPr>
              <a:r>
                <a:rPr lang="en-US" altLang="ko-KR" sz="2400" b="1" kern="0" dirty="0">
                  <a:solidFill>
                    <a:srgbClr val="0000FF"/>
                  </a:solidFill>
                </a:rPr>
                <a:t>1. Frequent random memory accesses</a:t>
              </a:r>
              <a:endParaRPr lang="ko-KR" altLang="en-US" sz="2400" b="1" kern="0" dirty="0">
                <a:solidFill>
                  <a:srgbClr val="0000FF"/>
                </a:solidFill>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a:defRPr/>
              </a:pPr>
              <a:r>
                <a:rPr lang="en-US" altLang="ko-KR" sz="2400" b="1" kern="0" dirty="0">
                  <a:solidFill>
                    <a:srgbClr val="0000FF"/>
                  </a:solidFill>
                </a:rPr>
                <a:t>2. Little amount of computation</a:t>
              </a:r>
              <a:endParaRPr lang="ko-KR" altLang="en-US" sz="2400" b="1" kern="0" dirty="0">
                <a:solidFill>
                  <a:srgbClr val="0000FF"/>
                </a:solidFill>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w.rank</a:t>
                </a:r>
                <a:endParaRPr lang="en-US" altLang="ko-KR" sz="1600" kern="0" dirty="0">
                  <a:solidFill>
                    <a:sysClr val="windowText" lastClr="000000"/>
                  </a:solidFill>
                  <a:latin typeface="Calibri"/>
                  <a:ea typeface="나눔고딕"/>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w.next_rank</a:t>
                </a:r>
                <a:endParaRPr lang="en-US" altLang="ko-KR" sz="1600" kern="0" dirty="0">
                  <a:solidFill>
                    <a:sysClr val="windowText" lastClr="000000"/>
                  </a:solidFill>
                  <a:latin typeface="Calibri"/>
                  <a:ea typeface="나눔고딕"/>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w.edges</a:t>
                </a:r>
                <a:endParaRPr lang="en-US" altLang="ko-KR" sz="1600" kern="0" dirty="0">
                  <a:solidFill>
                    <a:sysClr val="windowText" lastClr="000000"/>
                  </a:solidFill>
                  <a:latin typeface="Calibri"/>
                  <a:ea typeface="나눔고딕"/>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a:t>
                </a:r>
                <a:endParaRPr lang="en-US" altLang="ko-KR" sz="1600" kern="0" dirty="0">
                  <a:solidFill>
                    <a:sysClr val="windowText" lastClr="000000"/>
                  </a:solidFill>
                  <a:latin typeface="Calibri"/>
                  <a:ea typeface="나눔고딕"/>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69326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r>
              <a:rPr lang="en-US" dirty="0">
                <a:solidFill>
                  <a:srgbClr val="0000FF"/>
                </a:solidFill>
              </a:rPr>
              <a:t>Interconnected set of 3D-stacked </a:t>
            </a:r>
            <a:r>
              <a:rPr lang="en-US" dirty="0" err="1">
                <a:solidFill>
                  <a:srgbClr val="0000FF"/>
                </a:solidFill>
              </a:rPr>
              <a:t>memory+logic</a:t>
            </a:r>
            <a:r>
              <a:rPr lang="en-US" dirty="0">
                <a:solidFill>
                  <a:srgbClr val="0000FF"/>
                </a:solidFill>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82452533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133</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Communications via</a:t>
            </a:r>
            <a:br>
              <a:rPr lang="en-US" altLang="ko-KR" sz="2400" kern="0" dirty="0">
                <a:solidFill>
                  <a:sysClr val="windowText" lastClr="000000"/>
                </a:solidFill>
                <a:latin typeface="Calibri"/>
                <a:ea typeface="나눔고딕"/>
              </a:rPr>
            </a:br>
            <a:r>
              <a:rPr lang="en-US" altLang="ko-KR" sz="2400" kern="0" dirty="0">
                <a:solidFill>
                  <a:sysClr val="windowText" lastClr="000000"/>
                </a:solidFill>
                <a:latin typeface="Calibri"/>
                <a:ea typeface="나눔고딕"/>
              </a:rPr>
              <a:t>Remote Function Calls</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878377060"/>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134</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Prefetching</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1080657942"/>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HMC-MC</a:t>
              </a:r>
              <a:endParaRPr lang="ko-KR" altLang="en-US" sz="2400" kern="0" dirty="0">
                <a:solidFill>
                  <a:sysClr val="windowText" lastClr="000000"/>
                </a:solidFill>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102.4GB/s</a:t>
            </a:r>
            <a:endParaRPr lang="ko-KR" altLang="en-US" sz="2000" kern="0" dirty="0">
              <a:solidFill>
                <a:sysClr val="windowText" lastClr="000000"/>
              </a:solidFill>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algn="ctr">
              <a:defRPr/>
            </a:pPr>
            <a:r>
              <a:rPr lang="en-US" altLang="ko-KR" sz="2000" b="1" kern="0" dirty="0">
                <a:solidFill>
                  <a:srgbClr val="FF0000"/>
                </a:solidFill>
              </a:rPr>
              <a:t>8TB/s</a:t>
            </a:r>
            <a:endParaRPr lang="ko-KR" altLang="en-US" sz="2000" b="1" kern="0" dirty="0">
              <a:solidFill>
                <a:srgbClr val="FF0000"/>
              </a:solidFill>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a:t>
              </a:r>
              <a:r>
                <a:rPr lang="en-US" altLang="ko-KR" sz="2400" kern="0" dirty="0" err="1">
                  <a:solidFill>
                    <a:sysClr val="windowText" lastClr="000000"/>
                  </a:solidFill>
                </a:rPr>
                <a:t>OoO</a:t>
              </a:r>
              <a:endParaRPr lang="ko-KR" altLang="en-US" sz="2400" kern="0" dirty="0">
                <a:solidFill>
                  <a:sysClr val="windowText" lastClr="000000"/>
                </a:solidFill>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DDR3-OoO</a:t>
              </a:r>
              <a:endParaRPr lang="ko-KR" altLang="en-US" sz="2400" kern="0" dirty="0">
                <a:solidFill>
                  <a:sysClr val="windowText" lastClr="000000"/>
                </a:solidFill>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algn="ctr">
                <a:defRPr/>
              </a:pPr>
              <a:r>
                <a:rPr lang="en-US" altLang="ko-KR" sz="2400" b="1" kern="0" dirty="0">
                  <a:solidFill>
                    <a:srgbClr val="FF0000"/>
                  </a:solidFill>
                </a:rPr>
                <a:t>Tesseract</a:t>
              </a:r>
              <a:endParaRPr lang="ko-KR" altLang="en-US" sz="2400" b="1" kern="0" dirty="0">
                <a:solidFill>
                  <a:srgbClr val="FF0000"/>
                </a:solidFill>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32 Tesseract Cores</a:t>
              </a:r>
              <a:endParaRPr lang="ko-KR" altLang="en-US" sz="1600" kern="0" dirty="0">
                <a:solidFill>
                  <a:sysClr val="windowText" lastClr="000000"/>
                </a:solidFill>
                <a:latin typeface="Calibri"/>
                <a:ea typeface="나눔고딕"/>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348828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algn="ctr">
              <a:defRPr/>
            </a:pPr>
            <a:r>
              <a:rPr lang="en-US" altLang="ko-KR" sz="2400" b="1" kern="0" dirty="0">
                <a:solidFill>
                  <a:srgbClr val="FF0000"/>
                </a:solidFill>
              </a:rPr>
              <a:t>&gt;13X Performance Improvement</a:t>
            </a:r>
            <a:endParaRPr lang="ko-KR" altLang="en-US" sz="2400" b="1" kern="0" dirty="0">
              <a:solidFill>
                <a:srgbClr val="FF0000"/>
              </a:solidFill>
            </a:endParaRPr>
          </a:p>
        </p:txBody>
      </p:sp>
      <p:sp>
        <p:nvSpPr>
          <p:cNvPr id="7" name="TextBox 6"/>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r>
              <a:rPr lang="en-US" dirty="0">
                <a:solidFill>
                  <a:srgbClr val="000000"/>
                </a:solidFill>
              </a:rPr>
              <a:t>On five graph processing algorithms</a:t>
            </a:r>
          </a:p>
        </p:txBody>
      </p:sp>
    </p:spTree>
    <p:extLst>
      <p:ext uri="{BB962C8B-B14F-4D97-AF65-F5344CB8AC3E}">
        <p14:creationId xmlns:p14="http://schemas.microsoft.com/office/powerpoint/2010/main" val="923473873"/>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137</a:t>
            </a:fld>
            <a:endParaRPr lang="en-US" altLang="en-US">
              <a:solidFill>
                <a:srgbClr val="000000"/>
              </a:solidFill>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1066642"/>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algn="ctr">
              <a:defRPr/>
            </a:pPr>
            <a:r>
              <a:rPr lang="en-US" altLang="ko-KR" sz="2400" b="1" kern="0" dirty="0">
                <a:solidFill>
                  <a:srgbClr val="FF0000"/>
                </a:solidFill>
              </a:rPr>
              <a:t>&gt; 8X Energy Reduction</a:t>
            </a:r>
            <a:endParaRPr lang="ko-KR" altLang="en-US" sz="2400" b="1" kern="0" dirty="0">
              <a:solidFill>
                <a:srgbClr val="FF0000"/>
              </a:solidFill>
            </a:endParaRPr>
          </a:p>
        </p:txBody>
      </p:sp>
      <p:sp>
        <p:nvSpPr>
          <p:cNvPr id="6" name="TextBox 5"/>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422543007"/>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139</a:t>
            </a:fld>
            <a:endParaRPr lang="en-US" altLang="en-US">
              <a:solidFill>
                <a:srgbClr val="000000"/>
              </a:solidFill>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744876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b="0" kern="0" dirty="0">
                <a:solidFill>
                  <a:srgbClr val="006633"/>
                </a:solidFill>
                <a:latin typeface="Garamond"/>
              </a:rPr>
              <a:t>DRAM Is Critical for Performance</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Rectangle 28">
            <a:extLst>
              <a:ext uri="{FF2B5EF4-FFF2-40B4-BE49-F238E27FC236}">
                <a16:creationId xmlns:a16="http://schemas.microsoft.com/office/drawing/2014/main" id="{BD954CBE-5126-454A-B5D9-BD504C0D1C6F}"/>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38922739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540504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141</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967414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204973444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273056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397785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272192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27377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06472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18839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75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15</a:t>
            </a:fld>
            <a:endParaRPr lang="en-US" sz="1600" dirty="0">
              <a:solidFill>
                <a:srgbClr val="000000"/>
              </a:solidFill>
              <a:latin typeface="Garamond" charset="0"/>
            </a:endParaRPr>
          </a:p>
        </p:txBody>
      </p:sp>
    </p:spTree>
    <p:extLst>
      <p:ext uri="{BB962C8B-B14F-4D97-AF65-F5344CB8AC3E}">
        <p14:creationId xmlns:p14="http://schemas.microsoft.com/office/powerpoint/2010/main" val="58465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00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07432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285846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452496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43200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155</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69841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156</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819141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80501392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272182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937482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326250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7269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Simple PIM Operations as ISA Extensions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55"/>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5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67"/>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6" name="직사각형 4"/>
          <p:cNvSpPr/>
          <p:nvPr/>
        </p:nvSpPr>
        <p:spPr>
          <a:xfrm>
            <a:off x="1331640" y="2321188"/>
            <a:ext cx="2926595" cy="39540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27"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grpSp>
        <p:nvGrpSpPr>
          <p:cNvPr id="28" name="그룹 38"/>
          <p:cNvGrpSpPr/>
          <p:nvPr/>
        </p:nvGrpSpPr>
        <p:grpSpPr>
          <a:xfrm>
            <a:off x="1344376" y="3447126"/>
            <a:ext cx="2158320" cy="2358138"/>
            <a:chOff x="3611086" y="1847573"/>
            <a:chExt cx="1825010" cy="1993970"/>
          </a:xfrm>
        </p:grpSpPr>
        <p:pic>
          <p:nvPicPr>
            <p:cNvPr id="29"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Box 29"/>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31" name="직사각형 56"/>
          <p:cNvSpPr/>
          <p:nvPr/>
        </p:nvSpPr>
        <p:spPr>
          <a:xfrm>
            <a:off x="1735488" y="4265934"/>
            <a:ext cx="1376095"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2" name="직선 화살표 연결선 58"/>
          <p:cNvCxnSpPr>
            <a:stCxn id="24" idx="1"/>
            <a:endCxn id="31" idx="3"/>
          </p:cNvCxnSpPr>
          <p:nvPr/>
        </p:nvCxnSpPr>
        <p:spPr>
          <a:xfrm flipH="1">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33" name="직선 화살표 연결선 62"/>
          <p:cNvCxnSpPr>
            <a:stCxn id="31" idx="3"/>
            <a:endCxn id="24" idx="1"/>
          </p:cNvCxnSpPr>
          <p:nvPr/>
        </p:nvCxnSpPr>
        <p:spPr>
          <a:xfrm>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4" name="직사각형 66"/>
          <p:cNvSpPr/>
          <p:nvPr/>
        </p:nvSpPr>
        <p:spPr>
          <a:xfrm>
            <a:off x="1735487" y="4265934"/>
            <a:ext cx="1376096"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5" name="TextBox 34"/>
          <p:cNvSpPr txBox="1"/>
          <p:nvPr/>
        </p:nvSpPr>
        <p:spPr>
          <a:xfrm>
            <a:off x="3761316" y="4488741"/>
            <a:ext cx="1486754"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6" name="TextBox 35"/>
          <p:cNvSpPr txBox="1"/>
          <p:nvPr/>
        </p:nvSpPr>
        <p:spPr>
          <a:xfrm>
            <a:off x="3087685" y="5909210"/>
            <a:ext cx="2968633"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Conventional Architecture</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2361620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
                                        <p:tgtEl>
                                          <p:spTgt spid="31"/>
                                        </p:tgtEl>
                                      </p:cBhvr>
                                    </p:animEffect>
                                  </p:childTnLst>
                                </p:cTn>
                              </p:par>
                            </p:childTnLst>
                          </p:cTn>
                        </p:par>
                        <p:par>
                          <p:cTn id="17" fill="hold">
                            <p:stCondLst>
                              <p:cond delay="700"/>
                            </p:stCondLst>
                            <p:childTnLst>
                              <p:par>
                                <p:cTn id="18" presetID="22" presetClass="exit" presetSubtype="2" fill="hold" nodeType="afterEffect">
                                  <p:stCondLst>
                                    <p:cond delay="0"/>
                                  </p:stCondLst>
                                  <p:childTnLst>
                                    <p:animEffect transition="out" filter="wipe(right)">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00"/>
                                        <p:tgtEl>
                                          <p:spTgt spid="34"/>
                                        </p:tgtEl>
                                      </p:cBhvr>
                                    </p:animEffect>
                                  </p:childTnLst>
                                </p:cTn>
                              </p:par>
                            </p:childTnLst>
                          </p:cTn>
                        </p:par>
                        <p:par>
                          <p:cTn id="26" fill="hold">
                            <p:stCondLst>
                              <p:cond delay="200"/>
                            </p:stCondLst>
                            <p:childTnLst>
                              <p:par>
                                <p:cTn id="27" presetID="1" presetClass="exit" presetSubtype="0" fill="hold" grpId="1" nodeType="after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
                                        <p:tgtEl>
                                          <p:spTgt spid="25"/>
                                        </p:tgtEl>
                                      </p:cBhvr>
                                    </p:animEffect>
                                  </p:childTnLst>
                                </p:cTn>
                              </p:par>
                            </p:childTnLst>
                          </p:cTn>
                        </p:par>
                        <p:par>
                          <p:cTn id="38" fill="hold">
                            <p:stCondLst>
                              <p:cond delay="700"/>
                            </p:stCondLst>
                            <p:childTnLst>
                              <p:par>
                                <p:cTn id="39" presetID="22" presetClass="exit" presetSubtype="8" fill="hold" nodeType="afterEffect">
                                  <p:stCondLst>
                                    <p:cond delay="0"/>
                                  </p:stCondLst>
                                  <p:childTnLst>
                                    <p:animEffect transition="out" filter="wipe(left)">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childTnLst>
                          </p:cTn>
                        </p:par>
                        <p:par>
                          <p:cTn id="42" fill="hold">
                            <p:stCondLst>
                              <p:cond delay="1200"/>
                            </p:stCondLst>
                            <p:childTnLst>
                              <p:par>
                                <p:cTn id="43" presetID="10" presetClass="exit" presetSubtype="0" fill="hold" grpId="1" nodeType="afterEffect">
                                  <p:stCondLst>
                                    <p:cond delay="0"/>
                                  </p:stCondLst>
                                  <p:childTnLst>
                                    <p:animEffect transition="out" filter="fade">
                                      <p:cBhvr>
                                        <p:cTn id="44" dur="200"/>
                                        <p:tgtEl>
                                          <p:spTgt spid="34"/>
                                        </p:tgtEl>
                                      </p:cBhvr>
                                    </p:animEffect>
                                    <p:set>
                                      <p:cBhvr>
                                        <p:cTn id="45" dur="1" fill="hold">
                                          <p:stCondLst>
                                            <p:cond delay="1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1" grpId="1" animBg="1"/>
      <p:bldP spid="34" grpId="0" animBg="1"/>
      <p:bldP spid="34" grpId="1" animBg="1"/>
      <p:bldP spid="35"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Simple PIM Operations as ISA Extensions (III)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20"/>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2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24"/>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grpSp>
        <p:nvGrpSpPr>
          <p:cNvPr id="26" name="그룹 25"/>
          <p:cNvGrpSpPr/>
          <p:nvPr/>
        </p:nvGrpSpPr>
        <p:grpSpPr>
          <a:xfrm>
            <a:off x="1344376" y="3447126"/>
            <a:ext cx="2158320" cy="2358138"/>
            <a:chOff x="3611086" y="1847573"/>
            <a:chExt cx="1825010" cy="1993970"/>
          </a:xfrm>
        </p:grpSpPr>
        <p:pic>
          <p:nvPicPr>
            <p:cNvPr id="27"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9" name="직사각형 28"/>
          <p:cNvSpPr/>
          <p:nvPr/>
        </p:nvSpPr>
        <p:spPr>
          <a:xfrm>
            <a:off x="2051721" y="4265934"/>
            <a:ext cx="743628"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value</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0" name="TextBox 29"/>
          <p:cNvSpPr txBox="1"/>
          <p:nvPr/>
        </p:nvSpPr>
        <p:spPr>
          <a:xfrm>
            <a:off x="3826238" y="4488741"/>
            <a:ext cx="1356910"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8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0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cxnSp>
        <p:nvCxnSpPr>
          <p:cNvPr id="31" name="직선 화살표 연결선 30"/>
          <p:cNvCxnSpPr>
            <a:stCxn id="29" idx="3"/>
            <a:endCxn id="24" idx="1"/>
          </p:cNvCxnSpPr>
          <p:nvPr/>
        </p:nvCxnSpPr>
        <p:spPr>
          <a:xfrm>
            <a:off x="2795349" y="4411730"/>
            <a:ext cx="3209123"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2" name="TextBox 31"/>
          <p:cNvSpPr txBox="1"/>
          <p:nvPr/>
        </p:nvSpPr>
        <p:spPr>
          <a:xfrm>
            <a:off x="3390659" y="5909210"/>
            <a:ext cx="2362699"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In-Memory Addition</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3" name="직사각형 42"/>
          <p:cNvSpPr/>
          <p:nvPr/>
        </p:nvSpPr>
        <p:spPr>
          <a:xfrm>
            <a:off x="1331640" y="2322042"/>
            <a:ext cx="4405772"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34"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sp>
        <p:nvSpPr>
          <p:cNvPr id="35" name="직사각형 16"/>
          <p:cNvSpPr/>
          <p:nvPr/>
        </p:nvSpPr>
        <p:spPr>
          <a:xfrm>
            <a:off x="6310536" y="1647408"/>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6" name="구부러진 연결선 17"/>
          <p:cNvCxnSpPr>
            <a:stCxn id="33" idx="3"/>
            <a:endCxn id="35" idx="1"/>
          </p:cNvCxnSpPr>
          <p:nvPr/>
        </p:nvCxnSpPr>
        <p:spPr>
          <a:xfrm flipV="1">
            <a:off x="5737412" y="1838924"/>
            <a:ext cx="573124" cy="680823"/>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Tree>
    <p:extLst>
      <p:ext uri="{BB962C8B-B14F-4D97-AF65-F5344CB8AC3E}">
        <p14:creationId xmlns:p14="http://schemas.microsoft.com/office/powerpoint/2010/main" val="4135085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
                                        <p:tgtEl>
                                          <p:spTgt spid="25"/>
                                        </p:tgtEl>
                                      </p:cBhvr>
                                    </p:animEffect>
                                  </p:childTnLst>
                                </p:cTn>
                              </p:par>
                            </p:childTnLst>
                          </p:cTn>
                        </p:par>
                        <p:par>
                          <p:cTn id="26" fill="hold">
                            <p:stCondLst>
                              <p:cond delay="700"/>
                            </p:stCondLst>
                            <p:childTnLst>
                              <p:par>
                                <p:cTn id="27" presetID="22" presetClass="exit" presetSubtype="8" fill="hold" nodeType="afterEffect">
                                  <p:stCondLst>
                                    <p:cond delay="0"/>
                                  </p:stCondLst>
                                  <p:childTnLst>
                                    <p:animEffect transition="out" filter="wipe(left)">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childTnLst>
                          </p:cTn>
                        </p:par>
                        <p:par>
                          <p:cTn id="30" fill="hold">
                            <p:stCondLst>
                              <p:cond delay="1200"/>
                            </p:stCondLst>
                            <p:childTnLst>
                              <p:par>
                                <p:cTn id="31" presetID="10" presetClass="exit" presetSubtype="0" fill="hold" grpId="1" nodeType="afterEffect">
                                  <p:stCondLst>
                                    <p:cond delay="0"/>
                                  </p:stCondLst>
                                  <p:childTnLst>
                                    <p:animEffect transition="out" filter="fade">
                                      <p:cBhvr>
                                        <p:cTn id="32" dur="200"/>
                                        <p:tgtEl>
                                          <p:spTgt spid="29"/>
                                        </p:tgtEl>
                                      </p:cBhvr>
                                    </p:animEffect>
                                    <p:set>
                                      <p:cBhvr>
                                        <p:cTn id="33" dur="1" fill="hold">
                                          <p:stCondLst>
                                            <p:cond delay="199"/>
                                          </p:stCondLst>
                                        </p:cTn>
                                        <p:tgtEl>
                                          <p:spTgt spid="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30" grpId="0"/>
      <p:bldP spid="35"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343891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Example (Abstract) PEI </a:t>
            </a:r>
            <a:r>
              <a:rPr lang="en-US" dirty="0" err="1"/>
              <a:t>uArchitecture</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59" name="그룹 10"/>
          <p:cNvGrpSpPr/>
          <p:nvPr/>
        </p:nvGrpSpPr>
        <p:grpSpPr>
          <a:xfrm>
            <a:off x="423544" y="1484784"/>
            <a:ext cx="8296912" cy="3795716"/>
            <a:chOff x="423544" y="1700808"/>
            <a:chExt cx="8296912" cy="3795716"/>
          </a:xfrm>
        </p:grpSpPr>
        <p:grpSp>
          <p:nvGrpSpPr>
            <p:cNvPr id="60" name="그룹 71"/>
            <p:cNvGrpSpPr/>
            <p:nvPr/>
          </p:nvGrpSpPr>
          <p:grpSpPr>
            <a:xfrm>
              <a:off x="5469069" y="3564693"/>
              <a:ext cx="439232" cy="440414"/>
              <a:chOff x="5366086" y="3927445"/>
              <a:chExt cx="414687" cy="405259"/>
            </a:xfrm>
          </p:grpSpPr>
          <p:grpSp>
            <p:nvGrpSpPr>
              <p:cNvPr id="82" name="그룹 67"/>
              <p:cNvGrpSpPr/>
              <p:nvPr/>
            </p:nvGrpSpPr>
            <p:grpSpPr>
              <a:xfrm>
                <a:off x="5366086" y="3927445"/>
                <a:ext cx="414686" cy="128337"/>
                <a:chOff x="5366087" y="3927445"/>
                <a:chExt cx="414686" cy="128337"/>
              </a:xfrm>
            </p:grpSpPr>
            <p:cxnSp>
              <p:nvCxnSpPr>
                <p:cNvPr id="86" name="직선 화살표 연결선 65"/>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7" name="직선 화살표 연결선 66"/>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nvGrpSpPr>
              <p:cNvPr id="83" name="그룹 68"/>
              <p:cNvGrpSpPr/>
              <p:nvPr/>
            </p:nvGrpSpPr>
            <p:grpSpPr>
              <a:xfrm rot="10800000">
                <a:off x="5366087" y="4204367"/>
                <a:ext cx="414686" cy="128337"/>
                <a:chOff x="5366087" y="3927445"/>
                <a:chExt cx="414686" cy="128337"/>
              </a:xfrm>
            </p:grpSpPr>
            <p:cxnSp>
              <p:nvCxnSpPr>
                <p:cNvPr id="84" name="직선 화살표 연결선 69"/>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5" name="직선 화살표 연결선 70"/>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sp>
          <p:nvSpPr>
            <p:cNvPr id="61" name="직사각형 58"/>
            <p:cNvSpPr/>
            <p:nvPr/>
          </p:nvSpPr>
          <p:spPr>
            <a:xfrm>
              <a:off x="5919729" y="2155683"/>
              <a:ext cx="2800727" cy="324451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
            <p:cNvSpPr/>
            <p:nvPr/>
          </p:nvSpPr>
          <p:spPr>
            <a:xfrm>
              <a:off x="528146" y="2153493"/>
              <a:ext cx="1523913" cy="75183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Out-Of-Order Core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3" name="직사각형 6"/>
            <p:cNvSpPr/>
            <p:nvPr/>
          </p:nvSpPr>
          <p:spPr>
            <a:xfrm rot="16200000">
              <a:off x="1785869"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L1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7"/>
            <p:cNvSpPr/>
            <p:nvPr/>
          </p:nvSpPr>
          <p:spPr>
            <a:xfrm rot="16200000">
              <a:off x="2448352"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L2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5" name="직사각형 8"/>
            <p:cNvSpPr/>
            <p:nvPr/>
          </p:nvSpPr>
          <p:spPr>
            <a:xfrm rot="16200000">
              <a:off x="3494376" y="2290467"/>
              <a:ext cx="1451683" cy="1172742"/>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Last-Level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6" name="직사각형 9"/>
            <p:cNvSpPr/>
            <p:nvPr/>
          </p:nvSpPr>
          <p:spPr>
            <a:xfrm rot="16200000">
              <a:off x="3638205" y="3576204"/>
              <a:ext cx="3256073"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HMC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67" name="직선 화살표 연결선 16"/>
            <p:cNvCxnSpPr>
              <a:stCxn id="64" idx="2"/>
              <a:endCxn id="65" idx="0"/>
            </p:cNvCxnSpPr>
            <p:nvPr/>
          </p:nvCxnSpPr>
          <p:spPr>
            <a:xfrm>
              <a:off x="3377023"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68" name="직선 화살표 연결선 19"/>
            <p:cNvCxnSpPr>
              <a:stCxn id="65" idx="2"/>
            </p:cNvCxnSpPr>
            <p:nvPr/>
          </p:nvCxnSpPr>
          <p:spPr>
            <a:xfrm>
              <a:off x="4806589"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69" name="직사각형 22"/>
            <p:cNvSpPr/>
            <p:nvPr/>
          </p:nvSpPr>
          <p:spPr>
            <a:xfrm rot="16200000">
              <a:off x="4776084" y="3576203"/>
              <a:ext cx="2967762"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0" name="직사각형 23"/>
            <p:cNvSpPr/>
            <p:nvPr/>
          </p:nvSpPr>
          <p:spPr>
            <a:xfrm>
              <a:off x="7580086" y="2292964"/>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1" name="직사각형 24"/>
            <p:cNvSpPr/>
            <p:nvPr/>
          </p:nvSpPr>
          <p:spPr>
            <a:xfrm>
              <a:off x="7580086" y="3155933"/>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2" name="직사각형 25"/>
            <p:cNvSpPr/>
            <p:nvPr/>
          </p:nvSpPr>
          <p:spPr>
            <a:xfrm>
              <a:off x="7580086" y="4620365"/>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73" name="직선 화살표 연결선 47"/>
            <p:cNvCxnSpPr/>
            <p:nvPr/>
          </p:nvCxnSpPr>
          <p:spPr>
            <a:xfrm>
              <a:off x="6471514" y="2442875"/>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4" name="직선 화살표 연결선 49"/>
            <p:cNvCxnSpPr/>
            <p:nvPr/>
          </p:nvCxnSpPr>
          <p:spPr>
            <a:xfrm>
              <a:off x="6471514" y="3297127"/>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5" name="직선 화살표 연결선 50"/>
            <p:cNvCxnSpPr/>
            <p:nvPr/>
          </p:nvCxnSpPr>
          <p:spPr>
            <a:xfrm>
              <a:off x="6471514" y="4761560"/>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76" name="TextBox 75"/>
            <p:cNvSpPr txBox="1"/>
            <p:nvPr/>
          </p:nvSpPr>
          <p:spPr>
            <a:xfrm>
              <a:off x="423544" y="1700808"/>
              <a:ext cx="1889856" cy="4348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77" name="TextBox 76"/>
            <p:cNvSpPr txBox="1"/>
            <p:nvPr/>
          </p:nvSpPr>
          <p:spPr>
            <a:xfrm>
              <a:off x="6084168" y="1700808"/>
              <a:ext cx="24371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3D-stacked Memory </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cxnSp>
          <p:nvCxnSpPr>
            <p:cNvPr id="78" name="직선 연결선 63"/>
            <p:cNvCxnSpPr/>
            <p:nvPr/>
          </p:nvCxnSpPr>
          <p:spPr>
            <a:xfrm>
              <a:off x="5694399" y="1700808"/>
              <a:ext cx="0" cy="3795716"/>
            </a:xfrm>
            <a:prstGeom prst="line">
              <a:avLst/>
            </a:prstGeom>
            <a:noFill/>
            <a:ln w="19050" cap="flat" cmpd="sng" algn="ctr">
              <a:solidFill>
                <a:sysClr val="windowText" lastClr="000000">
                  <a:shade val="95000"/>
                  <a:satMod val="105000"/>
                </a:sysClr>
              </a:solidFill>
              <a:prstDash val="dash"/>
            </a:ln>
            <a:effectLst/>
          </p:spPr>
        </p:cxnSp>
        <p:cxnSp>
          <p:nvCxnSpPr>
            <p:cNvPr id="79" name="직선 화살표 연결선 73"/>
            <p:cNvCxnSpPr>
              <a:stCxn id="63" idx="2"/>
              <a:endCxn id="64" idx="0"/>
            </p:cNvCxnSpPr>
            <p:nvPr/>
          </p:nvCxnSpPr>
          <p:spPr>
            <a:xfrm>
              <a:off x="2714541"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80" name="직선 화살표 연결선 76"/>
            <p:cNvCxnSpPr>
              <a:stCxn id="62" idx="3"/>
            </p:cNvCxnSpPr>
            <p:nvPr/>
          </p:nvCxnSpPr>
          <p:spPr>
            <a:xfrm flipV="1">
              <a:off x="2052058" y="2529412"/>
              <a:ext cx="256823" cy="1"/>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81" name="TextBox 80"/>
            <p:cNvSpPr txBox="1"/>
            <p:nvPr/>
          </p:nvSpPr>
          <p:spPr>
            <a:xfrm rot="5400000">
              <a:off x="7443271" y="3823188"/>
              <a:ext cx="308618" cy="6355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32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88" name="그룹 4"/>
          <p:cNvGrpSpPr/>
          <p:nvPr/>
        </p:nvGrpSpPr>
        <p:grpSpPr>
          <a:xfrm>
            <a:off x="528146" y="2372025"/>
            <a:ext cx="7051940" cy="2810303"/>
            <a:chOff x="528146" y="2588049"/>
            <a:chExt cx="7051940" cy="2810303"/>
          </a:xfrm>
        </p:grpSpPr>
        <p:cxnSp>
          <p:nvCxnSpPr>
            <p:cNvPr id="89" name="직선 화살표 연결선 13"/>
            <p:cNvCxnSpPr>
              <a:stCxn id="62" idx="2"/>
              <a:endCxn id="92" idx="0"/>
            </p:cNvCxnSpPr>
            <p:nvPr/>
          </p:nvCxnSpPr>
          <p:spPr>
            <a:xfrm>
              <a:off x="1290103" y="2853669"/>
              <a:ext cx="0" cy="292259"/>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0" name="직선 화살표 연결선 12"/>
            <p:cNvCxnSpPr/>
            <p:nvPr/>
          </p:nvCxnSpPr>
          <p:spPr>
            <a:xfrm flipV="1">
              <a:off x="2052058" y="3378788"/>
              <a:ext cx="256822"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1" name="직선 화살표 연결선 21"/>
            <p:cNvCxnSpPr/>
            <p:nvPr/>
          </p:nvCxnSpPr>
          <p:spPr>
            <a:xfrm>
              <a:off x="4806589" y="4639986"/>
              <a:ext cx="256823" cy="0"/>
            </a:xfrm>
            <a:prstGeom prst="straightConnector1">
              <a:avLst/>
            </a:prstGeom>
            <a:noFill/>
            <a:ln w="9525" cap="flat" cmpd="sng" algn="ctr">
              <a:solidFill>
                <a:srgbClr val="FAA43A">
                  <a:shade val="95000"/>
                  <a:satMod val="105000"/>
                </a:srgbClr>
              </a:solidFill>
              <a:prstDash val="solid"/>
              <a:headEnd type="triangle"/>
              <a:tailEnd type="triangle"/>
            </a:ln>
            <a:effectLst/>
          </p:spPr>
        </p:cxnSp>
        <p:sp>
          <p:nvSpPr>
            <p:cNvPr id="92" name="직사각형 26"/>
            <p:cNvSpPr/>
            <p:nvPr/>
          </p:nvSpPr>
          <p:spPr>
            <a:xfrm>
              <a:off x="528146" y="3145928"/>
              <a:ext cx="1523913" cy="455466"/>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0" cap="none" spc="0" normalizeH="0" baseline="0" noProof="0" dirty="0">
                  <a:ln>
                    <a:noFill/>
                  </a:ln>
                  <a:solidFill>
                    <a:sysClr val="windowText" lastClr="000000"/>
                  </a:solidFill>
                  <a:effectLst/>
                  <a:uLnTx/>
                  <a:uFillTx/>
                  <a:latin typeface="Calibri"/>
                  <a:ea typeface="나눔고딕"/>
                  <a:cs typeface="+mn-cs"/>
                </a:rPr>
                <a:t>PCU </a:t>
              </a:r>
              <a:r>
                <a:rPr kumimoji="0" lang="en-US" altLang="ko-KR" sz="1200" b="0" i="0" u="none" strike="noStrike" kern="0" cap="none" spc="0" normalizeH="0" baseline="0" noProof="0" dirty="0">
                  <a:ln>
                    <a:noFill/>
                  </a:ln>
                  <a:solidFill>
                    <a:sysClr val="windowText" lastClr="000000"/>
                  </a:solidFill>
                  <a:effectLst/>
                  <a:uLnTx/>
                  <a:uFillTx/>
                  <a:latin typeface="Calibri"/>
                  <a:ea typeface="나눔고딕"/>
                  <a:cs typeface="+mn-cs"/>
                </a:rPr>
                <a:t>(PEI Computation Unit)</a:t>
              </a:r>
              <a:endParaRPr kumimoji="0" lang="ko-KR" altLang="en-US" sz="12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93" name="그룹 38"/>
            <p:cNvGrpSpPr/>
            <p:nvPr/>
          </p:nvGrpSpPr>
          <p:grpSpPr>
            <a:xfrm>
              <a:off x="6462794" y="4910763"/>
              <a:ext cx="1117292" cy="352151"/>
              <a:chOff x="6280489" y="5166067"/>
              <a:chExt cx="1028106" cy="324041"/>
            </a:xfrm>
          </p:grpSpPr>
          <p:sp>
            <p:nvSpPr>
              <p:cNvPr id="109" name="직사각형 29"/>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10" name="직선 화살표 연결선 30"/>
              <p:cNvCxnSpPr>
                <a:endCxn id="109"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11" name="직선 화살표 연결선 33"/>
              <p:cNvCxnSpPr>
                <a:stCxn id="109"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4" name="그룹 39"/>
            <p:cNvGrpSpPr/>
            <p:nvPr/>
          </p:nvGrpSpPr>
          <p:grpSpPr>
            <a:xfrm>
              <a:off x="6462794" y="3451018"/>
              <a:ext cx="1117292" cy="352151"/>
              <a:chOff x="6280489" y="5166067"/>
              <a:chExt cx="1028106" cy="324041"/>
            </a:xfrm>
          </p:grpSpPr>
          <p:sp>
            <p:nvSpPr>
              <p:cNvPr id="106" name="직사각형 40"/>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7" name="직선 화살표 연결선 41"/>
              <p:cNvCxnSpPr>
                <a:endCxn id="106"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8" name="직선 화살표 연결선 42"/>
              <p:cNvCxnSpPr>
                <a:stCxn id="106"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5" name="그룹 43"/>
            <p:cNvGrpSpPr/>
            <p:nvPr/>
          </p:nvGrpSpPr>
          <p:grpSpPr>
            <a:xfrm>
              <a:off x="6462794" y="2588049"/>
              <a:ext cx="1117292" cy="352151"/>
              <a:chOff x="6280489" y="5166067"/>
              <a:chExt cx="1028106" cy="324041"/>
            </a:xfrm>
          </p:grpSpPr>
          <p:sp>
            <p:nvSpPr>
              <p:cNvPr id="103" name="직사각형 44"/>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4" name="직선 화살표 연결선 45"/>
              <p:cNvCxnSpPr>
                <a:endCxn id="103"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5" name="직선 화살표 연결선 46"/>
              <p:cNvCxnSpPr>
                <a:stCxn id="103"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6" name="그룹 88"/>
            <p:cNvGrpSpPr/>
            <p:nvPr/>
          </p:nvGrpSpPr>
          <p:grpSpPr>
            <a:xfrm>
              <a:off x="2219290" y="3777938"/>
              <a:ext cx="2578579" cy="1620414"/>
              <a:chOff x="2187914" y="3870654"/>
              <a:chExt cx="2578579" cy="1620414"/>
            </a:xfrm>
          </p:grpSpPr>
          <p:sp>
            <p:nvSpPr>
              <p:cNvPr id="99" name="직사각형 57"/>
              <p:cNvSpPr/>
              <p:nvPr/>
            </p:nvSpPr>
            <p:spPr>
              <a:xfrm>
                <a:off x="3600945" y="3974336"/>
                <a:ext cx="1165548" cy="151673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100" name="직사각형 54"/>
              <p:cNvSpPr/>
              <p:nvPr/>
            </p:nvSpPr>
            <p:spPr>
              <a:xfrm>
                <a:off x="3715794" y="4078938"/>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PIM Directory</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1" name="직사각형 55"/>
              <p:cNvSpPr/>
              <p:nvPr/>
            </p:nvSpPr>
            <p:spPr>
              <a:xfrm>
                <a:off x="3715794" y="4793720"/>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Locality Monitor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2" name="TextBox 101"/>
              <p:cNvSpPr txBox="1"/>
              <p:nvPr/>
            </p:nvSpPr>
            <p:spPr>
              <a:xfrm>
                <a:off x="2187914" y="3870654"/>
                <a:ext cx="1459178"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ysClr val="windowText" lastClr="000000"/>
                    </a:solidFill>
                    <a:effectLst/>
                    <a:uLnTx/>
                    <a:uFillTx/>
                    <a:latin typeface="Tahoma"/>
                    <a:ea typeface="+mn-ea"/>
                    <a:cs typeface="+mn-cs"/>
                  </a:rPr>
                  <a:t>PMU</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(PEI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err="1">
                    <a:ln>
                      <a:noFill/>
                    </a:ln>
                    <a:solidFill>
                      <a:sysClr val="windowText" lastClr="000000"/>
                    </a:solidFill>
                    <a:effectLst/>
                    <a:uLnTx/>
                    <a:uFillTx/>
                    <a:latin typeface="Tahoma"/>
                    <a:ea typeface="+mn-ea"/>
                    <a:cs typeface="+mn-cs"/>
                  </a:rPr>
                  <a:t>Mgmt</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Unit)</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97" name="직선 화살표 연결선 82"/>
            <p:cNvCxnSpPr>
              <a:stCxn id="99" idx="0"/>
              <a:endCxn id="65" idx="1"/>
            </p:cNvCxnSpPr>
            <p:nvPr/>
          </p:nvCxnSpPr>
          <p:spPr>
            <a:xfrm flipV="1">
              <a:off x="4215095" y="3551017"/>
              <a:ext cx="5123" cy="33060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8" name="구부러진 연결선 86"/>
            <p:cNvCxnSpPr>
              <a:stCxn id="92" idx="2"/>
              <a:endCxn id="99" idx="1"/>
            </p:cNvCxnSpPr>
            <p:nvPr/>
          </p:nvCxnSpPr>
          <p:spPr>
            <a:xfrm rot="16200000" flipH="1">
              <a:off x="1941916" y="2949581"/>
              <a:ext cx="1038592" cy="2342218"/>
            </a:xfrm>
            <a:prstGeom prst="curvedConnector2">
              <a:avLst/>
            </a:prstGeom>
            <a:noFill/>
            <a:ln w="9525" cap="flat" cmpd="sng" algn="ctr">
              <a:solidFill>
                <a:srgbClr val="FAA43A">
                  <a:shade val="95000"/>
                  <a:satMod val="105000"/>
                </a:srgbClr>
              </a:solidFill>
              <a:prstDash val="solid"/>
              <a:headEnd type="triangle"/>
              <a:tailEnd type="triangle"/>
            </a:ln>
            <a:effectLst/>
          </p:spPr>
        </p:cxnSp>
      </p:grpSp>
      <p:sp>
        <p:nvSpPr>
          <p:cNvPr id="112" name="TextBox 111"/>
          <p:cNvSpPr txBox="1"/>
          <p:nvPr/>
        </p:nvSpPr>
        <p:spPr>
          <a:xfrm>
            <a:off x="2678395" y="5651976"/>
            <a:ext cx="37872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Example PEI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uArchitecture</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221744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251378056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153318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112685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Offloading of Critical Code</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459490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800" dirty="0"/>
              <a:t>Automatic Offloading of Prefetch Mechanisms</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a:stretch>
            <a:fillRect/>
          </a:stretch>
        </p:blipFill>
        <p:spPr>
          <a:xfrm>
            <a:off x="0" y="4027286"/>
            <a:ext cx="9144000" cy="1705970"/>
          </a:xfrm>
          <a:prstGeom prst="rect">
            <a:avLst/>
          </a:prstGeom>
        </p:spPr>
      </p:pic>
    </p:spTree>
    <p:extLst>
      <p:ext uri="{BB962C8B-B14F-4D97-AF65-F5344CB8AC3E}">
        <p14:creationId xmlns:p14="http://schemas.microsoft.com/office/powerpoint/2010/main" val="3606537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17</a:t>
            </a:fld>
            <a:endParaRPr lang="en-US" sz="1600" dirty="0">
              <a:solidFill>
                <a:srgbClr val="000000"/>
              </a:solidFill>
              <a:latin typeface="Garamond" charset="0"/>
            </a:endParaRPr>
          </a:p>
        </p:txBody>
      </p:sp>
    </p:spTree>
    <p:extLst>
      <p:ext uri="{BB962C8B-B14F-4D97-AF65-F5344CB8AC3E}">
        <p14:creationId xmlns:p14="http://schemas.microsoft.com/office/powerpoint/2010/main" val="1768628122"/>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Efficient Automatic Data Coherence Support</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449359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171</a:t>
            </a:fld>
            <a:endParaRPr lang="en-US">
              <a:solidFill>
                <a:srgbClr val="000000"/>
              </a:solidFill>
            </a:endParaRPr>
          </a:p>
        </p:txBody>
      </p:sp>
    </p:spTree>
    <p:extLst>
      <p:ext uri="{BB962C8B-B14F-4D97-AF65-F5344CB8AC3E}">
        <p14:creationId xmlns:p14="http://schemas.microsoft.com/office/powerpoint/2010/main" val="1024602735"/>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High-Performance</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172</a:t>
            </a:fld>
            <a:endParaRPr lang="en-US">
              <a:solidFill>
                <a:srgbClr val="000000"/>
              </a:solidFill>
            </a:endParaRPr>
          </a:p>
        </p:txBody>
      </p:sp>
    </p:spTree>
    <p:extLst>
      <p:ext uri="{BB962C8B-B14F-4D97-AF65-F5344CB8AC3E}">
        <p14:creationId xmlns:p14="http://schemas.microsoft.com/office/powerpoint/2010/main" val="1974285499"/>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7483442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solidFill>
                  <a:srgbClr val="0000FF"/>
                </a:solidFill>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174</a:t>
            </a:fld>
            <a:endParaRPr lang="en-US" sz="1600">
              <a:solidFill>
                <a:srgbClr val="000000"/>
              </a:solidFill>
              <a:latin typeface="Garamond" charset="0"/>
            </a:endParaRPr>
          </a:p>
        </p:txBody>
      </p:sp>
    </p:spTree>
    <p:extLst>
      <p:ext uri="{BB962C8B-B14F-4D97-AF65-F5344CB8AC3E}">
        <p14:creationId xmlns:p14="http://schemas.microsoft.com/office/powerpoint/2010/main" val="246047291"/>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175</a:t>
            </a:fld>
            <a:endParaRPr lang="en-US" sz="1600">
              <a:solidFill>
                <a:srgbClr val="000000"/>
              </a:solidFill>
              <a:latin typeface="Garamond" charset="0"/>
            </a:endParaRPr>
          </a:p>
        </p:txBody>
      </p:sp>
    </p:spTree>
    <p:extLst>
      <p:ext uri="{BB962C8B-B14F-4D97-AF65-F5344CB8AC3E}">
        <p14:creationId xmlns:p14="http://schemas.microsoft.com/office/powerpoint/2010/main" val="1024602735"/>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p:txBody>
          <a:bodyPr/>
          <a:lstStyle/>
          <a:p>
            <a:pPr marL="0" indent="0">
              <a:buNone/>
            </a:pPr>
            <a:r>
              <a:rPr lang="en-US" dirty="0"/>
              <a:t>1. Functionality of and applications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176</a:t>
            </a:fld>
            <a:endParaRPr lang="en-US" altLang="en-US">
              <a:solidFill>
                <a:srgbClr val="000000"/>
              </a:solidFill>
            </a:endParaRP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177</a:t>
            </a:fld>
            <a:endParaRPr lang="en-US" altLang="en-US"/>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1506647142"/>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791773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3400781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endParaRPr lang="en-US"/>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endParaRPr lang="en-US"/>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endParaRPr lang="en-US"/>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endParaRPr lang="en-US"/>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endParaRPr lang="en-US"/>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endParaRPr lang="en-US"/>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endParaRPr lang="en-US"/>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endParaRPr lang="en-US"/>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endParaRPr lang="en-US"/>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endParaRPr lang="en-US"/>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endParaRPr lang="en-US"/>
          </a:p>
        </p:txBody>
      </p:sp>
      <p:sp>
        <p:nvSpPr>
          <p:cNvPr id="7" name="Slide Number Placeholder 6"/>
          <p:cNvSpPr>
            <a:spLocks noGrp="1"/>
          </p:cNvSpPr>
          <p:nvPr>
            <p:ph type="sldNum" sz="quarter" idx="11"/>
          </p:nvPr>
        </p:nvSpPr>
        <p:spPr/>
        <p:txBody>
          <a:bodyPr/>
          <a:lstStyle/>
          <a:p>
            <a:fld id="{323594FA-E141-4234-AE05-360401972BE7}" type="slidenum">
              <a:rPr lang="en-US" altLang="en-US" smtClean="0"/>
              <a:pPr/>
              <a:t>18</a:t>
            </a:fld>
            <a:endParaRPr lang="en-US" altLang="en-US"/>
          </a:p>
        </p:txBody>
      </p:sp>
    </p:spTree>
    <p:extLst>
      <p:ext uri="{BB962C8B-B14F-4D97-AF65-F5344CB8AC3E}">
        <p14:creationId xmlns:p14="http://schemas.microsoft.com/office/powerpoint/2010/main" val="803186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sp>
        <p:nvSpPr>
          <p:cNvPr id="60" name="Rectangle 59"/>
          <p:cNvSpPr/>
          <p:nvPr/>
        </p:nvSpPr>
        <p:spPr>
          <a:xfrm>
            <a:off x="4820948" y="1813082"/>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7463401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70C0"/>
                </a:solidFill>
              </a:rPr>
              <a:t>Challenge 2:</a:t>
            </a:r>
            <a:r>
              <a:rPr lang="en-US" dirty="0">
                <a:solidFill>
                  <a:srgbClr val="0070C0"/>
                </a:solidFill>
              </a:rPr>
              <a:t> How should data be mapped to different 3D memory stacks? </a:t>
            </a:r>
          </a:p>
          <a:p>
            <a:endParaRPr lang="en-US" dirty="0">
              <a:solidFill>
                <a:srgbClr val="0070C0"/>
              </a:solidFill>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080552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182</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743648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183</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46572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184</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Traditional</a:t>
            </a:r>
          </a:p>
          <a:p>
            <a:pPr>
              <a:defRPr/>
            </a:pPr>
            <a:r>
              <a:rPr lang="en-US" sz="1600" kern="0" dirty="0">
                <a:solidFill>
                  <a:srgbClr val="0000FF"/>
                </a:solidFill>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No coherence</a:t>
            </a:r>
          </a:p>
          <a:p>
            <a:pPr>
              <a:defRPr/>
            </a:pPr>
            <a:r>
              <a:rPr lang="en-US" sz="1600" kern="0" dirty="0">
                <a:solidFill>
                  <a:srgbClr val="0000FF"/>
                </a:solidFill>
              </a:rPr>
              <a:t>overhead</a:t>
            </a:r>
          </a:p>
        </p:txBody>
      </p:sp>
    </p:spTree>
    <p:extLst>
      <p:ext uri="{BB962C8B-B14F-4D97-AF65-F5344CB8AC3E}">
        <p14:creationId xmlns:p14="http://schemas.microsoft.com/office/powerpoint/2010/main" val="186367429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185</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61867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186</a:t>
            </a:fld>
            <a:endParaRPr lang="en-US">
              <a:solidFill>
                <a:srgbClr val="000000"/>
              </a:solidFill>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1051263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187</a:t>
            </a:fld>
            <a:endParaRPr lang="en-US" altLang="en-US">
              <a:solidFill>
                <a:srgbClr val="000000"/>
              </a:solidFill>
            </a:endParaRPr>
          </a:p>
        </p:txBody>
      </p:sp>
      <p:pic>
        <p:nvPicPr>
          <p:cNvPr id="6" name="Picture 5"/>
          <p:cNvPicPr>
            <a:picLocks noChangeAspect="1"/>
          </p:cNvPicPr>
          <p:nvPr/>
        </p:nvPicPr>
        <p:blipFill>
          <a:blip r:embed="rId6"/>
          <a:stretch>
            <a:fillRect/>
          </a:stretch>
        </p:blipFill>
        <p:spPr>
          <a:xfrm>
            <a:off x="0" y="3429000"/>
            <a:ext cx="9144000" cy="2854424"/>
          </a:xfrm>
          <a:prstGeom prst="rect">
            <a:avLst/>
          </a:prstGeom>
        </p:spPr>
      </p:pic>
    </p:spTree>
    <p:extLst>
      <p:ext uri="{BB962C8B-B14F-4D97-AF65-F5344CB8AC3E}">
        <p14:creationId xmlns:p14="http://schemas.microsoft.com/office/powerpoint/2010/main" val="420325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a:t>
            </a:r>
            <a:r>
              <a:rPr lang="en-US" dirty="0"/>
              <a:t> </a:t>
            </a:r>
          </a:p>
          <a:p>
            <a:pPr lvl="1"/>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188</a:t>
            </a:fld>
            <a:endParaRPr lang="en-US" altLang="en-US"/>
          </a:p>
        </p:txBody>
      </p:sp>
      <p:pic>
        <p:nvPicPr>
          <p:cNvPr id="6" name="Picture 5"/>
          <p:cNvPicPr>
            <a:picLocks noChangeAspect="1"/>
          </p:cNvPicPr>
          <p:nvPr/>
        </p:nvPicPr>
        <p:blipFill>
          <a:blip r:embed="rId3"/>
          <a:stretch>
            <a:fillRect/>
          </a:stretch>
        </p:blipFill>
        <p:spPr>
          <a:xfrm>
            <a:off x="0" y="4365104"/>
            <a:ext cx="9144000" cy="1190231"/>
          </a:xfrm>
          <a:prstGeom prst="rect">
            <a:avLst/>
          </a:prstGeom>
        </p:spPr>
      </p:pic>
    </p:spTree>
    <p:extLst>
      <p:ext uri="{BB962C8B-B14F-4D97-AF65-F5344CB8AC3E}">
        <p14:creationId xmlns:p14="http://schemas.microsoft.com/office/powerpoint/2010/main" val="20975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FPGA-based Test-bed for PIM?</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189</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76083727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25708032"/>
              </p:ext>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fld id="{323594FA-E141-4234-AE05-360401972BE7}" type="slidenum">
              <a:rPr lang="en-US" altLang="en-US" smtClean="0"/>
              <a:pPr/>
              <a:t>19</a:t>
            </a:fld>
            <a:endParaRPr lang="en-US" altLang="en-US"/>
          </a:p>
        </p:txBody>
      </p:sp>
    </p:spTree>
    <p:extLst>
      <p:ext uri="{BB962C8B-B14F-4D97-AF65-F5344CB8AC3E}">
        <p14:creationId xmlns:p14="http://schemas.microsoft.com/office/powerpoint/2010/main" val="1644718119"/>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39BB-43D8-424C-8CAF-5A2A72DCF48E}"/>
              </a:ext>
            </a:extLst>
          </p:cNvPr>
          <p:cNvSpPr>
            <a:spLocks noGrp="1"/>
          </p:cNvSpPr>
          <p:nvPr>
            <p:ph type="title"/>
          </p:nvPr>
        </p:nvSpPr>
        <p:spPr>
          <a:xfrm>
            <a:off x="36512" y="152400"/>
            <a:ext cx="9107488" cy="1066800"/>
          </a:xfrm>
        </p:spPr>
        <p:txBody>
          <a:bodyPr/>
          <a:lstStyle/>
          <a:p>
            <a:r>
              <a:rPr lang="en-US" dirty="0"/>
              <a:t>Simulation Infrastructures for PIM (in SSDs) </a:t>
            </a:r>
          </a:p>
        </p:txBody>
      </p:sp>
      <p:sp>
        <p:nvSpPr>
          <p:cNvPr id="3" name="Content Placeholder 2">
            <a:extLst>
              <a:ext uri="{FF2B5EF4-FFF2-40B4-BE49-F238E27FC236}">
                <a16:creationId xmlns:a16="http://schemas.microsoft.com/office/drawing/2014/main" id="{5C712F74-6B28-D841-B533-58900DCB16AC}"/>
              </a:ext>
            </a:extLst>
          </p:cNvPr>
          <p:cNvSpPr>
            <a:spLocks noGrp="1"/>
          </p:cNvSpPr>
          <p:nvPr>
            <p:ph idx="1"/>
          </p:nvPr>
        </p:nvSpPr>
        <p:spPr>
          <a:xfrm>
            <a:off x="228600" y="1052736"/>
            <a:ext cx="8735888" cy="5195664"/>
          </a:xfrm>
        </p:spPr>
        <p:txBody>
          <a:bodyPr/>
          <a:lstStyle/>
          <a:p>
            <a:r>
              <a:rPr lang="en-US" sz="2200" dirty="0" err="1"/>
              <a:t>Arash</a:t>
            </a:r>
            <a:r>
              <a:rPr lang="en-US" sz="2200" dirty="0"/>
              <a:t> </a:t>
            </a:r>
            <a:r>
              <a:rPr lang="en-US" sz="2200" dirty="0" err="1"/>
              <a:t>Tavakkol</a:t>
            </a:r>
            <a:r>
              <a:rPr lang="en-US" sz="2200" dirty="0"/>
              <a:t>, Juan Gomez-Luna, Mohammad </a:t>
            </a:r>
            <a:r>
              <a:rPr lang="en-US" sz="2200" dirty="0" err="1"/>
              <a:t>Sadrosadati</a:t>
            </a:r>
            <a:r>
              <a:rPr lang="en-US" sz="2200" dirty="0"/>
              <a:t>, Saugata Ghose, and </a:t>
            </a:r>
            <a:r>
              <a:rPr lang="en-US" sz="2200" u="sng" dirty="0"/>
              <a:t>Onur Mutlu</a:t>
            </a:r>
            <a:r>
              <a:rPr lang="en-US" sz="2200" dirty="0"/>
              <a:t>,</a:t>
            </a:r>
            <a:br>
              <a:rPr lang="en-US" sz="2200" dirty="0"/>
            </a:br>
            <a:r>
              <a:rPr lang="en-US" sz="2200" b="1" dirty="0">
                <a:hlinkClick r:id="rId2"/>
              </a:rPr>
              <a:t>"MQSim: A Framework for Enabling Realistic Studies of Modern Multi-Queue SSD Devices"</a:t>
            </a:r>
            <a:r>
              <a:rPr lang="en-US" sz="2200" dirty="0"/>
              <a:t> </a:t>
            </a:r>
            <a:br>
              <a:rPr lang="en-US" sz="2200" dirty="0"/>
            </a:br>
            <a:r>
              <a:rPr lang="en-US" sz="2200" i="1" dirty="0"/>
              <a:t>Proceedings of the </a:t>
            </a:r>
            <a:r>
              <a:rPr lang="en-US" sz="2200" i="1" dirty="0">
                <a:hlinkClick r:id="rId3"/>
              </a:rPr>
              <a:t>16th USENIX Conference on File and Storage Technologies</a:t>
            </a:r>
            <a:r>
              <a:rPr lang="en-US" sz="2200" i="1" dirty="0"/>
              <a:t> (</a:t>
            </a:r>
            <a:r>
              <a:rPr lang="en-US" sz="2200" b="1" i="1" dirty="0"/>
              <a:t>FAST</a:t>
            </a:r>
            <a:r>
              <a:rPr lang="en-US" sz="2200" i="1" dirty="0"/>
              <a:t>)</a:t>
            </a:r>
            <a:r>
              <a:rPr lang="en-US" sz="2200" dirty="0"/>
              <a:t>, Oakland, CA, USA, February 2018.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br>
              <a:rPr lang="en-US" sz="2200" dirty="0"/>
            </a:br>
            <a:r>
              <a:rPr lang="en-US" sz="2200" dirty="0"/>
              <a:t>[</a:t>
            </a:r>
            <a:r>
              <a:rPr lang="en-US" sz="2200" dirty="0">
                <a:hlinkClick r:id="rId6"/>
              </a:rPr>
              <a:t>Source Code</a:t>
            </a:r>
            <a:r>
              <a:rPr lang="en-US" sz="22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FF20A0E3-30D2-7348-A4A3-B62A6A532B3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B63E2A7-3F04-604C-BE9D-519B84F4A2C1}"/>
              </a:ext>
            </a:extLst>
          </p:cNvPr>
          <p:cNvPicPr>
            <a:picLocks noChangeAspect="1"/>
          </p:cNvPicPr>
          <p:nvPr/>
        </p:nvPicPr>
        <p:blipFill>
          <a:blip r:embed="rId7"/>
          <a:stretch>
            <a:fillRect/>
          </a:stretch>
        </p:blipFill>
        <p:spPr>
          <a:xfrm>
            <a:off x="36512" y="4526013"/>
            <a:ext cx="9144000" cy="1423267"/>
          </a:xfrm>
          <a:prstGeom prst="rect">
            <a:avLst/>
          </a:prstGeom>
        </p:spPr>
      </p:pic>
    </p:spTree>
    <p:extLst>
      <p:ext uri="{BB962C8B-B14F-4D97-AF65-F5344CB8AC3E}">
        <p14:creationId xmlns:p14="http://schemas.microsoft.com/office/powerpoint/2010/main" val="2745995206"/>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New Applications and Use Cases for PIM</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735982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979" y="1540839"/>
            <a:ext cx="8260644" cy="1314450"/>
          </a:xfrm>
        </p:spPr>
        <p:txBody>
          <a:bodyPr/>
          <a:lstStyle/>
          <a:p>
            <a:pPr algn="ctr"/>
            <a:r>
              <a:rPr lang="en-US" b="1" dirty="0"/>
              <a:t>Genome Read In-Memory (GRIM) Filter: </a:t>
            </a:r>
            <a:br>
              <a:rPr lang="en-US" dirty="0"/>
            </a:br>
            <a:r>
              <a:rPr lang="en-US" sz="2800" dirty="0">
                <a:solidFill>
                  <a:srgbClr val="FF0000"/>
                </a:solidFill>
              </a:rPr>
              <a:t>Fast Seed Location Filtering in DNA Read Mapping </a:t>
            </a:r>
            <a:br>
              <a:rPr lang="en-US" sz="2800" dirty="0">
                <a:solidFill>
                  <a:srgbClr val="FF0000"/>
                </a:solidFill>
              </a:rPr>
            </a:br>
            <a:r>
              <a:rPr lang="en-US" sz="2800" dirty="0">
                <a:solidFill>
                  <a:srgbClr val="FF0000"/>
                </a:solidFill>
              </a:rPr>
              <a:t>using Processing-in-Memory Technologies</a:t>
            </a:r>
          </a:p>
        </p:txBody>
      </p:sp>
      <p:sp>
        <p:nvSpPr>
          <p:cNvPr id="3" name="Subtitle 2"/>
          <p:cNvSpPr>
            <a:spLocks noGrp="1"/>
          </p:cNvSpPr>
          <p:nvPr>
            <p:ph type="subTitle" idx="1"/>
          </p:nvPr>
        </p:nvSpPr>
        <p:spPr>
          <a:xfrm>
            <a:off x="685800" y="3835530"/>
            <a:ext cx="7848600" cy="1314450"/>
          </a:xfrm>
        </p:spPr>
        <p:txBody>
          <a:bodyPr/>
          <a:lstStyle/>
          <a:p>
            <a:r>
              <a:rPr lang="en-US" sz="2000" b="1" dirty="0" err="1"/>
              <a:t>Jeremie</a:t>
            </a:r>
            <a:r>
              <a:rPr lang="en-US" sz="2000" b="1" dirty="0"/>
              <a:t> Kim</a:t>
            </a:r>
            <a:r>
              <a:rPr lang="en-US" sz="2000" dirty="0"/>
              <a:t>, </a:t>
            </a:r>
          </a:p>
          <a:p>
            <a:r>
              <a:rPr lang="en-US" dirty="0" err="1"/>
              <a:t>Damla</a:t>
            </a:r>
            <a:r>
              <a:rPr lang="en-US" dirty="0"/>
              <a:t> </a:t>
            </a:r>
            <a:r>
              <a:rPr lang="en-US" dirty="0" err="1"/>
              <a:t>Senol</a:t>
            </a:r>
            <a:r>
              <a:rPr lang="en-US" dirty="0"/>
              <a:t>, </a:t>
            </a:r>
            <a:r>
              <a:rPr lang="en-US" dirty="0" err="1"/>
              <a:t>Hongyi</a:t>
            </a:r>
            <a:r>
              <a:rPr lang="en-US" dirty="0"/>
              <a:t> Xin, </a:t>
            </a:r>
            <a:r>
              <a:rPr lang="en-US" dirty="0" err="1"/>
              <a:t>Donghyuk</a:t>
            </a:r>
            <a:r>
              <a:rPr lang="en-US" dirty="0"/>
              <a:t> Lee, </a:t>
            </a:r>
          </a:p>
          <a:p>
            <a:r>
              <a:rPr lang="en-US" dirty="0" err="1"/>
              <a:t>Saugata</a:t>
            </a:r>
            <a:r>
              <a:rPr lang="en-US" dirty="0"/>
              <a:t> </a:t>
            </a:r>
            <a:r>
              <a:rPr lang="en-US" dirty="0" err="1"/>
              <a:t>Ghose</a:t>
            </a:r>
            <a:r>
              <a:rPr lang="en-US" dirty="0"/>
              <a:t>, Mohammed </a:t>
            </a:r>
            <a:r>
              <a:rPr lang="en-US" dirty="0" err="1"/>
              <a:t>Alser</a:t>
            </a:r>
            <a:r>
              <a:rPr lang="en-US" dirty="0"/>
              <a:t>, Hasan Hassan, </a:t>
            </a:r>
          </a:p>
          <a:p>
            <a:r>
              <a:rPr lang="en-US" dirty="0" err="1"/>
              <a:t>Oguz</a:t>
            </a:r>
            <a:r>
              <a:rPr lang="en-US" dirty="0"/>
              <a:t> </a:t>
            </a:r>
            <a:r>
              <a:rPr lang="en-US" dirty="0" err="1"/>
              <a:t>Ergin</a:t>
            </a:r>
            <a:r>
              <a:rPr lang="en-US" dirty="0"/>
              <a:t>, Can </a:t>
            </a:r>
            <a:r>
              <a:rPr lang="en-US" dirty="0" err="1"/>
              <a:t>Alkan</a:t>
            </a:r>
            <a:r>
              <a:rPr lang="en-US" dirty="0"/>
              <a:t>, and </a:t>
            </a:r>
            <a:r>
              <a:rPr lang="en-US" dirty="0" err="1"/>
              <a:t>Onur</a:t>
            </a:r>
            <a:r>
              <a:rPr lang="en-US" dirty="0"/>
              <a:t> </a:t>
            </a:r>
            <a:r>
              <a:rPr lang="en-US" dirty="0" err="1"/>
              <a:t>Mutlu</a:t>
            </a:r>
            <a:endParaRPr lang="en-US" dirty="0"/>
          </a:p>
        </p:txBody>
      </p:sp>
      <p:pic>
        <p:nvPicPr>
          <p:cNvPr id="5" name="Picture 4" descr="Burgundy_CMU_JPG_Logo.jpg"/>
          <p:cNvPicPr>
            <a:picLocks noChangeAspect="1"/>
          </p:cNvPicPr>
          <p:nvPr/>
        </p:nvPicPr>
        <p:blipFill>
          <a:blip r:embed="rId3" cstate="print"/>
          <a:stretch>
            <a:fillRect/>
          </a:stretch>
        </p:blipFill>
        <p:spPr>
          <a:xfrm>
            <a:off x="268167" y="5613477"/>
            <a:ext cx="2532185" cy="914400"/>
          </a:xfrm>
          <a:prstGeom prst="rect">
            <a:avLst/>
          </a:prstGeom>
        </p:spPr>
      </p:pic>
      <p:pic>
        <p:nvPicPr>
          <p:cNvPr id="6" name="Picture 5" descr="safari.png"/>
          <p:cNvPicPr>
            <a:picLocks noChangeAspect="1"/>
          </p:cNvPicPr>
          <p:nvPr/>
        </p:nvPicPr>
        <p:blipFill>
          <a:blip r:embed="rId4" cstate="print"/>
          <a:stretch>
            <a:fillRect/>
          </a:stretch>
        </p:blipFill>
        <p:spPr>
          <a:xfrm>
            <a:off x="7496045" y="183407"/>
            <a:ext cx="1543049" cy="446466"/>
          </a:xfrm>
          <a:prstGeom prst="rect">
            <a:avLst/>
          </a:prstGeom>
        </p:spPr>
      </p:pic>
      <p:pic>
        <p:nvPicPr>
          <p:cNvPr id="7" name="Picture 6"/>
          <p:cNvPicPr>
            <a:picLocks noChangeAspect="1"/>
          </p:cNvPicPr>
          <p:nvPr/>
        </p:nvPicPr>
        <p:blipFill>
          <a:blip r:embed="rId5"/>
          <a:stretch>
            <a:fillRect/>
          </a:stretch>
        </p:blipFill>
        <p:spPr>
          <a:xfrm>
            <a:off x="4626851" y="5469344"/>
            <a:ext cx="1719262" cy="1371111"/>
          </a:xfrm>
          <a:prstGeom prst="rect">
            <a:avLst/>
          </a:prstGeom>
        </p:spPr>
      </p:pic>
      <p:pic>
        <p:nvPicPr>
          <p:cNvPr id="8" name="Picture 7"/>
          <p:cNvPicPr>
            <a:picLocks noChangeAspect="1"/>
          </p:cNvPicPr>
          <p:nvPr/>
        </p:nvPicPr>
        <p:blipFill>
          <a:blip r:embed="rId6"/>
          <a:stretch>
            <a:fillRect/>
          </a:stretch>
        </p:blipFill>
        <p:spPr>
          <a:xfrm>
            <a:off x="3214426" y="5465246"/>
            <a:ext cx="1210865" cy="12108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4087" y="5829114"/>
            <a:ext cx="2369002" cy="483124"/>
          </a:xfrm>
          <a:prstGeom prst="rect">
            <a:avLst/>
          </a:prstGeom>
        </p:spPr>
      </p:pic>
    </p:spTree>
    <p:extLst>
      <p:ext uri="{BB962C8B-B14F-4D97-AF65-F5344CB8AC3E}">
        <p14:creationId xmlns:p14="http://schemas.microsoft.com/office/powerpoint/2010/main" val="837864200"/>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Executive Summary</a:t>
            </a:r>
          </a:p>
        </p:txBody>
      </p:sp>
      <p:sp>
        <p:nvSpPr>
          <p:cNvPr id="3" name="Content Placeholder 2"/>
          <p:cNvSpPr>
            <a:spLocks noGrp="1"/>
          </p:cNvSpPr>
          <p:nvPr>
            <p:ph idx="1"/>
          </p:nvPr>
        </p:nvSpPr>
        <p:spPr>
          <a:xfrm>
            <a:off x="228599" y="1126189"/>
            <a:ext cx="8786813" cy="5122211"/>
          </a:xfrm>
        </p:spPr>
        <p:txBody>
          <a:bodyPr/>
          <a:lstStyle/>
          <a:p>
            <a:r>
              <a:rPr lang="en-US" sz="2000" b="1" dirty="0">
                <a:solidFill>
                  <a:srgbClr val="0070C0"/>
                </a:solidFill>
              </a:rPr>
              <a:t>Genome Read Mapping </a:t>
            </a:r>
            <a:r>
              <a:rPr lang="en-US" sz="2000" dirty="0"/>
              <a:t>is a very important problem and is the first step in many types of genomic analysis</a:t>
            </a:r>
          </a:p>
          <a:p>
            <a:pPr lvl="1"/>
            <a:r>
              <a:rPr lang="en-US" sz="1800" dirty="0"/>
              <a:t>Could lead to improved health care, medicine, quality of life</a:t>
            </a:r>
          </a:p>
          <a:p>
            <a:pPr lvl="1"/>
            <a:endParaRPr lang="en-US" sz="2000" dirty="0"/>
          </a:p>
          <a:p>
            <a:r>
              <a:rPr lang="en-US" sz="2000" dirty="0"/>
              <a:t>Read mapping is an </a:t>
            </a:r>
            <a:r>
              <a:rPr lang="en-US" sz="2000" b="1" dirty="0">
                <a:solidFill>
                  <a:srgbClr val="0070C0"/>
                </a:solidFill>
              </a:rPr>
              <a:t>approximate string matching </a:t>
            </a:r>
            <a:r>
              <a:rPr lang="en-US" sz="2000" dirty="0"/>
              <a:t>problem</a:t>
            </a:r>
          </a:p>
          <a:p>
            <a:pPr lvl="1"/>
            <a:r>
              <a:rPr lang="en-US" sz="1800" dirty="0"/>
              <a:t>Find the best fit of 100 character strings into a 3 billion character dictionary</a:t>
            </a:r>
          </a:p>
          <a:p>
            <a:pPr lvl="1"/>
            <a:r>
              <a:rPr lang="en-US" sz="1800" b="1" dirty="0">
                <a:solidFill>
                  <a:srgbClr val="0070C0"/>
                </a:solidFill>
              </a:rPr>
              <a:t>Alignment</a:t>
            </a:r>
            <a:r>
              <a:rPr lang="en-US" sz="1800" dirty="0">
                <a:solidFill>
                  <a:srgbClr val="0070C0"/>
                </a:solidFill>
              </a:rPr>
              <a:t> </a:t>
            </a:r>
            <a:r>
              <a:rPr lang="en-US" sz="1800" dirty="0"/>
              <a:t>is currently the best method for determining the similarity between two strings, but is </a:t>
            </a:r>
            <a:r>
              <a:rPr lang="en-US" sz="1800" b="1" dirty="0">
                <a:solidFill>
                  <a:srgbClr val="FF0000"/>
                </a:solidFill>
              </a:rPr>
              <a:t>very expensive</a:t>
            </a:r>
          </a:p>
          <a:p>
            <a:pPr lvl="1"/>
            <a:endParaRPr lang="en-US" sz="2000" dirty="0"/>
          </a:p>
          <a:p>
            <a:r>
              <a:rPr lang="en-US" sz="2000" dirty="0"/>
              <a:t>We propose an in-memory processing algorithm </a:t>
            </a:r>
            <a:r>
              <a:rPr lang="en-US" sz="2000" b="1" dirty="0">
                <a:solidFill>
                  <a:srgbClr val="0070C0"/>
                </a:solidFill>
              </a:rPr>
              <a:t>GRIM-Filter</a:t>
            </a:r>
            <a:r>
              <a:rPr lang="en-US" sz="2000" dirty="0"/>
              <a:t> for accelerating read mapping, by reducing the number of required alignments</a:t>
            </a:r>
          </a:p>
          <a:p>
            <a:endParaRPr lang="en-US" sz="2000" dirty="0"/>
          </a:p>
          <a:p>
            <a:r>
              <a:rPr lang="en-US" sz="2000" dirty="0"/>
              <a:t>We implement GRIM-Filter using </a:t>
            </a:r>
            <a:r>
              <a:rPr lang="en-US" sz="2000" b="1" dirty="0">
                <a:solidFill>
                  <a:schemeClr val="tx2"/>
                </a:solidFill>
              </a:rPr>
              <a:t>in-memory processing</a:t>
            </a:r>
            <a:r>
              <a:rPr lang="en-US" sz="2000" dirty="0"/>
              <a:t> within </a:t>
            </a:r>
            <a:r>
              <a:rPr lang="en-US" sz="2000" b="1" dirty="0">
                <a:solidFill>
                  <a:schemeClr val="tx2"/>
                </a:solidFill>
              </a:rPr>
              <a:t>3D-stacked memory</a:t>
            </a:r>
            <a:r>
              <a:rPr lang="en-US" sz="2000" b="1" dirty="0"/>
              <a:t> </a:t>
            </a:r>
            <a:r>
              <a:rPr lang="en-US" sz="2000" dirty="0"/>
              <a:t>and show up to </a:t>
            </a:r>
            <a:r>
              <a:rPr lang="en-US" sz="2000" b="1" dirty="0">
                <a:solidFill>
                  <a:schemeClr val="tx2"/>
                </a:solidFill>
              </a:rPr>
              <a:t>3.7x speedup</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620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4936954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71909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3507174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solidFill>
                  <a:srgbClr val="0000FF"/>
                </a:solidFill>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197</a:t>
            </a:fld>
            <a:endParaRPr lang="en-US" sz="1600">
              <a:solidFill>
                <a:srgbClr val="000000"/>
              </a:solidFill>
              <a:latin typeface="Garamond" charset="0"/>
            </a:endParaRPr>
          </a:p>
        </p:txBody>
      </p:sp>
    </p:spTree>
    <p:extLst>
      <p:ext uri="{BB962C8B-B14F-4D97-AF65-F5344CB8AC3E}">
        <p14:creationId xmlns:p14="http://schemas.microsoft.com/office/powerpoint/2010/main" val="525888476"/>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432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198</a:t>
            </a:fld>
            <a:endParaRPr lang="en-US">
              <a:solidFill>
                <a:srgbClr val="000000"/>
              </a:solidFill>
            </a:endParaRPr>
          </a:p>
        </p:txBody>
      </p:sp>
    </p:spTree>
    <p:extLst>
      <p:ext uri="{BB962C8B-B14F-4D97-AF65-F5344CB8AC3E}">
        <p14:creationId xmlns:p14="http://schemas.microsoft.com/office/powerpoint/2010/main" val="145781660"/>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199</a:t>
            </a:fld>
            <a:endParaRPr lang="en-US">
              <a:solidFill>
                <a:srgbClr val="000000"/>
              </a:solidFill>
            </a:endParaRPr>
          </a:p>
        </p:txBody>
      </p:sp>
    </p:spTree>
    <p:extLst>
      <p:ext uri="{BB962C8B-B14F-4D97-AF65-F5344CB8AC3E}">
        <p14:creationId xmlns:p14="http://schemas.microsoft.com/office/powerpoint/2010/main" val="202100204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Processors</a:t>
            </a:r>
          </a:p>
          <a:p>
            <a:pPr algn="ctr">
              <a:defRPr/>
            </a:pPr>
            <a:r>
              <a:rPr lang="en-US" kern="0" dirty="0">
                <a:solidFill>
                  <a:sysClr val="windowText" lastClr="000000"/>
                </a:solidFill>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5882191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000000"/>
                </a:solidFill>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6633">
                    <a:lumMod val="75000"/>
                  </a:srgbClr>
                </a:solidFill>
              </a:rPr>
              <a:t>Fast, </a:t>
            </a:r>
            <a:r>
              <a:rPr lang="en-US" b="1" dirty="0">
                <a:solidFill>
                  <a:srgbClr val="006633">
                    <a:lumMod val="75000"/>
                  </a:srgbClr>
                </a:solidFill>
              </a:rPr>
              <a:t>durable</a:t>
            </a:r>
          </a:p>
          <a:p>
            <a:pPr algn="ctr"/>
            <a:r>
              <a:rPr lang="en-US" dirty="0">
                <a:solidFill>
                  <a:srgbClr val="8C0000"/>
                </a:solidFill>
              </a:rPr>
              <a:t>Small, </a:t>
            </a:r>
          </a:p>
          <a:p>
            <a:pPr algn="ctr"/>
            <a:r>
              <a:rPr lang="en-US" dirty="0">
                <a:solidFill>
                  <a:srgbClr val="8C0000"/>
                </a:solidFill>
              </a:rPr>
              <a:t>leaky, volatile, </a:t>
            </a:r>
          </a:p>
          <a:p>
            <a:pPr algn="ctr"/>
            <a:r>
              <a:rPr lang="en-US" dirty="0">
                <a:solidFill>
                  <a:srgbClr val="8C0000"/>
                </a:solidFill>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4D26"/>
                </a:solidFill>
              </a:rPr>
              <a:t>Large, non-volatile, low-cost</a:t>
            </a:r>
          </a:p>
          <a:p>
            <a:pPr algn="ctr"/>
            <a:r>
              <a:rPr lang="en-US" dirty="0">
                <a:solidFill>
                  <a:srgbClr val="8C0000"/>
                </a:solidFill>
              </a:rPr>
              <a:t>Slow, </a:t>
            </a:r>
            <a:r>
              <a:rPr lang="en-US" b="1" dirty="0">
                <a:solidFill>
                  <a:srgbClr val="8C0000"/>
                </a:solidFill>
              </a:rPr>
              <a:t>wears out, </a:t>
            </a:r>
            <a:r>
              <a:rPr lang="en-US" dirty="0">
                <a:solidFill>
                  <a:srgbClr val="8C0000"/>
                </a:solidFill>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303030"/>
                </a:solidFill>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a:solidFill>
                  <a:srgbClr val="303030"/>
                </a:solidFill>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a:solidFill>
                  <a:srgbClr val="303030"/>
                </a:solidFill>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a:solidFill>
                  <a:srgbClr val="000000"/>
                </a:solidFill>
              </a:rPr>
              <a:t>Hardware/software manage data allocation and movement </a:t>
            </a:r>
          </a:p>
          <a:p>
            <a:pPr algn="ctr"/>
            <a:r>
              <a:rPr lang="en-US" sz="2400" dirty="0">
                <a:solidFill>
                  <a:srgbClr val="008000"/>
                </a:solidFill>
              </a:rPr>
              <a:t>to achieve the best of multiple technologies</a:t>
            </a:r>
          </a:p>
        </p:txBody>
      </p:sp>
    </p:spTree>
    <p:extLst>
      <p:ext uri="{BB962C8B-B14F-4D97-AF65-F5344CB8AC3E}">
        <p14:creationId xmlns:p14="http://schemas.microsoft.com/office/powerpoint/2010/main" val="516085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2722966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Key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31137294"/>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 Concluding Remarks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64386797"/>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203</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85361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204</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1514408551"/>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205</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688332413"/>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488A1A8F-E022-8E43-8BB4-89E8BD7FEAC8}" type="slidenum">
              <a:rPr lang="en-US" altLang="en-US">
                <a:solidFill>
                  <a:srgbClr val="000000"/>
                </a:solidFill>
                <a:latin typeface="Garamond" charset="0"/>
              </a:rPr>
              <a:pPr/>
              <a:t>206</a:t>
            </a:fld>
            <a:endParaRPr lang="en-US" altLang="en-US">
              <a:solidFill>
                <a:srgbClr val="000000"/>
              </a:solidFill>
              <a:latin typeface="Garamond" charset="0"/>
            </a:endParaRPr>
          </a:p>
        </p:txBody>
      </p:sp>
      <p:pic>
        <p:nvPicPr>
          <p:cNvPr id="2048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817452"/>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58D6394D-EA62-3948-BF63-BCCE7E92300B}" type="slidenum">
              <a:rPr lang="en-US" altLang="en-US" sz="1600">
                <a:solidFill>
                  <a:srgbClr val="000000"/>
                </a:solidFill>
                <a:latin typeface="Garamond" charset="0"/>
              </a:rPr>
              <a:pPr>
                <a:spcBef>
                  <a:spcPct val="0"/>
                </a:spcBef>
                <a:buClrTx/>
                <a:buSzTx/>
                <a:buFontTx/>
                <a:buNone/>
              </a:pPr>
              <a:t>207</a:t>
            </a:fld>
            <a:endParaRPr lang="en-US" alt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DDA790-BC6C-B84A-BC41-689B46E82E8F}" type="slidenum">
              <a:rPr lang="en-US" sz="1600">
                <a:solidFill>
                  <a:srgbClr val="000000"/>
                </a:solidFill>
                <a:latin typeface="Garamond" charset="0"/>
                <a:cs typeface="Arial" charset="0"/>
              </a:rPr>
              <a:pPr eaLnBrk="1" hangingPunct="1"/>
              <a:t>208</a:t>
            </a:fld>
            <a:endParaRPr lang="en-US" sz="1600">
              <a:solidFill>
                <a:srgbClr val="000000"/>
              </a:solidFill>
              <a:latin typeface="Garamond"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Source: http://cookiemagik.deviantart.com/art/Train-station-207266944</a:t>
            </a:r>
          </a:p>
        </p:txBody>
      </p:sp>
    </p:spTree>
    <p:extLst>
      <p:ext uri="{BB962C8B-B14F-4D97-AF65-F5344CB8AC3E}">
        <p14:creationId xmlns:p14="http://schemas.microsoft.com/office/powerpoint/2010/main" val="308458902"/>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62FB81-D6DD-1E44-B086-70F1C12ECEC3}" type="slidenum">
              <a:rPr lang="en-US" sz="1600">
                <a:solidFill>
                  <a:srgbClr val="000000"/>
                </a:solidFill>
                <a:latin typeface="Garamond" charset="0"/>
                <a:cs typeface="Arial" charset="0"/>
              </a:rPr>
              <a:pPr eaLnBrk="1" hangingPunct="1"/>
              <a:t>209</a:t>
            </a:fld>
            <a:endParaRPr lang="en-US" sz="1600">
              <a:solidFill>
                <a:srgbClr val="000000"/>
              </a:solidFill>
              <a:latin typeface="Garamond" charset="0"/>
              <a:cs typeface="Arial" charset="0"/>
            </a:endParaRPr>
          </a:p>
        </p:txBody>
      </p:sp>
      <p:pic>
        <p:nvPicPr>
          <p:cNvPr id="107523" name="Content Placeholder 4" descr="1200px-Zürich_Stadelhofen_in_2006.jpg"/>
          <p:cNvPicPr>
            <a:picLocks noChangeAspect="1"/>
          </p:cNvPicPr>
          <p:nvPr/>
        </p:nvPicPr>
        <p:blipFill>
          <a:blip r:embed="rId2">
            <a:extLst>
              <a:ext uri="{28A0092B-C50C-407E-A947-70E740481C1C}">
                <a14:useLocalDpi xmlns:a14="http://schemas.microsoft.com/office/drawing/2010/main" val="0"/>
              </a:ext>
            </a:extLst>
          </a:blip>
          <a:srcRect t="4472" b="4472"/>
          <a:stretch>
            <a:fillRect/>
          </a:stretch>
        </p:blipFill>
        <p:spPr bwMode="auto">
          <a:xfrm>
            <a:off x="228600" y="1066800"/>
            <a:ext cx="8610600" cy="51943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800" dirty="0">
                <a:solidFill>
                  <a:srgbClr val="000000"/>
                </a:solidFill>
              </a:rPr>
              <a:t>Source: By </a:t>
            </a:r>
            <a:r>
              <a:rPr lang="en-US" sz="800" dirty="0" err="1">
                <a:solidFill>
                  <a:srgbClr val="000000"/>
                </a:solidFill>
              </a:rPr>
              <a:t>Toni_V</a:t>
            </a:r>
            <a:r>
              <a:rPr lang="en-US" sz="800" dirty="0">
                <a:solidFill>
                  <a:srgbClr val="000000"/>
                </a:solidFill>
              </a:rPr>
              <a:t>, CC BY-SA 2.0, https://</a:t>
            </a:r>
            <a:r>
              <a:rPr lang="en-US" sz="800" dirty="0" err="1">
                <a:solidFill>
                  <a:srgbClr val="000000"/>
                </a:solidFill>
              </a:rPr>
              <a:t>commons.wikimedia.org</a:t>
            </a:r>
            <a:r>
              <a:rPr lang="en-US" sz="800" dirty="0">
                <a:solidFill>
                  <a:srgbClr val="000000"/>
                </a:solidFill>
              </a:rPr>
              <a:t>/w/</a:t>
            </a:r>
            <a:r>
              <a:rPr lang="en-US" sz="800" dirty="0" err="1">
                <a:solidFill>
                  <a:srgbClr val="000000"/>
                </a:solidFill>
              </a:rPr>
              <a:t>index.php?curid</a:t>
            </a:r>
            <a:r>
              <a:rPr lang="en-US" sz="800" dirty="0">
                <a:solidFill>
                  <a:srgbClr val="000000"/>
                </a:solidFill>
              </a:rPr>
              <a:t>=4087256</a:t>
            </a:r>
          </a:p>
        </p:txBody>
      </p:sp>
    </p:spTree>
    <p:extLst>
      <p:ext uri="{BB962C8B-B14F-4D97-AF65-F5344CB8AC3E}">
        <p14:creationId xmlns:p14="http://schemas.microsoft.com/office/powerpoint/2010/main" val="24324205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Foreshadowing</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a:t>
            </a:fld>
            <a:endParaRPr lang="en-US"/>
          </a:p>
        </p:txBody>
      </p:sp>
    </p:spTree>
    <p:extLst>
      <p:ext uri="{BB962C8B-B14F-4D97-AF65-F5344CB8AC3E}">
        <p14:creationId xmlns:p14="http://schemas.microsoft.com/office/powerpoint/2010/main" val="91513015"/>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a:extLst>
              <a:ext uri="{28A0092B-C50C-407E-A947-70E740481C1C}">
                <a14:useLocalDpi xmlns:a14="http://schemas.microsoft.com/office/drawing/2010/main" val="0"/>
              </a:ext>
            </a:extLst>
          </a:blip>
          <a:srcRect l="22372" r="22372"/>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8B6D5726-69C2-A744-A6EE-ACF672B6004B}" type="slidenum">
              <a:rPr lang="en-US" altLang="en-US" sz="1600">
                <a:solidFill>
                  <a:srgbClr val="000000"/>
                </a:solidFill>
                <a:latin typeface="Garamond" charset="0"/>
              </a:rPr>
              <a:pPr>
                <a:spcBef>
                  <a:spcPct val="0"/>
                </a:spcBef>
                <a:buClrTx/>
                <a:buSzTx/>
                <a:buFontTx/>
                <a:buNone/>
              </a:pPr>
              <a:t>210</a:t>
            </a:fld>
            <a:endParaRPr lang="en-US" altLang="en-US" sz="1600">
              <a:solidFill>
                <a:srgbClr val="000000"/>
              </a:solidFill>
              <a:latin typeface="Garamond" charset="0"/>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http://www.arcspace.com/exhibitions/unsorted/santiago-calatrava/</a:t>
            </a: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8B6D5726-69C2-A744-A6EE-ACF672B6004B}" type="slidenum">
              <a:rPr lang="en-US" altLang="en-US" sz="1600">
                <a:solidFill>
                  <a:srgbClr val="000000"/>
                </a:solidFill>
                <a:latin typeface="Garamond" charset="0"/>
              </a:rPr>
              <a:pPr>
                <a:spcBef>
                  <a:spcPct val="0"/>
                </a:spcBef>
                <a:buClrTx/>
                <a:buSzTx/>
                <a:buFontTx/>
                <a:buNone/>
              </a:pPr>
              <a:t>211</a:t>
            </a:fld>
            <a:endParaRPr lang="en-US" altLang="en-US" sz="1600">
              <a:solidFill>
                <a:srgbClr val="000000"/>
              </a:solidFill>
              <a:latin typeface="Garamond" charset="0"/>
            </a:endParaRPr>
          </a:p>
        </p:txBody>
      </p:sp>
      <p:sp>
        <p:nvSpPr>
          <p:cNvPr id="216068" name="Rectangle 5"/>
          <p:cNvSpPr>
            <a:spLocks noChangeArrowheads="1"/>
          </p:cNvSpPr>
          <p:nvPr/>
        </p:nvSpPr>
        <p:spPr bwMode="auto">
          <a:xfrm>
            <a:off x="152400" y="6525344"/>
            <a:ext cx="8991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dirty="0">
                <a:solidFill>
                  <a:srgbClr val="000000"/>
                </a:solidFill>
                <a:latin typeface="Arial" charset="0"/>
              </a:rPr>
              <a:t>Source: De </a:t>
            </a:r>
            <a:r>
              <a:rPr lang="en-US" altLang="en-US" sz="1000" dirty="0" err="1">
                <a:solidFill>
                  <a:srgbClr val="000000"/>
                </a:solidFill>
                <a:latin typeface="Arial" charset="0"/>
              </a:rPr>
              <a:t>Galván</a:t>
            </a:r>
            <a:r>
              <a:rPr lang="en-US" altLang="en-US" sz="1000" dirty="0">
                <a:solidFill>
                  <a:srgbClr val="000000"/>
                </a:solidFill>
                <a:latin typeface="Arial" charset="0"/>
              </a:rPr>
              <a:t> - Puente del </a:t>
            </a:r>
            <a:r>
              <a:rPr lang="en-US" altLang="en-US" sz="1000" dirty="0" err="1">
                <a:solidFill>
                  <a:srgbClr val="000000"/>
                </a:solidFill>
                <a:latin typeface="Arial" charset="0"/>
              </a:rPr>
              <a:t>Alamillo.jpg</a:t>
            </a:r>
            <a:r>
              <a:rPr lang="en-US" altLang="en-US" sz="1000" dirty="0">
                <a:solidFill>
                  <a:srgbClr val="000000"/>
                </a:solidFill>
                <a:latin typeface="Arial" charset="0"/>
              </a:rPr>
              <a:t> on </a:t>
            </a:r>
            <a:r>
              <a:rPr lang="en-US" altLang="en-US" sz="1000" dirty="0" err="1">
                <a:solidFill>
                  <a:srgbClr val="000000"/>
                </a:solidFill>
                <a:latin typeface="Arial" charset="0"/>
              </a:rPr>
              <a:t>Enciclopedia.us.es</a:t>
            </a:r>
            <a:r>
              <a:rPr lang="en-US" altLang="en-US" sz="1000" dirty="0">
                <a:solidFill>
                  <a:srgbClr val="000000"/>
                </a:solidFill>
                <a:latin typeface="Arial" charset="0"/>
              </a:rPr>
              <a:t>, GFDL, https://</a:t>
            </a:r>
            <a:r>
              <a:rPr lang="en-US" altLang="en-US" sz="1000" dirty="0" err="1">
                <a:solidFill>
                  <a:srgbClr val="000000"/>
                </a:solidFill>
                <a:latin typeface="Arial" charset="0"/>
              </a:rPr>
              <a:t>commons.wikimedia.org</a:t>
            </a:r>
            <a:r>
              <a:rPr lang="en-US" altLang="en-US" sz="1000" dirty="0">
                <a:solidFill>
                  <a:srgbClr val="000000"/>
                </a:solidFill>
                <a:latin typeface="Arial" charset="0"/>
              </a:rPr>
              <a:t>/w/</a:t>
            </a:r>
            <a:r>
              <a:rPr lang="en-US" altLang="en-US" sz="1000" dirty="0" err="1">
                <a:solidFill>
                  <a:srgbClr val="000000"/>
                </a:solidFill>
                <a:latin typeface="Arial" charset="0"/>
              </a:rPr>
              <a:t>index.php?curid</a:t>
            </a:r>
            <a:r>
              <a:rPr lang="en-US" altLang="en-US" sz="1000" dirty="0">
                <a:solidFill>
                  <a:srgbClr val="000000"/>
                </a:solidFill>
                <a:latin typeface="Arial" charset="0"/>
              </a:rPr>
              <a:t>=15026095</a:t>
            </a:r>
          </a:p>
        </p:txBody>
      </p:sp>
      <p:pic>
        <p:nvPicPr>
          <p:cNvPr id="6" name="Content Placeholder 5">
            <a:extLst>
              <a:ext uri="{FF2B5EF4-FFF2-40B4-BE49-F238E27FC236}">
                <a16:creationId xmlns:a16="http://schemas.microsoft.com/office/drawing/2014/main" id="{CE331610-7D51-E644-AE59-8D8A767953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695" y="996950"/>
            <a:ext cx="8588409" cy="5194300"/>
          </a:xfrm>
        </p:spPr>
      </p:pic>
    </p:spTree>
    <p:extLst>
      <p:ext uri="{BB962C8B-B14F-4D97-AF65-F5344CB8AC3E}">
        <p14:creationId xmlns:p14="http://schemas.microsoft.com/office/powerpoint/2010/main" val="3744420511"/>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817D2-B791-694C-85B7-0EE4DA95B29D}"/>
              </a:ext>
            </a:extLst>
          </p:cNvPr>
          <p:cNvSpPr>
            <a:spLocks noGrp="1"/>
          </p:cNvSpPr>
          <p:nvPr>
            <p:ph type="title"/>
          </p:nvPr>
        </p:nvSpPr>
        <p:spPr/>
        <p:txBody>
          <a:bodyPr/>
          <a:lstStyle/>
          <a:p>
            <a:r>
              <a:rPr lang="en-US" dirty="0"/>
              <a:t>Another Principled Design</a:t>
            </a:r>
          </a:p>
        </p:txBody>
      </p:sp>
      <p:pic>
        <p:nvPicPr>
          <p:cNvPr id="7" name="Content Placeholder 6">
            <a:extLst>
              <a:ext uri="{FF2B5EF4-FFF2-40B4-BE49-F238E27FC236}">
                <a16:creationId xmlns:a16="http://schemas.microsoft.com/office/drawing/2014/main" id="{568ED8B6-D72E-1C44-B230-571BC99CB8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225" y="980728"/>
            <a:ext cx="8092215" cy="5379484"/>
          </a:xfrm>
        </p:spPr>
      </p:pic>
      <p:sp>
        <p:nvSpPr>
          <p:cNvPr id="4" name="Slide Number Placeholder 3">
            <a:extLst>
              <a:ext uri="{FF2B5EF4-FFF2-40B4-BE49-F238E27FC236}">
                <a16:creationId xmlns:a16="http://schemas.microsoft.com/office/drawing/2014/main" id="{8F72EF25-EDBC-6C40-9674-D49E77D2DF95}"/>
              </a:ext>
            </a:extLst>
          </p:cNvPr>
          <p:cNvSpPr>
            <a:spLocks noGrp="1"/>
          </p:cNvSpPr>
          <p:nvPr>
            <p:ph type="sldNum" sz="quarter" idx="11"/>
          </p:nvPr>
        </p:nvSpPr>
        <p:spPr/>
        <p:txBody>
          <a:bodyPr/>
          <a:lstStyle/>
          <a:p>
            <a:pPr>
              <a:defRPr/>
            </a:pPr>
            <a:fld id="{B84FBA80-169A-CF4F-81AB-23BBF8E699B7}" type="slidenum">
              <a:rPr lang="en-US" altLang="en-US" smtClean="0"/>
              <a:pPr>
                <a:defRPr/>
              </a:pPr>
              <a:t>212</a:t>
            </a:fld>
            <a:endParaRPr lang="en-US" altLang="en-US"/>
          </a:p>
        </p:txBody>
      </p:sp>
      <p:sp>
        <p:nvSpPr>
          <p:cNvPr id="8" name="TextBox 7">
            <a:extLst>
              <a:ext uri="{FF2B5EF4-FFF2-40B4-BE49-F238E27FC236}">
                <a16:creationId xmlns:a16="http://schemas.microsoft.com/office/drawing/2014/main" id="{0E1FFE22-57E3-2644-8F4F-1A30DD7277E2}"/>
              </a:ext>
            </a:extLst>
          </p:cNvPr>
          <p:cNvSpPr txBox="1"/>
          <p:nvPr/>
        </p:nvSpPr>
        <p:spPr>
          <a:xfrm>
            <a:off x="207062" y="6597352"/>
            <a:ext cx="6885218" cy="215444"/>
          </a:xfrm>
          <a:prstGeom prst="rect">
            <a:avLst/>
          </a:prstGeom>
          <a:noFill/>
        </p:spPr>
        <p:txBody>
          <a:bodyPr wrap="none" rtlCol="0">
            <a:spAutoFit/>
          </a:bodyPr>
          <a:lstStyle/>
          <a:p>
            <a:r>
              <a:rPr lang="en-US" sz="800" dirty="0"/>
              <a:t>Source: </a:t>
            </a:r>
            <a:r>
              <a:rPr lang="en-US" sz="800" dirty="0">
                <a:hlinkClick r:id="rId3"/>
              </a:rPr>
              <a:t>https://www.archdaily.com/245628/how-not-to-host-the-olympics-part-iii/6051758999_5df1511bb5_z-4</a:t>
            </a:r>
            <a:r>
              <a:rPr lang="en-US" sz="800" dirty="0"/>
              <a:t>   Photo via CC Flickr User Vaidas M.</a:t>
            </a:r>
          </a:p>
        </p:txBody>
      </p:sp>
    </p:spTree>
    <p:extLst>
      <p:ext uri="{BB962C8B-B14F-4D97-AF65-F5344CB8AC3E}">
        <p14:creationId xmlns:p14="http://schemas.microsoft.com/office/powerpoint/2010/main" val="2170954794"/>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C3DD0F-DD36-AB46-AB2D-07681B2C41E4}" type="slidenum">
              <a:rPr lang="en-US" sz="1600">
                <a:solidFill>
                  <a:srgbClr val="000000"/>
                </a:solidFill>
                <a:latin typeface="Garamond" charset="0"/>
                <a:cs typeface="Arial" charset="0"/>
              </a:rPr>
              <a:pPr eaLnBrk="1" hangingPunct="1"/>
              <a:t>213</a:t>
            </a:fld>
            <a:endParaRPr lang="en-US" sz="1600">
              <a:solidFill>
                <a:srgbClr val="000000"/>
              </a:solidFill>
              <a:latin typeface="Garamond"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40" y="952500"/>
            <a:ext cx="6705600"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a:solidFill>
                  <a:srgbClr val="000000"/>
                </a:solidFill>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4039" y="980729"/>
            <a:ext cx="2294599"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800" dirty="0">
                <a:solidFill>
                  <a:srgbClr val="000000"/>
                </a:solidFill>
              </a:rPr>
              <a:t>Source: By 準建築人手札網站 </a:t>
            </a:r>
            <a:r>
              <a:rPr lang="en-US" sz="800" dirty="0" err="1">
                <a:solidFill>
                  <a:srgbClr val="000000"/>
                </a:solidFill>
              </a:rPr>
              <a:t>Forgemind</a:t>
            </a:r>
            <a:r>
              <a:rPr lang="en-US" sz="800" dirty="0">
                <a:solidFill>
                  <a:srgbClr val="000000"/>
                </a:solidFill>
              </a:rPr>
              <a:t> </a:t>
            </a:r>
            <a:r>
              <a:rPr lang="en-US" sz="800" dirty="0" err="1">
                <a:solidFill>
                  <a:srgbClr val="000000"/>
                </a:solidFill>
              </a:rPr>
              <a:t>ArchiMedia</a:t>
            </a:r>
            <a:r>
              <a:rPr lang="en-US" sz="800" dirty="0">
                <a:solidFill>
                  <a:srgbClr val="000000"/>
                </a:solidFill>
              </a:rPr>
              <a:t> - Flickr: IMG_2489.JPG, CC BY 2.0, </a:t>
            </a:r>
          </a:p>
          <a:p>
            <a:r>
              <a:rPr lang="en-US" sz="800" dirty="0">
                <a:solidFill>
                  <a:srgbClr val="000000"/>
                </a:solidFill>
                <a:hlinkClick r:id="rId4"/>
              </a:rPr>
              <a:t>https://commons.wikimedia.org/w/index.php?curid=31493356</a:t>
            </a:r>
            <a:r>
              <a:rPr lang="en-US" sz="800" dirty="0">
                <a:solidFill>
                  <a:srgbClr val="000000"/>
                </a:solidFill>
              </a:rPr>
              <a:t>, https://</a:t>
            </a:r>
            <a:r>
              <a:rPr lang="en-US" sz="800" dirty="0" err="1">
                <a:solidFill>
                  <a:srgbClr val="000000"/>
                </a:solidFill>
              </a:rPr>
              <a:t>en.wikipedia.org</a:t>
            </a:r>
            <a:r>
              <a:rPr lang="en-US" sz="800" dirty="0">
                <a:solidFill>
                  <a:srgbClr val="000000"/>
                </a:solidFill>
              </a:rPr>
              <a:t>/wiki/</a:t>
            </a:r>
            <a:r>
              <a:rPr lang="en-US" sz="800" dirty="0" err="1">
                <a:solidFill>
                  <a:srgbClr val="000000"/>
                </a:solidFill>
              </a:rPr>
              <a:t>Santiago_Calatrava</a:t>
            </a:r>
            <a:endParaRPr lang="en-US" sz="800" dirty="0">
              <a:solidFill>
                <a:srgbClr val="000000"/>
              </a:solidFill>
            </a:endParaRPr>
          </a:p>
        </p:txBody>
      </p:sp>
    </p:spTree>
    <p:extLst>
      <p:ext uri="{BB962C8B-B14F-4D97-AF65-F5344CB8AC3E}">
        <p14:creationId xmlns:p14="http://schemas.microsoft.com/office/powerpoint/2010/main" val="1507854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2B3B4E2E-30E6-F248-9444-D019D8D0019B}" type="slidenum">
              <a:rPr lang="en-US" altLang="en-US" sz="1600">
                <a:solidFill>
                  <a:srgbClr val="000000"/>
                </a:solidFill>
                <a:latin typeface="Garamond" charset="0"/>
              </a:rPr>
              <a:pPr>
                <a:spcBef>
                  <a:spcPct val="0"/>
                </a:spcBef>
                <a:buClrTx/>
                <a:buSzTx/>
                <a:buFontTx/>
                <a:buNone/>
              </a:pPr>
              <a:t>214</a:t>
            </a:fld>
            <a:endParaRPr lang="en-US" altLang="en-US" sz="1600">
              <a:solidFill>
                <a:srgbClr val="000000"/>
              </a:solidFill>
              <a:latin typeface="Garamond"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 for Computing?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215</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1024602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memory </a:t>
            </a:r>
            <a:r>
              <a:rPr lang="en-US" dirty="0">
                <a:solidFill>
                  <a:schemeClr val="accent2"/>
                </a:solidFill>
              </a:rPr>
              <a:t>problem</a:t>
            </a:r>
          </a:p>
          <a:p>
            <a:endParaRPr lang="en-US" sz="2000" dirty="0"/>
          </a:p>
          <a:p>
            <a:r>
              <a:rPr lang="en-US" dirty="0">
                <a:solidFill>
                  <a:srgbClr val="FF0000"/>
                </a:solidFill>
              </a:rPr>
              <a:t>Design complete systems to be balanced, high-performance, and energy-efficient</a:t>
            </a:r>
            <a:r>
              <a:rPr lang="en-US" dirty="0"/>
              <a:t>, i.e., </a:t>
            </a:r>
            <a:r>
              <a:rPr lang="en-US" dirty="0">
                <a:solidFill>
                  <a:srgbClr val="0000FF"/>
                </a:solidFill>
              </a:rPr>
              <a:t>data-centric (or memory-centric)</a:t>
            </a:r>
          </a:p>
          <a:p>
            <a:endParaRPr lang="en-US" sz="2000" dirty="0">
              <a:solidFill>
                <a:srgbClr val="0000FF"/>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216</a:t>
            </a:fld>
            <a:endParaRPr lang="en-US" dirty="0"/>
          </a:p>
        </p:txBody>
      </p:sp>
    </p:spTree>
    <p:extLst>
      <p:ext uri="{BB962C8B-B14F-4D97-AF65-F5344CB8AC3E}">
        <p14:creationId xmlns:p14="http://schemas.microsoft.com/office/powerpoint/2010/main" val="529243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sz="3600" dirty="0"/>
              <a:t>The Future of Processing in Memory is Bright</a:t>
            </a:r>
          </a:p>
        </p:txBody>
      </p:sp>
      <p:sp>
        <p:nvSpPr>
          <p:cNvPr id="3" name="Content Placeholder 2"/>
          <p:cNvSpPr>
            <a:spLocks noGrp="1"/>
          </p:cNvSpPr>
          <p:nvPr>
            <p:ph idx="1"/>
          </p:nvPr>
        </p:nvSpPr>
        <p:spPr>
          <a:xfrm>
            <a:off x="228600" y="1115597"/>
            <a:ext cx="8610600" cy="5193723"/>
          </a:xfrm>
        </p:spPr>
        <p:txBody>
          <a:bodyPr/>
          <a:lstStyle/>
          <a:p>
            <a:r>
              <a:rPr lang="en-US" dirty="0">
                <a:solidFill>
                  <a:srgbClr val="2C6123"/>
                </a:solidFill>
              </a:rPr>
              <a:t>Regardless of challenges </a:t>
            </a:r>
          </a:p>
          <a:p>
            <a:pPr lvl="1"/>
            <a:r>
              <a:rPr lang="en-US" dirty="0">
                <a:solidFill>
                  <a:srgbClr val="2C6123"/>
                </a:solidFill>
              </a:rPr>
              <a:t>in underlying technology and overlying problems/requirements </a:t>
            </a:r>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217</a:t>
            </a:fld>
            <a:endParaRPr lang="en-US"/>
          </a:p>
        </p:txBody>
      </p:sp>
      <p:sp>
        <p:nvSpPr>
          <p:cNvPr id="5" name="Text Box 17"/>
          <p:cNvSpPr txBox="1">
            <a:spLocks noChangeArrowheads="1"/>
          </p:cNvSpPr>
          <p:nvPr/>
        </p:nvSpPr>
        <p:spPr bwMode="auto">
          <a:xfrm>
            <a:off x="3501600" y="43384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9669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33026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9311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5644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711476"/>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50829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6445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4385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304161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
        <p:nvSpPr>
          <p:cNvPr id="15" name="TextBox 14"/>
          <p:cNvSpPr txBox="1"/>
          <p:nvPr/>
        </p:nvSpPr>
        <p:spPr>
          <a:xfrm>
            <a:off x="323528" y="2780928"/>
            <a:ext cx="2579552" cy="2031325"/>
          </a:xfrm>
          <a:prstGeom prst="rect">
            <a:avLst/>
          </a:prstGeom>
          <a:noFill/>
        </p:spPr>
        <p:txBody>
          <a:bodyPr wrap="none" rtlCol="0">
            <a:spAutoFit/>
          </a:bodyPr>
          <a:lstStyle/>
          <a:p>
            <a:r>
              <a:rPr lang="en-US" dirty="0"/>
              <a:t>Can enable:</a:t>
            </a:r>
          </a:p>
          <a:p>
            <a:endParaRPr lang="en-US" dirty="0"/>
          </a:p>
          <a:p>
            <a:r>
              <a:rPr lang="en-US" dirty="0"/>
              <a:t>- Orders of magnitude </a:t>
            </a:r>
          </a:p>
          <a:p>
            <a:r>
              <a:rPr lang="en-US" dirty="0"/>
              <a:t>improvements</a:t>
            </a:r>
          </a:p>
          <a:p>
            <a:endParaRPr lang="en-US" dirty="0"/>
          </a:p>
          <a:p>
            <a:r>
              <a:rPr lang="en-US" dirty="0"/>
              <a:t>- New applications and </a:t>
            </a:r>
          </a:p>
          <a:p>
            <a:r>
              <a:rPr lang="en-US" dirty="0"/>
              <a:t>computing systems</a:t>
            </a:r>
          </a:p>
        </p:txBody>
      </p:sp>
      <p:sp>
        <p:nvSpPr>
          <p:cNvPr id="16" name="TextBox 15"/>
          <p:cNvSpPr txBox="1"/>
          <p:nvPr/>
        </p:nvSpPr>
        <p:spPr>
          <a:xfrm>
            <a:off x="6126592" y="2852936"/>
            <a:ext cx="2853666" cy="1754326"/>
          </a:xfrm>
          <a:prstGeom prst="rect">
            <a:avLst/>
          </a:prstGeom>
          <a:noFill/>
        </p:spPr>
        <p:txBody>
          <a:bodyPr wrap="none" rtlCol="0">
            <a:spAutoFit/>
          </a:bodyPr>
          <a:lstStyle/>
          <a:p>
            <a:r>
              <a:rPr lang="en-US" dirty="0"/>
              <a:t>Yet, we have to</a:t>
            </a:r>
          </a:p>
          <a:p>
            <a:endParaRPr lang="en-US" dirty="0"/>
          </a:p>
          <a:p>
            <a:r>
              <a:rPr lang="en-US" dirty="0"/>
              <a:t>- Think across the stack</a:t>
            </a:r>
          </a:p>
          <a:p>
            <a:endParaRPr lang="en-US" dirty="0"/>
          </a:p>
          <a:p>
            <a:r>
              <a:rPr lang="en-US" dirty="0"/>
              <a:t>- Design enabling systems</a:t>
            </a:r>
          </a:p>
          <a:p>
            <a:endParaRPr lang="en-US" dirty="0"/>
          </a:p>
        </p:txBody>
      </p:sp>
    </p:spTree>
    <p:extLst>
      <p:ext uri="{BB962C8B-B14F-4D97-AF65-F5344CB8AC3E}">
        <p14:creationId xmlns:p14="http://schemas.microsoft.com/office/powerpoint/2010/main" val="112183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If In Doubt, See Other Doubtful Technologies</a:t>
            </a:r>
          </a:p>
        </p:txBody>
      </p:sp>
      <p:sp>
        <p:nvSpPr>
          <p:cNvPr id="3" name="Content Placeholder 2"/>
          <p:cNvSpPr>
            <a:spLocks noGrp="1"/>
          </p:cNvSpPr>
          <p:nvPr>
            <p:ph idx="1"/>
          </p:nvPr>
        </p:nvSpPr>
        <p:spPr>
          <a:xfrm>
            <a:off x="228600" y="980728"/>
            <a:ext cx="8610600" cy="4876800"/>
          </a:xfrm>
        </p:spPr>
        <p:txBody>
          <a:bodyPr/>
          <a:lstStyle/>
          <a:p>
            <a:r>
              <a:rPr lang="en-US" dirty="0"/>
              <a:t>A very “doubtful” emerging technology </a:t>
            </a:r>
          </a:p>
          <a:p>
            <a:pPr lvl="1"/>
            <a:r>
              <a:rPr lang="en-US" dirty="0"/>
              <a:t>for at least two decades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218</a:t>
            </a:fld>
            <a:endParaRPr lang="en-US" altLang="en-US">
              <a:solidFill>
                <a:srgbClr val="000000"/>
              </a:solidFill>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lvl="0" algn="ctr">
              <a:spcBef>
                <a:spcPts val="450"/>
              </a:spcBef>
            </a:pPr>
            <a:r>
              <a:rPr lang="en-US" sz="2100" b="1" dirty="0">
                <a:solidFill>
                  <a:srgbClr val="0000FF"/>
                </a:solidFill>
                <a:latin typeface="Adobe Garamond Pro" panose="02020502060506020403" pitchFamily="18" charset="0"/>
                <a:hlinkClick r:id="rId2"/>
              </a:rPr>
              <a:t>https://arxiv.org/pdf/1706.08642</a:t>
            </a:r>
            <a:r>
              <a:rPr lang="en-US" sz="2100" b="1" dirty="0">
                <a:solidFill>
                  <a:srgbClr val="0000FF"/>
                </a:solidFill>
                <a:latin typeface="Adobe Garamond Pro" panose="02020502060506020403" pitchFamily="18" charset="0"/>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855679"/>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2132856"/>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705182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523169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119995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97661952"/>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10 May 2019</a:t>
            </a:r>
          </a:p>
          <a:p>
            <a:r>
              <a:rPr lang="en-US" sz="2200" dirty="0"/>
              <a:t>GLSVLSI Keynote Talk</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a:bodyPr>
          <a:lstStyle/>
          <a:p>
            <a:pPr algn="ctr"/>
            <a:r>
              <a:rPr lang="en-US" sz="4200" dirty="0"/>
              <a:t>Processing Data Where It Makes Sense </a:t>
            </a:r>
            <a:br>
              <a:rPr lang="en-US" sz="4200" dirty="0"/>
            </a:br>
            <a:r>
              <a:rPr lang="en-US" sz="4200" dirty="0"/>
              <a:t>in Modern Computing Systems:</a:t>
            </a:r>
            <a:br>
              <a:rPr lang="en-US" sz="4200" dirty="0"/>
            </a:br>
            <a:r>
              <a:rPr lang="en-US" sz="4200" dirty="0">
                <a:solidFill>
                  <a:srgbClr val="FF0000"/>
                </a:solidFill>
              </a:rPr>
              <a:t>Enabling In-Memory Computation</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307580603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Slides Not Covered </a:t>
            </a:r>
            <a:br>
              <a:rPr lang="en-US" dirty="0"/>
            </a:br>
            <a:r>
              <a:rPr lang="en-US" dirty="0"/>
              <a:t>			But Could Be Useful</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35647153"/>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527363450"/>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75319773"/>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748107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02828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992727922"/>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3474986830"/>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94037897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23</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064891533"/>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1629190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9"/>
              </a:rPr>
              <a:t>2017</a:t>
            </a:r>
            <a:r>
              <a:rPr lang="en-US" b="1" dirty="0"/>
              <a:t>, </a:t>
            </a:r>
            <a:r>
              <a:rPr lang="en-US" b="1" dirty="0">
                <a:hlinkClick r:id="rId10"/>
              </a:rPr>
              <a:t>2015</a:t>
            </a:r>
            <a:r>
              <a:rPr lang="en-US" b="1" dirty="0"/>
              <a:t>, </a:t>
            </a:r>
            <a:r>
              <a:rPr lang="en-US" b="1" dirty="0">
                <a:hlinkClick r:id="rId11"/>
              </a:rPr>
              <a:t>2013</a:t>
            </a:r>
            <a:r>
              <a:rPr lang="en-US" b="1" dirty="0"/>
              <a:t>)</a:t>
            </a:r>
          </a:p>
          <a:p>
            <a:r>
              <a:rPr lang="en-US" b="1" dirty="0">
                <a:hlinkClick r:id="rId12"/>
              </a:rPr>
              <a:t>Graduate Computer Architecture Course Materials</a:t>
            </a:r>
            <a:r>
              <a:rPr lang="en-US" b="1" dirty="0"/>
              <a:t> (</a:t>
            </a:r>
            <a:r>
              <a:rPr lang="en-US" b="1" dirty="0">
                <a:hlinkClick r:id="rId12"/>
              </a:rPr>
              <a:t>2017</a:t>
            </a:r>
            <a:r>
              <a:rPr lang="en-US" b="1" dirty="0"/>
              <a:t>, </a:t>
            </a:r>
            <a:r>
              <a:rPr lang="en-US" b="1" dirty="0">
                <a:hlinkClick r:id="rId13"/>
              </a:rPr>
              <a:t>2015</a:t>
            </a:r>
            <a:r>
              <a:rPr lang="en-US" b="1" dirty="0"/>
              <a:t>, </a:t>
            </a:r>
            <a:r>
              <a:rPr lang="en-US" b="1" dirty="0">
                <a:hlinkClick r:id="rId14"/>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5"/>
              </a:rPr>
              <a:t>Parallel Computer Architecture Course Materials</a:t>
            </a:r>
            <a:r>
              <a:rPr lang="en-US" b="1" dirty="0"/>
              <a:t> (</a:t>
            </a:r>
            <a:r>
              <a:rPr lang="en-US" b="1" dirty="0">
                <a:hlinkClick r:id="rId16"/>
              </a:rPr>
              <a:t>Lecture Videos</a:t>
            </a:r>
            <a:r>
              <a:rPr lang="en-US" b="1" dirty="0"/>
              <a:t>)</a:t>
            </a:r>
          </a:p>
          <a:p>
            <a:endParaRPr lang="en-US" sz="1200" b="1" dirty="0">
              <a:hlinkClick r:id="rId1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259514466"/>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44480315"/>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78337175"/>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47595233"/>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711498114"/>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223525525"/>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a:t>Ramulator</a:t>
            </a:r>
            <a:r>
              <a:rPr lang="en-US" sz="4000" dirty="0"/>
              <a:t>: A Fast and Extensible DRAM Simulator </a:t>
            </a:r>
            <a:br>
              <a:rPr lang="en-US" sz="4000" dirty="0"/>
            </a:br>
            <a:r>
              <a:rPr lang="en-US" sz="4000" dirty="0"/>
              <a:t>	</a:t>
            </a:r>
            <a:r>
              <a:rPr lang="en-US" sz="3000" b="1" dirty="0"/>
              <a:t>[IEEE Comp Arch Letters’15]</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02292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Motivation</a:t>
            </a:r>
          </a:p>
        </p:txBody>
      </p:sp>
      <p:sp>
        <p:nvSpPr>
          <p:cNvPr id="3" name="Content Placeholder 2"/>
          <p:cNvSpPr>
            <a:spLocks noGrp="1"/>
          </p:cNvSpPr>
          <p:nvPr>
            <p:ph idx="1"/>
          </p:nvPr>
        </p:nvSpPr>
        <p:spPr/>
        <p:txBody>
          <a:bodyPr/>
          <a:lstStyle/>
          <a:p>
            <a:r>
              <a:rPr lang="en-US" sz="2000" dirty="0"/>
              <a:t>DRAM and Memory Controller landscape is changing</a:t>
            </a:r>
          </a:p>
          <a:p>
            <a:r>
              <a:rPr lang="en-US" sz="2000" dirty="0"/>
              <a:t>Many new and upcoming standards</a:t>
            </a:r>
          </a:p>
          <a:p>
            <a:r>
              <a:rPr lang="en-US" sz="2000" dirty="0"/>
              <a:t>Many new controller designs</a:t>
            </a:r>
          </a:p>
          <a:p>
            <a:r>
              <a:rPr lang="en-US" sz="2000" dirty="0"/>
              <a:t>A fast and easy-to-extend simulator is very much needed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3917255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a:t>
            </a:r>
          </a:p>
        </p:txBody>
      </p:sp>
      <p:sp>
        <p:nvSpPr>
          <p:cNvPr id="3" name="Content Placeholder 2"/>
          <p:cNvSpPr>
            <a:spLocks noGrp="1"/>
          </p:cNvSpPr>
          <p:nvPr>
            <p:ph idx="1"/>
          </p:nvPr>
        </p:nvSpPr>
        <p:spPr/>
        <p:txBody>
          <a:bodyPr/>
          <a:lstStyle/>
          <a:p>
            <a:r>
              <a:rPr lang="en-US" dirty="0"/>
              <a:t>Provides out-of-the box support for many DRAM standards:</a:t>
            </a:r>
          </a:p>
          <a:p>
            <a:pPr lvl="1"/>
            <a:r>
              <a:rPr lang="en-US" dirty="0"/>
              <a:t>DDR3/4, LPDDR3/4, GDDR5, WIO1/2, HBM, plus new proposals (SALP, AL-DRAM, TLDRAM, RowClone, and SARP)</a:t>
            </a:r>
          </a:p>
          <a:p>
            <a:r>
              <a:rPr lang="en-US" dirty="0"/>
              <a:t>~2.5X faster than fastest open-source simulator</a:t>
            </a:r>
          </a:p>
          <a:p>
            <a:r>
              <a:rPr lang="en-US" dirty="0"/>
              <a:t>Modular and extensible to different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387973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solidFill>
                  <a:srgbClr val="0432FF"/>
                </a:solidFill>
                <a:latin typeface="Tahoma" charset="0"/>
                <a:ea typeface="ＭＳ Ｐゴシック" charset="0"/>
                <a:cs typeface="ＭＳ Ｐゴシック" charset="0"/>
              </a:rPr>
              <a:t>The Need for Intelligent Memory Controllers</a:t>
            </a:r>
          </a:p>
          <a:p>
            <a:pPr lvl="1" eaLnBrk="1" hangingPunct="1"/>
            <a:r>
              <a:rPr lang="en-US" dirty="0">
                <a:solidFill>
                  <a:srgbClr val="0432FF"/>
                </a:solidFill>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24</a:t>
            </a:fld>
            <a:endParaRPr lang="en-US" sz="1600">
              <a:solidFill>
                <a:srgbClr val="000000"/>
              </a:solidFill>
              <a:latin typeface="Garamond" charset="0"/>
            </a:endParaRPr>
          </a:p>
        </p:txBody>
      </p:sp>
    </p:spTree>
    <p:extLst>
      <p:ext uri="{BB962C8B-B14F-4D97-AF65-F5344CB8AC3E}">
        <p14:creationId xmlns:p14="http://schemas.microsoft.com/office/powerpoint/2010/main" val="822865674"/>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Case Study: Comparison of DRAM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Across 22 workloads, simple CPU model</a:t>
            </a:r>
          </a:p>
        </p:txBody>
      </p:sp>
    </p:spTree>
    <p:extLst>
      <p:ext uri="{BB962C8B-B14F-4D97-AF65-F5344CB8AC3E}">
        <p14:creationId xmlns:p14="http://schemas.microsoft.com/office/powerpoint/2010/main" val="822309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Paper and Source Code</a:t>
            </a:r>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Onur Mutlu,</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5"/>
          <a:stretch>
            <a:fillRect/>
          </a:stretch>
        </p:blipFill>
        <p:spPr>
          <a:xfrm>
            <a:off x="0" y="4365104"/>
            <a:ext cx="9144000" cy="1190231"/>
          </a:xfrm>
          <a:prstGeom prst="rect">
            <a:avLst/>
          </a:prstGeom>
        </p:spPr>
      </p:pic>
    </p:spTree>
    <p:extLst>
      <p:ext uri="{BB962C8B-B14F-4D97-AF65-F5344CB8AC3E}">
        <p14:creationId xmlns:p14="http://schemas.microsoft.com/office/powerpoint/2010/main" val="1372123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Tesseract: Extra Slides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136752320"/>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66700" y="1135681"/>
            <a:ext cx="8267700" cy="5176881"/>
          </a:xfrm>
          <a:prstGeom prst="rect">
            <a:avLst/>
          </a:prstGeom>
        </p:spPr>
      </p:pic>
    </p:spTree>
    <p:extLst>
      <p:ext uri="{BB962C8B-B14F-4D97-AF65-F5344CB8AC3E}">
        <p14:creationId xmlns:p14="http://schemas.microsoft.com/office/powerpoint/2010/main" val="2301551742"/>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28600" y="1105123"/>
            <a:ext cx="8229600" cy="5219477"/>
          </a:xfrm>
          <a:prstGeom prst="rect">
            <a:avLst/>
          </a:prstGeom>
        </p:spPr>
      </p:pic>
    </p:spTree>
    <p:extLst>
      <p:ext uri="{BB962C8B-B14F-4D97-AF65-F5344CB8AC3E}">
        <p14:creationId xmlns:p14="http://schemas.microsoft.com/office/powerpoint/2010/main" val="2193900795"/>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p:cNvPicPr>
            <a:picLocks noChangeAspect="1"/>
          </p:cNvPicPr>
          <p:nvPr/>
        </p:nvPicPr>
        <p:blipFill>
          <a:blip r:embed="rId2"/>
          <a:stretch>
            <a:fillRect/>
          </a:stretch>
        </p:blipFill>
        <p:spPr>
          <a:xfrm>
            <a:off x="304800" y="1069117"/>
            <a:ext cx="8305800" cy="5255483"/>
          </a:xfrm>
          <a:prstGeom prst="rect">
            <a:avLst/>
          </a:prstGeom>
        </p:spPr>
      </p:pic>
    </p:spTree>
    <p:extLst>
      <p:ext uri="{BB962C8B-B14F-4D97-AF65-F5344CB8AC3E}">
        <p14:creationId xmlns:p14="http://schemas.microsoft.com/office/powerpoint/2010/main" val="4019619368"/>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Function Call (Non-Blocking)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4000" y="1066800"/>
            <a:ext cx="8229600" cy="5237018"/>
          </a:xfrm>
          <a:prstGeom prst="rect">
            <a:avLst/>
          </a:prstGeom>
        </p:spPr>
      </p:pic>
    </p:spTree>
    <p:extLst>
      <p:ext uri="{BB962C8B-B14F-4D97-AF65-F5344CB8AC3E}">
        <p14:creationId xmlns:p14="http://schemas.microsoft.com/office/powerpoint/2010/main" val="1044343499"/>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Effect of Bandwidth &amp; Programming Model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22" name="내용 개체 틀 5"/>
          <p:cNvGraphicFramePr>
            <a:graphicFrameLocks noGrp="1"/>
          </p:cNvGraphicFramePr>
          <p:nvPr>
            <p:ph idx="1"/>
            <p:extLst/>
          </p:nvPr>
        </p:nvGraphicFramePr>
        <p:xfrm>
          <a:off x="457200" y="1700808"/>
          <a:ext cx="8229600" cy="4607917"/>
        </p:xfrm>
        <a:graphic>
          <a:graphicData uri="http://schemas.openxmlformats.org/drawingml/2006/chart">
            <c:chart xmlns:c="http://schemas.openxmlformats.org/drawingml/2006/chart" xmlns:r="http://schemas.openxmlformats.org/officeDocument/2006/relationships" r:id="rId2"/>
          </a:graphicData>
        </a:graphic>
      </p:graphicFrame>
      <p:grpSp>
        <p:nvGrpSpPr>
          <p:cNvPr id="23" name="그룹 16"/>
          <p:cNvGrpSpPr/>
          <p:nvPr/>
        </p:nvGrpSpPr>
        <p:grpSpPr>
          <a:xfrm>
            <a:off x="1619672" y="1331476"/>
            <a:ext cx="6799895" cy="369332"/>
            <a:chOff x="1403648" y="1121713"/>
            <a:chExt cx="6799895" cy="369332"/>
          </a:xfrm>
        </p:grpSpPr>
        <p:grpSp>
          <p:nvGrpSpPr>
            <p:cNvPr id="24" name="그룹 14"/>
            <p:cNvGrpSpPr/>
            <p:nvPr/>
          </p:nvGrpSpPr>
          <p:grpSpPr>
            <a:xfrm>
              <a:off x="1403648" y="1121713"/>
              <a:ext cx="3460399" cy="369332"/>
              <a:chOff x="1403648" y="1121713"/>
              <a:chExt cx="3460399" cy="369332"/>
            </a:xfrm>
          </p:grpSpPr>
          <p:sp>
            <p:nvSpPr>
              <p:cNvPr id="28" name="TextBox 27"/>
              <p:cNvSpPr txBox="1"/>
              <p:nvPr/>
            </p:nvSpPr>
            <p:spPr>
              <a:xfrm>
                <a:off x="1708458" y="1121713"/>
                <a:ext cx="3155589"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HMC-MC Bandwidth (640GB/s)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 name="직사각형 6"/>
              <p:cNvSpPr/>
              <p:nvPr/>
            </p:nvSpPr>
            <p:spPr>
              <a:xfrm>
                <a:off x="1403648" y="1218344"/>
                <a:ext cx="288032" cy="209626"/>
              </a:xfrm>
              <a:prstGeom prst="rect">
                <a:avLst/>
              </a:prstGeom>
              <a:solidFill>
                <a:srgbClr val="5DA5DA"/>
              </a:solidFill>
              <a:ln w="12700" cap="flat" cmpd="sng" algn="ctr">
                <a:solidFill>
                  <a:srgbClr val="5DA5DA">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nvGrpSpPr>
            <p:cNvPr id="25" name="그룹 13"/>
            <p:cNvGrpSpPr/>
            <p:nvPr/>
          </p:nvGrpSpPr>
          <p:grpSpPr>
            <a:xfrm>
              <a:off x="5004048" y="1121713"/>
              <a:ext cx="3199495" cy="369332"/>
              <a:chOff x="1403648" y="1501413"/>
              <a:chExt cx="3199495" cy="369332"/>
            </a:xfrm>
          </p:grpSpPr>
          <p:sp>
            <p:nvSpPr>
              <p:cNvPr id="26" name="TextBox 25"/>
              <p:cNvSpPr txBox="1"/>
              <p:nvPr/>
            </p:nvSpPr>
            <p:spPr>
              <a:xfrm>
                <a:off x="1708458" y="1501413"/>
                <a:ext cx="2894685"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Tesseract Bandwidth (8TB/s)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7" name="직사각형 15"/>
              <p:cNvSpPr/>
              <p:nvPr/>
            </p:nvSpPr>
            <p:spPr>
              <a:xfrm>
                <a:off x="1403648" y="1595849"/>
                <a:ext cx="288032" cy="209626"/>
              </a:xfrm>
              <a:prstGeom prst="rect">
                <a:avLst/>
              </a:prstGeom>
              <a:solidFill>
                <a:srgbClr val="60BD68"/>
              </a:solidFill>
              <a:ln w="12700" cap="flat" cmpd="sng" algn="ctr">
                <a:solidFill>
                  <a:srgbClr val="60BD68">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grpSp>
        <p:nvGrpSpPr>
          <p:cNvPr id="30" name="그룹 28"/>
          <p:cNvGrpSpPr/>
          <p:nvPr/>
        </p:nvGrpSpPr>
        <p:grpSpPr>
          <a:xfrm>
            <a:off x="1736523" y="4297918"/>
            <a:ext cx="1795242" cy="621215"/>
            <a:chOff x="1736523" y="4297918"/>
            <a:chExt cx="1795242" cy="621215"/>
          </a:xfrm>
        </p:grpSpPr>
        <p:cxnSp>
          <p:nvCxnSpPr>
            <p:cNvPr id="31" name="직선 화살표 연결선 4"/>
            <p:cNvCxnSpPr/>
            <p:nvPr/>
          </p:nvCxnSpPr>
          <p:spPr>
            <a:xfrm>
              <a:off x="2230039" y="4309533"/>
              <a:ext cx="0" cy="609600"/>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cxnSp>
          <p:nvCxnSpPr>
            <p:cNvPr id="32" name="직선 연결선 11"/>
            <p:cNvCxnSpPr/>
            <p:nvPr/>
          </p:nvCxnSpPr>
          <p:spPr>
            <a:xfrm flipH="1">
              <a:off x="1736523" y="4297918"/>
              <a:ext cx="1795242"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sp>
          <p:nvSpPr>
            <p:cNvPr id="33" name="TextBox 32"/>
            <p:cNvSpPr txBox="1"/>
            <p:nvPr/>
          </p:nvSpPr>
          <p:spPr>
            <a:xfrm>
              <a:off x="2247362" y="4429667"/>
              <a:ext cx="1202573" cy="369332"/>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Bandwidth</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34" name="그룹 27"/>
          <p:cNvGrpSpPr/>
          <p:nvPr/>
        </p:nvGrpSpPr>
        <p:grpSpPr>
          <a:xfrm>
            <a:off x="2236572" y="2180697"/>
            <a:ext cx="4900828" cy="2086503"/>
            <a:chOff x="2236572" y="2180697"/>
            <a:chExt cx="4900828" cy="2086503"/>
          </a:xfrm>
        </p:grpSpPr>
        <p:cxnSp>
          <p:nvCxnSpPr>
            <p:cNvPr id="35" name="직선 연결선 20"/>
            <p:cNvCxnSpPr/>
            <p:nvPr/>
          </p:nvCxnSpPr>
          <p:spPr>
            <a:xfrm flipH="1">
              <a:off x="3530600" y="2180697"/>
              <a:ext cx="3606800"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cxnSp>
          <p:nvCxnSpPr>
            <p:cNvPr id="36" name="직선 화살표 연결선 21"/>
            <p:cNvCxnSpPr/>
            <p:nvPr/>
          </p:nvCxnSpPr>
          <p:spPr>
            <a:xfrm>
              <a:off x="4389778" y="2226733"/>
              <a:ext cx="0" cy="2040467"/>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sp>
          <p:nvSpPr>
            <p:cNvPr id="37" name="TextBox 36"/>
            <p:cNvSpPr txBox="1"/>
            <p:nvPr/>
          </p:nvSpPr>
          <p:spPr>
            <a:xfrm>
              <a:off x="2236572" y="3062300"/>
              <a:ext cx="2111027" cy="369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Programming Model</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sp>
        <p:nvSpPr>
          <p:cNvPr id="38" name="TextBox 37"/>
          <p:cNvSpPr txBox="1"/>
          <p:nvPr/>
        </p:nvSpPr>
        <p:spPr>
          <a:xfrm>
            <a:off x="6829648" y="5877272"/>
            <a:ext cx="171508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(No Prefetching)</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3776141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More on Data Movement in Google Consumer Workloads</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alt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37115318"/>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2948040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1" name="Picture 10">
            <a:extLst>
              <a:ext uri="{FF2B5EF4-FFF2-40B4-BE49-F238E27FC236}">
                <a16:creationId xmlns:a16="http://schemas.microsoft.com/office/drawing/2014/main" id="{95738F85-A054-C64D-9904-5FCE9D834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
        <p:nvSpPr>
          <p:cNvPr id="12" name="TextBox 11">
            <a:extLst>
              <a:ext uri="{FF2B5EF4-FFF2-40B4-BE49-F238E27FC236}">
                <a16:creationId xmlns:a16="http://schemas.microsoft.com/office/drawing/2014/main" id="{EAB36B8A-2197-054D-9277-395B050510D8}"/>
              </a:ext>
            </a:extLst>
          </p:cNvPr>
          <p:cNvSpPr txBox="1"/>
          <p:nvPr/>
        </p:nvSpPr>
        <p:spPr>
          <a:xfrm>
            <a:off x="1798285" y="6669360"/>
            <a:ext cx="651813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User:Factoryjoe</a:t>
            </a:r>
            <a:r>
              <a:rPr kumimoji="0" lang="en-US" sz="800" b="0" i="0" u="none" strike="noStrike" kern="1200" cap="none" spc="0" normalizeH="0" baseline="0" noProof="0" dirty="0">
                <a:ln>
                  <a:noFill/>
                </a:ln>
                <a:solidFill>
                  <a:srgbClr val="000000"/>
                </a:solidFill>
                <a:effectLst/>
                <a:uLnTx/>
                <a:uFillTx/>
                <a:latin typeface="Tahoma"/>
                <a:ea typeface="+mn-ea"/>
                <a:cs typeface="+mn-cs"/>
              </a:rPr>
              <a:t> - </a:t>
            </a:r>
            <a:r>
              <a:rPr kumimoji="0" lang="en-US" sz="800" b="0" i="0" u="none" strike="noStrike" kern="1200" cap="none" spc="0" normalizeH="0" baseline="0" noProof="0" dirty="0" err="1">
                <a:ln>
                  <a:noFill/>
                </a:ln>
                <a:solidFill>
                  <a:srgbClr val="000000"/>
                </a:solidFill>
                <a:effectLst/>
                <a:uLnTx/>
                <a:uFillTx/>
                <a:latin typeface="Tahoma"/>
                <a:ea typeface="+mn-ea"/>
                <a:cs typeface="+mn-cs"/>
              </a:rPr>
              <a:t>Mazlow's</a:t>
            </a:r>
            <a:r>
              <a:rPr kumimoji="0" lang="en-US" sz="800" b="0" i="0" u="none" strike="noStrike" kern="1200" cap="none" spc="0" normalizeH="0" baseline="0" noProof="0" dirty="0">
                <a:ln>
                  <a:noFill/>
                </a:ln>
                <a:solidFill>
                  <a:srgbClr val="000000"/>
                </a:solidFill>
                <a:effectLst/>
                <a:uLnTx/>
                <a:uFillTx/>
                <a:latin typeface="Tahoma"/>
                <a:ea typeface="+mn-ea"/>
                <a:cs typeface="+mn-cs"/>
              </a:rPr>
              <a:t> Hierarchy of </a:t>
            </a:r>
            <a:r>
              <a:rPr kumimoji="0" lang="en-US" sz="800" b="0" i="0" u="none" strike="noStrike" kern="1200" cap="none" spc="0" normalizeH="0" baseline="0" noProof="0" dirty="0" err="1">
                <a:ln>
                  <a:noFill/>
                </a:ln>
                <a:solidFill>
                  <a:srgbClr val="000000"/>
                </a:solidFill>
                <a:effectLst/>
                <a:uLnTx/>
                <a:uFillTx/>
                <a:latin typeface="Tahoma"/>
                <a:ea typeface="+mn-ea"/>
                <a:cs typeface="+mn-cs"/>
              </a:rPr>
              <a:t>Needs.svg</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3.0,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=7964065</a:t>
            </a:r>
          </a:p>
        </p:txBody>
      </p:sp>
    </p:spTree>
    <p:extLst>
      <p:ext uri="{BB962C8B-B14F-4D97-AF65-F5344CB8AC3E}">
        <p14:creationId xmlns:p14="http://schemas.microsoft.com/office/powerpoint/2010/main" val="3301292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387370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13209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26349"/>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a:t>
            </a:r>
            <a:br>
              <a:rPr kumimoji="0" lang="en-US" sz="3000" b="1" i="0" u="none" strike="noStrike" kern="1200" cap="none" spc="0" normalizeH="0" baseline="0" noProof="0" dirty="0">
                <a:ln>
                  <a:noFill/>
                </a:ln>
                <a:solidFill>
                  <a:prstClr val="black"/>
                </a:solidFill>
                <a:effectLst/>
                <a:uLnTx/>
                <a:uFillTx/>
                <a:latin typeface="Gill Sans MT"/>
                <a:ea typeface="+mn-ea"/>
                <a:cs typeface="+mn-cs"/>
              </a:rPr>
            </a:br>
            <a:r>
              <a:rPr kumimoji="0" lang="en-US" sz="3000" b="1" i="0" u="none" strike="noStrike" kern="1200" cap="none" spc="0" normalizeH="0" baseline="0" noProof="0" dirty="0">
                <a:ln>
                  <a:noFill/>
                </a:ln>
                <a:solidFill>
                  <a:prstClr val="black"/>
                </a:solidFill>
                <a:effectLst/>
                <a:uLnTx/>
                <a:uFillTx/>
                <a:latin typeface="Gill Sans MT"/>
                <a:ea typeface="+mn-ea"/>
                <a:cs typeface="+mn-cs"/>
              </a:rPr>
              <a:t>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chemeClr val="accent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L1</a:t>
                  </a:r>
                  <a:endParaRPr kumimoji="0" lang="en-US" sz="105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CPU</a:t>
                </a:r>
                <a:endParaRPr kumimoji="0" lang="en-US" sz="12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Compute Unit </a:t>
            </a:r>
          </a:p>
        </p:txBody>
      </p:sp>
    </p:spTree>
    <p:extLst>
      <p:ext uri="{BB962C8B-B14F-4D97-AF65-F5344CB8AC3E}">
        <p14:creationId xmlns:p14="http://schemas.microsoft.com/office/powerpoint/2010/main" val="277523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implement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3053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by 55.4%</a:t>
            </a:r>
            <a:br>
              <a:rPr kumimoji="0" lang="en-US" sz="2800" b="1" i="0" u="none" strike="noStrike" kern="1200" cap="none" spc="0" normalizeH="0" baseline="0" noProof="0" dirty="0">
                <a:ln>
                  <a:noFill/>
                </a:ln>
                <a:solidFill>
                  <a:srgbClr val="FFFFFF"/>
                </a:solidFill>
                <a:effectLst/>
                <a:uLnTx/>
                <a:uFillTx/>
                <a:latin typeface="Gill Sans MT"/>
                <a:ea typeface="+mn-ea"/>
                <a:cs typeface="+mn-cs"/>
              </a:rPr>
            </a:br>
            <a:r>
              <a:rPr kumimoji="0" lang="en-US" sz="2800" b="1" i="0" u="none" strike="noStrike" kern="1200" cap="none" spc="0" normalizeH="0" baseline="0" noProof="0" dirty="0">
                <a:ln>
                  <a:noFill/>
                </a:ln>
                <a:solidFill>
                  <a:srgbClr val="FFFFFF"/>
                </a:solidFill>
                <a:effectLst/>
                <a:uLnTx/>
                <a:uFillTx/>
                <a:latin typeface="Gill Sans MT"/>
                <a:ea typeface="+mn-ea"/>
                <a:cs typeface="+mn-cs"/>
              </a:rPr>
              <a:t>and improves performance by 54.2% on average</a:t>
            </a:r>
          </a:p>
        </p:txBody>
      </p:sp>
    </p:spTree>
    <p:extLst>
      <p:ext uri="{BB962C8B-B14F-4D97-AF65-F5344CB8AC3E}">
        <p14:creationId xmlns:p14="http://schemas.microsoft.com/office/powerpoint/2010/main" val="41086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TextBox 7"/>
          <p:cNvSpPr txBox="1"/>
          <p:nvPr/>
        </p:nvSpPr>
        <p:spPr>
          <a:xfrm>
            <a:off x="152400" y="144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1</a:t>
            </a:r>
          </a:p>
        </p:txBody>
      </p:sp>
      <p:sp>
        <p:nvSpPr>
          <p:cNvPr id="10" name="TextBox 9"/>
          <p:cNvSpPr txBox="1"/>
          <p:nvPr/>
        </p:nvSpPr>
        <p:spPr>
          <a:xfrm>
            <a:off x="152400" y="28956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2</a:t>
            </a:r>
          </a:p>
        </p:txBody>
      </p:sp>
      <p:sp>
        <p:nvSpPr>
          <p:cNvPr id="5" name="TextBox 4"/>
          <p:cNvSpPr txBox="1"/>
          <p:nvPr/>
        </p:nvSpPr>
        <p:spPr>
          <a:xfrm>
            <a:off x="990599" y="1477090"/>
            <a:ext cx="80010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Understand the</a:t>
            </a:r>
            <a:r>
              <a:rPr kumimoji="0" lang="en-US" sz="2800" b="1" i="0" u="none" strike="noStrike" kern="1200" cap="none" spc="0" normalizeH="0" baseline="0" noProof="0" dirty="0">
                <a:ln>
                  <a:noFill/>
                </a:ln>
                <a:solidFill>
                  <a:prstClr val="black">
                    <a:lumMod val="65000"/>
                    <a:lumOff val="35000"/>
                  </a:prstClr>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related bottlenecks in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modern consumer workloads</a:t>
            </a:r>
            <a:endParaRPr kumimoji="0" lang="en-US" sz="32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1" name="Rectangle 10"/>
          <p:cNvSpPr/>
          <p:nvPr/>
        </p:nvSpPr>
        <p:spPr>
          <a:xfrm>
            <a:off x="990600" y="2932459"/>
            <a:ext cx="800100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Analyze opportunities to </a:t>
            </a:r>
            <a:r>
              <a:rPr kumimoji="0" lang="en-US" sz="2800" b="1" i="0" u="none" strike="noStrike" kern="1200" cap="none" spc="-100" normalizeH="0" baseline="0" noProof="0" dirty="0">
                <a:ln>
                  <a:noFill/>
                </a:ln>
                <a:solidFill>
                  <a:srgbClr val="0000FF"/>
                </a:solidFill>
                <a:effectLst/>
                <a:uLnTx/>
                <a:uFillTx/>
                <a:latin typeface="Gill Sans MT"/>
                <a:ea typeface="+mn-ea"/>
                <a:cs typeface="Adobe Garamond Pro"/>
              </a:rPr>
              <a:t>mitigate</a:t>
            </a: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 </a:t>
            </a:r>
            <a:r>
              <a:rPr kumimoji="0" lang="en-US" sz="2800" b="1" i="0" u="none" strike="noStrike" kern="1200" cap="none" spc="-10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by using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processing-in-memory (PIM)</a:t>
            </a:r>
            <a:b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br>
            <a:endParaRPr kumimoji="0" lang="en-US" sz="2000" b="0"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4" name="Rectangle 13"/>
          <p:cNvSpPr/>
          <p:nvPr/>
        </p:nvSpPr>
        <p:spPr>
          <a:xfrm>
            <a:off x="990599" y="4482405"/>
            <a:ext cx="8001001" cy="1384995"/>
          </a:xfrm>
          <a:prstGeom prst="rect">
            <a:avLst/>
          </a:prstGeom>
        </p:spPr>
        <p:txBody>
          <a:bodyPr wrap="square">
            <a:spAutoFit/>
          </a:bodyPr>
          <a:lstStyle/>
          <a:p>
            <a:pPr marL="0" marR="0" lvl="2" indent="0" algn="ctr"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Design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PIM logic</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that can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maximize energy efficiency</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 given</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the limited area and energy budget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in consumer devices</a:t>
            </a:r>
            <a:endParaRPr kumimoji="0" lang="en-US" sz="2800" b="1" i="0" u="none" strike="noStrike" kern="1200" cap="none" spc="0" normalizeH="0" baseline="0" noProof="0" dirty="0">
              <a:ln>
                <a:noFill/>
              </a:ln>
              <a:solidFill>
                <a:srgbClr val="C00000"/>
              </a:solidFill>
              <a:effectLst/>
              <a:uLnTx/>
              <a:uFillTx/>
              <a:latin typeface="Gill Sans MT"/>
              <a:ea typeface="+mn-ea"/>
              <a:cs typeface="Adobe Garamond Pro"/>
            </a:endParaRPr>
          </a:p>
        </p:txBody>
      </p:sp>
      <p:sp>
        <p:nvSpPr>
          <p:cNvPr id="15" name="TextBox 14"/>
          <p:cNvSpPr txBox="1"/>
          <p:nvPr/>
        </p:nvSpPr>
        <p:spPr>
          <a:xfrm>
            <a:off x="152400" y="4489608"/>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3</a:t>
            </a:r>
          </a:p>
        </p:txBody>
      </p:sp>
    </p:spTree>
    <p:extLst>
      <p:ext uri="{BB962C8B-B14F-4D97-AF65-F5344CB8AC3E}">
        <p14:creationId xmlns:p14="http://schemas.microsoft.com/office/powerpoint/2010/main" val="63101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 grpId="0"/>
      <p:bldP spid="11" grpId="0"/>
      <p:bldP spid="14" grpId="0"/>
      <p:bldP spid="15"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sz="3600" dirty="0">
                <a:solidFill>
                  <a:schemeClr val="tx2"/>
                </a:solidFill>
                <a:cs typeface="Adobe Garamond Pro"/>
              </a:rPr>
              <a:t>Background</a:t>
            </a:r>
            <a:endParaRPr lang="en-US" sz="3600" dirty="0">
              <a:solidFill>
                <a:schemeClr val="bg1">
                  <a:lumMod val="65000"/>
                </a:schemeClr>
              </a:solidFill>
              <a:cs typeface="Adobe Garamond Pro"/>
            </a:endParaRPr>
          </a:p>
          <a:p>
            <a:pPr marL="342900" lvl="1" indent="-342900">
              <a:buFont typeface="Arial" pitchFamily="34" charset="0"/>
              <a:buChar char="•"/>
            </a:pPr>
            <a:r>
              <a:rPr lang="en-US" dirty="0">
                <a:solidFill>
                  <a:schemeClr val="bg1">
                    <a:lumMod val="65000"/>
                  </a:schemeClr>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p>
          <a:p>
            <a:pPr marL="342900" lvl="1" indent="-342900">
              <a:buFont typeface="Arial" pitchFamily="34" charset="0"/>
              <a:buChar char="•"/>
            </a:pPr>
            <a:r>
              <a:rPr lang="en-US" dirty="0">
                <a:solidFill>
                  <a:schemeClr val="bg1">
                    <a:lumMod val="65000"/>
                  </a:schemeClr>
                </a:solidFill>
                <a:cs typeface="Adobe Garamond Pro"/>
              </a:rPr>
              <a:t>Evaluation</a:t>
            </a:r>
          </a:p>
          <a:p>
            <a:pPr marL="342900" lvl="1" indent="-342900">
              <a:buFont typeface="Arial" pitchFamily="34" charset="0"/>
              <a:buChar char="•"/>
            </a:pPr>
            <a:r>
              <a:rPr lang="en-US" dirty="0">
                <a:solidFill>
                  <a:schemeClr val="bg1">
                    <a:lumMod val="6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409587677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2438400" y="4267200"/>
            <a:ext cx="5111462" cy="2457974"/>
          </a:xfrm>
          <a:prstGeom prst="rect">
            <a:avLst/>
          </a:prstGeom>
        </p:spPr>
      </p:pic>
      <p:sp>
        <p:nvSpPr>
          <p:cNvPr id="2" name="Title 1"/>
          <p:cNvSpPr>
            <a:spLocks noGrp="1"/>
          </p:cNvSpPr>
          <p:nvPr>
            <p:ph type="title"/>
          </p:nvPr>
        </p:nvSpPr>
        <p:spPr>
          <a:xfrm>
            <a:off x="-304800" y="0"/>
            <a:ext cx="9753600" cy="914400"/>
          </a:xfrm>
        </p:spPr>
        <p:txBody>
          <a:bodyPr/>
          <a:lstStyle/>
          <a:p>
            <a:r>
              <a:rPr lang="en-US" sz="3300" dirty="0"/>
              <a:t>Potential Solution to Address Data Movement </a:t>
            </a:r>
          </a:p>
        </p:txBody>
      </p:sp>
      <p:sp>
        <p:nvSpPr>
          <p:cNvPr id="3" name="Content Placeholder 2"/>
          <p:cNvSpPr>
            <a:spLocks noGrp="1"/>
          </p:cNvSpPr>
          <p:nvPr>
            <p:ph idx="1"/>
          </p:nvPr>
        </p:nvSpPr>
        <p:spPr>
          <a:xfrm>
            <a:off x="152400" y="838200"/>
            <a:ext cx="9067800" cy="5410200"/>
          </a:xfrm>
        </p:spPr>
        <p:txBody>
          <a:bodyPr>
            <a:normAutofit/>
          </a:bodyPr>
          <a:lstStyle/>
          <a:p>
            <a:r>
              <a:rPr lang="en-US" sz="2800" dirty="0">
                <a:solidFill>
                  <a:schemeClr val="tx2"/>
                </a:solidFill>
              </a:rPr>
              <a:t>Processing-in-Memory (PIM) </a:t>
            </a:r>
          </a:p>
          <a:p>
            <a:pPr lvl="1"/>
            <a:r>
              <a:rPr lang="en-US" sz="2400" dirty="0"/>
              <a:t>A potential solution to </a:t>
            </a:r>
            <a:r>
              <a:rPr lang="en-US" sz="2400" dirty="0">
                <a:solidFill>
                  <a:srgbClr val="0000FF"/>
                </a:solidFill>
              </a:rPr>
              <a:t>reduce data movement</a:t>
            </a:r>
          </a:p>
          <a:p>
            <a:pPr lvl="1"/>
            <a:r>
              <a:rPr lang="en-US" sz="2400" dirty="0">
                <a:solidFill>
                  <a:srgbClr val="0000FF"/>
                </a:solidFill>
              </a:rPr>
              <a:t>Idea:</a:t>
            </a:r>
            <a:r>
              <a:rPr lang="en-US" sz="2400" dirty="0"/>
              <a:t> move computation close to data</a:t>
            </a:r>
          </a:p>
          <a:p>
            <a:pPr lvl="1"/>
            <a:endParaRPr lang="en-US" sz="2200" dirty="0"/>
          </a:p>
          <a:p>
            <a:pPr marL="457200" lvl="1" indent="0">
              <a:buNone/>
            </a:pPr>
            <a:endParaRPr lang="en-US" sz="2000" dirty="0"/>
          </a:p>
          <a:p>
            <a:endParaRPr lang="en-US" sz="2600" dirty="0">
              <a:solidFill>
                <a:schemeClr val="tx2"/>
              </a:solidFill>
            </a:endParaRPr>
          </a:p>
          <a:p>
            <a:pPr marL="0" indent="0">
              <a:buNone/>
            </a:pPr>
            <a:endParaRPr lang="en-US" sz="2600" dirty="0">
              <a:solidFill>
                <a:schemeClr val="tx2"/>
              </a:solidFill>
            </a:endParaRPr>
          </a:p>
          <a:p>
            <a:r>
              <a:rPr lang="en-US" sz="2800" dirty="0">
                <a:solidFill>
                  <a:schemeClr val="tx2"/>
                </a:solidFill>
              </a:rPr>
              <a:t>Enabled by recent advances in 3D-stacked memory</a:t>
            </a:r>
          </a:p>
        </p:txBody>
      </p:sp>
      <p:pic>
        <p:nvPicPr>
          <p:cNvPr id="26" name="Picture 25"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8</a:t>
            </a:r>
          </a:p>
        </p:txBody>
      </p:sp>
      <p:sp>
        <p:nvSpPr>
          <p:cNvPr id="29" name="Rectangle 28"/>
          <p:cNvSpPr/>
          <p:nvPr/>
        </p:nvSpPr>
        <p:spPr>
          <a:xfrm>
            <a:off x="1600200" y="2286000"/>
            <a:ext cx="4572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Reduces data movement</a:t>
            </a:r>
          </a:p>
        </p:txBody>
      </p:sp>
      <p:sp>
        <p:nvSpPr>
          <p:cNvPr id="33" name="TextBox 32"/>
          <p:cNvSpPr txBox="1"/>
          <p:nvPr/>
        </p:nvSpPr>
        <p:spPr>
          <a:xfrm>
            <a:off x="1524000" y="2743200"/>
            <a:ext cx="553528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Gill Sans MT"/>
                <a:ea typeface="+mn-ea"/>
                <a:cs typeface="+mn-cs"/>
              </a:rPr>
              <a:t>Exploits large in-memory bandwidth</a:t>
            </a:r>
          </a:p>
        </p:txBody>
      </p:sp>
      <p:sp>
        <p:nvSpPr>
          <p:cNvPr id="36" name="TextBox 35"/>
          <p:cNvSpPr txBox="1"/>
          <p:nvPr/>
        </p:nvSpPr>
        <p:spPr>
          <a:xfrm>
            <a:off x="1524001" y="3200400"/>
            <a:ext cx="6400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Exploits shorter access latency to memory</a:t>
            </a:r>
          </a:p>
        </p:txBody>
      </p:sp>
      <p:pic>
        <p:nvPicPr>
          <p:cNvPr id="37" name="Picture 36"/>
          <p:cNvPicPr>
            <a:picLocks noChangeAspect="1"/>
          </p:cNvPicPr>
          <p:nvPr/>
        </p:nvPicPr>
        <p:blipFill>
          <a:blip r:embed="rId5"/>
          <a:stretch>
            <a:fillRect/>
          </a:stretch>
        </p:blipFill>
        <p:spPr>
          <a:xfrm>
            <a:off x="1143000" y="2286000"/>
            <a:ext cx="457200" cy="533400"/>
          </a:xfrm>
          <a:prstGeom prst="rect">
            <a:avLst/>
          </a:prstGeom>
        </p:spPr>
      </p:pic>
      <p:pic>
        <p:nvPicPr>
          <p:cNvPr id="38" name="Picture 37"/>
          <p:cNvPicPr>
            <a:picLocks noChangeAspect="1"/>
          </p:cNvPicPr>
          <p:nvPr/>
        </p:nvPicPr>
        <p:blipFill>
          <a:blip r:embed="rId5"/>
          <a:stretch>
            <a:fillRect/>
          </a:stretch>
        </p:blipFill>
        <p:spPr>
          <a:xfrm>
            <a:off x="1143000" y="2743200"/>
            <a:ext cx="457200" cy="533400"/>
          </a:xfrm>
          <a:prstGeom prst="rect">
            <a:avLst/>
          </a:prstGeom>
        </p:spPr>
      </p:pic>
      <p:pic>
        <p:nvPicPr>
          <p:cNvPr id="39" name="Picture 38"/>
          <p:cNvPicPr>
            <a:picLocks noChangeAspect="1"/>
          </p:cNvPicPr>
          <p:nvPr/>
        </p:nvPicPr>
        <p:blipFill>
          <a:blip r:embed="rId5"/>
          <a:stretch>
            <a:fillRect/>
          </a:stretch>
        </p:blipFill>
        <p:spPr>
          <a:xfrm>
            <a:off x="1143000" y="3200400"/>
            <a:ext cx="457200" cy="533400"/>
          </a:xfrm>
          <a:prstGeom prst="rect">
            <a:avLst/>
          </a:prstGeom>
        </p:spPr>
      </p:pic>
    </p:spTree>
    <p:extLst>
      <p:ext uri="{BB962C8B-B14F-4D97-AF65-F5344CB8AC3E}">
        <p14:creationId xmlns:p14="http://schemas.microsoft.com/office/powerpoint/2010/main" val="116878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P spid="36"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dirty="0">
                <a:solidFill>
                  <a:srgbClr val="A6A6A6"/>
                </a:solidFill>
                <a:cs typeface="Adobe Garamond Pro"/>
              </a:rPr>
              <a:t>Background</a:t>
            </a:r>
          </a:p>
          <a:p>
            <a:pPr marL="342900" lvl="1" indent="-342900">
              <a:buFont typeface="Arial" pitchFamily="34" charset="0"/>
              <a:buChar char="•"/>
            </a:pPr>
            <a:r>
              <a:rPr lang="en-US" sz="3600" dirty="0">
                <a:solidFill>
                  <a:schemeClr val="tx2"/>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p>
          <a:p>
            <a:pPr marL="342900" lvl="1" indent="-342900">
              <a:buFont typeface="Arial" pitchFamily="34" charset="0"/>
              <a:buChar char="•"/>
            </a:pPr>
            <a:r>
              <a:rPr lang="en-US" dirty="0">
                <a:solidFill>
                  <a:schemeClr val="bg1">
                    <a:lumMod val="65000"/>
                  </a:schemeClr>
                </a:solidFill>
                <a:cs typeface="Adobe Garamond Pro"/>
              </a:rPr>
              <a:t>Evaluation</a:t>
            </a:r>
          </a:p>
          <a:p>
            <a:pPr marL="342900" lvl="1" indent="-342900">
              <a:buFont typeface="Arial" pitchFamily="34" charset="0"/>
              <a:buChar char="•"/>
            </a:pPr>
            <a:r>
              <a:rPr lang="en-US" dirty="0">
                <a:solidFill>
                  <a:schemeClr val="bg1">
                    <a:lumMod val="6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2"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27879133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Workload Analysis Methodology</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sz="2800" dirty="0">
                <a:solidFill>
                  <a:schemeClr val="tx2"/>
                </a:solidFill>
                <a:cs typeface="Adobe Garamond Pro"/>
              </a:rPr>
              <a:t>Workload Characterization</a:t>
            </a:r>
          </a:p>
          <a:p>
            <a:pPr lvl="1"/>
            <a:r>
              <a:rPr lang="en-US" sz="2400" dirty="0">
                <a:cs typeface="Adobe Garamond Pro"/>
              </a:rPr>
              <a:t>Chromebook with an</a:t>
            </a:r>
            <a:br>
              <a:rPr lang="en-US" sz="2400" dirty="0">
                <a:cs typeface="Adobe Garamond Pro"/>
              </a:rPr>
            </a:br>
            <a:r>
              <a:rPr lang="en-US" sz="2400" dirty="0">
                <a:cs typeface="Adobe Garamond Pro"/>
              </a:rPr>
              <a:t>Intel Celeron </a:t>
            </a:r>
            <a:r>
              <a:rPr lang="en-US" sz="2400" dirty="0" err="1">
                <a:cs typeface="Adobe Garamond Pro"/>
              </a:rPr>
              <a:t>SoC</a:t>
            </a:r>
            <a:r>
              <a:rPr lang="en-US" sz="2400" dirty="0">
                <a:cs typeface="Adobe Garamond Pro"/>
              </a:rPr>
              <a:t> and 2GB of DRAM</a:t>
            </a:r>
          </a:p>
          <a:p>
            <a:pPr lvl="1"/>
            <a:r>
              <a:rPr lang="en-US" sz="2400" dirty="0">
                <a:cs typeface="Adobe Garamond Pro"/>
              </a:rPr>
              <a:t>Extensively use performance counters within </a:t>
            </a:r>
            <a:r>
              <a:rPr lang="en-US" sz="2400" dirty="0" err="1">
                <a:cs typeface="Adobe Garamond Pro"/>
              </a:rPr>
              <a:t>SoC</a:t>
            </a:r>
            <a:br>
              <a:rPr lang="en-US" sz="2400" dirty="0">
                <a:cs typeface="Adobe Garamond Pro"/>
              </a:rPr>
            </a:br>
            <a:endParaRPr lang="en-US" sz="2200" dirty="0">
              <a:cs typeface="Adobe Garamond Pro"/>
            </a:endParaRPr>
          </a:p>
          <a:p>
            <a:r>
              <a:rPr lang="en-US" sz="2800" dirty="0">
                <a:solidFill>
                  <a:schemeClr val="tx2"/>
                </a:solidFill>
                <a:cs typeface="Adobe Garamond Pro"/>
              </a:rPr>
              <a:t>Energy Model</a:t>
            </a:r>
          </a:p>
          <a:p>
            <a:pPr lvl="1"/>
            <a:r>
              <a:rPr lang="en-US" sz="2400" dirty="0">
                <a:cs typeface="Adobe Garamond Pro"/>
              </a:rPr>
              <a:t>Sum of the energy consumption within the </a:t>
            </a:r>
            <a:r>
              <a:rPr lang="en-US" sz="2400" dirty="0">
                <a:solidFill>
                  <a:srgbClr val="0000FF"/>
                </a:solidFill>
                <a:cs typeface="Adobe Garamond Pro"/>
              </a:rPr>
              <a:t>CPU</a:t>
            </a:r>
            <a:r>
              <a:rPr lang="en-US" sz="2400" dirty="0">
                <a:cs typeface="Adobe Garamond Pro"/>
              </a:rPr>
              <a:t>, </a:t>
            </a:r>
            <a:br>
              <a:rPr lang="en-US" sz="2400" dirty="0">
                <a:cs typeface="Adobe Garamond Pro"/>
              </a:rPr>
            </a:br>
            <a:r>
              <a:rPr lang="en-US" sz="2400" dirty="0">
                <a:solidFill>
                  <a:srgbClr val="0000FF"/>
                </a:solidFill>
                <a:cs typeface="Adobe Garamond Pro"/>
              </a:rPr>
              <a:t>all caches</a:t>
            </a:r>
            <a:r>
              <a:rPr lang="en-US" sz="2400" dirty="0">
                <a:cs typeface="Adobe Garamond Pro"/>
              </a:rPr>
              <a:t>, </a:t>
            </a:r>
            <a:r>
              <a:rPr lang="en-US" sz="2400" dirty="0">
                <a:solidFill>
                  <a:srgbClr val="0000FF"/>
                </a:solidFill>
                <a:cs typeface="Adobe Garamond Pro"/>
              </a:rPr>
              <a:t>off-chip interconnects</a:t>
            </a:r>
            <a:r>
              <a:rPr lang="en-US" sz="2400" dirty="0">
                <a:cs typeface="Adobe Garamond Pro"/>
              </a:rPr>
              <a:t>, and </a:t>
            </a:r>
            <a:r>
              <a:rPr lang="en-US" sz="2400" dirty="0">
                <a:solidFill>
                  <a:srgbClr val="0000FF"/>
                </a:solidFill>
                <a:cs typeface="Adobe Garamond Pro"/>
              </a:rPr>
              <a:t>DRAM</a:t>
            </a:r>
          </a:p>
          <a:p>
            <a:pPr marL="457200" lvl="1" indent="0">
              <a:buNone/>
            </a:pPr>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6" name="Group 5"/>
          <p:cNvGrpSpPr/>
          <p:nvPr/>
        </p:nvGrpSpPr>
        <p:grpSpPr>
          <a:xfrm>
            <a:off x="1371600" y="4876800"/>
            <a:ext cx="6526566" cy="1767840"/>
            <a:chOff x="1094015" y="1981200"/>
            <a:chExt cx="6547757" cy="2209800"/>
          </a:xfrm>
        </p:grpSpPr>
        <p:grpSp>
          <p:nvGrpSpPr>
            <p:cNvPr id="8" name="Group 7"/>
            <p:cNvGrpSpPr/>
            <p:nvPr/>
          </p:nvGrpSpPr>
          <p:grpSpPr>
            <a:xfrm>
              <a:off x="1094015" y="1981200"/>
              <a:ext cx="6547757" cy="2209800"/>
              <a:chOff x="1094015" y="1981200"/>
              <a:chExt cx="6547757" cy="2209800"/>
            </a:xfrm>
          </p:grpSpPr>
          <p:sp>
            <p:nvSpPr>
              <p:cNvPr id="11" name="Rounded Rectangle 10"/>
              <p:cNvSpPr/>
              <p:nvPr/>
            </p:nvSpPr>
            <p:spPr>
              <a:xfrm>
                <a:off x="6727372" y="1981200"/>
                <a:ext cx="914400" cy="2209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2" name="Left-Right Arrow 11"/>
              <p:cNvSpPr/>
              <p:nvPr/>
            </p:nvSpPr>
            <p:spPr>
              <a:xfrm rot="10800000">
                <a:off x="5421087" y="3035299"/>
                <a:ext cx="1224643" cy="266700"/>
              </a:xfrm>
              <a:prstGeom prst="leftRightArrow">
                <a:avLst/>
              </a:prstGeom>
              <a:solidFill>
                <a:srgbClr val="000000"/>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3" name="Rounded Rectangle 12"/>
              <p:cNvSpPr/>
              <p:nvPr/>
            </p:nvSpPr>
            <p:spPr>
              <a:xfrm>
                <a:off x="1094015" y="2146300"/>
                <a:ext cx="4735285" cy="19050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4" name="Rounded Rectangle 13"/>
              <p:cNvSpPr/>
              <p:nvPr/>
            </p:nvSpPr>
            <p:spPr>
              <a:xfrm>
                <a:off x="4686300" y="2286000"/>
                <a:ext cx="609600" cy="16002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ill Sans MT"/>
                    <a:ea typeface="+mn-ea"/>
                    <a:cs typeface="+mn-cs"/>
                  </a:rPr>
                  <a:t>L2</a:t>
                </a:r>
                <a:endParaRPr kumimoji="0" lang="en-US" sz="1400" b="1" i="0" u="none" strike="noStrike" kern="1200" cap="none" spc="0" normalizeH="0" baseline="0" noProof="0" dirty="0">
                  <a:ln>
                    <a:noFill/>
                  </a:ln>
                  <a:solidFill>
                    <a:srgbClr val="FFFFFF"/>
                  </a:solidFill>
                  <a:effectLst/>
                  <a:uLnTx/>
                  <a:uFillTx/>
                  <a:latin typeface="Gill Sans MT"/>
                  <a:ea typeface="+mn-ea"/>
                  <a:cs typeface="+mn-cs"/>
                </a:endParaRPr>
              </a:p>
            </p:txBody>
          </p:sp>
          <p:cxnSp>
            <p:nvCxnSpPr>
              <p:cNvPr id="15" name="Straight Arrow Connector 14"/>
              <p:cNvCxnSpPr/>
              <p:nvPr/>
            </p:nvCxnSpPr>
            <p:spPr>
              <a:xfrm flipH="1">
                <a:off x="2563586" y="3213100"/>
                <a:ext cx="555172" cy="0"/>
              </a:xfrm>
              <a:prstGeom prst="straightConnector1">
                <a:avLst/>
              </a:prstGeom>
              <a:noFill/>
              <a:ln w="38100" cap="flat" cmpd="sng" algn="ctr">
                <a:solidFill>
                  <a:srgbClr val="000000"/>
                </a:solidFill>
                <a:prstDash val="solid"/>
                <a:miter lim="800000"/>
                <a:headEnd type="arrow"/>
                <a:tailEnd type="arrow"/>
              </a:ln>
              <a:effectLst/>
            </p:spPr>
          </p:cxnSp>
          <p:sp>
            <p:nvSpPr>
              <p:cNvPr id="16" name="Rounded Rectangle 15"/>
              <p:cNvSpPr/>
              <p:nvPr/>
            </p:nvSpPr>
            <p:spPr>
              <a:xfrm>
                <a:off x="3207822" y="2527300"/>
                <a:ext cx="482434" cy="1219200"/>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ill Sans MT"/>
                    <a:ea typeface="+mn-ea"/>
                    <a:cs typeface="+mn-cs"/>
                  </a:rPr>
                  <a:t>L1</a:t>
                </a:r>
                <a:endParaRPr kumimoji="0" lang="en-US" sz="9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1" name="Rounded Rectangle 20"/>
              <p:cNvSpPr/>
              <p:nvPr/>
            </p:nvSpPr>
            <p:spPr>
              <a:xfrm>
                <a:off x="1266957" y="2857500"/>
                <a:ext cx="1046255" cy="55880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400" b="1" i="0" u="none" strike="noStrike" kern="1200" cap="none" spc="0" normalizeH="0" baseline="0" noProof="0" dirty="0">
                  <a:ln>
                    <a:noFill/>
                  </a:ln>
                  <a:solidFill>
                    <a:srgbClr val="000000"/>
                  </a:solidFill>
                  <a:effectLst/>
                  <a:uLnTx/>
                  <a:uFillTx/>
                  <a:latin typeface="Gill Sans MT"/>
                  <a:ea typeface="+mn-ea"/>
                  <a:cs typeface="+mn-cs"/>
                </a:endParaRPr>
              </a:p>
            </p:txBody>
          </p:sp>
          <p:cxnSp>
            <p:nvCxnSpPr>
              <p:cNvPr id="18" name="Straight Arrow Connector 17"/>
              <p:cNvCxnSpPr/>
              <p:nvPr/>
            </p:nvCxnSpPr>
            <p:spPr>
              <a:xfrm flipH="1">
                <a:off x="3788229" y="3213100"/>
                <a:ext cx="838200" cy="0"/>
              </a:xfrm>
              <a:prstGeom prst="straightConnector1">
                <a:avLst/>
              </a:prstGeom>
              <a:noFill/>
              <a:ln w="38100" cap="flat" cmpd="sng" algn="ctr">
                <a:solidFill>
                  <a:schemeClr val="tx1"/>
                </a:solidFill>
                <a:prstDash val="solid"/>
                <a:miter lim="800000"/>
                <a:headEnd type="arrow"/>
                <a:tailEnd type="arrow"/>
              </a:ln>
              <a:effectLst/>
            </p:spPr>
          </p:cxnSp>
        </p:grpSp>
        <p:sp>
          <p:nvSpPr>
            <p:cNvPr id="10" name="Rounded Rectangle 9"/>
            <p:cNvSpPr/>
            <p:nvPr/>
          </p:nvSpPr>
          <p:spPr>
            <a:xfrm>
              <a:off x="1419359" y="3009900"/>
              <a:ext cx="1046255" cy="55880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400" b="1" i="0" u="none" strike="noStrike" kern="1200" cap="none" spc="0" normalizeH="0" baseline="0" noProof="0" dirty="0">
                <a:ln>
                  <a:noFill/>
                </a:ln>
                <a:solidFill>
                  <a:srgbClr val="000000"/>
                </a:solidFill>
                <a:effectLst/>
                <a:uLnTx/>
                <a:uFillTx/>
                <a:latin typeface="Gill Sans MT"/>
                <a:ea typeface="+mn-ea"/>
                <a:cs typeface="+mn-cs"/>
              </a:endParaRPr>
            </a:p>
          </p:txBody>
        </p:sp>
      </p:grpSp>
      <p:pic>
        <p:nvPicPr>
          <p:cNvPr id="22" name="Picture 21"/>
          <p:cNvPicPr>
            <a:picLocks noChangeAspect="1"/>
          </p:cNvPicPr>
          <p:nvPr/>
        </p:nvPicPr>
        <p:blipFill>
          <a:blip r:embed="rId4"/>
          <a:stretch>
            <a:fillRect/>
          </a:stretch>
        </p:blipFill>
        <p:spPr>
          <a:xfrm>
            <a:off x="5791200" y="1282699"/>
            <a:ext cx="609600" cy="609600"/>
          </a:xfrm>
          <a:prstGeom prst="rect">
            <a:avLst/>
          </a:prstGeom>
        </p:spPr>
      </p:pic>
      <p:pic>
        <p:nvPicPr>
          <p:cNvPr id="23" name="Picture 22"/>
          <p:cNvPicPr>
            <a:picLocks noChangeAspect="1"/>
          </p:cNvPicPr>
          <p:nvPr/>
        </p:nvPicPr>
        <p:blipFill>
          <a:blip r:embed="rId5"/>
          <a:stretch>
            <a:fillRect/>
          </a:stretch>
        </p:blipFill>
        <p:spPr>
          <a:xfrm>
            <a:off x="6477004" y="1282699"/>
            <a:ext cx="577111" cy="617220"/>
          </a:xfrm>
          <a:prstGeom prst="rect">
            <a:avLst/>
          </a:prstGeom>
        </p:spPr>
      </p:pic>
      <p:pic>
        <p:nvPicPr>
          <p:cNvPr id="24" name="Picture 23"/>
          <p:cNvPicPr>
            <a:picLocks noChangeAspect="1"/>
          </p:cNvPicPr>
          <p:nvPr/>
        </p:nvPicPr>
        <p:blipFill>
          <a:blip r:embed="rId6"/>
          <a:stretch>
            <a:fillRect/>
          </a:stretch>
        </p:blipFill>
        <p:spPr>
          <a:xfrm>
            <a:off x="7086600" y="1358899"/>
            <a:ext cx="1066800" cy="533400"/>
          </a:xfrm>
          <a:prstGeom prst="rect">
            <a:avLst/>
          </a:prstGeom>
        </p:spPr>
      </p:pic>
    </p:spTree>
    <p:extLst>
      <p:ext uri="{BB962C8B-B14F-4D97-AF65-F5344CB8AC3E}">
        <p14:creationId xmlns:p14="http://schemas.microsoft.com/office/powerpoint/2010/main" val="43683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363200" cy="914400"/>
          </a:xfrm>
        </p:spPr>
        <p:txBody>
          <a:bodyPr/>
          <a:lstStyle/>
          <a:p>
            <a:r>
              <a:rPr lang="en-US" dirty="0">
                <a:solidFill>
                  <a:prstClr val="black">
                    <a:lumMod val="65000"/>
                    <a:lumOff val="35000"/>
                  </a:prstClr>
                </a:solidFill>
              </a:rPr>
              <a:t>PIM Logic Implementation</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11</a:t>
            </a:r>
          </a:p>
        </p:txBody>
      </p:sp>
      <p:pic>
        <p:nvPicPr>
          <p:cNvPr id="45" name="Picture 44"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118" name="Group 117"/>
          <p:cNvGrpSpPr/>
          <p:nvPr/>
        </p:nvGrpSpPr>
        <p:grpSpPr>
          <a:xfrm>
            <a:off x="1295400" y="1224248"/>
            <a:ext cx="5017711" cy="1518952"/>
            <a:chOff x="7171441" y="1731293"/>
            <a:chExt cx="4703468" cy="2441986"/>
          </a:xfrm>
        </p:grpSpPr>
        <p:grpSp>
          <p:nvGrpSpPr>
            <p:cNvPr id="119" name="Group 118"/>
            <p:cNvGrpSpPr/>
            <p:nvPr/>
          </p:nvGrpSpPr>
          <p:grpSpPr>
            <a:xfrm>
              <a:off x="7171441" y="1731293"/>
              <a:ext cx="4703468" cy="2441986"/>
              <a:chOff x="4080528" y="1218410"/>
              <a:chExt cx="4126867" cy="1622784"/>
            </a:xfrm>
          </p:grpSpPr>
          <p:cxnSp>
            <p:nvCxnSpPr>
              <p:cNvPr id="122" name="Straight Connector 121"/>
              <p:cNvCxnSpPr/>
              <p:nvPr/>
            </p:nvCxnSpPr>
            <p:spPr>
              <a:xfrm>
                <a:off x="7785350" y="2773501"/>
                <a:ext cx="0" cy="67693"/>
              </a:xfrm>
              <a:prstGeom prst="line">
                <a:avLst/>
              </a:prstGeom>
              <a:noFill/>
              <a:ln w="6350" cap="flat" cmpd="sng" algn="ctr">
                <a:solidFill>
                  <a:sysClr val="windowText" lastClr="000000"/>
                </a:solidFill>
                <a:prstDash val="solid"/>
                <a:miter lim="800000"/>
              </a:ln>
              <a:effectLst/>
            </p:spPr>
          </p:cxnSp>
          <p:sp>
            <p:nvSpPr>
              <p:cNvPr id="123" name="Cube 122"/>
              <p:cNvSpPr/>
              <p:nvPr/>
            </p:nvSpPr>
            <p:spPr>
              <a:xfrm>
                <a:off x="6644730" y="1682868"/>
                <a:ext cx="1562665" cy="710227"/>
              </a:xfrm>
              <a:prstGeom prst="cube">
                <a:avLst>
                  <a:gd name="adj" fmla="val 85440"/>
                </a:avLst>
              </a:prstGeom>
              <a:solidFill>
                <a:schemeClr val="tx2"/>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4" name="Cube 123"/>
              <p:cNvSpPr/>
              <p:nvPr/>
            </p:nvSpPr>
            <p:spPr>
              <a:xfrm>
                <a:off x="6745867" y="1587814"/>
                <a:ext cx="1391953" cy="651123"/>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5" name="Cube 124"/>
              <p:cNvSpPr/>
              <p:nvPr/>
            </p:nvSpPr>
            <p:spPr>
              <a:xfrm>
                <a:off x="6745867" y="1406221"/>
                <a:ext cx="1391953" cy="651123"/>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8" name="Cube 127"/>
              <p:cNvSpPr/>
              <p:nvPr/>
            </p:nvSpPr>
            <p:spPr>
              <a:xfrm>
                <a:off x="4080528" y="1612872"/>
                <a:ext cx="1505044" cy="820099"/>
              </a:xfrm>
              <a:prstGeom prst="cube">
                <a:avLst>
                  <a:gd name="adj" fmla="val 82478"/>
                </a:avLst>
              </a:prstGeom>
              <a:solidFill>
                <a:schemeClr val="bg2">
                  <a:lumMod val="50000"/>
                </a:schemeClr>
              </a:solidFill>
              <a:ln w="1270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ysClr val="window" lastClr="FFFFFF"/>
                  </a:solidFill>
                  <a:effectLst/>
                  <a:uLnTx/>
                  <a:uFillTx/>
                  <a:latin typeface="Times New Roman"/>
                  <a:ea typeface="+mn-ea"/>
                  <a:cs typeface="Times New Roman"/>
                </a:endParaRPr>
              </a:p>
            </p:txBody>
          </p:sp>
          <p:cxnSp>
            <p:nvCxnSpPr>
              <p:cNvPr id="129" name="Straight Arrow Connector 128"/>
              <p:cNvCxnSpPr/>
              <p:nvPr/>
            </p:nvCxnSpPr>
            <p:spPr>
              <a:xfrm flipH="1">
                <a:off x="5592804" y="2057346"/>
                <a:ext cx="872449" cy="7211"/>
              </a:xfrm>
              <a:prstGeom prst="straightConnector1">
                <a:avLst/>
              </a:prstGeom>
              <a:noFill/>
              <a:ln w="57150" cap="flat" cmpd="sng" algn="ctr">
                <a:solidFill>
                  <a:sysClr val="windowText" lastClr="000000"/>
                </a:solidFill>
                <a:prstDash val="solid"/>
                <a:miter lim="800000"/>
                <a:headEnd type="arrow"/>
                <a:tailEnd type="arrow"/>
              </a:ln>
              <a:effectLst/>
            </p:spPr>
          </p:cxnSp>
          <p:sp>
            <p:nvSpPr>
              <p:cNvPr id="130" name="TextBox 129"/>
              <p:cNvSpPr txBox="1"/>
              <p:nvPr/>
            </p:nvSpPr>
            <p:spPr>
              <a:xfrm>
                <a:off x="4456557" y="1663818"/>
                <a:ext cx="875531" cy="526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0" cap="none" spc="0" normalizeH="0" baseline="0" noProof="0" dirty="0" err="1">
                    <a:ln>
                      <a:noFill/>
                    </a:ln>
                    <a:solidFill>
                      <a:sysClr val="windowText" lastClr="000000"/>
                    </a:solidFill>
                    <a:effectLst/>
                    <a:uLnTx/>
                    <a:uFillTx/>
                    <a:latin typeface="Gill Sans MT"/>
                    <a:ea typeface="+mn-ea"/>
                    <a:cs typeface="Gill Sans MT"/>
                  </a:rPr>
                  <a:t>SoC</a:t>
                </a:r>
                <a:endParaRPr kumimoji="0" lang="en-US" sz="2600" b="1" i="1" u="none" strike="noStrike" kern="0" cap="none" spc="0" normalizeH="0" baseline="0" noProof="0" dirty="0">
                  <a:ln>
                    <a:noFill/>
                  </a:ln>
                  <a:solidFill>
                    <a:sysClr val="windowText" lastClr="000000"/>
                  </a:solidFill>
                  <a:effectLst/>
                  <a:uLnTx/>
                  <a:uFillTx/>
                  <a:latin typeface="Gill Sans MT"/>
                  <a:ea typeface="+mn-ea"/>
                  <a:cs typeface="Gill Sans MT"/>
                </a:endParaRPr>
              </a:p>
            </p:txBody>
          </p:sp>
          <p:sp>
            <p:nvSpPr>
              <p:cNvPr id="126" name="Cube 125"/>
              <p:cNvSpPr/>
              <p:nvPr/>
            </p:nvSpPr>
            <p:spPr>
              <a:xfrm>
                <a:off x="6745865" y="1218410"/>
                <a:ext cx="1391953" cy="651122"/>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grpSp>
        <p:sp>
          <p:nvSpPr>
            <p:cNvPr id="120" name="TextBox 119"/>
            <p:cNvSpPr txBox="1"/>
            <p:nvPr/>
          </p:nvSpPr>
          <p:spPr>
            <a:xfrm>
              <a:off x="10540131" y="1743569"/>
              <a:ext cx="1224402" cy="6432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Gill Sans MT"/>
                  <a:ea typeface="+mn-ea"/>
                  <a:cs typeface="Gill Sans MT"/>
                </a:rPr>
                <a:t>DRAM</a:t>
              </a:r>
              <a:endParaRPr kumimoji="0" lang="en-US" sz="1600" b="1" i="1" u="none" strike="noStrike" kern="0" cap="none" spc="0" normalizeH="0" baseline="0" noProof="0" dirty="0">
                <a:ln>
                  <a:noFill/>
                </a:ln>
                <a:solidFill>
                  <a:sysClr val="windowText" lastClr="000000"/>
                </a:solidFill>
                <a:effectLst/>
                <a:uLnTx/>
                <a:uFillTx/>
                <a:latin typeface="Gill Sans MT"/>
                <a:ea typeface="+mn-ea"/>
                <a:cs typeface="Gill Sans MT"/>
              </a:endParaRPr>
            </a:p>
          </p:txBody>
        </p:sp>
      </p:grpSp>
      <p:cxnSp>
        <p:nvCxnSpPr>
          <p:cNvPr id="116" name="Straight Arrow Connector 115"/>
          <p:cNvCxnSpPr/>
          <p:nvPr/>
        </p:nvCxnSpPr>
        <p:spPr>
          <a:xfrm flipV="1">
            <a:off x="6248400" y="1752600"/>
            <a:ext cx="685800" cy="228601"/>
          </a:xfrm>
          <a:prstGeom prst="straightConnector1">
            <a:avLst/>
          </a:prstGeom>
          <a:ln w="25400">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6973531" y="1447800"/>
            <a:ext cx="156086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Logic Layer</a:t>
            </a:r>
          </a:p>
        </p:txBody>
      </p:sp>
      <p:sp>
        <p:nvSpPr>
          <p:cNvPr id="95" name="Rounded Rectangle 94"/>
          <p:cNvSpPr/>
          <p:nvPr/>
        </p:nvSpPr>
        <p:spPr>
          <a:xfrm>
            <a:off x="1638300" y="3595333"/>
            <a:ext cx="2209800" cy="824267"/>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21" name="Group 20"/>
          <p:cNvGrpSpPr/>
          <p:nvPr/>
        </p:nvGrpSpPr>
        <p:grpSpPr>
          <a:xfrm>
            <a:off x="5562600" y="3505200"/>
            <a:ext cx="2438400" cy="990600"/>
            <a:chOff x="5562600" y="3276600"/>
            <a:chExt cx="2438400" cy="990600"/>
          </a:xfrm>
        </p:grpSpPr>
        <p:sp>
          <p:nvSpPr>
            <p:cNvPr id="76" name="Rounded Rectangle 75"/>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80" name="Rounded Rectangle 79"/>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81" name="Rounded Rectangle 80"/>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 N</a:t>
              </a:r>
            </a:p>
          </p:txBody>
        </p:sp>
      </p:grpSp>
      <p:cxnSp>
        <p:nvCxnSpPr>
          <p:cNvPr id="131" name="Straight Arrow Connector 130"/>
          <p:cNvCxnSpPr/>
          <p:nvPr/>
        </p:nvCxnSpPr>
        <p:spPr>
          <a:xfrm flipH="1">
            <a:off x="3429000" y="2438400"/>
            <a:ext cx="1421522" cy="838200"/>
          </a:xfrm>
          <a:prstGeom prst="straightConnector1">
            <a:avLst/>
          </a:prstGeom>
          <a:ln w="38100"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5257800" y="2438400"/>
            <a:ext cx="1219200" cy="914400"/>
          </a:xfrm>
          <a:prstGeom prst="straightConnector1">
            <a:avLst/>
          </a:prstGeom>
          <a:ln w="38100"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914400" y="4475083"/>
            <a:ext cx="3657600" cy="892552"/>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6600"/>
                </a:solidFill>
                <a:effectLst/>
                <a:uLnTx/>
                <a:uFillTx/>
                <a:latin typeface="Gill Sans MT"/>
                <a:ea typeface="+mn-ea"/>
                <a:cs typeface="Adobe Garamond Pro"/>
              </a:rPr>
              <a:t>Customized embedded </a:t>
            </a:r>
            <a:r>
              <a:rPr kumimoji="0" lang="en-US" sz="2500" b="1" i="0" u="none" strike="noStrike" kern="1200" cap="none" spc="0" normalizeH="0" baseline="0" noProof="0" dirty="0">
                <a:ln>
                  <a:noFill/>
                </a:ln>
                <a:solidFill>
                  <a:srgbClr val="000000"/>
                </a:solidFill>
                <a:effectLst/>
                <a:uLnTx/>
                <a:uFillTx/>
                <a:latin typeface="Gill Sans MT"/>
                <a:ea typeface="+mn-ea"/>
                <a:cs typeface="Adobe Garamond Pro"/>
              </a:rPr>
              <a:t>general-purpose core</a:t>
            </a:r>
          </a:p>
        </p:txBody>
      </p:sp>
      <p:sp>
        <p:nvSpPr>
          <p:cNvPr id="8" name="Rectangle 7"/>
          <p:cNvSpPr/>
          <p:nvPr/>
        </p:nvSpPr>
        <p:spPr>
          <a:xfrm>
            <a:off x="762000" y="5828412"/>
            <a:ext cx="3962400" cy="46166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Gill Sans MT"/>
                <a:ea typeface="+mn-ea"/>
                <a:cs typeface="Adobe Garamond Pro"/>
              </a:rPr>
              <a:t>256-bit SIMD </a:t>
            </a: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unit </a:t>
            </a:r>
          </a:p>
        </p:txBody>
      </p:sp>
      <p:sp>
        <p:nvSpPr>
          <p:cNvPr id="53" name="Rectangle 52"/>
          <p:cNvSpPr/>
          <p:nvPr/>
        </p:nvSpPr>
        <p:spPr>
          <a:xfrm>
            <a:off x="762000" y="5431720"/>
            <a:ext cx="3962400" cy="46166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No aggressive ILP techniques</a:t>
            </a:r>
          </a:p>
        </p:txBody>
      </p:sp>
      <p:sp>
        <p:nvSpPr>
          <p:cNvPr id="55" name="Rectangle 54"/>
          <p:cNvSpPr/>
          <p:nvPr/>
        </p:nvSpPr>
        <p:spPr>
          <a:xfrm>
            <a:off x="5181599" y="4495800"/>
            <a:ext cx="3505200" cy="892552"/>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6600"/>
                </a:solidFill>
                <a:effectLst/>
                <a:uLnTx/>
                <a:uFillTx/>
                <a:latin typeface="Gill Sans MT"/>
                <a:ea typeface="+mn-ea"/>
                <a:cs typeface="Adobe Garamond Pro"/>
              </a:rPr>
              <a:t>Small fixed-function </a:t>
            </a:r>
            <a:r>
              <a:rPr kumimoji="0" lang="en-US" sz="2500" b="1" i="0" u="none" strike="noStrike" kern="1200" cap="none" spc="0" normalizeH="0" baseline="0" noProof="0" dirty="0">
                <a:ln>
                  <a:noFill/>
                </a:ln>
                <a:solidFill>
                  <a:srgbClr val="000000"/>
                </a:solidFill>
                <a:effectLst/>
                <a:uLnTx/>
                <a:uFillTx/>
                <a:latin typeface="Gill Sans MT"/>
                <a:ea typeface="+mn-ea"/>
                <a:cs typeface="Adobe Garamond Pro"/>
              </a:rPr>
              <a:t>accelerators</a:t>
            </a:r>
          </a:p>
        </p:txBody>
      </p:sp>
      <p:sp>
        <p:nvSpPr>
          <p:cNvPr id="56" name="Rectangle 55"/>
          <p:cNvSpPr/>
          <p:nvPr/>
        </p:nvSpPr>
        <p:spPr>
          <a:xfrm>
            <a:off x="4953000" y="5429310"/>
            <a:ext cx="3962399" cy="830997"/>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Multiple copies of customized </a:t>
            </a:r>
            <a:b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br>
            <a:r>
              <a:rPr kumimoji="0" lang="en-US" sz="2400" b="0" i="0" u="none" strike="noStrike" kern="1200" cap="none" spc="0" normalizeH="0" baseline="0" noProof="0" dirty="0">
                <a:ln>
                  <a:noFill/>
                </a:ln>
                <a:solidFill>
                  <a:srgbClr val="0000FF"/>
                </a:solidFill>
                <a:effectLst/>
                <a:uLnTx/>
                <a:uFillTx/>
                <a:latin typeface="Gill Sans MT"/>
                <a:ea typeface="+mn-ea"/>
                <a:cs typeface="Adobe Garamond Pro"/>
              </a:rPr>
              <a:t>in-memory logic unit</a:t>
            </a:r>
          </a:p>
        </p:txBody>
      </p:sp>
    </p:spTree>
    <p:extLst>
      <p:ext uri="{BB962C8B-B14F-4D97-AF65-F5344CB8AC3E}">
        <p14:creationId xmlns:p14="http://schemas.microsoft.com/office/powerpoint/2010/main" val="356630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par>
                                <p:cTn id="8" presetID="10" presetClass="entr" presetSubtype="0"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1"/>
                                        </p:tgtEl>
                                        <p:attrNameLst>
                                          <p:attrName>style.visibility</p:attrName>
                                        </p:attrNameLst>
                                      </p:cBhvr>
                                      <p:to>
                                        <p:strVal val="visible"/>
                                      </p:to>
                                    </p:set>
                                    <p:animEffect transition="in" filter="fade">
                                      <p:cBhvr>
                                        <p:cTn id="18" dur="500"/>
                                        <p:tgtEl>
                                          <p:spTgt spid="1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par>
                                <p:cTn id="22" presetID="10" presetClass="entr" presetSubtype="0" fill="hold" nodeType="withEffect">
                                  <p:stCondLst>
                                    <p:cond delay="0"/>
                                  </p:stCondLst>
                                  <p:childTnLst>
                                    <p:set>
                                      <p:cBhvr>
                                        <p:cTn id="23" dur="1" fill="hold">
                                          <p:stCondLst>
                                            <p:cond delay="0"/>
                                          </p:stCondLst>
                                        </p:cTn>
                                        <p:tgtEl>
                                          <p:spTgt spid="135"/>
                                        </p:tgtEl>
                                        <p:attrNameLst>
                                          <p:attrName>style.visibility</p:attrName>
                                        </p:attrNameLst>
                                      </p:cBhvr>
                                      <p:to>
                                        <p:strVal val="visible"/>
                                      </p:to>
                                    </p:set>
                                    <p:animEffect transition="in" filter="fade">
                                      <p:cBhvr>
                                        <p:cTn id="24" dur="500"/>
                                        <p:tgtEl>
                                          <p:spTgt spid="135"/>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5" grpId="0" animBg="1"/>
      <p:bldP spid="51" grpId="0"/>
      <p:bldP spid="8" grpId="0"/>
      <p:bldP spid="53" grpId="0"/>
      <p:bldP spid="55" grpId="0"/>
      <p:bldP spid="5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420350836"/>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210800" cy="914400"/>
          </a:xfrm>
        </p:spPr>
        <p:txBody>
          <a:bodyPr/>
          <a:lstStyle/>
          <a:p>
            <a:r>
              <a:rPr lang="en-US" dirty="0"/>
              <a:t>Workload Analysis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p>
        </p:txBody>
      </p:sp>
      <p:pic>
        <p:nvPicPr>
          <p:cNvPr id="13" name="Picture 12"/>
          <p:cNvPicPr>
            <a:picLocks noChangeAspect="1"/>
          </p:cNvPicPr>
          <p:nvPr/>
        </p:nvPicPr>
        <p:blipFill>
          <a:blip r:embed="rId4"/>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p>
        </p:txBody>
      </p:sp>
    </p:spTree>
    <p:extLst>
      <p:ext uri="{BB962C8B-B14F-4D97-AF65-F5344CB8AC3E}">
        <p14:creationId xmlns:p14="http://schemas.microsoft.com/office/powerpoint/2010/main" val="102822594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lumMod val="75000"/>
                  </a:prstClr>
                </a:solidFill>
                <a:effectLst/>
                <a:uLnTx/>
                <a:uFillTx/>
                <a:latin typeface="Gill Sans MT"/>
                <a:ea typeface="+mn-ea"/>
                <a:cs typeface="+mn-cs"/>
              </a:rPr>
              <a:t>TensorFlow</a:t>
            </a:r>
            <a:endParaRPr kumimoji="0" lang="en-US" sz="2600" b="1"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FBFBF"/>
                </a:solidFill>
                <a:effectLst/>
                <a:uLnTx/>
                <a:uFillTx/>
                <a:latin typeface="Gill Sans MT"/>
                <a:ea typeface="+mn-ea"/>
                <a:cs typeface="+mn-cs"/>
              </a:rPr>
              <a:t>Video Playback</a:t>
            </a:r>
          </a:p>
        </p:txBody>
      </p:sp>
      <p:sp>
        <p:nvSpPr>
          <p:cNvPr id="17" name="TextBox 16"/>
          <p:cNvSpPr txBox="1"/>
          <p:nvPr/>
        </p:nvSpPr>
        <p:spPr>
          <a:xfrm>
            <a:off x="431800" y="5943600"/>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video codec</a:t>
            </a:r>
          </a:p>
        </p:txBody>
      </p:sp>
      <p:pic>
        <p:nvPicPr>
          <p:cNvPr id="14" name="Picture 13"/>
          <p:cNvPicPr>
            <a:picLocks noChangeAspect="1"/>
          </p:cNvPicPr>
          <p:nvPr/>
        </p:nvPicPr>
        <p:blipFill>
          <a:blip r:embed="rId4">
            <a:alphaModFix amt="33000"/>
          </a:blip>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pic>
        <p:nvPicPr>
          <p:cNvPr id="31" name="Picture 30"/>
          <p:cNvPicPr>
            <a:picLocks noChangeAspect="1"/>
          </p:cNvPicPr>
          <p:nvPr/>
        </p:nvPicPr>
        <p:blipFill>
          <a:blip r:embed="rId5">
            <a:alphaModFix amt="35000"/>
          </a:blip>
          <a:stretch>
            <a:fillRect/>
          </a:stretch>
        </p:blipFill>
        <p:spPr>
          <a:xfrm>
            <a:off x="1854200" y="5025189"/>
            <a:ext cx="335588" cy="385011"/>
          </a:xfrm>
          <a:prstGeom prst="rect">
            <a:avLst/>
          </a:prstGeom>
        </p:spPr>
      </p:pic>
      <p:pic>
        <p:nvPicPr>
          <p:cNvPr id="24" name="Picture 23"/>
          <p:cNvPicPr>
            <a:picLocks noChangeAspect="1"/>
          </p:cNvPicPr>
          <p:nvPr/>
        </p:nvPicPr>
        <p:blipFill>
          <a:blip r:embed="rId6">
            <a:alphaModFix amt="37000"/>
          </a:blip>
          <a:stretch>
            <a:fillRect/>
          </a:stretch>
        </p:blipFill>
        <p:spPr>
          <a:xfrm>
            <a:off x="2209800" y="5073519"/>
            <a:ext cx="1007533" cy="273864"/>
          </a:xfrm>
          <a:prstGeom prst="rect">
            <a:avLst/>
          </a:prstGeom>
        </p:spPr>
      </p:pic>
      <p:pic>
        <p:nvPicPr>
          <p:cNvPr id="8" name="Picture 7"/>
          <p:cNvPicPr>
            <a:picLocks noChangeAspect="1"/>
          </p:cNvPicPr>
          <p:nvPr/>
        </p:nvPicPr>
        <p:blipFill>
          <a:blip r:embed="rId7">
            <a:alphaModFix amt="29000"/>
          </a:blip>
          <a:stretch>
            <a:fillRect/>
          </a:stretch>
        </p:blipFill>
        <p:spPr>
          <a:xfrm>
            <a:off x="1676400" y="4191000"/>
            <a:ext cx="1600200" cy="787443"/>
          </a:xfrm>
          <a:prstGeom prst="rect">
            <a:avLst/>
          </a:prstGeom>
        </p:spPr>
      </p:pic>
      <p:pic>
        <p:nvPicPr>
          <p:cNvPr id="26" name="Picture 25"/>
          <p:cNvPicPr>
            <a:picLocks noChangeAspect="1"/>
          </p:cNvPicPr>
          <p:nvPr/>
        </p:nvPicPr>
        <p:blipFill>
          <a:blip r:embed="rId5">
            <a:alphaModFix amt="49000"/>
          </a:blip>
          <a:stretch>
            <a:fillRect/>
          </a:stretch>
        </p:blipFill>
        <p:spPr>
          <a:xfrm>
            <a:off x="6206067" y="5101389"/>
            <a:ext cx="351568" cy="385011"/>
          </a:xfrm>
          <a:prstGeom prst="rect">
            <a:avLst/>
          </a:prstGeom>
        </p:spPr>
      </p:pic>
      <p:pic>
        <p:nvPicPr>
          <p:cNvPr id="27" name="Picture 26"/>
          <p:cNvPicPr>
            <a:picLocks noChangeAspect="1"/>
          </p:cNvPicPr>
          <p:nvPr/>
        </p:nvPicPr>
        <p:blipFill>
          <a:blip r:embed="rId6">
            <a:alphaModFix amt="35000"/>
          </a:blip>
          <a:stretch>
            <a:fillRect/>
          </a:stretch>
        </p:blipFill>
        <p:spPr>
          <a:xfrm>
            <a:off x="6578600" y="5149719"/>
            <a:ext cx="1055511" cy="273864"/>
          </a:xfrm>
          <a:prstGeom prst="rect">
            <a:avLst/>
          </a:prstGeom>
        </p:spPr>
      </p:pic>
      <p:pic>
        <p:nvPicPr>
          <p:cNvPr id="28" name="Picture 27"/>
          <p:cNvPicPr>
            <a:picLocks noChangeAspect="1"/>
          </p:cNvPicPr>
          <p:nvPr/>
        </p:nvPicPr>
        <p:blipFill>
          <a:blip r:embed="rId7">
            <a:alphaModFix amt="28000"/>
          </a:blip>
          <a:stretch>
            <a:fillRect/>
          </a:stretch>
        </p:blipFill>
        <p:spPr>
          <a:xfrm>
            <a:off x="6019800" y="4267200"/>
            <a:ext cx="1676400" cy="787443"/>
          </a:xfrm>
          <a:prstGeom prst="rect">
            <a:avLst/>
          </a:prstGeom>
        </p:spPr>
      </p:pic>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FBFBF"/>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video codec</a:t>
            </a:r>
            <a:b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br>
            <a:endPar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25" name="Title 1"/>
          <p:cNvSpPr>
            <a:spLocks noGrp="1"/>
          </p:cNvSpPr>
          <p:nvPr>
            <p:ph type="title"/>
          </p:nvPr>
        </p:nvSpPr>
        <p:spPr>
          <a:xfrm>
            <a:off x="0" y="0"/>
            <a:ext cx="10210800" cy="914400"/>
          </a:xfrm>
        </p:spPr>
        <p:txBody>
          <a:bodyPr/>
          <a:lstStyle/>
          <a:p>
            <a:r>
              <a:rPr lang="en-US" dirty="0"/>
              <a:t>Workload Analysis</a:t>
            </a:r>
          </a:p>
        </p:txBody>
      </p:sp>
      <p:sp>
        <p:nvSpPr>
          <p:cNvPr id="23" name="Rectangle 22"/>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29" name="TextBox 2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33" name="Picture 32"/>
          <p:cNvPicPr>
            <a:picLocks noChangeAspect="1"/>
          </p:cNvPicPr>
          <p:nvPr/>
        </p:nvPicPr>
        <p:blipFill>
          <a:blip r:embed="rId8"/>
          <a:stretch>
            <a:fillRect/>
          </a:stretch>
        </p:blipFill>
        <p:spPr>
          <a:xfrm>
            <a:off x="1828800" y="1295400"/>
            <a:ext cx="1066800" cy="1066800"/>
          </a:xfrm>
          <a:prstGeom prst="rect">
            <a:avLst/>
          </a:prstGeom>
        </p:spPr>
      </p:pic>
    </p:spTree>
    <p:extLst>
      <p:ext uri="{BB962C8B-B14F-4D97-AF65-F5344CB8AC3E}">
        <p14:creationId xmlns:p14="http://schemas.microsoft.com/office/powerpoint/2010/main" val="88693863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14400"/>
          </a:xfrm>
        </p:spPr>
        <p:txBody>
          <a:bodyPr/>
          <a:lstStyle/>
          <a:p>
            <a:r>
              <a:rPr lang="en-US" sz="4000" dirty="0"/>
              <a:t>How Chrome Renders a Web Page</a:t>
            </a:r>
          </a:p>
        </p:txBody>
      </p:sp>
      <p:sp>
        <p:nvSpPr>
          <p:cNvPr id="3" name="Content Placeholder 2"/>
          <p:cNvSpPr>
            <a:spLocks noGrp="1"/>
          </p:cNvSpPr>
          <p:nvPr>
            <p:ph idx="1"/>
          </p:nvPr>
        </p:nvSpPr>
        <p:spPr>
          <a:xfrm>
            <a:off x="1524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Composit-ing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6400800" y="3962400"/>
            <a:ext cx="876300" cy="990599"/>
          </a:xfrm>
          <a:prstGeom prst="straightConnector1">
            <a:avLst/>
          </a:prstGeom>
          <a:ln w="38100" cmpd="sng">
            <a:solidFill>
              <a:schemeClr val="bg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flipV="1">
            <a:off x="7467600" y="2895600"/>
            <a:ext cx="762000" cy="3048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18" name="Rounded Rectangle 217"/>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sp>
        <p:nvSpPr>
          <p:cNvPr id="219" name="Rounded Rectangle 218"/>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0" name="Rounded Rectangle 219"/>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sp>
        <p:nvSpPr>
          <p:cNvPr id="221" name="Rounded Rectangle 220"/>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sp>
        <p:nvSpPr>
          <p:cNvPr id="226" name="TextBox 225"/>
          <p:cNvSpPr txBox="1"/>
          <p:nvPr/>
        </p:nvSpPr>
        <p:spPr>
          <a:xfrm>
            <a:off x="0" y="914400"/>
            <a:ext cx="2743200" cy="120032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Loading and Parsing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8" name="Rounded Rectangle 227"/>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sp>
        <p:nvSpPr>
          <p:cNvPr id="236" name="TextBox 235"/>
          <p:cNvSpPr txBox="1"/>
          <p:nvPr/>
        </p:nvSpPr>
        <p:spPr>
          <a:xfrm>
            <a:off x="5867400" y="990600"/>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Painting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3" name="Straight Arrow Connector 52"/>
          <p:cNvCxnSpPr/>
          <p:nvPr/>
        </p:nvCxnSpPr>
        <p:spPr>
          <a:xfrm flipH="1">
            <a:off x="3200400" y="4114800"/>
            <a:ext cx="228600" cy="990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99" idx="0"/>
          </p:cNvCxnSpPr>
          <p:nvPr/>
        </p:nvCxnSpPr>
        <p:spPr>
          <a:xfrm flipH="1">
            <a:off x="3467100" y="4038600"/>
            <a:ext cx="1485900" cy="11430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51101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14400"/>
          </a:xfrm>
        </p:spPr>
        <p:txBody>
          <a:bodyPr/>
          <a:lstStyle/>
          <a:p>
            <a:r>
              <a:rPr lang="en-US" sz="4000" dirty="0"/>
              <a:t>How Chrome Renders a Web Page</a:t>
            </a:r>
          </a:p>
        </p:txBody>
      </p:sp>
      <p:sp>
        <p:nvSpPr>
          <p:cNvPr id="3" name="Content Placeholder 2"/>
          <p:cNvSpPr>
            <a:spLocks noGrp="1"/>
          </p:cNvSpPr>
          <p:nvPr>
            <p:ph idx="1"/>
          </p:nvPr>
        </p:nvSpPr>
        <p:spPr>
          <a:xfrm>
            <a:off x="1524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15</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cxnSp>
        <p:nvCxnSpPr>
          <p:cNvPr id="76" name="Straight Arrow Connector 75"/>
          <p:cNvCxnSpPr/>
          <p:nvPr/>
        </p:nvCxnSpPr>
        <p:spPr>
          <a:xfrm>
            <a:off x="6400800" y="3962400"/>
            <a:ext cx="876300" cy="990599"/>
          </a:xfrm>
          <a:prstGeom prst="straightConnector1">
            <a:avLst/>
          </a:prstGeom>
          <a:ln w="38100" cmpd="sng">
            <a:solidFill>
              <a:schemeClr val="bg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flipV="1">
            <a:off x="7467600" y="2895600"/>
            <a:ext cx="762000" cy="3048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18" name="Rounded Rectangle 217"/>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sp>
        <p:nvSpPr>
          <p:cNvPr id="219" name="Rounded Rectangle 218"/>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0" name="Rounded Rectangle 219"/>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sp>
        <p:nvSpPr>
          <p:cNvPr id="221" name="Rounded Rectangle 220"/>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224" name="Straight Connector 223"/>
          <p:cNvCxnSpPr/>
          <p:nvPr/>
        </p:nvCxnSpPr>
        <p:spPr>
          <a:xfrm>
            <a:off x="2819400" y="1371600"/>
            <a:ext cx="0" cy="4572000"/>
          </a:xfrm>
          <a:prstGeom prst="line">
            <a:avLst/>
          </a:prstGeom>
          <a:ln w="38100" cmpd="sng">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6" name="TextBox 225"/>
          <p:cNvSpPr txBox="1"/>
          <p:nvPr/>
        </p:nvSpPr>
        <p:spPr>
          <a:xfrm>
            <a:off x="0" y="914400"/>
            <a:ext cx="2743200" cy="120032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Loading and Parsing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8" name="Rounded Rectangle 227"/>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230" name="Straight Connector 229"/>
          <p:cNvCxnSpPr/>
          <p:nvPr/>
        </p:nvCxnSpPr>
        <p:spPr>
          <a:xfrm>
            <a:off x="5562600" y="1371600"/>
            <a:ext cx="0" cy="4572000"/>
          </a:xfrm>
          <a:prstGeom prst="line">
            <a:avLst/>
          </a:prstGeom>
          <a:ln w="38100" cmpd="sng">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1" name="TextBox 230"/>
          <p:cNvSpPr txBox="1"/>
          <p:nvPr/>
        </p:nvSpPr>
        <p:spPr>
          <a:xfrm>
            <a:off x="2667000" y="952381"/>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Gill Sans MT"/>
                <a:ea typeface="+mn-ea"/>
                <a:cs typeface="+mn-cs"/>
              </a:rPr>
              <a:t>Layouting</a:t>
            </a:r>
            <a:endParaRPr kumimoji="0" lang="en-US" sz="2200" b="1" i="0" u="none" strike="noStrike" kern="1200" cap="none" spc="0" normalizeH="0" baseline="0" noProof="0" dirty="0">
              <a:ln>
                <a:noFill/>
              </a:ln>
              <a:solidFill>
                <a:srgbClr val="FFFFFF"/>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sp>
        <p:nvSpPr>
          <p:cNvPr id="236" name="TextBox 235"/>
          <p:cNvSpPr txBox="1"/>
          <p:nvPr/>
        </p:nvSpPr>
        <p:spPr>
          <a:xfrm>
            <a:off x="5867400" y="990600"/>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Painting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36" name="Group 35"/>
          <p:cNvGrpSpPr/>
          <p:nvPr/>
        </p:nvGrpSpPr>
        <p:grpSpPr>
          <a:xfrm>
            <a:off x="4800600" y="4952999"/>
            <a:ext cx="4800600" cy="850392"/>
            <a:chOff x="-2299154" y="679007"/>
            <a:chExt cx="12249693" cy="592196"/>
          </a:xfrm>
        </p:grpSpPr>
        <p:sp>
          <p:nvSpPr>
            <p:cNvPr id="38" name="Rounded Rectangle 37"/>
            <p:cNvSpPr/>
            <p:nvPr/>
          </p:nvSpPr>
          <p:spPr bwMode="auto">
            <a:xfrm>
              <a:off x="-938077" y="679007"/>
              <a:ext cx="9527539" cy="59219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0" name="Rectangle 39"/>
            <p:cNvSpPr/>
            <p:nvPr/>
          </p:nvSpPr>
          <p:spPr>
            <a:xfrm>
              <a:off x="-2299154" y="726889"/>
              <a:ext cx="12249693" cy="5358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Gill Sans MT"/>
                  <a:ea typeface="+mn-ea"/>
                  <a:cs typeface="+mn-cs"/>
                </a:rPr>
                <a:t>paints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those objects</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 </a:t>
              </a:r>
              <a:br>
                <a:rPr kumimoji="0" lang="en-US" sz="2200" b="1" i="0" u="none" strike="noStrike" kern="1200" cap="none" spc="0" normalizeH="0" baseline="0" noProof="0" dirty="0">
                  <a:ln>
                    <a:noFill/>
                  </a:ln>
                  <a:solidFill>
                    <a:srgbClr val="0000FF"/>
                  </a:solidFill>
                  <a:effectLst/>
                  <a:uLnTx/>
                  <a:uFillTx/>
                  <a:latin typeface="Gill Sans MT"/>
                  <a:ea typeface="+mn-ea"/>
                  <a:cs typeface="+mn-cs"/>
                </a:rPr>
              </a:br>
              <a:r>
                <a:rPr kumimoji="0" lang="en-US" sz="2200" b="1" i="0" u="none" strike="noStrike" kern="1200" cap="none" spc="0" normalizeH="0" baseline="0" noProof="0" dirty="0">
                  <a:ln>
                    <a:noFill/>
                  </a:ln>
                  <a:solidFill>
                    <a:prstClr val="black"/>
                  </a:solidFill>
                  <a:effectLst/>
                  <a:uLnTx/>
                  <a:uFillTx/>
                  <a:latin typeface="Gill Sans MT"/>
                  <a:ea typeface="+mn-ea"/>
                  <a:cs typeface="+mn-cs"/>
                </a:rPr>
                <a:t>and generates the</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 bitmaps</a:t>
              </a:r>
            </a:p>
          </p:txBody>
        </p:sp>
      </p:grpSp>
      <p:grpSp>
        <p:nvGrpSpPr>
          <p:cNvPr id="98" name="Group 97"/>
          <p:cNvGrpSpPr/>
          <p:nvPr/>
        </p:nvGrpSpPr>
        <p:grpSpPr>
          <a:xfrm>
            <a:off x="1524000" y="5181600"/>
            <a:ext cx="3886200" cy="1207008"/>
            <a:chOff x="-543442" y="838201"/>
            <a:chExt cx="6403837" cy="418366"/>
          </a:xfrm>
        </p:grpSpPr>
        <p:sp>
          <p:nvSpPr>
            <p:cNvPr id="99" name="Rounded Rectangle 98"/>
            <p:cNvSpPr/>
            <p:nvPr/>
          </p:nvSpPr>
          <p:spPr bwMode="auto">
            <a:xfrm>
              <a:off x="84385" y="838201"/>
              <a:ext cx="5273748" cy="41836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100" name="Rectangle 99"/>
            <p:cNvSpPr/>
            <p:nvPr/>
          </p:nvSpPr>
          <p:spPr>
            <a:xfrm>
              <a:off x="-543442" y="864613"/>
              <a:ext cx="6403837" cy="38404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calculates the</a:t>
              </a:r>
              <a:br>
                <a:rPr kumimoji="0" lang="en-US" sz="2200" b="1" i="0" u="none" strike="noStrike" kern="1200" cap="none" spc="0" normalizeH="0" baseline="0" noProof="0" dirty="0">
                  <a:ln>
                    <a:noFill/>
                  </a:ln>
                  <a:solidFill>
                    <a:prstClr val="black"/>
                  </a:solidFill>
                  <a:effectLst/>
                  <a:uLnTx/>
                  <a:uFillTx/>
                  <a:latin typeface="Gill Sans MT"/>
                  <a:ea typeface="+mn-ea"/>
                  <a:cs typeface="+mn-cs"/>
                </a:rPr>
              </a:br>
              <a:r>
                <a:rPr kumimoji="0" lang="en-US" sz="2200" b="1" i="0" u="none" strike="noStrike" kern="1200" cap="none" spc="0" normalizeH="0" baseline="0" noProof="0" dirty="0">
                  <a:ln>
                    <a:noFill/>
                  </a:ln>
                  <a:solidFill>
                    <a:prstClr val="black"/>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visual</a:t>
              </a:r>
              <a:r>
                <a:rPr kumimoji="0" lang="ar-IQ" sz="2200" b="1" i="0" u="none" strike="noStrike" kern="1200" cap="none" spc="0" normalizeH="0" baseline="0" noProof="0" dirty="0">
                  <a:ln>
                    <a:noFill/>
                  </a:ln>
                  <a:solidFill>
                    <a:srgbClr val="0000FF"/>
                  </a:solidFill>
                  <a:effectLst/>
                  <a:uLnTx/>
                  <a:uFillTx/>
                  <a:latin typeface="Gill Sans MT"/>
                  <a:ea typeface="+mn-ea"/>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elements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position</a:t>
              </a:r>
              <a:r>
                <a:rPr kumimoji="0" lang="en-US" sz="2200" b="1" i="0" u="none" strike="noStrike" kern="1200" cap="none" spc="0" normalizeH="0" baseline="0" noProof="0" dirty="0">
                  <a:ln>
                    <a:noFill/>
                  </a:ln>
                  <a:solidFill>
                    <a:prstClr val="black"/>
                  </a:solidFill>
                  <a:effectLst/>
                  <a:uLnTx/>
                  <a:uFillTx/>
                  <a:latin typeface="Gill Sans MT"/>
                  <a:ea typeface="+mn-ea"/>
                  <a:cs typeface="+mn-cs"/>
                </a:rPr>
                <a:t> of each </a:t>
              </a:r>
              <a:r>
                <a:rPr kumimoji="0" lang="en-US" sz="2200" b="1" i="1" u="sng" strike="noStrike" kern="1200" cap="none" spc="0" normalizeH="0" baseline="0" noProof="0" dirty="0">
                  <a:ln>
                    <a:noFill/>
                  </a:ln>
                  <a:solidFill>
                    <a:prstClr val="black"/>
                  </a:solidFill>
                  <a:effectLst/>
                  <a:uLnTx/>
                  <a:uFillTx/>
                  <a:latin typeface="Gill Sans MT"/>
                  <a:ea typeface="+mn-ea"/>
                  <a:cs typeface="+mn-cs"/>
                </a:rPr>
                <a:t>object</a:t>
              </a:r>
              <a:endParaRPr kumimoji="0" lang="en-US" sz="2200" b="1" i="0" u="none" strike="noStrike" kern="1200" cap="none" spc="0" normalizeH="0" baseline="0" noProof="0" dirty="0">
                <a:ln>
                  <a:noFill/>
                </a:ln>
                <a:solidFill>
                  <a:prstClr val="black"/>
                </a:solidFill>
                <a:effectLst/>
                <a:uLnTx/>
                <a:uFillTx/>
                <a:latin typeface="Gill Sans MT"/>
                <a:ea typeface="+mn-ea"/>
                <a:cs typeface="+mn-cs"/>
              </a:endParaRPr>
            </a:p>
          </p:txBody>
        </p:sp>
      </p:grpSp>
      <p:cxnSp>
        <p:nvCxnSpPr>
          <p:cNvPr id="53" name="Straight Arrow Connector 52"/>
          <p:cNvCxnSpPr/>
          <p:nvPr/>
        </p:nvCxnSpPr>
        <p:spPr>
          <a:xfrm flipH="1">
            <a:off x="3200400" y="4114800"/>
            <a:ext cx="228600" cy="990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99" idx="0"/>
          </p:cNvCxnSpPr>
          <p:nvPr/>
        </p:nvCxnSpPr>
        <p:spPr>
          <a:xfrm flipH="1">
            <a:off x="3505200" y="4038600"/>
            <a:ext cx="1447800" cy="11430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4724400" y="1849161"/>
            <a:ext cx="4343400" cy="1122640"/>
            <a:chOff x="-3684537" y="679008"/>
            <a:chExt cx="14546511" cy="781784"/>
          </a:xfrm>
        </p:grpSpPr>
        <p:sp>
          <p:nvSpPr>
            <p:cNvPr id="42" name="Rounded Rectangle 41"/>
            <p:cNvSpPr/>
            <p:nvPr/>
          </p:nvSpPr>
          <p:spPr bwMode="auto">
            <a:xfrm>
              <a:off x="-2408527" y="679008"/>
              <a:ext cx="12504895" cy="63677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3" name="Rectangle 42"/>
            <p:cNvSpPr/>
            <p:nvPr/>
          </p:nvSpPr>
          <p:spPr>
            <a:xfrm>
              <a:off x="-3684537" y="732072"/>
              <a:ext cx="14546511" cy="7287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assembles all layers</a:t>
              </a:r>
              <a:br>
                <a:rPr kumimoji="0" lang="en-US" sz="2200" b="1" i="0" u="none" strike="noStrike" kern="1200" cap="none" spc="0" normalizeH="0" baseline="0" noProof="0" dirty="0">
                  <a:ln>
                    <a:noFill/>
                  </a:ln>
                  <a:solidFill>
                    <a:srgbClr val="000000"/>
                  </a:solidFill>
                  <a:effectLst/>
                  <a:uLnTx/>
                  <a:uFillTx/>
                  <a:latin typeface="Gill Sans MT"/>
                  <a:ea typeface="+mn-ea"/>
                  <a:cs typeface="+mn-cs"/>
                </a:rPr>
              </a:br>
              <a:r>
                <a:rPr kumimoji="0" lang="en-US" sz="2200" b="1" i="0" u="none" strike="noStrike" kern="1200" cap="none" spc="0" normalizeH="0" baseline="0" noProof="0" dirty="0">
                  <a:ln>
                    <a:noFill/>
                  </a:ln>
                  <a:solidFill>
                    <a:srgbClr val="000000"/>
                  </a:solidFill>
                  <a:effectLst/>
                  <a:uLnTx/>
                  <a:uFillTx/>
                  <a:latin typeface="Gill Sans MT"/>
                  <a:ea typeface="+mn-ea"/>
                  <a:cs typeface="+mn-cs"/>
                </a:rPr>
                <a:t>into a final screen image</a:t>
              </a:r>
              <a:endParaRPr kumimoji="0" lang="en-US" sz="22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spTree>
    <p:extLst>
      <p:ext uri="{BB962C8B-B14F-4D97-AF65-F5344CB8AC3E}">
        <p14:creationId xmlns:p14="http://schemas.microsoft.com/office/powerpoint/2010/main" val="399186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fade">
                                      <p:cBhvr>
                                        <p:cTn id="12" dur="500"/>
                                        <p:tgtEl>
                                          <p:spTgt spid="2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8"/>
                                        </p:tgtEl>
                                        <p:attrNameLst>
                                          <p:attrName>style.visibility</p:attrName>
                                        </p:attrNameLst>
                                      </p:cBhvr>
                                      <p:to>
                                        <p:strVal val="visible"/>
                                      </p:to>
                                    </p:set>
                                    <p:animEffect transition="in" filter="fade">
                                      <p:cBhvr>
                                        <p:cTn id="15" dur="500"/>
                                        <p:tgtEl>
                                          <p:spTgt spid="2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1"/>
                                        </p:tgtEl>
                                        <p:attrNameLst>
                                          <p:attrName>style.visibility</p:attrName>
                                        </p:attrNameLst>
                                      </p:cBhvr>
                                      <p:to>
                                        <p:strVal val="visible"/>
                                      </p:to>
                                    </p:set>
                                    <p:animEffect transition="in" filter="fade">
                                      <p:cBhvr>
                                        <p:cTn id="18" dur="500"/>
                                        <p:tgtEl>
                                          <p:spTgt spid="2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9"/>
                                        </p:tgtEl>
                                        <p:attrNameLst>
                                          <p:attrName>style.visibility</p:attrName>
                                        </p:attrNameLst>
                                      </p:cBhvr>
                                      <p:to>
                                        <p:strVal val="visible"/>
                                      </p:to>
                                    </p:set>
                                    <p:animEffect transition="in" filter="fade">
                                      <p:cBhvr>
                                        <p:cTn id="21" dur="500"/>
                                        <p:tgtEl>
                                          <p:spTgt spid="219"/>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24"/>
                                        </p:tgtEl>
                                        <p:attrNameLst>
                                          <p:attrName>style.visibility</p:attrName>
                                        </p:attrNameLst>
                                      </p:cBhvr>
                                      <p:to>
                                        <p:strVal val="visible"/>
                                      </p:to>
                                    </p:set>
                                    <p:animEffect transition="in" filter="fade">
                                      <p:cBhvr>
                                        <p:cTn id="25" dur="500"/>
                                        <p:tgtEl>
                                          <p:spTgt spid="2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6"/>
                                        </p:tgtEl>
                                        <p:attrNameLst>
                                          <p:attrName>style.visibility</p:attrName>
                                        </p:attrNameLst>
                                      </p:cBhvr>
                                      <p:to>
                                        <p:strVal val="visible"/>
                                      </p:to>
                                    </p:set>
                                    <p:animEffect transition="in" filter="fade">
                                      <p:cBhvr>
                                        <p:cTn id="28" dur="500"/>
                                        <p:tgtEl>
                                          <p:spTgt spid="2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9"/>
                                        </p:tgtEl>
                                        <p:attrNameLst>
                                          <p:attrName>style.visibility</p:attrName>
                                        </p:attrNameLst>
                                      </p:cBhvr>
                                      <p:to>
                                        <p:strVal val="visible"/>
                                      </p:to>
                                    </p:set>
                                    <p:animEffect transition="in" filter="fade">
                                      <p:cBhvr>
                                        <p:cTn id="33" dur="500"/>
                                        <p:tgtEl>
                                          <p:spTgt spid="2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8"/>
                                        </p:tgtEl>
                                        <p:attrNameLst>
                                          <p:attrName>style.visibility</p:attrName>
                                        </p:attrNameLst>
                                      </p:cBhvr>
                                      <p:to>
                                        <p:strVal val="visible"/>
                                      </p:to>
                                    </p:set>
                                    <p:animEffect transition="in" filter="fade">
                                      <p:cBhvr>
                                        <p:cTn id="36" dur="500"/>
                                        <p:tgtEl>
                                          <p:spTgt spid="228"/>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30"/>
                                        </p:tgtEl>
                                        <p:attrNameLst>
                                          <p:attrName>style.visibility</p:attrName>
                                        </p:attrNameLst>
                                      </p:cBhvr>
                                      <p:to>
                                        <p:strVal val="visible"/>
                                      </p:to>
                                    </p:set>
                                    <p:animEffect transition="in" filter="fade">
                                      <p:cBhvr>
                                        <p:cTn id="40" dur="500"/>
                                        <p:tgtEl>
                                          <p:spTgt spid="2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1"/>
                                        </p:tgtEl>
                                        <p:attrNameLst>
                                          <p:attrName>style.visibility</p:attrName>
                                        </p:attrNameLst>
                                      </p:cBhvr>
                                      <p:to>
                                        <p:strVal val="visible"/>
                                      </p:to>
                                    </p:set>
                                    <p:animEffect transition="in" filter="fade">
                                      <p:cBhvr>
                                        <p:cTn id="43" dur="500"/>
                                        <p:tgtEl>
                                          <p:spTgt spid="231"/>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500"/>
                                        <p:tgtEl>
                                          <p:spTgt spid="98"/>
                                        </p:tgtEl>
                                      </p:cBhvr>
                                    </p:animEffect>
                                  </p:childTnLst>
                                </p:cTn>
                              </p:par>
                              <p:par>
                                <p:cTn id="48" presetID="10" presetClass="entr" presetSubtype="0" fill="hold"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500"/>
                                        <p:tgtEl>
                                          <p:spTgt spid="5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98"/>
                                        </p:tgtEl>
                                      </p:cBhvr>
                                    </p:animEffect>
                                    <p:set>
                                      <p:cBhvr>
                                        <p:cTn id="58" dur="1" fill="hold">
                                          <p:stCondLst>
                                            <p:cond delay="499"/>
                                          </p:stCondLst>
                                        </p:cTn>
                                        <p:tgtEl>
                                          <p:spTgt spid="98"/>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53"/>
                                        </p:tgtEl>
                                      </p:cBhvr>
                                    </p:animEffect>
                                    <p:set>
                                      <p:cBhvr>
                                        <p:cTn id="61" dur="1" fill="hold">
                                          <p:stCondLst>
                                            <p:cond delay="499"/>
                                          </p:stCondLst>
                                        </p:cTn>
                                        <p:tgtEl>
                                          <p:spTgt spid="5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57"/>
                                        </p:tgtEl>
                                      </p:cBhvr>
                                    </p:animEffect>
                                    <p:set>
                                      <p:cBhvr>
                                        <p:cTn id="64" dur="1" fill="hold">
                                          <p:stCondLst>
                                            <p:cond delay="499"/>
                                          </p:stCondLst>
                                        </p:cTn>
                                        <p:tgtEl>
                                          <p:spTgt spid="57"/>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234"/>
                                        </p:tgtEl>
                                        <p:attrNameLst>
                                          <p:attrName>style.visibility</p:attrName>
                                        </p:attrNameLst>
                                      </p:cBhvr>
                                      <p:to>
                                        <p:strVal val="visible"/>
                                      </p:to>
                                    </p:set>
                                    <p:animEffect transition="in" filter="fade">
                                      <p:cBhvr>
                                        <p:cTn id="68" dur="500"/>
                                        <p:tgtEl>
                                          <p:spTgt spid="23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36"/>
                                        </p:tgtEl>
                                        <p:attrNameLst>
                                          <p:attrName>style.visibility</p:attrName>
                                        </p:attrNameLst>
                                      </p:cBhvr>
                                      <p:to>
                                        <p:strVal val="visible"/>
                                      </p:to>
                                    </p:set>
                                    <p:animEffect transition="in" filter="fade">
                                      <p:cBhvr>
                                        <p:cTn id="71" dur="500"/>
                                        <p:tgtEl>
                                          <p:spTgt spid="236"/>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par>
                                <p:cTn id="76" presetID="10" presetClass="entr" presetSubtype="0" fill="hold" nodeType="with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fade">
                                      <p:cBhvr>
                                        <p:cTn id="78" dur="500"/>
                                        <p:tgtEl>
                                          <p:spTgt spid="7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36"/>
                                        </p:tgtEl>
                                      </p:cBhvr>
                                    </p:animEffect>
                                    <p:set>
                                      <p:cBhvr>
                                        <p:cTn id="83" dur="1" fill="hold">
                                          <p:stCondLst>
                                            <p:cond delay="499"/>
                                          </p:stCondLst>
                                        </p:cTn>
                                        <p:tgtEl>
                                          <p:spTgt spid="36"/>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76"/>
                                        </p:tgtEl>
                                      </p:cBhvr>
                                    </p:animEffect>
                                    <p:set>
                                      <p:cBhvr>
                                        <p:cTn id="86" dur="1" fill="hold">
                                          <p:stCondLst>
                                            <p:cond delay="499"/>
                                          </p:stCondLst>
                                        </p:cTn>
                                        <p:tgtEl>
                                          <p:spTgt spid="76"/>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grpId="0" nodeType="afterEffect">
                                  <p:stCondLst>
                                    <p:cond delay="0"/>
                                  </p:stCondLst>
                                  <p:childTnLst>
                                    <p:set>
                                      <p:cBhvr>
                                        <p:cTn id="89" dur="1" fill="hold">
                                          <p:stCondLst>
                                            <p:cond delay="0"/>
                                          </p:stCondLst>
                                        </p:cTn>
                                        <p:tgtEl>
                                          <p:spTgt spid="235"/>
                                        </p:tgtEl>
                                        <p:attrNameLst>
                                          <p:attrName>style.visibility</p:attrName>
                                        </p:attrNameLst>
                                      </p:cBhvr>
                                      <p:to>
                                        <p:strVal val="visible"/>
                                      </p:to>
                                    </p:set>
                                    <p:animEffect transition="in" filter="fade">
                                      <p:cBhvr>
                                        <p:cTn id="90" dur="500"/>
                                        <p:tgtEl>
                                          <p:spTgt spid="235"/>
                                        </p:tgtEl>
                                      </p:cBhvr>
                                    </p:animEffect>
                                  </p:childTnLst>
                                </p:cTn>
                              </p:par>
                            </p:childTnLst>
                          </p:cTn>
                        </p:par>
                        <p:par>
                          <p:cTn id="91" fill="hold">
                            <p:stCondLst>
                              <p:cond delay="1000"/>
                            </p:stCondLst>
                            <p:childTnLst>
                              <p:par>
                                <p:cTn id="92" presetID="10" presetClass="entr" presetSubtype="0" fill="hold" nodeType="afterEffect">
                                  <p:stCondLst>
                                    <p:cond delay="0"/>
                                  </p:stCondLst>
                                  <p:childTnLst>
                                    <p:set>
                                      <p:cBhvr>
                                        <p:cTn id="93" dur="1" fill="hold">
                                          <p:stCondLst>
                                            <p:cond delay="0"/>
                                          </p:stCondLst>
                                        </p:cTn>
                                        <p:tgtEl>
                                          <p:spTgt spid="110"/>
                                        </p:tgtEl>
                                        <p:attrNameLst>
                                          <p:attrName>style.visibility</p:attrName>
                                        </p:attrNameLst>
                                      </p:cBhvr>
                                      <p:to>
                                        <p:strVal val="visible"/>
                                      </p:to>
                                    </p:set>
                                    <p:animEffect transition="in" filter="fade">
                                      <p:cBhvr>
                                        <p:cTn id="94" dur="500"/>
                                        <p:tgtEl>
                                          <p:spTgt spid="110"/>
                                        </p:tgtEl>
                                      </p:cBhvr>
                                    </p:animEffect>
                                  </p:childTnLst>
                                </p:cTn>
                              </p:par>
                              <p:par>
                                <p:cTn id="95" presetID="10"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41"/>
                                        </p:tgtEl>
                                      </p:cBhvr>
                                    </p:animEffect>
                                    <p:set>
                                      <p:cBhvr>
                                        <p:cTn id="102" dur="1" fill="hold">
                                          <p:stCondLst>
                                            <p:cond delay="499"/>
                                          </p:stCondLst>
                                        </p:cTn>
                                        <p:tgtEl>
                                          <p:spTgt spid="41"/>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10"/>
                                        </p:tgtEl>
                                      </p:cBhvr>
                                    </p:animEffect>
                                    <p:set>
                                      <p:cBhvr>
                                        <p:cTn id="105" dur="1" fill="hold">
                                          <p:stCondLst>
                                            <p:cond delay="499"/>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218" grpId="0" animBg="1"/>
      <p:bldP spid="219" grpId="0" animBg="1"/>
      <p:bldP spid="220" grpId="0" animBg="1"/>
      <p:bldP spid="221" grpId="0" animBg="1"/>
      <p:bldP spid="226" grpId="0"/>
      <p:bldP spid="228" grpId="0" animBg="1"/>
      <p:bldP spid="229" grpId="0" animBg="1"/>
      <p:bldP spid="231" grpId="0"/>
      <p:bldP spid="234" grpId="0" animBg="1"/>
      <p:bldP spid="235" grpId="0" animBg="1"/>
      <p:bldP spid="236"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Browser Analysis</a:t>
            </a:r>
          </a:p>
        </p:txBody>
      </p:sp>
      <p:sp>
        <p:nvSpPr>
          <p:cNvPr id="3" name="Content Placeholder 2"/>
          <p:cNvSpPr>
            <a:spLocks noGrp="1"/>
          </p:cNvSpPr>
          <p:nvPr>
            <p:ph idx="1"/>
          </p:nvPr>
        </p:nvSpPr>
        <p:spPr>
          <a:xfrm>
            <a:off x="152400" y="1143000"/>
            <a:ext cx="8991600" cy="5257800"/>
          </a:xfrm>
        </p:spPr>
        <p:txBody>
          <a:bodyPr>
            <a:normAutofit/>
          </a:bodyPr>
          <a:lstStyle/>
          <a:p>
            <a:pPr lvl="0"/>
            <a:r>
              <a:rPr lang="en-US" sz="2800" dirty="0">
                <a:solidFill>
                  <a:schemeClr val="tx2"/>
                </a:solidFill>
              </a:rPr>
              <a:t>To satisfy user experience, the browser must provide:</a:t>
            </a:r>
          </a:p>
          <a:p>
            <a:pPr lvl="1"/>
            <a:r>
              <a:rPr lang="en-US" sz="2400" dirty="0">
                <a:solidFill>
                  <a:srgbClr val="595959"/>
                </a:solidFill>
              </a:rPr>
              <a:t>Fast </a:t>
            </a:r>
            <a:r>
              <a:rPr lang="en-US" sz="2400" dirty="0">
                <a:solidFill>
                  <a:srgbClr val="0000FF"/>
                </a:solidFill>
              </a:rPr>
              <a:t>loading </a:t>
            </a:r>
            <a:r>
              <a:rPr lang="en-US" sz="2400" dirty="0"/>
              <a:t>of webpages</a:t>
            </a:r>
          </a:p>
          <a:p>
            <a:pPr lvl="1"/>
            <a:r>
              <a:rPr lang="en-US" sz="2400" dirty="0">
                <a:solidFill>
                  <a:srgbClr val="595959"/>
                </a:solidFill>
              </a:rPr>
              <a:t>Smooth </a:t>
            </a:r>
            <a:r>
              <a:rPr lang="en-US" sz="2400" dirty="0">
                <a:solidFill>
                  <a:srgbClr val="0000FF"/>
                </a:solidFill>
              </a:rPr>
              <a:t>scrolling</a:t>
            </a:r>
            <a:r>
              <a:rPr lang="en-US" sz="2400" dirty="0">
                <a:solidFill>
                  <a:srgbClr val="595959"/>
                </a:solidFill>
              </a:rPr>
              <a:t> of webpages</a:t>
            </a:r>
          </a:p>
          <a:p>
            <a:pPr lvl="1"/>
            <a:r>
              <a:rPr lang="en-US" sz="2400" dirty="0">
                <a:solidFill>
                  <a:srgbClr val="595959"/>
                </a:solidFill>
              </a:rPr>
              <a:t>Quick </a:t>
            </a:r>
            <a:r>
              <a:rPr lang="en-US" sz="2400" dirty="0">
                <a:solidFill>
                  <a:srgbClr val="0000FF"/>
                </a:solidFill>
              </a:rPr>
              <a:t>switching</a:t>
            </a:r>
            <a:r>
              <a:rPr lang="en-US" sz="2400" dirty="0">
                <a:solidFill>
                  <a:srgbClr val="595959"/>
                </a:solidFill>
              </a:rPr>
              <a:t> between browser tabs</a:t>
            </a:r>
            <a:endParaRPr lang="en-US" sz="2400" dirty="0">
              <a:solidFill>
                <a:srgbClr val="0000FF"/>
              </a:solidFill>
            </a:endParaRPr>
          </a:p>
          <a:p>
            <a:pPr lvl="1"/>
            <a:endParaRPr lang="en-US" sz="2400" dirty="0">
              <a:solidFill>
                <a:srgbClr val="595959"/>
              </a:solidFill>
            </a:endParaRPr>
          </a:p>
          <a:p>
            <a:pPr lvl="0"/>
            <a:r>
              <a:rPr lang="en-US" sz="2800" dirty="0">
                <a:solidFill>
                  <a:schemeClr val="tx2"/>
                </a:solidFill>
              </a:rPr>
              <a:t>We focus on two important user interactions:</a:t>
            </a:r>
            <a:br>
              <a:rPr lang="en-US" sz="2800" dirty="0">
                <a:solidFill>
                  <a:schemeClr val="tx2"/>
                </a:solidFill>
              </a:rPr>
            </a:br>
            <a:r>
              <a:rPr lang="en-US" sz="2800" dirty="0">
                <a:solidFill>
                  <a:schemeClr val="tx2"/>
                </a:solidFill>
              </a:rPr>
              <a:t> 1)  </a:t>
            </a:r>
            <a:r>
              <a:rPr lang="en-US" sz="2800" dirty="0">
                <a:solidFill>
                  <a:srgbClr val="0000FF"/>
                </a:solidFill>
              </a:rPr>
              <a:t>Page Scrolling </a:t>
            </a:r>
            <a:br>
              <a:rPr lang="en-US" sz="2800" dirty="0">
                <a:solidFill>
                  <a:srgbClr val="0000FF"/>
                </a:solidFill>
              </a:rPr>
            </a:br>
            <a:r>
              <a:rPr lang="en-US" sz="2800" dirty="0">
                <a:solidFill>
                  <a:srgbClr val="0000FF"/>
                </a:solidFill>
              </a:rPr>
              <a:t> </a:t>
            </a:r>
            <a:r>
              <a:rPr lang="en-US" sz="2800" dirty="0">
                <a:solidFill>
                  <a:schemeClr val="tx2"/>
                </a:solidFill>
              </a:rPr>
              <a:t>2)   </a:t>
            </a:r>
            <a:r>
              <a:rPr lang="en-US" sz="2800" dirty="0">
                <a:solidFill>
                  <a:srgbClr val="0000FF"/>
                </a:solidFill>
              </a:rPr>
              <a:t>Tab Switching</a:t>
            </a:r>
          </a:p>
          <a:p>
            <a:pPr lvl="1"/>
            <a:r>
              <a:rPr lang="en-US" sz="2400" dirty="0">
                <a:solidFill>
                  <a:srgbClr val="595959"/>
                </a:solidFill>
              </a:rPr>
              <a:t>Both include </a:t>
            </a:r>
            <a:r>
              <a:rPr lang="en-US" sz="2400" u="sng" dirty="0">
                <a:solidFill>
                  <a:srgbClr val="595959"/>
                </a:solidFill>
              </a:rPr>
              <a:t>page loading</a:t>
            </a:r>
          </a:p>
          <a:p>
            <a:pPr lvl="1"/>
            <a:endParaRPr lang="en-US" sz="1600" dirty="0">
              <a:solidFill>
                <a:srgbClr val="595959"/>
              </a:solidFill>
            </a:endParaRPr>
          </a:p>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70538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400" dirty="0">
                <a:solidFill>
                  <a:schemeClr val="tx2"/>
                </a:solidFill>
              </a:rPr>
              <a:t>Scrolling</a:t>
            </a: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13550056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906000" cy="914400"/>
          </a:xfrm>
        </p:spPr>
        <p:txBody>
          <a:bodyPr/>
          <a:lstStyle/>
          <a:p>
            <a:r>
              <a:rPr lang="en-US" sz="4000" dirty="0"/>
              <a:t>What Does Happen During Scrolling?</a:t>
            </a:r>
          </a:p>
        </p:txBody>
      </p:sp>
      <p:sp>
        <p:nvSpPr>
          <p:cNvPr id="3" name="Content Placeholder 2"/>
          <p:cNvSpPr>
            <a:spLocks noGrp="1"/>
          </p:cNvSpPr>
          <p:nvPr>
            <p:ph idx="1"/>
          </p:nvPr>
        </p:nvSpPr>
        <p:spPr>
          <a:xfrm>
            <a:off x="762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Composi-itng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grpSp>
        <p:nvGrpSpPr>
          <p:cNvPr id="28" name="Group 27"/>
          <p:cNvGrpSpPr/>
          <p:nvPr/>
        </p:nvGrpSpPr>
        <p:grpSpPr>
          <a:xfrm>
            <a:off x="9753600" y="1648968"/>
            <a:ext cx="5638800" cy="941832"/>
            <a:chOff x="-4918784" y="732071"/>
            <a:chExt cx="16481404" cy="903816"/>
          </a:xfrm>
        </p:grpSpPr>
        <p:sp>
          <p:nvSpPr>
            <p:cNvPr id="29" name="Rounded Rectangle 28"/>
            <p:cNvSpPr/>
            <p:nvPr/>
          </p:nvSpPr>
          <p:spPr bwMode="auto">
            <a:xfrm>
              <a:off x="-4696062" y="732071"/>
              <a:ext cx="16258682" cy="90381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0" name="Rectangle 29"/>
            <p:cNvSpPr/>
            <p:nvPr/>
          </p:nvSpPr>
          <p:spPr>
            <a:xfrm>
              <a:off x="-4918784" y="798054"/>
              <a:ext cx="16481404" cy="79745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Rasterization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generates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bitmap</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sends it to </a:t>
              </a:r>
              <a:r>
                <a:rPr kumimoji="0" lang="en-US" sz="2400" b="1" i="0" u="sng" strike="noStrike" kern="1200" cap="none" spc="0" normalizeH="0" baseline="0" noProof="0" dirty="0">
                  <a:ln>
                    <a:noFill/>
                  </a:ln>
                  <a:solidFill>
                    <a:prstClr val="black"/>
                  </a:solidFill>
                  <a:effectLst/>
                  <a:uLnTx/>
                  <a:uFillTx/>
                  <a:latin typeface="Gill Sans MT"/>
                  <a:ea typeface="+mn-ea"/>
                  <a:cs typeface="+mn-cs"/>
                </a:rPr>
                <a:t>GPU</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compositing</a:t>
              </a:r>
            </a:p>
          </p:txBody>
        </p:sp>
      </p:grpSp>
      <p:sp>
        <p:nvSpPr>
          <p:cNvPr id="31" name="Rounded Rectangle 30"/>
          <p:cNvSpPr/>
          <p:nvPr/>
        </p:nvSpPr>
        <p:spPr>
          <a:xfrm>
            <a:off x="6781800" y="4238190"/>
            <a:ext cx="1371600" cy="714810"/>
          </a:xfrm>
          <a:prstGeom prst="roundRect">
            <a:avLst/>
          </a:prstGeom>
          <a:solidFill>
            <a:schemeClr val="bg2">
              <a:lumMod val="25000"/>
            </a:scheme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Texture Tiling</a:t>
            </a:r>
          </a:p>
        </p:txBody>
      </p:sp>
      <p:cxnSp>
        <p:nvCxnSpPr>
          <p:cNvPr id="32" name="Elbow Connector 31"/>
          <p:cNvCxnSpPr>
            <a:endCxn id="31" idx="1"/>
          </p:cNvCxnSpPr>
          <p:nvPr/>
        </p:nvCxnSpPr>
        <p:spPr>
          <a:xfrm rot="16200000" flipH="1">
            <a:off x="6293753" y="4107547"/>
            <a:ext cx="633195" cy="342900"/>
          </a:xfrm>
          <a:prstGeom prst="bentConnector2">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31" idx="3"/>
          </p:cNvCxnSpPr>
          <p:nvPr/>
        </p:nvCxnSpPr>
        <p:spPr>
          <a:xfrm flipV="1">
            <a:off x="8153400" y="3962400"/>
            <a:ext cx="152400" cy="633195"/>
          </a:xfrm>
          <a:prstGeom prst="bentConnector2">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971800" y="5303521"/>
            <a:ext cx="5791201" cy="1325879"/>
            <a:chOff x="-4694065" y="811665"/>
            <a:chExt cx="16296395" cy="955146"/>
          </a:xfrm>
        </p:grpSpPr>
        <p:sp>
          <p:nvSpPr>
            <p:cNvPr id="35" name="Rounded Rectangle 34"/>
            <p:cNvSpPr/>
            <p:nvPr/>
          </p:nvSpPr>
          <p:spPr bwMode="auto">
            <a:xfrm>
              <a:off x="-4694065" y="811665"/>
              <a:ext cx="16296395" cy="95514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6" name="Rectangle 35"/>
            <p:cNvSpPr/>
            <p:nvPr/>
          </p:nvSpPr>
          <p:spPr>
            <a:xfrm>
              <a:off x="-4694065" y="833622"/>
              <a:ext cx="16296392" cy="864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to minimize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cache misses </a:t>
              </a:r>
              <a:br>
                <a:rPr kumimoji="0" lang="en-US" sz="2400" b="1" i="0" u="none" strike="noStrike" kern="1200" cap="none" spc="0" normalizeH="0" baseline="0" noProof="0" dirty="0">
                  <a:ln>
                    <a:noFill/>
                  </a:ln>
                  <a:solidFill>
                    <a:srgbClr val="C00000"/>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compositing</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graphics driver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reorganizes the bitmaps</a:t>
              </a:r>
            </a:p>
          </p:txBody>
        </p:sp>
      </p:grpSp>
      <p:sp>
        <p:nvSpPr>
          <p:cNvPr id="40" name="Rounded Rectangle 39"/>
          <p:cNvSpPr/>
          <p:nvPr/>
        </p:nvSpPr>
        <p:spPr>
          <a:xfrm>
            <a:off x="6781800" y="4238190"/>
            <a:ext cx="1371600" cy="714810"/>
          </a:xfrm>
          <a:prstGeom prst="roundRect">
            <a:avLst/>
          </a:prstGeom>
          <a:solidFill>
            <a:schemeClr val="tx1">
              <a:alpha val="70000"/>
            </a:scheme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41" name="Group 40"/>
          <p:cNvGrpSpPr/>
          <p:nvPr/>
        </p:nvGrpSpPr>
        <p:grpSpPr>
          <a:xfrm>
            <a:off x="432951" y="882590"/>
            <a:ext cx="5282049" cy="1327210"/>
            <a:chOff x="506014" y="5486398"/>
            <a:chExt cx="7709778" cy="567307"/>
          </a:xfrm>
        </p:grpSpPr>
        <p:grpSp>
          <p:nvGrpSpPr>
            <p:cNvPr id="42" name="Group 41"/>
            <p:cNvGrpSpPr/>
            <p:nvPr/>
          </p:nvGrpSpPr>
          <p:grpSpPr>
            <a:xfrm>
              <a:off x="763854" y="5486398"/>
              <a:ext cx="7229492" cy="553710"/>
              <a:chOff x="-1813577" y="838199"/>
              <a:chExt cx="11272566" cy="321274"/>
            </a:xfrm>
          </p:grpSpPr>
          <p:sp>
            <p:nvSpPr>
              <p:cNvPr id="44" name="Rounded Rectangle 43"/>
              <p:cNvSpPr/>
              <p:nvPr/>
            </p:nvSpPr>
            <p:spPr bwMode="auto">
              <a:xfrm>
                <a:off x="-1813577" y="845517"/>
                <a:ext cx="11272566" cy="31395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5" name="Rectangle 44"/>
              <p:cNvSpPr/>
              <p:nvPr/>
            </p:nvSpPr>
            <p:spPr>
              <a:xfrm>
                <a:off x="-153064" y="838199"/>
                <a:ext cx="9386361" cy="1204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43" name="Rectangle 42"/>
            <p:cNvSpPr/>
            <p:nvPr/>
          </p:nvSpPr>
          <p:spPr>
            <a:xfrm>
              <a:off x="506014" y="5540633"/>
              <a:ext cx="7709778" cy="513072"/>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rasterization uses</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 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blitters</a:t>
              </a:r>
              <a:br>
                <a:rPr kumimoji="0" lang="en-US" sz="2400" b="1" i="0" u="none" strike="noStrike" kern="1200" cap="none" spc="0" normalizeH="0" baseline="0" noProof="0" dirty="0">
                  <a:ln>
                    <a:noFill/>
                  </a:ln>
                  <a:solidFill>
                    <a:srgbClr val="0000FF"/>
                  </a:solidFill>
                  <a:effectLst/>
                  <a:uLnTx/>
                  <a:uFillTx/>
                  <a:latin typeface="Gill Sans MT"/>
                  <a:ea typeface="+mn-ea"/>
                  <a:cs typeface="+mn-cs"/>
                </a:rPr>
              </a:br>
              <a:r>
                <a:rPr kumimoji="0" lang="en-US" sz="24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to</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convert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basic primitives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bitmaps</a:t>
              </a:r>
            </a:p>
          </p:txBody>
        </p:sp>
      </p:grpSp>
      <p:grpSp>
        <p:nvGrpSpPr>
          <p:cNvPr id="48" name="Group 47"/>
          <p:cNvGrpSpPr/>
          <p:nvPr/>
        </p:nvGrpSpPr>
        <p:grpSpPr>
          <a:xfrm>
            <a:off x="609600" y="5562605"/>
            <a:ext cx="5748078" cy="621271"/>
            <a:chOff x="1271333" y="5486395"/>
            <a:chExt cx="6577268" cy="279471"/>
          </a:xfrm>
        </p:grpSpPr>
        <p:sp>
          <p:nvSpPr>
            <p:cNvPr id="57" name="Rectangle 56"/>
            <p:cNvSpPr/>
            <p:nvPr/>
          </p:nvSpPr>
          <p:spPr>
            <a:xfrm>
              <a:off x="1828799" y="5486395"/>
              <a:ext cx="6019802" cy="2076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53" name="Rectangle 52"/>
            <p:cNvSpPr/>
            <p:nvPr/>
          </p:nvSpPr>
          <p:spPr>
            <a:xfrm>
              <a:off x="1271333" y="5558192"/>
              <a:ext cx="4882766" cy="20767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58" name="Straight Arrow Connector 57"/>
          <p:cNvCxnSpPr/>
          <p:nvPr/>
        </p:nvCxnSpPr>
        <p:spPr>
          <a:xfrm flipH="1" flipV="1">
            <a:off x="4800600" y="2286000"/>
            <a:ext cx="914400" cy="228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35" idx="0"/>
          </p:cNvCxnSpPr>
          <p:nvPr/>
        </p:nvCxnSpPr>
        <p:spPr>
          <a:xfrm flipH="1">
            <a:off x="5867401" y="4953000"/>
            <a:ext cx="1028700" cy="350521"/>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6477000" y="2895600"/>
            <a:ext cx="0" cy="381000"/>
          </a:xfrm>
          <a:prstGeom prst="straightConnector1">
            <a:avLst/>
          </a:prstGeom>
          <a:ln w="38100" cmpd="sng">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5791200" y="2209800"/>
            <a:ext cx="1371600" cy="685800"/>
          </a:xfrm>
          <a:prstGeom prst="roundRect">
            <a:avLst/>
          </a:prstGeom>
          <a:solidFill>
            <a:schemeClr val="bg2">
              <a:lumMod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Color </a:t>
            </a: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Blitting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34592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9"/>
                                        </p:tgtEl>
                                        <p:attrNameLst>
                                          <p:attrName>style.visibility</p:attrName>
                                        </p:attrNameLst>
                                      </p:cBhvr>
                                      <p:to>
                                        <p:strVal val="visible"/>
                                      </p:to>
                                    </p:set>
                                    <p:animEffect transition="in" filter="fade">
                                      <p:cBhvr>
                                        <p:cTn id="12" dur="500"/>
                                        <p:tgtEl>
                                          <p:spTgt spid="2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4"/>
                                        </p:tgtEl>
                                        <p:attrNameLst>
                                          <p:attrName>style.visibility</p:attrName>
                                        </p:attrNameLst>
                                      </p:cBhvr>
                                      <p:to>
                                        <p:strVal val="visible"/>
                                      </p:to>
                                    </p:set>
                                    <p:animEffect transition="in" filter="fade">
                                      <p:cBhvr>
                                        <p:cTn id="17" dur="500"/>
                                        <p:tgtEl>
                                          <p:spTgt spid="2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5"/>
                                        </p:tgtEl>
                                        <p:attrNameLst>
                                          <p:attrName>style.visibility</p:attrName>
                                        </p:attrNameLst>
                                      </p:cBhvr>
                                      <p:to>
                                        <p:strVal val="visible"/>
                                      </p:to>
                                    </p:set>
                                    <p:animEffect transition="in" filter="fade">
                                      <p:cBhvr>
                                        <p:cTn id="22" dur="500"/>
                                        <p:tgtEl>
                                          <p:spTgt spid="2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29"/>
                                        </p:tgtEl>
                                      </p:cBhvr>
                                    </p:animEffect>
                                    <p:set>
                                      <p:cBhvr>
                                        <p:cTn id="27" dur="1" fill="hold">
                                          <p:stCondLst>
                                            <p:cond delay="499"/>
                                          </p:stCondLst>
                                        </p:cTn>
                                        <p:tgtEl>
                                          <p:spTgt spid="229"/>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xit" presetSubtype="0" fill="hold" nodeType="withEffect">
                                  <p:stCondLst>
                                    <p:cond delay="0"/>
                                  </p:stCondLst>
                                  <p:childTnLst>
                                    <p:animEffect transition="out" filter="fade">
                                      <p:cBhvr>
                                        <p:cTn id="38" dur="500"/>
                                        <p:tgtEl>
                                          <p:spTgt spid="126"/>
                                        </p:tgtEl>
                                      </p:cBhvr>
                                    </p:animEffect>
                                    <p:set>
                                      <p:cBhvr>
                                        <p:cTn id="39" dur="1" fill="hold">
                                          <p:stCondLst>
                                            <p:cond delay="499"/>
                                          </p:stCondLst>
                                        </p:cTn>
                                        <p:tgtEl>
                                          <p:spTgt spid="126"/>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10"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4"/>
                                        </p:tgtEl>
                                      </p:cBhvr>
                                    </p:animEffect>
                                    <p:set>
                                      <p:cBhvr>
                                        <p:cTn id="51" dur="1" fill="hold">
                                          <p:stCondLst>
                                            <p:cond delay="499"/>
                                          </p:stCondLst>
                                        </p:cTn>
                                        <p:tgtEl>
                                          <p:spTgt spid="34"/>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xit" presetSubtype="0" fill="hold" grpId="1" nodeType="withEffect">
                                  <p:stCondLst>
                                    <p:cond delay="0"/>
                                  </p:stCondLst>
                                  <p:childTnLst>
                                    <p:animEffect transition="out" filter="fade">
                                      <p:cBhvr>
                                        <p:cTn id="56" dur="500"/>
                                        <p:tgtEl>
                                          <p:spTgt spid="235"/>
                                        </p:tgtEl>
                                      </p:cBhvr>
                                    </p:animEffect>
                                    <p:set>
                                      <p:cBhvr>
                                        <p:cTn id="57" dur="1" fill="hold">
                                          <p:stCondLst>
                                            <p:cond delay="499"/>
                                          </p:stCondLst>
                                        </p:cTn>
                                        <p:tgtEl>
                                          <p:spTgt spid="23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49"/>
                                        </p:tgtEl>
                                      </p:cBhvr>
                                    </p:animEffect>
                                    <p:set>
                                      <p:cBhvr>
                                        <p:cTn id="60" dur="1" fill="hold">
                                          <p:stCondLst>
                                            <p:cond delay="499"/>
                                          </p:stCondLst>
                                        </p:cTn>
                                        <p:tgtEl>
                                          <p:spTgt spid="4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500"/>
                                        <p:tgtEl>
                                          <p:spTgt spid="5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500"/>
                                        <p:tgtEl>
                                          <p:spTgt spid="59"/>
                                        </p:tgtEl>
                                      </p:cBhvr>
                                    </p:animEffec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500"/>
                                        <p:tgtEl>
                                          <p:spTgt spid="58"/>
                                        </p:tgtEl>
                                      </p:cBhvr>
                                    </p:animEffect>
                                  </p:childTnLst>
                                </p:cTn>
                              </p:par>
                              <p:par>
                                <p:cTn id="73" presetID="10"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41"/>
                                        </p:tgtEl>
                                      </p:cBhvr>
                                    </p:animEffect>
                                    <p:set>
                                      <p:cBhvr>
                                        <p:cTn id="80" dur="1" fill="hold">
                                          <p:stCondLst>
                                            <p:cond delay="499"/>
                                          </p:stCondLst>
                                        </p:cTn>
                                        <p:tgtEl>
                                          <p:spTgt spid="41"/>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229" grpId="0" animBg="1"/>
      <p:bldP spid="229" grpId="1" animBg="1"/>
      <p:bldP spid="234" grpId="0" animBg="1"/>
      <p:bldP spid="235" grpId="0" animBg="1"/>
      <p:bldP spid="235" grpId="1" animBg="1"/>
      <p:bldP spid="31" grpId="0" animBg="1"/>
      <p:bldP spid="40" grpId="0" animBg="1"/>
      <p:bldP spid="59"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Scrolling Energy Analysis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19</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5" name="Group 4"/>
          <p:cNvGrpSpPr/>
          <p:nvPr/>
        </p:nvGrpSpPr>
        <p:grpSpPr>
          <a:xfrm>
            <a:off x="76200" y="1676400"/>
            <a:ext cx="8915400" cy="3352800"/>
            <a:chOff x="76200" y="2286000"/>
            <a:chExt cx="8915400" cy="3352800"/>
          </a:xfrm>
        </p:grpSpPr>
        <p:graphicFrame>
          <p:nvGraphicFramePr>
            <p:cNvPr id="16" name="Chart 15"/>
            <p:cNvGraphicFramePr>
              <a:graphicFrameLocks/>
            </p:cNvGraphicFramePr>
            <p:nvPr>
              <p:extLst/>
            </p:nvPr>
          </p:nvGraphicFramePr>
          <p:xfrm>
            <a:off x="76200" y="2286000"/>
            <a:ext cx="8915400" cy="3352800"/>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Connector 16"/>
            <p:cNvCxnSpPr/>
            <p:nvPr/>
          </p:nvCxnSpPr>
          <p:spPr>
            <a:xfrm>
              <a:off x="7924800" y="2771335"/>
              <a:ext cx="0" cy="2334065"/>
            </a:xfrm>
            <a:prstGeom prst="line">
              <a:avLst/>
            </a:prstGeom>
            <a:noFill/>
            <a:ln w="25400" cap="flat" cmpd="sng" algn="ctr">
              <a:solidFill>
                <a:srgbClr val="000000"/>
              </a:solidFill>
              <a:prstDash val="dash"/>
            </a:ln>
            <a:effectLst/>
          </p:spPr>
        </p:cxnSp>
        <p:sp>
          <p:nvSpPr>
            <p:cNvPr id="18" name="TextBox 17"/>
            <p:cNvSpPr txBox="1"/>
            <p:nvPr/>
          </p:nvSpPr>
          <p:spPr>
            <a:xfrm>
              <a:off x="1776912" y="4648207"/>
              <a:ext cx="813461"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Google</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Docs</a:t>
              </a:r>
            </a:p>
          </p:txBody>
        </p:sp>
        <p:sp>
          <p:nvSpPr>
            <p:cNvPr id="19" name="TextBox 18"/>
            <p:cNvSpPr txBox="1"/>
            <p:nvPr/>
          </p:nvSpPr>
          <p:spPr>
            <a:xfrm>
              <a:off x="2895034" y="4648200"/>
              <a:ext cx="667989"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Gmail</a:t>
              </a:r>
            </a:p>
          </p:txBody>
        </p:sp>
        <p:sp>
          <p:nvSpPr>
            <p:cNvPr id="20" name="TextBox 19"/>
            <p:cNvSpPr txBox="1"/>
            <p:nvPr/>
          </p:nvSpPr>
          <p:spPr>
            <a:xfrm>
              <a:off x="3729793" y="4648208"/>
              <a:ext cx="1025922"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Google</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Calendar</a:t>
              </a:r>
            </a:p>
          </p:txBody>
        </p:sp>
        <p:sp>
          <p:nvSpPr>
            <p:cNvPr id="21" name="TextBox 20"/>
            <p:cNvSpPr txBox="1"/>
            <p:nvPr/>
          </p:nvSpPr>
          <p:spPr>
            <a:xfrm>
              <a:off x="4910363" y="4648208"/>
              <a:ext cx="732735"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Word-</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Press</a:t>
              </a:r>
            </a:p>
          </p:txBody>
        </p:sp>
        <p:sp>
          <p:nvSpPr>
            <p:cNvPr id="22" name="TextBox 21"/>
            <p:cNvSpPr txBox="1"/>
            <p:nvPr/>
          </p:nvSpPr>
          <p:spPr>
            <a:xfrm>
              <a:off x="5888255" y="4648200"/>
              <a:ext cx="821589"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Twitter</a:t>
              </a:r>
            </a:p>
          </p:txBody>
        </p:sp>
        <p:sp>
          <p:nvSpPr>
            <p:cNvPr id="24" name="TextBox 23"/>
            <p:cNvSpPr txBox="1"/>
            <p:nvPr/>
          </p:nvSpPr>
          <p:spPr>
            <a:xfrm>
              <a:off x="6882203" y="4648208"/>
              <a:ext cx="814701"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Ani-</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err="1">
                  <a:ln>
                    <a:noFill/>
                  </a:ln>
                  <a:solidFill>
                    <a:prstClr val="black"/>
                  </a:solidFill>
                  <a:effectLst/>
                  <a:uLnTx/>
                  <a:uFillTx/>
                  <a:latin typeface="Gill Sans MT"/>
                  <a:ea typeface="+mn-ea"/>
                  <a:cs typeface="+mn-cs"/>
                </a:rPr>
                <a:t>mation</a:t>
              </a: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5" name="TextBox 24"/>
            <p:cNvSpPr txBox="1"/>
            <p:nvPr/>
          </p:nvSpPr>
          <p:spPr>
            <a:xfrm>
              <a:off x="8116935" y="4648200"/>
              <a:ext cx="501302"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AVG</a:t>
              </a:r>
            </a:p>
          </p:txBody>
        </p:sp>
      </p:grpSp>
      <p:grpSp>
        <p:nvGrpSpPr>
          <p:cNvPr id="3" name="Group 2"/>
          <p:cNvGrpSpPr/>
          <p:nvPr/>
        </p:nvGrpSpPr>
        <p:grpSpPr>
          <a:xfrm>
            <a:off x="0" y="5105400"/>
            <a:ext cx="9144000" cy="1049357"/>
            <a:chOff x="1828800" y="5486399"/>
            <a:chExt cx="6019800" cy="839482"/>
          </a:xfrm>
          <a:solidFill>
            <a:srgbClr val="E4E4E4"/>
          </a:solidFill>
        </p:grpSpPr>
        <p:sp>
          <p:nvSpPr>
            <p:cNvPr id="42" name="Rectangle 41"/>
            <p:cNvSpPr/>
            <p:nvPr/>
          </p:nvSpPr>
          <p:spPr>
            <a:xfrm>
              <a:off x="1828800" y="5486399"/>
              <a:ext cx="6019800" cy="4616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43" name="Rectangle 42"/>
            <p:cNvSpPr/>
            <p:nvPr/>
          </p:nvSpPr>
          <p:spPr>
            <a:xfrm>
              <a:off x="1828800" y="5562599"/>
              <a:ext cx="6019800" cy="76328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41.9%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of page scrolling energy is spent on</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800" b="1" i="0" u="none" strike="noStrike" kern="1200" cap="none" spc="0" normalizeH="0" baseline="0" noProof="0" dirty="0">
                <a:ln>
                  <a:noFill/>
                </a:ln>
                <a:solidFill>
                  <a:srgbClr val="0000FF"/>
                </a:solidFill>
                <a:effectLst/>
                <a:uLnTx/>
                <a:uFillTx/>
                <a:latin typeface="Gill Sans MT"/>
                <a:ea typeface="+mn-ea"/>
                <a:cs typeface="+mn-cs"/>
              </a:endParaRPr>
            </a:p>
          </p:txBody>
        </p:sp>
      </p:grpSp>
      <p:sp>
        <p:nvSpPr>
          <p:cNvPr id="46" name="Rounded Rectangle 45"/>
          <p:cNvSpPr/>
          <p:nvPr/>
        </p:nvSpPr>
        <p:spPr bwMode="auto">
          <a:xfrm>
            <a:off x="7924800" y="2133600"/>
            <a:ext cx="914400" cy="2286000"/>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405580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4286072"/>
            <a:ext cx="50292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A significant portion of</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total data movement comes from</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 name="Title 1"/>
          <p:cNvSpPr>
            <a:spLocks noGrp="1"/>
          </p:cNvSpPr>
          <p:nvPr>
            <p:ph type="title"/>
          </p:nvPr>
        </p:nvSpPr>
        <p:spPr>
          <a:xfrm>
            <a:off x="-228600" y="0"/>
            <a:ext cx="9677400" cy="914400"/>
          </a:xfrm>
        </p:spPr>
        <p:txBody>
          <a:bodyPr/>
          <a:lstStyle/>
          <a:p>
            <a:r>
              <a:rPr lang="en-US" dirty="0"/>
              <a:t>Scrolling a Google Docs Web Page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5715000" y="1600200"/>
            <a:ext cx="38100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energy consumption goes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1" name="Rectangle 20"/>
          <p:cNvSpPr/>
          <p:nvPr/>
        </p:nvSpPr>
        <p:spPr>
          <a:xfrm>
            <a:off x="1540435" y="6248400"/>
            <a:ext cx="4495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aphicFrame>
        <p:nvGraphicFramePr>
          <p:cNvPr id="14" name="Chart 13"/>
          <p:cNvGraphicFramePr>
            <a:graphicFrameLocks/>
          </p:cNvGraphicFramePr>
          <p:nvPr>
            <p:extLst/>
          </p:nvPr>
        </p:nvGraphicFramePr>
        <p:xfrm>
          <a:off x="-304800" y="228600"/>
          <a:ext cx="6756400" cy="3813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nvPr>
        </p:nvGraphicFramePr>
        <p:xfrm>
          <a:off x="5105400" y="3273762"/>
          <a:ext cx="3505200" cy="3584238"/>
        </p:xfrm>
        <a:graphic>
          <a:graphicData uri="http://schemas.openxmlformats.org/drawingml/2006/chart">
            <c:chart xmlns:c="http://schemas.openxmlformats.org/drawingml/2006/chart" xmlns:r="http://schemas.openxmlformats.org/officeDocument/2006/relationships" r:id="rId5"/>
          </a:graphicData>
        </a:graphic>
      </p:graphicFrame>
      <p:cxnSp>
        <p:nvCxnSpPr>
          <p:cNvPr id="24" name="Straight Arrow Connector 23"/>
          <p:cNvCxnSpPr>
            <a:endCxn id="21" idx="3"/>
          </p:cNvCxnSpPr>
          <p:nvPr/>
        </p:nvCxnSpPr>
        <p:spPr>
          <a:xfrm flipH="1">
            <a:off x="6036235" y="5562600"/>
            <a:ext cx="974165" cy="9166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1" idx="3"/>
          </p:cNvCxnSpPr>
          <p:nvPr/>
        </p:nvCxnSpPr>
        <p:spPr>
          <a:xfrm flipH="1">
            <a:off x="6036235" y="5867400"/>
            <a:ext cx="2040965" cy="6118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84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P spid="21" grpId="0"/>
      <p:bldGraphic spid="14" grpId="0">
        <p:bldAsOne/>
      </p:bldGraphic>
      <p:bldGraphic spid="15" grpId="0">
        <p:bldAsOne/>
      </p:bldGraphic>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228600" y="0"/>
            <a:ext cx="9677400" cy="914400"/>
          </a:xfrm>
        </p:spPr>
        <p:txBody>
          <a:bodyPr/>
          <a:lstStyle/>
          <a:p>
            <a:r>
              <a:rPr lang="en-US" dirty="0"/>
              <a:t>Scrolling a Google Docs Web Page</a:t>
            </a:r>
          </a:p>
        </p:txBody>
      </p:sp>
      <p:sp>
        <p:nvSpPr>
          <p:cNvPr id="23" name="Rectangle 22"/>
          <p:cNvSpPr/>
          <p:nvPr/>
        </p:nvSpPr>
        <p:spPr>
          <a:xfrm>
            <a:off x="0" y="4286072"/>
            <a:ext cx="50292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A significant portion of</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total data movement comes from</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21</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5715000" y="1600200"/>
            <a:ext cx="38100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energy consumption goes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1" name="Rectangle 20"/>
          <p:cNvSpPr/>
          <p:nvPr/>
        </p:nvSpPr>
        <p:spPr>
          <a:xfrm>
            <a:off x="1540435" y="6248400"/>
            <a:ext cx="4495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aphicFrame>
        <p:nvGraphicFramePr>
          <p:cNvPr id="14" name="Chart 13"/>
          <p:cNvGraphicFramePr>
            <a:graphicFrameLocks/>
          </p:cNvGraphicFramePr>
          <p:nvPr>
            <p:extLst/>
          </p:nvPr>
        </p:nvGraphicFramePr>
        <p:xfrm>
          <a:off x="-304800" y="228600"/>
          <a:ext cx="6756400" cy="3813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nvPr>
        </p:nvGraphicFramePr>
        <p:xfrm>
          <a:off x="5105400" y="3273762"/>
          <a:ext cx="3505200" cy="3584238"/>
        </p:xfrm>
        <a:graphic>
          <a:graphicData uri="http://schemas.openxmlformats.org/drawingml/2006/chart">
            <c:chart xmlns:c="http://schemas.openxmlformats.org/drawingml/2006/chart" xmlns:r="http://schemas.openxmlformats.org/officeDocument/2006/relationships" r:id="rId5"/>
          </a:graphicData>
        </a:graphic>
      </p:graphicFrame>
      <p:sp>
        <p:nvSpPr>
          <p:cNvPr id="27" name="Rectangle 26"/>
          <p:cNvSpPr/>
          <p:nvPr/>
        </p:nvSpPr>
        <p:spPr>
          <a:xfrm>
            <a:off x="-1"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31" name="Group 30"/>
          <p:cNvGrpSpPr/>
          <p:nvPr/>
        </p:nvGrpSpPr>
        <p:grpSpPr>
          <a:xfrm>
            <a:off x="-228599" y="2971799"/>
            <a:ext cx="9601199" cy="1219200"/>
            <a:chOff x="1213867" y="5486400"/>
            <a:chExt cx="7748159" cy="508835"/>
          </a:xfrm>
        </p:grpSpPr>
        <p:grpSp>
          <p:nvGrpSpPr>
            <p:cNvPr id="32" name="Group 31"/>
            <p:cNvGrpSpPr/>
            <p:nvPr/>
          </p:nvGrpSpPr>
          <p:grpSpPr>
            <a:xfrm>
              <a:off x="1459839" y="5486400"/>
              <a:ext cx="7256214" cy="508835"/>
              <a:chOff x="-728366" y="838199"/>
              <a:chExt cx="11314238" cy="295236"/>
            </a:xfrm>
          </p:grpSpPr>
          <p:sp>
            <p:nvSpPr>
              <p:cNvPr id="34" name="Rounded Rectangle 33"/>
              <p:cNvSpPr/>
              <p:nvPr/>
            </p:nvSpPr>
            <p:spPr bwMode="auto">
              <a:xfrm>
                <a:off x="-728366" y="857675"/>
                <a:ext cx="11314238" cy="27576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5" name="Rectangle 34"/>
              <p:cNvSpPr/>
              <p:nvPr/>
            </p:nvSpPr>
            <p:spPr>
              <a:xfrm>
                <a:off x="-153065" y="838199"/>
                <a:ext cx="9386361" cy="1117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33" name="Rectangle 32"/>
            <p:cNvSpPr/>
            <p:nvPr/>
          </p:nvSpPr>
          <p:spPr>
            <a:xfrm>
              <a:off x="1213867" y="5581798"/>
              <a:ext cx="7748159" cy="3981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Can we use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PIM</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to mitigate the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for</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t>
              </a:r>
              <a:endParaRPr kumimoji="0" lang="en-US" sz="2800" b="1" i="0" u="none" strike="noStrike" kern="1200" cap="none" spc="0" normalizeH="0" baseline="0" noProof="0" dirty="0">
                <a:ln>
                  <a:noFill/>
                </a:ln>
                <a:solidFill>
                  <a:srgbClr val="0000FF"/>
                </a:solidFill>
                <a:effectLst/>
                <a:uLnTx/>
                <a:uFillTx/>
                <a:latin typeface="Gill Sans MT"/>
                <a:ea typeface="+mn-ea"/>
                <a:cs typeface="+mn-cs"/>
              </a:endParaRPr>
            </a:p>
          </p:txBody>
        </p:sp>
      </p:grpSp>
      <p:cxnSp>
        <p:nvCxnSpPr>
          <p:cNvPr id="24" name="Straight Arrow Connector 23"/>
          <p:cNvCxnSpPr>
            <a:endCxn id="21" idx="3"/>
          </p:cNvCxnSpPr>
          <p:nvPr/>
        </p:nvCxnSpPr>
        <p:spPr>
          <a:xfrm flipH="1">
            <a:off x="6036235" y="5562600"/>
            <a:ext cx="974165" cy="9166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1" idx="3"/>
          </p:cNvCxnSpPr>
          <p:nvPr/>
        </p:nvCxnSpPr>
        <p:spPr>
          <a:xfrm flipH="1">
            <a:off x="6036235" y="5867400"/>
            <a:ext cx="2040965" cy="6118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70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Tree>
    <p:extLst>
      <p:ext uri="{BB962C8B-B14F-4D97-AF65-F5344CB8AC3E}">
        <p14:creationId xmlns:p14="http://schemas.microsoft.com/office/powerpoint/2010/main" val="122927463"/>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601200" cy="914400"/>
          </a:xfrm>
        </p:spPr>
        <p:txBody>
          <a:bodyPr/>
          <a:lstStyle/>
          <a:p>
            <a:r>
              <a:rPr lang="en-US" sz="3600" dirty="0"/>
              <a:t>Can We Use PIM for Texture Tiling?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22</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cxnSp>
        <p:nvCxnSpPr>
          <p:cNvPr id="61" name="Straight Arrow Connector 60"/>
          <p:cNvCxnSpPr>
            <a:stCxn id="50" idx="3"/>
          </p:cNvCxnSpPr>
          <p:nvPr/>
        </p:nvCxnSpPr>
        <p:spPr>
          <a:xfrm>
            <a:off x="2442161" y="4473692"/>
            <a:ext cx="458772" cy="422346"/>
          </a:xfrm>
          <a:prstGeom prst="straightConnector1">
            <a:avLst/>
          </a:prstGeom>
          <a:noFill/>
          <a:ln w="38100" cap="flat" cmpd="sng" algn="ctr">
            <a:solidFill>
              <a:srgbClr val="006600"/>
            </a:solidFill>
            <a:prstDash val="sysDot"/>
            <a:miter lim="800000"/>
            <a:tailEnd type="stealth" w="lg" len="lg"/>
          </a:ln>
          <a:effectLst/>
        </p:spPr>
      </p:cxnSp>
      <p:cxnSp>
        <p:nvCxnSpPr>
          <p:cNvPr id="57" name="Straight Arrow Connector 56"/>
          <p:cNvCxnSpPr>
            <a:endCxn id="47" idx="3"/>
          </p:cNvCxnSpPr>
          <p:nvPr/>
        </p:nvCxnSpPr>
        <p:spPr>
          <a:xfrm flipH="1">
            <a:off x="2443734" y="2819400"/>
            <a:ext cx="457199" cy="249814"/>
          </a:xfrm>
          <a:prstGeom prst="straightConnector1">
            <a:avLst/>
          </a:prstGeom>
          <a:noFill/>
          <a:ln w="38100" cap="flat" cmpd="sng" algn="ctr">
            <a:solidFill>
              <a:srgbClr val="006600"/>
            </a:solidFill>
            <a:prstDash val="sysDot"/>
            <a:miter lim="800000"/>
            <a:tailEnd type="stealth" w="lg" len="lg"/>
          </a:ln>
          <a:effectLst/>
        </p:spPr>
      </p:cxnSp>
      <p:grpSp>
        <p:nvGrpSpPr>
          <p:cNvPr id="9" name="Group 8"/>
          <p:cNvGrpSpPr/>
          <p:nvPr/>
        </p:nvGrpSpPr>
        <p:grpSpPr>
          <a:xfrm>
            <a:off x="1386568" y="914400"/>
            <a:ext cx="3762417" cy="4648200"/>
            <a:chOff x="1881233" y="1875505"/>
            <a:chExt cx="3007069" cy="4012731"/>
          </a:xfrm>
        </p:grpSpPr>
        <p:cxnSp>
          <p:nvCxnSpPr>
            <p:cNvPr id="23" name="Straight Connector 22"/>
            <p:cNvCxnSpPr/>
            <p:nvPr/>
          </p:nvCxnSpPr>
          <p:spPr>
            <a:xfrm>
              <a:off x="4614877" y="2212877"/>
              <a:ext cx="0" cy="3554768"/>
            </a:xfrm>
            <a:prstGeom prst="line">
              <a:avLst/>
            </a:prstGeom>
            <a:ln w="2540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366251" y="1875505"/>
              <a:ext cx="522051" cy="31884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time</a:t>
              </a:r>
            </a:p>
          </p:txBody>
        </p:sp>
        <p:cxnSp>
          <p:nvCxnSpPr>
            <p:cNvPr id="29" name="Straight Connector 28"/>
            <p:cNvCxnSpPr/>
            <p:nvPr/>
          </p:nvCxnSpPr>
          <p:spPr>
            <a:xfrm flipH="1">
              <a:off x="2056238" y="2508040"/>
              <a:ext cx="24228" cy="3380196"/>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881233" y="2270396"/>
              <a:ext cx="398468" cy="26570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cxnSp>
          <p:nvCxnSpPr>
            <p:cNvPr id="36" name="Straight Connector 35"/>
            <p:cNvCxnSpPr/>
            <p:nvPr/>
          </p:nvCxnSpPr>
          <p:spPr>
            <a:xfrm>
              <a:off x="3728365" y="2508040"/>
              <a:ext cx="0" cy="334701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307034" y="2270396"/>
              <a:ext cx="770511" cy="26570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Memory</a:t>
              </a:r>
              <a:endParaRPr kumimoji="0" lang="en-US" sz="18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grpSp>
      <p:sp>
        <p:nvSpPr>
          <p:cNvPr id="38" name="Rounded Rectangle 37"/>
          <p:cNvSpPr/>
          <p:nvPr/>
        </p:nvSpPr>
        <p:spPr>
          <a:xfrm>
            <a:off x="768147" y="1935913"/>
            <a:ext cx="1674020" cy="654887"/>
          </a:xfrm>
          <a:prstGeom prst="roundRect">
            <a:avLst>
              <a:gd name="adj" fmla="val 7702"/>
            </a:avLst>
          </a:prstGeom>
          <a:solidFill>
            <a:schemeClr val="tx2"/>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FFFFFF"/>
                </a:solidFill>
                <a:effectLst/>
                <a:uLnTx/>
                <a:uFillTx/>
                <a:latin typeface="Gill Sans MT"/>
                <a:ea typeface="+mn-ea"/>
                <a:cs typeface="+mn-cs"/>
              </a:rPr>
              <a:t>Rasterization</a:t>
            </a: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grpSp>
        <p:nvGrpSpPr>
          <p:cNvPr id="3" name="Group 2"/>
          <p:cNvGrpSpPr/>
          <p:nvPr/>
        </p:nvGrpSpPr>
        <p:grpSpPr>
          <a:xfrm>
            <a:off x="813917" y="2818506"/>
            <a:ext cx="1629817" cy="1905894"/>
            <a:chOff x="1189584" y="2802979"/>
            <a:chExt cx="1629817" cy="1905894"/>
          </a:xfrm>
        </p:grpSpPr>
        <p:sp>
          <p:nvSpPr>
            <p:cNvPr id="47" name="Rounded Rectangle 46"/>
            <p:cNvSpPr/>
            <p:nvPr/>
          </p:nvSpPr>
          <p:spPr>
            <a:xfrm>
              <a:off x="1191153" y="2802979"/>
              <a:ext cx="1628248"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Read Bitmap</a:t>
              </a:r>
            </a:p>
          </p:txBody>
        </p:sp>
        <p:sp>
          <p:nvSpPr>
            <p:cNvPr id="48" name="Rounded Rectangle 47"/>
            <p:cNvSpPr/>
            <p:nvPr/>
          </p:nvSpPr>
          <p:spPr>
            <a:xfrm>
              <a:off x="1189586" y="3494267"/>
              <a:ext cx="1628247"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Conversion</a:t>
              </a:r>
            </a:p>
          </p:txBody>
        </p:sp>
        <p:sp>
          <p:nvSpPr>
            <p:cNvPr id="50" name="Rounded Rectangle 49"/>
            <p:cNvSpPr/>
            <p:nvPr/>
          </p:nvSpPr>
          <p:spPr>
            <a:xfrm>
              <a:off x="1189584" y="4207457"/>
              <a:ext cx="1628244"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Write Back</a:t>
              </a:r>
            </a:p>
          </p:txBody>
        </p:sp>
      </p:grpSp>
      <p:sp>
        <p:nvSpPr>
          <p:cNvPr id="51" name="Left Brace 50"/>
          <p:cNvSpPr/>
          <p:nvPr/>
        </p:nvSpPr>
        <p:spPr>
          <a:xfrm>
            <a:off x="500037" y="2802978"/>
            <a:ext cx="191096" cy="1905899"/>
          </a:xfrm>
          <a:prstGeom prst="leftBrace">
            <a:avLst>
              <a:gd name="adj1" fmla="val 101669"/>
              <a:gd name="adj2" fmla="val 50000"/>
            </a:avLst>
          </a:prstGeom>
          <a:noFill/>
          <a:ln w="190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ea typeface="+mn-ea"/>
              <a:cs typeface="+mn-cs"/>
            </a:endParaRPr>
          </a:p>
        </p:txBody>
      </p:sp>
      <p:cxnSp>
        <p:nvCxnSpPr>
          <p:cNvPr id="56" name="Straight Arrow Connector 55"/>
          <p:cNvCxnSpPr>
            <a:stCxn id="38" idx="3"/>
          </p:cNvCxnSpPr>
          <p:nvPr/>
        </p:nvCxnSpPr>
        <p:spPr>
          <a:xfrm>
            <a:off x="2442167" y="2263357"/>
            <a:ext cx="458766" cy="556043"/>
          </a:xfrm>
          <a:prstGeom prst="straightConnector1">
            <a:avLst/>
          </a:prstGeom>
          <a:noFill/>
          <a:ln w="38100" cap="flat" cmpd="sng" algn="ctr">
            <a:solidFill>
              <a:srgbClr val="006600"/>
            </a:solidFill>
            <a:prstDash val="sysDot"/>
            <a:miter lim="800000"/>
            <a:tailEnd type="stealth" w="lg" len="lg"/>
          </a:ln>
          <a:effectLst/>
        </p:spPr>
      </p:cxnSp>
      <p:sp>
        <p:nvSpPr>
          <p:cNvPr id="63" name="TextBox 62"/>
          <p:cNvSpPr txBox="1"/>
          <p:nvPr/>
        </p:nvSpPr>
        <p:spPr>
          <a:xfrm>
            <a:off x="2895600" y="3866952"/>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data movement</a:t>
            </a:r>
          </a:p>
        </p:txBody>
      </p:sp>
      <p:grpSp>
        <p:nvGrpSpPr>
          <p:cNvPr id="11" name="Group 10"/>
          <p:cNvGrpSpPr/>
          <p:nvPr/>
        </p:nvGrpSpPr>
        <p:grpSpPr>
          <a:xfrm>
            <a:off x="5767621" y="838200"/>
            <a:ext cx="2511311" cy="4554670"/>
            <a:chOff x="5409421" y="914400"/>
            <a:chExt cx="2511309" cy="4554670"/>
          </a:xfrm>
        </p:grpSpPr>
        <p:cxnSp>
          <p:nvCxnSpPr>
            <p:cNvPr id="42" name="Straight Connector 41"/>
            <p:cNvCxnSpPr/>
            <p:nvPr/>
          </p:nvCxnSpPr>
          <p:spPr>
            <a:xfrm>
              <a:off x="5658700" y="1646878"/>
              <a:ext cx="2898" cy="382219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409421" y="13716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endParaRPr kumimoji="0" lang="en-US" sz="16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cxnSp>
          <p:nvCxnSpPr>
            <p:cNvPr id="44" name="Straight Connector 43"/>
            <p:cNvCxnSpPr/>
            <p:nvPr/>
          </p:nvCxnSpPr>
          <p:spPr>
            <a:xfrm flipH="1">
              <a:off x="7718996" y="1646878"/>
              <a:ext cx="1540" cy="376332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430061" y="1371600"/>
              <a:ext cx="49066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PIM</a:t>
              </a:r>
              <a:endParaRPr kumimoji="0" lang="en-US" sz="16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46" name="TextBox 45"/>
            <p:cNvSpPr txBox="1"/>
            <p:nvPr/>
          </p:nvSpPr>
          <p:spPr>
            <a:xfrm>
              <a:off x="5771779" y="914400"/>
              <a:ext cx="1705394"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 CPU + PIM</a:t>
              </a:r>
            </a:p>
          </p:txBody>
        </p:sp>
      </p:grpSp>
      <p:sp>
        <p:nvSpPr>
          <p:cNvPr id="53" name="Rounded Rectangle 52"/>
          <p:cNvSpPr/>
          <p:nvPr/>
        </p:nvSpPr>
        <p:spPr>
          <a:xfrm>
            <a:off x="5183978" y="1828800"/>
            <a:ext cx="1674020" cy="609600"/>
          </a:xfrm>
          <a:prstGeom prst="roundRect">
            <a:avLst>
              <a:gd name="adj" fmla="val 7702"/>
            </a:avLst>
          </a:prstGeom>
          <a:solidFill>
            <a:schemeClr val="tx2"/>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FFFFFF"/>
                </a:solidFill>
                <a:effectLst/>
                <a:uLnTx/>
                <a:uFillTx/>
                <a:latin typeface="Gill Sans MT"/>
                <a:ea typeface="+mn-ea"/>
                <a:cs typeface="+mn-cs"/>
              </a:rPr>
              <a:t>Rasterization</a:t>
            </a: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cxnSp>
        <p:nvCxnSpPr>
          <p:cNvPr id="54" name="Straight Arrow Connector 53"/>
          <p:cNvCxnSpPr>
            <a:stCxn id="53" idx="3"/>
          </p:cNvCxnSpPr>
          <p:nvPr/>
        </p:nvCxnSpPr>
        <p:spPr>
          <a:xfrm>
            <a:off x="6857998" y="2133600"/>
            <a:ext cx="457200" cy="304801"/>
          </a:xfrm>
          <a:prstGeom prst="straightConnector1">
            <a:avLst/>
          </a:prstGeom>
          <a:noFill/>
          <a:ln w="38100" cap="flat" cmpd="sng" algn="ctr">
            <a:solidFill>
              <a:srgbClr val="006600"/>
            </a:solidFill>
            <a:prstDash val="sysDot"/>
            <a:miter lim="800000"/>
            <a:tailEnd type="stealth" w="lg" len="lg"/>
          </a:ln>
          <a:effectLst/>
        </p:spPr>
      </p:cxnSp>
      <p:sp>
        <p:nvSpPr>
          <p:cNvPr id="59" name="Rounded Rectangle 58"/>
          <p:cNvSpPr/>
          <p:nvPr/>
        </p:nvSpPr>
        <p:spPr>
          <a:xfrm>
            <a:off x="7287153" y="2851384"/>
            <a:ext cx="1628247"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Conversion</a:t>
            </a:r>
          </a:p>
        </p:txBody>
      </p:sp>
      <p:sp>
        <p:nvSpPr>
          <p:cNvPr id="65" name="TextBox 64"/>
          <p:cNvSpPr txBox="1"/>
          <p:nvPr/>
        </p:nvSpPr>
        <p:spPr>
          <a:xfrm rot="16200000">
            <a:off x="5254172" y="2921565"/>
            <a:ext cx="1096390" cy="130061"/>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idle</a:t>
            </a:r>
          </a:p>
        </p:txBody>
      </p:sp>
      <p:grpSp>
        <p:nvGrpSpPr>
          <p:cNvPr id="66" name="Group 65"/>
          <p:cNvGrpSpPr/>
          <p:nvPr/>
        </p:nvGrpSpPr>
        <p:grpSpPr>
          <a:xfrm>
            <a:off x="4419600" y="1600206"/>
            <a:ext cx="4571998" cy="531443"/>
            <a:chOff x="940262" y="5486401"/>
            <a:chExt cx="7631303" cy="271663"/>
          </a:xfrm>
        </p:grpSpPr>
        <p:sp>
          <p:nvSpPr>
            <p:cNvPr id="70" name="Rectangle 69"/>
            <p:cNvSpPr/>
            <p:nvPr/>
          </p:nvSpPr>
          <p:spPr>
            <a:xfrm>
              <a:off x="940262" y="5486401"/>
              <a:ext cx="6019799" cy="2359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68" name="Rectangle 67"/>
            <p:cNvSpPr/>
            <p:nvPr/>
          </p:nvSpPr>
          <p:spPr>
            <a:xfrm>
              <a:off x="1703388" y="5522070"/>
              <a:ext cx="6868177" cy="2359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pSp>
      <p:sp>
        <p:nvSpPr>
          <p:cNvPr id="104" name="Rectangle 103"/>
          <p:cNvSpPr/>
          <p:nvPr/>
        </p:nvSpPr>
        <p:spPr>
          <a:xfrm>
            <a:off x="9144000" y="5257800"/>
            <a:ext cx="43434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1) Eliminate a significant portion of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105" name="Rectangle 104"/>
          <p:cNvSpPr/>
          <p:nvPr/>
        </p:nvSpPr>
        <p:spPr>
          <a:xfrm>
            <a:off x="9296400" y="6122313"/>
            <a:ext cx="39624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 2)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Free up</a:t>
            </a:r>
            <a:r>
              <a:rPr kumimoji="0" lang="en-US" sz="2200" b="1" i="0" u="none" strike="noStrike" kern="1200" cap="none" spc="0" normalizeH="0" baseline="0" noProof="0" dirty="0">
                <a:ln>
                  <a:noFill/>
                </a:ln>
                <a:solidFill>
                  <a:prstClr val="black"/>
                </a:solidFill>
                <a:effectLst/>
                <a:uLnTx/>
                <a:uFillTx/>
                <a:latin typeface="Gill Sans MT"/>
                <a:ea typeface="+mn-ea"/>
                <a:cs typeface="+mn-cs"/>
              </a:rPr>
              <a:t> CPU to perform</a:t>
            </a:r>
            <a:endParaRPr kumimoji="0" lang="en-US" sz="22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11" name="TextBox 110"/>
          <p:cNvSpPr txBox="1"/>
          <p:nvPr/>
        </p:nvSpPr>
        <p:spPr>
          <a:xfrm>
            <a:off x="1854873" y="838200"/>
            <a:ext cx="1487587"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CPU-Only</a:t>
            </a:r>
          </a:p>
        </p:txBody>
      </p:sp>
      <p:grpSp>
        <p:nvGrpSpPr>
          <p:cNvPr id="133" name="Group 132"/>
          <p:cNvGrpSpPr/>
          <p:nvPr/>
        </p:nvGrpSpPr>
        <p:grpSpPr>
          <a:xfrm>
            <a:off x="2895600" y="2438400"/>
            <a:ext cx="1524000" cy="685800"/>
            <a:chOff x="3276600" y="2362200"/>
            <a:chExt cx="1524000" cy="685800"/>
          </a:xfrm>
        </p:grpSpPr>
        <p:sp>
          <p:nvSpPr>
            <p:cNvPr id="58" name="Rounded Rectangle 57"/>
            <p:cNvSpPr/>
            <p:nvPr/>
          </p:nvSpPr>
          <p:spPr>
            <a:xfrm>
              <a:off x="3276600" y="2438400"/>
              <a:ext cx="1524000" cy="609600"/>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18" name="TextBox 117"/>
            <p:cNvSpPr txBox="1"/>
            <p:nvPr/>
          </p:nvSpPr>
          <p:spPr>
            <a:xfrm>
              <a:off x="3592989" y="2362200"/>
              <a:ext cx="9028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Linear</a:t>
              </a:r>
            </a:p>
          </p:txBody>
        </p:sp>
        <p:sp>
          <p:nvSpPr>
            <p:cNvPr id="119" name="TextBox 118"/>
            <p:cNvSpPr txBox="1"/>
            <p:nvPr/>
          </p:nvSpPr>
          <p:spPr>
            <a:xfrm>
              <a:off x="3596465" y="2617113"/>
              <a:ext cx="97553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Bitmap</a:t>
              </a:r>
            </a:p>
          </p:txBody>
        </p:sp>
      </p:grpSp>
      <p:grpSp>
        <p:nvGrpSpPr>
          <p:cNvPr id="134" name="Group 133"/>
          <p:cNvGrpSpPr/>
          <p:nvPr/>
        </p:nvGrpSpPr>
        <p:grpSpPr>
          <a:xfrm>
            <a:off x="2895600" y="4545687"/>
            <a:ext cx="1524000" cy="712113"/>
            <a:chOff x="3276600" y="4469487"/>
            <a:chExt cx="1524000" cy="712113"/>
          </a:xfrm>
        </p:grpSpPr>
        <p:sp>
          <p:nvSpPr>
            <p:cNvPr id="62" name="Rounded Rectangle 61"/>
            <p:cNvSpPr/>
            <p:nvPr/>
          </p:nvSpPr>
          <p:spPr>
            <a:xfrm>
              <a:off x="3276600" y="4495800"/>
              <a:ext cx="1524000" cy="648075"/>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20" name="TextBox 119"/>
            <p:cNvSpPr txBox="1"/>
            <p:nvPr/>
          </p:nvSpPr>
          <p:spPr>
            <a:xfrm>
              <a:off x="3505200" y="4469487"/>
              <a:ext cx="106521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Texture</a:t>
              </a:r>
            </a:p>
          </p:txBody>
        </p:sp>
        <p:sp>
          <p:nvSpPr>
            <p:cNvPr id="121" name="TextBox 120"/>
            <p:cNvSpPr txBox="1"/>
            <p:nvPr/>
          </p:nvSpPr>
          <p:spPr>
            <a:xfrm>
              <a:off x="3697127" y="4750713"/>
              <a:ext cx="72247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Tiles</a:t>
              </a:r>
            </a:p>
          </p:txBody>
        </p:sp>
      </p:grpSp>
      <p:grpSp>
        <p:nvGrpSpPr>
          <p:cNvPr id="139" name="Group 138"/>
          <p:cNvGrpSpPr/>
          <p:nvPr/>
        </p:nvGrpSpPr>
        <p:grpSpPr>
          <a:xfrm>
            <a:off x="764768" y="4826913"/>
            <a:ext cx="1678965" cy="735687"/>
            <a:chOff x="1140435" y="4750713"/>
            <a:chExt cx="1678965" cy="735687"/>
          </a:xfrm>
        </p:grpSpPr>
        <p:sp>
          <p:nvSpPr>
            <p:cNvPr id="49" name="Rounded Rectangle 48"/>
            <p:cNvSpPr/>
            <p:nvPr/>
          </p:nvSpPr>
          <p:spPr>
            <a:xfrm>
              <a:off x="1143000" y="4803308"/>
              <a:ext cx="1676400" cy="683092"/>
            </a:xfrm>
            <a:prstGeom prst="roundRect">
              <a:avLst>
                <a:gd name="adj" fmla="val 7702"/>
              </a:avLst>
            </a:prstGeom>
            <a:solidFill>
              <a:srgbClr val="1F497D"/>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35" name="TextBox 134"/>
            <p:cNvSpPr txBox="1"/>
            <p:nvPr/>
          </p:nvSpPr>
          <p:spPr>
            <a:xfrm>
              <a:off x="1518264" y="4750713"/>
              <a:ext cx="9274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a:ea typeface="+mn-ea"/>
                  <a:cs typeface="+mn-cs"/>
                </a:rPr>
                <a:t>Invoke</a:t>
              </a:r>
            </a:p>
          </p:txBody>
        </p:sp>
        <p:sp>
          <p:nvSpPr>
            <p:cNvPr id="136" name="TextBox 135"/>
            <p:cNvSpPr txBox="1"/>
            <p:nvPr/>
          </p:nvSpPr>
          <p:spPr>
            <a:xfrm>
              <a:off x="1140435" y="5029200"/>
              <a:ext cx="1642009"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Gill Sans MT"/>
                  <a:ea typeface="+mn-ea"/>
                  <a:cs typeface="+mn-cs"/>
                </a:rPr>
                <a:t>Compositing</a:t>
              </a:r>
            </a:p>
          </p:txBody>
        </p:sp>
      </p:grpSp>
      <p:grpSp>
        <p:nvGrpSpPr>
          <p:cNvPr id="141" name="Group 140"/>
          <p:cNvGrpSpPr/>
          <p:nvPr/>
        </p:nvGrpSpPr>
        <p:grpSpPr>
          <a:xfrm>
            <a:off x="5181598" y="3760113"/>
            <a:ext cx="1678965" cy="735687"/>
            <a:chOff x="1140435" y="4750713"/>
            <a:chExt cx="1678965" cy="735687"/>
          </a:xfrm>
        </p:grpSpPr>
        <p:sp>
          <p:nvSpPr>
            <p:cNvPr id="142" name="Rounded Rectangle 141"/>
            <p:cNvSpPr/>
            <p:nvPr/>
          </p:nvSpPr>
          <p:spPr>
            <a:xfrm>
              <a:off x="1143000" y="4803308"/>
              <a:ext cx="1676400" cy="683092"/>
            </a:xfrm>
            <a:prstGeom prst="roundRect">
              <a:avLst>
                <a:gd name="adj" fmla="val 7702"/>
              </a:avLst>
            </a:prstGeom>
            <a:solidFill>
              <a:srgbClr val="1F497D"/>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43" name="TextBox 142"/>
            <p:cNvSpPr txBox="1"/>
            <p:nvPr/>
          </p:nvSpPr>
          <p:spPr>
            <a:xfrm>
              <a:off x="1518264" y="4750713"/>
              <a:ext cx="9274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a:ea typeface="+mn-ea"/>
                  <a:cs typeface="+mn-cs"/>
                </a:rPr>
                <a:t>Invoke</a:t>
              </a:r>
            </a:p>
          </p:txBody>
        </p:sp>
        <p:sp>
          <p:nvSpPr>
            <p:cNvPr id="144" name="TextBox 143"/>
            <p:cNvSpPr txBox="1"/>
            <p:nvPr/>
          </p:nvSpPr>
          <p:spPr>
            <a:xfrm>
              <a:off x="1140435" y="5029200"/>
              <a:ext cx="1642009"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Gill Sans MT"/>
                  <a:ea typeface="+mn-ea"/>
                  <a:cs typeface="+mn-cs"/>
                </a:rPr>
                <a:t>Compositing</a:t>
              </a:r>
            </a:p>
          </p:txBody>
        </p:sp>
      </p:grpSp>
      <p:grpSp>
        <p:nvGrpSpPr>
          <p:cNvPr id="145" name="Group 144"/>
          <p:cNvGrpSpPr/>
          <p:nvPr/>
        </p:nvGrpSpPr>
        <p:grpSpPr>
          <a:xfrm>
            <a:off x="7315198" y="2057400"/>
            <a:ext cx="1524000" cy="685800"/>
            <a:chOff x="3276600" y="2362200"/>
            <a:chExt cx="1524000" cy="685800"/>
          </a:xfrm>
        </p:grpSpPr>
        <p:sp>
          <p:nvSpPr>
            <p:cNvPr id="146" name="Rounded Rectangle 145"/>
            <p:cNvSpPr/>
            <p:nvPr/>
          </p:nvSpPr>
          <p:spPr>
            <a:xfrm>
              <a:off x="3276600" y="2438400"/>
              <a:ext cx="1524000" cy="609600"/>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47" name="TextBox 146"/>
            <p:cNvSpPr txBox="1"/>
            <p:nvPr/>
          </p:nvSpPr>
          <p:spPr>
            <a:xfrm>
              <a:off x="3592989" y="2362200"/>
              <a:ext cx="9028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Linear</a:t>
              </a:r>
            </a:p>
          </p:txBody>
        </p:sp>
        <p:sp>
          <p:nvSpPr>
            <p:cNvPr id="148" name="TextBox 147"/>
            <p:cNvSpPr txBox="1"/>
            <p:nvPr/>
          </p:nvSpPr>
          <p:spPr>
            <a:xfrm>
              <a:off x="3596465" y="2617113"/>
              <a:ext cx="97553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Bitmap</a:t>
              </a:r>
            </a:p>
          </p:txBody>
        </p:sp>
      </p:grpSp>
      <p:grpSp>
        <p:nvGrpSpPr>
          <p:cNvPr id="153" name="Group 152"/>
          <p:cNvGrpSpPr/>
          <p:nvPr/>
        </p:nvGrpSpPr>
        <p:grpSpPr>
          <a:xfrm>
            <a:off x="7315198" y="3429000"/>
            <a:ext cx="1524000" cy="712113"/>
            <a:chOff x="3276600" y="4469487"/>
            <a:chExt cx="1524000" cy="712113"/>
          </a:xfrm>
        </p:grpSpPr>
        <p:sp>
          <p:nvSpPr>
            <p:cNvPr id="154" name="Rounded Rectangle 153"/>
            <p:cNvSpPr/>
            <p:nvPr/>
          </p:nvSpPr>
          <p:spPr>
            <a:xfrm>
              <a:off x="3276600" y="4495800"/>
              <a:ext cx="1524000" cy="648075"/>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55" name="TextBox 154"/>
            <p:cNvSpPr txBox="1"/>
            <p:nvPr/>
          </p:nvSpPr>
          <p:spPr>
            <a:xfrm>
              <a:off x="3505200" y="4469487"/>
              <a:ext cx="106521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Texture</a:t>
              </a:r>
            </a:p>
          </p:txBody>
        </p:sp>
        <p:sp>
          <p:nvSpPr>
            <p:cNvPr id="156" name="TextBox 155"/>
            <p:cNvSpPr txBox="1"/>
            <p:nvPr/>
          </p:nvSpPr>
          <p:spPr>
            <a:xfrm>
              <a:off x="3697127" y="4750713"/>
              <a:ext cx="72247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Tiles</a:t>
              </a:r>
            </a:p>
          </p:txBody>
        </p:sp>
      </p:grpSp>
      <p:grpSp>
        <p:nvGrpSpPr>
          <p:cNvPr id="80" name="Group 79"/>
          <p:cNvGrpSpPr/>
          <p:nvPr/>
        </p:nvGrpSpPr>
        <p:grpSpPr>
          <a:xfrm>
            <a:off x="457200" y="5334004"/>
            <a:ext cx="6172200" cy="1447796"/>
            <a:chOff x="331393" y="759953"/>
            <a:chExt cx="8255667" cy="770812"/>
          </a:xfrm>
        </p:grpSpPr>
        <p:sp>
          <p:nvSpPr>
            <p:cNvPr id="82" name="Rounded Rectangle 81"/>
            <p:cNvSpPr/>
            <p:nvPr/>
          </p:nvSpPr>
          <p:spPr bwMode="auto">
            <a:xfrm>
              <a:off x="331393" y="759953"/>
              <a:ext cx="8255667" cy="770812"/>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83" name="Rectangle 82"/>
            <p:cNvSpPr/>
            <p:nvPr/>
          </p:nvSpPr>
          <p:spPr>
            <a:xfrm>
              <a:off x="467797" y="800523"/>
              <a:ext cx="8119263" cy="6390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Major sources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data movement</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1)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poor</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data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locality</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2)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large</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rasterized bitmap size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e.g. 4MB</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a:t>
              </a:r>
            </a:p>
          </p:txBody>
        </p:sp>
      </p:grpSp>
      <p:sp>
        <p:nvSpPr>
          <p:cNvPr id="157" name="TextBox 156"/>
          <p:cNvSpPr txBox="1"/>
          <p:nvPr/>
        </p:nvSpPr>
        <p:spPr>
          <a:xfrm>
            <a:off x="2824733" y="3638352"/>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high</a:t>
            </a:r>
          </a:p>
        </p:txBody>
      </p:sp>
      <p:sp>
        <p:nvSpPr>
          <p:cNvPr id="67" name="TextBox 66"/>
          <p:cNvSpPr txBox="1"/>
          <p:nvPr/>
        </p:nvSpPr>
        <p:spPr>
          <a:xfrm rot="16200000">
            <a:off x="-276324" y="3457476"/>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prstClr val="black"/>
                </a:solidFill>
                <a:effectLst/>
                <a:uLnTx/>
                <a:uFillTx/>
                <a:latin typeface="Calibri"/>
                <a:ea typeface="+mn-ea"/>
                <a:cs typeface="+mn-cs"/>
              </a:rPr>
              <a:t>Texture Tiling</a:t>
            </a:r>
          </a:p>
        </p:txBody>
      </p:sp>
      <p:sp>
        <p:nvSpPr>
          <p:cNvPr id="69" name="Rectangle 68"/>
          <p:cNvSpPr/>
          <p:nvPr/>
        </p:nvSpPr>
        <p:spPr>
          <a:xfrm>
            <a:off x="0" y="5599093"/>
            <a:ext cx="9144000" cy="984885"/>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FFFFFF"/>
                </a:solidFill>
                <a:effectLst/>
                <a:uLnTx/>
                <a:uFillTx/>
                <a:latin typeface="Gill Sans MT"/>
                <a:ea typeface="+mn-ea"/>
                <a:cs typeface="+mn-cs"/>
              </a:rPr>
              <a:t>Texture tiling is a good candidate for</a:t>
            </a:r>
            <a:br>
              <a:rPr kumimoji="0" lang="en-US" sz="2900" b="1" i="0" u="none" strike="noStrike" kern="1200" cap="none" spc="0" normalizeH="0" baseline="0" noProof="0" dirty="0">
                <a:ln>
                  <a:noFill/>
                </a:ln>
                <a:solidFill>
                  <a:srgbClr val="FFFFFF"/>
                </a:solidFill>
                <a:effectLst/>
                <a:uLnTx/>
                <a:uFillTx/>
                <a:latin typeface="Gill Sans MT"/>
                <a:ea typeface="+mn-ea"/>
                <a:cs typeface="+mn-cs"/>
              </a:rPr>
            </a:br>
            <a:r>
              <a:rPr kumimoji="0" lang="en-US" sz="2900" b="1" i="0" u="none" strike="noStrike" kern="1200" cap="none" spc="0" normalizeH="0" baseline="0" noProof="0" dirty="0">
                <a:ln>
                  <a:noFill/>
                </a:ln>
                <a:solidFill>
                  <a:srgbClr val="FFFFFF"/>
                </a:solidFill>
                <a:effectLst/>
                <a:uLnTx/>
                <a:uFillTx/>
                <a:latin typeface="Gill Sans MT"/>
                <a:ea typeface="+mn-ea"/>
                <a:cs typeface="+mn-cs"/>
              </a:rPr>
              <a:t> PIM execution</a:t>
            </a:r>
          </a:p>
        </p:txBody>
      </p:sp>
    </p:spTree>
    <p:extLst>
      <p:ext uri="{BB962C8B-B14F-4D97-AF65-F5344CB8AC3E}">
        <p14:creationId xmlns:p14="http://schemas.microsoft.com/office/powerpoint/2010/main" val="167696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500"/>
                                        <p:tgtEl>
                                          <p:spTgt spid="1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nodeType="with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fade">
                                      <p:cBhvr>
                                        <p:cTn id="22" dur="500"/>
                                        <p:tgtEl>
                                          <p:spTgt spid="133"/>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39"/>
                                        </p:tgtEl>
                                        <p:attrNameLst>
                                          <p:attrName>style.visibility</p:attrName>
                                        </p:attrNameLst>
                                      </p:cBhvr>
                                      <p:to>
                                        <p:strVal val="visible"/>
                                      </p:to>
                                    </p:set>
                                    <p:animEffect transition="in" filter="fade">
                                      <p:cBhvr>
                                        <p:cTn id="26" dur="500"/>
                                        <p:tgtEl>
                                          <p:spTgt spid="1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par>
                                <p:cTn id="35" presetID="10"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par>
                                <p:cTn id="38" presetID="10" presetClass="entr" presetSubtype="0" fill="hold" nodeType="withEffect">
                                  <p:stCondLst>
                                    <p:cond delay="0"/>
                                  </p:stCondLst>
                                  <p:childTnLst>
                                    <p:set>
                                      <p:cBhvr>
                                        <p:cTn id="39" dur="1" fill="hold">
                                          <p:stCondLst>
                                            <p:cond delay="0"/>
                                          </p:stCondLst>
                                        </p:cTn>
                                        <p:tgtEl>
                                          <p:spTgt spid="134"/>
                                        </p:tgtEl>
                                        <p:attrNameLst>
                                          <p:attrName>style.visibility</p:attrName>
                                        </p:attrNameLst>
                                      </p:cBhvr>
                                      <p:to>
                                        <p:strVal val="visible"/>
                                      </p:to>
                                    </p:set>
                                    <p:animEffect transition="in" filter="fade">
                                      <p:cBhvr>
                                        <p:cTn id="40" dur="500"/>
                                        <p:tgtEl>
                                          <p:spTgt spid="13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500"/>
                                        <p:tgtEl>
                                          <p:spTgt spid="6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7"/>
                                        </p:tgtEl>
                                        <p:attrNameLst>
                                          <p:attrName>style.visibility</p:attrName>
                                        </p:attrNameLst>
                                      </p:cBhvr>
                                      <p:to>
                                        <p:strVal val="visible"/>
                                      </p:to>
                                    </p:set>
                                    <p:animEffect transition="in" filter="fade">
                                      <p:cBhvr>
                                        <p:cTn id="53" dur="500"/>
                                        <p:tgtEl>
                                          <p:spTgt spid="15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500"/>
                                        <p:tgtEl>
                                          <p:spTgt spid="8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80"/>
                                        </p:tgtEl>
                                      </p:cBhvr>
                                    </p:animEffect>
                                    <p:set>
                                      <p:cBhvr>
                                        <p:cTn id="65" dur="1" fill="hold">
                                          <p:stCondLst>
                                            <p:cond delay="499"/>
                                          </p:stCondLst>
                                        </p:cTn>
                                        <p:tgtEl>
                                          <p:spTgt spid="80"/>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fade">
                                      <p:cBhvr>
                                        <p:cTn id="73" dur="500"/>
                                        <p:tgtEl>
                                          <p:spTgt spid="53"/>
                                        </p:tgtEl>
                                      </p:cBhvr>
                                    </p:animEffect>
                                  </p:childTnLst>
                                </p:cTn>
                              </p:par>
                              <p:par>
                                <p:cTn id="74" presetID="10" presetClass="entr" presetSubtype="0" fill="hold" nodeType="withEffect">
                                  <p:stCondLst>
                                    <p:cond delay="0"/>
                                  </p:stCondLst>
                                  <p:childTnLst>
                                    <p:set>
                                      <p:cBhvr>
                                        <p:cTn id="75" dur="1" fill="hold">
                                          <p:stCondLst>
                                            <p:cond delay="0"/>
                                          </p:stCondLst>
                                        </p:cTn>
                                        <p:tgtEl>
                                          <p:spTgt spid="141"/>
                                        </p:tgtEl>
                                        <p:attrNameLst>
                                          <p:attrName>style.visibility</p:attrName>
                                        </p:attrNameLst>
                                      </p:cBhvr>
                                      <p:to>
                                        <p:strVal val="visible"/>
                                      </p:to>
                                    </p:set>
                                    <p:animEffect transition="in" filter="fade">
                                      <p:cBhvr>
                                        <p:cTn id="76" dur="500"/>
                                        <p:tgtEl>
                                          <p:spTgt spid="14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fade">
                                      <p:cBhvr>
                                        <p:cTn id="81" dur="500"/>
                                        <p:tgtEl>
                                          <p:spTgt spid="5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fade">
                                      <p:cBhvr>
                                        <p:cTn id="84" dur="500"/>
                                        <p:tgtEl>
                                          <p:spTgt spid="65"/>
                                        </p:tgtEl>
                                      </p:cBhvr>
                                    </p:animEffect>
                                  </p:childTnLst>
                                </p:cTn>
                              </p:par>
                              <p:par>
                                <p:cTn id="85" presetID="10" presetClass="entr" presetSubtype="0" fill="hold" nodeType="withEffect">
                                  <p:stCondLst>
                                    <p:cond delay="0"/>
                                  </p:stCondLst>
                                  <p:childTnLst>
                                    <p:set>
                                      <p:cBhvr>
                                        <p:cTn id="86" dur="1" fill="hold">
                                          <p:stCondLst>
                                            <p:cond delay="0"/>
                                          </p:stCondLst>
                                        </p:cTn>
                                        <p:tgtEl>
                                          <p:spTgt spid="145"/>
                                        </p:tgtEl>
                                        <p:attrNameLst>
                                          <p:attrName>style.visibility</p:attrName>
                                        </p:attrNameLst>
                                      </p:cBhvr>
                                      <p:to>
                                        <p:strVal val="visible"/>
                                      </p:to>
                                    </p:set>
                                    <p:animEffect transition="in" filter="fade">
                                      <p:cBhvr>
                                        <p:cTn id="87" dur="500"/>
                                        <p:tgtEl>
                                          <p:spTgt spid="145"/>
                                        </p:tgtEl>
                                      </p:cBhvr>
                                    </p:animEffect>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par>
                                <p:cTn id="92" presetID="10" presetClass="entr" presetSubtype="0" fill="hold" nodeType="withEffect">
                                  <p:stCondLst>
                                    <p:cond delay="0"/>
                                  </p:stCondLst>
                                  <p:childTnLst>
                                    <p:set>
                                      <p:cBhvr>
                                        <p:cTn id="93" dur="1" fill="hold">
                                          <p:stCondLst>
                                            <p:cond delay="0"/>
                                          </p:stCondLst>
                                        </p:cTn>
                                        <p:tgtEl>
                                          <p:spTgt spid="153"/>
                                        </p:tgtEl>
                                        <p:attrNameLst>
                                          <p:attrName>style.visibility</p:attrName>
                                        </p:attrNameLst>
                                      </p:cBhvr>
                                      <p:to>
                                        <p:strVal val="visible"/>
                                      </p:to>
                                    </p:set>
                                    <p:animEffect transition="in" filter="fade">
                                      <p:cBhvr>
                                        <p:cTn id="94" dur="500"/>
                                        <p:tgtEl>
                                          <p:spTgt spid="15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fade">
                                      <p:cBhvr>
                                        <p:cTn id="9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1" grpId="0" animBg="1"/>
      <p:bldP spid="63" grpId="0"/>
      <p:bldP spid="53" grpId="0" animBg="1"/>
      <p:bldP spid="59" grpId="0" animBg="1"/>
      <p:bldP spid="65" grpId="0"/>
      <p:bldP spid="111" grpId="0"/>
      <p:bldP spid="157" grpId="0"/>
      <p:bldP spid="67" grpId="0"/>
      <p:bldP spid="69"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9753600" cy="914400"/>
          </a:xfrm>
        </p:spPr>
        <p:txBody>
          <a:bodyPr/>
          <a:lstStyle/>
          <a:p>
            <a:r>
              <a:rPr lang="en-US" sz="3200" dirty="0"/>
              <a:t>Can We Implement Texture Tiling in PIM Logic?</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15" name="Picture 14"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73" name="Rectangle 72"/>
          <p:cNvSpPr/>
          <p:nvPr/>
        </p:nvSpPr>
        <p:spPr>
          <a:xfrm>
            <a:off x="0" y="2017693"/>
            <a:ext cx="9143999"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ill Sans MT"/>
                <a:ea typeface="+mn-ea"/>
                <a:cs typeface="+mn-cs"/>
              </a:rPr>
              <a:t>Requires simple primitives: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memcopy</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bitwise operations</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simple</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 arithmetic operations</a:t>
            </a:r>
          </a:p>
        </p:txBody>
      </p:sp>
      <p:sp>
        <p:nvSpPr>
          <p:cNvPr id="74" name="Rounded Rectangle 73"/>
          <p:cNvSpPr/>
          <p:nvPr/>
        </p:nvSpPr>
        <p:spPr>
          <a:xfrm>
            <a:off x="1066800" y="3505200"/>
            <a:ext cx="2133600" cy="7620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sp>
        <p:nvSpPr>
          <p:cNvPr id="75" name="Rounded Rectangle 74"/>
          <p:cNvSpPr/>
          <p:nvPr/>
        </p:nvSpPr>
        <p:spPr>
          <a:xfrm>
            <a:off x="5638800" y="3505200"/>
            <a:ext cx="2209800" cy="7620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3581400" y="1173691"/>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Texture Tiling</a:t>
            </a:r>
          </a:p>
        </p:txBody>
      </p:sp>
      <p:cxnSp>
        <p:nvCxnSpPr>
          <p:cNvPr id="26" name="Straight Arrow Connector 25"/>
          <p:cNvCxnSpPr/>
          <p:nvPr/>
        </p:nvCxnSpPr>
        <p:spPr>
          <a:xfrm>
            <a:off x="1981200" y="1630891"/>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524000" y="1097491"/>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Linear Bitmap</a:t>
            </a:r>
          </a:p>
        </p:txBody>
      </p:sp>
      <p:cxnSp>
        <p:nvCxnSpPr>
          <p:cNvPr id="37" name="Straight Arrow Connector 36"/>
          <p:cNvCxnSpPr/>
          <p:nvPr/>
        </p:nvCxnSpPr>
        <p:spPr>
          <a:xfrm>
            <a:off x="5486400" y="1707091"/>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410200" y="1173691"/>
            <a:ext cx="1828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Tiled Texture</a:t>
            </a:r>
          </a:p>
        </p:txBody>
      </p:sp>
      <p:sp>
        <p:nvSpPr>
          <p:cNvPr id="10" name="Rectangle 9"/>
          <p:cNvSpPr/>
          <p:nvPr/>
        </p:nvSpPr>
        <p:spPr>
          <a:xfrm>
            <a:off x="381000" y="4426803"/>
            <a:ext cx="3429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9.4%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area available for PIM logic</a:t>
            </a:r>
            <a:endParaRPr kumimoji="0" lang="en-US" sz="2400" b="1" i="0" u="none" strike="noStrike" kern="1200" cap="none" spc="0" normalizeH="0" baseline="30000" noProof="0" dirty="0">
              <a:ln>
                <a:noFill/>
              </a:ln>
              <a:solidFill>
                <a:prstClr val="black"/>
              </a:solidFill>
              <a:effectLst/>
              <a:uLnTx/>
              <a:uFillTx/>
              <a:latin typeface="Gill Sans MT"/>
              <a:ea typeface="+mn-ea"/>
              <a:cs typeface="+mn-cs"/>
            </a:endParaRPr>
          </a:p>
        </p:txBody>
      </p:sp>
      <p:sp>
        <p:nvSpPr>
          <p:cNvPr id="11" name="Rectangle 10"/>
          <p:cNvSpPr/>
          <p:nvPr/>
        </p:nvSpPr>
        <p:spPr>
          <a:xfrm>
            <a:off x="5029200" y="4503003"/>
            <a:ext cx="35814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7.1%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area available for PIM logic</a:t>
            </a:r>
            <a:endParaRPr kumimoji="0" lang="en-US" sz="2400" b="1" i="0" u="none" strike="noStrike" kern="1200" cap="none" spc="0" normalizeH="0" baseline="30000" noProof="0" dirty="0">
              <a:ln>
                <a:noFill/>
              </a:ln>
              <a:solidFill>
                <a:prstClr val="black"/>
              </a:solidFill>
              <a:effectLst/>
              <a:uLnTx/>
              <a:uFillTx/>
              <a:latin typeface="Gill Sans MT"/>
              <a:ea typeface="+mn-ea"/>
              <a:cs typeface="+mn-cs"/>
            </a:endParaRPr>
          </a:p>
        </p:txBody>
      </p:sp>
      <p:sp>
        <p:nvSpPr>
          <p:cNvPr id="17" name="Rectangle 16"/>
          <p:cNvSpPr/>
          <p:nvPr/>
        </p:nvSpPr>
        <p:spPr>
          <a:xfrm>
            <a:off x="0" y="5399782"/>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PIM core and PIM accelerator are feasible to implement in-memory Texture Tiling</a:t>
            </a:r>
          </a:p>
        </p:txBody>
      </p:sp>
    </p:spTree>
    <p:extLst>
      <p:ext uri="{BB962C8B-B14F-4D97-AF65-F5344CB8AC3E}">
        <p14:creationId xmlns:p14="http://schemas.microsoft.com/office/powerpoint/2010/main" val="107772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500"/>
                                        <p:tgtEl>
                                          <p:spTgt spid="75"/>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25" grpId="0" animBg="1"/>
      <p:bldP spid="35" grpId="0"/>
      <p:bldP spid="38" grpId="0"/>
      <p:bldP spid="10" grpId="0"/>
      <p:bldP spid="11" grpId="0"/>
      <p:bldP spid="17"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a:t>
            </a:r>
            <a:r>
              <a:rPr lang="en-US" dirty="0" err="1"/>
              <a:t>Blitting</a:t>
            </a:r>
            <a:r>
              <a:rPr lang="en-US" dirty="0"/>
              <a:t> Analysis</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0" y="2362200"/>
            <a:ext cx="9144000" cy="98488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Color </a:t>
            </a:r>
            <a:r>
              <a:rPr kumimoji="0" lang="en-US" sz="2900" b="1" i="0" u="none" strike="noStrike" kern="1200" cap="none" spc="0" normalizeH="0" baseline="0" noProof="0" dirty="0" err="1">
                <a:ln>
                  <a:noFill/>
                </a:ln>
                <a:solidFill>
                  <a:srgbClr val="1F497D"/>
                </a:solidFill>
                <a:effectLst/>
                <a:uLnTx/>
                <a:uFillTx/>
                <a:latin typeface="Gill Sans MT"/>
                <a:ea typeface="+mn-ea"/>
                <a:cs typeface="+mn-cs"/>
              </a:rPr>
              <a:t>blitting</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is a good candidate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Gill Sans MT"/>
                <a:ea typeface="+mn-ea"/>
                <a:cs typeface="+mn-cs"/>
              </a:rPr>
              <a:t>for </a:t>
            </a:r>
            <a:r>
              <a:rPr kumimoji="0" lang="en-US" sz="2900" b="1" i="0" u="none" strike="noStrike" kern="1200" cap="none" spc="0" normalizeH="0" baseline="0" noProof="0" dirty="0">
                <a:ln>
                  <a:noFill/>
                </a:ln>
                <a:solidFill>
                  <a:srgbClr val="006600"/>
                </a:solidFill>
                <a:effectLst/>
                <a:uLnTx/>
                <a:uFillTx/>
                <a:latin typeface="Gill Sans MT"/>
                <a:ea typeface="+mn-ea"/>
                <a:cs typeface="+mn-cs"/>
              </a:rPr>
              <a:t>PIM execution </a:t>
            </a:r>
          </a:p>
        </p:txBody>
      </p:sp>
      <p:sp>
        <p:nvSpPr>
          <p:cNvPr id="14" name="Rectangle 13"/>
          <p:cNvSpPr/>
          <p:nvPr/>
        </p:nvSpPr>
        <p:spPr>
          <a:xfrm>
            <a:off x="0" y="4927937"/>
            <a:ext cx="9144000" cy="1015663"/>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Gill Sans MT"/>
                <a:ea typeface="+mn-ea"/>
                <a:cs typeface="+mn-cs"/>
              </a:rPr>
              <a:t>It is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feasible </a:t>
            </a:r>
            <a:r>
              <a:rPr kumimoji="0" lang="en-US" sz="3000" b="1" i="0" u="none" strike="noStrike" kern="1200" cap="none" spc="0" normalizeH="0" baseline="0" noProof="0" dirty="0">
                <a:ln>
                  <a:noFill/>
                </a:ln>
                <a:solidFill>
                  <a:prstClr val="black"/>
                </a:solidFill>
                <a:effectLst/>
                <a:uLnTx/>
                <a:uFillTx/>
                <a:latin typeface="Gill Sans MT"/>
                <a:ea typeface="+mn-ea"/>
                <a:cs typeface="+mn-cs"/>
              </a:rPr>
              <a:t>to implement </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color </a:t>
            </a:r>
            <a:r>
              <a:rPr kumimoji="0" lang="en-US" sz="3000" b="1" i="0" u="none" strike="noStrike" kern="1200" cap="none" spc="0" normalizeH="0" baseline="0" noProof="0" dirty="0" err="1">
                <a:ln>
                  <a:noFill/>
                </a:ln>
                <a:solidFill>
                  <a:srgbClr val="1F497D"/>
                </a:solidFill>
                <a:effectLst/>
                <a:uLnTx/>
                <a:uFillTx/>
                <a:latin typeface="Gill Sans MT"/>
                <a:ea typeface="+mn-ea"/>
                <a:cs typeface="+mn-cs"/>
              </a:rPr>
              <a:t>blitting</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br>
              <a:rPr kumimoji="0" lang="en-US" sz="3000" b="1" i="0" u="none" strike="noStrike" kern="1200" cap="none" spc="0" normalizeH="0" baseline="0" noProof="0" dirty="0">
                <a:ln>
                  <a:noFill/>
                </a:ln>
                <a:solidFill>
                  <a:srgbClr val="1F497D"/>
                </a:solidFill>
                <a:effectLst/>
                <a:uLnTx/>
                <a:uFillTx/>
                <a:latin typeface="Gill Sans MT"/>
                <a:ea typeface="+mn-ea"/>
                <a:cs typeface="+mn-cs"/>
              </a:rPr>
            </a:br>
            <a:r>
              <a:rPr kumimoji="0" lang="en-US" sz="3000" b="1" i="0" u="none" strike="noStrike" kern="1200" cap="none" spc="0" normalizeH="0" baseline="0" noProof="0" dirty="0">
                <a:ln>
                  <a:noFill/>
                </a:ln>
                <a:solidFill>
                  <a:prstClr val="black"/>
                </a:solidFill>
                <a:effectLst/>
                <a:uLnTx/>
                <a:uFillTx/>
                <a:latin typeface="Gill Sans MT"/>
                <a:ea typeface="+mn-ea"/>
                <a:cs typeface="+mn-cs"/>
              </a:rPr>
              <a:t>in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PIM core </a:t>
            </a:r>
            <a:r>
              <a:rPr kumimoji="0" lang="en-US" sz="30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PIM accelerator</a:t>
            </a:r>
          </a:p>
        </p:txBody>
      </p:sp>
      <p:sp>
        <p:nvSpPr>
          <p:cNvPr id="8" name="Rectangle 7"/>
          <p:cNvSpPr/>
          <p:nvPr/>
        </p:nvSpPr>
        <p:spPr>
          <a:xfrm>
            <a:off x="-990600" y="1143000"/>
            <a:ext cx="11201400"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Generates a large amount of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18" name="Rectangle 17"/>
          <p:cNvSpPr/>
          <p:nvPr/>
        </p:nvSpPr>
        <p:spPr>
          <a:xfrm>
            <a:off x="457200" y="3660338"/>
            <a:ext cx="8305800" cy="12926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Requires </a:t>
            </a:r>
            <a:r>
              <a:rPr kumimoji="0" lang="en-US" sz="2600" b="1" i="0" u="none" strike="noStrike" kern="1200" cap="none" spc="0" normalizeH="0" baseline="0" noProof="0" dirty="0">
                <a:ln>
                  <a:noFill/>
                </a:ln>
                <a:solidFill>
                  <a:srgbClr val="006600"/>
                </a:solidFill>
                <a:effectLst/>
                <a:uLnTx/>
                <a:uFillTx/>
                <a:latin typeface="Gill Sans MT"/>
                <a:ea typeface="+mn-ea"/>
                <a:cs typeface="+mn-cs"/>
              </a:rPr>
              <a:t>low-cost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operations: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Memset</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simple arithmetic</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shift operations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7" name="Rectangle 6"/>
          <p:cNvSpPr/>
          <p:nvPr/>
        </p:nvSpPr>
        <p:spPr>
          <a:xfrm>
            <a:off x="-76200" y="1626513"/>
            <a:ext cx="9067800" cy="430887"/>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Accounts for </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19.1%</a:t>
            </a:r>
            <a:r>
              <a:rPr kumimoji="0" lang="en-US" sz="2200" b="1" i="0" u="none" strike="noStrike" kern="1200" cap="none" spc="0" normalizeH="0" baseline="0" noProof="0" dirty="0">
                <a:ln>
                  <a:noFill/>
                </a:ln>
                <a:solidFill>
                  <a:srgbClr val="000000"/>
                </a:solidFill>
                <a:effectLst/>
                <a:uLnTx/>
                <a:uFillTx/>
                <a:latin typeface="Gill Sans MT"/>
                <a:ea typeface="+mn-ea"/>
                <a:cs typeface="+mn-cs"/>
              </a:rPr>
              <a:t> of the </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total system energy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during</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scrolling</a:t>
            </a:r>
          </a:p>
        </p:txBody>
      </p:sp>
    </p:spTree>
    <p:extLst>
      <p:ext uri="{BB962C8B-B14F-4D97-AF65-F5344CB8AC3E}">
        <p14:creationId xmlns:p14="http://schemas.microsoft.com/office/powerpoint/2010/main" val="206491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8" grpId="0"/>
      <p:bldP spid="18" grpId="0"/>
      <p:bldP spid="7" grpId="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Scrolling Wrap Up</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25</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0" y="1219200"/>
            <a:ext cx="9144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account for</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a significant portion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41.9%</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of energy consumption</a:t>
            </a: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11" name="Rectangle 10"/>
          <p:cNvSpPr/>
          <p:nvPr/>
        </p:nvSpPr>
        <p:spPr>
          <a:xfrm>
            <a:off x="1219200" y="2514600"/>
            <a:ext cx="6858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goes to</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data movement generated by these functions</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cxnSp>
        <p:nvCxnSpPr>
          <p:cNvPr id="12" name="Straight Arrow Connector 11"/>
          <p:cNvCxnSpPr/>
          <p:nvPr/>
        </p:nvCxnSpPr>
        <p:spPr>
          <a:xfrm>
            <a:off x="4572000" y="2209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3657600"/>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Both functions can benefit significantly </a:t>
            </a:r>
            <a:br>
              <a:rPr kumimoji="0" lang="en-US" sz="3000" b="1" i="0" u="none" strike="noStrike" kern="1200" cap="none" spc="0" normalizeH="0" baseline="0" noProof="0" dirty="0">
                <a:ln>
                  <a:noFill/>
                </a:ln>
                <a:solidFill>
                  <a:prstClr val="white"/>
                </a:solidFill>
                <a:effectLst/>
                <a:uLnTx/>
                <a:uFillTx/>
                <a:latin typeface="Gill Sans MT"/>
                <a:ea typeface="+mn-ea"/>
                <a:cs typeface="+mn-cs"/>
              </a:rPr>
            </a:br>
            <a:r>
              <a:rPr kumimoji="0" lang="en-US" sz="3000" b="1" i="0" u="none" strike="noStrike" kern="1200" cap="none" spc="0" normalizeH="0" baseline="0" noProof="0" dirty="0">
                <a:ln>
                  <a:noFill/>
                </a:ln>
                <a:solidFill>
                  <a:prstClr val="white"/>
                </a:solidFill>
                <a:effectLst/>
                <a:uLnTx/>
                <a:uFillTx/>
                <a:latin typeface="Gill Sans MT"/>
                <a:ea typeface="+mn-ea"/>
                <a:cs typeface="+mn-cs"/>
              </a:rPr>
              <a:t>from PIM execution</a:t>
            </a:r>
          </a:p>
        </p:txBody>
      </p:sp>
      <p:sp>
        <p:nvSpPr>
          <p:cNvPr id="15" name="Rectangle 14"/>
          <p:cNvSpPr/>
          <p:nvPr/>
        </p:nvSpPr>
        <p:spPr>
          <a:xfrm>
            <a:off x="0" y="5156537"/>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    Both functions are feasible to implement </a:t>
            </a:r>
            <a:br>
              <a:rPr kumimoji="0" lang="en-US" sz="3000" b="1" i="0" u="none" strike="noStrike" kern="1200" cap="none" spc="0" normalizeH="0" baseline="0" noProof="0" dirty="0">
                <a:ln>
                  <a:noFill/>
                </a:ln>
                <a:solidFill>
                  <a:prstClr val="white"/>
                </a:solidFill>
                <a:effectLst/>
                <a:uLnTx/>
                <a:uFillTx/>
                <a:latin typeface="Gill Sans MT"/>
                <a:ea typeface="+mn-ea"/>
                <a:cs typeface="+mn-cs"/>
              </a:rPr>
            </a:br>
            <a:r>
              <a:rPr kumimoji="0" lang="en-US" sz="3000" b="1" i="0" u="none" strike="noStrike" kern="1200" cap="none" spc="0" normalizeH="0" baseline="0" noProof="0" dirty="0">
                <a:ln>
                  <a:noFill/>
                </a:ln>
                <a:solidFill>
                  <a:prstClr val="white"/>
                </a:solidFill>
                <a:effectLst/>
                <a:uLnTx/>
                <a:uFillTx/>
                <a:latin typeface="Gill Sans MT"/>
                <a:ea typeface="+mn-ea"/>
                <a:cs typeface="+mn-cs"/>
              </a:rPr>
              <a:t>as PIM logic</a:t>
            </a:r>
          </a:p>
        </p:txBody>
      </p:sp>
      <p:sp>
        <p:nvSpPr>
          <p:cNvPr id="16" name="TextBox 15"/>
          <p:cNvSpPr txBox="1"/>
          <p:nvPr/>
        </p:nvSpPr>
        <p:spPr>
          <a:xfrm>
            <a:off x="152400" y="36576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7" name="TextBox 16"/>
          <p:cNvSpPr txBox="1"/>
          <p:nvPr/>
        </p:nvSpPr>
        <p:spPr>
          <a:xfrm>
            <a:off x="152400" y="525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Tree>
    <p:extLst>
      <p:ext uri="{BB962C8B-B14F-4D97-AF65-F5344CB8AC3E}">
        <p14:creationId xmlns:p14="http://schemas.microsoft.com/office/powerpoint/2010/main" val="95577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animBg="1"/>
      <p:bldP spid="15" grpId="0" animBg="1"/>
      <p:bldP spid="16" grpId="0"/>
      <p:bldP spid="17" grpId="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400" dirty="0">
                <a:solidFill>
                  <a:schemeClr val="tx2"/>
                </a:solidFill>
              </a:rPr>
              <a:t>Tab Switching</a:t>
            </a: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051943986"/>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525000" cy="914400"/>
          </a:xfrm>
        </p:spPr>
        <p:txBody>
          <a:bodyPr/>
          <a:lstStyle/>
          <a:p>
            <a:r>
              <a:rPr lang="en-US" sz="4000" dirty="0"/>
              <a:t>What Happens During Tab Switching?</a:t>
            </a:r>
          </a:p>
        </p:txBody>
      </p:sp>
      <p:sp>
        <p:nvSpPr>
          <p:cNvPr id="3" name="Content Placeholder 2"/>
          <p:cNvSpPr>
            <a:spLocks noGrp="1"/>
          </p:cNvSpPr>
          <p:nvPr>
            <p:ph idx="1"/>
          </p:nvPr>
        </p:nvSpPr>
        <p:spPr>
          <a:xfrm>
            <a:off x="152400" y="990600"/>
            <a:ext cx="8991600" cy="6858000"/>
          </a:xfrm>
        </p:spPr>
        <p:txBody>
          <a:bodyPr>
            <a:normAutofit/>
          </a:bodyPr>
          <a:lstStyle/>
          <a:p>
            <a:pPr lvl="0"/>
            <a:r>
              <a:rPr lang="en-US" sz="2800" dirty="0">
                <a:solidFill>
                  <a:schemeClr val="tx2"/>
                </a:solidFill>
              </a:rPr>
              <a:t>Chrome employs a </a:t>
            </a:r>
            <a:r>
              <a:rPr lang="en-US" sz="2800" dirty="0">
                <a:solidFill>
                  <a:srgbClr val="0000FF"/>
                </a:solidFill>
              </a:rPr>
              <a:t>multi-process </a:t>
            </a:r>
            <a:r>
              <a:rPr lang="en-US" sz="2800" dirty="0">
                <a:solidFill>
                  <a:schemeClr val="tx2"/>
                </a:solidFill>
              </a:rPr>
              <a:t>architecture</a:t>
            </a:r>
          </a:p>
          <a:p>
            <a:pPr lvl="1"/>
            <a:r>
              <a:rPr lang="en-US" sz="2400" dirty="0">
                <a:solidFill>
                  <a:srgbClr val="595959"/>
                </a:solidFill>
              </a:rPr>
              <a:t>Each tab is a </a:t>
            </a:r>
            <a:r>
              <a:rPr lang="en-US" sz="2400" u="sng" dirty="0">
                <a:solidFill>
                  <a:srgbClr val="595959"/>
                </a:solidFill>
              </a:rPr>
              <a:t>separate process</a:t>
            </a: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r>
              <a:rPr lang="en-US" sz="2800" dirty="0">
                <a:solidFill>
                  <a:schemeClr val="tx2"/>
                </a:solidFill>
              </a:rPr>
              <a:t>Main operations during </a:t>
            </a:r>
            <a:r>
              <a:rPr lang="en-US" sz="2800" dirty="0">
                <a:solidFill>
                  <a:srgbClr val="0000FF"/>
                </a:solidFill>
              </a:rPr>
              <a:t>tab switching</a:t>
            </a:r>
            <a:r>
              <a:rPr lang="en-US" sz="2800" dirty="0">
                <a:solidFill>
                  <a:schemeClr val="tx2"/>
                </a:solidFill>
              </a:rPr>
              <a:t>:</a:t>
            </a:r>
          </a:p>
          <a:p>
            <a:pPr lvl="1"/>
            <a:r>
              <a:rPr lang="en-US" sz="2400" dirty="0"/>
              <a:t>Context switch</a:t>
            </a:r>
          </a:p>
          <a:p>
            <a:pPr lvl="1"/>
            <a:r>
              <a:rPr lang="en-US" sz="2400" dirty="0"/>
              <a:t>Load the new page</a:t>
            </a:r>
          </a:p>
          <a:p>
            <a:pPr lvl="1"/>
            <a:endParaRPr lang="en-US" sz="2200" dirty="0">
              <a:solidFill>
                <a:schemeClr val="tx2"/>
              </a:solidFill>
            </a:endParaRPr>
          </a:p>
          <a:p>
            <a:pPr lvl="1"/>
            <a:endParaRPr lang="en-US" sz="2200" dirty="0">
              <a:solidFill>
                <a:schemeClr val="tx2"/>
              </a:solidFill>
            </a:endParaRPr>
          </a:p>
          <a:p>
            <a:pPr lvl="1"/>
            <a:endParaRPr lang="en-US" sz="2200" dirty="0">
              <a:solidFill>
                <a:schemeClr val="tx2"/>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43" name="Group 42"/>
          <p:cNvGrpSpPr/>
          <p:nvPr/>
        </p:nvGrpSpPr>
        <p:grpSpPr>
          <a:xfrm>
            <a:off x="1981200" y="2209800"/>
            <a:ext cx="5105401" cy="3065777"/>
            <a:chOff x="4045131" y="2539424"/>
            <a:chExt cx="5251269" cy="4143513"/>
          </a:xfrm>
        </p:grpSpPr>
        <p:cxnSp>
          <p:nvCxnSpPr>
            <p:cNvPr id="19" name="Elbow Connector 18"/>
            <p:cNvCxnSpPr>
              <a:stCxn id="7" idx="2"/>
              <a:endCxn id="14" idx="0"/>
            </p:cNvCxnSpPr>
            <p:nvPr/>
          </p:nvCxnSpPr>
          <p:spPr>
            <a:xfrm rot="5400000">
              <a:off x="6248400" y="3339524"/>
              <a:ext cx="609600" cy="3810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4045131" y="2539424"/>
              <a:ext cx="5251269" cy="4143513"/>
              <a:chOff x="4045131" y="2209800"/>
              <a:chExt cx="5251269" cy="4143513"/>
            </a:xfrm>
          </p:grpSpPr>
          <p:cxnSp>
            <p:nvCxnSpPr>
              <p:cNvPr id="17" name="Elbow Connector 16"/>
              <p:cNvCxnSpPr>
                <a:stCxn id="7" idx="2"/>
                <a:endCxn id="11" idx="0"/>
              </p:cNvCxnSpPr>
              <p:nvPr/>
            </p:nvCxnSpPr>
            <p:spPr>
              <a:xfrm rot="5400000">
                <a:off x="5600700" y="2362200"/>
                <a:ext cx="609600" cy="16764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4045131" y="2209800"/>
                <a:ext cx="5251269" cy="4143513"/>
                <a:chOff x="4045131" y="2209800"/>
                <a:chExt cx="5251269" cy="4143513"/>
              </a:xfrm>
            </p:grpSpPr>
            <p:grpSp>
              <p:nvGrpSpPr>
                <p:cNvPr id="9" name="Group 8"/>
                <p:cNvGrpSpPr/>
                <p:nvPr/>
              </p:nvGrpSpPr>
              <p:grpSpPr>
                <a:xfrm>
                  <a:off x="5257799" y="2209800"/>
                  <a:ext cx="2971801" cy="685800"/>
                  <a:chOff x="4571999" y="2362201"/>
                  <a:chExt cx="2971801" cy="685800"/>
                </a:xfrm>
              </p:grpSpPr>
              <p:sp>
                <p:nvSpPr>
                  <p:cNvPr id="7" name="Rounded Rectangle 6"/>
                  <p:cNvSpPr/>
                  <p:nvPr/>
                </p:nvSpPr>
                <p:spPr>
                  <a:xfrm>
                    <a:off x="4571999" y="2362201"/>
                    <a:ext cx="2971801" cy="685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5" name="TextBox 4"/>
                  <p:cNvSpPr txBox="1"/>
                  <p:nvPr/>
                </p:nvSpPr>
                <p:spPr>
                  <a:xfrm>
                    <a:off x="4637076" y="2362201"/>
                    <a:ext cx="2234458" cy="5407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Process</a:t>
                    </a:r>
                  </a:p>
                </p:txBody>
              </p:sp>
              <p:pic>
                <p:nvPicPr>
                  <p:cNvPr id="8" name="Picture 7"/>
                  <p:cNvPicPr>
                    <a:picLocks noChangeAspect="1"/>
                  </p:cNvPicPr>
                  <p:nvPr/>
                </p:nvPicPr>
                <p:blipFill>
                  <a:blip r:embed="rId4"/>
                  <a:stretch>
                    <a:fillRect/>
                  </a:stretch>
                </p:blipFill>
                <p:spPr>
                  <a:xfrm>
                    <a:off x="6858000" y="2438401"/>
                    <a:ext cx="533400" cy="533400"/>
                  </a:xfrm>
                  <a:prstGeom prst="rect">
                    <a:avLst/>
                  </a:prstGeom>
                </p:spPr>
              </p:pic>
            </p:grpSp>
            <p:sp>
              <p:nvSpPr>
                <p:cNvPr id="11" name="Rounded Rectangle 10"/>
                <p:cNvSpPr/>
                <p:nvPr/>
              </p:nvSpPr>
              <p:spPr>
                <a:xfrm>
                  <a:off x="45720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4" name="Rounded Rectangle 13"/>
                <p:cNvSpPr/>
                <p:nvPr/>
              </p:nvSpPr>
              <p:spPr>
                <a:xfrm>
                  <a:off x="58674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5" name="Rounded Rectangle 14"/>
                <p:cNvSpPr/>
                <p:nvPr/>
              </p:nvSpPr>
              <p:spPr>
                <a:xfrm>
                  <a:off x="78486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cxnSp>
              <p:nvCxnSpPr>
                <p:cNvPr id="22" name="Elbow Connector 21"/>
                <p:cNvCxnSpPr>
                  <a:stCxn id="7" idx="2"/>
                  <a:endCxn id="15" idx="0"/>
                </p:cNvCxnSpPr>
                <p:nvPr/>
              </p:nvCxnSpPr>
              <p:spPr>
                <a:xfrm rot="16200000" flipH="1">
                  <a:off x="7239000" y="2400300"/>
                  <a:ext cx="609600" cy="16002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096982" y="3809999"/>
                  <a:ext cx="585971" cy="8735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3600" b="1" i="0" u="none" strike="noStrike" kern="1200" cap="none" spc="0" normalizeH="0" baseline="0" noProof="0" dirty="0">
                      <a:ln>
                        <a:noFill/>
                      </a:ln>
                      <a:solidFill>
                        <a:prstClr val="black">
                          <a:lumMod val="75000"/>
                          <a:lumOff val="25000"/>
                        </a:prstClr>
                      </a:solidFill>
                      <a:effectLst/>
                      <a:uLnTx/>
                      <a:uFillTx/>
                      <a:latin typeface="Gill Sans MT"/>
                      <a:ea typeface="+mn-ea"/>
                      <a:cs typeface="Mangal" panose="02040503050203030202" pitchFamily="18" charset="0"/>
                    </a:rPr>
                    <a:t>…</a:t>
                  </a:r>
                  <a:endParaRPr kumimoji="0" lang="en-US" sz="36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29" name="Picture 28"/>
                <p:cNvPicPr>
                  <a:picLocks noChangeAspect="1"/>
                </p:cNvPicPr>
                <p:nvPr/>
              </p:nvPicPr>
              <p:blipFill>
                <a:blip r:embed="rId5"/>
                <a:stretch>
                  <a:fillRect/>
                </a:stretch>
              </p:blipFill>
              <p:spPr>
                <a:xfrm>
                  <a:off x="4572000" y="4038600"/>
                  <a:ext cx="965200" cy="965200"/>
                </a:xfrm>
                <a:prstGeom prst="rect">
                  <a:avLst/>
                </a:prstGeom>
              </p:spPr>
            </p:pic>
            <p:pic>
              <p:nvPicPr>
                <p:cNvPr id="30" name="Picture 29"/>
                <p:cNvPicPr>
                  <a:picLocks noChangeAspect="1"/>
                </p:cNvPicPr>
                <p:nvPr/>
              </p:nvPicPr>
              <p:blipFill>
                <a:blip r:embed="rId5"/>
                <a:stretch>
                  <a:fillRect/>
                </a:stretch>
              </p:blipFill>
              <p:spPr>
                <a:xfrm>
                  <a:off x="5867400" y="4038600"/>
                  <a:ext cx="965200" cy="965200"/>
                </a:xfrm>
                <a:prstGeom prst="rect">
                  <a:avLst/>
                </a:prstGeom>
              </p:spPr>
            </p:pic>
            <p:pic>
              <p:nvPicPr>
                <p:cNvPr id="31" name="Picture 30"/>
                <p:cNvPicPr>
                  <a:picLocks noChangeAspect="1"/>
                </p:cNvPicPr>
                <p:nvPr/>
              </p:nvPicPr>
              <p:blipFill>
                <a:blip r:embed="rId5"/>
                <a:stretch>
                  <a:fillRect/>
                </a:stretch>
              </p:blipFill>
              <p:spPr>
                <a:xfrm>
                  <a:off x="7848600" y="4038600"/>
                  <a:ext cx="965200" cy="965200"/>
                </a:xfrm>
                <a:prstGeom prst="rect">
                  <a:avLst/>
                </a:prstGeom>
              </p:spPr>
            </p:pic>
            <p:pic>
              <p:nvPicPr>
                <p:cNvPr id="32" name="Picture 31"/>
                <p:cNvPicPr>
                  <a:picLocks noChangeAspect="1"/>
                </p:cNvPicPr>
                <p:nvPr/>
              </p:nvPicPr>
              <p:blipFill>
                <a:blip r:embed="rId6"/>
                <a:stretch>
                  <a:fillRect/>
                </a:stretch>
              </p:blipFill>
              <p:spPr>
                <a:xfrm>
                  <a:off x="4724400" y="3657600"/>
                  <a:ext cx="584200" cy="584200"/>
                </a:xfrm>
                <a:prstGeom prst="rect">
                  <a:avLst/>
                </a:prstGeom>
              </p:spPr>
            </p:pic>
            <p:pic>
              <p:nvPicPr>
                <p:cNvPr id="33" name="Picture 32"/>
                <p:cNvPicPr>
                  <a:picLocks noChangeAspect="1"/>
                </p:cNvPicPr>
                <p:nvPr/>
              </p:nvPicPr>
              <p:blipFill>
                <a:blip r:embed="rId6"/>
                <a:stretch>
                  <a:fillRect/>
                </a:stretch>
              </p:blipFill>
              <p:spPr>
                <a:xfrm>
                  <a:off x="6045200" y="3657600"/>
                  <a:ext cx="584200" cy="584200"/>
                </a:xfrm>
                <a:prstGeom prst="rect">
                  <a:avLst/>
                </a:prstGeom>
              </p:spPr>
            </p:pic>
            <p:pic>
              <p:nvPicPr>
                <p:cNvPr id="34" name="Picture 33"/>
                <p:cNvPicPr>
                  <a:picLocks noChangeAspect="1"/>
                </p:cNvPicPr>
                <p:nvPr/>
              </p:nvPicPr>
              <p:blipFill>
                <a:blip r:embed="rId6"/>
                <a:stretch>
                  <a:fillRect/>
                </a:stretch>
              </p:blipFill>
              <p:spPr>
                <a:xfrm>
                  <a:off x="8026400" y="3606800"/>
                  <a:ext cx="584200" cy="584200"/>
                </a:xfrm>
                <a:prstGeom prst="rect">
                  <a:avLst/>
                </a:prstGeom>
              </p:spPr>
            </p:pic>
            <p:sp>
              <p:nvSpPr>
                <p:cNvPr id="37" name="TextBox 36"/>
                <p:cNvSpPr txBox="1"/>
                <p:nvPr/>
              </p:nvSpPr>
              <p:spPr>
                <a:xfrm>
                  <a:off x="4045131" y="5093441"/>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1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8" name="TextBox 37"/>
                <p:cNvSpPr txBox="1"/>
                <p:nvPr/>
              </p:nvSpPr>
              <p:spPr>
                <a:xfrm>
                  <a:off x="5299165" y="5093441"/>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2</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9" name="TextBox 38"/>
                <p:cNvSpPr txBox="1"/>
                <p:nvPr/>
              </p:nvSpPr>
              <p:spPr>
                <a:xfrm>
                  <a:off x="7315200" y="5105398"/>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N</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grpSp>
      </p:grpSp>
      <p:sp>
        <p:nvSpPr>
          <p:cNvPr id="10" name="Rectangle 9"/>
          <p:cNvSpPr/>
          <p:nvPr/>
        </p:nvSpPr>
        <p:spPr>
          <a:xfrm>
            <a:off x="1066800" y="5486408"/>
            <a:ext cx="739140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57608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fade">
                                      <p:cBhvr>
                                        <p:cTn id="23" dur="500"/>
                                        <p:tgtEl>
                                          <p:spTgt spid="3">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fade">
                                      <p:cBhvr>
                                        <p:cTn id="2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Consumption</a:t>
            </a:r>
          </a:p>
        </p:txBody>
      </p:sp>
      <p:sp>
        <p:nvSpPr>
          <p:cNvPr id="3" name="Content Placeholder 2"/>
          <p:cNvSpPr>
            <a:spLocks noGrp="1"/>
          </p:cNvSpPr>
          <p:nvPr>
            <p:ph idx="1"/>
          </p:nvPr>
        </p:nvSpPr>
        <p:spPr>
          <a:xfrm>
            <a:off x="152400" y="1066800"/>
            <a:ext cx="8991600" cy="5867400"/>
          </a:xfrm>
        </p:spPr>
        <p:txBody>
          <a:bodyPr>
            <a:normAutofit/>
          </a:bodyPr>
          <a:lstStyle/>
          <a:p>
            <a:pPr lvl="0"/>
            <a:r>
              <a:rPr lang="en-US" sz="2600" dirty="0">
                <a:solidFill>
                  <a:schemeClr val="tx2"/>
                </a:solidFill>
              </a:rPr>
              <a:t>Primary concerns during tab switching:</a:t>
            </a:r>
          </a:p>
          <a:p>
            <a:pPr lvl="1"/>
            <a:r>
              <a:rPr lang="en-US" sz="2200" dirty="0">
                <a:solidFill>
                  <a:srgbClr val="595959"/>
                </a:solidFill>
              </a:rPr>
              <a:t> How fast a new tab </a:t>
            </a:r>
            <a:r>
              <a:rPr lang="en-US" sz="2200" dirty="0">
                <a:solidFill>
                  <a:srgbClr val="0000FF"/>
                </a:solidFill>
              </a:rPr>
              <a:t>loads</a:t>
            </a:r>
            <a:r>
              <a:rPr lang="en-US" sz="2200" dirty="0">
                <a:solidFill>
                  <a:srgbClr val="595959"/>
                </a:solidFill>
              </a:rPr>
              <a:t> and </a:t>
            </a:r>
            <a:r>
              <a:rPr lang="en-US" sz="2200" dirty="0">
                <a:solidFill>
                  <a:srgbClr val="0000FF"/>
                </a:solidFill>
              </a:rPr>
              <a:t>becomes interactive</a:t>
            </a:r>
          </a:p>
          <a:p>
            <a:pPr lvl="1"/>
            <a:r>
              <a:rPr lang="en-US" sz="2200" dirty="0"/>
              <a:t> </a:t>
            </a:r>
            <a:r>
              <a:rPr lang="en-US" sz="2200" dirty="0">
                <a:solidFill>
                  <a:srgbClr val="C00000"/>
                </a:solidFill>
              </a:rPr>
              <a:t>Memory consumption</a:t>
            </a:r>
          </a:p>
          <a:p>
            <a:pPr marL="0" indent="0">
              <a:buNone/>
            </a:pPr>
            <a:endParaRPr lang="en-US" sz="2800" dirty="0">
              <a:solidFill>
                <a:schemeClr val="tx2"/>
              </a:solidFill>
            </a:endParaRPr>
          </a:p>
          <a:p>
            <a:pPr lvl="1"/>
            <a:endParaRPr lang="en-US" sz="2200" dirty="0">
              <a:solidFill>
                <a:srgbClr val="0000FF"/>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ounded Rectangle 7"/>
          <p:cNvSpPr/>
          <p:nvPr/>
        </p:nvSpPr>
        <p:spPr>
          <a:xfrm>
            <a:off x="1715020" y="5120330"/>
            <a:ext cx="1409180" cy="82327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27" name="Group 26"/>
          <p:cNvGrpSpPr/>
          <p:nvPr/>
        </p:nvGrpSpPr>
        <p:grpSpPr>
          <a:xfrm>
            <a:off x="5867400" y="4449621"/>
            <a:ext cx="1346200" cy="1874979"/>
            <a:chOff x="5867400" y="4449621"/>
            <a:chExt cx="1346200" cy="1874979"/>
          </a:xfrm>
        </p:grpSpPr>
        <p:sp>
          <p:nvSpPr>
            <p:cNvPr id="7" name="Rounded Rectangle 6"/>
            <p:cNvSpPr/>
            <p:nvPr/>
          </p:nvSpPr>
          <p:spPr>
            <a:xfrm>
              <a:off x="5867400" y="4449621"/>
              <a:ext cx="1346200" cy="187497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5" name="TextBox 4"/>
            <p:cNvSpPr txBox="1"/>
            <p:nvPr/>
          </p:nvSpPr>
          <p:spPr>
            <a:xfrm>
              <a:off x="5943600" y="4800600"/>
              <a:ext cx="115232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DRAM</a:t>
              </a:r>
            </a:p>
          </p:txBody>
        </p:sp>
      </p:grpSp>
      <p:cxnSp>
        <p:nvCxnSpPr>
          <p:cNvPr id="17" name="Straight Arrow Connector 16"/>
          <p:cNvCxnSpPr/>
          <p:nvPr/>
        </p:nvCxnSpPr>
        <p:spPr>
          <a:xfrm>
            <a:off x="3657600" y="5791200"/>
            <a:ext cx="1828800" cy="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3352800" y="4190999"/>
            <a:ext cx="2286000" cy="1524001"/>
            <a:chOff x="3202057" y="3581400"/>
            <a:chExt cx="1725765" cy="1269087"/>
          </a:xfrm>
        </p:grpSpPr>
        <p:grpSp>
          <p:nvGrpSpPr>
            <p:cNvPr id="15" name="Group 14"/>
            <p:cNvGrpSpPr/>
            <p:nvPr/>
          </p:nvGrpSpPr>
          <p:grpSpPr>
            <a:xfrm>
              <a:off x="3733800" y="3581400"/>
              <a:ext cx="713316" cy="914400"/>
              <a:chOff x="2722033" y="4454815"/>
              <a:chExt cx="963083" cy="1108810"/>
            </a:xfrm>
          </p:grpSpPr>
          <p:sp>
            <p:nvSpPr>
              <p:cNvPr id="11" name="Rounded Rectangle 10"/>
              <p:cNvSpPr/>
              <p:nvPr/>
            </p:nvSpPr>
            <p:spPr>
              <a:xfrm>
                <a:off x="2722033" y="4454815"/>
                <a:ext cx="963083" cy="1071224"/>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12" name="Picture 11"/>
              <p:cNvPicPr>
                <a:picLocks noChangeAspect="1"/>
              </p:cNvPicPr>
              <p:nvPr/>
            </p:nvPicPr>
            <p:blipFill>
              <a:blip r:embed="rId4"/>
              <a:stretch>
                <a:fillRect/>
              </a:stretch>
            </p:blipFill>
            <p:spPr>
              <a:xfrm>
                <a:off x="2722033" y="4849476"/>
                <a:ext cx="938389" cy="714149"/>
              </a:xfrm>
              <a:prstGeom prst="rect">
                <a:avLst/>
              </a:prstGeom>
            </p:spPr>
          </p:pic>
          <p:pic>
            <p:nvPicPr>
              <p:cNvPr id="13" name="Picture 12"/>
              <p:cNvPicPr>
                <a:picLocks noChangeAspect="1"/>
              </p:cNvPicPr>
              <p:nvPr/>
            </p:nvPicPr>
            <p:blipFill>
              <a:blip r:embed="rId5"/>
              <a:stretch>
                <a:fillRect/>
              </a:stretch>
            </p:blipFill>
            <p:spPr>
              <a:xfrm>
                <a:off x="2870200" y="4567575"/>
                <a:ext cx="567972" cy="432248"/>
              </a:xfrm>
              <a:prstGeom prst="rect">
                <a:avLst/>
              </a:prstGeom>
            </p:spPr>
          </p:pic>
        </p:grpSp>
        <p:sp>
          <p:nvSpPr>
            <p:cNvPr id="19" name="TextBox 18"/>
            <p:cNvSpPr txBox="1"/>
            <p:nvPr/>
          </p:nvSpPr>
          <p:spPr>
            <a:xfrm>
              <a:off x="3202057" y="4419600"/>
              <a:ext cx="172576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Inactive Tab</a:t>
              </a:r>
            </a:p>
          </p:txBody>
        </p:sp>
      </p:grpSp>
      <p:sp>
        <p:nvSpPr>
          <p:cNvPr id="20" name="TextBox 19"/>
          <p:cNvSpPr txBox="1"/>
          <p:nvPr/>
        </p:nvSpPr>
        <p:spPr>
          <a:xfrm>
            <a:off x="3555926" y="5867400"/>
            <a:ext cx="193047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Compression</a:t>
            </a:r>
          </a:p>
        </p:txBody>
      </p:sp>
      <p:cxnSp>
        <p:nvCxnSpPr>
          <p:cNvPr id="22" name="Straight Arrow Connector 21"/>
          <p:cNvCxnSpPr/>
          <p:nvPr/>
        </p:nvCxnSpPr>
        <p:spPr>
          <a:xfrm>
            <a:off x="3581400" y="5791200"/>
            <a:ext cx="1828800" cy="0"/>
          </a:xfrm>
          <a:prstGeom prst="straightConnector1">
            <a:avLst/>
          </a:prstGeom>
          <a:ln w="57150" cmpd="sng">
            <a:solidFill>
              <a:srgbClr val="000000"/>
            </a:solidFill>
            <a:headEnd type="arrow" w="med" len="med"/>
            <a:tailEnd type="non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429000" y="5867400"/>
            <a:ext cx="223588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Decompression</a:t>
            </a:r>
          </a:p>
        </p:txBody>
      </p:sp>
      <p:sp>
        <p:nvSpPr>
          <p:cNvPr id="25" name="Rectangle 24"/>
          <p:cNvSpPr/>
          <p:nvPr/>
        </p:nvSpPr>
        <p:spPr>
          <a:xfrm>
            <a:off x="-1219200" y="2667000"/>
            <a:ext cx="11201400" cy="13542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ill Sans MT"/>
                <a:ea typeface="+mn-ea"/>
                <a:cs typeface="+mn-cs"/>
              </a:rPr>
              <a:t>Chrome</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uses</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compression</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to</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reduce each tab’s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memory footprint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9" name="Rounded Rectangle 8"/>
          <p:cNvSpPr/>
          <p:nvPr/>
        </p:nvSpPr>
        <p:spPr>
          <a:xfrm>
            <a:off x="5867400" y="5592621"/>
            <a:ext cx="1325880" cy="59467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ZRAM</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0" name="Group 29"/>
          <p:cNvGrpSpPr/>
          <p:nvPr/>
        </p:nvGrpSpPr>
        <p:grpSpPr>
          <a:xfrm>
            <a:off x="3276600" y="4191000"/>
            <a:ext cx="2355733" cy="1437451"/>
            <a:chOff x="3175735" y="3581400"/>
            <a:chExt cx="1778407" cy="1197014"/>
          </a:xfrm>
        </p:grpSpPr>
        <p:grpSp>
          <p:nvGrpSpPr>
            <p:cNvPr id="31" name="Group 30"/>
            <p:cNvGrpSpPr/>
            <p:nvPr/>
          </p:nvGrpSpPr>
          <p:grpSpPr>
            <a:xfrm>
              <a:off x="3733800" y="3581400"/>
              <a:ext cx="713316" cy="914400"/>
              <a:chOff x="2722033" y="4454815"/>
              <a:chExt cx="963083" cy="1108810"/>
            </a:xfrm>
          </p:grpSpPr>
          <p:sp>
            <p:nvSpPr>
              <p:cNvPr id="33" name="Rounded Rectangle 32"/>
              <p:cNvSpPr/>
              <p:nvPr/>
            </p:nvSpPr>
            <p:spPr>
              <a:xfrm>
                <a:off x="2722033" y="4454815"/>
                <a:ext cx="963083" cy="1071224"/>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34" name="Picture 33"/>
              <p:cNvPicPr>
                <a:picLocks noChangeAspect="1"/>
              </p:cNvPicPr>
              <p:nvPr/>
            </p:nvPicPr>
            <p:blipFill>
              <a:blip r:embed="rId4"/>
              <a:stretch>
                <a:fillRect/>
              </a:stretch>
            </p:blipFill>
            <p:spPr>
              <a:xfrm>
                <a:off x="2722033" y="4849476"/>
                <a:ext cx="938389" cy="714149"/>
              </a:xfrm>
              <a:prstGeom prst="rect">
                <a:avLst/>
              </a:prstGeom>
            </p:spPr>
          </p:pic>
          <p:pic>
            <p:nvPicPr>
              <p:cNvPr id="35" name="Picture 34"/>
              <p:cNvPicPr>
                <a:picLocks noChangeAspect="1"/>
              </p:cNvPicPr>
              <p:nvPr/>
            </p:nvPicPr>
            <p:blipFill>
              <a:blip r:embed="rId5"/>
              <a:stretch>
                <a:fillRect/>
              </a:stretch>
            </p:blipFill>
            <p:spPr>
              <a:xfrm>
                <a:off x="2870200" y="4567575"/>
                <a:ext cx="567972" cy="432248"/>
              </a:xfrm>
              <a:prstGeom prst="rect">
                <a:avLst/>
              </a:prstGeom>
            </p:spPr>
          </p:pic>
        </p:grpSp>
        <p:sp>
          <p:nvSpPr>
            <p:cNvPr id="32" name="TextBox 31"/>
            <p:cNvSpPr txBox="1"/>
            <p:nvPr/>
          </p:nvSpPr>
          <p:spPr>
            <a:xfrm>
              <a:off x="3175735" y="4419600"/>
              <a:ext cx="1778407" cy="3588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Compressed Tab</a:t>
              </a:r>
            </a:p>
          </p:txBody>
        </p:sp>
      </p:grpSp>
    </p:spTree>
    <p:extLst>
      <p:ext uri="{BB962C8B-B14F-4D97-AF65-F5344CB8AC3E}">
        <p14:creationId xmlns:p14="http://schemas.microsoft.com/office/powerpoint/2010/main" val="49869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20" grpId="1"/>
      <p:bldP spid="23" grpId="0"/>
      <p:bldP spid="25" grpId="0"/>
      <p:bldP spid="9"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Movement Study</a:t>
            </a:r>
          </a:p>
        </p:txBody>
      </p:sp>
      <p:sp>
        <p:nvSpPr>
          <p:cNvPr id="3" name="Content Placeholder 2"/>
          <p:cNvSpPr>
            <a:spLocks noGrp="1"/>
          </p:cNvSpPr>
          <p:nvPr>
            <p:ph idx="1"/>
          </p:nvPr>
        </p:nvSpPr>
        <p:spPr>
          <a:xfrm>
            <a:off x="152400" y="1066800"/>
            <a:ext cx="8991600" cy="5867400"/>
          </a:xfrm>
        </p:spPr>
        <p:txBody>
          <a:bodyPr>
            <a:normAutofit/>
          </a:bodyPr>
          <a:lstStyle/>
          <a:p>
            <a:pPr lvl="0"/>
            <a:r>
              <a:rPr lang="en-US" sz="2800" dirty="0">
                <a:solidFill>
                  <a:schemeClr val="tx2"/>
                </a:solidFill>
              </a:rPr>
              <a:t>To study </a:t>
            </a:r>
            <a:r>
              <a:rPr lang="en-US" sz="2800" dirty="0">
                <a:solidFill>
                  <a:srgbClr val="800000"/>
                </a:solidFill>
              </a:rPr>
              <a:t>data movement</a:t>
            </a:r>
            <a:r>
              <a:rPr lang="en-US" sz="2800" dirty="0">
                <a:solidFill>
                  <a:schemeClr val="tx2"/>
                </a:solidFill>
              </a:rPr>
              <a:t> during tab switching, </a:t>
            </a:r>
            <a:br>
              <a:rPr lang="en-US" sz="2800" dirty="0">
                <a:solidFill>
                  <a:schemeClr val="tx2"/>
                </a:solidFill>
              </a:rPr>
            </a:br>
            <a:r>
              <a:rPr lang="en-US" sz="2800" dirty="0">
                <a:solidFill>
                  <a:schemeClr val="tx2"/>
                </a:solidFill>
              </a:rPr>
              <a:t>we emulate a user switching through 50 tabs</a:t>
            </a:r>
          </a:p>
          <a:p>
            <a:pPr lvl="1"/>
            <a:endParaRPr lang="en-US" sz="2200" dirty="0">
              <a:solidFill>
                <a:srgbClr val="595959"/>
              </a:solidFill>
            </a:endParaRPr>
          </a:p>
          <a:p>
            <a:pPr marL="0" indent="0">
              <a:buNone/>
            </a:pPr>
            <a:br>
              <a:rPr lang="en-US" sz="2200" dirty="0">
                <a:solidFill>
                  <a:srgbClr val="0000FF"/>
                </a:solidFill>
              </a:rPr>
            </a:br>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29</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0" y="3415606"/>
            <a:ext cx="9144000" cy="954107"/>
          </a:xfrm>
          <a:prstGeom prst="rect">
            <a:avLst/>
          </a:prstGeom>
          <a:solidFill>
            <a:srgbClr val="E4E4E4"/>
          </a:solidFill>
        </p:spPr>
        <p:txBody>
          <a:bodyPr wrap="square">
            <a:spAutoFit/>
          </a:bodyPr>
          <a:lstStyle/>
          <a:p>
            <a:pPr marL="515938"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mn-cs"/>
              </a:rPr>
              <a:t>Compression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1F497D"/>
                </a:solidFill>
                <a:effectLst/>
                <a:uLnTx/>
                <a:uFillTx/>
                <a:latin typeface="Gill Sans MT"/>
                <a:ea typeface="+mn-ea"/>
                <a:cs typeface="+mn-cs"/>
              </a:rPr>
              <a:t>decompression</a:t>
            </a:r>
            <a:br>
              <a:rPr kumimoji="0" lang="en-US" sz="2800" b="1" i="0" u="none" strike="noStrike" kern="1200" cap="none" spc="0" normalizeH="0" baseline="0" noProof="0" dirty="0">
                <a:ln>
                  <a:noFill/>
                </a:ln>
                <a:solidFill>
                  <a:srgbClr val="1F497D"/>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contribute to</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18.1%</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of the total system energy</a:t>
            </a:r>
          </a:p>
        </p:txBody>
      </p:sp>
      <p:sp>
        <p:nvSpPr>
          <p:cNvPr id="10" name="Rectangle 9"/>
          <p:cNvSpPr/>
          <p:nvPr/>
        </p:nvSpPr>
        <p:spPr>
          <a:xfrm>
            <a:off x="0" y="4522113"/>
            <a:ext cx="9144000" cy="954107"/>
          </a:xfrm>
          <a:prstGeom prst="rect">
            <a:avLst/>
          </a:prstGeom>
          <a:solidFill>
            <a:srgbClr val="E4E4E4"/>
          </a:solidFill>
        </p:spPr>
        <p:txBody>
          <a:bodyPr wrap="square">
            <a:spAutoFit/>
          </a:bodyPr>
          <a:lstStyle/>
          <a:p>
            <a:pPr marL="515938"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19.6 GB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of data moves between</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srgbClr val="1F497D"/>
                </a:solidFill>
                <a:effectLst/>
                <a:uLnTx/>
                <a:uFillTx/>
                <a:latin typeface="Gill Sans MT"/>
                <a:ea typeface="+mn-ea"/>
                <a:cs typeface="+mn-cs"/>
              </a:rPr>
              <a:t>CPU </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and</a:t>
            </a:r>
            <a:r>
              <a:rPr kumimoji="0" lang="en-US" sz="2800" b="1" i="0" u="none" strike="noStrike" kern="1200" cap="none" spc="0" normalizeH="0" baseline="0" noProof="0" dirty="0">
                <a:ln>
                  <a:noFill/>
                </a:ln>
                <a:solidFill>
                  <a:srgbClr val="1F497D"/>
                </a:solidFill>
                <a:effectLst/>
                <a:uLnTx/>
                <a:uFillTx/>
                <a:latin typeface="Gill Sans MT"/>
                <a:ea typeface="+mn-ea"/>
                <a:cs typeface="+mn-cs"/>
              </a:rPr>
              <a:t> ZRAM</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152400" y="4652189"/>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2</a:t>
            </a:r>
          </a:p>
        </p:txBody>
      </p:sp>
      <p:sp>
        <p:nvSpPr>
          <p:cNvPr id="7" name="TextBox 6"/>
          <p:cNvSpPr txBox="1"/>
          <p:nvPr/>
        </p:nvSpPr>
        <p:spPr>
          <a:xfrm>
            <a:off x="135589" y="3509189"/>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1</a:t>
            </a:r>
          </a:p>
        </p:txBody>
      </p:sp>
      <p:sp>
        <p:nvSpPr>
          <p:cNvPr id="5" name="Rectangle 4"/>
          <p:cNvSpPr/>
          <p:nvPr/>
        </p:nvSpPr>
        <p:spPr>
          <a:xfrm>
            <a:off x="1752600" y="2667000"/>
            <a:ext cx="54837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We make two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key observations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t>
            </a:r>
          </a:p>
        </p:txBody>
      </p:sp>
    </p:spTree>
    <p:extLst>
      <p:ext uri="{BB962C8B-B14F-4D97-AF65-F5344CB8AC3E}">
        <p14:creationId xmlns:p14="http://schemas.microsoft.com/office/powerpoint/2010/main" val="228721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p:bldP spid="7" grpId="0"/>
      <p:bldP spid="5" grpId="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10820400" cy="914400"/>
          </a:xfrm>
        </p:spPr>
        <p:txBody>
          <a:bodyPr/>
          <a:lstStyle/>
          <a:p>
            <a:r>
              <a:rPr lang="en-US" sz="3800" dirty="0"/>
              <a:t>Can We Use PIM to Mitigate the Cost?</a:t>
            </a:r>
          </a:p>
        </p:txBody>
      </p:sp>
      <p:sp>
        <p:nvSpPr>
          <p:cNvPr id="3" name="Content Placeholder 2"/>
          <p:cNvSpPr>
            <a:spLocks noGrp="1"/>
          </p:cNvSpPr>
          <p:nvPr>
            <p:ph idx="1"/>
          </p:nvPr>
        </p:nvSpPr>
        <p:spPr>
          <a:xfrm>
            <a:off x="152400" y="990600"/>
            <a:ext cx="8991600" cy="5943600"/>
          </a:xfrm>
        </p:spPr>
        <p:txBody>
          <a:bodyPr>
            <a:normAutofit/>
          </a:bodyPr>
          <a:lstStyle/>
          <a:p>
            <a:pPr lvl="0"/>
            <a:endParaRPr lang="en-US" sz="2200" dirty="0">
              <a:solidFill>
                <a:srgbClr val="595959"/>
              </a:solidFill>
            </a:endParaRPr>
          </a:p>
          <a:p>
            <a:pPr lvl="1"/>
            <a:endParaRPr lang="en-US" sz="2200" dirty="0">
              <a:solidFill>
                <a:srgbClr val="595959"/>
              </a:solidFill>
            </a:endParaRPr>
          </a:p>
          <a:p>
            <a:pPr marL="457200" lvl="1" indent="0">
              <a:buNone/>
            </a:pPr>
            <a:br>
              <a:rPr lang="en-US" sz="2200" dirty="0">
                <a:solidFill>
                  <a:srgbClr val="595959"/>
                </a:solidFill>
              </a:rPr>
            </a:br>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marL="457200" lvl="1" indent="0">
              <a:buNone/>
            </a:pPr>
            <a:endParaRPr lang="en-US" sz="2200" dirty="0">
              <a:solidFill>
                <a:srgbClr val="595959"/>
              </a:solidFill>
            </a:endParaRPr>
          </a:p>
          <a:p>
            <a:pPr marL="457200" lvl="1" indent="0">
              <a:buNone/>
            </a:pPr>
            <a:endParaRPr lang="en-US" sz="2200" dirty="0">
              <a:solidFill>
                <a:srgbClr val="595959"/>
              </a:solidFill>
            </a:endParaRPr>
          </a:p>
          <a:p>
            <a:pPr marL="457200" lvl="1" indent="0">
              <a:buNone/>
            </a:pPr>
            <a:br>
              <a:rPr lang="en-US" sz="2200" dirty="0">
                <a:solidFill>
                  <a:schemeClr val="tx2"/>
                </a:solidFill>
              </a:rPr>
            </a:br>
            <a:endParaRPr lang="en-US" sz="2200" dirty="0">
              <a:solidFill>
                <a:schemeClr val="tx2"/>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a:xfrm>
            <a:off x="7543800" y="6492883"/>
            <a:ext cx="1600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cxnSp>
        <p:nvCxnSpPr>
          <p:cNvPr id="8" name="Straight Arrow Connector 7"/>
          <p:cNvCxnSpPr/>
          <p:nvPr/>
        </p:nvCxnSpPr>
        <p:spPr>
          <a:xfrm flipH="1">
            <a:off x="2392450" y="2438400"/>
            <a:ext cx="487796" cy="275713"/>
          </a:xfrm>
          <a:prstGeom prst="straightConnector1">
            <a:avLst/>
          </a:prstGeom>
          <a:noFill/>
          <a:ln w="31750" cap="flat" cmpd="sng" algn="ctr">
            <a:solidFill>
              <a:srgbClr val="70AD47">
                <a:lumMod val="75000"/>
              </a:srgbClr>
            </a:solidFill>
            <a:prstDash val="sysDot"/>
            <a:miter lim="800000"/>
            <a:tailEnd type="stealth" w="lg" len="lg"/>
          </a:ln>
          <a:effectLst/>
        </p:spPr>
      </p:cxnSp>
      <p:sp>
        <p:nvSpPr>
          <p:cNvPr id="14" name="TextBox 13"/>
          <p:cNvSpPr txBox="1"/>
          <p:nvPr/>
        </p:nvSpPr>
        <p:spPr>
          <a:xfrm>
            <a:off x="1330241" y="12954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sp>
        <p:nvSpPr>
          <p:cNvPr id="15" name="TextBox 14"/>
          <p:cNvSpPr txBox="1"/>
          <p:nvPr/>
        </p:nvSpPr>
        <p:spPr>
          <a:xfrm>
            <a:off x="1905000" y="990600"/>
            <a:ext cx="1487587"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CPU-Only</a:t>
            </a:r>
          </a:p>
        </p:txBody>
      </p:sp>
      <p:cxnSp>
        <p:nvCxnSpPr>
          <p:cNvPr id="16" name="Straight Connector 15"/>
          <p:cNvCxnSpPr/>
          <p:nvPr/>
        </p:nvCxnSpPr>
        <p:spPr>
          <a:xfrm>
            <a:off x="3853886" y="1676400"/>
            <a:ext cx="32314" cy="3124200"/>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47542" y="1295400"/>
            <a:ext cx="964056"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Memory</a:t>
            </a:r>
          </a:p>
        </p:txBody>
      </p:sp>
      <p:cxnSp>
        <p:nvCxnSpPr>
          <p:cNvPr id="18" name="Straight Connector 17"/>
          <p:cNvCxnSpPr/>
          <p:nvPr/>
        </p:nvCxnSpPr>
        <p:spPr>
          <a:xfrm>
            <a:off x="5973038" y="1636553"/>
            <a:ext cx="46762" cy="3164047"/>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23754" y="12954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sp>
        <p:nvSpPr>
          <p:cNvPr id="20" name="TextBox 19"/>
          <p:cNvSpPr txBox="1"/>
          <p:nvPr/>
        </p:nvSpPr>
        <p:spPr>
          <a:xfrm>
            <a:off x="6172200" y="1002268"/>
            <a:ext cx="1619885"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 + PIM</a:t>
            </a:r>
          </a:p>
        </p:txBody>
      </p:sp>
      <p:cxnSp>
        <p:nvCxnSpPr>
          <p:cNvPr id="21" name="Straight Connector 20"/>
          <p:cNvCxnSpPr/>
          <p:nvPr/>
        </p:nvCxnSpPr>
        <p:spPr>
          <a:xfrm>
            <a:off x="8185986" y="1636553"/>
            <a:ext cx="43614" cy="3164047"/>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940655" y="1295400"/>
            <a:ext cx="49066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PIM</a:t>
            </a:r>
          </a:p>
        </p:txBody>
      </p:sp>
      <p:cxnSp>
        <p:nvCxnSpPr>
          <p:cNvPr id="23" name="Straight Connector 22"/>
          <p:cNvCxnSpPr/>
          <p:nvPr/>
        </p:nvCxnSpPr>
        <p:spPr>
          <a:xfrm>
            <a:off x="4876800" y="1450572"/>
            <a:ext cx="0" cy="3350028"/>
          </a:xfrm>
          <a:prstGeom prst="line">
            <a:avLst/>
          </a:prstGeom>
          <a:ln w="2540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566873" y="990600"/>
            <a:ext cx="653186"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time</a:t>
            </a: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cxnSp>
        <p:nvCxnSpPr>
          <p:cNvPr id="25" name="Straight Connector 24"/>
          <p:cNvCxnSpPr/>
          <p:nvPr/>
        </p:nvCxnSpPr>
        <p:spPr>
          <a:xfrm flipH="1">
            <a:off x="1554250" y="1652315"/>
            <a:ext cx="17690" cy="3148285"/>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87450" y="1752600"/>
            <a:ext cx="2209800" cy="533400"/>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Gill Sans MT"/>
                <a:ea typeface="+mn-ea"/>
                <a:cs typeface="+mn-cs"/>
              </a:rPr>
              <a:t>Swap out N pages</a:t>
            </a:r>
            <a:endParaRPr kumimoji="0" lang="en-US" sz="2200" b="0" i="0" u="none" strike="noStrike" kern="0" cap="none" spc="-40" normalizeH="0" baseline="0" noProof="0" dirty="0">
              <a:ln>
                <a:noFill/>
              </a:ln>
              <a:solidFill>
                <a:prstClr val="white"/>
              </a:solidFill>
              <a:effectLst/>
              <a:uLnTx/>
              <a:uFillTx/>
              <a:latin typeface="Gill Sans MT"/>
              <a:ea typeface="+mn-ea"/>
              <a:cs typeface="+mn-cs"/>
            </a:endParaRPr>
          </a:p>
        </p:txBody>
      </p:sp>
      <p:sp>
        <p:nvSpPr>
          <p:cNvPr id="27" name="Rounded Rectangle 26"/>
          <p:cNvSpPr/>
          <p:nvPr/>
        </p:nvSpPr>
        <p:spPr>
          <a:xfrm>
            <a:off x="639851" y="2438400"/>
            <a:ext cx="1721192" cy="415636"/>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Read N Pages</a:t>
            </a:r>
          </a:p>
        </p:txBody>
      </p:sp>
      <p:sp>
        <p:nvSpPr>
          <p:cNvPr id="28" name="Rounded Rectangle 27"/>
          <p:cNvSpPr/>
          <p:nvPr/>
        </p:nvSpPr>
        <p:spPr>
          <a:xfrm>
            <a:off x="639851" y="2971800"/>
            <a:ext cx="1721192" cy="389815"/>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Compress</a:t>
            </a:r>
          </a:p>
        </p:txBody>
      </p:sp>
      <p:sp>
        <p:nvSpPr>
          <p:cNvPr id="29" name="Rounded Rectangle 28"/>
          <p:cNvSpPr/>
          <p:nvPr/>
        </p:nvSpPr>
        <p:spPr>
          <a:xfrm>
            <a:off x="738037" y="4149437"/>
            <a:ext cx="1578213" cy="498763"/>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Other tasks</a:t>
            </a:r>
          </a:p>
        </p:txBody>
      </p:sp>
      <p:sp>
        <p:nvSpPr>
          <p:cNvPr id="30" name="Rounded Rectangle 29"/>
          <p:cNvSpPr/>
          <p:nvPr/>
        </p:nvSpPr>
        <p:spPr>
          <a:xfrm>
            <a:off x="639851" y="3505200"/>
            <a:ext cx="1721192" cy="457200"/>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Write back</a:t>
            </a:r>
          </a:p>
        </p:txBody>
      </p:sp>
      <p:cxnSp>
        <p:nvCxnSpPr>
          <p:cNvPr id="31" name="Straight Arrow Connector 30"/>
          <p:cNvCxnSpPr/>
          <p:nvPr/>
        </p:nvCxnSpPr>
        <p:spPr>
          <a:xfrm>
            <a:off x="2392450" y="3886192"/>
            <a:ext cx="609600" cy="381008"/>
          </a:xfrm>
          <a:prstGeom prst="straightConnector1">
            <a:avLst/>
          </a:prstGeom>
          <a:noFill/>
          <a:ln w="31750" cap="flat" cmpd="sng" algn="ctr">
            <a:solidFill>
              <a:srgbClr val="70AD47">
                <a:lumMod val="75000"/>
              </a:srgbClr>
            </a:solidFill>
            <a:prstDash val="sysDot"/>
            <a:miter lim="800000"/>
            <a:tailEnd type="stealth" w="lg" len="lg"/>
          </a:ln>
          <a:effectLst/>
        </p:spPr>
      </p:cxnSp>
      <p:sp>
        <p:nvSpPr>
          <p:cNvPr id="32" name="Left Brace 31"/>
          <p:cNvSpPr/>
          <p:nvPr/>
        </p:nvSpPr>
        <p:spPr>
          <a:xfrm>
            <a:off x="415172" y="2720842"/>
            <a:ext cx="102529" cy="1317750"/>
          </a:xfrm>
          <a:prstGeom prst="leftBrace">
            <a:avLst>
              <a:gd name="adj1" fmla="val 101669"/>
              <a:gd name="adj2" fmla="val 50000"/>
            </a:avLst>
          </a:prstGeom>
          <a:noFill/>
          <a:ln w="1905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ea typeface="+mn-ea"/>
              <a:cs typeface="+mn-cs"/>
            </a:endParaRPr>
          </a:p>
        </p:txBody>
      </p:sp>
      <p:sp>
        <p:nvSpPr>
          <p:cNvPr id="33" name="TextBox 32"/>
          <p:cNvSpPr txBox="1"/>
          <p:nvPr/>
        </p:nvSpPr>
        <p:spPr>
          <a:xfrm rot="16200000">
            <a:off x="-355417" y="3161693"/>
            <a:ext cx="881566" cy="262632"/>
          </a:xfrm>
          <a:prstGeom prst="rect">
            <a:avLst/>
          </a:prstGeom>
          <a:solidFill>
            <a:sysClr val="window" lastClr="FFFFFF"/>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0" cap="none" spc="0" normalizeH="0" baseline="0" noProof="0" dirty="0">
                <a:ln>
                  <a:noFill/>
                </a:ln>
                <a:solidFill>
                  <a:prstClr val="black"/>
                </a:solidFill>
                <a:effectLst/>
                <a:uLnTx/>
                <a:uFillTx/>
                <a:latin typeface="Calibri"/>
                <a:ea typeface="+mn-ea"/>
                <a:cs typeface="+mn-cs"/>
              </a:rPr>
              <a:t>compression</a:t>
            </a:r>
          </a:p>
        </p:txBody>
      </p:sp>
      <p:sp>
        <p:nvSpPr>
          <p:cNvPr id="35" name="Rounded Rectangle 34"/>
          <p:cNvSpPr/>
          <p:nvPr/>
        </p:nvSpPr>
        <p:spPr>
          <a:xfrm>
            <a:off x="3002050" y="4043864"/>
            <a:ext cx="1646150" cy="451936"/>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ZRAM</a:t>
            </a:r>
          </a:p>
        </p:txBody>
      </p:sp>
      <p:sp>
        <p:nvSpPr>
          <p:cNvPr id="37" name="Rounded Rectangle 36"/>
          <p:cNvSpPr/>
          <p:nvPr/>
        </p:nvSpPr>
        <p:spPr>
          <a:xfrm>
            <a:off x="5029200" y="1752600"/>
            <a:ext cx="2057400" cy="481008"/>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Swap out </a:t>
            </a:r>
            <a:r>
              <a:rPr kumimoji="0" lang="en-US" sz="2200" b="0" i="1" u="none" strike="noStrike" kern="0" cap="none" spc="-40" normalizeH="0" baseline="0" noProof="0" dirty="0">
                <a:ln>
                  <a:noFill/>
                </a:ln>
                <a:solidFill>
                  <a:srgbClr val="FFFFFF"/>
                </a:solidFill>
                <a:effectLst/>
                <a:uLnTx/>
                <a:uFillTx/>
                <a:latin typeface="Gill Sans MT"/>
                <a:ea typeface="+mn-ea"/>
                <a:cs typeface="+mn-cs"/>
              </a:rPr>
              <a:t>N</a:t>
            </a:r>
            <a:r>
              <a:rPr kumimoji="0" lang="en-US" sz="2200" b="0" i="0" u="none" strike="noStrike" kern="0" cap="none" spc="-40" normalizeH="0" baseline="0" noProof="0" dirty="0">
                <a:ln>
                  <a:noFill/>
                </a:ln>
                <a:solidFill>
                  <a:srgbClr val="FFFFFF"/>
                </a:solidFill>
                <a:effectLst/>
                <a:uLnTx/>
                <a:uFillTx/>
                <a:latin typeface="Gill Sans MT"/>
                <a:ea typeface="+mn-ea"/>
                <a:cs typeface="+mn-cs"/>
              </a:rPr>
              <a:t> pages</a:t>
            </a:r>
          </a:p>
        </p:txBody>
      </p:sp>
      <p:sp>
        <p:nvSpPr>
          <p:cNvPr id="38" name="Rounded Rectangle 37"/>
          <p:cNvSpPr/>
          <p:nvPr/>
        </p:nvSpPr>
        <p:spPr>
          <a:xfrm>
            <a:off x="5191842" y="2479956"/>
            <a:ext cx="1666158" cy="491836"/>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Other tasks</a:t>
            </a:r>
          </a:p>
        </p:txBody>
      </p:sp>
      <p:sp>
        <p:nvSpPr>
          <p:cNvPr id="13" name="Rounded Rectangle 12"/>
          <p:cNvSpPr/>
          <p:nvPr/>
        </p:nvSpPr>
        <p:spPr>
          <a:xfrm>
            <a:off x="7399495" y="2725527"/>
            <a:ext cx="1592105" cy="474865"/>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Compress</a:t>
            </a:r>
          </a:p>
        </p:txBody>
      </p:sp>
      <p:sp>
        <p:nvSpPr>
          <p:cNvPr id="11" name="Rounded Rectangle 10"/>
          <p:cNvSpPr/>
          <p:nvPr/>
        </p:nvSpPr>
        <p:spPr>
          <a:xfrm>
            <a:off x="7391400" y="3410714"/>
            <a:ext cx="1676400" cy="475478"/>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ZRAM</a:t>
            </a:r>
          </a:p>
        </p:txBody>
      </p:sp>
      <p:sp>
        <p:nvSpPr>
          <p:cNvPr id="42" name="Rectangle 41"/>
          <p:cNvSpPr/>
          <p:nvPr/>
        </p:nvSpPr>
        <p:spPr>
          <a:xfrm>
            <a:off x="4876800" y="3116751"/>
            <a:ext cx="25146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No off-chip data movement</a:t>
            </a:r>
          </a:p>
        </p:txBody>
      </p:sp>
      <p:sp>
        <p:nvSpPr>
          <p:cNvPr id="45" name="TextBox 44"/>
          <p:cNvSpPr txBox="1"/>
          <p:nvPr/>
        </p:nvSpPr>
        <p:spPr>
          <a:xfrm>
            <a:off x="-29882" y="6140824"/>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55" name="Rectangle 54"/>
          <p:cNvSpPr/>
          <p:nvPr/>
        </p:nvSpPr>
        <p:spPr>
          <a:xfrm>
            <a:off x="1" y="5334000"/>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a:ea typeface="+mn-ea"/>
                <a:cs typeface="+mn-cs"/>
              </a:rPr>
              <a:t>PIM core and PIM accelerator are feasible to implement in-memory compression/decompression</a:t>
            </a:r>
          </a:p>
        </p:txBody>
      </p:sp>
      <p:grpSp>
        <p:nvGrpSpPr>
          <p:cNvPr id="58" name="Group 57"/>
          <p:cNvGrpSpPr/>
          <p:nvPr/>
        </p:nvGrpSpPr>
        <p:grpSpPr>
          <a:xfrm>
            <a:off x="2971800" y="3048000"/>
            <a:ext cx="1524000" cy="857448"/>
            <a:chOff x="2971800" y="3048000"/>
            <a:chExt cx="1524000" cy="857448"/>
          </a:xfrm>
        </p:grpSpPr>
        <p:sp>
          <p:nvSpPr>
            <p:cNvPr id="56" name="TextBox 55"/>
            <p:cNvSpPr txBox="1"/>
            <p:nvPr/>
          </p:nvSpPr>
          <p:spPr>
            <a:xfrm>
              <a:off x="2971800" y="3352800"/>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data movement</a:t>
              </a:r>
            </a:p>
          </p:txBody>
        </p:sp>
        <p:sp>
          <p:nvSpPr>
            <p:cNvPr id="57" name="TextBox 56"/>
            <p:cNvSpPr txBox="1"/>
            <p:nvPr/>
          </p:nvSpPr>
          <p:spPr>
            <a:xfrm>
              <a:off x="2971800" y="3048000"/>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high</a:t>
              </a:r>
            </a:p>
          </p:txBody>
        </p:sp>
      </p:grpSp>
      <p:grpSp>
        <p:nvGrpSpPr>
          <p:cNvPr id="64" name="Group 63"/>
          <p:cNvGrpSpPr/>
          <p:nvPr/>
        </p:nvGrpSpPr>
        <p:grpSpPr>
          <a:xfrm>
            <a:off x="2819400" y="1899742"/>
            <a:ext cx="1900580" cy="691057"/>
            <a:chOff x="2819400" y="1896095"/>
            <a:chExt cx="1900580" cy="770905"/>
          </a:xfrm>
        </p:grpSpPr>
        <p:sp>
          <p:nvSpPr>
            <p:cNvPr id="34" name="Rounded Rectangle 33"/>
            <p:cNvSpPr/>
            <p:nvPr/>
          </p:nvSpPr>
          <p:spPr>
            <a:xfrm>
              <a:off x="2881062" y="1981200"/>
              <a:ext cx="1767138" cy="685800"/>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1" u="none" strike="noStrike" kern="0" cap="none" spc="0" normalizeH="0" baseline="0" noProof="0" dirty="0">
                <a:ln>
                  <a:noFill/>
                </a:ln>
                <a:solidFill>
                  <a:prstClr val="black"/>
                </a:solidFill>
                <a:effectLst/>
                <a:uLnTx/>
                <a:uFillTx/>
                <a:latin typeface="Gill Sans MT"/>
                <a:ea typeface="+mn-ea"/>
                <a:cs typeface="+mn-cs"/>
              </a:endParaRPr>
            </a:p>
          </p:txBody>
        </p:sp>
        <p:grpSp>
          <p:nvGrpSpPr>
            <p:cNvPr id="63" name="Group 62"/>
            <p:cNvGrpSpPr/>
            <p:nvPr/>
          </p:nvGrpSpPr>
          <p:grpSpPr>
            <a:xfrm>
              <a:off x="2819400" y="1896095"/>
              <a:ext cx="1900580" cy="749569"/>
              <a:chOff x="2819400" y="1896095"/>
              <a:chExt cx="1900580" cy="749569"/>
            </a:xfrm>
          </p:grpSpPr>
          <p:sp>
            <p:nvSpPr>
              <p:cNvPr id="59" name="TextBox 58"/>
              <p:cNvSpPr txBox="1"/>
              <p:nvPr/>
            </p:nvSpPr>
            <p:spPr>
              <a:xfrm>
                <a:off x="2819400" y="1896095"/>
                <a:ext cx="19005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Uncompressed</a:t>
                </a:r>
              </a:p>
            </p:txBody>
          </p:sp>
          <p:sp>
            <p:nvSpPr>
              <p:cNvPr id="62" name="TextBox 61"/>
              <p:cNvSpPr txBox="1"/>
              <p:nvPr/>
            </p:nvSpPr>
            <p:spPr>
              <a:xfrm>
                <a:off x="3374136" y="2214777"/>
                <a:ext cx="8129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Pages</a:t>
                </a:r>
              </a:p>
            </p:txBody>
          </p:sp>
        </p:grpSp>
      </p:grpSp>
      <p:grpSp>
        <p:nvGrpSpPr>
          <p:cNvPr id="70" name="Group 69"/>
          <p:cNvGrpSpPr/>
          <p:nvPr/>
        </p:nvGrpSpPr>
        <p:grpSpPr>
          <a:xfrm>
            <a:off x="7206067" y="1905000"/>
            <a:ext cx="1900580" cy="691057"/>
            <a:chOff x="2819400" y="1896095"/>
            <a:chExt cx="1900580" cy="770905"/>
          </a:xfrm>
        </p:grpSpPr>
        <p:sp>
          <p:nvSpPr>
            <p:cNvPr id="71" name="Rounded Rectangle 70"/>
            <p:cNvSpPr/>
            <p:nvPr/>
          </p:nvSpPr>
          <p:spPr>
            <a:xfrm>
              <a:off x="2881062" y="1981200"/>
              <a:ext cx="1767138" cy="685800"/>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1" u="none" strike="noStrike" kern="0" cap="none" spc="0" normalizeH="0" baseline="0" noProof="0" dirty="0">
                <a:ln>
                  <a:noFill/>
                </a:ln>
                <a:solidFill>
                  <a:prstClr val="black"/>
                </a:solidFill>
                <a:effectLst/>
                <a:uLnTx/>
                <a:uFillTx/>
                <a:latin typeface="Gill Sans MT"/>
                <a:ea typeface="+mn-ea"/>
                <a:cs typeface="+mn-cs"/>
              </a:endParaRPr>
            </a:p>
          </p:txBody>
        </p:sp>
        <p:grpSp>
          <p:nvGrpSpPr>
            <p:cNvPr id="72" name="Group 71"/>
            <p:cNvGrpSpPr/>
            <p:nvPr/>
          </p:nvGrpSpPr>
          <p:grpSpPr>
            <a:xfrm>
              <a:off x="2819400" y="1896095"/>
              <a:ext cx="1900580" cy="749569"/>
              <a:chOff x="2819400" y="1896095"/>
              <a:chExt cx="1900580" cy="749569"/>
            </a:xfrm>
          </p:grpSpPr>
          <p:sp>
            <p:nvSpPr>
              <p:cNvPr id="73" name="TextBox 72"/>
              <p:cNvSpPr txBox="1"/>
              <p:nvPr/>
            </p:nvSpPr>
            <p:spPr>
              <a:xfrm>
                <a:off x="2819400" y="1896095"/>
                <a:ext cx="19005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Uncompressed</a:t>
                </a:r>
              </a:p>
            </p:txBody>
          </p:sp>
          <p:sp>
            <p:nvSpPr>
              <p:cNvPr id="74" name="TextBox 73"/>
              <p:cNvSpPr txBox="1"/>
              <p:nvPr/>
            </p:nvSpPr>
            <p:spPr>
              <a:xfrm>
                <a:off x="3374136" y="2214777"/>
                <a:ext cx="8129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Pages</a:t>
                </a:r>
              </a:p>
            </p:txBody>
          </p:sp>
        </p:grpSp>
      </p:grpSp>
    </p:spTree>
    <p:extLst>
      <p:ext uri="{BB962C8B-B14F-4D97-AF65-F5344CB8AC3E}">
        <p14:creationId xmlns:p14="http://schemas.microsoft.com/office/powerpoint/2010/main" val="177987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500"/>
                                        <p:tgtEl>
                                          <p:spTgt spid="6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fade">
                                      <p:cBhvr>
                                        <p:cTn id="50" dur="500"/>
                                        <p:tgtEl>
                                          <p:spTgt spid="3">
                                            <p:txEl>
                                              <p:pRg st="2" end="2"/>
                                            </p:txEl>
                                          </p:spTgt>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par>
                                <p:cTn id="82" presetID="10" presetClass="entr" presetSubtype="0"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par>
                                <p:cTn id="85" presetID="10"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500"/>
                                        <p:tgtEl>
                                          <p:spTgt spid="20"/>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70"/>
                                        </p:tgtEl>
                                        <p:attrNameLst>
                                          <p:attrName>style.visibility</p:attrName>
                                        </p:attrNameLst>
                                      </p:cBhvr>
                                      <p:to>
                                        <p:strVal val="visible"/>
                                      </p:to>
                                    </p:set>
                                    <p:animEffect transition="in" filter="fade">
                                      <p:cBhvr>
                                        <p:cTn id="99" dur="500"/>
                                        <p:tgtEl>
                                          <p:spTgt spid="7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500"/>
                                        <p:tgtEl>
                                          <p:spTgt spid="1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fade">
                                      <p:cBhvr>
                                        <p:cTn id="105" dur="500"/>
                                        <p:tgtEl>
                                          <p:spTgt spid="11"/>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fade">
                                      <p:cBhvr>
                                        <p:cTn id="110" dur="500"/>
                                        <p:tgtEl>
                                          <p:spTgt spid="42"/>
                                        </p:tgtEl>
                                      </p:cBhvr>
                                    </p:animEffect>
                                  </p:child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fade">
                                      <p:cBhvr>
                                        <p:cTn id="114" dur="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fade">
                                      <p:cBhvr>
                                        <p:cTn id="11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p:bldP spid="15" grpId="0"/>
      <p:bldP spid="17" grpId="0"/>
      <p:bldP spid="19" grpId="0"/>
      <p:bldP spid="20" grpId="0"/>
      <p:bldP spid="22" grpId="0"/>
      <p:bldP spid="24" grpId="0"/>
      <p:bldP spid="26" grpId="0" animBg="1"/>
      <p:bldP spid="27" grpId="0" animBg="1"/>
      <p:bldP spid="28" grpId="0" animBg="1"/>
      <p:bldP spid="29" grpId="0" animBg="1"/>
      <p:bldP spid="30" grpId="0" animBg="1"/>
      <p:bldP spid="32" grpId="0" animBg="1"/>
      <p:bldP spid="33" grpId="0" animBg="1"/>
      <p:bldP spid="35" grpId="0" animBg="1"/>
      <p:bldP spid="37" grpId="0" animBg="1"/>
      <p:bldP spid="38" grpId="0" animBg="1"/>
      <p:bldP spid="13" grpId="0" animBg="1"/>
      <p:bldP spid="11" grpId="0" animBg="1"/>
      <p:bldP spid="42" grpId="0"/>
      <p:bldP spid="55"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 Switching Wrap Up</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31</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381000" y="1219200"/>
            <a:ext cx="8534400"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large amount of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happens during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tab switching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as Chrome attempts to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compress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decompress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tabs</a:t>
            </a: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17" name="TextBox 16"/>
          <p:cNvSpPr txBox="1"/>
          <p:nvPr/>
        </p:nvSpPr>
        <p:spPr>
          <a:xfrm>
            <a:off x="152400" y="525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
        <p:nvSpPr>
          <p:cNvPr id="14" name="Rectangle 13"/>
          <p:cNvSpPr/>
          <p:nvPr/>
        </p:nvSpPr>
        <p:spPr>
          <a:xfrm>
            <a:off x="0" y="3200400"/>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Both functions can benefit from PIM execution and can be implemented as PIM logic</a:t>
            </a:r>
          </a:p>
        </p:txBody>
      </p:sp>
    </p:spTree>
    <p:extLst>
      <p:ext uri="{BB962C8B-B14F-4D97-AF65-F5344CB8AC3E}">
        <p14:creationId xmlns:p14="http://schemas.microsoft.com/office/powerpoint/2010/main" val="352066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098404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Title 1"/>
          <p:cNvSpPr>
            <a:spLocks noGrp="1"/>
          </p:cNvSpPr>
          <p:nvPr>
            <p:ph type="title"/>
          </p:nvPr>
        </p:nvSpPr>
        <p:spPr>
          <a:xfrm>
            <a:off x="0" y="0"/>
            <a:ext cx="10210800" cy="914400"/>
          </a:xfrm>
        </p:spPr>
        <p:txBody>
          <a:bodyPr/>
          <a:lstStyle/>
          <a:p>
            <a:r>
              <a:rPr lang="en-US" dirty="0"/>
              <a:t>Workload Analysis</a:t>
            </a:r>
          </a:p>
        </p:txBody>
      </p:sp>
    </p:spTree>
    <p:extLst>
      <p:ext uri="{BB962C8B-B14F-4D97-AF65-F5344CB8AC3E}">
        <p14:creationId xmlns:p14="http://schemas.microsoft.com/office/powerpoint/2010/main" val="51058301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85000"/>
                  </a:prstClr>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white">
                  <a:lumMod val="85000"/>
                </a:prstClr>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85000"/>
                  </a:prstClr>
                </a:solidFill>
                <a:effectLst/>
                <a:uLnTx/>
                <a:uFillTx/>
                <a:latin typeface="Gill Sans MT"/>
                <a:ea typeface="+mn-ea"/>
                <a:cs typeface="+mn-cs"/>
              </a:rPr>
              <a:t>Google’s web browser</a:t>
            </a: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alphaModFix amt="27000"/>
          </a:blip>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Title 1"/>
          <p:cNvSpPr>
            <a:spLocks noGrp="1"/>
          </p:cNvSpPr>
          <p:nvPr>
            <p:ph type="title"/>
          </p:nvPr>
        </p:nvSpPr>
        <p:spPr>
          <a:xfrm>
            <a:off x="0" y="0"/>
            <a:ext cx="10210800" cy="914400"/>
          </a:xfrm>
        </p:spPr>
        <p:txBody>
          <a:bodyPr/>
          <a:lstStyle/>
          <a:p>
            <a:r>
              <a:rPr lang="en-US" dirty="0"/>
              <a:t>Workload Analysis</a:t>
            </a:r>
          </a:p>
        </p:txBody>
      </p:sp>
    </p:spTree>
    <p:extLst>
      <p:ext uri="{BB962C8B-B14F-4D97-AF65-F5344CB8AC3E}">
        <p14:creationId xmlns:p14="http://schemas.microsoft.com/office/powerpoint/2010/main" val="154227903"/>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233071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930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04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23" name="Group 22"/>
          <p:cNvGrpSpPr/>
          <p:nvPr/>
        </p:nvGrpSpPr>
        <p:grpSpPr>
          <a:xfrm>
            <a:off x="143435" y="2643094"/>
            <a:ext cx="9080329" cy="1752600"/>
            <a:chOff x="1867295" y="5452953"/>
            <a:chExt cx="6877144" cy="668851"/>
          </a:xfrm>
        </p:grpSpPr>
        <p:grpSp>
          <p:nvGrpSpPr>
            <p:cNvPr id="24" name="Group 23"/>
            <p:cNvGrpSpPr/>
            <p:nvPr/>
          </p:nvGrpSpPr>
          <p:grpSpPr>
            <a:xfrm>
              <a:off x="1867295" y="5452953"/>
              <a:ext cx="6535685" cy="668851"/>
              <a:chOff x="-93042" y="818790"/>
              <a:chExt cx="10190753" cy="388079"/>
            </a:xfrm>
          </p:grpSpPr>
          <p:sp>
            <p:nvSpPr>
              <p:cNvPr id="26" name="Rounded Rectangle 25"/>
              <p:cNvSpPr/>
              <p:nvPr/>
            </p:nvSpPr>
            <p:spPr bwMode="auto">
              <a:xfrm>
                <a:off x="109225" y="818790"/>
                <a:ext cx="9988486" cy="388079"/>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7" name="Rectangle 26"/>
              <p:cNvSpPr/>
              <p:nvPr/>
            </p:nvSpPr>
            <p:spPr>
              <a:xfrm>
                <a:off x="-93042" y="854529"/>
                <a:ext cx="9386361" cy="125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25" name="Rectangle 24"/>
            <p:cNvSpPr/>
            <p:nvPr/>
          </p:nvSpPr>
          <p:spPr>
            <a:xfrm>
              <a:off x="2112440" y="5486396"/>
              <a:ext cx="6631999" cy="552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Based on our analysis, we conclude that: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Both functions are good candidates for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execution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It is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feasible </a:t>
              </a:r>
              <a:r>
                <a:rPr kumimoji="0" lang="en-US" sz="2800" b="0" i="0" u="none" strike="noStrike" kern="1200" cap="none" spc="0" normalizeH="0" baseline="0" noProof="0" dirty="0">
                  <a:ln>
                    <a:noFill/>
                  </a:ln>
                  <a:solidFill>
                    <a:prstClr val="black"/>
                  </a:solidFill>
                  <a:effectLst/>
                  <a:uLnTx/>
                  <a:uFillTx/>
                  <a:latin typeface="Gill Sans MT"/>
                  <a:ea typeface="+mn-ea"/>
                  <a:cs typeface="+mn-cs"/>
                </a:rPr>
                <a:t>to implement them in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logic</a:t>
              </a:r>
            </a:p>
          </p:txBody>
        </p:sp>
      </p:grpSp>
    </p:spTree>
    <p:extLst>
      <p:ext uri="{BB962C8B-B14F-4D97-AF65-F5344CB8AC3E}">
        <p14:creationId xmlns:p14="http://schemas.microsoft.com/office/powerpoint/2010/main" val="47275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Video Playback and Capture</a:t>
            </a:r>
          </a:p>
        </p:txBody>
      </p:sp>
      <p:sp>
        <p:nvSpPr>
          <p:cNvPr id="3" name="Content Placeholder 2"/>
          <p:cNvSpPr>
            <a:spLocks noGrp="1"/>
          </p:cNvSpPr>
          <p:nvPr>
            <p:ph idx="1"/>
          </p:nvPr>
        </p:nvSpPr>
        <p:spPr>
          <a:xfrm>
            <a:off x="227106" y="1107141"/>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9" name="Group 8"/>
          <p:cNvGrpSpPr/>
          <p:nvPr/>
        </p:nvGrpSpPr>
        <p:grpSpPr>
          <a:xfrm>
            <a:off x="-40966" y="1882914"/>
            <a:ext cx="4528327" cy="1088886"/>
            <a:chOff x="-40966" y="1715035"/>
            <a:chExt cx="4528327" cy="1088886"/>
          </a:xfrm>
        </p:grpSpPr>
        <p:pic>
          <p:nvPicPr>
            <p:cNvPr id="35" name="Picture 34"/>
            <p:cNvPicPr>
              <a:picLocks noChangeAspect="1"/>
            </p:cNvPicPr>
            <p:nvPr/>
          </p:nvPicPr>
          <p:blipFill>
            <a:blip r:embed="rId4"/>
            <a:stretch>
              <a:fillRect/>
            </a:stretch>
          </p:blipFill>
          <p:spPr>
            <a:xfrm>
              <a:off x="3505200" y="1800940"/>
              <a:ext cx="982161" cy="942260"/>
            </a:xfrm>
            <a:prstGeom prst="rect">
              <a:avLst/>
            </a:prstGeom>
          </p:spPr>
        </p:pic>
        <p:grpSp>
          <p:nvGrpSpPr>
            <p:cNvPr id="17" name="Group 16"/>
            <p:cNvGrpSpPr/>
            <p:nvPr/>
          </p:nvGrpSpPr>
          <p:grpSpPr>
            <a:xfrm>
              <a:off x="-40966" y="1715035"/>
              <a:ext cx="3870016" cy="1088886"/>
              <a:chOff x="698940" y="1727404"/>
              <a:chExt cx="5160021" cy="1242217"/>
            </a:xfrm>
          </p:grpSpPr>
          <p:grpSp>
            <p:nvGrpSpPr>
              <p:cNvPr id="15" name="Group 14"/>
              <p:cNvGrpSpPr/>
              <p:nvPr/>
            </p:nvGrpSpPr>
            <p:grpSpPr>
              <a:xfrm>
                <a:off x="698940" y="1727404"/>
                <a:ext cx="4931421" cy="1242217"/>
                <a:chOff x="698940" y="1727404"/>
                <a:chExt cx="4931421" cy="1242217"/>
              </a:xfrm>
            </p:grpSpPr>
            <p:pic>
              <p:nvPicPr>
                <p:cNvPr id="26" name="Picture 25"/>
                <p:cNvPicPr>
                  <a:picLocks noChangeAspect="1"/>
                </p:cNvPicPr>
                <p:nvPr/>
              </p:nvPicPr>
              <p:blipFill>
                <a:blip r:embed="rId5"/>
                <a:stretch>
                  <a:fillRect/>
                </a:stretch>
              </p:blipFill>
              <p:spPr>
                <a:xfrm>
                  <a:off x="698940" y="2100320"/>
                  <a:ext cx="739336" cy="687583"/>
                </a:xfrm>
                <a:prstGeom prst="rect">
                  <a:avLst/>
                </a:prstGeom>
              </p:spPr>
            </p:pic>
            <p:cxnSp>
              <p:nvCxnSpPr>
                <p:cNvPr id="27" name="Straight Arrow Connector 26"/>
                <p:cNvCxnSpPr/>
                <p:nvPr/>
              </p:nvCxnSpPr>
              <p:spPr>
                <a:xfrm>
                  <a:off x="1430924" y="2590799"/>
                  <a:ext cx="1219200"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956761" y="1727404"/>
                  <a:ext cx="2336800" cy="80756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Compressed video</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4" name="Straight Arrow Connector 43"/>
                <p:cNvCxnSpPr/>
                <p:nvPr/>
              </p:nvCxnSpPr>
              <p:spPr>
                <a:xfrm>
                  <a:off x="4715961" y="2590799"/>
                  <a:ext cx="914400"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a:off x="2785563" y="2209800"/>
                  <a:ext cx="1727200" cy="759821"/>
                </a:xfrm>
                <a:prstGeom prst="roundRect">
                  <a:avLst>
                    <a:gd name="adj" fmla="val 7702"/>
                  </a:avLst>
                </a:prstGeom>
                <a:solidFill>
                  <a:schemeClr val="tx2"/>
                </a:solidFill>
                <a:ln w="28575"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Gill Sans MT"/>
                      <a:ea typeface="+mn-ea"/>
                      <a:cs typeface="+mn-cs"/>
                    </a:rPr>
                    <a:t>VP9 Decoder</a:t>
                  </a:r>
                  <a:endParaRPr kumimoji="0" lang="en-US" sz="2200" b="1" i="0" u="sng" strike="noStrike" kern="1200" cap="none" spc="0" normalizeH="0" baseline="0" noProof="0" dirty="0">
                    <a:ln>
                      <a:noFill/>
                    </a:ln>
                    <a:solidFill>
                      <a:prstClr val="white"/>
                    </a:solidFill>
                    <a:effectLst/>
                    <a:uLnTx/>
                    <a:uFillTx/>
                    <a:latin typeface="Gill Sans MT"/>
                    <a:ea typeface="+mn-ea"/>
                    <a:cs typeface="+mn-cs"/>
                  </a:endParaRPr>
                </a:p>
              </p:txBody>
            </p:sp>
          </p:grpSp>
          <p:sp>
            <p:nvSpPr>
              <p:cNvPr id="46" name="Rectangle 45"/>
              <p:cNvSpPr/>
              <p:nvPr/>
            </p:nvSpPr>
            <p:spPr>
              <a:xfrm>
                <a:off x="4411161" y="1839530"/>
                <a:ext cx="144780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Display</a:t>
                </a:r>
                <a:endParaRPr kumimoji="0" lang="en-US" sz="1600" b="1" i="0" u="sng" strike="noStrike" kern="1200" cap="none" spc="0" normalizeH="0" baseline="0" noProof="0" dirty="0">
                  <a:ln>
                    <a:noFill/>
                  </a:ln>
                  <a:solidFill>
                    <a:prstClr val="black"/>
                  </a:solidFill>
                  <a:effectLst/>
                  <a:uLnTx/>
                  <a:uFillTx/>
                  <a:latin typeface="Gill Sans MT"/>
                  <a:ea typeface="+mn-ea"/>
                  <a:cs typeface="+mn-cs"/>
                </a:endParaRPr>
              </a:p>
            </p:txBody>
          </p:sp>
        </p:grpSp>
      </p:grpSp>
      <p:pic>
        <p:nvPicPr>
          <p:cNvPr id="47" name="Picture 46"/>
          <p:cNvPicPr>
            <a:picLocks noChangeAspect="1"/>
          </p:cNvPicPr>
          <p:nvPr/>
        </p:nvPicPr>
        <p:blipFill>
          <a:blip r:embed="rId6"/>
          <a:stretch>
            <a:fillRect/>
          </a:stretch>
        </p:blipFill>
        <p:spPr>
          <a:xfrm>
            <a:off x="3962400" y="1066800"/>
            <a:ext cx="1295400" cy="588759"/>
          </a:xfrm>
          <a:prstGeom prst="rect">
            <a:avLst/>
          </a:prstGeom>
        </p:spPr>
      </p:pic>
      <p:grpSp>
        <p:nvGrpSpPr>
          <p:cNvPr id="23" name="Group 22"/>
          <p:cNvGrpSpPr/>
          <p:nvPr/>
        </p:nvGrpSpPr>
        <p:grpSpPr>
          <a:xfrm>
            <a:off x="4580439" y="1828800"/>
            <a:ext cx="4685645" cy="1111502"/>
            <a:chOff x="2103501" y="1752600"/>
            <a:chExt cx="4685645" cy="1111502"/>
          </a:xfrm>
        </p:grpSpPr>
        <p:grpSp>
          <p:nvGrpSpPr>
            <p:cNvPr id="24" name="Group 23"/>
            <p:cNvGrpSpPr/>
            <p:nvPr/>
          </p:nvGrpSpPr>
          <p:grpSpPr>
            <a:xfrm>
              <a:off x="2103501" y="1752600"/>
              <a:ext cx="4685645" cy="1111502"/>
              <a:chOff x="2103501" y="1752600"/>
              <a:chExt cx="4685645" cy="1111502"/>
            </a:xfrm>
          </p:grpSpPr>
          <p:pic>
            <p:nvPicPr>
              <p:cNvPr id="28" name="Picture 27"/>
              <p:cNvPicPr>
                <a:picLocks noChangeAspect="1"/>
              </p:cNvPicPr>
              <p:nvPr/>
            </p:nvPicPr>
            <p:blipFill>
              <a:blip r:embed="rId4"/>
              <a:stretch>
                <a:fillRect/>
              </a:stretch>
            </p:blipFill>
            <p:spPr>
              <a:xfrm>
                <a:off x="2103501" y="1898809"/>
                <a:ext cx="982161" cy="942260"/>
              </a:xfrm>
              <a:prstGeom prst="rect">
                <a:avLst/>
              </a:prstGeom>
            </p:spPr>
          </p:pic>
          <p:pic>
            <p:nvPicPr>
              <p:cNvPr id="29" name="Picture 28"/>
              <p:cNvPicPr>
                <a:picLocks noChangeAspect="1"/>
              </p:cNvPicPr>
              <p:nvPr/>
            </p:nvPicPr>
            <p:blipFill>
              <a:blip r:embed="rId5"/>
              <a:stretch>
                <a:fillRect/>
              </a:stretch>
            </p:blipFill>
            <p:spPr>
              <a:xfrm>
                <a:off x="6133662" y="2133600"/>
                <a:ext cx="655484" cy="609600"/>
              </a:xfrm>
              <a:prstGeom prst="rect">
                <a:avLst/>
              </a:prstGeom>
            </p:spPr>
          </p:pic>
          <p:cxnSp>
            <p:nvCxnSpPr>
              <p:cNvPr id="31" name="Straight Arrow Connector 30"/>
              <p:cNvCxnSpPr/>
              <p:nvPr/>
            </p:nvCxnSpPr>
            <p:spPr>
              <a:xfrm>
                <a:off x="2933262" y="2514600"/>
                <a:ext cx="905961"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552262" y="1752600"/>
                <a:ext cx="1752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Captured video</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33" name="Straight Arrow Connector 32"/>
              <p:cNvCxnSpPr/>
              <p:nvPr/>
            </p:nvCxnSpPr>
            <p:spPr>
              <a:xfrm>
                <a:off x="5295462" y="2514600"/>
                <a:ext cx="922839"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3906984" y="2209799"/>
                <a:ext cx="1312278" cy="654303"/>
              </a:xfrm>
              <a:prstGeom prst="roundRect">
                <a:avLst>
                  <a:gd name="adj" fmla="val 7702"/>
                </a:avLst>
              </a:prstGeom>
              <a:solidFill>
                <a:schemeClr val="tx2"/>
              </a:solidFill>
              <a:ln w="28575"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Gill Sans MT"/>
                    <a:ea typeface="+mn-ea"/>
                    <a:cs typeface="+mn-cs"/>
                  </a:rPr>
                  <a:t>VP9 Encoder</a:t>
                </a:r>
                <a:endParaRPr kumimoji="0" lang="en-US" sz="2200" b="1" i="0" u="sng" strike="noStrike" kern="1200" cap="none" spc="0" normalizeH="0" baseline="0" noProof="0" dirty="0">
                  <a:ln>
                    <a:noFill/>
                  </a:ln>
                  <a:solidFill>
                    <a:prstClr val="white"/>
                  </a:solidFill>
                  <a:effectLst/>
                  <a:uLnTx/>
                  <a:uFillTx/>
                  <a:latin typeface="Gill Sans MT"/>
                  <a:ea typeface="+mn-ea"/>
                  <a:cs typeface="+mn-cs"/>
                </a:endParaRPr>
              </a:p>
            </p:txBody>
          </p:sp>
        </p:grpSp>
        <p:sp>
          <p:nvSpPr>
            <p:cNvPr id="25" name="Rectangle 24"/>
            <p:cNvSpPr/>
            <p:nvPr/>
          </p:nvSpPr>
          <p:spPr>
            <a:xfrm>
              <a:off x="4838262" y="1809690"/>
              <a:ext cx="1752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Compressed</a:t>
              </a:r>
              <a:br>
                <a:rPr kumimoji="0" lang="en-US" sz="2000" b="1" i="0" u="none" strike="noStrike" kern="1200" cap="none" spc="0" normalizeH="0" baseline="0" noProof="0" dirty="0">
                  <a:ln>
                    <a:noFill/>
                  </a:ln>
                  <a:solidFill>
                    <a:prstClr val="black"/>
                  </a:solidFill>
                  <a:effectLst/>
                  <a:uLnTx/>
                  <a:uFillTx/>
                  <a:latin typeface="Gill Sans MT"/>
                  <a:ea typeface="+mn-ea"/>
                  <a:cs typeface="+mn-cs"/>
                </a:rPr>
              </a:b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a:t>
              </a:r>
            </a:p>
          </p:txBody>
        </p:sp>
      </p:grpSp>
      <p:sp>
        <p:nvSpPr>
          <p:cNvPr id="36" name="Rectangle 35"/>
          <p:cNvSpPr/>
          <p:nvPr/>
        </p:nvSpPr>
        <p:spPr>
          <a:xfrm>
            <a:off x="0" y="3588603"/>
            <a:ext cx="9144000" cy="523220"/>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Majority of energy is spent on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800" b="1" i="0" u="sng" strike="noStrike" kern="1200" cap="none" spc="0" normalizeH="0" baseline="0" noProof="0" dirty="0">
              <a:ln>
                <a:noFill/>
              </a:ln>
              <a:solidFill>
                <a:srgbClr val="C00000"/>
              </a:solidFill>
              <a:effectLst/>
              <a:uLnTx/>
              <a:uFillTx/>
              <a:latin typeface="Gill Sans MT"/>
              <a:ea typeface="+mn-ea"/>
              <a:cs typeface="+mn-cs"/>
            </a:endParaRPr>
          </a:p>
        </p:txBody>
      </p:sp>
      <p:sp>
        <p:nvSpPr>
          <p:cNvPr id="37" name="Rectangle 36"/>
          <p:cNvSpPr/>
          <p:nvPr/>
        </p:nvSpPr>
        <p:spPr>
          <a:xfrm>
            <a:off x="0" y="4724400"/>
            <a:ext cx="9144000" cy="95410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comes from </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srgbClr val="0000FF"/>
                </a:solidFill>
                <a:effectLst/>
                <a:uLnTx/>
                <a:uFillTx/>
                <a:latin typeface="Gill Sans MT"/>
                <a:ea typeface="+mn-ea"/>
                <a:cs typeface="+mn-cs"/>
              </a:rPr>
              <a:t>simple functions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decoding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encoding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pipelines</a:t>
            </a:r>
            <a:endParaRPr kumimoji="0" lang="en-US" sz="2800" b="1" i="0" u="sng"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3434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dirty="0">
                <a:solidFill>
                  <a:srgbClr val="A6A6A6"/>
                </a:solidFill>
                <a:cs typeface="Adobe Garamond Pro"/>
              </a:rPr>
              <a:t>Background</a:t>
            </a:r>
          </a:p>
          <a:p>
            <a:pPr marL="342900" lvl="1" indent="-342900">
              <a:buFont typeface="Arial" pitchFamily="34" charset="0"/>
              <a:buChar char="•"/>
            </a:pPr>
            <a:r>
              <a:rPr lang="en-US" dirty="0">
                <a:solidFill>
                  <a:schemeClr val="bg1">
                    <a:lumMod val="65000"/>
                  </a:schemeClr>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endParaRPr lang="en-US" dirty="0">
              <a:solidFill>
                <a:srgbClr val="A6A6A6"/>
              </a:solidFill>
              <a:cs typeface="Adobe Garamond Pro"/>
            </a:endParaRPr>
          </a:p>
          <a:p>
            <a:pPr marL="342900" lvl="1" indent="-342900">
              <a:buFont typeface="Arial" pitchFamily="34" charset="0"/>
              <a:buChar char="•"/>
            </a:pPr>
            <a:r>
              <a:rPr lang="en-US" sz="3600" dirty="0">
                <a:solidFill>
                  <a:schemeClr val="tx2"/>
                </a:solidFill>
                <a:cs typeface="Adobe Garamond Pro"/>
              </a:rPr>
              <a:t>Evaluation</a:t>
            </a:r>
          </a:p>
          <a:p>
            <a:pPr marL="342900" lvl="1" indent="-342900">
              <a:buFont typeface="Arial" pitchFamily="34" charset="0"/>
              <a:buChar char="•"/>
            </a:pPr>
            <a:r>
              <a:rPr lang="en-US" dirty="0">
                <a:solidFill>
                  <a:schemeClr val="bg1">
                    <a:lumMod val="7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2"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218853759"/>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Methodology </a:t>
            </a:r>
          </a:p>
        </p:txBody>
      </p:sp>
      <p:sp>
        <p:nvSpPr>
          <p:cNvPr id="3" name="Content Placeholder 2"/>
          <p:cNvSpPr>
            <a:spLocks noGrp="1"/>
          </p:cNvSpPr>
          <p:nvPr>
            <p:ph idx="1"/>
          </p:nvPr>
        </p:nvSpPr>
        <p:spPr>
          <a:xfrm>
            <a:off x="10459" y="990600"/>
            <a:ext cx="9296400" cy="5562600"/>
          </a:xfrm>
        </p:spPr>
        <p:txBody>
          <a:bodyPr>
            <a:normAutofit/>
          </a:bodyPr>
          <a:lstStyle/>
          <a:p>
            <a:pPr lvl="0"/>
            <a:r>
              <a:rPr lang="en-US" sz="2800" dirty="0">
                <a:solidFill>
                  <a:schemeClr val="tx2"/>
                </a:solidFill>
              </a:rPr>
              <a:t>System Configuration (gem5 Simulator)</a:t>
            </a:r>
          </a:p>
          <a:p>
            <a:pPr lvl="1"/>
            <a:r>
              <a:rPr lang="en-US" sz="2400" dirty="0" err="1">
                <a:solidFill>
                  <a:schemeClr val="accent2"/>
                </a:solidFill>
              </a:rPr>
              <a:t>SoC</a:t>
            </a:r>
            <a:r>
              <a:rPr lang="en-US" sz="2400" dirty="0">
                <a:solidFill>
                  <a:schemeClr val="accent2"/>
                </a:solidFill>
              </a:rPr>
              <a:t>:  </a:t>
            </a:r>
            <a:r>
              <a:rPr lang="en-US" sz="2400" dirty="0">
                <a:solidFill>
                  <a:srgbClr val="595959"/>
                </a:solidFill>
              </a:rPr>
              <a:t>4 </a:t>
            </a:r>
            <a:r>
              <a:rPr lang="en-US" sz="2400" dirty="0" err="1">
                <a:solidFill>
                  <a:srgbClr val="595959"/>
                </a:solidFill>
              </a:rPr>
              <a:t>OoO</a:t>
            </a:r>
            <a:r>
              <a:rPr lang="en-US" sz="2400" dirty="0">
                <a:solidFill>
                  <a:srgbClr val="595959"/>
                </a:solidFill>
              </a:rPr>
              <a:t> cores, 8-wide issue, 64 </a:t>
            </a:r>
            <a:r>
              <a:rPr lang="en-US" sz="2400" dirty="0" err="1">
                <a:solidFill>
                  <a:srgbClr val="595959"/>
                </a:solidFill>
              </a:rPr>
              <a:t>kB</a:t>
            </a:r>
            <a:r>
              <a:rPr lang="en-US" sz="2400" dirty="0">
                <a:solidFill>
                  <a:srgbClr val="595959"/>
                </a:solidFill>
              </a:rPr>
              <a:t> L1cache,</a:t>
            </a:r>
            <a:br>
              <a:rPr lang="en-US" sz="2400" dirty="0">
                <a:solidFill>
                  <a:srgbClr val="595959"/>
                </a:solidFill>
              </a:rPr>
            </a:br>
            <a:r>
              <a:rPr lang="en-US" sz="2400" dirty="0">
                <a:solidFill>
                  <a:srgbClr val="595959"/>
                </a:solidFill>
              </a:rPr>
              <a:t>2MB L2 cache</a:t>
            </a:r>
          </a:p>
          <a:p>
            <a:pPr lvl="1">
              <a:spcBef>
                <a:spcPts val="1776"/>
              </a:spcBef>
            </a:pPr>
            <a:r>
              <a:rPr lang="en-US" sz="2400" dirty="0">
                <a:solidFill>
                  <a:srgbClr val="C00000"/>
                </a:solidFill>
              </a:rPr>
              <a:t>PIM Core:</a:t>
            </a:r>
            <a:r>
              <a:rPr lang="en-US" sz="2400" dirty="0">
                <a:solidFill>
                  <a:srgbClr val="595959"/>
                </a:solidFill>
              </a:rPr>
              <a:t> 1 core per vault, 1-wide issue, 4-wide SIMD, </a:t>
            </a:r>
            <a:br>
              <a:rPr lang="en-US" sz="2400" dirty="0">
                <a:solidFill>
                  <a:srgbClr val="595959"/>
                </a:solidFill>
              </a:rPr>
            </a:br>
            <a:r>
              <a:rPr lang="en-US" sz="2400" dirty="0">
                <a:solidFill>
                  <a:srgbClr val="595959"/>
                </a:solidFill>
              </a:rPr>
              <a:t>32kB L1 cache</a:t>
            </a:r>
          </a:p>
          <a:p>
            <a:pPr lvl="1">
              <a:spcBef>
                <a:spcPts val="1776"/>
              </a:spcBef>
            </a:pPr>
            <a:r>
              <a:rPr lang="en-US" sz="2400" dirty="0">
                <a:solidFill>
                  <a:srgbClr val="C00000"/>
                </a:solidFill>
              </a:rPr>
              <a:t>3D-Stacked Memory: </a:t>
            </a:r>
            <a:r>
              <a:rPr lang="en-US" sz="2400" dirty="0"/>
              <a:t>2GB cube, 16 vaults per cube</a:t>
            </a:r>
          </a:p>
          <a:p>
            <a:pPr lvl="2"/>
            <a:r>
              <a:rPr lang="en-US" sz="2200" dirty="0"/>
              <a:t>Internal Bandwidth: 256GB/S </a:t>
            </a:r>
          </a:p>
          <a:p>
            <a:pPr lvl="2"/>
            <a:r>
              <a:rPr lang="en-US" sz="2200" dirty="0">
                <a:solidFill>
                  <a:srgbClr val="595959"/>
                </a:solidFill>
              </a:rPr>
              <a:t>Off-Chip Channel Bandwidth: 32 GB/s</a:t>
            </a:r>
          </a:p>
          <a:p>
            <a:pPr lvl="1">
              <a:spcBef>
                <a:spcPts val="1776"/>
              </a:spcBef>
            </a:pPr>
            <a:r>
              <a:rPr lang="en-US" sz="2400" dirty="0">
                <a:solidFill>
                  <a:srgbClr val="C00000"/>
                </a:solidFill>
              </a:rPr>
              <a:t>Baseline Memory: </a:t>
            </a:r>
            <a:r>
              <a:rPr lang="en-US" sz="2400" dirty="0"/>
              <a:t>LPDDR3, 2GB, FR-FCFS scheduler</a:t>
            </a:r>
            <a:br>
              <a:rPr lang="en-US" sz="2000" dirty="0"/>
            </a:br>
            <a:endParaRPr lang="en-US" sz="2000" dirty="0">
              <a:solidFill>
                <a:srgbClr val="595959"/>
              </a:solidFill>
            </a:endParaRPr>
          </a:p>
          <a:p>
            <a:r>
              <a:rPr lang="en-US" sz="2800" dirty="0">
                <a:solidFill>
                  <a:schemeClr val="tx2"/>
                </a:solidFill>
              </a:rPr>
              <a:t>We study each target </a:t>
            </a:r>
            <a:r>
              <a:rPr lang="en-US" sz="2800" dirty="0">
                <a:solidFill>
                  <a:srgbClr val="0000FF"/>
                </a:solidFill>
              </a:rPr>
              <a:t>in isolation </a:t>
            </a:r>
            <a:r>
              <a:rPr lang="en-US" sz="2800" dirty="0">
                <a:solidFill>
                  <a:schemeClr val="tx2"/>
                </a:solidFill>
              </a:rPr>
              <a:t>and emulate each separately and run them in our simulator</a:t>
            </a:r>
          </a:p>
          <a:p>
            <a:pPr lvl="1"/>
            <a:endParaRPr lang="en-US" sz="2400" dirty="0">
              <a:solidFill>
                <a:srgbClr val="595959"/>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5234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sp>
        <p:nvSpPr>
          <p:cNvPr id="16" name="Rounded Rectangle 15"/>
          <p:cNvSpPr/>
          <p:nvPr/>
        </p:nvSpPr>
        <p:spPr bwMode="auto">
          <a:xfrm>
            <a:off x="919700" y="222867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17" name="Straight Arrow Connector 16"/>
          <p:cNvCxnSpPr/>
          <p:nvPr/>
        </p:nvCxnSpPr>
        <p:spPr>
          <a:xfrm>
            <a:off x="1224500" y="3905072"/>
            <a:ext cx="1676400" cy="9144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33400" y="4724400"/>
            <a:ext cx="8452900" cy="1143000"/>
            <a:chOff x="-153065" y="679005"/>
            <a:chExt cx="10073325" cy="795961"/>
          </a:xfrm>
        </p:grpSpPr>
        <p:sp>
          <p:nvSpPr>
            <p:cNvPr id="19" name="Rounded Rectangle 18"/>
            <p:cNvSpPr/>
            <p:nvPr/>
          </p:nvSpPr>
          <p:spPr bwMode="auto">
            <a:xfrm>
              <a:off x="-153065" y="679005"/>
              <a:ext cx="10073325" cy="795961"/>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0" name="Rectangle 19"/>
            <p:cNvSpPr/>
            <p:nvPr/>
          </p:nvSpPr>
          <p:spPr>
            <a:xfrm>
              <a:off x="22234" y="785133"/>
              <a:ext cx="9742221" cy="57868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82.6%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energy reduction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packing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comes from eliminating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400" b="1" i="0" u="sng" strike="noStrike" kern="1200" cap="none" spc="0" normalizeH="0" baseline="0" noProof="0" dirty="0">
                <a:ln>
                  <a:noFill/>
                </a:ln>
                <a:solidFill>
                  <a:srgbClr val="0000FF"/>
                </a:solidFill>
                <a:effectLst/>
                <a:uLnTx/>
                <a:uFillTx/>
                <a:latin typeface="Gill Sans MT"/>
                <a:ea typeface="+mn-ea"/>
                <a:cs typeface="+mn-cs"/>
              </a:endParaRPr>
            </a:p>
          </p:txBody>
        </p:sp>
      </p:grpSp>
      <p:sp>
        <p:nvSpPr>
          <p:cNvPr id="21" name="Rounded Rectangle 20"/>
          <p:cNvSpPr/>
          <p:nvPr/>
        </p:nvSpPr>
        <p:spPr bwMode="auto">
          <a:xfrm>
            <a:off x="4572000" y="22860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22" name="Straight Arrow Connector 21"/>
          <p:cNvCxnSpPr>
            <a:endCxn id="19" idx="0"/>
          </p:cNvCxnSpPr>
          <p:nvPr/>
        </p:nvCxnSpPr>
        <p:spPr>
          <a:xfrm flipH="1">
            <a:off x="4759850" y="3962400"/>
            <a:ext cx="193150" cy="7620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3" name="Slide Number Placeholder 3"/>
          <p:cNvSpPr>
            <a:spLocks noGrp="1"/>
          </p:cNvSpPr>
          <p:nvPr>
            <p:ph type="sldNum" sz="quarter" idx="12"/>
          </p:nvPr>
        </p:nvSpPr>
        <p:spPr>
          <a:xfrm>
            <a:off x="7315200" y="6492883"/>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41</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25" name="Rounded Rectangle 24"/>
          <p:cNvSpPr/>
          <p:nvPr/>
        </p:nvSpPr>
        <p:spPr bwMode="auto">
          <a:xfrm>
            <a:off x="1072100" y="253722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96438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21" grpId="0" animBg="1"/>
      <p:bldP spid="21" grpId="1" animBg="1"/>
      <p:bldP spid="25" grpId="0" animBg="1"/>
      <p:bldP spid="2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29</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609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
        <p:nvSpPr>
          <p:cNvPr id="21" name="Rounded Rectangle 20"/>
          <p:cNvSpPr/>
          <p:nvPr/>
        </p:nvSpPr>
        <p:spPr bwMode="auto">
          <a:xfrm>
            <a:off x="1143000" y="22098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2" name="Rounded Rectangle 21"/>
          <p:cNvSpPr/>
          <p:nvPr/>
        </p:nvSpPr>
        <p:spPr bwMode="auto">
          <a:xfrm>
            <a:off x="3124200" y="20574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307789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Conclusion</a:t>
            </a:r>
          </a:p>
        </p:txBody>
      </p:sp>
      <p:sp>
        <p:nvSpPr>
          <p:cNvPr id="3" name="Content Placeholder 2"/>
          <p:cNvSpPr>
            <a:spLocks noGrp="1"/>
          </p:cNvSpPr>
          <p:nvPr>
            <p:ph idx="1"/>
          </p:nvPr>
        </p:nvSpPr>
        <p:spPr>
          <a:xfrm>
            <a:off x="76200" y="685800"/>
            <a:ext cx="9144000" cy="6324600"/>
          </a:xfrm>
        </p:spPr>
        <p:txBody>
          <a:bodyPr>
            <a:normAutofit/>
          </a:bodyPr>
          <a:lstStyle/>
          <a:p>
            <a:pPr lvl="0"/>
            <a:r>
              <a:rPr lang="en-US" sz="2500" spc="-80" dirty="0">
                <a:solidFill>
                  <a:schemeClr val="tx2"/>
                </a:solidFill>
              </a:rPr>
              <a:t>Energy consumption is a </a:t>
            </a:r>
            <a:r>
              <a:rPr lang="en-US" sz="2500" spc="-80" dirty="0">
                <a:solidFill>
                  <a:srgbClr val="C00000"/>
                </a:solidFill>
              </a:rPr>
              <a:t>major challenge </a:t>
            </a:r>
            <a:r>
              <a:rPr lang="en-US" sz="2500" spc="-80" dirty="0">
                <a:solidFill>
                  <a:schemeClr val="tx2"/>
                </a:solidFill>
              </a:rPr>
              <a:t>in consumer devices</a:t>
            </a:r>
          </a:p>
          <a:p>
            <a:r>
              <a:rPr lang="en-US" sz="2500" dirty="0">
                <a:solidFill>
                  <a:schemeClr val="tx2"/>
                </a:solidFill>
              </a:rPr>
              <a:t>We conduct an in-depth analysis of popular </a:t>
            </a:r>
            <a:r>
              <a:rPr lang="en-US" sz="2500" dirty="0">
                <a:solidFill>
                  <a:srgbClr val="0000FF"/>
                </a:solidFill>
              </a:rPr>
              <a:t>Google consumer workloads</a:t>
            </a:r>
          </a:p>
          <a:p>
            <a:pPr lvl="1"/>
            <a:r>
              <a:rPr lang="en-US" sz="2200" dirty="0">
                <a:solidFill>
                  <a:schemeClr val="accent2"/>
                </a:solidFill>
              </a:rPr>
              <a:t>62.7%</a:t>
            </a:r>
            <a:r>
              <a:rPr lang="en-US" sz="2200" dirty="0"/>
              <a:t> of the total system energy is spent on </a:t>
            </a:r>
            <a:r>
              <a:rPr lang="en-US" sz="2200" dirty="0">
                <a:solidFill>
                  <a:srgbClr val="C00000"/>
                </a:solidFill>
              </a:rPr>
              <a:t>data movement</a:t>
            </a:r>
          </a:p>
          <a:p>
            <a:pPr lvl="1"/>
            <a:r>
              <a:rPr lang="en-US" sz="2200" dirty="0"/>
              <a:t>Most of the </a:t>
            </a:r>
            <a:r>
              <a:rPr lang="en-US" sz="2200" dirty="0">
                <a:solidFill>
                  <a:srgbClr val="FF0000"/>
                </a:solidFill>
              </a:rPr>
              <a:t>data movement </a:t>
            </a:r>
            <a:r>
              <a:rPr lang="en-US" sz="2200" dirty="0"/>
              <a:t>comes from </a:t>
            </a:r>
            <a:r>
              <a:rPr lang="en-US" sz="2200" u="sng" dirty="0">
                <a:solidFill>
                  <a:srgbClr val="0000FF"/>
                </a:solidFill>
              </a:rPr>
              <a:t>simple functions </a:t>
            </a:r>
            <a:r>
              <a:rPr lang="en-US" sz="2200" dirty="0"/>
              <a:t>that consist of </a:t>
            </a:r>
            <a:r>
              <a:rPr lang="en-US" sz="2200" u="sng" dirty="0">
                <a:solidFill>
                  <a:srgbClr val="0000FF"/>
                </a:solidFill>
              </a:rPr>
              <a:t>simple operations</a:t>
            </a:r>
            <a:r>
              <a:rPr lang="en-US" sz="2200" dirty="0">
                <a:solidFill>
                  <a:srgbClr val="0000FF"/>
                </a:solidFill>
              </a:rPr>
              <a:t> </a:t>
            </a:r>
          </a:p>
          <a:p>
            <a:r>
              <a:rPr lang="en-US" sz="2500" dirty="0">
                <a:solidFill>
                  <a:schemeClr val="tx2"/>
                </a:solidFill>
              </a:rPr>
              <a:t>We use </a:t>
            </a:r>
            <a:r>
              <a:rPr lang="en-US" sz="2500" dirty="0">
                <a:solidFill>
                  <a:srgbClr val="0000FF"/>
                </a:solidFill>
              </a:rPr>
              <a:t>PIM</a:t>
            </a:r>
            <a:r>
              <a:rPr lang="en-US" sz="2500" dirty="0">
                <a:solidFill>
                  <a:schemeClr val="tx2"/>
                </a:solidFill>
              </a:rPr>
              <a:t> to reduce </a:t>
            </a:r>
            <a:r>
              <a:rPr lang="en-US" sz="2500" dirty="0">
                <a:solidFill>
                  <a:schemeClr val="accent2"/>
                </a:solidFill>
              </a:rPr>
              <a:t>data movement cost </a:t>
            </a:r>
          </a:p>
          <a:p>
            <a:pPr lvl="1"/>
            <a:r>
              <a:rPr lang="en-US" sz="2200" dirty="0">
                <a:solidFill>
                  <a:srgbClr val="595959"/>
                </a:solidFill>
              </a:rPr>
              <a:t>We design </a:t>
            </a:r>
            <a:r>
              <a:rPr lang="en-US" sz="2200" dirty="0">
                <a:solidFill>
                  <a:srgbClr val="0000FF"/>
                </a:solidFill>
              </a:rPr>
              <a:t>lightweight logic </a:t>
            </a:r>
            <a:r>
              <a:rPr lang="en-US" sz="2200" dirty="0">
                <a:solidFill>
                  <a:srgbClr val="595959"/>
                </a:solidFill>
              </a:rPr>
              <a:t>to implement</a:t>
            </a:r>
            <a:br>
              <a:rPr lang="en-US" sz="2200" dirty="0">
                <a:solidFill>
                  <a:srgbClr val="595959"/>
                </a:solidFill>
              </a:rPr>
            </a:br>
            <a:r>
              <a:rPr lang="en-US" sz="2200" dirty="0">
                <a:solidFill>
                  <a:srgbClr val="0000FF"/>
                </a:solidFill>
              </a:rPr>
              <a:t>simple operations </a:t>
            </a:r>
            <a:r>
              <a:rPr lang="en-US" sz="2200" dirty="0">
                <a:solidFill>
                  <a:srgbClr val="595959"/>
                </a:solidFill>
              </a:rPr>
              <a:t>in DRAM</a:t>
            </a:r>
          </a:p>
          <a:p>
            <a:pPr lvl="1"/>
            <a:endParaRPr lang="en-US" sz="2200" dirty="0">
              <a:solidFill>
                <a:srgbClr val="595959"/>
              </a:solidFill>
            </a:endParaRPr>
          </a:p>
          <a:p>
            <a:pPr marL="457200" lvl="1" indent="0">
              <a:buNone/>
            </a:pPr>
            <a:br>
              <a:rPr lang="en-US" sz="2200" dirty="0">
                <a:solidFill>
                  <a:srgbClr val="595959"/>
                </a:solidFill>
              </a:rPr>
            </a:br>
            <a:endParaRPr lang="en-US" sz="2200" dirty="0">
              <a:solidFill>
                <a:srgbClr val="595959"/>
              </a:solidFill>
            </a:endParaRPr>
          </a:p>
          <a:p>
            <a:pPr lvl="1"/>
            <a:r>
              <a:rPr lang="en-US" sz="2200" dirty="0">
                <a:solidFill>
                  <a:srgbClr val="595959"/>
                </a:solidFill>
              </a:rPr>
              <a:t>Reduces </a:t>
            </a:r>
            <a:r>
              <a:rPr lang="en-US" sz="2200" dirty="0">
                <a:solidFill>
                  <a:schemeClr val="accent2"/>
                </a:solidFill>
              </a:rPr>
              <a:t>total energy </a:t>
            </a:r>
            <a:r>
              <a:rPr lang="en-US" sz="2200" dirty="0">
                <a:solidFill>
                  <a:srgbClr val="595959"/>
                </a:solidFill>
              </a:rPr>
              <a:t>by </a:t>
            </a:r>
            <a:r>
              <a:rPr lang="en-US" sz="2200" dirty="0">
                <a:solidFill>
                  <a:srgbClr val="0000FF"/>
                </a:solidFill>
              </a:rPr>
              <a:t>55.4%</a:t>
            </a:r>
            <a:r>
              <a:rPr lang="en-US" sz="2200" dirty="0">
                <a:solidFill>
                  <a:srgbClr val="595959"/>
                </a:solidFill>
              </a:rPr>
              <a:t> on average </a:t>
            </a:r>
          </a:p>
          <a:p>
            <a:pPr lvl="1"/>
            <a:r>
              <a:rPr lang="en-US" sz="2200" dirty="0">
                <a:solidFill>
                  <a:srgbClr val="595959"/>
                </a:solidFill>
              </a:rPr>
              <a:t>Reduces </a:t>
            </a:r>
            <a:r>
              <a:rPr lang="en-US" sz="2200" dirty="0">
                <a:solidFill>
                  <a:srgbClr val="C00000"/>
                </a:solidFill>
              </a:rPr>
              <a:t>execution time </a:t>
            </a:r>
            <a:r>
              <a:rPr lang="en-US" sz="2200" dirty="0">
                <a:solidFill>
                  <a:srgbClr val="595959"/>
                </a:solidFill>
              </a:rPr>
              <a:t>by </a:t>
            </a:r>
            <a:r>
              <a:rPr lang="en-US" sz="2200" dirty="0">
                <a:solidFill>
                  <a:srgbClr val="0000FF"/>
                </a:solidFill>
              </a:rPr>
              <a:t>54.2</a:t>
            </a:r>
            <a:r>
              <a:rPr lang="en-US" sz="2200" dirty="0">
                <a:solidFill>
                  <a:srgbClr val="595959"/>
                </a:solidFill>
              </a:rPr>
              <a:t>% on average </a:t>
            </a:r>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a:xfrm>
            <a:off x="8534400" y="6477001"/>
            <a:ext cx="609600" cy="38100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43</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7" name="Rounded Rectangle 6"/>
          <p:cNvSpPr/>
          <p:nvPr/>
        </p:nvSpPr>
        <p:spPr>
          <a:xfrm>
            <a:off x="2286000" y="4517648"/>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8" name="Group 7"/>
          <p:cNvGrpSpPr/>
          <p:nvPr/>
        </p:nvGrpSpPr>
        <p:grpSpPr>
          <a:xfrm>
            <a:off x="5029200" y="4419600"/>
            <a:ext cx="2667000" cy="914400"/>
            <a:chOff x="5562600" y="3276600"/>
            <a:chExt cx="2438400" cy="990600"/>
          </a:xfrm>
        </p:grpSpPr>
        <p:sp>
          <p:nvSpPr>
            <p:cNvPr id="9" name="Rounded Rectangle 8"/>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10" name="Rounded Rectangle 9"/>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11" name="Rounded Rectangle 10"/>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Tree>
    <p:extLst>
      <p:ext uri="{BB962C8B-B14F-4D97-AF65-F5344CB8AC3E}">
        <p14:creationId xmlns:p14="http://schemas.microsoft.com/office/powerpoint/2010/main" val="166517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31042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3</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248728195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30</a:t>
            </a:fld>
            <a:endParaRPr lang="en-US" altLang="en-US">
              <a:solidFill>
                <a:srgbClr val="000000"/>
              </a:solidFill>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algn="ctr">
              <a:lnSpc>
                <a:spcPct val="80000"/>
              </a:lnSpc>
              <a:defRPr spc="0">
                <a:solidFill>
                  <a:srgbClr val="000000"/>
                </a:solidFill>
              </a:defRPr>
            </a:pPr>
            <a:r>
              <a:rPr sz="3800" i="1" spc="-38" dirty="0">
                <a:solidFill>
                  <a:srgbClr val="405F82"/>
                </a:solidFill>
                <a:latin typeface="Garamond"/>
                <a:sym typeface="Vista Sans OT Medium"/>
              </a:rPr>
              <a:t>Intuition:</a:t>
            </a:r>
            <a:br>
              <a:rPr sz="3800" i="1" spc="-38" dirty="0">
                <a:solidFill>
                  <a:srgbClr val="405F82"/>
                </a:solidFill>
                <a:latin typeface="Garamond"/>
                <a:sym typeface="Vista Sans OT Medium"/>
              </a:rPr>
            </a:br>
            <a:r>
              <a:rPr sz="3800" i="1" spc="-38" dirty="0">
                <a:solidFill>
                  <a:srgbClr val="0000FF"/>
                </a:solidFill>
                <a:latin typeface="Garamond"/>
                <a:sym typeface="Vista Sans OT Medium"/>
              </a:rPr>
              <a:t>quadratic</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increase in</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1091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31</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836364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32</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a:solidFill>
                  <a:srgbClr val="0000FF"/>
                </a:solidFill>
                <a:hlinkClick r:id="rId4"/>
              </a:rPr>
              <a:t>An Experimental Study of Data Retention Behavior in Modern DRAM Devices: Implications for Retention Time Profiling Mechanisms</a:t>
            </a:r>
            <a:r>
              <a:rPr lang="en-US" sz="1600" dirty="0">
                <a:solidFill>
                  <a:srgbClr val="000000"/>
                </a:solidFill>
              </a:rPr>
              <a:t> (Liu et al., ISCA 2013)</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5"/>
              </a:rPr>
              <a:t>The Efficacy of Error Mitigation Techniques for DRAM Retention Failures: A Comparative Experimental Study</a:t>
            </a:r>
            <a:r>
              <a:rPr lang="en-US" sz="1600" dirty="0">
                <a:solidFill>
                  <a:srgbClr val="000000"/>
                </a:solidFill>
                <a:ea typeface="ＭＳ Ｐゴシック" charset="0"/>
                <a:cs typeface="ＭＳ Ｐゴシック" charset="0"/>
              </a:rPr>
              <a:t> </a:t>
            </a:r>
          </a:p>
          <a:p>
            <a:pPr lvl="1"/>
            <a:r>
              <a:rPr lang="en-US" sz="1600" dirty="0">
                <a:solidFill>
                  <a:srgbClr val="000000"/>
                </a:solidFill>
                <a:ea typeface="ＭＳ Ｐゴシック" charset="0"/>
                <a:cs typeface="ＭＳ Ｐゴシック" charset="0"/>
              </a:rPr>
              <a:t>(Khan et al., SIGMETRICS 2014)</a:t>
            </a:r>
            <a:endParaRPr lang="en-US" sz="1600" dirty="0">
              <a:solidFill>
                <a:srgbClr val="000000"/>
              </a:solidFill>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a:solidFill>
                  <a:srgbClr val="0000FF"/>
                </a:solidFill>
                <a:hlinkClick r:id="rId6"/>
              </a:rPr>
              <a:t>Flipping Bits in Memory Without Accessing Them: An Experimental Study of DRAM Disturbance Errors</a:t>
            </a:r>
            <a:r>
              <a:rPr lang="en-US" sz="1600" dirty="0">
                <a:solidFill>
                  <a:srgbClr val="000000"/>
                </a:solidFill>
              </a:rPr>
              <a:t> (Kim et al., ISCA 2014)</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7"/>
              </a:rPr>
              <a:t>Adaptive-Latency DRAM: Optimizing DRAM Timing for the Common-Case</a:t>
            </a:r>
            <a:r>
              <a:rPr lang="en-US" sz="1600" dirty="0">
                <a:solidFill>
                  <a:srgbClr val="000000"/>
                </a:solidFill>
                <a:ea typeface="ＭＳ Ｐゴシック" charset="0"/>
                <a:cs typeface="ＭＳ Ｐゴシック" charset="0"/>
              </a:rPr>
              <a:t> (Lee et al., HPCA 2015)</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8"/>
              </a:rPr>
              <a:t>AVATAR: A Variable-Retention-Time (VRT) Aware Refresh for DRAM Systems</a:t>
            </a:r>
            <a:r>
              <a:rPr lang="en-US" sz="1600" dirty="0">
                <a:solidFill>
                  <a:srgbClr val="000000"/>
                </a:solidFill>
                <a:ea typeface="ＭＳ Ｐゴシック" charset="0"/>
                <a:cs typeface="ＭＳ Ｐゴシック" charset="0"/>
              </a:rPr>
              <a:t> (</a:t>
            </a:r>
            <a:r>
              <a:rPr lang="en-US" sz="1600" dirty="0" err="1">
                <a:solidFill>
                  <a:srgbClr val="000000"/>
                </a:solidFill>
                <a:ea typeface="ＭＳ Ｐゴシック" charset="0"/>
                <a:cs typeface="ＭＳ Ｐゴシック" charset="0"/>
              </a:rPr>
              <a:t>Qureshi</a:t>
            </a:r>
            <a:r>
              <a:rPr lang="en-US" sz="1600" dirty="0">
                <a:solidFill>
                  <a:srgbClr val="000000"/>
                </a:solidFill>
                <a:ea typeface="ＭＳ Ｐゴシック" charset="0"/>
                <a:cs typeface="ＭＳ Ｐゴシック" charset="0"/>
              </a:rPr>
              <a:t> et al., DSN 2015)</a:t>
            </a:r>
            <a:endParaRPr lang="en-US" sz="1600" dirty="0">
              <a:solidFill>
                <a:srgbClr val="000000"/>
              </a:solidFill>
            </a:endParaRPr>
          </a:p>
        </p:txBody>
      </p:sp>
    </p:spTree>
    <p:extLst>
      <p:ext uri="{BB962C8B-B14F-4D97-AF65-F5344CB8AC3E}">
        <p14:creationId xmlns:p14="http://schemas.microsoft.com/office/powerpoint/2010/main" val="176359160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33</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ea typeface="ＭＳ Ｐゴシック" charset="0"/>
                <a:cs typeface="ＭＳ Ｐゴシック" charset="0"/>
              </a:rPr>
              <a:t>Kim+, “</a:t>
            </a:r>
            <a:r>
              <a:rPr lang="en-US" sz="1600" dirty="0">
                <a:solidFill>
                  <a:srgbClr val="0000FF"/>
                </a:solidFill>
              </a:rPr>
              <a:t>Flipping Bits in Memory Without Accessing Them: An Experimental Study of DRAM Disturbance Errors</a:t>
            </a:r>
            <a:r>
              <a:rPr lang="en-US" sz="1600" dirty="0">
                <a:solidFill>
                  <a:srgbClr val="000000"/>
                </a:solidFill>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a:solidFill>
                  <a:srgbClr val="FFFF00"/>
                </a:solidFill>
                <a:effectLst>
                  <a:outerShdw blurRad="38100" dist="38100" dir="2700000" algn="tl">
                    <a:srgbClr val="000000">
                      <a:alpha val="43137"/>
                    </a:srgbClr>
                  </a:outerShdw>
                </a:effectLst>
              </a:rPr>
              <a:t>Temperature</a:t>
            </a:r>
          </a:p>
          <a:p>
            <a:pPr algn="ctr">
              <a:lnSpc>
                <a:spcPct val="90000"/>
              </a:lnSpc>
            </a:pPr>
            <a:r>
              <a:rPr lang="en-US" sz="2400" b="1">
                <a:solidFill>
                  <a:srgbClr val="FFFF00"/>
                </a:solidFill>
                <a:effectLst>
                  <a:outerShdw blurRad="38100" dist="38100" dir="2700000" algn="tl">
                    <a:srgbClr val="000000">
                      <a:alpha val="43137"/>
                    </a:srgbClr>
                  </a:outerShdw>
                </a:effectLst>
              </a:rPr>
              <a:t>Controller</a:t>
            </a:r>
          </a:p>
          <a:p>
            <a:pPr algn="ctr">
              <a:lnSpc>
                <a:spcPct val="90000"/>
              </a:lnSpc>
            </a:pPr>
            <a:endParaRPr lang="en-US" sz="3200" b="1">
              <a:solidFill>
                <a:srgbClr val="FFFF00"/>
              </a:solidFill>
              <a:effectLst>
                <a:outerShdw blurRad="38100" dist="38100" dir="2700000" algn="tl">
                  <a:srgbClr val="000000">
                    <a:alpha val="43137"/>
                  </a:srgbClr>
                </a:outerShdw>
              </a:effectLst>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rPr>
              <a:t>PC</a:t>
            </a:r>
            <a:endParaRPr lang="en-US" sz="2400" b="1">
              <a:solidFill>
                <a:srgbClr val="FFFF00"/>
              </a:solidFill>
              <a:effectLst>
                <a:outerShdw blurRad="38100" dist="38100" dir="2700000" algn="tl">
                  <a:srgbClr val="000000">
                    <a:alpha val="43137"/>
                  </a:srgbClr>
                </a:outerShdw>
              </a:effectLst>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FFFF00"/>
                </a:solidFill>
                <a:effectLst>
                  <a:outerShdw blurRad="38100" dist="38100" dir="2700000" algn="tl">
                    <a:srgbClr val="000000">
                      <a:alpha val="43137"/>
                    </a:srgbClr>
                  </a:outerShdw>
                </a:effectLst>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Tree>
    <p:extLst>
      <p:ext uri="{BB962C8B-B14F-4D97-AF65-F5344CB8AC3E}">
        <p14:creationId xmlns:p14="http://schemas.microsoft.com/office/powerpoint/2010/main" val="12159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34</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68413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35</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930296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a:defRPr/>
            </a:pPr>
            <a:fld id="{00786FF2-CC60-CB43-AE88-3EA463621049}" type="slidenum">
              <a:rPr lang="en-US" smtClean="0"/>
              <a:pPr>
                <a:defRPr/>
              </a:pPr>
              <a:t>36</a:t>
            </a:fld>
            <a:endParaRPr lang="en-US"/>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algn="ctr"/>
            <a:r>
              <a:rPr lang="en-US" b="1" dirty="0">
                <a:solidFill>
                  <a:srgbClr val="FF0000"/>
                </a:solidFill>
              </a:rPr>
              <a:t>Location</a:t>
            </a:r>
            <a:r>
              <a:rPr lang="en-US" dirty="0">
                <a:solidFill>
                  <a:srgbClr val="FF0000"/>
                </a:solidFill>
              </a:rPr>
              <a:t> dependent</a:t>
            </a:r>
          </a:p>
          <a:p>
            <a:pPr algn="ctr"/>
            <a:r>
              <a:rPr lang="en-US" b="1" dirty="0">
                <a:solidFill>
                  <a:srgbClr val="FF0000"/>
                </a:solidFill>
              </a:rPr>
              <a:t>Stored value pattern </a:t>
            </a:r>
            <a:r>
              <a:rPr lang="en-US" dirty="0">
                <a:solidFill>
                  <a:srgbClr val="FF0000"/>
                </a:solidFill>
              </a:rPr>
              <a:t>dependent</a:t>
            </a:r>
          </a:p>
          <a:p>
            <a:pPr algn="ctr"/>
            <a:r>
              <a:rPr lang="en-US" b="1" dirty="0">
                <a:solidFill>
                  <a:srgbClr val="FF0000"/>
                </a:solidFill>
              </a:rPr>
              <a:t>Time</a:t>
            </a:r>
            <a:r>
              <a:rPr lang="en-US" dirty="0">
                <a:solidFill>
                  <a:srgbClr val="FF0000"/>
                </a:solidFill>
              </a:rPr>
              <a:t> dependent</a:t>
            </a:r>
          </a:p>
        </p:txBody>
      </p:sp>
    </p:spTree>
    <p:extLst>
      <p:ext uri="{BB962C8B-B14F-4D97-AF65-F5344CB8AC3E}">
        <p14:creationId xmlns:p14="http://schemas.microsoft.com/office/powerpoint/2010/main" val="474652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2688959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38</a:t>
            </a:fld>
            <a:endParaRPr lang="en-US" altLang="en-US">
              <a:solidFill>
                <a:srgbClr val="000000"/>
              </a:solidFill>
            </a:endParaRPr>
          </a:p>
        </p:txBody>
      </p:sp>
    </p:spTree>
    <p:extLst>
      <p:ext uri="{BB962C8B-B14F-4D97-AF65-F5344CB8AC3E}">
        <p14:creationId xmlns:p14="http://schemas.microsoft.com/office/powerpoint/2010/main" val="142230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2E3B1D-8F75-8B42-8367-02A3C0FD41CB}" type="slidenum">
              <a:rPr lang="en-US" sz="1600">
                <a:solidFill>
                  <a:srgbClr val="000000"/>
                </a:solidFill>
                <a:latin typeface="Garamond" charset="0"/>
                <a:cs typeface="Arial" charset="0"/>
              </a:rPr>
              <a:pPr eaLnBrk="1" hangingPunct="1"/>
              <a:t>39</a:t>
            </a:fld>
            <a:endParaRPr lang="en-US" sz="1600">
              <a:solidFill>
                <a:srgbClr val="000000"/>
              </a:solidFill>
              <a:latin typeface="Garamond"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902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4</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51423380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Hammered Row</a:t>
            </a: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b="1" dirty="0">
                <a:solidFill>
                  <a:prstClr val="black"/>
                </a:solidFill>
                <a:latin typeface="Calibri Light"/>
                <a:ea typeface="ＭＳ Ｐゴシック" charset="0"/>
                <a:cs typeface="ＭＳ Ｐゴシック" charset="0"/>
              </a:rPr>
              <a:t>Repeatedly</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reading</a:t>
            </a:r>
            <a:r>
              <a:rPr lang="en-US" sz="2600" dirty="0">
                <a:solidFill>
                  <a:prstClr val="black"/>
                </a:solidFill>
                <a:latin typeface="Calibri Light"/>
                <a:ea typeface="ＭＳ Ｐゴシック" charset="0"/>
                <a:cs typeface="ＭＳ Ｐゴシック" charset="0"/>
              </a:rPr>
              <a:t> a row enough times (before memory gets refreshed)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t>
            </a:r>
            <a:r>
              <a:rPr lang="en-US" sz="2600" b="1" dirty="0">
                <a:solidFill>
                  <a:prstClr val="black"/>
                </a:solidFill>
                <a:latin typeface="Calibri Light"/>
                <a:ea typeface="ＭＳ Ｐゴシック" charset="0"/>
                <a:cs typeface="ＭＳ Ｐゴシック" charset="0"/>
              </a:rPr>
              <a:t>adjacent</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rows</a:t>
            </a:r>
            <a:r>
              <a:rPr lang="en-US" sz="2600" dirty="0">
                <a:solidFill>
                  <a:prstClr val="black"/>
                </a:solidFill>
                <a:latin typeface="Calibri Light"/>
                <a:ea typeface="ＭＳ Ｐゴシック" charset="0"/>
                <a:cs typeface="ＭＳ Ｐゴシック" charset="0"/>
              </a:rPr>
              <a:t>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40</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3"/>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760925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5B9BD5"/>
                </a:solidFill>
                <a:latin typeface="Calibri Light"/>
              </a:rPr>
              <a:t>A</a:t>
            </a:r>
            <a:r>
              <a:rPr lang="en-US" sz="4000" b="1">
                <a:solidFill>
                  <a:srgbClr val="5B9BD5"/>
                </a:solidFill>
                <a:latin typeface="Calibri Light"/>
              </a:rPr>
              <a:t> </a:t>
            </a:r>
            <a:r>
              <a:rPr lang="en-US" sz="3200">
                <a:solidFill>
                  <a:srgbClr val="5B9BD5"/>
                </a:solidFill>
                <a:latin typeface="Calibri Light"/>
              </a:rPr>
              <a:t>company</a:t>
            </a:r>
            <a:endParaRPr lang="en-US" sz="400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ED7D31"/>
                </a:solidFill>
                <a:latin typeface="Calibri Light"/>
              </a:rPr>
              <a:t>B</a:t>
            </a:r>
            <a:r>
              <a:rPr lang="en-US" sz="4000">
                <a:solidFill>
                  <a:srgbClr val="ED7D31"/>
                </a:solidFill>
                <a:latin typeface="Calibri Light"/>
              </a:rPr>
              <a:t> </a:t>
            </a:r>
            <a:r>
              <a:rPr lang="en-US" sz="3200">
                <a:solidFill>
                  <a:srgbClr val="ED7D31"/>
                </a:solidFill>
                <a:latin typeface="Calibri Light"/>
              </a:rPr>
              <a:t>company</a:t>
            </a:r>
            <a:endParaRPr lang="en-US" sz="400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70AD47"/>
                </a:solidFill>
                <a:latin typeface="Calibri Light"/>
              </a:rPr>
              <a:t>C </a:t>
            </a:r>
            <a:r>
              <a:rPr lang="en-US" sz="3200">
                <a:solidFill>
                  <a:srgbClr val="70AD47"/>
                </a:solidFill>
                <a:latin typeface="Calibri Light"/>
              </a:rPr>
              <a:t>company</a:t>
            </a:r>
            <a:endParaRPr lang="en-US" sz="400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5B9BD5"/>
                </a:solidFill>
                <a:latin typeface="Calibri Light"/>
                <a:cs typeface="Courier New" panose="02070309020205020404" pitchFamily="49" charset="0"/>
              </a:rPr>
              <a:t>Up to</a:t>
            </a:r>
          </a:p>
          <a:p>
            <a:pPr algn="ctr"/>
            <a:r>
              <a:rPr lang="en-US" sz="4400" b="1"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ED7D31"/>
                </a:solidFill>
                <a:latin typeface="Calibri Light"/>
                <a:cs typeface="Courier New" panose="02070309020205020404" pitchFamily="49" charset="0"/>
              </a:rPr>
              <a:t>Up to</a:t>
            </a:r>
          </a:p>
          <a:p>
            <a:pPr algn="ctr"/>
            <a:r>
              <a:rPr lang="en-US" sz="4400" b="1"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br>
              <a:rPr lang="en-US" sz="36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70AD47"/>
                </a:solidFill>
                <a:latin typeface="Calibri Light"/>
                <a:cs typeface="Courier New" panose="02070309020205020404" pitchFamily="49" charset="0"/>
              </a:rPr>
              <a:t>Up to</a:t>
            </a:r>
          </a:p>
          <a:p>
            <a:pPr algn="ctr"/>
            <a:r>
              <a:rPr lang="en-US" sz="4400" b="1"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41</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5"/>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1249776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42</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1535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43</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7061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44</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a:solidFill>
                  <a:srgbClr val="FF0000"/>
                </a:solidFill>
                <a:latin typeface="Calibri Light"/>
              </a:rPr>
              <a:t>All modules from </a:t>
            </a:r>
            <a:r>
              <a:rPr lang="en-US" sz="3200" i="1" dirty="0">
                <a:solidFill>
                  <a:srgbClr val="FF0000"/>
                </a:solidFill>
                <a:latin typeface="Cambria Math" panose="02040503050406030204" pitchFamily="18" charset="0"/>
                <a:ea typeface="Cambria Math" panose="02040503050406030204" pitchFamily="18" charset="0"/>
              </a:rPr>
              <a:t>2012–2013 </a:t>
            </a:r>
            <a:r>
              <a:rPr lang="en-US" sz="3600" i="1" dirty="0">
                <a:solidFill>
                  <a:srgbClr val="FF0000"/>
                </a:solidFill>
                <a:latin typeface="Calibri Light"/>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211747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203901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34039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461443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6214739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3189757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Memory System: A </a:t>
            </a:r>
            <a:r>
              <a:rPr lang="en-US" sz="3800" b="1" i="1" dirty="0"/>
              <a:t>Shared Resource </a:t>
            </a:r>
            <a:r>
              <a:rPr lang="en-US" sz="3800" dirty="0"/>
              <a:t>View</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5</a:t>
            </a:fld>
            <a:endParaRPr lang="en-US"/>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a:solidFill>
                  <a:srgbClr val="000000"/>
                </a:solidFill>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237019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326446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51</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r>
              <a:rPr lang="en-US" dirty="0">
                <a:solidFill>
                  <a:srgbClr val="0000FF"/>
                </a:solidFill>
                <a:hlinkClick r:id="rId5"/>
              </a:rPr>
              <a:t>Exploiting the DRAM rowhammer bug to gain kernel privileges </a:t>
            </a:r>
            <a:r>
              <a:rPr lang="en-US" dirty="0">
                <a:solidFill>
                  <a:srgbClr val="0000FF"/>
                </a:solidFill>
              </a:rPr>
              <a:t> (</a:t>
            </a:r>
            <a:r>
              <a:rPr lang="en-US" dirty="0" err="1">
                <a:solidFill>
                  <a:srgbClr val="0000FF"/>
                </a:solidFill>
              </a:rPr>
              <a:t>Seaborn</a:t>
            </a:r>
            <a:r>
              <a:rPr lang="en-US" dirty="0">
                <a:solidFill>
                  <a:srgbClr val="0000FF"/>
                </a:solidFill>
              </a:rPr>
              <a:t>, 2015)</a:t>
            </a:r>
          </a:p>
        </p:txBody>
      </p:sp>
      <p:sp>
        <p:nvSpPr>
          <p:cNvPr id="9" name="Rectangle 8"/>
          <p:cNvSpPr/>
          <p:nvPr/>
        </p:nvSpPr>
        <p:spPr>
          <a:xfrm>
            <a:off x="3635896" y="3212976"/>
            <a:ext cx="5493596" cy="936104"/>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6"/>
              </a:rPr>
              <a:t>Flipping Bits in Memory Without Accessing Them: An Experimental Study of DRAM Disturbance Errors</a:t>
            </a:r>
            <a:r>
              <a:rPr lang="en-US" dirty="0">
                <a:solidFill>
                  <a:srgbClr val="0000FF"/>
                </a:solidFill>
                <a:ea typeface="ＭＳ Ｐゴシック" charset="0"/>
                <a:cs typeface="ＭＳ Ｐゴシック" charset="0"/>
              </a:rPr>
              <a:t> (Kim et al., ISCA 2014)</a:t>
            </a:r>
          </a:p>
        </p:txBody>
      </p:sp>
    </p:spTree>
    <p:extLst>
      <p:ext uri="{BB962C8B-B14F-4D97-AF65-F5344CB8AC3E}">
        <p14:creationId xmlns:p14="http://schemas.microsoft.com/office/powerpoint/2010/main" val="1126524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739758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53</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1274431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54</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284698004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812B5F-CE3B-564D-B1D9-5770355AF2FF}" type="slidenum">
              <a:rPr lang="en-US" sz="1600">
                <a:solidFill>
                  <a:srgbClr val="000000"/>
                </a:solidFill>
                <a:latin typeface="Garamond" charset="0"/>
              </a:rPr>
              <a:pPr eaLnBrk="1" hangingPunct="1"/>
              <a:t>55</a:t>
            </a:fld>
            <a:endParaRPr lang="en-US" sz="1600">
              <a:solidFill>
                <a:srgbClr val="000000"/>
              </a:solidFill>
              <a:latin typeface="Garamond"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a:t>
            </a:r>
            <a:r>
              <a:rPr lang="en-US" sz="1000">
                <a:solidFill>
                  <a:srgbClr val="000000"/>
                </a:solidFill>
                <a:hlinkClick r:id="rId2"/>
              </a:rPr>
              <a:t>https://lab.dsst.io/32c3-slides/7197.html</a:t>
            </a:r>
            <a:r>
              <a:rPr lang="en-US" sz="1000">
                <a:solidFill>
                  <a:srgbClr val="000000"/>
                </a:solidFill>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r>
              <a:rPr lang="en-US" dirty="0" err="1">
                <a:solidFill>
                  <a:srgbClr val="0000FF"/>
                </a:solidFill>
              </a:rPr>
              <a:t>Rowhammer.js</a:t>
            </a:r>
            <a:r>
              <a:rPr lang="en-US" dirty="0">
                <a:solidFill>
                  <a:srgbClr val="0000FF"/>
                </a:solidFill>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r>
              <a:rPr lang="en-US" sz="1900" b="1" dirty="0">
                <a:solidFill>
                  <a:srgbClr val="FFFF00"/>
                </a:solidFill>
              </a:rPr>
              <a:t>“We can gain unrestricted access to systems of website visitors.”</a:t>
            </a:r>
          </a:p>
        </p:txBody>
      </p:sp>
    </p:spTree>
    <p:extLst>
      <p:ext uri="{BB962C8B-B14F-4D97-AF65-F5344CB8AC3E}">
        <p14:creationId xmlns:p14="http://schemas.microsoft.com/office/powerpoint/2010/main" val="149396003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3305A-74B5-C341-8457-3D076A48DDAD}" type="slidenum">
              <a:rPr lang="en-US" sz="1600">
                <a:solidFill>
                  <a:srgbClr val="000000"/>
                </a:solidFill>
                <a:latin typeface="Garamond" charset="0"/>
              </a:rPr>
              <a:pPr eaLnBrk="1" hangingPunct="1"/>
              <a:t>56</a:t>
            </a:fld>
            <a:endParaRPr lang="en-US" sz="1600">
              <a:solidFill>
                <a:srgbClr val="000000"/>
              </a:solidFill>
              <a:latin typeface="Garamond"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r>
              <a:rPr lang="en-US" dirty="0" err="1">
                <a:solidFill>
                  <a:srgbClr val="0000FF"/>
                </a:solidFill>
              </a:rPr>
              <a:t>Drammer</a:t>
            </a:r>
            <a:r>
              <a:rPr lang="en-US" dirty="0">
                <a:solidFill>
                  <a:srgbClr val="0000FF"/>
                </a:solidFill>
              </a:rPr>
              <a:t>: Deterministic </a:t>
            </a:r>
            <a:r>
              <a:rPr lang="en-US" dirty="0" err="1">
                <a:solidFill>
                  <a:srgbClr val="0000FF"/>
                </a:solidFill>
              </a:rPr>
              <a:t>Rowhammer</a:t>
            </a:r>
            <a:r>
              <a:rPr lang="en-US" dirty="0">
                <a:solidFill>
                  <a:srgbClr val="0000FF"/>
                </a:solidFill>
              </a:rPr>
              <a:t> Attacks on Mobile Platforms, CCS’16 </a:t>
            </a:r>
            <a:endParaRPr lang="en-US" dirty="0">
              <a:solidFill>
                <a:srgbClr val="000000"/>
              </a:solidFill>
            </a:endParaRPr>
          </a:p>
        </p:txBody>
      </p:sp>
      <p:sp>
        <p:nvSpPr>
          <p:cNvPr id="3" name="Rectangle 2"/>
          <p:cNvSpPr/>
          <p:nvPr/>
        </p:nvSpPr>
        <p:spPr>
          <a:xfrm>
            <a:off x="539552" y="874524"/>
            <a:ext cx="7593722" cy="400110"/>
          </a:xfrm>
          <a:prstGeom prst="rect">
            <a:avLst/>
          </a:prstGeom>
        </p:spPr>
        <p:txBody>
          <a:bodyPr wrap="square">
            <a:spAutoFit/>
          </a:bodyPr>
          <a:lstStyle/>
          <a:p>
            <a:pPr lvl="1"/>
            <a:r>
              <a:rPr lang="en-US" sz="2000" b="1" dirty="0">
                <a:solidFill>
                  <a:srgbClr val="FF0000"/>
                </a:solidFill>
              </a:rPr>
              <a:t>“Can gain control of a smart phone deterministically”</a:t>
            </a:r>
          </a:p>
        </p:txBody>
      </p:sp>
    </p:spTree>
    <p:extLst>
      <p:ext uri="{BB962C8B-B14F-4D97-AF65-F5344CB8AC3E}">
        <p14:creationId xmlns:p14="http://schemas.microsoft.com/office/powerpoint/2010/main" val="60750752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73268962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334638812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213328835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and memory controllers</a:t>
            </a:r>
            <a:r>
              <a:rPr lang="en-US" dirty="0">
                <a:latin typeface="Tahoma" charset="0"/>
                <a:ea typeface="ＭＳ Ｐゴシック" charset="0"/>
                <a:cs typeface="ＭＳ Ｐゴシック" charset="0"/>
              </a:rPr>
              <a:t>, as we know them today, are (will be) </a:t>
            </a:r>
            <a:r>
              <a:rPr lang="en-US" dirty="0">
                <a:solidFill>
                  <a:srgbClr val="FF0000"/>
                </a:solidFill>
                <a:latin typeface="Tahoma" charset="0"/>
                <a:ea typeface="ＭＳ Ｐゴシック" charset="0"/>
                <a:cs typeface="ＭＳ Ｐゴシック" charset="0"/>
              </a:rPr>
              <a:t>unlikely to satisfy all requirements</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a:solidFill>
                  <a:srgbClr val="FF0000"/>
                </a:solidFill>
                <a:latin typeface="Tahoma" charset="0"/>
                <a:ea typeface="ＭＳ Ｐゴシック" charset="0"/>
              </a:rPr>
              <a:t>enable new opportunities</a:t>
            </a:r>
            <a:r>
              <a:rPr lang="en-US" dirty="0">
                <a:latin typeface="Tahoma" charset="0"/>
                <a:ea typeface="ＭＳ Ｐゴシック" charset="0"/>
              </a:rPr>
              <a:t>: </a:t>
            </a:r>
            <a:r>
              <a:rPr lang="en-US" dirty="0" err="1">
                <a:latin typeface="Tahoma" charset="0"/>
                <a:ea typeface="ＭＳ Ｐゴシック" charset="0"/>
              </a:rPr>
              <a:t>memory+storage</a:t>
            </a:r>
            <a:r>
              <a:rPr lang="en-US" dirty="0">
                <a:latin typeface="Tahoma" charset="0"/>
                <a:ea typeface="ＭＳ Ｐゴシック" charset="0"/>
              </a:rPr>
              <a:t> merging</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system</a:t>
            </a:r>
          </a:p>
          <a:p>
            <a:pPr lvl="1"/>
            <a:r>
              <a:rPr lang="en-US" dirty="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requirements</a:t>
            </a:r>
          </a:p>
          <a:p>
            <a:pPr lvl="1"/>
            <a:endParaRPr lang="en-US" dirty="0">
              <a:solidFill>
                <a:srgbClr val="0000FF"/>
              </a:solidFill>
              <a:latin typeface="Tahoma" charset="0"/>
              <a:ea typeface="ＭＳ Ｐゴシック" charset="0"/>
              <a:cs typeface="ＭＳ Ｐゴシック" charset="0"/>
            </a:endParaRPr>
          </a:p>
          <a:p>
            <a:pPr marL="344487" lvl="1" indent="0">
              <a:buNone/>
            </a:pPr>
            <a:endParaRPr lang="en-US" dirty="0">
              <a:solidFill>
                <a:srgbClr val="0000FF"/>
              </a:solidFill>
              <a:latin typeface="Tahoma" charset="0"/>
              <a:ea typeface="ＭＳ Ｐゴシック" charset="0"/>
              <a:cs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6</a:t>
            </a:fld>
            <a:endParaRPr lang="en-US" sz="1600">
              <a:solidFill>
                <a:srgbClr val="000000"/>
              </a:solidFill>
              <a:latin typeface="Garamond" charset="0"/>
            </a:endParaRPr>
          </a:p>
        </p:txBody>
      </p:sp>
    </p:spTree>
    <p:extLst>
      <p:ext uri="{BB962C8B-B14F-4D97-AF65-F5344CB8AC3E}">
        <p14:creationId xmlns:p14="http://schemas.microsoft.com/office/powerpoint/2010/main" val="30736554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1D2888-D5B0-E049-9B24-3010A3D9459E}" type="slidenum">
              <a:rPr lang="en-US" sz="1600">
                <a:solidFill>
                  <a:srgbClr val="000000"/>
                </a:solidFill>
                <a:latin typeface="Garamond" charset="0"/>
              </a:rPr>
              <a:pPr eaLnBrk="1" hangingPunct="1"/>
              <a:t>60</a:t>
            </a:fld>
            <a:endParaRPr lang="en-US" sz="1600">
              <a:solidFill>
                <a:srgbClr val="000000"/>
              </a:solidFill>
              <a:latin typeface="Garamond"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64760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other vendors released similar patches</a:t>
            </a:r>
          </a:p>
        </p:txBody>
      </p:sp>
    </p:spTree>
    <p:extLst>
      <p:ext uri="{BB962C8B-B14F-4D97-AF65-F5344CB8AC3E}">
        <p14:creationId xmlns:p14="http://schemas.microsoft.com/office/powerpoint/2010/main" val="2516627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62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33660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500" dirty="0"/>
              <a:t>Lee et al., “</a:t>
            </a:r>
            <a:r>
              <a:rPr lang="en-US" sz="1500" b="1" dirty="0">
                <a:solidFill>
                  <a:srgbClr val="660066"/>
                </a:solidFill>
              </a:rPr>
              <a:t>Adaptive-Latency DRAM: Optimizing DRAM Timing for the Common Case</a:t>
            </a:r>
            <a:r>
              <a:rPr lang="en-US" sz="1500" dirty="0"/>
              <a:t>,” HPCA 2015.</a:t>
            </a:r>
          </a:p>
          <a:p>
            <a:pPr lvl="2"/>
            <a:r>
              <a:rPr lang="en-US" sz="1500" dirty="0"/>
              <a:t>Chang et al., “</a:t>
            </a:r>
            <a:r>
              <a:rPr lang="en-US" sz="1500" b="1" dirty="0">
                <a:solidFill>
                  <a:srgbClr val="660066"/>
                </a:solidFill>
              </a:rPr>
              <a:t>Understanding Latency Variation in Modern DRAM Chips</a:t>
            </a:r>
            <a:r>
              <a:rPr lang="en-US" sz="1500" dirty="0"/>
              <a:t>,” SIGMETRICS 2016.</a:t>
            </a:r>
          </a:p>
          <a:p>
            <a:pPr lvl="2"/>
            <a:r>
              <a:rPr lang="en-US" sz="1500" dirty="0"/>
              <a:t>Lee et al., “</a:t>
            </a:r>
            <a:r>
              <a:rPr lang="en-US" sz="1500" b="1" dirty="0">
                <a:solidFill>
                  <a:srgbClr val="660066"/>
                </a:solidFill>
              </a:rPr>
              <a:t>Design-Induced Latency Variation in Modern DRAM Chips</a:t>
            </a:r>
            <a:r>
              <a:rPr lang="en-US" sz="1500" dirty="0"/>
              <a:t>,” SIGMETRICS 2017.</a:t>
            </a:r>
          </a:p>
          <a:p>
            <a:pPr lvl="2"/>
            <a:r>
              <a:rPr lang="en-US" sz="1500" dirty="0"/>
              <a:t>Chang et al., “</a:t>
            </a:r>
            <a:r>
              <a:rPr lang="en-US" sz="1500" b="1" dirty="0">
                <a:solidFill>
                  <a:srgbClr val="660066"/>
                </a:solidFill>
              </a:rPr>
              <a:t>Understanding Reduced-Voltage Operation in Modern DRAM Devices</a:t>
            </a:r>
            <a:r>
              <a:rPr lang="en-US" sz="1500" dirty="0"/>
              <a:t>,” SIGMETRICS 2017.</a:t>
            </a:r>
          </a:p>
          <a:p>
            <a:pPr lvl="2"/>
            <a:r>
              <a:rPr lang="en-US" sz="1500" dirty="0"/>
              <a:t>Ghose et al., “</a:t>
            </a:r>
            <a:r>
              <a:rPr lang="en-US" sz="1500" b="1" dirty="0">
                <a:solidFill>
                  <a:srgbClr val="7030A0"/>
                </a:solidFill>
              </a:rPr>
              <a:t>What Your DRAM Power Models Are Not Telling You: Lessons from a Detailed Experimental Study</a:t>
            </a:r>
            <a:r>
              <a:rPr lang="en-US" sz="1500" dirty="0"/>
              <a:t>,” SIGMETRICS 2018.</a:t>
            </a:r>
          </a:p>
          <a:p>
            <a:pPr lvl="2"/>
            <a:endParaRPr lang="en-US" sz="16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0911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51534687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70086071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67</a:t>
            </a:fld>
            <a:endParaRPr lang="en-US">
              <a:solidFill>
                <a:srgbClr val="000000"/>
              </a:solidFill>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78639862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Memory </a:t>
            </a:r>
            <a:r>
              <a:rPr lang="en-US" sz="4400" dirty="0"/>
              <a:t>Reliability</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68</a:t>
            </a:fld>
            <a:endParaRPr lang="en-US">
              <a:solidFill>
                <a:srgbClr val="000000"/>
              </a:solidFill>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r>
              <a:rPr lang="en-US" sz="1500" dirty="0">
                <a:solidFill>
                  <a:srgbClr val="000000"/>
                </a:solidFill>
                <a:hlinkClick r:id="rId3"/>
              </a:rPr>
              <a:t>https://people.inf.ethz.ch/omutlu/pub/rowhammer-and-other-memory-issues_date17.pdf</a:t>
            </a:r>
            <a:r>
              <a:rPr lang="en-US" sz="1500" dirty="0">
                <a:solidFill>
                  <a:srgbClr val="000000"/>
                </a:solidFill>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41595065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dirty="0"/>
              <a:t>A RowHammer Retrospective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70439722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7</a:t>
            </a:fld>
            <a:endParaRPr lang="en-US" sz="1600" dirty="0">
              <a:solidFill>
                <a:srgbClr val="000000"/>
              </a:solidFill>
              <a:latin typeface="Garamond" charset="0"/>
            </a:endParaRPr>
          </a:p>
        </p:txBody>
      </p:sp>
    </p:spTree>
    <p:extLst>
      <p:ext uri="{BB962C8B-B14F-4D97-AF65-F5344CB8AC3E}">
        <p14:creationId xmlns:p14="http://schemas.microsoft.com/office/powerpoint/2010/main" val="383070563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70</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4268590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71</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5813703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Virtex-II Pro</a:t>
              </a:r>
            </a:p>
            <a:p>
              <a:pPr algn="ctr">
                <a:defRPr/>
              </a:pPr>
              <a:r>
                <a:rPr lang="en-US" sz="1800" ker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Virtex-V FPGA</a:t>
            </a:r>
          </a:p>
          <a:p>
            <a:pPr algn="ctr">
              <a:defRPr/>
            </a:pPr>
            <a:r>
              <a:rPr lang="en-US" sz="1800" ker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0066CC"/>
                </a:solidFill>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dirty="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a:solidFill>
                <a:sysClr val="windowText" lastClr="000000"/>
              </a:solidFill>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dirty="0">
                <a:solidFill>
                  <a:srgbClr val="FFFF00"/>
                </a:solidFill>
              </a:rPr>
              <a:t>1x-nm</a:t>
            </a:r>
          </a:p>
          <a:p>
            <a:pPr algn="ctr">
              <a:defRPr/>
            </a:pPr>
            <a:r>
              <a:rPr lang="en-US" sz="1800" kern="0" dirty="0">
                <a:solidFill>
                  <a:srgbClr val="FFFF00"/>
                </a:solidFill>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r>
              <a:rPr lang="en-US" sz="1400" dirty="0">
                <a:solidFill>
                  <a:srgbClr val="000000"/>
                </a:solidFill>
              </a:rPr>
              <a:t>Cai+, “</a:t>
            </a:r>
            <a:r>
              <a:rPr lang="en-US" sz="1400" dirty="0">
                <a:solidFill>
                  <a:srgbClr val="0000FF"/>
                </a:solidFill>
              </a:rPr>
              <a:t>Error Characterization, Mitigation, and Recovery in Flash Memory Based Solid State Drives</a:t>
            </a:r>
            <a:r>
              <a:rPr lang="en-US" sz="1400" dirty="0">
                <a:solidFill>
                  <a:srgbClr val="000000"/>
                </a:solidFill>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r>
              <a:rPr lang="en-US" sz="1400" dirty="0">
                <a:solidFill>
                  <a:srgbClr val="006633"/>
                </a:solidFill>
              </a:rPr>
              <a:t>[DATE 2012, ICCD 2012, DATE 2013, ITJ 2013, ICCD 2013, SIGMETRICS 2014, HPCA 2015, DSN 2015, MSST 2015, JSAC 2016, HPCA 2017, DFRWS 2017, </a:t>
            </a:r>
          </a:p>
          <a:p>
            <a:r>
              <a:rPr lang="en-US" sz="1400" dirty="0">
                <a:solidFill>
                  <a:srgbClr val="006633"/>
                </a:solidFill>
              </a:rPr>
              <a:t>PIEEE 2017, HPCA 2018, SIGMETRICS 2018]</a:t>
            </a:r>
            <a:endParaRPr lang="en-US" sz="1400" dirty="0">
              <a:solidFill>
                <a:srgbClr val="000000"/>
              </a:solidFill>
            </a:endParaRPr>
          </a:p>
        </p:txBody>
      </p:sp>
    </p:spTree>
    <p:extLst>
      <p:ext uri="{BB962C8B-B14F-4D97-AF65-F5344CB8AC3E}">
        <p14:creationId xmlns:p14="http://schemas.microsoft.com/office/powerpoint/2010/main" val="45410256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sz="3800">
                <a:solidFill>
                  <a:srgbClr val="006633"/>
                </a:solidFill>
              </a:rPr>
              <a:t>Aside: Intelligent Controller for NAND Flash</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73</a:t>
            </a:fld>
            <a:endParaRPr lang="en-US" altLang="en-US"/>
          </a:p>
        </p:txBody>
      </p:sp>
      <p:sp>
        <p:nvSpPr>
          <p:cNvPr id="8" name="Rectangle 7">
            <a:hlinkClick r:id="rId3"/>
          </p:cNvPr>
          <p:cNvSpPr/>
          <p:nvPr/>
        </p:nvSpPr>
        <p:spPr>
          <a:xfrm>
            <a:off x="1619672" y="6021288"/>
            <a:ext cx="6048672" cy="415498"/>
          </a:xfrm>
          <a:prstGeom prst="rect">
            <a:avLst/>
          </a:prstGeom>
        </p:spPr>
        <p:txBody>
          <a:bodyPr wrap="square">
            <a:spAutoFit/>
          </a:bodyPr>
          <a:lstStyle/>
          <a:p>
            <a:pPr algn="ctr">
              <a:spcBef>
                <a:spcPts val="450"/>
              </a:spcBef>
            </a:pPr>
            <a:r>
              <a:rPr lang="en-US" sz="2100" b="1" dirty="0">
                <a:solidFill>
                  <a:srgbClr val="0000FF"/>
                </a:solidFill>
                <a:latin typeface="Adobe Garamond Pro" panose="02020502060506020403" pitchFamily="18" charset="0"/>
                <a:hlinkClick r:id="rId3"/>
              </a:rPr>
              <a:t>https://arxiv.org/pdf/1706.08642</a:t>
            </a:r>
            <a:r>
              <a:rPr lang="en-US" sz="2100" b="1" dirty="0">
                <a:solidFill>
                  <a:srgbClr val="0000FF"/>
                </a:solidFill>
                <a:latin typeface="Adobe Garamond Pro" panose="02020502060506020403" pitchFamily="18" charset="0"/>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127909497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74</a:t>
            </a:fld>
            <a:endParaRPr lang="en-US"/>
          </a:p>
        </p:txBody>
      </p:sp>
    </p:spTree>
    <p:extLst>
      <p:ext uri="{BB962C8B-B14F-4D97-AF65-F5344CB8AC3E}">
        <p14:creationId xmlns:p14="http://schemas.microsoft.com/office/powerpoint/2010/main" val="135063008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solidFill>
                  <a:srgbClr val="0432FF"/>
                </a:solidFill>
                <a:latin typeface="Tahoma" charset="0"/>
                <a:ea typeface="ＭＳ Ｐゴシック" charset="0"/>
                <a:cs typeface="ＭＳ Ｐゴシック" charset="0"/>
              </a:rPr>
              <a:t>Top Down: Pull from Systems and Applications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75</a:t>
            </a:fld>
            <a:endParaRPr lang="en-US" sz="1600">
              <a:solidFill>
                <a:srgbClr val="000000"/>
              </a:solidFill>
              <a:latin typeface="Garamond" charset="0"/>
            </a:endParaRPr>
          </a:p>
        </p:txBody>
      </p:sp>
    </p:spTree>
    <p:extLst>
      <p:ext uri="{BB962C8B-B14F-4D97-AF65-F5344CB8AC3E}">
        <p14:creationId xmlns:p14="http://schemas.microsoft.com/office/powerpoint/2010/main" val="149657211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76</a:t>
            </a:fld>
            <a:endParaRPr lang="en-US">
              <a:solidFill>
                <a:srgbClr val="000000"/>
              </a:solidFill>
            </a:endParaRPr>
          </a:p>
        </p:txBody>
      </p:sp>
    </p:spTree>
    <p:extLst>
      <p:ext uri="{BB962C8B-B14F-4D97-AF65-F5344CB8AC3E}">
        <p14:creationId xmlns:p14="http://schemas.microsoft.com/office/powerpoint/2010/main" val="1970203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The Need for More Memory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89175019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49879182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4571761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8</a:t>
            </a:fld>
            <a:endParaRPr lang="en-US" sz="1600" dirty="0">
              <a:solidFill>
                <a:srgbClr val="000000"/>
              </a:solidFill>
              <a:latin typeface="Garamond" charset="0"/>
            </a:endParaRPr>
          </a:p>
        </p:txBody>
      </p:sp>
    </p:spTree>
    <p:extLst>
      <p:ext uri="{BB962C8B-B14F-4D97-AF65-F5344CB8AC3E}">
        <p14:creationId xmlns:p14="http://schemas.microsoft.com/office/powerpoint/2010/main" val="252682244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(Human) Hierarchy of Needs, Revisited</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3778884" y="4869160"/>
            <a:ext cx="4033476" cy="584775"/>
          </a:xfrm>
          <a:prstGeom prst="rect">
            <a:avLst/>
          </a:prstGeom>
          <a:solidFill>
            <a:srgbClr val="A285C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ahoma"/>
                <a:ea typeface="+mn-ea"/>
                <a:cs typeface="+mn-cs"/>
              </a:rPr>
              <a:t>Everlasting energy</a:t>
            </a:r>
            <a:endParaRPr kumimoji="0" lang="en-US" sz="3200" b="1" i="0" u="none" strike="noStrike" kern="1200" cap="none" spc="0" normalizeH="0" baseline="0" noProof="0" dirty="0">
              <a:ln>
                <a:noFill/>
              </a:ln>
              <a:solidFill>
                <a:srgbClr val="FFFF00"/>
              </a:solidFill>
              <a:effectLst/>
              <a:uLnTx/>
              <a:uFillTx/>
              <a:latin typeface="Tahoma"/>
              <a:ea typeface="+mn-ea"/>
              <a:cs typeface="+mn-cs"/>
            </a:endParaRPr>
          </a:p>
        </p:txBody>
      </p:sp>
      <p:sp>
        <p:nvSpPr>
          <p:cNvPr id="8" name="TextBox 7"/>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0" name="Picture 9">
            <a:extLst>
              <a:ext uri="{FF2B5EF4-FFF2-40B4-BE49-F238E27FC236}">
                <a16:creationId xmlns:a16="http://schemas.microsoft.com/office/drawing/2014/main" id="{F36BB17F-F734-3B48-BE0D-49A57CBB0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Tree>
    <p:extLst>
      <p:ext uri="{BB962C8B-B14F-4D97-AF65-F5344CB8AC3E}">
        <p14:creationId xmlns:p14="http://schemas.microsoft.com/office/powerpoint/2010/main" val="68427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2533286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82</a:t>
            </a:fld>
            <a:endParaRPr lang="en-US" altLang="en-US">
              <a:solidFill>
                <a:srgbClr val="000000"/>
              </a:solidFill>
            </a:endParaRPr>
          </a:p>
        </p:txBody>
      </p:sp>
    </p:spTree>
    <p:extLst>
      <p:ext uri="{BB962C8B-B14F-4D97-AF65-F5344CB8AC3E}">
        <p14:creationId xmlns:p14="http://schemas.microsoft.com/office/powerpoint/2010/main" val="900250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83</a:t>
            </a:fld>
            <a:endParaRPr lang="en-US" altLang="en-US">
              <a:solidFill>
                <a:srgbClr val="000000"/>
              </a:solidFill>
            </a:endParaRPr>
          </a:p>
        </p:txBody>
      </p:sp>
    </p:spTree>
    <p:extLst>
      <p:ext uri="{BB962C8B-B14F-4D97-AF65-F5344CB8AC3E}">
        <p14:creationId xmlns:p14="http://schemas.microsoft.com/office/powerpoint/2010/main" val="148305358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941599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65047393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91664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r>
              <a:rPr lang="en-US" sz="1250" dirty="0">
                <a:solidFill>
                  <a:srgbClr val="000000"/>
                </a:solidFill>
              </a:rPr>
              <a:t>Mutlu+, “</a:t>
            </a:r>
            <a:r>
              <a:rPr lang="en-US" sz="1250" dirty="0">
                <a:solidFill>
                  <a:srgbClr val="0000FF"/>
                </a:solidFill>
              </a:rPr>
              <a:t>Runahead Execution: An Alternative to Very Large Instruction Windows for Out-of-Order Processors</a:t>
            </a:r>
            <a:r>
              <a:rPr lang="en-US" sz="1250" dirty="0">
                <a:solidFill>
                  <a:srgbClr val="000000"/>
                </a:solidFill>
              </a:rPr>
              <a:t>,” HPCA 2003.</a:t>
            </a:r>
          </a:p>
        </p:txBody>
      </p:sp>
    </p:spTree>
    <p:extLst>
      <p:ext uri="{BB962C8B-B14F-4D97-AF65-F5344CB8AC3E}">
        <p14:creationId xmlns:p14="http://schemas.microsoft.com/office/powerpoint/2010/main" val="1057623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108765692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174979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latin typeface="Garamond" charset="0"/>
                <a:ea typeface="ＭＳ Ｐゴシック" charset="0"/>
                <a:cs typeface="ＭＳ Ｐゴシック" charset="0"/>
              </a:rPr>
              <a:t>Example: The 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a:solidFill>
                <a:srgbClr val="0000FF"/>
              </a:solidFill>
              <a:latin typeface="Tahoma" charset="0"/>
              <a:ea typeface="ＭＳ Ｐゴシック" charset="0"/>
              <a:cs typeface="ＭＳ Ｐゴシック" charset="0"/>
            </a:endParaRPr>
          </a:p>
          <a:p>
            <a:r>
              <a:rPr lang="en-US" sz="2100" i="1" dirty="0">
                <a:solidFill>
                  <a:srgbClr val="0000FF"/>
                </a:solidFill>
                <a:latin typeface="Tahoma" charset="0"/>
                <a:ea typeface="ＭＳ Ｐゴシック" charset="0"/>
                <a:cs typeface="ＭＳ Ｐゴシック" charset="0"/>
              </a:rPr>
              <a:t>Memory 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Trends worse for </a:t>
            </a:r>
            <a:r>
              <a:rPr lang="en-US" sz="2100" i="1" dirty="0">
                <a:solidFill>
                  <a:srgbClr val="0000FF"/>
                </a:solidFill>
                <a:latin typeface="Tahoma" charset="0"/>
                <a:ea typeface="ＭＳ Ｐゴシック" charset="0"/>
                <a:cs typeface="ＭＳ Ｐゴシック" charset="0"/>
              </a:rPr>
              <a:t>memory bandwidth per core</a:t>
            </a:r>
            <a:r>
              <a:rPr lang="en-US" sz="2100" dirty="0">
                <a:solidFill>
                  <a:srgbClr val="0000FF"/>
                </a:solidFill>
                <a:latin typeface="Tahoma" charset="0"/>
                <a:ea typeface="ＭＳ Ｐゴシック" charset="0"/>
                <a:cs typeface="ＭＳ Ｐゴシック" charset="0"/>
              </a:rPr>
              <a:t>!</a:t>
            </a:r>
          </a:p>
        </p:txBody>
      </p:sp>
      <p:sp>
        <p:nvSpPr>
          <p:cNvPr id="2560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9</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a:solidFill>
                  <a:srgbClr val="000000"/>
                </a:solidFill>
              </a:rPr>
              <a:t>Core count doubling ~ every 2 years </a:t>
            </a:r>
          </a:p>
          <a:p>
            <a:pPr eaLnBrk="1" fontAlgn="base" hangingPunct="1">
              <a:spcBef>
                <a:spcPct val="0"/>
              </a:spcBef>
              <a:spcAft>
                <a:spcPct val="0"/>
              </a:spcAft>
            </a:pPr>
            <a:r>
              <a:rPr lang="en-US" sz="2200" dirty="0">
                <a:solidFill>
                  <a:srgbClr val="000000"/>
                </a:solidFill>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r>
              <a:rPr lang="en-US" sz="1600" dirty="0">
                <a:solidFill>
                  <a:srgbClr val="000000"/>
                </a:solidFill>
                <a:latin typeface="Tahoma"/>
              </a:rPr>
              <a:t>Lim et al., ISCA 2009</a:t>
            </a:r>
          </a:p>
        </p:txBody>
      </p:sp>
    </p:spTree>
    <p:extLst>
      <p:ext uri="{BB962C8B-B14F-4D97-AF65-F5344CB8AC3E}">
        <p14:creationId xmlns:p14="http://schemas.microsoft.com/office/powerpoint/2010/main" val="277527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072050518"/>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91</a:t>
            </a:fld>
            <a:endParaRPr lang="en-US"/>
          </a:p>
        </p:txBody>
      </p:sp>
    </p:spTree>
    <p:extLst>
      <p:ext uri="{BB962C8B-B14F-4D97-AF65-F5344CB8AC3E}">
        <p14:creationId xmlns:p14="http://schemas.microsoft.com/office/powerpoint/2010/main" val="749749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92</a:t>
            </a:fld>
            <a:endParaRPr lang="en-US"/>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174942394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042675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310274749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1874356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96</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algn="ctr"/>
            <a:r>
              <a:rPr lang="en-US" sz="3000" b="1" dirty="0">
                <a:solidFill>
                  <a:schemeClr val="accent2"/>
                </a:solidFill>
              </a:rPr>
              <a:t>62.7%</a:t>
            </a:r>
            <a:r>
              <a:rPr lang="en-US" sz="3000" b="1" dirty="0"/>
              <a:t> of the total system energy </a:t>
            </a:r>
          </a:p>
          <a:p>
            <a:pPr algn="ctr"/>
            <a:r>
              <a:rPr lang="en-US" sz="3000" b="1" dirty="0"/>
              <a:t>is spent on </a:t>
            </a:r>
            <a:r>
              <a:rPr lang="en-US" sz="3000" b="1" dirty="0">
                <a:solidFill>
                  <a:srgbClr val="C00000"/>
                </a:solidFill>
              </a:rPr>
              <a:t>data movement</a:t>
            </a:r>
          </a:p>
        </p:txBody>
      </p:sp>
    </p:spTree>
    <p:extLst>
      <p:ext uri="{BB962C8B-B14F-4D97-AF65-F5344CB8AC3E}">
        <p14:creationId xmlns:p14="http://schemas.microsoft.com/office/powerpoint/2010/main" val="4041577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405622929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98</a:t>
            </a:fld>
            <a:endParaRPr lang="en-US"/>
          </a:p>
        </p:txBody>
      </p:sp>
    </p:spTree>
    <p:extLst>
      <p:ext uri="{BB962C8B-B14F-4D97-AF65-F5344CB8AC3E}">
        <p14:creationId xmlns:p14="http://schemas.microsoft.com/office/powerpoint/2010/main" val="708005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and languages?</a:t>
            </a:r>
          </a:p>
          <a:p>
            <a:pPr lvl="1"/>
            <a:r>
              <a:rPr lang="en-US" sz="2200" dirty="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Processor</a:t>
            </a:r>
          </a:p>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Database</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Graphs</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Media </a:t>
            </a:r>
            <a:r>
              <a:rPr lang="en-US" sz="2400" dirty="0">
                <a:solidFill>
                  <a:srgbClr val="000000"/>
                </a:solidFill>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300" dirty="0">
                  <a:solidFill>
                    <a:srgbClr val="D90B00"/>
                  </a:solidFill>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cs typeface="Arial" charset="0"/>
              </a:rPr>
              <a:t>Logic</a:t>
            </a:r>
          </a:p>
          <a:p>
            <a:pPr>
              <a:defRPr/>
            </a:pPr>
            <a:endParaRPr lang="en-US" sz="1750" dirty="0">
              <a:solidFill>
                <a:srgbClr val="000000"/>
              </a:solidFill>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234676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theme/_rels/theme43.xml.rels><?xml version="1.0" encoding="UTF-8" standalone="yes"?>
<Relationships xmlns="http://schemas.openxmlformats.org/package/2006/relationships"><Relationship Id="rId1" Type="http://schemas.openxmlformats.org/officeDocument/2006/relationships/image" Target="../media/image7.jpeg"/></Relationships>
</file>

<file path=ppt/theme/_rels/theme47.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7.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7.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53.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5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2.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194344</TotalTime>
  <Words>16178</Words>
  <Application>Microsoft Macintosh PowerPoint</Application>
  <PresentationFormat>On-screen Show (4:3)</PresentationFormat>
  <Paragraphs>3272</Paragraphs>
  <Slides>292</Slides>
  <Notes>77</Notes>
  <HiddenSlides>0</HiddenSlides>
  <MMClips>0</MMClips>
  <ScaleCrop>false</ScaleCrop>
  <HeadingPairs>
    <vt:vector size="6" baseType="variant">
      <vt:variant>
        <vt:lpstr>Fonts Used</vt:lpstr>
      </vt:variant>
      <vt:variant>
        <vt:i4>30</vt:i4>
      </vt:variant>
      <vt:variant>
        <vt:lpstr>Theme</vt:lpstr>
      </vt:variant>
      <vt:variant>
        <vt:i4>66</vt:i4>
      </vt:variant>
      <vt:variant>
        <vt:lpstr>Slide Titles</vt:lpstr>
      </vt:variant>
      <vt:variant>
        <vt:i4>292</vt:i4>
      </vt:variant>
    </vt:vector>
  </HeadingPairs>
  <TitlesOfParts>
    <vt:vector size="388" baseType="lpstr">
      <vt:lpstr>굴림</vt:lpstr>
      <vt:lpstr>ＭＳ Ｐゴシック</vt:lpstr>
      <vt:lpstr>ＭＳ Ｐゴシック</vt:lpstr>
      <vt:lpstr>ヒラギノ角ゴ ProN W3</vt:lpstr>
      <vt:lpstr>ヒラギノ角ゴ ProN W6</vt:lpstr>
      <vt:lpstr>Adobe Garamond Pro</vt:lpstr>
      <vt:lpstr>Arial</vt:lpstr>
      <vt:lpstr>Arial Black</vt:lpstr>
      <vt:lpstr>Calibri</vt:lpstr>
      <vt:lpstr>Calibri Light</vt:lpstr>
      <vt:lpstr>Cambria</vt:lpstr>
      <vt:lpstr>Cambria Math</vt:lpstr>
      <vt:lpstr>Corbel</vt:lpstr>
      <vt:lpstr>Courier New</vt:lpstr>
      <vt:lpstr>Futura Medium</vt:lpstr>
      <vt:lpstr>Garamond</vt:lpstr>
      <vt:lpstr>Gill Sans</vt:lpstr>
      <vt:lpstr>Gill Sans MT</vt:lpstr>
      <vt:lpstr>Lucida Grande</vt:lpstr>
      <vt:lpstr>Lucida Sans</vt:lpstr>
      <vt:lpstr>Majalla UI</vt:lpstr>
      <vt:lpstr>Mangal</vt:lpstr>
      <vt:lpstr>Myriad Pro Bold Cond</vt:lpstr>
      <vt:lpstr>Myriad Pro Cond</vt:lpstr>
      <vt:lpstr>나눔고딕</vt:lpstr>
      <vt:lpstr>Tahoma</vt:lpstr>
      <vt:lpstr>Times New Roman</vt:lpstr>
      <vt:lpstr>Verdana</vt:lpstr>
      <vt:lpstr>Vista Sans OT Medium</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36_Edge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139_Edge</vt:lpstr>
      <vt:lpstr>143_Edge</vt:lpstr>
      <vt:lpstr>144_Edge</vt:lpstr>
      <vt:lpstr>147_Edge</vt:lpstr>
      <vt:lpstr>133_Edge</vt:lpstr>
      <vt:lpstr>148_Edge</vt:lpstr>
      <vt:lpstr>3_Metropolitan_bullet</vt:lpstr>
      <vt:lpstr>151_Edge</vt:lpstr>
      <vt:lpstr>152_Edge</vt:lpstr>
      <vt:lpstr>154_Edge</vt:lpstr>
      <vt:lpstr>24_Office Theme</vt:lpstr>
      <vt:lpstr>14_Office Theme</vt:lpstr>
      <vt:lpstr>4_Office Theme</vt:lpstr>
      <vt:lpstr>Title &amp; Bullets</vt:lpstr>
      <vt:lpstr>27_Office Theme</vt:lpstr>
      <vt:lpstr>19_Office Theme</vt:lpstr>
      <vt:lpstr>156_Edge</vt:lpstr>
      <vt:lpstr>2_Title &amp; Bullets</vt:lpstr>
      <vt:lpstr>158_Edge</vt:lpstr>
      <vt:lpstr>159_Edge</vt:lpstr>
      <vt:lpstr>166_Edge</vt:lpstr>
      <vt:lpstr>167_Edge</vt:lpstr>
      <vt:lpstr>safari</vt:lpstr>
      <vt:lpstr>7_sesha-theme</vt:lpstr>
      <vt:lpstr>2_Edge</vt:lpstr>
      <vt:lpstr>168_Edge</vt:lpstr>
      <vt:lpstr>153_Edge</vt:lpstr>
      <vt:lpstr>5_Edge</vt:lpstr>
      <vt:lpstr>7_Edge</vt:lpstr>
      <vt:lpstr>25_Office Theme</vt:lpstr>
      <vt:lpstr>10_Edge</vt:lpstr>
      <vt:lpstr>3_sesha-theme</vt:lpstr>
      <vt:lpstr>11_Edge</vt:lpstr>
      <vt:lpstr>1_Office Theme</vt:lpstr>
      <vt:lpstr>171_Edge</vt:lpstr>
      <vt:lpstr>18_Edge</vt:lpstr>
      <vt:lpstr>4_sesha-theme</vt:lpstr>
      <vt:lpstr>Processing Data Where It Makes Sense  in Modern Computing Systems: Enabling In-Memory Computation</vt:lpstr>
      <vt:lpstr>The Main Memory System</vt:lpstr>
      <vt:lpstr>The Main Memory System</vt:lpstr>
      <vt:lpstr>The Main Memory System</vt:lpstr>
      <vt:lpstr>Memory System: A Shared Resource View</vt:lpstr>
      <vt:lpstr>State of the Main Memory System</vt:lpstr>
      <vt:lpstr>Major Trends Affecting Main Memory (I)</vt:lpstr>
      <vt:lpstr>Major Trends Affecting Main Memory (II)</vt:lpstr>
      <vt:lpstr>Example: The Memory Capacity Gap</vt:lpstr>
      <vt:lpstr>DRAM Capacity, Bandwidth &amp; Latency</vt:lpstr>
      <vt:lpstr>DRAM Is Critical for Performance</vt:lpstr>
      <vt:lpstr>DRAM Is Critical for Performance</vt:lpstr>
      <vt:lpstr>DRAM Is Critical for Performance</vt:lpstr>
      <vt:lpstr>DRAM Is Critical for Performance</vt:lpstr>
      <vt:lpstr>Major Trends Affecting Main Memory (III)</vt:lpstr>
      <vt:lpstr>Energy Waste in Mobile Devices</vt:lpstr>
      <vt:lpstr>Major Trends Affecting Main Memory (IV)</vt:lpstr>
      <vt:lpstr>Major Trends Affecting Main Memory (V)</vt:lpstr>
      <vt:lpstr>Major Trends Affecting Main Memory (V)</vt:lpstr>
      <vt:lpstr>Major Trend: Hybrid Main Memory</vt:lpstr>
      <vt:lpstr>Foreshadowing</vt:lpstr>
      <vt:lpstr>Industry Is Writing Papers About It, Too</vt:lpstr>
      <vt:lpstr>Call for Intelligent Memory Controllers</vt:lpstr>
      <vt:lpstr>Agenda</vt:lpstr>
      <vt:lpstr>Maslow’s (Human) Hierarchy of Needs</vt:lpstr>
      <vt:lpstr>How Reliable/Secure/Safe is This Bridge?</vt:lpstr>
      <vt:lpstr>Collapse of the “Galloping Gertie”</vt:lpstr>
      <vt:lpstr>How Secure Are These People?</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Data Retention in Memory [Liu et al., ISCA 2013]</vt:lpstr>
      <vt:lpstr>Takeaway</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More Security Implications (I)</vt:lpstr>
      <vt:lpstr>More Security Implications (II)</vt:lpstr>
      <vt:lpstr>More Security Implications (III)</vt:lpstr>
      <vt:lpstr>More Security Implications (IV)</vt:lpstr>
      <vt:lpstr>More Security Implications (V)</vt:lpstr>
      <vt:lpstr>More Security Implications?</vt:lpstr>
      <vt:lpstr>Apple’s Patch for RowHammer</vt:lpstr>
      <vt:lpstr>Our Solution to RowHammer</vt:lpstr>
      <vt:lpstr>Advantages of PARA</vt:lpstr>
      <vt:lpstr>Requirements for PARA</vt:lpstr>
      <vt:lpstr>Probabilistic Activation in Real Life (I)</vt:lpstr>
      <vt:lpstr>Probabilistic Activation in Real Life (II)</vt:lpstr>
      <vt:lpstr>More on RowHammer Analysis</vt:lpstr>
      <vt:lpstr>Future of Memory Reliability</vt:lpstr>
      <vt:lpstr>A RowHammer Retrospective</vt:lpstr>
      <vt:lpstr>Industry Is Writing Papers About It, Too</vt:lpstr>
      <vt:lpstr>Call for Intelligent Memory Controllers</vt:lpstr>
      <vt:lpstr>Aside: Intelligent Controller for NAND Flash</vt:lpstr>
      <vt:lpstr>Aside: Intelligent Controller for NAND Flash</vt:lpstr>
      <vt:lpstr>Takeaway</vt:lpstr>
      <vt:lpstr>Agenda</vt:lpstr>
      <vt:lpstr>Three Key Systems Trends</vt:lpstr>
      <vt:lpstr>The Need for More Memory Performance</vt:lpstr>
      <vt:lpstr>Do We Want This?</vt:lpstr>
      <vt:lpstr>Or This?</vt:lpstr>
      <vt:lpstr>Maslow’s (Human) Hierarchy of Needs, Revisited</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Why In-Memory Computation Today?</vt:lpstr>
      <vt:lpstr>Agenda</vt:lpstr>
      <vt:lpstr>Processing in Memory:   Two Approaches</vt:lpstr>
      <vt:lpstr>Approach 1: Minimally Changing DRAM</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NOT: Dual Contact Cell</vt:lpstr>
      <vt:lpstr>Performance: In-DRAM Bitwise Operations</vt:lpstr>
      <vt:lpstr>Energy of In-DRAM Bitwise Operations</vt:lpstr>
      <vt:lpstr>Ambit vs. DDR3: Performance and Energy</vt:lpstr>
      <vt:lpstr>Bulk Bitwise Operations in Workloads</vt:lpstr>
      <vt:lpstr>Example Data Structure: Bitmap Index</vt:lpstr>
      <vt:lpstr>Performance: Bitmap Index on Ambit</vt:lpstr>
      <vt:lpstr>Performance: BitWeaving on Ambit</vt:lpstr>
      <vt:lpstr>More on In-DRAM Bulk AND/OR</vt:lpstr>
      <vt:lpstr>More on Ambit</vt:lpstr>
      <vt:lpstr>Challenge and Opportunity for Future</vt:lpstr>
      <vt:lpstr>Challenge: Intelligent Memory Device</vt:lpstr>
      <vt:lpstr>Agenda</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PIM on Mobile Devices</vt:lpstr>
      <vt:lpstr>Google Workloads  for Consumer Devices: Mitigating Data Movement Bottlenecks</vt:lpstr>
      <vt:lpstr>Consumer Devices</vt:lpstr>
      <vt:lpstr>Popular Google Consumer Workloads</vt:lpstr>
      <vt:lpstr>Energy Cost of Data Movement</vt:lpstr>
      <vt:lpstr>Using PIM to Reduce Data Movement</vt:lpstr>
      <vt:lpstr>Workload Analysis</vt:lpstr>
      <vt:lpstr>TensorFlow Mobile</vt:lpstr>
      <vt:lpstr>Packing</vt:lpstr>
      <vt:lpstr>Quantization</vt:lpstr>
      <vt:lpstr>Normalized Energy </vt:lpstr>
      <vt:lpstr>Normalized Runtime</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Two Key Questions in 3D-Stacked PIM</vt:lpstr>
      <vt:lpstr>PEI: PIM-Enabled Instructions (Ideas)</vt:lpstr>
      <vt:lpstr>Simple PIM Operations as ISA Extensions (II)</vt:lpstr>
      <vt:lpstr>Simple PIM Operations as ISA Extensions (III)</vt:lpstr>
      <vt:lpstr>PEI: PIM-Enabled Instructions (Example)</vt:lpstr>
      <vt:lpstr>Example (Abstract) PEI uArchitecture</vt:lpstr>
      <vt:lpstr>PEI: Initial Evaluation Results</vt:lpstr>
      <vt:lpstr>Simpler PIM: PIM-Enabled Instructions</vt:lpstr>
      <vt:lpstr>Automatic Code and Data Mapping</vt:lpstr>
      <vt:lpstr>Automatic Offloading of Critical Code</vt:lpstr>
      <vt:lpstr>Automatic Offloading of Prefetch Mechanisms</vt:lpstr>
      <vt:lpstr>Efficient Automatic Data Coherence Support</vt:lpstr>
      <vt:lpstr>Challenge and Opportunity for Future</vt:lpstr>
      <vt:lpstr>Challenge and Opportunity for Future</vt:lpstr>
      <vt:lpstr>Challenge and Opportunity for Future</vt:lpstr>
      <vt:lpstr>Agenda</vt:lpstr>
      <vt:lpstr>Eliminating the Adoption Barriers</vt:lpstr>
      <vt:lpstr>Barriers to Adoption of PIM</vt:lpstr>
      <vt:lpstr>We Need to Revisit the Entire Stack</vt:lpstr>
      <vt:lpstr>Open Problems: PIM Adoption</vt:lpstr>
      <vt:lpstr>PIM Review and Open Problems</vt:lpstr>
      <vt:lpstr>Key Challenge 1: Code Mapping</vt:lpstr>
      <vt:lpstr>Key Challenge 2: Data Mapping</vt:lpstr>
      <vt:lpstr>How to Do the Code and Data Mapping?</vt:lpstr>
      <vt:lpstr>How to Schedule Code?</vt:lpstr>
      <vt:lpstr>Challenge: Coherence for Hybrid CPU-PIM Apps</vt:lpstr>
      <vt:lpstr>How to Maintain Coherence?</vt:lpstr>
      <vt:lpstr>How to Support Virtual Memory?</vt:lpstr>
      <vt:lpstr>How to Design Data Structures for PIM?</vt:lpstr>
      <vt:lpstr>Simulation Infrastructures for PIM</vt:lpstr>
      <vt:lpstr>An FPGA-based Test-bed for PIM?</vt:lpstr>
      <vt:lpstr>Simulation Infrastructures for PIM (in SSDs) </vt:lpstr>
      <vt:lpstr>New Applications and Use Cases for PIM</vt:lpstr>
      <vt:lpstr>Genome Read In-Memory (GRIM) Filter:  Fast Seed Location Filtering in DNA Read Mapping  using Processing-in-Memory Technologies</vt:lpstr>
      <vt:lpstr>Executive Summary</vt:lpstr>
      <vt:lpstr>Google Workloads  for Consumer Devices: Mitigating Data Movement Bottlenecks</vt:lpstr>
      <vt:lpstr>Open Problems: PIM Adoption</vt:lpstr>
      <vt:lpstr>PIM Review and Open Problems</vt:lpstr>
      <vt:lpstr>Agenda</vt:lpstr>
      <vt:lpstr>Challenge and Opportunity for Future</vt:lpstr>
      <vt:lpstr>Challenge and Opportunity for Future</vt:lpstr>
      <vt:lpstr>Challenge and Opportunity for Future</vt:lpstr>
      <vt:lpstr>Key Takeaway</vt:lpstr>
      <vt:lpstr> Concluding Remarks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Another Principled Design</vt:lpstr>
      <vt:lpstr>Principle Applied to Another Structure</vt:lpstr>
      <vt:lpstr>The Overarching Principle</vt:lpstr>
      <vt:lpstr>Overarching Principle for Computing?</vt:lpstr>
      <vt:lpstr>Concluding Remarks</vt:lpstr>
      <vt:lpstr>The Future of Processing in Memory is Bright</vt:lpstr>
      <vt:lpstr>If In Doubt, See Other Doubtful Technologies</vt:lpstr>
      <vt:lpstr>PIM Review and Open Problems</vt:lpstr>
      <vt:lpstr>Accelerated Memory Course (~6.5 hours)</vt:lpstr>
      <vt:lpstr>Processing Data Where It Makes Sense  in Modern Computing Systems: Enabling In-Memory Computation</vt:lpstr>
      <vt:lpstr>Slides Not Covered     But Could Be Useful</vt:lpstr>
      <vt:lpstr>Readings, Videos, Reference Materials</vt:lpstr>
      <vt:lpstr>Accelerated Memory Course (~6.5 hours)</vt:lpstr>
      <vt:lpstr>Reference Overview Paper I</vt:lpstr>
      <vt:lpstr>Reference Overview Paper II</vt:lpstr>
      <vt:lpstr>Reference Overview Paper III</vt:lpstr>
      <vt:lpstr>Reference Overview Paper IV</vt:lpstr>
      <vt:lpstr>Reference Overview Paper V</vt:lpstr>
      <vt:lpstr>Reference Overview Paper VI</vt:lpstr>
      <vt:lpstr>Related Videos and Course Materials (I)</vt:lpstr>
      <vt:lpstr>Related Videos and Course Materials (II)</vt:lpstr>
      <vt:lpstr>Some Open Source Tools (I)</vt:lpstr>
      <vt:lpstr>Some Open Source Tools (II)</vt:lpstr>
      <vt:lpstr>More Open Source Tools (III)</vt:lpstr>
      <vt:lpstr>Referenced Papers</vt:lpstr>
      <vt:lpstr>Ramulator: A Fast and Extensible DRAM Simulator   [IEEE Comp Arch Letters’15]</vt:lpstr>
      <vt:lpstr>Ramulator Motivation</vt:lpstr>
      <vt:lpstr>Ramulator </vt:lpstr>
      <vt:lpstr>Case Study: Comparison of DRAM Standards</vt:lpstr>
      <vt:lpstr>Ramulator Paper and Source Code</vt:lpstr>
      <vt:lpstr>Tesseract: Extra Slides</vt:lpstr>
      <vt:lpstr>Communications In Tesseract (I)</vt:lpstr>
      <vt:lpstr>Communications In Tesseract (II)</vt:lpstr>
      <vt:lpstr>Communications In Tesseract (III)</vt:lpstr>
      <vt:lpstr>Remote Function Call (Non-Blocking)</vt:lpstr>
      <vt:lpstr>Effect of Bandwidth &amp; Programming Model</vt:lpstr>
      <vt:lpstr>More on Data Movement in Google Consumer Workloads</vt:lpstr>
      <vt:lpstr>Google Workloads  for Consumer Devices: Mitigating Data Movement Bottlenecks</vt:lpstr>
      <vt:lpstr>Consumer Devices</vt:lpstr>
      <vt:lpstr>Popular Google Consumer Workloads</vt:lpstr>
      <vt:lpstr>Energy Cost of Data Movement</vt:lpstr>
      <vt:lpstr>Using PIM to Reduce Data Movement</vt:lpstr>
      <vt:lpstr>Goals</vt:lpstr>
      <vt:lpstr>Outline</vt:lpstr>
      <vt:lpstr>Potential Solution to Address Data Movement </vt:lpstr>
      <vt:lpstr>Outline</vt:lpstr>
      <vt:lpstr>Workload Analysis Methodology</vt:lpstr>
      <vt:lpstr>PIM Logic Implementation</vt:lpstr>
      <vt:lpstr>Workload Analysis</vt:lpstr>
      <vt:lpstr>Workload Analysis</vt:lpstr>
      <vt:lpstr>How Chrome Renders a Web Page</vt:lpstr>
      <vt:lpstr>How Chrome Renders a Web Page</vt:lpstr>
      <vt:lpstr>Browser Analysis</vt:lpstr>
      <vt:lpstr>PowerPoint Presentation</vt:lpstr>
      <vt:lpstr>What Does Happen During Scrolling?</vt:lpstr>
      <vt:lpstr>Scrolling Energy Analysis</vt:lpstr>
      <vt:lpstr>Scrolling a Google Docs Web Page</vt:lpstr>
      <vt:lpstr>Scrolling a Google Docs Web Page</vt:lpstr>
      <vt:lpstr>Can We Use PIM for Texture Tiling?</vt:lpstr>
      <vt:lpstr>Can We Implement Texture Tiling in PIM Logic?</vt:lpstr>
      <vt:lpstr>Color Blitting Analysis</vt:lpstr>
      <vt:lpstr>Scrolling Wrap Up</vt:lpstr>
      <vt:lpstr>PowerPoint Presentation</vt:lpstr>
      <vt:lpstr>What Happens During Tab Switching?</vt:lpstr>
      <vt:lpstr>Memory Consumption</vt:lpstr>
      <vt:lpstr>Data Movement Study</vt:lpstr>
      <vt:lpstr>Can We Use PIM to Mitigate the Cost?</vt:lpstr>
      <vt:lpstr>Tab Switching Wrap Up</vt:lpstr>
      <vt:lpstr>Workload Analysis</vt:lpstr>
      <vt:lpstr>Workload Analysis</vt:lpstr>
      <vt:lpstr>TensorFlow Mobile</vt:lpstr>
      <vt:lpstr>Packing</vt:lpstr>
      <vt:lpstr>Quantization</vt:lpstr>
      <vt:lpstr>Quantization</vt:lpstr>
      <vt:lpstr>Video Playback and Capture</vt:lpstr>
      <vt:lpstr>Outline</vt:lpstr>
      <vt:lpstr>Evaluation Methodology </vt:lpstr>
      <vt:lpstr>Normalized Energy </vt:lpstr>
      <vt:lpstr>Normalized Runtime</vt:lpstr>
      <vt:lpstr>Conclusion</vt:lpstr>
      <vt:lpstr>Google Workloads  for Consumer Devices: Mitigating Data Movement Bottlenecks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2724</cp:revision>
  <cp:lastPrinted>2017-12-05T03:30:35Z</cp:lastPrinted>
  <dcterms:created xsi:type="dcterms:W3CDTF">2010-10-08T20:41:54Z</dcterms:created>
  <dcterms:modified xsi:type="dcterms:W3CDTF">2019-05-11T14:55:59Z</dcterms:modified>
</cp:coreProperties>
</file>